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31" r:id="rId2"/>
    <p:sldId id="284" r:id="rId3"/>
    <p:sldId id="305" r:id="rId4"/>
    <p:sldId id="321" r:id="rId5"/>
    <p:sldId id="326" r:id="rId6"/>
    <p:sldId id="328" r:id="rId7"/>
    <p:sldId id="327" r:id="rId8"/>
    <p:sldId id="325" r:id="rId9"/>
    <p:sldId id="329" r:id="rId10"/>
    <p:sldId id="301" r:id="rId11"/>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99CC"/>
    <a:srgbClr val="00B0F0"/>
    <a:srgbClr val="0033CC"/>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92146" autoAdjust="0"/>
  </p:normalViewPr>
  <p:slideViewPr>
    <p:cSldViewPr>
      <p:cViewPr varScale="1">
        <p:scale>
          <a:sx n="68" d="100"/>
          <a:sy n="68" d="100"/>
        </p:scale>
        <p:origin x="1362" y="7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nas-seibutsu\Public\40%20&#35519;&#26619;&#30740;&#31350;&#12539;&#20107;&#26989;\&#38520;&#22495;T\20%20&#26862;&#26519;&#12539;&#26519;&#26989;&#38306;&#20418;\&#27969;&#26408;&#23550;&#31574;\2022(R4)\&#65299;&#65294;&#35413;&#20385;&#23529;&#35696;&#20250;&#65288;11&#26376;&#65289;\R4.9&#12414;&#12391;&#12398;&#22303;&#30722;&#12487;&#12540;&#12479;&#12414;&#12392;&#1241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nas-seibutsu\Public\40%20&#35519;&#26619;&#30740;&#31350;&#12539;&#20107;&#26989;\&#38520;&#22495;T\20%20&#26862;&#26519;&#12539;&#26519;&#26989;&#38306;&#20418;\&#27969;&#26408;&#23550;&#31574;\2022(R4)\&#65299;&#65294;&#35413;&#20385;&#23529;&#35696;&#20250;&#65288;11&#26376;&#65289;\R4.9&#12414;&#12391;&#12398;&#22303;&#30722;&#12487;&#12540;&#12479;&#12414;&#12392;&#12417;.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94841514760859"/>
          <c:y val="5.8336115015085212E-2"/>
          <c:w val="0.86244378270123556"/>
          <c:h val="0.73809480292065366"/>
        </c:manualLayout>
      </c:layout>
      <c:lineChart>
        <c:grouping val="standard"/>
        <c:varyColors val="0"/>
        <c:ser>
          <c:idx val="2"/>
          <c:order val="0"/>
          <c:tx>
            <c:strRef>
              <c:f>林床被覆率!$D$5</c:f>
              <c:strCache>
                <c:ptCount val="1"/>
                <c:pt idx="0">
                  <c:v>事業地</c:v>
                </c:pt>
              </c:strCache>
            </c:strRef>
          </c:tx>
          <c:spPr>
            <a:ln w="28575" cap="rnd">
              <a:solidFill>
                <a:srgbClr val="00B0F0"/>
              </a:solidFill>
              <a:round/>
            </a:ln>
            <a:effectLst/>
          </c:spPr>
          <c:marker>
            <c:symbol val="none"/>
          </c:marker>
          <c:cat>
            <c:multiLvlStrRef>
              <c:f>林床被覆率!$B$6:$C$17</c:f>
              <c:multiLvlStrCache>
                <c:ptCount val="12"/>
                <c:lvl>
                  <c:pt idx="0">
                    <c:v>10月</c:v>
                  </c:pt>
                  <c:pt idx="1">
                    <c:v>11月</c:v>
                  </c:pt>
                  <c:pt idx="2">
                    <c:v>12月</c:v>
                  </c:pt>
                  <c:pt idx="3">
                    <c:v>1月</c:v>
                  </c:pt>
                  <c:pt idx="4">
                    <c:v>2月</c:v>
                  </c:pt>
                  <c:pt idx="5">
                    <c:v>3月</c:v>
                  </c:pt>
                  <c:pt idx="6">
                    <c:v>4月</c:v>
                  </c:pt>
                  <c:pt idx="7">
                    <c:v>5月</c:v>
                  </c:pt>
                  <c:pt idx="8">
                    <c:v>6月</c:v>
                  </c:pt>
                  <c:pt idx="9">
                    <c:v>7月</c:v>
                  </c:pt>
                  <c:pt idx="10">
                    <c:v>8月</c:v>
                  </c:pt>
                  <c:pt idx="11">
                    <c:v>9月</c:v>
                  </c:pt>
                </c:lvl>
                <c:lvl>
                  <c:pt idx="0">
                    <c:v>R3</c:v>
                  </c:pt>
                  <c:pt idx="3">
                    <c:v>R4</c:v>
                  </c:pt>
                </c:lvl>
              </c:multiLvlStrCache>
            </c:multiLvlStrRef>
          </c:cat>
          <c:val>
            <c:numRef>
              <c:f>林床被覆率!$D$6:$D$17</c:f>
              <c:numCache>
                <c:formatCode>0.0</c:formatCode>
                <c:ptCount val="12"/>
                <c:pt idx="0">
                  <c:v>19.133333333333333</c:v>
                </c:pt>
                <c:pt idx="1">
                  <c:v>24.533333333333335</c:v>
                </c:pt>
                <c:pt idx="2">
                  <c:v>35.533333333333331</c:v>
                </c:pt>
                <c:pt idx="3">
                  <c:v>25.933333333333334</c:v>
                </c:pt>
                <c:pt idx="4">
                  <c:v>21.866666666666667</c:v>
                </c:pt>
                <c:pt idx="5">
                  <c:v>20.133333333333333</c:v>
                </c:pt>
                <c:pt idx="6">
                  <c:v>20.466666666666665</c:v>
                </c:pt>
                <c:pt idx="7">
                  <c:v>21.133333333333333</c:v>
                </c:pt>
                <c:pt idx="8">
                  <c:v>21.2</c:v>
                </c:pt>
                <c:pt idx="9">
                  <c:v>21.266666666666666</c:v>
                </c:pt>
                <c:pt idx="10">
                  <c:v>21.533333333333335</c:v>
                </c:pt>
                <c:pt idx="11">
                  <c:v>22.666666666666668</c:v>
                </c:pt>
              </c:numCache>
            </c:numRef>
          </c:val>
          <c:smooth val="0"/>
          <c:extLst>
            <c:ext xmlns:c16="http://schemas.microsoft.com/office/drawing/2014/chart" uri="{C3380CC4-5D6E-409C-BE32-E72D297353CC}">
              <c16:uniqueId val="{00000000-E3B0-4CBA-B4B8-6D06D2FCE19C}"/>
            </c:ext>
          </c:extLst>
        </c:ser>
        <c:ser>
          <c:idx val="3"/>
          <c:order val="1"/>
          <c:tx>
            <c:strRef>
              <c:f>林床被覆率!$E$5</c:f>
              <c:strCache>
                <c:ptCount val="1"/>
                <c:pt idx="0">
                  <c:v>対照地</c:v>
                </c:pt>
              </c:strCache>
            </c:strRef>
          </c:tx>
          <c:spPr>
            <a:ln w="28575" cap="rnd">
              <a:solidFill>
                <a:schemeClr val="accent6"/>
              </a:solidFill>
              <a:prstDash val="sysDot"/>
              <a:round/>
            </a:ln>
            <a:effectLst/>
          </c:spPr>
          <c:marker>
            <c:symbol val="none"/>
          </c:marker>
          <c:cat>
            <c:multiLvlStrRef>
              <c:f>林床被覆率!$B$6:$C$17</c:f>
              <c:multiLvlStrCache>
                <c:ptCount val="12"/>
                <c:lvl>
                  <c:pt idx="0">
                    <c:v>10月</c:v>
                  </c:pt>
                  <c:pt idx="1">
                    <c:v>11月</c:v>
                  </c:pt>
                  <c:pt idx="2">
                    <c:v>12月</c:v>
                  </c:pt>
                  <c:pt idx="3">
                    <c:v>1月</c:v>
                  </c:pt>
                  <c:pt idx="4">
                    <c:v>2月</c:v>
                  </c:pt>
                  <c:pt idx="5">
                    <c:v>3月</c:v>
                  </c:pt>
                  <c:pt idx="6">
                    <c:v>4月</c:v>
                  </c:pt>
                  <c:pt idx="7">
                    <c:v>5月</c:v>
                  </c:pt>
                  <c:pt idx="8">
                    <c:v>6月</c:v>
                  </c:pt>
                  <c:pt idx="9">
                    <c:v>7月</c:v>
                  </c:pt>
                  <c:pt idx="10">
                    <c:v>8月</c:v>
                  </c:pt>
                  <c:pt idx="11">
                    <c:v>9月</c:v>
                  </c:pt>
                </c:lvl>
                <c:lvl>
                  <c:pt idx="0">
                    <c:v>R3</c:v>
                  </c:pt>
                  <c:pt idx="3">
                    <c:v>R4</c:v>
                  </c:pt>
                </c:lvl>
              </c:multiLvlStrCache>
            </c:multiLvlStrRef>
          </c:cat>
          <c:val>
            <c:numRef>
              <c:f>林床被覆率!$E$6:$E$17</c:f>
              <c:numCache>
                <c:formatCode>0.0</c:formatCode>
                <c:ptCount val="12"/>
                <c:pt idx="0">
                  <c:v>21.533333333333335</c:v>
                </c:pt>
                <c:pt idx="1">
                  <c:v>23.933333333333334</c:v>
                </c:pt>
                <c:pt idx="2">
                  <c:v>27.733333333333334</c:v>
                </c:pt>
                <c:pt idx="3">
                  <c:v>26.266666666666666</c:v>
                </c:pt>
                <c:pt idx="4">
                  <c:v>25.733333333333334</c:v>
                </c:pt>
                <c:pt idx="5">
                  <c:v>23.2</c:v>
                </c:pt>
                <c:pt idx="6">
                  <c:v>22.333333333333332</c:v>
                </c:pt>
                <c:pt idx="7">
                  <c:v>23.666666666666668</c:v>
                </c:pt>
                <c:pt idx="8">
                  <c:v>23.533333333333335</c:v>
                </c:pt>
                <c:pt idx="9">
                  <c:v>23.533333333333335</c:v>
                </c:pt>
                <c:pt idx="10">
                  <c:v>23.533333333333335</c:v>
                </c:pt>
                <c:pt idx="11">
                  <c:v>23.933333333333334</c:v>
                </c:pt>
              </c:numCache>
            </c:numRef>
          </c:val>
          <c:smooth val="0"/>
          <c:extLst>
            <c:ext xmlns:c16="http://schemas.microsoft.com/office/drawing/2014/chart" uri="{C3380CC4-5D6E-409C-BE32-E72D297353CC}">
              <c16:uniqueId val="{00000001-E3B0-4CBA-B4B8-6D06D2FCE19C}"/>
            </c:ext>
          </c:extLst>
        </c:ser>
        <c:dLbls>
          <c:showLegendKey val="0"/>
          <c:showVal val="0"/>
          <c:showCatName val="0"/>
          <c:showSerName val="0"/>
          <c:showPercent val="0"/>
          <c:showBubbleSize val="0"/>
        </c:dLbls>
        <c:smooth val="0"/>
        <c:axId val="785632608"/>
        <c:axId val="785638184"/>
      </c:lineChart>
      <c:catAx>
        <c:axId val="7856326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ja-JP"/>
          </a:p>
        </c:txPr>
        <c:crossAx val="785638184"/>
        <c:crosses val="autoZero"/>
        <c:auto val="1"/>
        <c:lblAlgn val="ctr"/>
        <c:lblOffset val="100"/>
        <c:noMultiLvlLbl val="0"/>
      </c:catAx>
      <c:valAx>
        <c:axId val="7856381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ja-JP"/>
          </a:p>
        </c:txPr>
        <c:crossAx val="785632608"/>
        <c:crosses val="autoZero"/>
        <c:crossBetween val="between"/>
        <c:majorUnit val="20"/>
      </c:valAx>
      <c:spPr>
        <a:noFill/>
        <a:ln>
          <a:noFill/>
        </a:ln>
        <a:effectLst/>
      </c:spPr>
    </c:plotArea>
    <c:plotVisOnly val="1"/>
    <c:dispBlanksAs val="gap"/>
    <c:showDLblsOverMax val="0"/>
  </c:chart>
  <c:spPr>
    <a:noFill/>
    <a:ln w="9525" cap="flat" cmpd="sng" algn="ctr">
      <a:noFill/>
      <a:round/>
    </a:ln>
    <a:effectLst/>
  </c:spPr>
  <c:txPr>
    <a:bodyPr/>
    <a:lstStyle/>
    <a:p>
      <a:pPr>
        <a:defRPr sz="1200">
          <a:solidFill>
            <a:sysClr val="windowText" lastClr="000000"/>
          </a:solidFill>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林床被覆率!$D$22</c:f>
              <c:strCache>
                <c:ptCount val="1"/>
                <c:pt idx="0">
                  <c:v>間伐区</c:v>
                </c:pt>
              </c:strCache>
            </c:strRef>
          </c:tx>
          <c:spPr>
            <a:ln w="28575" cap="rnd">
              <a:solidFill>
                <a:srgbClr val="00B0F0"/>
              </a:solidFill>
              <a:round/>
            </a:ln>
            <a:effectLst/>
          </c:spPr>
          <c:marker>
            <c:symbol val="none"/>
          </c:marker>
          <c:cat>
            <c:multiLvlStrRef>
              <c:f>林床被覆率!$B$23:$C$34</c:f>
              <c:multiLvlStrCache>
                <c:ptCount val="12"/>
                <c:lvl>
                  <c:pt idx="0">
                    <c:v>10月</c:v>
                  </c:pt>
                  <c:pt idx="1">
                    <c:v>11月</c:v>
                  </c:pt>
                  <c:pt idx="2">
                    <c:v>12月</c:v>
                  </c:pt>
                  <c:pt idx="3">
                    <c:v>1月</c:v>
                  </c:pt>
                  <c:pt idx="4">
                    <c:v>2月</c:v>
                  </c:pt>
                  <c:pt idx="5">
                    <c:v>3月</c:v>
                  </c:pt>
                  <c:pt idx="6">
                    <c:v>4月</c:v>
                  </c:pt>
                  <c:pt idx="7">
                    <c:v>5月</c:v>
                  </c:pt>
                  <c:pt idx="8">
                    <c:v>6月</c:v>
                  </c:pt>
                  <c:pt idx="9">
                    <c:v>7月</c:v>
                  </c:pt>
                  <c:pt idx="10">
                    <c:v>8月</c:v>
                  </c:pt>
                  <c:pt idx="11">
                    <c:v>9月</c:v>
                  </c:pt>
                </c:lvl>
                <c:lvl>
                  <c:pt idx="0">
                    <c:v>R3</c:v>
                  </c:pt>
                  <c:pt idx="3">
                    <c:v>R4</c:v>
                  </c:pt>
                </c:lvl>
              </c:multiLvlStrCache>
            </c:multiLvlStrRef>
          </c:cat>
          <c:val>
            <c:numRef>
              <c:f>林床被覆率!$D$23:$D$34</c:f>
              <c:numCache>
                <c:formatCode>0.0</c:formatCode>
                <c:ptCount val="12"/>
                <c:pt idx="0">
                  <c:v>1.3333333333333333</c:v>
                </c:pt>
                <c:pt idx="1">
                  <c:v>0.33333333333333331</c:v>
                </c:pt>
                <c:pt idx="2">
                  <c:v>0.26666666666666666</c:v>
                </c:pt>
                <c:pt idx="3">
                  <c:v>0.4</c:v>
                </c:pt>
                <c:pt idx="4">
                  <c:v>0.33333333333333331</c:v>
                </c:pt>
                <c:pt idx="5">
                  <c:v>6.6666666666666666E-2</c:v>
                </c:pt>
                <c:pt idx="6">
                  <c:v>6.6666666666666666E-2</c:v>
                </c:pt>
                <c:pt idx="7">
                  <c:v>1.8</c:v>
                </c:pt>
                <c:pt idx="8">
                  <c:v>1.8666666666666667</c:v>
                </c:pt>
                <c:pt idx="9">
                  <c:v>1.9333333333333333</c:v>
                </c:pt>
                <c:pt idx="10">
                  <c:v>2.2000000000000002</c:v>
                </c:pt>
                <c:pt idx="11" formatCode="General">
                  <c:v>2.4</c:v>
                </c:pt>
              </c:numCache>
            </c:numRef>
          </c:val>
          <c:smooth val="0"/>
          <c:extLst>
            <c:ext xmlns:c16="http://schemas.microsoft.com/office/drawing/2014/chart" uri="{C3380CC4-5D6E-409C-BE32-E72D297353CC}">
              <c16:uniqueId val="{00000000-BAC7-439C-BED6-745662F9D11F}"/>
            </c:ext>
          </c:extLst>
        </c:ser>
        <c:ser>
          <c:idx val="3"/>
          <c:order val="1"/>
          <c:tx>
            <c:strRef>
              <c:f>林床被覆率!$E$22</c:f>
              <c:strCache>
                <c:ptCount val="1"/>
                <c:pt idx="0">
                  <c:v>無間伐区</c:v>
                </c:pt>
              </c:strCache>
            </c:strRef>
          </c:tx>
          <c:spPr>
            <a:ln w="28575" cap="rnd">
              <a:solidFill>
                <a:schemeClr val="accent6"/>
              </a:solidFill>
              <a:prstDash val="sysDot"/>
              <a:round/>
            </a:ln>
            <a:effectLst/>
          </c:spPr>
          <c:marker>
            <c:symbol val="none"/>
          </c:marker>
          <c:cat>
            <c:multiLvlStrRef>
              <c:f>林床被覆率!$B$23:$C$34</c:f>
              <c:multiLvlStrCache>
                <c:ptCount val="12"/>
                <c:lvl>
                  <c:pt idx="0">
                    <c:v>10月</c:v>
                  </c:pt>
                  <c:pt idx="1">
                    <c:v>11月</c:v>
                  </c:pt>
                  <c:pt idx="2">
                    <c:v>12月</c:v>
                  </c:pt>
                  <c:pt idx="3">
                    <c:v>1月</c:v>
                  </c:pt>
                  <c:pt idx="4">
                    <c:v>2月</c:v>
                  </c:pt>
                  <c:pt idx="5">
                    <c:v>3月</c:v>
                  </c:pt>
                  <c:pt idx="6">
                    <c:v>4月</c:v>
                  </c:pt>
                  <c:pt idx="7">
                    <c:v>5月</c:v>
                  </c:pt>
                  <c:pt idx="8">
                    <c:v>6月</c:v>
                  </c:pt>
                  <c:pt idx="9">
                    <c:v>7月</c:v>
                  </c:pt>
                  <c:pt idx="10">
                    <c:v>8月</c:v>
                  </c:pt>
                  <c:pt idx="11">
                    <c:v>9月</c:v>
                  </c:pt>
                </c:lvl>
                <c:lvl>
                  <c:pt idx="0">
                    <c:v>R3</c:v>
                  </c:pt>
                  <c:pt idx="3">
                    <c:v>R4</c:v>
                  </c:pt>
                </c:lvl>
              </c:multiLvlStrCache>
            </c:multiLvlStrRef>
          </c:cat>
          <c:val>
            <c:numRef>
              <c:f>林床被覆率!$E$23:$E$34</c:f>
              <c:numCache>
                <c:formatCode>0.0</c:formatCode>
                <c:ptCount val="12"/>
                <c:pt idx="0">
                  <c:v>2.2000000000000002</c:v>
                </c:pt>
                <c:pt idx="1">
                  <c:v>1.6</c:v>
                </c:pt>
                <c:pt idx="2">
                  <c:v>1.2666666666666666</c:v>
                </c:pt>
                <c:pt idx="3">
                  <c:v>1.2666666666666666</c:v>
                </c:pt>
                <c:pt idx="4">
                  <c:v>1.2666666666666666</c:v>
                </c:pt>
                <c:pt idx="5">
                  <c:v>1.2</c:v>
                </c:pt>
                <c:pt idx="6">
                  <c:v>1.4</c:v>
                </c:pt>
                <c:pt idx="7">
                  <c:v>3.5333333333333332</c:v>
                </c:pt>
                <c:pt idx="8">
                  <c:v>3.6</c:v>
                </c:pt>
                <c:pt idx="9">
                  <c:v>3.6</c:v>
                </c:pt>
                <c:pt idx="10">
                  <c:v>3.6</c:v>
                </c:pt>
                <c:pt idx="11" formatCode="General">
                  <c:v>3.6</c:v>
                </c:pt>
              </c:numCache>
            </c:numRef>
          </c:val>
          <c:smooth val="0"/>
          <c:extLst>
            <c:ext xmlns:c16="http://schemas.microsoft.com/office/drawing/2014/chart" uri="{C3380CC4-5D6E-409C-BE32-E72D297353CC}">
              <c16:uniqueId val="{00000001-BAC7-439C-BED6-745662F9D11F}"/>
            </c:ext>
          </c:extLst>
        </c:ser>
        <c:dLbls>
          <c:showLegendKey val="0"/>
          <c:showVal val="0"/>
          <c:showCatName val="0"/>
          <c:showSerName val="0"/>
          <c:showPercent val="0"/>
          <c:showBubbleSize val="0"/>
        </c:dLbls>
        <c:smooth val="0"/>
        <c:axId val="785632608"/>
        <c:axId val="785638184"/>
      </c:lineChart>
      <c:catAx>
        <c:axId val="7856326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ja-JP"/>
          </a:p>
        </c:txPr>
        <c:crossAx val="785638184"/>
        <c:crosses val="autoZero"/>
        <c:auto val="1"/>
        <c:lblAlgn val="ctr"/>
        <c:lblOffset val="100"/>
        <c:noMultiLvlLbl val="0"/>
      </c:catAx>
      <c:valAx>
        <c:axId val="7856381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ja-JP"/>
          </a:p>
        </c:txPr>
        <c:crossAx val="785632608"/>
        <c:crosses val="autoZero"/>
        <c:crossBetween val="between"/>
        <c:majorUnit val="20"/>
      </c:valAx>
      <c:spPr>
        <a:noFill/>
        <a:ln>
          <a:noFill/>
        </a:ln>
        <a:effectLst/>
      </c:spPr>
    </c:plotArea>
    <c:plotVisOnly val="1"/>
    <c:dispBlanksAs val="gap"/>
    <c:showDLblsOverMax val="0"/>
  </c:chart>
  <c:spPr>
    <a:noFill/>
    <a:ln w="9525" cap="flat" cmpd="sng" algn="ctr">
      <a:noFill/>
      <a:round/>
    </a:ln>
    <a:effectLst/>
  </c:spPr>
  <c:txPr>
    <a:bodyPr/>
    <a:lstStyle/>
    <a:p>
      <a:pPr>
        <a:defRPr sz="1200">
          <a:solidFill>
            <a:sysClr val="windowText" lastClr="000000"/>
          </a:solidFill>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556582999016671E-2"/>
          <c:y val="3.3011608426994798E-2"/>
          <c:w val="0.9160897097012991"/>
          <c:h val="0.62752183344517221"/>
        </c:manualLayout>
      </c:layout>
      <c:barChart>
        <c:barDir val="col"/>
        <c:grouping val="clustered"/>
        <c:varyColors val="0"/>
        <c:ser>
          <c:idx val="0"/>
          <c:order val="0"/>
          <c:tx>
            <c:strRef>
              <c:f>'細土移動量 (221016)'!$S$11</c:f>
              <c:strCache>
                <c:ptCount val="1"/>
              </c:strCache>
            </c:strRef>
          </c:tx>
          <c:spPr>
            <a:pattFill prst="diagBrick">
              <a:fgClr>
                <a:srgbClr val="FF9999"/>
              </a:fgClr>
              <a:bgClr>
                <a:schemeClr val="bg1"/>
              </a:bgClr>
            </a:pattFill>
            <a:ln>
              <a:solidFill>
                <a:srgbClr val="FF9999"/>
              </a:solid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1-C804-43A1-91D3-671011791D81}"/>
              </c:ext>
            </c:extLst>
          </c:dPt>
          <c:dPt>
            <c:idx val="1"/>
            <c:invertIfNegative val="0"/>
            <c:bubble3D val="0"/>
            <c:spPr>
              <a:noFill/>
              <a:ln>
                <a:solidFill>
                  <a:srgbClr val="FF9999"/>
                </a:solidFill>
              </a:ln>
              <a:effectLst/>
            </c:spPr>
            <c:extLst>
              <c:ext xmlns:c16="http://schemas.microsoft.com/office/drawing/2014/chart" uri="{C3380CC4-5D6E-409C-BE32-E72D297353CC}">
                <c16:uniqueId val="{00000003-C804-43A1-91D3-671011791D81}"/>
              </c:ext>
            </c:extLst>
          </c:dPt>
          <c:dPt>
            <c:idx val="2"/>
            <c:invertIfNegative val="0"/>
            <c:bubble3D val="0"/>
            <c:spPr>
              <a:solidFill>
                <a:srgbClr val="0070C0"/>
              </a:solidFill>
              <a:ln>
                <a:noFill/>
              </a:ln>
              <a:effectLst/>
            </c:spPr>
            <c:extLst>
              <c:ext xmlns:c16="http://schemas.microsoft.com/office/drawing/2014/chart" uri="{C3380CC4-5D6E-409C-BE32-E72D297353CC}">
                <c16:uniqueId val="{00000005-C804-43A1-91D3-671011791D81}"/>
              </c:ext>
            </c:extLst>
          </c:dPt>
          <c:dPt>
            <c:idx val="3"/>
            <c:invertIfNegative val="0"/>
            <c:bubble3D val="0"/>
            <c:spPr>
              <a:noFill/>
              <a:ln>
                <a:solidFill>
                  <a:srgbClr val="FF9999"/>
                </a:solidFill>
              </a:ln>
              <a:effectLst/>
            </c:spPr>
            <c:extLst>
              <c:ext xmlns:c16="http://schemas.microsoft.com/office/drawing/2014/chart" uri="{C3380CC4-5D6E-409C-BE32-E72D297353CC}">
                <c16:uniqueId val="{00000007-C804-43A1-91D3-671011791D81}"/>
              </c:ext>
            </c:extLst>
          </c:dPt>
          <c:dPt>
            <c:idx val="4"/>
            <c:invertIfNegative val="0"/>
            <c:bubble3D val="0"/>
            <c:spPr>
              <a:solidFill>
                <a:srgbClr val="0070C0"/>
              </a:solidFill>
              <a:ln>
                <a:noFill/>
              </a:ln>
              <a:effectLst/>
            </c:spPr>
            <c:extLst>
              <c:ext xmlns:c16="http://schemas.microsoft.com/office/drawing/2014/chart" uri="{C3380CC4-5D6E-409C-BE32-E72D297353CC}">
                <c16:uniqueId val="{00000009-C804-43A1-91D3-671011791D81}"/>
              </c:ext>
            </c:extLst>
          </c:dPt>
          <c:dPt>
            <c:idx val="5"/>
            <c:invertIfNegative val="0"/>
            <c:bubble3D val="0"/>
            <c:spPr>
              <a:noFill/>
              <a:ln>
                <a:solidFill>
                  <a:srgbClr val="FF9999"/>
                </a:solidFill>
              </a:ln>
              <a:effectLst/>
            </c:spPr>
            <c:extLst>
              <c:ext xmlns:c16="http://schemas.microsoft.com/office/drawing/2014/chart" uri="{C3380CC4-5D6E-409C-BE32-E72D297353CC}">
                <c16:uniqueId val="{0000000B-C804-43A1-91D3-671011791D81}"/>
              </c:ext>
            </c:extLst>
          </c:dPt>
          <c:dPt>
            <c:idx val="6"/>
            <c:invertIfNegative val="0"/>
            <c:bubble3D val="0"/>
            <c:spPr>
              <a:solidFill>
                <a:srgbClr val="0070C0"/>
              </a:solidFill>
              <a:ln>
                <a:noFill/>
              </a:ln>
              <a:effectLst/>
            </c:spPr>
            <c:extLst>
              <c:ext xmlns:c16="http://schemas.microsoft.com/office/drawing/2014/chart" uri="{C3380CC4-5D6E-409C-BE32-E72D297353CC}">
                <c16:uniqueId val="{0000000D-C804-43A1-91D3-671011791D81}"/>
              </c:ext>
            </c:extLst>
          </c:dPt>
          <c:dPt>
            <c:idx val="7"/>
            <c:invertIfNegative val="0"/>
            <c:bubble3D val="0"/>
            <c:spPr>
              <a:noFill/>
              <a:ln>
                <a:solidFill>
                  <a:srgbClr val="FF9999"/>
                </a:solidFill>
              </a:ln>
              <a:effectLst/>
            </c:spPr>
            <c:extLst>
              <c:ext xmlns:c16="http://schemas.microsoft.com/office/drawing/2014/chart" uri="{C3380CC4-5D6E-409C-BE32-E72D297353CC}">
                <c16:uniqueId val="{0000000F-C804-43A1-91D3-671011791D81}"/>
              </c:ext>
            </c:extLst>
          </c:dPt>
          <c:dPt>
            <c:idx val="8"/>
            <c:invertIfNegative val="0"/>
            <c:bubble3D val="0"/>
            <c:spPr>
              <a:solidFill>
                <a:srgbClr val="0070C0"/>
              </a:solidFill>
              <a:ln>
                <a:noFill/>
              </a:ln>
              <a:effectLst/>
            </c:spPr>
            <c:extLst>
              <c:ext xmlns:c16="http://schemas.microsoft.com/office/drawing/2014/chart" uri="{C3380CC4-5D6E-409C-BE32-E72D297353CC}">
                <c16:uniqueId val="{00000011-C804-43A1-91D3-671011791D81}"/>
              </c:ext>
            </c:extLst>
          </c:dPt>
          <c:dPt>
            <c:idx val="9"/>
            <c:invertIfNegative val="0"/>
            <c:bubble3D val="0"/>
            <c:spPr>
              <a:noFill/>
              <a:ln>
                <a:solidFill>
                  <a:srgbClr val="FF9999"/>
                </a:solidFill>
              </a:ln>
              <a:effectLst/>
            </c:spPr>
            <c:extLst>
              <c:ext xmlns:c16="http://schemas.microsoft.com/office/drawing/2014/chart" uri="{C3380CC4-5D6E-409C-BE32-E72D297353CC}">
                <c16:uniqueId val="{00000013-C804-43A1-91D3-671011791D81}"/>
              </c:ext>
            </c:extLst>
          </c:dPt>
          <c:dPt>
            <c:idx val="10"/>
            <c:invertIfNegative val="0"/>
            <c:bubble3D val="0"/>
            <c:spPr>
              <a:solidFill>
                <a:srgbClr val="0070C0"/>
              </a:solidFill>
              <a:ln>
                <a:noFill/>
              </a:ln>
              <a:effectLst/>
            </c:spPr>
            <c:extLst>
              <c:ext xmlns:c16="http://schemas.microsoft.com/office/drawing/2014/chart" uri="{C3380CC4-5D6E-409C-BE32-E72D297353CC}">
                <c16:uniqueId val="{00000015-C804-43A1-91D3-671011791D81}"/>
              </c:ext>
            </c:extLst>
          </c:dPt>
          <c:dPt>
            <c:idx val="11"/>
            <c:invertIfNegative val="0"/>
            <c:bubble3D val="0"/>
            <c:spPr>
              <a:noFill/>
              <a:ln>
                <a:solidFill>
                  <a:srgbClr val="FF9999"/>
                </a:solidFill>
              </a:ln>
              <a:effectLst/>
            </c:spPr>
            <c:extLst>
              <c:ext xmlns:c16="http://schemas.microsoft.com/office/drawing/2014/chart" uri="{C3380CC4-5D6E-409C-BE32-E72D297353CC}">
                <c16:uniqueId val="{00000017-C804-43A1-91D3-671011791D81}"/>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'細土移動量 (221016)'!$N$7:$P$18</c:f>
              <c:multiLvlStrCache>
                <c:ptCount val="12"/>
                <c:lvl>
                  <c:pt idx="0">
                    <c:v>事業地</c:v>
                  </c:pt>
                  <c:pt idx="1">
                    <c:v>対照地</c:v>
                  </c:pt>
                  <c:pt idx="2">
                    <c:v>事業地</c:v>
                  </c:pt>
                  <c:pt idx="3">
                    <c:v>対照地</c:v>
                  </c:pt>
                  <c:pt idx="4">
                    <c:v>事業地</c:v>
                  </c:pt>
                  <c:pt idx="5">
                    <c:v>対照地</c:v>
                  </c:pt>
                  <c:pt idx="6">
                    <c:v>事業地</c:v>
                  </c:pt>
                  <c:pt idx="7">
                    <c:v>対照地</c:v>
                  </c:pt>
                  <c:pt idx="8">
                    <c:v>事業地</c:v>
                  </c:pt>
                  <c:pt idx="9">
                    <c:v>対照地</c:v>
                  </c:pt>
                  <c:pt idx="10">
                    <c:v>事業地</c:v>
                  </c:pt>
                  <c:pt idx="11">
                    <c:v>対照地</c:v>
                  </c:pt>
                </c:lvl>
                <c:lvl>
                  <c:pt idx="0">
                    <c:v>間伐前</c:v>
                  </c:pt>
                  <c:pt idx="2">
                    <c:v>間伐後</c:v>
                  </c:pt>
                  <c:pt idx="4">
                    <c:v>間伐前</c:v>
                  </c:pt>
                  <c:pt idx="6">
                    <c:v>間伐後</c:v>
                  </c:pt>
                  <c:pt idx="8">
                    <c:v>間伐前</c:v>
                  </c:pt>
                  <c:pt idx="10">
                    <c:v>間伐後</c:v>
                  </c:pt>
                </c:lvl>
                <c:lvl>
                  <c:pt idx="0">
                    <c:v>①能勢町野間中</c:v>
                  </c:pt>
                  <c:pt idx="4">
                    <c:v>②太子町山田</c:v>
                  </c:pt>
                  <c:pt idx="8">
                    <c:v>③熊取町野田</c:v>
                  </c:pt>
                </c:lvl>
              </c:multiLvlStrCache>
            </c:multiLvlStrRef>
          </c:cat>
          <c:val>
            <c:numRef>
              <c:f>'細土移動量 (221016)'!$Q$7:$Q$18</c:f>
              <c:numCache>
                <c:formatCode>0</c:formatCode>
                <c:ptCount val="12"/>
                <c:pt idx="0">
                  <c:v>482.11200000000002</c:v>
                </c:pt>
                <c:pt idx="1">
                  <c:v>377.82399999999996</c:v>
                </c:pt>
                <c:pt idx="2">
                  <c:v>934.68342857142852</c:v>
                </c:pt>
                <c:pt idx="3">
                  <c:v>223.18628571428576</c:v>
                </c:pt>
                <c:pt idx="4">
                  <c:v>137.28</c:v>
                </c:pt>
                <c:pt idx="5">
                  <c:v>211.15200000000004</c:v>
                </c:pt>
                <c:pt idx="6">
                  <c:v>92.352000000000004</c:v>
                </c:pt>
                <c:pt idx="7">
                  <c:v>141.27085714285715</c:v>
                </c:pt>
                <c:pt idx="8">
                  <c:v>90.207999999999998</c:v>
                </c:pt>
                <c:pt idx="9">
                  <c:v>118.56</c:v>
                </c:pt>
                <c:pt idx="10">
                  <c:v>85.35771428571428</c:v>
                </c:pt>
                <c:pt idx="11">
                  <c:v>60.576000000000001</c:v>
                </c:pt>
              </c:numCache>
            </c:numRef>
          </c:val>
          <c:extLst>
            <c:ext xmlns:c16="http://schemas.microsoft.com/office/drawing/2014/chart" uri="{C3380CC4-5D6E-409C-BE32-E72D297353CC}">
              <c16:uniqueId val="{00000016-C804-43A1-91D3-671011791D81}"/>
            </c:ext>
          </c:extLst>
        </c:ser>
        <c:dLbls>
          <c:showLegendKey val="0"/>
          <c:showVal val="0"/>
          <c:showCatName val="0"/>
          <c:showSerName val="0"/>
          <c:showPercent val="0"/>
          <c:showBubbleSize val="0"/>
        </c:dLbls>
        <c:gapWidth val="150"/>
        <c:axId val="942481312"/>
        <c:axId val="942481640"/>
      </c:barChart>
      <c:catAx>
        <c:axId val="94248131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ja-JP"/>
          </a:p>
        </c:txPr>
        <c:crossAx val="942481640"/>
        <c:crosses val="autoZero"/>
        <c:auto val="1"/>
        <c:lblAlgn val="ctr"/>
        <c:lblOffset val="100"/>
        <c:noMultiLvlLbl val="0"/>
      </c:catAx>
      <c:valAx>
        <c:axId val="9424816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ja-JP"/>
          </a:p>
        </c:txPr>
        <c:crossAx val="942481312"/>
        <c:crosses val="autoZero"/>
        <c:crossBetween val="between"/>
        <c:majorUnit val="2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4"/>
            <a:ext cx="2949786" cy="496967"/>
          </a:xfrm>
          <a:prstGeom prst="rect">
            <a:avLst/>
          </a:prstGeom>
        </p:spPr>
        <p:txBody>
          <a:bodyPr vert="horz" lIns="91793" tIns="45897" rIns="91793" bIns="4589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1" y="4"/>
            <a:ext cx="2949786" cy="496967"/>
          </a:xfrm>
          <a:prstGeom prst="rect">
            <a:avLst/>
          </a:prstGeom>
        </p:spPr>
        <p:txBody>
          <a:bodyPr vert="horz" lIns="91793" tIns="45897" rIns="91793" bIns="45897" rtlCol="0"/>
          <a:lstStyle>
            <a:lvl1pPr algn="r">
              <a:defRPr sz="1200"/>
            </a:lvl1pPr>
          </a:lstStyle>
          <a:p>
            <a:fld id="{5B1E5620-A63F-447A-A5ED-6699927C9EC5}" type="datetimeFigureOut">
              <a:rPr kumimoji="1" lang="ja-JP" altLang="en-US" smtClean="0"/>
              <a:t>2023/1/24</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793" tIns="45897" rIns="91793" bIns="45897"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1793" tIns="45897" rIns="91793" bIns="4589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649"/>
            <a:ext cx="2949786" cy="496967"/>
          </a:xfrm>
          <a:prstGeom prst="rect">
            <a:avLst/>
          </a:prstGeom>
        </p:spPr>
        <p:txBody>
          <a:bodyPr vert="horz" lIns="91793" tIns="45897" rIns="91793" bIns="4589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1" y="9440649"/>
            <a:ext cx="2949786" cy="496967"/>
          </a:xfrm>
          <a:prstGeom prst="rect">
            <a:avLst/>
          </a:prstGeom>
        </p:spPr>
        <p:txBody>
          <a:bodyPr vert="horz" lIns="91793" tIns="45897" rIns="91793" bIns="45897" rtlCol="0" anchor="b"/>
          <a:lstStyle>
            <a:lvl1pPr algn="r">
              <a:defRPr sz="1200"/>
            </a:lvl1pPr>
          </a:lstStyle>
          <a:p>
            <a:fld id="{E37AA9F0-080F-4B9B-BFD2-B2C4DD0FF2AB}" type="slidenum">
              <a:rPr kumimoji="1" lang="ja-JP" altLang="en-US" smtClean="0"/>
              <a:t>‹#›</a:t>
            </a:fld>
            <a:endParaRPr kumimoji="1" lang="ja-JP" altLang="en-US"/>
          </a:p>
        </p:txBody>
      </p:sp>
    </p:spTree>
    <p:extLst>
      <p:ext uri="{BB962C8B-B14F-4D97-AF65-F5344CB8AC3E}">
        <p14:creationId xmlns:p14="http://schemas.microsoft.com/office/powerpoint/2010/main" val="28129804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512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a:defRPr kumimoji="1" sz="2700">
                <a:solidFill>
                  <a:schemeClr val="tx1"/>
                </a:solidFill>
                <a:latin typeface="Calibri" panose="020F0502020204030204" pitchFamily="34" charset="0"/>
                <a:ea typeface="ＭＳ Ｐゴシック" panose="020B0600070205080204" pitchFamily="50" charset="-128"/>
              </a:defRPr>
            </a:lvl1pPr>
            <a:lvl2pPr defTabSz="865188">
              <a:defRPr kumimoji="1" sz="2700">
                <a:solidFill>
                  <a:schemeClr val="tx1"/>
                </a:solidFill>
                <a:latin typeface="Calibri" panose="020F0502020204030204" pitchFamily="34" charset="0"/>
                <a:ea typeface="ＭＳ Ｐゴシック" panose="020B0600070205080204" pitchFamily="50" charset="-128"/>
              </a:defRPr>
            </a:lvl2pPr>
            <a:lvl3pPr defTabSz="865188">
              <a:defRPr kumimoji="1" sz="2700">
                <a:solidFill>
                  <a:schemeClr val="tx1"/>
                </a:solidFill>
                <a:latin typeface="Calibri" panose="020F0502020204030204" pitchFamily="34" charset="0"/>
                <a:ea typeface="ＭＳ Ｐゴシック" panose="020B0600070205080204" pitchFamily="50" charset="-128"/>
              </a:defRPr>
            </a:lvl3pPr>
            <a:lvl4pPr defTabSz="865188">
              <a:defRPr kumimoji="1" sz="2700">
                <a:solidFill>
                  <a:schemeClr val="tx1"/>
                </a:solidFill>
                <a:latin typeface="Calibri" panose="020F0502020204030204" pitchFamily="34" charset="0"/>
                <a:ea typeface="ＭＳ Ｐゴシック" panose="020B0600070205080204" pitchFamily="50" charset="-128"/>
              </a:defRPr>
            </a:lvl4pPr>
            <a:lvl5pPr defTabSz="865188">
              <a:defRPr kumimoji="1" sz="2700">
                <a:solidFill>
                  <a:schemeClr val="tx1"/>
                </a:solidFill>
                <a:latin typeface="Calibri" panose="020F0502020204030204" pitchFamily="34" charset="0"/>
                <a:ea typeface="ＭＳ Ｐゴシック" panose="020B0600070205080204" pitchFamily="50" charset="-128"/>
              </a:defRPr>
            </a:lvl5pPr>
            <a:lvl6pPr marL="3170238" indent="-773113" defTabSz="865188" eaLnBrk="0" fontAlgn="base" hangingPunct="0">
              <a:spcBef>
                <a:spcPct val="0"/>
              </a:spcBef>
              <a:spcAft>
                <a:spcPct val="0"/>
              </a:spcAft>
              <a:defRPr kumimoji="1" sz="2700">
                <a:solidFill>
                  <a:schemeClr val="tx1"/>
                </a:solidFill>
                <a:latin typeface="Calibri" panose="020F0502020204030204" pitchFamily="34" charset="0"/>
                <a:ea typeface="ＭＳ Ｐゴシック" panose="020B0600070205080204" pitchFamily="50" charset="-128"/>
              </a:defRPr>
            </a:lvl6pPr>
            <a:lvl7pPr marL="3627438" indent="-773113" defTabSz="865188" eaLnBrk="0" fontAlgn="base" hangingPunct="0">
              <a:spcBef>
                <a:spcPct val="0"/>
              </a:spcBef>
              <a:spcAft>
                <a:spcPct val="0"/>
              </a:spcAft>
              <a:defRPr kumimoji="1" sz="2700">
                <a:solidFill>
                  <a:schemeClr val="tx1"/>
                </a:solidFill>
                <a:latin typeface="Calibri" panose="020F0502020204030204" pitchFamily="34" charset="0"/>
                <a:ea typeface="ＭＳ Ｐゴシック" panose="020B0600070205080204" pitchFamily="50" charset="-128"/>
              </a:defRPr>
            </a:lvl7pPr>
            <a:lvl8pPr marL="4084638" indent="-773113" defTabSz="865188" eaLnBrk="0" fontAlgn="base" hangingPunct="0">
              <a:spcBef>
                <a:spcPct val="0"/>
              </a:spcBef>
              <a:spcAft>
                <a:spcPct val="0"/>
              </a:spcAft>
              <a:defRPr kumimoji="1" sz="2700">
                <a:solidFill>
                  <a:schemeClr val="tx1"/>
                </a:solidFill>
                <a:latin typeface="Calibri" panose="020F0502020204030204" pitchFamily="34" charset="0"/>
                <a:ea typeface="ＭＳ Ｐゴシック" panose="020B0600070205080204" pitchFamily="50" charset="-128"/>
              </a:defRPr>
            </a:lvl8pPr>
            <a:lvl9pPr marL="4541838" indent="-773113" defTabSz="865188" eaLnBrk="0" fontAlgn="base" hangingPunct="0">
              <a:spcBef>
                <a:spcPct val="0"/>
              </a:spcBef>
              <a:spcAft>
                <a:spcPct val="0"/>
              </a:spcAft>
              <a:defRPr kumimoji="1" sz="2700">
                <a:solidFill>
                  <a:schemeClr val="tx1"/>
                </a:solidFill>
                <a:latin typeface="Calibri" panose="020F0502020204030204" pitchFamily="34" charset="0"/>
                <a:ea typeface="ＭＳ Ｐゴシック" panose="020B0600070205080204" pitchFamily="50" charset="-128"/>
              </a:defRPr>
            </a:lvl9pPr>
          </a:lstStyle>
          <a:p>
            <a:fld id="{2615D00C-5EBC-41DF-893E-43FE64D39F38}" type="slidenum">
              <a:rPr lang="ja-JP" altLang="en-US" sz="800" smtClean="0"/>
              <a:pPr/>
              <a:t>1</a:t>
            </a:fld>
            <a:endParaRPr lang="ja-JP" altLang="en-US" sz="800" smtClean="0"/>
          </a:p>
        </p:txBody>
      </p:sp>
    </p:spTree>
    <p:extLst>
      <p:ext uri="{BB962C8B-B14F-4D97-AF65-F5344CB8AC3E}">
        <p14:creationId xmlns:p14="http://schemas.microsoft.com/office/powerpoint/2010/main" val="2472675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7AA9F0-080F-4B9B-BFD2-B2C4DD0FF2AB}" type="slidenum">
              <a:rPr kumimoji="1" lang="ja-JP" altLang="en-US" smtClean="0"/>
              <a:t>10</a:t>
            </a:fld>
            <a:endParaRPr kumimoji="1" lang="ja-JP" altLang="en-US"/>
          </a:p>
        </p:txBody>
      </p:sp>
    </p:spTree>
    <p:extLst>
      <p:ext uri="{BB962C8B-B14F-4D97-AF65-F5344CB8AC3E}">
        <p14:creationId xmlns:p14="http://schemas.microsoft.com/office/powerpoint/2010/main" val="973053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7AA9F0-080F-4B9B-BFD2-B2C4DD0FF2AB}" type="slidenum">
              <a:rPr kumimoji="1" lang="ja-JP" altLang="en-US" smtClean="0"/>
              <a:t>2</a:t>
            </a:fld>
            <a:endParaRPr kumimoji="1" lang="ja-JP" altLang="en-US"/>
          </a:p>
        </p:txBody>
      </p:sp>
    </p:spTree>
    <p:extLst>
      <p:ext uri="{BB962C8B-B14F-4D97-AF65-F5344CB8AC3E}">
        <p14:creationId xmlns:p14="http://schemas.microsoft.com/office/powerpoint/2010/main" val="973053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7AA9F0-080F-4B9B-BFD2-B2C4DD0FF2AB}" type="slidenum">
              <a:rPr kumimoji="1" lang="ja-JP" altLang="en-US" smtClean="0"/>
              <a:t>3</a:t>
            </a:fld>
            <a:endParaRPr kumimoji="1" lang="ja-JP" altLang="en-US"/>
          </a:p>
        </p:txBody>
      </p:sp>
    </p:spTree>
    <p:extLst>
      <p:ext uri="{BB962C8B-B14F-4D97-AF65-F5344CB8AC3E}">
        <p14:creationId xmlns:p14="http://schemas.microsoft.com/office/powerpoint/2010/main" val="2811589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7AA9F0-080F-4B9B-BFD2-B2C4DD0FF2AB}" type="slidenum">
              <a:rPr kumimoji="1" lang="ja-JP" altLang="en-US" smtClean="0"/>
              <a:t>4</a:t>
            </a:fld>
            <a:endParaRPr kumimoji="1" lang="ja-JP" altLang="en-US"/>
          </a:p>
        </p:txBody>
      </p:sp>
    </p:spTree>
    <p:extLst>
      <p:ext uri="{BB962C8B-B14F-4D97-AF65-F5344CB8AC3E}">
        <p14:creationId xmlns:p14="http://schemas.microsoft.com/office/powerpoint/2010/main" val="3203591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7AA9F0-080F-4B9B-BFD2-B2C4DD0FF2AB}" type="slidenum">
              <a:rPr kumimoji="1" lang="ja-JP" altLang="en-US" smtClean="0"/>
              <a:t>5</a:t>
            </a:fld>
            <a:endParaRPr kumimoji="1" lang="ja-JP" altLang="en-US"/>
          </a:p>
        </p:txBody>
      </p:sp>
    </p:spTree>
    <p:extLst>
      <p:ext uri="{BB962C8B-B14F-4D97-AF65-F5344CB8AC3E}">
        <p14:creationId xmlns:p14="http://schemas.microsoft.com/office/powerpoint/2010/main" val="690345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7AA9F0-080F-4B9B-BFD2-B2C4DD0FF2AB}" type="slidenum">
              <a:rPr kumimoji="1" lang="ja-JP" altLang="en-US" smtClean="0"/>
              <a:t>6</a:t>
            </a:fld>
            <a:endParaRPr kumimoji="1" lang="ja-JP" altLang="en-US"/>
          </a:p>
        </p:txBody>
      </p:sp>
    </p:spTree>
    <p:extLst>
      <p:ext uri="{BB962C8B-B14F-4D97-AF65-F5344CB8AC3E}">
        <p14:creationId xmlns:p14="http://schemas.microsoft.com/office/powerpoint/2010/main" val="3792761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7AA9F0-080F-4B9B-BFD2-B2C4DD0FF2AB}" type="slidenum">
              <a:rPr kumimoji="1" lang="ja-JP" altLang="en-US" smtClean="0"/>
              <a:t>7</a:t>
            </a:fld>
            <a:endParaRPr kumimoji="1" lang="ja-JP" altLang="en-US"/>
          </a:p>
        </p:txBody>
      </p:sp>
    </p:spTree>
    <p:extLst>
      <p:ext uri="{BB962C8B-B14F-4D97-AF65-F5344CB8AC3E}">
        <p14:creationId xmlns:p14="http://schemas.microsoft.com/office/powerpoint/2010/main" val="475797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7AA9F0-080F-4B9B-BFD2-B2C4DD0FF2AB}" type="slidenum">
              <a:rPr kumimoji="1" lang="ja-JP" altLang="en-US" smtClean="0"/>
              <a:t>8</a:t>
            </a:fld>
            <a:endParaRPr kumimoji="1" lang="ja-JP" altLang="en-US"/>
          </a:p>
        </p:txBody>
      </p:sp>
    </p:spTree>
    <p:extLst>
      <p:ext uri="{BB962C8B-B14F-4D97-AF65-F5344CB8AC3E}">
        <p14:creationId xmlns:p14="http://schemas.microsoft.com/office/powerpoint/2010/main" val="2425958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7AA9F0-080F-4B9B-BFD2-B2C4DD0FF2AB}" type="slidenum">
              <a:rPr kumimoji="1" lang="ja-JP" altLang="en-US" smtClean="0"/>
              <a:t>9</a:t>
            </a:fld>
            <a:endParaRPr kumimoji="1" lang="ja-JP" altLang="en-US"/>
          </a:p>
        </p:txBody>
      </p:sp>
    </p:spTree>
    <p:extLst>
      <p:ext uri="{BB962C8B-B14F-4D97-AF65-F5344CB8AC3E}">
        <p14:creationId xmlns:p14="http://schemas.microsoft.com/office/powerpoint/2010/main" val="3280831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F4D81FF-73A1-47E5-B8E7-800EBD56CE33}" type="datetime1">
              <a:rPr kumimoji="1" lang="ja-JP" altLang="en-US" smtClean="0"/>
              <a:t>2023/1/24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E6C8C7D-6245-46FD-82D6-E459A548FCB3}" type="slidenum">
              <a:rPr kumimoji="1" lang="ja-JP" altLang="en-US" smtClean="0"/>
              <a:t>‹#›</a:t>
            </a:fld>
            <a:endParaRPr kumimoji="1" lang="ja-JP" altLang="en-US"/>
          </a:p>
        </p:txBody>
      </p:sp>
    </p:spTree>
    <p:extLst>
      <p:ext uri="{BB962C8B-B14F-4D97-AF65-F5344CB8AC3E}">
        <p14:creationId xmlns:p14="http://schemas.microsoft.com/office/powerpoint/2010/main" val="4081037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00CCAFF-D1A0-416A-BD3E-F0D21A1789CD}" type="datetime1">
              <a:rPr kumimoji="1" lang="ja-JP" altLang="en-US" smtClean="0"/>
              <a:t>2023/1/24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E6C8C7D-6245-46FD-82D6-E459A548FCB3}" type="slidenum">
              <a:rPr kumimoji="1" lang="ja-JP" altLang="en-US" smtClean="0"/>
              <a:t>‹#›</a:t>
            </a:fld>
            <a:endParaRPr kumimoji="1" lang="ja-JP" altLang="en-US"/>
          </a:p>
        </p:txBody>
      </p:sp>
    </p:spTree>
    <p:extLst>
      <p:ext uri="{BB962C8B-B14F-4D97-AF65-F5344CB8AC3E}">
        <p14:creationId xmlns:p14="http://schemas.microsoft.com/office/powerpoint/2010/main" val="2853103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3FB28D3-4A72-4556-B186-AE0DDA2A30A3}" type="datetime1">
              <a:rPr kumimoji="1" lang="ja-JP" altLang="en-US" smtClean="0"/>
              <a:t>2023/1/24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E6C8C7D-6245-46FD-82D6-E459A548FCB3}" type="slidenum">
              <a:rPr kumimoji="1" lang="ja-JP" altLang="en-US" smtClean="0"/>
              <a:t>‹#›</a:t>
            </a:fld>
            <a:endParaRPr kumimoji="1" lang="ja-JP" altLang="en-US"/>
          </a:p>
        </p:txBody>
      </p:sp>
    </p:spTree>
    <p:extLst>
      <p:ext uri="{BB962C8B-B14F-4D97-AF65-F5344CB8AC3E}">
        <p14:creationId xmlns:p14="http://schemas.microsoft.com/office/powerpoint/2010/main" val="3576488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332561A-A2F5-4E96-A8D6-57AD8B34AF51}" type="datetime1">
              <a:rPr kumimoji="1" lang="ja-JP" altLang="en-US" smtClean="0"/>
              <a:t>2023/1/24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E6C8C7D-6245-46FD-82D6-E459A548FCB3}" type="slidenum">
              <a:rPr kumimoji="1" lang="ja-JP" altLang="en-US" smtClean="0"/>
              <a:t>‹#›</a:t>
            </a:fld>
            <a:endParaRPr kumimoji="1" lang="ja-JP" altLang="en-US"/>
          </a:p>
        </p:txBody>
      </p:sp>
    </p:spTree>
    <p:extLst>
      <p:ext uri="{BB962C8B-B14F-4D97-AF65-F5344CB8AC3E}">
        <p14:creationId xmlns:p14="http://schemas.microsoft.com/office/powerpoint/2010/main" val="2749260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52CCE58-94BD-4713-9F02-02B33AAD520E}" type="datetime1">
              <a:rPr kumimoji="1" lang="ja-JP" altLang="en-US" smtClean="0"/>
              <a:t>2023/1/24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E6C8C7D-6245-46FD-82D6-E459A548FCB3}" type="slidenum">
              <a:rPr kumimoji="1" lang="ja-JP" altLang="en-US" smtClean="0"/>
              <a:t>‹#›</a:t>
            </a:fld>
            <a:endParaRPr kumimoji="1" lang="ja-JP" altLang="en-US"/>
          </a:p>
        </p:txBody>
      </p:sp>
    </p:spTree>
    <p:extLst>
      <p:ext uri="{BB962C8B-B14F-4D97-AF65-F5344CB8AC3E}">
        <p14:creationId xmlns:p14="http://schemas.microsoft.com/office/powerpoint/2010/main" val="4214278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A049732-63D3-4F6E-9744-605EACDE3251}" type="datetime1">
              <a:rPr kumimoji="1" lang="ja-JP" altLang="en-US" smtClean="0"/>
              <a:t>2023/1/24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E6C8C7D-6245-46FD-82D6-E459A548FCB3}" type="slidenum">
              <a:rPr kumimoji="1" lang="ja-JP" altLang="en-US" smtClean="0"/>
              <a:t>‹#›</a:t>
            </a:fld>
            <a:endParaRPr kumimoji="1" lang="ja-JP" altLang="en-US"/>
          </a:p>
        </p:txBody>
      </p:sp>
    </p:spTree>
    <p:extLst>
      <p:ext uri="{BB962C8B-B14F-4D97-AF65-F5344CB8AC3E}">
        <p14:creationId xmlns:p14="http://schemas.microsoft.com/office/powerpoint/2010/main" val="4175264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E9CB736-F915-48E9-A31D-AC7801BB764A}" type="datetime1">
              <a:rPr kumimoji="1" lang="ja-JP" altLang="en-US" smtClean="0"/>
              <a:t>2023/1/24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E6C8C7D-6245-46FD-82D6-E459A548FCB3}" type="slidenum">
              <a:rPr kumimoji="1" lang="ja-JP" altLang="en-US" smtClean="0"/>
              <a:t>‹#›</a:t>
            </a:fld>
            <a:endParaRPr kumimoji="1" lang="ja-JP" altLang="en-US"/>
          </a:p>
        </p:txBody>
      </p:sp>
    </p:spTree>
    <p:extLst>
      <p:ext uri="{BB962C8B-B14F-4D97-AF65-F5344CB8AC3E}">
        <p14:creationId xmlns:p14="http://schemas.microsoft.com/office/powerpoint/2010/main" val="127453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80435AD-8F33-4CC0-A6E9-445CBE3BCDD2}" type="datetime1">
              <a:rPr kumimoji="1" lang="ja-JP" altLang="en-US" smtClean="0"/>
              <a:t>2023/1/24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E6C8C7D-6245-46FD-82D6-E459A548FCB3}" type="slidenum">
              <a:rPr kumimoji="1" lang="ja-JP" altLang="en-US" smtClean="0"/>
              <a:t>‹#›</a:t>
            </a:fld>
            <a:endParaRPr kumimoji="1" lang="ja-JP" altLang="en-US"/>
          </a:p>
        </p:txBody>
      </p:sp>
    </p:spTree>
    <p:extLst>
      <p:ext uri="{BB962C8B-B14F-4D97-AF65-F5344CB8AC3E}">
        <p14:creationId xmlns:p14="http://schemas.microsoft.com/office/powerpoint/2010/main" val="1000231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4DCC178-9BC9-4950-A605-FAF3EB9A287F}" type="datetime1">
              <a:rPr kumimoji="1" lang="ja-JP" altLang="en-US" smtClean="0"/>
              <a:t>2023/1/24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E6C8C7D-6245-46FD-82D6-E459A548FCB3}" type="slidenum">
              <a:rPr kumimoji="1" lang="ja-JP" altLang="en-US" smtClean="0"/>
              <a:t>‹#›</a:t>
            </a:fld>
            <a:endParaRPr kumimoji="1" lang="ja-JP" altLang="en-US"/>
          </a:p>
        </p:txBody>
      </p:sp>
    </p:spTree>
    <p:extLst>
      <p:ext uri="{BB962C8B-B14F-4D97-AF65-F5344CB8AC3E}">
        <p14:creationId xmlns:p14="http://schemas.microsoft.com/office/powerpoint/2010/main" val="3018543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28A191E-74DC-43AA-9A43-D58BD279E3D2}" type="datetime1">
              <a:rPr kumimoji="1" lang="ja-JP" altLang="en-US" smtClean="0"/>
              <a:t>2023/1/24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E6C8C7D-6245-46FD-82D6-E459A548FCB3}" type="slidenum">
              <a:rPr kumimoji="1" lang="ja-JP" altLang="en-US" smtClean="0"/>
              <a:t>‹#›</a:t>
            </a:fld>
            <a:endParaRPr kumimoji="1" lang="ja-JP" altLang="en-US"/>
          </a:p>
        </p:txBody>
      </p:sp>
    </p:spTree>
    <p:extLst>
      <p:ext uri="{BB962C8B-B14F-4D97-AF65-F5344CB8AC3E}">
        <p14:creationId xmlns:p14="http://schemas.microsoft.com/office/powerpoint/2010/main" val="1381365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1A04317-BBD9-4214-A290-CDC6EC650D6A}" type="datetime1">
              <a:rPr kumimoji="1" lang="ja-JP" altLang="en-US" smtClean="0"/>
              <a:t>2023/1/24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E6C8C7D-6245-46FD-82D6-E459A548FCB3}" type="slidenum">
              <a:rPr kumimoji="1" lang="ja-JP" altLang="en-US" smtClean="0"/>
              <a:t>‹#›</a:t>
            </a:fld>
            <a:endParaRPr kumimoji="1" lang="ja-JP" altLang="en-US"/>
          </a:p>
        </p:txBody>
      </p:sp>
    </p:spTree>
    <p:extLst>
      <p:ext uri="{BB962C8B-B14F-4D97-AF65-F5344CB8AC3E}">
        <p14:creationId xmlns:p14="http://schemas.microsoft.com/office/powerpoint/2010/main" val="3406546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6AA52A-592D-4C7C-8298-2A8D95E090AC}" type="datetime1">
              <a:rPr kumimoji="1" lang="ja-JP" altLang="en-US" smtClean="0"/>
              <a:t>2023/1/24</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6C8C7D-6245-46FD-82D6-E459A548FCB3}" type="slidenum">
              <a:rPr kumimoji="1" lang="ja-JP" altLang="en-US" smtClean="0"/>
              <a:t>‹#›</a:t>
            </a:fld>
            <a:endParaRPr kumimoji="1" lang="ja-JP" altLang="en-US"/>
          </a:p>
        </p:txBody>
      </p:sp>
    </p:spTree>
    <p:extLst>
      <p:ext uri="{BB962C8B-B14F-4D97-AF65-F5344CB8AC3E}">
        <p14:creationId xmlns:p14="http://schemas.microsoft.com/office/powerpoint/2010/main" val="1351453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emf"/></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txBox="1">
            <a:spLocks/>
          </p:cNvSpPr>
          <p:nvPr/>
        </p:nvSpPr>
        <p:spPr>
          <a:xfrm>
            <a:off x="344488" y="2276872"/>
            <a:ext cx="9687222" cy="367240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3500" b="1" dirty="0" smtClean="0">
                <a:latin typeface="メイリオ" panose="020B0604030504040204" pitchFamily="50" charset="-128"/>
                <a:ea typeface="メイリオ" panose="020B0604030504040204" pitchFamily="50" charset="-128"/>
              </a:rPr>
              <a:t>森林等環境整備事業の効果に対する中間評価について</a:t>
            </a:r>
            <a:endParaRPr lang="en-US" altLang="ja-JP" sz="3500" b="1" dirty="0" smtClean="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sz="2800" b="1" dirty="0" smtClean="0">
                <a:latin typeface="メイリオ" panose="020B0604030504040204" pitchFamily="50" charset="-128"/>
                <a:ea typeface="メイリオ" panose="020B0604030504040204" pitchFamily="50" charset="-128"/>
              </a:rPr>
              <a:t>（危険渓流の流木対策事業／都市緑化を活用した猛暑対策事業）</a:t>
            </a:r>
            <a:endParaRPr lang="en-US" altLang="ja-JP" sz="2800" b="1" dirty="0" smtClean="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endParaRPr lang="en-US" altLang="ja-JP" sz="3500" dirty="0" smtClean="0">
              <a:solidFill>
                <a:srgbClr val="006600"/>
              </a:solidFill>
              <a:latin typeface="ＭＳ ゴシック" panose="020B0609070205080204" pitchFamily="49" charset="-128"/>
              <a:ea typeface="ＭＳ ゴシック" panose="020B0609070205080204" pitchFamily="49" charset="-128"/>
            </a:endParaRPr>
          </a:p>
          <a:p>
            <a:pPr marL="0" indent="0">
              <a:buFont typeface="Arial" panose="020B0604020202020204" pitchFamily="34" charset="0"/>
              <a:buNone/>
            </a:pPr>
            <a:endParaRPr lang="en-US" altLang="ja-JP" sz="2800" dirty="0">
              <a:solidFill>
                <a:srgbClr val="006600"/>
              </a:solidFill>
              <a:latin typeface="ＭＳ ゴシック" panose="020B0609070205080204" pitchFamily="49" charset="-128"/>
              <a:ea typeface="ＭＳ ゴシック" panose="020B0609070205080204" pitchFamily="49" charset="-128"/>
            </a:endParaRPr>
          </a:p>
          <a:p>
            <a:pPr marL="0" indent="0">
              <a:buFont typeface="Arial" panose="020B0604020202020204" pitchFamily="34" charset="0"/>
              <a:buNone/>
            </a:pPr>
            <a:endParaRPr lang="en-US" altLang="ja-JP" sz="2800" dirty="0" smtClean="0">
              <a:solidFill>
                <a:srgbClr val="006600"/>
              </a:solidFill>
              <a:latin typeface="ＭＳ ゴシック" panose="020B0609070205080204" pitchFamily="49" charset="-128"/>
              <a:ea typeface="ＭＳ ゴシック" panose="020B0609070205080204" pitchFamily="49" charset="-128"/>
            </a:endParaRPr>
          </a:p>
          <a:p>
            <a:pPr marL="0" indent="0">
              <a:buFont typeface="Arial" panose="020B0604020202020204" pitchFamily="34" charset="0"/>
              <a:buNone/>
            </a:pPr>
            <a:endParaRPr lang="en-US" altLang="ja-JP" sz="2800" dirty="0" smtClean="0">
              <a:solidFill>
                <a:srgbClr val="006600"/>
              </a:solidFill>
              <a:latin typeface="ＭＳ ゴシック" panose="020B0609070205080204" pitchFamily="49" charset="-128"/>
              <a:ea typeface="ＭＳ ゴシック" panose="020B0609070205080204" pitchFamily="49" charset="-128"/>
            </a:endParaRPr>
          </a:p>
          <a:p>
            <a:pPr marL="0" indent="0">
              <a:buFont typeface="Arial" panose="020B0604020202020204" pitchFamily="34" charset="0"/>
              <a:buNone/>
            </a:pPr>
            <a:r>
              <a:rPr lang="ja-JP" altLang="en-US" sz="2800" b="1" dirty="0" smtClean="0">
                <a:latin typeface="メイリオ" panose="020B0604030504040204" pitchFamily="50" charset="-128"/>
                <a:ea typeface="メイリオ" panose="020B0604030504040204" pitchFamily="50" charset="-128"/>
              </a:rPr>
              <a:t>　　　　　　　　　　　令和４年</a:t>
            </a:r>
            <a:r>
              <a:rPr lang="en-US" altLang="ja-JP" sz="2800" b="1" dirty="0" smtClean="0">
                <a:latin typeface="メイリオ" panose="020B0604030504040204" pitchFamily="50" charset="-128"/>
                <a:ea typeface="メイリオ" panose="020B0604030504040204" pitchFamily="50" charset="-128"/>
              </a:rPr>
              <a:t>11</a:t>
            </a:r>
            <a:r>
              <a:rPr lang="ja-JP" altLang="en-US" sz="2800" b="1" dirty="0" smtClean="0">
                <a:latin typeface="メイリオ" panose="020B0604030504040204" pitchFamily="50" charset="-128"/>
                <a:ea typeface="メイリオ" panose="020B0604030504040204" pitchFamily="50" charset="-128"/>
              </a:rPr>
              <a:t>月</a:t>
            </a:r>
            <a:endParaRPr lang="en-US" altLang="ja-JP" sz="2800" b="1" dirty="0" smtClean="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sz="2800" b="1" dirty="0" smtClean="0">
                <a:latin typeface="メイリオ" panose="020B0604030504040204" pitchFamily="50" charset="-128"/>
                <a:ea typeface="メイリオ" panose="020B0604030504040204" pitchFamily="50" charset="-128"/>
              </a:rPr>
              <a:t>　　　　　　大阪府 環境農林水産部 みどり推進室</a:t>
            </a:r>
            <a:r>
              <a:rPr lang="ja-JP" altLang="en-US" b="1" dirty="0" smtClean="0">
                <a:latin typeface="メイリオ" panose="020B0604030504040204" pitchFamily="50" charset="-128"/>
                <a:ea typeface="メイリオ" panose="020B0604030504040204" pitchFamily="50" charset="-128"/>
              </a:rPr>
              <a:t> </a:t>
            </a:r>
          </a:p>
        </p:txBody>
      </p:sp>
      <p:sp>
        <p:nvSpPr>
          <p:cNvPr id="6" name="正方形/長方形 5"/>
          <p:cNvSpPr/>
          <p:nvPr/>
        </p:nvSpPr>
        <p:spPr>
          <a:xfrm>
            <a:off x="7977336" y="332656"/>
            <a:ext cx="1403406"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rPr>
              <a:t>資　料　</a:t>
            </a:r>
            <a:r>
              <a:rPr lang="ja-JP" altLang="en-US" b="1" dirty="0" smtClean="0">
                <a:solidFill>
                  <a:schemeClr val="tx1"/>
                </a:solidFill>
              </a:rPr>
              <a:t>３</a:t>
            </a:r>
            <a:endParaRPr lang="ja-JP" altLang="en-US" b="1" dirty="0">
              <a:solidFill>
                <a:schemeClr val="tx1"/>
              </a:solidFill>
            </a:endParaRPr>
          </a:p>
        </p:txBody>
      </p:sp>
    </p:spTree>
    <p:extLst>
      <p:ext uri="{BB962C8B-B14F-4D97-AF65-F5344CB8AC3E}">
        <p14:creationId xmlns:p14="http://schemas.microsoft.com/office/powerpoint/2010/main" val="2911332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01528" y="980728"/>
            <a:ext cx="9502944" cy="2952328"/>
          </a:xfrm>
          <a:prstGeom prst="rect">
            <a:avLst/>
          </a:prstGeom>
          <a:solidFill>
            <a:schemeClr val="accent5">
              <a:lumMod val="60000"/>
              <a:lumOff val="40000"/>
            </a:schemeClr>
          </a:solidFill>
          <a:ln>
            <a:solidFill>
              <a:schemeClr val="tx1"/>
            </a:solidFill>
          </a:ln>
        </p:spPr>
        <p:txBody>
          <a:bodyPr vert="horz" lIns="91440" tIns="45720" rIns="91440" bIns="45720" rtlCol="0">
            <a:normAutofit/>
          </a:bodyPr>
          <a:lstStyle/>
          <a:p>
            <a:pPr>
              <a:spcBef>
                <a:spcPct val="20000"/>
              </a:spcBef>
              <a:buFont typeface="Arial" panose="020B0604020202020204" pitchFamily="34" charset="0"/>
              <a:buNone/>
            </a:pPr>
            <a:endParaRPr lang="ja-JP" altLang="en-US" sz="1600">
              <a:solidFill>
                <a:schemeClr val="tx1"/>
              </a:solidFill>
            </a:endParaRPr>
          </a:p>
        </p:txBody>
      </p:sp>
      <p:sp>
        <p:nvSpPr>
          <p:cNvPr id="13" name="コンテンツ プレースホルダー 2"/>
          <p:cNvSpPr txBox="1">
            <a:spLocks/>
          </p:cNvSpPr>
          <p:nvPr/>
        </p:nvSpPr>
        <p:spPr>
          <a:xfrm>
            <a:off x="200472" y="795872"/>
            <a:ext cx="9777536" cy="34252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endParaRPr lang="en-US" altLang="ja-JP" sz="1600" dirty="0">
              <a:latin typeface="+mn-ea"/>
            </a:endParaRPr>
          </a:p>
          <a:p>
            <a:pPr marL="0" indent="0">
              <a:buNone/>
            </a:pPr>
            <a:r>
              <a:rPr lang="ja-JP" altLang="en-US" sz="1600" dirty="0">
                <a:latin typeface="+mn-ea"/>
              </a:rPr>
              <a:t>◆自己評価　</a:t>
            </a:r>
            <a:r>
              <a:rPr lang="en-US" altLang="ja-JP" sz="1600" dirty="0" smtClean="0">
                <a:latin typeface="+mn-ea"/>
              </a:rPr>
              <a:t>【</a:t>
            </a:r>
            <a:r>
              <a:rPr lang="ja-JP" altLang="en-US" sz="1600" dirty="0">
                <a:latin typeface="+mn-ea"/>
              </a:rPr>
              <a:t>ソフト</a:t>
            </a:r>
            <a:r>
              <a:rPr lang="ja-JP" altLang="en-US" sz="1600" dirty="0" smtClean="0">
                <a:latin typeface="+mn-ea"/>
              </a:rPr>
              <a:t>対策</a:t>
            </a:r>
            <a:r>
              <a:rPr lang="en-US" altLang="ja-JP" sz="1600" dirty="0" smtClean="0">
                <a:latin typeface="+mn-ea"/>
              </a:rPr>
              <a:t>】</a:t>
            </a:r>
          </a:p>
          <a:p>
            <a:pPr marL="0" indent="0">
              <a:buNone/>
            </a:pPr>
            <a:r>
              <a:rPr lang="ja-JP" altLang="en-US" sz="1600" dirty="0">
                <a:latin typeface="+mn-ea"/>
              </a:rPr>
              <a:t>　</a:t>
            </a:r>
            <a:r>
              <a:rPr lang="ja-JP" altLang="en-US" sz="1600" dirty="0" smtClean="0">
                <a:latin typeface="+mn-ea"/>
              </a:rPr>
              <a:t>○防災</a:t>
            </a:r>
            <a:r>
              <a:rPr lang="ja-JP" altLang="en-US" sz="1600" dirty="0">
                <a:latin typeface="+mn-ea"/>
              </a:rPr>
              <a:t>教室の説明を受けた前後で、アンケート項目の避難場所や避難経路を知っていると回答した割合</a:t>
            </a:r>
            <a:r>
              <a:rPr lang="ja-JP" altLang="en-US" sz="1600" dirty="0" smtClean="0">
                <a:latin typeface="+mn-ea"/>
              </a:rPr>
              <a:t>が</a:t>
            </a:r>
            <a:endParaRPr lang="en-US" altLang="ja-JP" sz="1600" dirty="0" smtClean="0">
              <a:latin typeface="+mn-ea"/>
            </a:endParaRPr>
          </a:p>
          <a:p>
            <a:pPr marL="0" indent="0">
              <a:buNone/>
            </a:pPr>
            <a:r>
              <a:rPr lang="ja-JP" altLang="en-US" sz="1600" dirty="0">
                <a:latin typeface="+mn-ea"/>
              </a:rPr>
              <a:t>　</a:t>
            </a:r>
            <a:r>
              <a:rPr lang="ja-JP" altLang="en-US" sz="1600" dirty="0" smtClean="0">
                <a:latin typeface="+mn-ea"/>
              </a:rPr>
              <a:t>　</a:t>
            </a:r>
            <a:r>
              <a:rPr lang="en-US" altLang="ja-JP" sz="1600" dirty="0" smtClean="0">
                <a:latin typeface="+mn-ea"/>
              </a:rPr>
              <a:t>73.7</a:t>
            </a:r>
            <a:r>
              <a:rPr lang="en-US" altLang="ja-JP" sz="1600" dirty="0">
                <a:latin typeface="+mn-ea"/>
              </a:rPr>
              <a:t>%</a:t>
            </a:r>
            <a:r>
              <a:rPr lang="ja-JP" altLang="en-US" sz="1600" dirty="0">
                <a:latin typeface="+mn-ea"/>
              </a:rPr>
              <a:t>から</a:t>
            </a:r>
            <a:r>
              <a:rPr lang="en-US" altLang="ja-JP" sz="1600" dirty="0">
                <a:latin typeface="+mn-ea"/>
              </a:rPr>
              <a:t>86.4%</a:t>
            </a:r>
            <a:r>
              <a:rPr lang="ja-JP" altLang="en-US" sz="1600" dirty="0">
                <a:latin typeface="+mn-ea"/>
              </a:rPr>
              <a:t>に、森林危険情報マップを作成した地域の森林に関心があると回答した割合が</a:t>
            </a:r>
            <a:r>
              <a:rPr lang="en-US" altLang="ja-JP" sz="1600" dirty="0">
                <a:latin typeface="+mn-ea"/>
              </a:rPr>
              <a:t>57.6%</a:t>
            </a:r>
            <a:r>
              <a:rPr lang="ja-JP" altLang="en-US" sz="1600" dirty="0" smtClean="0">
                <a:latin typeface="+mn-ea"/>
              </a:rPr>
              <a:t>から</a:t>
            </a:r>
            <a:endParaRPr lang="en-US" altLang="ja-JP" sz="1600" dirty="0" smtClean="0">
              <a:latin typeface="+mn-ea"/>
            </a:endParaRPr>
          </a:p>
          <a:p>
            <a:pPr marL="0" indent="0">
              <a:buNone/>
            </a:pPr>
            <a:r>
              <a:rPr lang="ja-JP" altLang="en-US" sz="1600" dirty="0">
                <a:latin typeface="+mn-ea"/>
              </a:rPr>
              <a:t>　</a:t>
            </a:r>
            <a:r>
              <a:rPr lang="ja-JP" altLang="en-US" sz="1600" dirty="0" smtClean="0">
                <a:latin typeface="+mn-ea"/>
              </a:rPr>
              <a:t>　</a:t>
            </a:r>
            <a:r>
              <a:rPr lang="en-US" altLang="ja-JP" sz="1600" dirty="0" smtClean="0">
                <a:latin typeface="+mn-ea"/>
              </a:rPr>
              <a:t>79.7</a:t>
            </a:r>
            <a:r>
              <a:rPr lang="en-US" altLang="ja-JP" sz="1600" dirty="0">
                <a:latin typeface="+mn-ea"/>
              </a:rPr>
              <a:t>%</a:t>
            </a:r>
            <a:r>
              <a:rPr lang="ja-JP" altLang="en-US" sz="1600" dirty="0">
                <a:latin typeface="+mn-ea"/>
              </a:rPr>
              <a:t>に、山崩れを発見した場合に府や市町村へ連絡を行うと回答した割合が</a:t>
            </a:r>
            <a:r>
              <a:rPr lang="en-US" altLang="ja-JP" sz="1600" dirty="0">
                <a:latin typeface="+mn-ea"/>
              </a:rPr>
              <a:t>39.0%</a:t>
            </a:r>
            <a:r>
              <a:rPr lang="ja-JP" altLang="en-US" sz="1600" dirty="0">
                <a:latin typeface="+mn-ea"/>
              </a:rPr>
              <a:t>から</a:t>
            </a:r>
            <a:r>
              <a:rPr lang="en-US" altLang="ja-JP" sz="1600" dirty="0">
                <a:latin typeface="+mn-ea"/>
              </a:rPr>
              <a:t>78.0%</a:t>
            </a:r>
            <a:r>
              <a:rPr lang="ja-JP" altLang="en-US" sz="1600" dirty="0">
                <a:latin typeface="+mn-ea"/>
              </a:rPr>
              <a:t>に</a:t>
            </a:r>
            <a:r>
              <a:rPr lang="ja-JP" altLang="en-US" sz="1600" dirty="0" smtClean="0">
                <a:latin typeface="+mn-ea"/>
              </a:rPr>
              <a:t>、</a:t>
            </a:r>
            <a:endParaRPr lang="en-US" altLang="ja-JP" sz="1600" dirty="0" smtClean="0">
              <a:latin typeface="+mn-ea"/>
            </a:endParaRPr>
          </a:p>
          <a:p>
            <a:pPr marL="0" indent="0">
              <a:buNone/>
            </a:pPr>
            <a:r>
              <a:rPr lang="ja-JP" altLang="en-US" sz="1600" dirty="0">
                <a:latin typeface="+mn-ea"/>
              </a:rPr>
              <a:t>　</a:t>
            </a:r>
            <a:r>
              <a:rPr lang="ja-JP" altLang="en-US" sz="1600" dirty="0" smtClean="0">
                <a:latin typeface="+mn-ea"/>
              </a:rPr>
              <a:t>　防災</a:t>
            </a:r>
            <a:r>
              <a:rPr lang="ja-JP" altLang="en-US" sz="1600" dirty="0">
                <a:latin typeface="+mn-ea"/>
              </a:rPr>
              <a:t>イベントに参加したいと回答した割合が</a:t>
            </a:r>
            <a:r>
              <a:rPr lang="en-US" altLang="ja-JP" sz="1600" dirty="0">
                <a:latin typeface="+mn-ea"/>
              </a:rPr>
              <a:t>39.0%</a:t>
            </a:r>
            <a:r>
              <a:rPr lang="ja-JP" altLang="en-US" sz="1600" dirty="0">
                <a:latin typeface="+mn-ea"/>
              </a:rPr>
              <a:t>から</a:t>
            </a:r>
            <a:r>
              <a:rPr lang="en-US" altLang="ja-JP" sz="1600" dirty="0">
                <a:latin typeface="+mn-ea"/>
              </a:rPr>
              <a:t>59.3%</a:t>
            </a:r>
            <a:r>
              <a:rPr lang="ja-JP" altLang="en-US" sz="1600" dirty="0">
                <a:latin typeface="+mn-ea"/>
              </a:rPr>
              <a:t>に増加するなど各項目において防災意識</a:t>
            </a:r>
            <a:r>
              <a:rPr lang="ja-JP" altLang="en-US" sz="1600" dirty="0" smtClean="0">
                <a:latin typeface="+mn-ea"/>
              </a:rPr>
              <a:t>の</a:t>
            </a:r>
            <a:endParaRPr lang="en-US" altLang="ja-JP" sz="1600" dirty="0" smtClean="0">
              <a:latin typeface="+mn-ea"/>
            </a:endParaRPr>
          </a:p>
          <a:p>
            <a:pPr marL="0" indent="0">
              <a:buNone/>
            </a:pPr>
            <a:r>
              <a:rPr lang="ja-JP" altLang="en-US" sz="1600" dirty="0">
                <a:latin typeface="+mn-ea"/>
              </a:rPr>
              <a:t>　</a:t>
            </a:r>
            <a:r>
              <a:rPr lang="ja-JP" altLang="en-US" sz="1600" dirty="0" smtClean="0">
                <a:latin typeface="+mn-ea"/>
              </a:rPr>
              <a:t>　向上</a:t>
            </a:r>
            <a:r>
              <a:rPr lang="ja-JP" altLang="en-US" sz="1600" dirty="0">
                <a:latin typeface="+mn-ea"/>
              </a:rPr>
              <a:t>が</a:t>
            </a:r>
            <a:r>
              <a:rPr lang="ja-JP" altLang="en-US" sz="1600" dirty="0" smtClean="0">
                <a:latin typeface="+mn-ea"/>
              </a:rPr>
              <a:t>みられた。</a:t>
            </a:r>
            <a:endParaRPr lang="en-US" altLang="ja-JP" sz="1600" dirty="0" smtClean="0">
              <a:latin typeface="+mn-ea"/>
            </a:endParaRPr>
          </a:p>
          <a:p>
            <a:pPr marL="0" indent="0">
              <a:buNone/>
            </a:pPr>
            <a:r>
              <a:rPr lang="ja-JP" altLang="en-US" sz="1600" dirty="0">
                <a:latin typeface="+mn-ea"/>
              </a:rPr>
              <a:t>　</a:t>
            </a:r>
            <a:r>
              <a:rPr lang="ja-JP" altLang="en-US" sz="1600" dirty="0" smtClean="0">
                <a:latin typeface="+mn-ea"/>
              </a:rPr>
              <a:t>〇新型</a:t>
            </a:r>
            <a:r>
              <a:rPr lang="ja-JP" altLang="en-US" sz="1600" dirty="0">
                <a:latin typeface="+mn-ea"/>
              </a:rPr>
              <a:t>コロナウイルス感染症拡大の中、防災教室の開催方法・規模などを地元と調整しながら実施したが</a:t>
            </a:r>
            <a:r>
              <a:rPr lang="ja-JP" altLang="en-US" sz="1600" dirty="0" smtClean="0">
                <a:latin typeface="+mn-ea"/>
              </a:rPr>
              <a:t>、</a:t>
            </a:r>
            <a:endParaRPr lang="en-US" altLang="ja-JP" sz="1600" dirty="0" smtClean="0">
              <a:latin typeface="+mn-ea"/>
            </a:endParaRPr>
          </a:p>
          <a:p>
            <a:pPr marL="0" indent="0">
              <a:buNone/>
            </a:pPr>
            <a:r>
              <a:rPr lang="ja-JP" altLang="en-US" sz="1600" dirty="0">
                <a:latin typeface="+mn-ea"/>
              </a:rPr>
              <a:t>　</a:t>
            </a:r>
            <a:r>
              <a:rPr lang="ja-JP" altLang="en-US" sz="1600" dirty="0" smtClean="0">
                <a:latin typeface="+mn-ea"/>
              </a:rPr>
              <a:t>　今回</a:t>
            </a:r>
            <a:r>
              <a:rPr lang="ja-JP" altLang="en-US" sz="1600" dirty="0">
                <a:latin typeface="+mn-ea"/>
              </a:rPr>
              <a:t>、防災教室に参加しなかった住民に対しても、森林危険情報マップ、防災関係の資料の配布を行った。</a:t>
            </a:r>
            <a:r>
              <a:rPr lang="ja-JP" altLang="en-US" sz="1600" dirty="0" smtClean="0">
                <a:latin typeface="+mn-ea"/>
              </a:rPr>
              <a:t>　　 </a:t>
            </a:r>
            <a:endParaRPr lang="en-US" altLang="ja-JP" sz="1600" dirty="0">
              <a:latin typeface="+mn-ea"/>
            </a:endParaRPr>
          </a:p>
        </p:txBody>
      </p:sp>
      <p:sp>
        <p:nvSpPr>
          <p:cNvPr id="34" name="正方形/長方形 17"/>
          <p:cNvSpPr>
            <a:spLocks noChangeArrowheads="1"/>
          </p:cNvSpPr>
          <p:nvPr/>
        </p:nvSpPr>
        <p:spPr bwMode="auto">
          <a:xfrm>
            <a:off x="111734" y="332656"/>
            <a:ext cx="70015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914400" eaLnBrk="1" hangingPunct="1">
              <a:spcBef>
                <a:spcPct val="0"/>
              </a:spcBef>
              <a:buFontTx/>
              <a:buNone/>
            </a:pPr>
            <a:r>
              <a:rPr lang="ja-JP" altLang="en-US" sz="2000" b="1" dirty="0">
                <a:latin typeface="メイリオ" pitchFamily="50" charset="-128"/>
                <a:ea typeface="メイリオ" pitchFamily="50" charset="-128"/>
                <a:cs typeface="メイリオ" pitchFamily="50" charset="-128"/>
              </a:rPr>
              <a:t>　危険渓流の流木対策事業</a:t>
            </a:r>
            <a:r>
              <a:rPr lang="ja-JP" altLang="en-US" sz="2000" b="1" dirty="0">
                <a:solidFill>
                  <a:srgbClr val="000000"/>
                </a:solidFill>
                <a:latin typeface="Meiryo UI" pitchFamily="50" charset="-128"/>
                <a:ea typeface="Meiryo UI" pitchFamily="50" charset="-128"/>
                <a:cs typeface="Meiryo UI" pitchFamily="50" charset="-128"/>
              </a:rPr>
              <a:t>の効果検証</a:t>
            </a:r>
          </a:p>
        </p:txBody>
      </p:sp>
      <p:cxnSp>
        <p:nvCxnSpPr>
          <p:cNvPr id="37" name="直線コネクタ 36"/>
          <p:cNvCxnSpPr/>
          <p:nvPr/>
        </p:nvCxnSpPr>
        <p:spPr>
          <a:xfrm>
            <a:off x="200472" y="697636"/>
            <a:ext cx="9504000"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29796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17"/>
          <p:cNvSpPr>
            <a:spLocks noChangeArrowheads="1"/>
          </p:cNvSpPr>
          <p:nvPr/>
        </p:nvSpPr>
        <p:spPr bwMode="auto">
          <a:xfrm>
            <a:off x="111734" y="332656"/>
            <a:ext cx="70015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914400" eaLnBrk="1" hangingPunct="1">
              <a:spcBef>
                <a:spcPct val="0"/>
              </a:spcBef>
              <a:buFontTx/>
              <a:buNone/>
            </a:pPr>
            <a:r>
              <a:rPr lang="ja-JP" altLang="en-US" sz="2000" b="1" dirty="0">
                <a:latin typeface="メイリオ" pitchFamily="50" charset="-128"/>
                <a:ea typeface="メイリオ" pitchFamily="50" charset="-128"/>
                <a:cs typeface="メイリオ" pitchFamily="50" charset="-128"/>
              </a:rPr>
              <a:t>　危険渓流の流木対策事業</a:t>
            </a:r>
            <a:r>
              <a:rPr lang="ja-JP" altLang="en-US" sz="2000" b="1" dirty="0">
                <a:solidFill>
                  <a:srgbClr val="000000"/>
                </a:solidFill>
                <a:latin typeface="Meiryo UI" pitchFamily="50" charset="-128"/>
                <a:ea typeface="Meiryo UI" pitchFamily="50" charset="-128"/>
                <a:cs typeface="Meiryo UI" pitchFamily="50" charset="-128"/>
              </a:rPr>
              <a:t>の効果検証</a:t>
            </a:r>
          </a:p>
        </p:txBody>
      </p:sp>
      <p:cxnSp>
        <p:nvCxnSpPr>
          <p:cNvPr id="37" name="直線コネクタ 36"/>
          <p:cNvCxnSpPr/>
          <p:nvPr/>
        </p:nvCxnSpPr>
        <p:spPr>
          <a:xfrm>
            <a:off x="200472" y="697636"/>
            <a:ext cx="9504000"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28" name="コンテンツ プレースホルダー 2"/>
          <p:cNvSpPr>
            <a:spLocks noGrp="1"/>
          </p:cNvSpPr>
          <p:nvPr>
            <p:ph idx="1"/>
          </p:nvPr>
        </p:nvSpPr>
        <p:spPr>
          <a:xfrm>
            <a:off x="247122" y="764704"/>
            <a:ext cx="3049694" cy="3954030"/>
          </a:xfrm>
        </p:spPr>
        <p:txBody>
          <a:bodyPr>
            <a:normAutofit fontScale="92500" lnSpcReduction="10000"/>
          </a:bodyPr>
          <a:lstStyle/>
          <a:p>
            <a:pPr marL="0" indent="0">
              <a:buNone/>
            </a:pPr>
            <a:r>
              <a:rPr lang="ja-JP" altLang="en-US" sz="1600" dirty="0" smtClean="0">
                <a:latin typeface="+mj-ea"/>
                <a:ea typeface="+mj-ea"/>
              </a:rPr>
              <a:t>◇期待</a:t>
            </a:r>
            <a:r>
              <a:rPr lang="ja-JP" altLang="en-US" sz="1600" dirty="0">
                <a:latin typeface="+mj-ea"/>
                <a:ea typeface="+mj-ea"/>
              </a:rPr>
              <a:t>する効果</a:t>
            </a:r>
            <a:endParaRPr lang="en-US" altLang="ja-JP" sz="1600" dirty="0">
              <a:latin typeface="+mj-ea"/>
              <a:ea typeface="+mj-ea"/>
            </a:endParaRPr>
          </a:p>
          <a:p>
            <a:pPr marL="0" indent="0">
              <a:buNone/>
            </a:pPr>
            <a:r>
              <a:rPr lang="ja-JP" altLang="en-US" sz="1600" dirty="0">
                <a:latin typeface="+mj-ea"/>
                <a:ea typeface="+mj-ea"/>
              </a:rPr>
              <a:t>　</a:t>
            </a:r>
            <a:r>
              <a:rPr lang="ja-JP" altLang="en-US" sz="1600" u="sng" dirty="0" smtClean="0">
                <a:latin typeface="+mj-ea"/>
                <a:ea typeface="+mj-ea"/>
              </a:rPr>
              <a:t>○事業実施地区</a:t>
            </a:r>
            <a:r>
              <a:rPr lang="ja-JP" altLang="en-US" sz="1600" u="sng" dirty="0">
                <a:latin typeface="+mj-ea"/>
                <a:ea typeface="+mj-ea"/>
              </a:rPr>
              <a:t>の安全の向上</a:t>
            </a:r>
            <a:endParaRPr lang="en-US" altLang="ja-JP" sz="1600" u="sng" dirty="0">
              <a:latin typeface="+mj-ea"/>
              <a:ea typeface="+mj-ea"/>
            </a:endParaRPr>
          </a:p>
          <a:p>
            <a:pPr marL="0" indent="0">
              <a:buNone/>
            </a:pPr>
            <a:r>
              <a:rPr lang="ja-JP" altLang="en-US" sz="1600" dirty="0">
                <a:latin typeface="+mj-ea"/>
                <a:ea typeface="+mj-ea"/>
              </a:rPr>
              <a:t>　　</a:t>
            </a:r>
            <a:r>
              <a:rPr lang="en-US" altLang="ja-JP" sz="1600" dirty="0" smtClean="0">
                <a:latin typeface="+mj-ea"/>
                <a:ea typeface="+mj-ea"/>
              </a:rPr>
              <a:t>【</a:t>
            </a:r>
            <a:r>
              <a:rPr lang="ja-JP" altLang="en-US" sz="1600" dirty="0" smtClean="0">
                <a:latin typeface="+mj-ea"/>
                <a:ea typeface="+mj-ea"/>
              </a:rPr>
              <a:t>土石流対策</a:t>
            </a:r>
            <a:r>
              <a:rPr lang="en-US" altLang="ja-JP" sz="1600" dirty="0" smtClean="0">
                <a:latin typeface="+mj-ea"/>
                <a:ea typeface="+mj-ea"/>
              </a:rPr>
              <a:t>】</a:t>
            </a:r>
            <a:endParaRPr lang="ja-JP" altLang="en-US" sz="1600" dirty="0">
              <a:latin typeface="+mj-ea"/>
              <a:ea typeface="+mj-ea"/>
            </a:endParaRPr>
          </a:p>
          <a:p>
            <a:pPr marL="0" indent="0">
              <a:buNone/>
            </a:pPr>
            <a:r>
              <a:rPr lang="ja-JP" altLang="en-US" sz="1600" dirty="0">
                <a:latin typeface="+mj-ea"/>
                <a:ea typeface="+mj-ea"/>
              </a:rPr>
              <a:t>　　　・土石流の発生の抑制</a:t>
            </a:r>
          </a:p>
          <a:p>
            <a:pPr marL="0" indent="0">
              <a:buNone/>
            </a:pPr>
            <a:r>
              <a:rPr lang="ja-JP" altLang="en-US" sz="1600" dirty="0">
                <a:latin typeface="+mj-ea"/>
                <a:ea typeface="+mj-ea"/>
              </a:rPr>
              <a:t>　　</a:t>
            </a:r>
            <a:endParaRPr lang="en-US" altLang="ja-JP" sz="1600" dirty="0" smtClean="0">
              <a:latin typeface="+mj-ea"/>
              <a:ea typeface="+mj-ea"/>
            </a:endParaRPr>
          </a:p>
          <a:p>
            <a:pPr marL="0" indent="0">
              <a:buNone/>
            </a:pPr>
            <a:r>
              <a:rPr lang="ja-JP" altLang="en-US" sz="1600" dirty="0" smtClean="0">
                <a:latin typeface="+mj-ea"/>
                <a:ea typeface="+mj-ea"/>
              </a:rPr>
              <a:t>　　</a:t>
            </a:r>
            <a:r>
              <a:rPr lang="en-US" altLang="ja-JP" sz="1600" dirty="0" smtClean="0">
                <a:latin typeface="+mj-ea"/>
                <a:ea typeface="+mj-ea"/>
              </a:rPr>
              <a:t>【</a:t>
            </a:r>
            <a:r>
              <a:rPr lang="ja-JP" altLang="en-US" sz="1600" dirty="0" smtClean="0">
                <a:latin typeface="+mj-ea"/>
                <a:ea typeface="+mj-ea"/>
              </a:rPr>
              <a:t>流木対策</a:t>
            </a:r>
            <a:r>
              <a:rPr lang="en-US" altLang="ja-JP" sz="1600" dirty="0" smtClean="0">
                <a:latin typeface="+mj-ea"/>
                <a:ea typeface="+mj-ea"/>
              </a:rPr>
              <a:t>】</a:t>
            </a:r>
            <a:endParaRPr lang="ja-JP" altLang="en-US" sz="1600" dirty="0">
              <a:latin typeface="+mj-ea"/>
              <a:ea typeface="+mj-ea"/>
            </a:endParaRPr>
          </a:p>
          <a:p>
            <a:pPr marL="0" indent="0">
              <a:buNone/>
            </a:pPr>
            <a:r>
              <a:rPr lang="ja-JP" altLang="en-US" sz="1600" dirty="0">
                <a:latin typeface="+mj-ea"/>
                <a:ea typeface="+mj-ea"/>
              </a:rPr>
              <a:t>　　　・流木の発生の抑制</a:t>
            </a:r>
          </a:p>
          <a:p>
            <a:pPr marL="0" indent="0">
              <a:buNone/>
            </a:pPr>
            <a:r>
              <a:rPr lang="ja-JP" altLang="en-US" sz="1600" dirty="0">
                <a:latin typeface="+mj-ea"/>
                <a:ea typeface="+mj-ea"/>
              </a:rPr>
              <a:t>　　　</a:t>
            </a:r>
            <a:r>
              <a:rPr lang="ja-JP" altLang="en-US" sz="1600" dirty="0" smtClean="0">
                <a:latin typeface="+mj-ea"/>
                <a:ea typeface="+mj-ea"/>
              </a:rPr>
              <a:t>・</a:t>
            </a:r>
            <a:r>
              <a:rPr lang="ja-JP" altLang="en-US" sz="1600" dirty="0">
                <a:latin typeface="+mj-ea"/>
                <a:ea typeface="+mj-ea"/>
              </a:rPr>
              <a:t>林床被覆率の増加</a:t>
            </a:r>
          </a:p>
          <a:p>
            <a:pPr marL="0" indent="0">
              <a:buNone/>
            </a:pPr>
            <a:r>
              <a:rPr lang="ja-JP" altLang="en-US" sz="1600" dirty="0">
                <a:latin typeface="+mj-ea"/>
                <a:ea typeface="+mj-ea"/>
              </a:rPr>
              <a:t>　　　・土壌の浸透能の向上　　　</a:t>
            </a:r>
          </a:p>
          <a:p>
            <a:pPr marL="0" indent="0">
              <a:buNone/>
            </a:pPr>
            <a:r>
              <a:rPr lang="ja-JP" altLang="en-US" sz="1600" dirty="0">
                <a:latin typeface="+mj-ea"/>
                <a:ea typeface="+mj-ea"/>
              </a:rPr>
              <a:t>　　　・表面侵食の抑制　</a:t>
            </a:r>
            <a:endParaRPr lang="en-US" altLang="ja-JP" sz="1600" dirty="0">
              <a:latin typeface="+mj-ea"/>
              <a:ea typeface="+mj-ea"/>
            </a:endParaRPr>
          </a:p>
          <a:p>
            <a:pPr marL="0" indent="0">
              <a:buNone/>
            </a:pPr>
            <a:endParaRPr lang="en-US" altLang="ja-JP" sz="1600" dirty="0">
              <a:latin typeface="+mj-ea"/>
              <a:ea typeface="+mj-ea"/>
            </a:endParaRPr>
          </a:p>
          <a:p>
            <a:pPr marL="0" indent="0">
              <a:buNone/>
            </a:pPr>
            <a:endParaRPr lang="en-US" altLang="ja-JP" sz="1600" dirty="0">
              <a:latin typeface="+mj-ea"/>
              <a:ea typeface="+mj-ea"/>
            </a:endParaRPr>
          </a:p>
          <a:p>
            <a:pPr marL="0" indent="0">
              <a:buNone/>
            </a:pPr>
            <a:r>
              <a:rPr lang="ja-JP" altLang="en-US" sz="1600" dirty="0">
                <a:latin typeface="+mj-ea"/>
                <a:ea typeface="+mj-ea"/>
              </a:rPr>
              <a:t>　</a:t>
            </a:r>
            <a:r>
              <a:rPr lang="ja-JP" altLang="en-US" sz="1600" u="sng" dirty="0" smtClean="0">
                <a:latin typeface="+mj-ea"/>
                <a:ea typeface="+mj-ea"/>
              </a:rPr>
              <a:t>○</a:t>
            </a:r>
            <a:r>
              <a:rPr lang="ja-JP" altLang="en-US" sz="1600" u="sng" dirty="0">
                <a:latin typeface="+mj-ea"/>
                <a:ea typeface="+mj-ea"/>
              </a:rPr>
              <a:t>防災</a:t>
            </a:r>
            <a:r>
              <a:rPr lang="ja-JP" altLang="en-US" sz="1600" u="sng" dirty="0" smtClean="0">
                <a:latin typeface="+mj-ea"/>
                <a:ea typeface="+mj-ea"/>
              </a:rPr>
              <a:t>意識</a:t>
            </a:r>
            <a:r>
              <a:rPr lang="ja-JP" altLang="en-US" sz="1600" u="sng" dirty="0">
                <a:latin typeface="+mj-ea"/>
                <a:ea typeface="+mj-ea"/>
              </a:rPr>
              <a:t>の向上</a:t>
            </a:r>
          </a:p>
          <a:p>
            <a:pPr marL="0" indent="0">
              <a:buNone/>
            </a:pPr>
            <a:r>
              <a:rPr lang="ja-JP" altLang="en-US" sz="1600" dirty="0">
                <a:latin typeface="+mj-ea"/>
                <a:ea typeface="+mj-ea"/>
              </a:rPr>
              <a:t>　　　</a:t>
            </a:r>
            <a:r>
              <a:rPr lang="ja-JP" altLang="en-US" sz="1600" dirty="0" smtClean="0">
                <a:latin typeface="+mj-ea"/>
                <a:ea typeface="+mj-ea"/>
              </a:rPr>
              <a:t>・ソフト対策を行った</a:t>
            </a:r>
            <a:endParaRPr lang="en-US" altLang="ja-JP" sz="1600" dirty="0" smtClean="0">
              <a:latin typeface="+mj-ea"/>
              <a:ea typeface="+mj-ea"/>
            </a:endParaRPr>
          </a:p>
          <a:p>
            <a:pPr marL="0" indent="0">
              <a:buNone/>
            </a:pPr>
            <a:r>
              <a:rPr lang="ja-JP" altLang="en-US" sz="1600" dirty="0">
                <a:latin typeface="+mj-ea"/>
                <a:ea typeface="+mj-ea"/>
              </a:rPr>
              <a:t>　</a:t>
            </a:r>
            <a:r>
              <a:rPr lang="ja-JP" altLang="en-US" sz="1600" dirty="0" smtClean="0">
                <a:latin typeface="+mj-ea"/>
                <a:ea typeface="+mj-ea"/>
              </a:rPr>
              <a:t>　　 地域住民の８割</a:t>
            </a:r>
            <a:endParaRPr lang="en-US" altLang="ja-JP" sz="1600" dirty="0">
              <a:latin typeface="+mj-ea"/>
              <a:ea typeface="+mj-ea"/>
            </a:endParaRPr>
          </a:p>
          <a:p>
            <a:pPr marL="0" indent="0">
              <a:buNone/>
            </a:pPr>
            <a:endParaRPr lang="en-US" altLang="ja-JP" sz="1600" dirty="0">
              <a:latin typeface="+mj-ea"/>
              <a:ea typeface="+mj-ea"/>
            </a:endParaRPr>
          </a:p>
        </p:txBody>
      </p:sp>
      <p:sp>
        <p:nvSpPr>
          <p:cNvPr id="5" name="コンテンツ プレースホルダー 2"/>
          <p:cNvSpPr txBox="1">
            <a:spLocks/>
          </p:cNvSpPr>
          <p:nvPr/>
        </p:nvSpPr>
        <p:spPr>
          <a:xfrm>
            <a:off x="3296816" y="764704"/>
            <a:ext cx="6609184" cy="424847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600" dirty="0">
                <a:latin typeface="+mj-ea"/>
                <a:ea typeface="+mj-ea"/>
              </a:rPr>
              <a:t>◆検証方法</a:t>
            </a:r>
            <a:endParaRPr lang="en-US" altLang="ja-JP" sz="1600" dirty="0">
              <a:latin typeface="+mj-ea"/>
              <a:ea typeface="+mj-ea"/>
            </a:endParaRPr>
          </a:p>
          <a:p>
            <a:pPr marL="0" indent="0">
              <a:buNone/>
            </a:pPr>
            <a:r>
              <a:rPr lang="ja-JP" altLang="en-US" sz="1600" u="sng" dirty="0" smtClean="0">
                <a:latin typeface="+mj-ea"/>
                <a:ea typeface="+mj-ea"/>
              </a:rPr>
              <a:t>●事業実施地区</a:t>
            </a:r>
            <a:r>
              <a:rPr lang="ja-JP" altLang="en-US" sz="1600" u="sng" dirty="0">
                <a:latin typeface="+mj-ea"/>
                <a:ea typeface="+mj-ea"/>
              </a:rPr>
              <a:t>の効果検証</a:t>
            </a:r>
          </a:p>
          <a:p>
            <a:pPr marL="0" indent="0">
              <a:buNone/>
            </a:pPr>
            <a:r>
              <a:rPr lang="ja-JP" altLang="en-US" sz="1600" dirty="0">
                <a:latin typeface="+mj-ea"/>
                <a:ea typeface="+mj-ea"/>
              </a:rPr>
              <a:t>　</a:t>
            </a:r>
            <a:r>
              <a:rPr lang="en-US" altLang="ja-JP" sz="1600" dirty="0" smtClean="0">
                <a:latin typeface="+mj-ea"/>
                <a:ea typeface="+mj-ea"/>
              </a:rPr>
              <a:t>【</a:t>
            </a:r>
            <a:r>
              <a:rPr lang="ja-JP" altLang="en-US" sz="1600" dirty="0" smtClean="0">
                <a:latin typeface="+mj-ea"/>
                <a:ea typeface="+mj-ea"/>
              </a:rPr>
              <a:t>土石流対策</a:t>
            </a:r>
            <a:r>
              <a:rPr lang="en-US" altLang="ja-JP" sz="1600" dirty="0" smtClean="0">
                <a:latin typeface="+mj-ea"/>
                <a:ea typeface="+mj-ea"/>
              </a:rPr>
              <a:t>】</a:t>
            </a:r>
            <a:endParaRPr lang="ja-JP" altLang="en-US" sz="1600" dirty="0">
              <a:latin typeface="+mj-ea"/>
              <a:ea typeface="+mj-ea"/>
            </a:endParaRPr>
          </a:p>
          <a:p>
            <a:pPr marL="0" indent="0">
              <a:buNone/>
            </a:pPr>
            <a:r>
              <a:rPr lang="ja-JP" altLang="en-US" sz="1600" dirty="0" smtClean="0">
                <a:latin typeface="+mj-ea"/>
                <a:ea typeface="+mj-ea"/>
              </a:rPr>
              <a:t>　　・事業実施の確認　</a:t>
            </a:r>
            <a:r>
              <a:rPr lang="ja-JP" altLang="en-US" sz="1600" dirty="0">
                <a:latin typeface="+mj-ea"/>
              </a:rPr>
              <a:t>　</a:t>
            </a:r>
            <a:r>
              <a:rPr lang="en-US" altLang="ja-JP" sz="1600" dirty="0">
                <a:latin typeface="+mj-ea"/>
              </a:rPr>
              <a:t>(1)</a:t>
            </a:r>
            <a:r>
              <a:rPr lang="ja-JP" altLang="en-US" sz="1600" dirty="0">
                <a:latin typeface="+mj-ea"/>
              </a:rPr>
              <a:t>　</a:t>
            </a:r>
            <a:r>
              <a:rPr lang="ja-JP" altLang="en-US" sz="1600" dirty="0" smtClean="0">
                <a:latin typeface="+mj-ea"/>
                <a:ea typeface="+mj-ea"/>
              </a:rPr>
              <a:t>事業実施数量</a:t>
            </a:r>
            <a:endParaRPr lang="en-US" altLang="ja-JP" sz="1600" dirty="0" smtClean="0">
              <a:latin typeface="+mj-ea"/>
              <a:ea typeface="+mj-ea"/>
            </a:endParaRPr>
          </a:p>
          <a:p>
            <a:pPr marL="0" indent="0">
              <a:buNone/>
            </a:pPr>
            <a:r>
              <a:rPr lang="ja-JP" altLang="en-US" sz="1600" dirty="0">
                <a:latin typeface="+mj-ea"/>
                <a:ea typeface="+mj-ea"/>
              </a:rPr>
              <a:t>　</a:t>
            </a:r>
            <a:r>
              <a:rPr lang="ja-JP" altLang="en-US" sz="1600" dirty="0" smtClean="0">
                <a:latin typeface="+mj-ea"/>
                <a:ea typeface="+mj-ea"/>
              </a:rPr>
              <a:t>　　　　　　　　　　　　　</a:t>
            </a:r>
            <a:r>
              <a:rPr lang="ja-JP" altLang="en-US" sz="1400" dirty="0" smtClean="0">
                <a:latin typeface="+mj-ea"/>
                <a:ea typeface="+mj-ea"/>
              </a:rPr>
              <a:t>　 </a:t>
            </a:r>
            <a:r>
              <a:rPr lang="en-US" altLang="ja-JP" sz="1600" dirty="0" smtClean="0">
                <a:latin typeface="+mj-ea"/>
              </a:rPr>
              <a:t>(</a:t>
            </a:r>
            <a:r>
              <a:rPr lang="en-US" altLang="ja-JP" sz="1600" dirty="0">
                <a:latin typeface="+mj-ea"/>
              </a:rPr>
              <a:t>2)</a:t>
            </a:r>
            <a:r>
              <a:rPr lang="ja-JP" altLang="en-US" sz="1600" dirty="0">
                <a:latin typeface="+mj-ea"/>
              </a:rPr>
              <a:t>　</a:t>
            </a:r>
            <a:r>
              <a:rPr lang="ja-JP" altLang="en-US" sz="1600" dirty="0" smtClean="0">
                <a:latin typeface="+mj-ea"/>
                <a:ea typeface="+mj-ea"/>
              </a:rPr>
              <a:t>治山ダム設置効果　</a:t>
            </a:r>
            <a:r>
              <a:rPr lang="ja-JP" altLang="en-US" sz="1500" dirty="0" smtClean="0">
                <a:latin typeface="ＭＳ Ｐゴシック" panose="020B0600070205080204" pitchFamily="50" charset="-128"/>
                <a:ea typeface="ＭＳ Ｐゴシック" panose="020B0600070205080204" pitchFamily="50" charset="-128"/>
              </a:rPr>
              <a:t>（渓床勾配・土砂抑止量）</a:t>
            </a:r>
            <a:endParaRPr lang="ja-JP" altLang="en-US" sz="1500" dirty="0">
              <a:latin typeface="ＭＳ Ｐゴシック" panose="020B0600070205080204" pitchFamily="50" charset="-128"/>
              <a:ea typeface="ＭＳ Ｐゴシック" panose="020B0600070205080204" pitchFamily="50" charset="-128"/>
            </a:endParaRPr>
          </a:p>
          <a:p>
            <a:pPr marL="0" indent="0">
              <a:buNone/>
            </a:pPr>
            <a:r>
              <a:rPr lang="ja-JP" altLang="en-US" sz="1600" dirty="0">
                <a:latin typeface="+mj-ea"/>
                <a:ea typeface="+mj-ea"/>
              </a:rPr>
              <a:t>　</a:t>
            </a:r>
            <a:r>
              <a:rPr lang="en-US" altLang="ja-JP" sz="1600" dirty="0" smtClean="0">
                <a:latin typeface="+mj-ea"/>
                <a:ea typeface="+mj-ea"/>
              </a:rPr>
              <a:t>【</a:t>
            </a:r>
            <a:r>
              <a:rPr lang="ja-JP" altLang="en-US" sz="1600" dirty="0" smtClean="0">
                <a:latin typeface="+mj-ea"/>
                <a:ea typeface="+mj-ea"/>
              </a:rPr>
              <a:t>流木対策</a:t>
            </a:r>
            <a:r>
              <a:rPr lang="en-US" altLang="ja-JP" sz="1600" dirty="0" smtClean="0">
                <a:latin typeface="+mj-ea"/>
                <a:ea typeface="+mj-ea"/>
              </a:rPr>
              <a:t>】</a:t>
            </a:r>
            <a:endParaRPr lang="ja-JP" altLang="en-US" sz="1600" dirty="0">
              <a:latin typeface="+mj-ea"/>
              <a:ea typeface="+mj-ea"/>
            </a:endParaRPr>
          </a:p>
          <a:p>
            <a:pPr marL="0" indent="0">
              <a:buNone/>
            </a:pPr>
            <a:r>
              <a:rPr lang="ja-JP" altLang="en-US" sz="1600" dirty="0">
                <a:latin typeface="+mj-ea"/>
                <a:ea typeface="+mj-ea"/>
              </a:rPr>
              <a:t>　　</a:t>
            </a:r>
            <a:r>
              <a:rPr lang="en-US" altLang="ja-JP" sz="1600" dirty="0" smtClean="0">
                <a:latin typeface="+mj-ea"/>
                <a:ea typeface="+mj-ea"/>
              </a:rPr>
              <a:t>A</a:t>
            </a:r>
            <a:r>
              <a:rPr lang="ja-JP" altLang="en-US" sz="1600" dirty="0" smtClean="0">
                <a:latin typeface="+mj-ea"/>
                <a:ea typeface="+mj-ea"/>
              </a:rPr>
              <a:t>　流木</a:t>
            </a:r>
            <a:r>
              <a:rPr lang="ja-JP" altLang="en-US" sz="1600" dirty="0">
                <a:latin typeface="+mj-ea"/>
                <a:ea typeface="+mj-ea"/>
              </a:rPr>
              <a:t>発生の比較</a:t>
            </a:r>
            <a:r>
              <a:rPr lang="ja-JP" altLang="en-US" sz="1600" dirty="0" smtClean="0">
                <a:latin typeface="+mj-ea"/>
                <a:ea typeface="+mj-ea"/>
              </a:rPr>
              <a:t>調査</a:t>
            </a:r>
            <a:r>
              <a:rPr lang="ja-JP" altLang="en-US" sz="1600" dirty="0">
                <a:latin typeface="+mj-ea"/>
                <a:ea typeface="+mj-ea"/>
              </a:rPr>
              <a:t>　</a:t>
            </a:r>
            <a:r>
              <a:rPr lang="ja-JP" altLang="en-US" sz="1600" dirty="0" smtClean="0">
                <a:latin typeface="+mj-ea"/>
                <a:ea typeface="+mj-ea"/>
              </a:rPr>
              <a:t>　</a:t>
            </a:r>
            <a:r>
              <a:rPr lang="ja-JP" altLang="en-US" sz="1500" dirty="0" smtClean="0">
                <a:latin typeface="ＭＳ Ｐゴシック" panose="020B0600070205080204" pitchFamily="50" charset="-128"/>
                <a:ea typeface="ＭＳ Ｐゴシック" panose="020B0600070205080204" pitchFamily="50" charset="-128"/>
              </a:rPr>
              <a:t>（対照地：</a:t>
            </a:r>
            <a:r>
              <a:rPr lang="ja-JP" altLang="en-US" sz="1500" dirty="0">
                <a:latin typeface="ＭＳ Ｐゴシック" panose="020B0600070205080204" pitchFamily="50" charset="-128"/>
                <a:ea typeface="ＭＳ Ｐゴシック" panose="020B0600070205080204" pitchFamily="50" charset="-128"/>
              </a:rPr>
              <a:t>対策未実施</a:t>
            </a:r>
            <a:r>
              <a:rPr lang="ja-JP" altLang="en-US" sz="1500" dirty="0" smtClean="0">
                <a:latin typeface="ＭＳ Ｐゴシック" panose="020B0600070205080204" pitchFamily="50" charset="-128"/>
                <a:ea typeface="ＭＳ Ｐゴシック" panose="020B0600070205080204" pitchFamily="50" charset="-128"/>
              </a:rPr>
              <a:t>区</a:t>
            </a:r>
            <a:r>
              <a:rPr lang="en-US" altLang="ja-JP" sz="1500" dirty="0" smtClean="0">
                <a:latin typeface="ＭＳ Ｐゴシック" panose="020B0600070205080204" pitchFamily="50" charset="-128"/>
                <a:ea typeface="ＭＳ Ｐゴシック" panose="020B0600070205080204" pitchFamily="50" charset="-128"/>
              </a:rPr>
              <a:t>3</a:t>
            </a:r>
            <a:r>
              <a:rPr lang="ja-JP" altLang="en-US" sz="1500" dirty="0" smtClean="0">
                <a:latin typeface="ＭＳ Ｐゴシック" panose="020B0600070205080204" pitchFamily="50" charset="-128"/>
                <a:ea typeface="ＭＳ Ｐゴシック" panose="020B0600070205080204" pitchFamily="50" charset="-128"/>
              </a:rPr>
              <a:t>箇所） </a:t>
            </a:r>
            <a:r>
              <a:rPr lang="en-US" altLang="ja-JP" sz="1500" dirty="0">
                <a:latin typeface="ＭＳ Ｐゴシック" panose="020B0600070205080204" pitchFamily="50" charset="-128"/>
                <a:ea typeface="ＭＳ Ｐゴシック" panose="020B0600070205080204" pitchFamily="50" charset="-128"/>
              </a:rPr>
              <a:t>※</a:t>
            </a:r>
            <a:r>
              <a:rPr lang="ja-JP" altLang="en-US" sz="1500" dirty="0" smtClean="0">
                <a:latin typeface="ＭＳ Ｐゴシック" panose="020B0600070205080204" pitchFamily="50" charset="-128"/>
                <a:ea typeface="ＭＳ Ｐゴシック" panose="020B0600070205080204" pitchFamily="50" charset="-128"/>
              </a:rPr>
              <a:t>図１</a:t>
            </a:r>
            <a:endParaRPr lang="ja-JP" altLang="en-US" sz="1500" dirty="0">
              <a:latin typeface="ＭＳ Ｐゴシック" panose="020B0600070205080204" pitchFamily="50" charset="-128"/>
              <a:ea typeface="ＭＳ Ｐゴシック" panose="020B0600070205080204" pitchFamily="50" charset="-128"/>
            </a:endParaRPr>
          </a:p>
          <a:p>
            <a:pPr marL="0" indent="0">
              <a:buNone/>
            </a:pPr>
            <a:r>
              <a:rPr lang="ja-JP" altLang="en-US" sz="1600" dirty="0">
                <a:latin typeface="+mj-ea"/>
                <a:ea typeface="+mj-ea"/>
              </a:rPr>
              <a:t>　　</a:t>
            </a:r>
            <a:r>
              <a:rPr lang="en-US" altLang="ja-JP" sz="1600" dirty="0" smtClean="0">
                <a:latin typeface="+mj-ea"/>
                <a:ea typeface="+mj-ea"/>
              </a:rPr>
              <a:t>B</a:t>
            </a:r>
            <a:r>
              <a:rPr lang="ja-JP" altLang="en-US" sz="1600" dirty="0" smtClean="0">
                <a:latin typeface="+mj-ea"/>
                <a:ea typeface="+mj-ea"/>
              </a:rPr>
              <a:t>　植生</a:t>
            </a:r>
            <a:r>
              <a:rPr lang="ja-JP" altLang="en-US" sz="1600" dirty="0">
                <a:latin typeface="+mj-ea"/>
                <a:ea typeface="+mj-ea"/>
              </a:rPr>
              <a:t>等比較</a:t>
            </a:r>
            <a:r>
              <a:rPr lang="ja-JP" altLang="en-US" sz="1600" dirty="0" smtClean="0">
                <a:latin typeface="+mj-ea"/>
                <a:ea typeface="+mj-ea"/>
              </a:rPr>
              <a:t>調査　</a:t>
            </a:r>
            <a:r>
              <a:rPr lang="ja-JP" altLang="en-US" sz="1600" dirty="0" smtClean="0">
                <a:latin typeface="ＭＳ Ｐ明朝" panose="02020600040205080304" pitchFamily="18" charset="-128"/>
                <a:ea typeface="ＭＳ Ｐ明朝" panose="02020600040205080304" pitchFamily="18" charset="-128"/>
              </a:rPr>
              <a:t> 　</a:t>
            </a:r>
            <a:r>
              <a:rPr lang="ja-JP" altLang="en-US" sz="1500" dirty="0" smtClean="0">
                <a:latin typeface="ＭＳ Ｐゴシック" panose="020B0600070205080204" pitchFamily="50" charset="-128"/>
                <a:ea typeface="ＭＳ Ｐゴシック" panose="020B0600070205080204" pitchFamily="50" charset="-128"/>
              </a:rPr>
              <a:t>（対照地：強度間伐未実施区</a:t>
            </a:r>
            <a:r>
              <a:rPr lang="en-US" altLang="ja-JP" sz="1500" dirty="0" smtClean="0">
                <a:latin typeface="ＭＳ Ｐゴシック" panose="020B0600070205080204" pitchFamily="50" charset="-128"/>
                <a:ea typeface="ＭＳ Ｐゴシック" panose="020B0600070205080204" pitchFamily="50" charset="-128"/>
              </a:rPr>
              <a:t>3</a:t>
            </a:r>
            <a:r>
              <a:rPr lang="ja-JP" altLang="en-US" sz="1500" dirty="0" smtClean="0">
                <a:latin typeface="ＭＳ Ｐゴシック" panose="020B0600070205080204" pitchFamily="50" charset="-128"/>
                <a:ea typeface="ＭＳ Ｐゴシック" panose="020B0600070205080204" pitchFamily="50" charset="-128"/>
              </a:rPr>
              <a:t>箇所） </a:t>
            </a:r>
            <a:r>
              <a:rPr lang="en-US" altLang="ja-JP" sz="1500" dirty="0" smtClean="0">
                <a:latin typeface="ＭＳ Ｐゴシック" panose="020B0600070205080204" pitchFamily="50" charset="-128"/>
                <a:ea typeface="ＭＳ Ｐゴシック" panose="020B0600070205080204" pitchFamily="50" charset="-128"/>
              </a:rPr>
              <a:t>※</a:t>
            </a:r>
            <a:r>
              <a:rPr lang="ja-JP" altLang="en-US" sz="1500" dirty="0" smtClean="0">
                <a:latin typeface="ＭＳ Ｐゴシック" panose="020B0600070205080204" pitchFamily="50" charset="-128"/>
                <a:ea typeface="ＭＳ Ｐゴシック" panose="020B0600070205080204" pitchFamily="50" charset="-128"/>
              </a:rPr>
              <a:t>図２</a:t>
            </a:r>
            <a:endParaRPr lang="ja-JP" altLang="en-US" sz="1500" dirty="0">
              <a:latin typeface="ＭＳ Ｐゴシック" panose="020B0600070205080204" pitchFamily="50" charset="-128"/>
              <a:ea typeface="ＭＳ Ｐゴシック" panose="020B0600070205080204" pitchFamily="50" charset="-128"/>
            </a:endParaRPr>
          </a:p>
          <a:p>
            <a:pPr marL="0" indent="0">
              <a:buNone/>
            </a:pPr>
            <a:r>
              <a:rPr lang="ja-JP" altLang="en-US" sz="1600" dirty="0">
                <a:latin typeface="+mj-ea"/>
                <a:ea typeface="+mj-ea"/>
              </a:rPr>
              <a:t>　　　</a:t>
            </a:r>
            <a:r>
              <a:rPr lang="en-US" altLang="ja-JP" sz="1600" dirty="0" smtClean="0">
                <a:latin typeface="+mj-ea"/>
                <a:ea typeface="+mj-ea"/>
              </a:rPr>
              <a:t>(1)</a:t>
            </a:r>
            <a:r>
              <a:rPr lang="ja-JP" altLang="en-US" sz="1600" dirty="0" smtClean="0">
                <a:latin typeface="+mj-ea"/>
                <a:ea typeface="+mj-ea"/>
              </a:rPr>
              <a:t>　林</a:t>
            </a:r>
            <a:r>
              <a:rPr lang="ja-JP" altLang="en-US" sz="1600" dirty="0">
                <a:latin typeface="+mj-ea"/>
                <a:ea typeface="+mj-ea"/>
              </a:rPr>
              <a:t>床</a:t>
            </a:r>
            <a:r>
              <a:rPr lang="ja-JP" altLang="en-US" sz="1600" dirty="0" smtClean="0">
                <a:latin typeface="+mj-ea"/>
                <a:ea typeface="+mj-ea"/>
              </a:rPr>
              <a:t>被覆率　　　</a:t>
            </a:r>
            <a:r>
              <a:rPr lang="ja-JP" altLang="en-US" sz="1500" dirty="0" smtClean="0">
                <a:latin typeface="ＭＳ Ｐゴシック" panose="020B0600070205080204" pitchFamily="50" charset="-128"/>
                <a:ea typeface="ＭＳ Ｐゴシック" panose="020B0600070205080204" pitchFamily="50" charset="-128"/>
              </a:rPr>
              <a:t>（</a:t>
            </a:r>
            <a:r>
              <a:rPr lang="ja-JP" altLang="en-US" sz="1500" dirty="0">
                <a:latin typeface="ＭＳ Ｐゴシック" panose="020B0600070205080204" pitchFamily="50" charset="-128"/>
                <a:ea typeface="ＭＳ Ｐゴシック" panose="020B0600070205080204" pitchFamily="50" charset="-128"/>
              </a:rPr>
              <a:t>植生・落葉等が覆う割合</a:t>
            </a:r>
            <a:r>
              <a:rPr lang="ja-JP" altLang="en-US" sz="1500" dirty="0" smtClean="0">
                <a:latin typeface="ＭＳ Ｐゴシック" panose="020B0600070205080204" pitchFamily="50" charset="-128"/>
                <a:ea typeface="ＭＳ Ｐゴシック" panose="020B0600070205080204" pitchFamily="50" charset="-128"/>
              </a:rPr>
              <a:t>）</a:t>
            </a:r>
            <a:endParaRPr lang="ja-JP" altLang="en-US" sz="1500" dirty="0">
              <a:latin typeface="ＭＳ Ｐゴシック" panose="020B0600070205080204" pitchFamily="50" charset="-128"/>
              <a:ea typeface="ＭＳ Ｐゴシック" panose="020B0600070205080204" pitchFamily="50" charset="-128"/>
            </a:endParaRPr>
          </a:p>
          <a:p>
            <a:pPr marL="0" indent="0">
              <a:buNone/>
            </a:pPr>
            <a:r>
              <a:rPr lang="ja-JP" altLang="en-US" sz="1600" dirty="0">
                <a:latin typeface="+mj-ea"/>
                <a:ea typeface="+mj-ea"/>
              </a:rPr>
              <a:t>　　　</a:t>
            </a:r>
            <a:r>
              <a:rPr lang="en-US" altLang="ja-JP" sz="1600" dirty="0" smtClean="0">
                <a:latin typeface="+mj-ea"/>
                <a:ea typeface="+mj-ea"/>
              </a:rPr>
              <a:t>(2)</a:t>
            </a:r>
            <a:r>
              <a:rPr lang="ja-JP" altLang="en-US" sz="1600" dirty="0" smtClean="0">
                <a:latin typeface="+mj-ea"/>
                <a:ea typeface="+mj-ea"/>
              </a:rPr>
              <a:t>　</a:t>
            </a:r>
            <a:r>
              <a:rPr lang="ja-JP" altLang="en-US" sz="1600" dirty="0">
                <a:latin typeface="+mj-ea"/>
                <a:ea typeface="+mj-ea"/>
              </a:rPr>
              <a:t>土壌の浸透</a:t>
            </a:r>
            <a:r>
              <a:rPr lang="ja-JP" altLang="en-US" sz="1600" dirty="0" smtClean="0">
                <a:latin typeface="+mj-ea"/>
                <a:ea typeface="+mj-ea"/>
              </a:rPr>
              <a:t>能 　</a:t>
            </a:r>
            <a:r>
              <a:rPr lang="ja-JP" altLang="en-US" sz="1500" dirty="0" smtClean="0">
                <a:latin typeface="ＭＳ Ｐゴシック" panose="020B0600070205080204" pitchFamily="50" charset="-128"/>
                <a:ea typeface="ＭＳ Ｐゴシック" panose="020B0600070205080204" pitchFamily="50" charset="-128"/>
              </a:rPr>
              <a:t>（</a:t>
            </a:r>
            <a:r>
              <a:rPr lang="ja-JP" altLang="en-US" sz="1500" dirty="0">
                <a:latin typeface="ＭＳ Ｐゴシック" panose="020B0600070205080204" pitchFamily="50" charset="-128"/>
                <a:ea typeface="ＭＳ Ｐゴシック" panose="020B0600070205080204" pitchFamily="50" charset="-128"/>
              </a:rPr>
              <a:t>人工降雨装置を</a:t>
            </a:r>
            <a:r>
              <a:rPr lang="ja-JP" altLang="en-US" sz="1500" dirty="0" smtClean="0">
                <a:latin typeface="ＭＳ Ｐゴシック" panose="020B0600070205080204" pitchFamily="50" charset="-128"/>
                <a:ea typeface="ＭＳ Ｐゴシック" panose="020B0600070205080204" pitchFamily="50" charset="-128"/>
              </a:rPr>
              <a:t>用い表面流</a:t>
            </a:r>
            <a:r>
              <a:rPr lang="ja-JP" altLang="en-US" sz="1500" dirty="0">
                <a:latin typeface="ＭＳ Ｐゴシック" panose="020B0600070205080204" pitchFamily="50" charset="-128"/>
                <a:ea typeface="ＭＳ Ｐゴシック" panose="020B0600070205080204" pitchFamily="50" charset="-128"/>
              </a:rPr>
              <a:t>発生の有無</a:t>
            </a:r>
            <a:r>
              <a:rPr lang="ja-JP" altLang="en-US" sz="1500" dirty="0" smtClean="0">
                <a:latin typeface="ＭＳ Ｐゴシック" panose="020B0600070205080204" pitchFamily="50" charset="-128"/>
                <a:ea typeface="ＭＳ Ｐゴシック" panose="020B0600070205080204" pitchFamily="50" charset="-128"/>
              </a:rPr>
              <a:t>）</a:t>
            </a:r>
            <a:r>
              <a:rPr lang="ja-JP" altLang="en-US" sz="1600" dirty="0">
                <a:latin typeface="+mj-ea"/>
                <a:ea typeface="+mj-ea"/>
              </a:rPr>
              <a:t>　　　</a:t>
            </a:r>
          </a:p>
          <a:p>
            <a:pPr marL="0" indent="0">
              <a:buNone/>
            </a:pPr>
            <a:r>
              <a:rPr lang="ja-JP" altLang="en-US" sz="1600" dirty="0">
                <a:latin typeface="+mj-ea"/>
                <a:ea typeface="+mj-ea"/>
              </a:rPr>
              <a:t>　　　</a:t>
            </a:r>
            <a:r>
              <a:rPr lang="en-US" altLang="ja-JP" sz="1600" dirty="0" smtClean="0">
                <a:latin typeface="+mj-ea"/>
                <a:ea typeface="+mj-ea"/>
              </a:rPr>
              <a:t>(3)</a:t>
            </a:r>
            <a:r>
              <a:rPr lang="ja-JP" altLang="en-US" sz="1600" dirty="0" smtClean="0">
                <a:latin typeface="+mj-ea"/>
                <a:ea typeface="+mj-ea"/>
              </a:rPr>
              <a:t>　</a:t>
            </a:r>
            <a:r>
              <a:rPr lang="ja-JP" altLang="en-US" sz="1600" dirty="0">
                <a:latin typeface="+mj-ea"/>
                <a:ea typeface="+mj-ea"/>
              </a:rPr>
              <a:t>表面</a:t>
            </a:r>
            <a:r>
              <a:rPr lang="ja-JP" altLang="en-US" sz="1600" dirty="0" smtClean="0">
                <a:latin typeface="+mj-ea"/>
                <a:ea typeface="+mj-ea"/>
              </a:rPr>
              <a:t>侵食量  　  </a:t>
            </a:r>
            <a:r>
              <a:rPr lang="ja-JP" altLang="en-US" sz="1500" dirty="0" smtClean="0">
                <a:latin typeface="ＭＳ Ｐゴシック" panose="020B0600070205080204" pitchFamily="50" charset="-128"/>
                <a:ea typeface="ＭＳ Ｐゴシック" panose="020B0600070205080204" pitchFamily="50" charset="-128"/>
              </a:rPr>
              <a:t>（</a:t>
            </a:r>
            <a:r>
              <a:rPr lang="ja-JP" altLang="en-US" sz="1500" dirty="0">
                <a:latin typeface="ＭＳ Ｐゴシック" panose="020B0600070205080204" pitchFamily="50" charset="-128"/>
                <a:ea typeface="ＭＳ Ｐゴシック" panose="020B0600070205080204" pitchFamily="50" charset="-128"/>
              </a:rPr>
              <a:t>土砂受け箱を</a:t>
            </a:r>
            <a:r>
              <a:rPr lang="ja-JP" altLang="en-US" sz="1500" dirty="0" smtClean="0">
                <a:latin typeface="ＭＳ Ｐゴシック" panose="020B0600070205080204" pitchFamily="50" charset="-128"/>
                <a:ea typeface="ＭＳ Ｐゴシック" panose="020B0600070205080204" pitchFamily="50" charset="-128"/>
              </a:rPr>
              <a:t>用い移動</a:t>
            </a:r>
            <a:r>
              <a:rPr lang="ja-JP" altLang="en-US" sz="1500" dirty="0">
                <a:latin typeface="ＭＳ Ｐゴシック" panose="020B0600070205080204" pitchFamily="50" charset="-128"/>
                <a:ea typeface="ＭＳ Ｐゴシック" panose="020B0600070205080204" pitchFamily="50" charset="-128"/>
              </a:rPr>
              <a:t>した土砂の重量</a:t>
            </a:r>
            <a:r>
              <a:rPr lang="ja-JP" altLang="en-US" sz="1500" dirty="0" smtClean="0">
                <a:latin typeface="ＭＳ Ｐゴシック" panose="020B0600070205080204" pitchFamily="50" charset="-128"/>
                <a:ea typeface="ＭＳ Ｐゴシック" panose="020B0600070205080204" pitchFamily="50" charset="-128"/>
              </a:rPr>
              <a:t>）</a:t>
            </a:r>
            <a:endParaRPr lang="ja-JP" altLang="en-US" sz="1500" dirty="0">
              <a:latin typeface="ＭＳ Ｐゴシック" panose="020B0600070205080204" pitchFamily="50" charset="-128"/>
              <a:ea typeface="ＭＳ Ｐゴシック" panose="020B0600070205080204" pitchFamily="50" charset="-128"/>
            </a:endParaRPr>
          </a:p>
          <a:p>
            <a:pPr marL="0" indent="0">
              <a:buNone/>
            </a:pPr>
            <a:r>
              <a:rPr lang="ja-JP" altLang="en-US" sz="1600" dirty="0">
                <a:latin typeface="+mj-ea"/>
                <a:ea typeface="+mj-ea"/>
              </a:rPr>
              <a:t>　　</a:t>
            </a:r>
          </a:p>
          <a:p>
            <a:pPr marL="0" indent="0">
              <a:buNone/>
            </a:pPr>
            <a:r>
              <a:rPr lang="ja-JP" altLang="en-US" sz="1600" u="sng" dirty="0" smtClean="0">
                <a:latin typeface="+mj-ea"/>
                <a:ea typeface="+mj-ea"/>
              </a:rPr>
              <a:t>●ソフト対策の効果検証</a:t>
            </a:r>
            <a:endParaRPr lang="en-US" altLang="ja-JP" sz="1600" u="sng" dirty="0" smtClean="0">
              <a:latin typeface="+mj-ea"/>
              <a:ea typeface="+mj-ea"/>
            </a:endParaRPr>
          </a:p>
          <a:p>
            <a:pPr marL="0" indent="0">
              <a:buNone/>
            </a:pPr>
            <a:r>
              <a:rPr lang="ja-JP" altLang="en-US" sz="1600" dirty="0">
                <a:latin typeface="+mj-ea"/>
                <a:ea typeface="+mj-ea"/>
              </a:rPr>
              <a:t>　</a:t>
            </a:r>
            <a:r>
              <a:rPr lang="ja-JP" altLang="en-US" sz="1600" dirty="0" smtClean="0">
                <a:latin typeface="+mj-ea"/>
                <a:ea typeface="+mj-ea"/>
              </a:rPr>
              <a:t>  ・</a:t>
            </a:r>
            <a:r>
              <a:rPr lang="ja-JP" altLang="en-US" sz="1600" dirty="0">
                <a:latin typeface="+mj-ea"/>
                <a:ea typeface="+mj-ea"/>
              </a:rPr>
              <a:t>ソフト</a:t>
            </a:r>
            <a:r>
              <a:rPr lang="ja-JP" altLang="en-US" sz="1600" dirty="0" smtClean="0">
                <a:latin typeface="+mj-ea"/>
                <a:ea typeface="+mj-ea"/>
              </a:rPr>
              <a:t>対策</a:t>
            </a:r>
            <a:r>
              <a:rPr lang="ja-JP" altLang="en-US" sz="1600" dirty="0">
                <a:latin typeface="+mj-ea"/>
                <a:ea typeface="+mj-ea"/>
              </a:rPr>
              <a:t>を行った地域住民へのアンケートの実施</a:t>
            </a:r>
          </a:p>
          <a:p>
            <a:pPr marL="0" indent="0">
              <a:buNone/>
            </a:pPr>
            <a:r>
              <a:rPr lang="ja-JP" altLang="en-US" sz="1600" dirty="0">
                <a:latin typeface="+mj-ea"/>
                <a:ea typeface="+mj-ea"/>
              </a:rPr>
              <a:t>　</a:t>
            </a:r>
            <a:endParaRPr lang="en-US" altLang="ja-JP" sz="1600" dirty="0">
              <a:latin typeface="+mj-ea"/>
              <a:ea typeface="+mj-ea"/>
            </a:endParaRPr>
          </a:p>
        </p:txBody>
      </p:sp>
      <p:sp>
        <p:nvSpPr>
          <p:cNvPr id="10" name="正方形/長方形 9"/>
          <p:cNvSpPr/>
          <p:nvPr/>
        </p:nvSpPr>
        <p:spPr>
          <a:xfrm>
            <a:off x="5061528" y="4718734"/>
            <a:ext cx="4644000" cy="187861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コンテンツ プレースホルダー 2"/>
          <p:cNvSpPr txBox="1">
            <a:spLocks/>
          </p:cNvSpPr>
          <p:nvPr/>
        </p:nvSpPr>
        <p:spPr>
          <a:xfrm>
            <a:off x="200472" y="6597352"/>
            <a:ext cx="4643999" cy="26064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200" dirty="0"/>
              <a:t>図</a:t>
            </a:r>
            <a:r>
              <a:rPr lang="ja-JP" altLang="en-US" sz="1200" dirty="0" smtClean="0"/>
              <a:t>１</a:t>
            </a:r>
            <a:r>
              <a:rPr lang="ja-JP" altLang="en-US" sz="1200" dirty="0"/>
              <a:t>　</a:t>
            </a:r>
            <a:r>
              <a:rPr lang="ja-JP" altLang="en-US" sz="1200" dirty="0" smtClean="0"/>
              <a:t>　　流木</a:t>
            </a:r>
            <a:r>
              <a:rPr lang="ja-JP" altLang="en-US" sz="1200" dirty="0"/>
              <a:t>発生の比較</a:t>
            </a:r>
            <a:r>
              <a:rPr lang="ja-JP" altLang="en-US" sz="1200" dirty="0" smtClean="0"/>
              <a:t>調査　（対照地</a:t>
            </a:r>
            <a:r>
              <a:rPr lang="ja-JP" altLang="en-US" sz="1200" dirty="0"/>
              <a:t>：</a:t>
            </a:r>
            <a:r>
              <a:rPr lang="ja-JP" altLang="en-US" sz="1200" dirty="0" smtClean="0"/>
              <a:t>対策</a:t>
            </a:r>
            <a:r>
              <a:rPr lang="ja-JP" altLang="en-US" sz="1200" dirty="0"/>
              <a:t>未実施区</a:t>
            </a:r>
            <a:r>
              <a:rPr lang="ja-JP" altLang="en-US" sz="1200" dirty="0" smtClean="0"/>
              <a:t>）</a:t>
            </a:r>
            <a:endParaRPr lang="en-US" altLang="ja-JP" sz="1200" dirty="0"/>
          </a:p>
        </p:txBody>
      </p:sp>
      <p:sp>
        <p:nvSpPr>
          <p:cNvPr id="12" name="コンテンツ プレースホルダー 2"/>
          <p:cNvSpPr txBox="1">
            <a:spLocks/>
          </p:cNvSpPr>
          <p:nvPr/>
        </p:nvSpPr>
        <p:spPr>
          <a:xfrm>
            <a:off x="5061529" y="6597352"/>
            <a:ext cx="4643999" cy="26064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200" dirty="0" smtClean="0"/>
              <a:t>図２</a:t>
            </a:r>
            <a:r>
              <a:rPr lang="ja-JP" altLang="en-US" sz="1200" dirty="0"/>
              <a:t>　</a:t>
            </a:r>
            <a:r>
              <a:rPr lang="ja-JP" altLang="en-US" sz="1200" dirty="0" smtClean="0"/>
              <a:t>　　植生</a:t>
            </a:r>
            <a:r>
              <a:rPr lang="ja-JP" altLang="en-US" sz="1200" dirty="0"/>
              <a:t>等比較</a:t>
            </a:r>
            <a:r>
              <a:rPr lang="ja-JP" altLang="en-US" sz="1200" dirty="0" smtClean="0"/>
              <a:t>調査　（対照地</a:t>
            </a:r>
            <a:r>
              <a:rPr lang="ja-JP" altLang="en-US" sz="1200" dirty="0"/>
              <a:t>：</a:t>
            </a:r>
            <a:r>
              <a:rPr lang="ja-JP" altLang="en-US" sz="1200" dirty="0" smtClean="0"/>
              <a:t>強度間伐未実施区）</a:t>
            </a:r>
            <a:endParaRPr lang="en-US" altLang="ja-JP" sz="1200" dirty="0"/>
          </a:p>
        </p:txBody>
      </p:sp>
      <p:pic>
        <p:nvPicPr>
          <p:cNvPr id="1026" name="Picture 2" descr="D:\KinamiK\Desktop\180525審議会資料_(圧縮)評価審議会用に加工-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7304" y="4853908"/>
            <a:ext cx="4050192" cy="16714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KinamiK\Desktop\180525審議会資料_(圧縮)評価審議会用に加工.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1048"/>
          <a:stretch/>
        </p:blipFill>
        <p:spPr bwMode="auto">
          <a:xfrm>
            <a:off x="368858" y="4869160"/>
            <a:ext cx="4307226" cy="1623806"/>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200472" y="4718734"/>
            <a:ext cx="4644000" cy="187861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コンテンツ プレースホルダー 2"/>
          <p:cNvSpPr txBox="1">
            <a:spLocks/>
          </p:cNvSpPr>
          <p:nvPr/>
        </p:nvSpPr>
        <p:spPr>
          <a:xfrm>
            <a:off x="9013676" y="6050585"/>
            <a:ext cx="792088" cy="51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100" dirty="0"/>
              <a:t>間伐</a:t>
            </a:r>
            <a:r>
              <a:rPr lang="ja-JP" altLang="en-US" sz="1100" dirty="0" smtClean="0"/>
              <a:t>率</a:t>
            </a:r>
            <a:endParaRPr lang="en-US" altLang="ja-JP" sz="1100" dirty="0" smtClean="0"/>
          </a:p>
          <a:p>
            <a:pPr marL="0" indent="0" algn="ctr">
              <a:buNone/>
            </a:pPr>
            <a:r>
              <a:rPr lang="ja-JP" altLang="en-US" sz="1100" dirty="0" smtClean="0"/>
              <a:t>５０％</a:t>
            </a:r>
            <a:endParaRPr lang="en-US" altLang="ja-JP" sz="1100" dirty="0"/>
          </a:p>
        </p:txBody>
      </p:sp>
      <p:sp>
        <p:nvSpPr>
          <p:cNvPr id="2" name="テキスト ボックス 1"/>
          <p:cNvSpPr txBox="1"/>
          <p:nvPr/>
        </p:nvSpPr>
        <p:spPr>
          <a:xfrm>
            <a:off x="962756" y="6533781"/>
            <a:ext cx="377784" cy="307777"/>
          </a:xfrm>
          <a:prstGeom prst="rect">
            <a:avLst/>
          </a:prstGeom>
          <a:noFill/>
        </p:spPr>
        <p:txBody>
          <a:bodyPr wrap="square" rtlCol="0">
            <a:spAutoFit/>
          </a:bodyPr>
          <a:lstStyle/>
          <a:p>
            <a:r>
              <a:rPr kumimoji="1" lang="en-US" altLang="ja-JP" sz="1400" dirty="0" smtClean="0">
                <a:latin typeface="+mj-ea"/>
                <a:ea typeface="+mj-ea"/>
              </a:rPr>
              <a:t>A</a:t>
            </a:r>
            <a:endParaRPr kumimoji="1" lang="ja-JP" altLang="en-US" sz="1400" dirty="0">
              <a:latin typeface="+mj-ea"/>
              <a:ea typeface="+mj-ea"/>
            </a:endParaRPr>
          </a:p>
        </p:txBody>
      </p:sp>
      <p:sp>
        <p:nvSpPr>
          <p:cNvPr id="15" name="テキスト ボックス 14"/>
          <p:cNvSpPr txBox="1"/>
          <p:nvPr/>
        </p:nvSpPr>
        <p:spPr>
          <a:xfrm>
            <a:off x="5845232" y="6535403"/>
            <a:ext cx="377784" cy="307777"/>
          </a:xfrm>
          <a:prstGeom prst="rect">
            <a:avLst/>
          </a:prstGeom>
          <a:noFill/>
        </p:spPr>
        <p:txBody>
          <a:bodyPr wrap="square" rtlCol="0">
            <a:spAutoFit/>
          </a:bodyPr>
          <a:lstStyle/>
          <a:p>
            <a:r>
              <a:rPr kumimoji="1" lang="en-US" altLang="ja-JP" sz="1400" dirty="0" smtClean="0">
                <a:latin typeface="+mj-ea"/>
                <a:ea typeface="+mj-ea"/>
              </a:rPr>
              <a:t>B</a:t>
            </a:r>
            <a:endParaRPr kumimoji="1" lang="ja-JP" altLang="en-US" sz="1400" dirty="0">
              <a:latin typeface="+mj-ea"/>
              <a:ea typeface="+mj-ea"/>
            </a:endParaRPr>
          </a:p>
        </p:txBody>
      </p:sp>
      <p:sp>
        <p:nvSpPr>
          <p:cNvPr id="17" name="コンテンツ プレースホルダー 2"/>
          <p:cNvSpPr txBox="1">
            <a:spLocks/>
          </p:cNvSpPr>
          <p:nvPr/>
        </p:nvSpPr>
        <p:spPr>
          <a:xfrm>
            <a:off x="7773257" y="5517231"/>
            <a:ext cx="1080120" cy="177891"/>
          </a:xfrm>
          <a:prstGeom prst="rect">
            <a:avLst/>
          </a:prstGeom>
          <a:solidFill>
            <a:schemeClr val="bg1"/>
          </a:solidFill>
        </p:spPr>
        <p:txBody>
          <a:bodyPr vert="horz" lIns="0" tIns="0" rIns="0" bIns="0" rtlCol="0" anchor="ctr" anchorCtr="1">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000" dirty="0" smtClean="0">
                <a:latin typeface="BIZ UDPゴシック" panose="020B0400000000000000" pitchFamily="50" charset="-128"/>
                <a:ea typeface="BIZ UDPゴシック" panose="020B0400000000000000" pitchFamily="50" charset="-128"/>
              </a:rPr>
              <a:t>（強度間伐実施区）</a:t>
            </a:r>
            <a:endParaRPr lang="en-US" altLang="ja-JP" sz="1000" dirty="0" smtClean="0">
              <a:latin typeface="BIZ UDPゴシック" panose="020B0400000000000000" pitchFamily="50" charset="-128"/>
              <a:ea typeface="BIZ UDPゴシック" panose="020B0400000000000000" pitchFamily="50" charset="-128"/>
            </a:endParaRPr>
          </a:p>
        </p:txBody>
      </p:sp>
      <p:sp>
        <p:nvSpPr>
          <p:cNvPr id="18" name="コンテンツ プレースホルダー 2"/>
          <p:cNvSpPr txBox="1">
            <a:spLocks/>
          </p:cNvSpPr>
          <p:nvPr/>
        </p:nvSpPr>
        <p:spPr>
          <a:xfrm>
            <a:off x="5682956" y="5535551"/>
            <a:ext cx="1080120" cy="154075"/>
          </a:xfrm>
          <a:prstGeom prst="rect">
            <a:avLst/>
          </a:prstGeom>
          <a:solidFill>
            <a:schemeClr val="bg1"/>
          </a:solidFill>
        </p:spPr>
        <p:txBody>
          <a:bodyPr vert="horz" lIns="0" tIns="0" rIns="0" bIns="0" rtlCol="0" anchor="ctr" anchorCtr="1">
            <a:normAutofit fontScale="925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000" dirty="0" smtClean="0">
                <a:latin typeface="BIZ UDPゴシック" panose="020B0400000000000000" pitchFamily="50" charset="-128"/>
                <a:ea typeface="BIZ UDPゴシック" panose="020B0400000000000000" pitchFamily="50" charset="-128"/>
              </a:rPr>
              <a:t>（強度間伐未実施区）</a:t>
            </a:r>
            <a:endParaRPr lang="en-US" altLang="ja-JP" sz="1000" dirty="0" smtClean="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99478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11734" y="5805264"/>
            <a:ext cx="9687460" cy="1001935"/>
          </a:xfrm>
          <a:prstGeom prst="rect">
            <a:avLst/>
          </a:prstGeom>
          <a:solidFill>
            <a:schemeClr val="accent5">
              <a:lumMod val="60000"/>
              <a:lumOff val="40000"/>
            </a:schemeClr>
          </a:solidFill>
          <a:ln>
            <a:solidFill>
              <a:schemeClr val="tx1"/>
            </a:solidFill>
          </a:ln>
        </p:spPr>
        <p:txBody>
          <a:bodyPr vert="horz" lIns="91440" tIns="45720" rIns="91440" bIns="45720" rtlCol="0">
            <a:normAutofit/>
          </a:bodyPr>
          <a:lstStyle/>
          <a:p>
            <a:pPr>
              <a:spcBef>
                <a:spcPct val="20000"/>
              </a:spcBef>
              <a:buFont typeface="Arial" panose="020B0604020202020204" pitchFamily="34" charset="0"/>
              <a:buNone/>
            </a:pPr>
            <a:r>
              <a:rPr lang="ja-JP" altLang="en-US" sz="1600" dirty="0" smtClean="0"/>
              <a:t>◆自己評価　</a:t>
            </a:r>
            <a:r>
              <a:rPr lang="en-US" altLang="ja-JP" sz="1600" dirty="0" smtClean="0"/>
              <a:t>【</a:t>
            </a:r>
            <a:r>
              <a:rPr lang="ja-JP" altLang="en-US" sz="1600" dirty="0" smtClean="0"/>
              <a:t>土石流対策</a:t>
            </a:r>
            <a:r>
              <a:rPr lang="en-US" altLang="ja-JP" sz="1600" dirty="0" smtClean="0"/>
              <a:t>】</a:t>
            </a:r>
            <a:endParaRPr lang="ja-JP" altLang="en-US" sz="1600" dirty="0" smtClean="0"/>
          </a:p>
          <a:p>
            <a:pPr>
              <a:spcBef>
                <a:spcPct val="20000"/>
              </a:spcBef>
              <a:buFont typeface="Arial" panose="020B0604020202020204" pitchFamily="34" charset="0"/>
              <a:buNone/>
            </a:pPr>
            <a:r>
              <a:rPr lang="ja-JP" altLang="en-US" sz="1600" dirty="0" smtClean="0"/>
              <a:t>　○治山ダム</a:t>
            </a:r>
            <a:r>
              <a:rPr lang="en-US" altLang="ja-JP" sz="1600" dirty="0"/>
              <a:t>22</a:t>
            </a:r>
            <a:r>
              <a:rPr lang="ja-JP" altLang="en-US" sz="1600" dirty="0" smtClean="0"/>
              <a:t>基の設置により渓床勾配を緩和し、</a:t>
            </a:r>
            <a:r>
              <a:rPr lang="en-US" altLang="ja-JP" sz="1600" dirty="0" smtClean="0"/>
              <a:t>40,499㎥</a:t>
            </a:r>
            <a:r>
              <a:rPr lang="ja-JP" altLang="en-US" sz="1600" dirty="0" smtClean="0"/>
              <a:t>（</a:t>
            </a:r>
            <a:r>
              <a:rPr lang="en-US" altLang="ja-JP" sz="1600" dirty="0" smtClean="0"/>
              <a:t>10t</a:t>
            </a:r>
            <a:r>
              <a:rPr lang="ja-JP" altLang="en-US" sz="1600" dirty="0" smtClean="0"/>
              <a:t>ダンプ約</a:t>
            </a:r>
            <a:r>
              <a:rPr lang="en-US" altLang="ja-JP" sz="1600" dirty="0" smtClean="0"/>
              <a:t>7,600</a:t>
            </a:r>
            <a:r>
              <a:rPr lang="ja-JP" altLang="en-US" sz="1600" dirty="0" smtClean="0"/>
              <a:t>台分）の土砂移動を抑止した。</a:t>
            </a:r>
          </a:p>
          <a:p>
            <a:pPr>
              <a:spcBef>
                <a:spcPct val="20000"/>
              </a:spcBef>
              <a:buFont typeface="Arial" panose="020B0604020202020204" pitchFamily="34" charset="0"/>
              <a:buNone/>
            </a:pPr>
            <a:r>
              <a:rPr lang="ja-JP" altLang="en-US" sz="1600" dirty="0" smtClean="0"/>
              <a:t>　</a:t>
            </a:r>
            <a:r>
              <a:rPr lang="ja-JP" altLang="en-US" sz="1600" dirty="0"/>
              <a:t>〇</a:t>
            </a:r>
            <a:r>
              <a:rPr lang="ja-JP" altLang="en-US" sz="1600" dirty="0" smtClean="0"/>
              <a:t>間伐など</a:t>
            </a:r>
            <a:r>
              <a:rPr lang="en-US" altLang="ja-JP" sz="1600" dirty="0" smtClean="0"/>
              <a:t>57.1ha</a:t>
            </a:r>
            <a:r>
              <a:rPr lang="ja-JP" altLang="en-US" sz="1600" dirty="0" smtClean="0"/>
              <a:t>の森林整備を実施した。</a:t>
            </a:r>
          </a:p>
          <a:p>
            <a:pPr>
              <a:spcBef>
                <a:spcPct val="20000"/>
              </a:spcBef>
              <a:buFont typeface="Arial" panose="020B0604020202020204" pitchFamily="34" charset="0"/>
              <a:buNone/>
            </a:pPr>
            <a:endParaRPr lang="ja-JP" altLang="en-US" sz="1600" dirty="0">
              <a:solidFill>
                <a:schemeClr val="tx1"/>
              </a:solidFill>
            </a:endParaRPr>
          </a:p>
        </p:txBody>
      </p:sp>
      <p:sp>
        <p:nvSpPr>
          <p:cNvPr id="34" name="正方形/長方形 17"/>
          <p:cNvSpPr>
            <a:spLocks noChangeArrowheads="1"/>
          </p:cNvSpPr>
          <p:nvPr/>
        </p:nvSpPr>
        <p:spPr bwMode="auto">
          <a:xfrm>
            <a:off x="111734" y="332656"/>
            <a:ext cx="70015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914400" eaLnBrk="1" hangingPunct="1">
              <a:spcBef>
                <a:spcPct val="0"/>
              </a:spcBef>
              <a:buFontTx/>
              <a:buNone/>
            </a:pPr>
            <a:r>
              <a:rPr lang="ja-JP" altLang="en-US" sz="2000" b="1" dirty="0">
                <a:latin typeface="メイリオ" pitchFamily="50" charset="-128"/>
                <a:ea typeface="メイリオ" pitchFamily="50" charset="-128"/>
                <a:cs typeface="メイリオ" pitchFamily="50" charset="-128"/>
              </a:rPr>
              <a:t>　危険渓流の流木対策事業</a:t>
            </a:r>
            <a:r>
              <a:rPr lang="ja-JP" altLang="en-US" sz="2000" b="1" dirty="0">
                <a:solidFill>
                  <a:srgbClr val="000000"/>
                </a:solidFill>
                <a:latin typeface="Meiryo UI" pitchFamily="50" charset="-128"/>
                <a:ea typeface="Meiryo UI" pitchFamily="50" charset="-128"/>
                <a:cs typeface="Meiryo UI" pitchFamily="50" charset="-128"/>
              </a:rPr>
              <a:t>の効果検証</a:t>
            </a:r>
          </a:p>
        </p:txBody>
      </p:sp>
      <p:cxnSp>
        <p:nvCxnSpPr>
          <p:cNvPr id="37" name="直線コネクタ 36"/>
          <p:cNvCxnSpPr/>
          <p:nvPr/>
        </p:nvCxnSpPr>
        <p:spPr>
          <a:xfrm>
            <a:off x="200472" y="697636"/>
            <a:ext cx="9504000"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11" name="コンテンツ プレースホルダー 2"/>
          <p:cNvSpPr txBox="1">
            <a:spLocks/>
          </p:cNvSpPr>
          <p:nvPr/>
        </p:nvSpPr>
        <p:spPr>
          <a:xfrm>
            <a:off x="81888" y="787358"/>
            <a:ext cx="8975568" cy="6494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600" dirty="0" smtClean="0">
                <a:latin typeface="+mj-ea"/>
              </a:rPr>
              <a:t>●</a:t>
            </a:r>
            <a:r>
              <a:rPr lang="ja-JP" altLang="en-US" sz="1600" dirty="0">
                <a:latin typeface="+mj-ea"/>
              </a:rPr>
              <a:t>事業実施</a:t>
            </a:r>
            <a:r>
              <a:rPr lang="ja-JP" altLang="en-US" sz="1600" dirty="0" smtClean="0">
                <a:latin typeface="+mj-ea"/>
              </a:rPr>
              <a:t>地区</a:t>
            </a:r>
            <a:r>
              <a:rPr lang="ja-JP" altLang="en-US" sz="1600" dirty="0">
                <a:latin typeface="+mj-ea"/>
              </a:rPr>
              <a:t>の効果</a:t>
            </a:r>
            <a:r>
              <a:rPr lang="ja-JP" altLang="en-US" sz="1600" dirty="0" smtClean="0">
                <a:latin typeface="+mj-ea"/>
              </a:rPr>
              <a:t>検証　</a:t>
            </a:r>
            <a:r>
              <a:rPr lang="en-US" altLang="ja-JP" sz="1600" dirty="0" smtClean="0">
                <a:latin typeface="+mj-ea"/>
              </a:rPr>
              <a:t>【</a:t>
            </a:r>
            <a:r>
              <a:rPr lang="ja-JP" altLang="en-US" sz="1600" dirty="0" smtClean="0">
                <a:latin typeface="+mj-ea"/>
              </a:rPr>
              <a:t>土石流対策</a:t>
            </a:r>
            <a:r>
              <a:rPr lang="en-US" altLang="ja-JP" sz="1600" dirty="0">
                <a:latin typeface="+mj-ea"/>
              </a:rPr>
              <a:t>】</a:t>
            </a:r>
            <a:endParaRPr lang="en-US" altLang="ja-JP" sz="1600" dirty="0" smtClean="0">
              <a:latin typeface="+mj-ea"/>
            </a:endParaRPr>
          </a:p>
          <a:p>
            <a:pPr marL="0" indent="0">
              <a:buNone/>
            </a:pPr>
            <a:r>
              <a:rPr lang="ja-JP" altLang="en-US" sz="1600" dirty="0" smtClean="0">
                <a:latin typeface="+mj-ea"/>
              </a:rPr>
              <a:t>　　・事業</a:t>
            </a:r>
            <a:r>
              <a:rPr lang="ja-JP" altLang="en-US" sz="1600" dirty="0">
                <a:latin typeface="+mj-ea"/>
              </a:rPr>
              <a:t>実施の</a:t>
            </a:r>
            <a:r>
              <a:rPr lang="ja-JP" altLang="en-US" sz="1600" dirty="0" smtClean="0">
                <a:latin typeface="+mj-ea"/>
              </a:rPr>
              <a:t>確認　　</a:t>
            </a:r>
            <a:r>
              <a:rPr lang="en-US" altLang="ja-JP" sz="1600" dirty="0" smtClean="0">
                <a:latin typeface="ＭＳ Ｐゴシック" panose="020B0600070205080204" pitchFamily="50" charset="-128"/>
                <a:ea typeface="ＭＳ Ｐゴシック" panose="020B0600070205080204" pitchFamily="50" charset="-128"/>
              </a:rPr>
              <a:t>(</a:t>
            </a:r>
            <a:r>
              <a:rPr lang="ja-JP" altLang="en-US" sz="1600" dirty="0" smtClean="0">
                <a:latin typeface="ＭＳ Ｐゴシック" panose="020B0600070205080204" pitchFamily="50" charset="-128"/>
                <a:ea typeface="ＭＳ Ｐゴシック" panose="020B0600070205080204" pitchFamily="50" charset="-128"/>
              </a:rPr>
              <a:t>１</a:t>
            </a:r>
            <a:r>
              <a:rPr lang="en-US" altLang="ja-JP" sz="1600" dirty="0" smtClean="0">
                <a:latin typeface="ＭＳ Ｐゴシック" panose="020B0600070205080204" pitchFamily="50" charset="-128"/>
                <a:ea typeface="ＭＳ Ｐゴシック" panose="020B0600070205080204" pitchFamily="50" charset="-128"/>
              </a:rPr>
              <a:t>)</a:t>
            </a:r>
            <a:r>
              <a:rPr lang="ja-JP" altLang="en-US" sz="1600" dirty="0" smtClean="0">
                <a:latin typeface="ＭＳ Ｐゴシック" panose="020B0600070205080204" pitchFamily="50" charset="-128"/>
                <a:ea typeface="ＭＳ Ｐゴシック" panose="020B0600070205080204" pitchFamily="50" charset="-128"/>
              </a:rPr>
              <a:t>事業実施数量　　</a:t>
            </a:r>
            <a:r>
              <a:rPr lang="en-US" altLang="ja-JP" sz="1600" dirty="0" smtClean="0">
                <a:latin typeface="ＭＳ Ｐゴシック" panose="020B0600070205080204" pitchFamily="50" charset="-128"/>
                <a:ea typeface="ＭＳ Ｐゴシック" panose="020B0600070205080204" pitchFamily="50" charset="-128"/>
              </a:rPr>
              <a:t>(</a:t>
            </a:r>
            <a:r>
              <a:rPr lang="ja-JP" altLang="en-US" sz="1600" dirty="0" smtClean="0">
                <a:latin typeface="ＭＳ Ｐゴシック" panose="020B0600070205080204" pitchFamily="50" charset="-128"/>
                <a:ea typeface="ＭＳ Ｐゴシック" panose="020B0600070205080204" pitchFamily="50" charset="-128"/>
              </a:rPr>
              <a:t>２</a:t>
            </a:r>
            <a:r>
              <a:rPr lang="en-US" altLang="ja-JP" sz="1600" dirty="0" smtClean="0">
                <a:latin typeface="ＭＳ Ｐゴシック" panose="020B0600070205080204" pitchFamily="50" charset="-128"/>
                <a:ea typeface="ＭＳ Ｐゴシック" panose="020B0600070205080204" pitchFamily="50" charset="-128"/>
              </a:rPr>
              <a:t>)</a:t>
            </a:r>
            <a:r>
              <a:rPr lang="ja-JP" altLang="en-US" sz="1600" dirty="0" smtClean="0">
                <a:latin typeface="ＭＳ Ｐゴシック" panose="020B0600070205080204" pitchFamily="50" charset="-128"/>
                <a:ea typeface="ＭＳ Ｐゴシック" panose="020B0600070205080204" pitchFamily="50" charset="-128"/>
              </a:rPr>
              <a:t>治山ダム設置効果　（渓床勾配・土砂抑止量）</a:t>
            </a:r>
            <a:endParaRPr lang="en-US" altLang="ja-JP" sz="1600" dirty="0">
              <a:latin typeface="ＭＳ Ｐゴシック" panose="020B0600070205080204" pitchFamily="50" charset="-128"/>
              <a:ea typeface="ＭＳ Ｐゴシック" panose="020B0600070205080204" pitchFamily="50" charset="-128"/>
            </a:endParaRPr>
          </a:p>
        </p:txBody>
      </p:sp>
      <p:sp>
        <p:nvSpPr>
          <p:cNvPr id="14" name="コンテンツ プレースホルダー 2"/>
          <p:cNvSpPr txBox="1">
            <a:spLocks/>
          </p:cNvSpPr>
          <p:nvPr/>
        </p:nvSpPr>
        <p:spPr>
          <a:xfrm>
            <a:off x="81888" y="1603464"/>
            <a:ext cx="2782880" cy="4061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600" dirty="0" smtClean="0">
                <a:latin typeface="+mj-ea"/>
              </a:rPr>
              <a:t>（１）事業実施数量</a:t>
            </a:r>
            <a:endParaRPr lang="en-US" altLang="ja-JP" sz="1600" dirty="0"/>
          </a:p>
        </p:txBody>
      </p:sp>
      <p:sp>
        <p:nvSpPr>
          <p:cNvPr id="15" name="コンテンツ プレースホルダー 2"/>
          <p:cNvSpPr txBox="1">
            <a:spLocks/>
          </p:cNvSpPr>
          <p:nvPr/>
        </p:nvSpPr>
        <p:spPr>
          <a:xfrm>
            <a:off x="81888" y="3620991"/>
            <a:ext cx="1584176" cy="6494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endParaRPr lang="en-US" altLang="ja-JP" sz="1600" dirty="0"/>
          </a:p>
        </p:txBody>
      </p:sp>
      <p:sp>
        <p:nvSpPr>
          <p:cNvPr id="16" name="コンテンツ プレースホルダー 2"/>
          <p:cNvSpPr txBox="1">
            <a:spLocks/>
          </p:cNvSpPr>
          <p:nvPr/>
        </p:nvSpPr>
        <p:spPr>
          <a:xfrm>
            <a:off x="81888" y="3141530"/>
            <a:ext cx="2365640" cy="4061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600" dirty="0" smtClean="0">
                <a:latin typeface="+mj-ea"/>
              </a:rPr>
              <a:t>（２）治山ダム設置効果</a:t>
            </a:r>
            <a:endParaRPr lang="en-US" altLang="ja-JP" sz="1600" dirty="0"/>
          </a:p>
        </p:txBody>
      </p:sp>
      <p:sp>
        <p:nvSpPr>
          <p:cNvPr id="17" name="コンテンツ プレースホルダー 2"/>
          <p:cNvSpPr txBox="1">
            <a:spLocks/>
          </p:cNvSpPr>
          <p:nvPr/>
        </p:nvSpPr>
        <p:spPr>
          <a:xfrm>
            <a:off x="5534415" y="1502509"/>
            <a:ext cx="4149072" cy="4061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200" dirty="0" smtClean="0"/>
              <a:t>表）事業実施数量・治山ダム設置効果の内訳</a:t>
            </a:r>
            <a:endParaRPr lang="en-US" altLang="ja-JP" sz="1200" dirty="0"/>
          </a:p>
        </p:txBody>
      </p:sp>
      <p:pic>
        <p:nvPicPr>
          <p:cNvPr id="12" name="図 11"/>
          <p:cNvPicPr>
            <a:picLocks noChangeAspect="1"/>
          </p:cNvPicPr>
          <p:nvPr/>
        </p:nvPicPr>
        <p:blipFill>
          <a:blip r:embed="rId3"/>
          <a:stretch>
            <a:fillRect/>
          </a:stretch>
        </p:blipFill>
        <p:spPr>
          <a:xfrm>
            <a:off x="164517" y="3596911"/>
            <a:ext cx="4930500" cy="660735"/>
          </a:xfrm>
          <a:prstGeom prst="rect">
            <a:avLst/>
          </a:prstGeom>
        </p:spPr>
      </p:pic>
      <p:pic>
        <p:nvPicPr>
          <p:cNvPr id="18" name="図 17"/>
          <p:cNvPicPr>
            <a:picLocks noChangeAspect="1"/>
          </p:cNvPicPr>
          <p:nvPr/>
        </p:nvPicPr>
        <p:blipFill>
          <a:blip r:embed="rId4"/>
          <a:stretch>
            <a:fillRect/>
          </a:stretch>
        </p:blipFill>
        <p:spPr>
          <a:xfrm>
            <a:off x="164517" y="4453476"/>
            <a:ext cx="4930500" cy="660736"/>
          </a:xfrm>
          <a:prstGeom prst="rect">
            <a:avLst/>
          </a:prstGeom>
        </p:spPr>
      </p:pic>
      <p:pic>
        <p:nvPicPr>
          <p:cNvPr id="19" name="図 18"/>
          <p:cNvPicPr>
            <a:picLocks noChangeAspect="1"/>
          </p:cNvPicPr>
          <p:nvPr/>
        </p:nvPicPr>
        <p:blipFill>
          <a:blip r:embed="rId5"/>
          <a:stretch>
            <a:fillRect/>
          </a:stretch>
        </p:blipFill>
        <p:spPr>
          <a:xfrm>
            <a:off x="5208951" y="1772816"/>
            <a:ext cx="4596454" cy="3960440"/>
          </a:xfrm>
          <a:prstGeom prst="rect">
            <a:avLst/>
          </a:prstGeom>
        </p:spPr>
      </p:pic>
      <p:pic>
        <p:nvPicPr>
          <p:cNvPr id="4" name="図 3"/>
          <p:cNvPicPr>
            <a:picLocks noChangeAspect="1"/>
          </p:cNvPicPr>
          <p:nvPr/>
        </p:nvPicPr>
        <p:blipFill>
          <a:blip r:embed="rId6"/>
          <a:stretch>
            <a:fillRect/>
          </a:stretch>
        </p:blipFill>
        <p:spPr>
          <a:xfrm>
            <a:off x="166440" y="1940503"/>
            <a:ext cx="4928577" cy="916783"/>
          </a:xfrm>
          <a:prstGeom prst="rect">
            <a:avLst/>
          </a:prstGeom>
        </p:spPr>
      </p:pic>
    </p:spTree>
    <p:extLst>
      <p:ext uri="{BB962C8B-B14F-4D97-AF65-F5344CB8AC3E}">
        <p14:creationId xmlns:p14="http://schemas.microsoft.com/office/powerpoint/2010/main" val="3237724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a:grpSpLocks noChangeAspect="1"/>
          </p:cNvGrpSpPr>
          <p:nvPr/>
        </p:nvGrpSpPr>
        <p:grpSpPr>
          <a:xfrm>
            <a:off x="6442604" y="4445036"/>
            <a:ext cx="1758201" cy="2411320"/>
            <a:chOff x="11385556" y="-213294"/>
            <a:chExt cx="6521450" cy="8943975"/>
          </a:xfrm>
        </p:grpSpPr>
        <p:pic>
          <p:nvPicPr>
            <p:cNvPr id="62" name="図 79"/>
            <p:cNvPicPr>
              <a:picLocks noChangeAspect="1"/>
            </p:cNvPicPr>
            <p:nvPr/>
          </p:nvPicPr>
          <p:blipFill>
            <a:blip r:embed="rId3" cstate="print">
              <a:extLst>
                <a:ext uri="{28A0092B-C50C-407E-A947-70E740481C1C}">
                  <a14:useLocalDpi xmlns:a14="http://schemas.microsoft.com/office/drawing/2010/main" val="0"/>
                </a:ext>
              </a:extLst>
            </a:blip>
            <a:srcRect r="3169" b="2348"/>
            <a:stretch>
              <a:fillRect/>
            </a:stretch>
          </p:blipFill>
          <p:spPr bwMode="auto">
            <a:xfrm>
              <a:off x="11385556" y="-213294"/>
              <a:ext cx="6521450" cy="894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円/楕円 50"/>
            <p:cNvSpPr>
              <a:spLocks noChangeArrowheads="1"/>
            </p:cNvSpPr>
            <p:nvPr/>
          </p:nvSpPr>
          <p:spPr bwMode="auto">
            <a:xfrm rot="2604238">
              <a:off x="15103481" y="1115443"/>
              <a:ext cx="192088" cy="193675"/>
            </a:xfrm>
            <a:prstGeom prst="ellipse">
              <a:avLst/>
            </a:prstGeom>
            <a:solidFill>
              <a:srgbClr val="FF0000"/>
            </a:solidFill>
            <a:ln w="25400" algn="ctr">
              <a:solidFill>
                <a:srgbClr val="FF0000"/>
              </a:solidFill>
              <a:round/>
              <a:headEnd/>
              <a:tailEnd/>
            </a:ln>
          </p:spPr>
          <p:txBody>
            <a:bodyPr anchor="ctr"/>
            <a:lstStyle/>
            <a:p>
              <a:endParaRPr lang="ja-JP" altLang="en-US"/>
            </a:p>
          </p:txBody>
        </p:sp>
        <p:sp>
          <p:nvSpPr>
            <p:cNvPr id="72" name="円/楕円 50"/>
            <p:cNvSpPr>
              <a:spLocks noChangeArrowheads="1"/>
            </p:cNvSpPr>
            <p:nvPr/>
          </p:nvSpPr>
          <p:spPr bwMode="auto">
            <a:xfrm rot="2604238">
              <a:off x="14189081" y="7282881"/>
              <a:ext cx="192088" cy="193675"/>
            </a:xfrm>
            <a:prstGeom prst="ellipse">
              <a:avLst/>
            </a:prstGeom>
            <a:solidFill>
              <a:srgbClr val="FF0000"/>
            </a:solidFill>
            <a:ln w="25400" algn="ctr">
              <a:solidFill>
                <a:srgbClr val="FF0000"/>
              </a:solidFill>
              <a:round/>
              <a:headEnd/>
              <a:tailEnd/>
            </a:ln>
          </p:spPr>
          <p:txBody>
            <a:bodyPr anchor="ctr"/>
            <a:lstStyle/>
            <a:p>
              <a:endParaRPr lang="ja-JP" altLang="en-US"/>
            </a:p>
          </p:txBody>
        </p:sp>
        <p:sp>
          <p:nvSpPr>
            <p:cNvPr id="73" name="円/楕円 50"/>
            <p:cNvSpPr>
              <a:spLocks noChangeArrowheads="1"/>
            </p:cNvSpPr>
            <p:nvPr/>
          </p:nvSpPr>
          <p:spPr bwMode="auto">
            <a:xfrm rot="2604238">
              <a:off x="16991019" y="5720781"/>
              <a:ext cx="192087" cy="193675"/>
            </a:xfrm>
            <a:prstGeom prst="ellipse">
              <a:avLst/>
            </a:prstGeom>
            <a:solidFill>
              <a:srgbClr val="FF0000"/>
            </a:solidFill>
            <a:ln w="25400" algn="ctr">
              <a:solidFill>
                <a:srgbClr val="FF0000"/>
              </a:solidFill>
              <a:round/>
              <a:headEnd/>
              <a:tailEnd/>
            </a:ln>
          </p:spPr>
          <p:txBody>
            <a:bodyPr anchor="ctr"/>
            <a:lstStyle/>
            <a:p>
              <a:endParaRPr lang="ja-JP" altLang="en-US"/>
            </a:p>
          </p:txBody>
        </p:sp>
      </p:grpSp>
      <p:sp>
        <p:nvSpPr>
          <p:cNvPr id="34" name="正方形/長方形 17"/>
          <p:cNvSpPr>
            <a:spLocks noChangeArrowheads="1"/>
          </p:cNvSpPr>
          <p:nvPr/>
        </p:nvSpPr>
        <p:spPr bwMode="auto">
          <a:xfrm>
            <a:off x="111734" y="332656"/>
            <a:ext cx="70015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914400" eaLnBrk="1" hangingPunct="1">
              <a:spcBef>
                <a:spcPct val="0"/>
              </a:spcBef>
              <a:buFontTx/>
              <a:buNone/>
            </a:pPr>
            <a:r>
              <a:rPr lang="ja-JP" altLang="en-US" sz="2000" b="1" dirty="0">
                <a:latin typeface="メイリオ" pitchFamily="50" charset="-128"/>
                <a:ea typeface="メイリオ" pitchFamily="50" charset="-128"/>
                <a:cs typeface="メイリオ" pitchFamily="50" charset="-128"/>
              </a:rPr>
              <a:t>　危険渓流の流木対策事業</a:t>
            </a:r>
            <a:r>
              <a:rPr lang="ja-JP" altLang="en-US" sz="2000" b="1" dirty="0">
                <a:solidFill>
                  <a:srgbClr val="000000"/>
                </a:solidFill>
                <a:latin typeface="Meiryo UI" pitchFamily="50" charset="-128"/>
                <a:ea typeface="Meiryo UI" pitchFamily="50" charset="-128"/>
                <a:cs typeface="Meiryo UI" pitchFamily="50" charset="-128"/>
              </a:rPr>
              <a:t>の効果検証</a:t>
            </a:r>
          </a:p>
        </p:txBody>
      </p:sp>
      <p:cxnSp>
        <p:nvCxnSpPr>
          <p:cNvPr id="37" name="直線コネクタ 36"/>
          <p:cNvCxnSpPr/>
          <p:nvPr/>
        </p:nvCxnSpPr>
        <p:spPr>
          <a:xfrm>
            <a:off x="200472" y="697636"/>
            <a:ext cx="9504000"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87" name="コンテンツ プレースホルダー 2"/>
          <p:cNvSpPr txBox="1">
            <a:spLocks/>
          </p:cNvSpPr>
          <p:nvPr/>
        </p:nvSpPr>
        <p:spPr>
          <a:xfrm>
            <a:off x="1242997" y="4236653"/>
            <a:ext cx="2699783" cy="31242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200" dirty="0"/>
              <a:t>表　</a:t>
            </a:r>
            <a:r>
              <a:rPr lang="ja-JP" altLang="en-US" sz="1200" dirty="0" smtClean="0"/>
              <a:t>流木対策効果検証調査箇所一覧</a:t>
            </a:r>
            <a:endParaRPr lang="en-US" altLang="ja-JP" sz="1200" dirty="0"/>
          </a:p>
        </p:txBody>
      </p:sp>
      <p:cxnSp>
        <p:nvCxnSpPr>
          <p:cNvPr id="27" name="直線矢印コネクタ 26"/>
          <p:cNvCxnSpPr>
            <a:endCxn id="64" idx="3"/>
          </p:cNvCxnSpPr>
          <p:nvPr/>
        </p:nvCxnSpPr>
        <p:spPr>
          <a:xfrm flipV="1">
            <a:off x="7080931" y="4830205"/>
            <a:ext cx="363942" cy="174641"/>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正方形/長方形 37"/>
          <p:cNvSpPr/>
          <p:nvPr/>
        </p:nvSpPr>
        <p:spPr>
          <a:xfrm>
            <a:off x="5791642" y="5700850"/>
            <a:ext cx="1289289" cy="22590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③ 熊取町野田</a:t>
            </a:r>
            <a:endParaRPr lang="en-US" altLang="zh-TW"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5" name="正方形/長方形 44"/>
          <p:cNvSpPr/>
          <p:nvPr/>
        </p:nvSpPr>
        <p:spPr>
          <a:xfrm>
            <a:off x="5803247" y="4909563"/>
            <a:ext cx="1408949" cy="2231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① 能勢町野間中</a:t>
            </a:r>
            <a:endParaRPr lang="en-US" altLang="ja-JP"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54" name="直線矢印コネクタ 53"/>
          <p:cNvCxnSpPr/>
          <p:nvPr/>
        </p:nvCxnSpPr>
        <p:spPr>
          <a:xfrm flipH="1">
            <a:off x="8021512" y="5700850"/>
            <a:ext cx="329299" cy="376514"/>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正方形/長方形 55"/>
          <p:cNvSpPr/>
          <p:nvPr/>
        </p:nvSpPr>
        <p:spPr>
          <a:xfrm>
            <a:off x="8337927" y="5580106"/>
            <a:ext cx="1458668" cy="18072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② 太子町山田－２</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61" name="直線矢印コネクタ 60"/>
          <p:cNvCxnSpPr/>
          <p:nvPr/>
        </p:nvCxnSpPr>
        <p:spPr>
          <a:xfrm>
            <a:off x="6834074" y="5914778"/>
            <a:ext cx="366477" cy="526464"/>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コンテンツ プレースホルダー 2"/>
          <p:cNvSpPr>
            <a:spLocks noGrp="1"/>
          </p:cNvSpPr>
          <p:nvPr>
            <p:ph idx="1"/>
          </p:nvPr>
        </p:nvSpPr>
        <p:spPr>
          <a:xfrm>
            <a:off x="4794574" y="1365346"/>
            <a:ext cx="3049694" cy="472118"/>
          </a:xfrm>
        </p:spPr>
        <p:txBody>
          <a:bodyPr>
            <a:normAutofit/>
          </a:bodyPr>
          <a:lstStyle/>
          <a:p>
            <a:pPr marL="0" indent="0">
              <a:buNone/>
            </a:pPr>
            <a:r>
              <a:rPr lang="ja-JP" altLang="en-US" sz="1600" dirty="0">
                <a:latin typeface="+mj-ea"/>
                <a:ea typeface="+mj-ea"/>
              </a:rPr>
              <a:t>◆</a:t>
            </a:r>
            <a:r>
              <a:rPr lang="ja-JP" altLang="en-US" sz="1600" dirty="0" smtClean="0">
                <a:latin typeface="+mj-ea"/>
              </a:rPr>
              <a:t>調査実施スケジュール</a:t>
            </a:r>
            <a:endParaRPr lang="en-US" altLang="ja-JP" sz="1600" dirty="0">
              <a:latin typeface="+mj-ea"/>
              <a:ea typeface="+mj-ea"/>
            </a:endParaRPr>
          </a:p>
        </p:txBody>
      </p:sp>
      <p:sp>
        <p:nvSpPr>
          <p:cNvPr id="42" name="円/楕円 55"/>
          <p:cNvSpPr>
            <a:spLocks noChangeArrowheads="1"/>
          </p:cNvSpPr>
          <p:nvPr/>
        </p:nvSpPr>
        <p:spPr bwMode="auto">
          <a:xfrm rot="2604238">
            <a:off x="8405673" y="6511774"/>
            <a:ext cx="95031" cy="95127"/>
          </a:xfrm>
          <a:prstGeom prst="ellipse">
            <a:avLst/>
          </a:prstGeom>
          <a:solidFill>
            <a:srgbClr val="FF0000"/>
          </a:solidFill>
          <a:ln w="25400" algn="ctr">
            <a:solidFill>
              <a:srgbClr val="FF0000"/>
            </a:solidFill>
            <a:round/>
            <a:headEnd/>
            <a:tailEnd/>
          </a:ln>
        </p:spPr>
        <p:txBody>
          <a:bodyPr anchor="ctr"/>
          <a:lstStyle/>
          <a:p>
            <a:endParaRPr lang="ja-JP" altLang="en-US" sz="1200" dirty="0">
              <a:latin typeface="+mj-ea"/>
              <a:ea typeface="+mj-ea"/>
            </a:endParaRPr>
          </a:p>
        </p:txBody>
      </p:sp>
      <p:sp>
        <p:nvSpPr>
          <p:cNvPr id="53" name="正方形/長方形 52"/>
          <p:cNvSpPr/>
          <p:nvPr/>
        </p:nvSpPr>
        <p:spPr>
          <a:xfrm>
            <a:off x="8222339" y="6317978"/>
            <a:ext cx="1542835" cy="44996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ltLang="ja-JP"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5" name="正方形/長方形 54"/>
          <p:cNvSpPr/>
          <p:nvPr/>
        </p:nvSpPr>
        <p:spPr>
          <a:xfrm>
            <a:off x="8433659" y="6363227"/>
            <a:ext cx="1251979" cy="35751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1200" dirty="0" smtClean="0">
                <a:solidFill>
                  <a:schemeClr val="tx1">
                    <a:lumMod val="95000"/>
                    <a:lumOff val="5000"/>
                  </a:schemeClr>
                </a:solidFill>
                <a:latin typeface="+mj-ea"/>
              </a:rPr>
              <a:t>調査</a:t>
            </a:r>
            <a:r>
              <a:rPr lang="en-US" altLang="ja-JP" sz="1200" dirty="0" smtClean="0">
                <a:solidFill>
                  <a:schemeClr val="tx1">
                    <a:lumMod val="95000"/>
                    <a:lumOff val="5000"/>
                  </a:schemeClr>
                </a:solidFill>
                <a:latin typeface="+mj-ea"/>
              </a:rPr>
              <a:t>A</a:t>
            </a:r>
            <a:r>
              <a:rPr lang="ja-JP" altLang="en-US" sz="1200" dirty="0" smtClean="0">
                <a:solidFill>
                  <a:schemeClr val="tx1">
                    <a:lumMod val="95000"/>
                    <a:lumOff val="5000"/>
                  </a:schemeClr>
                </a:solidFill>
                <a:latin typeface="+mj-ea"/>
              </a:rPr>
              <a:t>・</a:t>
            </a:r>
            <a:r>
              <a:rPr lang="en-US" altLang="ja-JP" sz="1200" dirty="0" smtClean="0">
                <a:solidFill>
                  <a:schemeClr val="tx1">
                    <a:lumMod val="95000"/>
                    <a:lumOff val="5000"/>
                  </a:schemeClr>
                </a:solidFill>
                <a:latin typeface="+mj-ea"/>
              </a:rPr>
              <a:t>B</a:t>
            </a:r>
            <a:r>
              <a:rPr lang="ja-JP" altLang="en-US" sz="1200" dirty="0" smtClean="0">
                <a:solidFill>
                  <a:schemeClr val="tx1">
                    <a:lumMod val="95000"/>
                    <a:lumOff val="5000"/>
                  </a:schemeClr>
                </a:solidFill>
                <a:latin typeface="+mj-ea"/>
              </a:rPr>
              <a:t>実施</a:t>
            </a:r>
            <a:endParaRPr lang="en-US" altLang="ja-JP" sz="1200" dirty="0">
              <a:solidFill>
                <a:schemeClr val="tx1">
                  <a:lumMod val="95000"/>
                  <a:lumOff val="5000"/>
                </a:schemeClr>
              </a:solidFill>
              <a:latin typeface="+mj-ea"/>
            </a:endParaRPr>
          </a:p>
        </p:txBody>
      </p:sp>
      <p:sp>
        <p:nvSpPr>
          <p:cNvPr id="59" name="コンテンツ プレースホルダー 2"/>
          <p:cNvSpPr txBox="1">
            <a:spLocks/>
          </p:cNvSpPr>
          <p:nvPr/>
        </p:nvSpPr>
        <p:spPr>
          <a:xfrm>
            <a:off x="81886" y="787358"/>
            <a:ext cx="9603752" cy="6494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600" dirty="0" smtClean="0">
                <a:latin typeface="+mj-ea"/>
              </a:rPr>
              <a:t>●事業実施地区</a:t>
            </a:r>
            <a:r>
              <a:rPr lang="ja-JP" altLang="en-US" sz="1600" dirty="0">
                <a:latin typeface="+mj-ea"/>
              </a:rPr>
              <a:t>の効果</a:t>
            </a:r>
            <a:r>
              <a:rPr lang="ja-JP" altLang="en-US" sz="1600" dirty="0" smtClean="0">
                <a:latin typeface="+mj-ea"/>
              </a:rPr>
              <a:t>検証　</a:t>
            </a:r>
            <a:r>
              <a:rPr lang="en-US" altLang="ja-JP" sz="1600" dirty="0" smtClean="0">
                <a:latin typeface="+mj-ea"/>
              </a:rPr>
              <a:t>【</a:t>
            </a:r>
            <a:r>
              <a:rPr lang="ja-JP" altLang="en-US" sz="1600" dirty="0" smtClean="0">
                <a:latin typeface="+mj-ea"/>
              </a:rPr>
              <a:t>流木対策</a:t>
            </a:r>
            <a:r>
              <a:rPr lang="en-US" altLang="ja-JP" sz="1600" dirty="0" smtClean="0">
                <a:latin typeface="+mj-ea"/>
              </a:rPr>
              <a:t>】 </a:t>
            </a:r>
            <a:r>
              <a:rPr lang="ja-JP" altLang="en-US" sz="1600" dirty="0" smtClean="0">
                <a:latin typeface="+mj-ea"/>
              </a:rPr>
              <a:t>（ 調査</a:t>
            </a:r>
            <a:r>
              <a:rPr lang="en-US" altLang="ja-JP" sz="1600" dirty="0" smtClean="0">
                <a:latin typeface="+mj-ea"/>
              </a:rPr>
              <a:t>A</a:t>
            </a:r>
            <a:r>
              <a:rPr lang="ja-JP" altLang="en-US" sz="1600" dirty="0" smtClean="0">
                <a:latin typeface="+mj-ea"/>
              </a:rPr>
              <a:t>　流木発生の比較調査　・　調査</a:t>
            </a:r>
            <a:r>
              <a:rPr lang="en-US" altLang="ja-JP" sz="1600" dirty="0" smtClean="0">
                <a:latin typeface="+mj-ea"/>
              </a:rPr>
              <a:t>B</a:t>
            </a:r>
            <a:r>
              <a:rPr lang="ja-JP" altLang="en-US" sz="1600" dirty="0" smtClean="0">
                <a:latin typeface="+mj-ea"/>
              </a:rPr>
              <a:t>　植生等比較調査 ）</a:t>
            </a:r>
            <a:endParaRPr lang="en-US" altLang="ja-JP" sz="1600" dirty="0" smtClean="0">
              <a:latin typeface="+mj-ea"/>
            </a:endParaRPr>
          </a:p>
        </p:txBody>
      </p:sp>
      <p:sp>
        <p:nvSpPr>
          <p:cNvPr id="8" name="正方形/長方形 7"/>
          <p:cNvSpPr/>
          <p:nvPr/>
        </p:nvSpPr>
        <p:spPr>
          <a:xfrm>
            <a:off x="1071407" y="2146975"/>
            <a:ext cx="3431596" cy="566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200" dirty="0" smtClean="0">
                <a:solidFill>
                  <a:schemeClr val="tx1">
                    <a:lumMod val="95000"/>
                    <a:lumOff val="5000"/>
                  </a:schemeClr>
                </a:solidFill>
              </a:rPr>
              <a:t>※</a:t>
            </a:r>
            <a:r>
              <a:rPr kumimoji="1" lang="ja-JP" altLang="en-US" sz="1200" dirty="0" smtClean="0">
                <a:solidFill>
                  <a:schemeClr val="tx1">
                    <a:lumMod val="95000"/>
                    <a:lumOff val="5000"/>
                  </a:schemeClr>
                </a:solidFill>
              </a:rPr>
              <a:t>　流木発生の比較調査における対照地は、</a:t>
            </a:r>
            <a:endParaRPr kumimoji="1" lang="en-US" altLang="ja-JP" sz="1200" dirty="0" smtClean="0">
              <a:solidFill>
                <a:schemeClr val="tx1">
                  <a:lumMod val="95000"/>
                  <a:lumOff val="5000"/>
                </a:schemeClr>
              </a:solidFill>
            </a:endParaRPr>
          </a:p>
          <a:p>
            <a:r>
              <a:rPr lang="ja-JP" altLang="en-US" sz="1200" dirty="0">
                <a:solidFill>
                  <a:schemeClr val="tx1">
                    <a:lumMod val="95000"/>
                    <a:lumOff val="5000"/>
                  </a:schemeClr>
                </a:solidFill>
              </a:rPr>
              <a:t>　</a:t>
            </a:r>
            <a:r>
              <a:rPr lang="ja-JP" altLang="en-US" sz="1200" dirty="0" smtClean="0">
                <a:solidFill>
                  <a:schemeClr val="tx1">
                    <a:lumMod val="95000"/>
                    <a:lumOff val="5000"/>
                  </a:schemeClr>
                </a:solidFill>
              </a:rPr>
              <a:t>　</a:t>
            </a:r>
            <a:r>
              <a:rPr lang="ja-JP" altLang="en-US" sz="1200" dirty="0">
                <a:solidFill>
                  <a:schemeClr val="tx1">
                    <a:lumMod val="95000"/>
                    <a:lumOff val="5000"/>
                  </a:schemeClr>
                </a:solidFill>
              </a:rPr>
              <a:t> </a:t>
            </a:r>
            <a:r>
              <a:rPr lang="ja-JP" altLang="en-US" sz="1200" dirty="0" smtClean="0">
                <a:solidFill>
                  <a:schemeClr val="tx1">
                    <a:lumMod val="95000"/>
                    <a:lumOff val="5000"/>
                  </a:schemeClr>
                </a:solidFill>
              </a:rPr>
              <a:t>事業地の近隣の渓流に設置</a:t>
            </a:r>
            <a:endParaRPr lang="en-US" altLang="ja-JP" sz="1200" dirty="0" smtClean="0">
              <a:solidFill>
                <a:schemeClr val="tx1">
                  <a:lumMod val="95000"/>
                  <a:lumOff val="5000"/>
                </a:schemeClr>
              </a:solidFill>
            </a:endParaRPr>
          </a:p>
        </p:txBody>
      </p:sp>
      <p:sp>
        <p:nvSpPr>
          <p:cNvPr id="66" name="正方形/長方形 65"/>
          <p:cNvSpPr/>
          <p:nvPr/>
        </p:nvSpPr>
        <p:spPr>
          <a:xfrm>
            <a:off x="400293" y="1665043"/>
            <a:ext cx="4450424" cy="53667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en-US" sz="1600" dirty="0">
                <a:solidFill>
                  <a:schemeClr val="tx1">
                    <a:lumMod val="95000"/>
                    <a:lumOff val="5000"/>
                  </a:schemeClr>
                </a:solidFill>
                <a:latin typeface="+mj-ea"/>
              </a:rPr>
              <a:t>調査</a:t>
            </a:r>
            <a:r>
              <a:rPr lang="en-US" altLang="ja-JP" sz="1600" dirty="0" smtClean="0">
                <a:solidFill>
                  <a:schemeClr val="tx1">
                    <a:lumMod val="95000"/>
                    <a:lumOff val="5000"/>
                  </a:schemeClr>
                </a:solidFill>
                <a:latin typeface="+mj-ea"/>
              </a:rPr>
              <a:t>A  </a:t>
            </a:r>
            <a:r>
              <a:rPr lang="ja-JP" altLang="en-US" sz="1600" dirty="0" smtClean="0">
                <a:solidFill>
                  <a:schemeClr val="tx1">
                    <a:lumMod val="95000"/>
                    <a:lumOff val="5000"/>
                  </a:schemeClr>
                </a:solidFill>
                <a:latin typeface="+mj-ea"/>
              </a:rPr>
              <a:t>流木</a:t>
            </a:r>
            <a:r>
              <a:rPr lang="ja-JP" altLang="en-US" sz="1600" dirty="0">
                <a:solidFill>
                  <a:schemeClr val="tx1">
                    <a:lumMod val="95000"/>
                    <a:lumOff val="5000"/>
                  </a:schemeClr>
                </a:solidFill>
                <a:latin typeface="+mj-ea"/>
              </a:rPr>
              <a:t>発生の比較</a:t>
            </a:r>
            <a:r>
              <a:rPr lang="ja-JP" altLang="en-US" sz="1600" dirty="0" smtClean="0">
                <a:solidFill>
                  <a:schemeClr val="tx1">
                    <a:lumMod val="95000"/>
                    <a:lumOff val="5000"/>
                  </a:schemeClr>
                </a:solidFill>
                <a:latin typeface="+mj-ea"/>
              </a:rPr>
              <a:t>調査　　</a:t>
            </a:r>
            <a:r>
              <a:rPr lang="ja-JP" altLang="en-US" sz="1400" dirty="0" smtClean="0">
                <a:solidFill>
                  <a:schemeClr val="tx1">
                    <a:lumMod val="95000"/>
                    <a:lumOff val="5000"/>
                  </a:schemeClr>
                </a:solidFill>
                <a:latin typeface="+mj-ea"/>
              </a:rPr>
              <a:t>（３渓流）</a:t>
            </a:r>
            <a:endParaRPr lang="en-US" altLang="ja-JP" sz="1400" dirty="0">
              <a:solidFill>
                <a:schemeClr val="tx1">
                  <a:lumMod val="95000"/>
                  <a:lumOff val="5000"/>
                </a:schemeClr>
              </a:solidFill>
              <a:latin typeface="+mj-ea"/>
            </a:endParaRPr>
          </a:p>
        </p:txBody>
      </p:sp>
      <p:sp>
        <p:nvSpPr>
          <p:cNvPr id="67" name="正方形/長方形 66"/>
          <p:cNvSpPr/>
          <p:nvPr/>
        </p:nvSpPr>
        <p:spPr>
          <a:xfrm>
            <a:off x="397685" y="2775922"/>
            <a:ext cx="4267283" cy="34687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en-US" sz="1600" dirty="0" smtClean="0">
                <a:solidFill>
                  <a:schemeClr val="tx1">
                    <a:lumMod val="95000"/>
                    <a:lumOff val="5000"/>
                  </a:schemeClr>
                </a:solidFill>
                <a:latin typeface="+mj-ea"/>
              </a:rPr>
              <a:t>調査</a:t>
            </a:r>
            <a:r>
              <a:rPr lang="en-US" altLang="ja-JP" sz="1600" dirty="0" smtClean="0">
                <a:solidFill>
                  <a:schemeClr val="tx1">
                    <a:lumMod val="95000"/>
                    <a:lumOff val="5000"/>
                  </a:schemeClr>
                </a:solidFill>
                <a:latin typeface="+mj-ea"/>
              </a:rPr>
              <a:t>B</a:t>
            </a:r>
            <a:r>
              <a:rPr lang="ja-JP" altLang="en-US" sz="1600" dirty="0" smtClean="0">
                <a:solidFill>
                  <a:schemeClr val="tx1">
                    <a:lumMod val="95000"/>
                    <a:lumOff val="5000"/>
                  </a:schemeClr>
                </a:solidFill>
                <a:latin typeface="+mj-ea"/>
              </a:rPr>
              <a:t>　植生</a:t>
            </a:r>
            <a:r>
              <a:rPr lang="ja-JP" altLang="en-US" sz="1600" dirty="0">
                <a:solidFill>
                  <a:schemeClr val="tx1">
                    <a:lumMod val="95000"/>
                    <a:lumOff val="5000"/>
                  </a:schemeClr>
                </a:solidFill>
                <a:latin typeface="+mj-ea"/>
              </a:rPr>
              <a:t>等比較</a:t>
            </a:r>
            <a:r>
              <a:rPr lang="ja-JP" altLang="en-US" sz="1600" dirty="0" smtClean="0">
                <a:solidFill>
                  <a:schemeClr val="tx1">
                    <a:lumMod val="95000"/>
                    <a:lumOff val="5000"/>
                  </a:schemeClr>
                </a:solidFill>
                <a:latin typeface="+mj-ea"/>
              </a:rPr>
              <a:t>調査　</a:t>
            </a:r>
            <a:r>
              <a:rPr lang="ja-JP" altLang="en-US" sz="1400" dirty="0" smtClean="0">
                <a:solidFill>
                  <a:schemeClr val="tx1">
                    <a:lumMod val="95000"/>
                    <a:lumOff val="5000"/>
                  </a:schemeClr>
                </a:solidFill>
                <a:latin typeface="+mj-ea"/>
              </a:rPr>
              <a:t>（</a:t>
            </a:r>
            <a:r>
              <a:rPr lang="en-US" altLang="ja-JP" sz="1400" dirty="0" smtClean="0">
                <a:solidFill>
                  <a:schemeClr val="tx1">
                    <a:lumMod val="95000"/>
                    <a:lumOff val="5000"/>
                  </a:schemeClr>
                </a:solidFill>
                <a:latin typeface="+mj-ea"/>
              </a:rPr>
              <a:t>A</a:t>
            </a:r>
            <a:r>
              <a:rPr lang="ja-JP" altLang="en-US" sz="1400" dirty="0" smtClean="0">
                <a:solidFill>
                  <a:schemeClr val="tx1">
                    <a:lumMod val="95000"/>
                    <a:lumOff val="5000"/>
                  </a:schemeClr>
                </a:solidFill>
                <a:latin typeface="+mj-ea"/>
              </a:rPr>
              <a:t>と同じ３渓流）</a:t>
            </a:r>
            <a:endParaRPr lang="en-US" altLang="ja-JP" sz="1400" dirty="0">
              <a:solidFill>
                <a:schemeClr val="tx1">
                  <a:lumMod val="95000"/>
                  <a:lumOff val="5000"/>
                </a:schemeClr>
              </a:solidFill>
              <a:latin typeface="+mj-ea"/>
            </a:endParaRPr>
          </a:p>
        </p:txBody>
      </p:sp>
      <p:sp>
        <p:nvSpPr>
          <p:cNvPr id="12" name="コンテンツ プレースホルダー 2"/>
          <p:cNvSpPr txBox="1">
            <a:spLocks/>
          </p:cNvSpPr>
          <p:nvPr/>
        </p:nvSpPr>
        <p:spPr>
          <a:xfrm>
            <a:off x="6554479" y="4207012"/>
            <a:ext cx="2072963" cy="3502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dirty="0" smtClean="0"/>
              <a:t>図　調査</a:t>
            </a:r>
            <a:r>
              <a:rPr lang="ja-JP" altLang="en-US" sz="1200" dirty="0"/>
              <a:t>箇所位置図 </a:t>
            </a:r>
            <a:endParaRPr lang="en-US" altLang="ja-JP" sz="1200" dirty="0"/>
          </a:p>
        </p:txBody>
      </p:sp>
      <p:sp>
        <p:nvSpPr>
          <p:cNvPr id="68" name="コンテンツ プレースホルダー 2"/>
          <p:cNvSpPr txBox="1">
            <a:spLocks/>
          </p:cNvSpPr>
          <p:nvPr/>
        </p:nvSpPr>
        <p:spPr>
          <a:xfrm>
            <a:off x="195188" y="1354931"/>
            <a:ext cx="3049694" cy="47211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smtClean="0">
                <a:latin typeface="+mj-ea"/>
                <a:ea typeface="+mj-ea"/>
              </a:rPr>
              <a:t>◆</a:t>
            </a:r>
            <a:r>
              <a:rPr lang="ja-JP" altLang="en-US" sz="1600" dirty="0" smtClean="0">
                <a:latin typeface="+mj-ea"/>
              </a:rPr>
              <a:t>調査種別</a:t>
            </a:r>
            <a:endParaRPr lang="en-US" altLang="ja-JP" sz="1600" dirty="0" smtClean="0">
              <a:latin typeface="+mj-ea"/>
            </a:endParaRPr>
          </a:p>
          <a:p>
            <a:pPr marL="0" indent="0">
              <a:buFont typeface="Arial" panose="020B0604020202020204" pitchFamily="34" charset="0"/>
              <a:buNone/>
            </a:pPr>
            <a:endParaRPr lang="en-US" altLang="ja-JP" sz="1600" dirty="0">
              <a:latin typeface="+mj-ea"/>
              <a:ea typeface="+mj-ea"/>
            </a:endParaRPr>
          </a:p>
        </p:txBody>
      </p:sp>
      <p:sp>
        <p:nvSpPr>
          <p:cNvPr id="69" name="正方形/長方形 68"/>
          <p:cNvSpPr/>
          <p:nvPr/>
        </p:nvSpPr>
        <p:spPr>
          <a:xfrm>
            <a:off x="1070281" y="3154862"/>
            <a:ext cx="3707763" cy="303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200" dirty="0" smtClean="0">
                <a:solidFill>
                  <a:schemeClr val="tx1">
                    <a:lumMod val="95000"/>
                    <a:lumOff val="5000"/>
                  </a:schemeClr>
                </a:solidFill>
              </a:rPr>
              <a:t>※</a:t>
            </a:r>
            <a:r>
              <a:rPr lang="ja-JP" altLang="en-US" sz="1200" dirty="0" smtClean="0">
                <a:solidFill>
                  <a:schemeClr val="tx1">
                    <a:lumMod val="95000"/>
                    <a:lumOff val="5000"/>
                  </a:schemeClr>
                </a:solidFill>
              </a:rPr>
              <a:t>　事業地は、間伐率５０％</a:t>
            </a:r>
            <a:r>
              <a:rPr lang="ja-JP" altLang="en-US" sz="1200" smtClean="0">
                <a:solidFill>
                  <a:schemeClr val="tx1">
                    <a:lumMod val="95000"/>
                    <a:lumOff val="5000"/>
                  </a:schemeClr>
                </a:solidFill>
              </a:rPr>
              <a:t>の強度間伐を</a:t>
            </a:r>
            <a:r>
              <a:rPr lang="ja-JP" altLang="en-US" sz="1200" dirty="0" smtClean="0">
                <a:solidFill>
                  <a:schemeClr val="tx1">
                    <a:lumMod val="95000"/>
                    <a:lumOff val="5000"/>
                  </a:schemeClr>
                </a:solidFill>
              </a:rPr>
              <a:t>実施</a:t>
            </a:r>
            <a:endParaRPr lang="en-US" altLang="ja-JP" sz="1200" dirty="0" smtClean="0">
              <a:solidFill>
                <a:schemeClr val="tx1">
                  <a:lumMod val="95000"/>
                  <a:lumOff val="5000"/>
                </a:schemeClr>
              </a:solidFill>
            </a:endParaRPr>
          </a:p>
          <a:p>
            <a:r>
              <a:rPr lang="ja-JP" altLang="en-US" sz="1200" dirty="0">
                <a:solidFill>
                  <a:schemeClr val="tx1">
                    <a:lumMod val="95000"/>
                    <a:lumOff val="5000"/>
                  </a:schemeClr>
                </a:solidFill>
              </a:rPr>
              <a:t>　</a:t>
            </a:r>
            <a:r>
              <a:rPr lang="ja-JP" altLang="en-US" sz="1200" dirty="0" smtClean="0">
                <a:solidFill>
                  <a:schemeClr val="tx1">
                    <a:lumMod val="95000"/>
                    <a:lumOff val="5000"/>
                  </a:schemeClr>
                </a:solidFill>
              </a:rPr>
              <a:t>　 あわせて伐倒木を等高線上に整理する筋工を施工</a:t>
            </a:r>
            <a:endParaRPr lang="en-US" altLang="ja-JP" sz="1200" dirty="0" smtClean="0">
              <a:solidFill>
                <a:schemeClr val="tx1">
                  <a:lumMod val="95000"/>
                  <a:lumOff val="5000"/>
                </a:schemeClr>
              </a:solidFill>
            </a:endParaRPr>
          </a:p>
        </p:txBody>
      </p:sp>
      <p:sp>
        <p:nvSpPr>
          <p:cNvPr id="74" name="コンテンツ プレースホルダー 2"/>
          <p:cNvSpPr txBox="1">
            <a:spLocks/>
          </p:cNvSpPr>
          <p:nvPr/>
        </p:nvSpPr>
        <p:spPr>
          <a:xfrm>
            <a:off x="195188" y="3832608"/>
            <a:ext cx="3049694" cy="47211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smtClean="0">
                <a:latin typeface="+mj-ea"/>
                <a:ea typeface="+mj-ea"/>
              </a:rPr>
              <a:t>◆</a:t>
            </a:r>
            <a:r>
              <a:rPr lang="ja-JP" altLang="en-US" sz="1600" dirty="0" smtClean="0">
                <a:latin typeface="+mj-ea"/>
              </a:rPr>
              <a:t>調査箇所一覧</a:t>
            </a:r>
            <a:endParaRPr lang="en-US" altLang="ja-JP" sz="1600" dirty="0" smtClean="0">
              <a:latin typeface="+mj-ea"/>
            </a:endParaRPr>
          </a:p>
          <a:p>
            <a:pPr marL="0" indent="0">
              <a:buFont typeface="Arial" panose="020B0604020202020204" pitchFamily="34" charset="0"/>
              <a:buNone/>
            </a:pPr>
            <a:endParaRPr lang="en-US" altLang="ja-JP" sz="1600" dirty="0">
              <a:latin typeface="+mj-ea"/>
              <a:ea typeface="+mj-ea"/>
            </a:endParaRPr>
          </a:p>
        </p:txBody>
      </p:sp>
      <p:sp>
        <p:nvSpPr>
          <p:cNvPr id="75" name="正方形/長方形 74"/>
          <p:cNvSpPr/>
          <p:nvPr/>
        </p:nvSpPr>
        <p:spPr>
          <a:xfrm>
            <a:off x="4998097" y="1781510"/>
            <a:ext cx="4907903" cy="156057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t"/>
          <a:lstStyle/>
          <a:p>
            <a:r>
              <a:rPr lang="ja-JP" altLang="en-US" sz="1600" dirty="0" smtClean="0">
                <a:solidFill>
                  <a:schemeClr val="tx1">
                    <a:lumMod val="95000"/>
                    <a:lumOff val="5000"/>
                  </a:schemeClr>
                </a:solidFill>
                <a:latin typeface="+mj-ea"/>
              </a:rPr>
              <a:t>調査</a:t>
            </a:r>
            <a:r>
              <a:rPr lang="en-US" altLang="ja-JP" sz="1600" dirty="0" smtClean="0">
                <a:solidFill>
                  <a:schemeClr val="tx1">
                    <a:lumMod val="95000"/>
                    <a:lumOff val="5000"/>
                  </a:schemeClr>
                </a:solidFill>
                <a:latin typeface="+mj-ea"/>
              </a:rPr>
              <a:t>A</a:t>
            </a:r>
            <a:r>
              <a:rPr lang="ja-JP" altLang="en-US" sz="1600" dirty="0" smtClean="0">
                <a:solidFill>
                  <a:schemeClr val="tx1">
                    <a:lumMod val="95000"/>
                    <a:lumOff val="5000"/>
                  </a:schemeClr>
                </a:solidFill>
                <a:latin typeface="+mj-ea"/>
              </a:rPr>
              <a:t>　</a:t>
            </a:r>
            <a:r>
              <a:rPr lang="en-US" altLang="ja-JP" sz="1600" dirty="0" smtClean="0">
                <a:solidFill>
                  <a:schemeClr val="tx1">
                    <a:lumMod val="95000"/>
                    <a:lumOff val="5000"/>
                  </a:schemeClr>
                </a:solidFill>
                <a:latin typeface="+mj-ea"/>
              </a:rPr>
              <a:t>R3.11</a:t>
            </a:r>
            <a:r>
              <a:rPr lang="ja-JP" altLang="en-US" sz="1600" dirty="0" smtClean="0">
                <a:solidFill>
                  <a:schemeClr val="tx1">
                    <a:lumMod val="95000"/>
                    <a:lumOff val="5000"/>
                  </a:schemeClr>
                </a:solidFill>
                <a:latin typeface="+mj-ea"/>
              </a:rPr>
              <a:t>　　　 </a:t>
            </a:r>
            <a:r>
              <a:rPr lang="ja-JP" altLang="en-US" sz="800" dirty="0" smtClean="0">
                <a:solidFill>
                  <a:schemeClr val="tx1">
                    <a:lumMod val="95000"/>
                    <a:lumOff val="5000"/>
                  </a:schemeClr>
                </a:solidFill>
                <a:latin typeface="+mj-ea"/>
              </a:rPr>
              <a:t> </a:t>
            </a:r>
            <a:r>
              <a:rPr lang="ja-JP" altLang="en-US" sz="1200" dirty="0" smtClean="0">
                <a:solidFill>
                  <a:schemeClr val="tx1">
                    <a:lumMod val="95000"/>
                    <a:lumOff val="5000"/>
                  </a:schemeClr>
                </a:solidFill>
                <a:latin typeface="+mj-ea"/>
              </a:rPr>
              <a:t>対照地における現況調査実施</a:t>
            </a:r>
            <a:endParaRPr lang="en-US" altLang="ja-JP" sz="1200" dirty="0" smtClean="0">
              <a:solidFill>
                <a:schemeClr val="tx1">
                  <a:lumMod val="95000"/>
                  <a:lumOff val="5000"/>
                </a:schemeClr>
              </a:solidFill>
              <a:latin typeface="+mj-ea"/>
            </a:endParaRPr>
          </a:p>
          <a:p>
            <a:r>
              <a:rPr lang="ja-JP" altLang="en-US" sz="1600" dirty="0">
                <a:solidFill>
                  <a:schemeClr val="tx1">
                    <a:lumMod val="95000"/>
                    <a:lumOff val="5000"/>
                  </a:schemeClr>
                </a:solidFill>
                <a:latin typeface="+mj-ea"/>
              </a:rPr>
              <a:t>　</a:t>
            </a:r>
            <a:r>
              <a:rPr lang="ja-JP" altLang="en-US" sz="1600" dirty="0" smtClean="0">
                <a:solidFill>
                  <a:schemeClr val="tx1">
                    <a:lumMod val="95000"/>
                    <a:lumOff val="5000"/>
                  </a:schemeClr>
                </a:solidFill>
                <a:latin typeface="+mj-ea"/>
              </a:rPr>
              <a:t>　　　　</a:t>
            </a:r>
            <a:r>
              <a:rPr lang="en-US" altLang="ja-JP" sz="1600" dirty="0" smtClean="0">
                <a:solidFill>
                  <a:schemeClr val="tx1">
                    <a:lumMod val="95000"/>
                    <a:lumOff val="5000"/>
                  </a:schemeClr>
                </a:solidFill>
                <a:latin typeface="+mj-ea"/>
              </a:rPr>
              <a:t>R4.</a:t>
            </a:r>
            <a:r>
              <a:rPr lang="en-US" altLang="ja-JP" sz="1200" dirty="0">
                <a:solidFill>
                  <a:schemeClr val="bg1"/>
                </a:solidFill>
                <a:latin typeface="+mj-ea"/>
              </a:rPr>
              <a:t> </a:t>
            </a:r>
            <a:r>
              <a:rPr lang="en-US" altLang="ja-JP" sz="1200" dirty="0" smtClean="0">
                <a:solidFill>
                  <a:schemeClr val="bg1"/>
                </a:solidFill>
                <a:latin typeface="+mj-ea"/>
              </a:rPr>
              <a:t> </a:t>
            </a:r>
            <a:r>
              <a:rPr lang="en-US" altLang="ja-JP" sz="1600" dirty="0" smtClean="0">
                <a:solidFill>
                  <a:schemeClr val="tx1">
                    <a:lumMod val="95000"/>
                    <a:lumOff val="5000"/>
                  </a:schemeClr>
                </a:solidFill>
                <a:latin typeface="+mj-ea"/>
              </a:rPr>
              <a:t>3</a:t>
            </a:r>
            <a:r>
              <a:rPr lang="ja-JP" altLang="en-US" sz="1600" dirty="0" smtClean="0">
                <a:solidFill>
                  <a:schemeClr val="tx1">
                    <a:lumMod val="95000"/>
                    <a:lumOff val="5000"/>
                  </a:schemeClr>
                </a:solidFill>
                <a:latin typeface="+mj-ea"/>
              </a:rPr>
              <a:t>  </a:t>
            </a:r>
            <a:r>
              <a:rPr lang="ja-JP" altLang="en-US" sz="800" dirty="0" smtClean="0">
                <a:solidFill>
                  <a:schemeClr val="tx1">
                    <a:lumMod val="95000"/>
                    <a:lumOff val="5000"/>
                  </a:schemeClr>
                </a:solidFill>
                <a:latin typeface="+mj-ea"/>
              </a:rPr>
              <a:t> 　　　　 </a:t>
            </a:r>
            <a:r>
              <a:rPr lang="ja-JP" altLang="en-US" sz="400" dirty="0" smtClean="0">
                <a:solidFill>
                  <a:schemeClr val="tx1">
                    <a:lumMod val="95000"/>
                    <a:lumOff val="5000"/>
                  </a:schemeClr>
                </a:solidFill>
                <a:latin typeface="+mj-ea"/>
              </a:rPr>
              <a:t>　</a:t>
            </a:r>
            <a:r>
              <a:rPr lang="ja-JP" altLang="en-US" sz="1200" dirty="0" smtClean="0">
                <a:solidFill>
                  <a:schemeClr val="tx1">
                    <a:lumMod val="95000"/>
                    <a:lumOff val="5000"/>
                  </a:schemeClr>
                </a:solidFill>
                <a:latin typeface="+mj-ea"/>
              </a:rPr>
              <a:t>事業地における危険木除去完了</a:t>
            </a:r>
            <a:endParaRPr lang="en-US" altLang="ja-JP" sz="1200" dirty="0" smtClean="0">
              <a:solidFill>
                <a:schemeClr val="tx1">
                  <a:lumMod val="95000"/>
                  <a:lumOff val="5000"/>
                </a:schemeClr>
              </a:solidFill>
              <a:latin typeface="+mj-ea"/>
            </a:endParaRPr>
          </a:p>
          <a:p>
            <a:r>
              <a:rPr lang="ja-JP" altLang="en-US" sz="1600" dirty="0">
                <a:solidFill>
                  <a:schemeClr val="tx1">
                    <a:lumMod val="95000"/>
                    <a:lumOff val="5000"/>
                  </a:schemeClr>
                </a:solidFill>
                <a:latin typeface="+mj-ea"/>
              </a:rPr>
              <a:t>　</a:t>
            </a:r>
            <a:r>
              <a:rPr lang="ja-JP" altLang="en-US" sz="1600" dirty="0" smtClean="0">
                <a:solidFill>
                  <a:schemeClr val="tx1">
                    <a:lumMod val="95000"/>
                    <a:lumOff val="5000"/>
                  </a:schemeClr>
                </a:solidFill>
                <a:latin typeface="+mj-ea"/>
              </a:rPr>
              <a:t>　　　　</a:t>
            </a:r>
            <a:r>
              <a:rPr lang="en-US" altLang="ja-JP" sz="1600" dirty="0" smtClean="0">
                <a:solidFill>
                  <a:schemeClr val="tx1">
                    <a:lumMod val="95000"/>
                    <a:lumOff val="5000"/>
                  </a:schemeClr>
                </a:solidFill>
                <a:latin typeface="+mj-ea"/>
              </a:rPr>
              <a:t>R4.11</a:t>
            </a:r>
            <a:r>
              <a:rPr lang="ja-JP" altLang="en-US" sz="1600" dirty="0" smtClean="0">
                <a:solidFill>
                  <a:schemeClr val="tx1">
                    <a:lumMod val="95000"/>
                    <a:lumOff val="5000"/>
                  </a:schemeClr>
                </a:solidFill>
                <a:latin typeface="+mj-ea"/>
              </a:rPr>
              <a:t>　　</a:t>
            </a:r>
            <a:r>
              <a:rPr lang="ja-JP" altLang="en-US" sz="800" dirty="0" smtClean="0">
                <a:solidFill>
                  <a:schemeClr val="tx1">
                    <a:lumMod val="95000"/>
                    <a:lumOff val="5000"/>
                  </a:schemeClr>
                </a:solidFill>
                <a:latin typeface="+mj-ea"/>
              </a:rPr>
              <a:t>　     </a:t>
            </a:r>
            <a:r>
              <a:rPr lang="ja-JP" altLang="en-US" sz="1200" dirty="0" smtClean="0">
                <a:solidFill>
                  <a:schemeClr val="tx1">
                    <a:lumMod val="95000"/>
                    <a:lumOff val="5000"/>
                  </a:schemeClr>
                </a:solidFill>
                <a:latin typeface="+mj-ea"/>
              </a:rPr>
              <a:t>事業地および対照地の調査を予定</a:t>
            </a:r>
            <a:endParaRPr lang="en-US" altLang="ja-JP" sz="1200" dirty="0" smtClean="0">
              <a:solidFill>
                <a:schemeClr val="tx1">
                  <a:lumMod val="95000"/>
                  <a:lumOff val="5000"/>
                </a:schemeClr>
              </a:solidFill>
              <a:latin typeface="+mj-ea"/>
            </a:endParaRPr>
          </a:p>
          <a:p>
            <a:r>
              <a:rPr lang="ja-JP" altLang="en-US" sz="1200" dirty="0">
                <a:solidFill>
                  <a:schemeClr val="tx1">
                    <a:lumMod val="95000"/>
                    <a:lumOff val="5000"/>
                  </a:schemeClr>
                </a:solidFill>
                <a:latin typeface="+mj-ea"/>
              </a:rPr>
              <a:t>　</a:t>
            </a:r>
            <a:r>
              <a:rPr lang="ja-JP" altLang="en-US" sz="1200" dirty="0" smtClean="0">
                <a:solidFill>
                  <a:schemeClr val="tx1">
                    <a:lumMod val="95000"/>
                    <a:lumOff val="5000"/>
                  </a:schemeClr>
                </a:solidFill>
                <a:latin typeface="+mj-ea"/>
              </a:rPr>
              <a:t>　　　　　　　　　　　　　　　　　</a:t>
            </a:r>
            <a:r>
              <a:rPr lang="ja-JP" altLang="en-US" sz="1000" dirty="0" smtClean="0">
                <a:solidFill>
                  <a:schemeClr val="tx1">
                    <a:lumMod val="95000"/>
                    <a:lumOff val="5000"/>
                  </a:schemeClr>
                </a:solidFill>
                <a:latin typeface="+mj-ea"/>
              </a:rPr>
              <a:t>定期調査 ： 毎年１回出水期後</a:t>
            </a:r>
            <a:r>
              <a:rPr lang="en-US" altLang="ja-JP" sz="1000" dirty="0" smtClean="0">
                <a:solidFill>
                  <a:schemeClr val="tx1">
                    <a:lumMod val="95000"/>
                    <a:lumOff val="5000"/>
                  </a:schemeClr>
                </a:solidFill>
                <a:latin typeface="+mj-ea"/>
              </a:rPr>
              <a:t>11</a:t>
            </a:r>
            <a:r>
              <a:rPr lang="ja-JP" altLang="en-US" sz="1000" dirty="0" smtClean="0">
                <a:solidFill>
                  <a:schemeClr val="tx1">
                    <a:lumMod val="95000"/>
                    <a:lumOff val="5000"/>
                  </a:schemeClr>
                </a:solidFill>
                <a:latin typeface="+mj-ea"/>
              </a:rPr>
              <a:t>月頃</a:t>
            </a:r>
            <a:endParaRPr lang="en-US" altLang="ja-JP" sz="1000" dirty="0" smtClean="0">
              <a:solidFill>
                <a:schemeClr val="tx1">
                  <a:lumMod val="95000"/>
                  <a:lumOff val="5000"/>
                </a:schemeClr>
              </a:solidFill>
              <a:latin typeface="+mj-ea"/>
            </a:endParaRPr>
          </a:p>
          <a:p>
            <a:r>
              <a:rPr lang="ja-JP" altLang="en-US" sz="1000" dirty="0">
                <a:solidFill>
                  <a:schemeClr val="tx1">
                    <a:lumMod val="95000"/>
                    <a:lumOff val="5000"/>
                  </a:schemeClr>
                </a:solidFill>
                <a:latin typeface="+mj-ea"/>
              </a:rPr>
              <a:t>　</a:t>
            </a:r>
            <a:r>
              <a:rPr lang="ja-JP" altLang="en-US" sz="1000" dirty="0" smtClean="0">
                <a:solidFill>
                  <a:schemeClr val="tx1">
                    <a:lumMod val="95000"/>
                    <a:lumOff val="5000"/>
                  </a:schemeClr>
                </a:solidFill>
                <a:latin typeface="+mj-ea"/>
              </a:rPr>
              <a:t>　　　　　　　　　　　　　　　　　　　 　 臨時調査 ： 最寄りの雨量観測所において、時間雨量</a:t>
            </a:r>
            <a:endParaRPr lang="en-US" altLang="ja-JP" sz="1000" dirty="0" smtClean="0">
              <a:solidFill>
                <a:schemeClr val="tx1">
                  <a:lumMod val="95000"/>
                  <a:lumOff val="5000"/>
                </a:schemeClr>
              </a:solidFill>
              <a:latin typeface="+mj-ea"/>
            </a:endParaRPr>
          </a:p>
          <a:p>
            <a:r>
              <a:rPr lang="ja-JP" altLang="en-US" sz="1000" dirty="0">
                <a:solidFill>
                  <a:schemeClr val="tx1">
                    <a:lumMod val="95000"/>
                    <a:lumOff val="5000"/>
                  </a:schemeClr>
                </a:solidFill>
                <a:latin typeface="+mj-ea"/>
              </a:rPr>
              <a:t>　</a:t>
            </a:r>
            <a:r>
              <a:rPr lang="ja-JP" altLang="en-US" sz="1000" dirty="0" smtClean="0">
                <a:solidFill>
                  <a:schemeClr val="tx1">
                    <a:lumMod val="95000"/>
                    <a:lumOff val="5000"/>
                  </a:schemeClr>
                </a:solidFill>
                <a:latin typeface="+mj-ea"/>
              </a:rPr>
              <a:t>　　　　　　　　　　　　　　　　　　　　　　　　　　　　　</a:t>
            </a:r>
            <a:r>
              <a:rPr lang="en-US" altLang="ja-JP" sz="1000" dirty="0" smtClean="0">
                <a:solidFill>
                  <a:schemeClr val="tx1">
                    <a:lumMod val="95000"/>
                    <a:lumOff val="5000"/>
                  </a:schemeClr>
                </a:solidFill>
                <a:latin typeface="+mj-ea"/>
              </a:rPr>
              <a:t>50mm</a:t>
            </a:r>
            <a:r>
              <a:rPr lang="ja-JP" altLang="en-US" sz="1000" dirty="0" smtClean="0">
                <a:solidFill>
                  <a:schemeClr val="tx1">
                    <a:lumMod val="95000"/>
                    <a:lumOff val="5000"/>
                  </a:schemeClr>
                </a:solidFill>
                <a:latin typeface="+mj-ea"/>
              </a:rPr>
              <a:t>以上を観測した場合（</a:t>
            </a:r>
            <a:r>
              <a:rPr lang="ja-JP" altLang="en-US" sz="1000" dirty="0">
                <a:solidFill>
                  <a:schemeClr val="tx1">
                    <a:lumMod val="95000"/>
                    <a:lumOff val="5000"/>
                  </a:schemeClr>
                </a:solidFill>
                <a:latin typeface="+mj-ea"/>
              </a:rPr>
              <a:t>該当なし</a:t>
            </a:r>
            <a:r>
              <a:rPr lang="ja-JP" altLang="en-US" sz="1000" dirty="0" smtClean="0">
                <a:solidFill>
                  <a:schemeClr val="tx1">
                    <a:lumMod val="95000"/>
                    <a:lumOff val="5000"/>
                  </a:schemeClr>
                </a:solidFill>
                <a:latin typeface="+mj-ea"/>
              </a:rPr>
              <a:t>）</a:t>
            </a:r>
            <a:endParaRPr lang="en-US" altLang="ja-JP" sz="1000" dirty="0" smtClean="0">
              <a:solidFill>
                <a:schemeClr val="tx1">
                  <a:lumMod val="95000"/>
                  <a:lumOff val="5000"/>
                </a:schemeClr>
              </a:solidFill>
              <a:latin typeface="+mj-ea"/>
            </a:endParaRPr>
          </a:p>
          <a:p>
            <a:r>
              <a:rPr lang="ja-JP" altLang="en-US" sz="1200" dirty="0">
                <a:solidFill>
                  <a:schemeClr val="tx1">
                    <a:lumMod val="95000"/>
                    <a:lumOff val="5000"/>
                  </a:schemeClr>
                </a:solidFill>
                <a:latin typeface="+mj-ea"/>
              </a:rPr>
              <a:t>　</a:t>
            </a:r>
            <a:r>
              <a:rPr lang="ja-JP" altLang="en-US" sz="1200" dirty="0" smtClean="0">
                <a:solidFill>
                  <a:schemeClr val="tx1">
                    <a:lumMod val="95000"/>
                    <a:lumOff val="5000"/>
                  </a:schemeClr>
                </a:solidFill>
                <a:latin typeface="+mj-ea"/>
              </a:rPr>
              <a:t>　　　　　　　　　　　　　　　⇒　最終評価にて報告</a:t>
            </a:r>
            <a:endParaRPr lang="en-US" altLang="ja-JP" sz="1200" dirty="0">
              <a:solidFill>
                <a:schemeClr val="tx1">
                  <a:lumMod val="95000"/>
                  <a:lumOff val="5000"/>
                </a:schemeClr>
              </a:solidFill>
              <a:latin typeface="+mj-ea"/>
            </a:endParaRPr>
          </a:p>
        </p:txBody>
      </p:sp>
      <p:sp>
        <p:nvSpPr>
          <p:cNvPr id="76" name="正方形/長方形 75"/>
          <p:cNvSpPr/>
          <p:nvPr/>
        </p:nvSpPr>
        <p:spPr>
          <a:xfrm>
            <a:off x="4994830" y="3291424"/>
            <a:ext cx="4835333" cy="102338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t"/>
          <a:lstStyle/>
          <a:p>
            <a:r>
              <a:rPr lang="ja-JP" altLang="en-US" sz="1600" dirty="0" smtClean="0">
                <a:solidFill>
                  <a:schemeClr val="tx1">
                    <a:lumMod val="95000"/>
                    <a:lumOff val="5000"/>
                  </a:schemeClr>
                </a:solidFill>
                <a:latin typeface="+mj-ea"/>
              </a:rPr>
              <a:t>調査</a:t>
            </a:r>
            <a:r>
              <a:rPr lang="en-US" altLang="ja-JP" sz="1600" dirty="0">
                <a:solidFill>
                  <a:schemeClr val="tx1">
                    <a:lumMod val="95000"/>
                    <a:lumOff val="5000"/>
                  </a:schemeClr>
                </a:solidFill>
                <a:latin typeface="+mj-ea"/>
              </a:rPr>
              <a:t>B</a:t>
            </a:r>
            <a:r>
              <a:rPr lang="ja-JP" altLang="en-US" sz="1600" dirty="0" smtClean="0">
                <a:solidFill>
                  <a:schemeClr val="tx1">
                    <a:lumMod val="95000"/>
                    <a:lumOff val="5000"/>
                  </a:schemeClr>
                </a:solidFill>
                <a:latin typeface="+mj-ea"/>
              </a:rPr>
              <a:t>　</a:t>
            </a:r>
            <a:r>
              <a:rPr lang="en-US" altLang="ja-JP" sz="1600" dirty="0" smtClean="0">
                <a:solidFill>
                  <a:schemeClr val="tx1">
                    <a:lumMod val="95000"/>
                    <a:lumOff val="5000"/>
                  </a:schemeClr>
                </a:solidFill>
                <a:latin typeface="+mj-ea"/>
              </a:rPr>
              <a:t>R3.</a:t>
            </a:r>
            <a:r>
              <a:rPr lang="en-US" altLang="ja-JP" sz="1200" dirty="0">
                <a:solidFill>
                  <a:schemeClr val="bg1"/>
                </a:solidFill>
                <a:latin typeface="+mj-ea"/>
              </a:rPr>
              <a:t> </a:t>
            </a:r>
            <a:r>
              <a:rPr lang="en-US" altLang="ja-JP" sz="1200" dirty="0" smtClean="0">
                <a:solidFill>
                  <a:schemeClr val="bg1"/>
                </a:solidFill>
                <a:latin typeface="+mj-ea"/>
              </a:rPr>
              <a:t> </a:t>
            </a:r>
            <a:r>
              <a:rPr lang="en-US" altLang="ja-JP" sz="1600" dirty="0" smtClean="0">
                <a:solidFill>
                  <a:schemeClr val="tx1">
                    <a:lumMod val="95000"/>
                    <a:lumOff val="5000"/>
                  </a:schemeClr>
                </a:solidFill>
                <a:latin typeface="+mj-ea"/>
              </a:rPr>
              <a:t>9</a:t>
            </a:r>
            <a:r>
              <a:rPr lang="ja-JP" altLang="en-US" sz="1600" dirty="0" smtClean="0">
                <a:solidFill>
                  <a:schemeClr val="tx1">
                    <a:lumMod val="95000"/>
                    <a:lumOff val="5000"/>
                  </a:schemeClr>
                </a:solidFill>
                <a:latin typeface="+mj-ea"/>
              </a:rPr>
              <a:t>～</a:t>
            </a:r>
            <a:r>
              <a:rPr lang="en-US" altLang="ja-JP" sz="1600" dirty="0" smtClean="0">
                <a:solidFill>
                  <a:schemeClr val="tx1">
                    <a:lumMod val="95000"/>
                    <a:lumOff val="5000"/>
                  </a:schemeClr>
                </a:solidFill>
                <a:latin typeface="+mj-ea"/>
              </a:rPr>
              <a:t>12</a:t>
            </a:r>
            <a:r>
              <a:rPr lang="ja-JP" altLang="en-US" sz="1600" dirty="0" smtClean="0">
                <a:solidFill>
                  <a:schemeClr val="tx1">
                    <a:lumMod val="95000"/>
                    <a:lumOff val="5000"/>
                  </a:schemeClr>
                </a:solidFill>
                <a:latin typeface="+mj-ea"/>
              </a:rPr>
              <a:t>　</a:t>
            </a:r>
            <a:r>
              <a:rPr lang="ja-JP" altLang="en-US" sz="1200" dirty="0" smtClean="0">
                <a:solidFill>
                  <a:schemeClr val="tx1">
                    <a:lumMod val="95000"/>
                    <a:lumOff val="5000"/>
                  </a:schemeClr>
                </a:solidFill>
                <a:latin typeface="+mj-ea"/>
              </a:rPr>
              <a:t>調査開始　　　　（間伐前のデータを取得）</a:t>
            </a:r>
            <a:endParaRPr lang="en-US" altLang="ja-JP" sz="1200" dirty="0" smtClean="0">
              <a:solidFill>
                <a:schemeClr val="tx1">
                  <a:lumMod val="95000"/>
                  <a:lumOff val="5000"/>
                </a:schemeClr>
              </a:solidFill>
              <a:latin typeface="+mj-ea"/>
            </a:endParaRPr>
          </a:p>
          <a:p>
            <a:r>
              <a:rPr lang="ja-JP" altLang="en-US" sz="1600" dirty="0">
                <a:solidFill>
                  <a:schemeClr val="tx1">
                    <a:lumMod val="95000"/>
                    <a:lumOff val="5000"/>
                  </a:schemeClr>
                </a:solidFill>
                <a:latin typeface="+mj-ea"/>
              </a:rPr>
              <a:t>　</a:t>
            </a:r>
            <a:r>
              <a:rPr lang="ja-JP" altLang="en-US" sz="1600" dirty="0" smtClean="0">
                <a:solidFill>
                  <a:schemeClr val="tx1">
                    <a:lumMod val="95000"/>
                    <a:lumOff val="5000"/>
                  </a:schemeClr>
                </a:solidFill>
                <a:latin typeface="+mj-ea"/>
              </a:rPr>
              <a:t>　　　　</a:t>
            </a:r>
            <a:r>
              <a:rPr lang="en-US" altLang="ja-JP" sz="1600" dirty="0" smtClean="0">
                <a:solidFill>
                  <a:schemeClr val="tx1">
                    <a:lumMod val="95000"/>
                    <a:lumOff val="5000"/>
                  </a:schemeClr>
                </a:solidFill>
                <a:latin typeface="+mj-ea"/>
              </a:rPr>
              <a:t>R4.</a:t>
            </a:r>
            <a:r>
              <a:rPr lang="ja-JP" altLang="en-US" sz="1200" dirty="0" smtClean="0">
                <a:solidFill>
                  <a:schemeClr val="bg1"/>
                </a:solidFill>
                <a:latin typeface="+mj-ea"/>
              </a:rPr>
              <a:t>  </a:t>
            </a:r>
            <a:r>
              <a:rPr lang="en-US" altLang="ja-JP" sz="1600" dirty="0" smtClean="0">
                <a:solidFill>
                  <a:schemeClr val="tx1">
                    <a:lumMod val="95000"/>
                    <a:lumOff val="5000"/>
                  </a:schemeClr>
                </a:solidFill>
                <a:latin typeface="+mj-ea"/>
              </a:rPr>
              <a:t>1</a:t>
            </a:r>
            <a:r>
              <a:rPr lang="ja-JP" altLang="en-US" sz="1600" dirty="0" smtClean="0">
                <a:solidFill>
                  <a:schemeClr val="tx1">
                    <a:lumMod val="95000"/>
                    <a:lumOff val="5000"/>
                  </a:schemeClr>
                </a:solidFill>
                <a:latin typeface="+mj-ea"/>
              </a:rPr>
              <a:t>・</a:t>
            </a:r>
            <a:r>
              <a:rPr lang="en-US" altLang="ja-JP" sz="1600" dirty="0" smtClean="0">
                <a:solidFill>
                  <a:schemeClr val="tx1">
                    <a:lumMod val="95000"/>
                    <a:lumOff val="5000"/>
                  </a:schemeClr>
                </a:solidFill>
                <a:latin typeface="+mj-ea"/>
              </a:rPr>
              <a:t>2</a:t>
            </a:r>
            <a:r>
              <a:rPr lang="ja-JP" altLang="en-US" sz="1600" dirty="0" smtClean="0">
                <a:solidFill>
                  <a:schemeClr val="tx1">
                    <a:lumMod val="95000"/>
                    <a:lumOff val="5000"/>
                  </a:schemeClr>
                </a:solidFill>
                <a:latin typeface="+mj-ea"/>
              </a:rPr>
              <a:t>　 　</a:t>
            </a:r>
            <a:r>
              <a:rPr lang="ja-JP" altLang="en-US" sz="1200" dirty="0" smtClean="0">
                <a:solidFill>
                  <a:schemeClr val="tx1">
                    <a:lumMod val="95000"/>
                    <a:lumOff val="5000"/>
                  </a:schemeClr>
                </a:solidFill>
                <a:latin typeface="+mj-ea"/>
              </a:rPr>
              <a:t>間伐作業実施　</a:t>
            </a:r>
            <a:endParaRPr lang="en-US" altLang="ja-JP" sz="1200" dirty="0" smtClean="0">
              <a:solidFill>
                <a:schemeClr val="tx1">
                  <a:lumMod val="95000"/>
                  <a:lumOff val="5000"/>
                </a:schemeClr>
              </a:solidFill>
              <a:latin typeface="+mj-ea"/>
            </a:endParaRPr>
          </a:p>
          <a:p>
            <a:r>
              <a:rPr lang="ja-JP" altLang="en-US" sz="1600" dirty="0">
                <a:solidFill>
                  <a:schemeClr val="tx1">
                    <a:lumMod val="95000"/>
                    <a:lumOff val="5000"/>
                  </a:schemeClr>
                </a:solidFill>
                <a:latin typeface="+mj-ea"/>
              </a:rPr>
              <a:t>　</a:t>
            </a:r>
            <a:r>
              <a:rPr lang="ja-JP" altLang="en-US" sz="1600" dirty="0" smtClean="0">
                <a:solidFill>
                  <a:schemeClr val="tx1">
                    <a:lumMod val="95000"/>
                    <a:lumOff val="5000"/>
                  </a:schemeClr>
                </a:solidFill>
                <a:latin typeface="+mj-ea"/>
              </a:rPr>
              <a:t>　　　　</a:t>
            </a:r>
            <a:r>
              <a:rPr lang="en-US" altLang="ja-JP" sz="1600" dirty="0" smtClean="0">
                <a:solidFill>
                  <a:schemeClr val="tx1">
                    <a:lumMod val="95000"/>
                    <a:lumOff val="5000"/>
                  </a:schemeClr>
                </a:solidFill>
                <a:latin typeface="+mj-ea"/>
              </a:rPr>
              <a:t>R4.</a:t>
            </a:r>
            <a:r>
              <a:rPr lang="en-US" altLang="ja-JP" sz="1200" dirty="0">
                <a:solidFill>
                  <a:schemeClr val="bg1"/>
                </a:solidFill>
                <a:latin typeface="+mj-ea"/>
              </a:rPr>
              <a:t> </a:t>
            </a:r>
            <a:r>
              <a:rPr lang="en-US" altLang="ja-JP" sz="1200" dirty="0" smtClean="0">
                <a:solidFill>
                  <a:schemeClr val="bg1"/>
                </a:solidFill>
                <a:latin typeface="+mj-ea"/>
              </a:rPr>
              <a:t> </a:t>
            </a:r>
            <a:r>
              <a:rPr lang="en-US" altLang="ja-JP" sz="1600" dirty="0" smtClean="0">
                <a:solidFill>
                  <a:schemeClr val="tx1">
                    <a:lumMod val="95000"/>
                    <a:lumOff val="5000"/>
                  </a:schemeClr>
                </a:solidFill>
                <a:latin typeface="+mj-ea"/>
              </a:rPr>
              <a:t>3</a:t>
            </a:r>
            <a:r>
              <a:rPr lang="ja-JP" altLang="en-US" sz="1600" dirty="0" smtClean="0">
                <a:solidFill>
                  <a:schemeClr val="tx1">
                    <a:lumMod val="95000"/>
                    <a:lumOff val="5000"/>
                  </a:schemeClr>
                </a:solidFill>
                <a:latin typeface="+mj-ea"/>
              </a:rPr>
              <a:t>～　 　</a:t>
            </a:r>
            <a:r>
              <a:rPr lang="ja-JP" altLang="en-US" sz="1200" dirty="0" smtClean="0">
                <a:solidFill>
                  <a:schemeClr val="tx1">
                    <a:lumMod val="95000"/>
                    <a:lumOff val="5000"/>
                  </a:schemeClr>
                </a:solidFill>
                <a:latin typeface="+mj-ea"/>
              </a:rPr>
              <a:t>調査再開　　　　（間伐後のデータを取得）</a:t>
            </a:r>
            <a:endParaRPr lang="en-US" altLang="ja-JP" sz="1200" dirty="0">
              <a:solidFill>
                <a:schemeClr val="tx1">
                  <a:lumMod val="95000"/>
                  <a:lumOff val="5000"/>
                </a:schemeClr>
              </a:solidFill>
              <a:latin typeface="+mj-ea"/>
            </a:endParaRPr>
          </a:p>
        </p:txBody>
      </p:sp>
      <p:pic>
        <p:nvPicPr>
          <p:cNvPr id="3" name="図 2"/>
          <p:cNvPicPr>
            <a:picLocks noChangeAspect="1"/>
          </p:cNvPicPr>
          <p:nvPr/>
        </p:nvPicPr>
        <p:blipFill>
          <a:blip r:embed="rId4"/>
          <a:stretch>
            <a:fillRect/>
          </a:stretch>
        </p:blipFill>
        <p:spPr>
          <a:xfrm>
            <a:off x="412477" y="4513320"/>
            <a:ext cx="4417195" cy="2269608"/>
          </a:xfrm>
          <a:prstGeom prst="rect">
            <a:avLst/>
          </a:prstGeom>
        </p:spPr>
      </p:pic>
    </p:spTree>
    <p:extLst>
      <p:ext uri="{BB962C8B-B14F-4D97-AF65-F5344CB8AC3E}">
        <p14:creationId xmlns:p14="http://schemas.microsoft.com/office/powerpoint/2010/main" val="2162797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46990AB-144B-5C39-85B8-1EA7C7CFE4EC}"/>
              </a:ext>
            </a:extLst>
          </p:cNvPr>
          <p:cNvSpPr/>
          <p:nvPr/>
        </p:nvSpPr>
        <p:spPr>
          <a:xfrm>
            <a:off x="2195736" y="2773680"/>
            <a:ext cx="646324" cy="230123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6" name="グラフ 25">
            <a:extLst>
              <a:ext uri="{FF2B5EF4-FFF2-40B4-BE49-F238E27FC236}">
                <a16:creationId xmlns:a16="http://schemas.microsoft.com/office/drawing/2014/main" id="{00000000-0008-0000-0500-000006000000}"/>
              </a:ext>
            </a:extLst>
          </p:cNvPr>
          <p:cNvGraphicFramePr>
            <a:graphicFrameLocks/>
          </p:cNvGraphicFramePr>
          <p:nvPr>
            <p:extLst>
              <p:ext uri="{D42A27DB-BD31-4B8C-83A1-F6EECF244321}">
                <p14:modId xmlns:p14="http://schemas.microsoft.com/office/powerpoint/2010/main" val="2099394087"/>
              </p:ext>
            </p:extLst>
          </p:nvPr>
        </p:nvGraphicFramePr>
        <p:xfrm>
          <a:off x="753510" y="2602740"/>
          <a:ext cx="4327627" cy="3118617"/>
        </p:xfrm>
        <a:graphic>
          <a:graphicData uri="http://schemas.openxmlformats.org/drawingml/2006/chart">
            <c:chart xmlns:c="http://schemas.openxmlformats.org/drawingml/2006/chart" xmlns:r="http://schemas.openxmlformats.org/officeDocument/2006/relationships" r:id="rId3"/>
          </a:graphicData>
        </a:graphic>
      </p:graphicFrame>
      <p:sp>
        <p:nvSpPr>
          <p:cNvPr id="7" name="正方形/長方形 6">
            <a:extLst>
              <a:ext uri="{FF2B5EF4-FFF2-40B4-BE49-F238E27FC236}">
                <a16:creationId xmlns:a16="http://schemas.microsoft.com/office/drawing/2014/main" id="{13143443-0150-ADF1-3868-373C2A2C8FA7}"/>
              </a:ext>
            </a:extLst>
          </p:cNvPr>
          <p:cNvSpPr/>
          <p:nvPr/>
        </p:nvSpPr>
        <p:spPr>
          <a:xfrm>
            <a:off x="6593243" y="2773679"/>
            <a:ext cx="555021" cy="230123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48A2FD01-87F0-D3C9-78A1-623ED47B1722}"/>
              </a:ext>
            </a:extLst>
          </p:cNvPr>
          <p:cNvSpPr txBox="1"/>
          <p:nvPr/>
        </p:nvSpPr>
        <p:spPr>
          <a:xfrm>
            <a:off x="6612128" y="2800290"/>
            <a:ext cx="517250" cy="276999"/>
          </a:xfrm>
          <a:prstGeom prst="rect">
            <a:avLst/>
          </a:prstGeom>
          <a:noFill/>
        </p:spPr>
        <p:txBody>
          <a:bodyPr wrap="square" rtlCol="0">
            <a:spAutoFit/>
          </a:bodyPr>
          <a:lstStyle/>
          <a:p>
            <a:pPr algn="ctr"/>
            <a:r>
              <a:rPr kumimoji="1" lang="ja-JP" altLang="en-US" sz="1200" b="1" dirty="0">
                <a:solidFill>
                  <a:srgbClr val="7030A0"/>
                </a:solidFill>
              </a:rPr>
              <a:t>間伐</a:t>
            </a:r>
          </a:p>
        </p:txBody>
      </p:sp>
      <p:sp>
        <p:nvSpPr>
          <p:cNvPr id="13" name="コンテンツ プレースホルダー 2"/>
          <p:cNvSpPr txBox="1">
            <a:spLocks/>
          </p:cNvSpPr>
          <p:nvPr/>
        </p:nvSpPr>
        <p:spPr>
          <a:xfrm>
            <a:off x="128464" y="764704"/>
            <a:ext cx="9777536" cy="10552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600" dirty="0">
                <a:latin typeface="+mj-ea"/>
                <a:ea typeface="+mj-ea"/>
              </a:rPr>
              <a:t>◆検証結果</a:t>
            </a:r>
            <a:r>
              <a:rPr lang="ja-JP" altLang="en-US" sz="1600" dirty="0">
                <a:latin typeface="+mj-ea"/>
              </a:rPr>
              <a:t>　（流木対策）</a:t>
            </a:r>
          </a:p>
          <a:p>
            <a:pPr marL="0" indent="0">
              <a:buNone/>
            </a:pPr>
            <a:r>
              <a:rPr lang="ja-JP" altLang="en-US" sz="1600" dirty="0">
                <a:latin typeface="+mj-ea"/>
              </a:rPr>
              <a:t>　　</a:t>
            </a:r>
            <a:r>
              <a:rPr lang="en-US" altLang="ja-JP" sz="1600" dirty="0">
                <a:latin typeface="+mj-ea"/>
              </a:rPr>
              <a:t>B</a:t>
            </a:r>
            <a:r>
              <a:rPr lang="ja-JP" altLang="en-US" sz="1600" dirty="0">
                <a:latin typeface="+mj-ea"/>
              </a:rPr>
              <a:t>　対照地（対策未実施地）との植生等比較調査</a:t>
            </a:r>
            <a:endParaRPr lang="en-US" altLang="ja-JP" sz="1600" dirty="0">
              <a:latin typeface="+mj-ea"/>
            </a:endParaRPr>
          </a:p>
          <a:p>
            <a:pPr marL="0" indent="0">
              <a:buNone/>
            </a:pPr>
            <a:r>
              <a:rPr lang="ja-JP" altLang="en-US" sz="1600" dirty="0">
                <a:latin typeface="+mj-ea"/>
                <a:ea typeface="+mj-ea"/>
              </a:rPr>
              <a:t>　　　</a:t>
            </a:r>
            <a:r>
              <a:rPr lang="en-US" altLang="ja-JP" sz="1600" dirty="0">
                <a:latin typeface="+mj-ea"/>
              </a:rPr>
              <a:t>(1) </a:t>
            </a:r>
            <a:r>
              <a:rPr lang="ja-JP" altLang="en-US" sz="1600" u="sng" dirty="0">
                <a:latin typeface="+mj-ea"/>
              </a:rPr>
              <a:t>林床被覆率（植生・落葉等が覆う割合）を測定</a:t>
            </a:r>
            <a:endParaRPr lang="en-US" altLang="ja-JP" sz="1600" dirty="0">
              <a:latin typeface="+mj-ea"/>
              <a:ea typeface="+mj-ea"/>
            </a:endParaRPr>
          </a:p>
          <a:p>
            <a:pPr marL="0" indent="0">
              <a:buNone/>
            </a:pPr>
            <a:r>
              <a:rPr lang="ja-JP" altLang="en-US" sz="1600" dirty="0">
                <a:latin typeface="+mj-ea"/>
                <a:ea typeface="+mj-ea"/>
              </a:rPr>
              <a:t>　</a:t>
            </a:r>
            <a:endParaRPr lang="en-US" altLang="ja-JP" sz="1600" dirty="0">
              <a:latin typeface="+mj-ea"/>
              <a:ea typeface="+mj-ea"/>
            </a:endParaRPr>
          </a:p>
        </p:txBody>
      </p:sp>
      <p:sp>
        <p:nvSpPr>
          <p:cNvPr id="34" name="正方形/長方形 17"/>
          <p:cNvSpPr>
            <a:spLocks noChangeArrowheads="1"/>
          </p:cNvSpPr>
          <p:nvPr/>
        </p:nvSpPr>
        <p:spPr bwMode="auto">
          <a:xfrm>
            <a:off x="111734" y="332656"/>
            <a:ext cx="70015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914400" eaLnBrk="1" hangingPunct="1">
              <a:spcBef>
                <a:spcPct val="0"/>
              </a:spcBef>
              <a:buFontTx/>
              <a:buNone/>
            </a:pPr>
            <a:r>
              <a:rPr lang="ja-JP" altLang="en-US" sz="2000" b="1" dirty="0">
                <a:latin typeface="メイリオ" pitchFamily="50" charset="-128"/>
                <a:ea typeface="メイリオ" pitchFamily="50" charset="-128"/>
                <a:cs typeface="メイリオ" pitchFamily="50" charset="-128"/>
              </a:rPr>
              <a:t>　危険渓流の流木対策事業</a:t>
            </a:r>
            <a:r>
              <a:rPr lang="ja-JP" altLang="en-US" sz="2000" b="1" dirty="0">
                <a:solidFill>
                  <a:srgbClr val="000000"/>
                </a:solidFill>
                <a:latin typeface="Meiryo UI" pitchFamily="50" charset="-128"/>
                <a:ea typeface="Meiryo UI" pitchFamily="50" charset="-128"/>
                <a:cs typeface="Meiryo UI" pitchFamily="50" charset="-128"/>
              </a:rPr>
              <a:t>の効果検証</a:t>
            </a:r>
          </a:p>
        </p:txBody>
      </p:sp>
      <p:cxnSp>
        <p:nvCxnSpPr>
          <p:cNvPr id="37" name="直線コネクタ 36"/>
          <p:cNvCxnSpPr/>
          <p:nvPr/>
        </p:nvCxnSpPr>
        <p:spPr>
          <a:xfrm>
            <a:off x="200472" y="697636"/>
            <a:ext cx="9504000"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45" name="テキスト ボックス 44"/>
          <p:cNvSpPr txBox="1"/>
          <p:nvPr/>
        </p:nvSpPr>
        <p:spPr>
          <a:xfrm>
            <a:off x="8735930" y="4777445"/>
            <a:ext cx="702078" cy="276999"/>
          </a:xfrm>
          <a:prstGeom prst="rect">
            <a:avLst/>
          </a:prstGeom>
          <a:noFill/>
        </p:spPr>
        <p:txBody>
          <a:bodyPr wrap="square" rtlCol="0">
            <a:spAutoFit/>
          </a:bodyPr>
          <a:lstStyle/>
          <a:p>
            <a:r>
              <a:rPr lang="ja-JP" altLang="en-US" sz="1200" dirty="0">
                <a:solidFill>
                  <a:srgbClr val="00B0F0"/>
                </a:solidFill>
              </a:rPr>
              <a:t>事業地</a:t>
            </a:r>
            <a:endParaRPr kumimoji="1" lang="ja-JP" altLang="en-US" dirty="0">
              <a:solidFill>
                <a:srgbClr val="00B0F0"/>
              </a:solidFill>
            </a:endParaRPr>
          </a:p>
        </p:txBody>
      </p:sp>
      <p:sp>
        <p:nvSpPr>
          <p:cNvPr id="29" name="コンテンツ プレースホルダー 2">
            <a:extLst>
              <a:ext uri="{FF2B5EF4-FFF2-40B4-BE49-F238E27FC236}">
                <a16:creationId xmlns:a16="http://schemas.microsoft.com/office/drawing/2014/main" id="{B98C53F3-1F6E-4C2C-A6DA-A434325FD100}"/>
              </a:ext>
            </a:extLst>
          </p:cNvPr>
          <p:cNvSpPr txBox="1">
            <a:spLocks/>
          </p:cNvSpPr>
          <p:nvPr/>
        </p:nvSpPr>
        <p:spPr>
          <a:xfrm>
            <a:off x="-13072" y="5766169"/>
            <a:ext cx="9777536" cy="10552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600" dirty="0">
                <a:latin typeface="+mj-ea"/>
                <a:ea typeface="+mj-ea"/>
              </a:rPr>
              <a:t>　</a:t>
            </a:r>
            <a:r>
              <a:rPr lang="en-US" altLang="ja-JP" sz="1600" dirty="0">
                <a:latin typeface="+mj-ea"/>
              </a:rPr>
              <a:t>【</a:t>
            </a:r>
            <a:r>
              <a:rPr lang="ja-JP" altLang="en-US" sz="1600" dirty="0">
                <a:latin typeface="+mj-ea"/>
              </a:rPr>
              <a:t>測定結果（調査箇所３箇所の平均）</a:t>
            </a:r>
            <a:r>
              <a:rPr lang="en-US" altLang="ja-JP" sz="1600" dirty="0">
                <a:latin typeface="+mj-ea"/>
              </a:rPr>
              <a:t>】</a:t>
            </a:r>
          </a:p>
          <a:p>
            <a:pPr marL="0" indent="0">
              <a:buNone/>
            </a:pPr>
            <a:r>
              <a:rPr lang="ja-JP" altLang="en-US" sz="1600" dirty="0">
                <a:latin typeface="+mj-ea"/>
              </a:rPr>
              <a:t>　　・林床被覆率</a:t>
            </a:r>
            <a:r>
              <a:rPr lang="ja-JP" altLang="en-US" sz="1600" dirty="0" smtClean="0">
                <a:latin typeface="+mj-ea"/>
              </a:rPr>
              <a:t>：</a:t>
            </a:r>
            <a:r>
              <a:rPr lang="ja-JP" altLang="en-US" sz="1600" dirty="0">
                <a:latin typeface="+mj-ea"/>
              </a:rPr>
              <a:t>間伐後</a:t>
            </a:r>
            <a:r>
              <a:rPr lang="ja-JP" altLang="en-US" sz="1600" dirty="0" smtClean="0">
                <a:latin typeface="+mj-ea"/>
              </a:rPr>
              <a:t>に</a:t>
            </a:r>
            <a:r>
              <a:rPr lang="ja-JP" altLang="en-US" sz="1600" dirty="0">
                <a:latin typeface="+mj-ea"/>
              </a:rPr>
              <a:t>おける事業地の最大値</a:t>
            </a:r>
            <a:r>
              <a:rPr lang="ja-JP" altLang="en-US" sz="1600" dirty="0" smtClean="0">
                <a:latin typeface="+mj-ea"/>
              </a:rPr>
              <a:t>は</a:t>
            </a:r>
            <a:r>
              <a:rPr lang="en-US" altLang="ja-JP" sz="1600" dirty="0" smtClean="0">
                <a:latin typeface="+mj-ea"/>
              </a:rPr>
              <a:t>22.7%(R4.9)</a:t>
            </a:r>
            <a:r>
              <a:rPr lang="ja-JP" altLang="en-US" sz="1600" dirty="0" smtClean="0">
                <a:latin typeface="+mj-ea"/>
              </a:rPr>
              <a:t> </a:t>
            </a:r>
            <a:r>
              <a:rPr lang="ja-JP" altLang="en-US" sz="1600" dirty="0">
                <a:latin typeface="+mj-ea"/>
              </a:rPr>
              <a:t>、対照地の最大値は</a:t>
            </a:r>
            <a:r>
              <a:rPr lang="en-US" altLang="ja-JP" sz="1600" dirty="0" smtClean="0">
                <a:latin typeface="+mj-ea"/>
              </a:rPr>
              <a:t>23.7</a:t>
            </a:r>
            <a:r>
              <a:rPr lang="en-US" altLang="ja-JP" sz="1600" dirty="0">
                <a:latin typeface="+mj-ea"/>
              </a:rPr>
              <a:t>%(</a:t>
            </a:r>
            <a:r>
              <a:rPr lang="en-US" altLang="ja-JP" sz="1600" dirty="0" smtClean="0">
                <a:latin typeface="+mj-ea"/>
              </a:rPr>
              <a:t>R4.9)</a:t>
            </a:r>
            <a:endParaRPr lang="en-US" altLang="ja-JP" sz="1600" dirty="0">
              <a:latin typeface="+mj-ea"/>
            </a:endParaRPr>
          </a:p>
          <a:p>
            <a:pPr marL="0" indent="0">
              <a:buNone/>
            </a:pPr>
            <a:r>
              <a:rPr lang="ja-JP" altLang="en-US" sz="1600" dirty="0">
                <a:latin typeface="+mj-ea"/>
              </a:rPr>
              <a:t>　　・下層植生の被覆率</a:t>
            </a:r>
            <a:r>
              <a:rPr lang="ja-JP" altLang="en-US" sz="1600" dirty="0" smtClean="0">
                <a:latin typeface="+mj-ea"/>
              </a:rPr>
              <a:t>：間伐後に</a:t>
            </a:r>
            <a:r>
              <a:rPr lang="ja-JP" altLang="en-US" sz="1600" dirty="0">
                <a:latin typeface="+mj-ea"/>
              </a:rPr>
              <a:t>おける事業地の最大値は</a:t>
            </a:r>
            <a:r>
              <a:rPr lang="en-US" altLang="ja-JP" sz="1600" dirty="0" smtClean="0">
                <a:latin typeface="+mj-ea"/>
              </a:rPr>
              <a:t>2.4%(R4.9)</a:t>
            </a:r>
            <a:r>
              <a:rPr lang="ja-JP" altLang="en-US" sz="1600" dirty="0" smtClean="0">
                <a:latin typeface="+mj-ea"/>
              </a:rPr>
              <a:t> </a:t>
            </a:r>
            <a:r>
              <a:rPr lang="ja-JP" altLang="en-US" sz="1600" dirty="0">
                <a:latin typeface="+mj-ea"/>
              </a:rPr>
              <a:t>、対照地の最大値は</a:t>
            </a:r>
            <a:r>
              <a:rPr lang="en-US" altLang="ja-JP" sz="1600" dirty="0">
                <a:latin typeface="+mj-ea"/>
              </a:rPr>
              <a:t>3.6%(</a:t>
            </a:r>
            <a:r>
              <a:rPr lang="en-US" altLang="ja-JP" sz="1600" dirty="0" smtClean="0">
                <a:latin typeface="+mj-ea"/>
              </a:rPr>
              <a:t>R4.6-9)</a:t>
            </a:r>
            <a:endParaRPr lang="en-US" altLang="ja-JP" sz="1600" dirty="0">
              <a:latin typeface="+mj-ea"/>
            </a:endParaRPr>
          </a:p>
          <a:p>
            <a:pPr marL="0" indent="0">
              <a:buNone/>
            </a:pPr>
            <a:endParaRPr lang="en-US" altLang="ja-JP" sz="1600" dirty="0">
              <a:latin typeface="+mj-ea"/>
              <a:ea typeface="+mj-ea"/>
            </a:endParaRPr>
          </a:p>
        </p:txBody>
      </p:sp>
      <p:sp>
        <p:nvSpPr>
          <p:cNvPr id="49" name="テキスト ボックス 48">
            <a:extLst>
              <a:ext uri="{FF2B5EF4-FFF2-40B4-BE49-F238E27FC236}">
                <a16:creationId xmlns:a16="http://schemas.microsoft.com/office/drawing/2014/main" id="{D35B2671-29B2-4DDF-9F14-7C95B9A36488}"/>
              </a:ext>
            </a:extLst>
          </p:cNvPr>
          <p:cNvSpPr txBox="1"/>
          <p:nvPr/>
        </p:nvSpPr>
        <p:spPr>
          <a:xfrm>
            <a:off x="1461453" y="3681779"/>
            <a:ext cx="702078" cy="276999"/>
          </a:xfrm>
          <a:prstGeom prst="rect">
            <a:avLst/>
          </a:prstGeom>
          <a:noFill/>
        </p:spPr>
        <p:txBody>
          <a:bodyPr wrap="square" rtlCol="0">
            <a:spAutoFit/>
          </a:bodyPr>
          <a:lstStyle/>
          <a:p>
            <a:r>
              <a:rPr lang="ja-JP" altLang="en-US" sz="1200" dirty="0">
                <a:solidFill>
                  <a:srgbClr val="00B0F0"/>
                </a:solidFill>
              </a:rPr>
              <a:t>事業地</a:t>
            </a:r>
            <a:endParaRPr kumimoji="1" lang="ja-JP" altLang="en-US" dirty="0">
              <a:solidFill>
                <a:srgbClr val="00B0F0"/>
              </a:solidFill>
            </a:endParaRPr>
          </a:p>
        </p:txBody>
      </p:sp>
      <p:sp>
        <p:nvSpPr>
          <p:cNvPr id="50" name="テキスト ボックス 49">
            <a:extLst>
              <a:ext uri="{FF2B5EF4-FFF2-40B4-BE49-F238E27FC236}">
                <a16:creationId xmlns:a16="http://schemas.microsoft.com/office/drawing/2014/main" id="{146D87D2-7CCF-4ECE-B0AF-03C3402098A9}"/>
              </a:ext>
            </a:extLst>
          </p:cNvPr>
          <p:cNvSpPr txBox="1"/>
          <p:nvPr/>
        </p:nvSpPr>
        <p:spPr>
          <a:xfrm>
            <a:off x="1569587" y="4808185"/>
            <a:ext cx="702078" cy="276999"/>
          </a:xfrm>
          <a:prstGeom prst="rect">
            <a:avLst/>
          </a:prstGeom>
          <a:noFill/>
        </p:spPr>
        <p:txBody>
          <a:bodyPr wrap="square" rtlCol="0">
            <a:spAutoFit/>
          </a:bodyPr>
          <a:lstStyle/>
          <a:p>
            <a:r>
              <a:rPr kumimoji="1" lang="ja-JP" altLang="en-US" sz="1200" dirty="0">
                <a:solidFill>
                  <a:schemeClr val="accent6">
                    <a:lumMod val="75000"/>
                  </a:schemeClr>
                </a:solidFill>
              </a:rPr>
              <a:t>対照地</a:t>
            </a:r>
            <a:endParaRPr kumimoji="1" lang="ja-JP" altLang="en-US" dirty="0">
              <a:solidFill>
                <a:schemeClr val="accent6">
                  <a:lumMod val="75000"/>
                </a:schemeClr>
              </a:solidFill>
            </a:endParaRPr>
          </a:p>
        </p:txBody>
      </p:sp>
      <p:sp>
        <p:nvSpPr>
          <p:cNvPr id="53" name="テキスト ボックス 52">
            <a:extLst>
              <a:ext uri="{FF2B5EF4-FFF2-40B4-BE49-F238E27FC236}">
                <a16:creationId xmlns:a16="http://schemas.microsoft.com/office/drawing/2014/main" id="{13E40933-E874-42C0-9E50-F19EEEDCC46A}"/>
              </a:ext>
            </a:extLst>
          </p:cNvPr>
          <p:cNvSpPr txBox="1"/>
          <p:nvPr/>
        </p:nvSpPr>
        <p:spPr>
          <a:xfrm>
            <a:off x="8535562" y="4625638"/>
            <a:ext cx="702078" cy="276999"/>
          </a:xfrm>
          <a:prstGeom prst="rect">
            <a:avLst/>
          </a:prstGeom>
          <a:noFill/>
        </p:spPr>
        <p:txBody>
          <a:bodyPr wrap="square" rtlCol="0">
            <a:spAutoFit/>
          </a:bodyPr>
          <a:lstStyle/>
          <a:p>
            <a:r>
              <a:rPr kumimoji="1" lang="ja-JP" altLang="en-US" sz="1200" dirty="0">
                <a:solidFill>
                  <a:schemeClr val="accent6">
                    <a:lumMod val="75000"/>
                  </a:schemeClr>
                </a:solidFill>
              </a:rPr>
              <a:t>対照地</a:t>
            </a:r>
            <a:endParaRPr kumimoji="1" lang="ja-JP" altLang="en-US" dirty="0">
              <a:solidFill>
                <a:schemeClr val="accent6">
                  <a:lumMod val="75000"/>
                </a:schemeClr>
              </a:solidFill>
            </a:endParaRPr>
          </a:p>
        </p:txBody>
      </p:sp>
      <p:sp>
        <p:nvSpPr>
          <p:cNvPr id="56" name="テキスト ボックス 55">
            <a:extLst>
              <a:ext uri="{FF2B5EF4-FFF2-40B4-BE49-F238E27FC236}">
                <a16:creationId xmlns:a16="http://schemas.microsoft.com/office/drawing/2014/main" id="{BE27F4BE-3AE1-4A53-9D89-E8630BA01823}"/>
              </a:ext>
            </a:extLst>
          </p:cNvPr>
          <p:cNvSpPr txBox="1"/>
          <p:nvPr/>
        </p:nvSpPr>
        <p:spPr>
          <a:xfrm>
            <a:off x="416496" y="3249270"/>
            <a:ext cx="440313" cy="1444845"/>
          </a:xfrm>
          <a:prstGeom prst="rect">
            <a:avLst/>
          </a:prstGeom>
          <a:noFill/>
        </p:spPr>
        <p:txBody>
          <a:bodyPr vert="wordArtVertRtl" wrap="square" rtlCol="0">
            <a:spAutoFit/>
          </a:bodyPr>
          <a:lstStyle/>
          <a:p>
            <a:pPr algn="ctr"/>
            <a:r>
              <a:rPr kumimoji="1" lang="ja-JP" altLang="en-US" sz="1400" dirty="0"/>
              <a:t>被覆率（％）</a:t>
            </a:r>
          </a:p>
        </p:txBody>
      </p:sp>
      <p:sp>
        <p:nvSpPr>
          <p:cNvPr id="57" name="テキスト ボックス 56">
            <a:extLst>
              <a:ext uri="{FF2B5EF4-FFF2-40B4-BE49-F238E27FC236}">
                <a16:creationId xmlns:a16="http://schemas.microsoft.com/office/drawing/2014/main" id="{8237C6E7-0A75-41C1-81D0-FF3C551898D2}"/>
              </a:ext>
            </a:extLst>
          </p:cNvPr>
          <p:cNvSpPr txBox="1"/>
          <p:nvPr/>
        </p:nvSpPr>
        <p:spPr>
          <a:xfrm>
            <a:off x="1597001" y="3903201"/>
            <a:ext cx="702078" cy="307777"/>
          </a:xfrm>
          <a:prstGeom prst="rect">
            <a:avLst/>
          </a:prstGeom>
          <a:noFill/>
        </p:spPr>
        <p:txBody>
          <a:bodyPr wrap="square" rtlCol="0">
            <a:spAutoFit/>
          </a:bodyPr>
          <a:lstStyle/>
          <a:p>
            <a:pPr algn="ctr"/>
            <a:r>
              <a:rPr kumimoji="1" lang="en-US" altLang="ja-JP" sz="1400" dirty="0">
                <a:solidFill>
                  <a:srgbClr val="00B0F0"/>
                </a:solidFill>
              </a:rPr>
              <a:t>35.5</a:t>
            </a:r>
          </a:p>
        </p:txBody>
      </p:sp>
      <p:sp>
        <p:nvSpPr>
          <p:cNvPr id="58" name="テキスト ボックス 57">
            <a:extLst>
              <a:ext uri="{FF2B5EF4-FFF2-40B4-BE49-F238E27FC236}">
                <a16:creationId xmlns:a16="http://schemas.microsoft.com/office/drawing/2014/main" id="{4327E350-A5E2-4189-BFB9-A6D77FBFD894}"/>
              </a:ext>
            </a:extLst>
          </p:cNvPr>
          <p:cNvSpPr txBox="1"/>
          <p:nvPr/>
        </p:nvSpPr>
        <p:spPr>
          <a:xfrm>
            <a:off x="1631413" y="4595814"/>
            <a:ext cx="702078" cy="307777"/>
          </a:xfrm>
          <a:prstGeom prst="rect">
            <a:avLst/>
          </a:prstGeom>
          <a:noFill/>
        </p:spPr>
        <p:txBody>
          <a:bodyPr wrap="square" rtlCol="0">
            <a:spAutoFit/>
          </a:bodyPr>
          <a:lstStyle/>
          <a:p>
            <a:pPr algn="ctr"/>
            <a:r>
              <a:rPr lang="en-US" altLang="ja-JP" sz="1400" dirty="0">
                <a:solidFill>
                  <a:schemeClr val="accent6">
                    <a:lumMod val="75000"/>
                  </a:schemeClr>
                </a:solidFill>
              </a:rPr>
              <a:t>27.7</a:t>
            </a:r>
            <a:endParaRPr kumimoji="1" lang="ja-JP" altLang="en-US" sz="1400" dirty="0">
              <a:solidFill>
                <a:schemeClr val="accent6">
                  <a:lumMod val="75000"/>
                </a:schemeClr>
              </a:solidFill>
            </a:endParaRPr>
          </a:p>
        </p:txBody>
      </p:sp>
      <p:sp>
        <p:nvSpPr>
          <p:cNvPr id="59" name="テキスト ボックス 58">
            <a:extLst>
              <a:ext uri="{FF2B5EF4-FFF2-40B4-BE49-F238E27FC236}">
                <a16:creationId xmlns:a16="http://schemas.microsoft.com/office/drawing/2014/main" id="{E096FC46-69C1-47C8-A8F4-67D630DF6CA5}"/>
              </a:ext>
            </a:extLst>
          </p:cNvPr>
          <p:cNvSpPr txBox="1"/>
          <p:nvPr/>
        </p:nvSpPr>
        <p:spPr>
          <a:xfrm>
            <a:off x="9068499" y="4756220"/>
            <a:ext cx="702078" cy="307777"/>
          </a:xfrm>
          <a:prstGeom prst="rect">
            <a:avLst/>
          </a:prstGeom>
          <a:noFill/>
        </p:spPr>
        <p:txBody>
          <a:bodyPr wrap="square" rtlCol="0">
            <a:spAutoFit/>
          </a:bodyPr>
          <a:lstStyle/>
          <a:p>
            <a:pPr algn="ctr"/>
            <a:r>
              <a:rPr lang="en-US" altLang="ja-JP" sz="1400" dirty="0" smtClean="0">
                <a:solidFill>
                  <a:srgbClr val="00B0F0"/>
                </a:solidFill>
              </a:rPr>
              <a:t>2.4</a:t>
            </a:r>
            <a:endParaRPr kumimoji="1" lang="ja-JP" altLang="en-US" sz="1400" dirty="0">
              <a:solidFill>
                <a:srgbClr val="00B0F0"/>
              </a:solidFill>
            </a:endParaRPr>
          </a:p>
        </p:txBody>
      </p:sp>
      <p:sp>
        <p:nvSpPr>
          <p:cNvPr id="60" name="テキスト ボックス 59">
            <a:extLst>
              <a:ext uri="{FF2B5EF4-FFF2-40B4-BE49-F238E27FC236}">
                <a16:creationId xmlns:a16="http://schemas.microsoft.com/office/drawing/2014/main" id="{379518FE-FA24-48E9-9B53-6935A82EEC75}"/>
              </a:ext>
            </a:extLst>
          </p:cNvPr>
          <p:cNvSpPr txBox="1"/>
          <p:nvPr/>
        </p:nvSpPr>
        <p:spPr>
          <a:xfrm>
            <a:off x="8876722" y="4589470"/>
            <a:ext cx="702078" cy="307777"/>
          </a:xfrm>
          <a:prstGeom prst="rect">
            <a:avLst/>
          </a:prstGeom>
          <a:noFill/>
        </p:spPr>
        <p:txBody>
          <a:bodyPr wrap="square" rtlCol="0">
            <a:spAutoFit/>
          </a:bodyPr>
          <a:lstStyle/>
          <a:p>
            <a:pPr algn="ctr"/>
            <a:r>
              <a:rPr kumimoji="1" lang="en-US" altLang="ja-JP" sz="1400" dirty="0">
                <a:solidFill>
                  <a:schemeClr val="accent6">
                    <a:lumMod val="75000"/>
                  </a:schemeClr>
                </a:solidFill>
              </a:rPr>
              <a:t>3.6</a:t>
            </a:r>
            <a:endParaRPr kumimoji="1" lang="ja-JP" altLang="en-US" sz="1400" dirty="0">
              <a:solidFill>
                <a:schemeClr val="accent6">
                  <a:lumMod val="75000"/>
                </a:schemeClr>
              </a:solidFill>
            </a:endParaRPr>
          </a:p>
        </p:txBody>
      </p:sp>
      <p:pic>
        <p:nvPicPr>
          <p:cNvPr id="32" name="Picture 3" descr="F:\OLYMPUS Viewer 3\2017_08_29土砂回収\P8290542.JPG"/>
          <p:cNvPicPr>
            <a:picLocks noChangeAspect="1"/>
          </p:cNvPicPr>
          <p:nvPr/>
        </p:nvPicPr>
        <p:blipFill rotWithShape="1">
          <a:blip r:embed="rId4" cstate="print">
            <a:extLst>
              <a:ext uri="{28A0092B-C50C-407E-A947-70E740481C1C}">
                <a14:useLocalDpi xmlns:a14="http://schemas.microsoft.com/office/drawing/2010/main" val="0"/>
              </a:ext>
            </a:extLst>
          </a:blip>
          <a:srcRect l="9731" t="1" r="9416" b="19147"/>
          <a:stretch/>
        </p:blipFill>
        <p:spPr bwMode="auto">
          <a:xfrm>
            <a:off x="8080894" y="867024"/>
            <a:ext cx="1683570" cy="1262361"/>
          </a:xfrm>
          <a:prstGeom prst="rect">
            <a:avLst/>
          </a:prstGeom>
          <a:noFill/>
        </p:spPr>
      </p:pic>
      <p:sp>
        <p:nvSpPr>
          <p:cNvPr id="33" name="テキスト ボックス 32"/>
          <p:cNvSpPr txBox="1"/>
          <p:nvPr/>
        </p:nvSpPr>
        <p:spPr>
          <a:xfrm>
            <a:off x="4933087" y="764704"/>
            <a:ext cx="3283235" cy="1384995"/>
          </a:xfrm>
          <a:prstGeom prst="rect">
            <a:avLst/>
          </a:prstGeom>
          <a:noFill/>
        </p:spPr>
        <p:txBody>
          <a:bodyPr wrap="square" rtlCol="0">
            <a:spAutoFit/>
          </a:bodyPr>
          <a:lstStyle/>
          <a:p>
            <a:r>
              <a:rPr lang="en-US" altLang="ja-JP" sz="1400" dirty="0"/>
              <a:t>【</a:t>
            </a:r>
            <a:r>
              <a:rPr kumimoji="1" lang="ja-JP" altLang="en-US" sz="1400" dirty="0"/>
              <a:t>測定方法</a:t>
            </a:r>
            <a:r>
              <a:rPr kumimoji="1" lang="en-US" altLang="ja-JP" sz="1400" dirty="0"/>
              <a:t>】</a:t>
            </a:r>
          </a:p>
          <a:p>
            <a:r>
              <a:rPr lang="ja-JP" altLang="en-US" sz="1400" dirty="0"/>
              <a:t>　   土砂受け箱直上の林床に、調査枠</a:t>
            </a:r>
            <a:endParaRPr lang="en-US" altLang="ja-JP" sz="1400" dirty="0"/>
          </a:p>
          <a:p>
            <a:r>
              <a:rPr lang="ja-JP" altLang="en-US" sz="1400" dirty="0"/>
              <a:t>　　</a:t>
            </a:r>
            <a:r>
              <a:rPr kumimoji="1" lang="ja-JP" altLang="en-US" sz="1400" dirty="0"/>
              <a:t>を置き、</a:t>
            </a:r>
            <a:r>
              <a:rPr lang="ja-JP" altLang="en-US" sz="1400" dirty="0"/>
              <a:t>撮影した画像から、下層植</a:t>
            </a:r>
            <a:endParaRPr lang="en-US" altLang="ja-JP" sz="1400" dirty="0"/>
          </a:p>
          <a:p>
            <a:r>
              <a:rPr lang="ja-JP" altLang="en-US" sz="1400" dirty="0"/>
              <a:t>　　生・リター・その他（礫・細土）に分類</a:t>
            </a:r>
            <a:endParaRPr lang="en-US" altLang="ja-JP" sz="1400" dirty="0"/>
          </a:p>
          <a:p>
            <a:r>
              <a:rPr lang="ja-JP" altLang="en-US" sz="1400" dirty="0"/>
              <a:t>　　調査頻度：月</a:t>
            </a:r>
            <a:r>
              <a:rPr lang="en-US" altLang="ja-JP" sz="1400" dirty="0"/>
              <a:t>1</a:t>
            </a:r>
            <a:r>
              <a:rPr lang="ja-JP" altLang="en-US" sz="1400" dirty="0"/>
              <a:t>回</a:t>
            </a:r>
            <a:endParaRPr lang="en-US" altLang="ja-JP" sz="1400" dirty="0"/>
          </a:p>
          <a:p>
            <a:r>
              <a:rPr kumimoji="1" lang="ja-JP" altLang="en-US" sz="1400" dirty="0"/>
              <a:t>　　</a:t>
            </a:r>
            <a:r>
              <a:rPr lang="ja-JP" altLang="en-US" sz="1400" dirty="0"/>
              <a:t>調査枠：</a:t>
            </a:r>
            <a:r>
              <a:rPr lang="en-US" altLang="ja-JP" sz="1400" dirty="0"/>
              <a:t>50</a:t>
            </a:r>
            <a:r>
              <a:rPr lang="ja-JP" altLang="en-US" sz="1400" dirty="0"/>
              <a:t>㎝</a:t>
            </a:r>
            <a:r>
              <a:rPr lang="en-US" altLang="ja-JP" sz="1400" dirty="0"/>
              <a:t>×50</a:t>
            </a:r>
            <a:r>
              <a:rPr lang="ja-JP" altLang="en-US" sz="1400" dirty="0"/>
              <a:t>㎝、メッシュ数</a:t>
            </a:r>
            <a:r>
              <a:rPr lang="en-US" altLang="ja-JP" sz="1400" dirty="0"/>
              <a:t>100</a:t>
            </a:r>
            <a:endParaRPr kumimoji="1" lang="en-US" altLang="ja-JP" sz="1400" dirty="0"/>
          </a:p>
        </p:txBody>
      </p:sp>
      <p:sp>
        <p:nvSpPr>
          <p:cNvPr id="39" name="テキスト ボックス 38"/>
          <p:cNvSpPr txBox="1"/>
          <p:nvPr/>
        </p:nvSpPr>
        <p:spPr>
          <a:xfrm>
            <a:off x="1406122" y="2263766"/>
            <a:ext cx="3163622" cy="492443"/>
          </a:xfrm>
          <a:prstGeom prst="rect">
            <a:avLst/>
          </a:prstGeom>
          <a:noFill/>
        </p:spPr>
        <p:txBody>
          <a:bodyPr wrap="square" rtlCol="0">
            <a:spAutoFit/>
          </a:bodyPr>
          <a:lstStyle/>
          <a:p>
            <a:pPr algn="ctr"/>
            <a:r>
              <a:rPr kumimoji="1" lang="ja-JP" altLang="en-US" sz="1400" dirty="0"/>
              <a:t>林床被覆率</a:t>
            </a:r>
            <a:r>
              <a:rPr lang="ja-JP" altLang="en-US" sz="1400" dirty="0"/>
              <a:t>（下層植生＋リター）</a:t>
            </a:r>
            <a:endParaRPr lang="en-US" altLang="ja-JP" sz="1400" dirty="0"/>
          </a:p>
          <a:p>
            <a:pPr algn="ctr"/>
            <a:r>
              <a:rPr lang="ja-JP" altLang="en-US" sz="1200" dirty="0" smtClean="0"/>
              <a:t>３</a:t>
            </a:r>
            <a:r>
              <a:rPr lang="ja-JP" altLang="en-US" sz="1200" dirty="0"/>
              <a:t>箇所</a:t>
            </a:r>
            <a:r>
              <a:rPr kumimoji="1" lang="ja-JP" altLang="en-US" sz="1200" dirty="0" smtClean="0"/>
              <a:t>平均</a:t>
            </a:r>
            <a:endParaRPr kumimoji="1" lang="en-US" altLang="ja-JP" sz="1200" dirty="0"/>
          </a:p>
        </p:txBody>
      </p:sp>
      <p:sp>
        <p:nvSpPr>
          <p:cNvPr id="46" name="テキスト ボックス 45">
            <a:extLst>
              <a:ext uri="{FF2B5EF4-FFF2-40B4-BE49-F238E27FC236}">
                <a16:creationId xmlns:a16="http://schemas.microsoft.com/office/drawing/2014/main" id="{A4BEEE8C-A394-44BE-8AA6-9671400F8B48}"/>
              </a:ext>
            </a:extLst>
          </p:cNvPr>
          <p:cNvSpPr txBox="1"/>
          <p:nvPr/>
        </p:nvSpPr>
        <p:spPr>
          <a:xfrm>
            <a:off x="6721848" y="2260998"/>
            <a:ext cx="1638182" cy="492443"/>
          </a:xfrm>
          <a:prstGeom prst="rect">
            <a:avLst/>
          </a:prstGeom>
          <a:noFill/>
        </p:spPr>
        <p:txBody>
          <a:bodyPr wrap="square" rtlCol="0">
            <a:spAutoFit/>
          </a:bodyPr>
          <a:lstStyle/>
          <a:p>
            <a:r>
              <a:rPr kumimoji="1" lang="ja-JP" altLang="en-US" sz="1400" dirty="0"/>
              <a:t>下層植生の被覆率</a:t>
            </a:r>
            <a:endParaRPr kumimoji="1" lang="en-US" altLang="ja-JP" sz="1400" dirty="0"/>
          </a:p>
          <a:p>
            <a:pPr algn="ctr"/>
            <a:r>
              <a:rPr lang="ja-JP" altLang="en-US" sz="1200" dirty="0" smtClean="0"/>
              <a:t>３</a:t>
            </a:r>
            <a:r>
              <a:rPr lang="ja-JP" altLang="en-US" sz="1200" dirty="0"/>
              <a:t>箇所</a:t>
            </a:r>
            <a:r>
              <a:rPr lang="ja-JP" altLang="en-US" sz="1200" dirty="0" smtClean="0"/>
              <a:t>平均</a:t>
            </a:r>
            <a:endParaRPr kumimoji="1" lang="ja-JP" altLang="en-US" sz="1200" dirty="0"/>
          </a:p>
        </p:txBody>
      </p:sp>
      <p:sp>
        <p:nvSpPr>
          <p:cNvPr id="3" name="テキスト ボックス 2">
            <a:extLst>
              <a:ext uri="{FF2B5EF4-FFF2-40B4-BE49-F238E27FC236}">
                <a16:creationId xmlns:a16="http://schemas.microsoft.com/office/drawing/2014/main" id="{9DC013F5-6132-12AA-DEE0-DD9459FAE8ED}"/>
              </a:ext>
            </a:extLst>
          </p:cNvPr>
          <p:cNvSpPr txBox="1"/>
          <p:nvPr/>
        </p:nvSpPr>
        <p:spPr>
          <a:xfrm>
            <a:off x="2260273" y="2800291"/>
            <a:ext cx="517250" cy="276999"/>
          </a:xfrm>
          <a:prstGeom prst="rect">
            <a:avLst/>
          </a:prstGeom>
          <a:noFill/>
        </p:spPr>
        <p:txBody>
          <a:bodyPr wrap="square" rtlCol="0">
            <a:spAutoFit/>
          </a:bodyPr>
          <a:lstStyle/>
          <a:p>
            <a:pPr algn="ctr"/>
            <a:r>
              <a:rPr kumimoji="1" lang="ja-JP" altLang="en-US" sz="1200" b="1" dirty="0">
                <a:solidFill>
                  <a:srgbClr val="7030A0"/>
                </a:solidFill>
              </a:rPr>
              <a:t>間伐</a:t>
            </a:r>
          </a:p>
        </p:txBody>
      </p:sp>
      <p:graphicFrame>
        <p:nvGraphicFramePr>
          <p:cNvPr id="27" name="グラフ 26">
            <a:extLst>
              <a:ext uri="{FF2B5EF4-FFF2-40B4-BE49-F238E27FC236}">
                <a16:creationId xmlns:a16="http://schemas.microsoft.com/office/drawing/2014/main" id="{00000000-0008-0000-0500-000007000000}"/>
              </a:ext>
            </a:extLst>
          </p:cNvPr>
          <p:cNvGraphicFramePr>
            <a:graphicFrameLocks/>
          </p:cNvGraphicFramePr>
          <p:nvPr>
            <p:extLst/>
          </p:nvPr>
        </p:nvGraphicFramePr>
        <p:xfrm>
          <a:off x="5216685" y="2586668"/>
          <a:ext cx="4355112" cy="3163429"/>
        </p:xfrm>
        <a:graphic>
          <a:graphicData uri="http://schemas.openxmlformats.org/drawingml/2006/chart">
            <c:chart xmlns:c="http://schemas.openxmlformats.org/drawingml/2006/chart" xmlns:r="http://schemas.openxmlformats.org/officeDocument/2006/relationships" r:id="rId5"/>
          </a:graphicData>
        </a:graphic>
      </p:graphicFrame>
      <p:sp>
        <p:nvSpPr>
          <p:cNvPr id="31" name="テキスト ボックス 30">
            <a:extLst>
              <a:ext uri="{FF2B5EF4-FFF2-40B4-BE49-F238E27FC236}">
                <a16:creationId xmlns:a16="http://schemas.microsoft.com/office/drawing/2014/main" id="{8237C6E7-0A75-41C1-81D0-FF3C551898D2}"/>
              </a:ext>
            </a:extLst>
          </p:cNvPr>
          <p:cNvSpPr txBox="1"/>
          <p:nvPr/>
        </p:nvSpPr>
        <p:spPr>
          <a:xfrm>
            <a:off x="4379059" y="4591727"/>
            <a:ext cx="702078" cy="307777"/>
          </a:xfrm>
          <a:prstGeom prst="rect">
            <a:avLst/>
          </a:prstGeom>
          <a:noFill/>
        </p:spPr>
        <p:txBody>
          <a:bodyPr wrap="square" rtlCol="0">
            <a:spAutoFit/>
          </a:bodyPr>
          <a:lstStyle/>
          <a:p>
            <a:pPr algn="ctr"/>
            <a:r>
              <a:rPr lang="en-US" altLang="ja-JP" sz="1400" dirty="0" smtClean="0">
                <a:solidFill>
                  <a:srgbClr val="00B0F0"/>
                </a:solidFill>
              </a:rPr>
              <a:t>22</a:t>
            </a:r>
            <a:r>
              <a:rPr kumimoji="1" lang="en-US" altLang="ja-JP" sz="1400" dirty="0" smtClean="0">
                <a:solidFill>
                  <a:srgbClr val="00B0F0"/>
                </a:solidFill>
              </a:rPr>
              <a:t>.7</a:t>
            </a:r>
            <a:endParaRPr kumimoji="1" lang="en-US" altLang="ja-JP" sz="1400" dirty="0">
              <a:solidFill>
                <a:srgbClr val="00B0F0"/>
              </a:solidFill>
            </a:endParaRPr>
          </a:p>
        </p:txBody>
      </p:sp>
      <p:sp>
        <p:nvSpPr>
          <p:cNvPr id="35" name="テキスト ボックス 34">
            <a:extLst>
              <a:ext uri="{FF2B5EF4-FFF2-40B4-BE49-F238E27FC236}">
                <a16:creationId xmlns:a16="http://schemas.microsoft.com/office/drawing/2014/main" id="{4327E350-A5E2-4189-BFB9-A6D77FBFD894}"/>
              </a:ext>
            </a:extLst>
          </p:cNvPr>
          <p:cNvSpPr txBox="1"/>
          <p:nvPr/>
        </p:nvSpPr>
        <p:spPr>
          <a:xfrm>
            <a:off x="4393944" y="4210978"/>
            <a:ext cx="702078" cy="307777"/>
          </a:xfrm>
          <a:prstGeom prst="rect">
            <a:avLst/>
          </a:prstGeom>
          <a:noFill/>
        </p:spPr>
        <p:txBody>
          <a:bodyPr wrap="square" rtlCol="0">
            <a:spAutoFit/>
          </a:bodyPr>
          <a:lstStyle/>
          <a:p>
            <a:pPr algn="ctr"/>
            <a:r>
              <a:rPr lang="en-US" altLang="ja-JP" sz="1400" dirty="0" smtClean="0">
                <a:solidFill>
                  <a:schemeClr val="accent6">
                    <a:lumMod val="75000"/>
                  </a:schemeClr>
                </a:solidFill>
              </a:rPr>
              <a:t>23.9</a:t>
            </a:r>
            <a:endParaRPr kumimoji="1" lang="ja-JP" altLang="en-US" sz="1400" dirty="0">
              <a:solidFill>
                <a:schemeClr val="accent6">
                  <a:lumMod val="75000"/>
                </a:schemeClr>
              </a:solidFill>
            </a:endParaRPr>
          </a:p>
        </p:txBody>
      </p:sp>
    </p:spTree>
    <p:extLst>
      <p:ext uri="{BB962C8B-B14F-4D97-AF65-F5344CB8AC3E}">
        <p14:creationId xmlns:p14="http://schemas.microsoft.com/office/powerpoint/2010/main" val="536050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コンテンツ プレースホルダー 2"/>
          <p:cNvSpPr txBox="1">
            <a:spLocks/>
          </p:cNvSpPr>
          <p:nvPr/>
        </p:nvSpPr>
        <p:spPr>
          <a:xfrm>
            <a:off x="128463" y="764704"/>
            <a:ext cx="6971157" cy="10801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600" dirty="0">
                <a:latin typeface="+mj-ea"/>
                <a:ea typeface="+mj-ea"/>
              </a:rPr>
              <a:t>◆検証結果</a:t>
            </a:r>
            <a:r>
              <a:rPr lang="ja-JP" altLang="en-US" sz="1600" dirty="0">
                <a:latin typeface="+mj-ea"/>
              </a:rPr>
              <a:t>　（流木対策）</a:t>
            </a:r>
          </a:p>
          <a:p>
            <a:pPr marL="0" indent="0">
              <a:buNone/>
            </a:pPr>
            <a:r>
              <a:rPr lang="ja-JP" altLang="en-US" sz="1600" dirty="0">
                <a:latin typeface="+mj-ea"/>
              </a:rPr>
              <a:t>　　</a:t>
            </a:r>
            <a:r>
              <a:rPr lang="en-US" altLang="ja-JP" sz="1600" dirty="0" smtClean="0">
                <a:latin typeface="+mj-ea"/>
              </a:rPr>
              <a:t>B</a:t>
            </a:r>
            <a:r>
              <a:rPr lang="ja-JP" altLang="en-US" sz="1600" dirty="0" smtClean="0">
                <a:latin typeface="+mj-ea"/>
              </a:rPr>
              <a:t>　対照</a:t>
            </a:r>
            <a:r>
              <a:rPr lang="ja-JP" altLang="en-US" sz="1600" dirty="0">
                <a:latin typeface="+mj-ea"/>
              </a:rPr>
              <a:t>地</a:t>
            </a:r>
            <a:r>
              <a:rPr lang="ja-JP" altLang="en-US" sz="1600" dirty="0" smtClean="0">
                <a:latin typeface="+mj-ea"/>
              </a:rPr>
              <a:t>（</a:t>
            </a:r>
            <a:r>
              <a:rPr lang="ja-JP" altLang="en-US" sz="1600" dirty="0">
                <a:latin typeface="+mj-ea"/>
              </a:rPr>
              <a:t>対策未実施区）との植生等比較</a:t>
            </a:r>
            <a:r>
              <a:rPr lang="ja-JP" altLang="en-US" sz="1600" dirty="0" smtClean="0">
                <a:latin typeface="+mj-ea"/>
              </a:rPr>
              <a:t>調査</a:t>
            </a:r>
            <a:endParaRPr lang="en-US" altLang="ja-JP" sz="1600" dirty="0">
              <a:latin typeface="+mj-ea"/>
            </a:endParaRPr>
          </a:p>
          <a:p>
            <a:pPr marL="0" indent="0">
              <a:buNone/>
            </a:pPr>
            <a:r>
              <a:rPr lang="ja-JP" altLang="en-US" sz="1600" dirty="0">
                <a:latin typeface="+mj-ea"/>
                <a:ea typeface="+mj-ea"/>
              </a:rPr>
              <a:t>　　　</a:t>
            </a:r>
            <a:r>
              <a:rPr lang="en-US" altLang="ja-JP" sz="1600" dirty="0" smtClean="0">
                <a:latin typeface="+mj-ea"/>
              </a:rPr>
              <a:t>(2)</a:t>
            </a:r>
            <a:r>
              <a:rPr lang="ja-JP" altLang="en-US" sz="1600" dirty="0" smtClean="0">
                <a:latin typeface="+mj-ea"/>
              </a:rPr>
              <a:t>　</a:t>
            </a:r>
            <a:r>
              <a:rPr lang="ja-JP" altLang="en-US" sz="1600" u="sng" dirty="0" smtClean="0">
                <a:latin typeface="+mj-ea"/>
              </a:rPr>
              <a:t>人工</a:t>
            </a:r>
            <a:r>
              <a:rPr lang="ja-JP" altLang="en-US" sz="1600" u="sng" dirty="0">
                <a:latin typeface="+mj-ea"/>
              </a:rPr>
              <a:t>降雨装置を用いた土壌の浸透能（表面流発生の有無）を測定</a:t>
            </a:r>
            <a:endParaRPr lang="en-US" altLang="ja-JP" sz="1600" u="sng" dirty="0">
              <a:latin typeface="+mj-ea"/>
              <a:ea typeface="+mj-ea"/>
            </a:endParaRPr>
          </a:p>
          <a:p>
            <a:pPr marL="0" indent="0">
              <a:buFont typeface="Arial" panose="020B0604020202020204" pitchFamily="34" charset="0"/>
              <a:buNone/>
            </a:pPr>
            <a:endParaRPr lang="en-US" altLang="ja-JP" sz="1600" dirty="0">
              <a:latin typeface="+mj-ea"/>
              <a:ea typeface="+mj-ea"/>
            </a:endParaRPr>
          </a:p>
          <a:p>
            <a:pPr marL="0" indent="0">
              <a:buFont typeface="Arial" panose="020B0604020202020204" pitchFamily="34" charset="0"/>
              <a:buNone/>
            </a:pPr>
            <a:endParaRPr lang="en-US" altLang="ja-JP" sz="1600" dirty="0">
              <a:latin typeface="+mj-ea"/>
              <a:ea typeface="+mj-ea"/>
            </a:endParaRPr>
          </a:p>
          <a:p>
            <a:pPr marL="0" indent="0">
              <a:buFont typeface="Arial" panose="020B0604020202020204" pitchFamily="34" charset="0"/>
              <a:buNone/>
            </a:pPr>
            <a:endParaRPr lang="en-US" altLang="ja-JP" sz="1600" dirty="0">
              <a:latin typeface="+mj-ea"/>
              <a:ea typeface="+mj-ea"/>
            </a:endParaRPr>
          </a:p>
          <a:p>
            <a:pPr marL="0" indent="0">
              <a:buFont typeface="Arial" panose="020B0604020202020204" pitchFamily="34" charset="0"/>
              <a:buNone/>
            </a:pPr>
            <a:endParaRPr lang="en-US" altLang="ja-JP" sz="1600" dirty="0">
              <a:latin typeface="+mj-ea"/>
              <a:ea typeface="+mj-ea"/>
            </a:endParaRPr>
          </a:p>
          <a:p>
            <a:pPr marL="0" indent="0">
              <a:buFont typeface="Arial" panose="020B0604020202020204" pitchFamily="34" charset="0"/>
              <a:buNone/>
            </a:pPr>
            <a:endParaRPr lang="en-US" altLang="ja-JP" sz="1600" dirty="0">
              <a:latin typeface="+mj-ea"/>
              <a:ea typeface="+mj-ea"/>
            </a:endParaRPr>
          </a:p>
          <a:p>
            <a:pPr marL="0" indent="0">
              <a:buFont typeface="Arial" panose="020B0604020202020204" pitchFamily="34" charset="0"/>
              <a:buNone/>
            </a:pPr>
            <a:endParaRPr lang="en-US" altLang="ja-JP" sz="1600" dirty="0">
              <a:latin typeface="+mj-ea"/>
              <a:ea typeface="+mj-ea"/>
            </a:endParaRPr>
          </a:p>
          <a:p>
            <a:pPr marL="0" indent="0">
              <a:buFont typeface="Arial" panose="020B0604020202020204" pitchFamily="34" charset="0"/>
              <a:buNone/>
            </a:pPr>
            <a:endParaRPr lang="en-US" altLang="ja-JP" sz="1600" dirty="0">
              <a:latin typeface="+mj-ea"/>
              <a:ea typeface="+mj-ea"/>
            </a:endParaRPr>
          </a:p>
          <a:p>
            <a:pPr marL="0" indent="0">
              <a:buFont typeface="Arial" panose="020B0604020202020204" pitchFamily="34" charset="0"/>
              <a:buNone/>
            </a:pPr>
            <a:endParaRPr lang="en-US" altLang="ja-JP" sz="1600" dirty="0">
              <a:latin typeface="+mj-ea"/>
              <a:ea typeface="+mj-ea"/>
            </a:endParaRPr>
          </a:p>
          <a:p>
            <a:pPr marL="0" indent="0">
              <a:buFont typeface="Arial" panose="020B0604020202020204" pitchFamily="34" charset="0"/>
              <a:buNone/>
            </a:pPr>
            <a:endParaRPr lang="en-US" altLang="ja-JP" sz="1600" dirty="0">
              <a:latin typeface="+mj-ea"/>
              <a:ea typeface="+mj-ea"/>
            </a:endParaRPr>
          </a:p>
          <a:p>
            <a:pPr marL="0" indent="0">
              <a:buFont typeface="Arial" panose="020B0604020202020204" pitchFamily="34" charset="0"/>
              <a:buNone/>
            </a:pPr>
            <a:endParaRPr lang="en-US" altLang="ja-JP" sz="1600" dirty="0">
              <a:latin typeface="+mj-ea"/>
              <a:ea typeface="+mj-ea"/>
            </a:endParaRPr>
          </a:p>
        </p:txBody>
      </p:sp>
      <p:sp>
        <p:nvSpPr>
          <p:cNvPr id="34" name="正方形/長方形 17"/>
          <p:cNvSpPr>
            <a:spLocks noChangeArrowheads="1"/>
          </p:cNvSpPr>
          <p:nvPr/>
        </p:nvSpPr>
        <p:spPr bwMode="auto">
          <a:xfrm>
            <a:off x="111734" y="332656"/>
            <a:ext cx="70015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914400" eaLnBrk="1" hangingPunct="1">
              <a:spcBef>
                <a:spcPct val="0"/>
              </a:spcBef>
              <a:buFontTx/>
              <a:buNone/>
            </a:pPr>
            <a:r>
              <a:rPr lang="ja-JP" altLang="en-US" sz="2000" b="1" dirty="0">
                <a:latin typeface="メイリオ" pitchFamily="50" charset="-128"/>
                <a:ea typeface="メイリオ" pitchFamily="50" charset="-128"/>
                <a:cs typeface="メイリオ" pitchFamily="50" charset="-128"/>
              </a:rPr>
              <a:t>　危険渓流の流木対策事業</a:t>
            </a:r>
            <a:r>
              <a:rPr lang="ja-JP" altLang="en-US" sz="2000" b="1" dirty="0">
                <a:solidFill>
                  <a:srgbClr val="000000"/>
                </a:solidFill>
                <a:latin typeface="Meiryo UI" pitchFamily="50" charset="-128"/>
                <a:ea typeface="Meiryo UI" pitchFamily="50" charset="-128"/>
                <a:cs typeface="Meiryo UI" pitchFamily="50" charset="-128"/>
              </a:rPr>
              <a:t>の効果検証</a:t>
            </a:r>
          </a:p>
        </p:txBody>
      </p:sp>
      <p:cxnSp>
        <p:nvCxnSpPr>
          <p:cNvPr id="37" name="直線コネクタ 36"/>
          <p:cNvCxnSpPr/>
          <p:nvPr/>
        </p:nvCxnSpPr>
        <p:spPr>
          <a:xfrm>
            <a:off x="200472" y="697636"/>
            <a:ext cx="9504000"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21" name="コンテンツ プレースホルダー 2"/>
          <p:cNvSpPr txBox="1">
            <a:spLocks/>
          </p:cNvSpPr>
          <p:nvPr/>
        </p:nvSpPr>
        <p:spPr>
          <a:xfrm>
            <a:off x="1648792" y="1917179"/>
            <a:ext cx="4110707" cy="26064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200" dirty="0">
                <a:latin typeface="+mj-ea"/>
                <a:ea typeface="+mj-ea"/>
              </a:rPr>
              <a:t>表　表面流の発生</a:t>
            </a:r>
            <a:r>
              <a:rPr lang="ja-JP" altLang="en-US" sz="1200" dirty="0" smtClean="0">
                <a:latin typeface="+mj-ea"/>
                <a:ea typeface="+mj-ea"/>
              </a:rPr>
              <a:t>有無</a:t>
            </a:r>
            <a:endParaRPr lang="en-US" altLang="ja-JP" sz="1200" dirty="0">
              <a:latin typeface="+mj-ea"/>
              <a:ea typeface="+mj-ea"/>
            </a:endParaRPr>
          </a:p>
        </p:txBody>
      </p:sp>
      <p:sp>
        <p:nvSpPr>
          <p:cNvPr id="25" name="コンテンツ プレースホルダー 2"/>
          <p:cNvSpPr txBox="1">
            <a:spLocks/>
          </p:cNvSpPr>
          <p:nvPr/>
        </p:nvSpPr>
        <p:spPr>
          <a:xfrm>
            <a:off x="7188629" y="6598736"/>
            <a:ext cx="2267569" cy="26697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000" dirty="0" smtClean="0"/>
              <a:t>設置例</a:t>
            </a:r>
            <a:endParaRPr lang="en-US" altLang="ja-JP" sz="1000" dirty="0"/>
          </a:p>
        </p:txBody>
      </p:sp>
      <p:pic>
        <p:nvPicPr>
          <p:cNvPr id="2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074473" y="2276872"/>
            <a:ext cx="1992788" cy="1963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テキスト ボックス 27"/>
          <p:cNvSpPr txBox="1"/>
          <p:nvPr/>
        </p:nvSpPr>
        <p:spPr>
          <a:xfrm>
            <a:off x="7174352" y="4238466"/>
            <a:ext cx="2281846" cy="400110"/>
          </a:xfrm>
          <a:prstGeom prst="rect">
            <a:avLst/>
          </a:prstGeom>
          <a:noFill/>
          <a:ln>
            <a:noFill/>
          </a:ln>
        </p:spPr>
        <p:txBody>
          <a:bodyPr wrap="square" rtlCol="0">
            <a:spAutoFit/>
          </a:bodyPr>
          <a:lstStyle/>
          <a:p>
            <a:pPr algn="ctr"/>
            <a:r>
              <a:rPr kumimoji="1" lang="ja-JP" altLang="en-US" sz="1000" dirty="0">
                <a:latin typeface="+mj-ea"/>
                <a:ea typeface="+mj-ea"/>
              </a:rPr>
              <a:t>人工降雨装置</a:t>
            </a:r>
            <a:endParaRPr kumimoji="1" lang="en-US" altLang="ja-JP" sz="1000" dirty="0">
              <a:latin typeface="+mj-ea"/>
              <a:ea typeface="+mj-ea"/>
            </a:endParaRPr>
          </a:p>
          <a:p>
            <a:pPr algn="ctr"/>
            <a:r>
              <a:rPr kumimoji="1" lang="ja-JP" altLang="en-US" sz="1000" dirty="0">
                <a:latin typeface="+mj-ea"/>
                <a:ea typeface="+mj-ea"/>
              </a:rPr>
              <a:t>（田中・蔵治</a:t>
            </a:r>
            <a:r>
              <a:rPr kumimoji="1" lang="en-US" altLang="ja-JP" sz="1000" dirty="0">
                <a:latin typeface="+mj-ea"/>
                <a:ea typeface="+mj-ea"/>
              </a:rPr>
              <a:t>2016</a:t>
            </a:r>
            <a:r>
              <a:rPr kumimoji="1" lang="ja-JP" altLang="en-US" sz="1000" dirty="0">
                <a:latin typeface="+mj-ea"/>
                <a:ea typeface="+mj-ea"/>
              </a:rPr>
              <a:t>より）</a:t>
            </a:r>
          </a:p>
        </p:txBody>
      </p:sp>
      <p:cxnSp>
        <p:nvCxnSpPr>
          <p:cNvPr id="4" name="直線矢印コネクタ 3"/>
          <p:cNvCxnSpPr/>
          <p:nvPr/>
        </p:nvCxnSpPr>
        <p:spPr>
          <a:xfrm>
            <a:off x="9067261" y="3078375"/>
            <a:ext cx="0" cy="116154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8953260" y="3480226"/>
            <a:ext cx="502938" cy="246221"/>
          </a:xfrm>
          <a:prstGeom prst="rect">
            <a:avLst/>
          </a:prstGeom>
          <a:noFill/>
          <a:ln>
            <a:noFill/>
          </a:ln>
        </p:spPr>
        <p:txBody>
          <a:bodyPr wrap="square" rtlCol="0">
            <a:spAutoFit/>
          </a:bodyPr>
          <a:lstStyle/>
          <a:p>
            <a:pPr algn="ctr"/>
            <a:r>
              <a:rPr kumimoji="1" lang="en-US" altLang="ja-JP" sz="1000" dirty="0" smtClean="0">
                <a:latin typeface="+mj-ea"/>
                <a:ea typeface="+mj-ea"/>
              </a:rPr>
              <a:t>2m</a:t>
            </a:r>
            <a:endParaRPr kumimoji="1" lang="ja-JP" altLang="en-US" sz="1000" dirty="0">
              <a:latin typeface="+mj-ea"/>
              <a:ea typeface="+mj-ea"/>
            </a:endParaRPr>
          </a:p>
        </p:txBody>
      </p:sp>
      <p:sp>
        <p:nvSpPr>
          <p:cNvPr id="17" name="テキスト ボックス 16"/>
          <p:cNvSpPr txBox="1"/>
          <p:nvPr/>
        </p:nvSpPr>
        <p:spPr>
          <a:xfrm>
            <a:off x="6772328" y="861680"/>
            <a:ext cx="2939829" cy="1384995"/>
          </a:xfrm>
          <a:prstGeom prst="rect">
            <a:avLst/>
          </a:prstGeom>
          <a:noFill/>
          <a:ln>
            <a:noFill/>
          </a:ln>
        </p:spPr>
        <p:txBody>
          <a:bodyPr wrap="square" rtlCol="0">
            <a:spAutoFit/>
          </a:bodyPr>
          <a:lstStyle/>
          <a:p>
            <a:r>
              <a:rPr lang="en-US" altLang="ja-JP" sz="1400" dirty="0">
                <a:latin typeface="+mj-ea"/>
                <a:ea typeface="+mj-ea"/>
              </a:rPr>
              <a:t>【</a:t>
            </a:r>
            <a:r>
              <a:rPr lang="ja-JP" altLang="en-US" sz="1400" dirty="0" smtClean="0">
                <a:latin typeface="+mj-ea"/>
                <a:ea typeface="+mj-ea"/>
              </a:rPr>
              <a:t>測定方法</a:t>
            </a:r>
            <a:r>
              <a:rPr lang="en-US" altLang="ja-JP" sz="1400" dirty="0" smtClean="0">
                <a:latin typeface="+mj-ea"/>
                <a:ea typeface="+mj-ea"/>
              </a:rPr>
              <a:t>】</a:t>
            </a:r>
          </a:p>
          <a:p>
            <a:r>
              <a:rPr kumimoji="1" lang="ja-JP" altLang="en-US" sz="1400" dirty="0">
                <a:latin typeface="+mj-ea"/>
                <a:ea typeface="+mj-ea"/>
              </a:rPr>
              <a:t>　</a:t>
            </a:r>
            <a:r>
              <a:rPr lang="ja-JP" altLang="en-US" sz="1400" dirty="0">
                <a:latin typeface="+mj-ea"/>
                <a:ea typeface="+mj-ea"/>
              </a:rPr>
              <a:t>・</a:t>
            </a:r>
            <a:r>
              <a:rPr kumimoji="1" lang="ja-JP" altLang="en-US" sz="1400" dirty="0" smtClean="0">
                <a:latin typeface="+mj-ea"/>
                <a:ea typeface="+mj-ea"/>
              </a:rPr>
              <a:t>高さ</a:t>
            </a:r>
            <a:r>
              <a:rPr kumimoji="1" lang="en-US" altLang="ja-JP" sz="1400" dirty="0" smtClean="0">
                <a:latin typeface="+mj-ea"/>
                <a:ea typeface="+mj-ea"/>
              </a:rPr>
              <a:t>2m</a:t>
            </a:r>
            <a:r>
              <a:rPr kumimoji="1" lang="ja-JP" altLang="en-US" sz="1400" dirty="0" smtClean="0">
                <a:latin typeface="+mj-ea"/>
                <a:ea typeface="+mj-ea"/>
              </a:rPr>
              <a:t>から、</a:t>
            </a:r>
            <a:r>
              <a:rPr kumimoji="1" lang="en-US" altLang="ja-JP" sz="1400" dirty="0" smtClean="0">
                <a:latin typeface="+mj-ea"/>
                <a:ea typeface="+mj-ea"/>
              </a:rPr>
              <a:t>2ℓ</a:t>
            </a:r>
            <a:r>
              <a:rPr kumimoji="1" lang="ja-JP" altLang="en-US" sz="1400" dirty="0" smtClean="0">
                <a:latin typeface="+mj-ea"/>
                <a:ea typeface="+mj-ea"/>
              </a:rPr>
              <a:t>ペットボトルを</a:t>
            </a:r>
            <a:r>
              <a:rPr kumimoji="1" lang="en-US" altLang="ja-JP" sz="1400" dirty="0" smtClean="0">
                <a:latin typeface="+mj-ea"/>
                <a:ea typeface="+mj-ea"/>
              </a:rPr>
              <a:t>45</a:t>
            </a:r>
            <a:r>
              <a:rPr kumimoji="1" lang="ja-JP" altLang="en-US" sz="1400" dirty="0" smtClean="0">
                <a:latin typeface="+mj-ea"/>
                <a:ea typeface="+mj-ea"/>
              </a:rPr>
              <a:t>の</a:t>
            </a:r>
            <a:endParaRPr kumimoji="1" lang="en-US" altLang="ja-JP" sz="1400" dirty="0" smtClean="0">
              <a:latin typeface="+mj-ea"/>
              <a:ea typeface="+mj-ea"/>
            </a:endParaRPr>
          </a:p>
          <a:p>
            <a:r>
              <a:rPr lang="ja-JP" altLang="en-US" sz="1400" dirty="0">
                <a:latin typeface="+mj-ea"/>
                <a:ea typeface="+mj-ea"/>
              </a:rPr>
              <a:t>　</a:t>
            </a:r>
            <a:r>
              <a:rPr lang="ja-JP" altLang="en-US" sz="1400" dirty="0" smtClean="0">
                <a:latin typeface="+mj-ea"/>
                <a:ea typeface="+mj-ea"/>
              </a:rPr>
              <a:t>　</a:t>
            </a:r>
            <a:r>
              <a:rPr kumimoji="1" lang="ja-JP" altLang="en-US" sz="1400" dirty="0" smtClean="0">
                <a:latin typeface="+mj-ea"/>
                <a:ea typeface="+mj-ea"/>
              </a:rPr>
              <a:t>角度で</a:t>
            </a:r>
            <a:r>
              <a:rPr kumimoji="1" lang="en-US" altLang="ja-JP" sz="1400" dirty="0" smtClean="0">
                <a:latin typeface="+mj-ea"/>
                <a:ea typeface="+mj-ea"/>
              </a:rPr>
              <a:t>3</a:t>
            </a:r>
            <a:r>
              <a:rPr kumimoji="1" lang="ja-JP" altLang="en-US" sz="1400" dirty="0" smtClean="0">
                <a:latin typeface="+mj-ea"/>
                <a:ea typeface="+mj-ea"/>
              </a:rPr>
              <a:t>回散水</a:t>
            </a:r>
            <a:r>
              <a:rPr lang="ja-JP" altLang="en-US" sz="1400" dirty="0" smtClean="0">
                <a:latin typeface="+mj-ea"/>
                <a:ea typeface="+mj-ea"/>
              </a:rPr>
              <a:t>し、表面流の有無</a:t>
            </a:r>
            <a:endParaRPr lang="en-US" altLang="ja-JP" sz="1400" dirty="0" smtClean="0">
              <a:latin typeface="+mj-ea"/>
              <a:ea typeface="+mj-ea"/>
            </a:endParaRPr>
          </a:p>
          <a:p>
            <a:r>
              <a:rPr lang="ja-JP" altLang="en-US" sz="1400" dirty="0">
                <a:latin typeface="+mj-ea"/>
                <a:ea typeface="+mj-ea"/>
              </a:rPr>
              <a:t>　</a:t>
            </a:r>
            <a:r>
              <a:rPr lang="ja-JP" altLang="en-US" sz="1400" dirty="0" smtClean="0">
                <a:latin typeface="+mj-ea"/>
                <a:ea typeface="+mj-ea"/>
              </a:rPr>
              <a:t>　を</a:t>
            </a:r>
            <a:r>
              <a:rPr kumimoji="1" lang="ja-JP" altLang="en-US" sz="1400" dirty="0" smtClean="0">
                <a:latin typeface="+mj-ea"/>
                <a:ea typeface="+mj-ea"/>
              </a:rPr>
              <a:t>確認</a:t>
            </a:r>
            <a:endParaRPr kumimoji="1" lang="en-US" altLang="ja-JP" sz="1400" dirty="0" smtClean="0">
              <a:latin typeface="+mj-ea"/>
              <a:ea typeface="+mj-ea"/>
            </a:endParaRPr>
          </a:p>
          <a:p>
            <a:r>
              <a:rPr lang="ja-JP" altLang="en-US" sz="1400" dirty="0">
                <a:latin typeface="+mj-ea"/>
                <a:ea typeface="+mj-ea"/>
              </a:rPr>
              <a:t>　・</a:t>
            </a:r>
            <a:r>
              <a:rPr lang="ja-JP" altLang="en-US" sz="1400" dirty="0" smtClean="0">
                <a:latin typeface="+mj-ea"/>
                <a:ea typeface="+mj-ea"/>
              </a:rPr>
              <a:t>年</a:t>
            </a:r>
            <a:r>
              <a:rPr lang="en-US" altLang="ja-JP" sz="1400" dirty="0" smtClean="0">
                <a:latin typeface="+mj-ea"/>
                <a:ea typeface="+mj-ea"/>
              </a:rPr>
              <a:t>1</a:t>
            </a:r>
            <a:r>
              <a:rPr lang="ja-JP" altLang="en-US" sz="1400" dirty="0" smtClean="0">
                <a:latin typeface="+mj-ea"/>
                <a:ea typeface="+mj-ea"/>
              </a:rPr>
              <a:t>回</a:t>
            </a:r>
            <a:r>
              <a:rPr lang="en-US" altLang="ja-JP" sz="1400" dirty="0" smtClean="0">
                <a:latin typeface="+mj-ea"/>
                <a:ea typeface="+mj-ea"/>
              </a:rPr>
              <a:t>9</a:t>
            </a:r>
            <a:r>
              <a:rPr lang="ja-JP" altLang="en-US" sz="1400" dirty="0" smtClean="0">
                <a:latin typeface="+mj-ea"/>
                <a:ea typeface="+mj-ea"/>
              </a:rPr>
              <a:t>～</a:t>
            </a:r>
            <a:r>
              <a:rPr lang="en-US" altLang="ja-JP" sz="1400" dirty="0" smtClean="0">
                <a:latin typeface="+mj-ea"/>
                <a:ea typeface="+mj-ea"/>
              </a:rPr>
              <a:t>11</a:t>
            </a:r>
            <a:r>
              <a:rPr lang="ja-JP" altLang="en-US" sz="1400" dirty="0" smtClean="0">
                <a:latin typeface="+mj-ea"/>
                <a:ea typeface="+mj-ea"/>
              </a:rPr>
              <a:t>月頃、降雨後</a:t>
            </a:r>
            <a:r>
              <a:rPr lang="en-US" altLang="ja-JP" sz="1400" dirty="0" smtClean="0">
                <a:latin typeface="+mj-ea"/>
                <a:ea typeface="+mj-ea"/>
              </a:rPr>
              <a:t>3</a:t>
            </a:r>
            <a:r>
              <a:rPr lang="ja-JP" altLang="en-US" sz="1400" dirty="0" smtClean="0">
                <a:latin typeface="+mj-ea"/>
                <a:ea typeface="+mj-ea"/>
              </a:rPr>
              <a:t>日以上</a:t>
            </a:r>
            <a:endParaRPr lang="en-US" altLang="ja-JP" sz="1400" dirty="0" smtClean="0">
              <a:latin typeface="+mj-ea"/>
              <a:ea typeface="+mj-ea"/>
            </a:endParaRPr>
          </a:p>
          <a:p>
            <a:r>
              <a:rPr lang="ja-JP" altLang="en-US" sz="1400" dirty="0">
                <a:latin typeface="+mj-ea"/>
                <a:ea typeface="+mj-ea"/>
              </a:rPr>
              <a:t>　</a:t>
            </a:r>
            <a:r>
              <a:rPr lang="ja-JP" altLang="en-US" sz="1400" dirty="0" smtClean="0">
                <a:latin typeface="+mj-ea"/>
                <a:ea typeface="+mj-ea"/>
              </a:rPr>
              <a:t>　経過した日に実施</a:t>
            </a:r>
            <a:endParaRPr lang="en-US" altLang="ja-JP" sz="1400" dirty="0" smtClean="0">
              <a:latin typeface="+mj-ea"/>
              <a:ea typeface="+mj-ea"/>
            </a:endParaRPr>
          </a:p>
        </p:txBody>
      </p:sp>
      <p:sp>
        <p:nvSpPr>
          <p:cNvPr id="15" name="コンテンツ プレースホルダー 2">
            <a:extLst>
              <a:ext uri="{FF2B5EF4-FFF2-40B4-BE49-F238E27FC236}">
                <a16:creationId xmlns:a16="http://schemas.microsoft.com/office/drawing/2014/main" id="{B98C53F3-1F6E-4C2C-A6DA-A434325FD100}"/>
              </a:ext>
            </a:extLst>
          </p:cNvPr>
          <p:cNvSpPr txBox="1">
            <a:spLocks/>
          </p:cNvSpPr>
          <p:nvPr/>
        </p:nvSpPr>
        <p:spPr>
          <a:xfrm>
            <a:off x="-13072" y="6127527"/>
            <a:ext cx="9777536" cy="75785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600" dirty="0">
                <a:latin typeface="+mj-ea"/>
                <a:ea typeface="+mj-ea"/>
              </a:rPr>
              <a:t>　</a:t>
            </a:r>
            <a:r>
              <a:rPr lang="en-US" altLang="ja-JP" sz="1600" dirty="0">
                <a:latin typeface="+mj-ea"/>
              </a:rPr>
              <a:t>【</a:t>
            </a:r>
            <a:r>
              <a:rPr lang="ja-JP" altLang="en-US" sz="1600" dirty="0">
                <a:latin typeface="+mj-ea"/>
              </a:rPr>
              <a:t>測定</a:t>
            </a:r>
            <a:r>
              <a:rPr lang="ja-JP" altLang="en-US" sz="1600" dirty="0" smtClean="0">
                <a:latin typeface="+mj-ea"/>
              </a:rPr>
              <a:t>結果</a:t>
            </a:r>
            <a:r>
              <a:rPr lang="en-US" altLang="ja-JP" sz="1600" dirty="0" smtClean="0">
                <a:latin typeface="+mj-ea"/>
              </a:rPr>
              <a:t>】</a:t>
            </a:r>
            <a:endParaRPr lang="en-US" altLang="ja-JP" sz="1600" dirty="0">
              <a:latin typeface="+mj-ea"/>
            </a:endParaRPr>
          </a:p>
          <a:p>
            <a:pPr marL="0" indent="0">
              <a:buNone/>
            </a:pPr>
            <a:r>
              <a:rPr lang="ja-JP" altLang="en-US" sz="1600" dirty="0">
                <a:latin typeface="+mj-ea"/>
              </a:rPr>
              <a:t>　　</a:t>
            </a:r>
            <a:r>
              <a:rPr lang="ja-JP" altLang="en-US" sz="1600" dirty="0" smtClean="0">
                <a:latin typeface="+mj-ea"/>
              </a:rPr>
              <a:t>・事業地、対照地ともに</a:t>
            </a:r>
            <a:r>
              <a:rPr lang="ja-JP" altLang="en-US" sz="1600" dirty="0">
                <a:latin typeface="+mj-ea"/>
              </a:rPr>
              <a:t>間伐</a:t>
            </a:r>
            <a:r>
              <a:rPr lang="ja-JP" altLang="en-US" sz="1600" dirty="0" smtClean="0">
                <a:latin typeface="+mj-ea"/>
              </a:rPr>
              <a:t>前後とも表面流が発生した。</a:t>
            </a:r>
            <a:endParaRPr lang="en-US" altLang="ja-JP" sz="1600" dirty="0">
              <a:latin typeface="+mj-ea"/>
              <a:ea typeface="+mj-ea"/>
            </a:endParaRPr>
          </a:p>
        </p:txBody>
      </p:sp>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8761" y="4711192"/>
            <a:ext cx="2833396" cy="1891329"/>
          </a:xfrm>
          <a:prstGeom prst="rect">
            <a:avLst/>
          </a:prstGeom>
          <a:noFill/>
          <a:ln>
            <a:noFill/>
          </a:ln>
        </p:spPr>
      </p:pic>
      <p:pic>
        <p:nvPicPr>
          <p:cNvPr id="2" name="図 1"/>
          <p:cNvPicPr>
            <a:picLocks noChangeAspect="1"/>
          </p:cNvPicPr>
          <p:nvPr/>
        </p:nvPicPr>
        <p:blipFill>
          <a:blip r:embed="rId5"/>
          <a:stretch>
            <a:fillRect/>
          </a:stretch>
        </p:blipFill>
        <p:spPr>
          <a:xfrm>
            <a:off x="1352600" y="2203429"/>
            <a:ext cx="4703093" cy="3708321"/>
          </a:xfrm>
          <a:prstGeom prst="rect">
            <a:avLst/>
          </a:prstGeom>
        </p:spPr>
      </p:pic>
    </p:spTree>
    <p:extLst>
      <p:ext uri="{BB962C8B-B14F-4D97-AF65-F5344CB8AC3E}">
        <p14:creationId xmlns:p14="http://schemas.microsoft.com/office/powerpoint/2010/main" val="3705478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グラフ 23">
            <a:extLst>
              <a:ext uri="{FF2B5EF4-FFF2-40B4-BE49-F238E27FC236}">
                <a16:creationId xmlns:a16="http://schemas.microsoft.com/office/drawing/2014/main" id="{00000000-0008-0000-0300-000005000000}"/>
              </a:ext>
            </a:extLst>
          </p:cNvPr>
          <p:cNvGraphicFramePr>
            <a:graphicFrameLocks/>
          </p:cNvGraphicFramePr>
          <p:nvPr>
            <p:extLst>
              <p:ext uri="{D42A27DB-BD31-4B8C-83A1-F6EECF244321}">
                <p14:modId xmlns:p14="http://schemas.microsoft.com/office/powerpoint/2010/main" val="2571689279"/>
              </p:ext>
            </p:extLst>
          </p:nvPr>
        </p:nvGraphicFramePr>
        <p:xfrm>
          <a:off x="200472" y="2561574"/>
          <a:ext cx="9491038" cy="2079361"/>
        </p:xfrm>
        <a:graphic>
          <a:graphicData uri="http://schemas.openxmlformats.org/drawingml/2006/chart">
            <c:chart xmlns:c="http://schemas.openxmlformats.org/drawingml/2006/chart" xmlns:r="http://schemas.openxmlformats.org/officeDocument/2006/relationships" r:id="rId3"/>
          </a:graphicData>
        </a:graphic>
      </p:graphicFrame>
      <p:sp>
        <p:nvSpPr>
          <p:cNvPr id="13" name="コンテンツ プレースホルダー 2"/>
          <p:cNvSpPr txBox="1">
            <a:spLocks/>
          </p:cNvSpPr>
          <p:nvPr/>
        </p:nvSpPr>
        <p:spPr>
          <a:xfrm>
            <a:off x="128464" y="764704"/>
            <a:ext cx="9777536" cy="108011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600" dirty="0">
                <a:latin typeface="+mj-ea"/>
                <a:ea typeface="+mj-ea"/>
              </a:rPr>
              <a:t>◆検証結果</a:t>
            </a:r>
            <a:r>
              <a:rPr lang="ja-JP" altLang="en-US" sz="1600" dirty="0">
                <a:latin typeface="+mj-ea"/>
              </a:rPr>
              <a:t>　（流木対策）</a:t>
            </a:r>
          </a:p>
          <a:p>
            <a:pPr marL="0" indent="0">
              <a:buNone/>
            </a:pPr>
            <a:r>
              <a:rPr lang="ja-JP" altLang="en-US" sz="1600" dirty="0">
                <a:latin typeface="+mj-ea"/>
              </a:rPr>
              <a:t>　　</a:t>
            </a:r>
            <a:r>
              <a:rPr lang="en-US" altLang="ja-JP" sz="1600" dirty="0">
                <a:latin typeface="+mj-ea"/>
              </a:rPr>
              <a:t>B</a:t>
            </a:r>
            <a:r>
              <a:rPr lang="ja-JP" altLang="en-US" sz="1600" dirty="0">
                <a:latin typeface="+mj-ea"/>
              </a:rPr>
              <a:t>　対照地（対策未実施地）との植生等比較調査</a:t>
            </a:r>
            <a:endParaRPr lang="en-US" altLang="ja-JP" sz="1600" dirty="0">
              <a:latin typeface="+mj-ea"/>
            </a:endParaRPr>
          </a:p>
          <a:p>
            <a:pPr marL="0" indent="0">
              <a:buNone/>
            </a:pPr>
            <a:r>
              <a:rPr lang="ja-JP" altLang="en-US" sz="1600" dirty="0">
                <a:latin typeface="+mj-ea"/>
                <a:ea typeface="+mj-ea"/>
              </a:rPr>
              <a:t>　　　</a:t>
            </a:r>
            <a:r>
              <a:rPr lang="ja-JP" altLang="en-US" sz="1600" dirty="0">
                <a:latin typeface="+mj-ea"/>
              </a:rPr>
              <a:t>（</a:t>
            </a:r>
            <a:r>
              <a:rPr lang="en-US" altLang="ja-JP" sz="1600" dirty="0">
                <a:latin typeface="+mj-ea"/>
              </a:rPr>
              <a:t>3</a:t>
            </a:r>
            <a:r>
              <a:rPr lang="ja-JP" altLang="en-US" sz="1600" dirty="0">
                <a:latin typeface="+mj-ea"/>
              </a:rPr>
              <a:t>）</a:t>
            </a:r>
            <a:r>
              <a:rPr lang="ja-JP" altLang="en-US" sz="1600" u="sng" dirty="0">
                <a:latin typeface="+mj-ea"/>
              </a:rPr>
              <a:t>土砂受け箱を用いた表面侵食量（移動した土砂の重量）を測定</a:t>
            </a:r>
            <a:endParaRPr lang="en-US" altLang="ja-JP" sz="1600" dirty="0">
              <a:latin typeface="+mj-ea"/>
            </a:endParaRPr>
          </a:p>
        </p:txBody>
      </p:sp>
      <p:sp>
        <p:nvSpPr>
          <p:cNvPr id="34" name="正方形/長方形 17"/>
          <p:cNvSpPr>
            <a:spLocks noChangeArrowheads="1"/>
          </p:cNvSpPr>
          <p:nvPr/>
        </p:nvSpPr>
        <p:spPr bwMode="auto">
          <a:xfrm>
            <a:off x="111734" y="332656"/>
            <a:ext cx="70015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914400" eaLnBrk="1" hangingPunct="1">
              <a:spcBef>
                <a:spcPct val="0"/>
              </a:spcBef>
              <a:buFontTx/>
              <a:buNone/>
            </a:pPr>
            <a:r>
              <a:rPr lang="ja-JP" altLang="en-US" sz="2000" b="1" dirty="0">
                <a:latin typeface="メイリオ" pitchFamily="50" charset="-128"/>
                <a:ea typeface="メイリオ" pitchFamily="50" charset="-128"/>
                <a:cs typeface="メイリオ" pitchFamily="50" charset="-128"/>
              </a:rPr>
              <a:t>　危険渓流の流木対策事業</a:t>
            </a:r>
            <a:r>
              <a:rPr lang="ja-JP" altLang="en-US" sz="2000" b="1" dirty="0">
                <a:solidFill>
                  <a:srgbClr val="000000"/>
                </a:solidFill>
                <a:latin typeface="Meiryo UI" pitchFamily="50" charset="-128"/>
                <a:ea typeface="Meiryo UI" pitchFamily="50" charset="-128"/>
                <a:cs typeface="Meiryo UI" pitchFamily="50" charset="-128"/>
              </a:rPr>
              <a:t>の効果検証</a:t>
            </a:r>
          </a:p>
        </p:txBody>
      </p:sp>
      <p:cxnSp>
        <p:nvCxnSpPr>
          <p:cNvPr id="37" name="直線コネクタ 36"/>
          <p:cNvCxnSpPr/>
          <p:nvPr/>
        </p:nvCxnSpPr>
        <p:spPr>
          <a:xfrm>
            <a:off x="200472" y="697636"/>
            <a:ext cx="9504000"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pic>
        <p:nvPicPr>
          <p:cNvPr id="49" name="Picture 2" descr="\\172.21.21.33\share\H27年度写真\森林防災関連\流木\271006側川\RIMG0301.JPG"/>
          <p:cNvPicPr preferRelativeResize="0">
            <a:picLocks noChangeArrowheads="1"/>
          </p:cNvPicPr>
          <p:nvPr/>
        </p:nvPicPr>
        <p:blipFill rotWithShape="1">
          <a:blip r:embed="rId4" cstate="screen">
            <a:extLst>
              <a:ext uri="{28A0092B-C50C-407E-A947-70E740481C1C}">
                <a14:useLocalDpi xmlns:a14="http://schemas.microsoft.com/office/drawing/2010/main"/>
              </a:ext>
            </a:extLst>
          </a:blip>
          <a:srcRect l="10668"/>
          <a:stretch/>
        </p:blipFill>
        <p:spPr bwMode="auto">
          <a:xfrm>
            <a:off x="7639510" y="869333"/>
            <a:ext cx="2052000" cy="1548000"/>
          </a:xfrm>
          <a:prstGeom prst="rect">
            <a:avLst/>
          </a:prstGeom>
          <a:noFill/>
          <a:extLst>
            <a:ext uri="{909E8E84-426E-40DD-AFC4-6F175D3DCCD1}">
              <a14:hiddenFill xmlns:a14="http://schemas.microsoft.com/office/drawing/2010/main">
                <a:solidFill>
                  <a:srgbClr val="FFFFFF"/>
                </a:solidFill>
              </a14:hiddenFill>
            </a:ext>
          </a:extLst>
        </p:spPr>
      </p:pic>
      <p:sp>
        <p:nvSpPr>
          <p:cNvPr id="50" name="コンテンツ プレースホルダー 2"/>
          <p:cNvSpPr txBox="1">
            <a:spLocks/>
          </p:cNvSpPr>
          <p:nvPr/>
        </p:nvSpPr>
        <p:spPr>
          <a:xfrm>
            <a:off x="7641159" y="2384542"/>
            <a:ext cx="2136377" cy="4590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000" dirty="0"/>
              <a:t>土砂受け箱</a:t>
            </a:r>
            <a:endParaRPr lang="en-US" altLang="ja-JP" sz="1000" dirty="0"/>
          </a:p>
        </p:txBody>
      </p:sp>
      <p:sp>
        <p:nvSpPr>
          <p:cNvPr id="16" name="コンテンツ プレースホルダー 2">
            <a:extLst>
              <a:ext uri="{FF2B5EF4-FFF2-40B4-BE49-F238E27FC236}">
                <a16:creationId xmlns:a16="http://schemas.microsoft.com/office/drawing/2014/main" id="{07B3453F-CA93-4450-91AD-22140A183E90}"/>
              </a:ext>
            </a:extLst>
          </p:cNvPr>
          <p:cNvSpPr txBox="1">
            <a:spLocks/>
          </p:cNvSpPr>
          <p:nvPr/>
        </p:nvSpPr>
        <p:spPr>
          <a:xfrm>
            <a:off x="-121298" y="4725144"/>
            <a:ext cx="9777536" cy="85010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ts val="1800"/>
              </a:lnSpc>
              <a:buNone/>
            </a:pPr>
            <a:r>
              <a:rPr lang="ja-JP" altLang="en-US" sz="1800" dirty="0">
                <a:latin typeface="+mj-ea"/>
              </a:rPr>
              <a:t>　</a:t>
            </a:r>
            <a:r>
              <a:rPr lang="en-US" altLang="ja-JP" sz="1800" dirty="0">
                <a:latin typeface="+mj-ea"/>
              </a:rPr>
              <a:t>【</a:t>
            </a:r>
            <a:r>
              <a:rPr lang="ja-JP" altLang="en-US" sz="1800" dirty="0">
                <a:latin typeface="+mj-ea"/>
              </a:rPr>
              <a:t>測定結果</a:t>
            </a:r>
            <a:r>
              <a:rPr lang="en-US" altLang="ja-JP" sz="1800" dirty="0" smtClean="0">
                <a:latin typeface="+mj-ea"/>
              </a:rPr>
              <a:t>】</a:t>
            </a:r>
            <a:r>
              <a:rPr lang="ja-JP" altLang="en-US" sz="1800" dirty="0" smtClean="0">
                <a:latin typeface="+mj-ea"/>
              </a:rPr>
              <a:t>　</a:t>
            </a:r>
            <a:r>
              <a:rPr lang="ja-JP" altLang="en-US" sz="1600" dirty="0" smtClean="0">
                <a:latin typeface="+mj-ea"/>
              </a:rPr>
              <a:t>①能勢町野間中 ： 事業地において、間伐後、増加</a:t>
            </a:r>
            <a:endParaRPr lang="en-US" altLang="ja-JP" sz="1600" dirty="0" smtClean="0">
              <a:latin typeface="+mj-ea"/>
            </a:endParaRPr>
          </a:p>
          <a:p>
            <a:pPr marL="0" indent="0">
              <a:lnSpc>
                <a:spcPts val="1800"/>
              </a:lnSpc>
              <a:buNone/>
            </a:pPr>
            <a:r>
              <a:rPr lang="ja-JP" altLang="en-US" sz="1800" dirty="0">
                <a:solidFill>
                  <a:schemeClr val="bg1"/>
                </a:solidFill>
                <a:latin typeface="+mj-ea"/>
              </a:rPr>
              <a:t>　</a:t>
            </a:r>
            <a:r>
              <a:rPr lang="en-US" altLang="ja-JP" sz="1800" dirty="0">
                <a:solidFill>
                  <a:schemeClr val="bg1"/>
                </a:solidFill>
                <a:latin typeface="+mj-ea"/>
              </a:rPr>
              <a:t>【</a:t>
            </a:r>
            <a:r>
              <a:rPr lang="ja-JP" altLang="en-US" sz="1800" dirty="0">
                <a:solidFill>
                  <a:schemeClr val="bg1"/>
                </a:solidFill>
                <a:latin typeface="+mj-ea"/>
              </a:rPr>
              <a:t>測定結果</a:t>
            </a:r>
            <a:r>
              <a:rPr lang="en-US" altLang="ja-JP" sz="1800" dirty="0">
                <a:solidFill>
                  <a:schemeClr val="bg1"/>
                </a:solidFill>
                <a:latin typeface="+mj-ea"/>
              </a:rPr>
              <a:t>】</a:t>
            </a:r>
            <a:r>
              <a:rPr lang="ja-JP" altLang="en-US" sz="1800" dirty="0">
                <a:solidFill>
                  <a:schemeClr val="bg1"/>
                </a:solidFill>
                <a:latin typeface="+mj-ea"/>
              </a:rPr>
              <a:t>　</a:t>
            </a:r>
            <a:r>
              <a:rPr lang="ja-JP" altLang="en-US" sz="1600" dirty="0" smtClean="0">
                <a:latin typeface="+mj-ea"/>
              </a:rPr>
              <a:t>②太子町山田　  ： 事業地・対照地とも、間伐後、減少</a:t>
            </a:r>
            <a:endParaRPr lang="en-US" altLang="ja-JP" sz="1600" dirty="0" smtClean="0">
              <a:latin typeface="+mj-ea"/>
            </a:endParaRPr>
          </a:p>
          <a:p>
            <a:pPr marL="0" indent="0">
              <a:lnSpc>
                <a:spcPts val="1800"/>
              </a:lnSpc>
              <a:buNone/>
            </a:pPr>
            <a:r>
              <a:rPr lang="ja-JP" altLang="en-US" sz="1800" dirty="0" smtClean="0">
                <a:latin typeface="+mj-ea"/>
              </a:rPr>
              <a:t>　</a:t>
            </a:r>
            <a:r>
              <a:rPr lang="en-US" altLang="ja-JP" sz="1800" dirty="0">
                <a:solidFill>
                  <a:schemeClr val="bg1"/>
                </a:solidFill>
                <a:latin typeface="+mj-ea"/>
              </a:rPr>
              <a:t>【</a:t>
            </a:r>
            <a:r>
              <a:rPr lang="ja-JP" altLang="en-US" sz="1800" dirty="0">
                <a:solidFill>
                  <a:schemeClr val="bg1"/>
                </a:solidFill>
                <a:latin typeface="+mj-ea"/>
              </a:rPr>
              <a:t>測定結果</a:t>
            </a:r>
            <a:r>
              <a:rPr lang="en-US" altLang="ja-JP" sz="1800" dirty="0">
                <a:solidFill>
                  <a:schemeClr val="bg1"/>
                </a:solidFill>
                <a:latin typeface="+mj-ea"/>
              </a:rPr>
              <a:t>】</a:t>
            </a:r>
            <a:r>
              <a:rPr lang="ja-JP" altLang="en-US" sz="1800" dirty="0">
                <a:solidFill>
                  <a:schemeClr val="bg1"/>
                </a:solidFill>
                <a:latin typeface="+mj-ea"/>
              </a:rPr>
              <a:t>　</a:t>
            </a:r>
            <a:r>
              <a:rPr lang="ja-JP" altLang="en-US" sz="1600" dirty="0" smtClean="0">
                <a:latin typeface="+mj-ea"/>
              </a:rPr>
              <a:t>③熊取町野田　  ： 事業地・対照地とも、間伐後、減少</a:t>
            </a:r>
            <a:endParaRPr lang="en-US" altLang="ja-JP" sz="1600" dirty="0">
              <a:latin typeface="+mj-ea"/>
            </a:endParaRPr>
          </a:p>
        </p:txBody>
      </p:sp>
      <p:sp>
        <p:nvSpPr>
          <p:cNvPr id="17" name="コンテンツ プレースホルダー 2">
            <a:extLst>
              <a:ext uri="{FF2B5EF4-FFF2-40B4-BE49-F238E27FC236}">
                <a16:creationId xmlns:a16="http://schemas.microsoft.com/office/drawing/2014/main" id="{48F29356-5285-41F5-AC7D-AC8144564484}"/>
              </a:ext>
            </a:extLst>
          </p:cNvPr>
          <p:cNvSpPr txBox="1">
            <a:spLocks/>
          </p:cNvSpPr>
          <p:nvPr/>
        </p:nvSpPr>
        <p:spPr>
          <a:xfrm>
            <a:off x="621547" y="1716619"/>
            <a:ext cx="6740917" cy="6679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400" dirty="0">
                <a:latin typeface="+mj-ea"/>
                <a:ea typeface="+mj-ea"/>
              </a:rPr>
              <a:t>　　</a:t>
            </a:r>
            <a:r>
              <a:rPr lang="en-US" altLang="ja-JP" sz="1400" dirty="0">
                <a:latin typeface="+mj-ea"/>
                <a:ea typeface="+mj-ea"/>
              </a:rPr>
              <a:t>【</a:t>
            </a:r>
            <a:r>
              <a:rPr lang="ja-JP" altLang="en-US" sz="1400" dirty="0">
                <a:latin typeface="+mj-ea"/>
                <a:ea typeface="+mj-ea"/>
              </a:rPr>
              <a:t>測定方法</a:t>
            </a:r>
            <a:r>
              <a:rPr lang="en-US" altLang="ja-JP" sz="1400" dirty="0">
                <a:latin typeface="+mj-ea"/>
                <a:ea typeface="+mj-ea"/>
              </a:rPr>
              <a:t>】</a:t>
            </a:r>
          </a:p>
          <a:p>
            <a:pPr marL="0" indent="0">
              <a:buNone/>
            </a:pPr>
            <a:r>
              <a:rPr lang="ja-JP" altLang="en-US" sz="1400" dirty="0">
                <a:latin typeface="+mj-ea"/>
                <a:ea typeface="+mj-ea"/>
              </a:rPr>
              <a:t>　　　幅</a:t>
            </a:r>
            <a:r>
              <a:rPr lang="en-US" altLang="ja-JP" sz="1400" dirty="0">
                <a:latin typeface="+mj-ea"/>
                <a:ea typeface="+mj-ea"/>
              </a:rPr>
              <a:t>25</a:t>
            </a:r>
            <a:r>
              <a:rPr lang="ja-JP" altLang="en-US" sz="1400" dirty="0">
                <a:latin typeface="+mj-ea"/>
                <a:ea typeface="+mj-ea"/>
              </a:rPr>
              <a:t>㎝高さ</a:t>
            </a:r>
            <a:r>
              <a:rPr lang="en-US" altLang="ja-JP" sz="1400" dirty="0">
                <a:latin typeface="+mj-ea"/>
                <a:ea typeface="+mj-ea"/>
              </a:rPr>
              <a:t>15</a:t>
            </a:r>
            <a:r>
              <a:rPr lang="ja-JP" altLang="en-US" sz="1400" dirty="0">
                <a:latin typeface="+mj-ea"/>
                <a:ea typeface="+mj-ea"/>
              </a:rPr>
              <a:t>㎝奥行</a:t>
            </a:r>
            <a:r>
              <a:rPr lang="en-US" altLang="ja-JP" sz="1400" dirty="0">
                <a:latin typeface="+mj-ea"/>
                <a:ea typeface="+mj-ea"/>
              </a:rPr>
              <a:t>20</a:t>
            </a:r>
            <a:r>
              <a:rPr lang="ja-JP" altLang="en-US" sz="1400" dirty="0">
                <a:latin typeface="+mj-ea"/>
                <a:ea typeface="+mj-ea"/>
              </a:rPr>
              <a:t>㎝の土砂受け箱を設置し、流入した土砂量を測定　　　　　　</a:t>
            </a:r>
            <a:endParaRPr lang="en-US" altLang="ja-JP" sz="1400" dirty="0" smtClean="0">
              <a:latin typeface="+mj-ea"/>
              <a:ea typeface="+mj-ea"/>
            </a:endParaRPr>
          </a:p>
          <a:p>
            <a:pPr marL="0" indent="0">
              <a:buNone/>
            </a:pPr>
            <a:endParaRPr lang="en-US" altLang="ja-JP" sz="1400" dirty="0">
              <a:latin typeface="+mj-ea"/>
            </a:endParaRPr>
          </a:p>
        </p:txBody>
      </p:sp>
      <p:sp>
        <p:nvSpPr>
          <p:cNvPr id="18" name="コンテンツ プレースホルダー 2">
            <a:extLst>
              <a:ext uri="{FF2B5EF4-FFF2-40B4-BE49-F238E27FC236}">
                <a16:creationId xmlns:a16="http://schemas.microsoft.com/office/drawing/2014/main" id="{05CAF40F-057D-444D-B6FD-DF95793B2E41}"/>
              </a:ext>
            </a:extLst>
          </p:cNvPr>
          <p:cNvSpPr txBox="1">
            <a:spLocks/>
          </p:cNvSpPr>
          <p:nvPr/>
        </p:nvSpPr>
        <p:spPr>
          <a:xfrm>
            <a:off x="1737023" y="2368585"/>
            <a:ext cx="4824536" cy="373402"/>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600" dirty="0">
                <a:latin typeface="Meiryo UI" panose="020B0604030504040204" pitchFamily="50" charset="-128"/>
                <a:ea typeface="Meiryo UI" panose="020B0604030504040204" pitchFamily="50" charset="-128"/>
              </a:rPr>
              <a:t>細土移動量　</a:t>
            </a:r>
            <a:r>
              <a:rPr lang="en-US" altLang="ja-JP" sz="1600" dirty="0" smtClean="0">
                <a:latin typeface="Meiryo UI" panose="020B0604030504040204" pitchFamily="50" charset="-128"/>
                <a:ea typeface="Meiryo UI" panose="020B0604030504040204" pitchFamily="50" charset="-128"/>
              </a:rPr>
              <a:t>R3.10</a:t>
            </a:r>
            <a:r>
              <a:rPr lang="ja-JP" altLang="en-US"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R4.9</a:t>
            </a:r>
            <a:endParaRPr lang="en-US" altLang="ja-JP" sz="1600" dirty="0">
              <a:latin typeface="Meiryo UI" panose="020B0604030504040204" pitchFamily="50" charset="-128"/>
              <a:ea typeface="Meiryo UI" panose="020B0604030504040204" pitchFamily="50" charset="-128"/>
            </a:endParaRPr>
          </a:p>
        </p:txBody>
      </p:sp>
      <p:sp>
        <p:nvSpPr>
          <p:cNvPr id="38" name="コンテンツ プレースホルダー 2">
            <a:extLst>
              <a:ext uri="{FF2B5EF4-FFF2-40B4-BE49-F238E27FC236}">
                <a16:creationId xmlns:a16="http://schemas.microsoft.com/office/drawing/2014/main" id="{05CAF40F-057D-444D-B6FD-DF95793B2E41}"/>
              </a:ext>
            </a:extLst>
          </p:cNvPr>
          <p:cNvSpPr txBox="1">
            <a:spLocks/>
          </p:cNvSpPr>
          <p:nvPr/>
        </p:nvSpPr>
        <p:spPr>
          <a:xfrm>
            <a:off x="0" y="2396045"/>
            <a:ext cx="1515065" cy="373402"/>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600" dirty="0">
                <a:latin typeface="Meiryo UI" panose="020B0604030504040204" pitchFamily="50" charset="-128"/>
                <a:ea typeface="Meiryo UI" panose="020B0604030504040204" pitchFamily="50" charset="-128"/>
              </a:rPr>
              <a:t>グラム／ｍ・年</a:t>
            </a:r>
            <a:endParaRPr lang="en-US" altLang="ja-JP" sz="1600" dirty="0">
              <a:latin typeface="Meiryo UI" panose="020B0604030504040204" pitchFamily="50" charset="-128"/>
              <a:ea typeface="Meiryo UI" panose="020B0604030504040204" pitchFamily="50" charset="-128"/>
            </a:endParaRPr>
          </a:p>
        </p:txBody>
      </p:sp>
      <p:sp>
        <p:nvSpPr>
          <p:cNvPr id="22" name="正方形/長方形 21"/>
          <p:cNvSpPr/>
          <p:nvPr/>
        </p:nvSpPr>
        <p:spPr>
          <a:xfrm>
            <a:off x="7639510" y="4653136"/>
            <a:ext cx="2144202" cy="92211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r>
              <a:rPr lang="ja-JP" altLang="en-US" sz="1400" dirty="0" smtClean="0">
                <a:solidFill>
                  <a:schemeClr val="tx1">
                    <a:lumMod val="95000"/>
                    <a:lumOff val="5000"/>
                  </a:schemeClr>
                </a:solidFill>
                <a:latin typeface="+mj-ea"/>
              </a:rPr>
              <a:t>（調査期間）</a:t>
            </a:r>
            <a:endParaRPr lang="en-US" altLang="ja-JP" sz="1400" dirty="0" smtClean="0">
              <a:solidFill>
                <a:schemeClr val="tx1">
                  <a:lumMod val="95000"/>
                  <a:lumOff val="5000"/>
                </a:schemeClr>
              </a:solidFill>
              <a:latin typeface="+mj-ea"/>
            </a:endParaRPr>
          </a:p>
          <a:p>
            <a:r>
              <a:rPr lang="ja-JP" altLang="en-US" sz="1400" dirty="0" smtClean="0">
                <a:solidFill>
                  <a:schemeClr val="tx1">
                    <a:lumMod val="95000"/>
                    <a:lumOff val="5000"/>
                  </a:schemeClr>
                </a:solidFill>
                <a:latin typeface="+mj-ea"/>
              </a:rPr>
              <a:t> 　 間伐前　</a:t>
            </a:r>
            <a:r>
              <a:rPr lang="en-US" altLang="ja-JP" sz="1400" dirty="0" smtClean="0">
                <a:solidFill>
                  <a:schemeClr val="tx1">
                    <a:lumMod val="95000"/>
                    <a:lumOff val="5000"/>
                  </a:schemeClr>
                </a:solidFill>
                <a:latin typeface="+mj-ea"/>
              </a:rPr>
              <a:t>R3.</a:t>
            </a:r>
            <a:r>
              <a:rPr lang="ja-JP" altLang="en-US" sz="1400" dirty="0">
                <a:solidFill>
                  <a:schemeClr val="bg1"/>
                </a:solidFill>
                <a:latin typeface="+mj-ea"/>
              </a:rPr>
              <a:t> </a:t>
            </a:r>
            <a:r>
              <a:rPr lang="en-US" altLang="ja-JP" sz="1400" dirty="0" smtClean="0">
                <a:solidFill>
                  <a:schemeClr val="tx1">
                    <a:lumMod val="95000"/>
                    <a:lumOff val="5000"/>
                  </a:schemeClr>
                </a:solidFill>
                <a:latin typeface="+mj-ea"/>
              </a:rPr>
              <a:t>9</a:t>
            </a:r>
            <a:r>
              <a:rPr lang="ja-JP" altLang="en-US" sz="1400" dirty="0" smtClean="0">
                <a:solidFill>
                  <a:schemeClr val="tx1">
                    <a:lumMod val="95000"/>
                    <a:lumOff val="5000"/>
                  </a:schemeClr>
                </a:solidFill>
                <a:latin typeface="+mj-ea"/>
              </a:rPr>
              <a:t>～</a:t>
            </a:r>
            <a:r>
              <a:rPr lang="en-US" altLang="ja-JP" sz="1400" dirty="0" smtClean="0">
                <a:solidFill>
                  <a:schemeClr val="tx1">
                    <a:lumMod val="95000"/>
                    <a:lumOff val="5000"/>
                  </a:schemeClr>
                </a:solidFill>
                <a:latin typeface="+mj-ea"/>
              </a:rPr>
              <a:t>12</a:t>
            </a:r>
          </a:p>
          <a:p>
            <a:r>
              <a:rPr lang="ja-JP" altLang="en-US" sz="1400" dirty="0" smtClean="0">
                <a:solidFill>
                  <a:schemeClr val="tx1">
                    <a:lumMod val="95000"/>
                    <a:lumOff val="5000"/>
                  </a:schemeClr>
                </a:solidFill>
                <a:latin typeface="+mj-ea"/>
              </a:rPr>
              <a:t>　  中　 断　</a:t>
            </a:r>
            <a:r>
              <a:rPr lang="en-US" altLang="ja-JP" sz="1400" dirty="0" smtClean="0">
                <a:solidFill>
                  <a:schemeClr val="tx1">
                    <a:lumMod val="95000"/>
                    <a:lumOff val="5000"/>
                  </a:schemeClr>
                </a:solidFill>
                <a:latin typeface="+mj-ea"/>
              </a:rPr>
              <a:t>R4.</a:t>
            </a:r>
            <a:r>
              <a:rPr lang="en-US" altLang="ja-JP" sz="1400" dirty="0">
                <a:solidFill>
                  <a:schemeClr val="bg1"/>
                </a:solidFill>
                <a:latin typeface="+mj-ea"/>
              </a:rPr>
              <a:t> </a:t>
            </a:r>
            <a:r>
              <a:rPr lang="en-US" altLang="ja-JP" sz="1400" dirty="0" smtClean="0">
                <a:solidFill>
                  <a:schemeClr val="tx1">
                    <a:lumMod val="95000"/>
                    <a:lumOff val="5000"/>
                  </a:schemeClr>
                </a:solidFill>
                <a:latin typeface="+mj-ea"/>
              </a:rPr>
              <a:t>1</a:t>
            </a:r>
            <a:r>
              <a:rPr lang="ja-JP" altLang="en-US" sz="1400" dirty="0">
                <a:solidFill>
                  <a:schemeClr val="tx1">
                    <a:lumMod val="95000"/>
                    <a:lumOff val="5000"/>
                  </a:schemeClr>
                </a:solidFill>
                <a:latin typeface="+mj-ea"/>
              </a:rPr>
              <a:t>～</a:t>
            </a:r>
            <a:r>
              <a:rPr lang="en-US" altLang="ja-JP" sz="1400" dirty="0" smtClean="0">
                <a:solidFill>
                  <a:schemeClr val="tx1">
                    <a:lumMod val="95000"/>
                    <a:lumOff val="5000"/>
                  </a:schemeClr>
                </a:solidFill>
                <a:latin typeface="+mj-ea"/>
              </a:rPr>
              <a:t>2</a:t>
            </a:r>
          </a:p>
          <a:p>
            <a:r>
              <a:rPr lang="ja-JP" altLang="en-US" sz="1400" dirty="0" smtClean="0">
                <a:solidFill>
                  <a:schemeClr val="tx1">
                    <a:lumMod val="95000"/>
                    <a:lumOff val="5000"/>
                  </a:schemeClr>
                </a:solidFill>
                <a:latin typeface="+mj-ea"/>
              </a:rPr>
              <a:t>　  間伐後　</a:t>
            </a:r>
            <a:r>
              <a:rPr lang="en-US" altLang="ja-JP" sz="1400" dirty="0" smtClean="0">
                <a:solidFill>
                  <a:schemeClr val="tx1">
                    <a:lumMod val="95000"/>
                    <a:lumOff val="5000"/>
                  </a:schemeClr>
                </a:solidFill>
                <a:latin typeface="+mj-ea"/>
              </a:rPr>
              <a:t>R4.</a:t>
            </a:r>
            <a:r>
              <a:rPr lang="en-US" altLang="ja-JP" sz="1400" dirty="0">
                <a:solidFill>
                  <a:schemeClr val="bg1"/>
                </a:solidFill>
                <a:latin typeface="+mj-ea"/>
              </a:rPr>
              <a:t> </a:t>
            </a:r>
            <a:r>
              <a:rPr lang="en-US" altLang="ja-JP" sz="1400" dirty="0" smtClean="0">
                <a:solidFill>
                  <a:schemeClr val="tx1">
                    <a:lumMod val="95000"/>
                    <a:lumOff val="5000"/>
                  </a:schemeClr>
                </a:solidFill>
                <a:latin typeface="+mj-ea"/>
              </a:rPr>
              <a:t>3</a:t>
            </a:r>
            <a:r>
              <a:rPr lang="ja-JP" altLang="en-US" sz="1400" dirty="0" smtClean="0">
                <a:solidFill>
                  <a:schemeClr val="tx1">
                    <a:lumMod val="95000"/>
                    <a:lumOff val="5000"/>
                  </a:schemeClr>
                </a:solidFill>
                <a:latin typeface="+mj-ea"/>
              </a:rPr>
              <a:t>～</a:t>
            </a:r>
            <a:r>
              <a:rPr lang="en-US" altLang="ja-JP" sz="1400" dirty="0" smtClean="0">
                <a:solidFill>
                  <a:schemeClr val="tx1">
                    <a:lumMod val="95000"/>
                    <a:lumOff val="5000"/>
                  </a:schemeClr>
                </a:solidFill>
                <a:latin typeface="+mj-ea"/>
              </a:rPr>
              <a:t>9</a:t>
            </a:r>
            <a:endParaRPr lang="en-US" altLang="ja-JP" sz="1400" dirty="0">
              <a:solidFill>
                <a:schemeClr val="tx1">
                  <a:lumMod val="95000"/>
                  <a:lumOff val="5000"/>
                </a:schemeClr>
              </a:solidFill>
              <a:latin typeface="+mj-ea"/>
            </a:endParaRPr>
          </a:p>
        </p:txBody>
      </p:sp>
      <p:cxnSp>
        <p:nvCxnSpPr>
          <p:cNvPr id="26" name="直線矢印コネクタ 25"/>
          <p:cNvCxnSpPr/>
          <p:nvPr/>
        </p:nvCxnSpPr>
        <p:spPr>
          <a:xfrm>
            <a:off x="4287554" y="3415656"/>
            <a:ext cx="982267" cy="80966"/>
          </a:xfrm>
          <a:prstGeom prst="straightConnector1">
            <a:avLst/>
          </a:prstGeom>
          <a:ln>
            <a:tailEnd type="stealth" w="lg" len="lg"/>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7016663" y="3535526"/>
            <a:ext cx="1224000" cy="0"/>
          </a:xfrm>
          <a:prstGeom prst="straightConnector1">
            <a:avLst/>
          </a:prstGeom>
          <a:ln>
            <a:tailEnd type="stealth" w="lg" len="lg"/>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V="1">
            <a:off x="1280592" y="2752840"/>
            <a:ext cx="1080120" cy="307659"/>
          </a:xfrm>
          <a:prstGeom prst="straightConnector1">
            <a:avLst/>
          </a:prstGeom>
          <a:ln>
            <a:tailEnd type="stealth" w="lg" len="lg"/>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2000672" y="3194945"/>
            <a:ext cx="1080120" cy="141512"/>
          </a:xfrm>
          <a:prstGeom prst="straightConnector1">
            <a:avLst/>
          </a:prstGeom>
          <a:ln>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7792887" y="3356992"/>
            <a:ext cx="1192561" cy="80966"/>
          </a:xfrm>
          <a:prstGeom prst="straightConnector1">
            <a:avLst/>
          </a:prstGeom>
          <a:ln>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4991019" y="3293533"/>
            <a:ext cx="982267" cy="80966"/>
          </a:xfrm>
          <a:prstGeom prst="straightConnector1">
            <a:avLst/>
          </a:prstGeom>
          <a:ln>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43" name="正方形/長方形 42"/>
          <p:cNvSpPr/>
          <p:nvPr/>
        </p:nvSpPr>
        <p:spPr>
          <a:xfrm>
            <a:off x="111734" y="5622308"/>
            <a:ext cx="9665802" cy="1119060"/>
          </a:xfrm>
          <a:prstGeom prst="rect">
            <a:avLst/>
          </a:prstGeom>
          <a:solidFill>
            <a:schemeClr val="accent5">
              <a:lumMod val="60000"/>
              <a:lumOff val="40000"/>
            </a:schemeClr>
          </a:solidFill>
          <a:ln>
            <a:solidFill>
              <a:schemeClr val="tx1"/>
            </a:solidFill>
          </a:ln>
        </p:spPr>
        <p:txBody>
          <a:bodyPr vert="horz" lIns="91440" tIns="45720" rIns="91440" bIns="45720" rtlCol="0" anchor="t">
            <a:normAutofit fontScale="85000" lnSpcReduction="20000"/>
          </a:bodyPr>
          <a:lstStyle/>
          <a:p>
            <a:r>
              <a:rPr lang="ja-JP" altLang="en-US" sz="1600" dirty="0">
                <a:latin typeface="+mj-ea"/>
              </a:rPr>
              <a:t>◆自己</a:t>
            </a:r>
            <a:r>
              <a:rPr lang="ja-JP" altLang="en-US" sz="1600" dirty="0" smtClean="0">
                <a:latin typeface="+mj-ea"/>
              </a:rPr>
              <a:t>評価　</a:t>
            </a:r>
            <a:r>
              <a:rPr lang="en-US" altLang="ja-JP" sz="1600" dirty="0" smtClean="0">
                <a:latin typeface="+mj-ea"/>
              </a:rPr>
              <a:t>【</a:t>
            </a:r>
            <a:r>
              <a:rPr lang="ja-JP" altLang="en-US" sz="1600" dirty="0" smtClean="0">
                <a:latin typeface="+mj-ea"/>
              </a:rPr>
              <a:t>流木対策</a:t>
            </a:r>
            <a:r>
              <a:rPr lang="en-US" altLang="ja-JP" sz="1600" dirty="0" smtClean="0">
                <a:latin typeface="+mj-ea"/>
              </a:rPr>
              <a:t>】</a:t>
            </a:r>
          </a:p>
          <a:p>
            <a:r>
              <a:rPr lang="ja-JP" altLang="en-US" sz="1500" dirty="0" smtClean="0">
                <a:latin typeface="+mj-ea"/>
              </a:rPr>
              <a:t>〇流木発生の比較調査については、流木の発生状況を比較するため、事業地と類似の未施行地を設定した上で、</a:t>
            </a:r>
            <a:endParaRPr lang="en-US" altLang="ja-JP" sz="1500" dirty="0" smtClean="0">
              <a:latin typeface="+mj-ea"/>
            </a:endParaRPr>
          </a:p>
          <a:p>
            <a:r>
              <a:rPr lang="en-US" altLang="ja-JP" sz="1500" dirty="0">
                <a:latin typeface="+mj-ea"/>
              </a:rPr>
              <a:t> </a:t>
            </a:r>
            <a:r>
              <a:rPr lang="en-US" altLang="ja-JP" sz="1500" dirty="0" smtClean="0">
                <a:latin typeface="+mj-ea"/>
              </a:rPr>
              <a:t>  </a:t>
            </a:r>
            <a:r>
              <a:rPr lang="ja-JP" altLang="en-US" sz="1500" dirty="0" smtClean="0">
                <a:latin typeface="+mj-ea"/>
              </a:rPr>
              <a:t>今後、毎年の定期調査等において実施していく。</a:t>
            </a:r>
            <a:endParaRPr lang="en-US" altLang="ja-JP" sz="1500" dirty="0" smtClean="0">
              <a:latin typeface="+mj-ea"/>
            </a:endParaRPr>
          </a:p>
          <a:p>
            <a:r>
              <a:rPr lang="ja-JP" altLang="en-US" sz="1500" dirty="0" smtClean="0">
                <a:latin typeface="+mj-ea"/>
              </a:rPr>
              <a:t>○植生等比較調査（林床被覆率、浸透能及び表面侵食量）については、現時点では明確な効果が確認できていない。</a:t>
            </a:r>
            <a:endParaRPr lang="en-US" altLang="ja-JP" sz="1500" dirty="0" smtClean="0">
              <a:latin typeface="+mj-ea"/>
            </a:endParaRPr>
          </a:p>
          <a:p>
            <a:r>
              <a:rPr lang="ja-JP" altLang="en-US" sz="1500" dirty="0">
                <a:latin typeface="+mj-ea"/>
              </a:rPr>
              <a:t>　 </a:t>
            </a:r>
            <a:r>
              <a:rPr lang="ja-JP" altLang="en-US" sz="1500" dirty="0" smtClean="0">
                <a:latin typeface="+mj-ea"/>
              </a:rPr>
              <a:t>間伐作業により地表面が攪乱され、それに伴う一時的な土砂流出が落ち着き、効果が発現するまで時間を要する</a:t>
            </a:r>
            <a:r>
              <a:rPr lang="ja-JP" altLang="en-US" sz="1500" dirty="0">
                <a:latin typeface="+mj-ea"/>
              </a:rPr>
              <a:t>と</a:t>
            </a:r>
            <a:r>
              <a:rPr lang="ja-JP" altLang="en-US" sz="1500" dirty="0" smtClean="0">
                <a:latin typeface="+mj-ea"/>
              </a:rPr>
              <a:t>考えられることから、今後も継続して調査を実施していく。</a:t>
            </a:r>
            <a:endParaRPr lang="en-US" altLang="ja-JP" sz="1500" dirty="0">
              <a:latin typeface="+mj-ea"/>
            </a:endParaRPr>
          </a:p>
          <a:p>
            <a:endParaRPr lang="ja-JP" altLang="en-US" sz="1600" dirty="0">
              <a:latin typeface="+mj-ea"/>
            </a:endParaRPr>
          </a:p>
        </p:txBody>
      </p:sp>
    </p:spTree>
    <p:extLst>
      <p:ext uri="{BB962C8B-B14F-4D97-AF65-F5344CB8AC3E}">
        <p14:creationId xmlns:p14="http://schemas.microsoft.com/office/powerpoint/2010/main" val="3940725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4977927" y="1628800"/>
            <a:ext cx="4799609" cy="518423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82952" y="1628800"/>
            <a:ext cx="4761986" cy="518423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17"/>
          <p:cNvSpPr>
            <a:spLocks noChangeArrowheads="1"/>
          </p:cNvSpPr>
          <p:nvPr/>
        </p:nvSpPr>
        <p:spPr bwMode="auto">
          <a:xfrm>
            <a:off x="111734" y="332656"/>
            <a:ext cx="70015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914400" eaLnBrk="1" hangingPunct="1">
              <a:spcBef>
                <a:spcPct val="0"/>
              </a:spcBef>
              <a:buFontTx/>
              <a:buNone/>
            </a:pPr>
            <a:r>
              <a:rPr lang="ja-JP" altLang="en-US" sz="2000" b="1" dirty="0">
                <a:latin typeface="メイリオ" pitchFamily="50" charset="-128"/>
                <a:ea typeface="メイリオ" pitchFamily="50" charset="-128"/>
                <a:cs typeface="メイリオ" pitchFamily="50" charset="-128"/>
              </a:rPr>
              <a:t>　危険渓流の流木対策事業</a:t>
            </a:r>
            <a:r>
              <a:rPr lang="ja-JP" altLang="en-US" sz="2000" b="1" dirty="0">
                <a:solidFill>
                  <a:srgbClr val="000000"/>
                </a:solidFill>
                <a:latin typeface="Meiryo UI" pitchFamily="50" charset="-128"/>
                <a:ea typeface="Meiryo UI" pitchFamily="50" charset="-128"/>
                <a:cs typeface="Meiryo UI" pitchFamily="50" charset="-128"/>
              </a:rPr>
              <a:t>の効果検証</a:t>
            </a:r>
          </a:p>
        </p:txBody>
      </p:sp>
      <p:cxnSp>
        <p:nvCxnSpPr>
          <p:cNvPr id="37" name="直線コネクタ 36"/>
          <p:cNvCxnSpPr/>
          <p:nvPr/>
        </p:nvCxnSpPr>
        <p:spPr>
          <a:xfrm>
            <a:off x="200472" y="697636"/>
            <a:ext cx="9504000"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2952" y="764704"/>
            <a:ext cx="5662135" cy="646331"/>
          </a:xfrm>
          <a:prstGeom prst="rect">
            <a:avLst/>
          </a:prstGeom>
        </p:spPr>
        <p:txBody>
          <a:bodyPr wrap="square">
            <a:spAutoFit/>
          </a:bodyPr>
          <a:lstStyle/>
          <a:p>
            <a:r>
              <a:rPr lang="ja-JP" altLang="en-US" dirty="0" smtClean="0">
                <a:latin typeface="+mj-ea"/>
              </a:rPr>
              <a:t>●</a:t>
            </a:r>
            <a:r>
              <a:rPr lang="ja-JP" altLang="en-US" dirty="0">
                <a:latin typeface="+mj-ea"/>
              </a:rPr>
              <a:t>ソフト</a:t>
            </a:r>
            <a:r>
              <a:rPr lang="ja-JP" altLang="en-US" dirty="0" smtClean="0">
                <a:latin typeface="+mj-ea"/>
              </a:rPr>
              <a:t>対策</a:t>
            </a:r>
            <a:r>
              <a:rPr lang="ja-JP" altLang="en-US" dirty="0">
                <a:latin typeface="+mj-ea"/>
              </a:rPr>
              <a:t>の効果検証</a:t>
            </a:r>
            <a:endParaRPr lang="en-US" altLang="ja-JP" dirty="0">
              <a:latin typeface="+mj-ea"/>
            </a:endParaRPr>
          </a:p>
          <a:p>
            <a:r>
              <a:rPr lang="ja-JP" altLang="en-US" dirty="0">
                <a:latin typeface="+mj-ea"/>
              </a:rPr>
              <a:t>　  </a:t>
            </a:r>
            <a:r>
              <a:rPr lang="ja-JP" altLang="en-US" dirty="0" smtClean="0">
                <a:latin typeface="+mj-ea"/>
              </a:rPr>
              <a:t>・</a:t>
            </a:r>
            <a:r>
              <a:rPr lang="ja-JP" altLang="en-US" dirty="0">
                <a:latin typeface="+mj-ea"/>
              </a:rPr>
              <a:t>ソフト</a:t>
            </a:r>
            <a:r>
              <a:rPr lang="ja-JP" altLang="en-US" dirty="0" smtClean="0">
                <a:latin typeface="+mj-ea"/>
              </a:rPr>
              <a:t>対策</a:t>
            </a:r>
            <a:r>
              <a:rPr lang="ja-JP" altLang="en-US" dirty="0">
                <a:latin typeface="+mj-ea"/>
              </a:rPr>
              <a:t>を行った地域住民へのアンケートの実施</a:t>
            </a:r>
          </a:p>
        </p:txBody>
      </p:sp>
      <p:sp>
        <p:nvSpPr>
          <p:cNvPr id="12" name="正方形/長方形 11"/>
          <p:cNvSpPr/>
          <p:nvPr/>
        </p:nvSpPr>
        <p:spPr>
          <a:xfrm>
            <a:off x="1019881" y="1402701"/>
            <a:ext cx="2853000" cy="369332"/>
          </a:xfrm>
          <a:prstGeom prst="rect">
            <a:avLst/>
          </a:prstGeom>
          <a:solidFill>
            <a:schemeClr val="bg1"/>
          </a:solidFill>
        </p:spPr>
        <p:txBody>
          <a:bodyPr wrap="square">
            <a:spAutoFit/>
          </a:bodyPr>
          <a:lstStyle/>
          <a:p>
            <a:r>
              <a:rPr lang="ja-JP" altLang="en-US" dirty="0" smtClean="0">
                <a:latin typeface="+mj-ea"/>
              </a:rPr>
              <a:t>　　ソフト対策の取組内容</a:t>
            </a:r>
            <a:endParaRPr lang="ja-JP" altLang="en-US" dirty="0">
              <a:latin typeface="+mj-ea"/>
            </a:endParaRPr>
          </a:p>
        </p:txBody>
      </p:sp>
      <p:sp>
        <p:nvSpPr>
          <p:cNvPr id="13" name="正方形/長方形 12"/>
          <p:cNvSpPr/>
          <p:nvPr/>
        </p:nvSpPr>
        <p:spPr>
          <a:xfrm>
            <a:off x="5850421" y="1447671"/>
            <a:ext cx="2931175" cy="369332"/>
          </a:xfrm>
          <a:prstGeom prst="rect">
            <a:avLst/>
          </a:prstGeom>
          <a:solidFill>
            <a:schemeClr val="bg1"/>
          </a:solidFill>
        </p:spPr>
        <p:txBody>
          <a:bodyPr wrap="square">
            <a:spAutoFit/>
          </a:bodyPr>
          <a:lstStyle/>
          <a:p>
            <a:r>
              <a:rPr lang="ja-JP" altLang="en-US" dirty="0" smtClean="0">
                <a:latin typeface="+mj-ea"/>
              </a:rPr>
              <a:t>　　アンケートの実施状況</a:t>
            </a:r>
            <a:endParaRPr lang="ja-JP" altLang="en-US" dirty="0">
              <a:latin typeface="+mj-ea"/>
            </a:endParaRPr>
          </a:p>
        </p:txBody>
      </p:sp>
      <p:pic>
        <p:nvPicPr>
          <p:cNvPr id="17" name="図 3"/>
          <p:cNvPicPr>
            <a:picLocks noChangeAspect="1"/>
          </p:cNvPicPr>
          <p:nvPr/>
        </p:nvPicPr>
        <p:blipFill rotWithShape="1">
          <a:blip r:embed="rId3" cstate="print">
            <a:extLst>
              <a:ext uri="{28A0092B-C50C-407E-A947-70E740481C1C}">
                <a14:useLocalDpi xmlns:a14="http://schemas.microsoft.com/office/drawing/2010/main" val="0"/>
              </a:ext>
            </a:extLst>
          </a:blip>
          <a:srcRect l="8861" t="8836" r="1451" b="20313"/>
          <a:stretch/>
        </p:blipFill>
        <p:spPr bwMode="auto">
          <a:xfrm>
            <a:off x="2519147" y="3437939"/>
            <a:ext cx="2199770" cy="130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2"/>
          <p:cNvPicPr>
            <a:picLocks noChangeAspect="1"/>
          </p:cNvPicPr>
          <p:nvPr/>
        </p:nvPicPr>
        <p:blipFill rotWithShape="1">
          <a:blip r:embed="rId4">
            <a:extLst>
              <a:ext uri="{28A0092B-C50C-407E-A947-70E740481C1C}">
                <a14:useLocalDpi xmlns:a14="http://schemas.microsoft.com/office/drawing/2010/main" val="0"/>
              </a:ext>
            </a:extLst>
          </a:blip>
          <a:srcRect l="8968" t="23064" r="21471" b="20692"/>
          <a:stretch/>
        </p:blipFill>
        <p:spPr bwMode="auto">
          <a:xfrm>
            <a:off x="200855" y="3415249"/>
            <a:ext cx="2183318" cy="1324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2"/>
          <p:cNvPicPr>
            <a:picLocks noChangeAspect="1"/>
          </p:cNvPicPr>
          <p:nvPr/>
        </p:nvPicPr>
        <p:blipFill rotWithShape="1">
          <a:blip r:embed="rId5">
            <a:extLst>
              <a:ext uri="{28A0092B-C50C-407E-A947-70E740481C1C}">
                <a14:useLocalDpi xmlns:a14="http://schemas.microsoft.com/office/drawing/2010/main" val="0"/>
              </a:ext>
            </a:extLst>
          </a:blip>
          <a:srcRect l="3458" t="27165" r="13385" b="1961"/>
          <a:stretch/>
        </p:blipFill>
        <p:spPr bwMode="auto">
          <a:xfrm>
            <a:off x="2525074" y="1771252"/>
            <a:ext cx="2183319" cy="139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正方形/長方形 20"/>
          <p:cNvSpPr/>
          <p:nvPr/>
        </p:nvSpPr>
        <p:spPr>
          <a:xfrm>
            <a:off x="2643183" y="4678913"/>
            <a:ext cx="1971675" cy="31115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smtClean="0">
                <a:solidFill>
                  <a:schemeClr val="tx1"/>
                </a:solidFill>
                <a:latin typeface="+mn-ea"/>
                <a:cs typeface="メイリオ" panose="020B0604030504040204" pitchFamily="50" charset="-128"/>
              </a:rPr>
              <a:t>現場案内（実施後）</a:t>
            </a:r>
            <a:endParaRPr lang="en-US" altLang="ja-JP" sz="1100" dirty="0" smtClean="0">
              <a:solidFill>
                <a:schemeClr val="tx1"/>
              </a:solidFill>
              <a:latin typeface="+mn-ea"/>
              <a:cs typeface="メイリオ" panose="020B0604030504040204" pitchFamily="50" charset="-128"/>
            </a:endParaRPr>
          </a:p>
        </p:txBody>
      </p:sp>
      <p:sp>
        <p:nvSpPr>
          <p:cNvPr id="22" name="正方形/長方形 21"/>
          <p:cNvSpPr/>
          <p:nvPr/>
        </p:nvSpPr>
        <p:spPr>
          <a:xfrm>
            <a:off x="-29005" y="4682069"/>
            <a:ext cx="2724776" cy="31115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smtClean="0">
                <a:solidFill>
                  <a:schemeClr val="tx1"/>
                </a:solidFill>
                <a:latin typeface="+mn-ea"/>
                <a:cs typeface="メイリオ" panose="020B0604030504040204" pitchFamily="50" charset="-128"/>
              </a:rPr>
              <a:t>防災教室の開催（地元小学校参加）</a:t>
            </a:r>
            <a:endParaRPr lang="en-US" altLang="ja-JP" sz="1100" dirty="0" smtClean="0">
              <a:solidFill>
                <a:schemeClr val="tx1"/>
              </a:solidFill>
              <a:latin typeface="+mn-ea"/>
              <a:cs typeface="メイリオ" panose="020B0604030504040204" pitchFamily="50" charset="-128"/>
            </a:endParaRPr>
          </a:p>
        </p:txBody>
      </p:sp>
      <p:sp>
        <p:nvSpPr>
          <p:cNvPr id="25" name="正方形/長方形 24"/>
          <p:cNvSpPr/>
          <p:nvPr/>
        </p:nvSpPr>
        <p:spPr>
          <a:xfrm>
            <a:off x="32227" y="3099642"/>
            <a:ext cx="2664296" cy="31609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smtClean="0">
                <a:solidFill>
                  <a:schemeClr val="tx1"/>
                </a:solidFill>
                <a:latin typeface="+mn-ea"/>
                <a:cs typeface="メイリオ" panose="020B0604030504040204" pitchFamily="50" charset="-128"/>
              </a:rPr>
              <a:t>現場案内（実施前）</a:t>
            </a:r>
            <a:r>
              <a:rPr lang="ja-JP" altLang="en-US" sz="1100" dirty="0">
                <a:solidFill>
                  <a:schemeClr val="tx1"/>
                </a:solidFill>
                <a:latin typeface="+mn-ea"/>
                <a:cs typeface="メイリオ" panose="020B0604030504040204" pitchFamily="50" charset="-128"/>
              </a:rPr>
              <a:t>　　　　　　　　　　　　</a:t>
            </a:r>
            <a:endParaRPr lang="en-US" altLang="ja-JP" sz="1100" dirty="0">
              <a:solidFill>
                <a:schemeClr val="tx1"/>
              </a:solidFill>
              <a:latin typeface="+mn-ea"/>
              <a:cs typeface="メイリオ" panose="020B0604030504040204" pitchFamily="50" charset="-128"/>
            </a:endParaRPr>
          </a:p>
        </p:txBody>
      </p:sp>
      <p:pic>
        <p:nvPicPr>
          <p:cNvPr id="26" name="図 8"/>
          <p:cNvPicPr>
            <a:picLocks noChangeAspect="1"/>
          </p:cNvPicPr>
          <p:nvPr/>
        </p:nvPicPr>
        <p:blipFill rotWithShape="1">
          <a:blip r:embed="rId6">
            <a:extLst>
              <a:ext uri="{28A0092B-C50C-407E-A947-70E740481C1C}">
                <a14:useLocalDpi xmlns:a14="http://schemas.microsoft.com/office/drawing/2010/main" val="0"/>
              </a:ext>
            </a:extLst>
          </a:blip>
          <a:srcRect l="7146" r="5685" b="26415"/>
          <a:stretch/>
        </p:blipFill>
        <p:spPr bwMode="auto">
          <a:xfrm>
            <a:off x="207991" y="1775081"/>
            <a:ext cx="2199770" cy="13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正方形/長方形 26"/>
          <p:cNvSpPr/>
          <p:nvPr/>
        </p:nvSpPr>
        <p:spPr>
          <a:xfrm>
            <a:off x="2289837" y="3104456"/>
            <a:ext cx="2664296" cy="31609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latin typeface="+mn-ea"/>
                <a:cs typeface="メイリオ" panose="020B0604030504040204" pitchFamily="50" charset="-128"/>
              </a:rPr>
              <a:t>防災</a:t>
            </a:r>
            <a:r>
              <a:rPr lang="ja-JP" altLang="en-US" sz="1100" dirty="0" smtClean="0">
                <a:solidFill>
                  <a:schemeClr val="tx1"/>
                </a:solidFill>
                <a:latin typeface="+mn-ea"/>
                <a:cs typeface="メイリオ" panose="020B0604030504040204" pitchFamily="50" charset="-128"/>
              </a:rPr>
              <a:t>教室の開催</a:t>
            </a:r>
            <a:r>
              <a:rPr lang="ja-JP" altLang="en-US" sz="1100" dirty="0">
                <a:solidFill>
                  <a:schemeClr val="tx1"/>
                </a:solidFill>
                <a:latin typeface="+mn-ea"/>
                <a:cs typeface="メイリオ" panose="020B0604030504040204" pitchFamily="50" charset="-128"/>
              </a:rPr>
              <a:t>　　　　　　　　　　　　</a:t>
            </a:r>
            <a:endParaRPr lang="en-US" altLang="ja-JP" sz="1100" dirty="0">
              <a:solidFill>
                <a:schemeClr val="tx1"/>
              </a:solidFill>
              <a:latin typeface="+mn-ea"/>
              <a:cs typeface="メイリオ" panose="020B0604030504040204" pitchFamily="50" charset="-128"/>
            </a:endParaRPr>
          </a:p>
        </p:txBody>
      </p:sp>
      <p:pic>
        <p:nvPicPr>
          <p:cNvPr id="5" name="図 4"/>
          <p:cNvPicPr>
            <a:picLocks noChangeAspect="1"/>
          </p:cNvPicPr>
          <p:nvPr/>
        </p:nvPicPr>
        <p:blipFill rotWithShape="1">
          <a:blip r:embed="rId7">
            <a:extLst>
              <a:ext uri="{28A0092B-C50C-407E-A947-70E740481C1C}">
                <a14:useLocalDpi xmlns:a14="http://schemas.microsoft.com/office/drawing/2010/main" val="0"/>
              </a:ext>
            </a:extLst>
          </a:blip>
          <a:srcRect l="10625" r="10625" b="33484"/>
          <a:stretch/>
        </p:blipFill>
        <p:spPr>
          <a:xfrm>
            <a:off x="200855" y="5029883"/>
            <a:ext cx="2183318" cy="1383122"/>
          </a:xfrm>
          <a:prstGeom prst="rect">
            <a:avLst/>
          </a:prstGeom>
        </p:spPr>
      </p:pic>
      <p:pic>
        <p:nvPicPr>
          <p:cNvPr id="6" name="図 5"/>
          <p:cNvPicPr>
            <a:picLocks noChangeAspect="1"/>
          </p:cNvPicPr>
          <p:nvPr/>
        </p:nvPicPr>
        <p:blipFill rotWithShape="1">
          <a:blip r:embed="rId8">
            <a:extLst>
              <a:ext uri="{28A0092B-C50C-407E-A947-70E740481C1C}">
                <a14:useLocalDpi xmlns:a14="http://schemas.microsoft.com/office/drawing/2010/main" val="0"/>
              </a:ext>
            </a:extLst>
          </a:blip>
          <a:srcRect l="7517" t="15349" b="7672"/>
          <a:stretch/>
        </p:blipFill>
        <p:spPr>
          <a:xfrm>
            <a:off x="2531423" y="5049358"/>
            <a:ext cx="2176970" cy="1359008"/>
          </a:xfrm>
          <a:prstGeom prst="rect">
            <a:avLst/>
          </a:prstGeom>
        </p:spPr>
      </p:pic>
      <p:sp>
        <p:nvSpPr>
          <p:cNvPr id="28" name="正方形/長方形 27"/>
          <p:cNvSpPr/>
          <p:nvPr/>
        </p:nvSpPr>
        <p:spPr>
          <a:xfrm>
            <a:off x="57551" y="6454849"/>
            <a:ext cx="4727041" cy="31115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100" dirty="0">
                <a:solidFill>
                  <a:schemeClr val="tx1"/>
                </a:solidFill>
                <a:latin typeface="+mn-ea"/>
                <a:cs typeface="メイリオ" panose="020B0604030504040204" pitchFamily="50" charset="-128"/>
              </a:rPr>
              <a:t>　</a:t>
            </a:r>
            <a:r>
              <a:rPr lang="ja-JP" altLang="en-US" sz="1100" dirty="0" smtClean="0">
                <a:solidFill>
                  <a:schemeClr val="tx1"/>
                </a:solidFill>
                <a:latin typeface="+mn-ea"/>
                <a:cs typeface="メイリオ" panose="020B0604030504040204" pitchFamily="50" charset="-128"/>
              </a:rPr>
              <a:t>参考</a:t>
            </a:r>
            <a:r>
              <a:rPr lang="ja-JP" altLang="en-US" sz="1100" dirty="0">
                <a:solidFill>
                  <a:schemeClr val="tx1"/>
                </a:solidFill>
                <a:latin typeface="+mn-ea"/>
                <a:cs typeface="メイリオ" panose="020B0604030504040204" pitchFamily="50" charset="-128"/>
              </a:rPr>
              <a:t>：</a:t>
            </a:r>
            <a:r>
              <a:rPr lang="ja-JP" altLang="en-US" sz="1100" dirty="0" smtClean="0">
                <a:solidFill>
                  <a:schemeClr val="tx1"/>
                </a:solidFill>
                <a:latin typeface="+mn-ea"/>
                <a:cs typeface="メイリオ" panose="020B0604030504040204" pitchFamily="50" charset="-128"/>
              </a:rPr>
              <a:t>事業実施後の普及活動の継続</a:t>
            </a:r>
            <a:r>
              <a:rPr lang="ja-JP" altLang="en-US" sz="1100" dirty="0">
                <a:solidFill>
                  <a:schemeClr val="tx1"/>
                </a:solidFill>
                <a:latin typeface="+mn-ea"/>
                <a:cs typeface="メイリオ" panose="020B0604030504040204" pitchFamily="50" charset="-128"/>
              </a:rPr>
              <a:t>（</a:t>
            </a:r>
            <a:r>
              <a:rPr lang="ja-JP" altLang="en-US" sz="1100" dirty="0" smtClean="0">
                <a:solidFill>
                  <a:schemeClr val="tx1"/>
                </a:solidFill>
                <a:latin typeface="+mn-ea"/>
                <a:cs typeface="メイリオ" panose="020B0604030504040204" pitchFamily="50" charset="-128"/>
              </a:rPr>
              <a:t>山地災害防止キャンペーンの案内、</a:t>
            </a:r>
            <a:endParaRPr lang="en-US" altLang="ja-JP" sz="1100" dirty="0" smtClean="0">
              <a:solidFill>
                <a:schemeClr val="tx1"/>
              </a:solidFill>
              <a:latin typeface="+mn-ea"/>
              <a:cs typeface="メイリオ" panose="020B0604030504040204" pitchFamily="50" charset="-128"/>
            </a:endParaRPr>
          </a:p>
          <a:p>
            <a:pPr>
              <a:defRPr/>
            </a:pPr>
            <a:r>
              <a:rPr lang="ja-JP" altLang="en-US" sz="1100" dirty="0">
                <a:solidFill>
                  <a:schemeClr val="tx1"/>
                </a:solidFill>
                <a:latin typeface="+mn-ea"/>
                <a:cs typeface="メイリオ" panose="020B0604030504040204" pitchFamily="50" charset="-128"/>
              </a:rPr>
              <a:t>　</a:t>
            </a:r>
            <a:r>
              <a:rPr lang="ja-JP" altLang="en-US" sz="1100" dirty="0" smtClean="0">
                <a:solidFill>
                  <a:schemeClr val="tx1"/>
                </a:solidFill>
                <a:latin typeface="+mn-ea"/>
                <a:cs typeface="メイリオ" panose="020B0604030504040204" pitchFamily="50" charset="-128"/>
              </a:rPr>
              <a:t>　　　　ポスター配布・掲示。あわせてパンフレットを配布</a:t>
            </a:r>
            <a:endParaRPr lang="en-US" altLang="ja-JP" sz="1100" dirty="0" smtClean="0">
              <a:solidFill>
                <a:schemeClr val="tx1"/>
              </a:solidFill>
              <a:latin typeface="+mn-ea"/>
              <a:cs typeface="メイリオ" panose="020B0604030504040204" pitchFamily="50" charset="-128"/>
            </a:endParaRPr>
          </a:p>
        </p:txBody>
      </p:sp>
      <p:sp>
        <p:nvSpPr>
          <p:cNvPr id="30" name="正方形/長方形 29"/>
          <p:cNvSpPr/>
          <p:nvPr/>
        </p:nvSpPr>
        <p:spPr>
          <a:xfrm>
            <a:off x="5184570" y="6023979"/>
            <a:ext cx="4807998" cy="461665"/>
          </a:xfrm>
          <a:prstGeom prst="rect">
            <a:avLst/>
          </a:prstGeom>
        </p:spPr>
        <p:txBody>
          <a:bodyPr wrap="square">
            <a:spAutoFit/>
          </a:bodyPr>
          <a:lstStyle/>
          <a:p>
            <a:r>
              <a:rPr lang="en-US" altLang="ja-JP" sz="1200" dirty="0" smtClean="0">
                <a:latin typeface="+mn-ea"/>
              </a:rPr>
              <a:t>※</a:t>
            </a:r>
            <a:r>
              <a:rPr lang="en-US" altLang="ja-JP" sz="1200" dirty="0">
                <a:latin typeface="+mn-ea"/>
              </a:rPr>
              <a:t>1</a:t>
            </a:r>
            <a:r>
              <a:rPr lang="ja-JP" altLang="en-US" sz="1200" dirty="0" smtClean="0">
                <a:latin typeface="+mn-ea"/>
              </a:rPr>
              <a:t>　高槻市中畑の参加人数は地元小学校の生徒を含む。</a:t>
            </a:r>
            <a:endParaRPr lang="en-US" altLang="ja-JP" sz="1200" dirty="0" smtClean="0">
              <a:latin typeface="+mn-ea"/>
            </a:endParaRPr>
          </a:p>
          <a:p>
            <a:r>
              <a:rPr lang="ja-JP" altLang="en-US" sz="1200" dirty="0">
                <a:latin typeface="+mn-ea"/>
              </a:rPr>
              <a:t>　　 </a:t>
            </a:r>
            <a:r>
              <a:rPr lang="ja-JP" altLang="en-US" sz="600" dirty="0" smtClean="0">
                <a:latin typeface="+mn-ea"/>
              </a:rPr>
              <a:t> </a:t>
            </a:r>
            <a:r>
              <a:rPr lang="ja-JP" altLang="en-US" sz="800" dirty="0" smtClean="0">
                <a:latin typeface="+mn-ea"/>
              </a:rPr>
              <a:t>　</a:t>
            </a:r>
            <a:r>
              <a:rPr lang="ja-JP" altLang="en-US" sz="1200" dirty="0" smtClean="0">
                <a:latin typeface="+mn-ea"/>
              </a:rPr>
              <a:t>高槻市中畑を除く</a:t>
            </a:r>
            <a:r>
              <a:rPr lang="en-US" altLang="ja-JP" sz="1200" dirty="0" smtClean="0">
                <a:latin typeface="+mn-ea"/>
              </a:rPr>
              <a:t>6</a:t>
            </a:r>
            <a:r>
              <a:rPr lang="ja-JP" altLang="en-US" sz="1200" dirty="0" smtClean="0">
                <a:latin typeface="+mn-ea"/>
              </a:rPr>
              <a:t>箇所平均は、</a:t>
            </a:r>
            <a:r>
              <a:rPr lang="en-US" altLang="ja-JP" sz="1200" dirty="0" smtClean="0">
                <a:latin typeface="+mn-ea"/>
              </a:rPr>
              <a:t>103</a:t>
            </a:r>
            <a:r>
              <a:rPr lang="ja-JP" altLang="en-US" sz="1200" dirty="0" smtClean="0">
                <a:latin typeface="+mn-ea"/>
              </a:rPr>
              <a:t>人</a:t>
            </a:r>
            <a:r>
              <a:rPr lang="en-US" altLang="ja-JP" sz="1200" dirty="0" smtClean="0">
                <a:latin typeface="+mn-ea"/>
              </a:rPr>
              <a:t>÷256</a:t>
            </a:r>
            <a:r>
              <a:rPr lang="ja-JP" altLang="en-US" sz="1200" dirty="0" smtClean="0">
                <a:latin typeface="+mn-ea"/>
              </a:rPr>
              <a:t>世帯≒</a:t>
            </a:r>
            <a:r>
              <a:rPr lang="en-US" altLang="ja-JP" sz="1200" dirty="0">
                <a:latin typeface="+mn-ea"/>
              </a:rPr>
              <a:t>42</a:t>
            </a:r>
            <a:r>
              <a:rPr lang="en-US" altLang="ja-JP" sz="1200" dirty="0" smtClean="0">
                <a:latin typeface="+mn-ea"/>
              </a:rPr>
              <a:t>%</a:t>
            </a:r>
            <a:endParaRPr lang="ja-JP" altLang="en-US" sz="1200" dirty="0">
              <a:latin typeface="+mn-ea"/>
            </a:endParaRPr>
          </a:p>
        </p:txBody>
      </p:sp>
      <p:sp>
        <p:nvSpPr>
          <p:cNvPr id="33" name="正方形/長方形 32"/>
          <p:cNvSpPr/>
          <p:nvPr/>
        </p:nvSpPr>
        <p:spPr>
          <a:xfrm>
            <a:off x="5134725" y="1844824"/>
            <a:ext cx="4807998" cy="461665"/>
          </a:xfrm>
          <a:prstGeom prst="rect">
            <a:avLst/>
          </a:prstGeom>
        </p:spPr>
        <p:txBody>
          <a:bodyPr wrap="square">
            <a:spAutoFit/>
          </a:bodyPr>
          <a:lstStyle/>
          <a:p>
            <a:r>
              <a:rPr lang="ja-JP" altLang="en-US" sz="1200" dirty="0" smtClean="0">
                <a:latin typeface="+mn-ea"/>
              </a:rPr>
              <a:t>令和</a:t>
            </a:r>
            <a:r>
              <a:rPr lang="en-US" altLang="ja-JP" sz="1200" dirty="0" smtClean="0">
                <a:latin typeface="+mn-ea"/>
              </a:rPr>
              <a:t>2</a:t>
            </a:r>
            <a:r>
              <a:rPr lang="ja-JP" altLang="en-US" sz="1200" dirty="0" err="1" smtClean="0">
                <a:latin typeface="+mn-ea"/>
              </a:rPr>
              <a:t>、</a:t>
            </a:r>
            <a:r>
              <a:rPr lang="en-US" altLang="ja-JP" sz="1200" dirty="0" smtClean="0">
                <a:latin typeface="+mn-ea"/>
              </a:rPr>
              <a:t>3</a:t>
            </a:r>
            <a:r>
              <a:rPr lang="ja-JP" altLang="en-US" sz="1200" dirty="0" smtClean="0">
                <a:latin typeface="+mn-ea"/>
              </a:rPr>
              <a:t>年度に事業完了した地区について、森林危険情報マップを</a:t>
            </a:r>
            <a:endParaRPr lang="en-US" altLang="ja-JP" sz="1200" dirty="0" smtClean="0">
              <a:latin typeface="+mn-ea"/>
            </a:endParaRPr>
          </a:p>
          <a:p>
            <a:r>
              <a:rPr lang="ja-JP" altLang="en-US" sz="1200" dirty="0" smtClean="0">
                <a:latin typeface="+mn-ea"/>
              </a:rPr>
              <a:t>活用し、防災教室を開催の上、アンケートを実施</a:t>
            </a:r>
            <a:endParaRPr lang="ja-JP" altLang="en-US" sz="1200" dirty="0">
              <a:latin typeface="+mn-ea"/>
            </a:endParaRPr>
          </a:p>
        </p:txBody>
      </p:sp>
      <p:pic>
        <p:nvPicPr>
          <p:cNvPr id="4" name="図 3"/>
          <p:cNvPicPr>
            <a:picLocks noChangeAspect="1"/>
          </p:cNvPicPr>
          <p:nvPr/>
        </p:nvPicPr>
        <p:blipFill>
          <a:blip r:embed="rId9"/>
          <a:stretch>
            <a:fillRect/>
          </a:stretch>
        </p:blipFill>
        <p:spPr>
          <a:xfrm>
            <a:off x="5024082" y="2342198"/>
            <a:ext cx="4727164" cy="3572899"/>
          </a:xfrm>
          <a:prstGeom prst="rect">
            <a:avLst/>
          </a:prstGeom>
        </p:spPr>
      </p:pic>
    </p:spTree>
    <p:extLst>
      <p:ext uri="{BB962C8B-B14F-4D97-AF65-F5344CB8AC3E}">
        <p14:creationId xmlns:p14="http://schemas.microsoft.com/office/powerpoint/2010/main" val="1497241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stretch>
            <a:fillRect/>
          </a:stretch>
        </p:blipFill>
        <p:spPr>
          <a:xfrm>
            <a:off x="166015" y="3356992"/>
            <a:ext cx="9560874" cy="3410651"/>
          </a:xfrm>
          <a:prstGeom prst="rect">
            <a:avLst/>
          </a:prstGeom>
        </p:spPr>
      </p:pic>
      <p:sp>
        <p:nvSpPr>
          <p:cNvPr id="9" name="コンテンツ プレースホルダー 2"/>
          <p:cNvSpPr txBox="1">
            <a:spLocks/>
          </p:cNvSpPr>
          <p:nvPr/>
        </p:nvSpPr>
        <p:spPr>
          <a:xfrm>
            <a:off x="165335" y="1453335"/>
            <a:ext cx="7964432" cy="463497"/>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600" dirty="0" smtClean="0">
                <a:latin typeface="+mj-ea"/>
              </a:rPr>
              <a:t>アンケート結果　　回答数：</a:t>
            </a:r>
            <a:r>
              <a:rPr lang="en-US" altLang="ja-JP" sz="1600" dirty="0" smtClean="0">
                <a:latin typeface="+mj-ea"/>
              </a:rPr>
              <a:t>118</a:t>
            </a:r>
            <a:r>
              <a:rPr lang="ja-JP" altLang="en-US" sz="1600" dirty="0" smtClean="0">
                <a:latin typeface="+mj-ea"/>
              </a:rPr>
              <a:t>人</a:t>
            </a:r>
            <a:endParaRPr lang="en-US" altLang="ja-JP" sz="1600" dirty="0" smtClean="0">
              <a:latin typeface="+mj-ea"/>
            </a:endParaRPr>
          </a:p>
        </p:txBody>
      </p:sp>
      <p:sp>
        <p:nvSpPr>
          <p:cNvPr id="34" name="正方形/長方形 17"/>
          <p:cNvSpPr>
            <a:spLocks noChangeArrowheads="1"/>
          </p:cNvSpPr>
          <p:nvPr/>
        </p:nvSpPr>
        <p:spPr bwMode="auto">
          <a:xfrm>
            <a:off x="111734" y="332656"/>
            <a:ext cx="70015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914400" eaLnBrk="1" hangingPunct="1">
              <a:spcBef>
                <a:spcPct val="0"/>
              </a:spcBef>
              <a:buFontTx/>
              <a:buNone/>
            </a:pPr>
            <a:r>
              <a:rPr lang="ja-JP" altLang="en-US" sz="2000" b="1" dirty="0">
                <a:latin typeface="メイリオ" pitchFamily="50" charset="-128"/>
                <a:ea typeface="メイリオ" pitchFamily="50" charset="-128"/>
                <a:cs typeface="メイリオ" pitchFamily="50" charset="-128"/>
              </a:rPr>
              <a:t>　危険渓流の流木対策事業</a:t>
            </a:r>
            <a:r>
              <a:rPr lang="ja-JP" altLang="en-US" sz="2000" b="1" dirty="0">
                <a:solidFill>
                  <a:srgbClr val="000000"/>
                </a:solidFill>
                <a:latin typeface="Meiryo UI" pitchFamily="50" charset="-128"/>
                <a:ea typeface="Meiryo UI" pitchFamily="50" charset="-128"/>
                <a:cs typeface="Meiryo UI" pitchFamily="50" charset="-128"/>
              </a:rPr>
              <a:t>の効果検証</a:t>
            </a:r>
          </a:p>
        </p:txBody>
      </p:sp>
      <p:cxnSp>
        <p:nvCxnSpPr>
          <p:cNvPr id="37" name="直線コネクタ 36"/>
          <p:cNvCxnSpPr/>
          <p:nvPr/>
        </p:nvCxnSpPr>
        <p:spPr>
          <a:xfrm>
            <a:off x="200472" y="697636"/>
            <a:ext cx="9504000" cy="0"/>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2952" y="764704"/>
            <a:ext cx="5662135" cy="646331"/>
          </a:xfrm>
          <a:prstGeom prst="rect">
            <a:avLst/>
          </a:prstGeom>
        </p:spPr>
        <p:txBody>
          <a:bodyPr wrap="square">
            <a:spAutoFit/>
          </a:bodyPr>
          <a:lstStyle/>
          <a:p>
            <a:r>
              <a:rPr lang="ja-JP" altLang="en-US" dirty="0" smtClean="0">
                <a:latin typeface="+mj-ea"/>
              </a:rPr>
              <a:t>●</a:t>
            </a:r>
            <a:r>
              <a:rPr lang="ja-JP" altLang="en-US" dirty="0">
                <a:latin typeface="+mj-ea"/>
              </a:rPr>
              <a:t>ソフト</a:t>
            </a:r>
            <a:r>
              <a:rPr lang="ja-JP" altLang="en-US" dirty="0" smtClean="0">
                <a:latin typeface="+mj-ea"/>
              </a:rPr>
              <a:t>対策</a:t>
            </a:r>
            <a:r>
              <a:rPr lang="ja-JP" altLang="en-US" dirty="0">
                <a:latin typeface="+mj-ea"/>
              </a:rPr>
              <a:t>の効果検証</a:t>
            </a:r>
            <a:endParaRPr lang="en-US" altLang="ja-JP" dirty="0">
              <a:latin typeface="+mj-ea"/>
            </a:endParaRPr>
          </a:p>
          <a:p>
            <a:r>
              <a:rPr lang="ja-JP" altLang="en-US" dirty="0">
                <a:latin typeface="+mj-ea"/>
              </a:rPr>
              <a:t>　  </a:t>
            </a:r>
            <a:r>
              <a:rPr lang="ja-JP" altLang="en-US" dirty="0" smtClean="0">
                <a:latin typeface="+mj-ea"/>
              </a:rPr>
              <a:t>・</a:t>
            </a:r>
            <a:r>
              <a:rPr lang="ja-JP" altLang="en-US" dirty="0">
                <a:latin typeface="+mj-ea"/>
              </a:rPr>
              <a:t>ソフト</a:t>
            </a:r>
            <a:r>
              <a:rPr lang="ja-JP" altLang="en-US" dirty="0" smtClean="0">
                <a:latin typeface="+mj-ea"/>
              </a:rPr>
              <a:t>対策</a:t>
            </a:r>
            <a:r>
              <a:rPr lang="ja-JP" altLang="en-US" dirty="0">
                <a:latin typeface="+mj-ea"/>
              </a:rPr>
              <a:t>を行った地域住民へのアンケートの実施</a:t>
            </a:r>
          </a:p>
        </p:txBody>
      </p:sp>
      <p:sp>
        <p:nvSpPr>
          <p:cNvPr id="2" name="正方形/長方形 1"/>
          <p:cNvSpPr/>
          <p:nvPr/>
        </p:nvSpPr>
        <p:spPr>
          <a:xfrm>
            <a:off x="5631553" y="3808909"/>
            <a:ext cx="689600" cy="2095852"/>
          </a:xfrm>
          <a:prstGeom prst="rect">
            <a:avLst/>
          </a:prstGeom>
          <a:noFill/>
          <a:ln w="38100">
            <a:solidFill>
              <a:srgbClr val="FF00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6207340" y="1052736"/>
            <a:ext cx="3497132" cy="553754"/>
          </a:xfrm>
          <a:prstGeom prst="rect">
            <a:avLst/>
          </a:prstGeom>
          <a:noFill/>
          <a:ln w="38100">
            <a:solidFill>
              <a:srgbClr val="FF00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tx1">
                    <a:lumMod val="95000"/>
                    <a:lumOff val="5000"/>
                  </a:schemeClr>
                </a:solidFill>
              </a:rPr>
              <a:t>◆期待する効果　防災意識の向上</a:t>
            </a:r>
            <a:endParaRPr lang="en-US" altLang="ja-JP" sz="1100" dirty="0" smtClean="0">
              <a:solidFill>
                <a:schemeClr val="tx1">
                  <a:lumMod val="95000"/>
                  <a:lumOff val="5000"/>
                </a:schemeClr>
              </a:solidFill>
            </a:endParaRPr>
          </a:p>
          <a:p>
            <a:r>
              <a:rPr lang="ja-JP" altLang="en-US" sz="1100" dirty="0" smtClean="0">
                <a:solidFill>
                  <a:schemeClr val="tx1">
                    <a:lumMod val="95000"/>
                    <a:lumOff val="5000"/>
                  </a:schemeClr>
                </a:solidFill>
              </a:rPr>
              <a:t>　  （対象者の６～９割に向上）</a:t>
            </a:r>
            <a:r>
              <a:rPr lang="ja-JP" altLang="en-US" sz="1100" dirty="0">
                <a:solidFill>
                  <a:schemeClr val="tx1">
                    <a:lumMod val="95000"/>
                    <a:lumOff val="5000"/>
                  </a:schemeClr>
                </a:solidFill>
              </a:rPr>
              <a:t>　</a:t>
            </a:r>
            <a:r>
              <a:rPr lang="ja-JP" altLang="en-US" sz="1100" dirty="0" smtClean="0">
                <a:solidFill>
                  <a:schemeClr val="tx1">
                    <a:lumMod val="95000"/>
                    <a:lumOff val="5000"/>
                  </a:schemeClr>
                </a:solidFill>
              </a:rPr>
              <a:t>⇒　対象設問（</a:t>
            </a:r>
            <a:r>
              <a:rPr lang="en-US" altLang="ja-JP" sz="1100" dirty="0" smtClean="0">
                <a:solidFill>
                  <a:schemeClr val="tx1">
                    <a:lumMod val="95000"/>
                    <a:lumOff val="5000"/>
                  </a:schemeClr>
                </a:solidFill>
              </a:rPr>
              <a:t>4</a:t>
            </a:r>
            <a:r>
              <a:rPr lang="ja-JP" altLang="en-US" sz="1100" dirty="0" smtClean="0">
                <a:solidFill>
                  <a:schemeClr val="tx1">
                    <a:lumMod val="95000"/>
                    <a:lumOff val="5000"/>
                  </a:schemeClr>
                </a:solidFill>
              </a:rPr>
              <a:t>）～（</a:t>
            </a:r>
            <a:r>
              <a:rPr lang="en-US" altLang="ja-JP" sz="1100" dirty="0">
                <a:solidFill>
                  <a:schemeClr val="tx1">
                    <a:lumMod val="95000"/>
                    <a:lumOff val="5000"/>
                  </a:schemeClr>
                </a:solidFill>
              </a:rPr>
              <a:t>8</a:t>
            </a:r>
            <a:r>
              <a:rPr lang="ja-JP" altLang="en-US" sz="1100" dirty="0" smtClean="0">
                <a:solidFill>
                  <a:schemeClr val="tx1">
                    <a:lumMod val="95000"/>
                    <a:lumOff val="5000"/>
                  </a:schemeClr>
                </a:solidFill>
              </a:rPr>
              <a:t>）</a:t>
            </a:r>
            <a:endParaRPr lang="en-US" altLang="ja-JP" sz="1100" dirty="0" smtClean="0">
              <a:solidFill>
                <a:schemeClr val="tx1">
                  <a:lumMod val="95000"/>
                  <a:lumOff val="5000"/>
                </a:schemeClr>
              </a:solidFill>
            </a:endParaRPr>
          </a:p>
        </p:txBody>
      </p:sp>
      <p:pic>
        <p:nvPicPr>
          <p:cNvPr id="4" name="図 3"/>
          <p:cNvPicPr>
            <a:picLocks noChangeAspect="1"/>
          </p:cNvPicPr>
          <p:nvPr/>
        </p:nvPicPr>
        <p:blipFill>
          <a:blip r:embed="rId4"/>
          <a:stretch>
            <a:fillRect/>
          </a:stretch>
        </p:blipFill>
        <p:spPr>
          <a:xfrm>
            <a:off x="171444" y="1934764"/>
            <a:ext cx="9555445" cy="1254938"/>
          </a:xfrm>
          <a:prstGeom prst="rect">
            <a:avLst/>
          </a:prstGeom>
        </p:spPr>
      </p:pic>
    </p:spTree>
    <p:extLst>
      <p:ext uri="{BB962C8B-B14F-4D97-AF65-F5344CB8AC3E}">
        <p14:creationId xmlns:p14="http://schemas.microsoft.com/office/powerpoint/2010/main" val="15351844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4834</TotalTime>
  <Words>2118</Words>
  <Application>Microsoft Office PowerPoint</Application>
  <PresentationFormat>A4 210 x 297 mm</PresentationFormat>
  <Paragraphs>202</Paragraphs>
  <Slides>10</Slides>
  <Notes>10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10</vt:i4>
      </vt:variant>
    </vt:vector>
  </HeadingPairs>
  <TitlesOfParts>
    <vt:vector size="19" baseType="lpstr">
      <vt:lpstr>BIZ UDPゴシック</vt:lpstr>
      <vt:lpstr>Meiryo UI</vt:lpstr>
      <vt:lpstr>ＭＳ Ｐゴシック</vt:lpstr>
      <vt:lpstr>ＭＳ Ｐ明朝</vt:lpstr>
      <vt:lpstr>ＭＳ ゴシック</vt:lpstr>
      <vt:lpstr>メイリオ</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木南　克規</dc:creator>
  <cp:lastModifiedBy>阪本　佳奈美</cp:lastModifiedBy>
  <cp:revision>582</cp:revision>
  <cp:lastPrinted>2022-11-17T09:38:54Z</cp:lastPrinted>
  <dcterms:created xsi:type="dcterms:W3CDTF">2018-06-07T02:44:10Z</dcterms:created>
  <dcterms:modified xsi:type="dcterms:W3CDTF">2023-01-24T07:40:13Z</dcterms:modified>
</cp:coreProperties>
</file>