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</p:sldMasterIdLst>
  <p:notesMasterIdLst>
    <p:notesMasterId r:id="rId12"/>
  </p:notesMasterIdLst>
  <p:sldIdLst>
    <p:sldId id="610" r:id="rId2"/>
    <p:sldId id="639" r:id="rId3"/>
    <p:sldId id="637" r:id="rId4"/>
    <p:sldId id="638" r:id="rId5"/>
    <p:sldId id="618" r:id="rId6"/>
    <p:sldId id="613" r:id="rId7"/>
    <p:sldId id="611" r:id="rId8"/>
    <p:sldId id="612" r:id="rId9"/>
    <p:sldId id="617" r:id="rId10"/>
    <p:sldId id="614" r:id="rId11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  <a:srgbClr val="FF99FF"/>
    <a:srgbClr val="99CCFF"/>
    <a:srgbClr val="CCCCFF"/>
    <a:srgbClr val="66FFFF"/>
    <a:srgbClr val="FFD03B"/>
    <a:srgbClr val="FFDB69"/>
    <a:srgbClr val="D54AE4"/>
    <a:srgbClr val="DEFFB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2819" autoAdjust="0"/>
  </p:normalViewPr>
  <p:slideViewPr>
    <p:cSldViewPr snapToGrid="0">
      <p:cViewPr varScale="1">
        <p:scale>
          <a:sx n="89" d="100"/>
          <a:sy n="89" d="100"/>
        </p:scale>
        <p:origin x="1325" y="82"/>
      </p:cViewPr>
      <p:guideLst>
        <p:guide orient="horz" pos="120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Sheet1!$B$1:$B$62</c:f>
              <c:strCache>
                <c:ptCount val="62"/>
                <c:pt idx="0">
                  <c:v>R1.1</c:v>
                </c:pt>
                <c:pt idx="1">
                  <c:v>R1.2</c:v>
                </c:pt>
                <c:pt idx="2">
                  <c:v>R1.3</c:v>
                </c:pt>
                <c:pt idx="3">
                  <c:v>R1.4</c:v>
                </c:pt>
                <c:pt idx="4">
                  <c:v>R1.5</c:v>
                </c:pt>
                <c:pt idx="5">
                  <c:v>R1.6</c:v>
                </c:pt>
                <c:pt idx="6">
                  <c:v>R1.7</c:v>
                </c:pt>
                <c:pt idx="7">
                  <c:v>R1.8</c:v>
                </c:pt>
                <c:pt idx="8">
                  <c:v>R1.9</c:v>
                </c:pt>
                <c:pt idx="9">
                  <c:v>R1.10</c:v>
                </c:pt>
                <c:pt idx="10">
                  <c:v>R1.11</c:v>
                </c:pt>
                <c:pt idx="11">
                  <c:v>R1.12</c:v>
                </c:pt>
                <c:pt idx="12">
                  <c:v>R2.1</c:v>
                </c:pt>
                <c:pt idx="13">
                  <c:v>R2.2</c:v>
                </c:pt>
                <c:pt idx="14">
                  <c:v>R2.3</c:v>
                </c:pt>
                <c:pt idx="15">
                  <c:v>R2.4</c:v>
                </c:pt>
                <c:pt idx="16">
                  <c:v>R2.5</c:v>
                </c:pt>
                <c:pt idx="17">
                  <c:v>R2.6</c:v>
                </c:pt>
                <c:pt idx="18">
                  <c:v>R2.7</c:v>
                </c:pt>
                <c:pt idx="19">
                  <c:v>R2.8</c:v>
                </c:pt>
                <c:pt idx="20">
                  <c:v>R2.9</c:v>
                </c:pt>
                <c:pt idx="21">
                  <c:v>R2.10</c:v>
                </c:pt>
                <c:pt idx="22">
                  <c:v>R2.11</c:v>
                </c:pt>
                <c:pt idx="23">
                  <c:v>R2.12</c:v>
                </c:pt>
                <c:pt idx="24">
                  <c:v>R3.1</c:v>
                </c:pt>
                <c:pt idx="25">
                  <c:v>R3.2</c:v>
                </c:pt>
                <c:pt idx="26">
                  <c:v>R3.3</c:v>
                </c:pt>
                <c:pt idx="27">
                  <c:v>R3.4</c:v>
                </c:pt>
                <c:pt idx="28">
                  <c:v>R3.5</c:v>
                </c:pt>
                <c:pt idx="29">
                  <c:v>R3.6</c:v>
                </c:pt>
                <c:pt idx="30">
                  <c:v>R3.7</c:v>
                </c:pt>
                <c:pt idx="31">
                  <c:v>R3.8</c:v>
                </c:pt>
                <c:pt idx="32">
                  <c:v>R3.9</c:v>
                </c:pt>
                <c:pt idx="33">
                  <c:v>R3.10</c:v>
                </c:pt>
                <c:pt idx="34">
                  <c:v>R3.11</c:v>
                </c:pt>
                <c:pt idx="35">
                  <c:v>R3.12</c:v>
                </c:pt>
                <c:pt idx="36">
                  <c:v>R4.1</c:v>
                </c:pt>
                <c:pt idx="37">
                  <c:v>R4.2</c:v>
                </c:pt>
                <c:pt idx="38">
                  <c:v>R4.3</c:v>
                </c:pt>
                <c:pt idx="39">
                  <c:v>R4.4</c:v>
                </c:pt>
                <c:pt idx="40">
                  <c:v>R4.5</c:v>
                </c:pt>
                <c:pt idx="41">
                  <c:v>R4.6</c:v>
                </c:pt>
                <c:pt idx="42">
                  <c:v>R4.7</c:v>
                </c:pt>
                <c:pt idx="43">
                  <c:v>R4.8</c:v>
                </c:pt>
                <c:pt idx="44">
                  <c:v>R4.9</c:v>
                </c:pt>
                <c:pt idx="45">
                  <c:v>R4.10</c:v>
                </c:pt>
                <c:pt idx="46">
                  <c:v>R4.11</c:v>
                </c:pt>
                <c:pt idx="47">
                  <c:v>R4.12</c:v>
                </c:pt>
                <c:pt idx="48">
                  <c:v>R5.1</c:v>
                </c:pt>
                <c:pt idx="49">
                  <c:v>R5.2</c:v>
                </c:pt>
                <c:pt idx="50">
                  <c:v>R5.3</c:v>
                </c:pt>
                <c:pt idx="51">
                  <c:v>R5.4</c:v>
                </c:pt>
                <c:pt idx="52">
                  <c:v>R5.5</c:v>
                </c:pt>
                <c:pt idx="53">
                  <c:v>R5.6</c:v>
                </c:pt>
                <c:pt idx="54">
                  <c:v>R5.7</c:v>
                </c:pt>
                <c:pt idx="55">
                  <c:v>R5.8</c:v>
                </c:pt>
                <c:pt idx="56">
                  <c:v>R5.9</c:v>
                </c:pt>
                <c:pt idx="57">
                  <c:v>R5.10</c:v>
                </c:pt>
                <c:pt idx="58">
                  <c:v>R5.11</c:v>
                </c:pt>
                <c:pt idx="59">
                  <c:v>R5.12</c:v>
                </c:pt>
                <c:pt idx="60">
                  <c:v>R6.1</c:v>
                </c:pt>
                <c:pt idx="61">
                  <c:v>R6.2</c:v>
                </c:pt>
              </c:strCache>
            </c:strRef>
          </c:cat>
          <c:val>
            <c:numRef>
              <c:f>Sheet1!$C$1:$C$62</c:f>
              <c:numCache>
                <c:formatCode>General</c:formatCode>
                <c:ptCount val="6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18</c:v>
                </c:pt>
                <c:pt idx="5">
                  <c:v>21</c:v>
                </c:pt>
                <c:pt idx="6">
                  <c:v>24</c:v>
                </c:pt>
                <c:pt idx="7">
                  <c:v>27</c:v>
                </c:pt>
                <c:pt idx="8">
                  <c:v>30</c:v>
                </c:pt>
                <c:pt idx="9">
                  <c:v>33</c:v>
                </c:pt>
                <c:pt idx="10">
                  <c:v>36</c:v>
                </c:pt>
                <c:pt idx="11">
                  <c:v>39</c:v>
                </c:pt>
                <c:pt idx="12">
                  <c:v>42</c:v>
                </c:pt>
                <c:pt idx="13">
                  <c:v>45</c:v>
                </c:pt>
                <c:pt idx="14">
                  <c:v>48</c:v>
                </c:pt>
                <c:pt idx="15">
                  <c:v>50</c:v>
                </c:pt>
                <c:pt idx="16">
                  <c:v>55</c:v>
                </c:pt>
                <c:pt idx="17">
                  <c:v>60</c:v>
                </c:pt>
                <c:pt idx="18">
                  <c:v>65</c:v>
                </c:pt>
                <c:pt idx="19">
                  <c:v>70</c:v>
                </c:pt>
                <c:pt idx="20">
                  <c:v>75</c:v>
                </c:pt>
                <c:pt idx="21">
                  <c:v>80</c:v>
                </c:pt>
                <c:pt idx="22">
                  <c:v>85</c:v>
                </c:pt>
                <c:pt idx="23">
                  <c:v>90</c:v>
                </c:pt>
                <c:pt idx="24">
                  <c:v>95</c:v>
                </c:pt>
                <c:pt idx="25">
                  <c:v>100</c:v>
                </c:pt>
                <c:pt idx="26">
                  <c:v>105</c:v>
                </c:pt>
                <c:pt idx="27">
                  <c:v>110</c:v>
                </c:pt>
                <c:pt idx="28">
                  <c:v>115</c:v>
                </c:pt>
                <c:pt idx="29">
                  <c:v>120</c:v>
                </c:pt>
                <c:pt idx="30">
                  <c:v>125</c:v>
                </c:pt>
                <c:pt idx="31">
                  <c:v>130</c:v>
                </c:pt>
                <c:pt idx="32">
                  <c:v>135</c:v>
                </c:pt>
                <c:pt idx="33">
                  <c:v>140</c:v>
                </c:pt>
                <c:pt idx="34">
                  <c:v>145</c:v>
                </c:pt>
                <c:pt idx="35">
                  <c:v>150</c:v>
                </c:pt>
                <c:pt idx="36">
                  <c:v>155</c:v>
                </c:pt>
                <c:pt idx="37">
                  <c:v>160</c:v>
                </c:pt>
                <c:pt idx="38">
                  <c:v>165</c:v>
                </c:pt>
                <c:pt idx="39">
                  <c:v>200</c:v>
                </c:pt>
                <c:pt idx="40">
                  <c:v>250</c:v>
                </c:pt>
                <c:pt idx="41">
                  <c:v>260</c:v>
                </c:pt>
                <c:pt idx="42">
                  <c:v>280</c:v>
                </c:pt>
                <c:pt idx="43">
                  <c:v>300</c:v>
                </c:pt>
                <c:pt idx="44">
                  <c:v>320</c:v>
                </c:pt>
                <c:pt idx="45">
                  <c:v>340</c:v>
                </c:pt>
                <c:pt idx="46">
                  <c:v>354</c:v>
                </c:pt>
                <c:pt idx="47">
                  <c:v>380</c:v>
                </c:pt>
                <c:pt idx="48">
                  <c:v>420</c:v>
                </c:pt>
                <c:pt idx="49">
                  <c:v>470</c:v>
                </c:pt>
                <c:pt idx="50">
                  <c:v>490</c:v>
                </c:pt>
                <c:pt idx="51">
                  <c:v>500</c:v>
                </c:pt>
                <c:pt idx="52">
                  <c:v>550</c:v>
                </c:pt>
                <c:pt idx="53">
                  <c:v>610</c:v>
                </c:pt>
                <c:pt idx="54">
                  <c:v>650</c:v>
                </c:pt>
                <c:pt idx="55">
                  <c:v>700</c:v>
                </c:pt>
                <c:pt idx="56">
                  <c:v>720</c:v>
                </c:pt>
                <c:pt idx="57">
                  <c:v>740</c:v>
                </c:pt>
                <c:pt idx="58">
                  <c:v>788</c:v>
                </c:pt>
                <c:pt idx="59">
                  <c:v>960</c:v>
                </c:pt>
                <c:pt idx="60">
                  <c:v>1120</c:v>
                </c:pt>
                <c:pt idx="61">
                  <c:v>1250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8D-491F-BD69-FD3C8CD98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8129376"/>
        <c:axId val="1358126880"/>
      </c:lineChart>
      <c:catAx>
        <c:axId val="135812937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58126880"/>
        <c:crosses val="autoZero"/>
        <c:auto val="1"/>
        <c:lblAlgn val="ctr"/>
        <c:lblOffset val="100"/>
        <c:tickMarkSkip val="1"/>
        <c:noMultiLvlLbl val="0"/>
      </c:catAx>
      <c:valAx>
        <c:axId val="135812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5812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0.11686</cdr:x>
      <cdr:y>0.94222</cdr:y>
    </cdr:from>
    <cdr:to>
      <cdr:x>0.98059</cdr:x>
      <cdr:y>0.94222</cdr:y>
    </cdr:to>
    <cdr:cxnSp macro="">
      <cdr:nvCxnSpPr>
        <cdr:cNvPr id="3" name="直線コネクタ 2">
          <a:extLst xmlns:a="http://schemas.openxmlformats.org/drawingml/2006/main">
            <a:ext uri="{FF2B5EF4-FFF2-40B4-BE49-F238E27FC236}">
              <a16:creationId xmlns:a16="http://schemas.microsoft.com/office/drawing/2014/main" id="{B9B2A7C1-DB93-45D9-A1D8-76629283F3B1}"/>
            </a:ext>
          </a:extLst>
        </cdr:cNvPr>
        <cdr:cNvCxnSpPr/>
      </cdr:nvCxnSpPr>
      <cdr:spPr>
        <a:xfrm xmlns:a="http://schemas.openxmlformats.org/drawingml/2006/main">
          <a:off x="415498" y="2522265"/>
          <a:ext cx="307100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5BA39-7CAF-4596-A299-67B5C6E315B8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ED70-445C-4EB7-910B-E53761D2C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62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ED70-445C-4EB7-910B-E53761D2C42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209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ED70-445C-4EB7-910B-E53761D2C42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39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ED70-445C-4EB7-910B-E53761D2C42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76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02">
              <a:defRPr/>
            </a:pPr>
            <a:endParaRPr kumimoji="1" lang="en-US" altLang="ja-JP" dirty="0"/>
          </a:p>
          <a:p>
            <a:pPr defTabSz="883402"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17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ED70-445C-4EB7-910B-E53761D2C42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417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65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ED70-445C-4EB7-910B-E53761D2C42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57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ED70-445C-4EB7-910B-E53761D2C42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278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ED70-445C-4EB7-910B-E53761D2C42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860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ED70-445C-4EB7-910B-E53761D2C42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60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ED70-445C-4EB7-910B-E53761D2C42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521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ED70-445C-4EB7-910B-E53761D2C42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81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1A30-9D3B-44B1-8669-134F03876ADF}" type="datetime1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85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CBAC-55CA-4A2A-AC17-E34FEF984C78}" type="datetime1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2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C9B4-7DC1-40D4-9E5B-CE8661406BF2}" type="datetime1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4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25D-3BE5-42F2-910E-81E373344CE0}" type="datetime1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91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93F97-BDF4-4551-B908-CF41EDB07E59}" type="datetime1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95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1CD1-69EA-4DEA-B66C-0544F37F8A44}" type="datetime1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80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F3EC-2855-4495-83A8-472951C15BD0}" type="datetime1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67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E6A3-7FAE-4858-A946-900D7000CD7A}" type="datetime1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61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E37F-828A-4120-BC9A-66640380BA1E}" type="datetime1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50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60E-72E3-4855-99DF-C02D700D4C2F}" type="datetime1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32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03A0-8E1A-4411-B462-F09C776EA64E}" type="datetime1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58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7AE7-CF1B-4C28-A189-13C8C76841DC}" type="datetime1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89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hart" Target="../charts/chart1.xml"/><Relationship Id="rId7" Type="http://schemas.openxmlformats.org/officeDocument/2006/relationships/hyperlink" Target="https://www.youtube.com/watch?v=R0JJngAUij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R0JJngAUijA&amp;t=2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D56CE7-B680-4EAE-85F9-82BEF97A97B5}"/>
              </a:ext>
            </a:extLst>
          </p:cNvPr>
          <p:cNvSpPr txBox="1"/>
          <p:nvPr/>
        </p:nvSpPr>
        <p:spPr>
          <a:xfrm>
            <a:off x="513842" y="2976455"/>
            <a:ext cx="8116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ビュースポットおおさかの魅力発信について</a:t>
            </a:r>
            <a:endParaRPr kumimoji="1"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924DF8-2507-4BBC-9278-E9D3CEBDE28C}"/>
              </a:ext>
            </a:extLst>
          </p:cNvPr>
          <p:cNvSpPr txBox="1"/>
          <p:nvPr/>
        </p:nvSpPr>
        <p:spPr>
          <a:xfrm>
            <a:off x="7689954" y="105975"/>
            <a:ext cx="12006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1" lang="ja-JP" altLang="en-US" sz="20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資料４</a:t>
            </a:r>
            <a:endParaRPr kumimoji="1"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73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8C492FE9-F38E-41CE-A133-7CFB7B58B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01069"/>
              </p:ext>
            </p:extLst>
          </p:nvPr>
        </p:nvGraphicFramePr>
        <p:xfrm>
          <a:off x="332558" y="1845976"/>
          <a:ext cx="8518144" cy="4183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536">
                  <a:extLst>
                    <a:ext uri="{9D8B030D-6E8A-4147-A177-3AD203B41FA5}">
                      <a16:colId xmlns:a16="http://schemas.microsoft.com/office/drawing/2014/main" val="2676648205"/>
                    </a:ext>
                  </a:extLst>
                </a:gridCol>
                <a:gridCol w="2129536">
                  <a:extLst>
                    <a:ext uri="{9D8B030D-6E8A-4147-A177-3AD203B41FA5}">
                      <a16:colId xmlns:a16="http://schemas.microsoft.com/office/drawing/2014/main" val="1324264598"/>
                    </a:ext>
                  </a:extLst>
                </a:gridCol>
                <a:gridCol w="2129536">
                  <a:extLst>
                    <a:ext uri="{9D8B030D-6E8A-4147-A177-3AD203B41FA5}">
                      <a16:colId xmlns:a16="http://schemas.microsoft.com/office/drawing/2014/main" val="2858859530"/>
                    </a:ext>
                  </a:extLst>
                </a:gridCol>
                <a:gridCol w="2129536">
                  <a:extLst>
                    <a:ext uri="{9D8B030D-6E8A-4147-A177-3AD203B41FA5}">
                      <a16:colId xmlns:a16="http://schemas.microsoft.com/office/drawing/2014/main" val="1529917149"/>
                    </a:ext>
                  </a:extLst>
                </a:gridCol>
              </a:tblGrid>
              <a:tr h="7231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2022</a:t>
                      </a:r>
                      <a:endParaRPr kumimoji="1" lang="ja-JP" altLang="en-US" sz="2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990" marR="95990" marT="47995" marB="479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2023</a:t>
                      </a:r>
                      <a:endParaRPr kumimoji="1" lang="ja-JP" altLang="en-US" sz="2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990" marR="95990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2024</a:t>
                      </a:r>
                    </a:p>
                    <a:p>
                      <a:pPr algn="ctr"/>
                      <a:r>
                        <a:rPr kumimoji="1" lang="ja-JP" altLang="en-US" sz="2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（予定）</a:t>
                      </a:r>
                    </a:p>
                  </a:txBody>
                  <a:tcPr marL="95990" marR="95990" marT="47995" marB="4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2025</a:t>
                      </a:r>
                      <a:endParaRPr kumimoji="1" lang="ja-JP" altLang="en-US" sz="2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990" marR="95990" marT="47995" marB="4799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40355"/>
                  </a:ext>
                </a:extLst>
              </a:tr>
              <a:tr h="3447818">
                <a:tc>
                  <a:txBody>
                    <a:bodyPr/>
                    <a:lstStyle/>
                    <a:p>
                      <a:endParaRPr kumimoji="1" lang="ja-JP" altLang="en-US" sz="2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990" marR="95990" marT="47995" marB="479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990" marR="95990" marT="47995" marB="47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990" marR="95990" marT="47995" marB="47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990" marR="95990" marT="47995" marB="47995"/>
                </a:tc>
                <a:extLst>
                  <a:ext uri="{0D108BD9-81ED-4DB2-BD59-A6C34878D82A}">
                    <a16:rowId xmlns:a16="http://schemas.microsoft.com/office/drawing/2014/main" val="1388467078"/>
                  </a:ext>
                </a:extLst>
              </a:tr>
            </a:tbl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A27D0E4-D5AF-48EC-AE90-45B311E43A72}"/>
              </a:ext>
            </a:extLst>
          </p:cNvPr>
          <p:cNvSpPr/>
          <p:nvPr/>
        </p:nvSpPr>
        <p:spPr>
          <a:xfrm>
            <a:off x="4481188" y="1857788"/>
            <a:ext cx="2255214" cy="42268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AF07A46-0B56-4CF3-B3B7-0683A06472E8}"/>
              </a:ext>
            </a:extLst>
          </p:cNvPr>
          <p:cNvSpPr/>
          <p:nvPr/>
        </p:nvSpPr>
        <p:spPr>
          <a:xfrm>
            <a:off x="8631" y="0"/>
            <a:ext cx="9144000" cy="6359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今後の</a:t>
            </a:r>
            <a:r>
              <a:rPr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取組スケジュール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A018E84-1F04-4331-8FDC-80D523AAFE99}"/>
              </a:ext>
            </a:extLst>
          </p:cNvPr>
          <p:cNvSpPr/>
          <p:nvPr/>
        </p:nvSpPr>
        <p:spPr>
          <a:xfrm>
            <a:off x="6694250" y="2658707"/>
            <a:ext cx="2156452" cy="329352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大阪・関西万博 開催</a:t>
            </a:r>
          </a:p>
        </p:txBody>
      </p:sp>
      <p:sp>
        <p:nvSpPr>
          <p:cNvPr id="19" name="ホームベース 15">
            <a:extLst>
              <a:ext uri="{FF2B5EF4-FFF2-40B4-BE49-F238E27FC236}">
                <a16:creationId xmlns:a16="http://schemas.microsoft.com/office/drawing/2014/main" id="{1587BA42-C6BF-4240-AE02-ECA4C1D803AF}"/>
              </a:ext>
            </a:extLst>
          </p:cNvPr>
          <p:cNvSpPr/>
          <p:nvPr/>
        </p:nvSpPr>
        <p:spPr>
          <a:xfrm>
            <a:off x="2009570" y="2786910"/>
            <a:ext cx="1788161" cy="395046"/>
          </a:xfrm>
          <a:prstGeom prst="homePlate">
            <a:avLst>
              <a:gd name="adj" fmla="val 354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フォトラリーの実施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ホームベース 15">
            <a:extLst>
              <a:ext uri="{FF2B5EF4-FFF2-40B4-BE49-F238E27FC236}">
                <a16:creationId xmlns:a16="http://schemas.microsoft.com/office/drawing/2014/main" id="{9D19496F-7853-4FD6-9C0D-CD2D2022B74F}"/>
              </a:ext>
            </a:extLst>
          </p:cNvPr>
          <p:cNvSpPr/>
          <p:nvPr/>
        </p:nvSpPr>
        <p:spPr>
          <a:xfrm>
            <a:off x="2009570" y="3333359"/>
            <a:ext cx="1788161" cy="395046"/>
          </a:xfrm>
          <a:prstGeom prst="homePlate">
            <a:avLst>
              <a:gd name="adj" fmla="val 354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ウォークラリーの実施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ホームベース 15">
            <a:extLst>
              <a:ext uri="{FF2B5EF4-FFF2-40B4-BE49-F238E27FC236}">
                <a16:creationId xmlns:a16="http://schemas.microsoft.com/office/drawing/2014/main" id="{DAEF64B5-6457-4E93-9525-6738AFC356CF}"/>
              </a:ext>
            </a:extLst>
          </p:cNvPr>
          <p:cNvSpPr/>
          <p:nvPr/>
        </p:nvSpPr>
        <p:spPr>
          <a:xfrm>
            <a:off x="3818051" y="3840094"/>
            <a:ext cx="3159298" cy="395046"/>
          </a:xfrm>
          <a:prstGeom prst="homePlate">
            <a:avLst>
              <a:gd name="adj" fmla="val 354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PR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チラシ・ポスターの掲示</a:t>
            </a:r>
          </a:p>
        </p:txBody>
      </p:sp>
      <p:sp>
        <p:nvSpPr>
          <p:cNvPr id="33" name="ホームベース 15">
            <a:extLst>
              <a:ext uri="{FF2B5EF4-FFF2-40B4-BE49-F238E27FC236}">
                <a16:creationId xmlns:a16="http://schemas.microsoft.com/office/drawing/2014/main" id="{E47501A7-4D24-490C-84AA-17F7C09CFB81}"/>
              </a:ext>
            </a:extLst>
          </p:cNvPr>
          <p:cNvSpPr/>
          <p:nvPr/>
        </p:nvSpPr>
        <p:spPr>
          <a:xfrm>
            <a:off x="949324" y="4350491"/>
            <a:ext cx="6028025" cy="395046"/>
          </a:xfrm>
          <a:prstGeom prst="homePlate">
            <a:avLst>
              <a:gd name="adj" fmla="val 354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SNS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の活用（景観インスタ・</a:t>
            </a:r>
            <a:r>
              <a:rPr kumimoji="1" lang="en-US" altLang="ja-JP" sz="1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YouTube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動画</a:t>
            </a:r>
            <a:r>
              <a:rPr kumimoji="1" lang="en-US" altLang="ja-JP" sz="1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等）</a:t>
            </a:r>
          </a:p>
        </p:txBody>
      </p:sp>
      <p:sp>
        <p:nvSpPr>
          <p:cNvPr id="35" name="ホームベース 15">
            <a:extLst>
              <a:ext uri="{FF2B5EF4-FFF2-40B4-BE49-F238E27FC236}">
                <a16:creationId xmlns:a16="http://schemas.microsoft.com/office/drawing/2014/main" id="{D7E14D53-CE6D-4DAF-9433-8E4F950CC891}"/>
              </a:ext>
            </a:extLst>
          </p:cNvPr>
          <p:cNvSpPr/>
          <p:nvPr/>
        </p:nvSpPr>
        <p:spPr>
          <a:xfrm>
            <a:off x="4481188" y="4881165"/>
            <a:ext cx="2193410" cy="395046"/>
          </a:xfrm>
          <a:prstGeom prst="homePlate">
            <a:avLst>
              <a:gd name="adj" fmla="val 354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ガイドブック公表・配布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ホームベース 15">
            <a:extLst>
              <a:ext uri="{FF2B5EF4-FFF2-40B4-BE49-F238E27FC236}">
                <a16:creationId xmlns:a16="http://schemas.microsoft.com/office/drawing/2014/main" id="{7D311EF9-45E6-4673-9966-0661CD741AD4}"/>
              </a:ext>
            </a:extLst>
          </p:cNvPr>
          <p:cNvSpPr/>
          <p:nvPr/>
        </p:nvSpPr>
        <p:spPr>
          <a:xfrm>
            <a:off x="4481188" y="5413670"/>
            <a:ext cx="2193410" cy="395046"/>
          </a:xfrm>
          <a:prstGeom prst="homePlate">
            <a:avLst>
              <a:gd name="adj" fmla="val 354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現地への銘板設置</a:t>
            </a:r>
          </a:p>
        </p:txBody>
      </p:sp>
      <p:sp>
        <p:nvSpPr>
          <p:cNvPr id="12" name="ホームベース 15">
            <a:extLst>
              <a:ext uri="{FF2B5EF4-FFF2-40B4-BE49-F238E27FC236}">
                <a16:creationId xmlns:a16="http://schemas.microsoft.com/office/drawing/2014/main" id="{99935DCB-8A89-4B41-A772-CCBFCF53A904}"/>
              </a:ext>
            </a:extLst>
          </p:cNvPr>
          <p:cNvSpPr/>
          <p:nvPr/>
        </p:nvSpPr>
        <p:spPr>
          <a:xfrm>
            <a:off x="4794310" y="3307589"/>
            <a:ext cx="1657422" cy="395046"/>
          </a:xfrm>
          <a:prstGeom prst="homePlate">
            <a:avLst>
              <a:gd name="adj" fmla="val 354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フォトラリー等の実施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ホームベース 15">
            <a:extLst>
              <a:ext uri="{FF2B5EF4-FFF2-40B4-BE49-F238E27FC236}">
                <a16:creationId xmlns:a16="http://schemas.microsoft.com/office/drawing/2014/main" id="{F9952EAA-29E8-449F-B054-5BAC79830D30}"/>
              </a:ext>
            </a:extLst>
          </p:cNvPr>
          <p:cNvSpPr/>
          <p:nvPr/>
        </p:nvSpPr>
        <p:spPr>
          <a:xfrm>
            <a:off x="4794310" y="2665035"/>
            <a:ext cx="1459841" cy="493283"/>
          </a:xfrm>
          <a:prstGeom prst="homePlate">
            <a:avLst>
              <a:gd name="adj" fmla="val 354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専用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サイトの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構築</a:t>
            </a:r>
          </a:p>
        </p:txBody>
      </p:sp>
      <p:sp>
        <p:nvSpPr>
          <p:cNvPr id="14" name="スライド番号プレースホルダー 1">
            <a:extLst>
              <a:ext uri="{FF2B5EF4-FFF2-40B4-BE49-F238E27FC236}">
                <a16:creationId xmlns:a16="http://schemas.microsoft.com/office/drawing/2014/main" id="{681749DF-8AC5-4387-A36D-FC406391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DDB306B-CB1A-4F92-AE18-14C2D5855DBA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DC0EC3-2749-47C0-85B7-B141D9D80C40}"/>
              </a:ext>
            </a:extLst>
          </p:cNvPr>
          <p:cNvSpPr txBox="1"/>
          <p:nvPr/>
        </p:nvSpPr>
        <p:spPr>
          <a:xfrm>
            <a:off x="235296" y="785187"/>
            <a:ext cx="869066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80975" indent="-180975"/>
            <a:r>
              <a:rPr kumimoji="1" lang="ja-JP" altLang="en-US" dirty="0"/>
              <a:t>○</a:t>
            </a:r>
            <a:r>
              <a:rPr kumimoji="1" lang="ja-JP" altLang="en-US" u="heavy" dirty="0">
                <a:solidFill>
                  <a:srgbClr val="FF0000"/>
                </a:solidFill>
              </a:rPr>
              <a:t>大阪・関西万博の開催</a:t>
            </a:r>
            <a:r>
              <a:rPr kumimoji="1" lang="ja-JP" altLang="en-US" dirty="0"/>
              <a:t>を控える中、「ビュースポットおおさか」の</a:t>
            </a:r>
            <a:r>
              <a:rPr kumimoji="1" lang="ja-JP" altLang="en-US" u="heavy" dirty="0">
                <a:solidFill>
                  <a:srgbClr val="FF0000"/>
                </a:solidFill>
              </a:rPr>
              <a:t>１００ヶ所選定のタイミング</a:t>
            </a:r>
            <a:r>
              <a:rPr kumimoji="1" lang="ja-JP" altLang="en-US" dirty="0"/>
              <a:t>を捉え、民間企業や市町村との連携のもと、府内外、国内外の方に対して、</a:t>
            </a:r>
            <a:r>
              <a:rPr kumimoji="1" lang="ja-JP" altLang="en-US" u="heavy" dirty="0">
                <a:solidFill>
                  <a:srgbClr val="FF0000"/>
                </a:solidFill>
              </a:rPr>
              <a:t>ビュースポットおおさか等の景観資源のプロモーションを集中的に実施</a:t>
            </a:r>
            <a:r>
              <a:rPr kumimoji="1" lang="ja-JP" altLang="en-US" dirty="0"/>
              <a:t>予定</a:t>
            </a:r>
          </a:p>
        </p:txBody>
      </p:sp>
      <p:sp>
        <p:nvSpPr>
          <p:cNvPr id="4" name="吹き出し: 上矢印 3">
            <a:extLst>
              <a:ext uri="{FF2B5EF4-FFF2-40B4-BE49-F238E27FC236}">
                <a16:creationId xmlns:a16="http://schemas.microsoft.com/office/drawing/2014/main" id="{D93F189F-EB15-4A0D-8108-FE08F9D198E7}"/>
              </a:ext>
            </a:extLst>
          </p:cNvPr>
          <p:cNvSpPr/>
          <p:nvPr/>
        </p:nvSpPr>
        <p:spPr>
          <a:xfrm>
            <a:off x="3977220" y="5842484"/>
            <a:ext cx="3010619" cy="914400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u="sng" dirty="0">
                <a:solidFill>
                  <a:schemeClr val="tx1"/>
                </a:solidFill>
              </a:rPr>
              <a:t>様々な主体との連携</a:t>
            </a:r>
            <a:r>
              <a:rPr kumimoji="1" lang="ja-JP" altLang="en-US" dirty="0">
                <a:solidFill>
                  <a:schemeClr val="tx1"/>
                </a:solidFill>
              </a:rPr>
              <a:t>による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効果的な情報発信</a:t>
            </a:r>
          </a:p>
        </p:txBody>
      </p:sp>
    </p:spTree>
    <p:extLst>
      <p:ext uri="{BB962C8B-B14F-4D97-AF65-F5344CB8AC3E}">
        <p14:creationId xmlns:p14="http://schemas.microsoft.com/office/powerpoint/2010/main" val="220408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D56CE7-B680-4EAE-85F9-82BEF97A97B5}"/>
              </a:ext>
            </a:extLst>
          </p:cNvPr>
          <p:cNvSpPr txBox="1"/>
          <p:nvPr/>
        </p:nvSpPr>
        <p:spPr>
          <a:xfrm>
            <a:off x="662930" y="2976455"/>
            <a:ext cx="7818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前回の審議会（</a:t>
            </a:r>
            <a:r>
              <a:rPr kumimoji="1"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R4.7</a:t>
            </a:r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）以降の取組について</a:t>
            </a:r>
            <a:endParaRPr kumimoji="1"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7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9480" y="630076"/>
            <a:ext cx="8861165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これまでに</a:t>
            </a:r>
            <a:r>
              <a:rPr kumimoji="1" lang="ja-JP" altLang="en-US" sz="2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選定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された</a:t>
            </a:r>
            <a:r>
              <a:rPr kumimoji="1"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８０</a:t>
            </a:r>
            <a:r>
              <a:rPr kumimoji="1" lang="ja-JP" altLang="en-US" sz="2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を対象として、周遊促進事業を実施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5046" y="1284241"/>
            <a:ext cx="5159913" cy="502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🔶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事業内容：ビュースポットおおさかに選定された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	</a:t>
            </a:r>
            <a:r>
              <a:rPr kumimoji="1" lang="en-US" altLang="ja-JP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kumimoji="1" lang="ja-JP" altLang="en-US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スポットを</a:t>
            </a:r>
            <a:r>
              <a:rPr kumimoji="1" lang="ja-JP" altLang="en-US" sz="1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２か所以上巡り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、各スポッ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トで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動画・写真を撮影し、応募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🔶実施期間：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</a:t>
            </a:r>
            <a:r>
              <a:rPr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endParaRPr lang="en-US" altLang="ja-JP" sz="1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令和５年２月</a:t>
            </a:r>
            <a:r>
              <a:rPr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</a:t>
            </a:r>
            <a:r>
              <a:rPr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🔶募集方法：①ウェブから応募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②メール</a:t>
            </a: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応募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③インスタから応募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🔶募集内容：オリジナルの写真・動画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🔶商品提供：</a:t>
            </a: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抽選で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応募者に協賛団体から提供される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景品を提供。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🔶写真活用：応募いただいた写真は、府の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		     SNS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で情報発信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FE62BF8-5AFE-4CB4-BF21-0209E44EBF19}"/>
              </a:ext>
            </a:extLst>
          </p:cNvPr>
          <p:cNvSpPr/>
          <p:nvPr/>
        </p:nvSpPr>
        <p:spPr>
          <a:xfrm>
            <a:off x="8631" y="0"/>
            <a:ext cx="9144000" cy="6359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周遊促進事業・フォトラリーの実施 </a:t>
            </a:r>
            <a:r>
              <a:rPr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159</a:t>
            </a:r>
            <a:r>
              <a:rPr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名参加）</a:t>
            </a:r>
            <a:endParaRPr lang="ja-JP" altLang="en-US" sz="24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5FC707-63B7-4EB4-8A80-05376CBAD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70" y="1356526"/>
            <a:ext cx="3476889" cy="4914432"/>
          </a:xfrm>
          <a:prstGeom prst="rect">
            <a:avLst/>
          </a:prstGeom>
        </p:spPr>
      </p:pic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E0F793E2-A527-4FE9-86FD-2D0B4E4DCD6F}"/>
              </a:ext>
            </a:extLst>
          </p:cNvPr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DB306B-CB1A-4F92-AE18-14C2D5855DBA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186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C69BEB2-968F-4997-8596-D1397BE80AD2}"/>
              </a:ext>
            </a:extLst>
          </p:cNvPr>
          <p:cNvSpPr/>
          <p:nvPr/>
        </p:nvSpPr>
        <p:spPr>
          <a:xfrm>
            <a:off x="8631" y="0"/>
            <a:ext cx="9144000" cy="6359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アスマイルウォークラリーの実施 </a:t>
            </a:r>
            <a:r>
              <a:rPr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（約</a:t>
            </a:r>
            <a:r>
              <a:rPr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1800</a:t>
            </a:r>
            <a:r>
              <a:rPr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人参加）</a:t>
            </a:r>
            <a:endParaRPr lang="ja-JP" altLang="en-US" sz="24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BF2C50-DB52-4E6C-957F-026704308E71}"/>
              </a:ext>
            </a:extLst>
          </p:cNvPr>
          <p:cNvSpPr txBox="1"/>
          <p:nvPr/>
        </p:nvSpPr>
        <p:spPr>
          <a:xfrm>
            <a:off x="0" y="675784"/>
            <a:ext cx="8861165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大阪府が提供する無料の健康アプリ「アスマイル」の「ウォークラリー」機能に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「ビュースポットおおさか」を歩くコースを掲載！</a:t>
            </a:r>
            <a:endParaRPr kumimoji="1"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D7DDCA-FAE9-421A-BC01-4B1EECD1B4CB}"/>
              </a:ext>
            </a:extLst>
          </p:cNvPr>
          <p:cNvSpPr txBox="1"/>
          <p:nvPr/>
        </p:nvSpPr>
        <p:spPr>
          <a:xfrm>
            <a:off x="199525" y="3131223"/>
            <a:ext cx="5159913" cy="310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🔶</a:t>
            </a: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コース一覧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 ①大阪市（阿倍野区～天王寺区）</a:t>
            </a:r>
            <a:br>
              <a:rPr kumimoji="1"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②大阪市（中央区～北区）</a:t>
            </a:r>
            <a:br>
              <a:rPr kumimoji="1"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③泉州（堺市）</a:t>
            </a:r>
            <a:endParaRPr kumimoji="1"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 ④泉州（泉佐野市～泉南市）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 ⑤北河内（大東市～守口市）</a:t>
            </a:r>
            <a:endParaRPr kumimoji="1"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 ⑥中・南河内（藤井寺市～柏原市）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🔶実施期間：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</a:t>
            </a:r>
            <a:r>
              <a:rPr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endParaRPr lang="en-US" altLang="ja-JP" sz="1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令和５年２月</a:t>
            </a:r>
            <a:r>
              <a:rPr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</a:t>
            </a:r>
            <a:r>
              <a:rPr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BE49FF2-C9CC-4C82-941C-90461E6734A8}"/>
              </a:ext>
            </a:extLst>
          </p:cNvPr>
          <p:cNvSpPr txBox="1"/>
          <p:nvPr/>
        </p:nvSpPr>
        <p:spPr>
          <a:xfrm>
            <a:off x="605325" y="1852924"/>
            <a:ext cx="7650513" cy="89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838" marR="0" lvl="0" indent="-96838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ウォークラリー」機能：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6838" marR="0" lvl="0" indent="-96838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アスマイルに掲載されるウォーキングコースを選んでいただき、コース中に設定されたすべての「チェックイン地点」でタップすると、アスマイルの府民ポイントがもらえる機能です。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0FAEAF2-C11C-4733-B0C6-989C1ADD8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38" y="3221465"/>
            <a:ext cx="1595418" cy="30419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497D3E3-9D5B-4DC1-A993-09D2292D4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148" y="3221465"/>
            <a:ext cx="2142017" cy="29607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6037392-236A-43AB-900E-F3608C35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DDB306B-CB1A-4F92-AE18-14C2D5855DBA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152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C69BEB2-968F-4997-8596-D1397BE80AD2}"/>
              </a:ext>
            </a:extLst>
          </p:cNvPr>
          <p:cNvSpPr/>
          <p:nvPr/>
        </p:nvSpPr>
        <p:spPr>
          <a:xfrm>
            <a:off x="8631" y="0"/>
            <a:ext cx="9144000" cy="6359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PR</a:t>
            </a:r>
            <a:r>
              <a:rPr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チラシ・ポスターの作成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EB2435A-7AC9-4E4B-9EF5-0C4E00380607}"/>
              </a:ext>
            </a:extLst>
          </p:cNvPr>
          <p:cNvSpPr txBox="1"/>
          <p:nvPr/>
        </p:nvSpPr>
        <p:spPr>
          <a:xfrm>
            <a:off x="123826" y="703442"/>
            <a:ext cx="8896348" cy="34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102" lvl="0" indent="-187102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ビュースポットおおさか</a:t>
            </a:r>
            <a:r>
              <a:rPr lang="en-US" altLang="ja-JP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用チラシ・ポスター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を作成し、府庁本館、出先事務所等で配架・掲示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D96264-D090-4481-8A63-A5C169799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2" y="1536672"/>
            <a:ext cx="1540383" cy="2178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FC4B9F6-2231-466A-83ED-CCA5453DAC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84" y="1536672"/>
            <a:ext cx="1540383" cy="2178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5571C5C-57C4-46F1-BD8B-D14B2D1238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77" y="1536672"/>
            <a:ext cx="1540725" cy="2178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4DD139C-12BE-4F49-908A-5B04F2925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5" y="4350317"/>
            <a:ext cx="1674957" cy="2233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5972CA8-AA8D-4581-A301-799C1BDEA4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99" y="4347726"/>
            <a:ext cx="1674957" cy="2233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E60B6E0-3146-4C49-ABAB-B7C1EC20CA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86" y="4347725"/>
            <a:ext cx="1674958" cy="2233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76060EA-E507-4736-A309-216520D41F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92" y="4347725"/>
            <a:ext cx="1579708" cy="22332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スライド番号プレースホルダー 1">
            <a:extLst>
              <a:ext uri="{FF2B5EF4-FFF2-40B4-BE49-F238E27FC236}">
                <a16:creationId xmlns:a16="http://schemas.microsoft.com/office/drawing/2014/main" id="{339A0ED5-5637-4D30-A8AB-7CB8A1A0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DDB306B-CB1A-4F92-AE18-14C2D5855DBA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1190C6-A027-4954-B3D8-778D9595788A}"/>
              </a:ext>
            </a:extLst>
          </p:cNvPr>
          <p:cNvSpPr/>
          <p:nvPr/>
        </p:nvSpPr>
        <p:spPr>
          <a:xfrm>
            <a:off x="482471" y="1160341"/>
            <a:ext cx="8143944" cy="2687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37CDAC3-4058-4813-ABA7-7435B3EC5A36}"/>
              </a:ext>
            </a:extLst>
          </p:cNvPr>
          <p:cNvSpPr txBox="1"/>
          <p:nvPr/>
        </p:nvSpPr>
        <p:spPr>
          <a:xfrm>
            <a:off x="370327" y="1139492"/>
            <a:ext cx="1139134" cy="31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1220204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【PR</a:t>
            </a:r>
            <a:r>
              <a:rPr kumimoji="1" lang="ja-JP" altLang="en-US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用</a:t>
            </a:r>
            <a:r>
              <a:rPr kumimoji="1" lang="ja-JP" altLang="en-US" sz="12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チラシ</a:t>
            </a:r>
            <a:r>
              <a:rPr kumimoji="1" lang="en-US" altLang="ja-JP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en-US" altLang="ja-JP" sz="1200" kern="0" noProof="0" dirty="0"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4BC2C58-6959-4919-8535-0958B2C82062}"/>
              </a:ext>
            </a:extLst>
          </p:cNvPr>
          <p:cNvSpPr/>
          <p:nvPr/>
        </p:nvSpPr>
        <p:spPr>
          <a:xfrm>
            <a:off x="482471" y="3952904"/>
            <a:ext cx="8143944" cy="2771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F7FD0DF-E63A-4AC7-B11E-5979535D3A86}"/>
              </a:ext>
            </a:extLst>
          </p:cNvPr>
          <p:cNvSpPr txBox="1"/>
          <p:nvPr/>
        </p:nvSpPr>
        <p:spPr>
          <a:xfrm>
            <a:off x="370326" y="3932055"/>
            <a:ext cx="1458689" cy="31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1220204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【PR</a:t>
            </a:r>
            <a:r>
              <a:rPr kumimoji="1" lang="ja-JP" altLang="en-US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用ポスター</a:t>
            </a:r>
            <a:r>
              <a:rPr kumimoji="1" lang="en-US" altLang="ja-JP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en-US" altLang="ja-JP" sz="1200" kern="0" noProof="0" dirty="0"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FBBB332-03F0-4874-B531-90954C6B9D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12" y="1533511"/>
            <a:ext cx="1540725" cy="2178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29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E2801F-7906-439F-934F-BE8911282542}"/>
              </a:ext>
            </a:extLst>
          </p:cNvPr>
          <p:cNvSpPr txBox="1"/>
          <p:nvPr/>
        </p:nvSpPr>
        <p:spPr>
          <a:xfrm>
            <a:off x="251591" y="1095143"/>
            <a:ext cx="8240740" cy="65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102" lvl="0" indent="-187102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ビュースポットおおさか（現地）に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ミャクミャクパネル・ビュースポットおおさかポスターを設置し、万博とビュースポットをセットで</a:t>
            </a:r>
            <a:r>
              <a:rPr lang="en-US" altLang="ja-JP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A6F9415-9B96-4D94-B4BA-AA2F3C9F0381}"/>
              </a:ext>
            </a:extLst>
          </p:cNvPr>
          <p:cNvSpPr txBox="1"/>
          <p:nvPr/>
        </p:nvSpPr>
        <p:spPr>
          <a:xfrm>
            <a:off x="340147" y="4346505"/>
            <a:ext cx="8872864" cy="34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102" lvl="0" indent="-187102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旅行業界や府民等を対象としたイベント（ツーリズム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EXPO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ジャパン）で、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ビュースポットおおさかを</a:t>
            </a:r>
            <a:r>
              <a:rPr lang="en-US" altLang="ja-JP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060659-16AE-4636-8875-0F0A9579F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3" y="4821233"/>
            <a:ext cx="990612" cy="139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4B71FD8-3924-4654-9AB3-D88BC6263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04" y="4738578"/>
            <a:ext cx="1570261" cy="2094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85A0967-B11D-4080-987C-B6E3DA95FE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69" y="4738577"/>
            <a:ext cx="1570262" cy="2094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757A956-CA57-435B-B8C9-E226F35133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4" y="1858220"/>
            <a:ext cx="2957860" cy="166379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63027D1-90DA-4811-997D-413AD5567C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61" y="1857083"/>
            <a:ext cx="2957861" cy="1663797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0BA0DA8-1F6A-4134-886D-AA637527BD10}"/>
              </a:ext>
            </a:extLst>
          </p:cNvPr>
          <p:cNvSpPr txBox="1"/>
          <p:nvPr/>
        </p:nvSpPr>
        <p:spPr>
          <a:xfrm>
            <a:off x="1042004" y="3590435"/>
            <a:ext cx="2572103" cy="31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20204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梅田スカイビル「空中庭園展望台」</a:t>
            </a:r>
            <a:r>
              <a:rPr kumimoji="1" lang="en-US" altLang="ja-JP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en-US" altLang="ja-JP" sz="1200" kern="0" noProof="0" dirty="0"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BD4396F-D08C-4BDB-86A6-EEA2F1639F39}"/>
              </a:ext>
            </a:extLst>
          </p:cNvPr>
          <p:cNvSpPr txBox="1"/>
          <p:nvPr/>
        </p:nvSpPr>
        <p:spPr>
          <a:xfrm>
            <a:off x="4144539" y="3584362"/>
            <a:ext cx="2572103" cy="31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20204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スターゲイトホテル関西エアポート</a:t>
            </a:r>
            <a:r>
              <a:rPr kumimoji="1" lang="en-US" altLang="ja-JP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en-US" altLang="ja-JP" sz="1200" kern="0" noProof="0" dirty="0"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32A8CE8-6FA9-4D46-B0F6-CEBF67575C8D}"/>
              </a:ext>
            </a:extLst>
          </p:cNvPr>
          <p:cNvSpPr/>
          <p:nvPr/>
        </p:nvSpPr>
        <p:spPr>
          <a:xfrm>
            <a:off x="0" y="0"/>
            <a:ext cx="9144000" cy="6359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様々な主体との連携による効果的な情報発信の取組</a:t>
            </a:r>
            <a:endParaRPr lang="en-US" altLang="ja-JP" sz="16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34FC904-3604-46CA-AA03-17601E656E6A}"/>
              </a:ext>
            </a:extLst>
          </p:cNvPr>
          <p:cNvSpPr txBox="1"/>
          <p:nvPr/>
        </p:nvSpPr>
        <p:spPr>
          <a:xfrm>
            <a:off x="184211" y="704334"/>
            <a:ext cx="8240740" cy="3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defRPr/>
            </a:pP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（連携例①） 大阪・関西万博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1A0AB55-301D-4A19-9229-ACB29E7C523A}"/>
              </a:ext>
            </a:extLst>
          </p:cNvPr>
          <p:cNvSpPr txBox="1"/>
          <p:nvPr/>
        </p:nvSpPr>
        <p:spPr>
          <a:xfrm>
            <a:off x="184211" y="3980894"/>
            <a:ext cx="3829724" cy="3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defRPr/>
            </a:pP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（連携例②） 観光施策との連携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EBBA8970-078F-46D3-8F1A-D8051BC0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DDB306B-CB1A-4F92-AE18-14C2D5855DBA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B0A16C-9947-443B-8963-7FF8FB35D670}"/>
              </a:ext>
            </a:extLst>
          </p:cNvPr>
          <p:cNvSpPr txBox="1"/>
          <p:nvPr/>
        </p:nvSpPr>
        <p:spPr>
          <a:xfrm>
            <a:off x="5430590" y="5729386"/>
            <a:ext cx="3506376" cy="566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20204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ビュースポットを紹介するフォトパネル展示</a:t>
            </a:r>
            <a:endParaRPr kumimoji="1" lang="en-US" altLang="ja-JP" sz="1200" kern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1220204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（約</a:t>
            </a:r>
            <a:r>
              <a:rPr kumimoji="1" lang="en-US" altLang="ja-JP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2.5</a:t>
            </a:r>
            <a:r>
              <a:rPr kumimoji="1" lang="ja-JP" altLang="en-US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  <a:r>
              <a:rPr kumimoji="1" lang="en-US" altLang="ja-JP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kumimoji="1" lang="en-US" altLang="ja-JP" sz="12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1.4</a:t>
            </a:r>
            <a:r>
              <a:rPr kumimoji="1" lang="ja-JP" altLang="en-US" sz="12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　</a:t>
            </a:r>
            <a:r>
              <a:rPr kumimoji="1" lang="en-US" altLang="ja-JP" sz="12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×2</a:t>
            </a:r>
            <a:r>
              <a:rPr kumimoji="1" lang="ja-JP" altLang="en-US" sz="12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枚</a:t>
            </a:r>
            <a:r>
              <a:rPr kumimoji="1" lang="ja-JP" altLang="en-US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1200" kern="0" noProof="0" dirty="0"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93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C2A0096-6EE6-4710-A848-E07F9FABFA4C}"/>
              </a:ext>
            </a:extLst>
          </p:cNvPr>
          <p:cNvSpPr txBox="1"/>
          <p:nvPr/>
        </p:nvSpPr>
        <p:spPr>
          <a:xfrm>
            <a:off x="1140952" y="2693664"/>
            <a:ext cx="1282060" cy="31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20204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谷町四丁目駅</a:t>
            </a:r>
            <a:r>
              <a:rPr kumimoji="1" lang="en-US" altLang="ja-JP" sz="12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en-US" altLang="ja-JP" sz="1200" kern="0" noProof="0" dirty="0"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4F16F0E-B4D1-48F8-BCAD-2E39A4E70CC6}"/>
              </a:ext>
            </a:extLst>
          </p:cNvPr>
          <p:cNvSpPr txBox="1"/>
          <p:nvPr/>
        </p:nvSpPr>
        <p:spPr>
          <a:xfrm>
            <a:off x="3764548" y="2692634"/>
            <a:ext cx="1074707" cy="31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20204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0" dirty="0">
                <a:effectLst>
                  <a:glow rad="76200">
                    <a:schemeClr val="bg1">
                      <a:alpha val="21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kern="0" dirty="0">
                <a:effectLst>
                  <a:glow rad="76200">
                    <a:schemeClr val="bg1">
                      <a:alpha val="21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阿波座駅</a:t>
            </a:r>
            <a:r>
              <a:rPr kumimoji="1" lang="en-US" altLang="ja-JP" sz="1200" kern="0" dirty="0">
                <a:effectLst>
                  <a:glow rad="76200">
                    <a:schemeClr val="bg1">
                      <a:alpha val="21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en-US" altLang="ja-JP" sz="1200" kern="0" noProof="0" dirty="0">
              <a:effectLst>
                <a:glow rad="76200">
                  <a:schemeClr val="bg1">
                    <a:alpha val="21000"/>
                  </a:schemeClr>
                </a:glo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E2801F-7906-439F-934F-BE8911282542}"/>
              </a:ext>
            </a:extLst>
          </p:cNvPr>
          <p:cNvSpPr txBox="1"/>
          <p:nvPr/>
        </p:nvSpPr>
        <p:spPr>
          <a:xfrm>
            <a:off x="204836" y="3293407"/>
            <a:ext cx="8896348" cy="3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102" lvl="0" indent="-187102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動画を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大阪駅前のデジタルサイネージで放映 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（阪急・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JR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・近鉄協力）</a:t>
            </a:r>
            <a:endParaRPr lang="en-US" altLang="ja-JP" sz="1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4BD7DFC-5CA1-45FD-8C68-9073E0C4A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5" y="1205554"/>
            <a:ext cx="1983475" cy="1487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F01586F-9F75-4AA2-B8CB-DB1AD8BAFA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2"/>
          <a:stretch/>
        </p:blipFill>
        <p:spPr>
          <a:xfrm>
            <a:off x="3222624" y="1209596"/>
            <a:ext cx="1896389" cy="1512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0451EA4-9DE9-4337-AD35-84B1D6CFFDAA}"/>
              </a:ext>
            </a:extLst>
          </p:cNvPr>
          <p:cNvSpPr txBox="1"/>
          <p:nvPr/>
        </p:nvSpPr>
        <p:spPr>
          <a:xfrm>
            <a:off x="204836" y="601558"/>
            <a:ext cx="8896348" cy="34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102" lvl="0" indent="-187102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第４回募集に係るチラシ・ポスターを鉄道駅で掲示　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（大阪メトロでは、全駅（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133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駅）掲示）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9AE14EB-9D43-43B2-A3EA-AE5A35B3365D}"/>
              </a:ext>
            </a:extLst>
          </p:cNvPr>
          <p:cNvSpPr txBox="1"/>
          <p:nvPr/>
        </p:nvSpPr>
        <p:spPr>
          <a:xfrm>
            <a:off x="98738" y="143374"/>
            <a:ext cx="8240740" cy="3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defRPr/>
            </a:pP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（連携例③） 鉄道事業者と連携した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</a:p>
        </p:txBody>
      </p: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6171505F-EC37-4B13-B0C0-5EC534C3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DDB306B-CB1A-4F92-AE18-14C2D5855DBA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D4D1FB7-59C8-4156-9B50-20B9A1EB1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86" y="3734462"/>
            <a:ext cx="1693748" cy="225883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C2A1736-97A7-4B05-B54F-22AE31EB4F3F}"/>
              </a:ext>
            </a:extLst>
          </p:cNvPr>
          <p:cNvSpPr txBox="1"/>
          <p:nvPr/>
        </p:nvSpPr>
        <p:spPr>
          <a:xfrm>
            <a:off x="7086600" y="5997742"/>
            <a:ext cx="1145984" cy="31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20204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0" dirty="0">
                <a:effectLst>
                  <a:glow rad="76200">
                    <a:schemeClr val="bg1">
                      <a:alpha val="21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kern="0" dirty="0">
                <a:effectLst>
                  <a:glow rad="76200">
                    <a:schemeClr val="bg1">
                      <a:alpha val="21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近鉄布施駅</a:t>
            </a:r>
            <a:r>
              <a:rPr kumimoji="1" lang="en-US" altLang="ja-JP" sz="1200" kern="0" dirty="0">
                <a:effectLst>
                  <a:glow rad="76200">
                    <a:schemeClr val="bg1">
                      <a:alpha val="21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en-US" altLang="ja-JP" sz="1200" kern="0" noProof="0" dirty="0">
              <a:effectLst>
                <a:glow rad="76200">
                  <a:schemeClr val="bg1">
                    <a:alpha val="21000"/>
                  </a:schemeClr>
                </a:glo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7050A03-6E21-45DD-8FE6-B0206FF7F0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48" y="4051143"/>
            <a:ext cx="2356533" cy="17674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8097EE9-FEC2-414C-8624-1D37C8548C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4" t="50121" r="14432" b="12085"/>
          <a:stretch/>
        </p:blipFill>
        <p:spPr>
          <a:xfrm>
            <a:off x="592169" y="4037216"/>
            <a:ext cx="2729023" cy="1768339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F589509-5243-4881-82A3-36205A8917C4}"/>
              </a:ext>
            </a:extLst>
          </p:cNvPr>
          <p:cNvSpPr txBox="1"/>
          <p:nvPr/>
        </p:nvSpPr>
        <p:spPr>
          <a:xfrm>
            <a:off x="3024834" y="5997742"/>
            <a:ext cx="1145984" cy="31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20204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0" dirty="0">
                <a:effectLst>
                  <a:glow rad="76200">
                    <a:schemeClr val="bg1">
                      <a:alpha val="21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kern="0" dirty="0">
                <a:effectLst>
                  <a:glow rad="76200">
                    <a:schemeClr val="bg1">
                      <a:alpha val="21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大阪駅前</a:t>
            </a:r>
            <a:r>
              <a:rPr kumimoji="1" lang="en-US" altLang="ja-JP" sz="1200" kern="0" dirty="0">
                <a:effectLst>
                  <a:glow rad="76200">
                    <a:schemeClr val="bg1">
                      <a:alpha val="21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en-US" altLang="ja-JP" sz="1200" kern="0" noProof="0" dirty="0">
              <a:effectLst>
                <a:glow rad="76200">
                  <a:schemeClr val="bg1">
                    <a:alpha val="21000"/>
                  </a:schemeClr>
                </a:glo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016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E2801F-7906-439F-934F-BE8911282542}"/>
              </a:ext>
            </a:extLst>
          </p:cNvPr>
          <p:cNvSpPr txBox="1"/>
          <p:nvPr/>
        </p:nvSpPr>
        <p:spPr>
          <a:xfrm>
            <a:off x="339091" y="551225"/>
            <a:ext cx="8459852" cy="34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102" lvl="0" indent="-187102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近畿大学と連携し、これまでに選定した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ビュースポット紹介冊子を英訳化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R6.3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公開予定）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0CE6822-B99F-4078-B4A5-0AC01A6FF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53" y="4162782"/>
            <a:ext cx="1535718" cy="2172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B9CAD2E-F58C-4453-8860-425B5D467A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22" y="4186084"/>
            <a:ext cx="1535718" cy="2172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A6F9415-9B96-4D94-B4BA-AA2F3C9F0381}"/>
              </a:ext>
            </a:extLst>
          </p:cNvPr>
          <p:cNvSpPr txBox="1"/>
          <p:nvPr/>
        </p:nvSpPr>
        <p:spPr>
          <a:xfrm>
            <a:off x="339092" y="3658661"/>
            <a:ext cx="8896348" cy="34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102" lvl="0" indent="-187102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阪急交通社と連携し、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インフラ見学ツアー</a:t>
            </a: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（若江立坑・花園ラグビー場）　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客向けにビュースポットを</a:t>
            </a:r>
            <a:r>
              <a:rPr lang="en-US" altLang="ja-JP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endParaRPr lang="ja-JP" altLang="en-US" sz="1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69196F4-2BCF-4FEE-998B-6F84C2BD58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2" y="1050102"/>
            <a:ext cx="1387962" cy="1965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58DFB8A-33F3-4FF9-AA7F-437196D02D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22" y="1050102"/>
            <a:ext cx="1389840" cy="1965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E5F688D4-E8AE-4AD5-B178-A8BF41D9C0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30" y="1050102"/>
            <a:ext cx="1389847" cy="1965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D630DC-223A-458B-B680-D70F067E3280}"/>
              </a:ext>
            </a:extLst>
          </p:cNvPr>
          <p:cNvSpPr txBox="1"/>
          <p:nvPr/>
        </p:nvSpPr>
        <p:spPr>
          <a:xfrm>
            <a:off x="98738" y="143374"/>
            <a:ext cx="8240740" cy="3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defRPr/>
            </a:pP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（連携例④） 大学との連携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A40366E-D211-45D2-9EFC-B232016D6FD9}"/>
              </a:ext>
            </a:extLst>
          </p:cNvPr>
          <p:cNvSpPr txBox="1"/>
          <p:nvPr/>
        </p:nvSpPr>
        <p:spPr>
          <a:xfrm>
            <a:off x="98738" y="3250810"/>
            <a:ext cx="8240740" cy="3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defRPr/>
            </a:pP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（連携例⑤） 旅行会社と連携した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A4415612-C571-4179-9A4E-61C8A935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DDB306B-CB1A-4F92-AE18-14C2D5855DBA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7139B6B-D928-4B80-9A65-28DD13809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840" y="4123073"/>
            <a:ext cx="3094222" cy="231293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D0D5FC-B524-4A8D-AAF7-DAAF32678038}"/>
              </a:ext>
            </a:extLst>
          </p:cNvPr>
          <p:cNvSpPr txBox="1"/>
          <p:nvPr/>
        </p:nvSpPr>
        <p:spPr>
          <a:xfrm>
            <a:off x="814370" y="6490059"/>
            <a:ext cx="3754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東大阪市民美術センターを眺める花園ラグビー場前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CCB487-5421-4023-9815-E946ABAAACB4}"/>
              </a:ext>
            </a:extLst>
          </p:cNvPr>
          <p:cNvSpPr txBox="1"/>
          <p:nvPr/>
        </p:nvSpPr>
        <p:spPr>
          <a:xfrm>
            <a:off x="5670215" y="6436004"/>
            <a:ext cx="16901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ツアー客に配布したチラシ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1067BB1-9438-480D-930F-2F4E872BC4B8}"/>
              </a:ext>
            </a:extLst>
          </p:cNvPr>
          <p:cNvSpPr/>
          <p:nvPr/>
        </p:nvSpPr>
        <p:spPr>
          <a:xfrm>
            <a:off x="6659592" y="5063706"/>
            <a:ext cx="1380227" cy="4140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84162A4C-2A05-4E67-8143-387E04FC9EDA}"/>
              </a:ext>
            </a:extLst>
          </p:cNvPr>
          <p:cNvSpPr/>
          <p:nvPr/>
        </p:nvSpPr>
        <p:spPr>
          <a:xfrm>
            <a:off x="8039820" y="4770408"/>
            <a:ext cx="1035170" cy="293298"/>
          </a:xfrm>
          <a:prstGeom prst="wedgeRoundRectCallout">
            <a:avLst>
              <a:gd name="adj1" fmla="val -57350"/>
              <a:gd name="adj2" fmla="val 12166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花園ラグビー場</a:t>
            </a:r>
          </a:p>
        </p:txBody>
      </p:sp>
    </p:spTree>
    <p:extLst>
      <p:ext uri="{BB962C8B-B14F-4D97-AF65-F5344CB8AC3E}">
        <p14:creationId xmlns:p14="http://schemas.microsoft.com/office/powerpoint/2010/main" val="309310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グラフ 2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338909"/>
              </p:ext>
            </p:extLst>
          </p:nvPr>
        </p:nvGraphicFramePr>
        <p:xfrm>
          <a:off x="4804198" y="4001404"/>
          <a:ext cx="3555513" cy="267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C69BEB2-968F-4997-8596-D1397BE80AD2}"/>
              </a:ext>
            </a:extLst>
          </p:cNvPr>
          <p:cNvSpPr/>
          <p:nvPr/>
        </p:nvSpPr>
        <p:spPr>
          <a:xfrm>
            <a:off x="8631" y="0"/>
            <a:ext cx="9144000" cy="6359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SNS</a:t>
            </a:r>
            <a:r>
              <a:rPr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を活用した情報発信 </a:t>
            </a:r>
            <a:r>
              <a:rPr lang="ja-JP" altLang="en-US" sz="16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6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YouTube</a:t>
            </a:r>
            <a:r>
              <a:rPr lang="ja-JP" altLang="en-US" sz="16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・景観</a:t>
            </a:r>
            <a:r>
              <a:rPr lang="en-US" altLang="ja-JP" sz="16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Instagram</a:t>
            </a:r>
            <a:r>
              <a:rPr lang="ja-JP" altLang="en-US" sz="16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）</a:t>
            </a:r>
            <a:endParaRPr lang="ja-JP" altLang="en-US" sz="24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EB2435A-7AC9-4E4B-9EF5-0C4E00380607}"/>
              </a:ext>
            </a:extLst>
          </p:cNvPr>
          <p:cNvSpPr txBox="1"/>
          <p:nvPr/>
        </p:nvSpPr>
        <p:spPr>
          <a:xfrm>
            <a:off x="123826" y="703442"/>
            <a:ext cx="8896348" cy="65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102" lvl="0" indent="-187102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大阪府公式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YouTube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チャンネル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で、</a:t>
            </a:r>
            <a:endParaRPr lang="en-US" altLang="ja-JP" sz="1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2400"/>
              </a:lnSpc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「ビュースポットおおさか」の魅力を紹介する動画の配信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を開始（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R6.1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D7DC46C-17D5-4F39-891F-EB1C9A037847}"/>
              </a:ext>
            </a:extLst>
          </p:cNvPr>
          <p:cNvSpPr txBox="1"/>
          <p:nvPr/>
        </p:nvSpPr>
        <p:spPr>
          <a:xfrm>
            <a:off x="4153951" y="3121223"/>
            <a:ext cx="4619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0" i="0" u="none" strike="noStrike" baseline="0" dirty="0">
                <a:latin typeface="Calibri" panose="020F0502020204030204" pitchFamily="34" charset="0"/>
                <a:hlinkClick r:id="rId4"/>
              </a:rPr>
              <a:t>https://www.youtube.com/watch?v=R0JJngAUijA&amp;t=2s</a:t>
            </a:r>
            <a:endParaRPr lang="ja-JP" altLang="en-US" sz="1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14041EE-F778-4BC4-8D0C-A4EFA6F49938}"/>
              </a:ext>
            </a:extLst>
          </p:cNvPr>
          <p:cNvSpPr txBox="1"/>
          <p:nvPr/>
        </p:nvSpPr>
        <p:spPr>
          <a:xfrm>
            <a:off x="149080" y="3728642"/>
            <a:ext cx="6458129" cy="65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102" lvl="0" indent="-187102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大阪府景観インスタグラムにおいて、</a:t>
            </a:r>
            <a:endParaRPr lang="en-US" altLang="ja-JP" sz="1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2400"/>
              </a:lnSpc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ビュースポットおおさかの魅力を発信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8C7C506-A9DB-494B-826B-E199178A4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54" y="4636312"/>
            <a:ext cx="1816676" cy="1856563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AB1CB46-D134-46A4-A375-33E2987B9006}"/>
              </a:ext>
            </a:extLst>
          </p:cNvPr>
          <p:cNvGrpSpPr/>
          <p:nvPr/>
        </p:nvGrpSpPr>
        <p:grpSpPr>
          <a:xfrm>
            <a:off x="370605" y="1489424"/>
            <a:ext cx="3722625" cy="2102337"/>
            <a:chOff x="370605" y="1489424"/>
            <a:chExt cx="4321834" cy="2440738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C664B2A-74A1-460A-ADD8-EB33132DC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033"/>
            <a:stretch/>
          </p:blipFill>
          <p:spPr>
            <a:xfrm>
              <a:off x="370605" y="1489424"/>
              <a:ext cx="4321834" cy="2440738"/>
            </a:xfrm>
            <a:prstGeom prst="rect">
              <a:avLst/>
            </a:prstGeom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4CFD6BA-C2FE-4367-BD79-821F33BB9A52}"/>
                </a:ext>
              </a:extLst>
            </p:cNvPr>
            <p:cNvGrpSpPr/>
            <p:nvPr/>
          </p:nvGrpSpPr>
          <p:grpSpPr>
            <a:xfrm>
              <a:off x="1960176" y="2382715"/>
              <a:ext cx="1140982" cy="625677"/>
              <a:chOff x="1960176" y="2382715"/>
              <a:chExt cx="1140982" cy="625677"/>
            </a:xfrm>
          </p:grpSpPr>
          <p:sp>
            <p:nvSpPr>
              <p:cNvPr id="43" name="四角形: 角を丸くする 42">
                <a:hlinkClick r:id="rId7"/>
                <a:extLst>
                  <a:ext uri="{FF2B5EF4-FFF2-40B4-BE49-F238E27FC236}">
                    <a16:creationId xmlns:a16="http://schemas.microsoft.com/office/drawing/2014/main" id="{46CB1E35-1214-4B55-AB8E-8B540BC18DEF}"/>
                  </a:ext>
                </a:extLst>
              </p:cNvPr>
              <p:cNvSpPr/>
              <p:nvPr/>
            </p:nvSpPr>
            <p:spPr>
              <a:xfrm>
                <a:off x="1960176" y="2382715"/>
                <a:ext cx="1140982" cy="625677"/>
              </a:xfrm>
              <a:prstGeom prst="round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5" name="二等辺三角形 44">
                <a:extLst>
                  <a:ext uri="{FF2B5EF4-FFF2-40B4-BE49-F238E27FC236}">
                    <a16:creationId xmlns:a16="http://schemas.microsoft.com/office/drawing/2014/main" id="{EE3628F2-36B2-464C-AFF3-523FDFD659E0}"/>
                  </a:ext>
                </a:extLst>
              </p:cNvPr>
              <p:cNvSpPr/>
              <p:nvPr/>
            </p:nvSpPr>
            <p:spPr>
              <a:xfrm rot="5400000">
                <a:off x="2372067" y="2519543"/>
                <a:ext cx="446208" cy="38466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2ECD26E4-DD3F-4ECB-98AF-67B4F57A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1425" y="6492875"/>
            <a:ext cx="2057400" cy="365125"/>
          </a:xfrm>
        </p:spPr>
        <p:txBody>
          <a:bodyPr/>
          <a:lstStyle/>
          <a:p>
            <a:fld id="{8DDB306B-CB1A-4F92-AE18-14C2D5855DBA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C90AF7-BA24-4D16-B0EB-E5583DA4CC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407" y="4636312"/>
            <a:ext cx="1851477" cy="185656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FD60A1-D0FC-4F19-9A1F-E85B01724FDA}"/>
              </a:ext>
            </a:extLst>
          </p:cNvPr>
          <p:cNvSpPr txBox="1"/>
          <p:nvPr/>
        </p:nvSpPr>
        <p:spPr>
          <a:xfrm>
            <a:off x="4804198" y="3890511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（人）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E044AF-EC31-41F7-9470-D2396A67FBC5}"/>
              </a:ext>
            </a:extLst>
          </p:cNvPr>
          <p:cNvSpPr txBox="1"/>
          <p:nvPr/>
        </p:nvSpPr>
        <p:spPr>
          <a:xfrm>
            <a:off x="5468265" y="4095997"/>
            <a:ext cx="13965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フォロワー数の推移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55FBC59-C00E-4926-A5E1-7C8DF7CDF82B}"/>
              </a:ext>
            </a:extLst>
          </p:cNvPr>
          <p:cNvSpPr txBox="1"/>
          <p:nvPr/>
        </p:nvSpPr>
        <p:spPr>
          <a:xfrm>
            <a:off x="4972673" y="6543016"/>
            <a:ext cx="35028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H31.1               R2.4            R3.4               R4.4            R5.4           R6.2</a:t>
            </a:r>
            <a:endParaRPr kumimoji="1" lang="ja-JP" altLang="en-US" sz="1000" dirty="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FB4E90CA-3C06-4952-8B60-6FF3B1624EC6}"/>
              </a:ext>
            </a:extLst>
          </p:cNvPr>
          <p:cNvSpPr/>
          <p:nvPr/>
        </p:nvSpPr>
        <p:spPr>
          <a:xfrm>
            <a:off x="6012610" y="5535195"/>
            <a:ext cx="711503" cy="477416"/>
          </a:xfrm>
          <a:prstGeom prst="wedgeRectCallout">
            <a:avLst>
              <a:gd name="adj1" fmla="val 104900"/>
              <a:gd name="adj2" fmla="val 9542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200</a:t>
            </a:r>
            <a:r>
              <a:rPr kumimoji="1" lang="ja-JP" altLang="en-US" sz="1200" dirty="0">
                <a:solidFill>
                  <a:schemeClr val="tx1"/>
                </a:solidFill>
              </a:rPr>
              <a:t>人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(R4.4)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4B907C41-99AE-4203-967A-230F45882064}"/>
              </a:ext>
            </a:extLst>
          </p:cNvPr>
          <p:cNvSpPr/>
          <p:nvPr/>
        </p:nvSpPr>
        <p:spPr>
          <a:xfrm>
            <a:off x="6509050" y="5004790"/>
            <a:ext cx="711503" cy="477416"/>
          </a:xfrm>
          <a:prstGeom prst="wedgeRectCallout">
            <a:avLst>
              <a:gd name="adj1" fmla="val 104900"/>
              <a:gd name="adj2" fmla="val 9542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500</a:t>
            </a:r>
            <a:r>
              <a:rPr kumimoji="1" lang="ja-JP" altLang="en-US" sz="1200" dirty="0">
                <a:solidFill>
                  <a:schemeClr val="tx1"/>
                </a:solidFill>
              </a:rPr>
              <a:t>人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(R5.4)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CA28211D-E4BF-4DD3-A267-133BADD0A35C}"/>
              </a:ext>
            </a:extLst>
          </p:cNvPr>
          <p:cNvSpPr/>
          <p:nvPr/>
        </p:nvSpPr>
        <p:spPr>
          <a:xfrm>
            <a:off x="5293497" y="5859626"/>
            <a:ext cx="603270" cy="477416"/>
          </a:xfrm>
          <a:prstGeom prst="wedgeRectCallout">
            <a:avLst>
              <a:gd name="adj1" fmla="val -58777"/>
              <a:gd name="adj2" fmla="val 900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H31.1</a:t>
            </a: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開始</a:t>
            </a:r>
          </a:p>
        </p:txBody>
      </p:sp>
      <p:sp>
        <p:nvSpPr>
          <p:cNvPr id="34" name="吹き出し: 四角形 33">
            <a:extLst>
              <a:ext uri="{FF2B5EF4-FFF2-40B4-BE49-F238E27FC236}">
                <a16:creationId xmlns:a16="http://schemas.microsoft.com/office/drawing/2014/main" id="{75A25A36-9153-40F1-ADD2-BFC7261BD191}"/>
              </a:ext>
            </a:extLst>
          </p:cNvPr>
          <p:cNvSpPr/>
          <p:nvPr/>
        </p:nvSpPr>
        <p:spPr>
          <a:xfrm>
            <a:off x="7082269" y="4180714"/>
            <a:ext cx="711503" cy="477416"/>
          </a:xfrm>
          <a:prstGeom prst="wedgeRectCallout">
            <a:avLst>
              <a:gd name="adj1" fmla="val 104900"/>
              <a:gd name="adj2" fmla="val -21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u="sng" dirty="0">
                <a:solidFill>
                  <a:schemeClr val="tx1"/>
                </a:solidFill>
              </a:rPr>
              <a:t>1,260</a:t>
            </a:r>
            <a:r>
              <a:rPr kumimoji="1" lang="ja-JP" altLang="en-US" sz="1200" b="1" u="sng" dirty="0">
                <a:solidFill>
                  <a:schemeClr val="tx1"/>
                </a:solidFill>
              </a:rPr>
              <a:t>人</a:t>
            </a:r>
            <a:endParaRPr kumimoji="1" lang="en-US" altLang="ja-JP" sz="1200" b="1" u="sng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(R6.2)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913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10145</TotalTime>
  <Words>945</Words>
  <Application>Microsoft Office PowerPoint</Application>
  <PresentationFormat>画面に合わせる (4:3)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BIZ UDPゴシック</vt:lpstr>
      <vt:lpstr>HGS創英角ｺﾞｼｯｸUB</vt:lpstr>
      <vt:lpstr>游ゴシック</vt:lpstr>
      <vt:lpstr>Arial</vt:lpstr>
      <vt:lpstr>Calibri</vt:lpstr>
      <vt:lpstr>Cambria</vt:lpstr>
      <vt:lpstr>Wingdings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森河　奨</dc:creator>
  <cp:lastModifiedBy>亀元　靖彦</cp:lastModifiedBy>
  <cp:revision>815</cp:revision>
  <cp:lastPrinted>2022-08-25T05:29:18Z</cp:lastPrinted>
  <dcterms:created xsi:type="dcterms:W3CDTF">2018-12-04T04:57:03Z</dcterms:created>
  <dcterms:modified xsi:type="dcterms:W3CDTF">2024-02-19T01:06:37Z</dcterms:modified>
</cp:coreProperties>
</file>