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6"/>
  </p:notesMasterIdLst>
  <p:sldIdLst>
    <p:sldId id="282" r:id="rId2"/>
    <p:sldId id="337" r:id="rId3"/>
    <p:sldId id="351" r:id="rId4"/>
    <p:sldId id="299" r:id="rId5"/>
    <p:sldId id="335" r:id="rId6"/>
    <p:sldId id="318" r:id="rId7"/>
    <p:sldId id="296" r:id="rId8"/>
    <p:sldId id="339" r:id="rId9"/>
    <p:sldId id="340" r:id="rId10"/>
    <p:sldId id="341" r:id="rId11"/>
    <p:sldId id="342" r:id="rId12"/>
    <p:sldId id="323" r:id="rId13"/>
    <p:sldId id="324" r:id="rId14"/>
    <p:sldId id="332" r:id="rId15"/>
    <p:sldId id="343" r:id="rId16"/>
    <p:sldId id="344" r:id="rId17"/>
    <p:sldId id="345" r:id="rId18"/>
    <p:sldId id="346" r:id="rId19"/>
    <p:sldId id="347" r:id="rId20"/>
    <p:sldId id="348" r:id="rId21"/>
    <p:sldId id="349" r:id="rId22"/>
    <p:sldId id="352" r:id="rId23"/>
    <p:sldId id="353" r:id="rId24"/>
    <p:sldId id="307" r:id="rId2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6F2"/>
    <a:srgbClr val="A8ADB3"/>
    <a:srgbClr val="C6E0B4"/>
    <a:srgbClr val="606060"/>
    <a:srgbClr val="0000FF"/>
    <a:srgbClr val="FFE699"/>
    <a:srgbClr val="FF00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08" autoAdjust="0"/>
    <p:restoredTop sz="94434" autoAdjust="0"/>
  </p:normalViewPr>
  <p:slideViewPr>
    <p:cSldViewPr>
      <p:cViewPr varScale="1">
        <p:scale>
          <a:sx n="96" d="100"/>
          <a:sy n="96" d="100"/>
        </p:scale>
        <p:origin x="840"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C1D78F97-5D1B-4A42-8AC9-1B4DB28D5149}" type="datetimeFigureOut">
              <a:rPr kumimoji="1" lang="ja-JP" altLang="en-US" smtClean="0"/>
              <a:t>2024/2/20</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990935D4-ED70-486E-9DDB-303544693F68}" type="slidenum">
              <a:rPr kumimoji="1" lang="ja-JP" altLang="en-US" smtClean="0"/>
              <a:t>‹#›</a:t>
            </a:fld>
            <a:endParaRPr kumimoji="1" lang="ja-JP" altLang="en-US"/>
          </a:p>
        </p:txBody>
      </p:sp>
    </p:spTree>
    <p:extLst>
      <p:ext uri="{BB962C8B-B14F-4D97-AF65-F5344CB8AC3E}">
        <p14:creationId xmlns:p14="http://schemas.microsoft.com/office/powerpoint/2010/main" val="40736216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2</a:t>
            </a:fld>
            <a:endParaRPr kumimoji="1" lang="ja-JP" altLang="en-US"/>
          </a:p>
        </p:txBody>
      </p:sp>
    </p:spTree>
    <p:extLst>
      <p:ext uri="{BB962C8B-B14F-4D97-AF65-F5344CB8AC3E}">
        <p14:creationId xmlns:p14="http://schemas.microsoft.com/office/powerpoint/2010/main" val="3032254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3</a:t>
            </a:fld>
            <a:endParaRPr kumimoji="1" lang="ja-JP" altLang="en-US"/>
          </a:p>
        </p:txBody>
      </p:sp>
    </p:spTree>
    <p:extLst>
      <p:ext uri="{BB962C8B-B14F-4D97-AF65-F5344CB8AC3E}">
        <p14:creationId xmlns:p14="http://schemas.microsoft.com/office/powerpoint/2010/main" val="6431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6</a:t>
            </a:fld>
            <a:endParaRPr kumimoji="1" lang="ja-JP" altLang="en-US"/>
          </a:p>
        </p:txBody>
      </p:sp>
    </p:spTree>
    <p:extLst>
      <p:ext uri="{BB962C8B-B14F-4D97-AF65-F5344CB8AC3E}">
        <p14:creationId xmlns:p14="http://schemas.microsoft.com/office/powerpoint/2010/main" val="152131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7</a:t>
            </a:fld>
            <a:endParaRPr kumimoji="1" lang="ja-JP" altLang="en-US"/>
          </a:p>
        </p:txBody>
      </p:sp>
    </p:spTree>
    <p:extLst>
      <p:ext uri="{BB962C8B-B14F-4D97-AF65-F5344CB8AC3E}">
        <p14:creationId xmlns:p14="http://schemas.microsoft.com/office/powerpoint/2010/main" val="524039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8</a:t>
            </a:fld>
            <a:endParaRPr kumimoji="1" lang="ja-JP" altLang="en-US"/>
          </a:p>
        </p:txBody>
      </p:sp>
    </p:spTree>
    <p:extLst>
      <p:ext uri="{BB962C8B-B14F-4D97-AF65-F5344CB8AC3E}">
        <p14:creationId xmlns:p14="http://schemas.microsoft.com/office/powerpoint/2010/main" val="99059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9</a:t>
            </a:fld>
            <a:endParaRPr kumimoji="1" lang="ja-JP" altLang="en-US"/>
          </a:p>
        </p:txBody>
      </p:sp>
    </p:spTree>
    <p:extLst>
      <p:ext uri="{BB962C8B-B14F-4D97-AF65-F5344CB8AC3E}">
        <p14:creationId xmlns:p14="http://schemas.microsoft.com/office/powerpoint/2010/main" val="399998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10</a:t>
            </a:fld>
            <a:endParaRPr kumimoji="1" lang="ja-JP" altLang="en-US"/>
          </a:p>
        </p:txBody>
      </p:sp>
    </p:spTree>
    <p:extLst>
      <p:ext uri="{BB962C8B-B14F-4D97-AF65-F5344CB8AC3E}">
        <p14:creationId xmlns:p14="http://schemas.microsoft.com/office/powerpoint/2010/main" val="1212821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21</a:t>
            </a:fld>
            <a:endParaRPr kumimoji="1" lang="ja-JP" altLang="en-US"/>
          </a:p>
        </p:txBody>
      </p:sp>
    </p:spTree>
    <p:extLst>
      <p:ext uri="{BB962C8B-B14F-4D97-AF65-F5344CB8AC3E}">
        <p14:creationId xmlns:p14="http://schemas.microsoft.com/office/powerpoint/2010/main" val="290066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935D4-ED70-486E-9DDB-303544693F68}" type="slidenum">
              <a:rPr kumimoji="1" lang="ja-JP" altLang="en-US" smtClean="0"/>
              <a:t>22</a:t>
            </a:fld>
            <a:endParaRPr kumimoji="1" lang="ja-JP" altLang="en-US"/>
          </a:p>
        </p:txBody>
      </p:sp>
    </p:spTree>
    <p:extLst>
      <p:ext uri="{BB962C8B-B14F-4D97-AF65-F5344CB8AC3E}">
        <p14:creationId xmlns:p14="http://schemas.microsoft.com/office/powerpoint/2010/main" val="155292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B7D37DD-BD37-40B8-9C53-A39D04FC94B6}" type="datetime1">
              <a:rPr kumimoji="1" lang="ja-JP" altLang="en-US" smtClean="0"/>
              <a:t>2024/2/20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2284439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66D206-C61A-4E2A-9B11-EE6B5C345A17}" type="datetime1">
              <a:rPr kumimoji="1" lang="ja-JP" altLang="en-US" smtClean="0"/>
              <a:t>2024/2/20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2028575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1537E44-A863-4241-979F-E921DD054252}" type="datetime1">
              <a:rPr kumimoji="1" lang="ja-JP" altLang="en-US" smtClean="0"/>
              <a:t>2024/2/20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97974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995B97-BE18-479A-8040-465CBAEFCC79}" type="datetime1">
              <a:rPr kumimoji="1" lang="ja-JP" altLang="en-US" smtClean="0"/>
              <a:t>2024/2/20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2419131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4BD6156-703E-4D53-801E-C64FCBD10507}" type="datetime1">
              <a:rPr kumimoji="1" lang="ja-JP" altLang="en-US" smtClean="0"/>
              <a:t>2024/2/20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2142594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CC96155-D9CB-49EC-B5D9-C158C1793C65}" type="datetime1">
              <a:rPr kumimoji="1" lang="ja-JP" altLang="en-US" smtClean="0"/>
              <a:t>2024/2/20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41076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1C9051B-F911-42C3-B9A2-61026E698ED4}" type="datetime1">
              <a:rPr kumimoji="1" lang="ja-JP" altLang="en-US" smtClean="0"/>
              <a:t>2024/2/20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57127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2D5D311-A255-48F8-B6D9-B5FE67356B87}" type="datetime1">
              <a:rPr kumimoji="1" lang="ja-JP" altLang="en-US" smtClean="0"/>
              <a:t>2024/2/20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2073611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1DCD8B3-C53D-4D0A-8B34-4FC272C4CDFF}" type="datetime1">
              <a:rPr kumimoji="1" lang="ja-JP" altLang="en-US" smtClean="0"/>
              <a:t>2024/2/20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456931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DDD3212-907A-4532-8BD3-3A53D33824D0}" type="datetime1">
              <a:rPr kumimoji="1" lang="ja-JP" altLang="en-US" smtClean="0"/>
              <a:t>2024/2/20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186639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A76E6CF-93B6-4019-A42B-96097361A12C}" type="datetime1">
              <a:rPr kumimoji="1" lang="ja-JP" altLang="en-US" smtClean="0"/>
              <a:t>2024/2/20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192791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39FC0-0BE3-489D-B5C0-C3F01FA4DD8D}" type="datetime1">
              <a:rPr kumimoji="1" lang="ja-JP" altLang="en-US" smtClean="0"/>
              <a:t>2024/2/20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B2AA0-22F6-4977-B4AB-6397E15C0039}" type="slidenum">
              <a:rPr kumimoji="1" lang="ja-JP" altLang="en-US" smtClean="0"/>
              <a:t>‹#›</a:t>
            </a:fld>
            <a:endParaRPr kumimoji="1" lang="ja-JP" altLang="en-US"/>
          </a:p>
        </p:txBody>
      </p:sp>
    </p:spTree>
    <p:extLst>
      <p:ext uri="{BB962C8B-B14F-4D97-AF65-F5344CB8AC3E}">
        <p14:creationId xmlns:p14="http://schemas.microsoft.com/office/powerpoint/2010/main" val="135409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689954" y="105975"/>
            <a:ext cx="1200691" cy="400110"/>
          </a:xfrm>
          <a:prstGeom prst="rect">
            <a:avLst/>
          </a:prstGeom>
          <a:solidFill>
            <a:schemeClr val="bg1"/>
          </a:solidFill>
          <a:ln w="19050">
            <a:solidFill>
              <a:schemeClr val="tx1"/>
            </a:solidFill>
          </a:ln>
        </p:spPr>
        <p:txBody>
          <a:bodyPr wrap="square" rtlCol="0">
            <a:spAutoFit/>
          </a:bodyPr>
          <a:lstStyle/>
          <a:p>
            <a:pPr lvl="0" algn="ctr"/>
            <a:r>
              <a:rPr kumimoji="1" lang="ja-JP" altLang="en-US" sz="2000" dirty="0">
                <a:solidFill>
                  <a:prstClr val="black"/>
                </a:solidFill>
                <a:latin typeface="BIZ UDPゴシック" panose="020B0400000000000000" pitchFamily="50" charset="-128"/>
                <a:ea typeface="BIZ UDPゴシック" panose="020B0400000000000000" pitchFamily="50" charset="-128"/>
              </a:rPr>
              <a:t>資料３</a:t>
            </a:r>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1175079" y="3060249"/>
            <a:ext cx="6793848" cy="584775"/>
          </a:xfrm>
          <a:prstGeom prst="rect">
            <a:avLst/>
          </a:prstGeom>
          <a:noFill/>
        </p:spPr>
        <p:txBody>
          <a:bodyPr wrap="none" rtlCol="0">
            <a:spAutoFit/>
          </a:bodyPr>
          <a:lstStyle/>
          <a:p>
            <a:pPr algn="ctr"/>
            <a:r>
              <a:rPr lang="ja-JP" altLang="en-US" sz="3200" b="1" dirty="0">
                <a:latin typeface="BIZ UDPゴシック" panose="020B0400000000000000" pitchFamily="50" charset="-128"/>
                <a:ea typeface="BIZ UDPゴシック" panose="020B0400000000000000" pitchFamily="50" charset="-128"/>
              </a:rPr>
              <a:t>第４回ビュースポットおおさかの選定</a:t>
            </a:r>
            <a:endParaRPr kumimoji="1" lang="en-US" altLang="ja-JP" sz="32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78817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46912" y="6612759"/>
            <a:ext cx="2133600" cy="365125"/>
          </a:xfrm>
        </p:spPr>
        <p:txBody>
          <a:bodyPr/>
          <a:lstStyle/>
          <a:p>
            <a:fld id="{5FAB2AA0-22F6-4977-B4AB-6397E15C0039}" type="slidenum">
              <a:rPr kumimoji="1" lang="ja-JP" altLang="en-US" smtClean="0"/>
              <a:t>9</a:t>
            </a:fld>
            <a:endParaRPr kumimoji="1" lang="ja-JP" altLang="en-US" dirty="0"/>
          </a:p>
        </p:txBody>
      </p:sp>
      <p:sp>
        <p:nvSpPr>
          <p:cNvPr id="9" name="テキスト ボックス 8"/>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ビュースポットおおさか事前審査の集計結果</a:t>
            </a:r>
            <a:r>
              <a:rPr lang="ja-JP" altLang="en-US" sz="1600" dirty="0">
                <a:latin typeface="BIZ UDPゴシック" panose="020B0400000000000000" pitchFamily="50" charset="-128"/>
                <a:ea typeface="BIZ UDPゴシック" panose="020B0400000000000000" pitchFamily="50" charset="-128"/>
              </a:rPr>
              <a:t>　　</a:t>
            </a:r>
            <a:endParaRPr kumimoji="1" lang="ja-JP" altLang="en-US" sz="200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123002" y="478785"/>
            <a:ext cx="6537230" cy="464331"/>
          </a:xfrm>
          <a:prstGeom prst="rect">
            <a:avLst/>
          </a:prstGeom>
        </p:spPr>
        <p:txBody>
          <a:bodyPr wrap="square" lIns="144000" tIns="108000" rIns="144000" bIns="108000">
            <a:spAutoFit/>
          </a:bodyPr>
          <a:lstStyle/>
          <a:p>
            <a:pPr lvl="0">
              <a:defRPr/>
            </a:pPr>
            <a:r>
              <a:rPr lang="ja-JP" altLang="en-US" sz="1600" dirty="0">
                <a:solidFill>
                  <a:prstClr val="black"/>
                </a:solidFill>
                <a:latin typeface="BIZ UDPゴシック" panose="020B0400000000000000" pitchFamily="50" charset="-128"/>
                <a:ea typeface="BIZ UDPゴシック" panose="020B0400000000000000" pitchFamily="50" charset="-128"/>
              </a:rPr>
              <a:t>②</a:t>
            </a:r>
            <a:r>
              <a:rPr lang="ja-JP" altLang="en-US" sz="1600" noProof="0" dirty="0">
                <a:solidFill>
                  <a:prstClr val="black"/>
                </a:solidFill>
                <a:latin typeface="BIZ UDPゴシック" panose="020B0400000000000000" pitchFamily="50" charset="-128"/>
                <a:ea typeface="BIZ UDPゴシック" panose="020B0400000000000000" pitchFamily="50" charset="-128"/>
              </a:rPr>
              <a:t> １票のみ投票があったビュースポット ： </a:t>
            </a:r>
            <a:r>
              <a:rPr lang="en-US" altLang="ja-JP" sz="1600" dirty="0">
                <a:solidFill>
                  <a:prstClr val="black"/>
                </a:solidFill>
                <a:latin typeface="BIZ UDPゴシック" panose="020B0400000000000000" pitchFamily="50" charset="-128"/>
                <a:ea typeface="BIZ UDPゴシック" panose="020B0400000000000000" pitchFamily="50" charset="-128"/>
              </a:rPr>
              <a:t>52</a:t>
            </a:r>
            <a:r>
              <a:rPr lang="ja-JP" altLang="en-US" sz="1600" noProof="0" dirty="0">
                <a:solidFill>
                  <a:prstClr val="black"/>
                </a:solidFill>
                <a:latin typeface="BIZ UDPゴシック" panose="020B0400000000000000" pitchFamily="50" charset="-128"/>
                <a:ea typeface="BIZ UDPゴシック" panose="020B0400000000000000" pitchFamily="50" charset="-128"/>
              </a:rPr>
              <a:t>件</a:t>
            </a:r>
            <a:r>
              <a:rPr lang="zh-TW" altLang="en-US" sz="1600" noProof="0" dirty="0">
                <a:solidFill>
                  <a:prstClr val="black"/>
                </a:solidFill>
                <a:latin typeface="BIZ UDPゴシック" panose="020B0400000000000000" pitchFamily="50" charset="-128"/>
                <a:ea typeface="BIZ UDPゴシック" panose="020B0400000000000000" pitchFamily="50" charset="-128"/>
              </a:rPr>
              <a:t>　</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748E0855-40C1-4BB2-B8CE-807B9D16D3D1}"/>
              </a:ext>
            </a:extLst>
          </p:cNvPr>
          <p:cNvSpPr/>
          <p:nvPr/>
        </p:nvSpPr>
        <p:spPr>
          <a:xfrm>
            <a:off x="7137226" y="478785"/>
            <a:ext cx="1657884" cy="464331"/>
          </a:xfrm>
          <a:prstGeom prst="rect">
            <a:avLst/>
          </a:prstGeom>
        </p:spPr>
        <p:txBody>
          <a:bodyPr wrap="square" lIns="144000" tIns="108000" rIns="144000" bIns="108000">
            <a:spAutoFit/>
          </a:bodyPr>
          <a:lstStyle/>
          <a:p>
            <a:pPr lvl="0" algn="r">
              <a:defRPr/>
            </a:pPr>
            <a:r>
              <a:rPr lang="ja-JP" altLang="en-US" sz="1600" dirty="0">
                <a:solidFill>
                  <a:prstClr val="black"/>
                </a:solidFill>
                <a:latin typeface="BIZ UDPゴシック" panose="020B0400000000000000" pitchFamily="50" charset="-128"/>
                <a:ea typeface="BIZ UDPゴシック" panose="020B0400000000000000" pitchFamily="50" charset="-128"/>
              </a:rPr>
              <a:t>順位</a:t>
            </a:r>
            <a:r>
              <a:rPr lang="ja-JP" altLang="en-US" sz="1600" noProof="0" dirty="0">
                <a:solidFill>
                  <a:prstClr val="black"/>
                </a:solidFill>
                <a:latin typeface="BIZ UDPゴシック" panose="020B0400000000000000" pitchFamily="50" charset="-128"/>
                <a:ea typeface="BIZ UDPゴシック" panose="020B0400000000000000" pitchFamily="50" charset="-128"/>
              </a:rPr>
              <a:t>順　４</a:t>
            </a:r>
            <a:r>
              <a:rPr lang="ja-JP" altLang="en-US" sz="1600" dirty="0">
                <a:solidFill>
                  <a:prstClr val="black"/>
                </a:solidFill>
                <a:latin typeface="BIZ UDPゴシック" panose="020B0400000000000000" pitchFamily="50" charset="-128"/>
                <a:ea typeface="BIZ UDPゴシック" panose="020B0400000000000000" pitchFamily="50" charset="-128"/>
              </a:rPr>
              <a:t>／５</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 name="表 1">
            <a:extLst>
              <a:ext uri="{FF2B5EF4-FFF2-40B4-BE49-F238E27FC236}">
                <a16:creationId xmlns:a16="http://schemas.microsoft.com/office/drawing/2014/main" id="{719E129C-D663-4A9F-9953-32586E849A7A}"/>
              </a:ext>
            </a:extLst>
          </p:cNvPr>
          <p:cNvGraphicFramePr>
            <a:graphicFrameLocks noGrp="1"/>
          </p:cNvGraphicFramePr>
          <p:nvPr>
            <p:extLst>
              <p:ext uri="{D42A27DB-BD31-4B8C-83A1-F6EECF244321}">
                <p14:modId xmlns:p14="http://schemas.microsoft.com/office/powerpoint/2010/main" val="24699727"/>
              </p:ext>
            </p:extLst>
          </p:nvPr>
        </p:nvGraphicFramePr>
        <p:xfrm>
          <a:off x="35497" y="887691"/>
          <a:ext cx="8985499" cy="4629540"/>
        </p:xfrm>
        <a:graphic>
          <a:graphicData uri="http://schemas.openxmlformats.org/drawingml/2006/table">
            <a:tbl>
              <a:tblPr/>
              <a:tblGrid>
                <a:gridCol w="291793">
                  <a:extLst>
                    <a:ext uri="{9D8B030D-6E8A-4147-A177-3AD203B41FA5}">
                      <a16:colId xmlns:a16="http://schemas.microsoft.com/office/drawing/2014/main" val="1170508447"/>
                    </a:ext>
                  </a:extLst>
                </a:gridCol>
                <a:gridCol w="199932">
                  <a:extLst>
                    <a:ext uri="{9D8B030D-6E8A-4147-A177-3AD203B41FA5}">
                      <a16:colId xmlns:a16="http://schemas.microsoft.com/office/drawing/2014/main" val="3203715839"/>
                    </a:ext>
                  </a:extLst>
                </a:gridCol>
                <a:gridCol w="225223">
                  <a:extLst>
                    <a:ext uri="{9D8B030D-6E8A-4147-A177-3AD203B41FA5}">
                      <a16:colId xmlns:a16="http://schemas.microsoft.com/office/drawing/2014/main" val="3802183525"/>
                    </a:ext>
                  </a:extLst>
                </a:gridCol>
                <a:gridCol w="184802">
                  <a:extLst>
                    <a:ext uri="{9D8B030D-6E8A-4147-A177-3AD203B41FA5}">
                      <a16:colId xmlns:a16="http://schemas.microsoft.com/office/drawing/2014/main" val="763741767"/>
                    </a:ext>
                  </a:extLst>
                </a:gridCol>
                <a:gridCol w="232354">
                  <a:extLst>
                    <a:ext uri="{9D8B030D-6E8A-4147-A177-3AD203B41FA5}">
                      <a16:colId xmlns:a16="http://schemas.microsoft.com/office/drawing/2014/main" val="3402428282"/>
                    </a:ext>
                  </a:extLst>
                </a:gridCol>
                <a:gridCol w="1464370">
                  <a:extLst>
                    <a:ext uri="{9D8B030D-6E8A-4147-A177-3AD203B41FA5}">
                      <a16:colId xmlns:a16="http://schemas.microsoft.com/office/drawing/2014/main" val="4026330981"/>
                    </a:ext>
                  </a:extLst>
                </a:gridCol>
                <a:gridCol w="1464370">
                  <a:extLst>
                    <a:ext uri="{9D8B030D-6E8A-4147-A177-3AD203B41FA5}">
                      <a16:colId xmlns:a16="http://schemas.microsoft.com/office/drawing/2014/main" val="35649514"/>
                    </a:ext>
                  </a:extLst>
                </a:gridCol>
                <a:gridCol w="686255">
                  <a:extLst>
                    <a:ext uri="{9D8B030D-6E8A-4147-A177-3AD203B41FA5}">
                      <a16:colId xmlns:a16="http://schemas.microsoft.com/office/drawing/2014/main" val="3253100858"/>
                    </a:ext>
                  </a:extLst>
                </a:gridCol>
                <a:gridCol w="302600">
                  <a:extLst>
                    <a:ext uri="{9D8B030D-6E8A-4147-A177-3AD203B41FA5}">
                      <a16:colId xmlns:a16="http://schemas.microsoft.com/office/drawing/2014/main" val="3317539704"/>
                    </a:ext>
                  </a:extLst>
                </a:gridCol>
                <a:gridCol w="302600">
                  <a:extLst>
                    <a:ext uri="{9D8B030D-6E8A-4147-A177-3AD203B41FA5}">
                      <a16:colId xmlns:a16="http://schemas.microsoft.com/office/drawing/2014/main" val="1836988343"/>
                    </a:ext>
                  </a:extLst>
                </a:gridCol>
                <a:gridCol w="302600">
                  <a:extLst>
                    <a:ext uri="{9D8B030D-6E8A-4147-A177-3AD203B41FA5}">
                      <a16:colId xmlns:a16="http://schemas.microsoft.com/office/drawing/2014/main" val="1177828798"/>
                    </a:ext>
                  </a:extLst>
                </a:gridCol>
                <a:gridCol w="302600">
                  <a:extLst>
                    <a:ext uri="{9D8B030D-6E8A-4147-A177-3AD203B41FA5}">
                      <a16:colId xmlns:a16="http://schemas.microsoft.com/office/drawing/2014/main" val="2982734611"/>
                    </a:ext>
                  </a:extLst>
                </a:gridCol>
                <a:gridCol w="302600">
                  <a:extLst>
                    <a:ext uri="{9D8B030D-6E8A-4147-A177-3AD203B41FA5}">
                      <a16:colId xmlns:a16="http://schemas.microsoft.com/office/drawing/2014/main" val="871819909"/>
                    </a:ext>
                  </a:extLst>
                </a:gridCol>
                <a:gridCol w="302600">
                  <a:extLst>
                    <a:ext uri="{9D8B030D-6E8A-4147-A177-3AD203B41FA5}">
                      <a16:colId xmlns:a16="http://schemas.microsoft.com/office/drawing/2014/main" val="970531974"/>
                    </a:ext>
                  </a:extLst>
                </a:gridCol>
                <a:gridCol w="302600">
                  <a:extLst>
                    <a:ext uri="{9D8B030D-6E8A-4147-A177-3AD203B41FA5}">
                      <a16:colId xmlns:a16="http://schemas.microsoft.com/office/drawing/2014/main" val="2295497426"/>
                    </a:ext>
                  </a:extLst>
                </a:gridCol>
                <a:gridCol w="302600">
                  <a:extLst>
                    <a:ext uri="{9D8B030D-6E8A-4147-A177-3AD203B41FA5}">
                      <a16:colId xmlns:a16="http://schemas.microsoft.com/office/drawing/2014/main" val="1599652332"/>
                    </a:ext>
                  </a:extLst>
                </a:gridCol>
                <a:gridCol w="302600">
                  <a:extLst>
                    <a:ext uri="{9D8B030D-6E8A-4147-A177-3AD203B41FA5}">
                      <a16:colId xmlns:a16="http://schemas.microsoft.com/office/drawing/2014/main" val="26652258"/>
                    </a:ext>
                  </a:extLst>
                </a:gridCol>
                <a:gridCol w="302600">
                  <a:extLst>
                    <a:ext uri="{9D8B030D-6E8A-4147-A177-3AD203B41FA5}">
                      <a16:colId xmlns:a16="http://schemas.microsoft.com/office/drawing/2014/main" val="2798245531"/>
                    </a:ext>
                  </a:extLst>
                </a:gridCol>
                <a:gridCol w="302600">
                  <a:extLst>
                    <a:ext uri="{9D8B030D-6E8A-4147-A177-3AD203B41FA5}">
                      <a16:colId xmlns:a16="http://schemas.microsoft.com/office/drawing/2014/main" val="3432623304"/>
                    </a:ext>
                  </a:extLst>
                </a:gridCol>
                <a:gridCol w="302600">
                  <a:extLst>
                    <a:ext uri="{9D8B030D-6E8A-4147-A177-3AD203B41FA5}">
                      <a16:colId xmlns:a16="http://schemas.microsoft.com/office/drawing/2014/main" val="823600753"/>
                    </a:ext>
                  </a:extLst>
                </a:gridCol>
                <a:gridCol w="302600">
                  <a:extLst>
                    <a:ext uri="{9D8B030D-6E8A-4147-A177-3AD203B41FA5}">
                      <a16:colId xmlns:a16="http://schemas.microsoft.com/office/drawing/2014/main" val="193756508"/>
                    </a:ext>
                  </a:extLst>
                </a:gridCol>
                <a:gridCol w="302600">
                  <a:extLst>
                    <a:ext uri="{9D8B030D-6E8A-4147-A177-3AD203B41FA5}">
                      <a16:colId xmlns:a16="http://schemas.microsoft.com/office/drawing/2014/main" val="2422578053"/>
                    </a:ext>
                  </a:extLst>
                </a:gridCol>
              </a:tblGrid>
              <a:tr h="332758">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27" marR="3127" marT="3127"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27" marR="3127" marT="3127" marB="0" anchor="ctr">
                    <a:lnL>
                      <a:noFill/>
                    </a:lnL>
                    <a:lnR w="6350" cap="flat" cmpd="sng" algn="ctr">
                      <a:solidFill>
                        <a:srgbClr val="000000"/>
                      </a:solidFill>
                      <a:prstDash val="solid"/>
                      <a:round/>
                      <a:headEnd type="none" w="med" len="med"/>
                      <a:tailEnd type="none" w="med" len="med"/>
                    </a:lnR>
                    <a:lnT>
                      <a:noFill/>
                    </a:lnT>
                    <a:lnB>
                      <a:noFill/>
                    </a:lnB>
                  </a:tcPr>
                </a:tc>
                <a:tc rowSpan="3" gridSpan="2">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得票数</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solidFill>
                      <a:srgbClr val="C6E0B4"/>
                    </a:solidFill>
                  </a:tcPr>
                </a:tc>
                <a:tc rowSpan="3" hMerge="1">
                  <a:txBody>
                    <a:bodyPr/>
                    <a:lstStyle/>
                    <a:p>
                      <a:endParaRPr kumimoji="1" lang="ja-JP" altLang="en-US"/>
                    </a:p>
                  </a:txBody>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番号</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zh-TW"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景観（視対象）</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ビュースポット（視点場）</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視点場の所在</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gridSpan="8">
                  <a:txBody>
                    <a:bodyPr/>
                    <a:lstStyle/>
                    <a:p>
                      <a:pPr algn="ctr"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（視対象の）景観要素による分類（都市景観ビジョン）</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時間軸による分類</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gridSpan="3">
                  <a:txBody>
                    <a:bodyPr/>
                    <a:lstStyle/>
                    <a:p>
                      <a:pPr algn="ctr" fontAlgn="ctr"/>
                      <a:r>
                        <a:rPr lang="ja-JP" altLang="en-US" sz="700" b="1" i="0" u="none" strike="noStrike">
                          <a:solidFill>
                            <a:srgbClr val="000000"/>
                          </a:solidFill>
                          <a:effectLst/>
                          <a:latin typeface="游ゴシック" panose="020B0400000000000000" pitchFamily="50" charset="-128"/>
                          <a:ea typeface="游ゴシック" panose="020B0400000000000000" pitchFamily="50" charset="-128"/>
                        </a:rPr>
                        <a:t>特徴による分類</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hMerge="1">
                  <a:txBody>
                    <a:bodyPr/>
                    <a:lstStyle/>
                    <a:p>
                      <a:endParaRPr kumimoji="1" lang="ja-JP" altLang="en-US"/>
                    </a:p>
                  </a:txBody>
                  <a:tcPr/>
                </a:tc>
                <a:tc rowSpan="3">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該当なし</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3740913292"/>
                  </a:ext>
                </a:extLst>
              </a:tr>
              <a:tr h="346080">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ctr">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4">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地形特性</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歴史特性</a:t>
                      </a:r>
                    </a:p>
                  </a:txBody>
                  <a:tcPr marL="90435" marR="90435" marT="45217" marB="452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kumimoji="1" lang="ja-JP" altLang="en-US"/>
                    </a:p>
                  </a:txBody>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都市・インフラ特性</a:t>
                      </a:r>
                    </a:p>
                  </a:txBody>
                  <a:tcPr marL="3256" marR="3256" marT="3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土地利用特性</a:t>
                      </a:r>
                    </a:p>
                  </a:txBody>
                  <a:tcPr marL="3256" marR="3256" marT="3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夕景・夜景</a:t>
                      </a:r>
                    </a:p>
                  </a:txBody>
                  <a:tcPr marL="90435" marR="90435" marT="45217" marB="45217"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四季</a:t>
                      </a:r>
                    </a:p>
                  </a:txBody>
                  <a:tcPr marL="90435" marR="90435" marT="45217" marB="45217"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イベント</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（花火・祭り等）</a:t>
                      </a:r>
                    </a:p>
                  </a:txBody>
                  <a:tcPr marL="90435" marR="90435" marT="45217" marB="45217"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世界遺産・日本遺産</a:t>
                      </a:r>
                    </a:p>
                  </a:txBody>
                  <a:tcPr marL="90435" marR="90435" marT="45217" marB="45217"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眺望</a:t>
                      </a:r>
                    </a:p>
                  </a:txBody>
                  <a:tcPr marL="90435" marR="90435" marT="45217" marB="45217"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vMerge="1">
                  <a:txBody>
                    <a:bodyPr/>
                    <a:lstStyle/>
                    <a:p>
                      <a:endParaRPr kumimoji="1" lang="ja-JP" altLang="en-US"/>
                    </a:p>
                  </a:txBody>
                  <a:tcPr/>
                </a:tc>
                <a:extLst>
                  <a:ext uri="{0D108BD9-81ED-4DB2-BD59-A6C34878D82A}">
                    <a16:rowId xmlns:a16="http://schemas.microsoft.com/office/drawing/2014/main" val="573866169"/>
                  </a:ext>
                </a:extLst>
              </a:tr>
              <a:tr h="721360">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ctr">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自然</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（山・海）</a:t>
                      </a:r>
                    </a:p>
                  </a:txBody>
                  <a:tcPr marL="3256" marR="3256" marT="3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平野</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（平野・丘陵等）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56" marR="3256" marT="3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水辺</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（川、池、滝等）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56" marR="3256" marT="3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農村</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（棚田・樹木等）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56" marR="3256" marT="3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歴史的町並み</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（街道・寺内町等）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56" marR="3256" marT="3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城・寺社仏閣</a:t>
                      </a:r>
                    </a:p>
                  </a:txBody>
                  <a:tcPr marL="3256" marR="3256" marT="3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インフラ</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（港、空港、公園等）</a:t>
                      </a:r>
                      <a:b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ダム、橋梁等）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56" marR="3256" marT="3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大都市景観</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（ビル群等）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56" marR="3256" marT="3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317601838"/>
                  </a:ext>
                </a:extLst>
              </a:tr>
              <a:tr h="25072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8</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裏天満ちょうちん通り</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天満市場</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大阪市北区</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970085"/>
                  </a:ext>
                </a:extLst>
              </a:tr>
              <a:tr h="25072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54</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タグボート大阪、尻無川</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大阪ドーム南公園</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大阪市西区</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4324368"/>
                  </a:ext>
                </a:extLst>
              </a:tr>
              <a:tr h="25072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234</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紅葉のライトアップ</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rPr>
                        <a:t>大仙公園日本庭園</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堺市堺区</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4083869"/>
                  </a:ext>
                </a:extLst>
              </a:tr>
              <a:tr h="25072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236</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浜寺公園</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リニューアルされた噴水広場</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堺市南区</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554941"/>
                  </a:ext>
                </a:extLst>
              </a:tr>
              <a:tr h="25072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274</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美しい池と英国風庭園を眺める蜻蛉池公園散策路</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蜻蛉池公園</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岸和田市</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637247"/>
                  </a:ext>
                </a:extLst>
              </a:tr>
              <a:tr h="250728">
                <a:tc gridSpan="2">
                  <a:txBody>
                    <a:bodyPr/>
                    <a:lstStyle/>
                    <a:p>
                      <a:pPr algn="ctr" fontAlgn="b"/>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７位</a:t>
                      </a:r>
                    </a:p>
                  </a:txBody>
                  <a:tcPr marL="90435" marR="90435" marT="45217" marB="45217" anchor="b">
                    <a:lnL>
                      <a:noFill/>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332</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石川に架かる玉手橋</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石川河川敷</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柏原市</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042276"/>
                  </a:ext>
                </a:extLst>
              </a:tr>
              <a:tr h="25072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26</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桜ノ宮ビーチと周辺ビル群</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桜ノ宮ビーチ</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大阪市都島区</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367288"/>
                  </a:ext>
                </a:extLst>
              </a:tr>
              <a:tr h="25072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57</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トコトコダンダン（木津川遊歩空間）</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木津川松島橋</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大阪市西区</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082117"/>
                  </a:ext>
                </a:extLst>
              </a:tr>
              <a:tr h="25072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132</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室町期の楼門と紫陽花</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久安寺</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池田市</a:t>
                      </a:r>
                    </a:p>
                  </a:txBody>
                  <a:tcPr marL="3127" marR="3127" marT="3127"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193317"/>
                  </a:ext>
                </a:extLst>
              </a:tr>
              <a:tr h="25072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133</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池田市に存する久安寺山門</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山門北方、紫陽花のある参道より。</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池田市</a:t>
                      </a:r>
                    </a:p>
                  </a:txBody>
                  <a:tcPr marL="3127" marR="3127" marT="3127"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633119"/>
                  </a:ext>
                </a:extLst>
              </a:tr>
              <a:tr h="361031">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27" marR="3127" marT="3127"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150</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池田の山と空を背景に、阪急宝塚線を斜めに悠然と渡る大阪モノレール</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阪急蛍池駅の橋上改札口（駅ナカ）</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豊中市</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150480"/>
                  </a:ext>
                </a:extLst>
              </a:tr>
              <a:tr h="361031">
                <a:tc gridSpan="2">
                  <a:txBody>
                    <a:bodyPr/>
                    <a:lstStyle/>
                    <a:p>
                      <a:pPr algn="ctr" fontAlgn="b"/>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８位</a:t>
                      </a:r>
                    </a:p>
                  </a:txBody>
                  <a:tcPr marL="90435" marR="90435" marT="45217" marB="45217" anchor="b">
                    <a:lnL>
                      <a:noFill/>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435" marR="90435" marT="45217" marB="452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307</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林昌寺　重森三令の「法林の庭」と観音堂、本堂、泉南市のまちなみ、大阪湾</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庭園横の階段を上がった所から望む</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泉南市</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27" marR="3127" marT="31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951275"/>
                  </a:ext>
                </a:extLst>
              </a:tr>
            </a:tbl>
          </a:graphicData>
        </a:graphic>
      </p:graphicFrame>
      <p:sp>
        <p:nvSpPr>
          <p:cNvPr id="7" name="テキスト ボックス 6">
            <a:extLst>
              <a:ext uri="{FF2B5EF4-FFF2-40B4-BE49-F238E27FC236}">
                <a16:creationId xmlns:a16="http://schemas.microsoft.com/office/drawing/2014/main" id="{694CD718-566A-4167-9491-CBF49CF8F37F}"/>
              </a:ext>
            </a:extLst>
          </p:cNvPr>
          <p:cNvSpPr txBox="1"/>
          <p:nvPr/>
        </p:nvSpPr>
        <p:spPr>
          <a:xfrm>
            <a:off x="5220072" y="155269"/>
            <a:ext cx="877163" cy="369332"/>
          </a:xfrm>
          <a:prstGeom prst="rect">
            <a:avLst/>
          </a:prstGeom>
          <a:noFill/>
          <a:ln>
            <a:solidFill>
              <a:schemeClr val="tx1"/>
            </a:solidFill>
          </a:ln>
        </p:spPr>
        <p:txBody>
          <a:bodyPr wrap="none" rtlCol="0">
            <a:spAutoFit/>
          </a:bodyPr>
          <a:lstStyle/>
          <a:p>
            <a:r>
              <a:rPr lang="ja-JP" altLang="en-US" dirty="0"/>
              <a:t>単</a:t>
            </a:r>
            <a:r>
              <a:rPr kumimoji="1" lang="ja-JP" altLang="en-US" dirty="0"/>
              <a:t>数票</a:t>
            </a:r>
          </a:p>
        </p:txBody>
      </p:sp>
    </p:spTree>
    <p:extLst>
      <p:ext uri="{BB962C8B-B14F-4D97-AF65-F5344CB8AC3E}">
        <p14:creationId xmlns:p14="http://schemas.microsoft.com/office/powerpoint/2010/main" val="3207462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46912" y="6612759"/>
            <a:ext cx="2133600" cy="365125"/>
          </a:xfrm>
        </p:spPr>
        <p:txBody>
          <a:bodyPr/>
          <a:lstStyle/>
          <a:p>
            <a:fld id="{5FAB2AA0-22F6-4977-B4AB-6397E15C0039}" type="slidenum">
              <a:rPr kumimoji="1" lang="ja-JP" altLang="en-US" smtClean="0"/>
              <a:t>10</a:t>
            </a:fld>
            <a:endParaRPr kumimoji="1" lang="ja-JP" altLang="en-US" dirty="0"/>
          </a:p>
        </p:txBody>
      </p:sp>
      <p:sp>
        <p:nvSpPr>
          <p:cNvPr id="9" name="テキスト ボックス 8"/>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ビュースポットおおさか事前審査の集計結果</a:t>
            </a:r>
            <a:r>
              <a:rPr lang="ja-JP" altLang="en-US" sz="1600" dirty="0">
                <a:latin typeface="BIZ UDPゴシック" panose="020B0400000000000000" pitchFamily="50" charset="-128"/>
                <a:ea typeface="BIZ UDPゴシック" panose="020B0400000000000000" pitchFamily="50" charset="-128"/>
              </a:rPr>
              <a:t>　　</a:t>
            </a:r>
            <a:endParaRPr kumimoji="1" lang="ja-JP" altLang="en-US" sz="200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123002" y="478785"/>
            <a:ext cx="6537230" cy="464331"/>
          </a:xfrm>
          <a:prstGeom prst="rect">
            <a:avLst/>
          </a:prstGeom>
        </p:spPr>
        <p:txBody>
          <a:bodyPr wrap="square" lIns="144000" tIns="108000" rIns="144000" bIns="108000">
            <a:spAutoFit/>
          </a:bodyPr>
          <a:lstStyle/>
          <a:p>
            <a:pPr lvl="0">
              <a:defRPr/>
            </a:pPr>
            <a:r>
              <a:rPr lang="ja-JP" altLang="en-US" sz="1600" dirty="0">
                <a:solidFill>
                  <a:prstClr val="black"/>
                </a:solidFill>
                <a:latin typeface="BIZ UDPゴシック" panose="020B0400000000000000" pitchFamily="50" charset="-128"/>
                <a:ea typeface="BIZ UDPゴシック" panose="020B0400000000000000" pitchFamily="50" charset="-128"/>
              </a:rPr>
              <a:t>②</a:t>
            </a:r>
            <a:r>
              <a:rPr lang="ja-JP" altLang="en-US" sz="1600" noProof="0" dirty="0">
                <a:solidFill>
                  <a:prstClr val="black"/>
                </a:solidFill>
                <a:latin typeface="BIZ UDPゴシック" panose="020B0400000000000000" pitchFamily="50" charset="-128"/>
                <a:ea typeface="BIZ UDPゴシック" panose="020B0400000000000000" pitchFamily="50" charset="-128"/>
              </a:rPr>
              <a:t> １票のみ投票があったビュースポット ： </a:t>
            </a:r>
            <a:r>
              <a:rPr lang="en-US" altLang="ja-JP" sz="1600" dirty="0">
                <a:solidFill>
                  <a:prstClr val="black"/>
                </a:solidFill>
                <a:latin typeface="BIZ UDPゴシック" panose="020B0400000000000000" pitchFamily="50" charset="-128"/>
                <a:ea typeface="BIZ UDPゴシック" panose="020B0400000000000000" pitchFamily="50" charset="-128"/>
              </a:rPr>
              <a:t>52</a:t>
            </a:r>
            <a:r>
              <a:rPr lang="ja-JP" altLang="en-US" sz="1600" noProof="0" dirty="0">
                <a:solidFill>
                  <a:prstClr val="black"/>
                </a:solidFill>
                <a:latin typeface="BIZ UDPゴシック" panose="020B0400000000000000" pitchFamily="50" charset="-128"/>
                <a:ea typeface="BIZ UDPゴシック" panose="020B0400000000000000" pitchFamily="50" charset="-128"/>
              </a:rPr>
              <a:t>件</a:t>
            </a:r>
            <a:r>
              <a:rPr lang="zh-TW" altLang="en-US" sz="1600" noProof="0" dirty="0">
                <a:solidFill>
                  <a:prstClr val="black"/>
                </a:solidFill>
                <a:latin typeface="BIZ UDPゴシック" panose="020B0400000000000000" pitchFamily="50" charset="-128"/>
                <a:ea typeface="BIZ UDPゴシック" panose="020B0400000000000000" pitchFamily="50" charset="-128"/>
              </a:rPr>
              <a:t>　</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E80267D4-61DD-48E9-BC6C-0C58EF49B13C}"/>
              </a:ext>
            </a:extLst>
          </p:cNvPr>
          <p:cNvSpPr/>
          <p:nvPr/>
        </p:nvSpPr>
        <p:spPr>
          <a:xfrm>
            <a:off x="7137226" y="478785"/>
            <a:ext cx="1657884" cy="464331"/>
          </a:xfrm>
          <a:prstGeom prst="rect">
            <a:avLst/>
          </a:prstGeom>
        </p:spPr>
        <p:txBody>
          <a:bodyPr wrap="square" lIns="144000" tIns="108000" rIns="144000" bIns="108000">
            <a:spAutoFit/>
          </a:bodyPr>
          <a:lstStyle/>
          <a:p>
            <a:pPr lvl="0" algn="r">
              <a:defRPr/>
            </a:pPr>
            <a:r>
              <a:rPr lang="ja-JP" altLang="en-US" sz="1600" dirty="0">
                <a:solidFill>
                  <a:prstClr val="black"/>
                </a:solidFill>
                <a:latin typeface="BIZ UDPゴシック" panose="020B0400000000000000" pitchFamily="50" charset="-128"/>
                <a:ea typeface="BIZ UDPゴシック" panose="020B0400000000000000" pitchFamily="50" charset="-128"/>
              </a:rPr>
              <a:t>順位</a:t>
            </a:r>
            <a:r>
              <a:rPr lang="ja-JP" altLang="en-US" sz="1600" noProof="0" dirty="0">
                <a:solidFill>
                  <a:prstClr val="black"/>
                </a:solidFill>
                <a:latin typeface="BIZ UDPゴシック" panose="020B0400000000000000" pitchFamily="50" charset="-128"/>
                <a:ea typeface="BIZ UDPゴシック" panose="020B0400000000000000" pitchFamily="50" charset="-128"/>
              </a:rPr>
              <a:t>順　５</a:t>
            </a:r>
            <a:r>
              <a:rPr lang="ja-JP" altLang="en-US" sz="1600" dirty="0">
                <a:solidFill>
                  <a:prstClr val="black"/>
                </a:solidFill>
                <a:latin typeface="BIZ UDPゴシック" panose="020B0400000000000000" pitchFamily="50" charset="-128"/>
                <a:ea typeface="BIZ UDPゴシック" panose="020B0400000000000000" pitchFamily="50" charset="-128"/>
              </a:rPr>
              <a:t>／５</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 name="表 1">
            <a:extLst>
              <a:ext uri="{FF2B5EF4-FFF2-40B4-BE49-F238E27FC236}">
                <a16:creationId xmlns:a16="http://schemas.microsoft.com/office/drawing/2014/main" id="{4B6C260E-611B-4E3B-A940-231E70B63708}"/>
              </a:ext>
            </a:extLst>
          </p:cNvPr>
          <p:cNvGraphicFramePr>
            <a:graphicFrameLocks noGrp="1"/>
          </p:cNvGraphicFramePr>
          <p:nvPr>
            <p:extLst>
              <p:ext uri="{D42A27DB-BD31-4B8C-83A1-F6EECF244321}">
                <p14:modId xmlns:p14="http://schemas.microsoft.com/office/powerpoint/2010/main" val="1650432393"/>
              </p:ext>
            </p:extLst>
          </p:nvPr>
        </p:nvGraphicFramePr>
        <p:xfrm>
          <a:off x="35495" y="909104"/>
          <a:ext cx="8841047" cy="3951124"/>
        </p:xfrm>
        <a:graphic>
          <a:graphicData uri="http://schemas.openxmlformats.org/drawingml/2006/table">
            <a:tbl>
              <a:tblPr/>
              <a:tblGrid>
                <a:gridCol w="287116">
                  <a:extLst>
                    <a:ext uri="{9D8B030D-6E8A-4147-A177-3AD203B41FA5}">
                      <a16:colId xmlns:a16="http://schemas.microsoft.com/office/drawing/2014/main" val="4141722581"/>
                    </a:ext>
                  </a:extLst>
                </a:gridCol>
                <a:gridCol w="196728">
                  <a:extLst>
                    <a:ext uri="{9D8B030D-6E8A-4147-A177-3AD203B41FA5}">
                      <a16:colId xmlns:a16="http://schemas.microsoft.com/office/drawing/2014/main" val="517640285"/>
                    </a:ext>
                  </a:extLst>
                </a:gridCol>
                <a:gridCol w="221213">
                  <a:extLst>
                    <a:ext uri="{9D8B030D-6E8A-4147-A177-3AD203B41FA5}">
                      <a16:colId xmlns:a16="http://schemas.microsoft.com/office/drawing/2014/main" val="2220116303"/>
                    </a:ext>
                  </a:extLst>
                </a:gridCol>
                <a:gridCol w="181840">
                  <a:extLst>
                    <a:ext uri="{9D8B030D-6E8A-4147-A177-3AD203B41FA5}">
                      <a16:colId xmlns:a16="http://schemas.microsoft.com/office/drawing/2014/main" val="1378687502"/>
                    </a:ext>
                  </a:extLst>
                </a:gridCol>
                <a:gridCol w="228629">
                  <a:extLst>
                    <a:ext uri="{9D8B030D-6E8A-4147-A177-3AD203B41FA5}">
                      <a16:colId xmlns:a16="http://schemas.microsoft.com/office/drawing/2014/main" val="3500106297"/>
                    </a:ext>
                  </a:extLst>
                </a:gridCol>
                <a:gridCol w="1440892">
                  <a:extLst>
                    <a:ext uri="{9D8B030D-6E8A-4147-A177-3AD203B41FA5}">
                      <a16:colId xmlns:a16="http://schemas.microsoft.com/office/drawing/2014/main" val="3654386270"/>
                    </a:ext>
                  </a:extLst>
                </a:gridCol>
                <a:gridCol w="1440892">
                  <a:extLst>
                    <a:ext uri="{9D8B030D-6E8A-4147-A177-3AD203B41FA5}">
                      <a16:colId xmlns:a16="http://schemas.microsoft.com/office/drawing/2014/main" val="1881337113"/>
                    </a:ext>
                  </a:extLst>
                </a:gridCol>
                <a:gridCol w="675251">
                  <a:extLst>
                    <a:ext uri="{9D8B030D-6E8A-4147-A177-3AD203B41FA5}">
                      <a16:colId xmlns:a16="http://schemas.microsoft.com/office/drawing/2014/main" val="3694863368"/>
                    </a:ext>
                  </a:extLst>
                </a:gridCol>
                <a:gridCol w="297749">
                  <a:extLst>
                    <a:ext uri="{9D8B030D-6E8A-4147-A177-3AD203B41FA5}">
                      <a16:colId xmlns:a16="http://schemas.microsoft.com/office/drawing/2014/main" val="4281495303"/>
                    </a:ext>
                  </a:extLst>
                </a:gridCol>
                <a:gridCol w="297749">
                  <a:extLst>
                    <a:ext uri="{9D8B030D-6E8A-4147-A177-3AD203B41FA5}">
                      <a16:colId xmlns:a16="http://schemas.microsoft.com/office/drawing/2014/main" val="792134769"/>
                    </a:ext>
                  </a:extLst>
                </a:gridCol>
                <a:gridCol w="297749">
                  <a:extLst>
                    <a:ext uri="{9D8B030D-6E8A-4147-A177-3AD203B41FA5}">
                      <a16:colId xmlns:a16="http://schemas.microsoft.com/office/drawing/2014/main" val="3980702490"/>
                    </a:ext>
                  </a:extLst>
                </a:gridCol>
                <a:gridCol w="297749">
                  <a:extLst>
                    <a:ext uri="{9D8B030D-6E8A-4147-A177-3AD203B41FA5}">
                      <a16:colId xmlns:a16="http://schemas.microsoft.com/office/drawing/2014/main" val="557067722"/>
                    </a:ext>
                  </a:extLst>
                </a:gridCol>
                <a:gridCol w="297749">
                  <a:extLst>
                    <a:ext uri="{9D8B030D-6E8A-4147-A177-3AD203B41FA5}">
                      <a16:colId xmlns:a16="http://schemas.microsoft.com/office/drawing/2014/main" val="3495812385"/>
                    </a:ext>
                  </a:extLst>
                </a:gridCol>
                <a:gridCol w="297749">
                  <a:extLst>
                    <a:ext uri="{9D8B030D-6E8A-4147-A177-3AD203B41FA5}">
                      <a16:colId xmlns:a16="http://schemas.microsoft.com/office/drawing/2014/main" val="2911643101"/>
                    </a:ext>
                  </a:extLst>
                </a:gridCol>
                <a:gridCol w="297749">
                  <a:extLst>
                    <a:ext uri="{9D8B030D-6E8A-4147-A177-3AD203B41FA5}">
                      <a16:colId xmlns:a16="http://schemas.microsoft.com/office/drawing/2014/main" val="2117539557"/>
                    </a:ext>
                  </a:extLst>
                </a:gridCol>
                <a:gridCol w="297749">
                  <a:extLst>
                    <a:ext uri="{9D8B030D-6E8A-4147-A177-3AD203B41FA5}">
                      <a16:colId xmlns:a16="http://schemas.microsoft.com/office/drawing/2014/main" val="3531413200"/>
                    </a:ext>
                  </a:extLst>
                </a:gridCol>
                <a:gridCol w="297749">
                  <a:extLst>
                    <a:ext uri="{9D8B030D-6E8A-4147-A177-3AD203B41FA5}">
                      <a16:colId xmlns:a16="http://schemas.microsoft.com/office/drawing/2014/main" val="1375809395"/>
                    </a:ext>
                  </a:extLst>
                </a:gridCol>
                <a:gridCol w="297749">
                  <a:extLst>
                    <a:ext uri="{9D8B030D-6E8A-4147-A177-3AD203B41FA5}">
                      <a16:colId xmlns:a16="http://schemas.microsoft.com/office/drawing/2014/main" val="3071644550"/>
                    </a:ext>
                  </a:extLst>
                </a:gridCol>
                <a:gridCol w="297749">
                  <a:extLst>
                    <a:ext uri="{9D8B030D-6E8A-4147-A177-3AD203B41FA5}">
                      <a16:colId xmlns:a16="http://schemas.microsoft.com/office/drawing/2014/main" val="4220298520"/>
                    </a:ext>
                  </a:extLst>
                </a:gridCol>
                <a:gridCol w="297749">
                  <a:extLst>
                    <a:ext uri="{9D8B030D-6E8A-4147-A177-3AD203B41FA5}">
                      <a16:colId xmlns:a16="http://schemas.microsoft.com/office/drawing/2014/main" val="2579194889"/>
                    </a:ext>
                  </a:extLst>
                </a:gridCol>
                <a:gridCol w="297749">
                  <a:extLst>
                    <a:ext uri="{9D8B030D-6E8A-4147-A177-3AD203B41FA5}">
                      <a16:colId xmlns:a16="http://schemas.microsoft.com/office/drawing/2014/main" val="2365700870"/>
                    </a:ext>
                  </a:extLst>
                </a:gridCol>
                <a:gridCol w="297749">
                  <a:extLst>
                    <a:ext uri="{9D8B030D-6E8A-4147-A177-3AD203B41FA5}">
                      <a16:colId xmlns:a16="http://schemas.microsoft.com/office/drawing/2014/main" val="471515931"/>
                    </a:ext>
                  </a:extLst>
                </a:gridCol>
              </a:tblGrid>
              <a:tr h="306432">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ctr">
                    <a:lnL>
                      <a:noFill/>
                    </a:lnL>
                    <a:lnR w="6350" cap="flat" cmpd="sng" algn="ctr">
                      <a:solidFill>
                        <a:schemeClr val="tx1"/>
                      </a:solidFill>
                      <a:prstDash val="solid"/>
                      <a:round/>
                      <a:headEnd type="none" w="med" len="med"/>
                      <a:tailEnd type="none" w="med" len="med"/>
                    </a:lnR>
                    <a:lnT>
                      <a:noFill/>
                    </a:lnT>
                    <a:lnB>
                      <a:noFill/>
                    </a:lnB>
                  </a:tcPr>
                </a:tc>
                <a:tc rowSpan="3" gridSpan="2">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得票数</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hMerge="1">
                  <a:txBody>
                    <a:bodyPr/>
                    <a:lstStyle/>
                    <a:p>
                      <a:endParaRPr kumimoji="1" lang="ja-JP" altLang="en-US"/>
                    </a:p>
                  </a:txBody>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番号</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zh-TW"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景観（視対象）</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ビュースポット（視点場）</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視点場の所在</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gridSpan="8">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（視対象の）景観要素による分類（都市景観ビジョン）</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時間軸による分類</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hMerge="1">
                  <a:txBody>
                    <a:bodyPr/>
                    <a:lstStyle/>
                    <a:p>
                      <a:endParaRPr kumimoji="1" lang="ja-JP" altLang="en-US"/>
                    </a:p>
                  </a:txBody>
                  <a:tcPr/>
                </a:tc>
                <a:tc gridSpan="3">
                  <a:txBody>
                    <a:bodyPr/>
                    <a:lstStyle/>
                    <a:p>
                      <a:pPr algn="ctr" fontAlgn="ct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特徴による分類</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hMerge="1">
                  <a:txBody>
                    <a:bodyPr/>
                    <a:lstStyle/>
                    <a:p>
                      <a:endParaRPr kumimoji="1" lang="ja-JP" altLang="en-US"/>
                    </a:p>
                  </a:txBody>
                  <a:tcPr/>
                </a:tc>
                <a:tc hMerge="1">
                  <a:txBody>
                    <a:bodyPr/>
                    <a:lstStyle/>
                    <a:p>
                      <a:endParaRPr kumimoji="1" lang="ja-JP" altLang="en-US"/>
                    </a:p>
                  </a:txBody>
                  <a:tcPr/>
                </a:tc>
                <a:tc rowSpan="3">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該当なし</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3025706431"/>
                  </a:ext>
                </a:extLst>
              </a:tr>
              <a:tr h="326103">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ctr">
                    <a:lnL>
                      <a:noFill/>
                    </a:lnL>
                    <a:lnR w="6350" cap="flat" cmpd="sng" algn="ctr">
                      <a:solidFill>
                        <a:schemeClr val="tx1"/>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4">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地形特性</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歴史特性</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hMerge="1">
                  <a:txBody>
                    <a:bodyPr/>
                    <a:lstStyle/>
                    <a:p>
                      <a:endParaRPr kumimoji="1" lang="ja-JP" altLang="en-US"/>
                    </a:p>
                  </a:txBody>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都市・インフラ特性</a:t>
                      </a:r>
                    </a:p>
                  </a:txBody>
                  <a:tcPr marL="3284" marR="3284" marT="328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土地利用特性</a:t>
                      </a:r>
                    </a:p>
                  </a:txBody>
                  <a:tcPr marL="3284" marR="3284" marT="328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夕景・夜景</a:t>
                      </a:r>
                    </a:p>
                  </a:txBody>
                  <a:tcPr marL="90746" marR="90746" marT="45373" marB="45373"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四季</a:t>
                      </a:r>
                    </a:p>
                  </a:txBody>
                  <a:tcPr marL="90746" marR="90746" marT="45373" marB="45373"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イベント</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（花火・祭り等）</a:t>
                      </a:r>
                    </a:p>
                  </a:txBody>
                  <a:tcPr marL="90746" marR="90746" marT="45373" marB="45373"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世界遺産・日本遺産</a:t>
                      </a:r>
                    </a:p>
                  </a:txBody>
                  <a:tcPr marL="90746" marR="90746" marT="45373" marB="45373"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眺望</a:t>
                      </a:r>
                    </a:p>
                  </a:txBody>
                  <a:tcPr marL="90746" marR="90746" marT="45373" marB="45373"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vMerge="1">
                  <a:txBody>
                    <a:bodyPr/>
                    <a:lstStyle/>
                    <a:p>
                      <a:endParaRPr kumimoji="1" lang="ja-JP" altLang="en-US"/>
                    </a:p>
                  </a:txBody>
                  <a:tcPr/>
                </a:tc>
                <a:extLst>
                  <a:ext uri="{0D108BD9-81ED-4DB2-BD59-A6C34878D82A}">
                    <a16:rowId xmlns:a16="http://schemas.microsoft.com/office/drawing/2014/main" val="3871462561"/>
                  </a:ext>
                </a:extLst>
              </a:tr>
              <a:tr h="679667">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ctr">
                    <a:lnL>
                      <a:noFill/>
                    </a:lnL>
                    <a:lnR w="6350" cap="flat" cmpd="sng" algn="ctr">
                      <a:solidFill>
                        <a:schemeClr val="tx1"/>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自然</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（山・海）</a:t>
                      </a:r>
                    </a:p>
                  </a:txBody>
                  <a:tcPr marL="3284" marR="3284" marT="328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平野</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（平野・丘陵等）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84" marR="3284" marT="328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水辺</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（川、池、滝等）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84" marR="3284" marT="328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農村</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（棚田・樹木等）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84" marR="3284" marT="328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歴史的町並み</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（街道・寺内町等）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84" marR="3284" marT="328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城・寺社仏閣</a:t>
                      </a:r>
                    </a:p>
                  </a:txBody>
                  <a:tcPr marL="3284" marR="3284" marT="328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インフラ</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（港、空港、公園等）</a:t>
                      </a:r>
                      <a:b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ダム、橋梁等）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84" marR="3284" marT="328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大都市景観</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（ビル群等）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84" marR="3284" marT="328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836162901"/>
                  </a:ext>
                </a:extLst>
              </a:tr>
              <a:tr h="239902">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113</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住吉大社の鳥居と路面電車</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rPr>
                        <a:t>住吉大社鳥居前</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大阪市住吉区</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5885058"/>
                  </a:ext>
                </a:extLst>
              </a:tr>
              <a:tr h="239902">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308</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泉南市民の里球場　背景の山桜と</a:t>
                      </a: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本の枝垂れ桜の競演</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泉南市民の里のグラウンドの東側の道</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泉南市</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167547"/>
                  </a:ext>
                </a:extLst>
              </a:tr>
              <a:tr h="239902">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361</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n-US" sz="700" b="0" i="0" u="none" strike="noStrike">
                          <a:solidFill>
                            <a:srgbClr val="000000"/>
                          </a:solidFill>
                          <a:effectLst/>
                          <a:latin typeface="BIZ UDPゴシック" panose="020B0400000000000000" pitchFamily="50" charset="-128"/>
                          <a:ea typeface="BIZ UDPゴシック" panose="020B0400000000000000" pitchFamily="50" charset="-128"/>
                        </a:rPr>
                        <a:t>ＰＬ</a:t>
                      </a: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の塔</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大阪狭山市立図書館の裏手にある西高野街道に繋がる小道</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大阪狭山市</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6930616"/>
                  </a:ext>
                </a:extLst>
              </a:tr>
              <a:tr h="239902">
                <a:tc gridSpan="2">
                  <a:txBody>
                    <a:bodyPr/>
                    <a:lstStyle/>
                    <a:p>
                      <a:pPr algn="ctr" fontAlgn="b"/>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９位</a:t>
                      </a:r>
                    </a:p>
                  </a:txBody>
                  <a:tcPr marL="90746" marR="90746" marT="45373" marB="45373" anchor="b">
                    <a:lnL>
                      <a:noFill/>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368</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荒滝</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光滝寺キャンプ場</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河内長野市</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0840610"/>
                  </a:ext>
                </a:extLst>
              </a:tr>
              <a:tr h="239902">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b">
                    <a:lnL>
                      <a:noFill/>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94</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大阪城</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城東区東中浜の市街地</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大阪市城東区</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7944561"/>
                  </a:ext>
                </a:extLst>
              </a:tr>
              <a:tr h="239902">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148</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桜のトンネル</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箕面さくら並木通り</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箕面市</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204868"/>
                  </a:ext>
                </a:extLst>
              </a:tr>
              <a:tr h="239902">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b">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0746" marR="90746" marT="45373" marB="45373"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160</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門真市内、あべのハルカス</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rPr>
                        <a:t>安満宮山古墳</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高槻市</a:t>
                      </a:r>
                    </a:p>
                  </a:txBody>
                  <a:tcPr marL="3156" marR="3156" marT="3156"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1812553"/>
                  </a:ext>
                </a:extLst>
              </a:tr>
              <a:tr h="239902">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161</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高槻市の市街地</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安満宮山古墳</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高槻市</a:t>
                      </a:r>
                    </a:p>
                  </a:txBody>
                  <a:tcPr marL="3156" marR="3156" marT="3156"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8317206"/>
                  </a:ext>
                </a:extLst>
              </a:tr>
              <a:tr h="239902">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0746" marR="90746" marT="45373" marB="4537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188</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けやきの並木道</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けやき通り（枚方市）</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枚方市</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1424457"/>
                  </a:ext>
                </a:extLst>
              </a:tr>
              <a:tr h="239902">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56" marR="3156" marT="315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56" marR="3156" marT="3156" marB="0" anchor="b">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0746" marR="90746" marT="45373" marB="45373"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328</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大和川と近鉄道明寺線</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rPr>
                        <a:t>大和川河川敷緑地公園</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柏原市</a:t>
                      </a:r>
                    </a:p>
                  </a:txBody>
                  <a:tcPr marL="3156" marR="3156" marT="3156"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0911419"/>
                  </a:ext>
                </a:extLst>
              </a:tr>
              <a:tr h="239902">
                <a:tc gridSpan="2">
                  <a:txBody>
                    <a:bodyPr/>
                    <a:lstStyle/>
                    <a:p>
                      <a:pPr algn="ctr" fontAlgn="b"/>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10</a:t>
                      </a: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位</a:t>
                      </a:r>
                    </a:p>
                  </a:txBody>
                  <a:tcPr marL="90746" marR="90746" marT="45373" marB="45373" anchor="b">
                    <a:lnL>
                      <a:noFill/>
                    </a:lnL>
                    <a:lnR w="28575"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329</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近鉄道明寺線</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大和川河川敷</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柏原市</a:t>
                      </a:r>
                    </a:p>
                  </a:txBody>
                  <a:tcPr marL="3156" marR="3156" marT="3156"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56" marR="3156" marT="315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8056500"/>
                  </a:ext>
                </a:extLst>
              </a:tr>
            </a:tbl>
          </a:graphicData>
        </a:graphic>
      </p:graphicFrame>
      <p:sp>
        <p:nvSpPr>
          <p:cNvPr id="7" name="テキスト ボックス 6">
            <a:extLst>
              <a:ext uri="{FF2B5EF4-FFF2-40B4-BE49-F238E27FC236}">
                <a16:creationId xmlns:a16="http://schemas.microsoft.com/office/drawing/2014/main" id="{ECCA7AEF-21E1-436D-ABCA-3FDAEB7B51DF}"/>
              </a:ext>
            </a:extLst>
          </p:cNvPr>
          <p:cNvSpPr txBox="1"/>
          <p:nvPr/>
        </p:nvSpPr>
        <p:spPr>
          <a:xfrm>
            <a:off x="5220072" y="155269"/>
            <a:ext cx="877163" cy="369332"/>
          </a:xfrm>
          <a:prstGeom prst="rect">
            <a:avLst/>
          </a:prstGeom>
          <a:noFill/>
          <a:ln>
            <a:solidFill>
              <a:schemeClr val="tx1"/>
            </a:solidFill>
          </a:ln>
        </p:spPr>
        <p:txBody>
          <a:bodyPr wrap="none" rtlCol="0">
            <a:spAutoFit/>
          </a:bodyPr>
          <a:lstStyle/>
          <a:p>
            <a:r>
              <a:rPr lang="ja-JP" altLang="en-US" dirty="0"/>
              <a:t>単</a:t>
            </a:r>
            <a:r>
              <a:rPr kumimoji="1" lang="ja-JP" altLang="en-US" dirty="0"/>
              <a:t>数票</a:t>
            </a:r>
          </a:p>
        </p:txBody>
      </p:sp>
    </p:spTree>
    <p:extLst>
      <p:ext uri="{BB962C8B-B14F-4D97-AF65-F5344CB8AC3E}">
        <p14:creationId xmlns:p14="http://schemas.microsoft.com/office/powerpoint/2010/main" val="1893988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11</a:t>
            </a:fld>
            <a:endParaRPr kumimoji="1" lang="ja-JP" altLang="en-US" dirty="0"/>
          </a:p>
        </p:txBody>
      </p:sp>
      <p:sp>
        <p:nvSpPr>
          <p:cNvPr id="5" name="タイトル 1"/>
          <p:cNvSpPr>
            <a:spLocks noGrp="1"/>
          </p:cNvSpPr>
          <p:nvPr>
            <p:ph type="title"/>
          </p:nvPr>
        </p:nvSpPr>
        <p:spPr>
          <a:xfrm>
            <a:off x="179512" y="44624"/>
            <a:ext cx="8229600" cy="562074"/>
          </a:xfrm>
        </p:spPr>
        <p:txBody>
          <a:bodyPr>
            <a:normAutofit/>
          </a:bodyPr>
          <a:lstStyle/>
          <a:p>
            <a:pPr algn="l"/>
            <a:r>
              <a:rPr lang="en-US" altLang="ja-JP" sz="2000" b="1" u="sng" dirty="0">
                <a:solidFill>
                  <a:prstClr val="black"/>
                </a:solidFill>
                <a:latin typeface="BIZ UDPゴシック" panose="020B0400000000000000" pitchFamily="50" charset="-128"/>
                <a:ea typeface="BIZ UDPゴシック" panose="020B0400000000000000" pitchFamily="50" charset="-128"/>
              </a:rPr>
              <a:t>【</a:t>
            </a:r>
            <a:r>
              <a:rPr lang="ja-JP" altLang="en-US" sz="2000" b="1" u="sng" dirty="0">
                <a:solidFill>
                  <a:prstClr val="black"/>
                </a:solidFill>
                <a:latin typeface="BIZ UDPゴシック" panose="020B0400000000000000" pitchFamily="50" charset="-128"/>
                <a:ea typeface="BIZ UDPゴシック" panose="020B0400000000000000" pitchFamily="50" charset="-128"/>
              </a:rPr>
              <a:t>論点３</a:t>
            </a:r>
            <a:r>
              <a:rPr lang="en-US" altLang="ja-JP" sz="2000" b="1" u="sng" dirty="0">
                <a:solidFill>
                  <a:prstClr val="black"/>
                </a:solidFill>
                <a:latin typeface="BIZ UDPゴシック" panose="020B0400000000000000" pitchFamily="50" charset="-128"/>
                <a:ea typeface="BIZ UDPゴシック" panose="020B0400000000000000" pitchFamily="50" charset="-128"/>
              </a:rPr>
              <a:t>】</a:t>
            </a:r>
            <a:r>
              <a:rPr lang="ja-JP" altLang="en-US" sz="2000" b="1" u="sng" dirty="0">
                <a:solidFill>
                  <a:prstClr val="black"/>
                </a:solidFill>
                <a:latin typeface="BIZ UDPゴシック" panose="020B0400000000000000" pitchFamily="50" charset="-128"/>
                <a:ea typeface="BIZ UDPゴシック" panose="020B0400000000000000" pitchFamily="50" charset="-128"/>
              </a:rPr>
              <a:t>　東大阪市「大阪平野」を眺めるスポットについて</a:t>
            </a:r>
            <a:endParaRPr kumimoji="1" lang="ja-JP" altLang="en-US" u="sng" dirty="0">
              <a:latin typeface="BIZ UDPゴシック" panose="020B0400000000000000" pitchFamily="50" charset="-128"/>
              <a:ea typeface="BIZ UDPゴシック" panose="020B0400000000000000" pitchFamily="50" charset="-128"/>
            </a:endParaRPr>
          </a:p>
        </p:txBody>
      </p:sp>
      <p:graphicFrame>
        <p:nvGraphicFramePr>
          <p:cNvPr id="20" name="表 19">
            <a:extLst>
              <a:ext uri="{FF2B5EF4-FFF2-40B4-BE49-F238E27FC236}">
                <a16:creationId xmlns:a16="http://schemas.microsoft.com/office/drawing/2014/main" id="{7EC0BF47-951B-4A97-BDDB-D59000857AD3}"/>
              </a:ext>
            </a:extLst>
          </p:cNvPr>
          <p:cNvGraphicFramePr>
            <a:graphicFrameLocks noGrp="1"/>
          </p:cNvGraphicFramePr>
          <p:nvPr>
            <p:extLst>
              <p:ext uri="{D42A27DB-BD31-4B8C-83A1-F6EECF244321}">
                <p14:modId xmlns:p14="http://schemas.microsoft.com/office/powerpoint/2010/main" val="4101889479"/>
              </p:ext>
            </p:extLst>
          </p:nvPr>
        </p:nvGraphicFramePr>
        <p:xfrm>
          <a:off x="378000" y="813786"/>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209</a:t>
                      </a: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210</a:t>
                      </a: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（１位）</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 </a:t>
                      </a: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「ホテルセイリュウ」</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219 </a:t>
                      </a: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（１位）「らくらく登山道」</a:t>
                      </a:r>
                      <a:endPar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22" name="表 21">
            <a:extLst>
              <a:ext uri="{FF2B5EF4-FFF2-40B4-BE49-F238E27FC236}">
                <a16:creationId xmlns:a16="http://schemas.microsoft.com/office/drawing/2014/main" id="{0319244A-DBDB-48C1-AE95-E998C4F44DAF}"/>
              </a:ext>
            </a:extLst>
          </p:cNvPr>
          <p:cNvGraphicFramePr>
            <a:graphicFrameLocks noGrp="1"/>
          </p:cNvGraphicFramePr>
          <p:nvPr>
            <p:extLst>
              <p:ext uri="{D42A27DB-BD31-4B8C-83A1-F6EECF244321}">
                <p14:modId xmlns:p14="http://schemas.microsoft.com/office/powerpoint/2010/main" val="2952504443"/>
              </p:ext>
            </p:extLst>
          </p:nvPr>
        </p:nvGraphicFramePr>
        <p:xfrm>
          <a:off x="378000" y="3549786"/>
          <a:ext cx="4194000" cy="2736000"/>
        </p:xfrm>
        <a:graphic>
          <a:graphicData uri="http://schemas.openxmlformats.org/drawingml/2006/table">
            <a:tbl>
              <a:tblPr/>
              <a:tblGrid>
                <a:gridCol w="4194000">
                  <a:extLst>
                    <a:ext uri="{9D8B030D-6E8A-4147-A177-3AD203B41FA5}">
                      <a16:colId xmlns:a16="http://schemas.microsoft.com/office/drawing/2014/main" val="20001"/>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201 </a:t>
                      </a: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（２位）「枚岡公園中展望」</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pic>
        <p:nvPicPr>
          <p:cNvPr id="29" name="図 28">
            <a:extLst>
              <a:ext uri="{FF2B5EF4-FFF2-40B4-BE49-F238E27FC236}">
                <a16:creationId xmlns:a16="http://schemas.microsoft.com/office/drawing/2014/main" id="{AB008346-B15A-4A3B-9EE6-516BAC8B1B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370" y="1219671"/>
            <a:ext cx="3183260" cy="2232012"/>
          </a:xfrm>
          <a:prstGeom prst="rect">
            <a:avLst/>
          </a:prstGeom>
        </p:spPr>
      </p:pic>
      <p:pic>
        <p:nvPicPr>
          <p:cNvPr id="6" name="図 5">
            <a:extLst>
              <a:ext uri="{FF2B5EF4-FFF2-40B4-BE49-F238E27FC236}">
                <a16:creationId xmlns:a16="http://schemas.microsoft.com/office/drawing/2014/main" id="{59D3A8A5-A1FB-4C32-923E-68E6C8362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3932038"/>
            <a:ext cx="2263328" cy="2263328"/>
          </a:xfrm>
          <a:prstGeom prst="rect">
            <a:avLst/>
          </a:prstGeom>
        </p:spPr>
      </p:pic>
      <p:pic>
        <p:nvPicPr>
          <p:cNvPr id="31" name="図 6">
            <a:extLst>
              <a:ext uri="{FF2B5EF4-FFF2-40B4-BE49-F238E27FC236}">
                <a16:creationId xmlns:a16="http://schemas.microsoft.com/office/drawing/2014/main" id="{5223E717-98A7-4E85-8B8B-86AF146933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1567" y="1217114"/>
            <a:ext cx="2942509" cy="221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610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12</a:t>
            </a:fld>
            <a:endParaRPr kumimoji="1" lang="ja-JP" altLang="en-US" dirty="0"/>
          </a:p>
        </p:txBody>
      </p:sp>
      <p:sp>
        <p:nvSpPr>
          <p:cNvPr id="4" name="正方形/長方形 3"/>
          <p:cNvSpPr/>
          <p:nvPr/>
        </p:nvSpPr>
        <p:spPr>
          <a:xfrm>
            <a:off x="271216" y="541011"/>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勝尾寺</a:t>
            </a:r>
            <a:endParaRPr lang="en-US" altLang="ja-JP" dirty="0">
              <a:latin typeface="BIZ UDPゴシック" panose="020B0400000000000000" pitchFamily="50" charset="-128"/>
              <a:ea typeface="BIZ UDPゴシック" panose="020B0400000000000000" pitchFamily="50" charset="-128"/>
            </a:endParaRPr>
          </a:p>
        </p:txBody>
      </p:sp>
      <p:sp>
        <p:nvSpPr>
          <p:cNvPr id="85" name="正方形/長方形 84">
            <a:extLst>
              <a:ext uri="{FF2B5EF4-FFF2-40B4-BE49-F238E27FC236}">
                <a16:creationId xmlns:a16="http://schemas.microsoft.com/office/drawing/2014/main" id="{DD53C034-4A62-401D-80E2-80916DE840E8}"/>
              </a:ext>
            </a:extLst>
          </p:cNvPr>
          <p:cNvSpPr/>
          <p:nvPr/>
        </p:nvSpPr>
        <p:spPr>
          <a:xfrm>
            <a:off x="7236296" y="6315767"/>
            <a:ext cx="1589856" cy="303096"/>
          </a:xfrm>
          <a:prstGeom prst="rect">
            <a:avLst/>
          </a:prstGeom>
        </p:spPr>
        <p:txBody>
          <a:bodyPr wrap="square">
            <a:spAutoFit/>
          </a:bodyPr>
          <a:lstStyle/>
          <a:p>
            <a:pPr>
              <a:lnSpc>
                <a:spcPct val="150000"/>
              </a:lnSpc>
            </a:pPr>
            <a:r>
              <a:rPr lang="ja-JP" altLang="en-US" sz="1100" dirty="0">
                <a:latin typeface="BIZ UDPゴシック" panose="020B0400000000000000" pitchFamily="50" charset="-128"/>
                <a:ea typeface="BIZ UDPゴシック" panose="020B0400000000000000" pitchFamily="50" charset="-128"/>
              </a:rPr>
              <a:t>（引用：勝尾寺</a:t>
            </a:r>
            <a:r>
              <a:rPr lang="en-US" altLang="ja-JP" sz="1100" dirty="0">
                <a:latin typeface="BIZ UDPゴシック" panose="020B0400000000000000" pitchFamily="50" charset="-128"/>
                <a:ea typeface="BIZ UDPゴシック" panose="020B0400000000000000" pitchFamily="50" charset="-128"/>
              </a:rPr>
              <a:t>HP</a:t>
            </a:r>
            <a:r>
              <a:rPr lang="ja-JP" altLang="en-US" sz="1100" dirty="0">
                <a:latin typeface="BIZ UDPゴシック" panose="020B0400000000000000" pitchFamily="50" charset="-128"/>
                <a:ea typeface="BIZ UDPゴシック" panose="020B0400000000000000" pitchFamily="50" charset="-128"/>
              </a:rPr>
              <a:t>）</a:t>
            </a:r>
            <a:endParaRPr lang="en-US" altLang="ja-JP" sz="1100" dirty="0">
              <a:latin typeface="BIZ UDPゴシック" panose="020B0400000000000000" pitchFamily="50" charset="-128"/>
              <a:ea typeface="BIZ UDPゴシック" panose="020B0400000000000000" pitchFamily="50" charset="-128"/>
            </a:endParaRPr>
          </a:p>
        </p:txBody>
      </p:sp>
      <p:sp>
        <p:nvSpPr>
          <p:cNvPr id="58" name="楕円 57">
            <a:extLst>
              <a:ext uri="{FF2B5EF4-FFF2-40B4-BE49-F238E27FC236}">
                <a16:creationId xmlns:a16="http://schemas.microsoft.com/office/drawing/2014/main" id="{AB71808C-0567-4CCE-AC4C-C7D991C1D82A}"/>
              </a:ext>
            </a:extLst>
          </p:cNvPr>
          <p:cNvSpPr/>
          <p:nvPr/>
        </p:nvSpPr>
        <p:spPr>
          <a:xfrm>
            <a:off x="812964" y="64744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正方形/長方形 59">
            <a:extLst>
              <a:ext uri="{FF2B5EF4-FFF2-40B4-BE49-F238E27FC236}">
                <a16:creationId xmlns:a16="http://schemas.microsoft.com/office/drawing/2014/main" id="{C834880A-2F29-4E4F-83D1-770AD94335DA}"/>
              </a:ext>
            </a:extLst>
          </p:cNvPr>
          <p:cNvSpPr/>
          <p:nvPr/>
        </p:nvSpPr>
        <p:spPr>
          <a:xfrm>
            <a:off x="920964" y="6350362"/>
            <a:ext cx="6122692" cy="318998"/>
          </a:xfrm>
          <a:prstGeom prst="rect">
            <a:avLst/>
          </a:prstGeom>
        </p:spPr>
        <p:txBody>
          <a:bodyPr wrap="square">
            <a:spAutoFit/>
          </a:bodyPr>
          <a:lstStyle/>
          <a:p>
            <a:pPr>
              <a:lnSpc>
                <a:spcPts val="1900"/>
              </a:lnSpc>
            </a:pPr>
            <a:r>
              <a:rPr lang="ja-JP" altLang="en-US" sz="1400" dirty="0"/>
              <a:t>： </a:t>
            </a:r>
            <a:r>
              <a:rPr lang="ja-JP" altLang="en-US" sz="1400" dirty="0">
                <a:latin typeface="BIZ UDPゴシック" panose="020B0400000000000000" pitchFamily="50" charset="-128"/>
                <a:ea typeface="BIZ UDPゴシック" panose="020B0400000000000000" pitchFamily="50" charset="-128"/>
              </a:rPr>
              <a:t>ビュースポットの位置</a:t>
            </a:r>
            <a:endParaRPr lang="en-US" altLang="ja-JP" sz="1400"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935AA2BF-5CA5-4B6D-AAA0-11C87A14F6CD}"/>
              </a:ext>
            </a:extLst>
          </p:cNvPr>
          <p:cNvPicPr>
            <a:picLocks noChangeAspect="1"/>
          </p:cNvPicPr>
          <p:nvPr/>
        </p:nvPicPr>
        <p:blipFill>
          <a:blip r:embed="rId2"/>
          <a:stretch>
            <a:fillRect/>
          </a:stretch>
        </p:blipFill>
        <p:spPr>
          <a:xfrm>
            <a:off x="760279" y="1023697"/>
            <a:ext cx="7623443" cy="5307109"/>
          </a:xfrm>
          <a:prstGeom prst="rect">
            <a:avLst/>
          </a:prstGeom>
        </p:spPr>
      </p:pic>
      <p:sp>
        <p:nvSpPr>
          <p:cNvPr id="20" name="楕円 19">
            <a:extLst>
              <a:ext uri="{FF2B5EF4-FFF2-40B4-BE49-F238E27FC236}">
                <a16:creationId xmlns:a16="http://schemas.microsoft.com/office/drawing/2014/main" id="{294A2390-C23C-4BFA-977A-DD6DAFB6E820}"/>
              </a:ext>
            </a:extLst>
          </p:cNvPr>
          <p:cNvSpPr/>
          <p:nvPr/>
        </p:nvSpPr>
        <p:spPr>
          <a:xfrm>
            <a:off x="4070071" y="3766433"/>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a:extLst>
              <a:ext uri="{FF2B5EF4-FFF2-40B4-BE49-F238E27FC236}">
                <a16:creationId xmlns:a16="http://schemas.microsoft.com/office/drawing/2014/main" id="{D3DCF199-5C46-4C7B-9514-650CC2B28E7B}"/>
              </a:ext>
            </a:extLst>
          </p:cNvPr>
          <p:cNvCxnSpPr>
            <a:cxnSpLocks/>
          </p:cNvCxnSpPr>
          <p:nvPr/>
        </p:nvCxnSpPr>
        <p:spPr>
          <a:xfrm flipV="1">
            <a:off x="4125527" y="2438603"/>
            <a:ext cx="1845908" cy="13568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グループ化 14">
            <a:extLst>
              <a:ext uri="{FF2B5EF4-FFF2-40B4-BE49-F238E27FC236}">
                <a16:creationId xmlns:a16="http://schemas.microsoft.com/office/drawing/2014/main" id="{F59A8EBE-6714-4DAE-AE0D-0ABCCE7F7590}"/>
              </a:ext>
            </a:extLst>
          </p:cNvPr>
          <p:cNvGrpSpPr/>
          <p:nvPr/>
        </p:nvGrpSpPr>
        <p:grpSpPr>
          <a:xfrm>
            <a:off x="4843480" y="925561"/>
            <a:ext cx="2366822" cy="2096080"/>
            <a:chOff x="4788024" y="188640"/>
            <a:chExt cx="2366822" cy="2096080"/>
          </a:xfrm>
        </p:grpSpPr>
        <p:pic>
          <p:nvPicPr>
            <p:cNvPr id="17" name="図 3">
              <a:extLst>
                <a:ext uri="{FF2B5EF4-FFF2-40B4-BE49-F238E27FC236}">
                  <a16:creationId xmlns:a16="http://schemas.microsoft.com/office/drawing/2014/main" id="{1BD2EE2A-5171-4AE7-87E0-5B92D8FC4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509027"/>
              <a:ext cx="2366822" cy="177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24">
              <a:extLst>
                <a:ext uri="{FF2B5EF4-FFF2-40B4-BE49-F238E27FC236}">
                  <a16:creationId xmlns:a16="http://schemas.microsoft.com/office/drawing/2014/main" id="{9DD780FC-84A1-45A1-990B-AC46880A7F20}"/>
                </a:ext>
              </a:extLst>
            </p:cNvPr>
            <p:cNvSpPr txBox="1"/>
            <p:nvPr/>
          </p:nvSpPr>
          <p:spPr>
            <a:xfrm>
              <a:off x="4788024" y="188640"/>
              <a:ext cx="2366822" cy="338554"/>
            </a:xfrm>
            <a:prstGeom prst="rect">
              <a:avLst/>
            </a:prstGeom>
            <a:solidFill>
              <a:schemeClr val="bg1"/>
            </a:solidFill>
            <a:ln>
              <a:solidFill>
                <a:schemeClr val="tx1"/>
              </a:solidFill>
            </a:ln>
          </p:spPr>
          <p:txBody>
            <a:bodyPr wrap="square" rtlCol="0">
              <a:spAutoFit/>
            </a:bodyPr>
            <a:lstStyle/>
            <a:p>
              <a:r>
                <a:rPr lang="en-US" altLang="ja-JP" sz="1600" b="1" dirty="0">
                  <a:latin typeface="BIZ UDPゴシック" panose="020B0400000000000000" pitchFamily="50" charset="-128"/>
                  <a:ea typeface="BIZ UDPゴシック" panose="020B0400000000000000" pitchFamily="50" charset="-128"/>
                </a:rPr>
                <a:t>140</a:t>
              </a:r>
              <a:r>
                <a:rPr lang="ja-JP" altLang="en-US" sz="1600" b="1" dirty="0">
                  <a:latin typeface="BIZ UDPゴシック" panose="020B0400000000000000" pitchFamily="50" charset="-128"/>
                  <a:ea typeface="BIZ UDPゴシック" panose="020B0400000000000000" pitchFamily="50" charset="-128"/>
                </a:rPr>
                <a:t>番：本堂横（２位）</a:t>
              </a:r>
              <a:endParaRPr lang="zh-CN" altLang="en-US" sz="1600" b="1" dirty="0">
                <a:latin typeface="BIZ UDPゴシック" panose="020B0400000000000000" pitchFamily="50" charset="-128"/>
                <a:ea typeface="BIZ UDPゴシック" panose="020B0400000000000000" pitchFamily="50" charset="-128"/>
              </a:endParaRPr>
            </a:p>
          </p:txBody>
        </p:sp>
      </p:grpSp>
      <p:sp>
        <p:nvSpPr>
          <p:cNvPr id="26" name="楕円 25">
            <a:extLst>
              <a:ext uri="{FF2B5EF4-FFF2-40B4-BE49-F238E27FC236}">
                <a16:creationId xmlns:a16="http://schemas.microsoft.com/office/drawing/2014/main" id="{0061CACA-1941-4165-8B0E-BC746D61A485}"/>
              </a:ext>
            </a:extLst>
          </p:cNvPr>
          <p:cNvSpPr/>
          <p:nvPr/>
        </p:nvSpPr>
        <p:spPr>
          <a:xfrm>
            <a:off x="3131840" y="3528883"/>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id="{1CBB6322-5EDB-4B33-A3C6-0A6260849F7F}"/>
              </a:ext>
            </a:extLst>
          </p:cNvPr>
          <p:cNvCxnSpPr>
            <a:cxnSpLocks/>
            <a:endCxn id="35" idx="0"/>
          </p:cNvCxnSpPr>
          <p:nvPr/>
        </p:nvCxnSpPr>
        <p:spPr>
          <a:xfrm flipH="1">
            <a:off x="2057555" y="3605157"/>
            <a:ext cx="1151326" cy="514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1266E615-2014-44B3-AA60-D5FA557D6194}"/>
              </a:ext>
            </a:extLst>
          </p:cNvPr>
          <p:cNvGrpSpPr/>
          <p:nvPr/>
        </p:nvGrpSpPr>
        <p:grpSpPr>
          <a:xfrm>
            <a:off x="874144" y="4119569"/>
            <a:ext cx="2366822" cy="2098774"/>
            <a:chOff x="874144" y="3965686"/>
            <a:chExt cx="2366822" cy="2098774"/>
          </a:xfrm>
        </p:grpSpPr>
        <p:pic>
          <p:nvPicPr>
            <p:cNvPr id="30" name="図 2">
              <a:extLst>
                <a:ext uri="{FF2B5EF4-FFF2-40B4-BE49-F238E27FC236}">
                  <a16:creationId xmlns:a16="http://schemas.microsoft.com/office/drawing/2014/main" id="{2E8D2461-0C81-423A-A379-447A3CEFFAA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46" r="11779"/>
            <a:stretch/>
          </p:blipFill>
          <p:spPr bwMode="auto">
            <a:xfrm>
              <a:off x="874144" y="4288767"/>
              <a:ext cx="2366822" cy="177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テキスト ボックス 34">
              <a:extLst>
                <a:ext uri="{FF2B5EF4-FFF2-40B4-BE49-F238E27FC236}">
                  <a16:creationId xmlns:a16="http://schemas.microsoft.com/office/drawing/2014/main" id="{6E0FBA39-4885-40C0-9CA4-624ED3BCFBD2}"/>
                </a:ext>
              </a:extLst>
            </p:cNvPr>
            <p:cNvSpPr txBox="1"/>
            <p:nvPr/>
          </p:nvSpPr>
          <p:spPr>
            <a:xfrm>
              <a:off x="874144" y="3965686"/>
              <a:ext cx="2366822" cy="338554"/>
            </a:xfrm>
            <a:prstGeom prst="rect">
              <a:avLst/>
            </a:prstGeom>
            <a:solidFill>
              <a:schemeClr val="bg1"/>
            </a:solidFill>
            <a:ln>
              <a:solidFill>
                <a:schemeClr val="tx1"/>
              </a:solidFill>
            </a:ln>
          </p:spPr>
          <p:txBody>
            <a:bodyPr wrap="square" rtlCol="0">
              <a:spAutoFit/>
            </a:bodyPr>
            <a:lstStyle/>
            <a:p>
              <a:r>
                <a:rPr lang="en-US" altLang="ja-JP" sz="1600" b="1" dirty="0">
                  <a:latin typeface="BIZ UDPゴシック" panose="020B0400000000000000" pitchFamily="50" charset="-128"/>
                  <a:ea typeface="BIZ UDPゴシック" panose="020B0400000000000000" pitchFamily="50" charset="-128"/>
                </a:rPr>
                <a:t>137</a:t>
              </a:r>
              <a:r>
                <a:rPr lang="ja-JP" altLang="en-US" sz="1600" b="1" dirty="0">
                  <a:latin typeface="BIZ UDPゴシック" panose="020B0400000000000000" pitchFamily="50" charset="-128"/>
                  <a:ea typeface="BIZ UDPゴシック" panose="020B0400000000000000" pitchFamily="50" charset="-128"/>
                </a:rPr>
                <a:t>番：本堂（５位）</a:t>
              </a:r>
              <a:endParaRPr lang="zh-CN" altLang="en-US" sz="1600" b="1" dirty="0">
                <a:latin typeface="BIZ UDPゴシック" panose="020B0400000000000000" pitchFamily="50" charset="-128"/>
                <a:ea typeface="BIZ UDPゴシック" panose="020B0400000000000000" pitchFamily="50" charset="-128"/>
              </a:endParaRPr>
            </a:p>
          </p:txBody>
        </p:sp>
      </p:grpSp>
      <p:sp>
        <p:nvSpPr>
          <p:cNvPr id="41" name="楕円 40">
            <a:extLst>
              <a:ext uri="{FF2B5EF4-FFF2-40B4-BE49-F238E27FC236}">
                <a16:creationId xmlns:a16="http://schemas.microsoft.com/office/drawing/2014/main" id="{32A594E5-564D-47C8-941C-745AFBC6ADEF}"/>
              </a:ext>
            </a:extLst>
          </p:cNvPr>
          <p:cNvSpPr/>
          <p:nvPr/>
        </p:nvSpPr>
        <p:spPr>
          <a:xfrm>
            <a:off x="4328963" y="4124643"/>
            <a:ext cx="109126"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コネクタ 41">
            <a:extLst>
              <a:ext uri="{FF2B5EF4-FFF2-40B4-BE49-F238E27FC236}">
                <a16:creationId xmlns:a16="http://schemas.microsoft.com/office/drawing/2014/main" id="{F5243626-4045-494C-B80D-77DFFF3A2A17}"/>
              </a:ext>
            </a:extLst>
          </p:cNvPr>
          <p:cNvCxnSpPr>
            <a:cxnSpLocks/>
            <a:stCxn id="41" idx="5"/>
            <a:endCxn id="45" idx="1"/>
          </p:cNvCxnSpPr>
          <p:nvPr/>
        </p:nvCxnSpPr>
        <p:spPr>
          <a:xfrm>
            <a:off x="4422108" y="4216827"/>
            <a:ext cx="132581" cy="2467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図 3">
            <a:extLst>
              <a:ext uri="{FF2B5EF4-FFF2-40B4-BE49-F238E27FC236}">
                <a16:creationId xmlns:a16="http://schemas.microsoft.com/office/drawing/2014/main" id="{6769A839-220B-4B79-9F19-5B3C395D43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86" r="-1"/>
          <a:stretch/>
        </p:blipFill>
        <p:spPr bwMode="auto">
          <a:xfrm>
            <a:off x="4554690" y="4614322"/>
            <a:ext cx="2589310" cy="173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テキスト ボックス 44">
            <a:extLst>
              <a:ext uri="{FF2B5EF4-FFF2-40B4-BE49-F238E27FC236}">
                <a16:creationId xmlns:a16="http://schemas.microsoft.com/office/drawing/2014/main" id="{C9EC77F2-7F57-4C85-B6D4-A37272C383BB}"/>
              </a:ext>
            </a:extLst>
          </p:cNvPr>
          <p:cNvSpPr txBox="1"/>
          <p:nvPr/>
        </p:nvSpPr>
        <p:spPr>
          <a:xfrm>
            <a:off x="4554689" y="4171169"/>
            <a:ext cx="2589310" cy="584775"/>
          </a:xfrm>
          <a:prstGeom prst="rect">
            <a:avLst/>
          </a:prstGeom>
          <a:solidFill>
            <a:schemeClr val="bg1"/>
          </a:solidFill>
          <a:ln>
            <a:solidFill>
              <a:schemeClr val="tx1"/>
            </a:solidFill>
          </a:ln>
        </p:spPr>
        <p:txBody>
          <a:bodyPr wrap="square" rtlCol="0">
            <a:spAutoFit/>
          </a:bodyPr>
          <a:lstStyle/>
          <a:p>
            <a:r>
              <a:rPr lang="en-US" altLang="ja-JP" sz="1600" b="1" dirty="0">
                <a:latin typeface="BIZ UDPゴシック" panose="020B0400000000000000" pitchFamily="50" charset="-128"/>
                <a:ea typeface="BIZ UDPゴシック" panose="020B0400000000000000" pitchFamily="50" charset="-128"/>
              </a:rPr>
              <a:t>135</a:t>
            </a:r>
            <a:r>
              <a:rPr lang="ja-JP" altLang="en-US" sz="1600" b="1" dirty="0">
                <a:latin typeface="BIZ UDPゴシック" panose="020B0400000000000000" pitchFamily="50" charset="-128"/>
                <a:ea typeface="BIZ UDPゴシック" panose="020B0400000000000000" pitchFamily="50" charset="-128"/>
              </a:rPr>
              <a:t>・</a:t>
            </a:r>
            <a:r>
              <a:rPr lang="en-US" altLang="ja-JP" sz="1600" b="1" dirty="0">
                <a:latin typeface="BIZ UDPゴシック" panose="020B0400000000000000" pitchFamily="50" charset="-128"/>
                <a:ea typeface="BIZ UDPゴシック" panose="020B0400000000000000" pitchFamily="50" charset="-128"/>
              </a:rPr>
              <a:t>136</a:t>
            </a:r>
            <a:r>
              <a:rPr lang="ja-JP" altLang="en-US" sz="1600" b="1" dirty="0">
                <a:latin typeface="BIZ UDPゴシック" panose="020B0400000000000000" pitchFamily="50" charset="-128"/>
                <a:ea typeface="BIZ UDPゴシック" panose="020B0400000000000000" pitchFamily="50" charset="-128"/>
              </a:rPr>
              <a:t>番：</a:t>
            </a:r>
            <a:endParaRPr lang="en-US" altLang="ja-JP" sz="1600" b="1" dirty="0">
              <a:latin typeface="BIZ UDPゴシック" panose="020B0400000000000000" pitchFamily="50" charset="-128"/>
              <a:ea typeface="BIZ UDPゴシック" panose="020B0400000000000000" pitchFamily="50" charset="-128"/>
            </a:endParaRPr>
          </a:p>
          <a:p>
            <a:r>
              <a:rPr lang="ja-JP" altLang="en-US" sz="1600" b="1" dirty="0">
                <a:latin typeface="BIZ UDPゴシック" panose="020B0400000000000000" pitchFamily="50" charset="-128"/>
                <a:ea typeface="BIZ UDPゴシック" panose="020B0400000000000000" pitchFamily="50" charset="-128"/>
              </a:rPr>
              <a:t>勝ちダルマ奉納棚前（６位）</a:t>
            </a:r>
            <a:endParaRPr lang="zh-CN" altLang="en-US" sz="1600" b="1" dirty="0">
              <a:latin typeface="BIZ UDPゴシック" panose="020B0400000000000000" pitchFamily="50" charset="-128"/>
              <a:ea typeface="BIZ UDPゴシック" panose="020B0400000000000000" pitchFamily="50" charset="-128"/>
            </a:endParaRPr>
          </a:p>
        </p:txBody>
      </p:sp>
      <p:sp>
        <p:nvSpPr>
          <p:cNvPr id="28" name="タイトル 1">
            <a:extLst>
              <a:ext uri="{FF2B5EF4-FFF2-40B4-BE49-F238E27FC236}">
                <a16:creationId xmlns:a16="http://schemas.microsoft.com/office/drawing/2014/main" id="{1FAF84FC-D5CD-4CE2-9D90-30A43CCFFAC2}"/>
              </a:ext>
            </a:extLst>
          </p:cNvPr>
          <p:cNvSpPr>
            <a:spLocks noGrp="1"/>
          </p:cNvSpPr>
          <p:nvPr>
            <p:ph type="title"/>
          </p:nvPr>
        </p:nvSpPr>
        <p:spPr>
          <a:xfrm>
            <a:off x="179512" y="44624"/>
            <a:ext cx="8646640" cy="562074"/>
          </a:xfrm>
        </p:spPr>
        <p:txBody>
          <a:bodyPr>
            <a:noAutofit/>
          </a:bodyPr>
          <a:lstStyle/>
          <a:p>
            <a:pPr algn="l"/>
            <a:r>
              <a:rPr lang="en-US" altLang="ja-JP" sz="2000" b="1" u="sng" dirty="0">
                <a:solidFill>
                  <a:prstClr val="black"/>
                </a:solidFill>
                <a:latin typeface="BIZ UDPゴシック" panose="020B0400000000000000" pitchFamily="50" charset="-128"/>
                <a:ea typeface="BIZ UDPゴシック" panose="020B0400000000000000" pitchFamily="50" charset="-128"/>
              </a:rPr>
              <a:t>【</a:t>
            </a:r>
            <a:r>
              <a:rPr lang="ja-JP" altLang="en-US" sz="2000" b="1" u="sng" dirty="0">
                <a:solidFill>
                  <a:prstClr val="black"/>
                </a:solidFill>
                <a:latin typeface="BIZ UDPゴシック" panose="020B0400000000000000" pitchFamily="50" charset="-128"/>
                <a:ea typeface="BIZ UDPゴシック" panose="020B0400000000000000" pitchFamily="50" charset="-128"/>
              </a:rPr>
              <a:t>論点４</a:t>
            </a:r>
            <a:r>
              <a:rPr lang="en-US" altLang="ja-JP" sz="2000" b="1" u="sng" dirty="0">
                <a:solidFill>
                  <a:prstClr val="black"/>
                </a:solidFill>
                <a:latin typeface="BIZ UDPゴシック" panose="020B0400000000000000" pitchFamily="50" charset="-128"/>
                <a:ea typeface="BIZ UDPゴシック" panose="020B0400000000000000" pitchFamily="50" charset="-128"/>
              </a:rPr>
              <a:t>】</a:t>
            </a:r>
            <a:r>
              <a:rPr lang="ja-JP" altLang="en-US" sz="2000" b="1" u="sng" dirty="0">
                <a:solidFill>
                  <a:prstClr val="black"/>
                </a:solidFill>
                <a:latin typeface="BIZ UDPゴシック" panose="020B0400000000000000" pitchFamily="50" charset="-128"/>
                <a:ea typeface="BIZ UDPゴシック" panose="020B0400000000000000" pitchFamily="50" charset="-128"/>
              </a:rPr>
              <a:t>　近い位置関係にあるビュースポットの取扱い</a:t>
            </a:r>
            <a:endParaRPr kumimoji="1" lang="ja-JP" altLang="en-US" sz="2000" u="sng"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1461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13</a:t>
            </a:fld>
            <a:endParaRPr kumimoji="1" lang="ja-JP" altLang="en-US" dirty="0"/>
          </a:p>
        </p:txBody>
      </p:sp>
      <p:sp>
        <p:nvSpPr>
          <p:cNvPr id="4" name="正方形/長方形 3"/>
          <p:cNvSpPr/>
          <p:nvPr/>
        </p:nvSpPr>
        <p:spPr>
          <a:xfrm>
            <a:off x="323528" y="620688"/>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天保山渡船（投票順位：１位）</a:t>
            </a:r>
            <a:endParaRPr lang="en-US" altLang="ja-JP" dirty="0">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1867822093"/>
              </p:ext>
            </p:extLst>
          </p:nvPr>
        </p:nvGraphicFramePr>
        <p:xfrm>
          <a:off x="384385" y="1197360"/>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62</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63</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6" name="表 5">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354968486"/>
              </p:ext>
            </p:extLst>
          </p:nvPr>
        </p:nvGraphicFramePr>
        <p:xfrm>
          <a:off x="384385" y="3933360"/>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64</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65</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pic>
        <p:nvPicPr>
          <p:cNvPr id="8" name="図 1"/>
          <p:cNvPicPr>
            <a:picLocks noChangeAspect="1"/>
          </p:cNvPicPr>
          <p:nvPr/>
        </p:nvPicPr>
        <p:blipFill>
          <a:blip r:embed="rId2">
            <a:extLst>
              <a:ext uri="{28A0092B-C50C-407E-A947-70E740481C1C}">
                <a14:useLocalDpi xmlns:a14="http://schemas.microsoft.com/office/drawing/2010/main" val="0"/>
              </a:ext>
            </a:extLst>
          </a:blip>
          <a:srcRect l="1779" t="4610" r="52554" b="53931"/>
          <a:stretch>
            <a:fillRect/>
          </a:stretch>
        </p:blipFill>
        <p:spPr bwMode="auto">
          <a:xfrm>
            <a:off x="971600" y="1573807"/>
            <a:ext cx="3114056" cy="2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1"/>
          <p:cNvPicPr>
            <a:picLocks noChangeAspect="1"/>
          </p:cNvPicPr>
          <p:nvPr/>
        </p:nvPicPr>
        <p:blipFill>
          <a:blip r:embed="rId2">
            <a:extLst>
              <a:ext uri="{28A0092B-C50C-407E-A947-70E740481C1C}">
                <a14:useLocalDpi xmlns:a14="http://schemas.microsoft.com/office/drawing/2010/main" val="0"/>
              </a:ext>
            </a:extLst>
          </a:blip>
          <a:srcRect l="50851" t="4967" r="2631" b="53931"/>
          <a:stretch>
            <a:fillRect/>
          </a:stretch>
        </p:blipFill>
        <p:spPr bwMode="auto">
          <a:xfrm>
            <a:off x="5059788" y="1621433"/>
            <a:ext cx="3132238" cy="2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1"/>
          <p:cNvPicPr>
            <a:picLocks noChangeAspect="1"/>
          </p:cNvPicPr>
          <p:nvPr/>
        </p:nvPicPr>
        <p:blipFill>
          <a:blip r:embed="rId2">
            <a:extLst>
              <a:ext uri="{28A0092B-C50C-407E-A947-70E740481C1C}">
                <a14:useLocalDpi xmlns:a14="http://schemas.microsoft.com/office/drawing/2010/main" val="0"/>
              </a:ext>
            </a:extLst>
          </a:blip>
          <a:srcRect l="2063" t="53217" r="52271" b="3894"/>
          <a:stretch>
            <a:fillRect/>
          </a:stretch>
        </p:blipFill>
        <p:spPr bwMode="auto">
          <a:xfrm>
            <a:off x="988677" y="4277687"/>
            <a:ext cx="3096979" cy="23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
          <p:cNvPicPr>
            <a:picLocks noChangeAspect="1"/>
          </p:cNvPicPr>
          <p:nvPr/>
        </p:nvPicPr>
        <p:blipFill>
          <a:blip r:embed="rId2">
            <a:extLst>
              <a:ext uri="{28A0092B-C50C-407E-A947-70E740481C1C}">
                <a14:useLocalDpi xmlns:a14="http://schemas.microsoft.com/office/drawing/2010/main" val="0"/>
              </a:ext>
            </a:extLst>
          </a:blip>
          <a:srcRect l="51418" t="53932" r="2914" b="4251"/>
          <a:stretch>
            <a:fillRect/>
          </a:stretch>
        </p:blipFill>
        <p:spPr bwMode="auto">
          <a:xfrm>
            <a:off x="5068045" y="4316621"/>
            <a:ext cx="3123981" cy="226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タイトル 1">
            <a:extLst>
              <a:ext uri="{FF2B5EF4-FFF2-40B4-BE49-F238E27FC236}">
                <a16:creationId xmlns:a16="http://schemas.microsoft.com/office/drawing/2014/main" id="{D6130C45-E11A-4243-B97F-1E60E8B0C2ED}"/>
              </a:ext>
            </a:extLst>
          </p:cNvPr>
          <p:cNvSpPr txBox="1">
            <a:spLocks/>
          </p:cNvSpPr>
          <p:nvPr/>
        </p:nvSpPr>
        <p:spPr>
          <a:xfrm>
            <a:off x="179512" y="44624"/>
            <a:ext cx="9145016" cy="562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000" b="1" u="sng" dirty="0">
                <a:solidFill>
                  <a:prstClr val="black"/>
                </a:solidFill>
                <a:latin typeface="BIZ UDPゴシック" panose="020B0400000000000000" pitchFamily="50" charset="-128"/>
                <a:ea typeface="BIZ UDPゴシック" panose="020B0400000000000000" pitchFamily="50" charset="-128"/>
              </a:rPr>
              <a:t>【</a:t>
            </a:r>
            <a:r>
              <a:rPr lang="ja-JP" altLang="en-US" sz="2000" b="1" u="sng" dirty="0">
                <a:solidFill>
                  <a:prstClr val="black"/>
                </a:solidFill>
                <a:latin typeface="BIZ UDPゴシック" panose="020B0400000000000000" pitchFamily="50" charset="-128"/>
                <a:ea typeface="BIZ UDPゴシック" panose="020B0400000000000000" pitchFamily="50" charset="-128"/>
              </a:rPr>
              <a:t>論点５</a:t>
            </a:r>
            <a:r>
              <a:rPr lang="en-US" altLang="ja-JP" sz="2000" b="1" u="sng" dirty="0">
                <a:solidFill>
                  <a:prstClr val="black"/>
                </a:solidFill>
                <a:latin typeface="BIZ UDPゴシック" panose="020B0400000000000000" pitchFamily="50" charset="-128"/>
                <a:ea typeface="BIZ UDPゴシック" panose="020B0400000000000000" pitchFamily="50" charset="-128"/>
              </a:rPr>
              <a:t>】</a:t>
            </a:r>
            <a:r>
              <a:rPr lang="ja-JP" altLang="en-US" sz="2000" b="1" u="sng" dirty="0">
                <a:solidFill>
                  <a:prstClr val="black"/>
                </a:solidFill>
                <a:latin typeface="BIZ UDPゴシック" panose="020B0400000000000000" pitchFamily="50" charset="-128"/>
                <a:ea typeface="BIZ UDPゴシック" panose="020B0400000000000000" pitchFamily="50" charset="-128"/>
              </a:rPr>
              <a:t>　同一箇所としてグルーピングしたスポットの代表を決定</a:t>
            </a:r>
            <a:endParaRPr lang="ja-JP" altLang="en-US" sz="2000" u="sng"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73571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14</a:t>
            </a:fld>
            <a:endParaRPr kumimoji="1" lang="ja-JP" altLang="en-US" dirty="0"/>
          </a:p>
        </p:txBody>
      </p:sp>
      <p:sp>
        <p:nvSpPr>
          <p:cNvPr id="4" name="正方形/長方形 3"/>
          <p:cNvSpPr/>
          <p:nvPr/>
        </p:nvSpPr>
        <p:spPr>
          <a:xfrm>
            <a:off x="323528" y="188640"/>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ホテルセイリュウ（投票順位：１位）</a:t>
            </a:r>
            <a:endParaRPr lang="en-US" altLang="ja-JP" dirty="0">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1120868546"/>
              </p:ext>
            </p:extLst>
          </p:nvPr>
        </p:nvGraphicFramePr>
        <p:xfrm>
          <a:off x="384385" y="765312"/>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209</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210</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pic>
        <p:nvPicPr>
          <p:cNvPr id="15" name="図 2">
            <a:extLst>
              <a:ext uri="{FF2B5EF4-FFF2-40B4-BE49-F238E27FC236}">
                <a16:creationId xmlns:a16="http://schemas.microsoft.com/office/drawing/2014/main" id="{164BE50C-155C-4A30-8B86-8D7E4E934C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974" y="1141690"/>
            <a:ext cx="3024336" cy="226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ABE07AA1-558F-4E0F-81EB-FCED7FD782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8766" y="1166428"/>
            <a:ext cx="3183260" cy="2232012"/>
          </a:xfrm>
          <a:prstGeom prst="rect">
            <a:avLst/>
          </a:prstGeom>
        </p:spPr>
      </p:pic>
    </p:spTree>
    <p:extLst>
      <p:ext uri="{BB962C8B-B14F-4D97-AF65-F5344CB8AC3E}">
        <p14:creationId xmlns:p14="http://schemas.microsoft.com/office/powerpoint/2010/main" val="1181192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15</a:t>
            </a:fld>
            <a:endParaRPr kumimoji="1" lang="ja-JP" altLang="en-US" dirty="0"/>
          </a:p>
        </p:txBody>
      </p:sp>
      <p:sp>
        <p:nvSpPr>
          <p:cNvPr id="4" name="正方形/長方形 3"/>
          <p:cNvSpPr/>
          <p:nvPr/>
        </p:nvSpPr>
        <p:spPr>
          <a:xfrm>
            <a:off x="323528" y="116632"/>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八尾しおんじやま古墳（投票順位：２位）</a:t>
            </a:r>
            <a:endParaRPr lang="en-US" altLang="ja-JP" dirty="0">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1059020303"/>
              </p:ext>
            </p:extLst>
          </p:nvPr>
        </p:nvGraphicFramePr>
        <p:xfrm>
          <a:off x="384385" y="693304"/>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225</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226</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6" name="表 5">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318206094"/>
              </p:ext>
            </p:extLst>
          </p:nvPr>
        </p:nvGraphicFramePr>
        <p:xfrm>
          <a:off x="384385" y="3429304"/>
          <a:ext cx="4194000" cy="2736000"/>
        </p:xfrm>
        <a:graphic>
          <a:graphicData uri="http://schemas.openxmlformats.org/drawingml/2006/table">
            <a:tbl>
              <a:tblPr/>
              <a:tblGrid>
                <a:gridCol w="4194000">
                  <a:extLst>
                    <a:ext uri="{9D8B030D-6E8A-4147-A177-3AD203B41FA5}">
                      <a16:colId xmlns:a16="http://schemas.microsoft.com/office/drawing/2014/main" val="20001"/>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227</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pic>
        <p:nvPicPr>
          <p:cNvPr id="12" name="図 5">
            <a:extLst>
              <a:ext uri="{FF2B5EF4-FFF2-40B4-BE49-F238E27FC236}">
                <a16:creationId xmlns:a16="http://schemas.microsoft.com/office/drawing/2014/main" id="{5B6DE6F5-EBF9-4411-A162-848AEF085F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190" y="1117377"/>
            <a:ext cx="3330358" cy="220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2">
            <a:extLst>
              <a:ext uri="{FF2B5EF4-FFF2-40B4-BE49-F238E27FC236}">
                <a16:creationId xmlns:a16="http://schemas.microsoft.com/office/drawing/2014/main" id="{D3333CD6-FF21-4B7D-9747-FBD491BA33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117377"/>
            <a:ext cx="3923499" cy="220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3">
            <a:extLst>
              <a:ext uri="{FF2B5EF4-FFF2-40B4-BE49-F238E27FC236}">
                <a16:creationId xmlns:a16="http://schemas.microsoft.com/office/drawing/2014/main" id="{3DA5DC1F-67A7-4C20-9844-15BC678D78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013" y="3853377"/>
            <a:ext cx="3830712" cy="21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281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16</a:t>
            </a:fld>
            <a:endParaRPr kumimoji="1" lang="ja-JP" altLang="en-US" dirty="0"/>
          </a:p>
        </p:txBody>
      </p:sp>
      <p:sp>
        <p:nvSpPr>
          <p:cNvPr id="4" name="正方形/長方形 3"/>
          <p:cNvSpPr/>
          <p:nvPr/>
        </p:nvSpPr>
        <p:spPr>
          <a:xfrm>
            <a:off x="323528" y="44624"/>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枚方</a:t>
            </a:r>
            <a:r>
              <a:rPr lang="en-US" altLang="ja-JP" dirty="0">
                <a:latin typeface="BIZ UDPゴシック" panose="020B0400000000000000" pitchFamily="50" charset="-128"/>
                <a:ea typeface="BIZ UDPゴシック" panose="020B0400000000000000" pitchFamily="50" charset="-128"/>
              </a:rPr>
              <a:t>T-SITE</a:t>
            </a:r>
            <a:r>
              <a:rPr lang="ja-JP" altLang="en-US" dirty="0">
                <a:latin typeface="BIZ UDPゴシック" panose="020B0400000000000000" pitchFamily="50" charset="-128"/>
                <a:ea typeface="BIZ UDPゴシック" panose="020B0400000000000000" pitchFamily="50" charset="-128"/>
              </a:rPr>
              <a:t>（投票順位：３位）</a:t>
            </a:r>
            <a:endParaRPr lang="en-US" altLang="ja-JP" dirty="0">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3072138693"/>
              </p:ext>
            </p:extLst>
          </p:nvPr>
        </p:nvGraphicFramePr>
        <p:xfrm>
          <a:off x="384385" y="621296"/>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190</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191</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6" name="表 5">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960632250"/>
              </p:ext>
            </p:extLst>
          </p:nvPr>
        </p:nvGraphicFramePr>
        <p:xfrm>
          <a:off x="384385" y="3933360"/>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69</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70</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sp>
        <p:nvSpPr>
          <p:cNvPr id="13" name="正方形/長方形 12">
            <a:extLst>
              <a:ext uri="{FF2B5EF4-FFF2-40B4-BE49-F238E27FC236}">
                <a16:creationId xmlns:a16="http://schemas.microsoft.com/office/drawing/2014/main" id="{2DF5550A-1393-4162-819E-5BB5B00E52CA}"/>
              </a:ext>
            </a:extLst>
          </p:cNvPr>
          <p:cNvSpPr/>
          <p:nvPr/>
        </p:nvSpPr>
        <p:spPr>
          <a:xfrm>
            <a:off x="323528" y="3394076"/>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落合上渡船（投票順位：４位）</a:t>
            </a:r>
            <a:endParaRPr lang="en-US" altLang="ja-JP" dirty="0">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68742BFB-8363-4290-B5E7-5C98400C02D2}"/>
              </a:ext>
            </a:extLst>
          </p:cNvPr>
          <p:cNvPicPr>
            <a:picLocks noChangeAspect="1"/>
          </p:cNvPicPr>
          <p:nvPr/>
        </p:nvPicPr>
        <p:blipFill>
          <a:blip r:embed="rId2"/>
          <a:stretch>
            <a:fillRect/>
          </a:stretch>
        </p:blipFill>
        <p:spPr>
          <a:xfrm>
            <a:off x="971600" y="1017436"/>
            <a:ext cx="3024336" cy="2267548"/>
          </a:xfrm>
          <a:prstGeom prst="rect">
            <a:avLst/>
          </a:prstGeom>
        </p:spPr>
      </p:pic>
      <p:pic>
        <p:nvPicPr>
          <p:cNvPr id="15" name="図 5">
            <a:extLst>
              <a:ext uri="{FF2B5EF4-FFF2-40B4-BE49-F238E27FC236}">
                <a16:creationId xmlns:a16="http://schemas.microsoft.com/office/drawing/2014/main" id="{E62D6180-2D1C-4A6E-A2E4-2B8FF9BA5A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928" y="1007255"/>
            <a:ext cx="3024336" cy="22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2">
            <a:extLst>
              <a:ext uri="{FF2B5EF4-FFF2-40B4-BE49-F238E27FC236}">
                <a16:creationId xmlns:a16="http://schemas.microsoft.com/office/drawing/2014/main" id="{B615E81A-71B5-44C4-B9C9-ACBB93CAB1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4293096"/>
            <a:ext cx="3024336" cy="2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3">
            <a:extLst>
              <a:ext uri="{FF2B5EF4-FFF2-40B4-BE49-F238E27FC236}">
                <a16:creationId xmlns:a16="http://schemas.microsoft.com/office/drawing/2014/main" id="{444A3C95-C3B7-4C68-8CA8-5E7D573477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751" y="4293096"/>
            <a:ext cx="3024337" cy="22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18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17</a:t>
            </a:fld>
            <a:endParaRPr kumimoji="1" lang="ja-JP" altLang="en-US" dirty="0"/>
          </a:p>
        </p:txBody>
      </p:sp>
      <p:sp>
        <p:nvSpPr>
          <p:cNvPr id="4" name="正方形/長方形 3"/>
          <p:cNvSpPr/>
          <p:nvPr/>
        </p:nvSpPr>
        <p:spPr>
          <a:xfrm>
            <a:off x="323528" y="44624"/>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野間の大けやき（投票順位：４位）</a:t>
            </a:r>
            <a:endParaRPr lang="en-US" altLang="ja-JP" dirty="0">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584414774"/>
              </p:ext>
            </p:extLst>
          </p:nvPr>
        </p:nvGraphicFramePr>
        <p:xfrm>
          <a:off x="384385" y="621296"/>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124</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125</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6" name="表 5">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71246159"/>
              </p:ext>
            </p:extLst>
          </p:nvPr>
        </p:nvGraphicFramePr>
        <p:xfrm>
          <a:off x="384385" y="3933360"/>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130</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131</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sp>
        <p:nvSpPr>
          <p:cNvPr id="13" name="正方形/長方形 12">
            <a:extLst>
              <a:ext uri="{FF2B5EF4-FFF2-40B4-BE49-F238E27FC236}">
                <a16:creationId xmlns:a16="http://schemas.microsoft.com/office/drawing/2014/main" id="{2DF5550A-1393-4162-819E-5BB5B00E52CA}"/>
              </a:ext>
            </a:extLst>
          </p:cNvPr>
          <p:cNvSpPr/>
          <p:nvPr/>
        </p:nvSpPr>
        <p:spPr>
          <a:xfrm>
            <a:off x="323528" y="3394076"/>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五月山秀望台（投票順位：５位）</a:t>
            </a:r>
            <a:endParaRPr lang="en-US" altLang="ja-JP" dirty="0">
              <a:latin typeface="BIZ UDPゴシック" panose="020B0400000000000000" pitchFamily="50" charset="-128"/>
              <a:ea typeface="BIZ UDPゴシック" panose="020B0400000000000000" pitchFamily="50" charset="-128"/>
            </a:endParaRPr>
          </a:p>
        </p:txBody>
      </p:sp>
      <p:pic>
        <p:nvPicPr>
          <p:cNvPr id="12" name="図 2">
            <a:extLst>
              <a:ext uri="{FF2B5EF4-FFF2-40B4-BE49-F238E27FC236}">
                <a16:creationId xmlns:a16="http://schemas.microsoft.com/office/drawing/2014/main" id="{444DF115-FB34-495B-83D6-AB2031B0AF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985845"/>
            <a:ext cx="3411692" cy="227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5">
            <a:extLst>
              <a:ext uri="{FF2B5EF4-FFF2-40B4-BE49-F238E27FC236}">
                <a16:creationId xmlns:a16="http://schemas.microsoft.com/office/drawing/2014/main" id="{87D26160-D232-4C97-817A-DB3094E082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976407"/>
            <a:ext cx="1715314" cy="228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
            <a:extLst>
              <a:ext uri="{FF2B5EF4-FFF2-40B4-BE49-F238E27FC236}">
                <a16:creationId xmlns:a16="http://schemas.microsoft.com/office/drawing/2014/main" id="{04EBFFF7-92FA-4902-97AF-128E182A7D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4328732"/>
            <a:ext cx="3024336" cy="22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3">
            <a:extLst>
              <a:ext uri="{FF2B5EF4-FFF2-40B4-BE49-F238E27FC236}">
                <a16:creationId xmlns:a16="http://schemas.microsoft.com/office/drawing/2014/main" id="{73F629E5-8A09-4ECA-A9CA-3FE125A502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4328732"/>
            <a:ext cx="3357198" cy="22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15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18</a:t>
            </a:fld>
            <a:endParaRPr kumimoji="1" lang="ja-JP" altLang="en-US" dirty="0"/>
          </a:p>
        </p:txBody>
      </p:sp>
      <p:sp>
        <p:nvSpPr>
          <p:cNvPr id="4" name="正方形/長方形 3"/>
          <p:cNvSpPr/>
          <p:nvPr/>
        </p:nvSpPr>
        <p:spPr>
          <a:xfrm>
            <a:off x="323528" y="44624"/>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なみはや大橋（投票順位：６位）</a:t>
            </a:r>
            <a:endParaRPr lang="en-US" altLang="ja-JP" dirty="0">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725804851"/>
              </p:ext>
            </p:extLst>
          </p:nvPr>
        </p:nvGraphicFramePr>
        <p:xfrm>
          <a:off x="384385" y="621296"/>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73</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74</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6" name="表 5">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1835948166"/>
              </p:ext>
            </p:extLst>
          </p:nvPr>
        </p:nvGraphicFramePr>
        <p:xfrm>
          <a:off x="384385" y="3933360"/>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135</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136</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sp>
        <p:nvSpPr>
          <p:cNvPr id="13" name="正方形/長方形 12">
            <a:extLst>
              <a:ext uri="{FF2B5EF4-FFF2-40B4-BE49-F238E27FC236}">
                <a16:creationId xmlns:a16="http://schemas.microsoft.com/office/drawing/2014/main" id="{2DF5550A-1393-4162-819E-5BB5B00E52CA}"/>
              </a:ext>
            </a:extLst>
          </p:cNvPr>
          <p:cNvSpPr/>
          <p:nvPr/>
        </p:nvSpPr>
        <p:spPr>
          <a:xfrm>
            <a:off x="323528" y="3394076"/>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勝尾寺（投票順位：６位）</a:t>
            </a:r>
            <a:endParaRPr lang="en-US" altLang="ja-JP" dirty="0">
              <a:latin typeface="BIZ UDPゴシック" panose="020B0400000000000000" pitchFamily="50" charset="-128"/>
              <a:ea typeface="BIZ UDPゴシック" panose="020B0400000000000000" pitchFamily="50" charset="-128"/>
            </a:endParaRPr>
          </a:p>
        </p:txBody>
      </p:sp>
      <p:pic>
        <p:nvPicPr>
          <p:cNvPr id="15" name="図 2">
            <a:extLst>
              <a:ext uri="{FF2B5EF4-FFF2-40B4-BE49-F238E27FC236}">
                <a16:creationId xmlns:a16="http://schemas.microsoft.com/office/drawing/2014/main" id="{4807DF3C-7A68-4A86-B306-20C8905C03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980728"/>
            <a:ext cx="3041278" cy="228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3">
            <a:extLst>
              <a:ext uri="{FF2B5EF4-FFF2-40B4-BE49-F238E27FC236}">
                <a16:creationId xmlns:a16="http://schemas.microsoft.com/office/drawing/2014/main" id="{6BDD664A-C5A8-4E75-97B2-84C359A7AB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095318"/>
            <a:ext cx="3690162" cy="207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2">
            <a:extLst>
              <a:ext uri="{FF2B5EF4-FFF2-40B4-BE49-F238E27FC236}">
                <a16:creationId xmlns:a16="http://schemas.microsoft.com/office/drawing/2014/main" id="{406112B3-52A7-446D-A965-2FCECD4893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14" y="4293096"/>
            <a:ext cx="1792634" cy="224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3">
            <a:extLst>
              <a:ext uri="{FF2B5EF4-FFF2-40B4-BE49-F238E27FC236}">
                <a16:creationId xmlns:a16="http://schemas.microsoft.com/office/drawing/2014/main" id="{65F9F3F4-8323-49A5-B4A4-945EDFC955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3033" y="4312261"/>
            <a:ext cx="3948743" cy="222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836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48264" y="6390284"/>
            <a:ext cx="2133600" cy="365125"/>
          </a:xfrm>
        </p:spPr>
        <p:txBody>
          <a:bodyPr/>
          <a:lstStyle/>
          <a:p>
            <a:fld id="{5FAB2AA0-22F6-4977-B4AB-6397E15C0039}" type="slidenum">
              <a:rPr kumimoji="1" lang="ja-JP" altLang="en-US" smtClean="0">
                <a:latin typeface="BIZ UDPゴシック" panose="020B0400000000000000" pitchFamily="50" charset="-128"/>
                <a:ea typeface="BIZ UDPゴシック" panose="020B0400000000000000" pitchFamily="50" charset="-128"/>
              </a:rPr>
              <a:t>1</a:t>
            </a:fld>
            <a:endParaRPr kumimoji="1" lang="ja-JP" altLang="en-US" dirty="0">
              <a:latin typeface="BIZ UDPゴシック" panose="020B0400000000000000" pitchFamily="50" charset="-128"/>
              <a:ea typeface="BIZ UDPゴシック" panose="020B0400000000000000" pitchFamily="50" charset="-128"/>
            </a:endParaRPr>
          </a:p>
        </p:txBody>
      </p:sp>
      <p:sp>
        <p:nvSpPr>
          <p:cNvPr id="12" name="正方形/長方形 11"/>
          <p:cNvSpPr/>
          <p:nvPr/>
        </p:nvSpPr>
        <p:spPr>
          <a:xfrm>
            <a:off x="671467" y="5588666"/>
            <a:ext cx="5824005" cy="524668"/>
          </a:xfrm>
          <a:prstGeom prst="rect">
            <a:avLst/>
          </a:prstGeom>
        </p:spPr>
        <p:txBody>
          <a:bodyPr wrap="square" lIns="144000" tIns="108000" rIns="144000" bIns="108000">
            <a:spAutoFit/>
          </a:bodyPr>
          <a:lstStyle/>
          <a:p>
            <a:pPr>
              <a:lnSpc>
                <a:spcPct val="150000"/>
              </a:lnSpc>
            </a:pPr>
            <a:r>
              <a:rPr lang="ja-JP" altLang="en-US" sz="1600" dirty="0">
                <a:latin typeface="BIZ UDPゴシック" panose="020B0400000000000000" pitchFamily="50" charset="-128"/>
                <a:ea typeface="BIZ UDPゴシック" panose="020B0400000000000000" pitchFamily="50" charset="-128"/>
              </a:rPr>
              <a:t>新たに</a:t>
            </a:r>
            <a:r>
              <a:rPr lang="en-US" altLang="ja-JP" sz="1600" b="1" u="sng" dirty="0">
                <a:solidFill>
                  <a:srgbClr val="FF0000"/>
                </a:solidFill>
                <a:latin typeface="BIZ UDPゴシック" panose="020B0400000000000000" pitchFamily="50" charset="-128"/>
                <a:ea typeface="BIZ UDPゴシック" panose="020B0400000000000000" pitchFamily="50" charset="-128"/>
              </a:rPr>
              <a:t>20</a:t>
            </a:r>
            <a:r>
              <a:rPr lang="ja-JP" altLang="en-US" sz="1600" b="1" u="sng" dirty="0">
                <a:solidFill>
                  <a:srgbClr val="FF0000"/>
                </a:solidFill>
                <a:latin typeface="BIZ UDPゴシック" panose="020B0400000000000000" pitchFamily="50" charset="-128"/>
                <a:ea typeface="BIZ UDPゴシック" panose="020B0400000000000000" pitchFamily="50" charset="-128"/>
              </a:rPr>
              <a:t>か所を選定</a:t>
            </a:r>
            <a:r>
              <a:rPr lang="ja-JP" altLang="en-US" sz="1600" dirty="0">
                <a:latin typeface="BIZ UDPゴシック" panose="020B0400000000000000" pitchFamily="50" charset="-128"/>
                <a:ea typeface="BIZ UDPゴシック" panose="020B0400000000000000" pitchFamily="50" charset="-128"/>
              </a:rPr>
              <a:t>する</a:t>
            </a:r>
            <a:endParaRPr lang="en-US" altLang="ja-JP" sz="1600" b="1" u="sng" dirty="0">
              <a:solidFill>
                <a:srgbClr val="FF000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071B81E-ECE7-4A1F-8C55-96A02A5ADD67}"/>
              </a:ext>
            </a:extLst>
          </p:cNvPr>
          <p:cNvSpPr/>
          <p:nvPr/>
        </p:nvSpPr>
        <p:spPr>
          <a:xfrm>
            <a:off x="152961" y="772691"/>
            <a:ext cx="8928991" cy="632390"/>
          </a:xfrm>
          <a:prstGeom prst="rect">
            <a:avLst/>
          </a:prstGeom>
        </p:spPr>
        <p:txBody>
          <a:bodyPr wrap="square" lIns="144000" tIns="108000" rIns="144000" bIns="108000">
            <a:spAutoFit/>
          </a:bodyPr>
          <a:lstStyle/>
          <a:p>
            <a:pPr>
              <a:lnSpc>
                <a:spcPts val="4000"/>
              </a:lnSpc>
            </a:pPr>
            <a:r>
              <a:rPr lang="ja-JP" altLang="en-US" sz="1600" dirty="0">
                <a:latin typeface="BIZ UDPゴシック" panose="020B0400000000000000" pitchFamily="50" charset="-128"/>
                <a:ea typeface="BIZ UDPゴシック" panose="020B0400000000000000" pitchFamily="50" charset="-128"/>
              </a:rPr>
              <a:t>第１回～第３回と同様に、事前審査で推薦のあったスポットを対象に、</a:t>
            </a:r>
            <a:r>
              <a:rPr lang="ja-JP" altLang="en-US" sz="1600" u="sng" dirty="0">
                <a:latin typeface="BIZ UDPゴシック" panose="020B0400000000000000" pitchFamily="50" charset="-128"/>
                <a:ea typeface="BIZ UDPゴシック" panose="020B0400000000000000" pitchFamily="50" charset="-128"/>
              </a:rPr>
              <a:t>以下の順序で審議</a:t>
            </a:r>
            <a:r>
              <a:rPr lang="ja-JP" altLang="en-US" sz="1600" dirty="0">
                <a:latin typeface="BIZ UDPゴシック" panose="020B0400000000000000" pitchFamily="50" charset="-128"/>
                <a:ea typeface="BIZ UDPゴシック" panose="020B0400000000000000" pitchFamily="50" charset="-128"/>
              </a:rPr>
              <a:t>の上、選定</a:t>
            </a:r>
            <a:endParaRPr lang="en-US" altLang="ja-JP"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95A1442-2BC6-4F84-A072-9E8DCF3A98A4}"/>
              </a:ext>
            </a:extLst>
          </p:cNvPr>
          <p:cNvSpPr txBox="1"/>
          <p:nvPr/>
        </p:nvSpPr>
        <p:spPr>
          <a:xfrm>
            <a:off x="179512" y="346749"/>
            <a:ext cx="8856984" cy="400110"/>
          </a:xfrm>
          <a:prstGeom prst="rect">
            <a:avLst/>
          </a:prstGeom>
          <a:solidFill>
            <a:schemeClr val="accent5">
              <a:lumMod val="40000"/>
              <a:lumOff val="60000"/>
            </a:schemeClr>
          </a:solidFill>
          <a:ln>
            <a:solidFill>
              <a:schemeClr val="tx1"/>
            </a:solidFill>
          </a:ln>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ビュースポットおおさかの選定方法について（案）</a:t>
            </a:r>
            <a:endParaRPr kumimoji="1" lang="ja-JP" altLang="en-US" sz="20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F3D834C5-3CFF-4C99-A713-2A127E9EA5A4}"/>
              </a:ext>
            </a:extLst>
          </p:cNvPr>
          <p:cNvSpPr txBox="1"/>
          <p:nvPr/>
        </p:nvSpPr>
        <p:spPr>
          <a:xfrm>
            <a:off x="1331640" y="1414730"/>
            <a:ext cx="5688632" cy="1649041"/>
          </a:xfrm>
          <a:prstGeom prst="rect">
            <a:avLst/>
          </a:prstGeom>
          <a:noFill/>
          <a:ln>
            <a:noFill/>
            <a:prstDash val="sysDash"/>
          </a:ln>
        </p:spPr>
        <p:txBody>
          <a:bodyPr wrap="square" rtlCol="0" anchor="ctr">
            <a:spAutoFit/>
          </a:bodyPr>
          <a:lstStyle/>
          <a:p>
            <a:pPr>
              <a:lnSpc>
                <a:spcPct val="200000"/>
              </a:lnSpc>
            </a:pPr>
            <a:r>
              <a:rPr kumimoji="1" lang="ja-JP" altLang="en-US" dirty="0">
                <a:latin typeface="BIZ UDPゴシック" panose="020B0400000000000000" pitchFamily="50" charset="-128"/>
                <a:ea typeface="BIZ UDPゴシック" panose="020B0400000000000000" pitchFamily="50" charset="-128"/>
              </a:rPr>
              <a:t>①複数票を獲得したスポットについて審議</a:t>
            </a:r>
            <a:endParaRPr kumimoji="1" lang="en-US" altLang="ja-JP" dirty="0">
              <a:latin typeface="BIZ UDPゴシック" panose="020B0400000000000000" pitchFamily="50" charset="-128"/>
              <a:ea typeface="BIZ UDPゴシック" panose="020B0400000000000000" pitchFamily="50" charset="-128"/>
            </a:endParaRPr>
          </a:p>
          <a:p>
            <a:pPr>
              <a:lnSpc>
                <a:spcPct val="200000"/>
              </a:lnSpc>
            </a:pPr>
            <a:r>
              <a:rPr lang="ja-JP" altLang="en-US" dirty="0">
                <a:latin typeface="BIZ UDPゴシック" panose="020B0400000000000000" pitchFamily="50" charset="-128"/>
                <a:ea typeface="BIZ UDPゴシック" panose="020B0400000000000000" pitchFamily="50" charset="-128"/>
              </a:rPr>
              <a:t>②１票のみを獲得したスポットについて審議</a:t>
            </a:r>
            <a:endParaRPr lang="en-US" altLang="ja-JP" dirty="0">
              <a:latin typeface="BIZ UDPゴシック" panose="020B0400000000000000" pitchFamily="50" charset="-128"/>
              <a:ea typeface="BIZ UDPゴシック" panose="020B0400000000000000" pitchFamily="50" charset="-128"/>
            </a:endParaRPr>
          </a:p>
          <a:p>
            <a:pPr>
              <a:lnSpc>
                <a:spcPct val="200000"/>
              </a:lnSpc>
            </a:pPr>
            <a:r>
              <a:rPr kumimoji="1" lang="ja-JP" altLang="en-US" dirty="0">
                <a:latin typeface="BIZ UDPゴシック" panose="020B0400000000000000" pitchFamily="50" charset="-128"/>
                <a:ea typeface="BIZ UDPゴシック" panose="020B0400000000000000" pitchFamily="50" charset="-128"/>
              </a:rPr>
              <a:t>③全体のバランスを見て決定</a:t>
            </a:r>
            <a:endParaRPr kumimoji="1" lang="en-US" altLang="ja-JP" dirty="0">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80740306-AFE7-4F55-A8B4-5A8F950A67B2}"/>
              </a:ext>
            </a:extLst>
          </p:cNvPr>
          <p:cNvSpPr/>
          <p:nvPr/>
        </p:nvSpPr>
        <p:spPr>
          <a:xfrm>
            <a:off x="1547664" y="3205151"/>
            <a:ext cx="6192688" cy="1439012"/>
          </a:xfrm>
          <a:prstGeom prst="rect">
            <a:avLst/>
          </a:pr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27ADF31-8CD8-4CFE-803E-C1421CE5B187}"/>
              </a:ext>
            </a:extLst>
          </p:cNvPr>
          <p:cNvSpPr txBox="1"/>
          <p:nvPr/>
        </p:nvSpPr>
        <p:spPr>
          <a:xfrm>
            <a:off x="152697" y="5150431"/>
            <a:ext cx="8856984" cy="400110"/>
          </a:xfrm>
          <a:prstGeom prst="rect">
            <a:avLst/>
          </a:prstGeom>
          <a:solidFill>
            <a:schemeClr val="accent5">
              <a:lumMod val="40000"/>
              <a:lumOff val="60000"/>
            </a:schemeClr>
          </a:solidFill>
          <a:ln>
            <a:solidFill>
              <a:schemeClr val="tx1"/>
            </a:solidFill>
          </a:ln>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ビュースポットおおさかの選定数について（案）</a:t>
            </a:r>
            <a:endParaRPr kumimoji="1" lang="ja-JP" altLang="en-US" sz="20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B2A37229-642D-4A2C-AC90-43767A8B3D5A}"/>
              </a:ext>
            </a:extLst>
          </p:cNvPr>
          <p:cNvSpPr/>
          <p:nvPr/>
        </p:nvSpPr>
        <p:spPr>
          <a:xfrm>
            <a:off x="790586" y="6000676"/>
            <a:ext cx="8064896" cy="524668"/>
          </a:xfrm>
          <a:prstGeom prst="rect">
            <a:avLst/>
          </a:prstGeom>
        </p:spPr>
        <p:txBody>
          <a:bodyPr wrap="square" lIns="144000" tIns="108000" rIns="144000" bIns="108000">
            <a:spAutoFit/>
          </a:bodyPr>
          <a:lstStyle/>
          <a:p>
            <a:pPr>
              <a:lnSpc>
                <a:spcPct val="150000"/>
              </a:lnSpc>
            </a:pPr>
            <a:r>
              <a:rPr lang="ja-JP" altLang="en-US" sz="1600" dirty="0">
                <a:latin typeface="BIZ UDPゴシック" panose="020B0400000000000000" pitchFamily="50" charset="-128"/>
                <a:ea typeface="BIZ UDPゴシック" panose="020B0400000000000000" pitchFamily="50" charset="-128"/>
              </a:rPr>
              <a:t>⇒これまでに選定された</a:t>
            </a:r>
            <a:r>
              <a:rPr lang="en-US" altLang="ja-JP" sz="1600" dirty="0">
                <a:latin typeface="BIZ UDPゴシック" panose="020B0400000000000000" pitchFamily="50" charset="-128"/>
                <a:ea typeface="BIZ UDPゴシック" panose="020B0400000000000000" pitchFamily="50" charset="-128"/>
              </a:rPr>
              <a:t>80</a:t>
            </a:r>
            <a:r>
              <a:rPr lang="ja-JP" altLang="en-US" sz="1600" dirty="0">
                <a:latin typeface="BIZ UDPゴシック" panose="020B0400000000000000" pitchFamily="50" charset="-128"/>
                <a:ea typeface="BIZ UDPゴシック" panose="020B0400000000000000" pitchFamily="50" charset="-128"/>
              </a:rPr>
              <a:t>か所と併せて</a:t>
            </a:r>
            <a:r>
              <a:rPr lang="ja-JP" altLang="en-US" sz="1600" b="1" u="sng" dirty="0">
                <a:solidFill>
                  <a:srgbClr val="FF0000"/>
                </a:solidFill>
                <a:latin typeface="BIZ UDPゴシック" panose="020B0400000000000000" pitchFamily="50" charset="-128"/>
                <a:ea typeface="BIZ UDPゴシック" panose="020B0400000000000000" pitchFamily="50" charset="-128"/>
              </a:rPr>
              <a:t>合計</a:t>
            </a:r>
            <a:r>
              <a:rPr lang="en-US" altLang="ja-JP" sz="1600" b="1" u="sng" dirty="0">
                <a:solidFill>
                  <a:srgbClr val="FF0000"/>
                </a:solidFill>
                <a:latin typeface="BIZ UDPゴシック" panose="020B0400000000000000" pitchFamily="50" charset="-128"/>
                <a:ea typeface="BIZ UDPゴシック" panose="020B0400000000000000" pitchFamily="50" charset="-128"/>
              </a:rPr>
              <a:t>100</a:t>
            </a:r>
            <a:r>
              <a:rPr lang="ja-JP" altLang="en-US" sz="1600" b="1" u="sng" dirty="0">
                <a:solidFill>
                  <a:srgbClr val="FF0000"/>
                </a:solidFill>
                <a:latin typeface="BIZ UDPゴシック" panose="020B0400000000000000" pitchFamily="50" charset="-128"/>
                <a:ea typeface="BIZ UDPゴシック" panose="020B0400000000000000" pitchFamily="50" charset="-128"/>
              </a:rPr>
              <a:t>か所を選定し、広く情報発信</a:t>
            </a:r>
            <a:r>
              <a:rPr lang="ja-JP" altLang="en-US" sz="1600" dirty="0">
                <a:latin typeface="BIZ UDPゴシック" panose="020B0400000000000000" pitchFamily="50" charset="-128"/>
                <a:ea typeface="BIZ UDPゴシック" panose="020B0400000000000000" pitchFamily="50" charset="-128"/>
              </a:rPr>
              <a:t>を行う</a:t>
            </a:r>
            <a:endParaRPr lang="en-US" altLang="ja-JP" sz="1600" dirty="0">
              <a:latin typeface="BIZ UDPゴシック" panose="020B0400000000000000" pitchFamily="50" charset="-128"/>
              <a:ea typeface="BIZ UDPゴシック" panose="020B0400000000000000" pitchFamily="50" charset="-128"/>
            </a:endParaRPr>
          </a:p>
        </p:txBody>
      </p:sp>
      <p:graphicFrame>
        <p:nvGraphicFramePr>
          <p:cNvPr id="19" name="表 18">
            <a:extLst>
              <a:ext uri="{FF2B5EF4-FFF2-40B4-BE49-F238E27FC236}">
                <a16:creationId xmlns:a16="http://schemas.microsoft.com/office/drawing/2014/main" id="{52DDF955-F457-428E-BBED-E258D1ED3DF2}"/>
              </a:ext>
            </a:extLst>
          </p:cNvPr>
          <p:cNvGraphicFramePr>
            <a:graphicFrameLocks noGrp="1"/>
          </p:cNvGraphicFramePr>
          <p:nvPr>
            <p:extLst>
              <p:ext uri="{D42A27DB-BD31-4B8C-83A1-F6EECF244321}">
                <p14:modId xmlns:p14="http://schemas.microsoft.com/office/powerpoint/2010/main" val="2502367067"/>
              </p:ext>
            </p:extLst>
          </p:nvPr>
        </p:nvGraphicFramePr>
        <p:xfrm>
          <a:off x="1838332" y="3954082"/>
          <a:ext cx="2714723" cy="534852"/>
        </p:xfrm>
        <a:graphic>
          <a:graphicData uri="http://schemas.openxmlformats.org/drawingml/2006/table">
            <a:tbl>
              <a:tblPr firstRow="1" bandRow="1">
                <a:tableStyleId>{616DA210-FB5B-4158-B5E0-FEB733F419BA}</a:tableStyleId>
              </a:tblPr>
              <a:tblGrid>
                <a:gridCol w="1202555">
                  <a:extLst>
                    <a:ext uri="{9D8B030D-6E8A-4147-A177-3AD203B41FA5}">
                      <a16:colId xmlns:a16="http://schemas.microsoft.com/office/drawing/2014/main" val="341508336"/>
                    </a:ext>
                  </a:extLst>
                </a:gridCol>
                <a:gridCol w="1512168">
                  <a:extLst>
                    <a:ext uri="{9D8B030D-6E8A-4147-A177-3AD203B41FA5}">
                      <a16:colId xmlns:a16="http://schemas.microsoft.com/office/drawing/2014/main" val="3892206560"/>
                    </a:ext>
                  </a:extLst>
                </a:gridCol>
              </a:tblGrid>
              <a:tr h="141744">
                <a:tc>
                  <a:txBody>
                    <a:bodyPr/>
                    <a:lstStyle/>
                    <a:p>
                      <a:r>
                        <a:rPr kumimoji="1" lang="ja-JP" altLang="en-US" sz="1200" b="0" dirty="0">
                          <a:latin typeface="BIZ UDPゴシック" panose="020B0400000000000000" pitchFamily="50" charset="-128"/>
                          <a:ea typeface="BIZ UDPゴシック" panose="020B0400000000000000" pitchFamily="50" charset="-128"/>
                        </a:rPr>
                        <a:t>４か所以上</a:t>
                      </a: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a:t>
                      </a: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880353"/>
                  </a:ext>
                </a:extLst>
              </a:tr>
              <a:tr h="1417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BIZ UDPゴシック" panose="020B0400000000000000" pitchFamily="50" charset="-128"/>
                          <a:ea typeface="BIZ UDPゴシック" panose="020B0400000000000000" pitchFamily="50" charset="-128"/>
                        </a:rPr>
                        <a:t>３か所</a:t>
                      </a: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堺市、岸和田市</a:t>
                      </a: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0049331"/>
                  </a:ext>
                </a:extLst>
              </a:tr>
            </a:tbl>
          </a:graphicData>
        </a:graphic>
      </p:graphicFrame>
      <p:sp>
        <p:nvSpPr>
          <p:cNvPr id="20" name="正方形/長方形 19">
            <a:extLst>
              <a:ext uri="{FF2B5EF4-FFF2-40B4-BE49-F238E27FC236}">
                <a16:creationId xmlns:a16="http://schemas.microsoft.com/office/drawing/2014/main" id="{E93835B7-BBD5-414C-BA65-7FD0BC35C52B}"/>
              </a:ext>
            </a:extLst>
          </p:cNvPr>
          <p:cNvSpPr/>
          <p:nvPr/>
        </p:nvSpPr>
        <p:spPr>
          <a:xfrm>
            <a:off x="1619672" y="3379069"/>
            <a:ext cx="3096344" cy="587954"/>
          </a:xfrm>
          <a:prstGeom prst="rect">
            <a:avLst/>
          </a:prstGeom>
        </p:spPr>
        <p:txBody>
          <a:bodyPr wrap="square" lIns="144000" tIns="108000" rIns="144000" bIns="108000">
            <a:spAutoFit/>
          </a:bodyPr>
          <a:lstStyle/>
          <a:p>
            <a:pPr>
              <a:lnSpc>
                <a:spcPts val="3500"/>
              </a:lnSpc>
            </a:pPr>
            <a:r>
              <a:rPr lang="ja-JP" altLang="en-US" sz="1200" dirty="0">
                <a:latin typeface="BIZ UDPゴシック" panose="020B0400000000000000" pitchFamily="50" charset="-128"/>
                <a:ea typeface="BIZ UDPゴシック" panose="020B0400000000000000" pitchFamily="50" charset="-128"/>
              </a:rPr>
              <a:t>・選定スポットの多い市町村</a:t>
            </a:r>
            <a:endParaRPr lang="en-US" altLang="ja-JP" sz="1200" dirty="0">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9E80114E-C541-4151-B855-3156B1F2950E}"/>
              </a:ext>
            </a:extLst>
          </p:cNvPr>
          <p:cNvSpPr/>
          <p:nvPr/>
        </p:nvSpPr>
        <p:spPr>
          <a:xfrm>
            <a:off x="4659267" y="3379069"/>
            <a:ext cx="3096344" cy="587954"/>
          </a:xfrm>
          <a:prstGeom prst="rect">
            <a:avLst/>
          </a:prstGeom>
        </p:spPr>
        <p:txBody>
          <a:bodyPr wrap="square" lIns="144000" tIns="108000" rIns="144000" bIns="108000">
            <a:spAutoFit/>
          </a:bodyPr>
          <a:lstStyle/>
          <a:p>
            <a:pPr>
              <a:lnSpc>
                <a:spcPts val="3500"/>
              </a:lnSpc>
            </a:pPr>
            <a:r>
              <a:rPr lang="ja-JP" altLang="en-US" sz="1200" dirty="0">
                <a:latin typeface="BIZ UDPゴシック" panose="020B0400000000000000" pitchFamily="50" charset="-128"/>
                <a:ea typeface="BIZ UDPゴシック" panose="020B0400000000000000" pitchFamily="50" charset="-128"/>
              </a:rPr>
              <a:t>・選定スポットの少ない市町村</a:t>
            </a:r>
            <a:endParaRPr lang="en-US" altLang="ja-JP" sz="1200" dirty="0">
              <a:latin typeface="BIZ UDPゴシック" panose="020B0400000000000000" pitchFamily="50" charset="-128"/>
              <a:ea typeface="BIZ UDPゴシック" panose="020B0400000000000000" pitchFamily="50" charset="-128"/>
            </a:endParaRPr>
          </a:p>
        </p:txBody>
      </p:sp>
      <p:graphicFrame>
        <p:nvGraphicFramePr>
          <p:cNvPr id="22" name="表 21">
            <a:extLst>
              <a:ext uri="{FF2B5EF4-FFF2-40B4-BE49-F238E27FC236}">
                <a16:creationId xmlns:a16="http://schemas.microsoft.com/office/drawing/2014/main" id="{03DF9D2D-0E9D-4ABD-88FC-B7E9DDD46377}"/>
              </a:ext>
            </a:extLst>
          </p:cNvPr>
          <p:cNvGraphicFramePr>
            <a:graphicFrameLocks noGrp="1"/>
          </p:cNvGraphicFramePr>
          <p:nvPr>
            <p:extLst>
              <p:ext uri="{D42A27DB-BD31-4B8C-83A1-F6EECF244321}">
                <p14:modId xmlns:p14="http://schemas.microsoft.com/office/powerpoint/2010/main" val="2755170797"/>
              </p:ext>
            </p:extLst>
          </p:nvPr>
        </p:nvGraphicFramePr>
        <p:xfrm>
          <a:off x="4850078" y="3954082"/>
          <a:ext cx="2714723" cy="534852"/>
        </p:xfrm>
        <a:graphic>
          <a:graphicData uri="http://schemas.openxmlformats.org/drawingml/2006/table">
            <a:tbl>
              <a:tblPr firstRow="1" bandRow="1">
                <a:tableStyleId>{616DA210-FB5B-4158-B5E0-FEB733F419BA}</a:tableStyleId>
              </a:tblPr>
              <a:tblGrid>
                <a:gridCol w="1202555">
                  <a:extLst>
                    <a:ext uri="{9D8B030D-6E8A-4147-A177-3AD203B41FA5}">
                      <a16:colId xmlns:a16="http://schemas.microsoft.com/office/drawing/2014/main" val="341508336"/>
                    </a:ext>
                  </a:extLst>
                </a:gridCol>
                <a:gridCol w="1512168">
                  <a:extLst>
                    <a:ext uri="{9D8B030D-6E8A-4147-A177-3AD203B41FA5}">
                      <a16:colId xmlns:a16="http://schemas.microsoft.com/office/drawing/2014/main" val="3892206560"/>
                    </a:ext>
                  </a:extLst>
                </a:gridCol>
              </a:tblGrid>
              <a:tr h="159742">
                <a:tc>
                  <a:txBody>
                    <a:bodyPr/>
                    <a:lstStyle/>
                    <a:p>
                      <a:r>
                        <a:rPr kumimoji="1" lang="ja-JP" altLang="en-US" sz="1200" b="0" dirty="0">
                          <a:latin typeface="BIZ UDPゴシック" panose="020B0400000000000000" pitchFamily="50" charset="-128"/>
                          <a:ea typeface="BIZ UDPゴシック" panose="020B0400000000000000" pitchFamily="50" charset="-128"/>
                        </a:rPr>
                        <a:t>０か所</a:t>
                      </a: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忠岡町</a:t>
                      </a: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880353"/>
                  </a:ext>
                </a:extLst>
              </a:tr>
              <a:tr h="1597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BIZ UDPゴシック" panose="020B0400000000000000" pitchFamily="50" charset="-128"/>
                          <a:ea typeface="BIZ UDPゴシック" panose="020B0400000000000000" pitchFamily="50" charset="-128"/>
                        </a:rPr>
                        <a:t>１か所</a:t>
                      </a: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多数</a:t>
                      </a:r>
                    </a:p>
                  </a:txBody>
                  <a:tcPr marL="84546" marR="84546" marT="42273" marB="422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0049331"/>
                  </a:ext>
                </a:extLst>
              </a:tr>
            </a:tbl>
          </a:graphicData>
        </a:graphic>
      </p:graphicFrame>
      <p:sp>
        <p:nvSpPr>
          <p:cNvPr id="23" name="正方形/長方形 22">
            <a:extLst>
              <a:ext uri="{FF2B5EF4-FFF2-40B4-BE49-F238E27FC236}">
                <a16:creationId xmlns:a16="http://schemas.microsoft.com/office/drawing/2014/main" id="{1678A71B-7B92-4E07-B565-87375D3D861C}"/>
              </a:ext>
            </a:extLst>
          </p:cNvPr>
          <p:cNvSpPr/>
          <p:nvPr/>
        </p:nvSpPr>
        <p:spPr>
          <a:xfrm>
            <a:off x="1619672" y="3032358"/>
            <a:ext cx="3096344" cy="587954"/>
          </a:xfrm>
          <a:prstGeom prst="rect">
            <a:avLst/>
          </a:prstGeom>
        </p:spPr>
        <p:txBody>
          <a:bodyPr wrap="square" lIns="144000" tIns="108000" rIns="144000" bIns="108000">
            <a:spAutoFit/>
          </a:bodyPr>
          <a:lstStyle/>
          <a:p>
            <a:pPr>
              <a:lnSpc>
                <a:spcPts val="3500"/>
              </a:lnSpc>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参考</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地域的なバランスについて</a:t>
            </a:r>
            <a:endParaRPr lang="en-US" altLang="ja-JP"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6661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19</a:t>
            </a:fld>
            <a:endParaRPr kumimoji="1" lang="ja-JP" altLang="en-US" dirty="0"/>
          </a:p>
        </p:txBody>
      </p:sp>
      <p:sp>
        <p:nvSpPr>
          <p:cNvPr id="4" name="正方形/長方形 3"/>
          <p:cNvSpPr/>
          <p:nvPr/>
        </p:nvSpPr>
        <p:spPr>
          <a:xfrm>
            <a:off x="323528" y="44624"/>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久安寺（投票順位：８位）</a:t>
            </a:r>
            <a:endParaRPr lang="en-US" altLang="ja-JP" dirty="0">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1522498057"/>
              </p:ext>
            </p:extLst>
          </p:nvPr>
        </p:nvGraphicFramePr>
        <p:xfrm>
          <a:off x="384385" y="621296"/>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132</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133</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6" name="表 5">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807104665"/>
              </p:ext>
            </p:extLst>
          </p:nvPr>
        </p:nvGraphicFramePr>
        <p:xfrm>
          <a:off x="384385" y="3933360"/>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160</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161</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sp>
        <p:nvSpPr>
          <p:cNvPr id="13" name="正方形/長方形 12">
            <a:extLst>
              <a:ext uri="{FF2B5EF4-FFF2-40B4-BE49-F238E27FC236}">
                <a16:creationId xmlns:a16="http://schemas.microsoft.com/office/drawing/2014/main" id="{2DF5550A-1393-4162-819E-5BB5B00E52CA}"/>
              </a:ext>
            </a:extLst>
          </p:cNvPr>
          <p:cNvSpPr/>
          <p:nvPr/>
        </p:nvSpPr>
        <p:spPr>
          <a:xfrm>
            <a:off x="323528" y="3394076"/>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zh-TW" altLang="en-US" dirty="0">
                <a:latin typeface="BIZ UDPゴシック" panose="020B0400000000000000" pitchFamily="50" charset="-128"/>
                <a:ea typeface="BIZ UDPゴシック" panose="020B0400000000000000" pitchFamily="50" charset="-128"/>
              </a:rPr>
              <a:t>安満宮山古墳</a:t>
            </a:r>
            <a:r>
              <a:rPr lang="ja-JP" altLang="en-US" dirty="0">
                <a:latin typeface="BIZ UDPゴシック" panose="020B0400000000000000" pitchFamily="50" charset="-128"/>
                <a:ea typeface="BIZ UDPゴシック" panose="020B0400000000000000" pitchFamily="50" charset="-128"/>
              </a:rPr>
              <a:t>（投票順位：</a:t>
            </a:r>
            <a:r>
              <a:rPr lang="en-US" altLang="ja-JP" dirty="0">
                <a:latin typeface="BIZ UDPゴシック" panose="020B0400000000000000" pitchFamily="50" charset="-128"/>
                <a:ea typeface="BIZ UDPゴシック" panose="020B0400000000000000" pitchFamily="50" charset="-128"/>
              </a:rPr>
              <a:t>10</a:t>
            </a:r>
            <a:r>
              <a:rPr lang="ja-JP" altLang="en-US" dirty="0">
                <a:latin typeface="BIZ UDPゴシック" panose="020B0400000000000000" pitchFamily="50" charset="-128"/>
                <a:ea typeface="BIZ UDPゴシック" panose="020B0400000000000000" pitchFamily="50" charset="-128"/>
              </a:rPr>
              <a:t>位）</a:t>
            </a:r>
            <a:endParaRPr lang="en-US" altLang="ja-JP" dirty="0">
              <a:latin typeface="BIZ UDPゴシック" panose="020B0400000000000000" pitchFamily="50" charset="-128"/>
              <a:ea typeface="BIZ UDPゴシック" panose="020B0400000000000000" pitchFamily="50" charset="-128"/>
            </a:endParaRPr>
          </a:p>
        </p:txBody>
      </p:sp>
      <p:pic>
        <p:nvPicPr>
          <p:cNvPr id="12" name="図 2">
            <a:extLst>
              <a:ext uri="{FF2B5EF4-FFF2-40B4-BE49-F238E27FC236}">
                <a16:creationId xmlns:a16="http://schemas.microsoft.com/office/drawing/2014/main" id="{91112EB8-18C6-4AE6-A891-81025BEBA2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070482"/>
            <a:ext cx="1656184" cy="213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5">
            <a:extLst>
              <a:ext uri="{FF2B5EF4-FFF2-40B4-BE49-F238E27FC236}">
                <a16:creationId xmlns:a16="http://schemas.microsoft.com/office/drawing/2014/main" id="{4DCC3C66-F50C-4027-B1D9-0B656FBBE3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081070"/>
            <a:ext cx="3202779" cy="213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
            <a:extLst>
              <a:ext uri="{FF2B5EF4-FFF2-40B4-BE49-F238E27FC236}">
                <a16:creationId xmlns:a16="http://schemas.microsoft.com/office/drawing/2014/main" id="{1BFE0E1E-35AB-4D2F-99F2-89F2C78DE5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509120"/>
            <a:ext cx="3837572" cy="186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3">
            <a:extLst>
              <a:ext uri="{FF2B5EF4-FFF2-40B4-BE49-F238E27FC236}">
                <a16:creationId xmlns:a16="http://schemas.microsoft.com/office/drawing/2014/main" id="{AE9E61E5-BCCB-4E0E-A37C-F8981B78A0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3513" y="4291923"/>
            <a:ext cx="3065322" cy="229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232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20</a:t>
            </a:fld>
            <a:endParaRPr kumimoji="1" lang="ja-JP" altLang="en-US" dirty="0"/>
          </a:p>
        </p:txBody>
      </p:sp>
      <p:sp>
        <p:nvSpPr>
          <p:cNvPr id="4" name="正方形/長方形 3"/>
          <p:cNvSpPr/>
          <p:nvPr/>
        </p:nvSpPr>
        <p:spPr>
          <a:xfrm>
            <a:off x="323528" y="44624"/>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大和川河川敷（投票順位：</a:t>
            </a:r>
            <a:r>
              <a:rPr lang="en-US" altLang="ja-JP" dirty="0">
                <a:latin typeface="BIZ UDPゴシック" panose="020B0400000000000000" pitchFamily="50" charset="-128"/>
                <a:ea typeface="BIZ UDPゴシック" panose="020B0400000000000000" pitchFamily="50" charset="-128"/>
              </a:rPr>
              <a:t>10</a:t>
            </a:r>
            <a:r>
              <a:rPr lang="ja-JP" altLang="en-US" dirty="0">
                <a:latin typeface="BIZ UDPゴシック" panose="020B0400000000000000" pitchFamily="50" charset="-128"/>
                <a:ea typeface="BIZ UDPゴシック" panose="020B0400000000000000" pitchFamily="50" charset="-128"/>
              </a:rPr>
              <a:t>位）</a:t>
            </a:r>
            <a:endParaRPr lang="en-US" altLang="ja-JP" dirty="0">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532989091"/>
              </p:ext>
            </p:extLst>
          </p:nvPr>
        </p:nvGraphicFramePr>
        <p:xfrm>
          <a:off x="384385" y="621296"/>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328</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329</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pic>
        <p:nvPicPr>
          <p:cNvPr id="15" name="図 2">
            <a:extLst>
              <a:ext uri="{FF2B5EF4-FFF2-40B4-BE49-F238E27FC236}">
                <a16:creationId xmlns:a16="http://schemas.microsoft.com/office/drawing/2014/main" id="{BF4235E9-662D-4BA0-84F0-ED1C283701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980728"/>
            <a:ext cx="2989741" cy="224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5">
            <a:extLst>
              <a:ext uri="{FF2B5EF4-FFF2-40B4-BE49-F238E27FC236}">
                <a16:creationId xmlns:a16="http://schemas.microsoft.com/office/drawing/2014/main" id="{E5A4308D-8AC7-46E4-988E-9F9546006B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976928"/>
            <a:ext cx="3016783" cy="224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796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57040" y="6485388"/>
            <a:ext cx="2057400" cy="365125"/>
          </a:xfrm>
        </p:spPr>
        <p:txBody>
          <a:bodyPr/>
          <a:lstStyle/>
          <a:p>
            <a:fld id="{8DDB306B-CB1A-4F92-AE18-14C2D5855DBA}" type="slidenum">
              <a:rPr kumimoji="1" lang="ja-JP" altLang="en-US" smtClean="0"/>
              <a:t>21</a:t>
            </a:fld>
            <a:endParaRPr kumimoji="1" lang="ja-JP" altLang="en-US" dirty="0"/>
          </a:p>
        </p:txBody>
      </p:sp>
      <p:sp>
        <p:nvSpPr>
          <p:cNvPr id="6" name="テキスト ボックス 5">
            <a:extLst>
              <a:ext uri="{FF2B5EF4-FFF2-40B4-BE49-F238E27FC236}">
                <a16:creationId xmlns:a16="http://schemas.microsoft.com/office/drawing/2014/main" id="{2A4AFF87-A184-45FF-AF89-80B6ACBE7920}"/>
              </a:ext>
            </a:extLst>
          </p:cNvPr>
          <p:cNvSpPr txBox="1"/>
          <p:nvPr/>
        </p:nvSpPr>
        <p:spPr>
          <a:xfrm>
            <a:off x="143508" y="188640"/>
            <a:ext cx="8856984" cy="400110"/>
          </a:xfrm>
          <a:prstGeom prst="rect">
            <a:avLst/>
          </a:prstGeom>
          <a:solidFill>
            <a:schemeClr val="accent5">
              <a:lumMod val="40000"/>
              <a:lumOff val="60000"/>
            </a:schemeClr>
          </a:solidFill>
          <a:ln>
            <a:solidFill>
              <a:schemeClr val="tx1"/>
            </a:solidFill>
          </a:ln>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全体のバランスについて</a:t>
            </a:r>
            <a:endParaRPr kumimoji="1" lang="ja-JP" altLang="en-US" sz="20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aphicFrame>
        <p:nvGraphicFramePr>
          <p:cNvPr id="9" name="表 15">
            <a:extLst>
              <a:ext uri="{FF2B5EF4-FFF2-40B4-BE49-F238E27FC236}">
                <a16:creationId xmlns:a16="http://schemas.microsoft.com/office/drawing/2014/main" id="{D012140C-42D9-4637-A10B-00FB56FF147C}"/>
              </a:ext>
            </a:extLst>
          </p:cNvPr>
          <p:cNvGraphicFramePr>
            <a:graphicFrameLocks noGrp="1"/>
          </p:cNvGraphicFramePr>
          <p:nvPr/>
        </p:nvGraphicFramePr>
        <p:xfrm>
          <a:off x="739016" y="1576387"/>
          <a:ext cx="1728192" cy="913298"/>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4141323317"/>
                    </a:ext>
                  </a:extLst>
                </a:gridCol>
              </a:tblGrid>
              <a:tr h="456649">
                <a:tc>
                  <a:txBody>
                    <a:bodyPr/>
                    <a:lstStyle/>
                    <a:p>
                      <a:pPr algn="ctr"/>
                      <a:r>
                        <a:rPr kumimoji="1" lang="ja-JP" altLang="en-US" sz="1600" dirty="0"/>
                        <a:t>事前審査対象</a:t>
                      </a:r>
                    </a:p>
                  </a:txBody>
                  <a:tcPr anchor="ctr"/>
                </a:tc>
                <a:extLst>
                  <a:ext uri="{0D108BD9-81ED-4DB2-BD59-A6C34878D82A}">
                    <a16:rowId xmlns:a16="http://schemas.microsoft.com/office/drawing/2014/main" val="1159490782"/>
                  </a:ext>
                </a:extLst>
              </a:tr>
              <a:tr h="456649">
                <a:tc>
                  <a:txBody>
                    <a:bodyPr/>
                    <a:lstStyle/>
                    <a:p>
                      <a:pPr algn="ctr"/>
                      <a:r>
                        <a:rPr kumimoji="1" lang="en-US" altLang="ja-JP" sz="1800" dirty="0"/>
                        <a:t>355</a:t>
                      </a:r>
                      <a:r>
                        <a:rPr kumimoji="1" lang="ja-JP" altLang="en-US" sz="1400" dirty="0"/>
                        <a:t>件</a:t>
                      </a:r>
                      <a:endParaRPr kumimoji="1" lang="ja-JP" altLang="en-US" sz="1800" dirty="0"/>
                    </a:p>
                  </a:txBody>
                  <a:tcPr anchor="ctr"/>
                </a:tc>
                <a:extLst>
                  <a:ext uri="{0D108BD9-81ED-4DB2-BD59-A6C34878D82A}">
                    <a16:rowId xmlns:a16="http://schemas.microsoft.com/office/drawing/2014/main" val="1796900715"/>
                  </a:ext>
                </a:extLst>
              </a:tr>
            </a:tbl>
          </a:graphicData>
        </a:graphic>
      </p:graphicFrame>
      <p:graphicFrame>
        <p:nvGraphicFramePr>
          <p:cNvPr id="12" name="表 15">
            <a:extLst>
              <a:ext uri="{FF2B5EF4-FFF2-40B4-BE49-F238E27FC236}">
                <a16:creationId xmlns:a16="http://schemas.microsoft.com/office/drawing/2014/main" id="{8FC03338-A723-42BF-83E6-F15DDD7A9006}"/>
              </a:ext>
            </a:extLst>
          </p:cNvPr>
          <p:cNvGraphicFramePr>
            <a:graphicFrameLocks noGrp="1"/>
          </p:cNvGraphicFramePr>
          <p:nvPr/>
        </p:nvGraphicFramePr>
        <p:xfrm>
          <a:off x="3439315" y="1576387"/>
          <a:ext cx="2439453" cy="913298"/>
        </p:xfrm>
        <a:graphic>
          <a:graphicData uri="http://schemas.openxmlformats.org/drawingml/2006/table">
            <a:tbl>
              <a:tblPr firstRow="1" bandRow="1">
                <a:tableStyleId>{5C22544A-7EE6-4342-B048-85BDC9FD1C3A}</a:tableStyleId>
              </a:tblPr>
              <a:tblGrid>
                <a:gridCol w="2439453">
                  <a:extLst>
                    <a:ext uri="{9D8B030D-6E8A-4147-A177-3AD203B41FA5}">
                      <a16:colId xmlns:a16="http://schemas.microsoft.com/office/drawing/2014/main" val="4141323317"/>
                    </a:ext>
                  </a:extLst>
                </a:gridCol>
              </a:tblGrid>
              <a:tr h="456649">
                <a:tc>
                  <a:txBody>
                    <a:bodyPr/>
                    <a:lstStyle/>
                    <a:p>
                      <a:pPr algn="ctr"/>
                      <a:r>
                        <a:rPr kumimoji="1" lang="ja-JP" altLang="en-US" sz="1600" dirty="0"/>
                        <a:t>選定対象</a:t>
                      </a:r>
                    </a:p>
                  </a:txBody>
                  <a:tcPr anchor="ctr"/>
                </a:tc>
                <a:extLst>
                  <a:ext uri="{0D108BD9-81ED-4DB2-BD59-A6C34878D82A}">
                    <a16:rowId xmlns:a16="http://schemas.microsoft.com/office/drawing/2014/main" val="1159490782"/>
                  </a:ext>
                </a:extLst>
              </a:tr>
              <a:tr h="456649">
                <a:tc>
                  <a:txBody>
                    <a:bodyPr/>
                    <a:lstStyle/>
                    <a:p>
                      <a:pPr algn="l"/>
                      <a:r>
                        <a:rPr kumimoji="1" lang="ja-JP" altLang="en-US" sz="1800" dirty="0"/>
                        <a:t>　　　</a:t>
                      </a:r>
                      <a:r>
                        <a:rPr kumimoji="1" lang="en-US" altLang="ja-JP" sz="1800" dirty="0"/>
                        <a:t>60</a:t>
                      </a:r>
                      <a:r>
                        <a:rPr kumimoji="1" lang="ja-JP" altLang="en-US" sz="1400" dirty="0"/>
                        <a:t>件</a:t>
                      </a:r>
                      <a:endParaRPr kumimoji="1" lang="ja-JP" altLang="en-US" sz="1800" dirty="0"/>
                    </a:p>
                  </a:txBody>
                  <a:tcPr anchor="ctr"/>
                </a:tc>
                <a:extLst>
                  <a:ext uri="{0D108BD9-81ED-4DB2-BD59-A6C34878D82A}">
                    <a16:rowId xmlns:a16="http://schemas.microsoft.com/office/drawing/2014/main" val="1796900715"/>
                  </a:ext>
                </a:extLst>
              </a:tr>
            </a:tbl>
          </a:graphicData>
        </a:graphic>
      </p:graphicFrame>
      <p:sp>
        <p:nvSpPr>
          <p:cNvPr id="13" name="二等辺三角形 12">
            <a:extLst>
              <a:ext uri="{FF2B5EF4-FFF2-40B4-BE49-F238E27FC236}">
                <a16:creationId xmlns:a16="http://schemas.microsoft.com/office/drawing/2014/main" id="{B076E608-9879-49F7-868B-35FBBC5050F0}"/>
              </a:ext>
            </a:extLst>
          </p:cNvPr>
          <p:cNvSpPr/>
          <p:nvPr/>
        </p:nvSpPr>
        <p:spPr>
          <a:xfrm rot="5400000">
            <a:off x="2593222" y="1841403"/>
            <a:ext cx="720080" cy="34540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38B3750-61E5-4086-BF86-5EEEFEF81ABF}"/>
              </a:ext>
            </a:extLst>
          </p:cNvPr>
          <p:cNvSpPr txBox="1"/>
          <p:nvPr/>
        </p:nvSpPr>
        <p:spPr>
          <a:xfrm>
            <a:off x="2578800" y="1883299"/>
            <a:ext cx="748923" cy="261610"/>
          </a:xfrm>
          <a:prstGeom prst="rect">
            <a:avLst/>
          </a:prstGeom>
          <a:noFill/>
        </p:spPr>
        <p:txBody>
          <a:bodyPr wrap="none" rtlCol="0">
            <a:spAutoFit/>
          </a:bodyPr>
          <a:lstStyle/>
          <a:p>
            <a:r>
              <a:rPr kumimoji="1" lang="ja-JP" altLang="en-US" sz="1100" dirty="0"/>
              <a:t>事前審査</a:t>
            </a:r>
          </a:p>
        </p:txBody>
      </p:sp>
      <p:sp>
        <p:nvSpPr>
          <p:cNvPr id="15" name="テキスト ボックス 14">
            <a:extLst>
              <a:ext uri="{FF2B5EF4-FFF2-40B4-BE49-F238E27FC236}">
                <a16:creationId xmlns:a16="http://schemas.microsoft.com/office/drawing/2014/main" id="{D0961FE0-0F4A-4E47-9975-5095F2BD0072}"/>
              </a:ext>
            </a:extLst>
          </p:cNvPr>
          <p:cNvSpPr txBox="1"/>
          <p:nvPr/>
        </p:nvSpPr>
        <p:spPr>
          <a:xfrm>
            <a:off x="4685269" y="2033036"/>
            <a:ext cx="1058303" cy="430887"/>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複数票　</a:t>
            </a:r>
            <a:r>
              <a:rPr kumimoji="1" lang="en-US" altLang="ja-JP" sz="1100" dirty="0">
                <a:latin typeface="BIZ UDPゴシック" panose="020B0400000000000000" pitchFamily="50" charset="-128"/>
                <a:ea typeface="BIZ UDPゴシック" panose="020B0400000000000000" pitchFamily="50" charset="-128"/>
              </a:rPr>
              <a:t>8</a:t>
            </a:r>
            <a:r>
              <a:rPr kumimoji="1" lang="ja-JP" altLang="en-US" sz="1100" dirty="0">
                <a:latin typeface="BIZ UDPゴシック" panose="020B0400000000000000" pitchFamily="50" charset="-128"/>
                <a:ea typeface="BIZ UDPゴシック" panose="020B0400000000000000" pitchFamily="50" charset="-128"/>
              </a:rPr>
              <a:t>件</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単数票　</a:t>
            </a:r>
            <a:r>
              <a:rPr lang="en-US" altLang="ja-JP" sz="1100" dirty="0">
                <a:latin typeface="BIZ UDPゴシック" panose="020B0400000000000000" pitchFamily="50" charset="-128"/>
                <a:ea typeface="BIZ UDPゴシック" panose="020B0400000000000000" pitchFamily="50" charset="-128"/>
              </a:rPr>
              <a:t>52</a:t>
            </a:r>
            <a:r>
              <a:rPr lang="ja-JP" altLang="en-US" sz="1100" dirty="0">
                <a:latin typeface="BIZ UDPゴシック" panose="020B0400000000000000" pitchFamily="50" charset="-128"/>
                <a:ea typeface="BIZ UDPゴシック" panose="020B0400000000000000" pitchFamily="50" charset="-128"/>
              </a:rPr>
              <a:t>件</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6" name="大かっこ 15">
            <a:extLst>
              <a:ext uri="{FF2B5EF4-FFF2-40B4-BE49-F238E27FC236}">
                <a16:creationId xmlns:a16="http://schemas.microsoft.com/office/drawing/2014/main" id="{788F0A18-D426-4465-8526-12CAC8882D21}"/>
              </a:ext>
            </a:extLst>
          </p:cNvPr>
          <p:cNvSpPr/>
          <p:nvPr/>
        </p:nvSpPr>
        <p:spPr>
          <a:xfrm>
            <a:off x="4671962" y="2072236"/>
            <a:ext cx="1071610" cy="36446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二等辺三角形 16">
            <a:extLst>
              <a:ext uri="{FF2B5EF4-FFF2-40B4-BE49-F238E27FC236}">
                <a16:creationId xmlns:a16="http://schemas.microsoft.com/office/drawing/2014/main" id="{4F3523F0-E739-4886-B8BA-6CFBDC10CDF2}"/>
              </a:ext>
            </a:extLst>
          </p:cNvPr>
          <p:cNvSpPr/>
          <p:nvPr/>
        </p:nvSpPr>
        <p:spPr>
          <a:xfrm rot="5400000">
            <a:off x="5948493" y="1841403"/>
            <a:ext cx="720080" cy="34540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1C74289-AE48-4B89-B000-9A72C4D5E487}"/>
              </a:ext>
            </a:extLst>
          </p:cNvPr>
          <p:cNvSpPr txBox="1"/>
          <p:nvPr/>
        </p:nvSpPr>
        <p:spPr>
          <a:xfrm>
            <a:off x="6028452" y="1883299"/>
            <a:ext cx="466794" cy="261610"/>
          </a:xfrm>
          <a:prstGeom prst="rect">
            <a:avLst/>
          </a:prstGeom>
          <a:noFill/>
        </p:spPr>
        <p:txBody>
          <a:bodyPr wrap="none" rtlCol="0">
            <a:spAutoFit/>
          </a:bodyPr>
          <a:lstStyle/>
          <a:p>
            <a:r>
              <a:rPr kumimoji="1" lang="ja-JP" altLang="en-US" sz="1100" dirty="0"/>
              <a:t>審査</a:t>
            </a:r>
          </a:p>
        </p:txBody>
      </p:sp>
      <p:graphicFrame>
        <p:nvGraphicFramePr>
          <p:cNvPr id="19" name="表 15">
            <a:extLst>
              <a:ext uri="{FF2B5EF4-FFF2-40B4-BE49-F238E27FC236}">
                <a16:creationId xmlns:a16="http://schemas.microsoft.com/office/drawing/2014/main" id="{3D7F52F9-5387-423D-A263-0059501948DA}"/>
              </a:ext>
            </a:extLst>
          </p:cNvPr>
          <p:cNvGraphicFramePr>
            <a:graphicFrameLocks noGrp="1"/>
          </p:cNvGraphicFramePr>
          <p:nvPr/>
        </p:nvGraphicFramePr>
        <p:xfrm>
          <a:off x="6660232" y="1557455"/>
          <a:ext cx="1728192" cy="913298"/>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4141323317"/>
                    </a:ext>
                  </a:extLst>
                </a:gridCol>
              </a:tblGrid>
              <a:tr h="456649">
                <a:tc>
                  <a:txBody>
                    <a:bodyPr/>
                    <a:lstStyle/>
                    <a:p>
                      <a:pPr algn="ctr"/>
                      <a:r>
                        <a:rPr kumimoji="1" lang="ja-JP" altLang="en-US" sz="1600" dirty="0"/>
                        <a:t>選定（予定）</a:t>
                      </a:r>
                    </a:p>
                  </a:txBody>
                  <a:tcPr anchor="ctr"/>
                </a:tc>
                <a:extLst>
                  <a:ext uri="{0D108BD9-81ED-4DB2-BD59-A6C34878D82A}">
                    <a16:rowId xmlns:a16="http://schemas.microsoft.com/office/drawing/2014/main" val="1159490782"/>
                  </a:ext>
                </a:extLst>
              </a:tr>
              <a:tr h="456649">
                <a:tc>
                  <a:txBody>
                    <a:bodyPr/>
                    <a:lstStyle/>
                    <a:p>
                      <a:pPr algn="ctr"/>
                      <a:r>
                        <a:rPr kumimoji="1" lang="en-US" altLang="ja-JP" sz="1800" dirty="0"/>
                        <a:t>20</a:t>
                      </a:r>
                      <a:r>
                        <a:rPr kumimoji="1" lang="ja-JP" altLang="en-US" sz="1400" dirty="0"/>
                        <a:t>件</a:t>
                      </a:r>
                      <a:endParaRPr kumimoji="1" lang="ja-JP" altLang="en-US" sz="1800" dirty="0"/>
                    </a:p>
                  </a:txBody>
                  <a:tcPr anchor="ctr"/>
                </a:tc>
                <a:extLst>
                  <a:ext uri="{0D108BD9-81ED-4DB2-BD59-A6C34878D82A}">
                    <a16:rowId xmlns:a16="http://schemas.microsoft.com/office/drawing/2014/main" val="1796900715"/>
                  </a:ext>
                </a:extLst>
              </a:tr>
            </a:tbl>
          </a:graphicData>
        </a:graphic>
      </p:graphicFrame>
      <p:graphicFrame>
        <p:nvGraphicFramePr>
          <p:cNvPr id="20" name="表 19">
            <a:extLst>
              <a:ext uri="{FF2B5EF4-FFF2-40B4-BE49-F238E27FC236}">
                <a16:creationId xmlns:a16="http://schemas.microsoft.com/office/drawing/2014/main" id="{A5EE9BFA-7724-420E-ADCB-69B7D20BE7C0}"/>
              </a:ext>
            </a:extLst>
          </p:cNvPr>
          <p:cNvGraphicFramePr>
            <a:graphicFrameLocks noGrp="1"/>
          </p:cNvGraphicFramePr>
          <p:nvPr>
            <p:extLst>
              <p:ext uri="{D42A27DB-BD31-4B8C-83A1-F6EECF244321}">
                <p14:modId xmlns:p14="http://schemas.microsoft.com/office/powerpoint/2010/main" val="1022336590"/>
              </p:ext>
            </p:extLst>
          </p:nvPr>
        </p:nvGraphicFramePr>
        <p:xfrm>
          <a:off x="580654" y="2752688"/>
          <a:ext cx="7807770" cy="3710580"/>
        </p:xfrm>
        <a:graphic>
          <a:graphicData uri="http://schemas.openxmlformats.org/drawingml/2006/table">
            <a:tbl>
              <a:tblPr firstRow="1" bandRow="1">
                <a:tableStyleId>{616DA210-FB5B-4158-B5E0-FEB733F419BA}</a:tableStyleId>
              </a:tblPr>
              <a:tblGrid>
                <a:gridCol w="1677288">
                  <a:extLst>
                    <a:ext uri="{9D8B030D-6E8A-4147-A177-3AD203B41FA5}">
                      <a16:colId xmlns:a16="http://schemas.microsoft.com/office/drawing/2014/main" val="4216197973"/>
                    </a:ext>
                  </a:extLst>
                </a:gridCol>
                <a:gridCol w="3896212">
                  <a:extLst>
                    <a:ext uri="{9D8B030D-6E8A-4147-A177-3AD203B41FA5}">
                      <a16:colId xmlns:a16="http://schemas.microsoft.com/office/drawing/2014/main" val="341508336"/>
                    </a:ext>
                  </a:extLst>
                </a:gridCol>
                <a:gridCol w="1117135">
                  <a:extLst>
                    <a:ext uri="{9D8B030D-6E8A-4147-A177-3AD203B41FA5}">
                      <a16:colId xmlns:a16="http://schemas.microsoft.com/office/drawing/2014/main" val="1390909239"/>
                    </a:ext>
                  </a:extLst>
                </a:gridCol>
                <a:gridCol w="1117135">
                  <a:extLst>
                    <a:ext uri="{9D8B030D-6E8A-4147-A177-3AD203B41FA5}">
                      <a16:colId xmlns:a16="http://schemas.microsoft.com/office/drawing/2014/main" val="2111066291"/>
                    </a:ext>
                  </a:extLst>
                </a:gridCol>
              </a:tblGrid>
              <a:tr h="263768">
                <a:tc gridSpan="2">
                  <a:txBody>
                    <a:bodyPr/>
                    <a:lstStyle/>
                    <a:p>
                      <a:pPr algn="ctr"/>
                      <a:endParaRPr kumimoji="1" lang="ja-JP" altLang="en-US" sz="1400" b="0" u="sng" dirty="0">
                        <a:latin typeface="BIZ UDPゴシック" panose="020B0400000000000000" pitchFamily="50" charset="-128"/>
                        <a:ea typeface="BIZ UDPゴシック" panose="020B0400000000000000" pitchFamily="50" charset="-128"/>
                      </a:endParaRP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b="0" dirty="0">
                        <a:latin typeface="+mn-ea"/>
                        <a:ea typeface="+mn-ea"/>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latin typeface="BIZ UDPゴシック" panose="020B0400000000000000" pitchFamily="50" charset="-128"/>
                          <a:ea typeface="BIZ UDPゴシック" panose="020B0400000000000000" pitchFamily="50" charset="-128"/>
                        </a:rPr>
                        <a:t>審査結果</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400" b="0" dirty="0">
                          <a:latin typeface="BIZ UDPゴシック" panose="020B0400000000000000" pitchFamily="50" charset="-128"/>
                          <a:ea typeface="BIZ UDPゴシック" panose="020B0400000000000000" pitchFamily="50" charset="-128"/>
                        </a:rPr>
                        <a:t>既選定数</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7880580"/>
                  </a:ext>
                </a:extLst>
              </a:tr>
              <a:tr h="263768">
                <a:tc rowSpan="5">
                  <a:txBody>
                    <a:bodyPr/>
                    <a:lstStyle/>
                    <a:p>
                      <a:r>
                        <a:rPr kumimoji="1" lang="ja-JP" altLang="en-US" sz="1400" b="0" dirty="0">
                          <a:latin typeface="BIZ UDPゴシック" panose="020B0400000000000000" pitchFamily="50" charset="-128"/>
                          <a:ea typeface="BIZ UDPゴシック" panose="020B0400000000000000" pitchFamily="50" charset="-128"/>
                        </a:rPr>
                        <a:t>地域別</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400" b="0" dirty="0">
                          <a:latin typeface="BIZ UDPゴシック" panose="020B0400000000000000" pitchFamily="50" charset="-128"/>
                          <a:ea typeface="BIZ UDPゴシック" panose="020B0400000000000000" pitchFamily="50" charset="-128"/>
                        </a:rPr>
                        <a:t>北大阪エリア</a:t>
                      </a:r>
                      <a:endParaRPr kumimoji="1" lang="en-US" altLang="ja-JP" sz="1400" b="0" dirty="0">
                        <a:latin typeface="BIZ UDPゴシック" panose="020B0400000000000000" pitchFamily="50" charset="-128"/>
                        <a:ea typeface="BIZ UDP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400" b="0" dirty="0">
                          <a:solidFill>
                            <a:srgbClr val="FF0000"/>
                          </a:solidFill>
                          <a:latin typeface="BIZ UDPゴシック" panose="020B0400000000000000" pitchFamily="50" charset="-128"/>
                          <a:ea typeface="BIZ UDPゴシック" panose="020B0400000000000000" pitchFamily="50" charset="-128"/>
                        </a:rPr>
                        <a:t>　　　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13</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248280"/>
                  </a:ext>
                </a:extLst>
              </a:tr>
              <a:tr h="263768">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大阪市エリア</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400" b="0" dirty="0">
                          <a:solidFill>
                            <a:srgbClr val="FF0000"/>
                          </a:solidFill>
                          <a:latin typeface="BIZ UDPゴシック" panose="020B0400000000000000" pitchFamily="50" charset="-128"/>
                          <a:ea typeface="BIZ UDPゴシック" panose="020B0400000000000000" pitchFamily="50" charset="-128"/>
                        </a:rPr>
                        <a:t>　　　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22</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81825"/>
                  </a:ext>
                </a:extLst>
              </a:tr>
              <a:tr h="263768">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東大阪エリア</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400" b="0" dirty="0">
                          <a:solidFill>
                            <a:srgbClr val="FF0000"/>
                          </a:solidFill>
                          <a:latin typeface="BIZ UDPゴシック" panose="020B0400000000000000" pitchFamily="50" charset="-128"/>
                          <a:ea typeface="BIZ UDPゴシック" panose="020B0400000000000000" pitchFamily="50" charset="-128"/>
                        </a:rPr>
                        <a:t>　　　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rgbClr val="FF0000"/>
                          </a:solidFill>
                          <a:latin typeface="BIZ UDPゴシック" panose="020B0400000000000000" pitchFamily="50" charset="-128"/>
                          <a:ea typeface="BIZ UDPゴシック" panose="020B0400000000000000" pitchFamily="50" charset="-128"/>
                        </a:rPr>
                        <a:t>１３件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377757"/>
                  </a:ext>
                </a:extLst>
              </a:tr>
              <a:tr h="263768">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泉州エリア</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400" b="0" dirty="0">
                          <a:solidFill>
                            <a:srgbClr val="FF0000"/>
                          </a:solidFill>
                          <a:latin typeface="BIZ UDPゴシック" panose="020B0400000000000000" pitchFamily="50" charset="-128"/>
                          <a:ea typeface="BIZ UDPゴシック" panose="020B0400000000000000" pitchFamily="50" charset="-128"/>
                        </a:rPr>
                        <a:t>　　　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19</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19915"/>
                  </a:ext>
                </a:extLst>
              </a:tr>
              <a:tr h="263768">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南河内エリア</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400" b="0" dirty="0">
                          <a:solidFill>
                            <a:srgbClr val="FF0000"/>
                          </a:solidFill>
                          <a:latin typeface="BIZ UDPゴシック" panose="020B0400000000000000" pitchFamily="50" charset="-128"/>
                          <a:ea typeface="BIZ UDPゴシック" panose="020B0400000000000000" pitchFamily="50" charset="-128"/>
                        </a:rPr>
                        <a:t>　　　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13</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2326812"/>
                  </a:ext>
                </a:extLst>
              </a:tr>
              <a:tr h="357683">
                <a:tc rowSpan="4">
                  <a:txBody>
                    <a:bodyPr/>
                    <a:lstStyle/>
                    <a:p>
                      <a:r>
                        <a:rPr kumimoji="1" lang="ja-JP" altLang="en-US" sz="1400" b="0" dirty="0">
                          <a:latin typeface="BIZ UDPゴシック" panose="020B0400000000000000" pitchFamily="50" charset="-128"/>
                          <a:ea typeface="BIZ UDPゴシック" panose="020B0400000000000000" pitchFamily="50" charset="-128"/>
                        </a:rPr>
                        <a:t>カテゴリー別　</a:t>
                      </a:r>
                      <a:endParaRPr kumimoji="1" lang="en-US" altLang="ja-JP" sz="1400" b="0" dirty="0">
                        <a:latin typeface="BIZ UDPゴシック" panose="020B0400000000000000" pitchFamily="50" charset="-128"/>
                        <a:ea typeface="BIZ UDPゴシック" panose="020B0400000000000000" pitchFamily="50" charset="-128"/>
                      </a:endParaRPr>
                    </a:p>
                    <a:p>
                      <a:r>
                        <a:rPr kumimoji="1" lang="ja-JP" altLang="en-US" sz="1200" b="0" dirty="0">
                          <a:latin typeface="BIZ UDPゴシック" panose="020B0400000000000000" pitchFamily="50" charset="-128"/>
                          <a:ea typeface="BIZ UDPゴシック" panose="020B0400000000000000" pitchFamily="50" charset="-128"/>
                        </a:rPr>
                        <a:t>（視対象の分類）</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400" b="0" dirty="0">
                          <a:latin typeface="BIZ UDPゴシック" panose="020B0400000000000000" pitchFamily="50" charset="-128"/>
                          <a:ea typeface="BIZ UDPゴシック" panose="020B0400000000000000" pitchFamily="50" charset="-128"/>
                        </a:rPr>
                        <a:t>地形特性</a:t>
                      </a:r>
                      <a:endParaRPr kumimoji="1" lang="en-US" altLang="ja-JP" sz="1400" b="0" dirty="0">
                        <a:latin typeface="BIZ UDPゴシック" panose="020B0400000000000000" pitchFamily="50" charset="-128"/>
                        <a:ea typeface="BIZ UDPゴシック" panose="020B0400000000000000" pitchFamily="50" charset="-128"/>
                      </a:endParaRPr>
                    </a:p>
                    <a:p>
                      <a:r>
                        <a:rPr kumimoji="1" lang="ja-JP" altLang="en-US" sz="1200" b="0" dirty="0">
                          <a:latin typeface="BIZ UDPゴシック" panose="020B0400000000000000" pitchFamily="50" charset="-128"/>
                          <a:ea typeface="BIZ UDPゴシック" panose="020B0400000000000000" pitchFamily="50" charset="-128"/>
                        </a:rPr>
                        <a:t>（山並み、海岸、平野、中流河川等）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　　　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28</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880353"/>
                  </a:ext>
                </a:extLst>
              </a:tr>
              <a:tr h="357683">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歴史特性</a:t>
                      </a:r>
                      <a:endParaRPr kumimoji="1" lang="en-US" altLang="ja-JP" sz="1400" b="0" dirty="0">
                        <a:latin typeface="BIZ UDPゴシック" panose="020B0400000000000000" pitchFamily="50" charset="-128"/>
                        <a:ea typeface="BIZ UDPゴシック" panose="020B0400000000000000" pitchFamily="50" charset="-128"/>
                      </a:endParaRPr>
                    </a:p>
                    <a:p>
                      <a:r>
                        <a:rPr kumimoji="1" lang="ja-JP" altLang="en-US" sz="1200" b="0" dirty="0">
                          <a:latin typeface="BIZ UDPゴシック" panose="020B0400000000000000" pitchFamily="50" charset="-128"/>
                          <a:ea typeface="BIZ UDPゴシック" panose="020B0400000000000000" pitchFamily="50" charset="-128"/>
                        </a:rPr>
                        <a:t>（歴史的街道、古墳群、寺内町、城郭等）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　　　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18</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0049331"/>
                  </a:ext>
                </a:extLst>
              </a:tr>
              <a:tr h="357683">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都市・インフラ特性</a:t>
                      </a:r>
                      <a:endParaRPr kumimoji="1" lang="en-US" altLang="ja-JP" sz="1400" b="0" dirty="0">
                        <a:latin typeface="BIZ UDPゴシック" panose="020B0400000000000000" pitchFamily="50" charset="-128"/>
                        <a:ea typeface="BIZ UDPゴシック" panose="020B0400000000000000" pitchFamily="50" charset="-128"/>
                      </a:endParaRPr>
                    </a:p>
                    <a:p>
                      <a:r>
                        <a:rPr kumimoji="1" lang="ja-JP" altLang="en-US" sz="1200" b="0" dirty="0">
                          <a:latin typeface="BIZ UDPゴシック" panose="020B0400000000000000" pitchFamily="50" charset="-128"/>
                          <a:ea typeface="BIZ UDPゴシック" panose="020B0400000000000000" pitchFamily="50" charset="-128"/>
                        </a:rPr>
                        <a:t>（広域幹線道路、鉄軌道、大規模公園、港湾等）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　　　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15</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671560"/>
                  </a:ext>
                </a:extLst>
              </a:tr>
              <a:tr h="357683">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土地利用特性</a:t>
                      </a:r>
                      <a:endParaRPr kumimoji="1" lang="en-US" altLang="ja-JP" sz="1400" b="0" dirty="0">
                        <a:latin typeface="BIZ UDPゴシック" panose="020B0400000000000000" pitchFamily="50" charset="-128"/>
                        <a:ea typeface="BIZ UDPゴシック" panose="020B0400000000000000" pitchFamily="50" charset="-128"/>
                      </a:endParaRPr>
                    </a:p>
                    <a:p>
                      <a:r>
                        <a:rPr kumimoji="1" lang="ja-JP" altLang="en-US" sz="1200" b="0" dirty="0">
                          <a:latin typeface="BIZ UDPゴシック" panose="020B0400000000000000" pitchFamily="50" charset="-128"/>
                          <a:ea typeface="BIZ UDPゴシック" panose="020B0400000000000000" pitchFamily="50" charset="-128"/>
                        </a:rPr>
                        <a:t>（超高層ビル群、工業用地、大規模建築物等）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　　　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19</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1938793"/>
                  </a:ext>
                </a:extLst>
              </a:tr>
            </a:tbl>
          </a:graphicData>
        </a:graphic>
      </p:graphicFrame>
      <p:sp>
        <p:nvSpPr>
          <p:cNvPr id="23" name="二等辺三角形 22">
            <a:extLst>
              <a:ext uri="{FF2B5EF4-FFF2-40B4-BE49-F238E27FC236}">
                <a16:creationId xmlns:a16="http://schemas.microsoft.com/office/drawing/2014/main" id="{5001F65C-6934-4E76-A742-C68C2E25DB48}"/>
              </a:ext>
            </a:extLst>
          </p:cNvPr>
          <p:cNvSpPr/>
          <p:nvPr/>
        </p:nvSpPr>
        <p:spPr>
          <a:xfrm rot="10800000">
            <a:off x="7164288" y="2510881"/>
            <a:ext cx="720080" cy="19429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4FA5C0E-685B-4F5F-ADD9-8A8D15E14DA6}"/>
              </a:ext>
            </a:extLst>
          </p:cNvPr>
          <p:cNvSpPr txBox="1"/>
          <p:nvPr/>
        </p:nvSpPr>
        <p:spPr>
          <a:xfrm>
            <a:off x="488864" y="851753"/>
            <a:ext cx="2228495" cy="369332"/>
          </a:xfrm>
          <a:prstGeom prst="rect">
            <a:avLst/>
          </a:prstGeom>
          <a:noFill/>
        </p:spPr>
        <p:txBody>
          <a:bodyPr wrap="none" rtlCol="0">
            <a:spAutoFit/>
          </a:bodyPr>
          <a:lstStyle/>
          <a:p>
            <a:r>
              <a:rPr kumimoji="1" lang="ja-JP" altLang="en-US" dirty="0"/>
              <a:t>⇒（審査結果を記入）</a:t>
            </a:r>
          </a:p>
        </p:txBody>
      </p:sp>
    </p:spTree>
    <p:extLst>
      <p:ext uri="{BB962C8B-B14F-4D97-AF65-F5344CB8AC3E}">
        <p14:creationId xmlns:p14="http://schemas.microsoft.com/office/powerpoint/2010/main" val="326470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57040" y="6485388"/>
            <a:ext cx="2057400" cy="365125"/>
          </a:xfrm>
        </p:spPr>
        <p:txBody>
          <a:bodyPr/>
          <a:lstStyle/>
          <a:p>
            <a:fld id="{8DDB306B-CB1A-4F92-AE18-14C2D5855DBA}" type="slidenum">
              <a:rPr kumimoji="1" lang="ja-JP" altLang="en-US" smtClean="0"/>
              <a:t>22</a:t>
            </a:fld>
            <a:endParaRPr kumimoji="1" lang="ja-JP" altLang="en-US" dirty="0"/>
          </a:p>
        </p:txBody>
      </p:sp>
      <p:sp>
        <p:nvSpPr>
          <p:cNvPr id="6" name="テキスト ボックス 5">
            <a:extLst>
              <a:ext uri="{FF2B5EF4-FFF2-40B4-BE49-F238E27FC236}">
                <a16:creationId xmlns:a16="http://schemas.microsoft.com/office/drawing/2014/main" id="{2A4AFF87-A184-45FF-AF89-80B6ACBE7920}"/>
              </a:ext>
            </a:extLst>
          </p:cNvPr>
          <p:cNvSpPr txBox="1"/>
          <p:nvPr/>
        </p:nvSpPr>
        <p:spPr>
          <a:xfrm>
            <a:off x="0" y="31805"/>
            <a:ext cx="9144000" cy="400110"/>
          </a:xfrm>
          <a:prstGeom prst="rect">
            <a:avLst/>
          </a:prstGeom>
          <a:solidFill>
            <a:schemeClr val="accent5">
              <a:lumMod val="40000"/>
              <a:lumOff val="60000"/>
            </a:schemeClr>
          </a:solidFill>
          <a:ln>
            <a:solidFill>
              <a:schemeClr val="tx1"/>
            </a:solidFill>
          </a:ln>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選定スポット一覧</a:t>
            </a:r>
            <a:r>
              <a:rPr lang="ja-JP" altLang="en-US" sz="1600" b="1" u="sng" dirty="0">
                <a:latin typeface="BIZ UDPゴシック" panose="020B0400000000000000" pitchFamily="50" charset="-128"/>
                <a:ea typeface="BIZ UDPゴシック" panose="020B0400000000000000" pitchFamily="50" charset="-128"/>
              </a:rPr>
              <a:t>　（選定結果を記載）</a:t>
            </a:r>
            <a:endParaRPr kumimoji="1" lang="ja-JP" altLang="en-US" sz="20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aphicFrame>
        <p:nvGraphicFramePr>
          <p:cNvPr id="4" name="表 4">
            <a:extLst>
              <a:ext uri="{FF2B5EF4-FFF2-40B4-BE49-F238E27FC236}">
                <a16:creationId xmlns:a16="http://schemas.microsoft.com/office/drawing/2014/main" id="{5D02950D-6A21-4CFA-B99C-60DD33412F84}"/>
              </a:ext>
            </a:extLst>
          </p:cNvPr>
          <p:cNvGraphicFramePr>
            <a:graphicFrameLocks noGrp="1"/>
          </p:cNvGraphicFramePr>
          <p:nvPr>
            <p:extLst>
              <p:ext uri="{D42A27DB-BD31-4B8C-83A1-F6EECF244321}">
                <p14:modId xmlns:p14="http://schemas.microsoft.com/office/powerpoint/2010/main" val="1342351331"/>
              </p:ext>
            </p:extLst>
          </p:nvPr>
        </p:nvGraphicFramePr>
        <p:xfrm>
          <a:off x="377565" y="516835"/>
          <a:ext cx="8388870" cy="6309360"/>
        </p:xfrm>
        <a:graphic>
          <a:graphicData uri="http://schemas.openxmlformats.org/drawingml/2006/table">
            <a:tbl>
              <a:tblPr firstRow="1" bandRow="1">
                <a:tableStyleId>{5C22544A-7EE6-4342-B048-85BDC9FD1C3A}</a:tableStyleId>
              </a:tblPr>
              <a:tblGrid>
                <a:gridCol w="536571">
                  <a:extLst>
                    <a:ext uri="{9D8B030D-6E8A-4147-A177-3AD203B41FA5}">
                      <a16:colId xmlns:a16="http://schemas.microsoft.com/office/drawing/2014/main" val="333138471"/>
                    </a:ext>
                  </a:extLst>
                </a:gridCol>
                <a:gridCol w="753637">
                  <a:extLst>
                    <a:ext uri="{9D8B030D-6E8A-4147-A177-3AD203B41FA5}">
                      <a16:colId xmlns:a16="http://schemas.microsoft.com/office/drawing/2014/main" val="2047849319"/>
                    </a:ext>
                  </a:extLst>
                </a:gridCol>
                <a:gridCol w="4272379">
                  <a:extLst>
                    <a:ext uri="{9D8B030D-6E8A-4147-A177-3AD203B41FA5}">
                      <a16:colId xmlns:a16="http://schemas.microsoft.com/office/drawing/2014/main" val="1287545446"/>
                    </a:ext>
                  </a:extLst>
                </a:gridCol>
                <a:gridCol w="2826283">
                  <a:extLst>
                    <a:ext uri="{9D8B030D-6E8A-4147-A177-3AD203B41FA5}">
                      <a16:colId xmlns:a16="http://schemas.microsoft.com/office/drawing/2014/main" val="4173643250"/>
                    </a:ext>
                  </a:extLst>
                </a:gridCol>
              </a:tblGrid>
              <a:tr h="238711">
                <a:tc>
                  <a:txBody>
                    <a:bodyPr/>
                    <a:lstStyle/>
                    <a:p>
                      <a:pPr algn="ct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b="1" dirty="0">
                          <a:solidFill>
                            <a:schemeClr val="tx1"/>
                          </a:solidFill>
                        </a:rPr>
                        <a:t>番号</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b="1" dirty="0">
                          <a:solidFill>
                            <a:schemeClr val="tx1"/>
                          </a:solidFill>
                        </a:rPr>
                        <a:t>視点場</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b="1" dirty="0">
                          <a:solidFill>
                            <a:schemeClr val="tx1"/>
                          </a:solidFill>
                        </a:rPr>
                        <a:t>所在</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07126309"/>
                  </a:ext>
                </a:extLst>
              </a:tr>
              <a:tr h="238711">
                <a:tc>
                  <a:txBody>
                    <a:bodyPr/>
                    <a:lstStyle/>
                    <a:p>
                      <a:pPr algn="ctr"/>
                      <a:r>
                        <a:rPr kumimoji="1" lang="en-US" altLang="ja-JP" sz="1200" b="1" dirty="0">
                          <a:solidFill>
                            <a:schemeClr val="tx1"/>
                          </a:solidFill>
                        </a:rPr>
                        <a:t>1</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9068475"/>
                  </a:ext>
                </a:extLst>
              </a:tr>
              <a:tr h="238711">
                <a:tc>
                  <a:txBody>
                    <a:bodyPr/>
                    <a:lstStyle/>
                    <a:p>
                      <a:pPr algn="ctr"/>
                      <a:r>
                        <a:rPr kumimoji="1" lang="en-US" altLang="ja-JP" sz="1200" b="1" dirty="0">
                          <a:solidFill>
                            <a:schemeClr val="tx1"/>
                          </a:solidFill>
                        </a:rPr>
                        <a:t>2</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5338069"/>
                  </a:ext>
                </a:extLst>
              </a:tr>
              <a:tr h="238711">
                <a:tc>
                  <a:txBody>
                    <a:bodyPr/>
                    <a:lstStyle/>
                    <a:p>
                      <a:pPr algn="ctr"/>
                      <a:r>
                        <a:rPr kumimoji="1" lang="en-US" altLang="ja-JP" sz="1200" b="1" dirty="0">
                          <a:solidFill>
                            <a:schemeClr val="tx1"/>
                          </a:solidFill>
                        </a:rPr>
                        <a:t>3</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2530786"/>
                  </a:ext>
                </a:extLst>
              </a:tr>
              <a:tr h="238711">
                <a:tc>
                  <a:txBody>
                    <a:bodyPr/>
                    <a:lstStyle/>
                    <a:p>
                      <a:pPr algn="ctr"/>
                      <a:r>
                        <a:rPr kumimoji="1" lang="en-US" altLang="ja-JP" sz="1200" b="1" dirty="0">
                          <a:solidFill>
                            <a:schemeClr val="tx1"/>
                          </a:solidFill>
                        </a:rPr>
                        <a:t>4</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601348"/>
                  </a:ext>
                </a:extLst>
              </a:tr>
              <a:tr h="238711">
                <a:tc>
                  <a:txBody>
                    <a:bodyPr/>
                    <a:lstStyle/>
                    <a:p>
                      <a:pPr algn="ctr"/>
                      <a:r>
                        <a:rPr kumimoji="1" lang="en-US" altLang="ja-JP" sz="1200" b="1" dirty="0">
                          <a:solidFill>
                            <a:schemeClr val="tx1"/>
                          </a:solidFill>
                        </a:rPr>
                        <a:t>5</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0750173"/>
                  </a:ext>
                </a:extLst>
              </a:tr>
              <a:tr h="238711">
                <a:tc>
                  <a:txBody>
                    <a:bodyPr/>
                    <a:lstStyle/>
                    <a:p>
                      <a:pPr algn="ctr"/>
                      <a:r>
                        <a:rPr kumimoji="1" lang="en-US" altLang="ja-JP" sz="1200" b="1" dirty="0">
                          <a:solidFill>
                            <a:schemeClr val="tx1"/>
                          </a:solidFill>
                        </a:rPr>
                        <a:t>6</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9209456"/>
                  </a:ext>
                </a:extLst>
              </a:tr>
              <a:tr h="238711">
                <a:tc>
                  <a:txBody>
                    <a:bodyPr/>
                    <a:lstStyle/>
                    <a:p>
                      <a:pPr algn="ctr"/>
                      <a:r>
                        <a:rPr kumimoji="1" lang="en-US" altLang="ja-JP" sz="1200" b="1" dirty="0">
                          <a:solidFill>
                            <a:schemeClr val="tx1"/>
                          </a:solidFill>
                        </a:rPr>
                        <a:t>7</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5977882"/>
                  </a:ext>
                </a:extLst>
              </a:tr>
              <a:tr h="238711">
                <a:tc>
                  <a:txBody>
                    <a:bodyPr/>
                    <a:lstStyle/>
                    <a:p>
                      <a:pPr algn="ctr"/>
                      <a:r>
                        <a:rPr kumimoji="1" lang="en-US" altLang="ja-JP" sz="1200" b="1" dirty="0">
                          <a:solidFill>
                            <a:schemeClr val="tx1"/>
                          </a:solidFill>
                        </a:rPr>
                        <a:t>8</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9713160"/>
                  </a:ext>
                </a:extLst>
              </a:tr>
              <a:tr h="238711">
                <a:tc>
                  <a:txBody>
                    <a:bodyPr/>
                    <a:lstStyle/>
                    <a:p>
                      <a:pPr algn="ctr"/>
                      <a:r>
                        <a:rPr kumimoji="1" lang="en-US" altLang="ja-JP" sz="1200" b="1" dirty="0">
                          <a:solidFill>
                            <a:schemeClr val="tx1"/>
                          </a:solidFill>
                        </a:rPr>
                        <a:t>9</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4051897"/>
                  </a:ext>
                </a:extLst>
              </a:tr>
              <a:tr h="238711">
                <a:tc>
                  <a:txBody>
                    <a:bodyPr/>
                    <a:lstStyle/>
                    <a:p>
                      <a:pPr algn="ctr"/>
                      <a:r>
                        <a:rPr kumimoji="1" lang="en-US" altLang="ja-JP" sz="1200" b="1" dirty="0">
                          <a:solidFill>
                            <a:schemeClr val="tx1"/>
                          </a:solidFill>
                        </a:rPr>
                        <a:t>10</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3939582"/>
                  </a:ext>
                </a:extLst>
              </a:tr>
              <a:tr h="238711">
                <a:tc>
                  <a:txBody>
                    <a:bodyPr/>
                    <a:lstStyle/>
                    <a:p>
                      <a:pPr algn="ctr"/>
                      <a:r>
                        <a:rPr kumimoji="1" lang="en-US" altLang="ja-JP" sz="1200" b="1" dirty="0">
                          <a:solidFill>
                            <a:schemeClr val="tx1"/>
                          </a:solidFill>
                        </a:rPr>
                        <a:t>11</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7852107"/>
                  </a:ext>
                </a:extLst>
              </a:tr>
              <a:tr h="238711">
                <a:tc>
                  <a:txBody>
                    <a:bodyPr/>
                    <a:lstStyle/>
                    <a:p>
                      <a:pPr algn="ctr"/>
                      <a:r>
                        <a:rPr kumimoji="1" lang="en-US" altLang="ja-JP" sz="1200" b="1" dirty="0">
                          <a:solidFill>
                            <a:schemeClr val="tx1"/>
                          </a:solidFill>
                        </a:rPr>
                        <a:t>12</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5789851"/>
                  </a:ext>
                </a:extLst>
              </a:tr>
              <a:tr h="238711">
                <a:tc>
                  <a:txBody>
                    <a:bodyPr/>
                    <a:lstStyle/>
                    <a:p>
                      <a:pPr algn="ctr"/>
                      <a:r>
                        <a:rPr kumimoji="1" lang="en-US" altLang="ja-JP" sz="1200" b="1" dirty="0">
                          <a:solidFill>
                            <a:schemeClr val="tx1"/>
                          </a:solidFill>
                        </a:rPr>
                        <a:t>13</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2079182"/>
                  </a:ext>
                </a:extLst>
              </a:tr>
              <a:tr h="238711">
                <a:tc>
                  <a:txBody>
                    <a:bodyPr/>
                    <a:lstStyle/>
                    <a:p>
                      <a:pPr algn="ctr"/>
                      <a:r>
                        <a:rPr kumimoji="1" lang="en-US" altLang="ja-JP" sz="1200" b="1" dirty="0">
                          <a:solidFill>
                            <a:schemeClr val="tx1"/>
                          </a:solidFill>
                        </a:rPr>
                        <a:t>14</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2088624"/>
                  </a:ext>
                </a:extLst>
              </a:tr>
              <a:tr h="238711">
                <a:tc>
                  <a:txBody>
                    <a:bodyPr/>
                    <a:lstStyle/>
                    <a:p>
                      <a:pPr algn="ctr"/>
                      <a:r>
                        <a:rPr kumimoji="1" lang="en-US" altLang="ja-JP" sz="1200" b="1" dirty="0">
                          <a:solidFill>
                            <a:schemeClr val="tx1"/>
                          </a:solidFill>
                        </a:rPr>
                        <a:t>15</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1426514"/>
                  </a:ext>
                </a:extLst>
              </a:tr>
              <a:tr h="238711">
                <a:tc>
                  <a:txBody>
                    <a:bodyPr/>
                    <a:lstStyle/>
                    <a:p>
                      <a:pPr algn="ctr"/>
                      <a:r>
                        <a:rPr kumimoji="1" lang="en-US" altLang="ja-JP" sz="1200" b="1" dirty="0">
                          <a:solidFill>
                            <a:schemeClr val="tx1"/>
                          </a:solidFill>
                        </a:rPr>
                        <a:t>16</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6889590"/>
                  </a:ext>
                </a:extLst>
              </a:tr>
              <a:tr h="238711">
                <a:tc>
                  <a:txBody>
                    <a:bodyPr/>
                    <a:lstStyle/>
                    <a:p>
                      <a:pPr algn="ctr"/>
                      <a:r>
                        <a:rPr kumimoji="1" lang="en-US" altLang="ja-JP" sz="1200" b="1" dirty="0">
                          <a:solidFill>
                            <a:schemeClr val="tx1"/>
                          </a:solidFill>
                        </a:rPr>
                        <a:t>17</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5135341"/>
                  </a:ext>
                </a:extLst>
              </a:tr>
              <a:tr h="238711">
                <a:tc>
                  <a:txBody>
                    <a:bodyPr/>
                    <a:lstStyle/>
                    <a:p>
                      <a:pPr algn="ctr"/>
                      <a:r>
                        <a:rPr kumimoji="1" lang="en-US" altLang="ja-JP" sz="1200" b="1" dirty="0">
                          <a:solidFill>
                            <a:schemeClr val="tx1"/>
                          </a:solidFill>
                        </a:rPr>
                        <a:t>18</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0558765"/>
                  </a:ext>
                </a:extLst>
              </a:tr>
              <a:tr h="238711">
                <a:tc>
                  <a:txBody>
                    <a:bodyPr/>
                    <a:lstStyle/>
                    <a:p>
                      <a:pPr algn="ctr"/>
                      <a:r>
                        <a:rPr kumimoji="1" lang="en-US" altLang="ja-JP" sz="1200" b="1" dirty="0">
                          <a:solidFill>
                            <a:schemeClr val="tx1"/>
                          </a:solidFill>
                        </a:rPr>
                        <a:t>19</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1566608"/>
                  </a:ext>
                </a:extLst>
              </a:tr>
              <a:tr h="238711">
                <a:tc>
                  <a:txBody>
                    <a:bodyPr/>
                    <a:lstStyle/>
                    <a:p>
                      <a:pPr algn="ctr"/>
                      <a:r>
                        <a:rPr kumimoji="1" lang="en-US" altLang="ja-JP" sz="1200" b="1" dirty="0">
                          <a:solidFill>
                            <a:schemeClr val="tx1"/>
                          </a:solidFill>
                        </a:rPr>
                        <a:t>20</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321891"/>
                  </a:ext>
                </a:extLst>
              </a:tr>
              <a:tr h="238711">
                <a:tc>
                  <a:txBody>
                    <a:bodyPr/>
                    <a:lstStyle/>
                    <a:p>
                      <a:pPr algn="ctr"/>
                      <a:r>
                        <a:rPr kumimoji="1" lang="en-US" altLang="ja-JP" sz="1200" b="1" dirty="0">
                          <a:solidFill>
                            <a:schemeClr val="tx1"/>
                          </a:solidFill>
                        </a:rPr>
                        <a:t>21</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1374002"/>
                  </a:ext>
                </a:extLst>
              </a:tr>
              <a:tr h="238711">
                <a:tc>
                  <a:txBody>
                    <a:bodyPr/>
                    <a:lstStyle/>
                    <a:p>
                      <a:pPr algn="ctr"/>
                      <a:r>
                        <a:rPr kumimoji="1" lang="en-US" altLang="ja-JP" sz="1200" b="1" dirty="0">
                          <a:solidFill>
                            <a:schemeClr val="tx1"/>
                          </a:solidFill>
                        </a:rPr>
                        <a:t>22</a:t>
                      </a:r>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0732263"/>
                  </a:ext>
                </a:extLst>
              </a:tr>
            </a:tbl>
          </a:graphicData>
        </a:graphic>
      </p:graphicFrame>
    </p:spTree>
    <p:extLst>
      <p:ext uri="{BB962C8B-B14F-4D97-AF65-F5344CB8AC3E}">
        <p14:creationId xmlns:p14="http://schemas.microsoft.com/office/powerpoint/2010/main" val="3610270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89384" y="193311"/>
            <a:ext cx="62103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u="sng" noProof="0" dirty="0">
                <a:latin typeface="BIZ UDPゴシック" panose="020B0400000000000000" pitchFamily="50" charset="-128"/>
                <a:ea typeface="BIZ UDPゴシック" panose="020B0400000000000000" pitchFamily="50" charset="-128"/>
              </a:rPr>
              <a:t>留意事項等</a:t>
            </a:r>
            <a:endParaRPr kumimoji="1" lang="ja-JP" altLang="en-US" sz="20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 name="スライド番号プレースホルダー 1"/>
          <p:cNvSpPr>
            <a:spLocks noGrp="1"/>
          </p:cNvSpPr>
          <p:nvPr>
            <p:ph type="sldNum" sz="quarter" idx="12"/>
          </p:nvPr>
        </p:nvSpPr>
        <p:spPr>
          <a:xfrm>
            <a:off x="6948264" y="6390284"/>
            <a:ext cx="2133600" cy="365125"/>
          </a:xfrm>
        </p:spPr>
        <p:txBody>
          <a:bodyPr/>
          <a:lstStyle/>
          <a:p>
            <a:fld id="{5FAB2AA0-22F6-4977-B4AB-6397E15C0039}" type="slidenum">
              <a:rPr kumimoji="1" lang="ja-JP" altLang="en-US" smtClean="0">
                <a:latin typeface="BIZ UDPゴシック" panose="020B0400000000000000" pitchFamily="50" charset="-128"/>
                <a:ea typeface="BIZ UDPゴシック" panose="020B0400000000000000" pitchFamily="50" charset="-128"/>
              </a:rPr>
              <a:t>23</a:t>
            </a:fld>
            <a:endParaRPr kumimoji="1" lang="ja-JP" altLang="en-US" dirty="0">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156506" y="579494"/>
            <a:ext cx="8892480" cy="545250"/>
          </a:xfrm>
          <a:prstGeom prst="rect">
            <a:avLst/>
          </a:prstGeom>
        </p:spPr>
        <p:txBody>
          <a:bodyPr wrap="square" lIns="144000" tIns="108000" rIns="144000" bIns="108000">
            <a:spAutoFit/>
          </a:bodyPr>
          <a:lstStyle/>
          <a:p>
            <a:pPr marL="285750" indent="-285750">
              <a:lnSpc>
                <a:spcPct val="150000"/>
              </a:lnSpc>
              <a:buFont typeface="Wingdings" panose="05000000000000000000" pitchFamily="2" charset="2"/>
              <a:buChar char="Ø"/>
            </a:pPr>
            <a:r>
              <a:rPr lang="ja-JP" altLang="en-US" sz="1600" b="1" dirty="0">
                <a:latin typeface="BIZ UDPゴシック" panose="020B0400000000000000" pitchFamily="50" charset="-128"/>
                <a:ea typeface="BIZ UDPゴシック" panose="020B0400000000000000" pitchFamily="50" charset="-128"/>
              </a:rPr>
              <a:t>情報発信を行う際の留意事項（関係者意見）</a:t>
            </a:r>
            <a:endParaRPr lang="en-US" altLang="ja-JP" sz="1600" b="1" dirty="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C22D9368-7D15-44AC-BB6C-54EBEDBB10FA}"/>
              </a:ext>
            </a:extLst>
          </p:cNvPr>
          <p:cNvSpPr/>
          <p:nvPr/>
        </p:nvSpPr>
        <p:spPr>
          <a:xfrm>
            <a:off x="408602" y="979604"/>
            <a:ext cx="8326796" cy="1263332"/>
          </a:xfrm>
          <a:prstGeom prst="rect">
            <a:avLst/>
          </a:prstGeom>
        </p:spPr>
        <p:txBody>
          <a:bodyPr wrap="square" lIns="144000" tIns="108000" rIns="144000" bIns="108000">
            <a:spAutoFit/>
          </a:bodyPr>
          <a:lstStyle/>
          <a:p>
            <a:pPr marL="285750" indent="-285750">
              <a:lnSpc>
                <a:spcPct val="150000"/>
              </a:lnSpc>
              <a:buFont typeface="Wingdings" panose="05000000000000000000" pitchFamily="2" charset="2"/>
              <a:buChar char="n"/>
            </a:pPr>
            <a:r>
              <a:rPr lang="ja-JP" altLang="en-US" sz="1600" dirty="0">
                <a:latin typeface="BIZ UDPゴシック" panose="020B0400000000000000" pitchFamily="50" charset="-128"/>
                <a:ea typeface="BIZ UDPゴシック" panose="020B0400000000000000" pitchFamily="50" charset="-128"/>
              </a:rPr>
              <a:t>　　</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番号：３６３　（惣代の棚田）</a:t>
            </a:r>
            <a:endParaRPr lang="en-US" altLang="ja-JP" sz="1600" dirty="0">
              <a:latin typeface="BIZ UDPゴシック" panose="020B0400000000000000" pitchFamily="50" charset="-128"/>
              <a:ea typeface="BIZ UDPゴシック" panose="020B0400000000000000" pitchFamily="50" charset="-128"/>
            </a:endParaRPr>
          </a:p>
          <a:p>
            <a:pPr>
              <a:lnSpc>
                <a:spcPct val="150000"/>
              </a:lnSpc>
            </a:pPr>
            <a:r>
              <a:rPr lang="ja-JP" altLang="en-US" sz="1600" dirty="0">
                <a:latin typeface="BIZ UDPゴシック" panose="020B0400000000000000" pitchFamily="50" charset="-128"/>
                <a:ea typeface="BIZ UDPゴシック" panose="020B0400000000000000" pitchFamily="50" charset="-128"/>
              </a:rPr>
              <a:t>　　（河内長野市意見）</a:t>
            </a:r>
            <a:endParaRPr lang="en-US" altLang="ja-JP" sz="1600" dirty="0">
              <a:latin typeface="BIZ UDPゴシック" panose="020B0400000000000000" pitchFamily="50" charset="-128"/>
              <a:ea typeface="BIZ UDPゴシック" panose="020B0400000000000000" pitchFamily="50" charset="-128"/>
            </a:endParaRPr>
          </a:p>
          <a:p>
            <a:pPr marL="439738" indent="-439738">
              <a:lnSpc>
                <a:spcPct val="150000"/>
              </a:lnSpc>
            </a:pPr>
            <a:r>
              <a:rPr lang="ja-JP" altLang="en-US" sz="1600" dirty="0">
                <a:latin typeface="BIZ UDPゴシック" panose="020B0400000000000000" pitchFamily="50" charset="-128"/>
                <a:ea typeface="BIZ UDPゴシック" panose="020B0400000000000000" pitchFamily="50" charset="-128"/>
              </a:rPr>
              <a:t>　　　　スポット付近においてチェーンが張られた部分は、私有地のため立ち入り禁止です。</a:t>
            </a:r>
            <a:endParaRPr lang="en-US" altLang="ja-JP" sz="1600"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C22D9368-7D15-44AC-BB6C-54EBEDBB10FA}"/>
              </a:ext>
            </a:extLst>
          </p:cNvPr>
          <p:cNvSpPr/>
          <p:nvPr/>
        </p:nvSpPr>
        <p:spPr>
          <a:xfrm>
            <a:off x="408602" y="2327139"/>
            <a:ext cx="8326796" cy="1263332"/>
          </a:xfrm>
          <a:prstGeom prst="rect">
            <a:avLst/>
          </a:prstGeom>
        </p:spPr>
        <p:txBody>
          <a:bodyPr wrap="square" lIns="144000" tIns="108000" rIns="144000" bIns="108000">
            <a:spAutoFit/>
          </a:bodyPr>
          <a:lstStyle/>
          <a:p>
            <a:pPr marL="285750" indent="-285750">
              <a:lnSpc>
                <a:spcPct val="150000"/>
              </a:lnSpc>
              <a:buFont typeface="Wingdings" panose="05000000000000000000" pitchFamily="2" charset="2"/>
              <a:buChar char="n"/>
            </a:pPr>
            <a:r>
              <a:rPr lang="ja-JP" altLang="en-US" sz="1600" dirty="0">
                <a:latin typeface="BIZ UDPゴシック" panose="020B0400000000000000" pitchFamily="50" charset="-128"/>
                <a:ea typeface="BIZ UDPゴシック" panose="020B0400000000000000" pitchFamily="50" charset="-128"/>
              </a:rPr>
              <a:t>　　</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番号：</a:t>
            </a:r>
            <a:r>
              <a:rPr lang="en-US" altLang="ja-JP" sz="1600" dirty="0">
                <a:latin typeface="BIZ UDPゴシック" panose="020B0400000000000000" pitchFamily="50" charset="-128"/>
                <a:ea typeface="BIZ UDPゴシック" panose="020B0400000000000000" pitchFamily="50" charset="-128"/>
              </a:rPr>
              <a:t>368</a:t>
            </a:r>
            <a:r>
              <a:rPr lang="ja-JP" altLang="en-US" sz="1600" dirty="0">
                <a:latin typeface="BIZ UDPゴシック" panose="020B0400000000000000" pitchFamily="50" charset="-128"/>
                <a:ea typeface="BIZ UDPゴシック" panose="020B0400000000000000" pitchFamily="50" charset="-128"/>
              </a:rPr>
              <a:t>　（荒滝）</a:t>
            </a:r>
            <a:endParaRPr lang="en-US" altLang="ja-JP" sz="1600" dirty="0">
              <a:latin typeface="BIZ UDPゴシック" panose="020B0400000000000000" pitchFamily="50" charset="-128"/>
              <a:ea typeface="BIZ UDPゴシック" panose="020B0400000000000000" pitchFamily="50" charset="-128"/>
            </a:endParaRPr>
          </a:p>
          <a:p>
            <a:pPr>
              <a:lnSpc>
                <a:spcPct val="150000"/>
              </a:lnSpc>
            </a:pPr>
            <a:r>
              <a:rPr lang="ja-JP" altLang="en-US" sz="1600" dirty="0">
                <a:latin typeface="BIZ UDPゴシック" panose="020B0400000000000000" pitchFamily="50" charset="-128"/>
                <a:ea typeface="BIZ UDPゴシック" panose="020B0400000000000000" pitchFamily="50" charset="-128"/>
              </a:rPr>
              <a:t>　　（河内長野市意見）</a:t>
            </a:r>
            <a:endParaRPr lang="en-US" altLang="ja-JP" sz="1600" dirty="0">
              <a:latin typeface="BIZ UDPゴシック" panose="020B0400000000000000" pitchFamily="50" charset="-128"/>
              <a:ea typeface="BIZ UDPゴシック" panose="020B0400000000000000" pitchFamily="50" charset="-128"/>
            </a:endParaRPr>
          </a:p>
          <a:p>
            <a:pPr marL="439738" indent="-439738">
              <a:lnSpc>
                <a:spcPct val="150000"/>
              </a:lnSpc>
            </a:pPr>
            <a:r>
              <a:rPr lang="ja-JP" altLang="en-US" sz="1600" dirty="0">
                <a:latin typeface="BIZ UDPゴシック" panose="020B0400000000000000" pitchFamily="50" charset="-128"/>
                <a:ea typeface="BIZ UDPゴシック" panose="020B0400000000000000" pitchFamily="50" charset="-128"/>
              </a:rPr>
              <a:t>　　　　地元が管理する有料キャンプ場内を通らないと見に行くことができない場所です。</a:t>
            </a:r>
            <a:endParaRPr lang="en-US" altLang="ja-JP" sz="1600"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2CCBA057-1112-487B-A4F4-B756C25238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3933056"/>
            <a:ext cx="3037344" cy="2278008"/>
          </a:xfrm>
          <a:prstGeom prst="rect">
            <a:avLst/>
          </a:prstGeom>
        </p:spPr>
      </p:pic>
      <p:pic>
        <p:nvPicPr>
          <p:cNvPr id="6" name="図 5">
            <a:extLst>
              <a:ext uri="{FF2B5EF4-FFF2-40B4-BE49-F238E27FC236}">
                <a16:creationId xmlns:a16="http://schemas.microsoft.com/office/drawing/2014/main" id="{14792407-6D67-4197-8108-3DE65A3BB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312" y="4076465"/>
            <a:ext cx="3600112" cy="2025063"/>
          </a:xfrm>
          <a:prstGeom prst="rect">
            <a:avLst/>
          </a:prstGeom>
        </p:spPr>
      </p:pic>
      <p:sp>
        <p:nvSpPr>
          <p:cNvPr id="11" name="テキスト ボックス 10">
            <a:extLst>
              <a:ext uri="{FF2B5EF4-FFF2-40B4-BE49-F238E27FC236}">
                <a16:creationId xmlns:a16="http://schemas.microsoft.com/office/drawing/2014/main" id="{F24F6869-65B8-42F8-9491-79EE0B2CF258}"/>
              </a:ext>
            </a:extLst>
          </p:cNvPr>
          <p:cNvSpPr txBox="1"/>
          <p:nvPr/>
        </p:nvSpPr>
        <p:spPr>
          <a:xfrm>
            <a:off x="1581319" y="6235209"/>
            <a:ext cx="1728192" cy="310150"/>
          </a:xfrm>
          <a:prstGeom prst="rect">
            <a:avLst/>
          </a:prstGeom>
          <a:noFill/>
        </p:spPr>
        <p:txBody>
          <a:bodyPr wrap="square" rtlCol="0">
            <a:spAutoFit/>
          </a:bodyPr>
          <a:lstStyle/>
          <a:p>
            <a:pPr marL="0" marR="0" lvl="0" indent="0" defTabSz="1220204" eaLnBrk="1" fontAlgn="auto" latinLnBrk="0" hangingPunct="1">
              <a:lnSpc>
                <a:spcPts val="2000"/>
              </a:lnSpc>
              <a:spcBef>
                <a:spcPts val="0"/>
              </a:spcBef>
              <a:spcAft>
                <a:spcPts val="0"/>
              </a:spcAft>
              <a:buClrTx/>
              <a:buSzTx/>
              <a:buFontTx/>
              <a:buNone/>
              <a:tabLst/>
              <a:defRPr/>
            </a:pPr>
            <a:r>
              <a:rPr kumimoji="1" lang="en-US" altLang="ja-JP" sz="1200" kern="0" dirty="0">
                <a:effectLst>
                  <a:glow rad="76200">
                    <a:schemeClr val="bg1">
                      <a:alpha val="21000"/>
                    </a:schemeClr>
                  </a:glow>
                </a:effectLst>
                <a:latin typeface="BIZ UDPゴシック" panose="020B0400000000000000" pitchFamily="50" charset="-128"/>
                <a:ea typeface="BIZ UDPゴシック" panose="020B0400000000000000" pitchFamily="50" charset="-128"/>
              </a:rPr>
              <a:t>【</a:t>
            </a:r>
            <a:r>
              <a:rPr lang="en-US" altLang="ja-JP" sz="1200" kern="0" dirty="0">
                <a:effectLst>
                  <a:glow rad="76200">
                    <a:schemeClr val="bg1">
                      <a:alpha val="21000"/>
                    </a:schemeClr>
                  </a:glow>
                </a:effectLst>
                <a:latin typeface="BIZ UDPゴシック" panose="020B0400000000000000" pitchFamily="50" charset="-128"/>
                <a:ea typeface="BIZ UDPゴシック" panose="020B0400000000000000" pitchFamily="50" charset="-128"/>
              </a:rPr>
              <a:t>363</a:t>
            </a:r>
            <a:r>
              <a:rPr lang="ja-JP" altLang="en-US" sz="1200" kern="0" dirty="0">
                <a:effectLst>
                  <a:glow rad="76200">
                    <a:schemeClr val="bg1">
                      <a:alpha val="21000"/>
                    </a:schemeClr>
                  </a:glow>
                </a:effectLst>
                <a:latin typeface="BIZ UDPゴシック" panose="020B0400000000000000" pitchFamily="50" charset="-128"/>
                <a:ea typeface="BIZ UDPゴシック" panose="020B0400000000000000" pitchFamily="50" charset="-128"/>
              </a:rPr>
              <a:t>番：</a:t>
            </a:r>
            <a:r>
              <a:rPr lang="ja-JP" altLang="en-US" sz="1200" dirty="0">
                <a:latin typeface="BIZ UDPゴシック" panose="020B0400000000000000" pitchFamily="50" charset="-128"/>
                <a:ea typeface="BIZ UDPゴシック" panose="020B0400000000000000" pitchFamily="50" charset="-128"/>
              </a:rPr>
              <a:t>惣代の棚田</a:t>
            </a:r>
            <a:r>
              <a:rPr kumimoji="1" lang="en-US" altLang="ja-JP" sz="1200" kern="0" dirty="0">
                <a:effectLst>
                  <a:glow rad="76200">
                    <a:schemeClr val="bg1">
                      <a:alpha val="21000"/>
                    </a:schemeClr>
                  </a:glow>
                </a:effectLst>
                <a:latin typeface="BIZ UDPゴシック" panose="020B0400000000000000" pitchFamily="50" charset="-128"/>
                <a:ea typeface="BIZ UDPゴシック" panose="020B0400000000000000" pitchFamily="50" charset="-128"/>
              </a:rPr>
              <a:t>】</a:t>
            </a:r>
            <a:endParaRPr kumimoji="1" lang="en-US" altLang="ja-JP" sz="1200" kern="0" noProof="0" dirty="0">
              <a:effectLst>
                <a:glow rad="76200">
                  <a:schemeClr val="bg1">
                    <a:alpha val="21000"/>
                  </a:schemeClr>
                </a:glow>
              </a:effectLst>
              <a:latin typeface="HGS創英角ｺﾞｼｯｸUB" panose="020B0900000000000000" pitchFamily="50" charset="-128"/>
              <a:ea typeface="HGS創英角ｺﾞｼｯｸUB" panose="020B0900000000000000" pitchFamily="50" charset="-128"/>
            </a:endParaRPr>
          </a:p>
        </p:txBody>
      </p:sp>
      <p:sp>
        <p:nvSpPr>
          <p:cNvPr id="12" name="テキスト ボックス 11">
            <a:extLst>
              <a:ext uri="{FF2B5EF4-FFF2-40B4-BE49-F238E27FC236}">
                <a16:creationId xmlns:a16="http://schemas.microsoft.com/office/drawing/2014/main" id="{67F5020C-FF73-47F9-A803-6F1EF72BBB5C}"/>
              </a:ext>
            </a:extLst>
          </p:cNvPr>
          <p:cNvSpPr txBox="1"/>
          <p:nvPr/>
        </p:nvSpPr>
        <p:spPr>
          <a:xfrm>
            <a:off x="6084168" y="6244596"/>
            <a:ext cx="1728192" cy="310150"/>
          </a:xfrm>
          <a:prstGeom prst="rect">
            <a:avLst/>
          </a:prstGeom>
          <a:noFill/>
        </p:spPr>
        <p:txBody>
          <a:bodyPr wrap="square" rtlCol="0">
            <a:spAutoFit/>
          </a:bodyPr>
          <a:lstStyle/>
          <a:p>
            <a:pPr marL="0" marR="0" lvl="0" indent="0" defTabSz="1220204" eaLnBrk="1" fontAlgn="auto" latinLnBrk="0" hangingPunct="1">
              <a:lnSpc>
                <a:spcPts val="2000"/>
              </a:lnSpc>
              <a:spcBef>
                <a:spcPts val="0"/>
              </a:spcBef>
              <a:spcAft>
                <a:spcPts val="0"/>
              </a:spcAft>
              <a:buClrTx/>
              <a:buSzTx/>
              <a:buFontTx/>
              <a:buNone/>
              <a:tabLst/>
              <a:defRPr/>
            </a:pPr>
            <a:r>
              <a:rPr kumimoji="1" lang="en-US" altLang="ja-JP" sz="1200" kern="0" dirty="0">
                <a:effectLst>
                  <a:glow rad="76200">
                    <a:schemeClr val="bg1">
                      <a:alpha val="21000"/>
                    </a:schemeClr>
                  </a:glow>
                </a:effectLst>
                <a:latin typeface="BIZ UDPゴシック" panose="020B0400000000000000" pitchFamily="50" charset="-128"/>
                <a:ea typeface="BIZ UDPゴシック" panose="020B0400000000000000" pitchFamily="50" charset="-128"/>
              </a:rPr>
              <a:t>【</a:t>
            </a:r>
            <a:r>
              <a:rPr lang="en-US" altLang="ja-JP" sz="1200" kern="0" dirty="0">
                <a:effectLst>
                  <a:glow rad="76200">
                    <a:schemeClr val="bg1">
                      <a:alpha val="21000"/>
                    </a:schemeClr>
                  </a:glow>
                </a:effectLst>
                <a:latin typeface="BIZ UDPゴシック" panose="020B0400000000000000" pitchFamily="50" charset="-128"/>
                <a:ea typeface="BIZ UDPゴシック" panose="020B0400000000000000" pitchFamily="50" charset="-128"/>
              </a:rPr>
              <a:t>368</a:t>
            </a:r>
            <a:r>
              <a:rPr lang="ja-JP" altLang="en-US" sz="1200" kern="0" dirty="0">
                <a:effectLst>
                  <a:glow rad="76200">
                    <a:schemeClr val="bg1">
                      <a:alpha val="21000"/>
                    </a:schemeClr>
                  </a:glow>
                </a:effectLst>
                <a:latin typeface="BIZ UDPゴシック" panose="020B0400000000000000" pitchFamily="50" charset="-128"/>
                <a:ea typeface="BIZ UDPゴシック" panose="020B0400000000000000" pitchFamily="50" charset="-128"/>
              </a:rPr>
              <a:t>番：荒滝</a:t>
            </a:r>
            <a:r>
              <a:rPr kumimoji="1" lang="en-US" altLang="ja-JP" sz="1200" kern="0" dirty="0">
                <a:effectLst>
                  <a:glow rad="76200">
                    <a:schemeClr val="bg1">
                      <a:alpha val="21000"/>
                    </a:schemeClr>
                  </a:glow>
                </a:effectLst>
                <a:latin typeface="BIZ UDPゴシック" panose="020B0400000000000000" pitchFamily="50" charset="-128"/>
                <a:ea typeface="BIZ UDPゴシック" panose="020B0400000000000000" pitchFamily="50" charset="-128"/>
              </a:rPr>
              <a:t>】</a:t>
            </a:r>
            <a:endParaRPr kumimoji="1" lang="en-US" altLang="ja-JP" sz="1200" kern="0" noProof="0" dirty="0">
              <a:effectLst>
                <a:glow rad="76200">
                  <a:schemeClr val="bg1">
                    <a:alpha val="21000"/>
                  </a:schemeClr>
                </a:glow>
              </a:effectLst>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515815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57040" y="6485388"/>
            <a:ext cx="2057400" cy="365125"/>
          </a:xfrm>
        </p:spPr>
        <p:txBody>
          <a:bodyPr/>
          <a:lstStyle/>
          <a:p>
            <a:fld id="{8DDB306B-CB1A-4F92-AE18-14C2D5855DBA}" type="slidenum">
              <a:rPr kumimoji="1" lang="ja-JP" altLang="en-US" smtClean="0"/>
              <a:t>2</a:t>
            </a:fld>
            <a:endParaRPr kumimoji="1" lang="ja-JP" altLang="en-US" dirty="0"/>
          </a:p>
        </p:txBody>
      </p:sp>
      <p:sp>
        <p:nvSpPr>
          <p:cNvPr id="6" name="テキスト ボックス 5">
            <a:extLst>
              <a:ext uri="{FF2B5EF4-FFF2-40B4-BE49-F238E27FC236}">
                <a16:creationId xmlns:a16="http://schemas.microsoft.com/office/drawing/2014/main" id="{2A4AFF87-A184-45FF-AF89-80B6ACBE7920}"/>
              </a:ext>
            </a:extLst>
          </p:cNvPr>
          <p:cNvSpPr txBox="1"/>
          <p:nvPr/>
        </p:nvSpPr>
        <p:spPr>
          <a:xfrm>
            <a:off x="143508" y="188640"/>
            <a:ext cx="8856984" cy="400110"/>
          </a:xfrm>
          <a:prstGeom prst="rect">
            <a:avLst/>
          </a:prstGeom>
          <a:solidFill>
            <a:schemeClr val="accent5">
              <a:lumMod val="40000"/>
              <a:lumOff val="60000"/>
            </a:schemeClr>
          </a:solidFill>
          <a:ln>
            <a:solidFill>
              <a:schemeClr val="tx1"/>
            </a:solidFill>
          </a:ln>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事前審査結果</a:t>
            </a:r>
            <a:endParaRPr kumimoji="1" lang="ja-JP" altLang="en-US" sz="20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aphicFrame>
        <p:nvGraphicFramePr>
          <p:cNvPr id="9" name="表 15">
            <a:extLst>
              <a:ext uri="{FF2B5EF4-FFF2-40B4-BE49-F238E27FC236}">
                <a16:creationId xmlns:a16="http://schemas.microsoft.com/office/drawing/2014/main" id="{D012140C-42D9-4637-A10B-00FB56FF147C}"/>
              </a:ext>
            </a:extLst>
          </p:cNvPr>
          <p:cNvGraphicFramePr>
            <a:graphicFrameLocks noGrp="1"/>
          </p:cNvGraphicFramePr>
          <p:nvPr>
            <p:extLst>
              <p:ext uri="{D42A27DB-BD31-4B8C-83A1-F6EECF244321}">
                <p14:modId xmlns:p14="http://schemas.microsoft.com/office/powerpoint/2010/main" val="1667993111"/>
              </p:ext>
            </p:extLst>
          </p:nvPr>
        </p:nvGraphicFramePr>
        <p:xfrm>
          <a:off x="739016" y="1576387"/>
          <a:ext cx="1728192" cy="913298"/>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4141323317"/>
                    </a:ext>
                  </a:extLst>
                </a:gridCol>
              </a:tblGrid>
              <a:tr h="456649">
                <a:tc>
                  <a:txBody>
                    <a:bodyPr/>
                    <a:lstStyle/>
                    <a:p>
                      <a:pPr algn="ctr"/>
                      <a:r>
                        <a:rPr kumimoji="1" lang="ja-JP" altLang="en-US" sz="1600" dirty="0"/>
                        <a:t>事前審査対象</a:t>
                      </a:r>
                    </a:p>
                  </a:txBody>
                  <a:tcPr anchor="ctr"/>
                </a:tc>
                <a:extLst>
                  <a:ext uri="{0D108BD9-81ED-4DB2-BD59-A6C34878D82A}">
                    <a16:rowId xmlns:a16="http://schemas.microsoft.com/office/drawing/2014/main" val="1159490782"/>
                  </a:ext>
                </a:extLst>
              </a:tr>
              <a:tr h="456649">
                <a:tc>
                  <a:txBody>
                    <a:bodyPr/>
                    <a:lstStyle/>
                    <a:p>
                      <a:pPr algn="ctr"/>
                      <a:r>
                        <a:rPr kumimoji="1" lang="en-US" altLang="ja-JP" sz="1800" dirty="0"/>
                        <a:t>355</a:t>
                      </a:r>
                      <a:r>
                        <a:rPr kumimoji="1" lang="ja-JP" altLang="en-US" sz="1400" dirty="0"/>
                        <a:t>件</a:t>
                      </a:r>
                      <a:endParaRPr kumimoji="1" lang="ja-JP" altLang="en-US" sz="1800" dirty="0"/>
                    </a:p>
                  </a:txBody>
                  <a:tcPr anchor="ctr"/>
                </a:tc>
                <a:extLst>
                  <a:ext uri="{0D108BD9-81ED-4DB2-BD59-A6C34878D82A}">
                    <a16:rowId xmlns:a16="http://schemas.microsoft.com/office/drawing/2014/main" val="1796900715"/>
                  </a:ext>
                </a:extLst>
              </a:tr>
            </a:tbl>
          </a:graphicData>
        </a:graphic>
      </p:graphicFrame>
      <p:graphicFrame>
        <p:nvGraphicFramePr>
          <p:cNvPr id="12" name="表 15">
            <a:extLst>
              <a:ext uri="{FF2B5EF4-FFF2-40B4-BE49-F238E27FC236}">
                <a16:creationId xmlns:a16="http://schemas.microsoft.com/office/drawing/2014/main" id="{8FC03338-A723-42BF-83E6-F15DDD7A9006}"/>
              </a:ext>
            </a:extLst>
          </p:cNvPr>
          <p:cNvGraphicFramePr>
            <a:graphicFrameLocks noGrp="1"/>
          </p:cNvGraphicFramePr>
          <p:nvPr>
            <p:extLst>
              <p:ext uri="{D42A27DB-BD31-4B8C-83A1-F6EECF244321}">
                <p14:modId xmlns:p14="http://schemas.microsoft.com/office/powerpoint/2010/main" val="3561882736"/>
              </p:ext>
            </p:extLst>
          </p:nvPr>
        </p:nvGraphicFramePr>
        <p:xfrm>
          <a:off x="3439315" y="1576387"/>
          <a:ext cx="2439453" cy="913298"/>
        </p:xfrm>
        <a:graphic>
          <a:graphicData uri="http://schemas.openxmlformats.org/drawingml/2006/table">
            <a:tbl>
              <a:tblPr firstRow="1" bandRow="1">
                <a:tableStyleId>{5C22544A-7EE6-4342-B048-85BDC9FD1C3A}</a:tableStyleId>
              </a:tblPr>
              <a:tblGrid>
                <a:gridCol w="2439453">
                  <a:extLst>
                    <a:ext uri="{9D8B030D-6E8A-4147-A177-3AD203B41FA5}">
                      <a16:colId xmlns:a16="http://schemas.microsoft.com/office/drawing/2014/main" val="4141323317"/>
                    </a:ext>
                  </a:extLst>
                </a:gridCol>
              </a:tblGrid>
              <a:tr h="456649">
                <a:tc>
                  <a:txBody>
                    <a:bodyPr/>
                    <a:lstStyle/>
                    <a:p>
                      <a:pPr algn="ctr"/>
                      <a:r>
                        <a:rPr kumimoji="1" lang="ja-JP" altLang="en-US" sz="1600" dirty="0"/>
                        <a:t>選定対象</a:t>
                      </a:r>
                    </a:p>
                  </a:txBody>
                  <a:tcPr anchor="ctr"/>
                </a:tc>
                <a:extLst>
                  <a:ext uri="{0D108BD9-81ED-4DB2-BD59-A6C34878D82A}">
                    <a16:rowId xmlns:a16="http://schemas.microsoft.com/office/drawing/2014/main" val="1159490782"/>
                  </a:ext>
                </a:extLst>
              </a:tr>
              <a:tr h="456649">
                <a:tc>
                  <a:txBody>
                    <a:bodyPr/>
                    <a:lstStyle/>
                    <a:p>
                      <a:pPr algn="l"/>
                      <a:r>
                        <a:rPr kumimoji="1" lang="ja-JP" altLang="en-US" sz="1800" dirty="0"/>
                        <a:t>　　　</a:t>
                      </a:r>
                      <a:r>
                        <a:rPr kumimoji="1" lang="en-US" altLang="ja-JP" sz="1800" dirty="0"/>
                        <a:t>60</a:t>
                      </a:r>
                      <a:r>
                        <a:rPr kumimoji="1" lang="ja-JP" altLang="en-US" sz="1400" dirty="0"/>
                        <a:t>件</a:t>
                      </a:r>
                      <a:endParaRPr kumimoji="1" lang="ja-JP" altLang="en-US" sz="1800" dirty="0"/>
                    </a:p>
                  </a:txBody>
                  <a:tcPr anchor="ctr"/>
                </a:tc>
                <a:extLst>
                  <a:ext uri="{0D108BD9-81ED-4DB2-BD59-A6C34878D82A}">
                    <a16:rowId xmlns:a16="http://schemas.microsoft.com/office/drawing/2014/main" val="1796900715"/>
                  </a:ext>
                </a:extLst>
              </a:tr>
            </a:tbl>
          </a:graphicData>
        </a:graphic>
      </p:graphicFrame>
      <p:sp>
        <p:nvSpPr>
          <p:cNvPr id="13" name="二等辺三角形 12">
            <a:extLst>
              <a:ext uri="{FF2B5EF4-FFF2-40B4-BE49-F238E27FC236}">
                <a16:creationId xmlns:a16="http://schemas.microsoft.com/office/drawing/2014/main" id="{B076E608-9879-49F7-868B-35FBBC5050F0}"/>
              </a:ext>
            </a:extLst>
          </p:cNvPr>
          <p:cNvSpPr/>
          <p:nvPr/>
        </p:nvSpPr>
        <p:spPr>
          <a:xfrm rot="5400000">
            <a:off x="2593222" y="1841403"/>
            <a:ext cx="720080" cy="34540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38B3750-61E5-4086-BF86-5EEEFEF81ABF}"/>
              </a:ext>
            </a:extLst>
          </p:cNvPr>
          <p:cNvSpPr txBox="1"/>
          <p:nvPr/>
        </p:nvSpPr>
        <p:spPr>
          <a:xfrm>
            <a:off x="2578800" y="1883299"/>
            <a:ext cx="748923" cy="261610"/>
          </a:xfrm>
          <a:prstGeom prst="rect">
            <a:avLst/>
          </a:prstGeom>
          <a:noFill/>
        </p:spPr>
        <p:txBody>
          <a:bodyPr wrap="none" rtlCol="0">
            <a:spAutoFit/>
          </a:bodyPr>
          <a:lstStyle/>
          <a:p>
            <a:r>
              <a:rPr kumimoji="1" lang="ja-JP" altLang="en-US" sz="1100" dirty="0"/>
              <a:t>事前審査</a:t>
            </a:r>
          </a:p>
        </p:txBody>
      </p:sp>
      <p:sp>
        <p:nvSpPr>
          <p:cNvPr id="15" name="テキスト ボックス 14">
            <a:extLst>
              <a:ext uri="{FF2B5EF4-FFF2-40B4-BE49-F238E27FC236}">
                <a16:creationId xmlns:a16="http://schemas.microsoft.com/office/drawing/2014/main" id="{D0961FE0-0F4A-4E47-9975-5095F2BD0072}"/>
              </a:ext>
            </a:extLst>
          </p:cNvPr>
          <p:cNvSpPr txBox="1"/>
          <p:nvPr/>
        </p:nvSpPr>
        <p:spPr>
          <a:xfrm>
            <a:off x="4685269" y="2033036"/>
            <a:ext cx="1058303" cy="430887"/>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複数票　</a:t>
            </a:r>
            <a:r>
              <a:rPr kumimoji="1" lang="en-US" altLang="ja-JP" sz="1100" dirty="0">
                <a:latin typeface="BIZ UDPゴシック" panose="020B0400000000000000" pitchFamily="50" charset="-128"/>
                <a:ea typeface="BIZ UDPゴシック" panose="020B0400000000000000" pitchFamily="50" charset="-128"/>
              </a:rPr>
              <a:t>8</a:t>
            </a:r>
            <a:r>
              <a:rPr kumimoji="1" lang="ja-JP" altLang="en-US" sz="1100" dirty="0">
                <a:latin typeface="BIZ UDPゴシック" panose="020B0400000000000000" pitchFamily="50" charset="-128"/>
                <a:ea typeface="BIZ UDPゴシック" panose="020B0400000000000000" pitchFamily="50" charset="-128"/>
              </a:rPr>
              <a:t>件</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単数票　</a:t>
            </a:r>
            <a:r>
              <a:rPr lang="en-US" altLang="ja-JP" sz="1100" dirty="0">
                <a:latin typeface="BIZ UDPゴシック" panose="020B0400000000000000" pitchFamily="50" charset="-128"/>
                <a:ea typeface="BIZ UDPゴシック" panose="020B0400000000000000" pitchFamily="50" charset="-128"/>
              </a:rPr>
              <a:t>52</a:t>
            </a:r>
            <a:r>
              <a:rPr lang="ja-JP" altLang="en-US" sz="1100" dirty="0">
                <a:latin typeface="BIZ UDPゴシック" panose="020B0400000000000000" pitchFamily="50" charset="-128"/>
                <a:ea typeface="BIZ UDPゴシック" panose="020B0400000000000000" pitchFamily="50" charset="-128"/>
              </a:rPr>
              <a:t>件</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6" name="大かっこ 15">
            <a:extLst>
              <a:ext uri="{FF2B5EF4-FFF2-40B4-BE49-F238E27FC236}">
                <a16:creationId xmlns:a16="http://schemas.microsoft.com/office/drawing/2014/main" id="{788F0A18-D426-4465-8526-12CAC8882D21}"/>
              </a:ext>
            </a:extLst>
          </p:cNvPr>
          <p:cNvSpPr/>
          <p:nvPr/>
        </p:nvSpPr>
        <p:spPr>
          <a:xfrm>
            <a:off x="4671962" y="2072236"/>
            <a:ext cx="1071610" cy="36446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二等辺三角形 16">
            <a:extLst>
              <a:ext uri="{FF2B5EF4-FFF2-40B4-BE49-F238E27FC236}">
                <a16:creationId xmlns:a16="http://schemas.microsoft.com/office/drawing/2014/main" id="{4F3523F0-E739-4886-B8BA-6CFBDC10CDF2}"/>
              </a:ext>
            </a:extLst>
          </p:cNvPr>
          <p:cNvSpPr/>
          <p:nvPr/>
        </p:nvSpPr>
        <p:spPr>
          <a:xfrm rot="5400000">
            <a:off x="5948493" y="1841403"/>
            <a:ext cx="720080" cy="34540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1C74289-AE48-4B89-B000-9A72C4D5E487}"/>
              </a:ext>
            </a:extLst>
          </p:cNvPr>
          <p:cNvSpPr txBox="1"/>
          <p:nvPr/>
        </p:nvSpPr>
        <p:spPr>
          <a:xfrm>
            <a:off x="6028452" y="1883299"/>
            <a:ext cx="466794" cy="261610"/>
          </a:xfrm>
          <a:prstGeom prst="rect">
            <a:avLst/>
          </a:prstGeom>
          <a:noFill/>
        </p:spPr>
        <p:txBody>
          <a:bodyPr wrap="none" rtlCol="0">
            <a:spAutoFit/>
          </a:bodyPr>
          <a:lstStyle/>
          <a:p>
            <a:r>
              <a:rPr kumimoji="1" lang="ja-JP" altLang="en-US" sz="1100" dirty="0"/>
              <a:t>審査</a:t>
            </a:r>
          </a:p>
        </p:txBody>
      </p:sp>
      <p:graphicFrame>
        <p:nvGraphicFramePr>
          <p:cNvPr id="19" name="表 15">
            <a:extLst>
              <a:ext uri="{FF2B5EF4-FFF2-40B4-BE49-F238E27FC236}">
                <a16:creationId xmlns:a16="http://schemas.microsoft.com/office/drawing/2014/main" id="{3D7F52F9-5387-423D-A263-0059501948DA}"/>
              </a:ext>
            </a:extLst>
          </p:cNvPr>
          <p:cNvGraphicFramePr>
            <a:graphicFrameLocks noGrp="1"/>
          </p:cNvGraphicFramePr>
          <p:nvPr>
            <p:extLst>
              <p:ext uri="{D42A27DB-BD31-4B8C-83A1-F6EECF244321}">
                <p14:modId xmlns:p14="http://schemas.microsoft.com/office/powerpoint/2010/main" val="3220114347"/>
              </p:ext>
            </p:extLst>
          </p:nvPr>
        </p:nvGraphicFramePr>
        <p:xfrm>
          <a:off x="6660232" y="1557455"/>
          <a:ext cx="1728192" cy="913298"/>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4141323317"/>
                    </a:ext>
                  </a:extLst>
                </a:gridCol>
              </a:tblGrid>
              <a:tr h="456649">
                <a:tc>
                  <a:txBody>
                    <a:bodyPr/>
                    <a:lstStyle/>
                    <a:p>
                      <a:pPr algn="ctr"/>
                      <a:r>
                        <a:rPr kumimoji="1" lang="ja-JP" altLang="en-US" sz="1600" dirty="0"/>
                        <a:t>選定（予定）</a:t>
                      </a:r>
                    </a:p>
                  </a:txBody>
                  <a:tcPr anchor="ctr"/>
                </a:tc>
                <a:extLst>
                  <a:ext uri="{0D108BD9-81ED-4DB2-BD59-A6C34878D82A}">
                    <a16:rowId xmlns:a16="http://schemas.microsoft.com/office/drawing/2014/main" val="1159490782"/>
                  </a:ext>
                </a:extLst>
              </a:tr>
              <a:tr h="456649">
                <a:tc>
                  <a:txBody>
                    <a:bodyPr/>
                    <a:lstStyle/>
                    <a:p>
                      <a:pPr algn="ctr"/>
                      <a:r>
                        <a:rPr kumimoji="1" lang="en-US" altLang="ja-JP" sz="1800" dirty="0"/>
                        <a:t>20</a:t>
                      </a:r>
                      <a:r>
                        <a:rPr kumimoji="1" lang="ja-JP" altLang="en-US" sz="1400" dirty="0"/>
                        <a:t>件</a:t>
                      </a:r>
                      <a:endParaRPr kumimoji="1" lang="ja-JP" altLang="en-US" sz="1800" dirty="0"/>
                    </a:p>
                  </a:txBody>
                  <a:tcPr anchor="ctr"/>
                </a:tc>
                <a:extLst>
                  <a:ext uri="{0D108BD9-81ED-4DB2-BD59-A6C34878D82A}">
                    <a16:rowId xmlns:a16="http://schemas.microsoft.com/office/drawing/2014/main" val="1796900715"/>
                  </a:ext>
                </a:extLst>
              </a:tr>
            </a:tbl>
          </a:graphicData>
        </a:graphic>
      </p:graphicFrame>
      <p:sp>
        <p:nvSpPr>
          <p:cNvPr id="7" name="テキスト ボックス 6">
            <a:extLst>
              <a:ext uri="{FF2B5EF4-FFF2-40B4-BE49-F238E27FC236}">
                <a16:creationId xmlns:a16="http://schemas.microsoft.com/office/drawing/2014/main" id="{F0136A4B-93AD-4C3D-B2B6-8D029C4C3889}"/>
              </a:ext>
            </a:extLst>
          </p:cNvPr>
          <p:cNvSpPr txBox="1"/>
          <p:nvPr/>
        </p:nvSpPr>
        <p:spPr>
          <a:xfrm>
            <a:off x="235716" y="692696"/>
            <a:ext cx="8672567" cy="646331"/>
          </a:xfrm>
          <a:prstGeom prst="rect">
            <a:avLst/>
          </a:prstGeom>
          <a:noFill/>
        </p:spPr>
        <p:txBody>
          <a:bodyPr wrap="none" rtlCol="0">
            <a:spAutoFit/>
          </a:bodyPr>
          <a:lstStyle/>
          <a:p>
            <a:r>
              <a:rPr kumimoji="1" lang="ja-JP" altLang="en-US" dirty="0"/>
              <a:t>○部会委員による事前審査の結果、</a:t>
            </a:r>
            <a:r>
              <a:rPr kumimoji="1" lang="en-US" altLang="ja-JP" u="sng" dirty="0"/>
              <a:t>60</a:t>
            </a:r>
            <a:r>
              <a:rPr kumimoji="1" lang="ja-JP" altLang="en-US" u="sng" dirty="0"/>
              <a:t>件のスポットに対してご推薦</a:t>
            </a:r>
            <a:r>
              <a:rPr kumimoji="1" lang="ja-JP" altLang="en-US" dirty="0"/>
              <a:t>をいただきました。</a:t>
            </a:r>
            <a:endParaRPr kumimoji="1" lang="en-US" altLang="ja-JP" dirty="0"/>
          </a:p>
          <a:p>
            <a:r>
              <a:rPr lang="ja-JP" altLang="en-US" dirty="0"/>
              <a:t>　　⇒　</a:t>
            </a:r>
            <a:r>
              <a:rPr kumimoji="1" lang="ja-JP" altLang="en-US" dirty="0"/>
              <a:t>複数票８件 </a:t>
            </a:r>
            <a:r>
              <a:rPr kumimoji="1" lang="en-US" altLang="ja-JP" dirty="0"/>
              <a:t>/</a:t>
            </a:r>
            <a:r>
              <a:rPr lang="ja-JP" altLang="en-US" dirty="0"/>
              <a:t> 単数票</a:t>
            </a:r>
            <a:r>
              <a:rPr lang="en-US" altLang="ja-JP" dirty="0"/>
              <a:t>5</a:t>
            </a:r>
            <a:r>
              <a:rPr kumimoji="1" lang="en-US" altLang="ja-JP" dirty="0"/>
              <a:t>2</a:t>
            </a:r>
            <a:r>
              <a:rPr kumimoji="1" lang="ja-JP" altLang="en-US" dirty="0"/>
              <a:t>件</a:t>
            </a:r>
          </a:p>
        </p:txBody>
      </p:sp>
      <p:graphicFrame>
        <p:nvGraphicFramePr>
          <p:cNvPr id="20" name="表 19">
            <a:extLst>
              <a:ext uri="{FF2B5EF4-FFF2-40B4-BE49-F238E27FC236}">
                <a16:creationId xmlns:a16="http://schemas.microsoft.com/office/drawing/2014/main" id="{A5EE9BFA-7724-420E-ADCB-69B7D20BE7C0}"/>
              </a:ext>
            </a:extLst>
          </p:cNvPr>
          <p:cNvGraphicFramePr>
            <a:graphicFrameLocks noGrp="1"/>
          </p:cNvGraphicFramePr>
          <p:nvPr>
            <p:extLst>
              <p:ext uri="{D42A27DB-BD31-4B8C-83A1-F6EECF244321}">
                <p14:modId xmlns:p14="http://schemas.microsoft.com/office/powerpoint/2010/main" val="1359182911"/>
              </p:ext>
            </p:extLst>
          </p:nvPr>
        </p:nvGraphicFramePr>
        <p:xfrm>
          <a:off x="364631" y="2745305"/>
          <a:ext cx="8414736" cy="4008486"/>
        </p:xfrm>
        <a:graphic>
          <a:graphicData uri="http://schemas.openxmlformats.org/drawingml/2006/table">
            <a:tbl>
              <a:tblPr firstRow="1" bandRow="1">
                <a:tableStyleId>{616DA210-FB5B-4158-B5E0-FEB733F419BA}</a:tableStyleId>
              </a:tblPr>
              <a:tblGrid>
                <a:gridCol w="1405485">
                  <a:extLst>
                    <a:ext uri="{9D8B030D-6E8A-4147-A177-3AD203B41FA5}">
                      <a16:colId xmlns:a16="http://schemas.microsoft.com/office/drawing/2014/main" val="4216197973"/>
                    </a:ext>
                  </a:extLst>
                </a:gridCol>
                <a:gridCol w="3264835">
                  <a:extLst>
                    <a:ext uri="{9D8B030D-6E8A-4147-A177-3AD203B41FA5}">
                      <a16:colId xmlns:a16="http://schemas.microsoft.com/office/drawing/2014/main" val="341508336"/>
                    </a:ext>
                  </a:extLst>
                </a:gridCol>
                <a:gridCol w="936104">
                  <a:extLst>
                    <a:ext uri="{9D8B030D-6E8A-4147-A177-3AD203B41FA5}">
                      <a16:colId xmlns:a16="http://schemas.microsoft.com/office/drawing/2014/main" val="4044357023"/>
                    </a:ext>
                  </a:extLst>
                </a:gridCol>
                <a:gridCol w="936104">
                  <a:extLst>
                    <a:ext uri="{9D8B030D-6E8A-4147-A177-3AD203B41FA5}">
                      <a16:colId xmlns:a16="http://schemas.microsoft.com/office/drawing/2014/main" val="465267756"/>
                    </a:ext>
                  </a:extLst>
                </a:gridCol>
                <a:gridCol w="936104">
                  <a:extLst>
                    <a:ext uri="{9D8B030D-6E8A-4147-A177-3AD203B41FA5}">
                      <a16:colId xmlns:a16="http://schemas.microsoft.com/office/drawing/2014/main" val="1390909239"/>
                    </a:ext>
                  </a:extLst>
                </a:gridCol>
                <a:gridCol w="936104">
                  <a:extLst>
                    <a:ext uri="{9D8B030D-6E8A-4147-A177-3AD203B41FA5}">
                      <a16:colId xmlns:a16="http://schemas.microsoft.com/office/drawing/2014/main" val="2111066291"/>
                    </a:ext>
                  </a:extLst>
                </a:gridCol>
              </a:tblGrid>
              <a:tr h="263768">
                <a:tc rowSpan="2" gridSpan="2">
                  <a:txBody>
                    <a:bodyPr/>
                    <a:lstStyle/>
                    <a:p>
                      <a:pPr algn="ctr"/>
                      <a:r>
                        <a:rPr kumimoji="1" lang="ja-JP" altLang="en-US" sz="1400" dirty="0">
                          <a:latin typeface="BIZ UDPゴシック" panose="020B0400000000000000" pitchFamily="50" charset="-128"/>
                          <a:ea typeface="BIZ UDPゴシック" panose="020B0400000000000000" pitchFamily="50" charset="-128"/>
                        </a:rPr>
                        <a:t>選定対象</a:t>
                      </a:r>
                      <a:r>
                        <a:rPr kumimoji="1" lang="en-US" altLang="ja-JP" sz="1400" dirty="0">
                          <a:latin typeface="BIZ UDPゴシック" panose="020B0400000000000000" pitchFamily="50" charset="-128"/>
                          <a:ea typeface="BIZ UDPゴシック" panose="020B0400000000000000" pitchFamily="50" charset="-128"/>
                        </a:rPr>
                        <a:t>60</a:t>
                      </a:r>
                      <a:r>
                        <a:rPr kumimoji="1" lang="ja-JP" altLang="en-US" sz="1400" dirty="0">
                          <a:latin typeface="BIZ UDPゴシック" panose="020B0400000000000000" pitchFamily="50" charset="-128"/>
                          <a:ea typeface="BIZ UDPゴシック" panose="020B0400000000000000" pitchFamily="50" charset="-128"/>
                        </a:rPr>
                        <a:t>件の</a:t>
                      </a:r>
                      <a:r>
                        <a:rPr kumimoji="1" lang="ja-JP" altLang="en-US" sz="1400" u="sng" dirty="0">
                          <a:latin typeface="BIZ UDPゴシック" panose="020B0400000000000000" pitchFamily="50" charset="-128"/>
                          <a:ea typeface="BIZ UDPゴシック" panose="020B0400000000000000" pitchFamily="50" charset="-128"/>
                        </a:rPr>
                        <a:t>内訳</a:t>
                      </a:r>
                      <a:endParaRPr kumimoji="1" lang="ja-JP" altLang="en-US" sz="1400" b="0" u="sng" dirty="0">
                        <a:latin typeface="BIZ UDPゴシック" panose="020B0400000000000000" pitchFamily="50" charset="-128"/>
                        <a:ea typeface="BIZ UDPゴシック" panose="020B0400000000000000" pitchFamily="50" charset="-128"/>
                      </a:endParaRP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rowSpan="2" hMerge="1">
                  <a:txBody>
                    <a:bodyPr/>
                    <a:lstStyle/>
                    <a:p>
                      <a:endParaRPr kumimoji="1" lang="ja-JP" altLang="en-US" b="0" dirty="0">
                        <a:latin typeface="+mn-ea"/>
                        <a:ea typeface="+mn-ea"/>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kumimoji="1" lang="ja-JP" altLang="en-US" sz="1400" b="0" dirty="0">
                          <a:latin typeface="BIZ UDPゴシック" panose="020B0400000000000000" pitchFamily="50" charset="-128"/>
                          <a:ea typeface="BIZ UDPゴシック" panose="020B0400000000000000" pitchFamily="50" charset="-128"/>
                        </a:rPr>
                        <a:t>事前審査結果</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sz="1400" b="0" dirty="0">
                        <a:latin typeface="BIZ UDPゴシック" panose="020B0400000000000000" pitchFamily="50" charset="-128"/>
                        <a:ea typeface="BIZ UDP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1400" b="0" dirty="0">
                        <a:latin typeface="BIZ UDPゴシック" panose="020B0400000000000000" pitchFamily="50" charset="-128"/>
                        <a:ea typeface="BIZ UDP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400" b="0" dirty="0">
                          <a:latin typeface="BIZ UDPゴシック" panose="020B0400000000000000" pitchFamily="50" charset="-128"/>
                          <a:ea typeface="BIZ UDPゴシック" panose="020B0400000000000000" pitchFamily="50" charset="-128"/>
                        </a:rPr>
                        <a:t>既選定数</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7880580"/>
                  </a:ext>
                </a:extLst>
              </a:tr>
              <a:tr h="263768">
                <a:tc gridSpan="2" vMerge="1">
                  <a:txBody>
                    <a:bodyPr/>
                    <a:lstStyle/>
                    <a:p>
                      <a:endParaRPr kumimoji="1" lang="ja-JP" altLang="en-US" sz="1400" b="0" dirty="0">
                        <a:latin typeface="BIZ UDPゴシック" panose="020B0400000000000000" pitchFamily="50" charset="-128"/>
                        <a:ea typeface="BIZ UDPゴシック" panose="020B0400000000000000" pitchFamily="50" charset="-128"/>
                      </a:endParaRP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hMerge="1" vMerge="1">
                  <a:txBody>
                    <a:bodyPr/>
                    <a:lstStyle/>
                    <a:p>
                      <a:endParaRPr kumimoji="1" lang="ja-JP" altLang="en-US"/>
                    </a:p>
                  </a:txBody>
                  <a:tcPr/>
                </a:tc>
                <a:tc>
                  <a:txBody>
                    <a:bodyPr/>
                    <a:lstStyle/>
                    <a:p>
                      <a:pPr algn="ctr"/>
                      <a:r>
                        <a:rPr kumimoji="1" lang="ja-JP" altLang="en-US" sz="1400" b="0" dirty="0">
                          <a:latin typeface="BIZ UDPゴシック" panose="020B0400000000000000" pitchFamily="50" charset="-128"/>
                          <a:ea typeface="BIZ UDPゴシック" panose="020B0400000000000000" pitchFamily="50" charset="-128"/>
                        </a:rPr>
                        <a:t>複数票</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400" b="0" dirty="0">
                          <a:latin typeface="BIZ UDPゴシック" panose="020B0400000000000000" pitchFamily="50" charset="-128"/>
                          <a:ea typeface="BIZ UDPゴシック" panose="020B0400000000000000" pitchFamily="50" charset="-128"/>
                        </a:rPr>
                        <a:t>単数票</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400" b="0" dirty="0">
                          <a:latin typeface="BIZ UDPゴシック" panose="020B0400000000000000" pitchFamily="50" charset="-128"/>
                          <a:ea typeface="BIZ UDPゴシック" panose="020B0400000000000000" pitchFamily="50" charset="-128"/>
                        </a:rPr>
                        <a:t>合計</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kumimoji="1" lang="ja-JP" altLang="en-US" sz="1400" b="0" dirty="0">
                        <a:latin typeface="BIZ UDPゴシック" panose="020B0400000000000000" pitchFamily="50" charset="-128"/>
                        <a:ea typeface="BIZ UDP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8155167"/>
                  </a:ext>
                </a:extLst>
              </a:tr>
              <a:tr h="263768">
                <a:tc rowSpan="5">
                  <a:txBody>
                    <a:bodyPr/>
                    <a:lstStyle/>
                    <a:p>
                      <a:r>
                        <a:rPr kumimoji="1" lang="ja-JP" altLang="en-US" sz="1400" b="0" dirty="0">
                          <a:latin typeface="BIZ UDPゴシック" panose="020B0400000000000000" pitchFamily="50" charset="-128"/>
                          <a:ea typeface="BIZ UDPゴシック" panose="020B0400000000000000" pitchFamily="50" charset="-128"/>
                        </a:rPr>
                        <a:t>地域別</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400" b="0" dirty="0">
                          <a:latin typeface="BIZ UDPゴシック" panose="020B0400000000000000" pitchFamily="50" charset="-128"/>
                          <a:ea typeface="BIZ UDPゴシック" panose="020B0400000000000000" pitchFamily="50" charset="-128"/>
                        </a:rPr>
                        <a:t>北大阪エリア</a:t>
                      </a:r>
                      <a:endParaRPr kumimoji="1" lang="en-US" altLang="ja-JP" sz="1400" b="0" dirty="0">
                        <a:latin typeface="BIZ UDPゴシック" panose="020B0400000000000000" pitchFamily="50" charset="-128"/>
                        <a:ea typeface="BIZ UDPゴシック" panose="020B0400000000000000" pitchFamily="50" charset="-128"/>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2</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10</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12</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13</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248280"/>
                  </a:ext>
                </a:extLst>
              </a:tr>
              <a:tr h="263768">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大阪市エリア</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0</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16</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16</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22</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81825"/>
                  </a:ext>
                </a:extLst>
              </a:tr>
              <a:tr h="263768">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東大阪エリア</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0</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9</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9</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dirty="0">
                          <a:solidFill>
                            <a:srgbClr val="FF0000"/>
                          </a:solidFill>
                          <a:latin typeface="BIZ UDPゴシック" panose="020B0400000000000000" pitchFamily="50" charset="-128"/>
                          <a:ea typeface="BIZ UDPゴシック" panose="020B0400000000000000" pitchFamily="50" charset="-128"/>
                        </a:rPr>
                        <a:t>１３件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377757"/>
                  </a:ext>
                </a:extLst>
              </a:tr>
              <a:tr h="263768">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泉州エリア</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5</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11</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16</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19</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19915"/>
                  </a:ext>
                </a:extLst>
              </a:tr>
              <a:tr h="263768">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南河内エリア</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6</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7</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rgbClr val="FF0000"/>
                          </a:solidFill>
                          <a:latin typeface="BIZ UDPゴシック" panose="020B0400000000000000" pitchFamily="50" charset="-128"/>
                          <a:ea typeface="BIZ UDPゴシック" panose="020B0400000000000000" pitchFamily="50" charset="-128"/>
                        </a:rPr>
                        <a:t>13</a:t>
                      </a:r>
                      <a:r>
                        <a:rPr kumimoji="1" lang="ja-JP" altLang="en-US" sz="1400" b="0" dirty="0">
                          <a:solidFill>
                            <a:srgbClr val="FF0000"/>
                          </a:solidFill>
                          <a:latin typeface="BIZ UDPゴシック" panose="020B0400000000000000" pitchFamily="50" charset="-128"/>
                          <a:ea typeface="BIZ UDPゴシック" panose="020B0400000000000000" pitchFamily="50" charset="-128"/>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2326812"/>
                  </a:ext>
                </a:extLst>
              </a:tr>
              <a:tr h="357683">
                <a:tc rowSpan="4">
                  <a:txBody>
                    <a:bodyPr/>
                    <a:lstStyle/>
                    <a:p>
                      <a:r>
                        <a:rPr kumimoji="1" lang="ja-JP" altLang="en-US" sz="1400" b="0" dirty="0">
                          <a:latin typeface="BIZ UDPゴシック" panose="020B0400000000000000" pitchFamily="50" charset="-128"/>
                          <a:ea typeface="BIZ UDPゴシック" panose="020B0400000000000000" pitchFamily="50" charset="-128"/>
                        </a:rPr>
                        <a:t>カテゴリー別　</a:t>
                      </a:r>
                      <a:endParaRPr kumimoji="1" lang="en-US" altLang="ja-JP" sz="1400" b="0" dirty="0">
                        <a:latin typeface="BIZ UDPゴシック" panose="020B0400000000000000" pitchFamily="50" charset="-128"/>
                        <a:ea typeface="BIZ UDPゴシック" panose="020B0400000000000000" pitchFamily="50" charset="-128"/>
                      </a:endParaRPr>
                    </a:p>
                    <a:p>
                      <a:r>
                        <a:rPr kumimoji="1" lang="ja-JP" altLang="en-US" sz="1200" b="0" dirty="0">
                          <a:latin typeface="BIZ UDPゴシック" panose="020B0400000000000000" pitchFamily="50" charset="-128"/>
                          <a:ea typeface="BIZ UDPゴシック" panose="020B0400000000000000" pitchFamily="50" charset="-128"/>
                        </a:rPr>
                        <a:t>（視対象の分類）</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400" b="0" dirty="0">
                          <a:latin typeface="BIZ UDPゴシック" panose="020B0400000000000000" pitchFamily="50" charset="-128"/>
                          <a:ea typeface="BIZ UDPゴシック" panose="020B0400000000000000" pitchFamily="50" charset="-128"/>
                        </a:rPr>
                        <a:t>地形特性</a:t>
                      </a:r>
                      <a:endParaRPr kumimoji="1" lang="en-US" altLang="ja-JP" sz="1400" b="0" dirty="0">
                        <a:latin typeface="BIZ UDPゴシック" panose="020B0400000000000000" pitchFamily="50" charset="-128"/>
                        <a:ea typeface="BIZ UDPゴシック" panose="020B0400000000000000" pitchFamily="50" charset="-128"/>
                      </a:endParaRPr>
                    </a:p>
                    <a:p>
                      <a:r>
                        <a:rPr kumimoji="1" lang="ja-JP" altLang="en-US" sz="1200" b="0" dirty="0">
                          <a:latin typeface="BIZ UDPゴシック" panose="020B0400000000000000" pitchFamily="50" charset="-128"/>
                          <a:ea typeface="BIZ UDPゴシック" panose="020B0400000000000000" pitchFamily="50" charset="-128"/>
                        </a:rPr>
                        <a:t>（山並み、海岸、平野、中流河川等）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26</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31</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28</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880353"/>
                  </a:ext>
                </a:extLst>
              </a:tr>
              <a:tr h="357683">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歴史特性</a:t>
                      </a:r>
                      <a:endParaRPr kumimoji="1" lang="en-US" altLang="ja-JP" sz="1400" b="0" dirty="0">
                        <a:latin typeface="BIZ UDPゴシック" panose="020B0400000000000000" pitchFamily="50" charset="-128"/>
                        <a:ea typeface="BIZ UDPゴシック" panose="020B0400000000000000" pitchFamily="50" charset="-128"/>
                      </a:endParaRPr>
                    </a:p>
                    <a:p>
                      <a:r>
                        <a:rPr kumimoji="1" lang="ja-JP" altLang="en-US" sz="1200" b="0" dirty="0">
                          <a:latin typeface="BIZ UDPゴシック" panose="020B0400000000000000" pitchFamily="50" charset="-128"/>
                          <a:ea typeface="BIZ UDPゴシック" panose="020B0400000000000000" pitchFamily="50" charset="-128"/>
                        </a:rPr>
                        <a:t>（歴史的街道、古墳群、寺内町、城郭等）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18</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0049331"/>
                  </a:ext>
                </a:extLst>
              </a:tr>
              <a:tr h="357683">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都市・インフラ特性</a:t>
                      </a:r>
                      <a:endParaRPr kumimoji="1" lang="en-US" altLang="ja-JP" sz="1400" b="0" dirty="0">
                        <a:latin typeface="BIZ UDPゴシック" panose="020B0400000000000000" pitchFamily="50" charset="-128"/>
                        <a:ea typeface="BIZ UDPゴシック" panose="020B0400000000000000" pitchFamily="50" charset="-128"/>
                      </a:endParaRPr>
                    </a:p>
                    <a:p>
                      <a:r>
                        <a:rPr kumimoji="1" lang="ja-JP" altLang="en-US" sz="1200" b="0" dirty="0">
                          <a:latin typeface="BIZ UDPゴシック" panose="020B0400000000000000" pitchFamily="50" charset="-128"/>
                          <a:ea typeface="BIZ UDPゴシック" panose="020B0400000000000000" pitchFamily="50" charset="-128"/>
                        </a:rPr>
                        <a:t>（広域幹線道路、鉄軌道、大規模公園、港湾等）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11</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15</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671560"/>
                  </a:ext>
                </a:extLst>
              </a:tr>
              <a:tr h="357683">
                <a:tc vMerge="1">
                  <a:txBody>
                    <a:bodyPr/>
                    <a:lstStyle/>
                    <a:p>
                      <a:endParaRPr kumimoji="1" lang="ja-JP" altLang="en-US"/>
                    </a:p>
                  </a:txBody>
                  <a:tcPr/>
                </a:tc>
                <a:tc>
                  <a:txBody>
                    <a:bodyPr/>
                    <a:lstStyle/>
                    <a:p>
                      <a:r>
                        <a:rPr kumimoji="1" lang="ja-JP" altLang="en-US" sz="1400" b="0" dirty="0">
                          <a:latin typeface="BIZ UDPゴシック" panose="020B0400000000000000" pitchFamily="50" charset="-128"/>
                          <a:ea typeface="BIZ UDPゴシック" panose="020B0400000000000000" pitchFamily="50" charset="-128"/>
                        </a:rPr>
                        <a:t>土地利用特性</a:t>
                      </a:r>
                      <a:endParaRPr kumimoji="1" lang="en-US" altLang="ja-JP" sz="1400" b="0" dirty="0">
                        <a:latin typeface="BIZ UDPゴシック" panose="020B0400000000000000" pitchFamily="50" charset="-128"/>
                        <a:ea typeface="BIZ UDPゴシック" panose="020B0400000000000000" pitchFamily="50" charset="-128"/>
                      </a:endParaRPr>
                    </a:p>
                    <a:p>
                      <a:r>
                        <a:rPr kumimoji="1" lang="ja-JP" altLang="en-US" sz="1200" b="0" dirty="0">
                          <a:latin typeface="BIZ UDPゴシック" panose="020B0400000000000000" pitchFamily="50" charset="-128"/>
                          <a:ea typeface="BIZ UDPゴシック" panose="020B0400000000000000" pitchFamily="50" charset="-128"/>
                        </a:rPr>
                        <a:t>（超高層ビル群、工業用地、大規模建築物等）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0</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19</a:t>
                      </a:r>
                      <a:r>
                        <a:rPr kumimoji="1" lang="ja-JP" altLang="en-US" sz="14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件</a:t>
                      </a:r>
                    </a:p>
                  </a:txBody>
                  <a:tcPr marL="84546" marR="84546" marT="42273" marB="4227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1938793"/>
                  </a:ext>
                </a:extLst>
              </a:tr>
            </a:tbl>
          </a:graphicData>
        </a:graphic>
      </p:graphicFrame>
      <p:sp>
        <p:nvSpPr>
          <p:cNvPr id="23" name="二等辺三角形 22">
            <a:extLst>
              <a:ext uri="{FF2B5EF4-FFF2-40B4-BE49-F238E27FC236}">
                <a16:creationId xmlns:a16="http://schemas.microsoft.com/office/drawing/2014/main" id="{5001F65C-6934-4E76-A742-C68C2E25DB48}"/>
              </a:ext>
            </a:extLst>
          </p:cNvPr>
          <p:cNvSpPr/>
          <p:nvPr/>
        </p:nvSpPr>
        <p:spPr>
          <a:xfrm rot="10800000">
            <a:off x="4299001" y="2550387"/>
            <a:ext cx="720080" cy="19429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DA340C9-2913-472D-A3B0-E28B4BE7E73E}"/>
              </a:ext>
            </a:extLst>
          </p:cNvPr>
          <p:cNvSpPr/>
          <p:nvPr/>
        </p:nvSpPr>
        <p:spPr>
          <a:xfrm flipH="1">
            <a:off x="6876256" y="3020805"/>
            <a:ext cx="1008112" cy="3756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1632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ビュースポットおおさか事前審査の集計結果</a:t>
            </a:r>
            <a:r>
              <a:rPr lang="ja-JP" altLang="en-US" sz="1600" dirty="0">
                <a:latin typeface="BIZ UDPゴシック" panose="020B0400000000000000" pitchFamily="50" charset="-128"/>
                <a:ea typeface="BIZ UDPゴシック" panose="020B0400000000000000" pitchFamily="50" charset="-128"/>
              </a:rPr>
              <a:t>　　</a:t>
            </a:r>
            <a:r>
              <a:rPr lang="ja-JP" altLang="en-US" sz="2000" b="1" u="sng" dirty="0">
                <a:latin typeface="BIZ UDPゴシック" panose="020B0400000000000000" pitchFamily="50" charset="-128"/>
                <a:ea typeface="BIZ UDPゴシック" panose="020B0400000000000000" pitchFamily="50" charset="-128"/>
              </a:rPr>
              <a:t>　</a:t>
            </a:r>
            <a:endParaRPr kumimoji="1" lang="ja-JP" altLang="en-US" sz="20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3" name="スライド番号プレースホルダー 2"/>
          <p:cNvSpPr>
            <a:spLocks noGrp="1"/>
          </p:cNvSpPr>
          <p:nvPr>
            <p:ph type="sldNum" sz="quarter" idx="12"/>
          </p:nvPr>
        </p:nvSpPr>
        <p:spPr>
          <a:xfrm>
            <a:off x="7093162" y="6601051"/>
            <a:ext cx="2133600" cy="365125"/>
          </a:xfrm>
        </p:spPr>
        <p:txBody>
          <a:bodyPr/>
          <a:lstStyle/>
          <a:p>
            <a:fld id="{5FAB2AA0-22F6-4977-B4AB-6397E15C0039}" type="slidenum">
              <a:rPr kumimoji="1" lang="ja-JP" altLang="en-US" smtClean="0"/>
              <a:t>3</a:t>
            </a:fld>
            <a:endParaRPr kumimoji="1" lang="ja-JP" altLang="en-US" dirty="0"/>
          </a:p>
        </p:txBody>
      </p:sp>
      <p:sp>
        <p:nvSpPr>
          <p:cNvPr id="9" name="正方形/長方形 8"/>
          <p:cNvSpPr/>
          <p:nvPr/>
        </p:nvSpPr>
        <p:spPr>
          <a:xfrm>
            <a:off x="7137226" y="804429"/>
            <a:ext cx="1657884" cy="464331"/>
          </a:xfrm>
          <a:prstGeom prst="rect">
            <a:avLst/>
          </a:prstGeom>
        </p:spPr>
        <p:txBody>
          <a:bodyPr wrap="square" lIns="144000" tIns="108000" rIns="144000" bIns="108000">
            <a:spAutoFit/>
          </a:bodyPr>
          <a:lstStyle/>
          <a:p>
            <a:pPr lvl="0" algn="r">
              <a:defRPr/>
            </a:pPr>
            <a:r>
              <a:rPr lang="ja-JP" altLang="en-US" sz="1600" noProof="0" dirty="0">
                <a:solidFill>
                  <a:prstClr val="black"/>
                </a:solidFill>
                <a:latin typeface="ＭＳ Ｐゴシック" panose="020B0600070205080204" pitchFamily="50" charset="-128"/>
              </a:rPr>
              <a:t>得票順</a:t>
            </a:r>
            <a:endParaRPr lang="en-US" altLang="ja-JP" sz="1600" noProof="0" dirty="0">
              <a:solidFill>
                <a:prstClr val="black"/>
              </a:solidFill>
              <a:latin typeface="ＭＳ Ｐゴシック" panose="020B0600070205080204" pitchFamily="50" charset="-128"/>
            </a:endParaRPr>
          </a:p>
        </p:txBody>
      </p:sp>
      <p:sp>
        <p:nvSpPr>
          <p:cNvPr id="7" name="正方形/長方形 6"/>
          <p:cNvSpPr/>
          <p:nvPr/>
        </p:nvSpPr>
        <p:spPr>
          <a:xfrm>
            <a:off x="123002" y="804429"/>
            <a:ext cx="7113294" cy="464331"/>
          </a:xfrm>
          <a:prstGeom prst="rect">
            <a:avLst/>
          </a:prstGeom>
        </p:spPr>
        <p:txBody>
          <a:bodyPr wrap="square" lIns="144000" tIns="108000" rIns="144000" bIns="108000">
            <a:spAutoFit/>
          </a:bodyPr>
          <a:lstStyle/>
          <a:p>
            <a:pPr lvl="0">
              <a:defRPr/>
            </a:pPr>
            <a:r>
              <a:rPr lang="ja-JP" altLang="en-US" sz="1600" noProof="0" dirty="0">
                <a:solidFill>
                  <a:prstClr val="black"/>
                </a:solidFill>
                <a:latin typeface="BIZ UDPゴシック" panose="020B0400000000000000" pitchFamily="50" charset="-128"/>
                <a:ea typeface="BIZ UDPゴシック" panose="020B0400000000000000" pitchFamily="50" charset="-128"/>
              </a:rPr>
              <a:t>① 複数の投票があったビュースポット ： </a:t>
            </a:r>
            <a:r>
              <a:rPr lang="ja-JP" altLang="en-US" sz="1600" dirty="0">
                <a:solidFill>
                  <a:prstClr val="black"/>
                </a:solidFill>
                <a:latin typeface="BIZ UDPゴシック" panose="020B0400000000000000" pitchFamily="50" charset="-128"/>
                <a:ea typeface="BIZ UDPゴシック" panose="020B0400000000000000" pitchFamily="50" charset="-128"/>
              </a:rPr>
              <a:t>８</a:t>
            </a:r>
            <a:r>
              <a:rPr lang="ja-JP" altLang="en-US" sz="1600" noProof="0" dirty="0">
                <a:solidFill>
                  <a:prstClr val="black"/>
                </a:solidFill>
                <a:latin typeface="BIZ UDPゴシック" panose="020B0400000000000000" pitchFamily="50" charset="-128"/>
                <a:ea typeface="BIZ UDPゴシック" panose="020B0400000000000000" pitchFamily="50" charset="-128"/>
              </a:rPr>
              <a:t>件　（３票：２件　２票：６件）</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10" name="表 9">
            <a:extLst>
              <a:ext uri="{FF2B5EF4-FFF2-40B4-BE49-F238E27FC236}">
                <a16:creationId xmlns:a16="http://schemas.microsoft.com/office/drawing/2014/main" id="{744A3656-0F61-4390-920C-B00E70D816CB}"/>
              </a:ext>
            </a:extLst>
          </p:cNvPr>
          <p:cNvGraphicFramePr>
            <a:graphicFrameLocks noGrp="1"/>
          </p:cNvGraphicFramePr>
          <p:nvPr>
            <p:extLst>
              <p:ext uri="{D42A27DB-BD31-4B8C-83A1-F6EECF244321}">
                <p14:modId xmlns:p14="http://schemas.microsoft.com/office/powerpoint/2010/main" val="4026893705"/>
              </p:ext>
            </p:extLst>
          </p:nvPr>
        </p:nvGraphicFramePr>
        <p:xfrm>
          <a:off x="133211" y="1717656"/>
          <a:ext cx="8903291" cy="3461591"/>
        </p:xfrm>
        <a:graphic>
          <a:graphicData uri="http://schemas.openxmlformats.org/drawingml/2006/table">
            <a:tbl>
              <a:tblPr/>
              <a:tblGrid>
                <a:gridCol w="201707">
                  <a:extLst>
                    <a:ext uri="{9D8B030D-6E8A-4147-A177-3AD203B41FA5}">
                      <a16:colId xmlns:a16="http://schemas.microsoft.com/office/drawing/2014/main" val="270227675"/>
                    </a:ext>
                  </a:extLst>
                </a:gridCol>
                <a:gridCol w="217154">
                  <a:extLst>
                    <a:ext uri="{9D8B030D-6E8A-4147-A177-3AD203B41FA5}">
                      <a16:colId xmlns:a16="http://schemas.microsoft.com/office/drawing/2014/main" val="4150698762"/>
                    </a:ext>
                  </a:extLst>
                </a:gridCol>
                <a:gridCol w="186443">
                  <a:extLst>
                    <a:ext uri="{9D8B030D-6E8A-4147-A177-3AD203B41FA5}">
                      <a16:colId xmlns:a16="http://schemas.microsoft.com/office/drawing/2014/main" val="2169726753"/>
                    </a:ext>
                  </a:extLst>
                </a:gridCol>
                <a:gridCol w="453206">
                  <a:extLst>
                    <a:ext uri="{9D8B030D-6E8A-4147-A177-3AD203B41FA5}">
                      <a16:colId xmlns:a16="http://schemas.microsoft.com/office/drawing/2014/main" val="1311878136"/>
                    </a:ext>
                  </a:extLst>
                </a:gridCol>
                <a:gridCol w="1477369">
                  <a:extLst>
                    <a:ext uri="{9D8B030D-6E8A-4147-A177-3AD203B41FA5}">
                      <a16:colId xmlns:a16="http://schemas.microsoft.com/office/drawing/2014/main" val="4035294749"/>
                    </a:ext>
                  </a:extLst>
                </a:gridCol>
                <a:gridCol w="1477369">
                  <a:extLst>
                    <a:ext uri="{9D8B030D-6E8A-4147-A177-3AD203B41FA5}">
                      <a16:colId xmlns:a16="http://schemas.microsoft.com/office/drawing/2014/main" val="3081890020"/>
                    </a:ext>
                  </a:extLst>
                </a:gridCol>
                <a:gridCol w="616025">
                  <a:extLst>
                    <a:ext uri="{9D8B030D-6E8A-4147-A177-3AD203B41FA5}">
                      <a16:colId xmlns:a16="http://schemas.microsoft.com/office/drawing/2014/main" val="242129237"/>
                    </a:ext>
                  </a:extLst>
                </a:gridCol>
                <a:gridCol w="305287">
                  <a:extLst>
                    <a:ext uri="{9D8B030D-6E8A-4147-A177-3AD203B41FA5}">
                      <a16:colId xmlns:a16="http://schemas.microsoft.com/office/drawing/2014/main" val="3598631310"/>
                    </a:ext>
                  </a:extLst>
                </a:gridCol>
                <a:gridCol w="305287">
                  <a:extLst>
                    <a:ext uri="{9D8B030D-6E8A-4147-A177-3AD203B41FA5}">
                      <a16:colId xmlns:a16="http://schemas.microsoft.com/office/drawing/2014/main" val="149538155"/>
                    </a:ext>
                  </a:extLst>
                </a:gridCol>
                <a:gridCol w="305287">
                  <a:extLst>
                    <a:ext uri="{9D8B030D-6E8A-4147-A177-3AD203B41FA5}">
                      <a16:colId xmlns:a16="http://schemas.microsoft.com/office/drawing/2014/main" val="714921665"/>
                    </a:ext>
                  </a:extLst>
                </a:gridCol>
                <a:gridCol w="305287">
                  <a:extLst>
                    <a:ext uri="{9D8B030D-6E8A-4147-A177-3AD203B41FA5}">
                      <a16:colId xmlns:a16="http://schemas.microsoft.com/office/drawing/2014/main" val="2856181909"/>
                    </a:ext>
                  </a:extLst>
                </a:gridCol>
                <a:gridCol w="305287">
                  <a:extLst>
                    <a:ext uri="{9D8B030D-6E8A-4147-A177-3AD203B41FA5}">
                      <a16:colId xmlns:a16="http://schemas.microsoft.com/office/drawing/2014/main" val="2024552125"/>
                    </a:ext>
                  </a:extLst>
                </a:gridCol>
                <a:gridCol w="305287">
                  <a:extLst>
                    <a:ext uri="{9D8B030D-6E8A-4147-A177-3AD203B41FA5}">
                      <a16:colId xmlns:a16="http://schemas.microsoft.com/office/drawing/2014/main" val="401330891"/>
                    </a:ext>
                  </a:extLst>
                </a:gridCol>
                <a:gridCol w="305287">
                  <a:extLst>
                    <a:ext uri="{9D8B030D-6E8A-4147-A177-3AD203B41FA5}">
                      <a16:colId xmlns:a16="http://schemas.microsoft.com/office/drawing/2014/main" val="1139681549"/>
                    </a:ext>
                  </a:extLst>
                </a:gridCol>
                <a:gridCol w="305287">
                  <a:extLst>
                    <a:ext uri="{9D8B030D-6E8A-4147-A177-3AD203B41FA5}">
                      <a16:colId xmlns:a16="http://schemas.microsoft.com/office/drawing/2014/main" val="3315566040"/>
                    </a:ext>
                  </a:extLst>
                </a:gridCol>
                <a:gridCol w="305287">
                  <a:extLst>
                    <a:ext uri="{9D8B030D-6E8A-4147-A177-3AD203B41FA5}">
                      <a16:colId xmlns:a16="http://schemas.microsoft.com/office/drawing/2014/main" val="3183609954"/>
                    </a:ext>
                  </a:extLst>
                </a:gridCol>
                <a:gridCol w="305287">
                  <a:extLst>
                    <a:ext uri="{9D8B030D-6E8A-4147-A177-3AD203B41FA5}">
                      <a16:colId xmlns:a16="http://schemas.microsoft.com/office/drawing/2014/main" val="4071381210"/>
                    </a:ext>
                  </a:extLst>
                </a:gridCol>
                <a:gridCol w="305287">
                  <a:extLst>
                    <a:ext uri="{9D8B030D-6E8A-4147-A177-3AD203B41FA5}">
                      <a16:colId xmlns:a16="http://schemas.microsoft.com/office/drawing/2014/main" val="1069038485"/>
                    </a:ext>
                  </a:extLst>
                </a:gridCol>
                <a:gridCol w="305287">
                  <a:extLst>
                    <a:ext uri="{9D8B030D-6E8A-4147-A177-3AD203B41FA5}">
                      <a16:colId xmlns:a16="http://schemas.microsoft.com/office/drawing/2014/main" val="1774930782"/>
                    </a:ext>
                  </a:extLst>
                </a:gridCol>
                <a:gridCol w="305287">
                  <a:extLst>
                    <a:ext uri="{9D8B030D-6E8A-4147-A177-3AD203B41FA5}">
                      <a16:colId xmlns:a16="http://schemas.microsoft.com/office/drawing/2014/main" val="1926467051"/>
                    </a:ext>
                  </a:extLst>
                </a:gridCol>
                <a:gridCol w="305287">
                  <a:extLst>
                    <a:ext uri="{9D8B030D-6E8A-4147-A177-3AD203B41FA5}">
                      <a16:colId xmlns:a16="http://schemas.microsoft.com/office/drawing/2014/main" val="1825429488"/>
                    </a:ext>
                  </a:extLst>
                </a:gridCol>
              </a:tblGrid>
              <a:tr h="304872">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234" marR="3234" marT="3234" marB="0" anchor="ctr">
                    <a:lnL>
                      <a:noFill/>
                    </a:lnL>
                    <a:lnR w="12700" cap="flat" cmpd="sng" algn="ctr">
                      <a:solidFill>
                        <a:schemeClr val="tx1"/>
                      </a:solidFill>
                      <a:prstDash val="solid"/>
                      <a:round/>
                      <a:headEnd type="none" w="med" len="med"/>
                      <a:tailEnd type="none" w="med" len="med"/>
                    </a:lnR>
                    <a:lnT>
                      <a:noFill/>
                    </a:lnT>
                    <a:lnB>
                      <a:noFill/>
                    </a:lnB>
                  </a:tcPr>
                </a:tc>
                <a:tc rowSpan="3" gridSpan="2">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得票数</a:t>
                      </a:r>
                    </a:p>
                  </a:txBody>
                  <a:tcPr marL="89451" marR="89451" marT="44726" marB="44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rowSpan="3" hMerge="1">
                  <a:txBody>
                    <a:bodyPr/>
                    <a:lstStyle/>
                    <a:p>
                      <a:endParaRPr kumimoji="1" lang="ja-JP" altLang="en-US"/>
                    </a:p>
                  </a:txBody>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番号</a:t>
                      </a:r>
                    </a:p>
                  </a:txBody>
                  <a:tcPr marL="89451" marR="89451" marT="44726" marB="44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zh-TW"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景観（視対象）</a:t>
                      </a:r>
                    </a:p>
                  </a:txBody>
                  <a:tcPr marL="89451" marR="89451" marT="44726" marB="44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ビュースポット（視点場）</a:t>
                      </a:r>
                    </a:p>
                  </a:txBody>
                  <a:tcPr marL="89451" marR="89451" marT="44726" marB="44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視点場の所在</a:t>
                      </a:r>
                    </a:p>
                  </a:txBody>
                  <a:tcPr marL="89451" marR="89451" marT="44726" marB="44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gridSpan="8">
                  <a:txBody>
                    <a:bodyPr/>
                    <a:lstStyle/>
                    <a:p>
                      <a:pPr algn="ctr"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（視対象の）景観要素による分類（都市景観ビジョン）</a:t>
                      </a:r>
                    </a:p>
                  </a:txBody>
                  <a:tcPr marL="89451" marR="89451" marT="44726" marB="44726"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a:solidFill>
                            <a:srgbClr val="000000"/>
                          </a:solidFill>
                          <a:effectLst/>
                          <a:latin typeface="游ゴシック" panose="020B0400000000000000" pitchFamily="50" charset="-128"/>
                          <a:ea typeface="游ゴシック" panose="020B0400000000000000" pitchFamily="50" charset="-128"/>
                        </a:rPr>
                        <a:t>時間軸による分類</a:t>
                      </a:r>
                    </a:p>
                  </a:txBody>
                  <a:tcPr marL="89451" marR="89451" marT="44726" marB="447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gridSpan="3">
                  <a:txBody>
                    <a:bodyPr/>
                    <a:lstStyle/>
                    <a:p>
                      <a:pPr algn="ctr" fontAlgn="ctr"/>
                      <a:r>
                        <a:rPr lang="ja-JP" altLang="en-US" sz="700" b="1" i="0" u="none" strike="noStrike">
                          <a:solidFill>
                            <a:srgbClr val="000000"/>
                          </a:solidFill>
                          <a:effectLst/>
                          <a:latin typeface="游ゴシック" panose="020B0400000000000000" pitchFamily="50" charset="-128"/>
                          <a:ea typeface="游ゴシック" panose="020B0400000000000000" pitchFamily="50" charset="-128"/>
                        </a:rPr>
                        <a:t>特徴による分類</a:t>
                      </a:r>
                    </a:p>
                  </a:txBody>
                  <a:tcPr marL="89451" marR="89451" marT="44726" marB="447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hMerge="1">
                  <a:txBody>
                    <a:bodyPr/>
                    <a:lstStyle/>
                    <a:p>
                      <a:endParaRPr kumimoji="1" lang="ja-JP" altLang="en-US"/>
                    </a:p>
                  </a:txBody>
                  <a:tcPr/>
                </a:tc>
                <a:tc rowSpan="3">
                  <a:txBody>
                    <a:bodyPr/>
                    <a:lstStyle/>
                    <a:p>
                      <a:pPr algn="ctr" fontAlgn="ct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該当なし</a:t>
                      </a:r>
                    </a:p>
                  </a:txBody>
                  <a:tcPr marL="89451" marR="89451" marT="44726" marB="447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335672157"/>
                  </a:ext>
                </a:extLst>
              </a:tr>
              <a:tr h="316313">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234" marR="3234" marT="3234" marB="0" anchor="ctr">
                    <a:lnL>
                      <a:noFill/>
                    </a:lnL>
                    <a:lnR w="12700" cap="flat" cmpd="sng" algn="ctr">
                      <a:solidFill>
                        <a:schemeClr val="tx1"/>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4">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地形特性</a:t>
                      </a:r>
                    </a:p>
                  </a:txBody>
                  <a:tcPr marL="89451" marR="89451" marT="44726" marB="44726"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歴史特性</a:t>
                      </a:r>
                    </a:p>
                  </a:txBody>
                  <a:tcPr marL="89451" marR="89451" marT="44726" marB="447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kumimoji="1" lang="ja-JP" altLang="en-US"/>
                    </a:p>
                  </a:txBody>
                  <a:tcPr/>
                </a:tc>
                <a:tc>
                  <a:txBody>
                    <a:bodyPr/>
                    <a:lstStyle/>
                    <a:p>
                      <a:pPr algn="ctr" fontAlgn="ct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都市・インフラ特性</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土地利用特性</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rowSpan="2">
                  <a:txBody>
                    <a:bodyPr/>
                    <a:lstStyle/>
                    <a:p>
                      <a:pPr algn="ctr" fontAlgn="ct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夕景・夜景</a:t>
                      </a:r>
                    </a:p>
                  </a:txBody>
                  <a:tcPr marL="89451" marR="89451" marT="44726" marB="44726"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四季</a:t>
                      </a:r>
                    </a:p>
                  </a:txBody>
                  <a:tcPr marL="89451" marR="89451" marT="44726" marB="44726"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イベント</a:t>
                      </a:r>
                      <a:b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（花火・祭り等）</a:t>
                      </a:r>
                    </a:p>
                  </a:txBody>
                  <a:tcPr marL="89451" marR="89451" marT="44726" marB="44726"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世界遺産・日本遺産</a:t>
                      </a:r>
                    </a:p>
                  </a:txBody>
                  <a:tcPr marL="89451" marR="89451" marT="44726" marB="44726"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眺望</a:t>
                      </a:r>
                    </a:p>
                  </a:txBody>
                  <a:tcPr marL="89451" marR="89451" marT="44726" marB="44726"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vMerge="1">
                  <a:txBody>
                    <a:bodyPr/>
                    <a:lstStyle/>
                    <a:p>
                      <a:endParaRPr kumimoji="1" lang="ja-JP" altLang="en-US"/>
                    </a:p>
                  </a:txBody>
                  <a:tcPr/>
                </a:tc>
                <a:extLst>
                  <a:ext uri="{0D108BD9-81ED-4DB2-BD59-A6C34878D82A}">
                    <a16:rowId xmlns:a16="http://schemas.microsoft.com/office/drawing/2014/main" val="2898466170"/>
                  </a:ext>
                </a:extLst>
              </a:tr>
              <a:tr h="390856">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234" marR="3234" marT="3234" marB="0" anchor="ctr">
                    <a:lnL>
                      <a:noFill/>
                    </a:lnL>
                    <a:lnR w="12700" cap="flat" cmpd="sng" algn="ctr">
                      <a:solidFill>
                        <a:schemeClr val="tx1"/>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自然</a:t>
                      </a:r>
                      <a:b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（山・海）</a:t>
                      </a:r>
                    </a:p>
                  </a:txBody>
                  <a:tcPr marL="3234" marR="3234" marT="3234"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平野</a:t>
                      </a:r>
                      <a:b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（平野・丘陵等）</a:t>
                      </a:r>
                      <a:endPar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ja-JP" altLang="en-US" sz="600" b="0" i="0" u="none" strike="noStrike">
                          <a:solidFill>
                            <a:srgbClr val="000000"/>
                          </a:solidFill>
                          <a:effectLst/>
                          <a:latin typeface="BIZ UDPゴシック" panose="020B0400000000000000" pitchFamily="50" charset="-128"/>
                          <a:ea typeface="BIZ UDPゴシック" panose="020B0400000000000000" pitchFamily="50" charset="-128"/>
                        </a:rPr>
                        <a:t>水辺</a:t>
                      </a:r>
                      <a:br>
                        <a:rPr lang="ja-JP" altLang="en-US" sz="6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a:solidFill>
                            <a:srgbClr val="000000"/>
                          </a:solidFill>
                          <a:effectLst/>
                          <a:latin typeface="BIZ UDPゴシック" panose="020B0400000000000000" pitchFamily="50" charset="-128"/>
                          <a:ea typeface="BIZ UDPゴシック" panose="020B0400000000000000" pitchFamily="50" charset="-128"/>
                        </a:rPr>
                        <a:t>（川、池、滝等）</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農村</a:t>
                      </a:r>
                      <a:b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（棚田・樹木等）</a:t>
                      </a:r>
                      <a:endPar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ja-JP" altLang="en-US" sz="600" b="0" i="0" u="none" strike="noStrike">
                          <a:solidFill>
                            <a:srgbClr val="000000"/>
                          </a:solidFill>
                          <a:effectLst/>
                          <a:latin typeface="BIZ UDPゴシック" panose="020B0400000000000000" pitchFamily="50" charset="-128"/>
                          <a:ea typeface="BIZ UDPゴシック" panose="020B0400000000000000" pitchFamily="50" charset="-128"/>
                        </a:rPr>
                        <a:t>歴史的町並み</a:t>
                      </a:r>
                      <a:br>
                        <a:rPr lang="ja-JP" altLang="en-US" sz="6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（街道・寺内町等）</a:t>
                      </a:r>
                      <a:endParaRPr lang="ja-JP" altLang="en-US" sz="6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城・寺社仏閣</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インフラ</a:t>
                      </a:r>
                      <a:b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（港、空港、公園等）</a:t>
                      </a:r>
                      <a:b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ダム、橋梁等）</a:t>
                      </a:r>
                      <a:endPar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大都市景観</a:t>
                      </a:r>
                      <a:b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（ビル群等）</a:t>
                      </a:r>
                      <a:endPar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554821571"/>
                  </a:ext>
                </a:extLst>
              </a:tr>
              <a:tr h="242629">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234" marR="3234" marT="3234" marB="0" anchor="ctr">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3</a:t>
                      </a:r>
                    </a:p>
                  </a:txBody>
                  <a:tcPr marL="89451" marR="89451" marT="44726" marB="44726"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155</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北摂の棚田のある里山光景</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BIZ UDPゴシック" panose="020B0400000000000000" pitchFamily="50" charset="-128"/>
                          <a:ea typeface="BIZ UDPゴシック" panose="020B0400000000000000" pitchFamily="50" charset="-128"/>
                        </a:rPr>
                        <a:t>阪急バス車川庄バス停付近</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茨木市</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837097"/>
                  </a:ext>
                </a:extLst>
              </a:tr>
              <a:tr h="242629">
                <a:tc>
                  <a:txBody>
                    <a:bodyPr/>
                    <a:lstStyle/>
                    <a:p>
                      <a:pPr algn="ctr" fontAlgn="b"/>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３票</a:t>
                      </a:r>
                    </a:p>
                  </a:txBody>
                  <a:tcPr marL="3234" marR="3234" marT="3234" marB="0" anchor="b">
                    <a:lnL>
                      <a:noFill/>
                    </a:lnL>
                    <a:lnR w="635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3</a:t>
                      </a:r>
                    </a:p>
                  </a:txBody>
                  <a:tcPr marL="89451" marR="89451" marT="44726" marB="44726"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239</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泉北高速鉄道と泉北</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号線</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堺市南区泉ヶ丘松城橋</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BIZ UDPゴシック" panose="020B0400000000000000" pitchFamily="50" charset="-128"/>
                          <a:ea typeface="BIZ UDPゴシック" panose="020B0400000000000000" pitchFamily="50" charset="-128"/>
                        </a:rPr>
                        <a:t>堺市南区</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074940"/>
                  </a:ext>
                </a:extLst>
              </a:tr>
              <a:tr h="245865">
                <a:tc>
                  <a:txBody>
                    <a:bodyPr/>
                    <a:lstStyle/>
                    <a:p>
                      <a:pPr algn="ctr" fontAlgn="b"/>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3234" marR="3234" marT="3234" marB="0" anchor="b">
                    <a:lnL>
                      <a:noFill/>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2</a:t>
                      </a:r>
                    </a:p>
                  </a:txBody>
                  <a:tcPr marL="89451" marR="89451" marT="44726" marB="44726"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182</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大正川河川公園</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大正川河川公園</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摂津市</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529728"/>
                  </a:ext>
                </a:extLst>
              </a:tr>
              <a:tr h="242629">
                <a:tc>
                  <a:txBody>
                    <a:bodyPr/>
                    <a:lstStyle/>
                    <a:p>
                      <a:pPr algn="l" fontAlgn="ctr"/>
                      <a:endPar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234" marR="3234" marT="3234" marB="0" anchor="ctr">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2</a:t>
                      </a:r>
                    </a:p>
                  </a:txBody>
                  <a:tcPr marL="89451" marR="89451" marT="44726" marB="44726"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261</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夕焼けの大津川</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楯並橋</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忠岡町</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2278076"/>
                  </a:ext>
                </a:extLst>
              </a:tr>
              <a:tr h="242629">
                <a:tc>
                  <a:txBody>
                    <a:bodyPr/>
                    <a:lstStyle/>
                    <a:p>
                      <a:pPr algn="l" fontAlgn="ctr"/>
                      <a:endPar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234" marR="3234" marT="3234" marB="0" anchor="ctr">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2</a:t>
                      </a:r>
                    </a:p>
                  </a:txBody>
                  <a:tcPr marL="89451" marR="89451" marT="44726" marB="44726"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265</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大阪湾を望む新浜緑地の松並木</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忠岡町新浜緑地</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忠岡町</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39173"/>
                  </a:ext>
                </a:extLst>
              </a:tr>
              <a:tr h="242629">
                <a:tc>
                  <a:txBody>
                    <a:bodyPr/>
                    <a:lstStyle/>
                    <a:p>
                      <a:pPr algn="l" fontAlgn="ctr"/>
                      <a:endPar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234" marR="3234" marT="3234" marB="0" anchor="ctr">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a:t>
                      </a:r>
                    </a:p>
                  </a:txBody>
                  <a:tcPr marL="89451" marR="89451" marT="44726" marB="44726" anchor="ctr">
                    <a:lnL w="28575"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278</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水間観音</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厄除橋</a:t>
                      </a:r>
                    </a:p>
                  </a:txBody>
                  <a:tcPr marL="3234" marR="3234" marT="3234"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貝塚市</a:t>
                      </a:r>
                    </a:p>
                  </a:txBody>
                  <a:tcPr marL="3234" marR="3234" marT="3234" marB="0" anchor="ctr">
                    <a:lnL w="28575"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541804"/>
                  </a:ext>
                </a:extLst>
              </a:tr>
              <a:tr h="242629">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234" marR="3234" marT="3234" marB="0" anchor="ctr">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279</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水間観音</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水間街道（近木川沿い）</a:t>
                      </a:r>
                    </a:p>
                  </a:txBody>
                  <a:tcPr marL="3234" marR="3234" marT="3234"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貝塚市</a:t>
                      </a:r>
                    </a:p>
                  </a:txBody>
                  <a:tcPr marL="3234" marR="3234" marT="3234" marB="0" anchor="ctr">
                    <a:lnL w="28575"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4712273"/>
                  </a:ext>
                </a:extLst>
              </a:tr>
              <a:tr h="242629">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234" marR="3234" marT="3234"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a:t>
                      </a:r>
                    </a:p>
                  </a:txBody>
                  <a:tcPr marL="89451" marR="89451" marT="44726" marB="44726"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285</a:t>
                      </a:r>
                    </a:p>
                  </a:txBody>
                  <a:tcPr marL="3234" marR="3234" marT="3234"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和泉日根荘の田園風景</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日根荘大木の里コスモス園</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BIZ UDPゴシック" panose="020B0400000000000000" pitchFamily="50" charset="-128"/>
                          <a:ea typeface="BIZ UDPゴシック" panose="020B0400000000000000" pitchFamily="50" charset="-128"/>
                        </a:rPr>
                        <a:t>泉佐野市</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1107576"/>
                  </a:ext>
                </a:extLst>
              </a:tr>
              <a:tr h="242629">
                <a:tc>
                  <a:txBody>
                    <a:bodyPr/>
                    <a:lstStyle/>
                    <a:p>
                      <a:pPr algn="l" fontAlgn="ctr"/>
                      <a:endPar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234" marR="3234" marT="3234" marB="0" anchor="ctr">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a:t>
                      </a:r>
                    </a:p>
                  </a:txBody>
                  <a:tcPr marL="89451" marR="89451" marT="44726" marB="44726" anchor="ctr">
                    <a:lnL w="28575"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340</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近鉄電車の線路を眺める澤田八幡神社</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澤田八幡神社</a:t>
                      </a:r>
                    </a:p>
                  </a:txBody>
                  <a:tcPr marL="3234" marR="3234" marT="3234"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BIZ UDPゴシック" panose="020B0400000000000000" pitchFamily="50" charset="-128"/>
                          <a:ea typeface="BIZ UDPゴシック" panose="020B0400000000000000" pitchFamily="50" charset="-128"/>
                        </a:rPr>
                        <a:t>藤井寺市</a:t>
                      </a:r>
                    </a:p>
                  </a:txBody>
                  <a:tcPr marL="3234" marR="3234" marT="3234" marB="0" anchor="ctr">
                    <a:lnL w="28575"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en-US" altLang="ja-JP" sz="5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562113"/>
                  </a:ext>
                </a:extLst>
              </a:tr>
              <a:tr h="242629">
                <a:tc>
                  <a:txBody>
                    <a:bodyPr/>
                    <a:lstStyle/>
                    <a:p>
                      <a:pPr algn="ctr" fontAlgn="b"/>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２票</a:t>
                      </a:r>
                    </a:p>
                  </a:txBody>
                  <a:tcPr marL="3234" marR="3234" marT="3234" marB="0" anchor="b">
                    <a:lnL>
                      <a:noFill/>
                    </a:lnL>
                    <a:lnR w="28575" cap="flat" cmpd="sng" algn="ctr">
                      <a:solidFill>
                        <a:srgbClr val="FF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341</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近鉄電車</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澤田八幡神社</a:t>
                      </a:r>
                    </a:p>
                  </a:txBody>
                  <a:tcPr marL="3234" marR="3234" marT="3234"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藤井寺市</a:t>
                      </a:r>
                    </a:p>
                  </a:txBody>
                  <a:tcPr marL="3234" marR="3234" marT="3234" marB="0" anchor="ctr">
                    <a:lnL w="28575"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en-US" altLang="ja-JP" sz="5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4" marR="3234" marT="32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4367233"/>
                  </a:ext>
                </a:extLst>
              </a:tr>
            </a:tbl>
          </a:graphicData>
        </a:graphic>
      </p:graphicFrame>
      <p:sp>
        <p:nvSpPr>
          <p:cNvPr id="2" name="テキスト ボックス 1">
            <a:extLst>
              <a:ext uri="{FF2B5EF4-FFF2-40B4-BE49-F238E27FC236}">
                <a16:creationId xmlns:a16="http://schemas.microsoft.com/office/drawing/2014/main" id="{C3CF6889-7D3A-4C3F-A2B1-8DA89397842A}"/>
              </a:ext>
            </a:extLst>
          </p:cNvPr>
          <p:cNvSpPr txBox="1"/>
          <p:nvPr/>
        </p:nvSpPr>
        <p:spPr>
          <a:xfrm>
            <a:off x="5220072" y="155269"/>
            <a:ext cx="877163" cy="369332"/>
          </a:xfrm>
          <a:prstGeom prst="rect">
            <a:avLst/>
          </a:prstGeom>
          <a:noFill/>
          <a:ln>
            <a:solidFill>
              <a:schemeClr val="tx1"/>
            </a:solidFill>
          </a:ln>
        </p:spPr>
        <p:txBody>
          <a:bodyPr wrap="none" rtlCol="0">
            <a:spAutoFit/>
          </a:bodyPr>
          <a:lstStyle/>
          <a:p>
            <a:r>
              <a:rPr kumimoji="1" lang="ja-JP" altLang="en-US" dirty="0"/>
              <a:t>複数票</a:t>
            </a:r>
          </a:p>
        </p:txBody>
      </p:sp>
    </p:spTree>
    <p:extLst>
      <p:ext uri="{BB962C8B-B14F-4D97-AF65-F5344CB8AC3E}">
        <p14:creationId xmlns:p14="http://schemas.microsoft.com/office/powerpoint/2010/main" val="1680768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4</a:t>
            </a:fld>
            <a:endParaRPr kumimoji="1" lang="ja-JP" altLang="en-US" dirty="0"/>
          </a:p>
        </p:txBody>
      </p:sp>
      <p:sp>
        <p:nvSpPr>
          <p:cNvPr id="5" name="タイトル 1"/>
          <p:cNvSpPr>
            <a:spLocks noGrp="1"/>
          </p:cNvSpPr>
          <p:nvPr>
            <p:ph type="title"/>
          </p:nvPr>
        </p:nvSpPr>
        <p:spPr>
          <a:xfrm>
            <a:off x="179512" y="44624"/>
            <a:ext cx="9145016" cy="562074"/>
          </a:xfrm>
        </p:spPr>
        <p:txBody>
          <a:bodyPr>
            <a:noAutofit/>
          </a:bodyPr>
          <a:lstStyle/>
          <a:p>
            <a:pPr algn="l"/>
            <a:r>
              <a:rPr lang="en-US" altLang="ja-JP" sz="2000" b="1" u="sng" dirty="0">
                <a:solidFill>
                  <a:prstClr val="black"/>
                </a:solidFill>
                <a:latin typeface="BIZ UDPゴシック" panose="020B0400000000000000" pitchFamily="50" charset="-128"/>
                <a:ea typeface="BIZ UDPゴシック" panose="020B0400000000000000" pitchFamily="50" charset="-128"/>
              </a:rPr>
              <a:t>【</a:t>
            </a:r>
            <a:r>
              <a:rPr lang="ja-JP" altLang="en-US" sz="2000" b="1" u="sng" dirty="0">
                <a:solidFill>
                  <a:prstClr val="black"/>
                </a:solidFill>
                <a:latin typeface="BIZ UDPゴシック" panose="020B0400000000000000" pitchFamily="50" charset="-128"/>
                <a:ea typeface="BIZ UDPゴシック" panose="020B0400000000000000" pitchFamily="50" charset="-128"/>
              </a:rPr>
              <a:t>論点１</a:t>
            </a:r>
            <a:r>
              <a:rPr lang="en-US" altLang="ja-JP" sz="2000" b="1" u="sng" dirty="0">
                <a:solidFill>
                  <a:prstClr val="black"/>
                </a:solidFill>
                <a:latin typeface="BIZ UDPゴシック" panose="020B0400000000000000" pitchFamily="50" charset="-128"/>
                <a:ea typeface="BIZ UDPゴシック" panose="020B0400000000000000" pitchFamily="50" charset="-128"/>
              </a:rPr>
              <a:t>】</a:t>
            </a:r>
            <a:r>
              <a:rPr lang="ja-JP" altLang="en-US" sz="2000" b="1" u="sng" dirty="0">
                <a:solidFill>
                  <a:prstClr val="black"/>
                </a:solidFill>
                <a:latin typeface="BIZ UDPゴシック" panose="020B0400000000000000" pitchFamily="50" charset="-128"/>
                <a:ea typeface="BIZ UDPゴシック" panose="020B0400000000000000" pitchFamily="50" charset="-128"/>
              </a:rPr>
              <a:t>　忠岡町（未選定）物件の選定について</a:t>
            </a:r>
            <a:endParaRPr kumimoji="1" lang="ja-JP" altLang="en-US" sz="2000" u="sng" dirty="0">
              <a:latin typeface="BIZ UDPゴシック" panose="020B0400000000000000" pitchFamily="50" charset="-128"/>
              <a:ea typeface="BIZ UDPゴシック" panose="020B0400000000000000" pitchFamily="50" charset="-128"/>
            </a:endParaRPr>
          </a:p>
        </p:txBody>
      </p:sp>
      <p:sp>
        <p:nvSpPr>
          <p:cNvPr id="6" name="スライド番号プレースホルダー 1"/>
          <p:cNvSpPr txBox="1">
            <a:spLocks/>
          </p:cNvSpPr>
          <p:nvPr/>
        </p:nvSpPr>
        <p:spPr>
          <a:xfrm>
            <a:off x="7086600" y="649287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DDB306B-CB1A-4F92-AE18-14C2D5855DBA}" type="slidenum">
              <a:rPr lang="ja-JP" altLang="en-US" smtClean="0"/>
              <a:pPr/>
              <a:t>4</a:t>
            </a:fld>
            <a:endParaRPr lang="ja-JP" altLang="en-US" dirty="0"/>
          </a:p>
        </p:txBody>
      </p:sp>
      <p:sp>
        <p:nvSpPr>
          <p:cNvPr id="14" name="正方形/長方形 13">
            <a:extLst>
              <a:ext uri="{FF2B5EF4-FFF2-40B4-BE49-F238E27FC236}">
                <a16:creationId xmlns:a16="http://schemas.microsoft.com/office/drawing/2014/main" id="{E07C17EF-C327-4BD5-98A0-47725A45CB81}"/>
              </a:ext>
            </a:extLst>
          </p:cNvPr>
          <p:cNvSpPr/>
          <p:nvPr/>
        </p:nvSpPr>
        <p:spPr>
          <a:xfrm>
            <a:off x="323528" y="457455"/>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楯並橋</a:t>
            </a:r>
          </a:p>
        </p:txBody>
      </p:sp>
      <p:graphicFrame>
        <p:nvGraphicFramePr>
          <p:cNvPr id="21" name="表 20">
            <a:extLst>
              <a:ext uri="{FF2B5EF4-FFF2-40B4-BE49-F238E27FC236}">
                <a16:creationId xmlns:a16="http://schemas.microsoft.com/office/drawing/2014/main" id="{E5D43E2F-49C7-41CA-B244-4BFBDCC78F10}"/>
              </a:ext>
            </a:extLst>
          </p:cNvPr>
          <p:cNvGraphicFramePr>
            <a:graphicFrameLocks noGrp="1"/>
          </p:cNvGraphicFramePr>
          <p:nvPr>
            <p:extLst>
              <p:ext uri="{D42A27DB-BD31-4B8C-83A1-F6EECF244321}">
                <p14:modId xmlns:p14="http://schemas.microsoft.com/office/powerpoint/2010/main" val="2387926456"/>
              </p:ext>
            </p:extLst>
          </p:nvPr>
        </p:nvGraphicFramePr>
        <p:xfrm>
          <a:off x="384385" y="4031732"/>
          <a:ext cx="4194000" cy="2736000"/>
        </p:xfrm>
        <a:graphic>
          <a:graphicData uri="http://schemas.openxmlformats.org/drawingml/2006/table">
            <a:tbl>
              <a:tblPr/>
              <a:tblGrid>
                <a:gridCol w="4194000">
                  <a:extLst>
                    <a:ext uri="{9D8B030D-6E8A-4147-A177-3AD203B41FA5}">
                      <a16:colId xmlns:a16="http://schemas.microsoft.com/office/drawing/2014/main" val="20001"/>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265</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22" name="表 21">
            <a:extLst>
              <a:ext uri="{FF2B5EF4-FFF2-40B4-BE49-F238E27FC236}">
                <a16:creationId xmlns:a16="http://schemas.microsoft.com/office/drawing/2014/main" id="{386F4802-1D01-439A-96CD-4D3A8C6C5AFA}"/>
              </a:ext>
            </a:extLst>
          </p:cNvPr>
          <p:cNvGraphicFramePr>
            <a:graphicFrameLocks noGrp="1"/>
          </p:cNvGraphicFramePr>
          <p:nvPr>
            <p:extLst>
              <p:ext uri="{D42A27DB-BD31-4B8C-83A1-F6EECF244321}">
                <p14:modId xmlns:p14="http://schemas.microsoft.com/office/powerpoint/2010/main" val="3069459660"/>
              </p:ext>
            </p:extLst>
          </p:nvPr>
        </p:nvGraphicFramePr>
        <p:xfrm>
          <a:off x="384385" y="909024"/>
          <a:ext cx="4194000" cy="2736000"/>
        </p:xfrm>
        <a:graphic>
          <a:graphicData uri="http://schemas.openxmlformats.org/drawingml/2006/table">
            <a:tbl>
              <a:tblPr/>
              <a:tblGrid>
                <a:gridCol w="4194000">
                  <a:extLst>
                    <a:ext uri="{9D8B030D-6E8A-4147-A177-3AD203B41FA5}">
                      <a16:colId xmlns:a16="http://schemas.microsoft.com/office/drawing/2014/main" val="20001"/>
                    </a:ext>
                  </a:extLst>
                </a:gridCol>
              </a:tblGrid>
              <a:tr h="28800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261</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游ゴシック" panose="020B0400000000000000" pitchFamily="50" charset="-128"/>
                          <a:ea typeface="+mn-ea"/>
                        </a:rPr>
                        <a:t>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sp>
        <p:nvSpPr>
          <p:cNvPr id="23" name="正方形/長方形 22">
            <a:extLst>
              <a:ext uri="{FF2B5EF4-FFF2-40B4-BE49-F238E27FC236}">
                <a16:creationId xmlns:a16="http://schemas.microsoft.com/office/drawing/2014/main" id="{8C8361B4-2539-4081-AAC8-42F3CF773A0D}"/>
              </a:ext>
            </a:extLst>
          </p:cNvPr>
          <p:cNvSpPr/>
          <p:nvPr/>
        </p:nvSpPr>
        <p:spPr>
          <a:xfrm>
            <a:off x="323528" y="3541046"/>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忠岡町新浜緑地</a:t>
            </a:r>
          </a:p>
        </p:txBody>
      </p:sp>
      <p:pic>
        <p:nvPicPr>
          <p:cNvPr id="24" name="図 3">
            <a:extLst>
              <a:ext uri="{FF2B5EF4-FFF2-40B4-BE49-F238E27FC236}">
                <a16:creationId xmlns:a16="http://schemas.microsoft.com/office/drawing/2014/main" id="{51F09A4B-7C01-4FD5-BAD5-DB27237639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213" y="4353974"/>
            <a:ext cx="3096344" cy="232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
            <a:extLst>
              <a:ext uri="{FF2B5EF4-FFF2-40B4-BE49-F238E27FC236}">
                <a16:creationId xmlns:a16="http://schemas.microsoft.com/office/drawing/2014/main" id="{0D2B11D0-5050-47F8-BB60-2AE57DD5C8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213" y="1259209"/>
            <a:ext cx="3096344" cy="232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7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492875"/>
            <a:ext cx="2057400" cy="365125"/>
          </a:xfrm>
        </p:spPr>
        <p:txBody>
          <a:bodyPr/>
          <a:lstStyle/>
          <a:p>
            <a:fld id="{8DDB306B-CB1A-4F92-AE18-14C2D5855DBA}" type="slidenum">
              <a:rPr kumimoji="1" lang="ja-JP" altLang="en-US" smtClean="0"/>
              <a:t>5</a:t>
            </a:fld>
            <a:endParaRPr kumimoji="1" lang="ja-JP" altLang="en-US" dirty="0"/>
          </a:p>
        </p:txBody>
      </p:sp>
      <p:sp>
        <p:nvSpPr>
          <p:cNvPr id="5" name="タイトル 1"/>
          <p:cNvSpPr>
            <a:spLocks noGrp="1"/>
          </p:cNvSpPr>
          <p:nvPr>
            <p:ph type="title"/>
          </p:nvPr>
        </p:nvSpPr>
        <p:spPr>
          <a:xfrm>
            <a:off x="179512" y="44624"/>
            <a:ext cx="9145016" cy="562074"/>
          </a:xfrm>
        </p:spPr>
        <p:txBody>
          <a:bodyPr>
            <a:noAutofit/>
          </a:bodyPr>
          <a:lstStyle/>
          <a:p>
            <a:pPr algn="l"/>
            <a:r>
              <a:rPr lang="en-US" altLang="ja-JP" sz="2000" b="1" u="sng" dirty="0">
                <a:solidFill>
                  <a:prstClr val="black"/>
                </a:solidFill>
                <a:latin typeface="BIZ UDPゴシック" panose="020B0400000000000000" pitchFamily="50" charset="-128"/>
                <a:ea typeface="BIZ UDPゴシック" panose="020B0400000000000000" pitchFamily="50" charset="-128"/>
              </a:rPr>
              <a:t>【</a:t>
            </a:r>
            <a:r>
              <a:rPr lang="ja-JP" altLang="en-US" sz="2000" b="1" u="sng" dirty="0">
                <a:solidFill>
                  <a:prstClr val="black"/>
                </a:solidFill>
                <a:latin typeface="BIZ UDPゴシック" panose="020B0400000000000000" pitchFamily="50" charset="-128"/>
                <a:ea typeface="BIZ UDPゴシック" panose="020B0400000000000000" pitchFamily="50" charset="-128"/>
              </a:rPr>
              <a:t>論点２</a:t>
            </a:r>
            <a:r>
              <a:rPr lang="en-US" altLang="ja-JP" sz="2000" b="1" u="sng" dirty="0">
                <a:solidFill>
                  <a:prstClr val="black"/>
                </a:solidFill>
                <a:latin typeface="BIZ UDPゴシック" panose="020B0400000000000000" pitchFamily="50" charset="-128"/>
                <a:ea typeface="BIZ UDPゴシック" panose="020B0400000000000000" pitchFamily="50" charset="-128"/>
              </a:rPr>
              <a:t>】</a:t>
            </a:r>
            <a:r>
              <a:rPr lang="ja-JP" altLang="en-US" sz="2000" b="1" u="sng" dirty="0">
                <a:solidFill>
                  <a:prstClr val="black"/>
                </a:solidFill>
                <a:latin typeface="BIZ UDPゴシック" panose="020B0400000000000000" pitchFamily="50" charset="-128"/>
                <a:ea typeface="BIZ UDPゴシック" panose="020B0400000000000000" pitchFamily="50" charset="-128"/>
              </a:rPr>
              <a:t>　同一箇所としてグルーピングしたスポットの代表を決定</a:t>
            </a:r>
            <a:endParaRPr kumimoji="1" lang="ja-JP" altLang="en-US" sz="2000" u="sng" dirty="0">
              <a:latin typeface="BIZ UDPゴシック" panose="020B0400000000000000" pitchFamily="50" charset="-128"/>
              <a:ea typeface="BIZ UDPゴシック" panose="020B0400000000000000" pitchFamily="50" charset="-128"/>
            </a:endParaRPr>
          </a:p>
        </p:txBody>
      </p:sp>
      <p:sp>
        <p:nvSpPr>
          <p:cNvPr id="4" name="正方形/長方形 3"/>
          <p:cNvSpPr/>
          <p:nvPr/>
        </p:nvSpPr>
        <p:spPr>
          <a:xfrm>
            <a:off x="323528" y="457455"/>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水間観音</a:t>
            </a:r>
            <a:endParaRPr lang="en-US" altLang="ja-JP" dirty="0">
              <a:latin typeface="BIZ UDPゴシック" panose="020B0400000000000000" pitchFamily="50" charset="-128"/>
              <a:ea typeface="BIZ UDPゴシック" panose="020B0400000000000000" pitchFamily="50" charset="-128"/>
            </a:endParaRPr>
          </a:p>
        </p:txBody>
      </p:sp>
      <p:sp>
        <p:nvSpPr>
          <p:cNvPr id="6" name="スライド番号プレースホルダー 1"/>
          <p:cNvSpPr txBox="1">
            <a:spLocks/>
          </p:cNvSpPr>
          <p:nvPr/>
        </p:nvSpPr>
        <p:spPr>
          <a:xfrm>
            <a:off x="7086600" y="649287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DDB306B-CB1A-4F92-AE18-14C2D5855DBA}" type="slidenum">
              <a:rPr lang="ja-JP" altLang="en-US" smtClean="0"/>
              <a:pPr/>
              <a:t>5</a:t>
            </a:fld>
            <a:endParaRPr lang="ja-JP" altLang="en-US" dirty="0"/>
          </a:p>
        </p:txBody>
      </p:sp>
      <p:graphicFrame>
        <p:nvGraphicFramePr>
          <p:cNvPr id="8" name="表 7">
            <a:extLst>
              <a:ext uri="{FF2B5EF4-FFF2-40B4-BE49-F238E27FC236}">
                <a16:creationId xmlns:a16="http://schemas.microsoft.com/office/drawing/2014/main" id="{4AA1246D-8AEC-4DCA-999B-8C7BB3340434}"/>
              </a:ext>
            </a:extLst>
          </p:cNvPr>
          <p:cNvGraphicFramePr>
            <a:graphicFrameLocks noGrp="1"/>
          </p:cNvGraphicFramePr>
          <p:nvPr>
            <p:extLst>
              <p:ext uri="{D42A27DB-BD31-4B8C-83A1-F6EECF244321}">
                <p14:modId xmlns:p14="http://schemas.microsoft.com/office/powerpoint/2010/main" val="1826123741"/>
              </p:ext>
            </p:extLst>
          </p:nvPr>
        </p:nvGraphicFramePr>
        <p:xfrm>
          <a:off x="384385" y="4005368"/>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340</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341</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graphicFrame>
        <p:nvGraphicFramePr>
          <p:cNvPr id="9" name="表 8">
            <a:extLst>
              <a:ext uri="{FF2B5EF4-FFF2-40B4-BE49-F238E27FC236}">
                <a16:creationId xmlns:a16="http://schemas.microsoft.com/office/drawing/2014/main" id="{DED268F3-AB14-47BA-940F-EBCCBCC88E49}"/>
              </a:ext>
            </a:extLst>
          </p:cNvPr>
          <p:cNvGraphicFramePr>
            <a:graphicFrameLocks noGrp="1"/>
          </p:cNvGraphicFramePr>
          <p:nvPr>
            <p:extLst>
              <p:ext uri="{D42A27DB-BD31-4B8C-83A1-F6EECF244321}">
                <p14:modId xmlns:p14="http://schemas.microsoft.com/office/powerpoint/2010/main" val="3188571611"/>
              </p:ext>
            </p:extLst>
          </p:nvPr>
        </p:nvGraphicFramePr>
        <p:xfrm>
          <a:off x="384385" y="909024"/>
          <a:ext cx="8388000" cy="2736000"/>
        </p:xfrm>
        <a:graphic>
          <a:graphicData uri="http://schemas.openxmlformats.org/drawingml/2006/table">
            <a:tbl>
              <a:tblPr/>
              <a:tblGrid>
                <a:gridCol w="4194000">
                  <a:extLst>
                    <a:ext uri="{9D8B030D-6E8A-4147-A177-3AD203B41FA5}">
                      <a16:colId xmlns:a16="http://schemas.microsoft.com/office/drawing/2014/main" val="20001"/>
                    </a:ext>
                  </a:extLst>
                </a:gridCol>
                <a:gridCol w="4194000">
                  <a:extLst>
                    <a:ext uri="{9D8B030D-6E8A-4147-A177-3AD203B41FA5}">
                      <a16:colId xmlns:a16="http://schemas.microsoft.com/office/drawing/2014/main" val="20002"/>
                    </a:ext>
                  </a:extLst>
                </a:gridCol>
              </a:tblGrid>
              <a:tr h="288000">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278</a:t>
                      </a:r>
                      <a:endParaRPr lang="zh-TW"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受付番号：</a:t>
                      </a:r>
                      <a:r>
                        <a:rPr lang="en-US" altLang="ja-JP" sz="1500" b="0" i="0" u="none" strike="noStrike" dirty="0">
                          <a:solidFill>
                            <a:srgbClr val="000000"/>
                          </a:solidFill>
                          <a:effectLst/>
                          <a:latin typeface="BIZ UDPゴシック" panose="020B0400000000000000" pitchFamily="50" charset="-128"/>
                          <a:ea typeface="BIZ UDPゴシック" panose="020B0400000000000000" pitchFamily="50" charset="-128"/>
                        </a:rPr>
                        <a:t>279</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0"/>
                  </a:ext>
                </a:extLst>
              </a:tr>
              <a:tr h="2448000">
                <a:tc>
                  <a:txBody>
                    <a:bodyPr/>
                    <a:lstStyle/>
                    <a:p>
                      <a:pPr algn="ctr" fontAlgn="b"/>
                      <a:r>
                        <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ja-JP" altLang="en-US" sz="15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792" marR="8792"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650107"/>
                  </a:ext>
                </a:extLst>
              </a:tr>
            </a:tbl>
          </a:graphicData>
        </a:graphic>
      </p:graphicFrame>
      <p:sp>
        <p:nvSpPr>
          <p:cNvPr id="10" name="正方形/長方形 9">
            <a:extLst>
              <a:ext uri="{FF2B5EF4-FFF2-40B4-BE49-F238E27FC236}">
                <a16:creationId xmlns:a16="http://schemas.microsoft.com/office/drawing/2014/main" id="{074B0B6F-2D87-415C-BE30-684513A958E9}"/>
              </a:ext>
            </a:extLst>
          </p:cNvPr>
          <p:cNvSpPr/>
          <p:nvPr/>
        </p:nvSpPr>
        <p:spPr>
          <a:xfrm>
            <a:off x="323528" y="3541046"/>
            <a:ext cx="7869560" cy="437171"/>
          </a:xfrm>
          <a:prstGeom prst="rect">
            <a:avLst/>
          </a:prstGeom>
        </p:spPr>
        <p:txBody>
          <a:bodyPr wrap="square">
            <a:spAutoFit/>
          </a:bodyPr>
          <a:lstStyle/>
          <a:p>
            <a:pPr marL="285750" indent="-285750">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澤田八幡神社</a:t>
            </a:r>
            <a:endParaRPr lang="en-US" altLang="ja-JP" dirty="0">
              <a:latin typeface="BIZ UDPゴシック" panose="020B0400000000000000" pitchFamily="50" charset="-128"/>
              <a:ea typeface="BIZ UDPゴシック" panose="020B0400000000000000" pitchFamily="50" charset="-128"/>
            </a:endParaRPr>
          </a:p>
        </p:txBody>
      </p:sp>
      <p:pic>
        <p:nvPicPr>
          <p:cNvPr id="15" name="図 2">
            <a:extLst>
              <a:ext uri="{FF2B5EF4-FFF2-40B4-BE49-F238E27FC236}">
                <a16:creationId xmlns:a16="http://schemas.microsoft.com/office/drawing/2014/main" id="{ACE16AD1-7B07-4F3D-98F4-D54B169E36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1" y="1269188"/>
            <a:ext cx="1728192" cy="230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5">
            <a:extLst>
              <a:ext uri="{FF2B5EF4-FFF2-40B4-BE49-F238E27FC236}">
                <a16:creationId xmlns:a16="http://schemas.microsoft.com/office/drawing/2014/main" id="{D94C4C72-EC51-4410-AD92-D991819132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3354" y="1253110"/>
            <a:ext cx="3050591" cy="228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7">
            <a:extLst>
              <a:ext uri="{FF2B5EF4-FFF2-40B4-BE49-F238E27FC236}">
                <a16:creationId xmlns:a16="http://schemas.microsoft.com/office/drawing/2014/main" id="{84A9CF88-BF84-408A-9499-BDF63963B7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1" y="4359906"/>
            <a:ext cx="1728192" cy="228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
            <a:extLst>
              <a:ext uri="{FF2B5EF4-FFF2-40B4-BE49-F238E27FC236}">
                <a16:creationId xmlns:a16="http://schemas.microsoft.com/office/drawing/2014/main" id="{4989A27E-FB62-4848-9BEE-F6A4A706BD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3354" y="4359906"/>
            <a:ext cx="3049479" cy="228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38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46912" y="6612759"/>
            <a:ext cx="2133600" cy="365125"/>
          </a:xfrm>
        </p:spPr>
        <p:txBody>
          <a:bodyPr/>
          <a:lstStyle/>
          <a:p>
            <a:fld id="{5FAB2AA0-22F6-4977-B4AB-6397E15C0039}" type="slidenum">
              <a:rPr kumimoji="1" lang="ja-JP" altLang="en-US" smtClean="0"/>
              <a:t>6</a:t>
            </a:fld>
            <a:endParaRPr kumimoji="1" lang="ja-JP" altLang="en-US" dirty="0"/>
          </a:p>
        </p:txBody>
      </p:sp>
      <p:sp>
        <p:nvSpPr>
          <p:cNvPr id="9" name="テキスト ボックス 8"/>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ビュースポットおおさか事前審査の集計結果</a:t>
            </a:r>
            <a:r>
              <a:rPr lang="ja-JP" altLang="en-US" sz="1600" dirty="0">
                <a:latin typeface="BIZ UDPゴシック" panose="020B0400000000000000" pitchFamily="50" charset="-128"/>
                <a:ea typeface="BIZ UDPゴシック" panose="020B0400000000000000" pitchFamily="50" charset="-128"/>
              </a:rPr>
              <a:t>　　</a:t>
            </a:r>
            <a:endParaRPr kumimoji="1" lang="ja-JP" altLang="en-US" sz="200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7137226" y="478785"/>
            <a:ext cx="1657884" cy="464331"/>
          </a:xfrm>
          <a:prstGeom prst="rect">
            <a:avLst/>
          </a:prstGeom>
        </p:spPr>
        <p:txBody>
          <a:bodyPr wrap="square" lIns="144000" tIns="108000" rIns="144000" bIns="108000">
            <a:spAutoFit/>
          </a:bodyPr>
          <a:lstStyle/>
          <a:p>
            <a:pPr lvl="0" algn="r">
              <a:defRPr/>
            </a:pPr>
            <a:r>
              <a:rPr lang="ja-JP" altLang="en-US" sz="1600" dirty="0">
                <a:solidFill>
                  <a:prstClr val="black"/>
                </a:solidFill>
                <a:latin typeface="BIZ UDPゴシック" panose="020B0400000000000000" pitchFamily="50" charset="-128"/>
                <a:ea typeface="BIZ UDPゴシック" panose="020B0400000000000000" pitchFamily="50" charset="-128"/>
              </a:rPr>
              <a:t>順位</a:t>
            </a:r>
            <a:r>
              <a:rPr lang="ja-JP" altLang="en-US" sz="1600" noProof="0" dirty="0">
                <a:solidFill>
                  <a:prstClr val="black"/>
                </a:solidFill>
                <a:latin typeface="BIZ UDPゴシック" panose="020B0400000000000000" pitchFamily="50" charset="-128"/>
                <a:ea typeface="BIZ UDPゴシック" panose="020B0400000000000000" pitchFamily="50" charset="-128"/>
              </a:rPr>
              <a:t>順　１</a:t>
            </a:r>
            <a:r>
              <a:rPr lang="ja-JP" altLang="en-US" sz="1600" dirty="0">
                <a:solidFill>
                  <a:prstClr val="black"/>
                </a:solidFill>
                <a:latin typeface="BIZ UDPゴシック" panose="020B0400000000000000" pitchFamily="50" charset="-128"/>
                <a:ea typeface="BIZ UDPゴシック" panose="020B0400000000000000" pitchFamily="50" charset="-128"/>
              </a:rPr>
              <a:t>／５</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123002" y="478785"/>
            <a:ext cx="6537230" cy="464331"/>
          </a:xfrm>
          <a:prstGeom prst="rect">
            <a:avLst/>
          </a:prstGeom>
        </p:spPr>
        <p:txBody>
          <a:bodyPr wrap="square" lIns="144000" tIns="108000" rIns="144000" bIns="108000">
            <a:spAutoFit/>
          </a:bodyPr>
          <a:lstStyle/>
          <a:p>
            <a:pPr lvl="0">
              <a:defRPr/>
            </a:pPr>
            <a:r>
              <a:rPr lang="ja-JP" altLang="en-US" sz="1600" dirty="0">
                <a:solidFill>
                  <a:prstClr val="black"/>
                </a:solidFill>
                <a:latin typeface="BIZ UDPゴシック" panose="020B0400000000000000" pitchFamily="50" charset="-128"/>
                <a:ea typeface="BIZ UDPゴシック" panose="020B0400000000000000" pitchFamily="50" charset="-128"/>
              </a:rPr>
              <a:t>②</a:t>
            </a:r>
            <a:r>
              <a:rPr lang="ja-JP" altLang="en-US" sz="1600" noProof="0" dirty="0">
                <a:solidFill>
                  <a:prstClr val="black"/>
                </a:solidFill>
                <a:latin typeface="BIZ UDPゴシック" panose="020B0400000000000000" pitchFamily="50" charset="-128"/>
                <a:ea typeface="BIZ UDPゴシック" panose="020B0400000000000000" pitchFamily="50" charset="-128"/>
              </a:rPr>
              <a:t> １票のみ投票があったビュースポット ： </a:t>
            </a:r>
            <a:r>
              <a:rPr lang="en-US" altLang="ja-JP" sz="1600" dirty="0">
                <a:solidFill>
                  <a:prstClr val="black"/>
                </a:solidFill>
                <a:latin typeface="BIZ UDPゴシック" panose="020B0400000000000000" pitchFamily="50" charset="-128"/>
                <a:ea typeface="BIZ UDPゴシック" panose="020B0400000000000000" pitchFamily="50" charset="-128"/>
              </a:rPr>
              <a:t>52</a:t>
            </a:r>
            <a:r>
              <a:rPr lang="ja-JP" altLang="en-US" sz="1600" noProof="0" dirty="0">
                <a:solidFill>
                  <a:prstClr val="black"/>
                </a:solidFill>
                <a:latin typeface="BIZ UDPゴシック" panose="020B0400000000000000" pitchFamily="50" charset="-128"/>
                <a:ea typeface="BIZ UDPゴシック" panose="020B0400000000000000" pitchFamily="50" charset="-128"/>
              </a:rPr>
              <a:t>件</a:t>
            </a:r>
            <a:r>
              <a:rPr lang="zh-TW" altLang="en-US" sz="1600" noProof="0" dirty="0">
                <a:solidFill>
                  <a:prstClr val="black"/>
                </a:solidFill>
                <a:latin typeface="BIZ UDPゴシック" panose="020B0400000000000000" pitchFamily="50" charset="-128"/>
                <a:ea typeface="BIZ UDPゴシック" panose="020B0400000000000000" pitchFamily="50" charset="-128"/>
              </a:rPr>
              <a:t>　</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6" name="表 5">
            <a:extLst>
              <a:ext uri="{FF2B5EF4-FFF2-40B4-BE49-F238E27FC236}">
                <a16:creationId xmlns:a16="http://schemas.microsoft.com/office/drawing/2014/main" id="{56E0BD53-6EA1-4DED-B893-D9BBAD0C3AE3}"/>
              </a:ext>
            </a:extLst>
          </p:cNvPr>
          <p:cNvGraphicFramePr>
            <a:graphicFrameLocks noGrp="1"/>
          </p:cNvGraphicFramePr>
          <p:nvPr>
            <p:extLst>
              <p:ext uri="{D42A27DB-BD31-4B8C-83A1-F6EECF244321}">
                <p14:modId xmlns:p14="http://schemas.microsoft.com/office/powerpoint/2010/main" val="1982988767"/>
              </p:ext>
            </p:extLst>
          </p:nvPr>
        </p:nvGraphicFramePr>
        <p:xfrm>
          <a:off x="18256" y="897866"/>
          <a:ext cx="8935667" cy="5726136"/>
        </p:xfrm>
        <a:graphic>
          <a:graphicData uri="http://schemas.openxmlformats.org/drawingml/2006/table">
            <a:tbl>
              <a:tblPr/>
              <a:tblGrid>
                <a:gridCol w="290172">
                  <a:extLst>
                    <a:ext uri="{9D8B030D-6E8A-4147-A177-3AD203B41FA5}">
                      <a16:colId xmlns:a16="http://schemas.microsoft.com/office/drawing/2014/main" val="258559566"/>
                    </a:ext>
                  </a:extLst>
                </a:gridCol>
                <a:gridCol w="198822">
                  <a:extLst>
                    <a:ext uri="{9D8B030D-6E8A-4147-A177-3AD203B41FA5}">
                      <a16:colId xmlns:a16="http://schemas.microsoft.com/office/drawing/2014/main" val="1714764103"/>
                    </a:ext>
                  </a:extLst>
                </a:gridCol>
                <a:gridCol w="224087">
                  <a:extLst>
                    <a:ext uri="{9D8B030D-6E8A-4147-A177-3AD203B41FA5}">
                      <a16:colId xmlns:a16="http://schemas.microsoft.com/office/drawing/2014/main" val="1854569108"/>
                    </a:ext>
                  </a:extLst>
                </a:gridCol>
                <a:gridCol w="183774">
                  <a:extLst>
                    <a:ext uri="{9D8B030D-6E8A-4147-A177-3AD203B41FA5}">
                      <a16:colId xmlns:a16="http://schemas.microsoft.com/office/drawing/2014/main" val="2014161232"/>
                    </a:ext>
                  </a:extLst>
                </a:gridCol>
                <a:gridCol w="231062">
                  <a:extLst>
                    <a:ext uri="{9D8B030D-6E8A-4147-A177-3AD203B41FA5}">
                      <a16:colId xmlns:a16="http://schemas.microsoft.com/office/drawing/2014/main" val="3329637482"/>
                    </a:ext>
                  </a:extLst>
                </a:gridCol>
                <a:gridCol w="1456230">
                  <a:extLst>
                    <a:ext uri="{9D8B030D-6E8A-4147-A177-3AD203B41FA5}">
                      <a16:colId xmlns:a16="http://schemas.microsoft.com/office/drawing/2014/main" val="3587256472"/>
                    </a:ext>
                  </a:extLst>
                </a:gridCol>
                <a:gridCol w="1456230">
                  <a:extLst>
                    <a:ext uri="{9D8B030D-6E8A-4147-A177-3AD203B41FA5}">
                      <a16:colId xmlns:a16="http://schemas.microsoft.com/office/drawing/2014/main" val="811771435"/>
                    </a:ext>
                  </a:extLst>
                </a:gridCol>
                <a:gridCol w="682438">
                  <a:extLst>
                    <a:ext uri="{9D8B030D-6E8A-4147-A177-3AD203B41FA5}">
                      <a16:colId xmlns:a16="http://schemas.microsoft.com/office/drawing/2014/main" val="2723498220"/>
                    </a:ext>
                  </a:extLst>
                </a:gridCol>
                <a:gridCol w="300918">
                  <a:extLst>
                    <a:ext uri="{9D8B030D-6E8A-4147-A177-3AD203B41FA5}">
                      <a16:colId xmlns:a16="http://schemas.microsoft.com/office/drawing/2014/main" val="1171324685"/>
                    </a:ext>
                  </a:extLst>
                </a:gridCol>
                <a:gridCol w="300918">
                  <a:extLst>
                    <a:ext uri="{9D8B030D-6E8A-4147-A177-3AD203B41FA5}">
                      <a16:colId xmlns:a16="http://schemas.microsoft.com/office/drawing/2014/main" val="1029827853"/>
                    </a:ext>
                  </a:extLst>
                </a:gridCol>
                <a:gridCol w="300918">
                  <a:extLst>
                    <a:ext uri="{9D8B030D-6E8A-4147-A177-3AD203B41FA5}">
                      <a16:colId xmlns:a16="http://schemas.microsoft.com/office/drawing/2014/main" val="3381555408"/>
                    </a:ext>
                  </a:extLst>
                </a:gridCol>
                <a:gridCol w="300918">
                  <a:extLst>
                    <a:ext uri="{9D8B030D-6E8A-4147-A177-3AD203B41FA5}">
                      <a16:colId xmlns:a16="http://schemas.microsoft.com/office/drawing/2014/main" val="257436394"/>
                    </a:ext>
                  </a:extLst>
                </a:gridCol>
                <a:gridCol w="300918">
                  <a:extLst>
                    <a:ext uri="{9D8B030D-6E8A-4147-A177-3AD203B41FA5}">
                      <a16:colId xmlns:a16="http://schemas.microsoft.com/office/drawing/2014/main" val="3582950133"/>
                    </a:ext>
                  </a:extLst>
                </a:gridCol>
                <a:gridCol w="300918">
                  <a:extLst>
                    <a:ext uri="{9D8B030D-6E8A-4147-A177-3AD203B41FA5}">
                      <a16:colId xmlns:a16="http://schemas.microsoft.com/office/drawing/2014/main" val="3840945784"/>
                    </a:ext>
                  </a:extLst>
                </a:gridCol>
                <a:gridCol w="300918">
                  <a:extLst>
                    <a:ext uri="{9D8B030D-6E8A-4147-A177-3AD203B41FA5}">
                      <a16:colId xmlns:a16="http://schemas.microsoft.com/office/drawing/2014/main" val="3115916367"/>
                    </a:ext>
                  </a:extLst>
                </a:gridCol>
                <a:gridCol w="300918">
                  <a:extLst>
                    <a:ext uri="{9D8B030D-6E8A-4147-A177-3AD203B41FA5}">
                      <a16:colId xmlns:a16="http://schemas.microsoft.com/office/drawing/2014/main" val="2447043536"/>
                    </a:ext>
                  </a:extLst>
                </a:gridCol>
                <a:gridCol w="300918">
                  <a:extLst>
                    <a:ext uri="{9D8B030D-6E8A-4147-A177-3AD203B41FA5}">
                      <a16:colId xmlns:a16="http://schemas.microsoft.com/office/drawing/2014/main" val="3153521667"/>
                    </a:ext>
                  </a:extLst>
                </a:gridCol>
                <a:gridCol w="300918">
                  <a:extLst>
                    <a:ext uri="{9D8B030D-6E8A-4147-A177-3AD203B41FA5}">
                      <a16:colId xmlns:a16="http://schemas.microsoft.com/office/drawing/2014/main" val="3206851062"/>
                    </a:ext>
                  </a:extLst>
                </a:gridCol>
                <a:gridCol w="300918">
                  <a:extLst>
                    <a:ext uri="{9D8B030D-6E8A-4147-A177-3AD203B41FA5}">
                      <a16:colId xmlns:a16="http://schemas.microsoft.com/office/drawing/2014/main" val="3317197106"/>
                    </a:ext>
                  </a:extLst>
                </a:gridCol>
                <a:gridCol w="300918">
                  <a:extLst>
                    <a:ext uri="{9D8B030D-6E8A-4147-A177-3AD203B41FA5}">
                      <a16:colId xmlns:a16="http://schemas.microsoft.com/office/drawing/2014/main" val="2383613456"/>
                    </a:ext>
                  </a:extLst>
                </a:gridCol>
                <a:gridCol w="300918">
                  <a:extLst>
                    <a:ext uri="{9D8B030D-6E8A-4147-A177-3AD203B41FA5}">
                      <a16:colId xmlns:a16="http://schemas.microsoft.com/office/drawing/2014/main" val="962491311"/>
                    </a:ext>
                  </a:extLst>
                </a:gridCol>
                <a:gridCol w="300918">
                  <a:extLst>
                    <a:ext uri="{9D8B030D-6E8A-4147-A177-3AD203B41FA5}">
                      <a16:colId xmlns:a16="http://schemas.microsoft.com/office/drawing/2014/main" val="2021312665"/>
                    </a:ext>
                  </a:extLst>
                </a:gridCol>
              </a:tblGrid>
              <a:tr h="425331">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866" marR="2866" marT="2866"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866" marR="2866" marT="2866" marB="0" anchor="ctr">
                    <a:lnL>
                      <a:noFill/>
                    </a:lnL>
                    <a:lnR w="6350" cap="flat" cmpd="sng" algn="ctr">
                      <a:solidFill>
                        <a:srgbClr val="000000"/>
                      </a:solidFill>
                      <a:prstDash val="solid"/>
                      <a:round/>
                      <a:headEnd type="none" w="med" len="med"/>
                      <a:tailEnd type="none" w="med" len="med"/>
                    </a:lnR>
                    <a:lnT>
                      <a:noFill/>
                    </a:lnT>
                    <a:lnB>
                      <a:noFill/>
                    </a:lnB>
                  </a:tcPr>
                </a:tc>
                <a:tc rowSpan="3" gridSpan="2">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得票数</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6E0B4"/>
                    </a:solidFill>
                  </a:tcPr>
                </a:tc>
                <a:tc rowSpan="3" hMerge="1">
                  <a:txBody>
                    <a:bodyPr/>
                    <a:lstStyle/>
                    <a:p>
                      <a:endParaRPr kumimoji="1" lang="ja-JP" altLang="en-US"/>
                    </a:p>
                  </a:txBody>
                  <a:tcPr/>
                </a:tc>
                <a:tc rowSpan="3">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番号</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6E0B4"/>
                    </a:solidFill>
                  </a:tcPr>
                </a:tc>
                <a:tc rowSpan="3">
                  <a:txBody>
                    <a:bodyPr/>
                    <a:lstStyle/>
                    <a:p>
                      <a:pPr algn="ctr" fontAlgn="ctr"/>
                      <a:r>
                        <a:rPr lang="zh-TW"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景観（視対象）</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6E0B4"/>
                    </a:solidFill>
                  </a:tcPr>
                </a:tc>
                <a:tc rowSpan="3">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ビュースポット（視点場）</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6E0B4"/>
                    </a:solidFill>
                  </a:tcPr>
                </a:tc>
                <a:tc rowSpan="3">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視点場の所在</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gridSpan="8">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（視対象の）景観要素による分類（都市景観ビジョン）</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時間軸による分類</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gridSpan="3">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特徴による分類</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hMerge="1">
                  <a:txBody>
                    <a:bodyPr/>
                    <a:lstStyle/>
                    <a:p>
                      <a:endParaRPr kumimoji="1" lang="ja-JP" altLang="en-US"/>
                    </a:p>
                  </a:txBody>
                  <a:tcPr/>
                </a:tc>
                <a:tc rowSpan="3">
                  <a:txBody>
                    <a:bodyPr/>
                    <a:lstStyle/>
                    <a:p>
                      <a:pPr algn="ctr" fontAlgn="ct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該当なし</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2055548611"/>
                  </a:ext>
                </a:extLst>
              </a:tr>
              <a:tr h="571653">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866" marR="2866" marT="2866"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866" marR="2866" marT="2866" marB="0" anchor="ctr">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4">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地形特性</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歴史特性</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kumimoji="1" lang="ja-JP" altLang="en-US"/>
                    </a:p>
                  </a:txBody>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都市・インフラ特性</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土地利用特性</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夕景・夜景</a:t>
                      </a:r>
                    </a:p>
                  </a:txBody>
                  <a:tcPr marL="85318" marR="85318" marT="42659" marB="42659"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四季</a:t>
                      </a:r>
                    </a:p>
                  </a:txBody>
                  <a:tcPr marL="85318" marR="85318" marT="42659" marB="42659"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イベント</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（花火・祭り等）</a:t>
                      </a:r>
                    </a:p>
                  </a:txBody>
                  <a:tcPr marL="85318" marR="85318" marT="42659" marB="42659"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世界遺産・日本遺産</a:t>
                      </a:r>
                    </a:p>
                  </a:txBody>
                  <a:tcPr marL="85318" marR="85318" marT="42659" marB="42659"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眺望</a:t>
                      </a:r>
                    </a:p>
                  </a:txBody>
                  <a:tcPr marL="85318" marR="85318" marT="42659" marB="42659"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vMerge="1">
                  <a:txBody>
                    <a:bodyPr/>
                    <a:lstStyle/>
                    <a:p>
                      <a:endParaRPr kumimoji="1" lang="ja-JP" altLang="en-US"/>
                    </a:p>
                  </a:txBody>
                  <a:tcPr/>
                </a:tc>
                <a:extLst>
                  <a:ext uri="{0D108BD9-81ED-4DB2-BD59-A6C34878D82A}">
                    <a16:rowId xmlns:a16="http://schemas.microsoft.com/office/drawing/2014/main" val="4012337685"/>
                  </a:ext>
                </a:extLst>
              </a:tr>
              <a:tr h="507902">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866" marR="2866" marT="2866"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866" marR="2866" marT="2866" marB="0" anchor="ctr">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自然</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（山・海）</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平野</a:t>
                      </a:r>
                      <a:b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a:solidFill>
                            <a:srgbClr val="000000"/>
                          </a:solidFill>
                          <a:effectLst/>
                          <a:latin typeface="BIZ UDPゴシック" panose="020B0400000000000000" pitchFamily="50" charset="-128"/>
                          <a:ea typeface="BIZ UDPゴシック" panose="020B0400000000000000" pitchFamily="50" charset="-128"/>
                        </a:rPr>
                        <a:t>（平野・丘陵等）</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水辺</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（川、池、滝等）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農村</a:t>
                      </a:r>
                      <a:b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a:solidFill>
                            <a:srgbClr val="000000"/>
                          </a:solidFill>
                          <a:effectLst/>
                          <a:latin typeface="BIZ UDPゴシック" panose="020B0400000000000000" pitchFamily="50" charset="-128"/>
                          <a:ea typeface="BIZ UDPゴシック" panose="020B0400000000000000" pitchFamily="50" charset="-128"/>
                        </a:rPr>
                        <a:t>（棚田・樹木等）</a:t>
                      </a:r>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歴史的町並み</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（街道・寺内町等）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城・寺社仏閣</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インフラ</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（港、空港、公園等）</a:t>
                      </a:r>
                      <a:b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ダム、橋梁等）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大都市景観</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（ビル群等）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984479429"/>
                  </a:ext>
                </a:extLst>
              </a:tr>
              <a:tr h="214972">
                <a:tc>
                  <a:txBody>
                    <a:bodyPr/>
                    <a:lstStyle/>
                    <a:p>
                      <a:pPr algn="l" fontAlgn="ctr"/>
                      <a:endParaRPr lang="ja-JP" altLang="en-US" sz="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28575" cap="flat" cmpd="sng" algn="ctr">
                      <a:solidFill>
                        <a:srgbClr val="FF0000"/>
                      </a:solidFill>
                      <a:prstDash val="solid"/>
                      <a:round/>
                      <a:headEnd type="none" w="med" len="med"/>
                      <a:tailEnd type="none" w="med" len="med"/>
                    </a:lnR>
                    <a:lnT>
                      <a:noFill/>
                    </a:lnT>
                    <a:lnB>
                      <a:noFill/>
                    </a:lnB>
                  </a:tcPr>
                </a:tc>
                <a:tc rowSpan="4">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28575"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62</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天保山大観覧車</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天保山渡船</a:t>
                      </a:r>
                    </a:p>
                  </a:txBody>
                  <a:tcPr marL="2866" marR="2866" marT="2866"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大阪市港区</a:t>
                      </a:r>
                    </a:p>
                  </a:txBody>
                  <a:tcPr marL="2866" marR="2866" marT="286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1788075"/>
                  </a:ext>
                </a:extLst>
              </a:tr>
              <a:tr h="214972">
                <a:tc>
                  <a:txBody>
                    <a:bodyPr/>
                    <a:lstStyle/>
                    <a:p>
                      <a:pPr algn="l" fontAlgn="ctr"/>
                      <a:endParaRPr lang="ja-JP" altLang="en-US" sz="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63</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天保山大観覧車</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天保山渡船</a:t>
                      </a:r>
                    </a:p>
                  </a:txBody>
                  <a:tcPr marL="2866" marR="2866" marT="2866"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大阪市港区</a:t>
                      </a:r>
                    </a:p>
                  </a:txBody>
                  <a:tcPr marL="2866" marR="2866" marT="286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1819971"/>
                  </a:ext>
                </a:extLst>
              </a:tr>
              <a:tr h="214972">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a:noFill/>
                    </a:lnL>
                    <a:lnR>
                      <a:noFill/>
                    </a:lnR>
                    <a:lnT>
                      <a:noFill/>
                    </a:lnT>
                    <a:lnB>
                      <a:noFill/>
                    </a:lnB>
                  </a:tcPr>
                </a:tc>
                <a:tc>
                  <a:txBody>
                    <a:bodyPr/>
                    <a:lstStyle/>
                    <a:p>
                      <a:pPr algn="ctr" fontAlgn="b"/>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64</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天保山大観覧車</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天保山渡船</a:t>
                      </a:r>
                    </a:p>
                  </a:txBody>
                  <a:tcPr marL="2866" marR="2866" marT="2866"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大阪市港区</a:t>
                      </a:r>
                    </a:p>
                  </a:txBody>
                  <a:tcPr marL="2866" marR="2866" marT="286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9739115"/>
                  </a:ext>
                </a:extLst>
              </a:tr>
              <a:tr h="214972">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a:noFill/>
                    </a:lnL>
                    <a:lnR>
                      <a:noFill/>
                    </a:lnR>
                    <a:lnT>
                      <a:noFill/>
                    </a:lnT>
                    <a:lnB>
                      <a:noFill/>
                    </a:lnB>
                  </a:tcPr>
                </a:tc>
                <a:tc>
                  <a:txBody>
                    <a:bodyPr/>
                    <a:lstStyle/>
                    <a:p>
                      <a:pPr algn="ctr" fontAlgn="b"/>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FF"/>
                    </a:solidFill>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65</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天保山大観覧車</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天保山渡船</a:t>
                      </a:r>
                    </a:p>
                  </a:txBody>
                  <a:tcPr marL="2866" marR="2866" marT="2866"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大阪市港区</a:t>
                      </a:r>
                    </a:p>
                  </a:txBody>
                  <a:tcPr marL="2866" marR="2866" marT="286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529518"/>
                  </a:ext>
                </a:extLst>
              </a:tr>
              <a:tr h="214972">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28575"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209</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近鉄電車と大阪の街並み</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ホテルセイリュウ</a:t>
                      </a:r>
                    </a:p>
                  </a:txBody>
                  <a:tcPr marL="2866" marR="2866" marT="2866"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東大阪市</a:t>
                      </a:r>
                    </a:p>
                  </a:txBody>
                  <a:tcPr marL="2866" marR="2866" marT="286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453023"/>
                  </a:ext>
                </a:extLst>
              </a:tr>
              <a:tr h="230381">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a:noFill/>
                    </a:lnL>
                    <a:lnR>
                      <a:noFill/>
                    </a:lnR>
                    <a:lnT>
                      <a:noFill/>
                    </a:lnT>
                    <a:lnB>
                      <a:noFill/>
                    </a:lnB>
                  </a:tcPr>
                </a:tc>
                <a:tc>
                  <a:txBody>
                    <a:bodyPr/>
                    <a:lstStyle/>
                    <a:p>
                      <a:pPr algn="ctr" fontAlgn="b"/>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210</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大阪平野夕景、新石切駅</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ホテルセイリユウ</a:t>
                      </a: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4</a:t>
                      </a: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階東大阪スカイテラス</a:t>
                      </a:r>
                    </a:p>
                  </a:txBody>
                  <a:tcPr marL="2866" marR="2866" marT="2866"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東大阪市</a:t>
                      </a:r>
                    </a:p>
                  </a:txBody>
                  <a:tcPr marL="2866" marR="2866" marT="286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410429"/>
                  </a:ext>
                </a:extLst>
              </a:tr>
              <a:tr h="302321">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a:noFill/>
                    </a:lnL>
                    <a:lnR>
                      <a:noFill/>
                    </a:lnR>
                    <a:lnT>
                      <a:noFill/>
                    </a:lnT>
                    <a:lnB>
                      <a:noFill/>
                    </a:lnB>
                  </a:tcPr>
                </a:tc>
                <a:tc>
                  <a:txBody>
                    <a:bodyPr/>
                    <a:lstStyle/>
                    <a:p>
                      <a:pPr algn="ctr" fontAlgn="b"/>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219</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大阪平野</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らくらく登山道の見晴らし広場</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東大阪市</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0331313"/>
                  </a:ext>
                </a:extLst>
              </a:tr>
              <a:tr h="214972">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ctr">
                    <a:lnL>
                      <a:noFill/>
                    </a:lnL>
                    <a:lnR>
                      <a:noFill/>
                    </a:lnR>
                    <a:lnT>
                      <a:noFill/>
                    </a:lnT>
                    <a:lnB>
                      <a:noFill/>
                    </a:lnB>
                  </a:tcPr>
                </a:tc>
                <a:tc>
                  <a:txBody>
                    <a:bodyPr/>
                    <a:lstStyle/>
                    <a:p>
                      <a:pPr algn="ctr" fontAlgn="b"/>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223</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暗峠</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rPr>
                        <a:t>国道</a:t>
                      </a:r>
                      <a:r>
                        <a:rPr lang="en-US" altLang="zh-CN" sz="700" b="0" i="0" u="none" strike="noStrike">
                          <a:solidFill>
                            <a:srgbClr val="000000"/>
                          </a:solidFill>
                          <a:effectLst/>
                          <a:latin typeface="BIZ UDPゴシック" panose="020B0400000000000000" pitchFamily="50" charset="-128"/>
                          <a:ea typeface="BIZ UDPゴシック" panose="020B0400000000000000" pitchFamily="50" charset="-128"/>
                        </a:rPr>
                        <a:t>308</a:t>
                      </a:r>
                      <a:r>
                        <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rPr>
                        <a:t>号線</a:t>
                      </a:r>
                      <a:r>
                        <a:rPr lang="en-US" altLang="zh-CN" sz="700" b="0" i="0" u="none" strike="noStrike">
                          <a:solidFill>
                            <a:srgbClr val="000000"/>
                          </a:solidFill>
                          <a:effectLst/>
                          <a:latin typeface="BIZ UDPゴシック" panose="020B0400000000000000" pitchFamily="50" charset="-128"/>
                          <a:ea typeface="BIZ UDPゴシック" panose="020B0400000000000000" pitchFamily="50" charset="-128"/>
                        </a:rPr>
                        <a:t>(</a:t>
                      </a:r>
                      <a:r>
                        <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rPr>
                        <a:t>暗越奈良街道</a:t>
                      </a:r>
                      <a:r>
                        <a:rPr lang="en-US" altLang="zh-CN" sz="7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東大阪市</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2583265"/>
                  </a:ext>
                </a:extLst>
              </a:tr>
              <a:tr h="217838">
                <a:tc gridSpan="2">
                  <a:txBody>
                    <a:bodyPr/>
                    <a:lstStyle/>
                    <a:p>
                      <a:pPr algn="ctr" fontAlgn="b"/>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１位</a:t>
                      </a:r>
                    </a:p>
                  </a:txBody>
                  <a:tcPr marL="85318" marR="85318" marT="42659" marB="42659"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230</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神立地域の里山</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村中の道</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八尾市</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0130867"/>
                  </a:ext>
                </a:extLst>
              </a:tr>
              <a:tr h="21783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88</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梅田ビル群</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淀川河川敷</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大阪市淀川区</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9095944"/>
                  </a:ext>
                </a:extLst>
              </a:tr>
              <a:tr h="230381">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121</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地黄城城下町の（能勢街道裏に連なる）石垣</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国道４７７号東郷バイパス清普寺入口</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能勢町</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975321"/>
                  </a:ext>
                </a:extLst>
              </a:tr>
              <a:tr h="21783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140</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勝尾寺だるまと大自然</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勝尾寺</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箕面市</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4728646"/>
                  </a:ext>
                </a:extLst>
              </a:tr>
              <a:tr h="21783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201</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大阪平野</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枚岡公園 中展望</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東大阪市</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150628"/>
                  </a:ext>
                </a:extLst>
              </a:tr>
              <a:tr h="21783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28575" cap="flat" cmpd="sng" algn="ctr">
                      <a:solidFill>
                        <a:srgbClr val="FF0000"/>
                      </a:solidFill>
                      <a:prstDash val="solid"/>
                      <a:round/>
                      <a:headEnd type="none" w="med" len="med"/>
                      <a:tailEnd type="none" w="med" len="med"/>
                    </a:lnR>
                    <a:lnT>
                      <a:noFill/>
                    </a:lnT>
                    <a:lnB>
                      <a:noFill/>
                    </a:lnB>
                  </a:tcPr>
                </a:tc>
                <a:tc rowSpan="3">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28575"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225</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心合寺古墳</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rPr>
                        <a:t>心合寺古墳遊歩道</a:t>
                      </a:r>
                    </a:p>
                  </a:txBody>
                  <a:tcPr marL="2866" marR="2866" marT="2866"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八尾市</a:t>
                      </a:r>
                    </a:p>
                  </a:txBody>
                  <a:tcPr marL="2866" marR="2866" marT="286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414222"/>
                  </a:ext>
                </a:extLst>
              </a:tr>
              <a:tr h="230381">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a:noFill/>
                    </a:lnR>
                    <a:lnT>
                      <a:noFill/>
                    </a:lnT>
                    <a:lnB>
                      <a:noFill/>
                    </a:lnB>
                  </a:tcPr>
                </a:tc>
                <a:tc>
                  <a:txBody>
                    <a:bodyPr/>
                    <a:lstStyle/>
                    <a:p>
                      <a:pPr algn="ctr" fontAlgn="b"/>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226</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心合寺山古墳と高安山気象レーダー</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rPr>
                        <a:t>心合寺山古墳公園遊歩道</a:t>
                      </a:r>
                    </a:p>
                  </a:txBody>
                  <a:tcPr marL="2866" marR="2866" marT="2866"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八尾市</a:t>
                      </a:r>
                    </a:p>
                  </a:txBody>
                  <a:tcPr marL="2866" marR="2866" marT="286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8828466"/>
                  </a:ext>
                </a:extLst>
              </a:tr>
              <a:tr h="217838">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227</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八尾しおんじやま古墳</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公園内にある遊歩道</a:t>
                      </a:r>
                    </a:p>
                  </a:txBody>
                  <a:tcPr marL="2866" marR="2866" marT="2866" marB="0" anchor="ctr">
                    <a:lnL w="6350" cap="flat" cmpd="sng" algn="ctr">
                      <a:solidFill>
                        <a:srgbClr val="00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八尾市</a:t>
                      </a:r>
                    </a:p>
                  </a:txBody>
                  <a:tcPr marL="2866" marR="2866" marT="2866"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9365791"/>
                  </a:ext>
                </a:extLst>
              </a:tr>
              <a:tr h="230381">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a:noFill/>
                    </a:lnR>
                    <a:lnT>
                      <a:noFill/>
                    </a:lnT>
                    <a:lnB>
                      <a:noFill/>
                    </a:lnB>
                  </a:tcPr>
                </a:tc>
                <a:tc>
                  <a:txBody>
                    <a:bodyPr/>
                    <a:lstStyle/>
                    <a:p>
                      <a:pPr algn="ctr" fontAlgn="b"/>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2866" marR="2866" marT="2866"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267</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大阪湾に浮かぶ旧一文字灯台と明石海峡大橋</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忠岡白灯台</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岸和田市</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489581"/>
                  </a:ext>
                </a:extLst>
              </a:tr>
              <a:tr h="230381">
                <a:tc gridSpan="2">
                  <a:txBody>
                    <a:bodyPr/>
                    <a:lstStyle/>
                    <a:p>
                      <a:pPr algn="ctr" fontAlgn="b"/>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２位</a:t>
                      </a:r>
                    </a:p>
                  </a:txBody>
                  <a:tcPr marL="85318" marR="85318" marT="42659" marB="42659"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85318" marR="85318" marT="42659" marB="4265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303</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堀河ダム　桜と深い緑の湖面</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堀河ダムのダム湖のまわりの桜並木のある道路</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泉南市</a:t>
                      </a:r>
                    </a:p>
                  </a:txBody>
                  <a:tcPr marL="2866" marR="2866" marT="2866"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2866" marR="2866" marT="286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7441489"/>
                  </a:ext>
                </a:extLst>
              </a:tr>
            </a:tbl>
          </a:graphicData>
        </a:graphic>
      </p:graphicFrame>
      <p:sp>
        <p:nvSpPr>
          <p:cNvPr id="7" name="テキスト ボックス 6">
            <a:extLst>
              <a:ext uri="{FF2B5EF4-FFF2-40B4-BE49-F238E27FC236}">
                <a16:creationId xmlns:a16="http://schemas.microsoft.com/office/drawing/2014/main" id="{D8F28644-FB66-4EE8-BA0E-48AC8B5CDB0E}"/>
              </a:ext>
            </a:extLst>
          </p:cNvPr>
          <p:cNvSpPr txBox="1"/>
          <p:nvPr/>
        </p:nvSpPr>
        <p:spPr>
          <a:xfrm>
            <a:off x="5220072" y="155269"/>
            <a:ext cx="877163" cy="369332"/>
          </a:xfrm>
          <a:prstGeom prst="rect">
            <a:avLst/>
          </a:prstGeom>
          <a:noFill/>
          <a:ln>
            <a:solidFill>
              <a:schemeClr val="tx1"/>
            </a:solidFill>
          </a:ln>
        </p:spPr>
        <p:txBody>
          <a:bodyPr wrap="none" rtlCol="0">
            <a:spAutoFit/>
          </a:bodyPr>
          <a:lstStyle/>
          <a:p>
            <a:r>
              <a:rPr lang="ja-JP" altLang="en-US" dirty="0"/>
              <a:t>単</a:t>
            </a:r>
            <a:r>
              <a:rPr kumimoji="1" lang="ja-JP" altLang="en-US" dirty="0"/>
              <a:t>数票</a:t>
            </a:r>
          </a:p>
        </p:txBody>
      </p:sp>
    </p:spTree>
    <p:extLst>
      <p:ext uri="{BB962C8B-B14F-4D97-AF65-F5344CB8AC3E}">
        <p14:creationId xmlns:p14="http://schemas.microsoft.com/office/powerpoint/2010/main" val="61146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46912" y="6612759"/>
            <a:ext cx="2133600" cy="365125"/>
          </a:xfrm>
        </p:spPr>
        <p:txBody>
          <a:bodyPr/>
          <a:lstStyle/>
          <a:p>
            <a:fld id="{5FAB2AA0-22F6-4977-B4AB-6397E15C0039}" type="slidenum">
              <a:rPr kumimoji="1" lang="ja-JP" altLang="en-US" smtClean="0"/>
              <a:t>7</a:t>
            </a:fld>
            <a:endParaRPr kumimoji="1" lang="ja-JP" altLang="en-US" dirty="0"/>
          </a:p>
        </p:txBody>
      </p:sp>
      <p:sp>
        <p:nvSpPr>
          <p:cNvPr id="9" name="テキスト ボックス 8"/>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ビュースポットおおさか事前審査の集計結果</a:t>
            </a:r>
            <a:r>
              <a:rPr lang="ja-JP" altLang="en-US" sz="1600" dirty="0">
                <a:latin typeface="BIZ UDPゴシック" panose="020B0400000000000000" pitchFamily="50" charset="-128"/>
                <a:ea typeface="BIZ UDPゴシック" panose="020B0400000000000000" pitchFamily="50" charset="-128"/>
              </a:rPr>
              <a:t>　　</a:t>
            </a:r>
            <a:endParaRPr kumimoji="1" lang="ja-JP" altLang="en-US" sz="200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123002" y="478785"/>
            <a:ext cx="6537230" cy="464331"/>
          </a:xfrm>
          <a:prstGeom prst="rect">
            <a:avLst/>
          </a:prstGeom>
        </p:spPr>
        <p:txBody>
          <a:bodyPr wrap="square" lIns="144000" tIns="108000" rIns="144000" bIns="108000">
            <a:spAutoFit/>
          </a:bodyPr>
          <a:lstStyle/>
          <a:p>
            <a:pPr lvl="0">
              <a:defRPr/>
            </a:pPr>
            <a:r>
              <a:rPr lang="ja-JP" altLang="en-US" sz="1600" dirty="0">
                <a:solidFill>
                  <a:prstClr val="black"/>
                </a:solidFill>
                <a:latin typeface="BIZ UDPゴシック" panose="020B0400000000000000" pitchFamily="50" charset="-128"/>
                <a:ea typeface="BIZ UDPゴシック" panose="020B0400000000000000" pitchFamily="50" charset="-128"/>
              </a:rPr>
              <a:t>②</a:t>
            </a:r>
            <a:r>
              <a:rPr lang="ja-JP" altLang="en-US" sz="1600" noProof="0" dirty="0">
                <a:solidFill>
                  <a:prstClr val="black"/>
                </a:solidFill>
                <a:latin typeface="BIZ UDPゴシック" panose="020B0400000000000000" pitchFamily="50" charset="-128"/>
                <a:ea typeface="BIZ UDPゴシック" panose="020B0400000000000000" pitchFamily="50" charset="-128"/>
              </a:rPr>
              <a:t> １票のみ投票があったビュースポット ： </a:t>
            </a:r>
            <a:r>
              <a:rPr lang="en-US" altLang="ja-JP" sz="1600" dirty="0">
                <a:solidFill>
                  <a:prstClr val="black"/>
                </a:solidFill>
                <a:latin typeface="BIZ UDPゴシック" panose="020B0400000000000000" pitchFamily="50" charset="-128"/>
                <a:ea typeface="BIZ UDPゴシック" panose="020B0400000000000000" pitchFamily="50" charset="-128"/>
              </a:rPr>
              <a:t>52</a:t>
            </a:r>
            <a:r>
              <a:rPr lang="ja-JP" altLang="en-US" sz="1600" noProof="0" dirty="0">
                <a:solidFill>
                  <a:prstClr val="black"/>
                </a:solidFill>
                <a:latin typeface="BIZ UDPゴシック" panose="020B0400000000000000" pitchFamily="50" charset="-128"/>
                <a:ea typeface="BIZ UDPゴシック" panose="020B0400000000000000" pitchFamily="50" charset="-128"/>
              </a:rPr>
              <a:t>件</a:t>
            </a:r>
            <a:r>
              <a:rPr lang="zh-TW" altLang="en-US" sz="1600" noProof="0" dirty="0">
                <a:solidFill>
                  <a:prstClr val="black"/>
                </a:solidFill>
                <a:latin typeface="BIZ UDPゴシック" panose="020B0400000000000000" pitchFamily="50" charset="-128"/>
                <a:ea typeface="BIZ UDPゴシック" panose="020B0400000000000000" pitchFamily="50" charset="-128"/>
              </a:rPr>
              <a:t>　</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DD8D1306-9C67-455F-BECE-18235591CF88}"/>
              </a:ext>
            </a:extLst>
          </p:cNvPr>
          <p:cNvSpPr/>
          <p:nvPr/>
        </p:nvSpPr>
        <p:spPr>
          <a:xfrm>
            <a:off x="7137226" y="478785"/>
            <a:ext cx="1657884" cy="464331"/>
          </a:xfrm>
          <a:prstGeom prst="rect">
            <a:avLst/>
          </a:prstGeom>
        </p:spPr>
        <p:txBody>
          <a:bodyPr wrap="square" lIns="144000" tIns="108000" rIns="144000" bIns="108000">
            <a:spAutoFit/>
          </a:bodyPr>
          <a:lstStyle/>
          <a:p>
            <a:pPr lvl="0" algn="r">
              <a:defRPr/>
            </a:pPr>
            <a:r>
              <a:rPr lang="ja-JP" altLang="en-US" sz="1600" dirty="0">
                <a:solidFill>
                  <a:prstClr val="black"/>
                </a:solidFill>
                <a:latin typeface="BIZ UDPゴシック" panose="020B0400000000000000" pitchFamily="50" charset="-128"/>
                <a:ea typeface="BIZ UDPゴシック" panose="020B0400000000000000" pitchFamily="50" charset="-128"/>
              </a:rPr>
              <a:t>順位</a:t>
            </a:r>
            <a:r>
              <a:rPr lang="ja-JP" altLang="en-US" sz="1600" noProof="0" dirty="0">
                <a:solidFill>
                  <a:prstClr val="black"/>
                </a:solidFill>
                <a:latin typeface="BIZ UDPゴシック" panose="020B0400000000000000" pitchFamily="50" charset="-128"/>
                <a:ea typeface="BIZ UDPゴシック" panose="020B0400000000000000" pitchFamily="50" charset="-128"/>
              </a:rPr>
              <a:t>順　２</a:t>
            </a:r>
            <a:r>
              <a:rPr lang="ja-JP" altLang="en-US" sz="1600" dirty="0">
                <a:solidFill>
                  <a:prstClr val="black"/>
                </a:solidFill>
                <a:latin typeface="BIZ UDPゴシック" panose="020B0400000000000000" pitchFamily="50" charset="-128"/>
                <a:ea typeface="BIZ UDPゴシック" panose="020B0400000000000000" pitchFamily="50" charset="-128"/>
              </a:rPr>
              <a:t>／５</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 name="表 1">
            <a:extLst>
              <a:ext uri="{FF2B5EF4-FFF2-40B4-BE49-F238E27FC236}">
                <a16:creationId xmlns:a16="http://schemas.microsoft.com/office/drawing/2014/main" id="{C3BE58FA-554A-4908-BF6A-D07F29D39ABF}"/>
              </a:ext>
            </a:extLst>
          </p:cNvPr>
          <p:cNvGraphicFramePr>
            <a:graphicFrameLocks noGrp="1"/>
          </p:cNvGraphicFramePr>
          <p:nvPr>
            <p:extLst>
              <p:ext uri="{D42A27DB-BD31-4B8C-83A1-F6EECF244321}">
                <p14:modId xmlns:p14="http://schemas.microsoft.com/office/powerpoint/2010/main" val="3184862702"/>
              </p:ext>
            </p:extLst>
          </p:nvPr>
        </p:nvGraphicFramePr>
        <p:xfrm>
          <a:off x="35496" y="892371"/>
          <a:ext cx="8985500" cy="4248476"/>
        </p:xfrm>
        <a:graphic>
          <a:graphicData uri="http://schemas.openxmlformats.org/drawingml/2006/table">
            <a:tbl>
              <a:tblPr/>
              <a:tblGrid>
                <a:gridCol w="291811">
                  <a:extLst>
                    <a:ext uri="{9D8B030D-6E8A-4147-A177-3AD203B41FA5}">
                      <a16:colId xmlns:a16="http://schemas.microsoft.com/office/drawing/2014/main" val="571542940"/>
                    </a:ext>
                  </a:extLst>
                </a:gridCol>
                <a:gridCol w="199944">
                  <a:extLst>
                    <a:ext uri="{9D8B030D-6E8A-4147-A177-3AD203B41FA5}">
                      <a16:colId xmlns:a16="http://schemas.microsoft.com/office/drawing/2014/main" val="1700051603"/>
                    </a:ext>
                  </a:extLst>
                </a:gridCol>
                <a:gridCol w="224700">
                  <a:extLst>
                    <a:ext uri="{9D8B030D-6E8A-4147-A177-3AD203B41FA5}">
                      <a16:colId xmlns:a16="http://schemas.microsoft.com/office/drawing/2014/main" val="1693138905"/>
                    </a:ext>
                  </a:extLst>
                </a:gridCol>
                <a:gridCol w="184813">
                  <a:extLst>
                    <a:ext uri="{9D8B030D-6E8A-4147-A177-3AD203B41FA5}">
                      <a16:colId xmlns:a16="http://schemas.microsoft.com/office/drawing/2014/main" val="909313894"/>
                    </a:ext>
                  </a:extLst>
                </a:gridCol>
                <a:gridCol w="232368">
                  <a:extLst>
                    <a:ext uri="{9D8B030D-6E8A-4147-A177-3AD203B41FA5}">
                      <a16:colId xmlns:a16="http://schemas.microsoft.com/office/drawing/2014/main" val="4077347151"/>
                    </a:ext>
                  </a:extLst>
                </a:gridCol>
                <a:gridCol w="1464458">
                  <a:extLst>
                    <a:ext uri="{9D8B030D-6E8A-4147-A177-3AD203B41FA5}">
                      <a16:colId xmlns:a16="http://schemas.microsoft.com/office/drawing/2014/main" val="435589637"/>
                    </a:ext>
                  </a:extLst>
                </a:gridCol>
                <a:gridCol w="1464458">
                  <a:extLst>
                    <a:ext uri="{9D8B030D-6E8A-4147-A177-3AD203B41FA5}">
                      <a16:colId xmlns:a16="http://schemas.microsoft.com/office/drawing/2014/main" val="1341696549"/>
                    </a:ext>
                  </a:extLst>
                </a:gridCol>
                <a:gridCol w="686296">
                  <a:extLst>
                    <a:ext uri="{9D8B030D-6E8A-4147-A177-3AD203B41FA5}">
                      <a16:colId xmlns:a16="http://schemas.microsoft.com/office/drawing/2014/main" val="3560823003"/>
                    </a:ext>
                  </a:extLst>
                </a:gridCol>
                <a:gridCol w="302618">
                  <a:extLst>
                    <a:ext uri="{9D8B030D-6E8A-4147-A177-3AD203B41FA5}">
                      <a16:colId xmlns:a16="http://schemas.microsoft.com/office/drawing/2014/main" val="21840711"/>
                    </a:ext>
                  </a:extLst>
                </a:gridCol>
                <a:gridCol w="302618">
                  <a:extLst>
                    <a:ext uri="{9D8B030D-6E8A-4147-A177-3AD203B41FA5}">
                      <a16:colId xmlns:a16="http://schemas.microsoft.com/office/drawing/2014/main" val="1581679116"/>
                    </a:ext>
                  </a:extLst>
                </a:gridCol>
                <a:gridCol w="302618">
                  <a:extLst>
                    <a:ext uri="{9D8B030D-6E8A-4147-A177-3AD203B41FA5}">
                      <a16:colId xmlns:a16="http://schemas.microsoft.com/office/drawing/2014/main" val="2639272147"/>
                    </a:ext>
                  </a:extLst>
                </a:gridCol>
                <a:gridCol w="302618">
                  <a:extLst>
                    <a:ext uri="{9D8B030D-6E8A-4147-A177-3AD203B41FA5}">
                      <a16:colId xmlns:a16="http://schemas.microsoft.com/office/drawing/2014/main" val="2613559293"/>
                    </a:ext>
                  </a:extLst>
                </a:gridCol>
                <a:gridCol w="302618">
                  <a:extLst>
                    <a:ext uri="{9D8B030D-6E8A-4147-A177-3AD203B41FA5}">
                      <a16:colId xmlns:a16="http://schemas.microsoft.com/office/drawing/2014/main" val="3360866744"/>
                    </a:ext>
                  </a:extLst>
                </a:gridCol>
                <a:gridCol w="302618">
                  <a:extLst>
                    <a:ext uri="{9D8B030D-6E8A-4147-A177-3AD203B41FA5}">
                      <a16:colId xmlns:a16="http://schemas.microsoft.com/office/drawing/2014/main" val="265139671"/>
                    </a:ext>
                  </a:extLst>
                </a:gridCol>
                <a:gridCol w="302618">
                  <a:extLst>
                    <a:ext uri="{9D8B030D-6E8A-4147-A177-3AD203B41FA5}">
                      <a16:colId xmlns:a16="http://schemas.microsoft.com/office/drawing/2014/main" val="1798944322"/>
                    </a:ext>
                  </a:extLst>
                </a:gridCol>
                <a:gridCol w="302618">
                  <a:extLst>
                    <a:ext uri="{9D8B030D-6E8A-4147-A177-3AD203B41FA5}">
                      <a16:colId xmlns:a16="http://schemas.microsoft.com/office/drawing/2014/main" val="3240123515"/>
                    </a:ext>
                  </a:extLst>
                </a:gridCol>
                <a:gridCol w="302618">
                  <a:extLst>
                    <a:ext uri="{9D8B030D-6E8A-4147-A177-3AD203B41FA5}">
                      <a16:colId xmlns:a16="http://schemas.microsoft.com/office/drawing/2014/main" val="698932423"/>
                    </a:ext>
                  </a:extLst>
                </a:gridCol>
                <a:gridCol w="302618">
                  <a:extLst>
                    <a:ext uri="{9D8B030D-6E8A-4147-A177-3AD203B41FA5}">
                      <a16:colId xmlns:a16="http://schemas.microsoft.com/office/drawing/2014/main" val="3467548552"/>
                    </a:ext>
                  </a:extLst>
                </a:gridCol>
                <a:gridCol w="302618">
                  <a:extLst>
                    <a:ext uri="{9D8B030D-6E8A-4147-A177-3AD203B41FA5}">
                      <a16:colId xmlns:a16="http://schemas.microsoft.com/office/drawing/2014/main" val="122429526"/>
                    </a:ext>
                  </a:extLst>
                </a:gridCol>
                <a:gridCol w="302618">
                  <a:extLst>
                    <a:ext uri="{9D8B030D-6E8A-4147-A177-3AD203B41FA5}">
                      <a16:colId xmlns:a16="http://schemas.microsoft.com/office/drawing/2014/main" val="2364055153"/>
                    </a:ext>
                  </a:extLst>
                </a:gridCol>
                <a:gridCol w="302618">
                  <a:extLst>
                    <a:ext uri="{9D8B030D-6E8A-4147-A177-3AD203B41FA5}">
                      <a16:colId xmlns:a16="http://schemas.microsoft.com/office/drawing/2014/main" val="1387895285"/>
                    </a:ext>
                  </a:extLst>
                </a:gridCol>
                <a:gridCol w="302618">
                  <a:extLst>
                    <a:ext uri="{9D8B030D-6E8A-4147-A177-3AD203B41FA5}">
                      <a16:colId xmlns:a16="http://schemas.microsoft.com/office/drawing/2014/main" val="3561068448"/>
                    </a:ext>
                  </a:extLst>
                </a:gridCol>
              </a:tblGrid>
              <a:tr h="318287">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ctr">
                    <a:lnL>
                      <a:noFill/>
                    </a:lnL>
                    <a:lnR w="6350" cap="flat" cmpd="sng" algn="ctr">
                      <a:solidFill>
                        <a:schemeClr val="tx1"/>
                      </a:solidFill>
                      <a:prstDash val="solid"/>
                      <a:round/>
                      <a:headEnd type="none" w="med" len="med"/>
                      <a:tailEnd type="none" w="med" len="med"/>
                    </a:lnR>
                    <a:lnT>
                      <a:noFill/>
                    </a:lnT>
                    <a:lnB>
                      <a:noFill/>
                    </a:lnB>
                  </a:tcPr>
                </a:tc>
                <a:tc rowSpan="3" gridSpan="2">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得票数</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hMerge="1">
                  <a:txBody>
                    <a:bodyPr/>
                    <a:lstStyle/>
                    <a:p>
                      <a:endParaRPr kumimoji="1" lang="ja-JP" altLang="en-US"/>
                    </a:p>
                  </a:txBody>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番号</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zh-TW"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景観（視対象）</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ビュースポット（視点場）</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視点場の所在</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gridSpan="8">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（視対象の）景観要素による分類（都市景観ビジョン）</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時間軸による分類</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hMerge="1">
                  <a:txBody>
                    <a:bodyPr/>
                    <a:lstStyle/>
                    <a:p>
                      <a:endParaRPr kumimoji="1" lang="ja-JP" altLang="en-US"/>
                    </a:p>
                  </a:txBody>
                  <a:tcPr/>
                </a:tc>
                <a:tc gridSpan="3">
                  <a:txBody>
                    <a:bodyPr/>
                    <a:lstStyle/>
                    <a:p>
                      <a:pPr algn="ctr" fontAlgn="ct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特徴による分類</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hMerge="1">
                  <a:txBody>
                    <a:bodyPr/>
                    <a:lstStyle/>
                    <a:p>
                      <a:endParaRPr kumimoji="1" lang="ja-JP" altLang="en-US"/>
                    </a:p>
                  </a:txBody>
                  <a:tcPr/>
                </a:tc>
                <a:tc hMerge="1">
                  <a:txBody>
                    <a:bodyPr/>
                    <a:lstStyle/>
                    <a:p>
                      <a:endParaRPr kumimoji="1" lang="ja-JP" altLang="en-US"/>
                    </a:p>
                  </a:txBody>
                  <a:tcPr/>
                </a:tc>
                <a:tc rowSpan="3">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該当なし</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2903956762"/>
                  </a:ext>
                </a:extLst>
              </a:tr>
              <a:tr h="344106">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ctr">
                    <a:lnL>
                      <a:noFill/>
                    </a:lnL>
                    <a:lnR w="6350" cap="flat" cmpd="sng" algn="ctr">
                      <a:solidFill>
                        <a:schemeClr val="tx1"/>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4">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地形特性</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歴史特性</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hMerge="1">
                  <a:txBody>
                    <a:bodyPr/>
                    <a:lstStyle/>
                    <a:p>
                      <a:endParaRPr kumimoji="1" lang="ja-JP" altLang="en-US"/>
                    </a:p>
                  </a:txBody>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都市・インフラ特性</a:t>
                      </a:r>
                    </a:p>
                  </a:txBody>
                  <a:tcPr marL="3054" marR="3054" marT="305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土地利用特性</a:t>
                      </a:r>
                    </a:p>
                  </a:txBody>
                  <a:tcPr marL="3054" marR="3054" marT="305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夕景・夜景</a:t>
                      </a:r>
                    </a:p>
                  </a:txBody>
                  <a:tcPr marL="97443" marR="97443" marT="48722" marB="48722"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四季</a:t>
                      </a:r>
                    </a:p>
                  </a:txBody>
                  <a:tcPr marL="97443" marR="97443" marT="48722" marB="48722"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イベント</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（花火・祭り等）</a:t>
                      </a:r>
                    </a:p>
                  </a:txBody>
                  <a:tcPr marL="97443" marR="97443" marT="48722" marB="48722"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世界遺産・日本遺産</a:t>
                      </a:r>
                    </a:p>
                  </a:txBody>
                  <a:tcPr marL="97443" marR="97443" marT="48722" marB="48722"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眺望</a:t>
                      </a:r>
                    </a:p>
                  </a:txBody>
                  <a:tcPr marL="97443" marR="97443" marT="48722" marB="48722"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vMerge="1">
                  <a:txBody>
                    <a:bodyPr/>
                    <a:lstStyle/>
                    <a:p>
                      <a:endParaRPr kumimoji="1" lang="ja-JP" altLang="en-US"/>
                    </a:p>
                  </a:txBody>
                  <a:tcPr/>
                </a:tc>
                <a:extLst>
                  <a:ext uri="{0D108BD9-81ED-4DB2-BD59-A6C34878D82A}">
                    <a16:rowId xmlns:a16="http://schemas.microsoft.com/office/drawing/2014/main" val="3713530903"/>
                  </a:ext>
                </a:extLst>
              </a:tr>
              <a:tr h="717639">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ctr">
                    <a:lnL>
                      <a:noFill/>
                    </a:lnL>
                    <a:lnR w="6350" cap="flat" cmpd="sng" algn="ctr">
                      <a:solidFill>
                        <a:schemeClr val="tx1"/>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自然</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（山・海）</a:t>
                      </a:r>
                    </a:p>
                  </a:txBody>
                  <a:tcPr marL="3054" marR="3054" marT="305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平野</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（平野・丘陵等）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054" marR="3054" marT="305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水辺</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（川、池、滝等）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054" marR="3054" marT="305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農村</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（棚田・樹木等）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054" marR="3054" marT="305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歴史的町並み</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（街道・寺内町等）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054" marR="3054" marT="305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城・寺社仏閣</a:t>
                      </a:r>
                    </a:p>
                  </a:txBody>
                  <a:tcPr marL="3054" marR="3054" marT="305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インフラ</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（港、空港、公園等）</a:t>
                      </a:r>
                      <a:b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ダム、橋梁等）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054" marR="3054" marT="305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大都市景観</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（ビル群等）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054" marR="3054" marT="305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287453282"/>
                  </a:ext>
                </a:extLst>
              </a:tr>
              <a:tr h="239037">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19</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JR</a:t>
                      </a: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大阪駅ホーム</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BIZ UDPゴシック" panose="020B0400000000000000" pitchFamily="50" charset="-128"/>
                          <a:ea typeface="BIZ UDPゴシック" panose="020B0400000000000000" pitchFamily="50" charset="-128"/>
                        </a:rPr>
                        <a:t>LUCUA</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大阪市北区</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2056737"/>
                  </a:ext>
                </a:extLst>
              </a:tr>
              <a:tr h="239037">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53</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阿波座ジャンクション</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中央大通</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大阪市西区</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2699905"/>
                  </a:ext>
                </a:extLst>
              </a:tr>
              <a:tr h="239037">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7443" marR="97443" marT="48722" marB="48722"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189</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T-SITE</a:t>
                      </a: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とひらかたサンプラザ１号館</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枚方市駅前歩道橋</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枚方市</a:t>
                      </a:r>
                    </a:p>
                  </a:txBody>
                  <a:tcPr marL="3145" marR="3145" marT="3145"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5010330"/>
                  </a:ext>
                </a:extLst>
              </a:tr>
              <a:tr h="239037">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190</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枚方</a:t>
                      </a:r>
                      <a:r>
                        <a:rPr lang="en-US" sz="700" b="0" i="0" u="none" strike="noStrike">
                          <a:solidFill>
                            <a:srgbClr val="000000"/>
                          </a:solidFill>
                          <a:effectLst/>
                          <a:latin typeface="BIZ UDPゴシック" panose="020B0400000000000000" pitchFamily="50" charset="-128"/>
                          <a:ea typeface="BIZ UDPゴシック" panose="020B0400000000000000" pitchFamily="50" charset="-128"/>
                        </a:rPr>
                        <a:t>T-SITE</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駅から市役所に向かう歩道橋</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枚方市</a:t>
                      </a:r>
                    </a:p>
                  </a:txBody>
                  <a:tcPr marL="3145" marR="3145" marT="3145"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5627634"/>
                  </a:ext>
                </a:extLst>
              </a:tr>
              <a:tr h="239037">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244</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光明池湖畔散策</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晩秋のラクウショウの林</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和泉市</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0520153"/>
                  </a:ext>
                </a:extLst>
              </a:tr>
              <a:tr h="239037">
                <a:tc gridSpan="2">
                  <a:txBody>
                    <a:bodyPr/>
                    <a:lstStyle/>
                    <a:p>
                      <a:pPr algn="ctr" fontAlgn="b"/>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３位</a:t>
                      </a:r>
                    </a:p>
                  </a:txBody>
                  <a:tcPr marL="97443" marR="97443" marT="48722" marB="48722" anchor="b">
                    <a:lnL>
                      <a:noFill/>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327</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柏原の葡萄畑と奈良盆地</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府道</a:t>
                      </a: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183</a:t>
                      </a: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号線</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柏原市</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548902"/>
                  </a:ext>
                </a:extLst>
              </a:tr>
              <a:tr h="239037">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7443" marR="97443" marT="48722" marB="48722"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69</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木津川水門</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落合上渡船</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大阪市大正区</a:t>
                      </a:r>
                    </a:p>
                  </a:txBody>
                  <a:tcPr marL="3145" marR="3145" marT="3145"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0192808"/>
                  </a:ext>
                </a:extLst>
              </a:tr>
              <a:tr h="239037">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a:noFill/>
                    </a:lnR>
                    <a:lnT>
                      <a:noFill/>
                    </a:lnT>
                    <a:lnB>
                      <a:noFill/>
                    </a:lnB>
                  </a:tcPr>
                </a:tc>
                <a:tc>
                  <a:txBody>
                    <a:bodyPr/>
                    <a:lstStyle/>
                    <a:p>
                      <a:pPr algn="ctr" fontAlgn="b"/>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70</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木津川水門（アーチ型）</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木津川水門下流の落合上の渡船</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zh-CN"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大阪市大正区</a:t>
                      </a:r>
                    </a:p>
                  </a:txBody>
                  <a:tcPr marL="3145" marR="3145" marT="3145"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096528"/>
                  </a:ext>
                </a:extLst>
              </a:tr>
              <a:tr h="239037">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7443" marR="97443" marT="48722" marB="48722"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124</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北摂山系</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野間の大けやき</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能勢町</a:t>
                      </a:r>
                    </a:p>
                  </a:txBody>
                  <a:tcPr marL="3145" marR="3145" marT="3145"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0731182"/>
                  </a:ext>
                </a:extLst>
              </a:tr>
              <a:tr h="239037">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a:noFill/>
                    </a:lnR>
                    <a:lnT>
                      <a:noFill/>
                    </a:lnT>
                    <a:lnB>
                      <a:noFill/>
                    </a:lnB>
                  </a:tcPr>
                </a:tc>
                <a:tc>
                  <a:txBody>
                    <a:bodyPr/>
                    <a:lstStyle/>
                    <a:p>
                      <a:pPr algn="ctr" fontAlgn="b"/>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125</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ケヤキの木</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能勢町 野間</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能勢町</a:t>
                      </a:r>
                    </a:p>
                  </a:txBody>
                  <a:tcPr marL="3145" marR="3145" marT="3145"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5515135"/>
                  </a:ext>
                </a:extLst>
              </a:tr>
              <a:tr h="239037">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45" marR="3145" marT="3145"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229</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石垣の上に建つ古民家</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神立地域</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八尾市</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1386423"/>
                  </a:ext>
                </a:extLst>
              </a:tr>
              <a:tr h="239037">
                <a:tc gridSpan="2">
                  <a:txBody>
                    <a:bodyPr/>
                    <a:lstStyle/>
                    <a:p>
                      <a:pPr algn="ctr" fontAlgn="b"/>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４位</a:t>
                      </a:r>
                    </a:p>
                  </a:txBody>
                  <a:tcPr marL="97443" marR="97443" marT="48722" marB="48722" anchor="b">
                    <a:lnL>
                      <a:noFill/>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7443" marR="97443" marT="48722" marB="4872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312</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男里干潟　男里川河口の干潟のハクセンシオマネキ</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男里干潟内</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泉南市</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45" marR="3145" marT="31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928598"/>
                  </a:ext>
                </a:extLst>
              </a:tr>
            </a:tbl>
          </a:graphicData>
        </a:graphic>
      </p:graphicFrame>
      <p:sp>
        <p:nvSpPr>
          <p:cNvPr id="8" name="テキスト ボックス 7">
            <a:extLst>
              <a:ext uri="{FF2B5EF4-FFF2-40B4-BE49-F238E27FC236}">
                <a16:creationId xmlns:a16="http://schemas.microsoft.com/office/drawing/2014/main" id="{537FCCAB-011D-4E2A-9220-1B28450AF2BA}"/>
              </a:ext>
            </a:extLst>
          </p:cNvPr>
          <p:cNvSpPr txBox="1"/>
          <p:nvPr/>
        </p:nvSpPr>
        <p:spPr>
          <a:xfrm>
            <a:off x="5220072" y="155269"/>
            <a:ext cx="877163" cy="369332"/>
          </a:xfrm>
          <a:prstGeom prst="rect">
            <a:avLst/>
          </a:prstGeom>
          <a:noFill/>
          <a:ln>
            <a:solidFill>
              <a:schemeClr val="tx1"/>
            </a:solidFill>
          </a:ln>
        </p:spPr>
        <p:txBody>
          <a:bodyPr wrap="none" rtlCol="0">
            <a:spAutoFit/>
          </a:bodyPr>
          <a:lstStyle/>
          <a:p>
            <a:r>
              <a:rPr lang="ja-JP" altLang="en-US" dirty="0"/>
              <a:t>単</a:t>
            </a:r>
            <a:r>
              <a:rPr kumimoji="1" lang="ja-JP" altLang="en-US" dirty="0"/>
              <a:t>数票</a:t>
            </a:r>
          </a:p>
        </p:txBody>
      </p:sp>
    </p:spTree>
    <p:extLst>
      <p:ext uri="{BB962C8B-B14F-4D97-AF65-F5344CB8AC3E}">
        <p14:creationId xmlns:p14="http://schemas.microsoft.com/office/powerpoint/2010/main" val="4261503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46912" y="6612759"/>
            <a:ext cx="2133600" cy="365125"/>
          </a:xfrm>
        </p:spPr>
        <p:txBody>
          <a:bodyPr/>
          <a:lstStyle/>
          <a:p>
            <a:fld id="{5FAB2AA0-22F6-4977-B4AB-6397E15C0039}" type="slidenum">
              <a:rPr kumimoji="1" lang="ja-JP" altLang="en-US" smtClean="0"/>
              <a:t>8</a:t>
            </a:fld>
            <a:endParaRPr kumimoji="1" lang="ja-JP" altLang="en-US" dirty="0"/>
          </a:p>
        </p:txBody>
      </p:sp>
      <p:sp>
        <p:nvSpPr>
          <p:cNvPr id="9" name="テキスト ボックス 8"/>
          <p:cNvSpPr txBox="1"/>
          <p:nvPr/>
        </p:nvSpPr>
        <p:spPr>
          <a:xfrm>
            <a:off x="-108520" y="116632"/>
            <a:ext cx="6768752" cy="400110"/>
          </a:xfrm>
          <a:prstGeom prst="rect">
            <a:avLst/>
          </a:prstGeom>
          <a:noFill/>
        </p:spPr>
        <p:txBody>
          <a:bodyPr wrap="square" rtlCol="0">
            <a:spAutoFit/>
          </a:bodyPr>
          <a:lstStyle/>
          <a:p>
            <a:pPr lvl="0">
              <a:defRPr/>
            </a:pPr>
            <a:r>
              <a:rPr kumimoji="1" lang="ja-JP" altLang="en-US" sz="1800" b="1" i="0" u="none" strike="noStrike" kern="1200" cap="none" spc="0" normalizeH="0" baseline="0" noProof="0" dirty="0">
                <a:ln>
                  <a:noFill/>
                </a:ln>
                <a:effectLst/>
                <a:uLnTx/>
                <a:uFillTx/>
                <a:latin typeface="Calibri"/>
                <a:ea typeface="ＭＳ Ｐゴシック" panose="020B0600070205080204" pitchFamily="50" charset="-128"/>
                <a:cs typeface="+mn-cs"/>
              </a:rPr>
              <a:t>　</a:t>
            </a:r>
            <a:r>
              <a:rPr lang="ja-JP" altLang="en-US" sz="2000" b="1" u="sng" dirty="0">
                <a:latin typeface="BIZ UDPゴシック" panose="020B0400000000000000" pitchFamily="50" charset="-128"/>
                <a:ea typeface="BIZ UDPゴシック" panose="020B0400000000000000" pitchFamily="50" charset="-128"/>
              </a:rPr>
              <a:t>ビュースポットおおさか事前審査の集計結果</a:t>
            </a:r>
            <a:r>
              <a:rPr lang="ja-JP" altLang="en-US" sz="1600" dirty="0">
                <a:latin typeface="BIZ UDPゴシック" panose="020B0400000000000000" pitchFamily="50" charset="-128"/>
                <a:ea typeface="BIZ UDPゴシック" panose="020B0400000000000000" pitchFamily="50" charset="-128"/>
              </a:rPr>
              <a:t>　　</a:t>
            </a:r>
            <a:endParaRPr kumimoji="1" lang="ja-JP" altLang="en-US" sz="200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123002" y="478785"/>
            <a:ext cx="6537230" cy="464331"/>
          </a:xfrm>
          <a:prstGeom prst="rect">
            <a:avLst/>
          </a:prstGeom>
        </p:spPr>
        <p:txBody>
          <a:bodyPr wrap="square" lIns="144000" tIns="108000" rIns="144000" bIns="108000">
            <a:spAutoFit/>
          </a:bodyPr>
          <a:lstStyle/>
          <a:p>
            <a:pPr lvl="0">
              <a:defRPr/>
            </a:pPr>
            <a:r>
              <a:rPr lang="ja-JP" altLang="en-US" sz="1600" dirty="0">
                <a:solidFill>
                  <a:prstClr val="black"/>
                </a:solidFill>
                <a:latin typeface="BIZ UDPゴシック" panose="020B0400000000000000" pitchFamily="50" charset="-128"/>
                <a:ea typeface="BIZ UDPゴシック" panose="020B0400000000000000" pitchFamily="50" charset="-128"/>
              </a:rPr>
              <a:t>②</a:t>
            </a:r>
            <a:r>
              <a:rPr lang="ja-JP" altLang="en-US" sz="1600" noProof="0" dirty="0">
                <a:solidFill>
                  <a:prstClr val="black"/>
                </a:solidFill>
                <a:latin typeface="BIZ UDPゴシック" panose="020B0400000000000000" pitchFamily="50" charset="-128"/>
                <a:ea typeface="BIZ UDPゴシック" panose="020B0400000000000000" pitchFamily="50" charset="-128"/>
              </a:rPr>
              <a:t> １票のみ投票があったビュースポット ： </a:t>
            </a:r>
            <a:r>
              <a:rPr lang="en-US" altLang="ja-JP" sz="1600" dirty="0">
                <a:solidFill>
                  <a:prstClr val="black"/>
                </a:solidFill>
                <a:latin typeface="BIZ UDPゴシック" panose="020B0400000000000000" pitchFamily="50" charset="-128"/>
                <a:ea typeface="BIZ UDPゴシック" panose="020B0400000000000000" pitchFamily="50" charset="-128"/>
              </a:rPr>
              <a:t>52</a:t>
            </a:r>
            <a:r>
              <a:rPr lang="ja-JP" altLang="en-US" sz="1600" noProof="0" dirty="0">
                <a:solidFill>
                  <a:prstClr val="black"/>
                </a:solidFill>
                <a:latin typeface="BIZ UDPゴシック" panose="020B0400000000000000" pitchFamily="50" charset="-128"/>
                <a:ea typeface="BIZ UDPゴシック" panose="020B0400000000000000" pitchFamily="50" charset="-128"/>
              </a:rPr>
              <a:t>件</a:t>
            </a:r>
            <a:r>
              <a:rPr lang="zh-TW" altLang="en-US" sz="1600" noProof="0" dirty="0">
                <a:solidFill>
                  <a:prstClr val="black"/>
                </a:solidFill>
                <a:latin typeface="BIZ UDPゴシック" panose="020B0400000000000000" pitchFamily="50" charset="-128"/>
                <a:ea typeface="BIZ UDPゴシック" panose="020B0400000000000000" pitchFamily="50" charset="-128"/>
              </a:rPr>
              <a:t>　</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24A4DACE-AAFB-4C56-82A2-12FC88556CED}"/>
              </a:ext>
            </a:extLst>
          </p:cNvPr>
          <p:cNvSpPr/>
          <p:nvPr/>
        </p:nvSpPr>
        <p:spPr>
          <a:xfrm>
            <a:off x="7137226" y="478785"/>
            <a:ext cx="1657884" cy="464331"/>
          </a:xfrm>
          <a:prstGeom prst="rect">
            <a:avLst/>
          </a:prstGeom>
        </p:spPr>
        <p:txBody>
          <a:bodyPr wrap="square" lIns="144000" tIns="108000" rIns="144000" bIns="108000">
            <a:spAutoFit/>
          </a:bodyPr>
          <a:lstStyle/>
          <a:p>
            <a:pPr lvl="0" algn="r">
              <a:defRPr/>
            </a:pPr>
            <a:r>
              <a:rPr lang="ja-JP" altLang="en-US" sz="1600" dirty="0">
                <a:solidFill>
                  <a:prstClr val="black"/>
                </a:solidFill>
                <a:latin typeface="BIZ UDPゴシック" panose="020B0400000000000000" pitchFamily="50" charset="-128"/>
                <a:ea typeface="BIZ UDPゴシック" panose="020B0400000000000000" pitchFamily="50" charset="-128"/>
              </a:rPr>
              <a:t>順位</a:t>
            </a:r>
            <a:r>
              <a:rPr lang="ja-JP" altLang="en-US" sz="1600" noProof="0" dirty="0">
                <a:solidFill>
                  <a:prstClr val="black"/>
                </a:solidFill>
                <a:latin typeface="BIZ UDPゴシック" panose="020B0400000000000000" pitchFamily="50" charset="-128"/>
                <a:ea typeface="BIZ UDPゴシック" panose="020B0400000000000000" pitchFamily="50" charset="-128"/>
              </a:rPr>
              <a:t>順　３</a:t>
            </a:r>
            <a:r>
              <a:rPr lang="ja-JP" altLang="en-US" sz="1600" dirty="0">
                <a:solidFill>
                  <a:prstClr val="black"/>
                </a:solidFill>
                <a:latin typeface="BIZ UDPゴシック" panose="020B0400000000000000" pitchFamily="50" charset="-128"/>
                <a:ea typeface="BIZ UDPゴシック" panose="020B0400000000000000" pitchFamily="50" charset="-128"/>
              </a:rPr>
              <a:t>／５</a:t>
            </a:r>
            <a:endParaRPr lang="en-US" altLang="ja-JP" sz="1600" noProof="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 name="表 1">
            <a:extLst>
              <a:ext uri="{FF2B5EF4-FFF2-40B4-BE49-F238E27FC236}">
                <a16:creationId xmlns:a16="http://schemas.microsoft.com/office/drawing/2014/main" id="{ADA77C8D-88E3-42FC-A52C-62D76D585A8F}"/>
              </a:ext>
            </a:extLst>
          </p:cNvPr>
          <p:cNvGraphicFramePr>
            <a:graphicFrameLocks noGrp="1"/>
          </p:cNvGraphicFramePr>
          <p:nvPr>
            <p:extLst>
              <p:ext uri="{D42A27DB-BD31-4B8C-83A1-F6EECF244321}">
                <p14:modId xmlns:p14="http://schemas.microsoft.com/office/powerpoint/2010/main" val="773720344"/>
              </p:ext>
            </p:extLst>
          </p:nvPr>
        </p:nvGraphicFramePr>
        <p:xfrm>
          <a:off x="87928" y="884751"/>
          <a:ext cx="8933066" cy="5424573"/>
        </p:xfrm>
        <a:graphic>
          <a:graphicData uri="http://schemas.openxmlformats.org/drawingml/2006/table">
            <a:tbl>
              <a:tblPr/>
              <a:tblGrid>
                <a:gridCol w="290096">
                  <a:extLst>
                    <a:ext uri="{9D8B030D-6E8A-4147-A177-3AD203B41FA5}">
                      <a16:colId xmlns:a16="http://schemas.microsoft.com/office/drawing/2014/main" val="3926031982"/>
                    </a:ext>
                  </a:extLst>
                </a:gridCol>
                <a:gridCol w="198769">
                  <a:extLst>
                    <a:ext uri="{9D8B030D-6E8A-4147-A177-3AD203B41FA5}">
                      <a16:colId xmlns:a16="http://schemas.microsoft.com/office/drawing/2014/main" val="1897712010"/>
                    </a:ext>
                  </a:extLst>
                </a:gridCol>
                <a:gridCol w="223753">
                  <a:extLst>
                    <a:ext uri="{9D8B030D-6E8A-4147-A177-3AD203B41FA5}">
                      <a16:colId xmlns:a16="http://schemas.microsoft.com/office/drawing/2014/main" val="1025479256"/>
                    </a:ext>
                  </a:extLst>
                </a:gridCol>
                <a:gridCol w="183728">
                  <a:extLst>
                    <a:ext uri="{9D8B030D-6E8A-4147-A177-3AD203B41FA5}">
                      <a16:colId xmlns:a16="http://schemas.microsoft.com/office/drawing/2014/main" val="1397878357"/>
                    </a:ext>
                  </a:extLst>
                </a:gridCol>
                <a:gridCol w="231002">
                  <a:extLst>
                    <a:ext uri="{9D8B030D-6E8A-4147-A177-3AD203B41FA5}">
                      <a16:colId xmlns:a16="http://schemas.microsoft.com/office/drawing/2014/main" val="537580502"/>
                    </a:ext>
                  </a:extLst>
                </a:gridCol>
                <a:gridCol w="1455854">
                  <a:extLst>
                    <a:ext uri="{9D8B030D-6E8A-4147-A177-3AD203B41FA5}">
                      <a16:colId xmlns:a16="http://schemas.microsoft.com/office/drawing/2014/main" val="1326341474"/>
                    </a:ext>
                  </a:extLst>
                </a:gridCol>
                <a:gridCol w="1455854">
                  <a:extLst>
                    <a:ext uri="{9D8B030D-6E8A-4147-A177-3AD203B41FA5}">
                      <a16:colId xmlns:a16="http://schemas.microsoft.com/office/drawing/2014/main" val="1099715121"/>
                    </a:ext>
                  </a:extLst>
                </a:gridCol>
                <a:gridCol w="682264">
                  <a:extLst>
                    <a:ext uri="{9D8B030D-6E8A-4147-A177-3AD203B41FA5}">
                      <a16:colId xmlns:a16="http://schemas.microsoft.com/office/drawing/2014/main" val="1153246200"/>
                    </a:ext>
                  </a:extLst>
                </a:gridCol>
                <a:gridCol w="300839">
                  <a:extLst>
                    <a:ext uri="{9D8B030D-6E8A-4147-A177-3AD203B41FA5}">
                      <a16:colId xmlns:a16="http://schemas.microsoft.com/office/drawing/2014/main" val="2096885935"/>
                    </a:ext>
                  </a:extLst>
                </a:gridCol>
                <a:gridCol w="300839">
                  <a:extLst>
                    <a:ext uri="{9D8B030D-6E8A-4147-A177-3AD203B41FA5}">
                      <a16:colId xmlns:a16="http://schemas.microsoft.com/office/drawing/2014/main" val="1221698208"/>
                    </a:ext>
                  </a:extLst>
                </a:gridCol>
                <a:gridCol w="300839">
                  <a:extLst>
                    <a:ext uri="{9D8B030D-6E8A-4147-A177-3AD203B41FA5}">
                      <a16:colId xmlns:a16="http://schemas.microsoft.com/office/drawing/2014/main" val="2787140476"/>
                    </a:ext>
                  </a:extLst>
                </a:gridCol>
                <a:gridCol w="300839">
                  <a:extLst>
                    <a:ext uri="{9D8B030D-6E8A-4147-A177-3AD203B41FA5}">
                      <a16:colId xmlns:a16="http://schemas.microsoft.com/office/drawing/2014/main" val="464876576"/>
                    </a:ext>
                  </a:extLst>
                </a:gridCol>
                <a:gridCol w="300839">
                  <a:extLst>
                    <a:ext uri="{9D8B030D-6E8A-4147-A177-3AD203B41FA5}">
                      <a16:colId xmlns:a16="http://schemas.microsoft.com/office/drawing/2014/main" val="3228410040"/>
                    </a:ext>
                  </a:extLst>
                </a:gridCol>
                <a:gridCol w="300839">
                  <a:extLst>
                    <a:ext uri="{9D8B030D-6E8A-4147-A177-3AD203B41FA5}">
                      <a16:colId xmlns:a16="http://schemas.microsoft.com/office/drawing/2014/main" val="4109236631"/>
                    </a:ext>
                  </a:extLst>
                </a:gridCol>
                <a:gridCol w="300839">
                  <a:extLst>
                    <a:ext uri="{9D8B030D-6E8A-4147-A177-3AD203B41FA5}">
                      <a16:colId xmlns:a16="http://schemas.microsoft.com/office/drawing/2014/main" val="411985124"/>
                    </a:ext>
                  </a:extLst>
                </a:gridCol>
                <a:gridCol w="321176">
                  <a:extLst>
                    <a:ext uri="{9D8B030D-6E8A-4147-A177-3AD203B41FA5}">
                      <a16:colId xmlns:a16="http://schemas.microsoft.com/office/drawing/2014/main" val="1532101597"/>
                    </a:ext>
                  </a:extLst>
                </a:gridCol>
                <a:gridCol w="280502">
                  <a:extLst>
                    <a:ext uri="{9D8B030D-6E8A-4147-A177-3AD203B41FA5}">
                      <a16:colId xmlns:a16="http://schemas.microsoft.com/office/drawing/2014/main" val="2279152429"/>
                    </a:ext>
                  </a:extLst>
                </a:gridCol>
                <a:gridCol w="300839">
                  <a:extLst>
                    <a:ext uri="{9D8B030D-6E8A-4147-A177-3AD203B41FA5}">
                      <a16:colId xmlns:a16="http://schemas.microsoft.com/office/drawing/2014/main" val="4099459325"/>
                    </a:ext>
                  </a:extLst>
                </a:gridCol>
                <a:gridCol w="300839">
                  <a:extLst>
                    <a:ext uri="{9D8B030D-6E8A-4147-A177-3AD203B41FA5}">
                      <a16:colId xmlns:a16="http://schemas.microsoft.com/office/drawing/2014/main" val="2391099882"/>
                    </a:ext>
                  </a:extLst>
                </a:gridCol>
                <a:gridCol w="300839">
                  <a:extLst>
                    <a:ext uri="{9D8B030D-6E8A-4147-A177-3AD203B41FA5}">
                      <a16:colId xmlns:a16="http://schemas.microsoft.com/office/drawing/2014/main" val="1688424555"/>
                    </a:ext>
                  </a:extLst>
                </a:gridCol>
                <a:gridCol w="300839">
                  <a:extLst>
                    <a:ext uri="{9D8B030D-6E8A-4147-A177-3AD203B41FA5}">
                      <a16:colId xmlns:a16="http://schemas.microsoft.com/office/drawing/2014/main" val="3577549160"/>
                    </a:ext>
                  </a:extLst>
                </a:gridCol>
                <a:gridCol w="300839">
                  <a:extLst>
                    <a:ext uri="{9D8B030D-6E8A-4147-A177-3AD203B41FA5}">
                      <a16:colId xmlns:a16="http://schemas.microsoft.com/office/drawing/2014/main" val="418725617"/>
                    </a:ext>
                  </a:extLst>
                </a:gridCol>
              </a:tblGrid>
              <a:tr h="379055">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ctr">
                    <a:lnL>
                      <a:noFill/>
                    </a:lnL>
                    <a:lnR w="6350" cap="flat" cmpd="sng" algn="ctr">
                      <a:solidFill>
                        <a:schemeClr val="tx1"/>
                      </a:solidFill>
                      <a:prstDash val="solid"/>
                      <a:round/>
                      <a:headEnd type="none" w="med" len="med"/>
                      <a:tailEnd type="none" w="med" len="med"/>
                    </a:lnR>
                    <a:lnT>
                      <a:noFill/>
                    </a:lnT>
                    <a:lnB>
                      <a:noFill/>
                    </a:lnB>
                  </a:tcPr>
                </a:tc>
                <a:tc rowSpan="3" gridSpan="2">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得票数</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hMerge="1">
                  <a:txBody>
                    <a:bodyPr/>
                    <a:lstStyle/>
                    <a:p>
                      <a:endParaRPr kumimoji="1" lang="ja-JP" altLang="en-US"/>
                    </a:p>
                  </a:txBody>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番号</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zh-TW"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景観（視対象）</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ビュースポット（視点場）</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rowSpan="3">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視点場の所在</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tc gridSpan="8">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（視対象の）景観要素による分類（都市景観ビジョン）</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時間軸による分類</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hMerge="1">
                  <a:txBody>
                    <a:bodyPr/>
                    <a:lstStyle/>
                    <a:p>
                      <a:endParaRPr kumimoji="1" lang="ja-JP" altLang="en-US"/>
                    </a:p>
                  </a:txBody>
                  <a:tcPr/>
                </a:tc>
                <a:tc gridSpan="3">
                  <a:txBody>
                    <a:bodyPr/>
                    <a:lstStyle/>
                    <a:p>
                      <a:pPr algn="ctr" fontAlgn="ct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特徴による分類</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hMerge="1">
                  <a:txBody>
                    <a:bodyPr/>
                    <a:lstStyle/>
                    <a:p>
                      <a:endParaRPr kumimoji="1" lang="ja-JP" altLang="en-US"/>
                    </a:p>
                  </a:txBody>
                  <a:tcPr/>
                </a:tc>
                <a:tc hMerge="1">
                  <a:txBody>
                    <a:bodyPr/>
                    <a:lstStyle/>
                    <a:p>
                      <a:endParaRPr kumimoji="1" lang="ja-JP" altLang="en-US"/>
                    </a:p>
                  </a:txBody>
                  <a:tcPr/>
                </a:tc>
                <a:tc rowSpan="3">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該当なし</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4023737713"/>
                  </a:ext>
                </a:extLst>
              </a:tr>
              <a:tr h="394044">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ctr">
                    <a:lnL>
                      <a:noFill/>
                    </a:lnL>
                    <a:lnR w="6350" cap="flat" cmpd="sng" algn="ctr">
                      <a:solidFill>
                        <a:schemeClr val="tx1"/>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4">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地形特性</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歴史特性</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hMerge="1">
                  <a:txBody>
                    <a:bodyPr/>
                    <a:lstStyle/>
                    <a:p>
                      <a:endParaRPr kumimoji="1" lang="ja-JP" altLang="en-US"/>
                    </a:p>
                  </a:txBody>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都市・インフラ特性</a:t>
                      </a:r>
                    </a:p>
                  </a:txBody>
                  <a:tcPr marL="3208" marR="3208" marT="320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土地利用特性</a:t>
                      </a:r>
                    </a:p>
                  </a:txBody>
                  <a:tcPr marL="3208" marR="3208" marT="320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夕景・夜景</a:t>
                      </a:r>
                    </a:p>
                  </a:txBody>
                  <a:tcPr marL="96052" marR="96052" marT="48026" marB="48026"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四季</a:t>
                      </a:r>
                    </a:p>
                  </a:txBody>
                  <a:tcPr marL="96052" marR="96052" marT="48026" marB="48026"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イベント</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（花火・祭り等）</a:t>
                      </a:r>
                    </a:p>
                  </a:txBody>
                  <a:tcPr marL="96052" marR="96052" marT="48026" marB="48026"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世界遺産・日本遺産</a:t>
                      </a:r>
                    </a:p>
                  </a:txBody>
                  <a:tcPr marL="96052" marR="96052" marT="48026" marB="48026"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rowSpan="2">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眺望</a:t>
                      </a:r>
                    </a:p>
                  </a:txBody>
                  <a:tcPr marL="96052" marR="96052" marT="48026" marB="48026"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F2"/>
                    </a:solidFill>
                  </a:tcPr>
                </a:tc>
                <a:tc vMerge="1">
                  <a:txBody>
                    <a:bodyPr/>
                    <a:lstStyle/>
                    <a:p>
                      <a:endParaRPr kumimoji="1" lang="ja-JP" altLang="en-US"/>
                    </a:p>
                  </a:txBody>
                  <a:tcPr/>
                </a:tc>
                <a:extLst>
                  <a:ext uri="{0D108BD9-81ED-4DB2-BD59-A6C34878D82A}">
                    <a16:rowId xmlns:a16="http://schemas.microsoft.com/office/drawing/2014/main" val="804923660"/>
                  </a:ext>
                </a:extLst>
              </a:tr>
              <a:tr h="821536">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ctr">
                    <a:lnL>
                      <a:noFill/>
                    </a:lnL>
                    <a:lnR>
                      <a:noFill/>
                    </a:lnR>
                    <a:lnT>
                      <a:noFill/>
                    </a:lnT>
                    <a:lnB>
                      <a:noFill/>
                    </a:lnB>
                  </a:tcPr>
                </a:tc>
                <a:tc>
                  <a:txBody>
                    <a:bodyPr/>
                    <a:lstStyle/>
                    <a:p>
                      <a:pPr algn="l" fontAlgn="ctr"/>
                      <a:endParaRPr lang="ja-JP" altLang="en-US" sz="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ctr">
                    <a:lnL>
                      <a:noFill/>
                    </a:lnL>
                    <a:lnR w="6350" cap="flat" cmpd="sng" algn="ctr">
                      <a:solidFill>
                        <a:schemeClr val="tx1"/>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自然</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（山・海）</a:t>
                      </a:r>
                    </a:p>
                  </a:txBody>
                  <a:tcPr marL="3208" marR="3208" marT="320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平野</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（平野・丘陵等）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08" marR="3208" marT="320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水辺</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（川、池、滝等）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08" marR="3208" marT="320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農村</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（棚田・樹木等）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08" marR="3208" marT="320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歴史的町並み</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（街道・寺内町等）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08" marR="3208" marT="320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城・寺社仏閣</a:t>
                      </a:r>
                    </a:p>
                  </a:txBody>
                  <a:tcPr marL="3208" marR="3208" marT="320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インフラ</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（港、空港、公園等）</a:t>
                      </a:r>
                      <a:b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ダム、橋梁等）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08" marR="3208" marT="320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大都市景観</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600" b="0" i="0" u="none" strike="noStrike" dirty="0">
                          <a:solidFill>
                            <a:srgbClr val="000000"/>
                          </a:solidFill>
                          <a:effectLst/>
                          <a:latin typeface="BIZ UDPゴシック" panose="020B0400000000000000" pitchFamily="50" charset="-128"/>
                          <a:ea typeface="BIZ UDPゴシック" panose="020B0400000000000000" pitchFamily="50" charset="-128"/>
                        </a:rPr>
                        <a:t>（ビル群等）</a:t>
                      </a:r>
                      <a:endPar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08" marR="3208" marT="320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9D08E"/>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395564313"/>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34</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夜明け前の大阪の街</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rPr>
                        <a:t>此花西部臨港緑地</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大阪市此花区</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5462837"/>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130</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夕焼けの広がる猪名川</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rPr>
                        <a:t>五月山公園秀望台</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池田市</a:t>
                      </a:r>
                    </a:p>
                  </a:txBody>
                  <a:tcPr marL="3100" marR="3100" marT="3100"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2857094"/>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131</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五月山からの池田市</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五月山の秀望台</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池田市</a:t>
                      </a:r>
                    </a:p>
                  </a:txBody>
                  <a:tcPr marL="3100" marR="3100" marT="3100"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7133648"/>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137</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北摂山地及び山麓の大阪平野</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勝尾寺本堂</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箕面市</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8717648"/>
                  </a:ext>
                </a:extLst>
              </a:tr>
              <a:tr h="273567">
                <a:tc gridSpan="2">
                  <a:txBody>
                    <a:bodyPr/>
                    <a:lstStyle/>
                    <a:p>
                      <a:pPr algn="ctr" fontAlgn="b"/>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５位</a:t>
                      </a:r>
                    </a:p>
                  </a:txBody>
                  <a:tcPr marL="96052" marR="96052" marT="48026" marB="48026" anchor="b">
                    <a:lnL>
                      <a:noFill/>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313</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仁右衛門坂から樽井のまちなみ、大阪湾を望む</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仁右衛門坂</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泉南市</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9715427"/>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39</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大阪城と大阪砲兵工廠 荷揚げ門</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読売テレビ横の城見緑道</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大阪市中央区</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553151"/>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55</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オリックスクロステラスから眺める阪神高速道路夜景</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西区オリックスビル最上階クロステラスから真下を見る</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大阪市西区</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866140"/>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58</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安治川水門越しの湾岸ホテル群</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安治川大橋</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大阪市港区</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229741"/>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73</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千歳橋を含む大阪全景</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なみはや大橋</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CN" altLang="en-US" sz="700" b="0" i="0" u="none" strike="noStrike">
                          <a:solidFill>
                            <a:srgbClr val="000000"/>
                          </a:solidFill>
                          <a:effectLst/>
                          <a:latin typeface="BIZ UDPゴシック" panose="020B0400000000000000" pitchFamily="50" charset="-128"/>
                          <a:ea typeface="BIZ UDPゴシック" panose="020B0400000000000000" pitchFamily="50" charset="-128"/>
                        </a:rPr>
                        <a:t>大阪市大正区</a:t>
                      </a:r>
                    </a:p>
                  </a:txBody>
                  <a:tcPr marL="3100" marR="3100" marT="3100"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7970116"/>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74</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大阪市内のランドマーク</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なみはや大橋</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zh-CN"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大阪市大正区</a:t>
                      </a:r>
                    </a:p>
                  </a:txBody>
                  <a:tcPr marL="3100" marR="3100" marT="3100"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0814192"/>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28575" cap="flat" cmpd="sng" algn="ctr">
                      <a:solidFill>
                        <a:srgbClr val="FF0000"/>
                      </a:solidFill>
                      <a:prstDash val="solid"/>
                      <a:round/>
                      <a:headEnd type="none" w="med" len="med"/>
                      <a:tailEnd type="none" w="med" len="med"/>
                    </a:lnR>
                    <a:lnT>
                      <a:noFill/>
                    </a:lnT>
                    <a:lnB>
                      <a:noFill/>
                    </a:lnB>
                  </a:tcPr>
                </a:tc>
                <a:tc rowSpan="2">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135</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だるま</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勝尾寺</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箕面市</a:t>
                      </a:r>
                    </a:p>
                  </a:txBody>
                  <a:tcPr marL="3100" marR="3100" marT="3100"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5040710"/>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28575" cap="flat" cmpd="sng" algn="ctr">
                      <a:solidFill>
                        <a:srgbClr val="FF0000"/>
                      </a:solidFill>
                      <a:prstDash val="solid"/>
                      <a:round/>
                      <a:headEnd type="none" w="med" len="med"/>
                      <a:tailEnd type="none" w="med" len="med"/>
                    </a:lnR>
                    <a:lnT>
                      <a:noFill/>
                    </a:lnT>
                    <a:lnB>
                      <a:noFill/>
                    </a:lnB>
                  </a:tcPr>
                </a:tc>
                <a:tc v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136</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勝尾寺参道</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勝尾寺勝ちダルマ奉納棚前</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箕面市</a:t>
                      </a:r>
                    </a:p>
                  </a:txBody>
                  <a:tcPr marL="3100" marR="3100" marT="3100" marB="0" anchor="ctr">
                    <a:lnL w="63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28575" cap="flat" cmpd="sng" algn="ctr">
                      <a:solidFill>
                        <a:srgbClr val="FF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1208452"/>
                  </a:ext>
                </a:extLst>
              </a:tr>
              <a:tr h="273567">
                <a:tc>
                  <a:txBody>
                    <a:bodyPr/>
                    <a:lstStyle/>
                    <a:p>
                      <a:pPr algn="ctr" fontAlgn="b"/>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3100" marR="3100" marT="3100" marB="0" anchor="b">
                    <a:lnL>
                      <a:noFill/>
                    </a:lnL>
                    <a:lnR>
                      <a:noFill/>
                    </a:lnR>
                    <a:lnT>
                      <a:noFill/>
                    </a:lnT>
                    <a:lnB>
                      <a:noFill/>
                    </a:lnB>
                  </a:tcPr>
                </a:tc>
                <a:tc>
                  <a:txBody>
                    <a:bodyPr/>
                    <a:lstStyle/>
                    <a:p>
                      <a:pPr algn="ctr" fontAlgn="b"/>
                      <a:endPar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3100" marR="3100" marT="3100" marB="0" anchor="b">
                    <a:lnL>
                      <a:noFill/>
                    </a:lnL>
                    <a:lnR w="6350" cap="flat" cmpd="sng" algn="ctr">
                      <a:solidFill>
                        <a:schemeClr val="tx1"/>
                      </a:solidFill>
                      <a:prstDash val="solid"/>
                      <a:round/>
                      <a:headEnd type="none" w="med" len="med"/>
                      <a:tailEnd type="none" w="med" len="med"/>
                    </a:lnR>
                    <a:lnT>
                      <a:noFill/>
                    </a:lnT>
                    <a:lnB>
                      <a:noFill/>
                    </a:lnB>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251</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黒石大橋からの和泉市の里山風景</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zh-TW" altLang="en-US" sz="700" b="0" i="0" u="none" strike="noStrike">
                          <a:solidFill>
                            <a:srgbClr val="000000"/>
                          </a:solidFill>
                          <a:effectLst/>
                          <a:latin typeface="BIZ UDPゴシック" panose="020B0400000000000000" pitchFamily="50" charset="-128"/>
                          <a:ea typeface="BIZ UDPゴシック" panose="020B0400000000000000" pitchFamily="50" charset="-128"/>
                        </a:rPr>
                        <a:t>和泉市　黒石大橋</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和泉市</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8755960"/>
                  </a:ext>
                </a:extLst>
              </a:tr>
              <a:tr h="273567">
                <a:tc gridSpan="2">
                  <a:txBody>
                    <a:bodyPr/>
                    <a:lstStyle/>
                    <a:p>
                      <a:pPr algn="ctr" fontAlgn="b"/>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６位</a:t>
                      </a:r>
                    </a:p>
                  </a:txBody>
                  <a:tcPr marL="96052" marR="96052" marT="48026" marB="48026" anchor="b">
                    <a:lnL>
                      <a:noFill/>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96052" marR="96052" marT="48026" marB="480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ctr" fontAlgn="ctr"/>
                      <a:r>
                        <a:rPr lang="en-US" altLang="ja-JP" sz="700" b="0" i="0" u="none" strike="noStrike">
                          <a:solidFill>
                            <a:srgbClr val="000000"/>
                          </a:solidFill>
                          <a:effectLst/>
                          <a:latin typeface="BIZ UDPゴシック" panose="020B0400000000000000" pitchFamily="50" charset="-128"/>
                          <a:ea typeface="BIZ UDPゴシック" panose="020B0400000000000000" pitchFamily="50" charset="-128"/>
                        </a:rPr>
                        <a:t>363</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惣代の棚田</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小道</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a:solidFill>
                            <a:srgbClr val="000000"/>
                          </a:solidFill>
                          <a:effectLst/>
                          <a:latin typeface="BIZ UDPゴシック" panose="020B0400000000000000" pitchFamily="50" charset="-128"/>
                          <a:ea typeface="BIZ UDPゴシック" panose="020B0400000000000000" pitchFamily="50" charset="-128"/>
                        </a:rPr>
                        <a:t>河内長野市</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〇</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ja-JP" altLang="en-US" sz="5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100" marR="3100" marT="31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395091"/>
                  </a:ext>
                </a:extLst>
              </a:tr>
            </a:tbl>
          </a:graphicData>
        </a:graphic>
      </p:graphicFrame>
      <p:sp>
        <p:nvSpPr>
          <p:cNvPr id="7" name="テキスト ボックス 6">
            <a:extLst>
              <a:ext uri="{FF2B5EF4-FFF2-40B4-BE49-F238E27FC236}">
                <a16:creationId xmlns:a16="http://schemas.microsoft.com/office/drawing/2014/main" id="{388B7FD7-747F-4E50-961C-1690255B10E2}"/>
              </a:ext>
            </a:extLst>
          </p:cNvPr>
          <p:cNvSpPr txBox="1"/>
          <p:nvPr/>
        </p:nvSpPr>
        <p:spPr>
          <a:xfrm>
            <a:off x="5220072" y="155269"/>
            <a:ext cx="877163" cy="369332"/>
          </a:xfrm>
          <a:prstGeom prst="rect">
            <a:avLst/>
          </a:prstGeom>
          <a:noFill/>
          <a:ln>
            <a:solidFill>
              <a:schemeClr val="tx1"/>
            </a:solidFill>
          </a:ln>
        </p:spPr>
        <p:txBody>
          <a:bodyPr wrap="none" rtlCol="0">
            <a:spAutoFit/>
          </a:bodyPr>
          <a:lstStyle/>
          <a:p>
            <a:r>
              <a:rPr lang="ja-JP" altLang="en-US" dirty="0"/>
              <a:t>単</a:t>
            </a:r>
            <a:r>
              <a:rPr kumimoji="1" lang="ja-JP" altLang="en-US" dirty="0"/>
              <a:t>数票</a:t>
            </a:r>
          </a:p>
        </p:txBody>
      </p:sp>
    </p:spTree>
    <p:extLst>
      <p:ext uri="{BB962C8B-B14F-4D97-AF65-F5344CB8AC3E}">
        <p14:creationId xmlns:p14="http://schemas.microsoft.com/office/powerpoint/2010/main" val="305366952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8152</TotalTime>
  <Words>4247</Words>
  <Application>Microsoft Office PowerPoint</Application>
  <PresentationFormat>画面に合わせる (4:3)</PresentationFormat>
  <Paragraphs>1968</Paragraphs>
  <Slides>24</Slides>
  <Notes>9</Notes>
  <HiddenSlides>1</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24</vt:i4>
      </vt:variant>
    </vt:vector>
  </HeadingPairs>
  <TitlesOfParts>
    <vt:vector size="32" baseType="lpstr">
      <vt:lpstr>BIZ UDPゴシック</vt:lpstr>
      <vt:lpstr>HGS創英角ｺﾞｼｯｸUB</vt:lpstr>
      <vt:lpstr>ＭＳ Ｐゴシック</vt:lpstr>
      <vt:lpstr>游ゴシック</vt:lpstr>
      <vt:lpstr>Arial</vt:lpstr>
      <vt:lpstr>Calibri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【論点１】　忠岡町（未選定）物件の選定について</vt:lpstr>
      <vt:lpstr>【論点２】　同一箇所としてグルーピングしたスポットの代表を決定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【論点３】　東大阪市「大阪平野」を眺めるスポットについて</vt:lpstr>
      <vt:lpstr>【論点４】　近い位置関係にあるビュースポットの取扱い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亀元　靖彦</dc:creator>
  <cp:lastModifiedBy>亀元　靖彦</cp:lastModifiedBy>
  <cp:revision>455</cp:revision>
  <cp:lastPrinted>2022-07-12T06:15:59Z</cp:lastPrinted>
  <dcterms:created xsi:type="dcterms:W3CDTF">2018-07-27T09:19:56Z</dcterms:created>
  <dcterms:modified xsi:type="dcterms:W3CDTF">2024-02-20T08:32:35Z</dcterms:modified>
</cp:coreProperties>
</file>