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5"/>
  </p:notesMasterIdLst>
  <p:sldIdLst>
    <p:sldId id="700" r:id="rId2"/>
    <p:sldId id="637" r:id="rId3"/>
    <p:sldId id="636"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3864"/>
    <a:srgbClr val="F2DCDB"/>
    <a:srgbClr val="FF99FF"/>
    <a:srgbClr val="99CCFF"/>
    <a:srgbClr val="CCCCFF"/>
    <a:srgbClr val="66FFFF"/>
    <a:srgbClr val="FFD03B"/>
    <a:srgbClr val="FFDB69"/>
    <a:srgbClr val="D54AE4"/>
    <a:srgbClr val="DEFF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50" autoAdjust="0"/>
    <p:restoredTop sz="95186" autoAdjust="0"/>
  </p:normalViewPr>
  <p:slideViewPr>
    <p:cSldViewPr snapToGrid="0">
      <p:cViewPr varScale="1">
        <p:scale>
          <a:sx n="100" d="100"/>
          <a:sy n="100" d="100"/>
        </p:scale>
        <p:origin x="662"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6FA5BA39-7CAF-4596-A299-67B5C6E315B8}" type="datetimeFigureOut">
              <a:rPr kumimoji="1" lang="ja-JP" altLang="en-US" smtClean="0"/>
              <a:t>2024/3/14</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F4CED70-445C-4EB7-910B-E53761D2C426}" type="slidenum">
              <a:rPr kumimoji="1" lang="ja-JP" altLang="en-US" smtClean="0"/>
              <a:t>‹#›</a:t>
            </a:fld>
            <a:endParaRPr kumimoji="1" lang="ja-JP" altLang="en-US"/>
          </a:p>
        </p:txBody>
      </p:sp>
    </p:spTree>
    <p:extLst>
      <p:ext uri="{BB962C8B-B14F-4D97-AF65-F5344CB8AC3E}">
        <p14:creationId xmlns:p14="http://schemas.microsoft.com/office/powerpoint/2010/main" val="32346237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400" dirty="0">
                <a:latin typeface="+mn-ea"/>
                <a:ea typeface="+mn-ea"/>
              </a:rPr>
              <a:t>〇つぎに議題２の「公共事業における景観面での</a:t>
            </a:r>
            <a:r>
              <a:rPr kumimoji="1" lang="en-US" altLang="ja-JP" sz="1400" dirty="0">
                <a:latin typeface="+mn-ea"/>
                <a:ea typeface="+mn-ea"/>
              </a:rPr>
              <a:t>PDCA</a:t>
            </a:r>
            <a:r>
              <a:rPr kumimoji="1" lang="ja-JP" altLang="en-US" sz="1400" dirty="0">
                <a:latin typeface="+mn-ea"/>
                <a:ea typeface="+mn-ea"/>
              </a:rPr>
              <a:t>サイクルについて」説明します。</a:t>
            </a:r>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4CED70-445C-4EB7-910B-E53761D2C426}"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78582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400" dirty="0">
                <a:latin typeface="+mn-ea"/>
                <a:ea typeface="+mn-ea"/>
              </a:rPr>
              <a:t>〇つぎに議題２の「公共事業における景観面での</a:t>
            </a:r>
            <a:r>
              <a:rPr kumimoji="1" lang="en-US" altLang="ja-JP" sz="1400" dirty="0">
                <a:latin typeface="+mn-ea"/>
                <a:ea typeface="+mn-ea"/>
              </a:rPr>
              <a:t>PDCA</a:t>
            </a:r>
            <a:r>
              <a:rPr kumimoji="1" lang="ja-JP" altLang="en-US" sz="1400" dirty="0">
                <a:latin typeface="+mn-ea"/>
                <a:ea typeface="+mn-ea"/>
              </a:rPr>
              <a:t>サイクルについて」説明します。</a:t>
            </a:r>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4CED70-445C-4EB7-910B-E53761D2C426}"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174592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89D071-6CB1-4C13-9075-2155BCE543AA}"/>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35BB087-CFF6-46EF-AD9F-9C6883688A1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7DCF380-DE72-44BC-8D8F-394E9EEB09C2}"/>
              </a:ext>
            </a:extLst>
          </p:cNvPr>
          <p:cNvSpPr>
            <a:spLocks noGrp="1"/>
          </p:cNvSpPr>
          <p:nvPr>
            <p:ph type="dt" sz="half" idx="10"/>
          </p:nvPr>
        </p:nvSpPr>
        <p:spPr/>
        <p:txBody>
          <a:bodyPr/>
          <a:lstStyle/>
          <a:p>
            <a:fld id="{619B3385-080D-43A2-9250-9D7B657EEA01}" type="datetime1">
              <a:rPr kumimoji="1" lang="ja-JP" altLang="en-US" smtClean="0"/>
              <a:t>2024/3/14</a:t>
            </a:fld>
            <a:endParaRPr kumimoji="1" lang="ja-JP" altLang="en-US"/>
          </a:p>
        </p:txBody>
      </p:sp>
      <p:sp>
        <p:nvSpPr>
          <p:cNvPr id="5" name="フッター プレースホルダー 4">
            <a:extLst>
              <a:ext uri="{FF2B5EF4-FFF2-40B4-BE49-F238E27FC236}">
                <a16:creationId xmlns:a16="http://schemas.microsoft.com/office/drawing/2014/main" id="{2A1E1814-7C53-4B8D-9107-63193A0ABF3B}"/>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B06D14E9-DEDE-49F7-89DB-03C826826BBB}"/>
              </a:ext>
            </a:extLst>
          </p:cNvPr>
          <p:cNvSpPr>
            <a:spLocks noGrp="1"/>
          </p:cNvSpPr>
          <p:nvPr>
            <p:ph type="sldNum" sz="quarter" idx="12"/>
          </p:nvPr>
        </p:nvSpPr>
        <p:spPr/>
        <p:txBody>
          <a:bodyPr/>
          <a:lstStyle/>
          <a:p>
            <a:fld id="{014E9001-24FA-4D28-AAFB-36E6B1FE382F}" type="slidenum">
              <a:rPr kumimoji="1" lang="ja-JP" altLang="en-US" smtClean="0"/>
              <a:t>‹#›</a:t>
            </a:fld>
            <a:endParaRPr kumimoji="1" lang="ja-JP" altLang="en-US"/>
          </a:p>
        </p:txBody>
      </p:sp>
    </p:spTree>
    <p:extLst>
      <p:ext uri="{BB962C8B-B14F-4D97-AF65-F5344CB8AC3E}">
        <p14:creationId xmlns:p14="http://schemas.microsoft.com/office/powerpoint/2010/main" val="2447460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FE2A44-A91A-4A60-A24A-CEC0F5EAE82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E0A7C86-217A-4020-9ED8-73F74D7CCC2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299AA23-8F24-4107-BAB2-B1855015CFEA}"/>
              </a:ext>
            </a:extLst>
          </p:cNvPr>
          <p:cNvSpPr>
            <a:spLocks noGrp="1"/>
          </p:cNvSpPr>
          <p:nvPr>
            <p:ph type="dt" sz="half" idx="10"/>
          </p:nvPr>
        </p:nvSpPr>
        <p:spPr/>
        <p:txBody>
          <a:bodyPr/>
          <a:lstStyle/>
          <a:p>
            <a:fld id="{11DF1591-EF52-4F68-8E51-8F6AA5DD78B8}" type="datetime1">
              <a:rPr kumimoji="1" lang="ja-JP" altLang="en-US" smtClean="0"/>
              <a:t>2024/3/14</a:t>
            </a:fld>
            <a:endParaRPr kumimoji="1" lang="ja-JP" altLang="en-US"/>
          </a:p>
        </p:txBody>
      </p:sp>
      <p:sp>
        <p:nvSpPr>
          <p:cNvPr id="5" name="フッター プレースホルダー 4">
            <a:extLst>
              <a:ext uri="{FF2B5EF4-FFF2-40B4-BE49-F238E27FC236}">
                <a16:creationId xmlns:a16="http://schemas.microsoft.com/office/drawing/2014/main" id="{AAF3F20B-C678-48B9-A429-86A20EC7CC2F}"/>
              </a:ext>
            </a:extLst>
          </p:cNvPr>
          <p:cNvSpPr>
            <a:spLocks noGrp="1"/>
          </p:cNvSpPr>
          <p:nvPr>
            <p:ph type="ftr" sz="quarter" idx="11"/>
          </p:nvPr>
        </p:nvSpPr>
        <p:spPr/>
        <p:txBody>
          <a:bodyPr/>
          <a:lstStyle/>
          <a:p>
            <a:endParaRPr lang="ja-JP" altLang="en-US" dirty="0"/>
          </a:p>
        </p:txBody>
      </p:sp>
      <p:sp>
        <p:nvSpPr>
          <p:cNvPr id="6" name="スライド番号プレースホルダー 5">
            <a:extLst>
              <a:ext uri="{FF2B5EF4-FFF2-40B4-BE49-F238E27FC236}">
                <a16:creationId xmlns:a16="http://schemas.microsoft.com/office/drawing/2014/main" id="{D61A10DF-D44A-4BE5-950B-7DEB50CA1FBF}"/>
              </a:ext>
            </a:extLst>
          </p:cNvPr>
          <p:cNvSpPr>
            <a:spLocks noGrp="1"/>
          </p:cNvSpPr>
          <p:nvPr>
            <p:ph type="sldNum" sz="quarter" idx="12"/>
          </p:nvPr>
        </p:nvSpPr>
        <p:spPr/>
        <p:txBody>
          <a:bodyPr/>
          <a:lstStyle/>
          <a:p>
            <a:fld id="{014E9001-24FA-4D28-AAFB-36E6B1FE382F}" type="slidenum">
              <a:rPr kumimoji="1" lang="ja-JP" altLang="en-US" smtClean="0"/>
              <a:t>‹#›</a:t>
            </a:fld>
            <a:endParaRPr kumimoji="1" lang="ja-JP" altLang="en-US"/>
          </a:p>
        </p:txBody>
      </p:sp>
    </p:spTree>
    <p:extLst>
      <p:ext uri="{BB962C8B-B14F-4D97-AF65-F5344CB8AC3E}">
        <p14:creationId xmlns:p14="http://schemas.microsoft.com/office/powerpoint/2010/main" val="1459428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98A9DFA-1129-4A18-B599-539131976456}"/>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9BECF09-B977-417E-8D3A-D2DB60C1A7F5}"/>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111730D-4A94-4DE9-8563-956415D9B74C}"/>
              </a:ext>
            </a:extLst>
          </p:cNvPr>
          <p:cNvSpPr>
            <a:spLocks noGrp="1"/>
          </p:cNvSpPr>
          <p:nvPr>
            <p:ph type="dt" sz="half" idx="10"/>
          </p:nvPr>
        </p:nvSpPr>
        <p:spPr/>
        <p:txBody>
          <a:bodyPr/>
          <a:lstStyle/>
          <a:p>
            <a:fld id="{602FD6C5-41E2-4340-BE2B-4CACE3687245}" type="datetime1">
              <a:rPr kumimoji="1" lang="ja-JP" altLang="en-US" smtClean="0"/>
              <a:t>2024/3/14</a:t>
            </a:fld>
            <a:endParaRPr kumimoji="1" lang="ja-JP" altLang="en-US"/>
          </a:p>
        </p:txBody>
      </p:sp>
      <p:sp>
        <p:nvSpPr>
          <p:cNvPr id="5" name="フッター プレースホルダー 4">
            <a:extLst>
              <a:ext uri="{FF2B5EF4-FFF2-40B4-BE49-F238E27FC236}">
                <a16:creationId xmlns:a16="http://schemas.microsoft.com/office/drawing/2014/main" id="{52F87E8F-1904-4524-917C-0804548199D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9C8BD06-B024-409C-A3BD-7F4467141F70}"/>
              </a:ext>
            </a:extLst>
          </p:cNvPr>
          <p:cNvSpPr>
            <a:spLocks noGrp="1"/>
          </p:cNvSpPr>
          <p:nvPr>
            <p:ph type="sldNum" sz="quarter" idx="12"/>
          </p:nvPr>
        </p:nvSpPr>
        <p:spPr/>
        <p:txBody>
          <a:bodyPr/>
          <a:lstStyle/>
          <a:p>
            <a:fld id="{014E9001-24FA-4D28-AAFB-36E6B1FE382F}" type="slidenum">
              <a:rPr kumimoji="1" lang="ja-JP" altLang="en-US" smtClean="0"/>
              <a:t>‹#›</a:t>
            </a:fld>
            <a:endParaRPr kumimoji="1" lang="ja-JP" altLang="en-US"/>
          </a:p>
        </p:txBody>
      </p:sp>
    </p:spTree>
    <p:extLst>
      <p:ext uri="{BB962C8B-B14F-4D97-AF65-F5344CB8AC3E}">
        <p14:creationId xmlns:p14="http://schemas.microsoft.com/office/powerpoint/2010/main" val="4161522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4EE0DB-7431-4DCB-9007-3418ABFA801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684D40A-6472-42BB-BF39-DE6760E4FBD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A52A0BE-2E05-4EB9-B63F-AD17BED7EDA0}"/>
              </a:ext>
            </a:extLst>
          </p:cNvPr>
          <p:cNvSpPr>
            <a:spLocks noGrp="1"/>
          </p:cNvSpPr>
          <p:nvPr>
            <p:ph type="dt" sz="half" idx="10"/>
          </p:nvPr>
        </p:nvSpPr>
        <p:spPr/>
        <p:txBody>
          <a:bodyPr/>
          <a:lstStyle/>
          <a:p>
            <a:fld id="{DA62A1BC-8FEA-444E-B24F-8CBA1BDC8102}" type="datetime1">
              <a:rPr kumimoji="1" lang="ja-JP" altLang="en-US" smtClean="0"/>
              <a:t>2024/3/14</a:t>
            </a:fld>
            <a:endParaRPr kumimoji="1" lang="ja-JP" altLang="en-US"/>
          </a:p>
        </p:txBody>
      </p:sp>
      <p:sp>
        <p:nvSpPr>
          <p:cNvPr id="5" name="フッター プレースホルダー 4">
            <a:extLst>
              <a:ext uri="{FF2B5EF4-FFF2-40B4-BE49-F238E27FC236}">
                <a16:creationId xmlns:a16="http://schemas.microsoft.com/office/drawing/2014/main" id="{B2E59482-F6E3-45FE-8A60-714DAC3C57C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326BBDC-DCCD-4EA1-B8DA-52DDF6B58F5F}"/>
              </a:ext>
            </a:extLst>
          </p:cNvPr>
          <p:cNvSpPr>
            <a:spLocks noGrp="1"/>
          </p:cNvSpPr>
          <p:nvPr>
            <p:ph type="sldNum" sz="quarter" idx="12"/>
          </p:nvPr>
        </p:nvSpPr>
        <p:spPr/>
        <p:txBody>
          <a:bodyPr/>
          <a:lstStyle/>
          <a:p>
            <a:fld id="{014E9001-24FA-4D28-AAFB-36E6B1FE382F}" type="slidenum">
              <a:rPr kumimoji="1" lang="ja-JP" altLang="en-US" smtClean="0"/>
              <a:t>‹#›</a:t>
            </a:fld>
            <a:endParaRPr kumimoji="1" lang="ja-JP" altLang="en-US"/>
          </a:p>
        </p:txBody>
      </p:sp>
    </p:spTree>
    <p:extLst>
      <p:ext uri="{BB962C8B-B14F-4D97-AF65-F5344CB8AC3E}">
        <p14:creationId xmlns:p14="http://schemas.microsoft.com/office/powerpoint/2010/main" val="1241164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2F8120-00EF-4EBE-B295-2573E30782B3}"/>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D1BD102-511C-4B52-967D-EDDD1BFEE075}"/>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CA230AC-210A-4364-B2D0-0A890F09962E}"/>
              </a:ext>
            </a:extLst>
          </p:cNvPr>
          <p:cNvSpPr>
            <a:spLocks noGrp="1"/>
          </p:cNvSpPr>
          <p:nvPr>
            <p:ph type="dt" sz="half" idx="10"/>
          </p:nvPr>
        </p:nvSpPr>
        <p:spPr/>
        <p:txBody>
          <a:bodyPr/>
          <a:lstStyle/>
          <a:p>
            <a:fld id="{1E8B31D2-2A09-4BAF-837E-FA273B5BC401}" type="datetime1">
              <a:rPr kumimoji="1" lang="ja-JP" altLang="en-US" smtClean="0"/>
              <a:t>2024/3/14</a:t>
            </a:fld>
            <a:endParaRPr kumimoji="1" lang="ja-JP" altLang="en-US"/>
          </a:p>
        </p:txBody>
      </p:sp>
      <p:sp>
        <p:nvSpPr>
          <p:cNvPr id="5" name="フッター プレースホルダー 4">
            <a:extLst>
              <a:ext uri="{FF2B5EF4-FFF2-40B4-BE49-F238E27FC236}">
                <a16:creationId xmlns:a16="http://schemas.microsoft.com/office/drawing/2014/main" id="{92657A3E-C61B-42B4-8845-2D60EE8C2E6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1C93657-8B04-4E76-B19E-8E23ABAECB56}"/>
              </a:ext>
            </a:extLst>
          </p:cNvPr>
          <p:cNvSpPr>
            <a:spLocks noGrp="1"/>
          </p:cNvSpPr>
          <p:nvPr>
            <p:ph type="sldNum" sz="quarter" idx="12"/>
          </p:nvPr>
        </p:nvSpPr>
        <p:spPr/>
        <p:txBody>
          <a:bodyPr/>
          <a:lstStyle/>
          <a:p>
            <a:fld id="{014E9001-24FA-4D28-AAFB-36E6B1FE382F}" type="slidenum">
              <a:rPr kumimoji="1" lang="ja-JP" altLang="en-US" smtClean="0"/>
              <a:t>‹#›</a:t>
            </a:fld>
            <a:endParaRPr kumimoji="1" lang="ja-JP" altLang="en-US"/>
          </a:p>
        </p:txBody>
      </p:sp>
    </p:spTree>
    <p:extLst>
      <p:ext uri="{BB962C8B-B14F-4D97-AF65-F5344CB8AC3E}">
        <p14:creationId xmlns:p14="http://schemas.microsoft.com/office/powerpoint/2010/main" val="2706192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239238-5E92-47F0-8D64-E7F4D64D36C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FBFF6B2-B929-4E26-BFCC-F1662658FE6E}"/>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AB44326-0236-4959-A011-FA9917F090BA}"/>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31B89AC-68CE-46E2-9D51-7E4FDCC10B66}"/>
              </a:ext>
            </a:extLst>
          </p:cNvPr>
          <p:cNvSpPr>
            <a:spLocks noGrp="1"/>
          </p:cNvSpPr>
          <p:nvPr>
            <p:ph type="dt" sz="half" idx="10"/>
          </p:nvPr>
        </p:nvSpPr>
        <p:spPr/>
        <p:txBody>
          <a:bodyPr/>
          <a:lstStyle/>
          <a:p>
            <a:fld id="{E304D184-8FF8-42CD-8F09-5664F074CABC}" type="datetime1">
              <a:rPr kumimoji="1" lang="ja-JP" altLang="en-US" smtClean="0"/>
              <a:t>2024/3/14</a:t>
            </a:fld>
            <a:endParaRPr kumimoji="1" lang="ja-JP" altLang="en-US"/>
          </a:p>
        </p:txBody>
      </p:sp>
      <p:sp>
        <p:nvSpPr>
          <p:cNvPr id="6" name="フッター プレースホルダー 5">
            <a:extLst>
              <a:ext uri="{FF2B5EF4-FFF2-40B4-BE49-F238E27FC236}">
                <a16:creationId xmlns:a16="http://schemas.microsoft.com/office/drawing/2014/main" id="{17BAAE8D-0909-484A-AFEA-10BC4A1DFE6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E5F0096-74E2-4376-BA43-99FB2A9F3F2D}"/>
              </a:ext>
            </a:extLst>
          </p:cNvPr>
          <p:cNvSpPr>
            <a:spLocks noGrp="1"/>
          </p:cNvSpPr>
          <p:nvPr>
            <p:ph type="sldNum" sz="quarter" idx="12"/>
          </p:nvPr>
        </p:nvSpPr>
        <p:spPr/>
        <p:txBody>
          <a:bodyPr/>
          <a:lstStyle/>
          <a:p>
            <a:fld id="{014E9001-24FA-4D28-AAFB-36E6B1FE382F}" type="slidenum">
              <a:rPr kumimoji="1" lang="ja-JP" altLang="en-US" smtClean="0"/>
              <a:t>‹#›</a:t>
            </a:fld>
            <a:endParaRPr kumimoji="1" lang="ja-JP" altLang="en-US"/>
          </a:p>
        </p:txBody>
      </p:sp>
    </p:spTree>
    <p:extLst>
      <p:ext uri="{BB962C8B-B14F-4D97-AF65-F5344CB8AC3E}">
        <p14:creationId xmlns:p14="http://schemas.microsoft.com/office/powerpoint/2010/main" val="2826410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14DAFF-656C-4AA7-B878-C5A9A4E92B3D}"/>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047E515-0918-4276-89FB-E2D395363A20}"/>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B2BF2D5-7952-420A-AECC-7354F2F0E55D}"/>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FA81AA4-7831-4DF1-90E5-59B2BF94CC6E}"/>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76A5CBE-09E7-47F5-A6E6-A70FE2DDA22C}"/>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51DCDBD-83D4-4F5F-BE52-034B89ECD33A}"/>
              </a:ext>
            </a:extLst>
          </p:cNvPr>
          <p:cNvSpPr>
            <a:spLocks noGrp="1"/>
          </p:cNvSpPr>
          <p:nvPr>
            <p:ph type="dt" sz="half" idx="10"/>
          </p:nvPr>
        </p:nvSpPr>
        <p:spPr/>
        <p:txBody>
          <a:bodyPr/>
          <a:lstStyle/>
          <a:p>
            <a:fld id="{F8E420CE-0280-4776-92DF-3A159B351CC9}" type="datetime1">
              <a:rPr kumimoji="1" lang="ja-JP" altLang="en-US" smtClean="0"/>
              <a:t>2024/3/14</a:t>
            </a:fld>
            <a:endParaRPr kumimoji="1" lang="ja-JP" altLang="en-US"/>
          </a:p>
        </p:txBody>
      </p:sp>
      <p:sp>
        <p:nvSpPr>
          <p:cNvPr id="8" name="フッター プレースホルダー 7">
            <a:extLst>
              <a:ext uri="{FF2B5EF4-FFF2-40B4-BE49-F238E27FC236}">
                <a16:creationId xmlns:a16="http://schemas.microsoft.com/office/drawing/2014/main" id="{5AC284B1-A154-43AF-960B-088F3FF9B34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A05DCCA-1057-4614-8AE4-755DC63B0001}"/>
              </a:ext>
            </a:extLst>
          </p:cNvPr>
          <p:cNvSpPr>
            <a:spLocks noGrp="1"/>
          </p:cNvSpPr>
          <p:nvPr>
            <p:ph type="sldNum" sz="quarter" idx="12"/>
          </p:nvPr>
        </p:nvSpPr>
        <p:spPr/>
        <p:txBody>
          <a:bodyPr/>
          <a:lstStyle/>
          <a:p>
            <a:fld id="{014E9001-24FA-4D28-AAFB-36E6B1FE382F}" type="slidenum">
              <a:rPr kumimoji="1" lang="ja-JP" altLang="en-US" smtClean="0"/>
              <a:t>‹#›</a:t>
            </a:fld>
            <a:endParaRPr kumimoji="1" lang="ja-JP" altLang="en-US"/>
          </a:p>
        </p:txBody>
      </p:sp>
    </p:spTree>
    <p:extLst>
      <p:ext uri="{BB962C8B-B14F-4D97-AF65-F5344CB8AC3E}">
        <p14:creationId xmlns:p14="http://schemas.microsoft.com/office/powerpoint/2010/main" val="1892703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946BFB-BB3E-4102-BB18-CC026627BC2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F125B1E-A27D-4AD3-869C-F8264ED228E6}"/>
              </a:ext>
            </a:extLst>
          </p:cNvPr>
          <p:cNvSpPr>
            <a:spLocks noGrp="1"/>
          </p:cNvSpPr>
          <p:nvPr>
            <p:ph type="dt" sz="half" idx="10"/>
          </p:nvPr>
        </p:nvSpPr>
        <p:spPr/>
        <p:txBody>
          <a:bodyPr/>
          <a:lstStyle/>
          <a:p>
            <a:fld id="{E7BDE31C-C1A4-4628-8D2B-1187A5AF4058}" type="datetime1">
              <a:rPr kumimoji="1" lang="ja-JP" altLang="en-US" smtClean="0"/>
              <a:t>2024/3/14</a:t>
            </a:fld>
            <a:endParaRPr kumimoji="1" lang="ja-JP" altLang="en-US"/>
          </a:p>
        </p:txBody>
      </p:sp>
      <p:sp>
        <p:nvSpPr>
          <p:cNvPr id="4" name="フッター プレースホルダー 3">
            <a:extLst>
              <a:ext uri="{FF2B5EF4-FFF2-40B4-BE49-F238E27FC236}">
                <a16:creationId xmlns:a16="http://schemas.microsoft.com/office/drawing/2014/main" id="{7B5CA59D-6009-459C-A8F9-16CEA60313A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3B2C474-3DCA-4C56-B678-93FBC769AED9}"/>
              </a:ext>
            </a:extLst>
          </p:cNvPr>
          <p:cNvSpPr>
            <a:spLocks noGrp="1"/>
          </p:cNvSpPr>
          <p:nvPr>
            <p:ph type="sldNum" sz="quarter" idx="12"/>
          </p:nvPr>
        </p:nvSpPr>
        <p:spPr/>
        <p:txBody>
          <a:bodyPr/>
          <a:lstStyle/>
          <a:p>
            <a:fld id="{014E9001-24FA-4D28-AAFB-36E6B1FE382F}" type="slidenum">
              <a:rPr kumimoji="1" lang="ja-JP" altLang="en-US" smtClean="0"/>
              <a:t>‹#›</a:t>
            </a:fld>
            <a:endParaRPr kumimoji="1" lang="ja-JP" altLang="en-US"/>
          </a:p>
        </p:txBody>
      </p:sp>
    </p:spTree>
    <p:extLst>
      <p:ext uri="{BB962C8B-B14F-4D97-AF65-F5344CB8AC3E}">
        <p14:creationId xmlns:p14="http://schemas.microsoft.com/office/powerpoint/2010/main" val="518393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214245E-152A-4F83-B444-747DAC6458A5}"/>
              </a:ext>
            </a:extLst>
          </p:cNvPr>
          <p:cNvSpPr>
            <a:spLocks noGrp="1"/>
          </p:cNvSpPr>
          <p:nvPr>
            <p:ph type="dt" sz="half" idx="10"/>
          </p:nvPr>
        </p:nvSpPr>
        <p:spPr/>
        <p:txBody>
          <a:bodyPr/>
          <a:lstStyle/>
          <a:p>
            <a:fld id="{05FAA3DB-9ADC-4818-A92F-FC5653DAA43C}" type="datetime1">
              <a:rPr kumimoji="1" lang="ja-JP" altLang="en-US" smtClean="0"/>
              <a:t>2024/3/14</a:t>
            </a:fld>
            <a:endParaRPr kumimoji="1" lang="ja-JP" altLang="en-US"/>
          </a:p>
        </p:txBody>
      </p:sp>
      <p:sp>
        <p:nvSpPr>
          <p:cNvPr id="3" name="フッター プレースホルダー 2">
            <a:extLst>
              <a:ext uri="{FF2B5EF4-FFF2-40B4-BE49-F238E27FC236}">
                <a16:creationId xmlns:a16="http://schemas.microsoft.com/office/drawing/2014/main" id="{7E0368E2-60AA-4500-AEB0-359E08D85CD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C6A4BD2-B32B-4AB9-B664-7B070B977A69}"/>
              </a:ext>
            </a:extLst>
          </p:cNvPr>
          <p:cNvSpPr>
            <a:spLocks noGrp="1"/>
          </p:cNvSpPr>
          <p:nvPr>
            <p:ph type="sldNum" sz="quarter" idx="12"/>
          </p:nvPr>
        </p:nvSpPr>
        <p:spPr/>
        <p:txBody>
          <a:bodyPr/>
          <a:lstStyle/>
          <a:p>
            <a:fld id="{014E9001-24FA-4D28-AAFB-36E6B1FE382F}" type="slidenum">
              <a:rPr kumimoji="1" lang="ja-JP" altLang="en-US" smtClean="0"/>
              <a:t>‹#›</a:t>
            </a:fld>
            <a:endParaRPr kumimoji="1" lang="ja-JP" altLang="en-US"/>
          </a:p>
        </p:txBody>
      </p:sp>
    </p:spTree>
    <p:extLst>
      <p:ext uri="{BB962C8B-B14F-4D97-AF65-F5344CB8AC3E}">
        <p14:creationId xmlns:p14="http://schemas.microsoft.com/office/powerpoint/2010/main" val="2218706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B90017-7661-41F4-9253-AFFA4FE947CD}"/>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EC51523-D256-4B95-9681-CF427AF914DB}"/>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6604970-9211-4862-9F6A-1E72702351A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BF4DD9B-8B3A-4AA0-9DFE-3F09D57FB874}"/>
              </a:ext>
            </a:extLst>
          </p:cNvPr>
          <p:cNvSpPr>
            <a:spLocks noGrp="1"/>
          </p:cNvSpPr>
          <p:nvPr>
            <p:ph type="dt" sz="half" idx="10"/>
          </p:nvPr>
        </p:nvSpPr>
        <p:spPr/>
        <p:txBody>
          <a:bodyPr/>
          <a:lstStyle/>
          <a:p>
            <a:fld id="{1963CDC2-EEED-4073-8C88-F2DEA00CCC81}" type="datetime1">
              <a:rPr kumimoji="1" lang="ja-JP" altLang="en-US" smtClean="0"/>
              <a:t>2024/3/14</a:t>
            </a:fld>
            <a:endParaRPr kumimoji="1" lang="ja-JP" altLang="en-US"/>
          </a:p>
        </p:txBody>
      </p:sp>
      <p:sp>
        <p:nvSpPr>
          <p:cNvPr id="6" name="フッター プレースホルダー 5">
            <a:extLst>
              <a:ext uri="{FF2B5EF4-FFF2-40B4-BE49-F238E27FC236}">
                <a16:creationId xmlns:a16="http://schemas.microsoft.com/office/drawing/2014/main" id="{74D9BCA4-CAE2-4993-9C09-A8F9047D6F64}"/>
              </a:ext>
            </a:extLst>
          </p:cNvPr>
          <p:cNvSpPr>
            <a:spLocks noGrp="1"/>
          </p:cNvSpPr>
          <p:nvPr>
            <p:ph type="ftr" sz="quarter" idx="11"/>
          </p:nvPr>
        </p:nvSpPr>
        <p:spPr/>
        <p:txBody>
          <a:bodyPr/>
          <a:lstStyle/>
          <a:p>
            <a:endParaRPr lang="ja-JP" altLang="en-US" dirty="0"/>
          </a:p>
        </p:txBody>
      </p:sp>
      <p:sp>
        <p:nvSpPr>
          <p:cNvPr id="7" name="スライド番号プレースホルダー 6">
            <a:extLst>
              <a:ext uri="{FF2B5EF4-FFF2-40B4-BE49-F238E27FC236}">
                <a16:creationId xmlns:a16="http://schemas.microsoft.com/office/drawing/2014/main" id="{2D67CC79-D737-4981-93E6-85853F383FCD}"/>
              </a:ext>
            </a:extLst>
          </p:cNvPr>
          <p:cNvSpPr>
            <a:spLocks noGrp="1"/>
          </p:cNvSpPr>
          <p:nvPr>
            <p:ph type="sldNum" sz="quarter" idx="12"/>
          </p:nvPr>
        </p:nvSpPr>
        <p:spPr/>
        <p:txBody>
          <a:bodyPr/>
          <a:lstStyle/>
          <a:p>
            <a:fld id="{014E9001-24FA-4D28-AAFB-36E6B1FE382F}" type="slidenum">
              <a:rPr kumimoji="1" lang="ja-JP" altLang="en-US" smtClean="0"/>
              <a:t>‹#›</a:t>
            </a:fld>
            <a:endParaRPr kumimoji="1" lang="ja-JP" altLang="en-US"/>
          </a:p>
        </p:txBody>
      </p:sp>
    </p:spTree>
    <p:extLst>
      <p:ext uri="{BB962C8B-B14F-4D97-AF65-F5344CB8AC3E}">
        <p14:creationId xmlns:p14="http://schemas.microsoft.com/office/powerpoint/2010/main" val="3200701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3FFDF4-5E2D-4615-B169-ACDEED21FA24}"/>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178480F-1F2C-4274-B2A8-ADFD4909431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18329CA2-72C8-4F53-A8E8-C54A34BC235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76C0DD3-129D-4CD7-ACA3-39045448FF45}"/>
              </a:ext>
            </a:extLst>
          </p:cNvPr>
          <p:cNvSpPr>
            <a:spLocks noGrp="1"/>
          </p:cNvSpPr>
          <p:nvPr>
            <p:ph type="dt" sz="half" idx="10"/>
          </p:nvPr>
        </p:nvSpPr>
        <p:spPr/>
        <p:txBody>
          <a:bodyPr/>
          <a:lstStyle/>
          <a:p>
            <a:fld id="{2F37F968-F288-4E5A-9232-4CE508F6B6F3}" type="datetime1">
              <a:rPr kumimoji="1" lang="ja-JP" altLang="en-US" smtClean="0"/>
              <a:t>2024/3/14</a:t>
            </a:fld>
            <a:endParaRPr kumimoji="1" lang="ja-JP" altLang="en-US"/>
          </a:p>
        </p:txBody>
      </p:sp>
      <p:sp>
        <p:nvSpPr>
          <p:cNvPr id="6" name="フッター プレースホルダー 5">
            <a:extLst>
              <a:ext uri="{FF2B5EF4-FFF2-40B4-BE49-F238E27FC236}">
                <a16:creationId xmlns:a16="http://schemas.microsoft.com/office/drawing/2014/main" id="{E0B2FAA8-AE59-4111-B647-8FE5D7E3892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DB8F3DF-9907-429B-BF9A-E72E7C812768}"/>
              </a:ext>
            </a:extLst>
          </p:cNvPr>
          <p:cNvSpPr>
            <a:spLocks noGrp="1"/>
          </p:cNvSpPr>
          <p:nvPr>
            <p:ph type="sldNum" sz="quarter" idx="12"/>
          </p:nvPr>
        </p:nvSpPr>
        <p:spPr/>
        <p:txBody>
          <a:bodyPr/>
          <a:lstStyle/>
          <a:p>
            <a:fld id="{014E9001-24FA-4D28-AAFB-36E6B1FE382F}" type="slidenum">
              <a:rPr kumimoji="1" lang="ja-JP" altLang="en-US" smtClean="0"/>
              <a:t>‹#›</a:t>
            </a:fld>
            <a:endParaRPr kumimoji="1" lang="ja-JP" altLang="en-US"/>
          </a:p>
        </p:txBody>
      </p:sp>
    </p:spTree>
    <p:extLst>
      <p:ext uri="{BB962C8B-B14F-4D97-AF65-F5344CB8AC3E}">
        <p14:creationId xmlns:p14="http://schemas.microsoft.com/office/powerpoint/2010/main" val="3139698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5D99CC9-68B5-46CE-B8A1-49438C2B6CA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74D3136-31B5-458B-810E-48638FD3C63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96FA66C-6FF3-48B5-8464-DC70CDF7F5B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9BFFA0B-044A-4FAB-835C-00D7A2A0976D}" type="datetime1">
              <a:rPr kumimoji="1" lang="ja-JP" altLang="en-US" smtClean="0"/>
              <a:t>2024/3/14</a:t>
            </a:fld>
            <a:endParaRPr kumimoji="1" lang="ja-JP" altLang="en-US"/>
          </a:p>
        </p:txBody>
      </p:sp>
      <p:sp>
        <p:nvSpPr>
          <p:cNvPr id="5" name="フッター プレースホルダー 4">
            <a:extLst>
              <a:ext uri="{FF2B5EF4-FFF2-40B4-BE49-F238E27FC236}">
                <a16:creationId xmlns:a16="http://schemas.microsoft.com/office/drawing/2014/main" id="{D427876A-504C-4849-81C4-D669C3637B1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ja-JP" altLang="en-US" dirty="0"/>
          </a:p>
        </p:txBody>
      </p:sp>
      <p:sp>
        <p:nvSpPr>
          <p:cNvPr id="6" name="スライド番号プレースホルダー 5">
            <a:extLst>
              <a:ext uri="{FF2B5EF4-FFF2-40B4-BE49-F238E27FC236}">
                <a16:creationId xmlns:a16="http://schemas.microsoft.com/office/drawing/2014/main" id="{B3105DEE-C355-48BC-AB02-735E1D205F74}"/>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14E9001-24FA-4D28-AAFB-36E6B1FE382F}" type="slidenum">
              <a:rPr kumimoji="1" lang="ja-JP" altLang="en-US" smtClean="0"/>
              <a:t>‹#›</a:t>
            </a:fld>
            <a:endParaRPr kumimoji="1" lang="ja-JP" altLang="en-US"/>
          </a:p>
        </p:txBody>
      </p:sp>
    </p:spTree>
    <p:extLst>
      <p:ext uri="{BB962C8B-B14F-4D97-AF65-F5344CB8AC3E}">
        <p14:creationId xmlns:p14="http://schemas.microsoft.com/office/powerpoint/2010/main" val="6385891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EF3C98-3F0F-4B5F-B119-5432230F5338}"/>
              </a:ext>
            </a:extLst>
          </p:cNvPr>
          <p:cNvSpPr txBox="1"/>
          <p:nvPr/>
        </p:nvSpPr>
        <p:spPr>
          <a:xfrm>
            <a:off x="7728155" y="272845"/>
            <a:ext cx="1034257" cy="461665"/>
          </a:xfrm>
          <a:prstGeom prst="rect">
            <a:avLst/>
          </a:prstGeom>
          <a:noFill/>
          <a:ln>
            <a:solidFill>
              <a:schemeClr val="tx1"/>
            </a:solidFill>
          </a:ln>
        </p:spPr>
        <p:txBody>
          <a:bodyPr wrap="none" rtlCol="0">
            <a:spAutoFit/>
          </a:bodyPr>
          <a:lstStyle/>
          <a:p>
            <a:r>
              <a:rPr kumimoji="1" lang="ja-JP" altLang="en-US" sz="2400" dirty="0">
                <a:latin typeface="BIZ UDPゴシック" panose="020B0400000000000000" pitchFamily="50" charset="-128"/>
                <a:ea typeface="BIZ UDPゴシック" panose="020B0400000000000000" pitchFamily="50" charset="-128"/>
              </a:rPr>
              <a:t>資料３</a:t>
            </a:r>
          </a:p>
        </p:txBody>
      </p:sp>
      <p:sp>
        <p:nvSpPr>
          <p:cNvPr id="9" name="テキスト ボックス 8">
            <a:extLst>
              <a:ext uri="{FF2B5EF4-FFF2-40B4-BE49-F238E27FC236}">
                <a16:creationId xmlns:a16="http://schemas.microsoft.com/office/drawing/2014/main" id="{F3D8DAEA-7025-42A9-84BC-D1224609DAFD}"/>
              </a:ext>
            </a:extLst>
          </p:cNvPr>
          <p:cNvSpPr txBox="1"/>
          <p:nvPr/>
        </p:nvSpPr>
        <p:spPr>
          <a:xfrm>
            <a:off x="156309" y="165123"/>
            <a:ext cx="4498818" cy="3385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1600" dirty="0">
                <a:latin typeface="BIZ UDPゴシック" panose="020B0400000000000000" pitchFamily="50" charset="-128"/>
                <a:ea typeface="BIZ UDPゴシック" panose="020B0400000000000000" pitchFamily="50" charset="-128"/>
              </a:rPr>
              <a:t>令和５年度大阪府景観審議会　資料　</a:t>
            </a:r>
            <a:r>
              <a:rPr kumimoji="1" lang="en-US" altLang="ja-JP" sz="1600" dirty="0">
                <a:latin typeface="BIZ UDPゴシック" panose="020B0400000000000000" pitchFamily="50" charset="-128"/>
                <a:ea typeface="BIZ UDPゴシック" panose="020B0400000000000000" pitchFamily="50" charset="-128"/>
              </a:rPr>
              <a:t>《</a:t>
            </a:r>
            <a:r>
              <a:rPr kumimoji="1" lang="ja-JP" altLang="en-US" sz="1600" dirty="0">
                <a:latin typeface="BIZ UDPゴシック" panose="020B0400000000000000" pitchFamily="50" charset="-128"/>
                <a:ea typeface="BIZ UDPゴシック" panose="020B0400000000000000" pitchFamily="50" charset="-128"/>
              </a:rPr>
              <a:t>議題（３）</a:t>
            </a:r>
            <a:r>
              <a:rPr kumimoji="1" lang="en-US" altLang="ja-JP" sz="1600" dirty="0">
                <a:latin typeface="BIZ UDPゴシック" panose="020B0400000000000000" pitchFamily="50" charset="-128"/>
                <a:ea typeface="BIZ UDPゴシック" panose="020B0400000000000000" pitchFamily="50" charset="-128"/>
              </a:rPr>
              <a:t>》</a:t>
            </a:r>
          </a:p>
        </p:txBody>
      </p:sp>
      <p:sp>
        <p:nvSpPr>
          <p:cNvPr id="8" name="テキスト ボックス 7">
            <a:extLst>
              <a:ext uri="{FF2B5EF4-FFF2-40B4-BE49-F238E27FC236}">
                <a16:creationId xmlns:a16="http://schemas.microsoft.com/office/drawing/2014/main" id="{4AA32E6E-E3EE-4D83-B699-BE0064140362}"/>
              </a:ext>
            </a:extLst>
          </p:cNvPr>
          <p:cNvSpPr txBox="1"/>
          <p:nvPr/>
        </p:nvSpPr>
        <p:spPr>
          <a:xfrm>
            <a:off x="0" y="2890391"/>
            <a:ext cx="9144000" cy="1077218"/>
          </a:xfrm>
          <a:prstGeom prst="rect">
            <a:avLst/>
          </a:prstGeom>
          <a:solidFill>
            <a:srgbClr val="203864"/>
          </a:solidFill>
          <a:ln>
            <a:noFill/>
          </a:ln>
        </p:spPr>
        <p:style>
          <a:lnRef idx="3">
            <a:schemeClr val="lt1"/>
          </a:lnRef>
          <a:fillRef idx="1">
            <a:schemeClr val="accent1"/>
          </a:fillRef>
          <a:effectRef idx="1">
            <a:schemeClr val="accent1"/>
          </a:effectRef>
          <a:fontRef idx="minor">
            <a:schemeClr val="lt1"/>
          </a:fontRef>
        </p:style>
        <p:txBody>
          <a:bodyPr wrap="square" rtlCol="0" anchor="ctr">
            <a:noAutofit/>
          </a:bodyPr>
          <a:lstStyle/>
          <a:p>
            <a:pPr algn="ctr"/>
            <a:r>
              <a:rPr kumimoji="1" lang="ja-JP" altLang="en-US" sz="3200" dirty="0">
                <a:latin typeface="BIZ UDPゴシック" panose="020B0400000000000000" pitchFamily="50" charset="-128"/>
                <a:ea typeface="BIZ UDPゴシック" panose="020B0400000000000000" pitchFamily="50" charset="-128"/>
              </a:rPr>
              <a:t>その他報告事項</a:t>
            </a:r>
          </a:p>
        </p:txBody>
      </p:sp>
      <p:sp>
        <p:nvSpPr>
          <p:cNvPr id="7" name="スライド番号プレースホルダー 3">
            <a:extLst>
              <a:ext uri="{FF2B5EF4-FFF2-40B4-BE49-F238E27FC236}">
                <a16:creationId xmlns:a16="http://schemas.microsoft.com/office/drawing/2014/main" id="{215A0F2E-93BD-418B-B79C-07E71B95FEC3}"/>
              </a:ext>
            </a:extLst>
          </p:cNvPr>
          <p:cNvSpPr txBox="1">
            <a:spLocks/>
          </p:cNvSpPr>
          <p:nvPr/>
        </p:nvSpPr>
        <p:spPr>
          <a:xfrm>
            <a:off x="7050997" y="652610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4E6FF35A-1FEA-4590-8179-217228840B8D}" type="slidenum">
              <a:rPr kumimoji="1" lang="ja-JP" altLang="en-US" sz="1400" b="1" i="0" u="none" strike="noStrike" kern="1200" cap="none" spc="0" normalizeH="0" baseline="0" noProof="0" smtClean="0">
                <a:ln>
                  <a:noFill/>
                </a:ln>
                <a:solidFill>
                  <a:prstClr val="black"/>
                </a:solidFill>
                <a:effectLst/>
                <a:uLnTx/>
                <a:uFillTx/>
                <a:latin typeface="游ゴシック" panose="020B0400000000000000" pitchFamily="50" charset="-128"/>
                <a:ea typeface="游ゴシック" panose="020B0400000000000000" pitchFamily="50" charset="-128"/>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994458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1D803434-8B97-4E81-B825-EB439A925216}"/>
              </a:ext>
            </a:extLst>
          </p:cNvPr>
          <p:cNvSpPr/>
          <p:nvPr/>
        </p:nvSpPr>
        <p:spPr>
          <a:xfrm>
            <a:off x="0" y="-11814"/>
            <a:ext cx="9144000" cy="540000"/>
          </a:xfrm>
          <a:prstGeom prst="rect">
            <a:avLst/>
          </a:prstGeom>
          <a:solidFill>
            <a:srgbClr val="2038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sz="24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rPr>
              <a:t>　市町村によるきめ細やかな景観行政の推進について</a:t>
            </a:r>
          </a:p>
        </p:txBody>
      </p:sp>
      <p:pic>
        <p:nvPicPr>
          <p:cNvPr id="3" name="図 2">
            <a:extLst>
              <a:ext uri="{FF2B5EF4-FFF2-40B4-BE49-F238E27FC236}">
                <a16:creationId xmlns:a16="http://schemas.microsoft.com/office/drawing/2014/main" id="{9F599081-4866-4CF2-96D2-3844CB9B2F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8731" y="2388302"/>
            <a:ext cx="3893822" cy="3893822"/>
          </a:xfrm>
          <a:prstGeom prst="rect">
            <a:avLst/>
          </a:prstGeom>
        </p:spPr>
      </p:pic>
      <p:sp>
        <p:nvSpPr>
          <p:cNvPr id="4" name="テキスト ボックス 3">
            <a:extLst>
              <a:ext uri="{FF2B5EF4-FFF2-40B4-BE49-F238E27FC236}">
                <a16:creationId xmlns:a16="http://schemas.microsoft.com/office/drawing/2014/main" id="{D35DDFB5-D566-421A-9603-55A119557F2F}"/>
              </a:ext>
            </a:extLst>
          </p:cNvPr>
          <p:cNvSpPr txBox="1"/>
          <p:nvPr/>
        </p:nvSpPr>
        <p:spPr>
          <a:xfrm>
            <a:off x="194020" y="733541"/>
            <a:ext cx="8812093" cy="1087670"/>
          </a:xfrm>
          <a:prstGeom prst="rect">
            <a:avLst/>
          </a:prstGeom>
          <a:noFill/>
          <a:ln>
            <a:solidFill>
              <a:schemeClr val="tx1"/>
            </a:solidFill>
          </a:ln>
        </p:spPr>
        <p:txBody>
          <a:bodyPr wrap="square" rtlCol="0">
            <a:spAutoFit/>
          </a:bodyPr>
          <a:lstStyle/>
          <a:p>
            <a:pPr marL="269875" indent="-269875">
              <a:lnSpc>
                <a:spcPct val="120000"/>
              </a:lnSpc>
            </a:pPr>
            <a:r>
              <a:rPr kumimoji="1" lang="ja-JP" altLang="en-US" sz="1400" dirty="0">
                <a:latin typeface="BIZ UDPゴシック" panose="020B0400000000000000" pitchFamily="50" charset="-128"/>
                <a:ea typeface="BIZ UDPゴシック" panose="020B0400000000000000" pitchFamily="50" charset="-128"/>
              </a:rPr>
              <a:t>○　地域の実情に応じた、きめ細やかな景観行政の推進に向けて、新たに</a:t>
            </a:r>
            <a:r>
              <a:rPr kumimoji="1" lang="ja-JP" altLang="en-US" sz="1400" u="heavy" dirty="0">
                <a:solidFill>
                  <a:srgbClr val="FF0000"/>
                </a:solidFill>
                <a:latin typeface="BIZ UDPゴシック" panose="020B0400000000000000" pitchFamily="50" charset="-128"/>
                <a:ea typeface="BIZ UDPゴシック" panose="020B0400000000000000" pitchFamily="50" charset="-128"/>
              </a:rPr>
              <a:t>島本町、和泉市が景観行政団体となりました</a:t>
            </a:r>
            <a:r>
              <a:rPr kumimoji="1" lang="ja-JP" altLang="en-US" sz="1400" dirty="0">
                <a:latin typeface="BIZ UDPゴシック" panose="020B0400000000000000" pitchFamily="50" charset="-128"/>
                <a:ea typeface="BIZ UDPゴシック" panose="020B0400000000000000" pitchFamily="50" charset="-128"/>
              </a:rPr>
              <a:t>。また、</a:t>
            </a:r>
            <a:r>
              <a:rPr kumimoji="1" lang="ja-JP" altLang="en-US" sz="1400" u="heavy" dirty="0">
                <a:solidFill>
                  <a:srgbClr val="FF0000"/>
                </a:solidFill>
                <a:latin typeface="BIZ UDPゴシック" panose="020B0400000000000000" pitchFamily="50" charset="-128"/>
                <a:ea typeface="BIZ UDPゴシック" panose="020B0400000000000000" pitchFamily="50" charset="-128"/>
              </a:rPr>
              <a:t>貝塚市において、景観行政団体化に向けた検討</a:t>
            </a:r>
            <a:r>
              <a:rPr kumimoji="1" lang="ja-JP" altLang="en-US" sz="1400" dirty="0">
                <a:latin typeface="BIZ UDPゴシック" panose="020B0400000000000000" pitchFamily="50" charset="-128"/>
                <a:ea typeface="BIZ UDPゴシック" panose="020B0400000000000000" pitchFamily="50" charset="-128"/>
              </a:rPr>
              <a:t>が進められています。</a:t>
            </a:r>
            <a:endParaRPr kumimoji="1" lang="en-US" altLang="ja-JP" sz="1400" dirty="0">
              <a:latin typeface="BIZ UDPゴシック" panose="020B0400000000000000" pitchFamily="50" charset="-128"/>
              <a:ea typeface="BIZ UDPゴシック" panose="020B0400000000000000" pitchFamily="50" charset="-128"/>
            </a:endParaRPr>
          </a:p>
          <a:p>
            <a:pPr marL="269875" indent="-269875">
              <a:lnSpc>
                <a:spcPct val="120000"/>
              </a:lnSpc>
            </a:pPr>
            <a:r>
              <a:rPr kumimoji="1" lang="ja-JP" altLang="en-US" sz="1400" dirty="0">
                <a:latin typeface="BIZ UDPゴシック" panose="020B0400000000000000" pitchFamily="50" charset="-128"/>
                <a:ea typeface="BIZ UDPゴシック" panose="020B0400000000000000" pitchFamily="50" charset="-128"/>
              </a:rPr>
              <a:t>○　また、屋外広告物の規制誘導をきめ細やかに進めるため、</a:t>
            </a:r>
            <a:r>
              <a:rPr kumimoji="1" lang="ja-JP" altLang="en-US" sz="1400" u="heavy" dirty="0">
                <a:solidFill>
                  <a:srgbClr val="FF0000"/>
                </a:solidFill>
                <a:latin typeface="BIZ UDPゴシック" panose="020B0400000000000000" pitchFamily="50" charset="-128"/>
                <a:ea typeface="BIZ UDPゴシック" panose="020B0400000000000000" pitchFamily="50" charset="-128"/>
              </a:rPr>
              <a:t>茨木市において独自の屋外広告物条例が制定</a:t>
            </a:r>
            <a:r>
              <a:rPr kumimoji="1" lang="en-US" altLang="ja-JP" sz="1400" baseline="300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される見込み（</a:t>
            </a:r>
            <a:r>
              <a:rPr kumimoji="1" lang="en-US" altLang="ja-JP" sz="1400" dirty="0">
                <a:latin typeface="BIZ UDPゴシック" panose="020B0400000000000000" pitchFamily="50" charset="-128"/>
                <a:ea typeface="BIZ UDPゴシック" panose="020B0400000000000000" pitchFamily="50" charset="-128"/>
              </a:rPr>
              <a:t>R6.3</a:t>
            </a:r>
            <a:r>
              <a:rPr kumimoji="1" lang="ja-JP" altLang="en-US" sz="1400" dirty="0">
                <a:latin typeface="BIZ UDPゴシック" panose="020B0400000000000000" pitchFamily="50" charset="-128"/>
                <a:ea typeface="BIZ UDPゴシック" panose="020B0400000000000000" pitchFamily="50" charset="-128"/>
              </a:rPr>
              <a:t>制定</a:t>
            </a:r>
            <a:r>
              <a:rPr kumimoji="1" lang="en-US" altLang="ja-JP" sz="1400" dirty="0">
                <a:latin typeface="BIZ UDPゴシック" panose="020B0400000000000000" pitchFamily="50" charset="-128"/>
                <a:ea typeface="BIZ UDPゴシック" panose="020B0400000000000000" pitchFamily="50" charset="-128"/>
              </a:rPr>
              <a:t>/R7.1</a:t>
            </a:r>
            <a:r>
              <a:rPr kumimoji="1" lang="ja-JP" altLang="en-US" sz="1400" dirty="0">
                <a:latin typeface="BIZ UDPゴシック" panose="020B0400000000000000" pitchFamily="50" charset="-128"/>
                <a:ea typeface="BIZ UDPゴシック" panose="020B0400000000000000" pitchFamily="50" charset="-128"/>
              </a:rPr>
              <a:t>施行予定）  </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法定権限を有する政令市、中核市を除くと府内で唯一</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4AF6531E-7342-464E-B371-12AF48049DBB}"/>
              </a:ext>
            </a:extLst>
          </p:cNvPr>
          <p:cNvSpPr txBox="1"/>
          <p:nvPr/>
        </p:nvSpPr>
        <p:spPr>
          <a:xfrm>
            <a:off x="365760" y="2011776"/>
            <a:ext cx="4206240" cy="1094787"/>
          </a:xfrm>
          <a:prstGeom prst="rect">
            <a:avLst/>
          </a:prstGeom>
          <a:noFill/>
          <a:ln>
            <a:noFill/>
          </a:ln>
        </p:spPr>
        <p:txBody>
          <a:bodyPr wrap="square" rtlCol="0">
            <a:spAutoFit/>
          </a:bodyPr>
          <a:lstStyle/>
          <a:p>
            <a:pPr algn="just">
              <a:lnSpc>
                <a:spcPct val="130000"/>
              </a:lnSpc>
            </a:pPr>
            <a:r>
              <a:rPr lang="ja-JP" altLang="ja-JP" sz="16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景観行政団体</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とは</a:t>
            </a: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87313" algn="just">
              <a:lnSpc>
                <a:spcPct val="130000"/>
              </a:lnSpc>
            </a:pPr>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景観法に基づく事務の実施主体として、</a:t>
            </a:r>
            <a:r>
              <a:rPr lang="ja-JP" altLang="ja-JP"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景観計画の策定、対象区域内での建築行為等に係る届出制度の運用等</a:t>
            </a:r>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を担う。 </a:t>
            </a: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87313">
              <a:lnSpc>
                <a:spcPct val="130000"/>
              </a:lnSpc>
            </a:pPr>
            <a:r>
              <a:rPr lang="en-US" altLang="ja-JP"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中核市以上は</a:t>
            </a:r>
            <a:r>
              <a:rPr lang="ja-JP" altLang="en-US" sz="1200" dirty="0">
                <a:latin typeface="BIZ UDPゴシック" panose="020B0400000000000000" pitchFamily="50" charset="-128"/>
                <a:ea typeface="BIZ UDPゴシック" panose="020B0400000000000000" pitchFamily="50" charset="-128"/>
                <a:cs typeface="Times New Roman" panose="02020603050405020304" pitchFamily="18" charset="0"/>
              </a:rPr>
              <a:t>法定権限</a:t>
            </a:r>
            <a:r>
              <a:rPr lang="ja-JP" altLang="ja-JP"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、その他の市町村は任意</a:t>
            </a:r>
            <a:r>
              <a:rPr lang="ja-JP" altLang="en-US"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en-US" sz="1200" dirty="0">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407B5653-F8F3-4336-9FA1-259F6E867DA3}"/>
              </a:ext>
            </a:extLst>
          </p:cNvPr>
          <p:cNvSpPr txBox="1"/>
          <p:nvPr/>
        </p:nvSpPr>
        <p:spPr>
          <a:xfrm>
            <a:off x="5702439" y="2026861"/>
            <a:ext cx="2018501" cy="261610"/>
          </a:xfrm>
          <a:prstGeom prst="rect">
            <a:avLst/>
          </a:prstGeom>
          <a:noFill/>
        </p:spPr>
        <p:txBody>
          <a:bodyPr wrap="none" rtlCol="0">
            <a:spAutoFit/>
          </a:bodyPr>
          <a:lstStyle/>
          <a:p>
            <a:r>
              <a:rPr kumimoji="1" lang="ja-JP" altLang="en-US" sz="1100" dirty="0">
                <a:latin typeface="BIZ UDPゴシック" panose="020B0400000000000000" pitchFamily="50" charset="-128"/>
                <a:ea typeface="BIZ UDPゴシック" panose="020B0400000000000000" pitchFamily="50" charset="-128"/>
              </a:rPr>
              <a:t>＜大阪府内の景観行政団体＞</a:t>
            </a:r>
          </a:p>
        </p:txBody>
      </p:sp>
      <p:graphicFrame>
        <p:nvGraphicFramePr>
          <p:cNvPr id="18" name="表 18">
            <a:extLst>
              <a:ext uri="{FF2B5EF4-FFF2-40B4-BE49-F238E27FC236}">
                <a16:creationId xmlns:a16="http://schemas.microsoft.com/office/drawing/2014/main" id="{731FE12B-267C-4F56-A2BB-36A58C79DE7C}"/>
              </a:ext>
            </a:extLst>
          </p:cNvPr>
          <p:cNvGraphicFramePr>
            <a:graphicFrameLocks noGrp="1"/>
          </p:cNvGraphicFramePr>
          <p:nvPr>
            <p:extLst>
              <p:ext uri="{D42A27DB-BD31-4B8C-83A1-F6EECF244321}">
                <p14:modId xmlns:p14="http://schemas.microsoft.com/office/powerpoint/2010/main" val="2841693883"/>
              </p:ext>
            </p:extLst>
          </p:nvPr>
        </p:nvGraphicFramePr>
        <p:xfrm>
          <a:off x="498281" y="3339172"/>
          <a:ext cx="4134142" cy="1483360"/>
        </p:xfrm>
        <a:graphic>
          <a:graphicData uri="http://schemas.openxmlformats.org/drawingml/2006/table">
            <a:tbl>
              <a:tblPr firstRow="1" bandRow="1">
                <a:tableStyleId>{5C22544A-7EE6-4342-B048-85BDC9FD1C3A}</a:tableStyleId>
              </a:tblPr>
              <a:tblGrid>
                <a:gridCol w="1258958">
                  <a:extLst>
                    <a:ext uri="{9D8B030D-6E8A-4147-A177-3AD203B41FA5}">
                      <a16:colId xmlns:a16="http://schemas.microsoft.com/office/drawing/2014/main" val="2178008117"/>
                    </a:ext>
                  </a:extLst>
                </a:gridCol>
                <a:gridCol w="2875184">
                  <a:extLst>
                    <a:ext uri="{9D8B030D-6E8A-4147-A177-3AD203B41FA5}">
                      <a16:colId xmlns:a16="http://schemas.microsoft.com/office/drawing/2014/main" val="3942299214"/>
                    </a:ext>
                  </a:extLst>
                </a:gridCol>
              </a:tblGrid>
              <a:tr h="370840">
                <a:tc>
                  <a:txBody>
                    <a:bodyP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市町村名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景観行政団体への移行日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79301721"/>
                  </a:ext>
                </a:extLst>
              </a:tr>
              <a:tr h="370840">
                <a:tc>
                  <a:txBody>
                    <a:bodyP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島本町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令和５年６月１日～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565394"/>
                  </a:ext>
                </a:extLst>
              </a:tr>
              <a:tr h="370840">
                <a:tc>
                  <a:txBody>
                    <a:bodyP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和泉市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令和５年８月１日～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66529629"/>
                  </a:ext>
                </a:extLst>
              </a:tr>
              <a:tr h="370840">
                <a:tc>
                  <a:txBody>
                    <a:bodyP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貝塚市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令和６年</a:t>
                      </a:r>
                      <a:r>
                        <a:rPr kumimoji="1" lang="en-US" altLang="ja-JP" dirty="0">
                          <a:solidFill>
                            <a:schemeClr val="tx1"/>
                          </a:solidFill>
                          <a:latin typeface="BIZ UDPゴシック" panose="020B0400000000000000" pitchFamily="50" charset="-128"/>
                          <a:ea typeface="BIZ UDPゴシック" panose="020B0400000000000000" pitchFamily="50" charset="-128"/>
                        </a:rPr>
                        <a:t>11</a:t>
                      </a:r>
                      <a:r>
                        <a:rPr kumimoji="1" lang="ja-JP" altLang="en-US" dirty="0">
                          <a:solidFill>
                            <a:schemeClr val="tx1"/>
                          </a:solidFill>
                          <a:latin typeface="BIZ UDPゴシック" panose="020B0400000000000000" pitchFamily="50" charset="-128"/>
                          <a:ea typeface="BIZ UDPゴシック" panose="020B0400000000000000" pitchFamily="50" charset="-128"/>
                        </a:rPr>
                        <a:t>月～（検討中）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806108"/>
                  </a:ext>
                </a:extLst>
              </a:tr>
            </a:tbl>
          </a:graphicData>
        </a:graphic>
      </p:graphicFrame>
      <p:sp>
        <p:nvSpPr>
          <p:cNvPr id="19" name="二等辺三角形 18">
            <a:extLst>
              <a:ext uri="{FF2B5EF4-FFF2-40B4-BE49-F238E27FC236}">
                <a16:creationId xmlns:a16="http://schemas.microsoft.com/office/drawing/2014/main" id="{28589962-4226-42F7-88C2-CF6D11E332B3}"/>
              </a:ext>
            </a:extLst>
          </p:cNvPr>
          <p:cNvSpPr/>
          <p:nvPr/>
        </p:nvSpPr>
        <p:spPr>
          <a:xfrm flipV="1">
            <a:off x="1998951" y="5013097"/>
            <a:ext cx="1060704" cy="198783"/>
          </a:xfrm>
          <a:prstGeom prst="triangle">
            <a:avLst/>
          </a:prstGeom>
          <a:solidFill>
            <a:schemeClr val="bg1">
              <a:lumMod val="65000"/>
            </a:schemeClr>
          </a:solidFill>
          <a:ln w="31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5E38793E-3929-4275-953C-3115E7B1768D}"/>
              </a:ext>
            </a:extLst>
          </p:cNvPr>
          <p:cNvSpPr txBox="1"/>
          <p:nvPr/>
        </p:nvSpPr>
        <p:spPr>
          <a:xfrm>
            <a:off x="498281" y="5402445"/>
            <a:ext cx="4134142" cy="755720"/>
          </a:xfrm>
          <a:prstGeom prst="rect">
            <a:avLst/>
          </a:prstGeom>
          <a:solidFill>
            <a:schemeClr val="accent2">
              <a:lumMod val="60000"/>
              <a:lumOff val="40000"/>
            </a:schemeClr>
          </a:solidFill>
          <a:ln>
            <a:solidFill>
              <a:schemeClr val="accent2">
                <a:lumMod val="50000"/>
              </a:schemeClr>
            </a:solidFill>
          </a:ln>
        </p:spPr>
        <p:txBody>
          <a:bodyPr wrap="square" rtlCol="0">
            <a:spAutoFit/>
          </a:bodyPr>
          <a:lstStyle/>
          <a:p>
            <a:pPr algn="ctr">
              <a:lnSpc>
                <a:spcPct val="130000"/>
              </a:lnSpc>
            </a:pPr>
            <a:r>
              <a:rPr kumimoji="1" lang="ja-JP" altLang="en-US" dirty="0">
                <a:latin typeface="BIZ UDPゴシック" panose="020B0400000000000000" pitchFamily="50" charset="-128"/>
                <a:ea typeface="BIZ UDPゴシック" panose="020B0400000000000000" pitchFamily="50" charset="-128"/>
              </a:rPr>
              <a:t>地域の実情に応じた、</a:t>
            </a:r>
            <a:endParaRPr kumimoji="1" lang="en-US" altLang="ja-JP" dirty="0">
              <a:latin typeface="BIZ UDPゴシック" panose="020B0400000000000000" pitchFamily="50" charset="-128"/>
              <a:ea typeface="BIZ UDPゴシック" panose="020B0400000000000000" pitchFamily="50" charset="-128"/>
            </a:endParaRPr>
          </a:p>
          <a:p>
            <a:pPr algn="ctr">
              <a:lnSpc>
                <a:spcPct val="130000"/>
              </a:lnSpc>
            </a:pPr>
            <a:r>
              <a:rPr kumimoji="1" lang="ja-JP" altLang="en-US" dirty="0">
                <a:latin typeface="BIZ UDPゴシック" panose="020B0400000000000000" pitchFamily="50" charset="-128"/>
                <a:ea typeface="BIZ UDPゴシック" panose="020B0400000000000000" pitchFamily="50" charset="-128"/>
              </a:rPr>
              <a:t>きめ細やかな景観行政の推進</a:t>
            </a:r>
          </a:p>
        </p:txBody>
      </p:sp>
      <p:sp>
        <p:nvSpPr>
          <p:cNvPr id="9" name="正方形/長方形 8">
            <a:extLst>
              <a:ext uri="{FF2B5EF4-FFF2-40B4-BE49-F238E27FC236}">
                <a16:creationId xmlns:a16="http://schemas.microsoft.com/office/drawing/2014/main" id="{617C362D-796D-4D8E-919A-DD647FD5BC37}"/>
              </a:ext>
            </a:extLst>
          </p:cNvPr>
          <p:cNvSpPr/>
          <p:nvPr/>
        </p:nvSpPr>
        <p:spPr>
          <a:xfrm>
            <a:off x="8347709" y="3145403"/>
            <a:ext cx="219075" cy="8953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17" name="正方形/長方形 16">
            <a:extLst>
              <a:ext uri="{FF2B5EF4-FFF2-40B4-BE49-F238E27FC236}">
                <a16:creationId xmlns:a16="http://schemas.microsoft.com/office/drawing/2014/main" id="{972CE55A-72B9-4F73-9DCB-6CFB41D0F5FF}"/>
              </a:ext>
            </a:extLst>
          </p:cNvPr>
          <p:cNvSpPr/>
          <p:nvPr/>
        </p:nvSpPr>
        <p:spPr>
          <a:xfrm>
            <a:off x="7646669" y="5433689"/>
            <a:ext cx="219075" cy="8953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23" name="正方形/長方形 22">
            <a:extLst>
              <a:ext uri="{FF2B5EF4-FFF2-40B4-BE49-F238E27FC236}">
                <a16:creationId xmlns:a16="http://schemas.microsoft.com/office/drawing/2014/main" id="{12726A61-72BF-415D-942C-76404DE5C4C0}"/>
              </a:ext>
            </a:extLst>
          </p:cNvPr>
          <p:cNvSpPr/>
          <p:nvPr/>
        </p:nvSpPr>
        <p:spPr>
          <a:xfrm>
            <a:off x="7166609" y="5338439"/>
            <a:ext cx="219075" cy="8953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22" name="スライド番号プレースホルダー 3">
            <a:extLst>
              <a:ext uri="{FF2B5EF4-FFF2-40B4-BE49-F238E27FC236}">
                <a16:creationId xmlns:a16="http://schemas.microsoft.com/office/drawing/2014/main" id="{4ACE8355-078B-4C96-A56F-7DFD411B1BC1}"/>
              </a:ext>
            </a:extLst>
          </p:cNvPr>
          <p:cNvSpPr txBox="1">
            <a:spLocks/>
          </p:cNvSpPr>
          <p:nvPr/>
        </p:nvSpPr>
        <p:spPr>
          <a:xfrm>
            <a:off x="7050997" y="652610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4E6FF35A-1FEA-4590-8179-217228840B8D}" type="slidenum">
              <a:rPr kumimoji="1" lang="ja-JP" altLang="en-US" sz="1400" b="1" i="0" u="none" strike="noStrike" kern="1200" cap="none" spc="0" normalizeH="0" baseline="0" noProof="0" smtClean="0">
                <a:ln>
                  <a:noFill/>
                </a:ln>
                <a:solidFill>
                  <a:prstClr val="black"/>
                </a:solidFill>
                <a:effectLst/>
                <a:uLnTx/>
                <a:uFillTx/>
                <a:latin typeface="游ゴシック" panose="020B0400000000000000" pitchFamily="50" charset="-128"/>
                <a:ea typeface="游ゴシック" panose="020B0400000000000000" pitchFamily="50" charset="-128"/>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693734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E126A747-6DA1-46F3-A23B-2B333C828EC9}"/>
              </a:ext>
            </a:extLst>
          </p:cNvPr>
          <p:cNvSpPr/>
          <p:nvPr/>
        </p:nvSpPr>
        <p:spPr>
          <a:xfrm>
            <a:off x="0" y="-11814"/>
            <a:ext cx="9144000" cy="540000"/>
          </a:xfrm>
          <a:prstGeom prst="rect">
            <a:avLst/>
          </a:prstGeom>
          <a:solidFill>
            <a:srgbClr val="2038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1" lang="ja-JP" altLang="en-US" sz="24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rPr>
              <a:t>　大阪都市景観建築賞（大阪まちなみ賞）について</a:t>
            </a:r>
          </a:p>
        </p:txBody>
      </p:sp>
      <p:sp>
        <p:nvSpPr>
          <p:cNvPr id="5" name="正方形/長方形 4">
            <a:extLst>
              <a:ext uri="{FF2B5EF4-FFF2-40B4-BE49-F238E27FC236}">
                <a16:creationId xmlns:a16="http://schemas.microsoft.com/office/drawing/2014/main" id="{0F610DE7-C952-4EBB-A9F6-559DD8E901AF}"/>
              </a:ext>
            </a:extLst>
          </p:cNvPr>
          <p:cNvSpPr/>
          <p:nvPr/>
        </p:nvSpPr>
        <p:spPr>
          <a:xfrm>
            <a:off x="137886" y="2371974"/>
            <a:ext cx="8868228" cy="41775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a:p>
          <a:p>
            <a:pPr algn="ctr"/>
            <a:endParaRPr kumimoji="1" lang="ja-JP" altLang="en-US" dirty="0"/>
          </a:p>
        </p:txBody>
      </p:sp>
      <p:sp>
        <p:nvSpPr>
          <p:cNvPr id="6" name="テキスト ボックス 5">
            <a:extLst>
              <a:ext uri="{FF2B5EF4-FFF2-40B4-BE49-F238E27FC236}">
                <a16:creationId xmlns:a16="http://schemas.microsoft.com/office/drawing/2014/main" id="{FDCE445C-9E13-4687-BE79-7F8768D30EFD}"/>
              </a:ext>
            </a:extLst>
          </p:cNvPr>
          <p:cNvSpPr txBox="1"/>
          <p:nvPr/>
        </p:nvSpPr>
        <p:spPr>
          <a:xfrm>
            <a:off x="2607283" y="2371974"/>
            <a:ext cx="2202824" cy="1003544"/>
          </a:xfrm>
          <a:prstGeom prst="rect">
            <a:avLst/>
          </a:prstGeom>
          <a:noFill/>
        </p:spPr>
        <p:txBody>
          <a:bodyPr wrap="square" rtlCol="0">
            <a:spAutoFit/>
          </a:bodyPr>
          <a:lstStyle/>
          <a:p>
            <a:pPr>
              <a:lnSpc>
                <a:spcPts val="2500"/>
              </a:lnSpc>
            </a:pPr>
            <a:r>
              <a:rPr kumimoji="1" lang="ja-JP" altLang="en-US" sz="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○大阪府知事賞</a:t>
            </a:r>
            <a:endParaRPr kumimoji="1" lang="en-US" altLang="ja-JP" sz="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2500"/>
              </a:lnSpc>
            </a:pPr>
            <a:r>
              <a:rPr kumimoji="1" lang="ja-JP" altLang="en-US" sz="16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守口市立</a:t>
            </a:r>
            <a:endParaRPr kumimoji="1" lang="en-US" altLang="ja-JP" sz="16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2500"/>
              </a:lnSpc>
            </a:pPr>
            <a:r>
              <a:rPr kumimoji="1" lang="ja-JP" altLang="en-US" sz="16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さくら小学校</a:t>
            </a:r>
            <a:endParaRPr kumimoji="1" lang="en-US" altLang="ja-JP" sz="16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pic>
        <p:nvPicPr>
          <p:cNvPr id="12" name="図 11">
            <a:extLst>
              <a:ext uri="{FF2B5EF4-FFF2-40B4-BE49-F238E27FC236}">
                <a16:creationId xmlns:a16="http://schemas.microsoft.com/office/drawing/2014/main" id="{D167A51E-9D80-4F5C-B176-F2FD37DB279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03156" y="2481580"/>
            <a:ext cx="2278104" cy="1708578"/>
          </a:xfrm>
          <a:prstGeom prst="rect">
            <a:avLst/>
          </a:prstGeom>
          <a:effectLst>
            <a:outerShdw blurRad="50800" dist="38100" dir="2700000" algn="tl" rotWithShape="0">
              <a:prstClr val="black">
                <a:alpha val="40000"/>
              </a:prstClr>
            </a:outerShdw>
          </a:effectLst>
        </p:spPr>
      </p:pic>
      <p:pic>
        <p:nvPicPr>
          <p:cNvPr id="14" name="図 13">
            <a:extLst>
              <a:ext uri="{FF2B5EF4-FFF2-40B4-BE49-F238E27FC236}">
                <a16:creationId xmlns:a16="http://schemas.microsoft.com/office/drawing/2014/main" id="{98574B72-631B-4FC5-951C-128F6BE9C74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5821"/>
          <a:stretch/>
        </p:blipFill>
        <p:spPr>
          <a:xfrm>
            <a:off x="269639" y="2497154"/>
            <a:ext cx="2255087" cy="1693004"/>
          </a:xfrm>
          <a:prstGeom prst="rect">
            <a:avLst/>
          </a:prstGeom>
          <a:effectLst>
            <a:outerShdw blurRad="50800" dist="38100" dir="2700000" algn="tl" rotWithShape="0">
              <a:prstClr val="black">
                <a:alpha val="40000"/>
              </a:prstClr>
            </a:outerShdw>
          </a:effectLst>
        </p:spPr>
      </p:pic>
      <p:pic>
        <p:nvPicPr>
          <p:cNvPr id="15" name="図 14">
            <a:extLst>
              <a:ext uri="{FF2B5EF4-FFF2-40B4-BE49-F238E27FC236}">
                <a16:creationId xmlns:a16="http://schemas.microsoft.com/office/drawing/2014/main" id="{96D3BA32-930D-43AE-ACA3-BFDAF115EEA6}"/>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r="12598"/>
          <a:stretch/>
        </p:blipFill>
        <p:spPr>
          <a:xfrm>
            <a:off x="245041" y="4725113"/>
            <a:ext cx="2264056" cy="1710119"/>
          </a:xfrm>
          <a:prstGeom prst="rect">
            <a:avLst/>
          </a:prstGeom>
          <a:effectLst>
            <a:outerShdw blurRad="50800" dist="38100" dir="2700000" algn="tl" rotWithShape="0">
              <a:prstClr val="black">
                <a:alpha val="40000"/>
              </a:prstClr>
            </a:outerShdw>
          </a:effectLst>
        </p:spPr>
      </p:pic>
      <p:pic>
        <p:nvPicPr>
          <p:cNvPr id="16" name="図 15">
            <a:extLst>
              <a:ext uri="{FF2B5EF4-FFF2-40B4-BE49-F238E27FC236}">
                <a16:creationId xmlns:a16="http://schemas.microsoft.com/office/drawing/2014/main" id="{88542BB6-B5C5-4540-9DE7-806BFE4FF4A9}"/>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11695"/>
          <a:stretch/>
        </p:blipFill>
        <p:spPr>
          <a:xfrm>
            <a:off x="4713376" y="4725113"/>
            <a:ext cx="2254778" cy="1703111"/>
          </a:xfrm>
          <a:prstGeom prst="rect">
            <a:avLst/>
          </a:prstGeom>
          <a:effectLst>
            <a:outerShdw blurRad="50800" dist="38100" dir="2700000" algn="tl" rotWithShape="0">
              <a:prstClr val="black">
                <a:alpha val="40000"/>
              </a:prstClr>
            </a:outerShdw>
          </a:effectLst>
        </p:spPr>
      </p:pic>
      <p:sp>
        <p:nvSpPr>
          <p:cNvPr id="18" name="テキスト ボックス 17">
            <a:extLst>
              <a:ext uri="{FF2B5EF4-FFF2-40B4-BE49-F238E27FC236}">
                <a16:creationId xmlns:a16="http://schemas.microsoft.com/office/drawing/2014/main" id="{6353931F-42FE-4946-90E9-5120F3429D64}"/>
              </a:ext>
            </a:extLst>
          </p:cNvPr>
          <p:cNvSpPr txBox="1"/>
          <p:nvPr/>
        </p:nvSpPr>
        <p:spPr>
          <a:xfrm>
            <a:off x="2592571" y="3317780"/>
            <a:ext cx="1874927" cy="1330942"/>
          </a:xfrm>
          <a:prstGeom prst="rect">
            <a:avLst/>
          </a:prstGeom>
          <a:noFill/>
        </p:spPr>
        <p:txBody>
          <a:bodyPr wrap="square">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rPr>
              <a:t>周辺戸建住宅群との統一感に配慮して分節化した</a:t>
            </a:r>
            <a:r>
              <a:rPr kumimoji="1" lang="en-US" altLang="ja-JP" sz="1100" b="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rPr>
              <a:t>2</a:t>
            </a:r>
            <a:r>
              <a:rPr kumimoji="1" lang="ja-JP" altLang="en-US" sz="1100" b="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rPr>
              <a:t>階建て勾配屋根校舎のデザインと周辺地域への緑の供給性を評価</a:t>
            </a:r>
            <a:endParaRPr kumimoji="1" lang="en-US" altLang="ja-JP" sz="1100" b="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endParaRPr>
          </a:p>
        </p:txBody>
      </p:sp>
      <p:sp>
        <p:nvSpPr>
          <p:cNvPr id="20" name="テキスト ボックス 19">
            <a:extLst>
              <a:ext uri="{FF2B5EF4-FFF2-40B4-BE49-F238E27FC236}">
                <a16:creationId xmlns:a16="http://schemas.microsoft.com/office/drawing/2014/main" id="{36550F92-A021-4EA7-9FB0-6C6CCD906A2A}"/>
              </a:ext>
            </a:extLst>
          </p:cNvPr>
          <p:cNvSpPr txBox="1"/>
          <p:nvPr/>
        </p:nvSpPr>
        <p:spPr>
          <a:xfrm>
            <a:off x="7000596" y="2385430"/>
            <a:ext cx="2005518" cy="887615"/>
          </a:xfrm>
          <a:prstGeom prst="rect">
            <a:avLst/>
          </a:prstGeom>
          <a:noFill/>
        </p:spPr>
        <p:txBody>
          <a:bodyPr wrap="square" rtlCol="0">
            <a:spAutoFit/>
          </a:bodyPr>
          <a:lstStyle/>
          <a:p>
            <a:pPr>
              <a:lnSpc>
                <a:spcPts val="2500"/>
              </a:lnSpc>
            </a:pPr>
            <a:r>
              <a:rPr kumimoji="1" lang="ja-JP" altLang="en-US" sz="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○大阪市長賞</a:t>
            </a:r>
            <a:endParaRPr kumimoji="1" lang="en-US" altLang="ja-JP" sz="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2000"/>
              </a:lnSpc>
            </a:pPr>
            <a:r>
              <a:rPr kumimoji="1" lang="ja-JP" altLang="en-US" sz="14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大阪梅田ツインタワーズ・サウス</a:t>
            </a:r>
            <a:endParaRPr kumimoji="1" lang="en-US" altLang="ja-JP" sz="14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21" name="テキスト ボックス 20">
            <a:extLst>
              <a:ext uri="{FF2B5EF4-FFF2-40B4-BE49-F238E27FC236}">
                <a16:creationId xmlns:a16="http://schemas.microsoft.com/office/drawing/2014/main" id="{C03E9ED8-F130-4848-B868-F9618485AEDA}"/>
              </a:ext>
            </a:extLst>
          </p:cNvPr>
          <p:cNvSpPr txBox="1"/>
          <p:nvPr/>
        </p:nvSpPr>
        <p:spPr>
          <a:xfrm>
            <a:off x="7000596" y="3291251"/>
            <a:ext cx="1851006" cy="817981"/>
          </a:xfrm>
          <a:prstGeom prst="rect">
            <a:avLst/>
          </a:prstGeom>
          <a:noFill/>
        </p:spPr>
        <p:txBody>
          <a:bodyPr wrap="square">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rPr>
              <a:t>圧倒的な壁面緑化等が梅田のシンボリックな景観を形成している点を評価</a:t>
            </a:r>
            <a:endParaRPr kumimoji="1" lang="en-US" altLang="ja-JP" sz="1100" b="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endParaRPr>
          </a:p>
        </p:txBody>
      </p:sp>
      <p:sp>
        <p:nvSpPr>
          <p:cNvPr id="22" name="テキスト ボックス 21">
            <a:extLst>
              <a:ext uri="{FF2B5EF4-FFF2-40B4-BE49-F238E27FC236}">
                <a16:creationId xmlns:a16="http://schemas.microsoft.com/office/drawing/2014/main" id="{5787F258-DD40-49A6-AA89-097AED74B926}"/>
              </a:ext>
            </a:extLst>
          </p:cNvPr>
          <p:cNvSpPr txBox="1"/>
          <p:nvPr/>
        </p:nvSpPr>
        <p:spPr>
          <a:xfrm>
            <a:off x="2616252" y="4659770"/>
            <a:ext cx="2202824" cy="682944"/>
          </a:xfrm>
          <a:prstGeom prst="rect">
            <a:avLst/>
          </a:prstGeom>
          <a:noFill/>
        </p:spPr>
        <p:txBody>
          <a:bodyPr wrap="square" rtlCol="0">
            <a:spAutoFit/>
          </a:bodyPr>
          <a:lstStyle/>
          <a:p>
            <a:pPr>
              <a:lnSpc>
                <a:spcPts val="2500"/>
              </a:lnSpc>
            </a:pPr>
            <a:r>
              <a:rPr kumimoji="1" lang="ja-JP" altLang="en-US" sz="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○審査員特別賞</a:t>
            </a:r>
            <a:endParaRPr kumimoji="1" lang="en-US" altLang="ja-JP" sz="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2500"/>
              </a:lnSpc>
            </a:pPr>
            <a:r>
              <a:rPr kumimoji="1" lang="ja-JP" altLang="en-US" sz="16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石切回廊</a:t>
            </a:r>
            <a:endParaRPr kumimoji="1" lang="en-US" altLang="ja-JP" sz="16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25" name="テキスト ボックス 24">
            <a:extLst>
              <a:ext uri="{FF2B5EF4-FFF2-40B4-BE49-F238E27FC236}">
                <a16:creationId xmlns:a16="http://schemas.microsoft.com/office/drawing/2014/main" id="{3A79CFBE-B647-4FE8-95D1-9F361BE8185C}"/>
              </a:ext>
            </a:extLst>
          </p:cNvPr>
          <p:cNvSpPr txBox="1"/>
          <p:nvPr/>
        </p:nvSpPr>
        <p:spPr>
          <a:xfrm>
            <a:off x="2583150" y="5610243"/>
            <a:ext cx="1884348" cy="817981"/>
          </a:xfrm>
          <a:prstGeom prst="rect">
            <a:avLst/>
          </a:prstGeom>
          <a:noFill/>
        </p:spPr>
        <p:txBody>
          <a:bodyPr wrap="square">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rPr>
              <a:t>石切劔箭神社の参道商店街の起点という立地に配慮したデザインを評価</a:t>
            </a:r>
            <a:endParaRPr kumimoji="1" lang="en-US" altLang="ja-JP" sz="1100" b="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endParaRPr>
          </a:p>
        </p:txBody>
      </p:sp>
      <p:sp>
        <p:nvSpPr>
          <p:cNvPr id="26" name="テキスト ボックス 25">
            <a:extLst>
              <a:ext uri="{FF2B5EF4-FFF2-40B4-BE49-F238E27FC236}">
                <a16:creationId xmlns:a16="http://schemas.microsoft.com/office/drawing/2014/main" id="{BF69F994-20A2-457D-ABB0-14569DAA4CB1}"/>
              </a:ext>
            </a:extLst>
          </p:cNvPr>
          <p:cNvSpPr txBox="1"/>
          <p:nvPr/>
        </p:nvSpPr>
        <p:spPr>
          <a:xfrm>
            <a:off x="7014611" y="5342714"/>
            <a:ext cx="1884348" cy="1074461"/>
          </a:xfrm>
          <a:prstGeom prst="rect">
            <a:avLst/>
          </a:prstGeom>
          <a:noFill/>
        </p:spPr>
        <p:txBody>
          <a:bodyPr wrap="square">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rPr>
              <a:t>市街地イメージを激変させた圧倒的な緑地空間の創出と立体サイン･建物壁面への夜間照明などを評価</a:t>
            </a:r>
            <a:endParaRPr kumimoji="1" lang="en-US" altLang="ja-JP" sz="1100" b="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endParaRPr>
          </a:p>
        </p:txBody>
      </p:sp>
      <p:sp>
        <p:nvSpPr>
          <p:cNvPr id="27" name="テキスト ボックス 26">
            <a:extLst>
              <a:ext uri="{FF2B5EF4-FFF2-40B4-BE49-F238E27FC236}">
                <a16:creationId xmlns:a16="http://schemas.microsoft.com/office/drawing/2014/main" id="{DB13B48D-DDAE-44D4-948F-6824A1E18878}"/>
              </a:ext>
            </a:extLst>
          </p:cNvPr>
          <p:cNvSpPr txBox="1"/>
          <p:nvPr/>
        </p:nvSpPr>
        <p:spPr>
          <a:xfrm>
            <a:off x="6365418" y="6573423"/>
            <a:ext cx="3275874" cy="243593"/>
          </a:xfrm>
          <a:prstGeom prst="rect">
            <a:avLst/>
          </a:prstGeom>
          <a:noFill/>
        </p:spPr>
        <p:txBody>
          <a:bodyPr wrap="square" rtlCol="0">
            <a:spAutoFit/>
          </a:bodyPr>
          <a:lstStyle/>
          <a:p>
            <a:pPr>
              <a:lnSpc>
                <a:spcPts val="1400"/>
              </a:lnSpc>
            </a:pPr>
            <a:r>
              <a:rPr kumimoji="1" lang="en-US" altLang="ja-JP" sz="9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kumimoji="1" lang="ja-JP" altLang="en-US" sz="9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他にも「奨励賞」として５作品が受賞しています。</a:t>
            </a:r>
            <a:endParaRPr kumimoji="1" lang="en-US" altLang="ja-JP" sz="11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28" name="テキスト ボックス 27">
            <a:extLst>
              <a:ext uri="{FF2B5EF4-FFF2-40B4-BE49-F238E27FC236}">
                <a16:creationId xmlns:a16="http://schemas.microsoft.com/office/drawing/2014/main" id="{AD770050-0695-4737-A94F-808438A4B29E}"/>
              </a:ext>
            </a:extLst>
          </p:cNvPr>
          <p:cNvSpPr txBox="1"/>
          <p:nvPr/>
        </p:nvSpPr>
        <p:spPr>
          <a:xfrm>
            <a:off x="7023355" y="4460756"/>
            <a:ext cx="1874927" cy="1195905"/>
          </a:xfrm>
          <a:prstGeom prst="rect">
            <a:avLst/>
          </a:prstGeom>
          <a:noFill/>
        </p:spPr>
        <p:txBody>
          <a:bodyPr wrap="square" rtlCol="0">
            <a:spAutoFit/>
          </a:bodyPr>
          <a:lstStyle/>
          <a:p>
            <a:pPr>
              <a:lnSpc>
                <a:spcPts val="2500"/>
              </a:lnSpc>
            </a:pPr>
            <a:r>
              <a:rPr kumimoji="1" lang="ja-JP" altLang="en-US" sz="11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kumimoji="1" lang="ja-JP" altLang="en-US" sz="9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緑化賞、建築サイン・アート賞</a:t>
            </a:r>
            <a:endParaRPr kumimoji="1" lang="en-US" altLang="ja-JP" sz="9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2000"/>
              </a:lnSpc>
            </a:pPr>
            <a:r>
              <a:rPr kumimoji="1" lang="en-US" altLang="ja-JP" sz="14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OMO7</a:t>
            </a:r>
            <a:r>
              <a:rPr kumimoji="1" lang="ja-JP" altLang="en-US" sz="14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大阪</a:t>
            </a:r>
            <a:endParaRPr kumimoji="1" lang="en-US" altLang="ja-JP" sz="14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2000"/>
              </a:lnSpc>
            </a:pPr>
            <a:r>
              <a:rPr kumimoji="1" lang="en-US" altLang="ja-JP" sz="14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by </a:t>
            </a:r>
            <a:r>
              <a:rPr kumimoji="1" lang="ja-JP" altLang="en-US" sz="14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星野リゾート</a:t>
            </a:r>
          </a:p>
          <a:p>
            <a:pPr>
              <a:lnSpc>
                <a:spcPts val="2500"/>
              </a:lnSpc>
            </a:pPr>
            <a:endParaRPr kumimoji="1" lang="en-US" altLang="ja-JP" sz="16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29" name="サブタイトル 2">
            <a:extLst>
              <a:ext uri="{FF2B5EF4-FFF2-40B4-BE49-F238E27FC236}">
                <a16:creationId xmlns:a16="http://schemas.microsoft.com/office/drawing/2014/main" id="{163B5BAE-9419-4821-9D5D-7BFFC388DB7E}"/>
              </a:ext>
            </a:extLst>
          </p:cNvPr>
          <p:cNvSpPr txBox="1">
            <a:spLocks/>
          </p:cNvSpPr>
          <p:nvPr/>
        </p:nvSpPr>
        <p:spPr>
          <a:xfrm>
            <a:off x="0" y="711709"/>
            <a:ext cx="4244340" cy="1396679"/>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ts val="1000"/>
              </a:lnSpc>
              <a:buNone/>
            </a:pPr>
            <a:r>
              <a:rPr lang="ja-JP" altLang="en-US" sz="1200" dirty="0">
                <a:latin typeface="BIZ UDPゴシック" panose="020B0400000000000000" pitchFamily="50" charset="-128"/>
                <a:ea typeface="BIZ UDPゴシック" panose="020B0400000000000000" pitchFamily="50" charset="-128"/>
              </a:rPr>
              <a:t>実施スケジュール</a:t>
            </a:r>
            <a:endParaRPr lang="en-US" altLang="ja-JP" sz="1200" dirty="0">
              <a:latin typeface="BIZ UDPゴシック" panose="020B0400000000000000" pitchFamily="50" charset="-128"/>
              <a:ea typeface="BIZ UDPゴシック" panose="020B0400000000000000" pitchFamily="50" charset="-128"/>
            </a:endParaRPr>
          </a:p>
          <a:p>
            <a:pPr marL="0" indent="0">
              <a:lnSpc>
                <a:spcPts val="1000"/>
              </a:lnSpc>
              <a:buNone/>
            </a:pPr>
            <a:r>
              <a:rPr lang="en-US" altLang="ja-JP" sz="1200" dirty="0">
                <a:latin typeface="BIZ UDPゴシック" panose="020B0400000000000000" pitchFamily="50" charset="-128"/>
                <a:ea typeface="BIZ UDPゴシック" panose="020B0400000000000000" pitchFamily="50" charset="-128"/>
              </a:rPr>
              <a:t>	</a:t>
            </a:r>
            <a:br>
              <a:rPr lang="en-US" altLang="ja-JP" sz="1200" dirty="0">
                <a:latin typeface="BIZ UDPゴシック" panose="020B0400000000000000" pitchFamily="50" charset="-128"/>
                <a:ea typeface="BIZ UDPゴシック" panose="020B0400000000000000" pitchFamily="50" charset="-128"/>
              </a:rPr>
            </a:br>
            <a:r>
              <a:rPr lang="ja-JP" altLang="en-US" sz="12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推薦募集　　　　　　　  </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令和５年７月１日（土）から７月</a:t>
            </a:r>
            <a:r>
              <a:rPr lang="en-US" altLang="ja-JP" sz="1100" dirty="0">
                <a:latin typeface="BIZ UDPゴシック" panose="020B0400000000000000" pitchFamily="50" charset="-128"/>
                <a:ea typeface="BIZ UDPゴシック" panose="020B0400000000000000" pitchFamily="50" charset="-128"/>
              </a:rPr>
              <a:t>31</a:t>
            </a:r>
            <a:r>
              <a:rPr lang="ja-JP" altLang="en-US" sz="1100" dirty="0">
                <a:latin typeface="BIZ UDPゴシック" panose="020B0400000000000000" pitchFamily="50" charset="-128"/>
                <a:ea typeface="BIZ UDPゴシック" panose="020B0400000000000000" pitchFamily="50" charset="-128"/>
              </a:rPr>
              <a:t>日（月）</a:t>
            </a:r>
            <a:endParaRPr lang="en-US" altLang="ja-JP" sz="1100" dirty="0">
              <a:latin typeface="BIZ UDPゴシック" panose="020B0400000000000000" pitchFamily="50" charset="-128"/>
              <a:ea typeface="BIZ UDPゴシック" panose="020B0400000000000000" pitchFamily="50" charset="-128"/>
            </a:endParaRPr>
          </a:p>
          <a:p>
            <a:pPr marL="0" indent="0">
              <a:lnSpc>
                <a:spcPts val="1000"/>
              </a:lnSpc>
              <a:buNone/>
            </a:pPr>
            <a:r>
              <a:rPr lang="ja-JP" altLang="en-US" sz="1100" dirty="0">
                <a:latin typeface="BIZ UDPゴシック" panose="020B0400000000000000" pitchFamily="50" charset="-128"/>
                <a:ea typeface="BIZ UDPゴシック" panose="020B0400000000000000" pitchFamily="50" charset="-128"/>
              </a:rPr>
              <a:t>　　第１次書類審査　　　　：令和５年</a:t>
            </a:r>
            <a:r>
              <a:rPr lang="en-US" altLang="ja-JP" sz="1100" dirty="0">
                <a:latin typeface="BIZ UDPゴシック" panose="020B0400000000000000" pitchFamily="50" charset="-128"/>
                <a:ea typeface="BIZ UDPゴシック" panose="020B0400000000000000" pitchFamily="50" charset="-128"/>
              </a:rPr>
              <a:t>10</a:t>
            </a:r>
            <a:r>
              <a:rPr lang="ja-JP" altLang="en-US" sz="1100" dirty="0">
                <a:latin typeface="BIZ UDPゴシック" panose="020B0400000000000000" pitchFamily="50" charset="-128"/>
                <a:ea typeface="BIZ UDPゴシック" panose="020B0400000000000000" pitchFamily="50" charset="-128"/>
              </a:rPr>
              <a:t>月２日（月） </a:t>
            </a:r>
            <a:endParaRPr lang="en-US" altLang="ja-JP" sz="1100" dirty="0">
              <a:latin typeface="BIZ UDPゴシック" panose="020B0400000000000000" pitchFamily="50" charset="-128"/>
              <a:ea typeface="BIZ UDPゴシック" panose="020B0400000000000000" pitchFamily="50" charset="-128"/>
            </a:endParaRPr>
          </a:p>
          <a:p>
            <a:pPr marL="0" indent="0">
              <a:lnSpc>
                <a:spcPts val="1000"/>
              </a:lnSpc>
              <a:buNone/>
            </a:pPr>
            <a:r>
              <a:rPr lang="ja-JP" altLang="en-US" sz="1100" dirty="0">
                <a:latin typeface="BIZ UDPゴシック" panose="020B0400000000000000" pitchFamily="50" charset="-128"/>
                <a:ea typeface="BIZ UDPゴシック" panose="020B0400000000000000" pitchFamily="50" charset="-128"/>
              </a:rPr>
              <a:t>　　現地審査・最終審査  ：令和５年</a:t>
            </a:r>
            <a:r>
              <a:rPr lang="en-US" altLang="ja-JP" sz="1100" dirty="0">
                <a:latin typeface="BIZ UDPゴシック" panose="020B0400000000000000" pitchFamily="50" charset="-128"/>
                <a:ea typeface="BIZ UDPゴシック" panose="020B0400000000000000" pitchFamily="50" charset="-128"/>
              </a:rPr>
              <a:t>10</a:t>
            </a:r>
            <a:r>
              <a:rPr lang="ja-JP" altLang="en-US" sz="1100" dirty="0">
                <a:latin typeface="BIZ UDPゴシック" panose="020B0400000000000000" pitchFamily="50" charset="-128"/>
                <a:ea typeface="BIZ UDPゴシック" panose="020B0400000000000000" pitchFamily="50" charset="-128"/>
              </a:rPr>
              <a:t>月</a:t>
            </a:r>
            <a:r>
              <a:rPr lang="en-US" altLang="ja-JP" sz="1100" dirty="0">
                <a:latin typeface="BIZ UDPゴシック" panose="020B0400000000000000" pitchFamily="50" charset="-128"/>
                <a:ea typeface="BIZ UDPゴシック" panose="020B0400000000000000" pitchFamily="50" charset="-128"/>
              </a:rPr>
              <a:t>17</a:t>
            </a:r>
            <a:r>
              <a:rPr lang="ja-JP" altLang="en-US" sz="1100" dirty="0">
                <a:latin typeface="BIZ UDPゴシック" panose="020B0400000000000000" pitchFamily="50" charset="-128"/>
                <a:ea typeface="BIZ UDPゴシック" panose="020B0400000000000000" pitchFamily="50" charset="-128"/>
              </a:rPr>
              <a:t>日（火）　　　</a:t>
            </a:r>
            <a:endParaRPr lang="en-US" altLang="ja-JP" sz="1100" dirty="0">
              <a:latin typeface="BIZ UDPゴシック" panose="020B0400000000000000" pitchFamily="50" charset="-128"/>
              <a:ea typeface="BIZ UDPゴシック" panose="020B0400000000000000" pitchFamily="50" charset="-128"/>
            </a:endParaRPr>
          </a:p>
          <a:p>
            <a:pPr marL="0" indent="0">
              <a:lnSpc>
                <a:spcPts val="1000"/>
              </a:lnSpc>
              <a:buNone/>
            </a:pPr>
            <a:r>
              <a:rPr lang="ja-JP" altLang="en-US" sz="1100" dirty="0">
                <a:latin typeface="BIZ UDPゴシック" panose="020B0400000000000000" pitchFamily="50" charset="-128"/>
                <a:ea typeface="BIZ UDPゴシック" panose="020B0400000000000000" pitchFamily="50" charset="-128"/>
              </a:rPr>
              <a:t>　　受賞作品の報道発表 ：令和５年 </a:t>
            </a:r>
            <a:r>
              <a:rPr lang="en-US" altLang="ja-JP" sz="1100" dirty="0">
                <a:latin typeface="BIZ UDPゴシック" panose="020B0400000000000000" pitchFamily="50" charset="-128"/>
                <a:ea typeface="BIZ UDPゴシック" panose="020B0400000000000000" pitchFamily="50" charset="-128"/>
              </a:rPr>
              <a:t>12</a:t>
            </a:r>
            <a:r>
              <a:rPr lang="ja-JP" altLang="en-US" sz="1100" dirty="0">
                <a:latin typeface="BIZ UDPゴシック" panose="020B0400000000000000" pitchFamily="50" charset="-128"/>
                <a:ea typeface="BIZ UDPゴシック" panose="020B0400000000000000" pitchFamily="50" charset="-128"/>
              </a:rPr>
              <a:t>月</a:t>
            </a:r>
            <a:r>
              <a:rPr lang="en-US" altLang="ja-JP" sz="1100" dirty="0">
                <a:latin typeface="BIZ UDPゴシック" panose="020B0400000000000000" pitchFamily="50" charset="-128"/>
                <a:ea typeface="BIZ UDPゴシック" panose="020B0400000000000000" pitchFamily="50" charset="-128"/>
              </a:rPr>
              <a:t>22</a:t>
            </a:r>
            <a:r>
              <a:rPr lang="ja-JP" altLang="en-US" sz="1100" dirty="0">
                <a:latin typeface="BIZ UDPゴシック" panose="020B0400000000000000" pitchFamily="50" charset="-128"/>
                <a:ea typeface="BIZ UDPゴシック" panose="020B0400000000000000" pitchFamily="50" charset="-128"/>
              </a:rPr>
              <a:t>日（金）  </a:t>
            </a:r>
          </a:p>
          <a:p>
            <a:pPr marL="0" indent="0">
              <a:lnSpc>
                <a:spcPts val="1000"/>
              </a:lnSpc>
              <a:buNone/>
            </a:pPr>
            <a:r>
              <a:rPr lang="ja-JP" altLang="en-US" sz="1100" dirty="0">
                <a:latin typeface="BIZ UDPゴシック" panose="020B0400000000000000" pitchFamily="50" charset="-128"/>
                <a:ea typeface="BIZ UDPゴシック" panose="020B0400000000000000" pitchFamily="50" charset="-128"/>
              </a:rPr>
              <a:t>　　表彰式　　　　　　　　　 ：令和６年１月</a:t>
            </a:r>
            <a:r>
              <a:rPr lang="en-US" altLang="ja-JP" sz="1100" dirty="0">
                <a:latin typeface="BIZ UDPゴシック" panose="020B0400000000000000" pitchFamily="50" charset="-128"/>
                <a:ea typeface="BIZ UDPゴシック" panose="020B0400000000000000" pitchFamily="50" charset="-128"/>
              </a:rPr>
              <a:t>24</a:t>
            </a:r>
            <a:r>
              <a:rPr lang="ja-JP" altLang="en-US" sz="1100" dirty="0">
                <a:latin typeface="BIZ UDPゴシック" panose="020B0400000000000000" pitchFamily="50" charset="-128"/>
                <a:ea typeface="BIZ UDPゴシック" panose="020B0400000000000000" pitchFamily="50" charset="-128"/>
              </a:rPr>
              <a:t>日（水） 　　　　　　　　　　　　</a:t>
            </a:r>
            <a:endParaRPr lang="ja-JP" altLang="ja-JP" sz="1100" dirty="0">
              <a:latin typeface="BIZ UDPゴシック" panose="020B0400000000000000" pitchFamily="50" charset="-128"/>
              <a:ea typeface="BIZ UDPゴシック" panose="020B0400000000000000" pitchFamily="50" charset="-128"/>
            </a:endParaRPr>
          </a:p>
        </p:txBody>
      </p:sp>
      <p:sp>
        <p:nvSpPr>
          <p:cNvPr id="30" name="サブタイトル 2">
            <a:extLst>
              <a:ext uri="{FF2B5EF4-FFF2-40B4-BE49-F238E27FC236}">
                <a16:creationId xmlns:a16="http://schemas.microsoft.com/office/drawing/2014/main" id="{1951DA18-30E6-48FB-A4B4-1503FCE36BC9}"/>
              </a:ext>
            </a:extLst>
          </p:cNvPr>
          <p:cNvSpPr txBox="1">
            <a:spLocks/>
          </p:cNvSpPr>
          <p:nvPr/>
        </p:nvSpPr>
        <p:spPr>
          <a:xfrm>
            <a:off x="4572000" y="646882"/>
            <a:ext cx="4572000" cy="1396679"/>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ts val="1000"/>
              </a:lnSpc>
              <a:buNone/>
            </a:pPr>
            <a:r>
              <a:rPr lang="ja-JP" altLang="en-US" sz="1200" dirty="0">
                <a:latin typeface="BIZ UDPゴシック" panose="020B0400000000000000" pitchFamily="50" charset="-128"/>
                <a:ea typeface="BIZ UDPゴシック" panose="020B0400000000000000" pitchFamily="50" charset="-128"/>
              </a:rPr>
              <a:t>審査委員</a:t>
            </a:r>
            <a:endParaRPr lang="en-US" altLang="ja-JP" sz="1200" dirty="0">
              <a:latin typeface="BIZ UDPゴシック" panose="020B0400000000000000" pitchFamily="50" charset="-128"/>
              <a:ea typeface="BIZ UDPゴシック" panose="020B0400000000000000" pitchFamily="50" charset="-128"/>
            </a:endParaRPr>
          </a:p>
          <a:p>
            <a:pPr marL="0" indent="0">
              <a:lnSpc>
                <a:spcPts val="500"/>
              </a:lnSpc>
              <a:buNone/>
            </a:pPr>
            <a:br>
              <a:rPr lang="en-US" altLang="ja-JP" sz="900" dirty="0">
                <a:latin typeface="BIZ UDPゴシック" panose="020B0400000000000000" pitchFamily="50" charset="-128"/>
                <a:ea typeface="BIZ UDPゴシック" panose="020B0400000000000000" pitchFamily="50" charset="-128"/>
              </a:rPr>
            </a:br>
            <a:r>
              <a:rPr lang="ja-JP" altLang="en-US" sz="900" dirty="0">
                <a:latin typeface="BIZ UDPゴシック" panose="020B0400000000000000" pitchFamily="50" charset="-128"/>
                <a:ea typeface="BIZ UDPゴシック" panose="020B0400000000000000" pitchFamily="50" charset="-128"/>
              </a:rPr>
              <a:t>　木村 哲人（報道）　毎日新聞大阪本社社会部長</a:t>
            </a:r>
          </a:p>
          <a:p>
            <a:pPr marL="0" indent="0">
              <a:lnSpc>
                <a:spcPts val="500"/>
              </a:lnSpc>
              <a:buNone/>
            </a:pPr>
            <a:r>
              <a:rPr lang="ja-JP" altLang="en-US" sz="900" dirty="0">
                <a:latin typeface="BIZ UDPゴシック" panose="020B0400000000000000" pitchFamily="50" charset="-128"/>
                <a:ea typeface="BIZ UDPゴシック" panose="020B0400000000000000" pitchFamily="50" charset="-128"/>
              </a:rPr>
              <a:t>　嶋 　高宏（デザイン）　（一社）総合デザイナー協会代表理事兼理事長</a:t>
            </a:r>
          </a:p>
          <a:p>
            <a:pPr marL="0" indent="0">
              <a:lnSpc>
                <a:spcPts val="500"/>
              </a:lnSpc>
              <a:buNone/>
            </a:pPr>
            <a:r>
              <a:rPr lang="ja-JP" altLang="en-US" sz="900" dirty="0">
                <a:latin typeface="BIZ UDPゴシック" panose="020B0400000000000000" pitchFamily="50" charset="-128"/>
                <a:ea typeface="BIZ UDPゴシック" panose="020B0400000000000000" pitchFamily="50" charset="-128"/>
              </a:rPr>
              <a:t>　下村 泰彦（造園）　大阪公立大学 名誉教授</a:t>
            </a:r>
          </a:p>
          <a:p>
            <a:pPr marL="0" indent="0">
              <a:lnSpc>
                <a:spcPts val="500"/>
              </a:lnSpc>
              <a:buNone/>
            </a:pPr>
            <a:r>
              <a:rPr lang="ja-JP" altLang="en-US" sz="900" dirty="0">
                <a:latin typeface="BIZ UDPゴシック" panose="020B0400000000000000" pitchFamily="50" charset="-128"/>
                <a:ea typeface="BIZ UDPゴシック" panose="020B0400000000000000" pitchFamily="50" charset="-128"/>
              </a:rPr>
              <a:t>　寺地 洋之（建築）　（公社）大阪府建築士会特任顧問</a:t>
            </a:r>
          </a:p>
          <a:p>
            <a:pPr marL="0" indent="0">
              <a:lnSpc>
                <a:spcPts val="500"/>
              </a:lnSpc>
              <a:buNone/>
            </a:pPr>
            <a:r>
              <a:rPr lang="ja-JP" altLang="en-US" sz="900" dirty="0">
                <a:latin typeface="BIZ UDPゴシック" panose="020B0400000000000000" pitchFamily="50" charset="-128"/>
                <a:ea typeface="BIZ UDPゴシック" panose="020B0400000000000000" pitchFamily="50" charset="-128"/>
              </a:rPr>
              <a:t>　中嶋 節子（建築）　京都大学大学院人間・環境学研究科教授</a:t>
            </a:r>
          </a:p>
          <a:p>
            <a:pPr marL="0" indent="0">
              <a:lnSpc>
                <a:spcPts val="500"/>
              </a:lnSpc>
              <a:buNone/>
            </a:pPr>
            <a:r>
              <a:rPr lang="ja-JP" altLang="en-US" sz="900" dirty="0">
                <a:latin typeface="BIZ UDPゴシック" panose="020B0400000000000000" pitchFamily="50" charset="-128"/>
                <a:ea typeface="BIZ UDPゴシック" panose="020B0400000000000000" pitchFamily="50" charset="-128"/>
              </a:rPr>
              <a:t>　藤本 英子（芸術）　京都市立芸術大学美術学部デザイン科教授</a:t>
            </a:r>
          </a:p>
          <a:p>
            <a:pPr marL="0" indent="0">
              <a:lnSpc>
                <a:spcPts val="500"/>
              </a:lnSpc>
              <a:buNone/>
            </a:pPr>
            <a:r>
              <a:rPr lang="ja-JP" altLang="en-US" sz="900" dirty="0">
                <a:latin typeface="BIZ UDPゴシック" panose="020B0400000000000000" pitchFamily="50" charset="-128"/>
                <a:ea typeface="BIZ UDPゴシック" panose="020B0400000000000000" pitchFamily="50" charset="-128"/>
              </a:rPr>
              <a:t>　村地 譲一（建築）　（公社）日本建築家協会近畿支部大阪地域会幹事</a:t>
            </a:r>
          </a:p>
          <a:p>
            <a:pPr marL="0" indent="0">
              <a:lnSpc>
                <a:spcPts val="500"/>
              </a:lnSpc>
              <a:buNone/>
            </a:pPr>
            <a:r>
              <a:rPr lang="ja-JP" altLang="en-US" sz="900" dirty="0">
                <a:latin typeface="BIZ UDPゴシック" panose="020B0400000000000000" pitchFamily="50" charset="-128"/>
                <a:ea typeface="BIZ UDPゴシック" panose="020B0400000000000000" pitchFamily="50" charset="-128"/>
              </a:rPr>
              <a:t>　若本 和仁（都市計画）　大阪大学大学院工学研究科環境エネルギー工学専攻准教授</a:t>
            </a:r>
            <a:endParaRPr lang="en-US" altLang="ja-JP" sz="1200" dirty="0">
              <a:latin typeface="BIZ UDPゴシック" panose="020B0400000000000000" pitchFamily="50" charset="-128"/>
              <a:ea typeface="BIZ UDPゴシック" panose="020B0400000000000000" pitchFamily="50" charset="-128"/>
            </a:endParaRPr>
          </a:p>
          <a:p>
            <a:pPr marL="0" indent="0">
              <a:lnSpc>
                <a:spcPts val="500"/>
              </a:lnSpc>
              <a:buNone/>
            </a:pPr>
            <a:r>
              <a:rPr lang="ja-JP" altLang="en-US" sz="1200" dirty="0">
                <a:latin typeface="BIZ UDPゴシック" panose="020B0400000000000000" pitchFamily="50" charset="-128"/>
                <a:ea typeface="BIZ UDPゴシック" panose="020B0400000000000000" pitchFamily="50" charset="-128"/>
              </a:rPr>
              <a:t>　</a:t>
            </a:r>
            <a:endParaRPr lang="ja-JP" altLang="en-US" sz="1050" dirty="0">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200" dirty="0">
                <a:latin typeface="BIZ UDPゴシック" panose="020B0400000000000000" pitchFamily="50" charset="-128"/>
                <a:ea typeface="BIZ UDPゴシック" panose="020B0400000000000000" pitchFamily="50" charset="-128"/>
              </a:rPr>
              <a:t>　　　　　　　　　　　　</a:t>
            </a:r>
            <a:endParaRPr lang="ja-JP" altLang="ja-JP" sz="1200" dirty="0">
              <a:latin typeface="BIZ UDPゴシック" panose="020B0400000000000000" pitchFamily="50" charset="-128"/>
              <a:ea typeface="BIZ UDPゴシック" panose="020B0400000000000000" pitchFamily="50" charset="-128"/>
            </a:endParaRPr>
          </a:p>
        </p:txBody>
      </p:sp>
      <p:sp>
        <p:nvSpPr>
          <p:cNvPr id="3" name="正方形/長方形 2">
            <a:extLst>
              <a:ext uri="{FF2B5EF4-FFF2-40B4-BE49-F238E27FC236}">
                <a16:creationId xmlns:a16="http://schemas.microsoft.com/office/drawing/2014/main" id="{F34B6EB0-94C1-4AB6-A0B9-0585CE5B5797}"/>
              </a:ext>
            </a:extLst>
          </p:cNvPr>
          <p:cNvSpPr/>
          <p:nvPr/>
        </p:nvSpPr>
        <p:spPr>
          <a:xfrm>
            <a:off x="4603156" y="617313"/>
            <a:ext cx="4402958" cy="1641297"/>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スライド番号プレースホルダー 3">
            <a:extLst>
              <a:ext uri="{FF2B5EF4-FFF2-40B4-BE49-F238E27FC236}">
                <a16:creationId xmlns:a16="http://schemas.microsoft.com/office/drawing/2014/main" id="{21DE0C27-58FE-43F2-89E8-CC59ACA55BE9}"/>
              </a:ext>
            </a:extLst>
          </p:cNvPr>
          <p:cNvSpPr txBox="1">
            <a:spLocks/>
          </p:cNvSpPr>
          <p:nvPr/>
        </p:nvSpPr>
        <p:spPr>
          <a:xfrm>
            <a:off x="7050997" y="652610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4E6FF35A-1FEA-4590-8179-217228840B8D}" type="slidenum">
              <a:rPr kumimoji="1" lang="ja-JP" altLang="en-US" sz="1400" b="1" i="0" u="none" strike="noStrike" kern="1200" cap="none" spc="0" normalizeH="0" baseline="0" noProof="0" smtClean="0">
                <a:ln>
                  <a:noFill/>
                </a:ln>
                <a:solidFill>
                  <a:prstClr val="black"/>
                </a:solidFill>
                <a:effectLst/>
                <a:uLnTx/>
                <a:uFillTx/>
                <a:latin typeface="游ゴシック" panose="020B0400000000000000" pitchFamily="50" charset="-128"/>
                <a:ea typeface="游ゴシック" panose="020B0400000000000000" pitchFamily="50" charset="-128"/>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2795816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8546</TotalTime>
  <Words>646</Words>
  <Application>Microsoft Office PowerPoint</Application>
  <PresentationFormat>画面に合わせる (4:3)</PresentationFormat>
  <Paragraphs>60</Paragraphs>
  <Slides>3</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BIZ UDPゴシック</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森河　奨</dc:creator>
  <cp:lastModifiedBy>宇佐美　亮太</cp:lastModifiedBy>
  <cp:revision>707</cp:revision>
  <cp:lastPrinted>2024-03-11T03:14:03Z</cp:lastPrinted>
  <dcterms:created xsi:type="dcterms:W3CDTF">2018-12-04T04:57:03Z</dcterms:created>
  <dcterms:modified xsi:type="dcterms:W3CDTF">2024-03-14T02:21:50Z</dcterms:modified>
</cp:coreProperties>
</file>