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7"/>
  </p:notesMasterIdLst>
  <p:sldIdLst>
    <p:sldId id="281" r:id="rId2"/>
    <p:sldId id="277" r:id="rId3"/>
    <p:sldId id="291" r:id="rId4"/>
    <p:sldId id="292" r:id="rId5"/>
    <p:sldId id="290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44" autoAdjust="0"/>
    <p:restoredTop sz="94660"/>
  </p:normalViewPr>
  <p:slideViewPr>
    <p:cSldViewPr>
      <p:cViewPr varScale="1">
        <p:scale>
          <a:sx n="83" d="100"/>
          <a:sy n="83" d="100"/>
        </p:scale>
        <p:origin x="619" y="62"/>
      </p:cViewPr>
      <p:guideLst>
        <p:guide orient="horz" pos="2160"/>
        <p:guide pos="28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D78F97-5D1B-4A42-8AC9-1B4DB28D5149}" type="datetimeFigureOut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935D4-ED70-486E-9DDB-303544693F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621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935D4-ED70-486E-9DDB-303544693F6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54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35D4-ED70-486E-9DDB-303544693F6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860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935D4-ED70-486E-9DDB-303544693F68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303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0935D4-ED70-486E-9DDB-303544693F68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002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4CB6-F202-4D2B-8B24-F1CD9DDB1F28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43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9DB94-7A94-4A2D-A583-E75B56EDCA9D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57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3E26D-09F2-40C3-889F-F8EF7C0D21EC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74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53B04-DB0E-4A09-8C8F-958820F4A43C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13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9F3AF-6F79-4D15-90BA-40C2FCD661C5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594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92D7A-77E0-4C84-9E14-1C3433EB78BF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65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2091A-DB02-49FA-BE8D-BAA607AC906B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127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1E8C3-C76B-4295-91B5-66A69C9C51ED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61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DDF77-99B2-410C-A88A-8879D1E06C54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93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D3A9-1571-4CA5-A993-09470E1FA9C9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39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3C30-BE65-4CC0-8B95-3BC60DF541AE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919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8ECDE-EA17-4CE6-92EF-95A3D21A0C4C}" type="datetime1">
              <a:rPr kumimoji="1" lang="ja-JP" altLang="en-US" smtClean="0"/>
              <a:t>2024/2/19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B2AA0-22F6-4977-B4AB-6397E15C00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09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331373" y="2976455"/>
            <a:ext cx="6481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3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ビュースポットおおさか選定の流れ</a:t>
            </a:r>
            <a:endParaRPr kumimoji="1" lang="en-US" altLang="ja-JP" sz="3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172400" y="130920"/>
            <a:ext cx="862261" cy="33855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ja-JP" altLang="en-US" sz="16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資料２</a:t>
            </a:r>
            <a:endParaRPr kumimoji="1" lang="en-US" altLang="ja-JP" sz="16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314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178534" y="331654"/>
            <a:ext cx="85082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第４回ビュースポットおおさか選定の流れ　（</a:t>
            </a:r>
            <a:r>
              <a:rPr lang="en-US" altLang="ja-JP" sz="2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2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「応募」から「公表」まで）</a:t>
            </a:r>
          </a:p>
        </p:txBody>
      </p:sp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735529"/>
              </p:ext>
            </p:extLst>
          </p:nvPr>
        </p:nvGraphicFramePr>
        <p:xfrm>
          <a:off x="323528" y="908720"/>
          <a:ext cx="8568954" cy="5593183"/>
        </p:xfrm>
        <a:graphic>
          <a:graphicData uri="http://schemas.openxmlformats.org/drawingml/2006/table">
            <a:tbl>
              <a:tblPr firstRow="1" bandRow="1"/>
              <a:tblGrid>
                <a:gridCol w="1584176">
                  <a:extLst>
                    <a:ext uri="{9D8B030D-6E8A-4147-A177-3AD203B41FA5}">
                      <a16:colId xmlns:a16="http://schemas.microsoft.com/office/drawing/2014/main" val="1321377137"/>
                    </a:ext>
                  </a:extLst>
                </a:gridCol>
                <a:gridCol w="6984778">
                  <a:extLst>
                    <a:ext uri="{9D8B030D-6E8A-4147-A177-3AD203B41FA5}">
                      <a16:colId xmlns:a16="http://schemas.microsoft.com/office/drawing/2014/main" val="3431430737"/>
                    </a:ext>
                  </a:extLst>
                </a:gridCol>
              </a:tblGrid>
              <a:tr h="442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kern="0" noProof="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応募</a:t>
                      </a:r>
                      <a:endParaRPr kumimoji="0" lang="ja-JP" alt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2023</a:t>
                      </a:r>
                      <a:r>
                        <a:rPr lang="ja-JP" altLang="en-US" sz="14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年５月</a:t>
                      </a:r>
                      <a:r>
                        <a:rPr lang="en-US" altLang="ja-JP" sz="14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24</a:t>
                      </a:r>
                      <a:r>
                        <a:rPr lang="ja-JP" altLang="en-US" sz="14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日（水曜日）から９月８日（金曜日） </a:t>
                      </a:r>
                      <a:r>
                        <a:rPr kumimoji="0" lang="ja-JP" altLang="en-US" sz="1400" kern="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まで　　　　　　　　　　　</a:t>
                      </a:r>
                      <a:r>
                        <a:rPr kumimoji="0" lang="ja-JP" altLang="en-US" sz="1400" b="1" kern="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⇒</a:t>
                      </a:r>
                      <a:r>
                        <a:rPr kumimoji="0" lang="ja-JP" altLang="en-US" sz="1400" b="1" u="sng" kern="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２．応募状況</a:t>
                      </a:r>
                      <a:endParaRPr kumimoji="1" lang="ja-JP" altLang="en-US" sz="1400" b="1" u="sng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45037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endParaRPr kumimoji="1" lang="ja-JP" altLang="en-US" sz="600" b="1" u="sng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kumimoji="1" lang="ja-JP" altLang="en-US" sz="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3638454"/>
                  </a:ext>
                </a:extLst>
              </a:tr>
              <a:tr h="44224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kern="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事務局整理</a:t>
                      </a:r>
                      <a:endParaRPr kumimoji="1" lang="ja-JP" altLang="en-US" sz="1400" b="1" u="sng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事務局での事前整理（現地調査、除外物件等の整理）</a:t>
                      </a:r>
                      <a:endParaRPr kumimoji="1" lang="en-US" altLang="ja-JP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　　　　　　　　　　　　　　　</a:t>
                      </a:r>
                      <a:r>
                        <a:rPr kumimoji="1" lang="ja-JP" altLang="en-US" sz="1400" b="1" u="none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⇒</a:t>
                      </a:r>
                      <a:r>
                        <a:rPr kumimoji="1" lang="ja-JP" altLang="en-US" sz="1400" b="1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３．除外物件の整理／４．選定対象外物件の整理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48280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algn="ctr">
                        <a:lnSpc>
                          <a:spcPct val="120000"/>
                        </a:lnSpc>
                      </a:pPr>
                      <a:endParaRPr kumimoji="1" lang="ja-JP" altLang="en-US" sz="700" b="1" u="sng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kumimoji="1" lang="ja-JP" altLang="en-US" sz="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581825"/>
                  </a:ext>
                </a:extLst>
              </a:tr>
              <a:tr h="49966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800" b="1" i="0" kern="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事前審査</a:t>
                      </a:r>
                      <a:endParaRPr kumimoji="1" lang="ja-JP" altLang="en-U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部会委員に事前審査資料を送付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各委員が１位から</a:t>
                      </a:r>
                      <a:r>
                        <a:rPr kumimoji="1" lang="en-US" altLang="ja-JP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en-US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位まで、計</a:t>
                      </a:r>
                      <a:r>
                        <a:rPr kumimoji="1" lang="en-US" altLang="ja-JP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10</a:t>
                      </a:r>
                      <a:r>
                        <a:rPr kumimoji="1" lang="ja-JP" altLang="en-US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件の推薦物件を選び投票</a:t>
                      </a:r>
                      <a:endParaRPr kumimoji="1" lang="en-US" altLang="ja-JP" sz="14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推薦のあったビュースポット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を、令和５年度第１回景観ビジョン推進部会で実施する</a:t>
                      </a:r>
                      <a:r>
                        <a:rPr kumimoji="1" lang="ja-JP" altLang="en-US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選定対象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とする</a:t>
                      </a:r>
                      <a:endParaRPr kumimoji="1" lang="ja-JP" alt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751884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kumimoji="1" lang="ja-JP" altLang="en-US" sz="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993667"/>
                  </a:ext>
                </a:extLst>
              </a:tr>
              <a:tr h="48563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800" b="1" kern="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選定</a:t>
                      </a:r>
                      <a:endParaRPr kumimoji="1" lang="ja-JP" altLang="en-US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令和５年度第１回景観ビジョン推進部会（令和６年２月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22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日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(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木曜日））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・ビュースポットの選定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これまでの選定スポットと合わせて</a:t>
                      </a:r>
                      <a:r>
                        <a:rPr kumimoji="1" lang="en-US" altLang="ja-JP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100</a:t>
                      </a:r>
                      <a:r>
                        <a:rPr kumimoji="1" lang="ja-JP" altLang="en-US" sz="12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か所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とする予定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38743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kumimoji="1" lang="ja-JP" altLang="en-US" sz="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8777604"/>
                  </a:ext>
                </a:extLst>
              </a:tr>
              <a:tr h="48563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最終確認</a:t>
                      </a:r>
                      <a:endParaRPr kumimoji="1" lang="ja-JP" altLang="en-US" sz="14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第１回景観ビジョン推進部会で選定されたビュースポットの公表に向けて、</a:t>
                      </a:r>
                      <a:endParaRPr kumimoji="1" lang="en-US" altLang="ja-JP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事務局において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スポット管理者への確認等を実施</a:t>
                      </a:r>
                      <a:r>
                        <a:rPr kumimoji="1" lang="ja-JP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（必要に応じ現地確認を実施）　</a:t>
                      </a:r>
                      <a:endParaRPr kumimoji="1" lang="ja-JP" altLang="en-US" sz="14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210864"/>
                  </a:ext>
                </a:extLst>
              </a:tr>
              <a:tr h="360000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endParaRPr kumimoji="1" lang="ja-JP" altLang="en-US" sz="8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7786501"/>
                  </a:ext>
                </a:extLst>
              </a:tr>
              <a:tr h="485632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游ゴシック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400" kern="0" noProof="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公表</a:t>
                      </a:r>
                      <a:endParaRPr kumimoji="1" lang="ja-JP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景観審議会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3/28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）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への報告を行った上で、大阪府ＨＰにて公表（</a:t>
                      </a:r>
                      <a:r>
                        <a:rPr kumimoji="1" lang="en-US" altLang="ja-JP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月中）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49331"/>
                  </a:ext>
                </a:extLst>
              </a:tr>
            </a:tbl>
          </a:graphicData>
        </a:graphic>
      </p:graphicFrame>
      <p:sp>
        <p:nvSpPr>
          <p:cNvPr id="4" name="二等辺三角形 3"/>
          <p:cNvSpPr/>
          <p:nvPr/>
        </p:nvSpPr>
        <p:spPr>
          <a:xfrm rot="10800000">
            <a:off x="971601" y="1484784"/>
            <a:ext cx="324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二等辺三角形 32"/>
          <p:cNvSpPr/>
          <p:nvPr/>
        </p:nvSpPr>
        <p:spPr>
          <a:xfrm rot="10800000">
            <a:off x="971601" y="2384896"/>
            <a:ext cx="324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二等辺三角形 35"/>
          <p:cNvSpPr/>
          <p:nvPr/>
        </p:nvSpPr>
        <p:spPr>
          <a:xfrm rot="10800000">
            <a:off x="971600" y="3609032"/>
            <a:ext cx="324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二等辺三角形 40"/>
          <p:cNvSpPr/>
          <p:nvPr/>
        </p:nvSpPr>
        <p:spPr>
          <a:xfrm rot="10800000">
            <a:off x="971600" y="4833168"/>
            <a:ext cx="324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二等辺三角形 45"/>
          <p:cNvSpPr/>
          <p:nvPr/>
        </p:nvSpPr>
        <p:spPr>
          <a:xfrm rot="10800000">
            <a:off x="971600" y="5805264"/>
            <a:ext cx="324000" cy="10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876256" y="6491698"/>
            <a:ext cx="2133600" cy="365125"/>
          </a:xfrm>
        </p:spPr>
        <p:txBody>
          <a:bodyPr/>
          <a:lstStyle/>
          <a:p>
            <a:fld id="{5FAB2AA0-22F6-4977-B4AB-6397E15C0039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6011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176373" y="679525"/>
            <a:ext cx="8614624" cy="6010363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募集するビュースポット</a:t>
            </a:r>
            <a:endParaRPr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44500" lvl="1" indent="92075">
              <a:lnSpc>
                <a:spcPts val="2100"/>
              </a:lnSpc>
            </a:pP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まちなみ、建物、道路、橋などの建造物や、海、山、川、樹木などの自然といった、</a:t>
            </a:r>
            <a:r>
              <a:rPr kumimoji="1" lang="ja-JP" altLang="en-US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様々な景観資源を美しく眺めることができる場所のうち、下記の要件にあてはまるもの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を募集</a:t>
            </a:r>
            <a:endParaRPr kumimoji="1"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58775" lvl="0">
              <a:lnSpc>
                <a:spcPts val="2000"/>
              </a:lnSpc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・ビュースポットが大阪府内にあること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58775" lvl="0">
              <a:lnSpc>
                <a:spcPts val="2000"/>
              </a:lnSpc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・ビュースポットが適切に維持管理されていること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58775" lvl="0">
              <a:lnSpc>
                <a:spcPts val="2000"/>
              </a:lnSpc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・ビュースポットへの立ち入りが禁止されていない場所であること（有料か無料かは不問）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44500" lvl="0" indent="92075">
              <a:lnSpc>
                <a:spcPts val="2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なお、</a:t>
            </a:r>
            <a:r>
              <a:rPr lang="ja-JP" altLang="en-US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これまでに選定した</a:t>
            </a:r>
            <a:r>
              <a:rPr lang="en-US" altLang="ja-JP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80</a:t>
            </a:r>
            <a:r>
              <a:rPr lang="ja-JP" altLang="en-US" sz="1200" b="1" u="sng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か所のビュースポット（以下「選定スポット」という）は、対象外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とします。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44500" lvl="0" indent="92075">
              <a:lnSpc>
                <a:spcPts val="25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また、選定スポットから異なる景観（視対象）を眺める場合は、審査の上、選定スポットの関連情報として取り扱います。</a:t>
            </a:r>
            <a:b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応募資格：どなたでも応募可能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募集期間：</a:t>
            </a:r>
            <a: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2023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年５月</a:t>
            </a:r>
            <a: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日（水曜日）から９月８日（金曜日）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195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応募方法：（１）大阪府</a:t>
            </a:r>
            <a: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で応募、（２）メールで応募、（３）インスタグラムで応募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応募内容：</a:t>
            </a:r>
            <a:r>
              <a:rPr lang="zh-TW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（１）応募者名</a:t>
            </a:r>
            <a:r>
              <a:rPr lang="ja-JP" altLang="en-US" sz="1200" dirty="0" err="1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zh-TW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（２）連絡先</a:t>
            </a: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、（３）応募者の年代、</a:t>
            </a:r>
            <a:b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 　 （４）眺めることのできる景観（視対象）、</a:t>
            </a:r>
            <a:br>
              <a:rPr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  （５）ビュースポット（視点場）、（６）写真の撮影時期、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 　 （７）おすすめ理由、（８）ビュースポットの位置、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 　 （９）その他参考となる事項（任意）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注意事項：　・写真の技術を問うものではない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 ・人間の視野角と同じ範囲を撮影したもの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 （超望遠や超広角レンズ等により撮影したものでないこと）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lvl="0">
              <a:lnSpc>
                <a:spcPts val="21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 ・応募があったもので、場所を特定できないものは対象外とする</a:t>
            </a:r>
            <a:endParaRPr lang="en-US" altLang="ja-JP" sz="12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6373" y="254422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１．募集要項（抜粋）</a:t>
            </a:r>
            <a:endParaRPr kumimoji="1" lang="ja-JP" altLang="en-US" sz="20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7040" y="6485388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674928" y="6314046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△ 募集チラシ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FC6D2F2-17C2-405C-9E17-5FB021BBAED5}"/>
              </a:ext>
            </a:extLst>
          </p:cNvPr>
          <p:cNvSpPr/>
          <p:nvPr/>
        </p:nvSpPr>
        <p:spPr>
          <a:xfrm>
            <a:off x="315502" y="3183370"/>
            <a:ext cx="5790340" cy="3316807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65464F7E-D0FA-43BE-9B3E-CB96757E03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167" y="3242125"/>
            <a:ext cx="2146744" cy="3034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43011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矢印: 右 19">
            <a:extLst>
              <a:ext uri="{FF2B5EF4-FFF2-40B4-BE49-F238E27FC236}">
                <a16:creationId xmlns:a16="http://schemas.microsoft.com/office/drawing/2014/main" id="{E566946D-99FE-4FBF-92A7-D3D8A5A4F8AE}"/>
              </a:ext>
            </a:extLst>
          </p:cNvPr>
          <p:cNvSpPr/>
          <p:nvPr/>
        </p:nvSpPr>
        <p:spPr>
          <a:xfrm rot="5400000">
            <a:off x="-2673355" y="3247774"/>
            <a:ext cx="5849747" cy="441439"/>
          </a:xfrm>
          <a:prstGeom prst="rightArrow">
            <a:avLst>
              <a:gd name="adj1" fmla="val 50000"/>
              <a:gd name="adj2" fmla="val 34210"/>
            </a:avLst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1833" y="1177484"/>
            <a:ext cx="5256584" cy="51661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266700" lvl="0" indent="-95250">
              <a:lnSpc>
                <a:spcPts val="1800"/>
              </a:lnSpc>
            </a:pPr>
            <a:r>
              <a:rPr lang="en-US" altLang="ja-JP" sz="1100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100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これまでの募集（第１回～第３回）において、</a:t>
            </a:r>
            <a:endParaRPr lang="en-US" altLang="ja-JP" sz="1100" u="sng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80975" lvl="0" indent="-9525">
              <a:lnSpc>
                <a:spcPts val="1800"/>
              </a:lnSpc>
            </a:pPr>
            <a:r>
              <a:rPr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部会で選定対象となったものの、選定に至らなかったスポット（４４件）</a:t>
            </a:r>
            <a:r>
              <a:rPr lang="ja-JP" altLang="en-US" sz="11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を含む。</a:t>
            </a:r>
            <a:endParaRPr lang="en-US" altLang="ja-JP" sz="11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99169" y="6492875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078987"/>
              </p:ext>
            </p:extLst>
          </p:nvPr>
        </p:nvGraphicFramePr>
        <p:xfrm>
          <a:off x="683568" y="725074"/>
          <a:ext cx="3528392" cy="4219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421619797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4044357023"/>
                    </a:ext>
                  </a:extLst>
                </a:gridCol>
              </a:tblGrid>
              <a:tr h="421980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全応募数</a:t>
                      </a:r>
                    </a:p>
                  </a:txBody>
                  <a:tcPr marL="84546" marR="84546" marT="42273" marB="4227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３７１ 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80580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23528" y="248411"/>
            <a:ext cx="1564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２．応募状況</a:t>
            </a:r>
            <a:endParaRPr kumimoji="1" lang="ja-JP" altLang="en-US" sz="20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0001A138-83D0-41EA-859C-68FECAE15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567347"/>
              </p:ext>
            </p:extLst>
          </p:nvPr>
        </p:nvGraphicFramePr>
        <p:xfrm>
          <a:off x="5945694" y="837404"/>
          <a:ext cx="2772015" cy="75655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778471">
                  <a:extLst>
                    <a:ext uri="{9D8B030D-6E8A-4147-A177-3AD203B41FA5}">
                      <a16:colId xmlns:a16="http://schemas.microsoft.com/office/drawing/2014/main" val="4216197973"/>
                    </a:ext>
                  </a:extLst>
                </a:gridCol>
                <a:gridCol w="993544">
                  <a:extLst>
                    <a:ext uri="{9D8B030D-6E8A-4147-A177-3AD203B41FA5}">
                      <a16:colId xmlns:a16="http://schemas.microsoft.com/office/drawing/2014/main" val="4044357023"/>
                    </a:ext>
                  </a:extLst>
                </a:gridCol>
              </a:tblGrid>
              <a:tr h="163194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</a:t>
                      </a:r>
                      <a:r>
                        <a:rPr kumimoji="1" lang="en-US" altLang="ja-JP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回（</a:t>
                      </a:r>
                      <a:r>
                        <a:rPr kumimoji="1" lang="en-US" altLang="ja-JP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H30</a:t>
                      </a:r>
                      <a:r>
                        <a:rPr kumimoji="1" lang="ja-JP" altLang="en-US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年度）</a:t>
                      </a:r>
                    </a:p>
                  </a:txBody>
                  <a:tcPr marL="84546" marR="84546" marT="42273" marB="4227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135</a:t>
                      </a:r>
                      <a:r>
                        <a:rPr kumimoji="1" lang="ja-JP" altLang="en-US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80580"/>
                  </a:ext>
                </a:extLst>
              </a:tr>
              <a:tr h="163194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第２回（</a:t>
                      </a:r>
                      <a:r>
                        <a:rPr kumimoji="1" lang="en-US" altLang="ja-JP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</a:t>
                      </a:r>
                      <a:r>
                        <a:rPr kumimoji="1" lang="ja-JP" altLang="en-US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２年度）</a:t>
                      </a:r>
                    </a:p>
                  </a:txBody>
                  <a:tcPr marL="84546" marR="84546" marT="42273" marB="4227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259</a:t>
                      </a:r>
                      <a:r>
                        <a:rPr kumimoji="1" lang="ja-JP" altLang="en-US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766975"/>
                  </a:ext>
                </a:extLst>
              </a:tr>
              <a:tr h="163194">
                <a:tc>
                  <a:txBody>
                    <a:bodyPr/>
                    <a:lstStyle/>
                    <a:p>
                      <a:r>
                        <a:rPr kumimoji="1" lang="ja-JP" altLang="en-US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第３回（</a:t>
                      </a:r>
                      <a:r>
                        <a:rPr kumimoji="1" lang="en-US" altLang="ja-JP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R4</a:t>
                      </a:r>
                      <a:r>
                        <a:rPr kumimoji="1" lang="ja-JP" altLang="en-US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年度）</a:t>
                      </a:r>
                    </a:p>
                  </a:txBody>
                  <a:tcPr marL="84546" marR="84546" marT="42273" marB="4227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209</a:t>
                      </a:r>
                      <a:r>
                        <a:rPr kumimoji="1" lang="ja-JP" altLang="en-US" sz="11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13915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DA5696-10BB-47F4-BB71-559E7059FF7D}"/>
              </a:ext>
            </a:extLst>
          </p:cNvPr>
          <p:cNvSpPr txBox="1"/>
          <p:nvPr/>
        </p:nvSpPr>
        <p:spPr>
          <a:xfrm>
            <a:off x="5801678" y="529627"/>
            <a:ext cx="18004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《</a:t>
            </a:r>
            <a:r>
              <a:rPr lang="ja-JP" altLang="en-US" sz="1400" dirty="0"/>
              <a:t>参考</a:t>
            </a:r>
            <a:r>
              <a:rPr lang="en-US" altLang="ja-JP" sz="1400" dirty="0"/>
              <a:t>》</a:t>
            </a:r>
            <a:r>
              <a:rPr lang="ja-JP" altLang="en-US" sz="1400" dirty="0"/>
              <a:t>過去の応募数</a:t>
            </a:r>
            <a:endParaRPr kumimoji="1" lang="en-US" altLang="ja-JP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40B094A-11A8-4331-A7E7-2ACE1BB21353}"/>
              </a:ext>
            </a:extLst>
          </p:cNvPr>
          <p:cNvSpPr txBox="1"/>
          <p:nvPr/>
        </p:nvSpPr>
        <p:spPr>
          <a:xfrm>
            <a:off x="347232" y="2168820"/>
            <a:ext cx="6529024" cy="328936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ビュースポットの要件等に合致していないものを事務局で除外（計</a:t>
            </a:r>
            <a:r>
              <a:rPr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件）</a:t>
            </a:r>
            <a:endParaRPr kumimoji="1"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D9AA9EA-5677-4F8A-8FD1-93D92630BB2E}"/>
              </a:ext>
            </a:extLst>
          </p:cNvPr>
          <p:cNvSpPr txBox="1"/>
          <p:nvPr/>
        </p:nvSpPr>
        <p:spPr>
          <a:xfrm>
            <a:off x="304600" y="1779761"/>
            <a:ext cx="1547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３．除外物件</a:t>
            </a:r>
            <a:endParaRPr kumimoji="1" lang="ja-JP" altLang="en-US" sz="20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2C3A3266-D614-45DF-97BF-BADFC7A89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984895"/>
              </p:ext>
            </p:extLst>
          </p:nvPr>
        </p:nvGraphicFramePr>
        <p:xfrm>
          <a:off x="683568" y="2564709"/>
          <a:ext cx="6768752" cy="196869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688632">
                  <a:extLst>
                    <a:ext uri="{9D8B030D-6E8A-4147-A177-3AD203B41FA5}">
                      <a16:colId xmlns:a16="http://schemas.microsoft.com/office/drawing/2014/main" val="254746651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891215451"/>
                    </a:ext>
                  </a:extLst>
                </a:gridCol>
              </a:tblGrid>
              <a:tr h="3394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ビュースポットが大阪府内にない 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 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828911"/>
                  </a:ext>
                </a:extLst>
              </a:tr>
              <a:tr h="5063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ビュースポットへの立ち入りが禁止されている</a:t>
                      </a:r>
                      <a:endParaRPr lang="en-US" altLang="ja-JP" sz="1200" dirty="0">
                        <a:solidFill>
                          <a:prstClr val="black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（一般の方の立ち入りが制限されている場合を含む）</a:t>
                      </a:r>
                      <a:endParaRPr lang="en-US" altLang="ja-JP" sz="1200" dirty="0">
                        <a:solidFill>
                          <a:prstClr val="black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 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2114130"/>
                  </a:ext>
                </a:extLst>
              </a:tr>
              <a:tr h="424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ビュースポットの場所が特定できない</a:t>
                      </a:r>
                      <a:endParaRPr lang="en-US" altLang="ja-JP" sz="1200" dirty="0">
                        <a:solidFill>
                          <a:prstClr val="black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 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621861"/>
                  </a:ext>
                </a:extLst>
              </a:tr>
              <a:tr h="4242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景観を眺められないスポット</a:t>
                      </a:r>
                      <a:endParaRPr lang="en-US" altLang="ja-JP" sz="1200" dirty="0">
                        <a:solidFill>
                          <a:prstClr val="black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 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333280"/>
                  </a:ext>
                </a:extLst>
              </a:tr>
              <a:tr h="2181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zh-TW" altLang="en-US" sz="12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重複応募</a:t>
                      </a:r>
                      <a:endParaRPr lang="en-US" altLang="ja-JP" sz="1200" dirty="0">
                        <a:solidFill>
                          <a:prstClr val="black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 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0365834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1BFF9A3-E7F6-4482-873D-681DA4499CE3}"/>
              </a:ext>
            </a:extLst>
          </p:cNvPr>
          <p:cNvSpPr txBox="1"/>
          <p:nvPr/>
        </p:nvSpPr>
        <p:spPr>
          <a:xfrm>
            <a:off x="357962" y="5062641"/>
            <a:ext cx="8534518" cy="32015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361950" lvl="0" indent="-190500">
              <a:lnSpc>
                <a:spcPts val="2100"/>
              </a:lnSpc>
              <a:buFont typeface="Wingdings" panose="05000000000000000000" pitchFamily="2" charset="2"/>
              <a:buChar char="Ø"/>
            </a:pPr>
            <a:r>
              <a:rPr kumimoji="1"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応募された視点場が、選定済みのビュースポットと同一のため、事務局で選定対象外物件と整理（</a:t>
            </a:r>
            <a:r>
              <a:rPr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件）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BBDD43B-1F9A-443F-B724-1DCE1CEC5B0F}"/>
              </a:ext>
            </a:extLst>
          </p:cNvPr>
          <p:cNvSpPr txBox="1"/>
          <p:nvPr/>
        </p:nvSpPr>
        <p:spPr>
          <a:xfrm>
            <a:off x="323528" y="4725144"/>
            <a:ext cx="2316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４．選定対象外物件</a:t>
            </a:r>
            <a:endParaRPr kumimoji="1" lang="ja-JP" altLang="en-US" sz="20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EDA701F3-E2C8-405B-86C0-325DA28528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042366"/>
              </p:ext>
            </p:extLst>
          </p:nvPr>
        </p:nvGraphicFramePr>
        <p:xfrm>
          <a:off x="662591" y="5513490"/>
          <a:ext cx="6789729" cy="34404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709609">
                  <a:extLst>
                    <a:ext uri="{9D8B030D-6E8A-4147-A177-3AD203B41FA5}">
                      <a16:colId xmlns:a16="http://schemas.microsoft.com/office/drawing/2014/main" val="254746651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1891215451"/>
                    </a:ext>
                  </a:extLst>
                </a:gridCol>
              </a:tblGrid>
              <a:tr h="3440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>
                          <a:solidFill>
                            <a:prstClr val="black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応募された視点場が選定済みのビュースポットと同一または隣接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 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828911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9226757-8C89-4A0D-A798-1F13EAD4A711}"/>
              </a:ext>
            </a:extLst>
          </p:cNvPr>
          <p:cNvSpPr txBox="1"/>
          <p:nvPr/>
        </p:nvSpPr>
        <p:spPr>
          <a:xfrm>
            <a:off x="700756" y="5912031"/>
            <a:ext cx="6624736" cy="323871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71450" lvl="0">
              <a:lnSpc>
                <a:spcPts val="2100"/>
              </a:lnSpc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2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選定済みスポットの関連情報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として、府ホームページに掲載するなど情報発信に活用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大かっこ 4">
            <a:extLst>
              <a:ext uri="{FF2B5EF4-FFF2-40B4-BE49-F238E27FC236}">
                <a16:creationId xmlns:a16="http://schemas.microsoft.com/office/drawing/2014/main" id="{8DE82C06-6F4A-4DB0-9557-260291953C79}"/>
              </a:ext>
            </a:extLst>
          </p:cNvPr>
          <p:cNvSpPr/>
          <p:nvPr/>
        </p:nvSpPr>
        <p:spPr>
          <a:xfrm>
            <a:off x="5724128" y="490107"/>
            <a:ext cx="3168352" cy="1203994"/>
          </a:xfrm>
          <a:prstGeom prst="bracket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244825A-9DBD-431F-9083-CF17E710DC6D}"/>
              </a:ext>
            </a:extLst>
          </p:cNvPr>
          <p:cNvSpPr txBox="1"/>
          <p:nvPr/>
        </p:nvSpPr>
        <p:spPr>
          <a:xfrm>
            <a:off x="107504" y="6393366"/>
            <a:ext cx="8856984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355</a:t>
            </a:r>
            <a:r>
              <a:rPr kumimoji="1" lang="ja-JP" altLang="en-US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件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を対象に、部会委員による事前審査を実施</a:t>
            </a:r>
          </a:p>
        </p:txBody>
      </p:sp>
    </p:spTree>
    <p:extLst>
      <p:ext uri="{BB962C8B-B14F-4D97-AF65-F5344CB8AC3E}">
        <p14:creationId xmlns:p14="http://schemas.microsoft.com/office/powerpoint/2010/main" val="128915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539552" y="6021288"/>
            <a:ext cx="6677414" cy="358624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marL="171450" lvl="0">
              <a:lnSpc>
                <a:spcPts val="2500"/>
              </a:lnSpc>
            </a:pPr>
            <a:r>
              <a:rPr lang="en-US" altLang="ja-JP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「都市景観ビジョン・大阪」における</a:t>
            </a:r>
            <a:r>
              <a:rPr lang="en-US" altLang="ja-JP" sz="1400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400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大阪の主な景観上重要な要素</a:t>
            </a:r>
            <a:r>
              <a:rPr lang="en-US" altLang="ja-JP" sz="1400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4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で分類　</a:t>
            </a:r>
            <a:endParaRPr lang="en-US" altLang="ja-JP" sz="14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57040" y="6485388"/>
            <a:ext cx="2057400" cy="365125"/>
          </a:xfrm>
        </p:spPr>
        <p:txBody>
          <a:bodyPr/>
          <a:lstStyle/>
          <a:p>
            <a:fld id="{8DDB306B-CB1A-4F92-AE18-14C2D5855DBA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889680"/>
              </p:ext>
            </p:extLst>
          </p:nvPr>
        </p:nvGraphicFramePr>
        <p:xfrm>
          <a:off x="722482" y="703692"/>
          <a:ext cx="7699036" cy="531759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049318">
                  <a:extLst>
                    <a:ext uri="{9D8B030D-6E8A-4147-A177-3AD203B41FA5}">
                      <a16:colId xmlns:a16="http://schemas.microsoft.com/office/drawing/2014/main" val="4216197973"/>
                    </a:ext>
                  </a:extLst>
                </a:gridCol>
                <a:gridCol w="4384374">
                  <a:extLst>
                    <a:ext uri="{9D8B030D-6E8A-4147-A177-3AD203B41FA5}">
                      <a16:colId xmlns:a16="http://schemas.microsoft.com/office/drawing/2014/main" val="341508336"/>
                    </a:ext>
                  </a:extLst>
                </a:gridCol>
                <a:gridCol w="1265344">
                  <a:extLst>
                    <a:ext uri="{9D8B030D-6E8A-4147-A177-3AD203B41FA5}">
                      <a16:colId xmlns:a16="http://schemas.microsoft.com/office/drawing/2014/main" val="4044357023"/>
                    </a:ext>
                  </a:extLst>
                </a:gridCol>
              </a:tblGrid>
              <a:tr h="465468"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事前審査対象数</a:t>
                      </a:r>
                    </a:p>
                  </a:txBody>
                  <a:tcPr marL="84546" marR="84546" marT="42273" marB="42273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latin typeface="+mn-ea"/>
                        <a:ea typeface="+mn-ea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355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880580"/>
                  </a:ext>
                </a:extLst>
              </a:tr>
              <a:tr h="465468">
                <a:tc rowSpan="5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地域別</a:t>
                      </a:r>
                    </a:p>
                  </a:txBody>
                  <a:tcPr marL="84546" marR="84546" marT="42273" marB="42273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北大阪エリア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１１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</a:t>
                      </a:r>
                      <a:r>
                        <a:rPr kumimoji="1" lang="en-US" altLang="ja-JP" sz="1600" b="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248280"/>
                  </a:ext>
                </a:extLst>
              </a:tr>
              <a:tr h="4654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大阪市エリア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59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581825"/>
                  </a:ext>
                </a:extLst>
              </a:tr>
              <a:tr h="4654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東大阪エリア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４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377757"/>
                  </a:ext>
                </a:extLst>
              </a:tr>
              <a:tr h="4654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泉州エリア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88</a:t>
                      </a:r>
                      <a:r>
                        <a:rPr kumimoji="1" lang="en-US" altLang="ja-JP" sz="1600" b="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319915"/>
                  </a:ext>
                </a:extLst>
              </a:tr>
              <a:tr h="4654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南河内エリア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４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kumimoji="1" lang="en-US" altLang="ja-JP" sz="1600" b="0" baseline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326812"/>
                  </a:ext>
                </a:extLst>
              </a:tr>
              <a:tr h="631197">
                <a:tc rowSpan="4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カテゴリー別　（</a:t>
                      </a:r>
                      <a:r>
                        <a:rPr kumimoji="1" lang="en-US" altLang="ja-JP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（視対象の分類）</a:t>
                      </a:r>
                    </a:p>
                  </a:txBody>
                  <a:tcPr marL="84546" marR="84546" marT="42273" marB="42273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地形特性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（山並み、海岸、平野、中流河川等）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　１５９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80353"/>
                  </a:ext>
                </a:extLst>
              </a:tr>
              <a:tr h="63119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歴史特性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（歴史的街道、古墳群、寺内町、城郭等）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　　９３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49331"/>
                  </a:ext>
                </a:extLst>
              </a:tr>
              <a:tr h="63119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都市・インフラ特性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（広域幹線道路、鉄軌道、大規模公園、港湾等）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　　６４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671560"/>
                  </a:ext>
                </a:extLst>
              </a:tr>
              <a:tr h="63119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土地利用特性</a:t>
                      </a:r>
                      <a:endParaRPr kumimoji="1" lang="en-US" altLang="ja-JP" sz="16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（超高層ビル群、工業用地、大規模建築物等）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　　　３９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 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件</a:t>
                      </a:r>
                    </a:p>
                  </a:txBody>
                  <a:tcPr marL="84546" marR="84546" marT="42273" marB="42273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938793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79512" y="128590"/>
            <a:ext cx="3005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事前審査対象物件の分類</a:t>
            </a:r>
            <a:endParaRPr kumimoji="1" lang="ja-JP" altLang="en-US" sz="2000" b="1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8993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4341</TotalTime>
  <Words>1044</Words>
  <Application>Microsoft Office PowerPoint</Application>
  <PresentationFormat>画面に合わせる (4:3)</PresentationFormat>
  <Paragraphs>108</Paragraphs>
  <Slides>5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BIZ UDPゴシック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森河　奨</dc:creator>
  <cp:lastModifiedBy>前田　世斗</cp:lastModifiedBy>
  <cp:revision>244</cp:revision>
  <cp:lastPrinted>2020-12-07T07:34:22Z</cp:lastPrinted>
  <dcterms:created xsi:type="dcterms:W3CDTF">2018-07-27T09:19:56Z</dcterms:created>
  <dcterms:modified xsi:type="dcterms:W3CDTF">2024-02-19T03:13:12Z</dcterms:modified>
</cp:coreProperties>
</file>