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50"/>
  </p:notesMasterIdLst>
  <p:handoutMasterIdLst>
    <p:handoutMasterId r:id="rId51"/>
  </p:handoutMasterIdLst>
  <p:sldIdLst>
    <p:sldId id="700" r:id="rId2"/>
    <p:sldId id="463" r:id="rId3"/>
    <p:sldId id="515" r:id="rId4"/>
    <p:sldId id="518" r:id="rId5"/>
    <p:sldId id="517" r:id="rId6"/>
    <p:sldId id="585" r:id="rId7"/>
    <p:sldId id="684" r:id="rId8"/>
    <p:sldId id="647" r:id="rId9"/>
    <p:sldId id="678" r:id="rId10"/>
    <p:sldId id="679" r:id="rId11"/>
    <p:sldId id="694" r:id="rId12"/>
    <p:sldId id="654" r:id="rId13"/>
    <p:sldId id="656" r:id="rId14"/>
    <p:sldId id="657" r:id="rId15"/>
    <p:sldId id="658" r:id="rId16"/>
    <p:sldId id="659" r:id="rId17"/>
    <p:sldId id="660" r:id="rId18"/>
    <p:sldId id="661" r:id="rId19"/>
    <p:sldId id="662" r:id="rId20"/>
    <p:sldId id="663" r:id="rId21"/>
    <p:sldId id="664" r:id="rId22"/>
    <p:sldId id="665" r:id="rId23"/>
    <p:sldId id="666" r:id="rId24"/>
    <p:sldId id="668" r:id="rId25"/>
    <p:sldId id="669" r:id="rId26"/>
    <p:sldId id="258" r:id="rId27"/>
    <p:sldId id="261" r:id="rId28"/>
    <p:sldId id="262" r:id="rId29"/>
    <p:sldId id="265" r:id="rId30"/>
    <p:sldId id="269" r:id="rId31"/>
    <p:sldId id="270" r:id="rId32"/>
    <p:sldId id="274" r:id="rId33"/>
    <p:sldId id="275" r:id="rId34"/>
    <p:sldId id="276" r:id="rId35"/>
    <p:sldId id="256" r:id="rId36"/>
    <p:sldId id="670" r:id="rId37"/>
    <p:sldId id="673" r:id="rId38"/>
    <p:sldId id="677" r:id="rId39"/>
    <p:sldId id="697" r:id="rId40"/>
    <p:sldId id="680" r:id="rId41"/>
    <p:sldId id="681" r:id="rId42"/>
    <p:sldId id="682" r:id="rId43"/>
    <p:sldId id="683" r:id="rId44"/>
    <p:sldId id="699" r:id="rId45"/>
    <p:sldId id="698" r:id="rId46"/>
    <p:sldId id="696" r:id="rId47"/>
    <p:sldId id="695" r:id="rId48"/>
    <p:sldId id="676" r:id="rId49"/>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F9AAF9B8-B6CF-496E-8B4F-D80D518928E5}">
          <p14:sldIdLst>
            <p14:sldId id="700"/>
            <p14:sldId id="463"/>
            <p14:sldId id="515"/>
            <p14:sldId id="518"/>
            <p14:sldId id="517"/>
            <p14:sldId id="585"/>
            <p14:sldId id="684"/>
            <p14:sldId id="647"/>
            <p14:sldId id="678"/>
            <p14:sldId id="679"/>
            <p14:sldId id="694"/>
            <p14:sldId id="654"/>
            <p14:sldId id="656"/>
            <p14:sldId id="657"/>
            <p14:sldId id="658"/>
            <p14:sldId id="659"/>
            <p14:sldId id="660"/>
            <p14:sldId id="661"/>
            <p14:sldId id="662"/>
            <p14:sldId id="663"/>
            <p14:sldId id="664"/>
            <p14:sldId id="665"/>
            <p14:sldId id="666"/>
            <p14:sldId id="668"/>
            <p14:sldId id="669"/>
            <p14:sldId id="258"/>
            <p14:sldId id="261"/>
            <p14:sldId id="262"/>
            <p14:sldId id="265"/>
            <p14:sldId id="269"/>
            <p14:sldId id="270"/>
            <p14:sldId id="274"/>
            <p14:sldId id="275"/>
            <p14:sldId id="276"/>
            <p14:sldId id="256"/>
            <p14:sldId id="670"/>
            <p14:sldId id="673"/>
            <p14:sldId id="677"/>
            <p14:sldId id="697"/>
            <p14:sldId id="680"/>
            <p14:sldId id="681"/>
            <p14:sldId id="682"/>
            <p14:sldId id="683"/>
            <p14:sldId id="699"/>
            <p14:sldId id="698"/>
            <p14:sldId id="696"/>
            <p14:sldId id="695"/>
            <p14:sldId id="676"/>
          </p14:sldIdLst>
        </p14:section>
      </p14:sectionLst>
    </p:ex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CF3"/>
    <a:srgbClr val="FFFFFF"/>
    <a:srgbClr val="FF99FF"/>
    <a:srgbClr val="FF66CC"/>
    <a:srgbClr val="CC0099"/>
    <a:srgbClr val="FFC000"/>
    <a:srgbClr val="FFFF99"/>
    <a:srgbClr val="FFFFCC"/>
    <a:srgbClr val="7393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97" autoAdjust="0"/>
    <p:restoredTop sz="95846" autoAdjust="0"/>
  </p:normalViewPr>
  <p:slideViewPr>
    <p:cSldViewPr snapToGrid="0">
      <p:cViewPr varScale="1">
        <p:scale>
          <a:sx n="96" d="100"/>
          <a:sy n="96" d="100"/>
        </p:scale>
        <p:origin x="946" y="77"/>
      </p:cViewPr>
      <p:guideLst>
        <p:guide orient="horz" pos="2183"/>
        <p:guide pos="2880"/>
      </p:guideLst>
    </p:cSldViewPr>
  </p:slideViewPr>
  <p:outlineViewPr>
    <p:cViewPr>
      <p:scale>
        <a:sx n="75" d="100"/>
        <a:sy n="75" d="100"/>
      </p:scale>
      <p:origin x="0" y="0"/>
    </p:cViewPr>
  </p:outlineViewPr>
  <p:notesTextViewPr>
    <p:cViewPr>
      <p:scale>
        <a:sx n="1" d="1"/>
        <a:sy n="1" d="1"/>
      </p:scale>
      <p:origin x="0" y="0"/>
    </p:cViewPr>
  </p:notesTextViewPr>
  <p:sorterViewPr>
    <p:cViewPr>
      <p:scale>
        <a:sx n="100" d="100"/>
        <a:sy n="100" d="100"/>
      </p:scale>
      <p:origin x="0" y="-11184"/>
    </p:cViewPr>
  </p:sorterViewPr>
  <p:notesViewPr>
    <p:cSldViewPr snapToGrid="0">
      <p:cViewPr varScale="1">
        <p:scale>
          <a:sx n="52" d="100"/>
          <a:sy n="52" d="100"/>
        </p:scale>
        <p:origin x="295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575" cy="498475"/>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9" y="1"/>
            <a:ext cx="2949575" cy="498475"/>
          </a:xfrm>
          <a:prstGeom prst="rect">
            <a:avLst/>
          </a:prstGeom>
        </p:spPr>
        <p:txBody>
          <a:bodyPr vert="horz" lIns="91433" tIns="45717" rIns="91433" bIns="45717" rtlCol="0"/>
          <a:lstStyle>
            <a:lvl1pPr algn="r">
              <a:defRPr sz="1200"/>
            </a:lvl1pPr>
          </a:lstStyle>
          <a:p>
            <a:fld id="{686482A6-B0B6-473C-9411-D17E5F36D71E}" type="datetimeFigureOut">
              <a:rPr kumimoji="1" lang="ja-JP" altLang="en-US" smtClean="0"/>
              <a:t>2024/4/18</a:t>
            </a:fld>
            <a:endParaRPr kumimoji="1" lang="ja-JP" altLang="en-US"/>
          </a:p>
        </p:txBody>
      </p:sp>
      <p:sp>
        <p:nvSpPr>
          <p:cNvPr id="4" name="フッター プレースホルダー 3"/>
          <p:cNvSpPr>
            <a:spLocks noGrp="1"/>
          </p:cNvSpPr>
          <p:nvPr>
            <p:ph type="ftr" sz="quarter" idx="2"/>
          </p:nvPr>
        </p:nvSpPr>
        <p:spPr>
          <a:xfrm>
            <a:off x="1" y="9440863"/>
            <a:ext cx="2949575" cy="498475"/>
          </a:xfrm>
          <a:prstGeom prst="rect">
            <a:avLst/>
          </a:prstGeom>
        </p:spPr>
        <p:txBody>
          <a:bodyPr vert="horz" lIns="91433" tIns="45717" rIns="91433" bIns="457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9" y="9440863"/>
            <a:ext cx="2949575" cy="498475"/>
          </a:xfrm>
          <a:prstGeom prst="rect">
            <a:avLst/>
          </a:prstGeom>
        </p:spPr>
        <p:txBody>
          <a:bodyPr vert="horz" lIns="91433" tIns="45717" rIns="91433" bIns="45717" rtlCol="0" anchor="b"/>
          <a:lstStyle>
            <a:lvl1pPr algn="r">
              <a:defRPr sz="1200"/>
            </a:lvl1pPr>
          </a:lstStyle>
          <a:p>
            <a:fld id="{1FC636BB-200F-403B-959D-B8F5B5114CDB}" type="slidenum">
              <a:rPr kumimoji="1" lang="ja-JP" altLang="en-US" smtClean="0"/>
              <a:t>‹#›</a:t>
            </a:fld>
            <a:endParaRPr kumimoji="1" lang="ja-JP" altLang="en-US"/>
          </a:p>
        </p:txBody>
      </p:sp>
    </p:spTree>
    <p:extLst>
      <p:ext uri="{BB962C8B-B14F-4D97-AF65-F5344CB8AC3E}">
        <p14:creationId xmlns:p14="http://schemas.microsoft.com/office/powerpoint/2010/main" val="19135672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ノート プレースホルダー 7"/>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323462379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66161">
              <a:defRPr/>
            </a:pPr>
            <a:fld id="{AF4CED70-445C-4EB7-910B-E53761D2C426}" type="slidenum">
              <a:rPr lang="ja-JP" altLang="en-US">
                <a:solidFill>
                  <a:prstClr val="black"/>
                </a:solidFill>
                <a:latin typeface="游ゴシック" panose="020F0502020204030204"/>
                <a:ea typeface="游ゴシック" panose="020B0400000000000000" pitchFamily="50" charset="-128"/>
              </a:rPr>
              <a:pPr defTabSz="466161">
                <a:defRPr/>
              </a:pPr>
              <a:t>2</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283472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r>
              <a:rPr lang="ja-JP" altLang="en-US" sz="1400" dirty="0">
                <a:latin typeface="+mn-ea"/>
              </a:rPr>
              <a:t>〇つぎに議題２の「公共事業における景観面での</a:t>
            </a:r>
            <a:r>
              <a:rPr lang="en-US" altLang="ja-JP" sz="1400" dirty="0">
                <a:latin typeface="+mn-ea"/>
              </a:rPr>
              <a:t>PDCA</a:t>
            </a:r>
            <a:r>
              <a:rPr lang="ja-JP" altLang="en-US" sz="1400" dirty="0">
                <a:latin typeface="+mn-ea"/>
              </a:rPr>
              <a:t>サイクルについて」説明します。</a:t>
            </a:r>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37</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816870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a:noFill/>
          <a:ln w="12700">
            <a:solidFill>
              <a:prstClr val="black"/>
            </a:solidFill>
          </a:ln>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116277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a:noFill/>
          <a:ln w="12700">
            <a:solidFill>
              <a:prstClr val="black"/>
            </a:solidFill>
          </a:ln>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041834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a:noFill/>
          <a:ln w="12700">
            <a:solidFill>
              <a:prstClr val="black"/>
            </a:solidFill>
          </a:ln>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43100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a:noFill/>
          <a:ln w="12700">
            <a:solidFill>
              <a:prstClr val="black"/>
            </a:solidFill>
          </a:ln>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646434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a:noFill/>
          <a:ln w="12700">
            <a:solidFill>
              <a:prstClr val="black"/>
            </a:solidFill>
          </a:ln>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154260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48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888357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kumimoji="1" lang="en-US" altLang="ja-JP"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3</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742309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fld id="{AF4CED70-445C-4EB7-910B-E53761D2C426}" type="slidenum">
              <a:rPr kumimoji="1" lang="ja-JP" altLang="en-US" smtClean="0"/>
              <a:t>4</a:t>
            </a:fld>
            <a:endParaRPr kumimoji="1" lang="ja-JP" altLang="en-US"/>
          </a:p>
        </p:txBody>
      </p:sp>
    </p:spTree>
    <p:extLst>
      <p:ext uri="{BB962C8B-B14F-4D97-AF65-F5344CB8AC3E}">
        <p14:creationId xmlns:p14="http://schemas.microsoft.com/office/powerpoint/2010/main" val="2817047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393098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fld id="{AF4CED70-445C-4EB7-910B-E53761D2C426}" type="slidenum">
              <a:rPr kumimoji="1" lang="ja-JP" altLang="en-US" smtClean="0"/>
              <a:t>6</a:t>
            </a:fld>
            <a:endParaRPr kumimoji="1" lang="ja-JP" altLang="en-US"/>
          </a:p>
        </p:txBody>
      </p:sp>
    </p:spTree>
    <p:extLst>
      <p:ext uri="{BB962C8B-B14F-4D97-AF65-F5344CB8AC3E}">
        <p14:creationId xmlns:p14="http://schemas.microsoft.com/office/powerpoint/2010/main" val="414135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pPr defTabSz="457164">
              <a:defRPr/>
            </a:pPr>
            <a:fld id="{AF4CED70-445C-4EB7-910B-E53761D2C426}" type="slidenum">
              <a:rPr kumimoji="1" lang="ja-JP" altLang="en-US">
                <a:solidFill>
                  <a:prstClr val="black"/>
                </a:solidFill>
                <a:latin typeface="游ゴシック" panose="020F0502020204030204"/>
                <a:ea typeface="游ゴシック" panose="020B0400000000000000" pitchFamily="50" charset="-128"/>
              </a:rPr>
              <a:pPr defTabSz="457164">
                <a:defRPr/>
              </a:pPr>
              <a:t>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502672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p:spPr>
      </p:sp>
      <p:sp>
        <p:nvSpPr>
          <p:cNvPr id="3" name="ノート プレースホルダー 2"/>
          <p:cNvSpPr>
            <a:spLocks noGrp="1"/>
          </p:cNvSpPr>
          <p:nvPr>
            <p:ph type="body" idx="1"/>
          </p:nvPr>
        </p:nvSpPr>
        <p:spPr>
          <a:xfrm>
            <a:off x="680721" y="4783307"/>
            <a:ext cx="5445760" cy="3913614"/>
          </a:xfrm>
          <a:prstGeom prst="rect">
            <a:avLst/>
          </a:prstGeom>
        </p:spPr>
        <p:txBody>
          <a:bodyPr/>
          <a:lstStyle/>
          <a:p>
            <a:endParaRPr kumimoji="1" lang="en-US" altLang="ja-JP" dirty="0"/>
          </a:p>
        </p:txBody>
      </p:sp>
      <p:sp>
        <p:nvSpPr>
          <p:cNvPr id="4" name="スライド番号プレースホルダー 3"/>
          <p:cNvSpPr>
            <a:spLocks noGrp="1"/>
          </p:cNvSpPr>
          <p:nvPr>
            <p:ph type="sldNum" sz="quarter" idx="10"/>
          </p:nvPr>
        </p:nvSpPr>
        <p:spPr>
          <a:xfrm>
            <a:off x="3855839" y="9440647"/>
            <a:ext cx="2949787" cy="498692"/>
          </a:xfrm>
          <a:prstGeom prst="rect">
            <a:avLst/>
          </a:prstGeom>
        </p:spPr>
        <p:txBody>
          <a:bodyPr/>
          <a:lstStyle/>
          <a:p>
            <a:fld id="{AF4CED70-445C-4EB7-910B-E53761D2C426}" type="slidenum">
              <a:rPr kumimoji="1" lang="ja-JP" altLang="en-US" smtClean="0"/>
              <a:t>8</a:t>
            </a:fld>
            <a:endParaRPr kumimoji="1" lang="ja-JP" altLang="en-US"/>
          </a:p>
        </p:txBody>
      </p:sp>
    </p:spTree>
    <p:extLst>
      <p:ext uri="{BB962C8B-B14F-4D97-AF65-F5344CB8AC3E}">
        <p14:creationId xmlns:p14="http://schemas.microsoft.com/office/powerpoint/2010/main" val="1526071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a:prstGeom prst="rect">
            <a:avLst/>
          </a:prstGeom>
          <a:noFill/>
          <a:ln w="12700">
            <a:solidFill>
              <a:prstClr val="black"/>
            </a:solidFill>
          </a:ln>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705333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4CED70-445C-4EB7-910B-E53761D2C42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86304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4"/>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B02422C-ACFF-4FD2-A21C-1BE90F29CA85}" type="datetime1">
              <a:rPr kumimoji="1" lang="ja-JP" altLang="en-US" smtClean="0"/>
              <a:t>2024/4/18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247347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DC8ED5E-E1B4-452D-9C04-95C60389DC80}" type="datetime1">
              <a:rPr kumimoji="1" lang="ja-JP" altLang="en-US" smtClean="0"/>
              <a:t>2024/4/18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4203699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7"/>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6" y="365127"/>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C36645A-92B2-4BBE-BD45-B4A931159722}" type="datetime1">
              <a:rPr kumimoji="1" lang="ja-JP" altLang="en-US" smtClean="0"/>
              <a:t>2024/4/18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02119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D152DD5-0140-4B6C-B416-E53AE2AB3C29}" type="datetime1">
              <a:rPr kumimoji="1" lang="ja-JP" altLang="en-US" smtClean="0"/>
              <a:t>2024/4/18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858734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90" y="1709743"/>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90" y="4589468"/>
            <a:ext cx="7886700" cy="1500187"/>
          </a:xfrm>
        </p:spPr>
        <p:txBody>
          <a:bodyPr/>
          <a:lstStyle>
            <a:lvl1pPr marL="0" indent="0">
              <a:buNone/>
              <a:defRPr sz="24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DFD802A-9965-4D51-8733-F2AAE5834601}" type="datetime1">
              <a:rPr kumimoji="1" lang="ja-JP" altLang="en-US" smtClean="0"/>
              <a:t>2024/4/18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572092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1"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729D773-A713-4225-A5AD-CA4E8A148926}" type="datetime1">
              <a:rPr kumimoji="1" lang="ja-JP" altLang="en-US" smtClean="0"/>
              <a:t>2024/4/18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221484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3" y="365130"/>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4"/>
            <a:ext cx="3868340"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7" y="1681164"/>
            <a:ext cx="3887391"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7"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FA4CF3E-B0F2-4634-AC3C-BF015326EE2E}" type="datetime1">
              <a:rPr kumimoji="1" lang="ja-JP" altLang="en-US" smtClean="0"/>
              <a:t>2024/4/18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87737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F7D56C3-6A77-49DE-820A-51F0BE159BCD}" type="datetime1">
              <a:rPr kumimoji="1" lang="ja-JP" altLang="en-US" smtClean="0"/>
              <a:t>2024/4/18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524221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6237B1-1FFA-421A-B22E-D611774DD246}" type="datetime1">
              <a:rPr kumimoji="1" lang="ja-JP" altLang="en-US" smtClean="0"/>
              <a:t>2024/4/18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1338070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3" y="987430"/>
            <a:ext cx="46291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EB249E2-EDB7-48A7-823C-B928E1BA2DBF}" type="datetime1">
              <a:rPr kumimoji="1" lang="ja-JP" altLang="en-US" smtClean="0"/>
              <a:t>2024/4/18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178892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3" y="987430"/>
            <a:ext cx="4629151" cy="4873625"/>
          </a:xfr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429BF3F-A2AC-4C1B-9CCF-A0B302A889C1}" type="datetime1">
              <a:rPr kumimoji="1" lang="ja-JP" altLang="en-US" smtClean="0"/>
              <a:t>2024/4/18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3166305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30"/>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1"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A9E7C8-9310-4E79-AD4E-176E78815853}" type="datetime1">
              <a:rPr kumimoji="1" lang="ja-JP" altLang="en-US" smtClean="0"/>
              <a:t>2024/4/18</a:t>
            </a:fld>
            <a:endParaRPr kumimoji="1" lang="ja-JP" altLang="en-US"/>
          </a:p>
        </p:txBody>
      </p:sp>
      <p:sp>
        <p:nvSpPr>
          <p:cNvPr id="5" name="Footer Placeholder 4"/>
          <p:cNvSpPr>
            <a:spLocks noGrp="1"/>
          </p:cNvSpPr>
          <p:nvPr>
            <p:ph type="ftr" sz="quarter" idx="3"/>
          </p:nvPr>
        </p:nvSpPr>
        <p:spPr>
          <a:xfrm>
            <a:off x="3028951"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1"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DB306B-CB1A-4F92-AE18-14C2D5855DBA}" type="slidenum">
              <a:rPr kumimoji="1" lang="ja-JP" altLang="en-US" smtClean="0"/>
              <a:t>‹#›</a:t>
            </a:fld>
            <a:endParaRPr kumimoji="1" lang="ja-JP" altLang="en-US"/>
          </a:p>
        </p:txBody>
      </p:sp>
    </p:spTree>
    <p:extLst>
      <p:ext uri="{BB962C8B-B14F-4D97-AF65-F5344CB8AC3E}">
        <p14:creationId xmlns:p14="http://schemas.microsoft.com/office/powerpoint/2010/main" val="248344856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354"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354" rtl="0" eaLnBrk="1" latinLnBrk="0" hangingPunct="1">
        <a:defRPr kumimoji="1" sz="1800" kern="1200">
          <a:solidFill>
            <a:schemeClr val="tx1"/>
          </a:solidFill>
          <a:latin typeface="+mn-lt"/>
          <a:ea typeface="+mn-ea"/>
          <a:cs typeface="+mn-cs"/>
        </a:defRPr>
      </a:lvl1pPr>
      <a:lvl2pPr marL="457178" algn="l" defTabSz="914354" rtl="0" eaLnBrk="1" latinLnBrk="0" hangingPunct="1">
        <a:defRPr kumimoji="1" sz="1800" kern="1200">
          <a:solidFill>
            <a:schemeClr val="tx1"/>
          </a:solidFill>
          <a:latin typeface="+mn-lt"/>
          <a:ea typeface="+mn-ea"/>
          <a:cs typeface="+mn-cs"/>
        </a:defRPr>
      </a:lvl2pPr>
      <a:lvl3pPr marL="914354" algn="l" defTabSz="914354" rtl="0" eaLnBrk="1" latinLnBrk="0" hangingPunct="1">
        <a:defRPr kumimoji="1" sz="1800" kern="1200">
          <a:solidFill>
            <a:schemeClr val="tx1"/>
          </a:solidFill>
          <a:latin typeface="+mn-lt"/>
          <a:ea typeface="+mn-ea"/>
          <a:cs typeface="+mn-cs"/>
        </a:defRPr>
      </a:lvl3pPr>
      <a:lvl4pPr marL="1371532" algn="l" defTabSz="914354" rtl="0" eaLnBrk="1" latinLnBrk="0" hangingPunct="1">
        <a:defRPr kumimoji="1" sz="1800" kern="1200">
          <a:solidFill>
            <a:schemeClr val="tx1"/>
          </a:solidFill>
          <a:latin typeface="+mn-lt"/>
          <a:ea typeface="+mn-ea"/>
          <a:cs typeface="+mn-cs"/>
        </a:defRPr>
      </a:lvl4pPr>
      <a:lvl5pPr marL="1828709" algn="l" defTabSz="914354" rtl="0" eaLnBrk="1" latinLnBrk="0" hangingPunct="1">
        <a:defRPr kumimoji="1" sz="1800" kern="1200">
          <a:solidFill>
            <a:schemeClr val="tx1"/>
          </a:solidFill>
          <a:latin typeface="+mn-lt"/>
          <a:ea typeface="+mn-ea"/>
          <a:cs typeface="+mn-cs"/>
        </a:defRPr>
      </a:lvl5pPr>
      <a:lvl6pPr marL="2285886" algn="l" defTabSz="914354" rtl="0" eaLnBrk="1" latinLnBrk="0" hangingPunct="1">
        <a:defRPr kumimoji="1" sz="1800" kern="1200">
          <a:solidFill>
            <a:schemeClr val="tx1"/>
          </a:solidFill>
          <a:latin typeface="+mn-lt"/>
          <a:ea typeface="+mn-ea"/>
          <a:cs typeface="+mn-cs"/>
        </a:defRPr>
      </a:lvl6pPr>
      <a:lvl7pPr marL="2743062" algn="l" defTabSz="914354" rtl="0" eaLnBrk="1" latinLnBrk="0" hangingPunct="1">
        <a:defRPr kumimoji="1" sz="1800" kern="1200">
          <a:solidFill>
            <a:schemeClr val="tx1"/>
          </a:solidFill>
          <a:latin typeface="+mn-lt"/>
          <a:ea typeface="+mn-ea"/>
          <a:cs typeface="+mn-cs"/>
        </a:defRPr>
      </a:lvl7pPr>
      <a:lvl8pPr marL="3200240" algn="l" defTabSz="914354" rtl="0" eaLnBrk="1" latinLnBrk="0" hangingPunct="1">
        <a:defRPr kumimoji="1" sz="1800" kern="1200">
          <a:solidFill>
            <a:schemeClr val="tx1"/>
          </a:solidFill>
          <a:latin typeface="+mn-lt"/>
          <a:ea typeface="+mn-ea"/>
          <a:cs typeface="+mn-cs"/>
        </a:defRPr>
      </a:lvl8pPr>
      <a:lvl9pPr marL="3657418" algn="l" defTabSz="914354"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jpe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0.png"/><Relationship Id="rId10" Type="http://schemas.openxmlformats.org/officeDocument/2006/relationships/image" Target="../media/image44.jpeg"/><Relationship Id="rId4" Type="http://schemas.microsoft.com/office/2007/relationships/hdphoto" Target="../media/hdphoto1.wdp"/><Relationship Id="rId9" Type="http://schemas.openxmlformats.org/officeDocument/2006/relationships/image" Target="../media/image43.jpeg"/></Relationships>
</file>

<file path=ppt/slides/_rels/slide39.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45.jpeg"/><Relationship Id="rId7" Type="http://schemas.openxmlformats.org/officeDocument/2006/relationships/image" Target="../media/image54.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3.emf"/><Relationship Id="rId5" Type="http://schemas.openxmlformats.org/officeDocument/2006/relationships/image" Target="../media/image52.jpe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jpe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png"/><Relationship Id="rId5" Type="http://schemas.microsoft.com/office/2007/relationships/hdphoto" Target="../media/hdphoto3.wdp"/><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emf"/><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BAEF3C98-3F0F-4B5F-B119-5432230F5338}"/>
              </a:ext>
            </a:extLst>
          </p:cNvPr>
          <p:cNvSpPr txBox="1"/>
          <p:nvPr/>
        </p:nvSpPr>
        <p:spPr>
          <a:xfrm>
            <a:off x="7728155" y="272845"/>
            <a:ext cx="1034257" cy="461665"/>
          </a:xfrm>
          <a:prstGeom prst="rect">
            <a:avLst/>
          </a:prstGeom>
          <a:no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資料２</a:t>
            </a:r>
          </a:p>
        </p:txBody>
      </p:sp>
      <p:sp>
        <p:nvSpPr>
          <p:cNvPr id="6" name="テキスト ボックス 5">
            <a:extLst>
              <a:ext uri="{FF2B5EF4-FFF2-40B4-BE49-F238E27FC236}">
                <a16:creationId xmlns:a16="http://schemas.microsoft.com/office/drawing/2014/main" id="{2B17B1D3-76D5-4CDF-9270-8775D705759A}"/>
              </a:ext>
            </a:extLst>
          </p:cNvPr>
          <p:cNvSpPr txBox="1"/>
          <p:nvPr/>
        </p:nvSpPr>
        <p:spPr>
          <a:xfrm>
            <a:off x="0" y="2890391"/>
            <a:ext cx="9144000" cy="1077218"/>
          </a:xfrm>
          <a:prstGeom prst="rect">
            <a:avLst/>
          </a:prstGeom>
          <a:solidFill>
            <a:schemeClr val="accent5">
              <a:lumMod val="50000"/>
            </a:schemeClr>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3200" dirty="0">
                <a:latin typeface="BIZ UDPゴシック" panose="020B0400000000000000" pitchFamily="50" charset="-128"/>
                <a:ea typeface="BIZ UDPゴシック" panose="020B0400000000000000" pitchFamily="50" charset="-128"/>
              </a:rPr>
              <a:t>　公共事業における</a:t>
            </a:r>
          </a:p>
          <a:p>
            <a:pPr algn="ctr"/>
            <a:r>
              <a:rPr kumimoji="1" lang="ja-JP" altLang="en-US" sz="3200" dirty="0">
                <a:latin typeface="BIZ UDPゴシック" panose="020B0400000000000000" pitchFamily="50" charset="-128"/>
                <a:ea typeface="BIZ UDPゴシック" panose="020B0400000000000000" pitchFamily="50" charset="-128"/>
              </a:rPr>
              <a:t>景観面での</a:t>
            </a:r>
            <a:r>
              <a:rPr kumimoji="1" lang="en-US" altLang="ja-JP" sz="3200" dirty="0">
                <a:latin typeface="BIZ UDPゴシック" panose="020B0400000000000000" pitchFamily="50" charset="-128"/>
                <a:ea typeface="BIZ UDPゴシック" panose="020B0400000000000000" pitchFamily="50" charset="-128"/>
              </a:rPr>
              <a:t>PDCA</a:t>
            </a:r>
            <a:r>
              <a:rPr kumimoji="1" lang="ja-JP" altLang="en-US" sz="3200" dirty="0">
                <a:latin typeface="BIZ UDPゴシック" panose="020B0400000000000000" pitchFamily="50" charset="-128"/>
                <a:ea typeface="BIZ UDPゴシック" panose="020B0400000000000000" pitchFamily="50" charset="-128"/>
              </a:rPr>
              <a:t>サイクル制度について</a:t>
            </a:r>
          </a:p>
        </p:txBody>
      </p:sp>
      <p:sp>
        <p:nvSpPr>
          <p:cNvPr id="9" name="テキスト ボックス 8">
            <a:extLst>
              <a:ext uri="{FF2B5EF4-FFF2-40B4-BE49-F238E27FC236}">
                <a16:creationId xmlns:a16="http://schemas.microsoft.com/office/drawing/2014/main" id="{F3D8DAEA-7025-42A9-84BC-D1224609DAFD}"/>
              </a:ext>
            </a:extLst>
          </p:cNvPr>
          <p:cNvSpPr txBox="1"/>
          <p:nvPr/>
        </p:nvSpPr>
        <p:spPr>
          <a:xfrm>
            <a:off x="156309" y="165123"/>
            <a:ext cx="4498818"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1600" dirty="0">
                <a:latin typeface="BIZ UDPゴシック" panose="020B0400000000000000" pitchFamily="50" charset="-128"/>
                <a:ea typeface="BIZ UDPゴシック" panose="020B0400000000000000" pitchFamily="50" charset="-128"/>
              </a:rPr>
              <a:t>令和５年度大阪府景観審議会　資料　</a:t>
            </a:r>
            <a:r>
              <a:rPr kumimoji="1" lang="en-US" altLang="ja-JP" sz="1600" dirty="0">
                <a:latin typeface="BIZ UDPゴシック" panose="020B0400000000000000" pitchFamily="50" charset="-128"/>
                <a:ea typeface="BIZ UDPゴシック" panose="020B0400000000000000" pitchFamily="50" charset="-128"/>
              </a:rPr>
              <a:t>《</a:t>
            </a:r>
            <a:r>
              <a:rPr kumimoji="1" lang="ja-JP" altLang="en-US" sz="1600" dirty="0">
                <a:latin typeface="BIZ UDPゴシック" panose="020B0400000000000000" pitchFamily="50" charset="-128"/>
                <a:ea typeface="BIZ UDPゴシック" panose="020B0400000000000000" pitchFamily="50" charset="-128"/>
              </a:rPr>
              <a:t>議題（２）</a:t>
            </a:r>
            <a:r>
              <a:rPr kumimoji="1" lang="en-US" altLang="ja-JP" sz="1600" dirty="0">
                <a:latin typeface="BIZ UDPゴシック" panose="020B0400000000000000" pitchFamily="50" charset="-128"/>
                <a:ea typeface="BIZ UDPゴシック" panose="020B0400000000000000" pitchFamily="50" charset="-128"/>
              </a:rPr>
              <a:t>》</a:t>
            </a:r>
          </a:p>
        </p:txBody>
      </p:sp>
      <p:sp>
        <p:nvSpPr>
          <p:cNvPr id="7" name="スライド番号プレースホルダー 3">
            <a:extLst>
              <a:ext uri="{FF2B5EF4-FFF2-40B4-BE49-F238E27FC236}">
                <a16:creationId xmlns:a16="http://schemas.microsoft.com/office/drawing/2014/main" id="{29B731D3-31ED-441E-819C-318920C18F10}"/>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994458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3B888E56-21E4-4CBC-B11F-D07EA8A790FB}"/>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アドバイス部会 実施状況</a:t>
            </a:r>
          </a:p>
        </p:txBody>
      </p:sp>
      <p:sp>
        <p:nvSpPr>
          <p:cNvPr id="5" name="テキスト ボックス 4">
            <a:extLst>
              <a:ext uri="{FF2B5EF4-FFF2-40B4-BE49-F238E27FC236}">
                <a16:creationId xmlns:a16="http://schemas.microsoft.com/office/drawing/2014/main" id="{EC880688-8FE1-44CA-945C-66266CFE222A}"/>
              </a:ext>
            </a:extLst>
          </p:cNvPr>
          <p:cNvSpPr txBox="1"/>
          <p:nvPr/>
        </p:nvSpPr>
        <p:spPr>
          <a:xfrm>
            <a:off x="137886" y="613941"/>
            <a:ext cx="8620684" cy="1107996"/>
          </a:xfrm>
          <a:prstGeom prst="rect">
            <a:avLst/>
          </a:prstGeom>
          <a:noFill/>
          <a:ln w="19050">
            <a:solidFill>
              <a:schemeClr val="tx1"/>
            </a:solidFill>
          </a:ln>
        </p:spPr>
        <p:txBody>
          <a:bodyPr wrap="square" rtlCol="0">
            <a:spAutoFit/>
          </a:bodyPr>
          <a:lstStyle/>
          <a:p>
            <a:r>
              <a:rPr kumimoji="1" lang="ja-JP" altLang="en-US" u="heavy" dirty="0">
                <a:solidFill>
                  <a:prstClr val="black"/>
                </a:solidFill>
                <a:latin typeface="BIZ UDPゴシック" panose="020B0400000000000000" pitchFamily="50" charset="-128"/>
                <a:ea typeface="BIZ UDPゴシック" panose="020B0400000000000000" pitchFamily="50" charset="-128"/>
              </a:rPr>
              <a:t>アドバイス部会①</a:t>
            </a:r>
            <a:r>
              <a:rPr kumimoji="1" lang="ja-JP" altLang="en-US" dirty="0">
                <a:solidFill>
                  <a:prstClr val="black"/>
                </a:solidFill>
                <a:latin typeface="BIZ UDPゴシック" panose="020B0400000000000000" pitchFamily="50" charset="-128"/>
                <a:ea typeface="BIZ UDPゴシック" panose="020B0400000000000000" pitchFamily="50" charset="-128"/>
              </a:rPr>
              <a:t> </a:t>
            </a:r>
            <a:r>
              <a:rPr kumimoji="1" lang="ja-JP" altLang="en-US" sz="12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（令和元年</a:t>
            </a:r>
            <a:r>
              <a:rPr kumimoji="1" lang="en-US" altLang="ja-JP" sz="12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9</a:t>
            </a:r>
            <a:r>
              <a:rPr kumimoji="1" lang="ja-JP" altLang="en-US" sz="12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月</a:t>
            </a:r>
            <a:r>
              <a:rPr kumimoji="1" lang="en-US" altLang="ja-JP" sz="12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13</a:t>
            </a:r>
            <a:r>
              <a:rPr kumimoji="1" lang="ja-JP" altLang="en-US" sz="12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日実施） </a:t>
            </a:r>
            <a:r>
              <a:rPr kumimoji="1" lang="en-US" altLang="ja-JP" sz="1200" dirty="0">
                <a:solidFill>
                  <a:prstClr val="black"/>
                </a:solidFill>
                <a:latin typeface="BIZ UDPゴシック" panose="020B0400000000000000" pitchFamily="50" charset="-128"/>
                <a:ea typeface="BIZ UDPゴシック" panose="020B0400000000000000" pitchFamily="50" charset="-128"/>
              </a:rPr>
              <a:t>【</a:t>
            </a:r>
            <a:r>
              <a:rPr kumimoji="1" lang="ja-JP" altLang="en-US" sz="12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加藤委員、藤本委員</a:t>
            </a:r>
            <a:r>
              <a:rPr kumimoji="1" lang="en-US" altLang="ja-JP" sz="1200" dirty="0">
                <a:solidFill>
                  <a:prstClr val="black"/>
                </a:solidFill>
                <a:latin typeface="BIZ UDPゴシック" panose="020B0400000000000000" pitchFamily="50" charset="-128"/>
                <a:ea typeface="BIZ UDPゴシック" panose="020B0400000000000000" pitchFamily="50" charset="-128"/>
              </a:rPr>
              <a:t>】</a:t>
            </a:r>
            <a:endParaRPr kumimoji="1" lang="en-US" altLang="ja-JP" sz="12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r>
              <a:rPr kumimoji="1" lang="ja-JP" altLang="en-US" sz="1600" i="0" u="none" strike="noStrike" kern="1200" cap="none" spc="0" normalizeH="0" baseline="0" noProof="0" dirty="0">
                <a:ln>
                  <a:noFill/>
                </a:ln>
                <a:solidFill>
                  <a:schemeClr val="accent2">
                    <a:lumMod val="50000"/>
                  </a:schemeClr>
                </a:solidFill>
                <a:effectLst/>
                <a:uLnTx/>
                <a:uFillTx/>
                <a:latin typeface="BIZ UDPゴシック" panose="020B0400000000000000" pitchFamily="50" charset="-128"/>
                <a:ea typeface="BIZ UDPゴシック" panose="020B0400000000000000" pitchFamily="50" charset="-128"/>
              </a:rPr>
              <a:t>　 </a:t>
            </a:r>
            <a:r>
              <a:rPr kumimoji="1" lang="en-US" altLang="ja-JP" sz="1600" i="0" u="none" strike="noStrike" kern="1200" cap="none" spc="0" normalizeH="0" baseline="0" noProof="0" dirty="0">
                <a:ln>
                  <a:noFill/>
                </a:ln>
                <a:solidFill>
                  <a:schemeClr val="accent2">
                    <a:lumMod val="50000"/>
                  </a:schemeClr>
                </a:solidFill>
                <a:effectLst/>
                <a:uLnTx/>
                <a:uFillTx/>
                <a:latin typeface="BIZ UDPゴシック" panose="020B0400000000000000" pitchFamily="50" charset="-128"/>
                <a:ea typeface="BIZ UDPゴシック" panose="020B0400000000000000" pitchFamily="50" charset="-128"/>
              </a:rPr>
              <a:t>&lt;</a:t>
            </a:r>
            <a:r>
              <a:rPr kumimoji="1" lang="ja-JP" altLang="en-US" sz="1600" i="0" strike="noStrike" kern="1200" cap="none" spc="0" normalizeH="0" baseline="0" noProof="0" dirty="0">
                <a:ln>
                  <a:noFill/>
                </a:ln>
                <a:solidFill>
                  <a:schemeClr val="accent2">
                    <a:lumMod val="50000"/>
                  </a:schemeClr>
                </a:solidFill>
                <a:effectLst/>
                <a:uLnTx/>
                <a:uFillTx/>
                <a:latin typeface="BIZ UDPゴシック" panose="020B0400000000000000" pitchFamily="50" charset="-128"/>
                <a:ea typeface="BIZ UDPゴシック" panose="020B0400000000000000" pitchFamily="50" charset="-128"/>
              </a:rPr>
              <a:t>基本設計段階</a:t>
            </a:r>
            <a:r>
              <a:rPr kumimoji="1" lang="en-US" altLang="ja-JP" sz="1600" i="0" strike="noStrike" kern="1200" cap="none" spc="0" normalizeH="0" baseline="0" noProof="0" dirty="0">
                <a:ln>
                  <a:noFill/>
                </a:ln>
                <a:solidFill>
                  <a:schemeClr val="accent2">
                    <a:lumMod val="50000"/>
                  </a:schemeClr>
                </a:solidFill>
                <a:effectLst/>
                <a:uLnTx/>
                <a:uFillTx/>
                <a:latin typeface="BIZ UDPゴシック" panose="020B0400000000000000" pitchFamily="50" charset="-128"/>
                <a:ea typeface="BIZ UDPゴシック" panose="020B0400000000000000" pitchFamily="50" charset="-128"/>
              </a:rPr>
              <a:t>&gt;</a:t>
            </a:r>
          </a:p>
          <a:p>
            <a:r>
              <a:rPr kumimoji="1" lang="ja-JP" altLang="en-US" sz="1600" dirty="0">
                <a:solidFill>
                  <a:prstClr val="black"/>
                </a:solidFill>
                <a:latin typeface="BIZ UDPゴシック" panose="020B0400000000000000" pitchFamily="50" charset="-128"/>
                <a:ea typeface="BIZ UDPゴシック" panose="020B0400000000000000" pitchFamily="50" charset="-128"/>
              </a:rPr>
              <a:t>　 　</a:t>
            </a:r>
            <a:r>
              <a:rPr kumimoji="1" lang="ja-JP" altLang="en-US" sz="16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・事業概要、設計案の説明、計画予定地の現場確認</a:t>
            </a:r>
          </a:p>
          <a:p>
            <a:r>
              <a:rPr kumimoji="1" lang="ja-JP" altLang="en-US" sz="16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・設計案に対する質疑応答及びアドバイス</a:t>
            </a:r>
            <a:endParaRPr kumimoji="1" lang="en-US" altLang="ja-JP" sz="16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6" name="図 5">
            <a:extLst>
              <a:ext uri="{FF2B5EF4-FFF2-40B4-BE49-F238E27FC236}">
                <a16:creationId xmlns:a16="http://schemas.microsoft.com/office/drawing/2014/main" id="{8E702196-2AD5-4BA8-B0F7-A608154889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95114" y="2853442"/>
            <a:ext cx="2411000" cy="1808251"/>
          </a:xfrm>
          <a:prstGeom prst="rect">
            <a:avLst/>
          </a:prstGeom>
        </p:spPr>
      </p:pic>
      <p:sp>
        <p:nvSpPr>
          <p:cNvPr id="7" name="正方形/長方形 6">
            <a:extLst>
              <a:ext uri="{FF2B5EF4-FFF2-40B4-BE49-F238E27FC236}">
                <a16:creationId xmlns:a16="http://schemas.microsoft.com/office/drawing/2014/main" id="{5F775B67-36C3-47EE-8A48-2D73A7141865}"/>
              </a:ext>
            </a:extLst>
          </p:cNvPr>
          <p:cNvSpPr/>
          <p:nvPr/>
        </p:nvSpPr>
        <p:spPr>
          <a:xfrm>
            <a:off x="6784620" y="4696243"/>
            <a:ext cx="2132086" cy="451149"/>
          </a:xfrm>
          <a:prstGeom prst="rect">
            <a:avLst/>
          </a:prstGeom>
        </p:spPr>
        <p:txBody>
          <a:bodyPr wrap="square">
            <a:spAutoFit/>
          </a:bodyP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設計案に対する質疑応答</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及びアドバイス</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 name="二等辺三角形 7">
            <a:extLst>
              <a:ext uri="{FF2B5EF4-FFF2-40B4-BE49-F238E27FC236}">
                <a16:creationId xmlns:a16="http://schemas.microsoft.com/office/drawing/2014/main" id="{6D68BCA3-405C-4616-9444-862222335E19}"/>
              </a:ext>
            </a:extLst>
          </p:cNvPr>
          <p:cNvSpPr/>
          <p:nvPr/>
        </p:nvSpPr>
        <p:spPr>
          <a:xfrm rot="10800000">
            <a:off x="2520703" y="1966236"/>
            <a:ext cx="369735" cy="318737"/>
          </a:xfrm>
          <a:prstGeom prst="triangl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二等辺三角形 8">
            <a:extLst>
              <a:ext uri="{FF2B5EF4-FFF2-40B4-BE49-F238E27FC236}">
                <a16:creationId xmlns:a16="http://schemas.microsoft.com/office/drawing/2014/main" id="{C56ED08A-B01A-485B-A286-4FF252BB0EE2}"/>
              </a:ext>
            </a:extLst>
          </p:cNvPr>
          <p:cNvSpPr/>
          <p:nvPr/>
        </p:nvSpPr>
        <p:spPr>
          <a:xfrm rot="10800000">
            <a:off x="2520703" y="3505165"/>
            <a:ext cx="369735" cy="318737"/>
          </a:xfrm>
          <a:prstGeom prst="triangl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二等辺三角形 9">
            <a:extLst>
              <a:ext uri="{FF2B5EF4-FFF2-40B4-BE49-F238E27FC236}">
                <a16:creationId xmlns:a16="http://schemas.microsoft.com/office/drawing/2014/main" id="{8E669F5D-8385-4A5E-B3EF-1D65F3445100}"/>
              </a:ext>
            </a:extLst>
          </p:cNvPr>
          <p:cNvSpPr/>
          <p:nvPr/>
        </p:nvSpPr>
        <p:spPr>
          <a:xfrm rot="10800000">
            <a:off x="2520703" y="5080851"/>
            <a:ext cx="369735" cy="318737"/>
          </a:xfrm>
          <a:prstGeom prst="triangl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二等辺三角形 10">
            <a:extLst>
              <a:ext uri="{FF2B5EF4-FFF2-40B4-BE49-F238E27FC236}">
                <a16:creationId xmlns:a16="http://schemas.microsoft.com/office/drawing/2014/main" id="{06762FE8-2A9A-4331-A6FD-0F894E84598F}"/>
              </a:ext>
            </a:extLst>
          </p:cNvPr>
          <p:cNvSpPr/>
          <p:nvPr/>
        </p:nvSpPr>
        <p:spPr>
          <a:xfrm rot="10800000">
            <a:off x="2520702" y="5825677"/>
            <a:ext cx="369735" cy="318737"/>
          </a:xfrm>
          <a:prstGeom prst="triangle">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スライド番号プレースホルダー 3">
            <a:extLst>
              <a:ext uri="{FF2B5EF4-FFF2-40B4-BE49-F238E27FC236}">
                <a16:creationId xmlns:a16="http://schemas.microsoft.com/office/drawing/2014/main" id="{FC660F1A-B562-4E2C-AB25-825A10B0339E}"/>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EDB11204-9BE1-486B-88B6-3431D9B8E71A}"/>
              </a:ext>
            </a:extLst>
          </p:cNvPr>
          <p:cNvSpPr txBox="1"/>
          <p:nvPr/>
        </p:nvSpPr>
        <p:spPr>
          <a:xfrm>
            <a:off x="137886" y="2335776"/>
            <a:ext cx="6388418" cy="1107996"/>
          </a:xfrm>
          <a:prstGeom prst="rect">
            <a:avLst/>
          </a:prstGeom>
          <a:noFill/>
          <a:ln w="19050">
            <a:solidFill>
              <a:schemeClr val="tx1"/>
            </a:solidFill>
          </a:ln>
        </p:spPr>
        <p:txBody>
          <a:bodyPr wrap="square" rtlCol="0">
            <a:spAutoFit/>
          </a:bodyPr>
          <a:lstStyle/>
          <a:p>
            <a:r>
              <a:rPr kumimoji="1" lang="ja-JP" altLang="en-US" sz="1800" i="0" u="heavy" strike="noStrike" kern="1200" cap="none" spc="0" normalizeH="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アドバイス部会②</a:t>
            </a:r>
            <a:r>
              <a:rPr kumimoji="1" lang="ja-JP" altLang="en-US" sz="1200" i="0" strike="noStrike" kern="1200" cap="none" spc="0" normalizeH="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（令和元年１１月１８日実施） </a:t>
            </a:r>
            <a:r>
              <a:rPr kumimoji="1" lang="en-US" altLang="ja-JP" sz="1200" dirty="0">
                <a:solidFill>
                  <a:prstClr val="black"/>
                </a:solidFill>
                <a:latin typeface="BIZ UDPゴシック" panose="020B0400000000000000" pitchFamily="50" charset="-128"/>
                <a:ea typeface="BIZ UDPゴシック" panose="020B0400000000000000" pitchFamily="50" charset="-128"/>
              </a:rPr>
              <a:t>【</a:t>
            </a:r>
            <a:r>
              <a:rPr kumimoji="1" lang="ja-JP" altLang="en-US" sz="1200" dirty="0">
                <a:solidFill>
                  <a:prstClr val="black"/>
                </a:solidFill>
                <a:latin typeface="BIZ UDPゴシック" panose="020B0400000000000000" pitchFamily="50" charset="-128"/>
                <a:ea typeface="BIZ UDPゴシック" panose="020B0400000000000000" pitchFamily="50" charset="-128"/>
              </a:rPr>
              <a:t>藤本委員、若本委員</a:t>
            </a:r>
            <a:r>
              <a:rPr kumimoji="1" lang="en-US" altLang="ja-JP" sz="1200" dirty="0">
                <a:solidFill>
                  <a:prstClr val="black"/>
                </a:solidFill>
                <a:latin typeface="BIZ UDPゴシック" panose="020B0400000000000000" pitchFamily="50" charset="-128"/>
                <a:ea typeface="BIZ UDPゴシック" panose="020B0400000000000000" pitchFamily="50" charset="-128"/>
              </a:rPr>
              <a:t>】</a:t>
            </a:r>
          </a:p>
          <a:p>
            <a:r>
              <a:rPr kumimoji="1" lang="ja-JP" altLang="en-US" sz="1600" i="0" strike="noStrike" kern="1200" cap="none" spc="0" normalizeH="0" baseline="0" noProof="0" dirty="0">
                <a:ln>
                  <a:noFill/>
                </a:ln>
                <a:solidFill>
                  <a:schemeClr val="accent2">
                    <a:lumMod val="50000"/>
                  </a:schemeClr>
                </a:solidFill>
                <a:effectLst/>
                <a:uLnTx/>
                <a:uFillTx/>
                <a:latin typeface="BIZ UDPゴシック" panose="020B0400000000000000" pitchFamily="50" charset="-128"/>
                <a:ea typeface="BIZ UDPゴシック" panose="020B0400000000000000" pitchFamily="50" charset="-128"/>
              </a:rPr>
              <a:t>　</a:t>
            </a:r>
            <a:r>
              <a:rPr kumimoji="1" lang="en-US" altLang="ja-JP" sz="1600" i="0" strike="noStrike" kern="1200" cap="none" spc="0" normalizeH="0" baseline="0" noProof="0" dirty="0">
                <a:ln>
                  <a:noFill/>
                </a:ln>
                <a:solidFill>
                  <a:schemeClr val="accent2">
                    <a:lumMod val="50000"/>
                  </a:schemeClr>
                </a:solidFill>
                <a:effectLst/>
                <a:uLnTx/>
                <a:uFillTx/>
                <a:latin typeface="BIZ UDPゴシック" panose="020B0400000000000000" pitchFamily="50" charset="-128"/>
                <a:ea typeface="BIZ UDPゴシック" panose="020B0400000000000000" pitchFamily="50" charset="-128"/>
              </a:rPr>
              <a:t>&lt;</a:t>
            </a:r>
            <a:r>
              <a:rPr kumimoji="1" lang="ja-JP" altLang="en-US" sz="1600" i="0" strike="noStrike" kern="1200" cap="none" spc="0" normalizeH="0" baseline="0" noProof="0" dirty="0">
                <a:ln>
                  <a:noFill/>
                </a:ln>
                <a:solidFill>
                  <a:schemeClr val="accent2">
                    <a:lumMod val="50000"/>
                  </a:schemeClr>
                </a:solidFill>
                <a:effectLst/>
                <a:uLnTx/>
                <a:uFillTx/>
                <a:latin typeface="BIZ UDPゴシック" panose="020B0400000000000000" pitchFamily="50" charset="-128"/>
                <a:ea typeface="BIZ UDPゴシック" panose="020B0400000000000000" pitchFamily="50" charset="-128"/>
              </a:rPr>
              <a:t>基本設計段階</a:t>
            </a:r>
            <a:r>
              <a:rPr kumimoji="1" lang="en-US" altLang="ja-JP" sz="1600" i="0" strike="noStrike" kern="1200" cap="none" spc="0" normalizeH="0" baseline="0" noProof="0" dirty="0">
                <a:ln>
                  <a:noFill/>
                </a:ln>
                <a:solidFill>
                  <a:schemeClr val="accent2">
                    <a:lumMod val="50000"/>
                  </a:schemeClr>
                </a:solidFill>
                <a:effectLst/>
                <a:uLnTx/>
                <a:uFillTx/>
                <a:latin typeface="BIZ UDPゴシック" panose="020B0400000000000000" pitchFamily="50" charset="-128"/>
                <a:ea typeface="BIZ UDPゴシック" panose="020B0400000000000000" pitchFamily="50" charset="-128"/>
              </a:rPr>
              <a:t>&gt;</a:t>
            </a:r>
          </a:p>
          <a:p>
            <a:r>
              <a:rPr kumimoji="1" lang="ja-JP" altLang="en-US" sz="1600" dirty="0">
                <a:solidFill>
                  <a:prstClr val="black"/>
                </a:solidFill>
                <a:latin typeface="BIZ UDPゴシック" panose="020B0400000000000000" pitchFamily="50" charset="-128"/>
                <a:ea typeface="BIZ UDPゴシック" panose="020B0400000000000000" pitchFamily="50" charset="-128"/>
              </a:rPr>
              <a:t>　 　・景観形成の目標設定等の修正</a:t>
            </a:r>
            <a:r>
              <a:rPr kumimoji="1" lang="ja-JP" altLang="en-US" sz="16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endParaRPr kumimoji="1" lang="en-US" altLang="ja-JP" sz="16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r>
              <a:rPr kumimoji="1" lang="ja-JP" altLang="en-US" sz="16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・第１回アドバイスへの対応状況の説明</a:t>
            </a:r>
          </a:p>
        </p:txBody>
      </p:sp>
      <p:sp>
        <p:nvSpPr>
          <p:cNvPr id="16" name="テキスト ボックス 15">
            <a:extLst>
              <a:ext uri="{FF2B5EF4-FFF2-40B4-BE49-F238E27FC236}">
                <a16:creationId xmlns:a16="http://schemas.microsoft.com/office/drawing/2014/main" id="{851C5098-EEAD-4126-A543-4E2755E902D1}"/>
              </a:ext>
            </a:extLst>
          </p:cNvPr>
          <p:cNvSpPr txBox="1"/>
          <p:nvPr/>
        </p:nvSpPr>
        <p:spPr>
          <a:xfrm>
            <a:off x="137886" y="5417244"/>
            <a:ext cx="8620684" cy="369332"/>
          </a:xfrm>
          <a:prstGeom prst="rect">
            <a:avLst/>
          </a:prstGeom>
          <a:noFill/>
        </p:spPr>
        <p:txBody>
          <a:bodyPr wrap="square" rtlCol="0">
            <a:spAutoFit/>
          </a:bodyPr>
          <a:lstStyle/>
          <a:p>
            <a:r>
              <a:rPr kumimoji="1" lang="ja-JP" altLang="en-US" dirty="0">
                <a:solidFill>
                  <a:prstClr val="black"/>
                </a:solidFill>
                <a:latin typeface="BIZ UDPゴシック" panose="020B0400000000000000" pitchFamily="50" charset="-128"/>
                <a:ea typeface="BIZ UDPゴシック" panose="020B0400000000000000" pitchFamily="50" charset="-128"/>
              </a:rPr>
              <a:t>　～　工事期間 （</a:t>
            </a:r>
            <a:r>
              <a:rPr kumimoji="1" lang="ja-JP" altLang="en-US"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令和３年</a:t>
            </a:r>
            <a:r>
              <a:rPr kumimoji="1" lang="en-US" altLang="ja-JP"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10</a:t>
            </a:r>
            <a:r>
              <a:rPr kumimoji="1" lang="ja-JP" altLang="en-US"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月～令和５年２月）　～</a:t>
            </a:r>
            <a:endParaRPr kumimoji="1" lang="en-US" altLang="ja-JP"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252548C2-C1B7-443E-A7B9-F476428E6200}"/>
              </a:ext>
            </a:extLst>
          </p:cNvPr>
          <p:cNvSpPr txBox="1"/>
          <p:nvPr/>
        </p:nvSpPr>
        <p:spPr>
          <a:xfrm>
            <a:off x="137886" y="3874546"/>
            <a:ext cx="6388418" cy="1107996"/>
          </a:xfrm>
          <a:prstGeom prst="rect">
            <a:avLst/>
          </a:prstGeom>
          <a:noFill/>
          <a:ln w="19050">
            <a:solidFill>
              <a:schemeClr val="tx1"/>
            </a:solidFill>
          </a:ln>
        </p:spPr>
        <p:txBody>
          <a:bodyPr wrap="square" rtlCol="0">
            <a:spAutoFit/>
          </a:bodyPr>
          <a:lstStyle/>
          <a:p>
            <a:r>
              <a:rPr kumimoji="1" lang="ja-JP" altLang="en-US" dirty="0">
                <a:solidFill>
                  <a:prstClr val="black"/>
                </a:solidFill>
                <a:latin typeface="BIZ UDPゴシック" panose="020B0400000000000000" pitchFamily="50" charset="-128"/>
                <a:ea typeface="BIZ UDPゴシック" panose="020B0400000000000000" pitchFamily="50" charset="-128"/>
              </a:rPr>
              <a:t>アドバイス部会③</a:t>
            </a:r>
            <a:r>
              <a:rPr kumimoji="1" lang="ja-JP" altLang="en-US" sz="1200" dirty="0">
                <a:solidFill>
                  <a:prstClr val="black"/>
                </a:solidFill>
                <a:latin typeface="BIZ UDPゴシック" panose="020B0400000000000000" pitchFamily="50" charset="-128"/>
                <a:ea typeface="BIZ UDPゴシック" panose="020B0400000000000000" pitchFamily="50" charset="-128"/>
              </a:rPr>
              <a:t>　（令和２年７月２１日実施）</a:t>
            </a:r>
            <a:r>
              <a:rPr kumimoji="1" lang="en-US" altLang="ja-JP" sz="1200" dirty="0">
                <a:solidFill>
                  <a:prstClr val="black"/>
                </a:solidFill>
                <a:latin typeface="BIZ UDPゴシック" panose="020B0400000000000000" pitchFamily="50" charset="-128"/>
                <a:ea typeface="BIZ UDPゴシック" panose="020B0400000000000000" pitchFamily="50" charset="-128"/>
              </a:rPr>
              <a:t> 【</a:t>
            </a:r>
            <a:r>
              <a:rPr kumimoji="1" lang="ja-JP" altLang="en-US" sz="1200" dirty="0">
                <a:solidFill>
                  <a:prstClr val="black"/>
                </a:solidFill>
                <a:latin typeface="BIZ UDPゴシック" panose="020B0400000000000000" pitchFamily="50" charset="-128"/>
                <a:ea typeface="BIZ UDPゴシック" panose="020B0400000000000000" pitchFamily="50" charset="-128"/>
              </a:rPr>
              <a:t>加藤委員、藤本委員、若本委員</a:t>
            </a:r>
            <a:r>
              <a:rPr kumimoji="1" lang="en-US" altLang="ja-JP" sz="1200" dirty="0">
                <a:solidFill>
                  <a:prstClr val="black"/>
                </a:solidFill>
                <a:latin typeface="BIZ UDPゴシック" panose="020B0400000000000000" pitchFamily="50" charset="-128"/>
                <a:ea typeface="BIZ UDPゴシック" panose="020B0400000000000000" pitchFamily="50" charset="-128"/>
              </a:rPr>
              <a:t>】</a:t>
            </a:r>
            <a:endParaRPr kumimoji="1" lang="ja-JP" altLang="en-US" sz="1200" dirty="0">
              <a:solidFill>
                <a:prstClr val="black"/>
              </a:solidFill>
              <a:latin typeface="BIZ UDPゴシック" panose="020B0400000000000000" pitchFamily="50" charset="-128"/>
              <a:ea typeface="BIZ UDPゴシック" panose="020B0400000000000000" pitchFamily="50" charset="-128"/>
            </a:endParaRPr>
          </a:p>
          <a:p>
            <a:r>
              <a:rPr kumimoji="1" lang="ja-JP" altLang="en-US" sz="1600" dirty="0">
                <a:solidFill>
                  <a:schemeClr val="accent2">
                    <a:lumMod val="50000"/>
                  </a:schemeClr>
                </a:solidFill>
                <a:latin typeface="BIZ UDPゴシック" panose="020B0400000000000000" pitchFamily="50" charset="-128"/>
                <a:ea typeface="BIZ UDPゴシック" panose="020B0400000000000000" pitchFamily="50" charset="-128"/>
              </a:rPr>
              <a:t>　</a:t>
            </a:r>
            <a:r>
              <a:rPr kumimoji="1" lang="en-US" altLang="ja-JP" sz="1600" dirty="0">
                <a:solidFill>
                  <a:schemeClr val="accent2">
                    <a:lumMod val="50000"/>
                  </a:schemeClr>
                </a:solidFill>
                <a:latin typeface="BIZ UDPゴシック" panose="020B0400000000000000" pitchFamily="50" charset="-128"/>
                <a:ea typeface="BIZ UDPゴシック" panose="020B0400000000000000" pitchFamily="50" charset="-128"/>
              </a:rPr>
              <a:t>&lt;</a:t>
            </a:r>
            <a:r>
              <a:rPr kumimoji="1" lang="ja-JP" altLang="en-US" sz="1600" dirty="0">
                <a:solidFill>
                  <a:schemeClr val="accent2">
                    <a:lumMod val="50000"/>
                  </a:schemeClr>
                </a:solidFill>
                <a:latin typeface="BIZ UDPゴシック" panose="020B0400000000000000" pitchFamily="50" charset="-128"/>
                <a:ea typeface="BIZ UDPゴシック" panose="020B0400000000000000" pitchFamily="50" charset="-128"/>
              </a:rPr>
              <a:t>実施設計段階</a:t>
            </a:r>
            <a:r>
              <a:rPr kumimoji="1" lang="en-US" altLang="ja-JP" sz="1600" dirty="0">
                <a:solidFill>
                  <a:schemeClr val="accent2">
                    <a:lumMod val="50000"/>
                  </a:schemeClr>
                </a:solidFill>
                <a:latin typeface="BIZ UDPゴシック" panose="020B0400000000000000" pitchFamily="50" charset="-128"/>
                <a:ea typeface="BIZ UDPゴシック" panose="020B0400000000000000" pitchFamily="50" charset="-128"/>
              </a:rPr>
              <a:t>&gt;</a:t>
            </a:r>
          </a:p>
          <a:p>
            <a:r>
              <a:rPr kumimoji="1" lang="ja-JP" altLang="en-US" sz="1600" dirty="0">
                <a:solidFill>
                  <a:prstClr val="black"/>
                </a:solidFill>
                <a:latin typeface="BIZ UDPゴシック" panose="020B0400000000000000" pitchFamily="50" charset="-128"/>
                <a:ea typeface="BIZ UDPゴシック" panose="020B0400000000000000" pitchFamily="50" charset="-128"/>
              </a:rPr>
              <a:t>　　 ・景観形成の目標設定等の修正</a:t>
            </a:r>
          </a:p>
          <a:p>
            <a:r>
              <a:rPr kumimoji="1" lang="ja-JP" altLang="en-US" sz="1600" dirty="0">
                <a:solidFill>
                  <a:prstClr val="black"/>
                </a:solidFill>
                <a:latin typeface="BIZ UDPゴシック" panose="020B0400000000000000" pitchFamily="50" charset="-128"/>
                <a:ea typeface="BIZ UDPゴシック" panose="020B0400000000000000" pitchFamily="50" charset="-128"/>
              </a:rPr>
              <a:t>  　 ・第２回アドバイスへの対応状況の説明</a:t>
            </a:r>
            <a:endParaRPr kumimoji="1" lang="en-US" altLang="ja-JP" sz="160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4F6037CC-5F1B-4580-A0B9-98BBDCAE3143}"/>
              </a:ext>
            </a:extLst>
          </p:cNvPr>
          <p:cNvSpPr txBox="1"/>
          <p:nvPr/>
        </p:nvSpPr>
        <p:spPr>
          <a:xfrm>
            <a:off x="137886" y="6227852"/>
            <a:ext cx="8408503" cy="369332"/>
          </a:xfrm>
          <a:prstGeom prst="rect">
            <a:avLst/>
          </a:prstGeom>
          <a:noFill/>
          <a:ln w="38100">
            <a:solidFill>
              <a:srgbClr val="FF0000"/>
            </a:solidFill>
          </a:ln>
        </p:spPr>
        <p:txBody>
          <a:bodyPr wrap="square" rtlCol="0" anchor="ctr">
            <a:spAutoFit/>
          </a:bodyPr>
          <a:lstStyle/>
          <a:p>
            <a:r>
              <a:rPr kumimoji="0" lang="ja-JP" altLang="en-US" sz="18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自己評価結果の部会報告 </a:t>
            </a:r>
            <a:r>
              <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令和５年</a:t>
            </a:r>
            <a:r>
              <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12</a:t>
            </a: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月</a:t>
            </a:r>
            <a:r>
              <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日</a:t>
            </a:r>
            <a:r>
              <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lang="en-US" altLang="ja-JP" sz="1200" kern="0" dirty="0">
                <a:solidFill>
                  <a:prstClr val="black"/>
                </a:solidFill>
                <a:latin typeface="BIZ UDPゴシック" panose="020B0400000000000000" pitchFamily="50" charset="-128"/>
                <a:ea typeface="BIZ UDPゴシック" panose="020B0400000000000000" pitchFamily="50" charset="-128"/>
              </a:rPr>
              <a:t>【</a:t>
            </a:r>
            <a:r>
              <a:rPr lang="ja-JP" altLang="en-US" sz="1200" kern="0" dirty="0">
                <a:solidFill>
                  <a:prstClr val="black"/>
                </a:solidFill>
                <a:latin typeface="BIZ UDPゴシック" panose="020B0400000000000000" pitchFamily="50" charset="-128"/>
                <a:ea typeface="BIZ UDPゴシック" panose="020B0400000000000000" pitchFamily="50" charset="-128"/>
              </a:rPr>
              <a:t>田中委員、林委員、若本委員</a:t>
            </a:r>
            <a:r>
              <a:rPr lang="en-US" altLang="ja-JP" sz="1200" kern="0" dirty="0">
                <a:solidFill>
                  <a:prstClr val="black"/>
                </a:solidFill>
                <a:latin typeface="BIZ UDPゴシック" panose="020B0400000000000000" pitchFamily="50" charset="-128"/>
                <a:ea typeface="BIZ UDPゴシック" panose="020B0400000000000000" pitchFamily="50" charset="-128"/>
              </a:rPr>
              <a:t>】</a:t>
            </a:r>
            <a:endParaRPr kumimoji="1" lang="en-US" altLang="ja-JP" sz="12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01453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89808" y="121955"/>
            <a:ext cx="3963091" cy="437171"/>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8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アドバイス部会①～③での主な助言</a:t>
            </a:r>
            <a:endParaRPr kumimoji="0" lang="en-US" altLang="ja-JP" sz="18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2" name="表 2">
            <a:extLst>
              <a:ext uri="{FF2B5EF4-FFF2-40B4-BE49-F238E27FC236}">
                <a16:creationId xmlns:a16="http://schemas.microsoft.com/office/drawing/2014/main" id="{D2B3A82A-44A9-47F3-9702-41CF212C58DA}"/>
              </a:ext>
            </a:extLst>
          </p:cNvPr>
          <p:cNvGraphicFramePr>
            <a:graphicFrameLocks noGrp="1"/>
          </p:cNvGraphicFramePr>
          <p:nvPr>
            <p:extLst>
              <p:ext uri="{D42A27DB-BD31-4B8C-83A1-F6EECF244321}">
                <p14:modId xmlns:p14="http://schemas.microsoft.com/office/powerpoint/2010/main" val="2808699999"/>
              </p:ext>
            </p:extLst>
          </p:nvPr>
        </p:nvGraphicFramePr>
        <p:xfrm>
          <a:off x="321467" y="674183"/>
          <a:ext cx="8501066" cy="5756264"/>
        </p:xfrm>
        <a:graphic>
          <a:graphicData uri="http://schemas.openxmlformats.org/drawingml/2006/table">
            <a:tbl>
              <a:tblPr firstRow="1" bandRow="1">
                <a:tableStyleId>{5C22544A-7EE6-4342-B048-85BDC9FD1C3A}</a:tableStyleId>
              </a:tblPr>
              <a:tblGrid>
                <a:gridCol w="2308611">
                  <a:extLst>
                    <a:ext uri="{9D8B030D-6E8A-4147-A177-3AD203B41FA5}">
                      <a16:colId xmlns:a16="http://schemas.microsoft.com/office/drawing/2014/main" val="1012319739"/>
                    </a:ext>
                  </a:extLst>
                </a:gridCol>
                <a:gridCol w="6192455">
                  <a:extLst>
                    <a:ext uri="{9D8B030D-6E8A-4147-A177-3AD203B41FA5}">
                      <a16:colId xmlns:a16="http://schemas.microsoft.com/office/drawing/2014/main" val="1561415816"/>
                    </a:ext>
                  </a:extLst>
                </a:gridCol>
              </a:tblGrid>
              <a:tr h="910777">
                <a:tc>
                  <a:txBody>
                    <a:bodyPr/>
                    <a:lstStyle/>
                    <a:p>
                      <a:pPr marL="0" marR="0" lvl="0" indent="0" algn="ctr" defTabSz="914354" rtl="0" eaLnBrk="1" fontAlgn="auto" latinLnBrk="0" hangingPunct="1">
                        <a:lnSpc>
                          <a:spcPct val="13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周囲の建物との関係</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92075" marR="0" lvl="0" indent="-92075" algn="l" defTabSz="914354" rtl="0" eaLnBrk="1" fontAlgn="auto" latinLnBrk="0" hangingPunct="1">
                        <a:lnSpc>
                          <a:spcPct val="13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・既存の「障害支援施設」</a:t>
                      </a:r>
                      <a:r>
                        <a:rPr kumimoji="1" lang="ja-JP" altLang="en-US"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と「富田林支援学校」と併せて、</a:t>
                      </a:r>
                      <a:r>
                        <a:rPr kumimoji="1" lang="ja-JP" altLang="en-US" sz="1600" b="1" i="0" u="sng"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rPr>
                        <a:t>１つの施設として沿道から見たランドスケープ</a:t>
                      </a:r>
                      <a:r>
                        <a:rPr kumimoji="1" lang="ja-JP" altLang="en-US"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を設計すべき。</a:t>
                      </a:r>
                      <a:endParaRPr kumimoji="1" lang="ja-JP"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56656074"/>
                  </a:ext>
                </a:extLst>
              </a:tr>
              <a:tr h="1441319">
                <a:tc>
                  <a:txBody>
                    <a:bodyPr/>
                    <a:lstStyle/>
                    <a:p>
                      <a:pPr marL="0" marR="0" lvl="0" indent="0" algn="ctr" defTabSz="914354" rtl="0" eaLnBrk="1" fontAlgn="auto" latinLnBrk="0" hangingPunct="1">
                        <a:lnSpc>
                          <a:spcPct val="130000"/>
                        </a:lnSpc>
                        <a:spcBef>
                          <a:spcPts val="0"/>
                        </a:spcBef>
                        <a:spcAft>
                          <a:spcPts val="0"/>
                        </a:spcAft>
                        <a:buClrTx/>
                        <a:buSzTx/>
                        <a:buFontTx/>
                        <a:buNone/>
                        <a:tabLst/>
                        <a:defRPr/>
                      </a:pPr>
                      <a:r>
                        <a:rPr kumimoji="1" lang="ja-JP" altLang="en-US"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樹木</a:t>
                      </a:r>
                      <a:endParaRPr kumimoji="1" lang="en-US" altLang="ja-JP"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92075" marR="0" lvl="0" indent="-92075" algn="l" defTabSz="914354" rtl="0" eaLnBrk="1" fontAlgn="auto" latinLnBrk="0" hangingPunct="1">
                        <a:lnSpc>
                          <a:spcPct val="130000"/>
                        </a:lnSpc>
                        <a:spcBef>
                          <a:spcPts val="0"/>
                        </a:spcBef>
                        <a:spcAft>
                          <a:spcPts val="0"/>
                        </a:spcAft>
                        <a:buClrTx/>
                        <a:buSzTx/>
                        <a:buFontTx/>
                        <a:buNone/>
                        <a:tabLst/>
                        <a:defRPr/>
                      </a:pPr>
                      <a:r>
                        <a:rPr kumimoji="1" lang="ja-JP" altLang="en-US"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・敷地全体としてかなり樹木がうっそうとして</a:t>
                      </a:r>
                      <a:r>
                        <a:rPr kumimoji="1" lang="ja-JP" altLang="en-US" sz="1600" b="0" dirty="0">
                          <a:solidFill>
                            <a:prstClr val="black"/>
                          </a:solidFill>
                          <a:latin typeface="BIZ UDPゴシック" panose="020B0400000000000000" pitchFamily="50" charset="-128"/>
                          <a:ea typeface="BIZ UDPゴシック" panose="020B0400000000000000" pitchFamily="50" charset="-128"/>
                        </a:rPr>
                        <a:t>いるため、</a:t>
                      </a:r>
                      <a:r>
                        <a:rPr kumimoji="1" lang="ja-JP" altLang="en-US" sz="1600" b="1" i="0" u="sng"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rPr>
                        <a:t>残す樹木と脱木する樹木を早い段階で整理した方がよい。</a:t>
                      </a:r>
                      <a:endParaRPr kumimoji="1" lang="en-US" altLang="ja-JP" sz="1600" b="1" i="0" u="sng"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endParaRPr>
                    </a:p>
                    <a:p>
                      <a:pPr marL="92075" marR="0" lvl="0" indent="-92075" algn="l" defTabSz="914354" rtl="0" eaLnBrk="1" fontAlgn="auto" latinLnBrk="0" hangingPunct="1">
                        <a:lnSpc>
                          <a:spcPct val="130000"/>
                        </a:lnSpc>
                        <a:spcBef>
                          <a:spcPts val="0"/>
                        </a:spcBef>
                        <a:spcAft>
                          <a:spcPts val="0"/>
                        </a:spcAft>
                        <a:buClrTx/>
                        <a:buSzTx/>
                        <a:buFontTx/>
                        <a:buNone/>
                        <a:tabLst/>
                        <a:defRPr/>
                      </a:pPr>
                      <a:r>
                        <a:rPr kumimoji="1" lang="ja-JP" altLang="en-US" sz="1600" b="0"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u="sng" dirty="0">
                          <a:solidFill>
                            <a:srgbClr val="C00000"/>
                          </a:solidFill>
                          <a:latin typeface="BIZ UDPゴシック" panose="020B0400000000000000" pitchFamily="50" charset="-128"/>
                          <a:ea typeface="BIZ UDPゴシック" panose="020B0400000000000000" pitchFamily="50" charset="-128"/>
                        </a:rPr>
                        <a:t>シンボルツリー</a:t>
                      </a:r>
                      <a:r>
                        <a:rPr kumimoji="1" lang="ja-JP" altLang="en-US" sz="1600" b="0" dirty="0">
                          <a:solidFill>
                            <a:prstClr val="black"/>
                          </a:solidFill>
                          <a:latin typeface="BIZ UDPゴシック" panose="020B0400000000000000" pitchFamily="50" charset="-128"/>
                          <a:ea typeface="BIZ UDPゴシック" panose="020B0400000000000000" pitchFamily="50" charset="-128"/>
                        </a:rPr>
                        <a:t>は必ずしも大きいものでなくともよい。</a:t>
                      </a:r>
                      <a:r>
                        <a:rPr kumimoji="1" lang="ja-JP" altLang="en-US" sz="1600" b="1" u="sng" dirty="0">
                          <a:solidFill>
                            <a:srgbClr val="C00000"/>
                          </a:solidFill>
                          <a:latin typeface="BIZ UDPゴシック" panose="020B0400000000000000" pitchFamily="50" charset="-128"/>
                          <a:ea typeface="BIZ UDPゴシック" panose="020B0400000000000000" pitchFamily="50" charset="-128"/>
                        </a:rPr>
                        <a:t>保存樹木との関係を見ながら検討されると良い</a:t>
                      </a:r>
                      <a:r>
                        <a:rPr kumimoji="1" lang="ja-JP" altLang="en-US" sz="1600" b="0" dirty="0">
                          <a:solidFill>
                            <a:prstClr val="black"/>
                          </a:solidFill>
                          <a:latin typeface="BIZ UDPゴシック" panose="020B0400000000000000" pitchFamily="50" charset="-128"/>
                          <a:ea typeface="BIZ UDPゴシック" panose="020B0400000000000000" pitchFamily="50" charset="-128"/>
                        </a:rPr>
                        <a:t>。</a:t>
                      </a:r>
                      <a:endParaRPr kumimoji="1" lang="en-US" altLang="ja-JP" sz="1600" b="0" dirty="0">
                        <a:solidFill>
                          <a:prstClr val="black"/>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85472583"/>
                  </a:ext>
                </a:extLst>
              </a:tr>
              <a:tr h="1441319">
                <a:tc>
                  <a:txBody>
                    <a:bodyPr/>
                    <a:lstStyle/>
                    <a:p>
                      <a:pPr marL="0" marR="0" lvl="0" indent="0" algn="ctr" defTabSz="914354" rtl="0" eaLnBrk="1" fontAlgn="auto" latinLnBrk="0" hangingPunct="1">
                        <a:lnSpc>
                          <a:spcPct val="13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広場・通路部分</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92075" marR="0" lvl="0" indent="-92075" algn="l" defTabSz="914354" rtl="0" eaLnBrk="1" fontAlgn="auto" latinLnBrk="0" hangingPunct="1">
                        <a:lnSpc>
                          <a:spcPct val="13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・建物周囲の通路の取り方は</a:t>
                      </a:r>
                      <a:r>
                        <a:rPr kumimoji="1" lang="ja-JP" altLang="en-US" sz="1600" b="1" i="0" u="sng"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rPr>
                        <a:t>建物とセットで考え、広場のつくりこみを考えてもらいたい。</a:t>
                      </a:r>
                      <a:endParaRPr kumimoji="1" lang="en-US" altLang="ja-JP" sz="1600" b="1" i="0" u="sng"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endParaRPr>
                    </a:p>
                    <a:p>
                      <a:pPr marL="92075" marR="0" lvl="0" indent="-92075" algn="l" defTabSz="914354" rtl="0" eaLnBrk="1" fontAlgn="auto" latinLnBrk="0" hangingPunct="1">
                        <a:lnSpc>
                          <a:spcPct val="130000"/>
                        </a:lnSpc>
                        <a:spcBef>
                          <a:spcPts val="0"/>
                        </a:spcBef>
                        <a:spcAft>
                          <a:spcPts val="0"/>
                        </a:spcAft>
                        <a:buClrTx/>
                        <a:buSzTx/>
                        <a:buFontTx/>
                        <a:buNone/>
                        <a:tabLst/>
                        <a:defRPr/>
                      </a:pPr>
                      <a:r>
                        <a:rPr kumimoji="1" lang="ja-JP" altLang="en-US" sz="16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en-US" sz="1600" b="1" i="0" u="sng"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rPr>
                        <a:t>駐車場周辺のフェンス</a:t>
                      </a:r>
                      <a:r>
                        <a:rPr kumimoji="1" lang="ja-JP" altLang="en-US"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については、</a:t>
                      </a:r>
                      <a:r>
                        <a:rPr kumimoji="1" lang="ja-JP" altLang="en-US" sz="1600" b="1" i="0" u="sng"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rPr>
                        <a:t>駐車場部分のみを囲う計画</a:t>
                      </a:r>
                      <a:r>
                        <a:rPr kumimoji="1" lang="ja-JP" altLang="en-US"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も考えられる。</a:t>
                      </a:r>
                      <a:endParaRPr kumimoji="1" lang="ja-JP" altLang="en-US"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82387215"/>
                  </a:ext>
                </a:extLst>
              </a:tr>
              <a:tr h="1795925">
                <a:tc>
                  <a:txBody>
                    <a:bodyPr/>
                    <a:lstStyle/>
                    <a:p>
                      <a:pPr marL="0" marR="0" lvl="0" indent="0" algn="ctr" defTabSz="914354" rtl="0" eaLnBrk="1" fontAlgn="auto" latinLnBrk="0" hangingPunct="1">
                        <a:lnSpc>
                          <a:spcPct val="130000"/>
                        </a:lnSpc>
                        <a:spcBef>
                          <a:spcPts val="0"/>
                        </a:spcBef>
                        <a:spcAft>
                          <a:spcPts val="0"/>
                        </a:spcAft>
                        <a:buClrTx/>
                        <a:buSzTx/>
                        <a:buFontTx/>
                        <a:buNone/>
                        <a:tabLst/>
                        <a:defRPr/>
                      </a:pPr>
                      <a:r>
                        <a:rPr kumimoji="1" lang="ja-JP" altLang="en-US"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建物デザイン等</a:t>
                      </a:r>
                      <a:endParaRPr kumimoji="1" lang="en-US" altLang="ja-JP"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92075" marR="0" lvl="0" indent="-92075" algn="l" defTabSz="914354" rtl="0" eaLnBrk="1" fontAlgn="auto" latinLnBrk="0" hangingPunct="1">
                        <a:lnSpc>
                          <a:spcPct val="130000"/>
                        </a:lnSpc>
                        <a:spcBef>
                          <a:spcPts val="0"/>
                        </a:spcBef>
                        <a:spcAft>
                          <a:spcPts val="0"/>
                        </a:spcAft>
                        <a:buClrTx/>
                        <a:buSzTx/>
                        <a:buFontTx/>
                        <a:buNone/>
                        <a:tabLst/>
                        <a:defRPr/>
                      </a:pPr>
                      <a:r>
                        <a:rPr kumimoji="1" lang="ja-JP" altLang="en-US" sz="16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en-US" sz="1600" b="1" i="0" u="sng"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rPr>
                        <a:t>エントランス周りの閉塞感と硬い表情をやわらげる工夫が必要</a:t>
                      </a:r>
                      <a:r>
                        <a:rPr kumimoji="1" lang="ja-JP" altLang="en-US"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である。</a:t>
                      </a:r>
                      <a:endParaRPr kumimoji="1" lang="en-US" altLang="ja-JP"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92075" marR="0" lvl="0" indent="-92075" algn="l" defTabSz="914354" rtl="0" eaLnBrk="1" fontAlgn="auto" latinLnBrk="0" hangingPunct="1">
                        <a:lnSpc>
                          <a:spcPct val="130000"/>
                        </a:lnSpc>
                        <a:spcBef>
                          <a:spcPts val="0"/>
                        </a:spcBef>
                        <a:spcAft>
                          <a:spcPts val="0"/>
                        </a:spcAft>
                        <a:buClrTx/>
                        <a:buSzTx/>
                        <a:buFontTx/>
                        <a:buNone/>
                        <a:tabLst/>
                        <a:defRPr/>
                      </a:pPr>
                      <a:r>
                        <a:rPr kumimoji="1" lang="ja-JP" altLang="en-US"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・庇で横ラインが強調されているため、</a:t>
                      </a:r>
                      <a:r>
                        <a:rPr kumimoji="1" lang="ja-JP" altLang="en-US" sz="1600" b="1" i="0" u="sng"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rPr>
                        <a:t>エントランス付近に設置されている柱は、赤でなく黒い方がよい。</a:t>
                      </a:r>
                      <a:endParaRPr kumimoji="1" lang="en-US" altLang="ja-JP"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92075" marR="0" lvl="0" indent="-92075" algn="l" defTabSz="914354" rtl="0" eaLnBrk="1" fontAlgn="auto" latinLnBrk="0" hangingPunct="1">
                        <a:lnSpc>
                          <a:spcPct val="130000"/>
                        </a:lnSpc>
                        <a:spcBef>
                          <a:spcPts val="0"/>
                        </a:spcBef>
                        <a:spcAft>
                          <a:spcPts val="0"/>
                        </a:spcAft>
                        <a:buClrTx/>
                        <a:buSzTx/>
                        <a:buFontTx/>
                        <a:buNone/>
                        <a:tabLst/>
                        <a:defRPr/>
                      </a:pPr>
                      <a:r>
                        <a:rPr kumimoji="1" lang="ja-JP" altLang="en-US" sz="16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・アプローチ景観の</a:t>
                      </a:r>
                      <a:r>
                        <a:rPr kumimoji="1" lang="ja-JP" altLang="en-US" sz="1600" b="1" i="0" u="sng"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rPr>
                        <a:t>右側のフェンスは高くする必要はない。色も白ではなく明度の低い目立たないものがよい。</a:t>
                      </a:r>
                      <a:endParaRPr kumimoji="1" lang="ja-JP" altLang="en-US" sz="1600" b="1" u="sng"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60538472"/>
                  </a:ext>
                </a:extLst>
              </a:tr>
            </a:tbl>
          </a:graphicData>
        </a:graphic>
      </p:graphicFrame>
      <p:sp>
        <p:nvSpPr>
          <p:cNvPr id="6" name="スライド番号プレースホルダー 3">
            <a:extLst>
              <a:ext uri="{FF2B5EF4-FFF2-40B4-BE49-F238E27FC236}">
                <a16:creationId xmlns:a16="http://schemas.microsoft.com/office/drawing/2014/main" id="{52C2D781-F473-4399-9E38-256E64E04070}"/>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567333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6BE1B76C-E859-4B2D-8BF1-6F7FA7C9B2B1}"/>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アドバイスへの対応</a:t>
            </a:r>
          </a:p>
        </p:txBody>
      </p:sp>
      <p:pic>
        <p:nvPicPr>
          <p:cNvPr id="6" name="図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3373" y="963484"/>
            <a:ext cx="8498138" cy="5413970"/>
          </a:xfrm>
          <a:prstGeom prst="rect">
            <a:avLst/>
          </a:prstGeom>
        </p:spPr>
      </p:pic>
      <p:sp>
        <p:nvSpPr>
          <p:cNvPr id="4" name="スライド番号プレースホルダー 3">
            <a:extLst>
              <a:ext uri="{FF2B5EF4-FFF2-40B4-BE49-F238E27FC236}">
                <a16:creationId xmlns:a16="http://schemas.microsoft.com/office/drawing/2014/main" id="{502499FB-CC96-4DCC-BA6F-E7D8237DB7D6}"/>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8" name="正方形/長方形 7"/>
          <p:cNvSpPr/>
          <p:nvPr/>
        </p:nvSpPr>
        <p:spPr>
          <a:xfrm>
            <a:off x="217394" y="602275"/>
            <a:ext cx="8563233" cy="335989"/>
          </a:xfrm>
          <a:prstGeom prst="rect">
            <a:avLst/>
          </a:prstGeom>
        </p:spPr>
        <p:txBody>
          <a:bodyPr wrap="square">
            <a:spAutoFit/>
          </a:bodyPr>
          <a:lstStyle/>
          <a:p>
            <a:pPr marL="0" marR="0" lvl="0" indent="0" algn="l" defTabSz="457200" rtl="0" eaLnBrk="1" fontAlgn="auto" latinLnBrk="0" hangingPunct="1">
              <a:lnSpc>
                <a:spcPts val="1900"/>
              </a:lnSpc>
              <a:spcBef>
                <a:spcPts val="1200"/>
              </a:spcBef>
              <a:spcAft>
                <a:spcPts val="0"/>
              </a:spcAft>
              <a:buClrTx/>
              <a:buSzTx/>
              <a:buFontTx/>
              <a:buNone/>
              <a:tabLst/>
              <a:defRPr/>
            </a:pP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当初の配置計画</a:t>
            </a: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Tree>
    <p:extLst>
      <p:ext uri="{BB962C8B-B14F-4D97-AF65-F5344CB8AC3E}">
        <p14:creationId xmlns:p14="http://schemas.microsoft.com/office/powerpoint/2010/main" val="2474876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7E6AB78B-3BBE-44B7-8CB3-106C70F7892F}"/>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アドバイスへの対応</a:t>
            </a:r>
          </a:p>
        </p:txBody>
      </p:sp>
      <p:pic>
        <p:nvPicPr>
          <p:cNvPr id="3" name="図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4184" y="871260"/>
            <a:ext cx="8944645" cy="5866090"/>
          </a:xfrm>
          <a:prstGeom prst="rect">
            <a:avLst/>
          </a:prstGeom>
        </p:spPr>
      </p:pic>
      <p:sp>
        <p:nvSpPr>
          <p:cNvPr id="8" name="正方形/長方形 7"/>
          <p:cNvSpPr/>
          <p:nvPr/>
        </p:nvSpPr>
        <p:spPr>
          <a:xfrm>
            <a:off x="199353" y="603059"/>
            <a:ext cx="8563233" cy="335989"/>
          </a:xfrm>
          <a:prstGeom prst="rect">
            <a:avLst/>
          </a:prstGeom>
        </p:spPr>
        <p:txBody>
          <a:bodyPr wrap="square">
            <a:spAutoFit/>
          </a:bodyPr>
          <a:lstStyle/>
          <a:p>
            <a:pPr marL="0" marR="0" lvl="0" indent="0" algn="l" defTabSz="457200" rtl="0" eaLnBrk="1" fontAlgn="auto" latinLnBrk="0" hangingPunct="1">
              <a:lnSpc>
                <a:spcPts val="1900"/>
              </a:lnSpc>
              <a:spcBef>
                <a:spcPts val="1200"/>
              </a:spcBef>
              <a:spcAft>
                <a:spcPts val="0"/>
              </a:spcAft>
              <a:buClrTx/>
              <a:buSzTx/>
              <a:buFontTx/>
              <a:buNone/>
              <a:tabLst/>
              <a:defRPr/>
            </a:pP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修正後の配置計画</a:t>
            </a: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4" name="テキスト ボックス 3"/>
          <p:cNvSpPr txBox="1"/>
          <p:nvPr/>
        </p:nvSpPr>
        <p:spPr>
          <a:xfrm>
            <a:off x="199355" y="2161273"/>
            <a:ext cx="1729320" cy="2616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府立富田林特別支援学校</a:t>
            </a:r>
          </a:p>
        </p:txBody>
      </p:sp>
      <p:sp>
        <p:nvSpPr>
          <p:cNvPr id="6" name="テキスト ボックス 5"/>
          <p:cNvSpPr txBox="1"/>
          <p:nvPr/>
        </p:nvSpPr>
        <p:spPr>
          <a:xfrm>
            <a:off x="199355" y="5588096"/>
            <a:ext cx="1276125" cy="43088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障害者支援施設</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かつらぎ・にじょう</a:t>
            </a:r>
          </a:p>
        </p:txBody>
      </p:sp>
      <p:sp>
        <p:nvSpPr>
          <p:cNvPr id="9" name="テキスト ボックス 8">
            <a:extLst>
              <a:ext uri="{FF2B5EF4-FFF2-40B4-BE49-F238E27FC236}">
                <a16:creationId xmlns:a16="http://schemas.microsoft.com/office/drawing/2014/main" id="{B5F60B5F-8F6F-4383-917B-5B1190A48040}"/>
              </a:ext>
            </a:extLst>
          </p:cNvPr>
          <p:cNvSpPr txBox="1"/>
          <p:nvPr/>
        </p:nvSpPr>
        <p:spPr>
          <a:xfrm>
            <a:off x="6638101" y="5986740"/>
            <a:ext cx="2124485" cy="307777"/>
          </a:xfrm>
          <a:prstGeom prst="rect">
            <a:avLst/>
          </a:prstGeom>
          <a:solidFill>
            <a:srgbClr val="FFFF00"/>
          </a:solidFill>
        </p:spPr>
        <p:txBody>
          <a:bodyPr wrap="square" rtlCol="0">
            <a:spAutoFit/>
          </a:bodyPr>
          <a:lstStyle/>
          <a:p>
            <a:pPr algn="ctr"/>
            <a:r>
              <a:rPr kumimoji="1" lang="ja-JP" altLang="en-US" sz="1400" b="1" dirty="0"/>
              <a:t>既存樹木の保存</a:t>
            </a:r>
          </a:p>
        </p:txBody>
      </p:sp>
      <p:sp>
        <p:nvSpPr>
          <p:cNvPr id="10" name="テキスト ボックス 9">
            <a:extLst>
              <a:ext uri="{FF2B5EF4-FFF2-40B4-BE49-F238E27FC236}">
                <a16:creationId xmlns:a16="http://schemas.microsoft.com/office/drawing/2014/main" id="{EE5DB362-ED03-435E-999D-93A6AC8F18AC}"/>
              </a:ext>
            </a:extLst>
          </p:cNvPr>
          <p:cNvSpPr txBox="1"/>
          <p:nvPr/>
        </p:nvSpPr>
        <p:spPr>
          <a:xfrm>
            <a:off x="6638102" y="5298874"/>
            <a:ext cx="2124486" cy="523220"/>
          </a:xfrm>
          <a:prstGeom prst="rect">
            <a:avLst/>
          </a:prstGeom>
          <a:solidFill>
            <a:srgbClr val="FF6600">
              <a:alpha val="98824"/>
            </a:srgbClr>
          </a:solidFill>
        </p:spPr>
        <p:txBody>
          <a:bodyPr wrap="square" rtlCol="0">
            <a:spAutoFit/>
          </a:bodyPr>
          <a:lstStyle/>
          <a:p>
            <a:pPr algn="ctr"/>
            <a:r>
              <a:rPr kumimoji="1" lang="ja-JP" altLang="en-US" sz="1400" b="1" dirty="0"/>
              <a:t>囲障フェンスの位置</a:t>
            </a:r>
            <a:endParaRPr kumimoji="1" lang="en-US" altLang="ja-JP" sz="1400" b="1" dirty="0"/>
          </a:p>
          <a:p>
            <a:pPr algn="ctr"/>
            <a:r>
              <a:rPr kumimoji="1" lang="ja-JP" altLang="en-US" sz="1400" b="1" dirty="0"/>
              <a:t>及び仕様の工夫</a:t>
            </a:r>
          </a:p>
        </p:txBody>
      </p:sp>
      <p:sp>
        <p:nvSpPr>
          <p:cNvPr id="11" name="スライド番号プレースホルダー 3">
            <a:extLst>
              <a:ext uri="{FF2B5EF4-FFF2-40B4-BE49-F238E27FC236}">
                <a16:creationId xmlns:a16="http://schemas.microsoft.com/office/drawing/2014/main" id="{F573F0C6-C1A2-40DD-8A6A-46F271F77324}"/>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schemeClr val="bg1"/>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4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endParaRPr>
          </a:p>
        </p:txBody>
      </p:sp>
      <p:pic>
        <p:nvPicPr>
          <p:cNvPr id="12" name="図 11">
            <a:extLst>
              <a:ext uri="{FF2B5EF4-FFF2-40B4-BE49-F238E27FC236}">
                <a16:creationId xmlns:a16="http://schemas.microsoft.com/office/drawing/2014/main" id="{AA7EF9C5-9E4E-4355-9B76-A9332A2D39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9697"/>
          <a:stretch/>
        </p:blipFill>
        <p:spPr>
          <a:xfrm>
            <a:off x="8512782" y="884097"/>
            <a:ext cx="493332" cy="871552"/>
          </a:xfrm>
          <a:prstGeom prst="rect">
            <a:avLst/>
          </a:prstGeom>
        </p:spPr>
      </p:pic>
    </p:spTree>
    <p:extLst>
      <p:ext uri="{BB962C8B-B14F-4D97-AF65-F5344CB8AC3E}">
        <p14:creationId xmlns:p14="http://schemas.microsoft.com/office/powerpoint/2010/main" val="710839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A07980B7-721E-40D7-A82B-92D7AD73101B}"/>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アドバイスへの対応</a:t>
            </a:r>
          </a:p>
        </p:txBody>
      </p:sp>
      <p:pic>
        <p:nvPicPr>
          <p:cNvPr id="7" name="図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8728" y="898497"/>
            <a:ext cx="7986543" cy="5672211"/>
          </a:xfrm>
          <a:prstGeom prst="rect">
            <a:avLst/>
          </a:prstGeom>
        </p:spPr>
      </p:pic>
      <p:sp>
        <p:nvSpPr>
          <p:cNvPr id="8" name="正方形/長方形 7"/>
          <p:cNvSpPr/>
          <p:nvPr/>
        </p:nvSpPr>
        <p:spPr>
          <a:xfrm>
            <a:off x="207238" y="562508"/>
            <a:ext cx="2989186" cy="335989"/>
          </a:xfrm>
          <a:prstGeom prst="rect">
            <a:avLst/>
          </a:prstGeom>
        </p:spPr>
        <p:txBody>
          <a:bodyPr wrap="square">
            <a:spAutoFit/>
          </a:bodyPr>
          <a:lstStyle/>
          <a:p>
            <a:pPr marL="0" marR="0" lvl="0" indent="0" algn="l" defTabSz="457200" rtl="0" eaLnBrk="1" fontAlgn="auto" latinLnBrk="0" hangingPunct="1">
              <a:lnSpc>
                <a:spcPts val="1900"/>
              </a:lnSpc>
              <a:spcBef>
                <a:spcPts val="120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lang="ja-JP" altLang="en-US" sz="1600" dirty="0">
                <a:solidFill>
                  <a:prstClr val="black"/>
                </a:solidFill>
                <a:latin typeface="BIZ UDPゴシック" panose="020B0400000000000000" pitchFamily="50" charset="-128"/>
                <a:ea typeface="BIZ UDPゴシック" panose="020B0400000000000000" pitchFamily="50" charset="-128"/>
              </a:rPr>
              <a:t>竣工後 航空写真（敷地全体）</a:t>
            </a:r>
            <a:r>
              <a:rPr kumimoji="0"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6" name="スライド番号プレースホルダー 3">
            <a:extLst>
              <a:ext uri="{FF2B5EF4-FFF2-40B4-BE49-F238E27FC236}">
                <a16:creationId xmlns:a16="http://schemas.microsoft.com/office/drawing/2014/main" id="{6EC2C837-A39D-4CB7-9816-EE35E8A5D513}"/>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869076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B369D95-3193-462C-B00F-56D990AC914B}"/>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アドバイスへの対応</a:t>
            </a:r>
          </a:p>
        </p:txBody>
      </p:sp>
      <p:sp>
        <p:nvSpPr>
          <p:cNvPr id="8" name="正方形/長方形 7"/>
          <p:cNvSpPr/>
          <p:nvPr/>
        </p:nvSpPr>
        <p:spPr>
          <a:xfrm>
            <a:off x="133959" y="662552"/>
            <a:ext cx="8563233" cy="335989"/>
          </a:xfrm>
          <a:prstGeom prst="rect">
            <a:avLst/>
          </a:prstGeom>
        </p:spPr>
        <p:txBody>
          <a:bodyPr wrap="square">
            <a:spAutoFit/>
          </a:bodyPr>
          <a:lstStyle/>
          <a:p>
            <a:pPr marL="0" marR="0" lvl="0" indent="0" algn="l" defTabSz="457200" rtl="0" eaLnBrk="1" fontAlgn="auto" latinLnBrk="0" hangingPunct="1">
              <a:lnSpc>
                <a:spcPts val="1900"/>
              </a:lnSpc>
              <a:spcBef>
                <a:spcPts val="1200"/>
              </a:spcBef>
              <a:spcAft>
                <a:spcPts val="0"/>
              </a:spcAft>
              <a:buClrTx/>
              <a:buSzTx/>
              <a:buFontTx/>
              <a:buNone/>
              <a:tabLst/>
              <a:defRPr/>
            </a:pP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当初の平面図</a:t>
            </a: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pic>
        <p:nvPicPr>
          <p:cNvPr id="3" name="図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3959" y="998541"/>
            <a:ext cx="8873074" cy="5438839"/>
          </a:xfrm>
          <a:prstGeom prst="rect">
            <a:avLst/>
          </a:prstGeom>
        </p:spPr>
      </p:pic>
      <p:sp>
        <p:nvSpPr>
          <p:cNvPr id="4" name="スライド番号プレースホルダー 3">
            <a:extLst>
              <a:ext uri="{FF2B5EF4-FFF2-40B4-BE49-F238E27FC236}">
                <a16:creationId xmlns:a16="http://schemas.microsoft.com/office/drawing/2014/main" id="{6C6343E1-5CD5-4310-8286-0843E4AA247D}"/>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34100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80C75A93-A09D-435A-86E4-C6C9DCD21D00}"/>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アドバイスへの対応</a:t>
            </a:r>
          </a:p>
        </p:txBody>
      </p:sp>
      <p:sp>
        <p:nvSpPr>
          <p:cNvPr id="8" name="正方形/長方形 7"/>
          <p:cNvSpPr/>
          <p:nvPr/>
        </p:nvSpPr>
        <p:spPr>
          <a:xfrm>
            <a:off x="199356" y="624459"/>
            <a:ext cx="8563233" cy="335989"/>
          </a:xfrm>
          <a:prstGeom prst="rect">
            <a:avLst/>
          </a:prstGeom>
        </p:spPr>
        <p:txBody>
          <a:bodyPr wrap="square">
            <a:spAutoFit/>
          </a:bodyPr>
          <a:lstStyle/>
          <a:p>
            <a:pPr marL="0" marR="0" lvl="0" indent="0" algn="l" defTabSz="457200" rtl="0" eaLnBrk="1" fontAlgn="auto" latinLnBrk="0" hangingPunct="1">
              <a:lnSpc>
                <a:spcPts val="1900"/>
              </a:lnSpc>
              <a:spcBef>
                <a:spcPts val="1200"/>
              </a:spcBef>
              <a:spcAft>
                <a:spcPts val="0"/>
              </a:spcAft>
              <a:buClrTx/>
              <a:buSzTx/>
              <a:buFontTx/>
              <a:buNone/>
              <a:tabLst/>
              <a:defRPr/>
            </a:pP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修正後の平面図</a:t>
            </a: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pic>
        <p:nvPicPr>
          <p:cNvPr id="4" name="図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6980" y="1098379"/>
            <a:ext cx="8773308" cy="5425191"/>
          </a:xfrm>
          <a:prstGeom prst="rect">
            <a:avLst/>
          </a:prstGeom>
        </p:spPr>
      </p:pic>
      <p:sp>
        <p:nvSpPr>
          <p:cNvPr id="7" name="楕円 6"/>
          <p:cNvSpPr/>
          <p:nvPr/>
        </p:nvSpPr>
        <p:spPr>
          <a:xfrm>
            <a:off x="8201025" y="2786381"/>
            <a:ext cx="762000" cy="17907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 name="楕円 8"/>
          <p:cNvSpPr/>
          <p:nvPr/>
        </p:nvSpPr>
        <p:spPr>
          <a:xfrm>
            <a:off x="371476" y="996776"/>
            <a:ext cx="828326" cy="103844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 name="楕円 9"/>
          <p:cNvSpPr/>
          <p:nvPr/>
        </p:nvSpPr>
        <p:spPr>
          <a:xfrm>
            <a:off x="2724150" y="996775"/>
            <a:ext cx="847725" cy="93684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 name="楕円 10"/>
          <p:cNvSpPr/>
          <p:nvPr/>
        </p:nvSpPr>
        <p:spPr>
          <a:xfrm>
            <a:off x="1133475" y="4138930"/>
            <a:ext cx="504825" cy="5619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 name="楕円 11"/>
          <p:cNvSpPr/>
          <p:nvPr/>
        </p:nvSpPr>
        <p:spPr>
          <a:xfrm>
            <a:off x="1307306" y="5967621"/>
            <a:ext cx="661988" cy="65733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 name="線吹き出し 1 (枠付き) 14"/>
          <p:cNvSpPr/>
          <p:nvPr/>
        </p:nvSpPr>
        <p:spPr>
          <a:xfrm>
            <a:off x="4068954" y="643050"/>
            <a:ext cx="1905761" cy="455329"/>
          </a:xfrm>
          <a:prstGeom prst="borderCallout1">
            <a:avLst>
              <a:gd name="adj1" fmla="val 73627"/>
              <a:gd name="adj2" fmla="val -201"/>
              <a:gd name="adj3" fmla="val 127212"/>
              <a:gd name="adj4" fmla="val -29383"/>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屋外多目的広場は位置を変更し、通路を見直し。</a:t>
            </a:r>
          </a:p>
        </p:txBody>
      </p:sp>
      <p:sp>
        <p:nvSpPr>
          <p:cNvPr id="13" name="線吹き出し 1 (枠付き) 12"/>
          <p:cNvSpPr/>
          <p:nvPr/>
        </p:nvSpPr>
        <p:spPr>
          <a:xfrm>
            <a:off x="7124812" y="727395"/>
            <a:ext cx="1895476" cy="630274"/>
          </a:xfrm>
          <a:prstGeom prst="borderCallout1">
            <a:avLst>
              <a:gd name="adj1" fmla="val 97792"/>
              <a:gd name="adj2" fmla="val 60751"/>
              <a:gd name="adj3" fmla="val 327067"/>
              <a:gd name="adj4" fmla="val 75494"/>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建物東側にも四季の感じられる散策路を計画し生活に潤いを持たせる。</a:t>
            </a:r>
          </a:p>
        </p:txBody>
      </p:sp>
      <p:cxnSp>
        <p:nvCxnSpPr>
          <p:cNvPr id="16" name="直線矢印コネクタ 15"/>
          <p:cNvCxnSpPr>
            <a:stCxn id="15" idx="2"/>
            <a:endCxn id="9" idx="7"/>
          </p:cNvCxnSpPr>
          <p:nvPr/>
        </p:nvCxnSpPr>
        <p:spPr>
          <a:xfrm flipH="1">
            <a:off x="1078496" y="870715"/>
            <a:ext cx="2990458" cy="27813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線吹き出し 1 (枠付き) 21"/>
          <p:cNvSpPr/>
          <p:nvPr/>
        </p:nvSpPr>
        <p:spPr>
          <a:xfrm>
            <a:off x="63533" y="3653155"/>
            <a:ext cx="1574767" cy="300283"/>
          </a:xfrm>
          <a:prstGeom prst="borderCallout1">
            <a:avLst>
              <a:gd name="adj1" fmla="val 100822"/>
              <a:gd name="adj2" fmla="val 60612"/>
              <a:gd name="adj3" fmla="val 188889"/>
              <a:gd name="adj4" fmla="val 72203"/>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玄関先に庭を設ける。</a:t>
            </a:r>
          </a:p>
        </p:txBody>
      </p:sp>
      <p:sp>
        <p:nvSpPr>
          <p:cNvPr id="24" name="線吹き出し 1 (枠付き) 23"/>
          <p:cNvSpPr/>
          <p:nvPr/>
        </p:nvSpPr>
        <p:spPr>
          <a:xfrm>
            <a:off x="199356" y="5321847"/>
            <a:ext cx="1257970" cy="499052"/>
          </a:xfrm>
          <a:prstGeom prst="borderCallout1">
            <a:avLst>
              <a:gd name="adj1" fmla="val 97545"/>
              <a:gd name="adj2" fmla="val 79690"/>
              <a:gd name="adj3" fmla="val 154236"/>
              <a:gd name="adj4" fmla="val 91156"/>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シンボルツリーの樹種の検討。</a:t>
            </a:r>
          </a:p>
        </p:txBody>
      </p:sp>
      <p:sp>
        <p:nvSpPr>
          <p:cNvPr id="17" name="スライド番号プレースホルダー 3">
            <a:extLst>
              <a:ext uri="{FF2B5EF4-FFF2-40B4-BE49-F238E27FC236}">
                <a16:creationId xmlns:a16="http://schemas.microsoft.com/office/drawing/2014/main" id="{7B142EC2-25A3-4A07-BAE6-D01886D5EA57}"/>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353258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93276152-E0AF-494F-B43C-BF61760BA005}"/>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アドバイスへの対応</a:t>
            </a:r>
          </a:p>
        </p:txBody>
      </p:sp>
      <p:pic>
        <p:nvPicPr>
          <p:cNvPr id="5" name="図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1299" y="1112352"/>
            <a:ext cx="8693151" cy="5650547"/>
          </a:xfrm>
          <a:prstGeom prst="rect">
            <a:avLst/>
          </a:prstGeom>
        </p:spPr>
      </p:pic>
      <p:sp>
        <p:nvSpPr>
          <p:cNvPr id="6" name="楕円 5">
            <a:extLst>
              <a:ext uri="{FF2B5EF4-FFF2-40B4-BE49-F238E27FC236}">
                <a16:creationId xmlns:a16="http://schemas.microsoft.com/office/drawing/2014/main" id="{80D66D4F-CD9E-4806-9744-3E4C73B3F6AE}"/>
              </a:ext>
            </a:extLst>
          </p:cNvPr>
          <p:cNvSpPr/>
          <p:nvPr/>
        </p:nvSpPr>
        <p:spPr>
          <a:xfrm>
            <a:off x="589310" y="908189"/>
            <a:ext cx="828326" cy="103844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 name="楕円 6">
            <a:extLst>
              <a:ext uri="{FF2B5EF4-FFF2-40B4-BE49-F238E27FC236}">
                <a16:creationId xmlns:a16="http://schemas.microsoft.com/office/drawing/2014/main" id="{E692511B-051E-4AED-B061-BF2B6C89DEB5}"/>
              </a:ext>
            </a:extLst>
          </p:cNvPr>
          <p:cNvSpPr/>
          <p:nvPr/>
        </p:nvSpPr>
        <p:spPr>
          <a:xfrm>
            <a:off x="2593973" y="994379"/>
            <a:ext cx="847725" cy="93684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 name="線吹き出し 1 (枠付き) 14">
            <a:extLst>
              <a:ext uri="{FF2B5EF4-FFF2-40B4-BE49-F238E27FC236}">
                <a16:creationId xmlns:a16="http://schemas.microsoft.com/office/drawing/2014/main" id="{ADCDB73D-B231-4310-9926-8DF7D200261E}"/>
              </a:ext>
            </a:extLst>
          </p:cNvPr>
          <p:cNvSpPr/>
          <p:nvPr/>
        </p:nvSpPr>
        <p:spPr>
          <a:xfrm>
            <a:off x="3898137" y="657023"/>
            <a:ext cx="1905761" cy="455329"/>
          </a:xfrm>
          <a:prstGeom prst="borderCallout1">
            <a:avLst>
              <a:gd name="adj1" fmla="val 73627"/>
              <a:gd name="adj2" fmla="val -201"/>
              <a:gd name="adj3" fmla="val 127212"/>
              <a:gd name="adj4" fmla="val -29383"/>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屋外多目的広場は位置を変更し、通路を見直し。</a:t>
            </a:r>
          </a:p>
        </p:txBody>
      </p:sp>
      <p:cxnSp>
        <p:nvCxnSpPr>
          <p:cNvPr id="9" name="直線矢印コネクタ 8">
            <a:extLst>
              <a:ext uri="{FF2B5EF4-FFF2-40B4-BE49-F238E27FC236}">
                <a16:creationId xmlns:a16="http://schemas.microsoft.com/office/drawing/2014/main" id="{D2F8C5B0-84D7-4FA3-9DAA-8CD575FFB880}"/>
              </a:ext>
            </a:extLst>
          </p:cNvPr>
          <p:cNvCxnSpPr>
            <a:stCxn id="8" idx="2"/>
            <a:endCxn id="6" idx="7"/>
          </p:cNvCxnSpPr>
          <p:nvPr/>
        </p:nvCxnSpPr>
        <p:spPr>
          <a:xfrm flipH="1">
            <a:off x="1296330" y="884688"/>
            <a:ext cx="2601807" cy="17557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楕円 9">
            <a:extLst>
              <a:ext uri="{FF2B5EF4-FFF2-40B4-BE49-F238E27FC236}">
                <a16:creationId xmlns:a16="http://schemas.microsoft.com/office/drawing/2014/main" id="{B6EBB17D-4F16-46BE-9E8C-F8D12BB57B7C}"/>
              </a:ext>
            </a:extLst>
          </p:cNvPr>
          <p:cNvSpPr/>
          <p:nvPr/>
        </p:nvSpPr>
        <p:spPr>
          <a:xfrm>
            <a:off x="8024705" y="2940194"/>
            <a:ext cx="762000" cy="17907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 name="線吹き出し 1 (枠付き) 12">
            <a:extLst>
              <a:ext uri="{FF2B5EF4-FFF2-40B4-BE49-F238E27FC236}">
                <a16:creationId xmlns:a16="http://schemas.microsoft.com/office/drawing/2014/main" id="{781AF9A8-0198-41A5-8B3F-815D0A55B4E0}"/>
              </a:ext>
            </a:extLst>
          </p:cNvPr>
          <p:cNvSpPr/>
          <p:nvPr/>
        </p:nvSpPr>
        <p:spPr>
          <a:xfrm>
            <a:off x="6948492" y="881208"/>
            <a:ext cx="1895476" cy="630274"/>
          </a:xfrm>
          <a:prstGeom prst="borderCallout1">
            <a:avLst>
              <a:gd name="adj1" fmla="val 97792"/>
              <a:gd name="adj2" fmla="val 60751"/>
              <a:gd name="adj3" fmla="val 327067"/>
              <a:gd name="adj4" fmla="val 75494"/>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建物東側にも四季の感じられる散策路を計画し生活に潤いを持たせる。</a:t>
            </a:r>
          </a:p>
        </p:txBody>
      </p:sp>
      <p:sp>
        <p:nvSpPr>
          <p:cNvPr id="12" name="楕円 11">
            <a:extLst>
              <a:ext uri="{FF2B5EF4-FFF2-40B4-BE49-F238E27FC236}">
                <a16:creationId xmlns:a16="http://schemas.microsoft.com/office/drawing/2014/main" id="{4AEA0F9D-BE81-4B0F-B5B7-91A3DC63E376}"/>
              </a:ext>
            </a:extLst>
          </p:cNvPr>
          <p:cNvSpPr/>
          <p:nvPr/>
        </p:nvSpPr>
        <p:spPr>
          <a:xfrm rot="21074010">
            <a:off x="1256663" y="3586864"/>
            <a:ext cx="504825" cy="126111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 name="線吹き出し 1 (枠付き) 21">
            <a:extLst>
              <a:ext uri="{FF2B5EF4-FFF2-40B4-BE49-F238E27FC236}">
                <a16:creationId xmlns:a16="http://schemas.microsoft.com/office/drawing/2014/main" id="{94802D85-784D-4568-87FA-A8EC35C46D6D}"/>
              </a:ext>
            </a:extLst>
          </p:cNvPr>
          <p:cNvSpPr/>
          <p:nvPr/>
        </p:nvSpPr>
        <p:spPr>
          <a:xfrm>
            <a:off x="95281" y="3155459"/>
            <a:ext cx="1574767" cy="300283"/>
          </a:xfrm>
          <a:prstGeom prst="borderCallout1">
            <a:avLst>
              <a:gd name="adj1" fmla="val 100822"/>
              <a:gd name="adj2" fmla="val 60612"/>
              <a:gd name="adj3" fmla="val 188889"/>
              <a:gd name="adj4" fmla="val 72203"/>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玄関先に庭を設ける。</a:t>
            </a:r>
          </a:p>
        </p:txBody>
      </p:sp>
      <p:sp>
        <p:nvSpPr>
          <p:cNvPr id="14" name="楕円 13">
            <a:extLst>
              <a:ext uri="{FF2B5EF4-FFF2-40B4-BE49-F238E27FC236}">
                <a16:creationId xmlns:a16="http://schemas.microsoft.com/office/drawing/2014/main" id="{1F056DC3-C763-41F4-B33D-3BB229E6E8EF}"/>
              </a:ext>
            </a:extLst>
          </p:cNvPr>
          <p:cNvSpPr/>
          <p:nvPr/>
        </p:nvSpPr>
        <p:spPr>
          <a:xfrm>
            <a:off x="1523647" y="6105565"/>
            <a:ext cx="661988" cy="65733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 name="線吹き出し 1 (枠付き) 23">
            <a:extLst>
              <a:ext uri="{FF2B5EF4-FFF2-40B4-BE49-F238E27FC236}">
                <a16:creationId xmlns:a16="http://schemas.microsoft.com/office/drawing/2014/main" id="{74B60525-7FE2-480A-A34A-6672B623C722}"/>
              </a:ext>
            </a:extLst>
          </p:cNvPr>
          <p:cNvSpPr/>
          <p:nvPr/>
        </p:nvSpPr>
        <p:spPr>
          <a:xfrm>
            <a:off x="415697" y="5459791"/>
            <a:ext cx="1257970" cy="499052"/>
          </a:xfrm>
          <a:prstGeom prst="borderCallout1">
            <a:avLst>
              <a:gd name="adj1" fmla="val 97545"/>
              <a:gd name="adj2" fmla="val 79690"/>
              <a:gd name="adj3" fmla="val 154236"/>
              <a:gd name="adj4" fmla="val 91156"/>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シンボルツリーの樹種の検討。</a:t>
            </a:r>
          </a:p>
        </p:txBody>
      </p:sp>
      <p:sp>
        <p:nvSpPr>
          <p:cNvPr id="17" name="正方形/長方形 16">
            <a:extLst>
              <a:ext uri="{FF2B5EF4-FFF2-40B4-BE49-F238E27FC236}">
                <a16:creationId xmlns:a16="http://schemas.microsoft.com/office/drawing/2014/main" id="{D1FB5D3F-B738-44FD-8618-46D00EB6A0C4}"/>
              </a:ext>
            </a:extLst>
          </p:cNvPr>
          <p:cNvSpPr/>
          <p:nvPr/>
        </p:nvSpPr>
        <p:spPr>
          <a:xfrm>
            <a:off x="207238" y="562508"/>
            <a:ext cx="2989186" cy="335989"/>
          </a:xfrm>
          <a:prstGeom prst="rect">
            <a:avLst/>
          </a:prstGeom>
        </p:spPr>
        <p:txBody>
          <a:bodyPr wrap="square">
            <a:spAutoFit/>
          </a:bodyPr>
          <a:lstStyle/>
          <a:p>
            <a:pPr marL="0" marR="0" lvl="0" indent="0" algn="l" defTabSz="457200" rtl="0" eaLnBrk="1" fontAlgn="auto" latinLnBrk="0" hangingPunct="1">
              <a:lnSpc>
                <a:spcPts val="1900"/>
              </a:lnSpc>
              <a:spcBef>
                <a:spcPts val="1200"/>
              </a:spcBef>
              <a:spcAft>
                <a:spcPts val="0"/>
              </a:spcAft>
              <a:buClrTx/>
              <a:buSzTx/>
              <a:buFontTx/>
              <a:buNone/>
              <a:tabLst/>
              <a:defRPr/>
            </a:pPr>
            <a:r>
              <a:rPr kumimoji="0" lang="en-US" altLang="ja-JP"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竣工後 航空写真</a:t>
            </a:r>
            <a:r>
              <a:rPr kumimoji="0" lang="en-US" altLang="ja-JP"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19" name="スライド番号プレースホルダー 3">
            <a:extLst>
              <a:ext uri="{FF2B5EF4-FFF2-40B4-BE49-F238E27FC236}">
                <a16:creationId xmlns:a16="http://schemas.microsoft.com/office/drawing/2014/main" id="{63E9DBC7-9B91-44AA-AAFE-C9F4D19AE5B8}"/>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schemeClr val="bg1"/>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4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779202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9960B6EA-CB63-4D1B-97FF-883A2546238C}"/>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アドバイスへの対応</a:t>
            </a:r>
          </a:p>
        </p:txBody>
      </p:sp>
      <p:sp>
        <p:nvSpPr>
          <p:cNvPr id="8" name="正方形/長方形 7"/>
          <p:cNvSpPr/>
          <p:nvPr/>
        </p:nvSpPr>
        <p:spPr>
          <a:xfrm>
            <a:off x="209828" y="693980"/>
            <a:ext cx="8563233" cy="335989"/>
          </a:xfrm>
          <a:prstGeom prst="rect">
            <a:avLst/>
          </a:prstGeom>
        </p:spPr>
        <p:txBody>
          <a:bodyPr wrap="square">
            <a:spAutoFit/>
          </a:bodyPr>
          <a:lstStyle/>
          <a:p>
            <a:pPr marL="0" marR="0" lvl="0" indent="0" algn="l" defTabSz="457200" rtl="0" eaLnBrk="1" fontAlgn="auto" latinLnBrk="0" hangingPunct="1">
              <a:lnSpc>
                <a:spcPts val="1900"/>
              </a:lnSpc>
              <a:spcBef>
                <a:spcPts val="1200"/>
              </a:spcBef>
              <a:spcAft>
                <a:spcPts val="0"/>
              </a:spcAft>
              <a:buClrTx/>
              <a:buSzTx/>
              <a:buFontTx/>
              <a:buNone/>
              <a:tabLst/>
              <a:defRPr/>
            </a:pP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当初の立面図</a:t>
            </a: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9" name="正方形/長方形 8"/>
          <p:cNvSpPr/>
          <p:nvPr/>
        </p:nvSpPr>
        <p:spPr>
          <a:xfrm>
            <a:off x="305361" y="1274173"/>
            <a:ext cx="919763" cy="335989"/>
          </a:xfrm>
          <a:prstGeom prst="rect">
            <a:avLst/>
          </a:prstGeom>
          <a:ln w="15875">
            <a:solidFill>
              <a:schemeClr val="tx1"/>
            </a:solidFill>
          </a:ln>
        </p:spPr>
        <p:txBody>
          <a:bodyPr wrap="square">
            <a:spAutoFit/>
          </a:bodyPr>
          <a:lstStyle/>
          <a:p>
            <a:pPr marL="0" marR="0" lvl="0" indent="0" algn="ctr" defTabSz="457200" rtl="0" eaLnBrk="1" fontAlgn="auto" latinLnBrk="0" hangingPunct="1">
              <a:lnSpc>
                <a:spcPts val="1900"/>
              </a:lnSpc>
              <a:spcBef>
                <a:spcPts val="120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北立面</a:t>
            </a:r>
            <a:endParaRPr kumimoji="0"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正方形/長方形 9"/>
          <p:cNvSpPr/>
          <p:nvPr/>
        </p:nvSpPr>
        <p:spPr>
          <a:xfrm>
            <a:off x="305359" y="4158441"/>
            <a:ext cx="919765" cy="335989"/>
          </a:xfrm>
          <a:prstGeom prst="rect">
            <a:avLst/>
          </a:prstGeom>
          <a:ln w="15875">
            <a:solidFill>
              <a:schemeClr val="tx1"/>
            </a:solidFill>
          </a:ln>
        </p:spPr>
        <p:txBody>
          <a:bodyPr wrap="square">
            <a:spAutoFit/>
          </a:bodyPr>
          <a:lstStyle/>
          <a:p>
            <a:pPr marL="0" marR="0" lvl="0" indent="0" algn="ctr" defTabSz="457200" rtl="0" eaLnBrk="1" fontAlgn="auto" latinLnBrk="0" hangingPunct="1">
              <a:lnSpc>
                <a:spcPts val="1900"/>
              </a:lnSpc>
              <a:spcBef>
                <a:spcPts val="120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南立面</a:t>
            </a:r>
            <a:endParaRPr kumimoji="0"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1" name="図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6429" y="2090078"/>
            <a:ext cx="8851141" cy="931700"/>
          </a:xfrm>
          <a:prstGeom prst="rect">
            <a:avLst/>
          </a:prstGeom>
        </p:spPr>
      </p:pic>
      <p:pic>
        <p:nvPicPr>
          <p:cNvPr id="12" name="図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6429" y="4793650"/>
            <a:ext cx="8851141" cy="1058807"/>
          </a:xfrm>
          <a:prstGeom prst="rect">
            <a:avLst/>
          </a:prstGeom>
        </p:spPr>
      </p:pic>
      <p:sp>
        <p:nvSpPr>
          <p:cNvPr id="7" name="スライド番号プレースホルダー 3">
            <a:extLst>
              <a:ext uri="{FF2B5EF4-FFF2-40B4-BE49-F238E27FC236}">
                <a16:creationId xmlns:a16="http://schemas.microsoft.com/office/drawing/2014/main" id="{48A025A3-458B-4CB0-95B6-55B9F2582DDB}"/>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596861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0BE7BA57-41FE-40AD-851C-10F477EF91CF}"/>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アドバイスへの対応</a:t>
            </a:r>
          </a:p>
        </p:txBody>
      </p:sp>
      <p:sp>
        <p:nvSpPr>
          <p:cNvPr id="8" name="正方形/長方形 7"/>
          <p:cNvSpPr/>
          <p:nvPr/>
        </p:nvSpPr>
        <p:spPr>
          <a:xfrm>
            <a:off x="199354" y="680557"/>
            <a:ext cx="8563233" cy="335989"/>
          </a:xfrm>
          <a:prstGeom prst="rect">
            <a:avLst/>
          </a:prstGeom>
        </p:spPr>
        <p:txBody>
          <a:bodyPr wrap="square">
            <a:spAutoFit/>
          </a:bodyPr>
          <a:lstStyle/>
          <a:p>
            <a:pPr marL="0" marR="0" lvl="0" indent="0" algn="l" defTabSz="457200" rtl="0" eaLnBrk="1" fontAlgn="auto" latinLnBrk="0" hangingPunct="1">
              <a:lnSpc>
                <a:spcPts val="1900"/>
              </a:lnSpc>
              <a:spcBef>
                <a:spcPts val="1200"/>
              </a:spcBef>
              <a:spcAft>
                <a:spcPts val="0"/>
              </a:spcAft>
              <a:buClrTx/>
              <a:buSzTx/>
              <a:buFontTx/>
              <a:buNone/>
              <a:tabLst/>
              <a:defRPr/>
            </a:pP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修正後の立面図</a:t>
            </a: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pic>
        <p:nvPicPr>
          <p:cNvPr id="6" name="図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9354" y="4956416"/>
            <a:ext cx="8798743" cy="1421038"/>
          </a:xfrm>
          <a:prstGeom prst="rect">
            <a:avLst/>
          </a:prstGeom>
        </p:spPr>
      </p:pic>
      <p:pic>
        <p:nvPicPr>
          <p:cNvPr id="7" name="図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221" y="2596788"/>
            <a:ext cx="8973877" cy="1482469"/>
          </a:xfrm>
          <a:prstGeom prst="rect">
            <a:avLst/>
          </a:prstGeom>
        </p:spPr>
      </p:pic>
      <p:sp>
        <p:nvSpPr>
          <p:cNvPr id="9" name="正方形/長方形 8"/>
          <p:cNvSpPr/>
          <p:nvPr/>
        </p:nvSpPr>
        <p:spPr>
          <a:xfrm>
            <a:off x="294886" y="1822662"/>
            <a:ext cx="919763" cy="335989"/>
          </a:xfrm>
          <a:prstGeom prst="rect">
            <a:avLst/>
          </a:prstGeom>
          <a:ln w="15875">
            <a:solidFill>
              <a:schemeClr val="tx1"/>
            </a:solidFill>
          </a:ln>
        </p:spPr>
        <p:txBody>
          <a:bodyPr wrap="square">
            <a:spAutoFit/>
          </a:bodyPr>
          <a:lstStyle/>
          <a:p>
            <a:pPr marL="0" marR="0" lvl="0" indent="0" algn="ctr" defTabSz="457200" rtl="0" eaLnBrk="1" fontAlgn="auto" latinLnBrk="0" hangingPunct="1">
              <a:lnSpc>
                <a:spcPts val="1900"/>
              </a:lnSpc>
              <a:spcBef>
                <a:spcPts val="120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北立面</a:t>
            </a:r>
            <a:endParaRPr kumimoji="0"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正方形/長方形 9"/>
          <p:cNvSpPr/>
          <p:nvPr/>
        </p:nvSpPr>
        <p:spPr>
          <a:xfrm>
            <a:off x="294886" y="4253081"/>
            <a:ext cx="919765" cy="335989"/>
          </a:xfrm>
          <a:prstGeom prst="rect">
            <a:avLst/>
          </a:prstGeom>
          <a:ln w="15875">
            <a:solidFill>
              <a:schemeClr val="tx1"/>
            </a:solidFill>
          </a:ln>
        </p:spPr>
        <p:txBody>
          <a:bodyPr wrap="square">
            <a:spAutoFit/>
          </a:bodyPr>
          <a:lstStyle/>
          <a:p>
            <a:pPr marL="0" marR="0" lvl="0" indent="0" algn="ctr" defTabSz="457200" rtl="0" eaLnBrk="1" fontAlgn="auto" latinLnBrk="0" hangingPunct="1">
              <a:lnSpc>
                <a:spcPts val="1900"/>
              </a:lnSpc>
              <a:spcBef>
                <a:spcPts val="120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南立面</a:t>
            </a:r>
            <a:endParaRPr kumimoji="0"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3" name="図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30218" y="557154"/>
            <a:ext cx="2879965" cy="2224132"/>
          </a:xfrm>
          <a:prstGeom prst="rect">
            <a:avLst/>
          </a:prstGeom>
        </p:spPr>
      </p:pic>
      <p:sp>
        <p:nvSpPr>
          <p:cNvPr id="11" name="線吹き出し 1 (枠付き) 10"/>
          <p:cNvSpPr/>
          <p:nvPr/>
        </p:nvSpPr>
        <p:spPr>
          <a:xfrm>
            <a:off x="2784712" y="949503"/>
            <a:ext cx="2237105" cy="873159"/>
          </a:xfrm>
          <a:prstGeom prst="borderCallout1">
            <a:avLst>
              <a:gd name="adj1" fmla="val 62188"/>
              <a:gd name="adj2" fmla="val 100929"/>
              <a:gd name="adj3" fmla="val 96980"/>
              <a:gd name="adj4" fmla="val 168434"/>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意見を踏まえた色彩・材質の検討。</a:t>
            </a:r>
          </a:p>
        </p:txBody>
      </p:sp>
      <p:sp>
        <p:nvSpPr>
          <p:cNvPr id="12" name="スライド番号プレースホルダー 3">
            <a:extLst>
              <a:ext uri="{FF2B5EF4-FFF2-40B4-BE49-F238E27FC236}">
                <a16:creationId xmlns:a16="http://schemas.microsoft.com/office/drawing/2014/main" id="{45E38555-8102-4001-B74F-53F348C43123}"/>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351396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767234" y="4119024"/>
            <a:ext cx="877163" cy="923330"/>
          </a:xfrm>
          <a:prstGeom prst="rect">
            <a:avLst/>
          </a:prstGeom>
          <a:noFill/>
        </p:spPr>
        <p:txBody>
          <a:bodyPr wrap="none" rtlCol="0">
            <a:spAutoFit/>
          </a:bodyPr>
          <a:lstStyle/>
          <a:p>
            <a:r>
              <a:rPr kumimoji="1" lang="en-US" altLang="ja-JP" sz="5400" dirty="0"/>
              <a:t>×</a:t>
            </a:r>
            <a:endParaRPr kumimoji="1" lang="ja-JP" altLang="en-US" sz="5400" dirty="0"/>
          </a:p>
        </p:txBody>
      </p:sp>
      <p:sp>
        <p:nvSpPr>
          <p:cNvPr id="108" name="正方形/長方形 107"/>
          <p:cNvSpPr/>
          <p:nvPr/>
        </p:nvSpPr>
        <p:spPr>
          <a:xfrm>
            <a:off x="504434" y="2927819"/>
            <a:ext cx="2343630" cy="364471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504759" y="2637026"/>
            <a:ext cx="2343908" cy="307777"/>
          </a:xfrm>
          <a:prstGeom prst="rect">
            <a:avLst/>
          </a:prstGeom>
          <a:solidFill>
            <a:schemeClr val="bg1">
              <a:lumMod val="85000"/>
            </a:schemeClr>
          </a:solidFill>
          <a:ln w="6350">
            <a:solidFill>
              <a:schemeClr val="tx1"/>
            </a:solidFill>
          </a:ln>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公共事業 例</a:t>
            </a:r>
            <a:endParaRPr kumimoji="1" lang="en-US" altLang="ja-JP" sz="1400" b="1" dirty="0">
              <a:latin typeface="BIZ UDPゴシック" panose="020B0400000000000000" pitchFamily="50" charset="-128"/>
              <a:ea typeface="BIZ UDPゴシック" panose="020B0400000000000000" pitchFamily="50" charset="-128"/>
            </a:endParaRPr>
          </a:p>
        </p:txBody>
      </p:sp>
      <p:sp>
        <p:nvSpPr>
          <p:cNvPr id="123" name="正方形/長方形 122"/>
          <p:cNvSpPr/>
          <p:nvPr/>
        </p:nvSpPr>
        <p:spPr>
          <a:xfrm>
            <a:off x="3563566" y="2927819"/>
            <a:ext cx="5075397" cy="364471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テキスト ボックス 123"/>
          <p:cNvSpPr txBox="1"/>
          <p:nvPr/>
        </p:nvSpPr>
        <p:spPr>
          <a:xfrm>
            <a:off x="3563566" y="2637026"/>
            <a:ext cx="5076000" cy="307777"/>
          </a:xfrm>
          <a:prstGeom prst="rect">
            <a:avLst/>
          </a:prstGeom>
          <a:solidFill>
            <a:schemeClr val="bg1">
              <a:lumMod val="85000"/>
            </a:schemeClr>
          </a:solidFill>
          <a:ln w="6350">
            <a:solidFill>
              <a:schemeClr val="tx1"/>
            </a:solidFill>
          </a:ln>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PDCA</a:t>
            </a:r>
            <a:r>
              <a:rPr kumimoji="1" lang="ja-JP" altLang="en-US" sz="1400" b="1" dirty="0">
                <a:latin typeface="BIZ UDPゴシック" panose="020B0400000000000000" pitchFamily="50" charset="-128"/>
                <a:ea typeface="BIZ UDPゴシック" panose="020B0400000000000000" pitchFamily="50" charset="-128"/>
              </a:rPr>
              <a:t>サイクル制度のイメージ</a:t>
            </a:r>
            <a:r>
              <a:rPr kumimoji="1" lang="ja-JP" altLang="en-US" sz="1200" b="1" dirty="0">
                <a:latin typeface="BIZ UDPゴシック" panose="020B0400000000000000" pitchFamily="50" charset="-128"/>
                <a:ea typeface="BIZ UDPゴシック" panose="020B0400000000000000" pitchFamily="50" charset="-128"/>
              </a:rPr>
              <a:t>（「都市景観ビジョン・大阪」より）</a:t>
            </a:r>
            <a:endParaRPr kumimoji="1" lang="en-US" altLang="ja-JP" sz="1400" b="1" dirty="0">
              <a:latin typeface="BIZ UDPゴシック" panose="020B0400000000000000" pitchFamily="50" charset="-128"/>
              <a:ea typeface="BIZ UDPゴシック" panose="020B0400000000000000" pitchFamily="50" charset="-128"/>
            </a:endParaRPr>
          </a:p>
        </p:txBody>
      </p:sp>
      <p:pic>
        <p:nvPicPr>
          <p:cNvPr id="126" name="図 1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6215" y="3090199"/>
            <a:ext cx="5019908" cy="3336933"/>
          </a:xfrm>
          <a:prstGeom prst="rect">
            <a:avLst/>
          </a:prstGeom>
        </p:spPr>
      </p:pic>
      <p:pic>
        <p:nvPicPr>
          <p:cNvPr id="20" name="図 19"/>
          <p:cNvPicPr preferRelativeResize="0">
            <a:picLocks/>
          </p:cNvPicPr>
          <p:nvPr/>
        </p:nvPicPr>
        <p:blipFill rotWithShape="1">
          <a:blip r:embed="rId4" cstate="email">
            <a:extLst>
              <a:ext uri="{28A0092B-C50C-407E-A947-70E740481C1C}">
                <a14:useLocalDpi xmlns:a14="http://schemas.microsoft.com/office/drawing/2010/main"/>
              </a:ext>
            </a:extLst>
          </a:blip>
          <a:srcRect/>
          <a:stretch/>
        </p:blipFill>
        <p:spPr>
          <a:xfrm>
            <a:off x="609567" y="5428014"/>
            <a:ext cx="2160000" cy="1044000"/>
          </a:xfrm>
          <a:prstGeom prst="rect">
            <a:avLst/>
          </a:prstGeom>
          <a:ln w="3175">
            <a:solidFill>
              <a:schemeClr val="tx1">
                <a:lumMod val="75000"/>
                <a:lumOff val="25000"/>
              </a:schemeClr>
            </a:solidFill>
          </a:ln>
        </p:spPr>
      </p:pic>
      <p:pic>
        <p:nvPicPr>
          <p:cNvPr id="21" name="図 20"/>
          <p:cNvPicPr preferRelativeResize="0">
            <a:picLocks/>
          </p:cNvPicPr>
          <p:nvPr/>
        </p:nvPicPr>
        <p:blipFill rotWithShape="1">
          <a:blip r:embed="rId5" cstate="email">
            <a:extLst>
              <a:ext uri="{28A0092B-C50C-407E-A947-70E740481C1C}">
                <a14:useLocalDpi xmlns:a14="http://schemas.microsoft.com/office/drawing/2010/main"/>
              </a:ext>
            </a:extLst>
          </a:blip>
          <a:srcRect l="13427" t="16910" b="8723"/>
          <a:stretch/>
        </p:blipFill>
        <p:spPr>
          <a:xfrm>
            <a:off x="609567" y="3069472"/>
            <a:ext cx="2160000" cy="1044000"/>
          </a:xfrm>
          <a:prstGeom prst="rect">
            <a:avLst/>
          </a:prstGeom>
          <a:ln w="3175">
            <a:solidFill>
              <a:schemeClr val="tx1">
                <a:lumMod val="75000"/>
                <a:lumOff val="25000"/>
              </a:schemeClr>
            </a:solidFill>
          </a:ln>
        </p:spPr>
      </p:pic>
      <p:sp>
        <p:nvSpPr>
          <p:cNvPr id="107" name="テキスト ボックス 106"/>
          <p:cNvSpPr txBox="1"/>
          <p:nvPr/>
        </p:nvSpPr>
        <p:spPr>
          <a:xfrm>
            <a:off x="155429" y="943582"/>
            <a:ext cx="8856984" cy="1604735"/>
          </a:xfrm>
          <a:prstGeom prst="rect">
            <a:avLst/>
          </a:prstGeom>
          <a:noFill/>
          <a:ln>
            <a:solidFill>
              <a:schemeClr val="accent6">
                <a:lumMod val="50000"/>
              </a:schemeClr>
            </a:solidFill>
          </a:ln>
        </p:spPr>
        <p:txBody>
          <a:bodyPr wrap="square" rtlCol="0">
            <a:spAutoFit/>
          </a:bodyPr>
          <a:lstStyle/>
          <a:p>
            <a:pPr marL="174625" indent="-174625">
              <a:lnSpc>
                <a:spcPct val="120000"/>
              </a:lnSpc>
            </a:pPr>
            <a:r>
              <a:rPr lang="en-US" altLang="ja-JP" sz="1400" dirty="0">
                <a:latin typeface="BIZ UDPゴシック" panose="020B0400000000000000" pitchFamily="50" charset="-128"/>
                <a:ea typeface="BIZ UDPゴシック" panose="020B0400000000000000" pitchFamily="50" charset="-128"/>
              </a:rPr>
              <a:t>Ⅷ</a:t>
            </a:r>
            <a:r>
              <a:rPr lang="ja-JP" altLang="en-US" sz="1400" dirty="0">
                <a:latin typeface="BIZ UDPゴシック" panose="020B0400000000000000" pitchFamily="50" charset="-128"/>
                <a:ea typeface="BIZ UDPゴシック" panose="020B0400000000000000" pitchFamily="50" charset="-128"/>
              </a:rPr>
              <a:t>　実現に向けた視点と取組み</a:t>
            </a:r>
            <a:endParaRPr lang="en-US" altLang="ja-JP" sz="1400" dirty="0">
              <a:latin typeface="BIZ UDPゴシック" panose="020B0400000000000000" pitchFamily="50" charset="-128"/>
              <a:ea typeface="BIZ UDPゴシック" panose="020B0400000000000000" pitchFamily="50" charset="-128"/>
            </a:endParaRPr>
          </a:p>
          <a:p>
            <a:pPr marL="174625" indent="-174625">
              <a:lnSpc>
                <a:spcPct val="120000"/>
              </a:lnSpc>
            </a:pPr>
            <a:r>
              <a:rPr lang="ja-JP" altLang="en-US" sz="1400" dirty="0">
                <a:latin typeface="BIZ UDPゴシック" panose="020B0400000000000000" pitchFamily="50" charset="-128"/>
                <a:ea typeface="BIZ UDPゴシック" panose="020B0400000000000000" pitchFamily="50" charset="-128"/>
              </a:rPr>
              <a:t> ２　公共事業の実施に当たっては、地域の景観づくりの模範となるよう努める</a:t>
            </a:r>
            <a:endParaRPr lang="en-US" altLang="ja-JP" sz="1400" dirty="0">
              <a:latin typeface="BIZ UDPゴシック" panose="020B0400000000000000" pitchFamily="50" charset="-128"/>
              <a:ea typeface="BIZ UDPゴシック" panose="020B0400000000000000" pitchFamily="50" charset="-128"/>
            </a:endParaRPr>
          </a:p>
          <a:p>
            <a:pPr marL="174625" indent="-174625">
              <a:lnSpc>
                <a:spcPct val="120000"/>
              </a:lnSpc>
            </a:pPr>
            <a:r>
              <a:rPr lang="ja-JP" altLang="en-US" sz="1400" dirty="0">
                <a:latin typeface="BIZ UDPゴシック" panose="020B0400000000000000" pitchFamily="50" charset="-128"/>
                <a:ea typeface="BIZ UDPゴシック" panose="020B0400000000000000" pitchFamily="50" charset="-128"/>
              </a:rPr>
              <a:t>  ○　公共事業における景観面での</a:t>
            </a:r>
            <a:r>
              <a:rPr lang="en-US" altLang="ja-JP" sz="1400" dirty="0">
                <a:latin typeface="BIZ UDPゴシック" panose="020B0400000000000000" pitchFamily="50" charset="-128"/>
                <a:ea typeface="BIZ UDPゴシック" panose="020B0400000000000000" pitchFamily="50" charset="-128"/>
              </a:rPr>
              <a:t>PDCA</a:t>
            </a:r>
            <a:r>
              <a:rPr lang="ja-JP" altLang="en-US" sz="1400" dirty="0">
                <a:latin typeface="BIZ UDPゴシック" panose="020B0400000000000000" pitchFamily="50" charset="-128"/>
                <a:ea typeface="BIZ UDPゴシック" panose="020B0400000000000000" pitchFamily="50" charset="-128"/>
              </a:rPr>
              <a:t>サイクルの確立</a:t>
            </a:r>
            <a:endParaRPr lang="en-US" altLang="ja-JP" sz="1400" dirty="0">
              <a:latin typeface="BIZ UDPゴシック" panose="020B0400000000000000" pitchFamily="50" charset="-128"/>
              <a:ea typeface="BIZ UDPゴシック" panose="020B0400000000000000" pitchFamily="50" charset="-128"/>
            </a:endParaRPr>
          </a:p>
          <a:p>
            <a:pPr marL="174625" indent="-174625">
              <a:lnSpc>
                <a:spcPct val="120000"/>
              </a:lnSpc>
            </a:pPr>
            <a:r>
              <a:rPr lang="ja-JP" altLang="en-US" sz="1400" dirty="0">
                <a:latin typeface="BIZ UDPゴシック" panose="020B0400000000000000" pitchFamily="50" charset="-128"/>
                <a:ea typeface="BIZ UDPゴシック" panose="020B0400000000000000" pitchFamily="50" charset="-128"/>
              </a:rPr>
              <a:t>   ①有識者等との連携による仕組みづくり</a:t>
            </a:r>
            <a:endParaRPr lang="en-US" altLang="ja-JP" sz="1400" dirty="0">
              <a:latin typeface="BIZ UDPゴシック" panose="020B0400000000000000" pitchFamily="50" charset="-128"/>
              <a:ea typeface="BIZ UDPゴシック" panose="020B0400000000000000" pitchFamily="50" charset="-128"/>
            </a:endParaRPr>
          </a:p>
          <a:p>
            <a:pPr marL="266700" indent="-266700">
              <a:lnSpc>
                <a:spcPct val="120000"/>
              </a:lnSpc>
            </a:pPr>
            <a:r>
              <a:rPr lang="ja-JP" altLang="en-US" sz="1400" dirty="0">
                <a:latin typeface="BIZ UDPゴシック" panose="020B0400000000000000" pitchFamily="50" charset="-128"/>
                <a:ea typeface="BIZ UDPゴシック" panose="020B0400000000000000" pitchFamily="50" charset="-128"/>
              </a:rPr>
              <a:t>    ・</a:t>
            </a:r>
            <a:r>
              <a:rPr lang="ja-JP" altLang="en-US" sz="1400" u="sng" dirty="0">
                <a:solidFill>
                  <a:srgbClr val="FF0000"/>
                </a:solidFill>
                <a:latin typeface="BIZ UDPゴシック" panose="020B0400000000000000" pitchFamily="50" charset="-128"/>
                <a:ea typeface="BIZ UDPゴシック" panose="020B0400000000000000" pitchFamily="50" charset="-128"/>
              </a:rPr>
              <a:t>公共事業の実施にあたり景観を意識する機会を設ける</a:t>
            </a:r>
            <a:r>
              <a:rPr lang="ja-JP" altLang="en-US" sz="1400" dirty="0">
                <a:latin typeface="BIZ UDPゴシック" panose="020B0400000000000000" pitchFamily="50" charset="-128"/>
                <a:ea typeface="BIZ UDPゴシック" panose="020B0400000000000000" pitchFamily="50" charset="-128"/>
              </a:rPr>
              <a:t>ため、景観アドバイザー等の</a:t>
            </a:r>
            <a:r>
              <a:rPr lang="ja-JP" altLang="en-US" sz="1400" u="sng" dirty="0">
                <a:solidFill>
                  <a:srgbClr val="FF0000"/>
                </a:solidFill>
                <a:latin typeface="BIZ UDPゴシック" panose="020B0400000000000000" pitchFamily="50" charset="-128"/>
                <a:ea typeface="BIZ UDPゴシック" panose="020B0400000000000000" pitchFamily="50" charset="-128"/>
              </a:rPr>
              <a:t>有識者による助言や景観面からの仕組み</a:t>
            </a:r>
            <a:r>
              <a:rPr lang="ja-JP" altLang="en-US" sz="1400" dirty="0">
                <a:latin typeface="BIZ UDPゴシック" panose="020B0400000000000000" pitchFamily="50" charset="-128"/>
                <a:ea typeface="BIZ UDPゴシック" panose="020B0400000000000000" pitchFamily="50" charset="-128"/>
              </a:rPr>
              <a:t>を市町村と連携しながら検討します。</a:t>
            </a:r>
            <a:endParaRPr lang="en-US" altLang="ja-JP" sz="1400" b="1" dirty="0">
              <a:solidFill>
                <a:srgbClr val="FF0000"/>
              </a:solidFill>
              <a:latin typeface="BIZ UDPゴシック" panose="020B0400000000000000" pitchFamily="50" charset="-128"/>
              <a:ea typeface="BIZ UDPゴシック" panose="020B0400000000000000" pitchFamily="50" charset="-128"/>
            </a:endParaRPr>
          </a:p>
        </p:txBody>
      </p:sp>
      <p:sp>
        <p:nvSpPr>
          <p:cNvPr id="22" name="テキスト ボックス 21"/>
          <p:cNvSpPr txBox="1"/>
          <p:nvPr/>
        </p:nvSpPr>
        <p:spPr>
          <a:xfrm>
            <a:off x="2334121" y="6208954"/>
            <a:ext cx="415498" cy="230832"/>
          </a:xfrm>
          <a:prstGeom prst="rect">
            <a:avLst/>
          </a:prstGeom>
          <a:solidFill>
            <a:srgbClr val="FFFFFF">
              <a:alpha val="50196"/>
            </a:srgbClr>
          </a:solidFill>
        </p:spPr>
        <p:txBody>
          <a:bodyPr wrap="none" rtlCol="0">
            <a:spAutoFit/>
          </a:bodyPr>
          <a:lstStyle/>
          <a:p>
            <a:r>
              <a:rPr lang="ja-JP" altLang="en-US" sz="900" dirty="0">
                <a:latin typeface="BIZ UDPゴシック" panose="020B0400000000000000" pitchFamily="50" charset="-128"/>
                <a:ea typeface="BIZ UDPゴシック" panose="020B0400000000000000" pitchFamily="50" charset="-128"/>
              </a:rPr>
              <a:t>橋梁</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147" name="テキスト ボックス 146"/>
          <p:cNvSpPr txBox="1"/>
          <p:nvPr/>
        </p:nvSpPr>
        <p:spPr>
          <a:xfrm>
            <a:off x="1859448" y="3859924"/>
            <a:ext cx="877163" cy="230832"/>
          </a:xfrm>
          <a:prstGeom prst="rect">
            <a:avLst/>
          </a:prstGeom>
          <a:solidFill>
            <a:srgbClr val="FFFFFF">
              <a:alpha val="50196"/>
            </a:srgbClr>
          </a:solid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社会福祉施設</a:t>
            </a:r>
          </a:p>
        </p:txBody>
      </p:sp>
      <p:sp>
        <p:nvSpPr>
          <p:cNvPr id="28" name="テキスト ボックス 27">
            <a:extLst>
              <a:ext uri="{FF2B5EF4-FFF2-40B4-BE49-F238E27FC236}">
                <a16:creationId xmlns:a16="http://schemas.microsoft.com/office/drawing/2014/main" id="{6C8BEF07-70A1-4554-9A36-11E07FB9C3AB}"/>
              </a:ext>
            </a:extLst>
          </p:cNvPr>
          <p:cNvSpPr txBox="1"/>
          <p:nvPr/>
        </p:nvSpPr>
        <p:spPr>
          <a:xfrm>
            <a:off x="166817" y="600090"/>
            <a:ext cx="3038998" cy="343492"/>
          </a:xfrm>
          <a:prstGeom prst="rect">
            <a:avLst/>
          </a:prstGeom>
          <a:solidFill>
            <a:schemeClr val="accent6">
              <a:lumMod val="40000"/>
              <a:lumOff val="60000"/>
            </a:schemeClr>
          </a:solidFill>
          <a:ln w="19050">
            <a:solidFill>
              <a:schemeClr val="accent6">
                <a:lumMod val="50000"/>
              </a:schemeClr>
            </a:solidFill>
          </a:ln>
        </p:spPr>
        <p:txBody>
          <a:bodyPr wrap="square" rtlCol="0">
            <a:spAutoFit/>
          </a:bodyPr>
          <a:lstStyle/>
          <a:p>
            <a:pPr marL="174625" indent="-174625">
              <a:lnSpc>
                <a:spcPct val="120000"/>
              </a:lnSpc>
            </a:pPr>
            <a:r>
              <a:rPr lang="ja-JP" altLang="en-US" sz="1600" dirty="0">
                <a:latin typeface="BIZ UDPゴシック" panose="020B0400000000000000" pitchFamily="50" charset="-128"/>
                <a:ea typeface="BIZ UDPゴシック" panose="020B0400000000000000" pitchFamily="50" charset="-128"/>
              </a:rPr>
              <a:t>都市景観ビジョン・大阪」（抜粋）</a:t>
            </a:r>
            <a:endParaRPr lang="en-US" altLang="ja-JP" sz="1600" b="1" dirty="0">
              <a:solidFill>
                <a:srgbClr val="FF0000"/>
              </a:solidFill>
              <a:latin typeface="BIZ UDPゴシック" panose="020B0400000000000000" pitchFamily="50" charset="-128"/>
              <a:ea typeface="BIZ UDPゴシック" panose="020B0400000000000000" pitchFamily="50" charset="-128"/>
            </a:endParaRPr>
          </a:p>
        </p:txBody>
      </p:sp>
      <p:sp>
        <p:nvSpPr>
          <p:cNvPr id="18" name="スライド番号プレースホルダー 3">
            <a:extLst>
              <a:ext uri="{FF2B5EF4-FFF2-40B4-BE49-F238E27FC236}">
                <a16:creationId xmlns:a16="http://schemas.microsoft.com/office/drawing/2014/main" id="{A0161C5B-B397-4244-BC10-C10568E19C67}"/>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pic>
        <p:nvPicPr>
          <p:cNvPr id="5" name="図 4">
            <a:extLst>
              <a:ext uri="{FF2B5EF4-FFF2-40B4-BE49-F238E27FC236}">
                <a16:creationId xmlns:a16="http://schemas.microsoft.com/office/drawing/2014/main" id="{F87FBDEB-755D-40AC-9DF8-91F9B5911CA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09567" y="4236666"/>
            <a:ext cx="2140052" cy="1044000"/>
          </a:xfrm>
          <a:prstGeom prst="rect">
            <a:avLst/>
          </a:prstGeom>
          <a:ln w="3175">
            <a:solidFill>
              <a:schemeClr val="tx1"/>
            </a:solidFill>
          </a:ln>
        </p:spPr>
      </p:pic>
      <p:sp>
        <p:nvSpPr>
          <p:cNvPr id="24" name="テキスト ボックス 23">
            <a:extLst>
              <a:ext uri="{FF2B5EF4-FFF2-40B4-BE49-F238E27FC236}">
                <a16:creationId xmlns:a16="http://schemas.microsoft.com/office/drawing/2014/main" id="{7295C9CE-A1EE-47C4-8B14-6FD2065E7D63}"/>
              </a:ext>
            </a:extLst>
          </p:cNvPr>
          <p:cNvSpPr txBox="1"/>
          <p:nvPr/>
        </p:nvSpPr>
        <p:spPr>
          <a:xfrm>
            <a:off x="2298029" y="5042354"/>
            <a:ext cx="415498" cy="230832"/>
          </a:xfrm>
          <a:prstGeom prst="rect">
            <a:avLst/>
          </a:prstGeom>
          <a:solidFill>
            <a:srgbClr val="FFFFFF">
              <a:alpha val="50196"/>
            </a:srgbClr>
          </a:solid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学校</a:t>
            </a:r>
          </a:p>
        </p:txBody>
      </p:sp>
      <p:sp>
        <p:nvSpPr>
          <p:cNvPr id="19" name="正方形/長方形 18">
            <a:extLst>
              <a:ext uri="{FF2B5EF4-FFF2-40B4-BE49-F238E27FC236}">
                <a16:creationId xmlns:a16="http://schemas.microsoft.com/office/drawing/2014/main" id="{90AFB7A1-4FEE-44AA-98C4-C1A90214B78B}"/>
              </a:ext>
            </a:extLst>
          </p:cNvPr>
          <p:cNvSpPr/>
          <p:nvPr/>
        </p:nvSpPr>
        <p:spPr>
          <a:xfrm>
            <a:off x="0" y="-11814"/>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a:t>
            </a:r>
            <a:r>
              <a:rPr kumimoji="1" lang="en-US" altLang="ja-JP"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都市景観ビジョン・大阪</a:t>
            </a:r>
            <a:r>
              <a:rPr kumimoji="1" lang="en-US" altLang="ja-JP"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ja-JP" altLang="en-US"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en-US" altLang="ja-JP"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H30.1</a:t>
            </a:r>
            <a:r>
              <a:rPr kumimoji="1" lang="ja-JP" altLang="en-US"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における位置づけ</a:t>
            </a:r>
          </a:p>
        </p:txBody>
      </p:sp>
    </p:spTree>
    <p:extLst>
      <p:ext uri="{BB962C8B-B14F-4D97-AF65-F5344CB8AC3E}">
        <p14:creationId xmlns:p14="http://schemas.microsoft.com/office/powerpoint/2010/main" val="2079560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71ABA8D7-1EB2-4244-B70A-97394691B1C0}"/>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アドバイスへの対応</a:t>
            </a:r>
          </a:p>
        </p:txBody>
      </p:sp>
      <p:sp>
        <p:nvSpPr>
          <p:cNvPr id="4" name="スライド番号プレースホルダー 3"/>
          <p:cNvSpPr>
            <a:spLocks noGrp="1"/>
          </p:cNvSpPr>
          <p:nvPr>
            <p:ph type="sldNum" sz="quarter" idx="12"/>
          </p:nvPr>
        </p:nvSpPr>
        <p:spPr/>
        <p:txBody>
          <a:bodyPr/>
          <a:lstStyle/>
          <a:p>
            <a:fld id="{8DDB306B-CB1A-4F92-AE18-14C2D5855DBA}" type="slidenum">
              <a:rPr kumimoji="1" lang="ja-JP" altLang="en-US" smtClean="0"/>
              <a:t>20</a:t>
            </a:fld>
            <a:endParaRPr kumimoji="1" lang="ja-JP" altLang="en-US"/>
          </a:p>
        </p:txBody>
      </p:sp>
      <p:pic>
        <p:nvPicPr>
          <p:cNvPr id="6" name="図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9608" y="3717712"/>
            <a:ext cx="7805743" cy="3074888"/>
          </a:xfrm>
          <a:prstGeom prst="rect">
            <a:avLst/>
          </a:prstGeom>
        </p:spPr>
      </p:pic>
      <p:pic>
        <p:nvPicPr>
          <p:cNvPr id="7" name="図 6"/>
          <p:cNvPicPr>
            <a:picLocks noChangeAspect="1"/>
          </p:cNvPicPr>
          <p:nvPr/>
        </p:nvPicPr>
        <p:blipFill rotWithShape="1">
          <a:blip r:embed="rId3" cstate="email">
            <a:extLst>
              <a:ext uri="{28A0092B-C50C-407E-A947-70E740481C1C}">
                <a14:useLocalDpi xmlns:a14="http://schemas.microsoft.com/office/drawing/2010/main"/>
              </a:ext>
            </a:extLst>
          </a:blip>
          <a:srcRect l="-245"/>
          <a:stretch/>
        </p:blipFill>
        <p:spPr>
          <a:xfrm>
            <a:off x="709608" y="876559"/>
            <a:ext cx="7805743" cy="2788952"/>
          </a:xfrm>
          <a:prstGeom prst="rect">
            <a:avLst/>
          </a:prstGeom>
        </p:spPr>
      </p:pic>
      <p:sp>
        <p:nvSpPr>
          <p:cNvPr id="5" name="スライド番号プレースホルダー 3">
            <a:extLst>
              <a:ext uri="{FF2B5EF4-FFF2-40B4-BE49-F238E27FC236}">
                <a16:creationId xmlns:a16="http://schemas.microsoft.com/office/drawing/2014/main" id="{21F423C7-2A93-42CB-9355-7A806D463E5D}"/>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9" name="正方形/長方形 8">
            <a:extLst>
              <a:ext uri="{FF2B5EF4-FFF2-40B4-BE49-F238E27FC236}">
                <a16:creationId xmlns:a16="http://schemas.microsoft.com/office/drawing/2014/main" id="{3D0C02AD-0BF0-458E-9D7A-7ACE842621D9}"/>
              </a:ext>
            </a:extLst>
          </p:cNvPr>
          <p:cNvSpPr/>
          <p:nvPr/>
        </p:nvSpPr>
        <p:spPr>
          <a:xfrm>
            <a:off x="148555" y="586644"/>
            <a:ext cx="8563233" cy="335989"/>
          </a:xfrm>
          <a:prstGeom prst="rect">
            <a:avLst/>
          </a:prstGeom>
        </p:spPr>
        <p:txBody>
          <a:bodyPr wrap="square">
            <a:spAutoFit/>
          </a:bodyPr>
          <a:lstStyle/>
          <a:p>
            <a:pPr marL="0" marR="0" lvl="0" indent="0" algn="l" defTabSz="457200" rtl="0" eaLnBrk="1" fontAlgn="auto" latinLnBrk="0" hangingPunct="1">
              <a:lnSpc>
                <a:spcPts val="1900"/>
              </a:lnSpc>
              <a:spcBef>
                <a:spcPts val="1200"/>
              </a:spcBef>
              <a:spcAft>
                <a:spcPts val="0"/>
              </a:spcAft>
              <a:buClrTx/>
              <a:buSzTx/>
              <a:buFontTx/>
              <a:buNone/>
              <a:tabLst/>
              <a:defRPr/>
            </a:pP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lang="ja-JP" altLang="en-US" sz="2000" dirty="0">
                <a:solidFill>
                  <a:prstClr val="black"/>
                </a:solidFill>
                <a:latin typeface="BIZ UDPゴシック" panose="020B0400000000000000" pitchFamily="50" charset="-128"/>
                <a:ea typeface="BIZ UDPゴシック" panose="020B0400000000000000" pitchFamily="50" charset="-128"/>
              </a:rPr>
              <a:t>竣工</a:t>
            </a:r>
            <a:r>
              <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後</a:t>
            </a: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Tree>
    <p:extLst>
      <p:ext uri="{BB962C8B-B14F-4D97-AF65-F5344CB8AC3E}">
        <p14:creationId xmlns:p14="http://schemas.microsoft.com/office/powerpoint/2010/main" val="1024562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1E4429C5-C302-4A17-9042-6B544BFF9DCD}"/>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アドバイスへの対応</a:t>
            </a:r>
          </a:p>
        </p:txBody>
      </p:sp>
      <p:pic>
        <p:nvPicPr>
          <p:cNvPr id="4" name="図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5611" y="661335"/>
            <a:ext cx="8223422" cy="6082676"/>
          </a:xfrm>
          <a:prstGeom prst="rect">
            <a:avLst/>
          </a:prstGeom>
        </p:spPr>
      </p:pic>
      <p:sp>
        <p:nvSpPr>
          <p:cNvPr id="5" name="スライド番号プレースホルダー 3">
            <a:extLst>
              <a:ext uri="{FF2B5EF4-FFF2-40B4-BE49-F238E27FC236}">
                <a16:creationId xmlns:a16="http://schemas.microsoft.com/office/drawing/2014/main" id="{CF45566C-4BC6-4742-B708-208651AF37E8}"/>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8" name="正方形/長方形 7"/>
          <p:cNvSpPr/>
          <p:nvPr/>
        </p:nvSpPr>
        <p:spPr>
          <a:xfrm>
            <a:off x="165156" y="661335"/>
            <a:ext cx="8563233" cy="335989"/>
          </a:xfrm>
          <a:prstGeom prst="rect">
            <a:avLst/>
          </a:prstGeom>
        </p:spPr>
        <p:txBody>
          <a:bodyPr wrap="square">
            <a:spAutoFit/>
          </a:bodyPr>
          <a:lstStyle/>
          <a:p>
            <a:pPr marL="0" marR="0" lvl="0" indent="0" algn="l" defTabSz="457200" rtl="0" eaLnBrk="1" fontAlgn="auto" latinLnBrk="0" hangingPunct="1">
              <a:lnSpc>
                <a:spcPts val="1900"/>
              </a:lnSpc>
              <a:spcBef>
                <a:spcPts val="1200"/>
              </a:spcBef>
              <a:spcAft>
                <a:spcPts val="0"/>
              </a:spcAft>
              <a:buClrTx/>
              <a:buSzTx/>
              <a:buFontTx/>
              <a:buNone/>
              <a:tabLst/>
              <a:defRPr/>
            </a:pP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当初のエントランス</a:t>
            </a: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Tree>
    <p:extLst>
      <p:ext uri="{BB962C8B-B14F-4D97-AF65-F5344CB8AC3E}">
        <p14:creationId xmlns:p14="http://schemas.microsoft.com/office/powerpoint/2010/main" val="2172094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250B6DA0-5FA6-4150-A0FE-FB04E84553A6}"/>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アドバイスへの対応</a:t>
            </a:r>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0310" y="930311"/>
            <a:ext cx="8061321" cy="5634207"/>
          </a:xfrm>
          <a:prstGeom prst="rect">
            <a:avLst/>
          </a:prstGeom>
        </p:spPr>
      </p:pic>
      <p:sp>
        <p:nvSpPr>
          <p:cNvPr id="7" name="楕円 6"/>
          <p:cNvSpPr/>
          <p:nvPr/>
        </p:nvSpPr>
        <p:spPr>
          <a:xfrm>
            <a:off x="3633245" y="3245246"/>
            <a:ext cx="847725" cy="103822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 name="楕円 8"/>
          <p:cNvSpPr/>
          <p:nvPr/>
        </p:nvSpPr>
        <p:spPr>
          <a:xfrm>
            <a:off x="7424195" y="3286015"/>
            <a:ext cx="847725" cy="103822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 name="線吹き出し 1 (枠付き) 10"/>
          <p:cNvSpPr/>
          <p:nvPr/>
        </p:nvSpPr>
        <p:spPr>
          <a:xfrm>
            <a:off x="1381125" y="2025885"/>
            <a:ext cx="1047750" cy="545819"/>
          </a:xfrm>
          <a:prstGeom prst="borderCallout1">
            <a:avLst>
              <a:gd name="adj1" fmla="val 102325"/>
              <a:gd name="adj2" fmla="val 94640"/>
              <a:gd name="adj3" fmla="val 281781"/>
              <a:gd name="adj4" fmla="val 218117"/>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柱を赤から黒に変更。</a:t>
            </a:r>
          </a:p>
        </p:txBody>
      </p:sp>
      <p:sp>
        <p:nvSpPr>
          <p:cNvPr id="12" name="線吹き出し 1 (枠付き) 11"/>
          <p:cNvSpPr/>
          <p:nvPr/>
        </p:nvSpPr>
        <p:spPr>
          <a:xfrm>
            <a:off x="6724797" y="1263388"/>
            <a:ext cx="1342878" cy="844775"/>
          </a:xfrm>
          <a:prstGeom prst="borderCallout1">
            <a:avLst>
              <a:gd name="adj1" fmla="val 98835"/>
              <a:gd name="adj2" fmla="val 59884"/>
              <a:gd name="adj3" fmla="val 240522"/>
              <a:gd name="adj4" fmla="val 81083"/>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建物周囲のフェンスのデザインを目立たないよう工夫。</a:t>
            </a:r>
          </a:p>
        </p:txBody>
      </p:sp>
      <p:sp>
        <p:nvSpPr>
          <p:cNvPr id="13" name="楕円 12"/>
          <p:cNvSpPr/>
          <p:nvPr/>
        </p:nvSpPr>
        <p:spPr>
          <a:xfrm>
            <a:off x="4757195" y="3083321"/>
            <a:ext cx="1395955" cy="103822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 name="線吹き出し 1 (枠付き) 13"/>
          <p:cNvSpPr/>
          <p:nvPr/>
        </p:nvSpPr>
        <p:spPr>
          <a:xfrm>
            <a:off x="4276181" y="1263388"/>
            <a:ext cx="1181643" cy="545819"/>
          </a:xfrm>
          <a:prstGeom prst="borderCallout1">
            <a:avLst>
              <a:gd name="adj1" fmla="val 102325"/>
              <a:gd name="adj2" fmla="val 57712"/>
              <a:gd name="adj3" fmla="val 342859"/>
              <a:gd name="adj4" fmla="val 81481"/>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硬い表情をやわらげる工夫。</a:t>
            </a:r>
          </a:p>
        </p:txBody>
      </p:sp>
      <p:sp>
        <p:nvSpPr>
          <p:cNvPr id="10" name="スライド番号プレースホルダー 3">
            <a:extLst>
              <a:ext uri="{FF2B5EF4-FFF2-40B4-BE49-F238E27FC236}">
                <a16:creationId xmlns:a16="http://schemas.microsoft.com/office/drawing/2014/main" id="{051D7984-9747-459C-B5FB-53847D745B15}"/>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8" name="正方形/長方形 7"/>
          <p:cNvSpPr/>
          <p:nvPr/>
        </p:nvSpPr>
        <p:spPr>
          <a:xfrm>
            <a:off x="168873" y="614642"/>
            <a:ext cx="8563233" cy="335989"/>
          </a:xfrm>
          <a:prstGeom prst="rect">
            <a:avLst/>
          </a:prstGeom>
        </p:spPr>
        <p:txBody>
          <a:bodyPr wrap="square">
            <a:spAutoFit/>
          </a:bodyPr>
          <a:lstStyle/>
          <a:p>
            <a:pPr marL="0" marR="0" lvl="0" indent="0" algn="l" defTabSz="457200" rtl="0" eaLnBrk="1" fontAlgn="auto" latinLnBrk="0" hangingPunct="1">
              <a:lnSpc>
                <a:spcPts val="1900"/>
              </a:lnSpc>
              <a:spcBef>
                <a:spcPts val="1200"/>
              </a:spcBef>
              <a:spcAft>
                <a:spcPts val="0"/>
              </a:spcAft>
              <a:buClrTx/>
              <a:buSzTx/>
              <a:buFontTx/>
              <a:buNone/>
              <a:tabLst/>
              <a:defRPr/>
            </a:pP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修正後のエントランス</a:t>
            </a: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Tree>
    <p:extLst>
      <p:ext uri="{BB962C8B-B14F-4D97-AF65-F5344CB8AC3E}">
        <p14:creationId xmlns:p14="http://schemas.microsoft.com/office/powerpoint/2010/main" val="2672775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0C456926-433C-493D-AF77-87B119885C8E}"/>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アドバイスへの対応</a:t>
            </a:r>
          </a:p>
        </p:txBody>
      </p:sp>
      <p:pic>
        <p:nvPicPr>
          <p:cNvPr id="5" name="図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9683" y="1007752"/>
            <a:ext cx="8851918" cy="5334000"/>
          </a:xfrm>
          <a:prstGeom prst="rect">
            <a:avLst/>
          </a:prstGeom>
        </p:spPr>
      </p:pic>
      <p:sp>
        <p:nvSpPr>
          <p:cNvPr id="6" name="楕円 5">
            <a:extLst>
              <a:ext uri="{FF2B5EF4-FFF2-40B4-BE49-F238E27FC236}">
                <a16:creationId xmlns:a16="http://schemas.microsoft.com/office/drawing/2014/main" id="{553DC396-ABCC-47CA-B601-734B2DC4512A}"/>
              </a:ext>
            </a:extLst>
          </p:cNvPr>
          <p:cNvSpPr/>
          <p:nvPr/>
        </p:nvSpPr>
        <p:spPr>
          <a:xfrm>
            <a:off x="2391803" y="4138324"/>
            <a:ext cx="847725" cy="103822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 name="線吹き出し 1 (枠付き) 10">
            <a:extLst>
              <a:ext uri="{FF2B5EF4-FFF2-40B4-BE49-F238E27FC236}">
                <a16:creationId xmlns:a16="http://schemas.microsoft.com/office/drawing/2014/main" id="{E14A2737-9A35-410C-9306-A3752423BB19}"/>
              </a:ext>
            </a:extLst>
          </p:cNvPr>
          <p:cNvSpPr/>
          <p:nvPr/>
        </p:nvSpPr>
        <p:spPr>
          <a:xfrm>
            <a:off x="436863" y="2995163"/>
            <a:ext cx="1047750" cy="545819"/>
          </a:xfrm>
          <a:prstGeom prst="borderCallout1">
            <a:avLst>
              <a:gd name="adj1" fmla="val 102325"/>
              <a:gd name="adj2" fmla="val 94640"/>
              <a:gd name="adj3" fmla="val 281781"/>
              <a:gd name="adj4" fmla="val 218117"/>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柱を赤から黒に変更。</a:t>
            </a:r>
          </a:p>
        </p:txBody>
      </p:sp>
      <p:sp>
        <p:nvSpPr>
          <p:cNvPr id="8" name="楕円 7">
            <a:extLst>
              <a:ext uri="{FF2B5EF4-FFF2-40B4-BE49-F238E27FC236}">
                <a16:creationId xmlns:a16="http://schemas.microsoft.com/office/drawing/2014/main" id="{8E27F6EB-A456-4E30-AB95-18B49529757C}"/>
              </a:ext>
            </a:extLst>
          </p:cNvPr>
          <p:cNvSpPr/>
          <p:nvPr/>
        </p:nvSpPr>
        <p:spPr>
          <a:xfrm rot="21296216">
            <a:off x="3874022" y="3701520"/>
            <a:ext cx="3060178" cy="11811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 name="線吹き出し 1 (枠付き) 13">
            <a:extLst>
              <a:ext uri="{FF2B5EF4-FFF2-40B4-BE49-F238E27FC236}">
                <a16:creationId xmlns:a16="http://schemas.microsoft.com/office/drawing/2014/main" id="{95561485-C35B-4948-8129-79A9A6D9FD8D}"/>
              </a:ext>
            </a:extLst>
          </p:cNvPr>
          <p:cNvSpPr/>
          <p:nvPr/>
        </p:nvSpPr>
        <p:spPr>
          <a:xfrm>
            <a:off x="3393008" y="1911969"/>
            <a:ext cx="1727632" cy="620932"/>
          </a:xfrm>
          <a:prstGeom prst="borderCallout1">
            <a:avLst>
              <a:gd name="adj1" fmla="val 102325"/>
              <a:gd name="adj2" fmla="val 57712"/>
              <a:gd name="adj3" fmla="val 323224"/>
              <a:gd name="adj4" fmla="val 103120"/>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硬い表情をやわらげる工夫。</a:t>
            </a:r>
          </a:p>
        </p:txBody>
      </p:sp>
      <p:sp>
        <p:nvSpPr>
          <p:cNvPr id="10" name="楕円 9">
            <a:extLst>
              <a:ext uri="{FF2B5EF4-FFF2-40B4-BE49-F238E27FC236}">
                <a16:creationId xmlns:a16="http://schemas.microsoft.com/office/drawing/2014/main" id="{536E0C52-BC9A-4B5B-8D30-E2106DE94FE7}"/>
              </a:ext>
            </a:extLst>
          </p:cNvPr>
          <p:cNvSpPr/>
          <p:nvPr/>
        </p:nvSpPr>
        <p:spPr>
          <a:xfrm>
            <a:off x="7664488" y="4138324"/>
            <a:ext cx="1410932" cy="1193778"/>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 name="線吹き出し 1 (枠付き) 11">
            <a:extLst>
              <a:ext uri="{FF2B5EF4-FFF2-40B4-BE49-F238E27FC236}">
                <a16:creationId xmlns:a16="http://schemas.microsoft.com/office/drawing/2014/main" id="{AC6D1B56-C882-4D02-A4CA-3E8694D45BD9}"/>
              </a:ext>
            </a:extLst>
          </p:cNvPr>
          <p:cNvSpPr/>
          <p:nvPr/>
        </p:nvSpPr>
        <p:spPr>
          <a:xfrm>
            <a:off x="6965090" y="2115697"/>
            <a:ext cx="1342878" cy="844775"/>
          </a:xfrm>
          <a:prstGeom prst="borderCallout1">
            <a:avLst>
              <a:gd name="adj1" fmla="val 98835"/>
              <a:gd name="adj2" fmla="val 59884"/>
              <a:gd name="adj3" fmla="val 313585"/>
              <a:gd name="adj4" fmla="val 99808"/>
            </a:avLst>
          </a:prstGeom>
          <a:solidFill>
            <a:schemeClr val="bg1"/>
          </a:solidFill>
          <a:ln w="2540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建物周囲のフェンスのデザインを目立たないよう工夫。</a:t>
            </a:r>
          </a:p>
        </p:txBody>
      </p:sp>
      <p:sp>
        <p:nvSpPr>
          <p:cNvPr id="12" name="スライド番号プレースホルダー 3">
            <a:extLst>
              <a:ext uri="{FF2B5EF4-FFF2-40B4-BE49-F238E27FC236}">
                <a16:creationId xmlns:a16="http://schemas.microsoft.com/office/drawing/2014/main" id="{00435BE3-871B-4F25-B0B0-5A1846652676}"/>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4" name="正方形/長方形 13">
            <a:extLst>
              <a:ext uri="{FF2B5EF4-FFF2-40B4-BE49-F238E27FC236}">
                <a16:creationId xmlns:a16="http://schemas.microsoft.com/office/drawing/2014/main" id="{5A9008E0-6276-4EFA-990C-89DC79122E7C}"/>
              </a:ext>
            </a:extLst>
          </p:cNvPr>
          <p:cNvSpPr/>
          <p:nvPr/>
        </p:nvSpPr>
        <p:spPr>
          <a:xfrm>
            <a:off x="152399" y="645160"/>
            <a:ext cx="8563233" cy="335989"/>
          </a:xfrm>
          <a:prstGeom prst="rect">
            <a:avLst/>
          </a:prstGeom>
        </p:spPr>
        <p:txBody>
          <a:bodyPr wrap="square">
            <a:spAutoFit/>
          </a:bodyPr>
          <a:lstStyle/>
          <a:p>
            <a:pPr marL="0" marR="0" lvl="0" indent="0" algn="l" defTabSz="457200" rtl="0" eaLnBrk="1" fontAlgn="auto" latinLnBrk="0" hangingPunct="1">
              <a:lnSpc>
                <a:spcPts val="1900"/>
              </a:lnSpc>
              <a:spcBef>
                <a:spcPts val="1200"/>
              </a:spcBef>
              <a:spcAft>
                <a:spcPts val="0"/>
              </a:spcAft>
              <a:buClrTx/>
              <a:buSzTx/>
              <a:buFontTx/>
              <a:buNone/>
              <a:tabLst/>
              <a:defRPr/>
            </a:pP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lang="ja-JP" altLang="en-US" sz="2000" dirty="0">
                <a:solidFill>
                  <a:prstClr val="black"/>
                </a:solidFill>
                <a:latin typeface="BIZ UDPゴシック" panose="020B0400000000000000" pitchFamily="50" charset="-128"/>
                <a:ea typeface="BIZ UDPゴシック" panose="020B0400000000000000" pitchFamily="50" charset="-128"/>
              </a:rPr>
              <a:t>竣工</a:t>
            </a:r>
            <a:r>
              <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後</a:t>
            </a: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Tree>
    <p:extLst>
      <p:ext uri="{BB962C8B-B14F-4D97-AF65-F5344CB8AC3E}">
        <p14:creationId xmlns:p14="http://schemas.microsoft.com/office/powerpoint/2010/main" val="3692406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100ABF0-C6C5-4721-A388-9E17FFEAAEF0}"/>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アドバイスへの対応</a:t>
            </a:r>
          </a:p>
        </p:txBody>
      </p:sp>
      <p:sp>
        <p:nvSpPr>
          <p:cNvPr id="8" name="正方形/長方形 7"/>
          <p:cNvSpPr/>
          <p:nvPr/>
        </p:nvSpPr>
        <p:spPr>
          <a:xfrm>
            <a:off x="199355" y="611126"/>
            <a:ext cx="8563233" cy="335989"/>
          </a:xfrm>
          <a:prstGeom prst="rect">
            <a:avLst/>
          </a:prstGeom>
        </p:spPr>
        <p:txBody>
          <a:bodyPr wrap="square">
            <a:spAutoFit/>
          </a:bodyPr>
          <a:lstStyle/>
          <a:p>
            <a:pPr marL="0" marR="0" lvl="0" indent="0" algn="l" defTabSz="457200" rtl="0" eaLnBrk="1" fontAlgn="auto" latinLnBrk="0" hangingPunct="1">
              <a:lnSpc>
                <a:spcPts val="1900"/>
              </a:lnSpc>
              <a:spcBef>
                <a:spcPts val="1200"/>
              </a:spcBef>
              <a:spcAft>
                <a:spcPts val="0"/>
              </a:spcAft>
              <a:buClrTx/>
              <a:buSzTx/>
              <a:buFontTx/>
              <a:buNone/>
              <a:tabLst/>
              <a:defRPr/>
            </a:pP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全体パース</a:t>
            </a: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pic>
        <p:nvPicPr>
          <p:cNvPr id="4" name="図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9355" y="947115"/>
            <a:ext cx="8773195" cy="5728547"/>
          </a:xfrm>
          <a:prstGeom prst="rect">
            <a:avLst/>
          </a:prstGeom>
        </p:spPr>
      </p:pic>
      <p:sp>
        <p:nvSpPr>
          <p:cNvPr id="5" name="スライド番号プレースホルダー 3">
            <a:extLst>
              <a:ext uri="{FF2B5EF4-FFF2-40B4-BE49-F238E27FC236}">
                <a16:creationId xmlns:a16="http://schemas.microsoft.com/office/drawing/2014/main" id="{5C234A9F-C42D-4863-BCC9-78DAD4601DAE}"/>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schemeClr val="bg1"/>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4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930621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DCC59EE9-6E9E-46AB-AA91-49B5EAEF116A}"/>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アドバイスへの対応</a:t>
            </a:r>
          </a:p>
        </p:txBody>
      </p:sp>
      <p:pic>
        <p:nvPicPr>
          <p:cNvPr id="5" name="図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4000" y="1129375"/>
            <a:ext cx="8714822" cy="5511800"/>
          </a:xfrm>
          <a:prstGeom prst="rect">
            <a:avLst/>
          </a:prstGeom>
        </p:spPr>
      </p:pic>
      <p:sp>
        <p:nvSpPr>
          <p:cNvPr id="4" name="正方形/長方形 3">
            <a:extLst>
              <a:ext uri="{FF2B5EF4-FFF2-40B4-BE49-F238E27FC236}">
                <a16:creationId xmlns:a16="http://schemas.microsoft.com/office/drawing/2014/main" id="{E16EBE81-6474-4CBE-8F55-87FE6F400474}"/>
              </a:ext>
            </a:extLst>
          </p:cNvPr>
          <p:cNvSpPr/>
          <p:nvPr/>
        </p:nvSpPr>
        <p:spPr>
          <a:xfrm>
            <a:off x="199355" y="619436"/>
            <a:ext cx="3376965" cy="335989"/>
          </a:xfrm>
          <a:prstGeom prst="rect">
            <a:avLst/>
          </a:prstGeom>
        </p:spPr>
        <p:txBody>
          <a:bodyPr wrap="square">
            <a:spAutoFit/>
          </a:bodyPr>
          <a:lstStyle/>
          <a:p>
            <a:pPr marL="0" marR="0" lvl="0" indent="0" algn="l" defTabSz="457200" rtl="0" eaLnBrk="1" fontAlgn="auto" latinLnBrk="0" hangingPunct="1">
              <a:lnSpc>
                <a:spcPts val="1900"/>
              </a:lnSpc>
              <a:spcBef>
                <a:spcPts val="1200"/>
              </a:spcBef>
              <a:spcAft>
                <a:spcPts val="0"/>
              </a:spcAft>
              <a:buClrTx/>
              <a:buSzTx/>
              <a:buFontTx/>
              <a:buNone/>
              <a:tabLst/>
              <a:defRPr/>
            </a:pP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竣工後の全景</a:t>
            </a:r>
            <a:r>
              <a:rPr kumimoji="0"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7" name="スライド番号プレースホルダー 3">
            <a:extLst>
              <a:ext uri="{FF2B5EF4-FFF2-40B4-BE49-F238E27FC236}">
                <a16:creationId xmlns:a16="http://schemas.microsoft.com/office/drawing/2014/main" id="{64247905-2215-45D1-8AEA-37C098E81052}"/>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schemeClr val="bg1"/>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4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419186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381AB256-842D-4402-A6AE-E53565899E91}"/>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当初掲げた</a:t>
            </a:r>
            <a:r>
              <a:rPr kumimoji="1" lang="zh-TW"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目標</a:t>
            </a: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に対する</a:t>
            </a:r>
            <a:r>
              <a:rPr kumimoji="1" lang="zh-TW"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達成状況</a:t>
            </a:r>
            <a:endPar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DB1CB674-2FBB-474B-BD1B-B8A129B8C074}"/>
              </a:ext>
            </a:extLst>
          </p:cNvPr>
          <p:cNvSpPr txBox="1"/>
          <p:nvPr/>
        </p:nvSpPr>
        <p:spPr>
          <a:xfrm>
            <a:off x="368064" y="589106"/>
            <a:ext cx="8482180" cy="830997"/>
          </a:xfrm>
          <a:prstGeom prst="rect">
            <a:avLst/>
          </a:prstGeom>
          <a:noFill/>
        </p:spPr>
        <p:txBody>
          <a:bodyPr wrap="square" rtlCol="0">
            <a:spAutoFit/>
          </a:bodyPr>
          <a:lstStyle/>
          <a:p>
            <a:r>
              <a:rPr kumimoji="1" lang="en-US" altLang="ja-JP" sz="16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景観形成の目標１</a:t>
            </a:r>
            <a:r>
              <a:rPr kumimoji="1" lang="en-US" altLang="ja-JP" sz="1600" b="1" dirty="0">
                <a:solidFill>
                  <a:srgbClr val="FF0000"/>
                </a:solidFill>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子どもたちが、自然あふれる美しい環境の中で落ち着いた生活が送れるよう、緑に囲まれ自然と一体となった施設づくりを心掛ける。</a:t>
            </a:r>
          </a:p>
        </p:txBody>
      </p:sp>
      <p:sp>
        <p:nvSpPr>
          <p:cNvPr id="3" name="矢印: 下 2">
            <a:extLst>
              <a:ext uri="{FF2B5EF4-FFF2-40B4-BE49-F238E27FC236}">
                <a16:creationId xmlns:a16="http://schemas.microsoft.com/office/drawing/2014/main" id="{052C04E0-A8AA-46B9-B00D-201EE261BF25}"/>
              </a:ext>
            </a:extLst>
          </p:cNvPr>
          <p:cNvSpPr/>
          <p:nvPr/>
        </p:nvSpPr>
        <p:spPr>
          <a:xfrm>
            <a:off x="3805729" y="1468367"/>
            <a:ext cx="1532542" cy="466426"/>
          </a:xfrm>
          <a:prstGeom prst="downArrow">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7A26FC3-B5F7-4D8A-A7EB-4B17B2B5224E}"/>
              </a:ext>
            </a:extLst>
          </p:cNvPr>
          <p:cNvSpPr txBox="1"/>
          <p:nvPr/>
        </p:nvSpPr>
        <p:spPr>
          <a:xfrm>
            <a:off x="368064" y="1810325"/>
            <a:ext cx="5078634" cy="584775"/>
          </a:xfrm>
          <a:prstGeom prst="rect">
            <a:avLst/>
          </a:prstGeom>
          <a:noFill/>
        </p:spPr>
        <p:txBody>
          <a:bodyPr wrap="none" rtlCol="0">
            <a:spAutoFit/>
          </a:bodyPr>
          <a:lstStyle/>
          <a:p>
            <a:r>
              <a:rPr kumimoji="1" lang="en-US" altLang="ja-JP" sz="1600" b="1" dirty="0">
                <a:solidFill>
                  <a:schemeClr val="accent5">
                    <a:lumMod val="50000"/>
                  </a:schemeClr>
                </a:solidFill>
                <a:latin typeface="BIZ UDPゴシック" panose="020B0400000000000000" pitchFamily="50" charset="-128"/>
                <a:ea typeface="BIZ UDPゴシック" panose="020B0400000000000000" pitchFamily="50" charset="-128"/>
              </a:rPr>
              <a:t>【</a:t>
            </a:r>
            <a:r>
              <a:rPr kumimoji="1" lang="ja-JP" altLang="en-US" sz="1600" b="1" dirty="0">
                <a:solidFill>
                  <a:schemeClr val="accent5">
                    <a:lumMod val="50000"/>
                  </a:schemeClr>
                </a:solidFill>
                <a:latin typeface="BIZ UDPゴシック" panose="020B0400000000000000" pitchFamily="50" charset="-128"/>
                <a:ea typeface="BIZ UDPゴシック" panose="020B0400000000000000" pitchFamily="50" charset="-128"/>
              </a:rPr>
              <a:t>景観形成の計画１</a:t>
            </a:r>
            <a:r>
              <a:rPr kumimoji="1" lang="en-US" altLang="ja-JP" sz="1600" b="1" dirty="0">
                <a:solidFill>
                  <a:schemeClr val="accent5">
                    <a:lumMod val="50000"/>
                  </a:schemeClr>
                </a:solidFill>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周囲の緑を生かした建物配置計画、平面計画を行った。</a:t>
            </a:r>
          </a:p>
        </p:txBody>
      </p:sp>
      <p:grpSp>
        <p:nvGrpSpPr>
          <p:cNvPr id="8" name="グループ化 7">
            <a:extLst>
              <a:ext uri="{FF2B5EF4-FFF2-40B4-BE49-F238E27FC236}">
                <a16:creationId xmlns:a16="http://schemas.microsoft.com/office/drawing/2014/main" id="{8B97CA6C-56D9-422A-A275-5A11CC92D4FD}"/>
              </a:ext>
            </a:extLst>
          </p:cNvPr>
          <p:cNvGrpSpPr/>
          <p:nvPr/>
        </p:nvGrpSpPr>
        <p:grpSpPr>
          <a:xfrm>
            <a:off x="1606462" y="2622242"/>
            <a:ext cx="5931077" cy="3951992"/>
            <a:chOff x="809897" y="922237"/>
            <a:chExt cx="7524206" cy="5013525"/>
          </a:xfrm>
        </p:grpSpPr>
        <p:pic>
          <p:nvPicPr>
            <p:cNvPr id="9" name="図 8">
              <a:extLst>
                <a:ext uri="{FF2B5EF4-FFF2-40B4-BE49-F238E27FC236}">
                  <a16:creationId xmlns:a16="http://schemas.microsoft.com/office/drawing/2014/main" id="{85CC3BEE-176C-450F-B081-B60CAC97E0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897" y="922237"/>
              <a:ext cx="7524206" cy="5013525"/>
            </a:xfrm>
            <a:prstGeom prst="rect">
              <a:avLst/>
            </a:prstGeom>
          </p:spPr>
        </p:pic>
        <p:sp>
          <p:nvSpPr>
            <p:cNvPr id="10" name="楕円 9">
              <a:extLst>
                <a:ext uri="{FF2B5EF4-FFF2-40B4-BE49-F238E27FC236}">
                  <a16:creationId xmlns:a16="http://schemas.microsoft.com/office/drawing/2014/main" id="{51125013-D271-49DF-87C3-0861902E948E}"/>
                </a:ext>
              </a:extLst>
            </p:cNvPr>
            <p:cNvSpPr/>
            <p:nvPr/>
          </p:nvSpPr>
          <p:spPr>
            <a:xfrm>
              <a:off x="2674620" y="3489960"/>
              <a:ext cx="967740" cy="6248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楕円 10">
              <a:extLst>
                <a:ext uri="{FF2B5EF4-FFF2-40B4-BE49-F238E27FC236}">
                  <a16:creationId xmlns:a16="http://schemas.microsoft.com/office/drawing/2014/main" id="{68E1152F-0F82-48D1-93A1-E200B2F3AD9A}"/>
                </a:ext>
              </a:extLst>
            </p:cNvPr>
            <p:cNvSpPr/>
            <p:nvPr/>
          </p:nvSpPr>
          <p:spPr>
            <a:xfrm rot="21266112">
              <a:off x="4462377" y="3802955"/>
              <a:ext cx="1371597" cy="6248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DB527791-04F5-4A1B-A02F-C5E354A73927}"/>
                </a:ext>
              </a:extLst>
            </p:cNvPr>
            <p:cNvSpPr/>
            <p:nvPr/>
          </p:nvSpPr>
          <p:spPr>
            <a:xfrm rot="1711873">
              <a:off x="5814788" y="3978088"/>
              <a:ext cx="1166912" cy="6248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スライド番号プレースホルダー 3">
            <a:extLst>
              <a:ext uri="{FF2B5EF4-FFF2-40B4-BE49-F238E27FC236}">
                <a16:creationId xmlns:a16="http://schemas.microsoft.com/office/drawing/2014/main" id="{EEC74518-3ECD-46DE-9DFE-5B7D8078A643}"/>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094223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F266C672-8D6D-443C-9798-7AA16C29BC71}"/>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当初掲げた</a:t>
            </a:r>
            <a:r>
              <a:rPr kumimoji="1" lang="zh-TW"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目標</a:t>
            </a: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に対する</a:t>
            </a:r>
            <a:r>
              <a:rPr kumimoji="1" lang="zh-TW"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達成状況</a:t>
            </a:r>
            <a:endPar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DB1CB674-2FBB-474B-BD1B-B8A129B8C074}"/>
              </a:ext>
            </a:extLst>
          </p:cNvPr>
          <p:cNvSpPr txBox="1"/>
          <p:nvPr/>
        </p:nvSpPr>
        <p:spPr>
          <a:xfrm>
            <a:off x="368063" y="589105"/>
            <a:ext cx="8482181" cy="830997"/>
          </a:xfrm>
          <a:prstGeom prst="rect">
            <a:avLst/>
          </a:prstGeom>
          <a:noFill/>
        </p:spPr>
        <p:txBody>
          <a:bodyPr wrap="square" rtlCol="0">
            <a:spAutoFit/>
          </a:bodyPr>
          <a:lstStyle/>
          <a:p>
            <a:r>
              <a:rPr kumimoji="1" lang="en-US" altLang="ja-JP" sz="16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景観形成の目標２</a:t>
            </a:r>
            <a:r>
              <a:rPr kumimoji="1" lang="en-US" altLang="ja-JP" sz="1600" b="1" dirty="0">
                <a:solidFill>
                  <a:srgbClr val="FF0000"/>
                </a:solidFill>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子どもたちの毎日の生活を安心で安全に暮らすことができる建物や設備を設え、それが意匠として意味のある形に表出するような建物づくりを行う。</a:t>
            </a:r>
          </a:p>
        </p:txBody>
      </p:sp>
      <p:sp>
        <p:nvSpPr>
          <p:cNvPr id="4" name="テキスト ボックス 3">
            <a:extLst>
              <a:ext uri="{FF2B5EF4-FFF2-40B4-BE49-F238E27FC236}">
                <a16:creationId xmlns:a16="http://schemas.microsoft.com/office/drawing/2014/main" id="{A7A26FC3-B5F7-4D8A-A7EB-4B17B2B5224E}"/>
              </a:ext>
            </a:extLst>
          </p:cNvPr>
          <p:cNvSpPr txBox="1"/>
          <p:nvPr/>
        </p:nvSpPr>
        <p:spPr>
          <a:xfrm>
            <a:off x="368063" y="2047683"/>
            <a:ext cx="7475062" cy="584775"/>
          </a:xfrm>
          <a:prstGeom prst="rect">
            <a:avLst/>
          </a:prstGeom>
          <a:noFill/>
        </p:spPr>
        <p:txBody>
          <a:bodyPr wrap="square" rtlCol="0">
            <a:spAutoFit/>
          </a:bodyPr>
          <a:lstStyle/>
          <a:p>
            <a:r>
              <a:rPr kumimoji="1" lang="en-US" altLang="ja-JP" sz="1600" b="1" dirty="0">
                <a:solidFill>
                  <a:schemeClr val="accent5">
                    <a:lumMod val="50000"/>
                  </a:schemeClr>
                </a:solidFill>
                <a:latin typeface="BIZ UDPゴシック" panose="020B0400000000000000" pitchFamily="50" charset="-128"/>
                <a:ea typeface="BIZ UDPゴシック" panose="020B0400000000000000" pitchFamily="50" charset="-128"/>
              </a:rPr>
              <a:t>【</a:t>
            </a:r>
            <a:r>
              <a:rPr kumimoji="1" lang="ja-JP" altLang="en-US" sz="1600" b="1" dirty="0">
                <a:solidFill>
                  <a:schemeClr val="accent5">
                    <a:lumMod val="50000"/>
                  </a:schemeClr>
                </a:solidFill>
                <a:latin typeface="BIZ UDPゴシック" panose="020B0400000000000000" pitchFamily="50" charset="-128"/>
                <a:ea typeface="BIZ UDPゴシック" panose="020B0400000000000000" pitchFamily="50" charset="-128"/>
              </a:rPr>
              <a:t>景観形成の計画２</a:t>
            </a:r>
            <a:r>
              <a:rPr kumimoji="1" lang="en-US" altLang="ja-JP" sz="1600" b="1" dirty="0">
                <a:solidFill>
                  <a:schemeClr val="accent5">
                    <a:lumMod val="50000"/>
                  </a:schemeClr>
                </a:solidFill>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生活する子どもたちにも親しみやすい平屋づくりのロースケールな建物を計画した。</a:t>
            </a:r>
          </a:p>
        </p:txBody>
      </p:sp>
      <p:sp>
        <p:nvSpPr>
          <p:cNvPr id="7" name="矢印: 下 6">
            <a:extLst>
              <a:ext uri="{FF2B5EF4-FFF2-40B4-BE49-F238E27FC236}">
                <a16:creationId xmlns:a16="http://schemas.microsoft.com/office/drawing/2014/main" id="{CBA34A47-F98F-4DF8-B5E3-C0BECAB56716}"/>
              </a:ext>
            </a:extLst>
          </p:cNvPr>
          <p:cNvSpPr/>
          <p:nvPr/>
        </p:nvSpPr>
        <p:spPr>
          <a:xfrm>
            <a:off x="3803302" y="1581257"/>
            <a:ext cx="1532542" cy="466426"/>
          </a:xfrm>
          <a:prstGeom prst="downArrow">
            <a:avLst/>
          </a:prstGeom>
          <a:solidFill>
            <a:schemeClr val="bg1">
              <a:lumMod val="8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37C40A03-8102-49AA-8324-68D2447A66BC}"/>
              </a:ext>
            </a:extLst>
          </p:cNvPr>
          <p:cNvGrpSpPr/>
          <p:nvPr/>
        </p:nvGrpSpPr>
        <p:grpSpPr>
          <a:xfrm>
            <a:off x="1779433" y="2840785"/>
            <a:ext cx="5580280" cy="3722124"/>
            <a:chOff x="809897" y="919625"/>
            <a:chExt cx="7524206" cy="5018750"/>
          </a:xfrm>
        </p:grpSpPr>
        <p:pic>
          <p:nvPicPr>
            <p:cNvPr id="9" name="図 8">
              <a:extLst>
                <a:ext uri="{FF2B5EF4-FFF2-40B4-BE49-F238E27FC236}">
                  <a16:creationId xmlns:a16="http://schemas.microsoft.com/office/drawing/2014/main" id="{1973F404-827D-439F-81E1-FC79617D9C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897" y="919625"/>
              <a:ext cx="7524206" cy="5018750"/>
            </a:xfrm>
            <a:prstGeom prst="rect">
              <a:avLst/>
            </a:prstGeom>
          </p:spPr>
        </p:pic>
        <p:sp>
          <p:nvSpPr>
            <p:cNvPr id="10" name="楕円 9">
              <a:extLst>
                <a:ext uri="{FF2B5EF4-FFF2-40B4-BE49-F238E27FC236}">
                  <a16:creationId xmlns:a16="http://schemas.microsoft.com/office/drawing/2014/main" id="{20BD75CC-87A5-46DD-AC90-57FBB01ED8C5}"/>
                </a:ext>
              </a:extLst>
            </p:cNvPr>
            <p:cNvSpPr/>
            <p:nvPr/>
          </p:nvSpPr>
          <p:spPr>
            <a:xfrm>
              <a:off x="4777740" y="3177540"/>
              <a:ext cx="693420" cy="15925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スライド番号プレースホルダー 3">
            <a:extLst>
              <a:ext uri="{FF2B5EF4-FFF2-40B4-BE49-F238E27FC236}">
                <a16:creationId xmlns:a16="http://schemas.microsoft.com/office/drawing/2014/main" id="{9CC14043-2CAF-4980-A0B2-A445D53CCA73}"/>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29251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B1CB674-2FBB-474B-BD1B-B8A129B8C074}"/>
              </a:ext>
            </a:extLst>
          </p:cNvPr>
          <p:cNvSpPr txBox="1"/>
          <p:nvPr/>
        </p:nvSpPr>
        <p:spPr>
          <a:xfrm>
            <a:off x="370489" y="589105"/>
            <a:ext cx="8336189" cy="830997"/>
          </a:xfrm>
          <a:prstGeom prst="rect">
            <a:avLst/>
          </a:prstGeom>
          <a:noFill/>
        </p:spPr>
        <p:txBody>
          <a:bodyPr wrap="square" rtlCol="0">
            <a:spAutoFit/>
          </a:bodyPr>
          <a:lstStyle/>
          <a:p>
            <a:r>
              <a:rPr kumimoji="1" lang="en-US" altLang="ja-JP" sz="16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景観形成の目標３</a:t>
            </a:r>
            <a:r>
              <a:rPr kumimoji="1" lang="en-US" altLang="ja-JP" sz="1600" b="1" dirty="0">
                <a:solidFill>
                  <a:srgbClr val="FF0000"/>
                </a:solidFill>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子どもたちの安全を守るため、駐車場や車両の通行するエリアと生活するエリアは区分して配置し、周囲には樹木を植えるなどの配慮を行う。</a:t>
            </a:r>
          </a:p>
        </p:txBody>
      </p:sp>
      <p:sp>
        <p:nvSpPr>
          <p:cNvPr id="4" name="テキスト ボックス 3">
            <a:extLst>
              <a:ext uri="{FF2B5EF4-FFF2-40B4-BE49-F238E27FC236}">
                <a16:creationId xmlns:a16="http://schemas.microsoft.com/office/drawing/2014/main" id="{A7A26FC3-B5F7-4D8A-A7EB-4B17B2B5224E}"/>
              </a:ext>
            </a:extLst>
          </p:cNvPr>
          <p:cNvSpPr txBox="1"/>
          <p:nvPr/>
        </p:nvSpPr>
        <p:spPr>
          <a:xfrm>
            <a:off x="370490" y="1950334"/>
            <a:ext cx="8232821" cy="1077218"/>
          </a:xfrm>
          <a:prstGeom prst="rect">
            <a:avLst/>
          </a:prstGeom>
          <a:noFill/>
        </p:spPr>
        <p:txBody>
          <a:bodyPr wrap="square" rtlCol="0">
            <a:spAutoFit/>
          </a:bodyPr>
          <a:lstStyle/>
          <a:p>
            <a:r>
              <a:rPr kumimoji="1" lang="en-US" altLang="ja-JP" sz="1600" b="1" dirty="0">
                <a:solidFill>
                  <a:schemeClr val="accent5">
                    <a:lumMod val="50000"/>
                  </a:schemeClr>
                </a:solidFill>
                <a:latin typeface="BIZ UDPゴシック" panose="020B0400000000000000" pitchFamily="50" charset="-128"/>
                <a:ea typeface="BIZ UDPゴシック" panose="020B0400000000000000" pitchFamily="50" charset="-128"/>
              </a:rPr>
              <a:t>【</a:t>
            </a:r>
            <a:r>
              <a:rPr kumimoji="1" lang="ja-JP" altLang="en-US" sz="1600" b="1" dirty="0">
                <a:solidFill>
                  <a:schemeClr val="accent5">
                    <a:lumMod val="50000"/>
                  </a:schemeClr>
                </a:solidFill>
                <a:latin typeface="BIZ UDPゴシック" panose="020B0400000000000000" pitchFamily="50" charset="-128"/>
                <a:ea typeface="BIZ UDPゴシック" panose="020B0400000000000000" pitchFamily="50" charset="-128"/>
              </a:rPr>
              <a:t>景観形成の計画３</a:t>
            </a:r>
            <a:r>
              <a:rPr kumimoji="1" lang="en-US" altLang="ja-JP" sz="1600" b="1" dirty="0">
                <a:solidFill>
                  <a:schemeClr val="accent5">
                    <a:lumMod val="50000"/>
                  </a:schemeClr>
                </a:solidFill>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居住エリアを緑豊かな東側に、管理エリアを全体を⾒渡す中央部に、駐車場などのエリアを南西エリアに計画した。</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建物の導入路は、歩車分離を図り安全なものとし、緑化など修景に配慮した。</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7" name="矢印: 下 6">
            <a:extLst>
              <a:ext uri="{FF2B5EF4-FFF2-40B4-BE49-F238E27FC236}">
                <a16:creationId xmlns:a16="http://schemas.microsoft.com/office/drawing/2014/main" id="{428FB158-BFE1-4D51-9D1B-9D02286FBF66}"/>
              </a:ext>
            </a:extLst>
          </p:cNvPr>
          <p:cNvSpPr/>
          <p:nvPr/>
        </p:nvSpPr>
        <p:spPr>
          <a:xfrm>
            <a:off x="3805729" y="1512169"/>
            <a:ext cx="1532542" cy="466426"/>
          </a:xfrm>
          <a:prstGeom prst="downArrow">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3B1EAEBE-5A84-4491-B64C-4B01ED7F1AC8}"/>
              </a:ext>
            </a:extLst>
          </p:cNvPr>
          <p:cNvGrpSpPr/>
          <p:nvPr/>
        </p:nvGrpSpPr>
        <p:grpSpPr>
          <a:xfrm>
            <a:off x="2047841" y="3074816"/>
            <a:ext cx="5048318" cy="3540924"/>
            <a:chOff x="809897" y="922237"/>
            <a:chExt cx="7524206" cy="5013525"/>
          </a:xfrm>
        </p:grpSpPr>
        <p:pic>
          <p:nvPicPr>
            <p:cNvPr id="9" name="図 8">
              <a:extLst>
                <a:ext uri="{FF2B5EF4-FFF2-40B4-BE49-F238E27FC236}">
                  <a16:creationId xmlns:a16="http://schemas.microsoft.com/office/drawing/2014/main" id="{BE91D1B0-DA6D-442C-BFFD-601C300BC5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897" y="922237"/>
              <a:ext cx="7524206" cy="5013525"/>
            </a:xfrm>
            <a:prstGeom prst="rect">
              <a:avLst/>
            </a:prstGeom>
          </p:spPr>
        </p:pic>
        <p:sp>
          <p:nvSpPr>
            <p:cNvPr id="10" name="楕円 9">
              <a:extLst>
                <a:ext uri="{FF2B5EF4-FFF2-40B4-BE49-F238E27FC236}">
                  <a16:creationId xmlns:a16="http://schemas.microsoft.com/office/drawing/2014/main" id="{103658FF-B29A-40C5-B392-12DE568A3BF9}"/>
                </a:ext>
              </a:extLst>
            </p:cNvPr>
            <p:cNvSpPr/>
            <p:nvPr/>
          </p:nvSpPr>
          <p:spPr>
            <a:xfrm rot="18880960">
              <a:off x="2603563" y="3901975"/>
              <a:ext cx="2464841" cy="8935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716C90D6-5A48-443E-85DE-C6A6E853F681}"/>
                </a:ext>
              </a:extLst>
            </p:cNvPr>
            <p:cNvSpPr/>
            <p:nvPr/>
          </p:nvSpPr>
          <p:spPr>
            <a:xfrm>
              <a:off x="4027441" y="2958393"/>
              <a:ext cx="1089117" cy="5715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3BA05A5E-B91C-4716-B807-ECC8F0A78B59}"/>
                </a:ext>
              </a:extLst>
            </p:cNvPr>
            <p:cNvSpPr/>
            <p:nvPr/>
          </p:nvSpPr>
          <p:spPr>
            <a:xfrm>
              <a:off x="4027441" y="2252292"/>
              <a:ext cx="2464841" cy="8935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スライド番号プレースホルダー 3">
            <a:extLst>
              <a:ext uri="{FF2B5EF4-FFF2-40B4-BE49-F238E27FC236}">
                <a16:creationId xmlns:a16="http://schemas.microsoft.com/office/drawing/2014/main" id="{F40B8652-9863-4E4E-91EF-912A1A382D2B}"/>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4" name="正方形/長方形 13">
            <a:extLst>
              <a:ext uri="{FF2B5EF4-FFF2-40B4-BE49-F238E27FC236}">
                <a16:creationId xmlns:a16="http://schemas.microsoft.com/office/drawing/2014/main" id="{784149B9-22A0-47C5-BE37-86E5134CBBC2}"/>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当初掲げた</a:t>
            </a:r>
            <a:r>
              <a:rPr kumimoji="1" lang="zh-TW"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目標</a:t>
            </a: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に対する</a:t>
            </a:r>
            <a:r>
              <a:rPr kumimoji="1" lang="zh-TW"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達成状況</a:t>
            </a:r>
            <a:endPar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74180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B1CB674-2FBB-474B-BD1B-B8A129B8C074}"/>
              </a:ext>
            </a:extLst>
          </p:cNvPr>
          <p:cNvSpPr txBox="1"/>
          <p:nvPr/>
        </p:nvSpPr>
        <p:spPr>
          <a:xfrm>
            <a:off x="370490" y="589105"/>
            <a:ext cx="8615855" cy="830997"/>
          </a:xfrm>
          <a:prstGeom prst="rect">
            <a:avLst/>
          </a:prstGeom>
          <a:noFill/>
        </p:spPr>
        <p:txBody>
          <a:bodyPr wrap="square" rtlCol="0">
            <a:spAutoFit/>
          </a:bodyPr>
          <a:lstStyle/>
          <a:p>
            <a:r>
              <a:rPr kumimoji="1" lang="en-US" altLang="ja-JP" sz="16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景観形成の目標４</a:t>
            </a:r>
            <a:r>
              <a:rPr kumimoji="1" lang="en-US" altLang="ja-JP" sz="1600" b="1" dirty="0">
                <a:solidFill>
                  <a:srgbClr val="FF0000"/>
                </a:solidFill>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附属建屋を設ける場合は、配置計画により目立たない配慮をしたり、樹木での目隠しを行う等の配慮を行う。</a:t>
            </a:r>
          </a:p>
        </p:txBody>
      </p:sp>
      <p:sp>
        <p:nvSpPr>
          <p:cNvPr id="4" name="テキスト ボックス 3">
            <a:extLst>
              <a:ext uri="{FF2B5EF4-FFF2-40B4-BE49-F238E27FC236}">
                <a16:creationId xmlns:a16="http://schemas.microsoft.com/office/drawing/2014/main" id="{A7A26FC3-B5F7-4D8A-A7EB-4B17B2B5224E}"/>
              </a:ext>
            </a:extLst>
          </p:cNvPr>
          <p:cNvSpPr txBox="1"/>
          <p:nvPr/>
        </p:nvSpPr>
        <p:spPr>
          <a:xfrm>
            <a:off x="370490" y="1886528"/>
            <a:ext cx="7867859" cy="584775"/>
          </a:xfrm>
          <a:prstGeom prst="rect">
            <a:avLst/>
          </a:prstGeom>
          <a:noFill/>
        </p:spPr>
        <p:txBody>
          <a:bodyPr wrap="none" rtlCol="0">
            <a:spAutoFit/>
          </a:bodyPr>
          <a:lstStyle/>
          <a:p>
            <a:r>
              <a:rPr kumimoji="1" lang="en-US" altLang="ja-JP" sz="1600" b="1" dirty="0">
                <a:solidFill>
                  <a:schemeClr val="accent5">
                    <a:lumMod val="50000"/>
                  </a:schemeClr>
                </a:solidFill>
                <a:latin typeface="BIZ UDPゴシック" panose="020B0400000000000000" pitchFamily="50" charset="-128"/>
                <a:ea typeface="BIZ UDPゴシック" panose="020B0400000000000000" pitchFamily="50" charset="-128"/>
              </a:rPr>
              <a:t>【</a:t>
            </a:r>
            <a:r>
              <a:rPr kumimoji="1" lang="ja-JP" altLang="en-US" sz="1600" b="1" dirty="0">
                <a:solidFill>
                  <a:schemeClr val="accent5">
                    <a:lumMod val="50000"/>
                  </a:schemeClr>
                </a:solidFill>
                <a:latin typeface="BIZ UDPゴシック" panose="020B0400000000000000" pitchFamily="50" charset="-128"/>
                <a:ea typeface="BIZ UDPゴシック" panose="020B0400000000000000" pitchFamily="50" charset="-128"/>
              </a:rPr>
              <a:t>景観形成の計画４</a:t>
            </a:r>
            <a:r>
              <a:rPr kumimoji="1" lang="en-US" altLang="ja-JP" sz="1600" b="1" dirty="0">
                <a:solidFill>
                  <a:schemeClr val="accent5">
                    <a:lumMod val="50000"/>
                  </a:schemeClr>
                </a:solidFill>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自転車置き場やごみ置場などは集約配置し、樹木などで目隠しを行い修景に配慮した。</a:t>
            </a:r>
          </a:p>
        </p:txBody>
      </p:sp>
      <p:sp>
        <p:nvSpPr>
          <p:cNvPr id="7" name="矢印: 下 6">
            <a:extLst>
              <a:ext uri="{FF2B5EF4-FFF2-40B4-BE49-F238E27FC236}">
                <a16:creationId xmlns:a16="http://schemas.microsoft.com/office/drawing/2014/main" id="{7CC3EBB8-FC3E-4377-950A-90DA3368BC11}"/>
              </a:ext>
            </a:extLst>
          </p:cNvPr>
          <p:cNvSpPr/>
          <p:nvPr/>
        </p:nvSpPr>
        <p:spPr>
          <a:xfrm>
            <a:off x="3883443" y="1363781"/>
            <a:ext cx="1532542" cy="466426"/>
          </a:xfrm>
          <a:prstGeom prst="downArrow">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2D5F214C-FF0E-4A9A-A2EE-F11AB0270401}"/>
              </a:ext>
            </a:extLst>
          </p:cNvPr>
          <p:cNvGrpSpPr/>
          <p:nvPr/>
        </p:nvGrpSpPr>
        <p:grpSpPr>
          <a:xfrm>
            <a:off x="1707733" y="2583946"/>
            <a:ext cx="5728535" cy="3821012"/>
            <a:chOff x="809897" y="919625"/>
            <a:chExt cx="7524206" cy="5018750"/>
          </a:xfrm>
        </p:grpSpPr>
        <p:pic>
          <p:nvPicPr>
            <p:cNvPr id="9" name="図 8">
              <a:extLst>
                <a:ext uri="{FF2B5EF4-FFF2-40B4-BE49-F238E27FC236}">
                  <a16:creationId xmlns:a16="http://schemas.microsoft.com/office/drawing/2014/main" id="{D62E3A95-B754-4054-89DC-44BD709734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897" y="919625"/>
              <a:ext cx="7524206" cy="5018750"/>
            </a:xfrm>
            <a:prstGeom prst="rect">
              <a:avLst/>
            </a:prstGeom>
          </p:spPr>
        </p:pic>
        <p:sp>
          <p:nvSpPr>
            <p:cNvPr id="10" name="楕円 9">
              <a:extLst>
                <a:ext uri="{FF2B5EF4-FFF2-40B4-BE49-F238E27FC236}">
                  <a16:creationId xmlns:a16="http://schemas.microsoft.com/office/drawing/2014/main" id="{7BFF25B7-F7AD-4709-B8D2-A893AECD62EA}"/>
                </a:ext>
              </a:extLst>
            </p:cNvPr>
            <p:cNvSpPr/>
            <p:nvPr/>
          </p:nvSpPr>
          <p:spPr>
            <a:xfrm>
              <a:off x="3044790" y="2719048"/>
              <a:ext cx="5070636" cy="22376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スライド番号プレースホルダー 3">
            <a:extLst>
              <a:ext uri="{FF2B5EF4-FFF2-40B4-BE49-F238E27FC236}">
                <a16:creationId xmlns:a16="http://schemas.microsoft.com/office/drawing/2014/main" id="{B0EAD670-583A-42C2-872F-0A497853DE2E}"/>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2" name="正方形/長方形 11">
            <a:extLst>
              <a:ext uri="{FF2B5EF4-FFF2-40B4-BE49-F238E27FC236}">
                <a16:creationId xmlns:a16="http://schemas.microsoft.com/office/drawing/2014/main" id="{EA93CB73-4DEC-4E16-B65A-10AF726742C9}"/>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当初掲げた</a:t>
            </a:r>
            <a:r>
              <a:rPr kumimoji="1" lang="zh-TW"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目標</a:t>
            </a: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に対する</a:t>
            </a:r>
            <a:r>
              <a:rPr kumimoji="1" lang="zh-TW"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達成状況</a:t>
            </a:r>
            <a:endPar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79761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左矢印 99"/>
          <p:cNvSpPr/>
          <p:nvPr/>
        </p:nvSpPr>
        <p:spPr>
          <a:xfrm>
            <a:off x="1637096" y="2982555"/>
            <a:ext cx="839212" cy="450761"/>
          </a:xfrm>
          <a:prstGeom prst="leftArrow">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4" name="右矢印 133"/>
          <p:cNvSpPr/>
          <p:nvPr/>
        </p:nvSpPr>
        <p:spPr>
          <a:xfrm>
            <a:off x="1640535" y="3452626"/>
            <a:ext cx="1638635" cy="458532"/>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3" name="右矢印 132"/>
          <p:cNvSpPr/>
          <p:nvPr/>
        </p:nvSpPr>
        <p:spPr>
          <a:xfrm>
            <a:off x="3820763" y="3229049"/>
            <a:ext cx="2556000" cy="458532"/>
          </a:xfrm>
          <a:prstGeom prst="rightArrow">
            <a:avLst>
              <a:gd name="adj1" fmla="val 50000"/>
              <a:gd name="adj2" fmla="val 44461"/>
            </a:avLst>
          </a:prstGeom>
          <a:solidFill>
            <a:srgbClr val="5B9BD5"/>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2" name="右矢印 131"/>
          <p:cNvSpPr/>
          <p:nvPr/>
        </p:nvSpPr>
        <p:spPr>
          <a:xfrm>
            <a:off x="1652886" y="2514619"/>
            <a:ext cx="1638635" cy="458532"/>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1" name="右矢印 130"/>
          <p:cNvSpPr/>
          <p:nvPr/>
        </p:nvSpPr>
        <p:spPr>
          <a:xfrm>
            <a:off x="1628071" y="1463091"/>
            <a:ext cx="1638635" cy="458532"/>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 name="L 字 5"/>
          <p:cNvSpPr/>
          <p:nvPr/>
        </p:nvSpPr>
        <p:spPr>
          <a:xfrm rot="5400000">
            <a:off x="2764764" y="1709894"/>
            <a:ext cx="2846202" cy="1831610"/>
          </a:xfrm>
          <a:prstGeom prst="corner">
            <a:avLst>
              <a:gd name="adj1" fmla="val 32376"/>
              <a:gd name="adj2" fmla="val 91122"/>
            </a:avLst>
          </a:prstGeom>
          <a:solidFill>
            <a:srgbClr val="FFE28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3" name="テキスト ボックス 62"/>
          <p:cNvSpPr txBox="1"/>
          <p:nvPr/>
        </p:nvSpPr>
        <p:spPr>
          <a:xfrm>
            <a:off x="5331316" y="5130209"/>
            <a:ext cx="3217547" cy="276999"/>
          </a:xfrm>
          <a:prstGeom prst="rect">
            <a:avLst/>
          </a:prstGeom>
          <a:noFill/>
        </p:spPr>
        <p:txBody>
          <a:bodyPr wrap="non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景観形成に寄与した公共事業であるかの評価</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4" name="テキスト ボックス 63"/>
          <p:cNvSpPr txBox="1"/>
          <p:nvPr/>
        </p:nvSpPr>
        <p:spPr>
          <a:xfrm>
            <a:off x="4980185" y="5450070"/>
            <a:ext cx="3929642"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〇担当課による自己評価</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担当課は、工事完了次第、景観形成の目標達成の状況を</a:t>
            </a:r>
            <a:endPar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自己評価し、事務局へ報告</a:t>
            </a:r>
            <a:endPar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〇部会への報告</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事務局は、担当課による自己評価結果を取りまとめて</a:t>
            </a:r>
            <a:r>
              <a:rPr lang="ja-JP" altLang="en-US" sz="1100" kern="0" dirty="0">
                <a:solidFill>
                  <a:prstClr val="black"/>
                </a:solidFill>
                <a:latin typeface="BIZ UDPゴシック" panose="020B0400000000000000" pitchFamily="50" charset="-128"/>
                <a:ea typeface="BIZ UDPゴシック" panose="020B0400000000000000" pitchFamily="50" charset="-128"/>
              </a:rPr>
              <a:t>部会</a:t>
            </a:r>
            <a:endParaRPr lang="en-US" altLang="ja-JP" sz="1100" kern="0" dirty="0">
              <a:solidFill>
                <a:prstClr val="black"/>
              </a:solidFill>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に報告</a:t>
            </a:r>
            <a:endPar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5" name="正方形/長方形 64"/>
          <p:cNvSpPr/>
          <p:nvPr/>
        </p:nvSpPr>
        <p:spPr>
          <a:xfrm>
            <a:off x="168154" y="5543665"/>
            <a:ext cx="3839390" cy="1053997"/>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6" name="テキスト ボックス 65"/>
          <p:cNvSpPr txBox="1"/>
          <p:nvPr/>
        </p:nvSpPr>
        <p:spPr>
          <a:xfrm>
            <a:off x="195703" y="5115496"/>
            <a:ext cx="3949876"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景観形成に寄与した公共事業の事例を蓄積し、活用</a:t>
            </a:r>
          </a:p>
        </p:txBody>
      </p:sp>
      <p:sp>
        <p:nvSpPr>
          <p:cNvPr id="67" name="テキスト ボックス 66"/>
          <p:cNvSpPr txBox="1"/>
          <p:nvPr/>
        </p:nvSpPr>
        <p:spPr>
          <a:xfrm>
            <a:off x="156264" y="5304074"/>
            <a:ext cx="3965275"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職員の景観に関する技術力向上</a:t>
            </a:r>
          </a:p>
        </p:txBody>
      </p:sp>
      <p:sp>
        <p:nvSpPr>
          <p:cNvPr id="68" name="正方形/長方形 67"/>
          <p:cNvSpPr/>
          <p:nvPr/>
        </p:nvSpPr>
        <p:spPr>
          <a:xfrm>
            <a:off x="4896955" y="5410007"/>
            <a:ext cx="3934626" cy="1187655"/>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9" name="右矢印 68"/>
          <p:cNvSpPr/>
          <p:nvPr/>
        </p:nvSpPr>
        <p:spPr>
          <a:xfrm rot="10800000">
            <a:off x="4096741" y="5031541"/>
            <a:ext cx="728263" cy="1171332"/>
          </a:xfrm>
          <a:prstGeom prst="rightArrow">
            <a:avLst>
              <a:gd name="adj1" fmla="val 63452"/>
              <a:gd name="adj2" fmla="val 43193"/>
            </a:avLst>
          </a:prstGeom>
          <a:solidFill>
            <a:srgbClr val="F4B183"/>
          </a:solidFill>
          <a:ln w="3175"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0" name="正方形/長方形 69"/>
          <p:cNvSpPr/>
          <p:nvPr/>
        </p:nvSpPr>
        <p:spPr>
          <a:xfrm>
            <a:off x="4863221" y="4786559"/>
            <a:ext cx="4046606" cy="1877712"/>
          </a:xfrm>
          <a:prstGeom prst="rect">
            <a:avLst/>
          </a:prstGeom>
          <a:noFill/>
          <a:ln w="12700" cap="flat" cmpd="sng" algn="ctr">
            <a:solidFill>
              <a:srgbClr val="5B9BD5">
                <a:shade val="50000"/>
              </a:srgbClr>
            </a:solidFill>
            <a:prstDash val="dashDot"/>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1" name="正方形/長方形 70"/>
          <p:cNvSpPr/>
          <p:nvPr/>
        </p:nvSpPr>
        <p:spPr>
          <a:xfrm>
            <a:off x="89749" y="4786559"/>
            <a:ext cx="3967830" cy="1877712"/>
          </a:xfrm>
          <a:prstGeom prst="rect">
            <a:avLst/>
          </a:prstGeom>
          <a:noFill/>
          <a:ln w="12700" cap="flat" cmpd="sng" algn="ctr">
            <a:solidFill>
              <a:srgbClr val="5B9BD5">
                <a:shade val="50000"/>
              </a:srgbClr>
            </a:solidFill>
            <a:prstDash val="dashDot"/>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2" name="テキスト ボックス 71"/>
          <p:cNvSpPr txBox="1"/>
          <p:nvPr/>
        </p:nvSpPr>
        <p:spPr>
          <a:xfrm>
            <a:off x="4362556" y="4789604"/>
            <a:ext cx="418630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Check 】</a:t>
            </a:r>
          </a:p>
        </p:txBody>
      </p:sp>
      <p:sp>
        <p:nvSpPr>
          <p:cNvPr id="73" name="テキスト ボックス 72"/>
          <p:cNvSpPr txBox="1"/>
          <p:nvPr/>
        </p:nvSpPr>
        <p:spPr>
          <a:xfrm>
            <a:off x="77276" y="4762064"/>
            <a:ext cx="4123253"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Action 】</a:t>
            </a:r>
          </a:p>
        </p:txBody>
      </p:sp>
      <p:sp>
        <p:nvSpPr>
          <p:cNvPr id="74" name="テキスト ボックス 73"/>
          <p:cNvSpPr txBox="1"/>
          <p:nvPr/>
        </p:nvSpPr>
        <p:spPr>
          <a:xfrm>
            <a:off x="163526" y="5675963"/>
            <a:ext cx="3982053" cy="830997"/>
          </a:xfrm>
          <a:prstGeom prst="rect">
            <a:avLst/>
          </a:prstGeom>
          <a:noFill/>
          <a:ln>
            <a:noFill/>
          </a:ln>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〇景観形成に寄与した公共事業の事例の蓄積</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〇部会への報告結果（部会委員のコメント）の共有</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〇景観に関する講習会の実施</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景観配慮の検討経過の公表</a:t>
            </a: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など</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5" name="テキスト ボックス 74"/>
          <p:cNvSpPr txBox="1"/>
          <p:nvPr/>
        </p:nvSpPr>
        <p:spPr>
          <a:xfrm>
            <a:off x="4097249" y="5396870"/>
            <a:ext cx="821919" cy="461665"/>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評価結果</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の蓄積</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6" name="正方形/長方形 75"/>
          <p:cNvSpPr/>
          <p:nvPr/>
        </p:nvSpPr>
        <p:spPr>
          <a:xfrm>
            <a:off x="192077" y="2170808"/>
            <a:ext cx="1461600" cy="1872000"/>
          </a:xfrm>
          <a:prstGeom prst="rect">
            <a:avLst/>
          </a:prstGeom>
          <a:solidFill>
            <a:srgbClr val="CEE1F2"/>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8" name="正方形/長方形 77"/>
          <p:cNvSpPr/>
          <p:nvPr/>
        </p:nvSpPr>
        <p:spPr>
          <a:xfrm>
            <a:off x="191119" y="1192190"/>
            <a:ext cx="1461600" cy="936000"/>
          </a:xfrm>
          <a:prstGeom prst="rect">
            <a:avLst/>
          </a:prstGeom>
          <a:solidFill>
            <a:srgbClr val="CEE1F2"/>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9" name="正方形/長方形 78"/>
          <p:cNvSpPr/>
          <p:nvPr/>
        </p:nvSpPr>
        <p:spPr>
          <a:xfrm>
            <a:off x="180309" y="1180127"/>
            <a:ext cx="1476000" cy="2861438"/>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0" name="テキスト ボックス 79"/>
          <p:cNvSpPr txBox="1"/>
          <p:nvPr/>
        </p:nvSpPr>
        <p:spPr>
          <a:xfrm>
            <a:off x="7390673" y="776709"/>
            <a:ext cx="1706791" cy="307777"/>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府公共事業の実施</a:t>
            </a:r>
          </a:p>
        </p:txBody>
      </p:sp>
      <p:sp>
        <p:nvSpPr>
          <p:cNvPr id="81" name="テキスト ボックス 80"/>
          <p:cNvSpPr txBox="1"/>
          <p:nvPr/>
        </p:nvSpPr>
        <p:spPr>
          <a:xfrm>
            <a:off x="215331" y="1281689"/>
            <a:ext cx="1423016" cy="810193"/>
          </a:xfrm>
          <a:prstGeom prst="rect">
            <a:avLst/>
          </a:prstGeom>
          <a:noFill/>
        </p:spPr>
        <p:txBody>
          <a:bodyPr wrap="square" rtlCol="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景観に与える</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影響等が</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大きい事業</a:t>
            </a:r>
          </a:p>
        </p:txBody>
      </p:sp>
      <p:sp>
        <p:nvSpPr>
          <p:cNvPr id="82" name="テキスト ボックス 81"/>
          <p:cNvSpPr txBox="1"/>
          <p:nvPr/>
        </p:nvSpPr>
        <p:spPr>
          <a:xfrm>
            <a:off x="177165" y="2931213"/>
            <a:ext cx="1480172"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上記以外の事業</a:t>
            </a:r>
          </a:p>
        </p:txBody>
      </p:sp>
      <p:sp>
        <p:nvSpPr>
          <p:cNvPr id="85" name="テキスト ボックス 84"/>
          <p:cNvSpPr txBox="1"/>
          <p:nvPr/>
        </p:nvSpPr>
        <p:spPr>
          <a:xfrm>
            <a:off x="6385818" y="1236474"/>
            <a:ext cx="553998" cy="2720477"/>
          </a:xfrm>
          <a:prstGeom prst="rect">
            <a:avLst/>
          </a:prstGeom>
          <a:noFill/>
          <a:ln>
            <a:solidFill>
              <a:sysClr val="windowText" lastClr="000000"/>
            </a:solidFill>
            <a:prstDash val="dash"/>
          </a:ln>
        </p:spPr>
        <p:txBody>
          <a:bodyPr vert="eaVert"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市町村景観アドバイザー制度</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府市町村景観計画の協議・  通知　等</a:t>
            </a:r>
          </a:p>
        </p:txBody>
      </p:sp>
      <p:sp>
        <p:nvSpPr>
          <p:cNvPr id="86" name="テキスト ボックス 85"/>
          <p:cNvSpPr txBox="1"/>
          <p:nvPr/>
        </p:nvSpPr>
        <p:spPr>
          <a:xfrm>
            <a:off x="2426504" y="1168800"/>
            <a:ext cx="531043" cy="2880000"/>
          </a:xfrm>
          <a:prstGeom prst="rect">
            <a:avLst/>
          </a:prstGeom>
          <a:solidFill>
            <a:srgbClr val="C5E0B4"/>
          </a:solidFill>
        </p:spPr>
        <p:txBody>
          <a:bodyPr vert="eaVert"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景観配慮への働きかけ</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051"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en-US" altLang="ja-JP" sz="1051"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ja-JP" altLang="en-US" sz="1051"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事務局による事前相談 </a:t>
            </a:r>
            <a:r>
              <a:rPr kumimoji="0" lang="en-US" altLang="ja-JP" sz="1051"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87" name="テキスト ボックス 86"/>
          <p:cNvSpPr txBox="1"/>
          <p:nvPr/>
        </p:nvSpPr>
        <p:spPr>
          <a:xfrm>
            <a:off x="1994888" y="1165855"/>
            <a:ext cx="369332" cy="2880000"/>
          </a:xfrm>
          <a:prstGeom prst="rect">
            <a:avLst/>
          </a:prstGeom>
          <a:solidFill>
            <a:srgbClr val="70AD47">
              <a:lumMod val="40000"/>
              <a:lumOff val="60000"/>
            </a:srgbClr>
          </a:solidFill>
        </p:spPr>
        <p:txBody>
          <a:bodyPr vert="eaVert"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大阪府公共事業景観形成指針の周知</a:t>
            </a:r>
          </a:p>
        </p:txBody>
      </p:sp>
      <p:sp>
        <p:nvSpPr>
          <p:cNvPr id="88" name="左矢印 87"/>
          <p:cNvSpPr/>
          <p:nvPr/>
        </p:nvSpPr>
        <p:spPr>
          <a:xfrm>
            <a:off x="1638347" y="1878290"/>
            <a:ext cx="456356" cy="450761"/>
          </a:xfrm>
          <a:prstGeom prst="leftArrow">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9" name="正方形/長方形 88"/>
          <p:cNvSpPr/>
          <p:nvPr/>
        </p:nvSpPr>
        <p:spPr>
          <a:xfrm>
            <a:off x="1945757" y="940253"/>
            <a:ext cx="1069336" cy="3171292"/>
          </a:xfrm>
          <a:prstGeom prst="rect">
            <a:avLst/>
          </a:prstGeom>
          <a:noFill/>
          <a:ln w="12700" cap="flat" cmpd="sng" algn="ctr">
            <a:solidFill>
              <a:srgbClr val="5B9BD5">
                <a:shade val="50000"/>
              </a:srgbClr>
            </a:solidFill>
            <a:prstDash val="sysDash"/>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90" name="右矢印 89"/>
          <p:cNvSpPr/>
          <p:nvPr/>
        </p:nvSpPr>
        <p:spPr>
          <a:xfrm>
            <a:off x="5972174" y="1807181"/>
            <a:ext cx="396000" cy="462519"/>
          </a:xfrm>
          <a:prstGeom prst="rightArrow">
            <a:avLst/>
          </a:prstGeom>
          <a:solidFill>
            <a:srgbClr val="5B9BD5"/>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2" name="テキスト ボックス 91"/>
          <p:cNvSpPr txBox="1"/>
          <p:nvPr/>
        </p:nvSpPr>
        <p:spPr>
          <a:xfrm>
            <a:off x="7515259" y="2139496"/>
            <a:ext cx="1448879" cy="646331"/>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景観形成の目標</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の達成に向けた</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公共事業の実施</a:t>
            </a:r>
          </a:p>
        </p:txBody>
      </p:sp>
      <p:sp>
        <p:nvSpPr>
          <p:cNvPr id="93" name="正方形/長方形 92"/>
          <p:cNvSpPr/>
          <p:nvPr/>
        </p:nvSpPr>
        <p:spPr>
          <a:xfrm>
            <a:off x="7481104" y="1256897"/>
            <a:ext cx="1483570" cy="2469624"/>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4" name="テキスト ボックス 93"/>
          <p:cNvSpPr txBox="1"/>
          <p:nvPr/>
        </p:nvSpPr>
        <p:spPr>
          <a:xfrm>
            <a:off x="61776" y="660810"/>
            <a:ext cx="1698759" cy="307777"/>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府公共事業の構想</a:t>
            </a:r>
          </a:p>
        </p:txBody>
      </p:sp>
      <p:sp>
        <p:nvSpPr>
          <p:cNvPr id="95" name="右矢印 94"/>
          <p:cNvSpPr/>
          <p:nvPr/>
        </p:nvSpPr>
        <p:spPr>
          <a:xfrm>
            <a:off x="7095965" y="1963925"/>
            <a:ext cx="271969" cy="1304241"/>
          </a:xfrm>
          <a:prstGeom prst="rightArrow">
            <a:avLst/>
          </a:prstGeom>
          <a:solidFill>
            <a:srgbClr val="F4B183"/>
          </a:solidFill>
          <a:ln w="3175"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6" name="正方形/長方形 95"/>
          <p:cNvSpPr/>
          <p:nvPr/>
        </p:nvSpPr>
        <p:spPr>
          <a:xfrm>
            <a:off x="77278" y="568649"/>
            <a:ext cx="7003662" cy="3584307"/>
          </a:xfrm>
          <a:prstGeom prst="rect">
            <a:avLst/>
          </a:prstGeom>
          <a:noFill/>
          <a:ln w="12700" cap="flat" cmpd="sng" algn="ctr">
            <a:solidFill>
              <a:srgbClr val="5B9BD5">
                <a:shade val="50000"/>
              </a:srgbClr>
            </a:solidFill>
            <a:prstDash val="dashDot"/>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7" name="正方形/長方形 96"/>
          <p:cNvSpPr/>
          <p:nvPr/>
        </p:nvSpPr>
        <p:spPr>
          <a:xfrm>
            <a:off x="7397649" y="568649"/>
            <a:ext cx="1680983" cy="3226137"/>
          </a:xfrm>
          <a:prstGeom prst="rect">
            <a:avLst/>
          </a:prstGeom>
          <a:noFill/>
          <a:ln w="12700" cap="flat" cmpd="sng" algn="ctr">
            <a:solidFill>
              <a:srgbClr val="5B9BD5">
                <a:shade val="50000"/>
              </a:srgbClr>
            </a:solidFill>
            <a:prstDash val="dashDot"/>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8" name="テキスト ボックス 97"/>
          <p:cNvSpPr txBox="1"/>
          <p:nvPr/>
        </p:nvSpPr>
        <p:spPr>
          <a:xfrm>
            <a:off x="-164023" y="517892"/>
            <a:ext cx="637447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Plan 】</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9" name="テキスト ボックス 98"/>
          <p:cNvSpPr txBox="1"/>
          <p:nvPr/>
        </p:nvSpPr>
        <p:spPr>
          <a:xfrm>
            <a:off x="7350728" y="518577"/>
            <a:ext cx="1729869"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Do 】</a:t>
            </a:r>
          </a:p>
        </p:txBody>
      </p:sp>
      <p:sp>
        <p:nvSpPr>
          <p:cNvPr id="101" name="正方形/長方形 100"/>
          <p:cNvSpPr/>
          <p:nvPr/>
        </p:nvSpPr>
        <p:spPr>
          <a:xfrm>
            <a:off x="4035226" y="679736"/>
            <a:ext cx="2966360" cy="3420000"/>
          </a:xfrm>
          <a:prstGeom prst="rect">
            <a:avLst/>
          </a:prstGeom>
          <a:noFill/>
          <a:ln w="12700" cap="flat" cmpd="sng" algn="ctr">
            <a:solidFill>
              <a:srgbClr val="5B9BD5">
                <a:shade val="50000"/>
              </a:srgbClr>
            </a:solidFill>
            <a:prstDash val="sysDash"/>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2" name="テキスト ボックス 101"/>
          <p:cNvSpPr txBox="1"/>
          <p:nvPr/>
        </p:nvSpPr>
        <p:spPr>
          <a:xfrm>
            <a:off x="4065107" y="655127"/>
            <a:ext cx="2930080" cy="307777"/>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景観形成の目標に沿った計画・設計</a:t>
            </a:r>
          </a:p>
        </p:txBody>
      </p:sp>
      <p:sp>
        <p:nvSpPr>
          <p:cNvPr id="103" name="テキスト ボックス 102"/>
          <p:cNvSpPr txBox="1"/>
          <p:nvPr/>
        </p:nvSpPr>
        <p:spPr>
          <a:xfrm>
            <a:off x="1923640" y="903685"/>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［事務局］</a:t>
            </a:r>
          </a:p>
        </p:txBody>
      </p:sp>
      <p:sp>
        <p:nvSpPr>
          <p:cNvPr id="104" name="角丸四角形 103"/>
          <p:cNvSpPr/>
          <p:nvPr/>
        </p:nvSpPr>
        <p:spPr>
          <a:xfrm>
            <a:off x="4138170" y="2956964"/>
            <a:ext cx="1831610" cy="1023206"/>
          </a:xfrm>
          <a:prstGeom prst="roundRect">
            <a:avLst/>
          </a:prstGeom>
          <a:solidFill>
            <a:srgbClr val="FFFFFF">
              <a:alpha val="89804"/>
            </a:srgbClr>
          </a:solidFill>
          <a:ln w="12700" cap="flat" cmpd="sng" algn="ctr">
            <a:solidFill>
              <a:srgbClr val="5B9BD5">
                <a:shade val="50000"/>
              </a:srgbClr>
            </a:solidFill>
            <a:prstDash val="dash"/>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15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目標等を踏まえた事業の計画（担当課）</a:t>
            </a:r>
          </a:p>
        </p:txBody>
      </p:sp>
      <p:sp>
        <p:nvSpPr>
          <p:cNvPr id="106" name="テキスト ボックス 105"/>
          <p:cNvSpPr txBox="1"/>
          <p:nvPr/>
        </p:nvSpPr>
        <p:spPr>
          <a:xfrm>
            <a:off x="4076714" y="1267615"/>
            <a:ext cx="1872000" cy="1522141"/>
          </a:xfrm>
          <a:prstGeom prst="rect">
            <a:avLst/>
          </a:prstGeom>
          <a:solidFill>
            <a:sysClr val="window" lastClr="FFFFFF"/>
          </a:solidFill>
          <a:ln>
            <a:solidFill>
              <a:sysClr val="windowText" lastClr="000000"/>
            </a:solidFill>
          </a:ln>
        </p:spPr>
        <p:txBody>
          <a:bodyPr wrap="square" tIns="108000"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公共事業アドバイス部会</a:t>
            </a:r>
            <a:endParaRPr kumimoji="0" lang="en-US" altLang="ja-JP" sz="12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354" rtl="0" eaLnBrk="1" fontAlgn="auto" latinLnBrk="0" hangingPunct="1">
              <a:lnSpc>
                <a:spcPct val="100000"/>
              </a:lnSpc>
              <a:spcBef>
                <a:spcPts val="0"/>
              </a:spcBef>
              <a:spcAft>
                <a:spcPts val="0"/>
              </a:spcAft>
              <a:buClrTx/>
              <a:buSzTx/>
              <a:buFontTx/>
              <a:buNone/>
              <a:tabLst/>
              <a:defRPr/>
            </a:pPr>
            <a:r>
              <a:rPr lang="ja-JP" altLang="en-US" sz="1100" kern="0" dirty="0">
                <a:solidFill>
                  <a:prstClr val="black"/>
                </a:solidFill>
                <a:latin typeface="BIZ UDPゴシック" panose="020B0400000000000000" pitchFamily="50" charset="-128"/>
                <a:ea typeface="BIZ UDPゴシック" panose="020B0400000000000000" pitchFamily="50" charset="-128"/>
              </a:rPr>
              <a:t>（景観面についての助言）</a:t>
            </a:r>
            <a:endParaRPr kumimoji="0" lang="en-US" altLang="ja-JP" sz="110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16" name="下矢印 115"/>
          <p:cNvSpPr/>
          <p:nvPr/>
        </p:nvSpPr>
        <p:spPr>
          <a:xfrm rot="10800000">
            <a:off x="263667" y="4180960"/>
            <a:ext cx="1188000" cy="587979"/>
          </a:xfrm>
          <a:prstGeom prst="downArrow">
            <a:avLst>
              <a:gd name="adj1" fmla="val 50000"/>
              <a:gd name="adj2" fmla="val 30632"/>
            </a:avLst>
          </a:prstGeom>
          <a:solidFill>
            <a:srgbClr val="ED7D31">
              <a:lumMod val="60000"/>
              <a:lumOff val="40000"/>
            </a:srgbClr>
          </a:solidFill>
          <a:ln w="12700"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8" name="右矢印 117"/>
          <p:cNvSpPr/>
          <p:nvPr/>
        </p:nvSpPr>
        <p:spPr>
          <a:xfrm rot="5400000">
            <a:off x="7799250" y="3651487"/>
            <a:ext cx="925036" cy="1296118"/>
          </a:xfrm>
          <a:prstGeom prst="rightArrow">
            <a:avLst>
              <a:gd name="adj1" fmla="val 50000"/>
              <a:gd name="adj2" fmla="val 24202"/>
            </a:avLst>
          </a:prstGeom>
          <a:solidFill>
            <a:srgbClr val="F4B183"/>
          </a:solidFill>
          <a:ln w="3175" cap="flat" cmpd="sng" algn="ctr">
            <a:solidFill>
              <a:schemeClr val="bg1">
                <a:lumMod val="50000"/>
              </a:schemeClr>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5" name="テキスト ボックス 114"/>
          <p:cNvSpPr txBox="1"/>
          <p:nvPr/>
        </p:nvSpPr>
        <p:spPr>
          <a:xfrm>
            <a:off x="7613709" y="3996632"/>
            <a:ext cx="1402948" cy="461665"/>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目標達成について</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自己評価し報告</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13" name="テキスト ボックス 112"/>
          <p:cNvSpPr txBox="1"/>
          <p:nvPr/>
        </p:nvSpPr>
        <p:spPr>
          <a:xfrm>
            <a:off x="320889" y="4319027"/>
            <a:ext cx="1107996" cy="461665"/>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府事業の景観</a:t>
            </a:r>
            <a:endParaRPr kumimoji="0" lang="en-US" altLang="ja-JP"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配慮の底上げ</a:t>
            </a:r>
          </a:p>
        </p:txBody>
      </p:sp>
      <p:sp>
        <p:nvSpPr>
          <p:cNvPr id="8" name="テキスト ボックス 7"/>
          <p:cNvSpPr txBox="1"/>
          <p:nvPr/>
        </p:nvSpPr>
        <p:spPr>
          <a:xfrm>
            <a:off x="3358346" y="1462533"/>
            <a:ext cx="400110" cy="2286644"/>
          </a:xfrm>
          <a:prstGeom prst="rect">
            <a:avLst/>
          </a:prstGeom>
          <a:noFill/>
        </p:spPr>
        <p:txBody>
          <a:bodyPr vert="eaVert"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ja-JP" altLang="en-US"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景観形成の目標等の設定</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9" name="テキスト ボックス 108"/>
          <p:cNvSpPr txBox="1"/>
          <p:nvPr/>
        </p:nvSpPr>
        <p:spPr>
          <a:xfrm>
            <a:off x="7707196" y="1008473"/>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［担当課］</a:t>
            </a:r>
          </a:p>
        </p:txBody>
      </p:sp>
      <p:sp>
        <p:nvSpPr>
          <p:cNvPr id="127" name="テキスト ボックス 126"/>
          <p:cNvSpPr txBox="1"/>
          <p:nvPr/>
        </p:nvSpPr>
        <p:spPr>
          <a:xfrm>
            <a:off x="392226" y="923627"/>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［担当課］</a:t>
            </a:r>
          </a:p>
        </p:txBody>
      </p:sp>
      <p:sp>
        <p:nvSpPr>
          <p:cNvPr id="128" name="テキスト ボックス 127"/>
          <p:cNvSpPr txBox="1"/>
          <p:nvPr/>
        </p:nvSpPr>
        <p:spPr>
          <a:xfrm>
            <a:off x="7162196" y="4859159"/>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lang="ja-JP" altLang="en-US" sz="1200" kern="0" dirty="0">
                <a:solidFill>
                  <a:prstClr val="black"/>
                </a:solidFill>
                <a:latin typeface="BIZ UDPゴシック" panose="020B0400000000000000" pitchFamily="50" charset="-128"/>
                <a:ea typeface="BIZ UDPゴシック" panose="020B0400000000000000" pitchFamily="50" charset="-128"/>
              </a:rPr>
              <a:t>担当課</a:t>
            </a: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129" name="テキスト ボックス 128"/>
          <p:cNvSpPr txBox="1"/>
          <p:nvPr/>
        </p:nvSpPr>
        <p:spPr>
          <a:xfrm>
            <a:off x="7819941" y="4860407"/>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lang="ja-JP" altLang="en-US" sz="1200" kern="0" dirty="0">
                <a:solidFill>
                  <a:prstClr val="black"/>
                </a:solidFill>
                <a:latin typeface="BIZ UDPゴシック" panose="020B0400000000000000" pitchFamily="50" charset="-128"/>
                <a:ea typeface="BIZ UDPゴシック" panose="020B0400000000000000" pitchFamily="50" charset="-128"/>
              </a:rPr>
              <a:t>事務局</a:t>
            </a: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130" name="テキスト ボックス 129"/>
          <p:cNvSpPr txBox="1"/>
          <p:nvPr/>
        </p:nvSpPr>
        <p:spPr>
          <a:xfrm>
            <a:off x="2934681" y="4844603"/>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［事務局］</a:t>
            </a:r>
          </a:p>
        </p:txBody>
      </p:sp>
      <p:sp>
        <p:nvSpPr>
          <p:cNvPr id="138" name="テキスト ボックス 137"/>
          <p:cNvSpPr txBox="1"/>
          <p:nvPr/>
        </p:nvSpPr>
        <p:spPr>
          <a:xfrm>
            <a:off x="5019438" y="923086"/>
            <a:ext cx="1036659" cy="276999"/>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［担当課］</a:t>
            </a:r>
          </a:p>
        </p:txBody>
      </p:sp>
      <p:sp>
        <p:nvSpPr>
          <p:cNvPr id="144" name="正方形/長方形 143"/>
          <p:cNvSpPr/>
          <p:nvPr/>
        </p:nvSpPr>
        <p:spPr>
          <a:xfrm>
            <a:off x="123825" y="679736"/>
            <a:ext cx="1587898" cy="3420000"/>
          </a:xfrm>
          <a:prstGeom prst="rect">
            <a:avLst/>
          </a:prstGeom>
          <a:noFill/>
          <a:ln w="12700" cap="flat" cmpd="sng" algn="ctr">
            <a:solidFill>
              <a:srgbClr val="5B9BD5">
                <a:shade val="50000"/>
              </a:srgbClr>
            </a:solidFill>
            <a:prstDash val="sysDash"/>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7" name="スライド番号プレースホルダー 3"/>
          <p:cNvSpPr txBox="1">
            <a:spLocks/>
          </p:cNvSpPr>
          <p:nvPr/>
        </p:nvSpPr>
        <p:spPr>
          <a:xfrm>
            <a:off x="8831581" y="6498886"/>
            <a:ext cx="31977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6FF35A-1FEA-4590-8179-217228840B8D}" type="slidenum">
              <a:rPr kumimoji="1" lang="ja-JP" altLang="en-US" sz="1400" b="1" smtClean="0">
                <a:solidFill>
                  <a:prstClr val="black"/>
                </a:solidFill>
                <a:latin typeface="游ゴシック" panose="020B0400000000000000" pitchFamily="50" charset="-128"/>
                <a:ea typeface="游ゴシック" panose="020B0400000000000000" pitchFamily="50" charset="-128"/>
              </a:rPr>
              <a:pPr/>
              <a:t>3</a:t>
            </a:fld>
            <a:endParaRPr kumimoji="1" lang="ja-JP" altLang="en-US" sz="1400" b="1" dirty="0">
              <a:solidFill>
                <a:prstClr val="black"/>
              </a:solidFill>
              <a:latin typeface="游ゴシック" panose="020B0400000000000000" pitchFamily="50" charset="-128"/>
              <a:ea typeface="游ゴシック" panose="020B0400000000000000" pitchFamily="50" charset="-128"/>
            </a:endParaRPr>
          </a:p>
        </p:txBody>
      </p:sp>
      <p:sp>
        <p:nvSpPr>
          <p:cNvPr id="62" name="正方形/長方形 61">
            <a:extLst>
              <a:ext uri="{FF2B5EF4-FFF2-40B4-BE49-F238E27FC236}">
                <a16:creationId xmlns:a16="http://schemas.microsoft.com/office/drawing/2014/main" id="{F5AA2647-2AAE-4111-9A08-FD56130A9383}"/>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公共事業ＰＤＣＡサイクル制度の全体像</a:t>
            </a:r>
          </a:p>
        </p:txBody>
      </p:sp>
    </p:spTree>
    <p:extLst>
      <p:ext uri="{BB962C8B-B14F-4D97-AF65-F5344CB8AC3E}">
        <p14:creationId xmlns:p14="http://schemas.microsoft.com/office/powerpoint/2010/main" val="345223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776DCED7-F097-4B7B-BD6B-9820EAE0B16F}"/>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当初掲げた</a:t>
            </a:r>
            <a:r>
              <a:rPr kumimoji="1" lang="zh-TW"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目標</a:t>
            </a: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に対する</a:t>
            </a:r>
            <a:r>
              <a:rPr kumimoji="1" lang="zh-TW"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達成状況</a:t>
            </a:r>
            <a:endPar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DB1CB674-2FBB-474B-BD1B-B8A129B8C074}"/>
              </a:ext>
            </a:extLst>
          </p:cNvPr>
          <p:cNvSpPr txBox="1"/>
          <p:nvPr/>
        </p:nvSpPr>
        <p:spPr>
          <a:xfrm>
            <a:off x="370490" y="589105"/>
            <a:ext cx="8336188" cy="830997"/>
          </a:xfrm>
          <a:prstGeom prst="rect">
            <a:avLst/>
          </a:prstGeom>
          <a:noFill/>
        </p:spPr>
        <p:txBody>
          <a:bodyPr wrap="square" rtlCol="0">
            <a:spAutoFit/>
          </a:bodyPr>
          <a:lstStyle/>
          <a:p>
            <a:r>
              <a:rPr kumimoji="1" lang="en-US" altLang="ja-JP" sz="16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景観形成の目標５</a:t>
            </a:r>
            <a:r>
              <a:rPr kumimoji="1" lang="en-US" altLang="ja-JP" sz="1600" b="1" dirty="0">
                <a:solidFill>
                  <a:srgbClr val="FF0000"/>
                </a:solidFill>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太陽光発電パネルを除いて、屋上に設備を設置する場合は、建物と意匠的に一体となるような目隠し壁などで周辺から見えない配慮を行う。</a:t>
            </a:r>
          </a:p>
        </p:txBody>
      </p:sp>
      <p:sp>
        <p:nvSpPr>
          <p:cNvPr id="4" name="テキスト ボックス 3">
            <a:extLst>
              <a:ext uri="{FF2B5EF4-FFF2-40B4-BE49-F238E27FC236}">
                <a16:creationId xmlns:a16="http://schemas.microsoft.com/office/drawing/2014/main" id="{A7A26FC3-B5F7-4D8A-A7EB-4B17B2B5224E}"/>
              </a:ext>
            </a:extLst>
          </p:cNvPr>
          <p:cNvSpPr txBox="1"/>
          <p:nvPr/>
        </p:nvSpPr>
        <p:spPr>
          <a:xfrm>
            <a:off x="365680" y="2099829"/>
            <a:ext cx="6109365" cy="584775"/>
          </a:xfrm>
          <a:prstGeom prst="rect">
            <a:avLst/>
          </a:prstGeom>
          <a:noFill/>
        </p:spPr>
        <p:txBody>
          <a:bodyPr wrap="none" rtlCol="0">
            <a:spAutoFit/>
          </a:bodyPr>
          <a:lstStyle/>
          <a:p>
            <a:r>
              <a:rPr kumimoji="1" lang="en-US" altLang="ja-JP" sz="1600" b="1" dirty="0">
                <a:solidFill>
                  <a:schemeClr val="accent5">
                    <a:lumMod val="50000"/>
                  </a:schemeClr>
                </a:solidFill>
                <a:latin typeface="BIZ UDPゴシック" panose="020B0400000000000000" pitchFamily="50" charset="-128"/>
                <a:ea typeface="BIZ UDPゴシック" panose="020B0400000000000000" pitchFamily="50" charset="-128"/>
              </a:rPr>
              <a:t>【</a:t>
            </a:r>
            <a:r>
              <a:rPr kumimoji="1" lang="ja-JP" altLang="en-US" sz="1600" b="1" dirty="0">
                <a:solidFill>
                  <a:schemeClr val="accent5">
                    <a:lumMod val="50000"/>
                  </a:schemeClr>
                </a:solidFill>
                <a:latin typeface="BIZ UDPゴシック" panose="020B0400000000000000" pitchFamily="50" charset="-128"/>
                <a:ea typeface="BIZ UDPゴシック" panose="020B0400000000000000" pitchFamily="50" charset="-128"/>
              </a:rPr>
              <a:t>景観形成の計画５</a:t>
            </a:r>
            <a:r>
              <a:rPr kumimoji="1" lang="en-US" altLang="ja-JP" sz="1600" b="1" dirty="0">
                <a:solidFill>
                  <a:schemeClr val="accent5">
                    <a:lumMod val="50000"/>
                  </a:schemeClr>
                </a:solidFill>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屋上設置の設備機器は目隠し壁にて周囲から見えないようにした。</a:t>
            </a:r>
          </a:p>
        </p:txBody>
      </p:sp>
      <p:sp>
        <p:nvSpPr>
          <p:cNvPr id="7" name="矢印: 下 6">
            <a:extLst>
              <a:ext uri="{FF2B5EF4-FFF2-40B4-BE49-F238E27FC236}">
                <a16:creationId xmlns:a16="http://schemas.microsoft.com/office/drawing/2014/main" id="{D4E65CED-B515-498C-97DD-5B5897F7683B}"/>
              </a:ext>
            </a:extLst>
          </p:cNvPr>
          <p:cNvSpPr/>
          <p:nvPr/>
        </p:nvSpPr>
        <p:spPr>
          <a:xfrm>
            <a:off x="3805728" y="1560494"/>
            <a:ext cx="1532542" cy="466426"/>
          </a:xfrm>
          <a:prstGeom prst="downArrow">
            <a:avLst/>
          </a:prstGeom>
          <a:solidFill>
            <a:schemeClr val="bg1">
              <a:lumMod val="8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676CA70F-24A2-420D-8F01-8E2CB41A31D9}"/>
              </a:ext>
            </a:extLst>
          </p:cNvPr>
          <p:cNvGrpSpPr/>
          <p:nvPr/>
        </p:nvGrpSpPr>
        <p:grpSpPr>
          <a:xfrm>
            <a:off x="1745989" y="2706647"/>
            <a:ext cx="5652022" cy="3766053"/>
            <a:chOff x="591999" y="922237"/>
            <a:chExt cx="7524206" cy="5013525"/>
          </a:xfrm>
        </p:grpSpPr>
        <p:pic>
          <p:nvPicPr>
            <p:cNvPr id="9" name="図 8">
              <a:extLst>
                <a:ext uri="{FF2B5EF4-FFF2-40B4-BE49-F238E27FC236}">
                  <a16:creationId xmlns:a16="http://schemas.microsoft.com/office/drawing/2014/main" id="{C9ED0BC6-AF26-44B2-B895-CC3867AB55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1999" y="922237"/>
              <a:ext cx="7524206" cy="5013525"/>
            </a:xfrm>
            <a:prstGeom prst="rect">
              <a:avLst/>
            </a:prstGeom>
          </p:spPr>
        </p:pic>
        <p:sp>
          <p:nvSpPr>
            <p:cNvPr id="10" name="楕円 9">
              <a:extLst>
                <a:ext uri="{FF2B5EF4-FFF2-40B4-BE49-F238E27FC236}">
                  <a16:creationId xmlns:a16="http://schemas.microsoft.com/office/drawing/2014/main" id="{EE22E265-EC60-4187-9A1A-A51007916382}"/>
                </a:ext>
              </a:extLst>
            </p:cNvPr>
            <p:cNvSpPr/>
            <p:nvPr/>
          </p:nvSpPr>
          <p:spPr>
            <a:xfrm>
              <a:off x="2794060" y="3300521"/>
              <a:ext cx="2464841" cy="4125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スライド番号プレースホルダー 3">
            <a:extLst>
              <a:ext uri="{FF2B5EF4-FFF2-40B4-BE49-F238E27FC236}">
                <a16:creationId xmlns:a16="http://schemas.microsoft.com/office/drawing/2014/main" id="{FD57FD94-444F-445A-8DFA-5370C3FB9A7B}"/>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088555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B1CB674-2FBB-474B-BD1B-B8A129B8C074}"/>
              </a:ext>
            </a:extLst>
          </p:cNvPr>
          <p:cNvSpPr txBox="1"/>
          <p:nvPr/>
        </p:nvSpPr>
        <p:spPr>
          <a:xfrm>
            <a:off x="370490" y="589105"/>
            <a:ext cx="8482181" cy="830997"/>
          </a:xfrm>
          <a:prstGeom prst="rect">
            <a:avLst/>
          </a:prstGeom>
          <a:noFill/>
        </p:spPr>
        <p:txBody>
          <a:bodyPr wrap="square" rtlCol="0">
            <a:spAutoFit/>
          </a:bodyPr>
          <a:lstStyle/>
          <a:p>
            <a:r>
              <a:rPr kumimoji="1" lang="en-US" altLang="ja-JP" sz="16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景観形成の目標６</a:t>
            </a:r>
            <a:r>
              <a:rPr kumimoji="1" lang="en-US" altLang="ja-JP" sz="1600" b="1" dirty="0">
                <a:solidFill>
                  <a:srgbClr val="FF0000"/>
                </a:solidFill>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舗装については車路についてはアスファルト舗装を行うが、緑地の散策路などについては自然色舗装を用い、自然景観との調和に配慮する。</a:t>
            </a:r>
          </a:p>
        </p:txBody>
      </p:sp>
      <p:sp>
        <p:nvSpPr>
          <p:cNvPr id="4" name="テキスト ボックス 3">
            <a:extLst>
              <a:ext uri="{FF2B5EF4-FFF2-40B4-BE49-F238E27FC236}">
                <a16:creationId xmlns:a16="http://schemas.microsoft.com/office/drawing/2014/main" id="{A7A26FC3-B5F7-4D8A-A7EB-4B17B2B5224E}"/>
              </a:ext>
            </a:extLst>
          </p:cNvPr>
          <p:cNvSpPr txBox="1"/>
          <p:nvPr/>
        </p:nvSpPr>
        <p:spPr>
          <a:xfrm>
            <a:off x="370490" y="2099499"/>
            <a:ext cx="8773510" cy="584775"/>
          </a:xfrm>
          <a:prstGeom prst="rect">
            <a:avLst/>
          </a:prstGeom>
          <a:noFill/>
        </p:spPr>
        <p:txBody>
          <a:bodyPr wrap="square" rtlCol="0">
            <a:spAutoFit/>
          </a:bodyPr>
          <a:lstStyle/>
          <a:p>
            <a:r>
              <a:rPr kumimoji="1" lang="en-US" altLang="ja-JP" sz="1600" b="1" dirty="0">
                <a:solidFill>
                  <a:schemeClr val="accent5">
                    <a:lumMod val="50000"/>
                  </a:schemeClr>
                </a:solidFill>
                <a:latin typeface="BIZ UDPゴシック" panose="020B0400000000000000" pitchFamily="50" charset="-128"/>
                <a:ea typeface="BIZ UDPゴシック" panose="020B0400000000000000" pitchFamily="50" charset="-128"/>
              </a:rPr>
              <a:t>【</a:t>
            </a:r>
            <a:r>
              <a:rPr kumimoji="1" lang="ja-JP" altLang="en-US" sz="1600" b="1" dirty="0">
                <a:solidFill>
                  <a:schemeClr val="accent5">
                    <a:lumMod val="50000"/>
                  </a:schemeClr>
                </a:solidFill>
                <a:latin typeface="BIZ UDPゴシック" panose="020B0400000000000000" pitchFamily="50" charset="-128"/>
                <a:ea typeface="BIZ UDPゴシック" panose="020B0400000000000000" pitchFamily="50" charset="-128"/>
              </a:rPr>
              <a:t>景観形成の計画６</a:t>
            </a:r>
            <a:r>
              <a:rPr kumimoji="1" lang="en-US" altLang="ja-JP" sz="1600" b="1" dirty="0">
                <a:solidFill>
                  <a:schemeClr val="accent5">
                    <a:lumMod val="50000"/>
                  </a:schemeClr>
                </a:solidFill>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550" dirty="0">
                <a:latin typeface="BIZ UDPゴシック" panose="020B0400000000000000" pitchFamily="50" charset="-128"/>
                <a:ea typeface="BIZ UDPゴシック" panose="020B0400000000000000" pitchFamily="50" charset="-128"/>
              </a:rPr>
              <a:t>アスファルト舗装や自然色舗装、その他舗装を適切に配置し、自然景観の保全と修景計画を行った。</a:t>
            </a:r>
          </a:p>
        </p:txBody>
      </p:sp>
      <p:sp>
        <p:nvSpPr>
          <p:cNvPr id="7" name="矢印: 下 6">
            <a:extLst>
              <a:ext uri="{FF2B5EF4-FFF2-40B4-BE49-F238E27FC236}">
                <a16:creationId xmlns:a16="http://schemas.microsoft.com/office/drawing/2014/main" id="{D02F94C7-B9FA-4C6B-A9F0-F44D073488AC}"/>
              </a:ext>
            </a:extLst>
          </p:cNvPr>
          <p:cNvSpPr/>
          <p:nvPr/>
        </p:nvSpPr>
        <p:spPr>
          <a:xfrm>
            <a:off x="3805727" y="1541025"/>
            <a:ext cx="1532542" cy="466426"/>
          </a:xfrm>
          <a:prstGeom prst="downArrow">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393BFF02-80CF-4E75-80E0-8D7069CAE8B2}"/>
              </a:ext>
            </a:extLst>
          </p:cNvPr>
          <p:cNvGrpSpPr/>
          <p:nvPr/>
        </p:nvGrpSpPr>
        <p:grpSpPr>
          <a:xfrm>
            <a:off x="1666250" y="2700176"/>
            <a:ext cx="5811501" cy="3876352"/>
            <a:chOff x="809897" y="919625"/>
            <a:chExt cx="7524206" cy="5018750"/>
          </a:xfrm>
        </p:grpSpPr>
        <p:pic>
          <p:nvPicPr>
            <p:cNvPr id="9" name="図 8">
              <a:extLst>
                <a:ext uri="{FF2B5EF4-FFF2-40B4-BE49-F238E27FC236}">
                  <a16:creationId xmlns:a16="http://schemas.microsoft.com/office/drawing/2014/main" id="{F34ECFA5-669C-4E13-9597-E8D0C99901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897" y="919625"/>
              <a:ext cx="7524206" cy="5018750"/>
            </a:xfrm>
            <a:prstGeom prst="rect">
              <a:avLst/>
            </a:prstGeom>
          </p:spPr>
        </p:pic>
        <p:sp>
          <p:nvSpPr>
            <p:cNvPr id="10" name="楕円 9">
              <a:extLst>
                <a:ext uri="{FF2B5EF4-FFF2-40B4-BE49-F238E27FC236}">
                  <a16:creationId xmlns:a16="http://schemas.microsoft.com/office/drawing/2014/main" id="{3DD9DCA7-617F-485D-AABD-27785BAF0D47}"/>
                </a:ext>
              </a:extLst>
            </p:cNvPr>
            <p:cNvSpPr/>
            <p:nvPr/>
          </p:nvSpPr>
          <p:spPr>
            <a:xfrm rot="288449">
              <a:off x="3069858" y="4583173"/>
              <a:ext cx="4241303" cy="5778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スライド番号プレースホルダー 3">
            <a:extLst>
              <a:ext uri="{FF2B5EF4-FFF2-40B4-BE49-F238E27FC236}">
                <a16:creationId xmlns:a16="http://schemas.microsoft.com/office/drawing/2014/main" id="{C50FA848-22FA-4E37-9B5C-342B3B25BCF8}"/>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16A054B6-31B1-484F-A06B-221437E43E32}"/>
              </a:ext>
            </a:extLst>
          </p:cNvPr>
          <p:cNvSpPr txBox="1"/>
          <p:nvPr/>
        </p:nvSpPr>
        <p:spPr>
          <a:xfrm>
            <a:off x="0" y="0"/>
            <a:ext cx="9144000" cy="369332"/>
          </a:xfrm>
          <a:prstGeom prst="rect">
            <a:avLst/>
          </a:prstGeom>
          <a:solidFill>
            <a:srgbClr val="1F4E79"/>
          </a:solidFill>
        </p:spPr>
        <p:txBody>
          <a:bodyPr wrap="square" rtlCol="0">
            <a:spAutoFit/>
          </a:bodyPr>
          <a:lstStyle/>
          <a:p>
            <a:r>
              <a:rPr kumimoji="1" lang="ja-JP" altLang="en-US" dirty="0">
                <a:solidFill>
                  <a:schemeClr val="bg1"/>
                </a:solidFill>
                <a:latin typeface="BIZ UDゴシック" panose="020B0400000000000000" pitchFamily="49" charset="-128"/>
                <a:ea typeface="BIZ UDゴシック" panose="020B0400000000000000" pitchFamily="49" charset="-128"/>
              </a:rPr>
              <a:t>　</a:t>
            </a:r>
            <a:r>
              <a:rPr kumimoji="1" lang="zh-TW" altLang="en-US" dirty="0">
                <a:solidFill>
                  <a:schemeClr val="bg1"/>
                </a:solidFill>
                <a:latin typeface="BIZ UDゴシック" panose="020B0400000000000000" pitchFamily="49" charset="-128"/>
                <a:ea typeface="BIZ UDゴシック" panose="020B0400000000000000" pitchFamily="49" charset="-128"/>
              </a:rPr>
              <a:t>目標達成状況</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sp>
        <p:nvSpPr>
          <p:cNvPr id="12" name="正方形/長方形 11">
            <a:extLst>
              <a:ext uri="{FF2B5EF4-FFF2-40B4-BE49-F238E27FC236}">
                <a16:creationId xmlns:a16="http://schemas.microsoft.com/office/drawing/2014/main" id="{195CCDE6-263F-4C6E-8FCD-1FCAC9A63CD5}"/>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当初掲げた</a:t>
            </a:r>
            <a:r>
              <a:rPr kumimoji="1" lang="zh-TW"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目標</a:t>
            </a: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に対する</a:t>
            </a:r>
            <a:r>
              <a:rPr kumimoji="1" lang="zh-TW"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達成状況</a:t>
            </a:r>
            <a:endPar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52479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764B2A09-1CD2-4F46-ACB6-0D2169CDF188}"/>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当初掲げた</a:t>
            </a:r>
            <a:r>
              <a:rPr kumimoji="1" lang="zh-TW"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目標</a:t>
            </a: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に対する</a:t>
            </a:r>
            <a:r>
              <a:rPr kumimoji="1" lang="zh-TW"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達成状況</a:t>
            </a:r>
            <a:endPar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DB1CB674-2FBB-474B-BD1B-B8A129B8C074}"/>
              </a:ext>
            </a:extLst>
          </p:cNvPr>
          <p:cNvSpPr txBox="1"/>
          <p:nvPr/>
        </p:nvSpPr>
        <p:spPr>
          <a:xfrm>
            <a:off x="370490" y="589105"/>
            <a:ext cx="8482181" cy="830997"/>
          </a:xfrm>
          <a:prstGeom prst="rect">
            <a:avLst/>
          </a:prstGeom>
          <a:noFill/>
        </p:spPr>
        <p:txBody>
          <a:bodyPr wrap="square" rtlCol="0">
            <a:spAutoFit/>
          </a:bodyPr>
          <a:lstStyle/>
          <a:p>
            <a:r>
              <a:rPr kumimoji="1" lang="en-US" altLang="ja-JP" sz="16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景観形成の目標７</a:t>
            </a:r>
            <a:r>
              <a:rPr kumimoji="1" lang="en-US" altLang="ja-JP" sz="1600" b="1" dirty="0">
                <a:solidFill>
                  <a:srgbClr val="FF0000"/>
                </a:solidFill>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既存樹木の調査を行い、既存建物の解体工事との調整も必要ではあるが、可能な範囲で主要な樹木の保存を行う。</a:t>
            </a:r>
          </a:p>
        </p:txBody>
      </p:sp>
      <p:sp>
        <p:nvSpPr>
          <p:cNvPr id="4" name="テキスト ボックス 3">
            <a:extLst>
              <a:ext uri="{FF2B5EF4-FFF2-40B4-BE49-F238E27FC236}">
                <a16:creationId xmlns:a16="http://schemas.microsoft.com/office/drawing/2014/main" id="{A7A26FC3-B5F7-4D8A-A7EB-4B17B2B5224E}"/>
              </a:ext>
            </a:extLst>
          </p:cNvPr>
          <p:cNvSpPr txBox="1"/>
          <p:nvPr/>
        </p:nvSpPr>
        <p:spPr>
          <a:xfrm>
            <a:off x="370490" y="1739615"/>
            <a:ext cx="3756156" cy="584775"/>
          </a:xfrm>
          <a:prstGeom prst="rect">
            <a:avLst/>
          </a:prstGeom>
          <a:noFill/>
        </p:spPr>
        <p:txBody>
          <a:bodyPr wrap="none" rtlCol="0">
            <a:spAutoFit/>
          </a:bodyPr>
          <a:lstStyle/>
          <a:p>
            <a:r>
              <a:rPr kumimoji="1" lang="en-US" altLang="ja-JP" sz="1600" b="1" dirty="0">
                <a:solidFill>
                  <a:schemeClr val="accent5">
                    <a:lumMod val="50000"/>
                  </a:schemeClr>
                </a:solidFill>
                <a:latin typeface="BIZ UDPゴシック" panose="020B0400000000000000" pitchFamily="50" charset="-128"/>
                <a:ea typeface="BIZ UDPゴシック" panose="020B0400000000000000" pitchFamily="50" charset="-128"/>
              </a:rPr>
              <a:t>【</a:t>
            </a:r>
            <a:r>
              <a:rPr kumimoji="1" lang="ja-JP" altLang="en-US" sz="1600" b="1" dirty="0">
                <a:solidFill>
                  <a:schemeClr val="accent5">
                    <a:lumMod val="50000"/>
                  </a:schemeClr>
                </a:solidFill>
                <a:latin typeface="BIZ UDPゴシック" panose="020B0400000000000000" pitchFamily="50" charset="-128"/>
                <a:ea typeface="BIZ UDPゴシック" panose="020B0400000000000000" pitchFamily="50" charset="-128"/>
              </a:rPr>
              <a:t>景観形成の計画７</a:t>
            </a:r>
            <a:r>
              <a:rPr kumimoji="1" lang="en-US" altLang="ja-JP" sz="1600" b="1" dirty="0">
                <a:solidFill>
                  <a:schemeClr val="accent5">
                    <a:lumMod val="50000"/>
                  </a:schemeClr>
                </a:solidFill>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可能な範囲で既存樹木の保存を行った。</a:t>
            </a:r>
          </a:p>
        </p:txBody>
      </p:sp>
      <p:sp>
        <p:nvSpPr>
          <p:cNvPr id="7" name="矢印: 下 6">
            <a:extLst>
              <a:ext uri="{FF2B5EF4-FFF2-40B4-BE49-F238E27FC236}">
                <a16:creationId xmlns:a16="http://schemas.microsoft.com/office/drawing/2014/main" id="{18C3EA72-B342-4611-BDF9-C148BEB68D94}"/>
              </a:ext>
            </a:extLst>
          </p:cNvPr>
          <p:cNvSpPr/>
          <p:nvPr/>
        </p:nvSpPr>
        <p:spPr>
          <a:xfrm>
            <a:off x="3606083" y="1322399"/>
            <a:ext cx="1532542" cy="466426"/>
          </a:xfrm>
          <a:prstGeom prst="downArrow">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95F21DFD-DFDF-40C8-89F7-0D429FCD7B36}"/>
              </a:ext>
            </a:extLst>
          </p:cNvPr>
          <p:cNvGrpSpPr/>
          <p:nvPr/>
        </p:nvGrpSpPr>
        <p:grpSpPr>
          <a:xfrm>
            <a:off x="4913042" y="1970818"/>
            <a:ext cx="3038262" cy="4555022"/>
            <a:chOff x="2556731" y="735093"/>
            <a:chExt cx="4030537" cy="6042659"/>
          </a:xfrm>
        </p:grpSpPr>
        <p:pic>
          <p:nvPicPr>
            <p:cNvPr id="9" name="図 8">
              <a:extLst>
                <a:ext uri="{FF2B5EF4-FFF2-40B4-BE49-F238E27FC236}">
                  <a16:creationId xmlns:a16="http://schemas.microsoft.com/office/drawing/2014/main" id="{D6AF6975-5114-4A64-9475-AE745D85AD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56731" y="735093"/>
              <a:ext cx="4030537" cy="6042659"/>
            </a:xfrm>
            <a:prstGeom prst="rect">
              <a:avLst/>
            </a:prstGeom>
          </p:spPr>
        </p:pic>
        <p:sp>
          <p:nvSpPr>
            <p:cNvPr id="10" name="楕円 9">
              <a:extLst>
                <a:ext uri="{FF2B5EF4-FFF2-40B4-BE49-F238E27FC236}">
                  <a16:creationId xmlns:a16="http://schemas.microsoft.com/office/drawing/2014/main" id="{2C59C7C8-8B6D-4CBC-8242-3CF428A763F6}"/>
                </a:ext>
              </a:extLst>
            </p:cNvPr>
            <p:cNvSpPr/>
            <p:nvPr/>
          </p:nvSpPr>
          <p:spPr>
            <a:xfrm>
              <a:off x="3152320" y="998220"/>
              <a:ext cx="2464840" cy="39963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スライド番号プレースホルダー 3">
            <a:extLst>
              <a:ext uri="{FF2B5EF4-FFF2-40B4-BE49-F238E27FC236}">
                <a16:creationId xmlns:a16="http://schemas.microsoft.com/office/drawing/2014/main" id="{D29C04CB-4967-4676-9ACE-9B249C8509E3}"/>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254846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DB59FED7-473C-4306-B769-94F70E127ADB}"/>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当初掲げた</a:t>
            </a:r>
            <a:r>
              <a:rPr kumimoji="1" lang="zh-TW"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目標</a:t>
            </a: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に対する</a:t>
            </a:r>
            <a:r>
              <a:rPr kumimoji="1" lang="zh-TW"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達成状況</a:t>
            </a:r>
            <a:endPar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DB1CB674-2FBB-474B-BD1B-B8A129B8C074}"/>
              </a:ext>
            </a:extLst>
          </p:cNvPr>
          <p:cNvSpPr txBox="1"/>
          <p:nvPr/>
        </p:nvSpPr>
        <p:spPr>
          <a:xfrm>
            <a:off x="367108" y="589105"/>
            <a:ext cx="7302519" cy="584775"/>
          </a:xfrm>
          <a:prstGeom prst="rect">
            <a:avLst/>
          </a:prstGeom>
          <a:noFill/>
        </p:spPr>
        <p:txBody>
          <a:bodyPr wrap="square" rtlCol="0">
            <a:spAutoFit/>
          </a:bodyPr>
          <a:lstStyle/>
          <a:p>
            <a:r>
              <a:rPr kumimoji="1" lang="en-US" altLang="ja-JP" sz="16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景観形成の目標８</a:t>
            </a:r>
            <a:r>
              <a:rPr kumimoji="1" lang="en-US" altLang="ja-JP" sz="1600" b="1" dirty="0">
                <a:solidFill>
                  <a:srgbClr val="FF0000"/>
                </a:solidFill>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アプローチからの建築物、外構等の見え方見せ方に留意して計画する。</a:t>
            </a:r>
          </a:p>
        </p:txBody>
      </p:sp>
      <p:sp>
        <p:nvSpPr>
          <p:cNvPr id="4" name="テキスト ボックス 3">
            <a:extLst>
              <a:ext uri="{FF2B5EF4-FFF2-40B4-BE49-F238E27FC236}">
                <a16:creationId xmlns:a16="http://schemas.microsoft.com/office/drawing/2014/main" id="{A7A26FC3-B5F7-4D8A-A7EB-4B17B2B5224E}"/>
              </a:ext>
            </a:extLst>
          </p:cNvPr>
          <p:cNvSpPr txBox="1"/>
          <p:nvPr/>
        </p:nvSpPr>
        <p:spPr>
          <a:xfrm>
            <a:off x="367108" y="1849104"/>
            <a:ext cx="8615856" cy="584775"/>
          </a:xfrm>
          <a:prstGeom prst="rect">
            <a:avLst/>
          </a:prstGeom>
          <a:noFill/>
        </p:spPr>
        <p:txBody>
          <a:bodyPr wrap="square" rtlCol="0">
            <a:spAutoFit/>
          </a:bodyPr>
          <a:lstStyle/>
          <a:p>
            <a:r>
              <a:rPr kumimoji="1" lang="en-US" altLang="ja-JP" sz="1600" b="1" dirty="0">
                <a:solidFill>
                  <a:schemeClr val="accent5">
                    <a:lumMod val="50000"/>
                  </a:schemeClr>
                </a:solidFill>
                <a:latin typeface="BIZ UDPゴシック" panose="020B0400000000000000" pitchFamily="50" charset="-128"/>
                <a:ea typeface="BIZ UDPゴシック" panose="020B0400000000000000" pitchFamily="50" charset="-128"/>
              </a:rPr>
              <a:t>【</a:t>
            </a:r>
            <a:r>
              <a:rPr kumimoji="1" lang="ja-JP" altLang="en-US" sz="1600" b="1" dirty="0">
                <a:solidFill>
                  <a:schemeClr val="accent5">
                    <a:lumMod val="50000"/>
                  </a:schemeClr>
                </a:solidFill>
                <a:latin typeface="BIZ UDPゴシック" panose="020B0400000000000000" pitchFamily="50" charset="-128"/>
                <a:ea typeface="BIZ UDPゴシック" panose="020B0400000000000000" pitchFamily="50" charset="-128"/>
              </a:rPr>
              <a:t>景観形成の計画８</a:t>
            </a:r>
            <a:r>
              <a:rPr kumimoji="1" lang="en-US" altLang="ja-JP" sz="1600" b="1" dirty="0">
                <a:solidFill>
                  <a:schemeClr val="accent5">
                    <a:lumMod val="50000"/>
                  </a:schemeClr>
                </a:solidFill>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敷地アプローチ部分について、既存樹⽊含め景観をシミュレートし、設計に生かした。</a:t>
            </a:r>
          </a:p>
        </p:txBody>
      </p:sp>
      <p:sp>
        <p:nvSpPr>
          <p:cNvPr id="7" name="矢印: 下 6">
            <a:extLst>
              <a:ext uri="{FF2B5EF4-FFF2-40B4-BE49-F238E27FC236}">
                <a16:creationId xmlns:a16="http://schemas.microsoft.com/office/drawing/2014/main" id="{1E171E67-3BC3-425C-A5E0-DE944C43D9FB}"/>
              </a:ext>
            </a:extLst>
          </p:cNvPr>
          <p:cNvSpPr/>
          <p:nvPr/>
        </p:nvSpPr>
        <p:spPr>
          <a:xfrm>
            <a:off x="3805729" y="1217281"/>
            <a:ext cx="1532542" cy="466426"/>
          </a:xfrm>
          <a:prstGeom prst="downArrow">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8D2407FE-6733-4B54-96E3-AFEFD4E3B63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18592" y="2987107"/>
            <a:ext cx="4043322" cy="2856280"/>
          </a:xfrm>
          <a:prstGeom prst="rect">
            <a:avLst/>
          </a:prstGeom>
        </p:spPr>
      </p:pic>
      <p:pic>
        <p:nvPicPr>
          <p:cNvPr id="9" name="図 8">
            <a:extLst>
              <a:ext uri="{FF2B5EF4-FFF2-40B4-BE49-F238E27FC236}">
                <a16:creationId xmlns:a16="http://schemas.microsoft.com/office/drawing/2014/main" id="{33E52D9B-4046-482E-9119-29296A415B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5895" y="2987107"/>
            <a:ext cx="4575841" cy="2856280"/>
          </a:xfrm>
          <a:prstGeom prst="rect">
            <a:avLst/>
          </a:prstGeom>
        </p:spPr>
      </p:pic>
      <p:sp>
        <p:nvSpPr>
          <p:cNvPr id="10" name="テキスト ボックス 9">
            <a:extLst>
              <a:ext uri="{FF2B5EF4-FFF2-40B4-BE49-F238E27FC236}">
                <a16:creationId xmlns:a16="http://schemas.microsoft.com/office/drawing/2014/main" id="{7104835D-0370-40E7-96B3-670E573CAD0C}"/>
              </a:ext>
            </a:extLst>
          </p:cNvPr>
          <p:cNvSpPr txBox="1"/>
          <p:nvPr/>
        </p:nvSpPr>
        <p:spPr>
          <a:xfrm>
            <a:off x="125895" y="2965865"/>
            <a:ext cx="2428870" cy="307777"/>
          </a:xfrm>
          <a:prstGeom prst="rect">
            <a:avLst/>
          </a:prstGeom>
          <a:noFill/>
        </p:spPr>
        <p:txBody>
          <a:bodyPr wrap="none" rtlCol="0">
            <a:spAutoFit/>
          </a:bodyPr>
          <a:lstStyle/>
          <a:p>
            <a:r>
              <a:rPr kumimoji="1" lang="ja-JP" altLang="en-US" sz="1400" dirty="0">
                <a:latin typeface="BIZ UDPゴシック" panose="020B0400000000000000" pitchFamily="50" charset="-128"/>
                <a:ea typeface="BIZ UDPゴシック" panose="020B0400000000000000" pitchFamily="50" charset="-128"/>
              </a:rPr>
              <a:t>実施設計時のイメージパース</a:t>
            </a:r>
          </a:p>
        </p:txBody>
      </p:sp>
      <p:sp>
        <p:nvSpPr>
          <p:cNvPr id="11" name="テキスト ボックス 10">
            <a:extLst>
              <a:ext uri="{FF2B5EF4-FFF2-40B4-BE49-F238E27FC236}">
                <a16:creationId xmlns:a16="http://schemas.microsoft.com/office/drawing/2014/main" id="{8FCD069C-09A6-4F91-9E9F-0053763135C7}"/>
              </a:ext>
            </a:extLst>
          </p:cNvPr>
          <p:cNvSpPr txBox="1"/>
          <p:nvPr/>
        </p:nvSpPr>
        <p:spPr>
          <a:xfrm>
            <a:off x="4941801" y="2965865"/>
            <a:ext cx="1261884" cy="307777"/>
          </a:xfrm>
          <a:prstGeom prst="rect">
            <a:avLst/>
          </a:prstGeom>
          <a:noFill/>
        </p:spPr>
        <p:txBody>
          <a:bodyPr wrap="none" rtlCol="0">
            <a:spAutoFit/>
          </a:bodyPr>
          <a:lstStyle/>
          <a:p>
            <a:r>
              <a:rPr kumimoji="1" lang="ja-JP" altLang="en-US" sz="1400" dirty="0">
                <a:latin typeface="BIZ UDPゴシック" panose="020B0400000000000000" pitchFamily="50" charset="-128"/>
                <a:ea typeface="BIZ UDPゴシック" panose="020B0400000000000000" pitchFamily="50" charset="-128"/>
              </a:rPr>
              <a:t>竣工後の写真</a:t>
            </a:r>
          </a:p>
        </p:txBody>
      </p:sp>
      <p:sp>
        <p:nvSpPr>
          <p:cNvPr id="12" name="スライド番号プレースホルダー 3">
            <a:extLst>
              <a:ext uri="{FF2B5EF4-FFF2-40B4-BE49-F238E27FC236}">
                <a16:creationId xmlns:a16="http://schemas.microsoft.com/office/drawing/2014/main" id="{4EEED216-4747-437C-9839-A90E0ED577FA}"/>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074881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1D52ED99-61AF-461E-99F0-FC3C02794355}"/>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当初掲げた</a:t>
            </a:r>
            <a:r>
              <a:rPr kumimoji="1" lang="zh-TW"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目標</a:t>
            </a: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に対する</a:t>
            </a:r>
            <a:r>
              <a:rPr kumimoji="1" lang="zh-TW"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達成状況</a:t>
            </a:r>
            <a:endPar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DB1CB674-2FBB-474B-BD1B-B8A129B8C074}"/>
              </a:ext>
            </a:extLst>
          </p:cNvPr>
          <p:cNvSpPr txBox="1"/>
          <p:nvPr/>
        </p:nvSpPr>
        <p:spPr>
          <a:xfrm>
            <a:off x="370489" y="595333"/>
            <a:ext cx="8328237" cy="584775"/>
          </a:xfrm>
          <a:prstGeom prst="rect">
            <a:avLst/>
          </a:prstGeom>
          <a:noFill/>
        </p:spPr>
        <p:txBody>
          <a:bodyPr wrap="square" rtlCol="0">
            <a:spAutoFit/>
          </a:bodyPr>
          <a:lstStyle/>
          <a:p>
            <a:r>
              <a:rPr kumimoji="1" lang="en-US" altLang="ja-JP" sz="1600" b="1" dirty="0">
                <a:solidFill>
                  <a:srgbClr val="FF0000"/>
                </a:solidFill>
                <a:latin typeface="BIZ UDPゴシック" panose="020B0400000000000000" pitchFamily="50" charset="-128"/>
                <a:ea typeface="BIZ UDPゴシック" panose="020B0400000000000000" pitchFamily="50" charset="-128"/>
              </a:rPr>
              <a:t>【</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景観形成の目標９</a:t>
            </a:r>
            <a:r>
              <a:rPr kumimoji="1" lang="en-US" altLang="ja-JP" sz="1600" b="1" dirty="0">
                <a:solidFill>
                  <a:srgbClr val="FF0000"/>
                </a:solidFill>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敷地外周部の通路については、周辺の緑のつけ方、建築物等の見え方に配慮する。</a:t>
            </a:r>
          </a:p>
        </p:txBody>
      </p:sp>
      <p:sp>
        <p:nvSpPr>
          <p:cNvPr id="4" name="テキスト ボックス 3">
            <a:extLst>
              <a:ext uri="{FF2B5EF4-FFF2-40B4-BE49-F238E27FC236}">
                <a16:creationId xmlns:a16="http://schemas.microsoft.com/office/drawing/2014/main" id="{A7A26FC3-B5F7-4D8A-A7EB-4B17B2B5224E}"/>
              </a:ext>
            </a:extLst>
          </p:cNvPr>
          <p:cNvSpPr txBox="1"/>
          <p:nvPr/>
        </p:nvSpPr>
        <p:spPr>
          <a:xfrm>
            <a:off x="370490" y="1926298"/>
            <a:ext cx="8328237" cy="584775"/>
          </a:xfrm>
          <a:prstGeom prst="rect">
            <a:avLst/>
          </a:prstGeom>
          <a:noFill/>
        </p:spPr>
        <p:txBody>
          <a:bodyPr wrap="square" rtlCol="0">
            <a:spAutoFit/>
          </a:bodyPr>
          <a:lstStyle/>
          <a:p>
            <a:r>
              <a:rPr kumimoji="1" lang="en-US" altLang="ja-JP" sz="1600" b="1" dirty="0">
                <a:solidFill>
                  <a:schemeClr val="accent5">
                    <a:lumMod val="50000"/>
                  </a:schemeClr>
                </a:solidFill>
                <a:latin typeface="BIZ UDPゴシック" panose="020B0400000000000000" pitchFamily="50" charset="-128"/>
                <a:ea typeface="BIZ UDPゴシック" panose="020B0400000000000000" pitchFamily="50" charset="-128"/>
              </a:rPr>
              <a:t>【</a:t>
            </a:r>
            <a:r>
              <a:rPr kumimoji="1" lang="ja-JP" altLang="en-US" sz="1600" b="1" dirty="0">
                <a:solidFill>
                  <a:schemeClr val="accent5">
                    <a:lumMod val="50000"/>
                  </a:schemeClr>
                </a:solidFill>
                <a:latin typeface="BIZ UDPゴシック" panose="020B0400000000000000" pitchFamily="50" charset="-128"/>
                <a:ea typeface="BIZ UDPゴシック" panose="020B0400000000000000" pitchFamily="50" charset="-128"/>
              </a:rPr>
              <a:t>景観形成の計画９</a:t>
            </a:r>
            <a:r>
              <a:rPr kumimoji="1" lang="en-US" altLang="ja-JP" sz="1600" b="1" dirty="0">
                <a:solidFill>
                  <a:schemeClr val="accent5">
                    <a:lumMod val="50000"/>
                  </a:schemeClr>
                </a:solidFill>
                <a:latin typeface="BIZ UDPゴシック" panose="020B0400000000000000" pitchFamily="50" charset="-128"/>
                <a:ea typeface="BIZ UDPゴシック" panose="020B0400000000000000" pitchFamily="50" charset="-128"/>
              </a:rPr>
              <a:t>】</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敷地外周部の散策路について、景観をシミュレートし緑のつけ方や建物の見え方を検討した。</a:t>
            </a:r>
          </a:p>
        </p:txBody>
      </p:sp>
      <p:sp>
        <p:nvSpPr>
          <p:cNvPr id="7" name="矢印: 下 6">
            <a:extLst>
              <a:ext uri="{FF2B5EF4-FFF2-40B4-BE49-F238E27FC236}">
                <a16:creationId xmlns:a16="http://schemas.microsoft.com/office/drawing/2014/main" id="{D95A106D-C1B4-490A-A3F1-12B26A3C906A}"/>
              </a:ext>
            </a:extLst>
          </p:cNvPr>
          <p:cNvSpPr/>
          <p:nvPr/>
        </p:nvSpPr>
        <p:spPr>
          <a:xfrm>
            <a:off x="3795844" y="1380786"/>
            <a:ext cx="1532542" cy="466426"/>
          </a:xfrm>
          <a:prstGeom prst="downArrow">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072493F8-1B38-40A8-8371-7AEE2CDE8CF3}"/>
              </a:ext>
            </a:extLst>
          </p:cNvPr>
          <p:cNvGrpSpPr/>
          <p:nvPr/>
        </p:nvGrpSpPr>
        <p:grpSpPr>
          <a:xfrm>
            <a:off x="1604452" y="2610164"/>
            <a:ext cx="5935096" cy="3958791"/>
            <a:chOff x="810159" y="919800"/>
            <a:chExt cx="7523681" cy="5018400"/>
          </a:xfrm>
        </p:grpSpPr>
        <p:pic>
          <p:nvPicPr>
            <p:cNvPr id="9" name="図 8">
              <a:extLst>
                <a:ext uri="{FF2B5EF4-FFF2-40B4-BE49-F238E27FC236}">
                  <a16:creationId xmlns:a16="http://schemas.microsoft.com/office/drawing/2014/main" id="{B162CFA0-507B-41DF-BD6A-B67C5A548E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0159" y="919800"/>
              <a:ext cx="7523681" cy="5018400"/>
            </a:xfrm>
            <a:prstGeom prst="rect">
              <a:avLst/>
            </a:prstGeom>
          </p:spPr>
        </p:pic>
        <p:sp>
          <p:nvSpPr>
            <p:cNvPr id="10" name="楕円 9">
              <a:extLst>
                <a:ext uri="{FF2B5EF4-FFF2-40B4-BE49-F238E27FC236}">
                  <a16:creationId xmlns:a16="http://schemas.microsoft.com/office/drawing/2014/main" id="{DFEEDF38-9095-4ED1-99EF-4896AFFC360D}"/>
                </a:ext>
              </a:extLst>
            </p:cNvPr>
            <p:cNvSpPr/>
            <p:nvPr/>
          </p:nvSpPr>
          <p:spPr>
            <a:xfrm rot="21146930">
              <a:off x="1366509" y="3614863"/>
              <a:ext cx="6839755" cy="22091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1" name="スライド番号プレースホルダー 3">
            <a:extLst>
              <a:ext uri="{FF2B5EF4-FFF2-40B4-BE49-F238E27FC236}">
                <a16:creationId xmlns:a16="http://schemas.microsoft.com/office/drawing/2014/main" id="{3ACA46FC-EC40-4DAD-8857-E8FE15B83C17}"/>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423727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A5BED04D-6D57-4E66-97AD-2E792467319E}"/>
              </a:ext>
            </a:extLst>
          </p:cNvPr>
          <p:cNvSpPr/>
          <p:nvPr/>
        </p:nvSpPr>
        <p:spPr>
          <a:xfrm>
            <a:off x="4320540" y="5457802"/>
            <a:ext cx="3863340" cy="6709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 name="こんごう福祉センター現地(R5.12.1) 第３回アドバイス部会用">
            <a:hlinkClick r:id="" action="ppaction://media"/>
            <a:extLst>
              <a:ext uri="{FF2B5EF4-FFF2-40B4-BE49-F238E27FC236}">
                <a16:creationId xmlns:a16="http://schemas.microsoft.com/office/drawing/2014/main" id="{149C3812-4094-4F2F-BD4F-73BB37CD3BD6}"/>
              </a:ext>
            </a:extLst>
          </p:cNvPr>
          <p:cNvPicPr>
            <a:picLocks noChangeAspect="1"/>
          </p:cNvPicPr>
          <p:nvPr>
            <a:videoFile r:link="rId2"/>
            <p:extLst>
              <p:ext uri="{DAA4B4D4-6D71-4841-9C94-3DE7FCFB9230}">
                <p14:media xmlns:p14="http://schemas.microsoft.com/office/powerpoint/2010/main" r:embed="rId1"/>
              </p:ext>
            </p:extLst>
          </p:nvPr>
        </p:nvPicPr>
        <p:blipFill>
          <a:blip r:embed="rId4">
            <a:lum contrast="20000"/>
          </a:blip>
          <a:stretch>
            <a:fillRect/>
          </a:stretch>
        </p:blipFill>
        <p:spPr>
          <a:xfrm>
            <a:off x="1031804" y="123825"/>
            <a:ext cx="7994791" cy="4497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図 4">
            <a:extLst>
              <a:ext uri="{FF2B5EF4-FFF2-40B4-BE49-F238E27FC236}">
                <a16:creationId xmlns:a16="http://schemas.microsoft.com/office/drawing/2014/main" id="{8EBBA477-E5C9-4C2F-B829-4CE38C8BE18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7405" y="4133214"/>
            <a:ext cx="2875280" cy="2600961"/>
          </a:xfrm>
          <a:prstGeom prst="rect">
            <a:avLst/>
          </a:prstGeom>
          <a:ln w="76200">
            <a:solidFill>
              <a:schemeClr val="bg1"/>
            </a:solidFill>
          </a:ln>
        </p:spPr>
      </p:pic>
      <p:sp>
        <p:nvSpPr>
          <p:cNvPr id="7" name="テキスト ボックス 6">
            <a:extLst>
              <a:ext uri="{FF2B5EF4-FFF2-40B4-BE49-F238E27FC236}">
                <a16:creationId xmlns:a16="http://schemas.microsoft.com/office/drawing/2014/main" id="{44A6A62C-5C20-4A30-AE17-7E058E53712F}"/>
              </a:ext>
            </a:extLst>
          </p:cNvPr>
          <p:cNvSpPr txBox="1"/>
          <p:nvPr/>
        </p:nvSpPr>
        <p:spPr>
          <a:xfrm>
            <a:off x="4433104" y="5593227"/>
            <a:ext cx="3619902" cy="400110"/>
          </a:xfrm>
          <a:prstGeom prst="rect">
            <a:avLst/>
          </a:prstGeom>
          <a:noFill/>
        </p:spPr>
        <p:txBody>
          <a:bodyPr wrap="none" rtlCol="0">
            <a:spAutoFit/>
          </a:bodyPr>
          <a:lstStyle/>
          <a:p>
            <a:r>
              <a:rPr lang="ja-JP" altLang="ja-JP" sz="2000" dirty="0">
                <a:effectLst/>
                <a:latin typeface="BIZ UDPゴシック" panose="020B0400000000000000" pitchFamily="50" charset="-128"/>
                <a:ea typeface="BIZ UDPゴシック" panose="020B0400000000000000" pitchFamily="50" charset="-128"/>
                <a:cs typeface="Times New Roman" panose="02020603050405020304" pitchFamily="18" charset="0"/>
              </a:rPr>
              <a:t>大阪府立こんごう福祉センター</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8" name="フリーフォーム: 図形 7">
            <a:extLst>
              <a:ext uri="{FF2B5EF4-FFF2-40B4-BE49-F238E27FC236}">
                <a16:creationId xmlns:a16="http://schemas.microsoft.com/office/drawing/2014/main" id="{1E5215FB-B265-4033-BBFD-044D4DEABBB2}"/>
              </a:ext>
            </a:extLst>
          </p:cNvPr>
          <p:cNvSpPr/>
          <p:nvPr/>
        </p:nvSpPr>
        <p:spPr>
          <a:xfrm rot="20447746">
            <a:off x="2594110" y="6067225"/>
            <a:ext cx="223266" cy="496147"/>
          </a:xfrm>
          <a:custGeom>
            <a:avLst/>
            <a:gdLst>
              <a:gd name="connsiteX0" fmla="*/ 50800 w 397934"/>
              <a:gd name="connsiteY0" fmla="*/ 643467 h 643467"/>
              <a:gd name="connsiteX1" fmla="*/ 330200 w 397934"/>
              <a:gd name="connsiteY1" fmla="*/ 0 h 643467"/>
              <a:gd name="connsiteX2" fmla="*/ 0 w 397934"/>
              <a:gd name="connsiteY2" fmla="*/ 245533 h 643467"/>
              <a:gd name="connsiteX3" fmla="*/ 397934 w 397934"/>
              <a:gd name="connsiteY3" fmla="*/ 440267 h 643467"/>
              <a:gd name="connsiteX0" fmla="*/ 10160 w 357294"/>
              <a:gd name="connsiteY0" fmla="*/ 643467 h 643467"/>
              <a:gd name="connsiteX1" fmla="*/ 289560 w 357294"/>
              <a:gd name="connsiteY1" fmla="*/ 0 h 643467"/>
              <a:gd name="connsiteX2" fmla="*/ 0 w 357294"/>
              <a:gd name="connsiteY2" fmla="*/ 291253 h 643467"/>
              <a:gd name="connsiteX3" fmla="*/ 357294 w 357294"/>
              <a:gd name="connsiteY3" fmla="*/ 440267 h 643467"/>
              <a:gd name="connsiteX0" fmla="*/ 10160 w 289560"/>
              <a:gd name="connsiteY0" fmla="*/ 643467 h 643467"/>
              <a:gd name="connsiteX1" fmla="*/ 289560 w 289560"/>
              <a:gd name="connsiteY1" fmla="*/ 0 h 643467"/>
              <a:gd name="connsiteX2" fmla="*/ 0 w 289560"/>
              <a:gd name="connsiteY2" fmla="*/ 291253 h 643467"/>
              <a:gd name="connsiteX3" fmla="*/ 286174 w 289560"/>
              <a:gd name="connsiteY3" fmla="*/ 419947 h 643467"/>
            </a:gdLst>
            <a:ahLst/>
            <a:cxnLst>
              <a:cxn ang="0">
                <a:pos x="connsiteX0" y="connsiteY0"/>
              </a:cxn>
              <a:cxn ang="0">
                <a:pos x="connsiteX1" y="connsiteY1"/>
              </a:cxn>
              <a:cxn ang="0">
                <a:pos x="connsiteX2" y="connsiteY2"/>
              </a:cxn>
              <a:cxn ang="0">
                <a:pos x="connsiteX3" y="connsiteY3"/>
              </a:cxn>
            </a:cxnLst>
            <a:rect l="l" t="t" r="r" b="b"/>
            <a:pathLst>
              <a:path w="289560" h="643467">
                <a:moveTo>
                  <a:pt x="10160" y="643467"/>
                </a:moveTo>
                <a:lnTo>
                  <a:pt x="289560" y="0"/>
                </a:lnTo>
                <a:lnTo>
                  <a:pt x="0" y="291253"/>
                </a:lnTo>
                <a:cubicBezTo>
                  <a:pt x="132645" y="356164"/>
                  <a:pt x="153529" y="355036"/>
                  <a:pt x="286174" y="419947"/>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E6820AA0-A481-4DC0-A7AE-E4AEDFE2763C}"/>
              </a:ext>
            </a:extLst>
          </p:cNvPr>
          <p:cNvSpPr txBox="1"/>
          <p:nvPr/>
        </p:nvSpPr>
        <p:spPr>
          <a:xfrm>
            <a:off x="3018936" y="6364843"/>
            <a:ext cx="1107996" cy="369332"/>
          </a:xfrm>
          <a:prstGeom prst="rect">
            <a:avLst/>
          </a:prstGeom>
          <a:noFill/>
        </p:spPr>
        <p:txBody>
          <a:bodyPr wrap="none" rtlCol="0">
            <a:spAutoFit/>
          </a:bodyPr>
          <a:lstStyle/>
          <a:p>
            <a:r>
              <a:rPr kumimoji="1" lang="ja-JP" altLang="en-US" u="sng" dirty="0">
                <a:latin typeface="BIZ UDPゴシック" panose="020B0400000000000000" pitchFamily="50" charset="-128"/>
                <a:ea typeface="BIZ UDPゴシック" panose="020B0400000000000000" pitchFamily="50" charset="-128"/>
              </a:rPr>
              <a:t>航空写真</a:t>
            </a:r>
          </a:p>
        </p:txBody>
      </p:sp>
      <p:sp>
        <p:nvSpPr>
          <p:cNvPr id="10" name="テキスト ボックス 9">
            <a:extLst>
              <a:ext uri="{FF2B5EF4-FFF2-40B4-BE49-F238E27FC236}">
                <a16:creationId xmlns:a16="http://schemas.microsoft.com/office/drawing/2014/main" id="{44D323F8-0223-4731-959F-2424E90BA027}"/>
              </a:ext>
            </a:extLst>
          </p:cNvPr>
          <p:cNvSpPr txBox="1"/>
          <p:nvPr/>
        </p:nvSpPr>
        <p:spPr>
          <a:xfrm>
            <a:off x="7918599" y="4737729"/>
            <a:ext cx="1107996" cy="369332"/>
          </a:xfrm>
          <a:prstGeom prst="rect">
            <a:avLst/>
          </a:prstGeom>
          <a:noFill/>
        </p:spPr>
        <p:txBody>
          <a:bodyPr wrap="none" rtlCol="0">
            <a:spAutoFit/>
          </a:bodyPr>
          <a:lstStyle/>
          <a:p>
            <a:r>
              <a:rPr kumimoji="1" lang="ja-JP" altLang="en-US" u="sng" dirty="0">
                <a:latin typeface="BIZ UDPゴシック" panose="020B0400000000000000" pitchFamily="50" charset="-128"/>
                <a:ea typeface="BIZ UDPゴシック" panose="020B0400000000000000" pitchFamily="50" charset="-128"/>
              </a:rPr>
              <a:t>現地動画</a:t>
            </a:r>
          </a:p>
        </p:txBody>
      </p:sp>
      <p:sp>
        <p:nvSpPr>
          <p:cNvPr id="12" name="テキスト ボックス 11">
            <a:extLst>
              <a:ext uri="{FF2B5EF4-FFF2-40B4-BE49-F238E27FC236}">
                <a16:creationId xmlns:a16="http://schemas.microsoft.com/office/drawing/2014/main" id="{EA831E70-29C1-4CFE-9F20-402B58F4F101}"/>
              </a:ext>
            </a:extLst>
          </p:cNvPr>
          <p:cNvSpPr txBox="1"/>
          <p:nvPr/>
        </p:nvSpPr>
        <p:spPr>
          <a:xfrm>
            <a:off x="326342" y="5944449"/>
            <a:ext cx="555585" cy="461665"/>
          </a:xfrm>
          <a:prstGeom prst="rect">
            <a:avLst/>
          </a:prstGeom>
          <a:noFill/>
        </p:spPr>
        <p:txBody>
          <a:bodyPr wrap="square" rtlCol="0">
            <a:spAutoFit/>
          </a:bodyPr>
          <a:lstStyle/>
          <a:p>
            <a:r>
              <a:rPr kumimoji="1" lang="ja-JP" altLang="en-US" sz="2400" dirty="0">
                <a:solidFill>
                  <a:srgbClr val="FF0000"/>
                </a:solidFill>
                <a:latin typeface="BIZ UDPゴシック" panose="020B0400000000000000" pitchFamily="50" charset="-128"/>
                <a:ea typeface="BIZ UDPゴシック" panose="020B0400000000000000" pitchFamily="50" charset="-128"/>
              </a:rPr>
              <a:t>★</a:t>
            </a:r>
          </a:p>
        </p:txBody>
      </p:sp>
      <p:sp>
        <p:nvSpPr>
          <p:cNvPr id="17" name="テキスト ボックス 16">
            <a:extLst>
              <a:ext uri="{FF2B5EF4-FFF2-40B4-BE49-F238E27FC236}">
                <a16:creationId xmlns:a16="http://schemas.microsoft.com/office/drawing/2014/main" id="{0A7C6A80-E415-435B-B1E8-DBD665532CC7}"/>
              </a:ext>
            </a:extLst>
          </p:cNvPr>
          <p:cNvSpPr txBox="1"/>
          <p:nvPr/>
        </p:nvSpPr>
        <p:spPr>
          <a:xfrm>
            <a:off x="881927" y="5385555"/>
            <a:ext cx="555585" cy="461665"/>
          </a:xfrm>
          <a:prstGeom prst="rect">
            <a:avLst/>
          </a:prstGeom>
          <a:noFill/>
        </p:spPr>
        <p:txBody>
          <a:bodyPr wrap="square" rtlCol="0">
            <a:spAutoFit/>
          </a:bodyPr>
          <a:lstStyle/>
          <a:p>
            <a:r>
              <a:rPr kumimoji="1" lang="ja-JP" altLang="en-US" sz="2400" dirty="0">
                <a:solidFill>
                  <a:srgbClr val="FF0000"/>
                </a:solidFill>
                <a:latin typeface="BIZ UDPゴシック" panose="020B0400000000000000" pitchFamily="50" charset="-128"/>
                <a:ea typeface="BIZ UDPゴシック" panose="020B0400000000000000" pitchFamily="50" charset="-128"/>
              </a:rPr>
              <a:t>★</a:t>
            </a:r>
          </a:p>
        </p:txBody>
      </p:sp>
      <p:sp>
        <p:nvSpPr>
          <p:cNvPr id="18" name="テキスト ボックス 17">
            <a:extLst>
              <a:ext uri="{FF2B5EF4-FFF2-40B4-BE49-F238E27FC236}">
                <a16:creationId xmlns:a16="http://schemas.microsoft.com/office/drawing/2014/main" id="{20878BA7-F5EA-49D3-BCA8-B8CB1FD6A3BB}"/>
              </a:ext>
            </a:extLst>
          </p:cNvPr>
          <p:cNvSpPr txBox="1"/>
          <p:nvPr/>
        </p:nvSpPr>
        <p:spPr>
          <a:xfrm>
            <a:off x="1184877" y="5187159"/>
            <a:ext cx="555585" cy="461665"/>
          </a:xfrm>
          <a:prstGeom prst="rect">
            <a:avLst/>
          </a:prstGeom>
          <a:noFill/>
        </p:spPr>
        <p:txBody>
          <a:bodyPr wrap="square" rtlCol="0">
            <a:spAutoFit/>
          </a:bodyPr>
          <a:lstStyle/>
          <a:p>
            <a:r>
              <a:rPr kumimoji="1" lang="ja-JP" altLang="en-US" sz="2400" dirty="0">
                <a:solidFill>
                  <a:srgbClr val="FF0000"/>
                </a:solidFill>
                <a:latin typeface="BIZ UDPゴシック" panose="020B0400000000000000" pitchFamily="50" charset="-128"/>
                <a:ea typeface="BIZ UDPゴシック" panose="020B0400000000000000" pitchFamily="50" charset="-128"/>
              </a:rPr>
              <a:t>★</a:t>
            </a:r>
          </a:p>
        </p:txBody>
      </p:sp>
      <p:sp>
        <p:nvSpPr>
          <p:cNvPr id="20" name="テキスト ボックス 19">
            <a:extLst>
              <a:ext uri="{FF2B5EF4-FFF2-40B4-BE49-F238E27FC236}">
                <a16:creationId xmlns:a16="http://schemas.microsoft.com/office/drawing/2014/main" id="{D9A7EC4A-A16A-452C-BD59-313B37819F04}"/>
              </a:ext>
            </a:extLst>
          </p:cNvPr>
          <p:cNvSpPr txBox="1"/>
          <p:nvPr/>
        </p:nvSpPr>
        <p:spPr>
          <a:xfrm>
            <a:off x="7327366" y="4116019"/>
            <a:ext cx="1569660" cy="369332"/>
          </a:xfrm>
          <a:prstGeom prst="rect">
            <a:avLst/>
          </a:prstGeom>
          <a:solidFill>
            <a:schemeClr val="bg1"/>
          </a:solid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敷地入口付近</a:t>
            </a:r>
          </a:p>
        </p:txBody>
      </p:sp>
      <p:sp>
        <p:nvSpPr>
          <p:cNvPr id="21" name="テキスト ボックス 20">
            <a:extLst>
              <a:ext uri="{FF2B5EF4-FFF2-40B4-BE49-F238E27FC236}">
                <a16:creationId xmlns:a16="http://schemas.microsoft.com/office/drawing/2014/main" id="{7B5AF993-3AA3-4534-9815-32BD0D7D4E3A}"/>
              </a:ext>
            </a:extLst>
          </p:cNvPr>
          <p:cNvSpPr txBox="1"/>
          <p:nvPr/>
        </p:nvSpPr>
        <p:spPr>
          <a:xfrm>
            <a:off x="6202057" y="4115191"/>
            <a:ext cx="2694969" cy="369332"/>
          </a:xfrm>
          <a:prstGeom prst="rect">
            <a:avLst/>
          </a:prstGeom>
          <a:solidFill>
            <a:schemeClr val="bg1"/>
          </a:solid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広場、エントランスを望む</a:t>
            </a:r>
          </a:p>
        </p:txBody>
      </p:sp>
      <p:sp>
        <p:nvSpPr>
          <p:cNvPr id="22" name="テキスト ボックス 21">
            <a:extLst>
              <a:ext uri="{FF2B5EF4-FFF2-40B4-BE49-F238E27FC236}">
                <a16:creationId xmlns:a16="http://schemas.microsoft.com/office/drawing/2014/main" id="{8EE3E92B-8FF2-4711-B801-BFF2A866BA64}"/>
              </a:ext>
            </a:extLst>
          </p:cNvPr>
          <p:cNvSpPr txBox="1"/>
          <p:nvPr/>
        </p:nvSpPr>
        <p:spPr>
          <a:xfrm>
            <a:off x="6193262" y="4112768"/>
            <a:ext cx="2699778" cy="369332"/>
          </a:xfrm>
          <a:prstGeom prst="rect">
            <a:avLst/>
          </a:prstGeom>
          <a:solidFill>
            <a:schemeClr val="bg1"/>
          </a:solid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エントランス前ロータリー</a:t>
            </a:r>
          </a:p>
        </p:txBody>
      </p:sp>
      <p:sp>
        <p:nvSpPr>
          <p:cNvPr id="23" name="テキスト ボックス 22">
            <a:extLst>
              <a:ext uri="{FF2B5EF4-FFF2-40B4-BE49-F238E27FC236}">
                <a16:creationId xmlns:a16="http://schemas.microsoft.com/office/drawing/2014/main" id="{F6DB9A15-8077-4A9A-800E-161BE9FEFDFD}"/>
              </a:ext>
            </a:extLst>
          </p:cNvPr>
          <p:cNvSpPr txBox="1"/>
          <p:nvPr/>
        </p:nvSpPr>
        <p:spPr>
          <a:xfrm>
            <a:off x="1100060" y="5057493"/>
            <a:ext cx="555585" cy="461665"/>
          </a:xfrm>
          <a:prstGeom prst="rect">
            <a:avLst/>
          </a:prstGeom>
          <a:noFill/>
        </p:spPr>
        <p:txBody>
          <a:bodyPr wrap="square" rtlCol="0">
            <a:spAutoFit/>
          </a:bodyPr>
          <a:lstStyle/>
          <a:p>
            <a:r>
              <a:rPr kumimoji="1" lang="ja-JP" altLang="en-US" sz="2400" dirty="0">
                <a:solidFill>
                  <a:srgbClr val="FF0000"/>
                </a:solidFill>
                <a:latin typeface="BIZ UDPゴシック" panose="020B0400000000000000" pitchFamily="50" charset="-128"/>
                <a:ea typeface="BIZ UDPゴシック" panose="020B0400000000000000" pitchFamily="50" charset="-128"/>
              </a:rPr>
              <a:t>★</a:t>
            </a:r>
          </a:p>
        </p:txBody>
      </p:sp>
      <p:sp>
        <p:nvSpPr>
          <p:cNvPr id="24" name="テキスト ボックス 23">
            <a:extLst>
              <a:ext uri="{FF2B5EF4-FFF2-40B4-BE49-F238E27FC236}">
                <a16:creationId xmlns:a16="http://schemas.microsoft.com/office/drawing/2014/main" id="{9BBB2AD5-A965-4904-884C-D145D8EB85EB}"/>
              </a:ext>
            </a:extLst>
          </p:cNvPr>
          <p:cNvSpPr txBox="1"/>
          <p:nvPr/>
        </p:nvSpPr>
        <p:spPr>
          <a:xfrm>
            <a:off x="7022121" y="4112768"/>
            <a:ext cx="1874231" cy="369332"/>
          </a:xfrm>
          <a:prstGeom prst="rect">
            <a:avLst/>
          </a:prstGeom>
          <a:solidFill>
            <a:schemeClr val="bg1"/>
          </a:solid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エントランス周辺</a:t>
            </a:r>
          </a:p>
        </p:txBody>
      </p:sp>
      <p:sp>
        <p:nvSpPr>
          <p:cNvPr id="25" name="テキスト ボックス 24">
            <a:extLst>
              <a:ext uri="{FF2B5EF4-FFF2-40B4-BE49-F238E27FC236}">
                <a16:creationId xmlns:a16="http://schemas.microsoft.com/office/drawing/2014/main" id="{32677D03-E973-46F8-86E7-EEA076DA8BAE}"/>
              </a:ext>
            </a:extLst>
          </p:cNvPr>
          <p:cNvSpPr txBox="1"/>
          <p:nvPr/>
        </p:nvSpPr>
        <p:spPr>
          <a:xfrm>
            <a:off x="227275" y="4876228"/>
            <a:ext cx="555585" cy="461665"/>
          </a:xfrm>
          <a:prstGeom prst="rect">
            <a:avLst/>
          </a:prstGeom>
          <a:noFill/>
        </p:spPr>
        <p:txBody>
          <a:bodyPr wrap="square" rtlCol="0">
            <a:spAutoFit/>
          </a:bodyPr>
          <a:lstStyle/>
          <a:p>
            <a:r>
              <a:rPr kumimoji="1" lang="ja-JP" altLang="en-US" sz="2400" dirty="0">
                <a:solidFill>
                  <a:srgbClr val="FF0000"/>
                </a:solidFill>
                <a:latin typeface="BIZ UDPゴシック" panose="020B0400000000000000" pitchFamily="50" charset="-128"/>
                <a:ea typeface="BIZ UDPゴシック" panose="020B0400000000000000" pitchFamily="50" charset="-128"/>
              </a:rPr>
              <a:t>★</a:t>
            </a:r>
          </a:p>
        </p:txBody>
      </p:sp>
      <p:sp>
        <p:nvSpPr>
          <p:cNvPr id="26" name="テキスト ボックス 25">
            <a:extLst>
              <a:ext uri="{FF2B5EF4-FFF2-40B4-BE49-F238E27FC236}">
                <a16:creationId xmlns:a16="http://schemas.microsoft.com/office/drawing/2014/main" id="{9B1535E0-2792-41BF-968B-2F32046A95A5}"/>
              </a:ext>
            </a:extLst>
          </p:cNvPr>
          <p:cNvSpPr txBox="1"/>
          <p:nvPr/>
        </p:nvSpPr>
        <p:spPr>
          <a:xfrm>
            <a:off x="7537512" y="4112768"/>
            <a:ext cx="1338828" cy="369332"/>
          </a:xfrm>
          <a:prstGeom prst="rect">
            <a:avLst/>
          </a:prstGeom>
          <a:solidFill>
            <a:schemeClr val="bg1"/>
          </a:solid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遊歩道周辺</a:t>
            </a:r>
          </a:p>
        </p:txBody>
      </p:sp>
      <p:sp>
        <p:nvSpPr>
          <p:cNvPr id="27" name="テキスト ボックス 26">
            <a:extLst>
              <a:ext uri="{FF2B5EF4-FFF2-40B4-BE49-F238E27FC236}">
                <a16:creationId xmlns:a16="http://schemas.microsoft.com/office/drawing/2014/main" id="{54F9B380-EEA0-4AE7-901A-900E90A3390D}"/>
              </a:ext>
            </a:extLst>
          </p:cNvPr>
          <p:cNvSpPr txBox="1"/>
          <p:nvPr/>
        </p:nvSpPr>
        <p:spPr>
          <a:xfrm>
            <a:off x="337145" y="4554046"/>
            <a:ext cx="555585" cy="461665"/>
          </a:xfrm>
          <a:prstGeom prst="rect">
            <a:avLst/>
          </a:prstGeom>
          <a:noFill/>
        </p:spPr>
        <p:txBody>
          <a:bodyPr wrap="square" rtlCol="0">
            <a:spAutoFit/>
          </a:bodyPr>
          <a:lstStyle/>
          <a:p>
            <a:r>
              <a:rPr kumimoji="1" lang="ja-JP" altLang="en-US" sz="2400" dirty="0">
                <a:solidFill>
                  <a:srgbClr val="FF0000"/>
                </a:solidFill>
                <a:latin typeface="BIZ UDPゴシック" panose="020B0400000000000000" pitchFamily="50" charset="-128"/>
                <a:ea typeface="BIZ UDPゴシック" panose="020B0400000000000000" pitchFamily="50" charset="-128"/>
              </a:rPr>
              <a:t>★</a:t>
            </a:r>
          </a:p>
        </p:txBody>
      </p:sp>
      <p:sp>
        <p:nvSpPr>
          <p:cNvPr id="28" name="テキスト ボックス 27">
            <a:extLst>
              <a:ext uri="{FF2B5EF4-FFF2-40B4-BE49-F238E27FC236}">
                <a16:creationId xmlns:a16="http://schemas.microsoft.com/office/drawing/2014/main" id="{D3E9134D-DA12-4B8F-96D8-965E40DB1CD9}"/>
              </a:ext>
            </a:extLst>
          </p:cNvPr>
          <p:cNvSpPr txBox="1"/>
          <p:nvPr/>
        </p:nvSpPr>
        <p:spPr>
          <a:xfrm>
            <a:off x="7561320" y="4112768"/>
            <a:ext cx="1338828" cy="369332"/>
          </a:xfrm>
          <a:prstGeom prst="rect">
            <a:avLst/>
          </a:prstGeom>
          <a:solidFill>
            <a:schemeClr val="bg1"/>
          </a:solid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遊歩道周辺</a:t>
            </a:r>
          </a:p>
        </p:txBody>
      </p:sp>
      <p:sp>
        <p:nvSpPr>
          <p:cNvPr id="29" name="テキスト ボックス 28">
            <a:extLst>
              <a:ext uri="{FF2B5EF4-FFF2-40B4-BE49-F238E27FC236}">
                <a16:creationId xmlns:a16="http://schemas.microsoft.com/office/drawing/2014/main" id="{CC74E9E3-1AFD-49EF-8516-7F3707658ED2}"/>
              </a:ext>
            </a:extLst>
          </p:cNvPr>
          <p:cNvSpPr txBox="1"/>
          <p:nvPr/>
        </p:nvSpPr>
        <p:spPr>
          <a:xfrm>
            <a:off x="606272" y="4159183"/>
            <a:ext cx="555585" cy="461665"/>
          </a:xfrm>
          <a:prstGeom prst="rect">
            <a:avLst/>
          </a:prstGeom>
          <a:noFill/>
        </p:spPr>
        <p:txBody>
          <a:bodyPr wrap="square" rtlCol="0">
            <a:spAutoFit/>
          </a:bodyPr>
          <a:lstStyle/>
          <a:p>
            <a:r>
              <a:rPr kumimoji="1" lang="ja-JP" altLang="en-US" sz="2400" dirty="0">
                <a:solidFill>
                  <a:srgbClr val="FF0000"/>
                </a:solidFill>
                <a:latin typeface="BIZ UDPゴシック" panose="020B0400000000000000" pitchFamily="50" charset="-128"/>
                <a:ea typeface="BIZ UDPゴシック" panose="020B0400000000000000" pitchFamily="50" charset="-128"/>
              </a:rPr>
              <a:t>★</a:t>
            </a:r>
          </a:p>
        </p:txBody>
      </p:sp>
      <p:sp>
        <p:nvSpPr>
          <p:cNvPr id="30" name="テキスト ボックス 29">
            <a:extLst>
              <a:ext uri="{FF2B5EF4-FFF2-40B4-BE49-F238E27FC236}">
                <a16:creationId xmlns:a16="http://schemas.microsoft.com/office/drawing/2014/main" id="{0B60B7C8-380F-43DB-AC3E-2A974FC50FB6}"/>
              </a:ext>
            </a:extLst>
          </p:cNvPr>
          <p:cNvSpPr txBox="1"/>
          <p:nvPr/>
        </p:nvSpPr>
        <p:spPr>
          <a:xfrm>
            <a:off x="7545144" y="4112768"/>
            <a:ext cx="1338828" cy="369332"/>
          </a:xfrm>
          <a:prstGeom prst="rect">
            <a:avLst/>
          </a:prstGeom>
          <a:solidFill>
            <a:schemeClr val="bg1"/>
          </a:solid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遊歩道周辺</a:t>
            </a:r>
          </a:p>
        </p:txBody>
      </p:sp>
      <p:sp>
        <p:nvSpPr>
          <p:cNvPr id="31" name="テキスト ボックス 30">
            <a:extLst>
              <a:ext uri="{FF2B5EF4-FFF2-40B4-BE49-F238E27FC236}">
                <a16:creationId xmlns:a16="http://schemas.microsoft.com/office/drawing/2014/main" id="{D92B96C0-808E-4502-A19C-B2134316B02C}"/>
              </a:ext>
            </a:extLst>
          </p:cNvPr>
          <p:cNvSpPr txBox="1"/>
          <p:nvPr/>
        </p:nvSpPr>
        <p:spPr>
          <a:xfrm>
            <a:off x="1408121" y="4159183"/>
            <a:ext cx="555585" cy="461665"/>
          </a:xfrm>
          <a:prstGeom prst="rect">
            <a:avLst/>
          </a:prstGeom>
          <a:noFill/>
        </p:spPr>
        <p:txBody>
          <a:bodyPr wrap="square" rtlCol="0">
            <a:spAutoFit/>
          </a:bodyPr>
          <a:lstStyle/>
          <a:p>
            <a:r>
              <a:rPr kumimoji="1" lang="ja-JP" altLang="en-US" sz="2400" dirty="0">
                <a:solidFill>
                  <a:srgbClr val="FF0000"/>
                </a:solidFill>
                <a:latin typeface="BIZ UDPゴシック" panose="020B0400000000000000" pitchFamily="50" charset="-128"/>
                <a:ea typeface="BIZ UDPゴシック" panose="020B0400000000000000" pitchFamily="50" charset="-128"/>
              </a:rPr>
              <a:t>★</a:t>
            </a:r>
          </a:p>
        </p:txBody>
      </p:sp>
      <p:sp>
        <p:nvSpPr>
          <p:cNvPr id="32" name="テキスト ボックス 31">
            <a:extLst>
              <a:ext uri="{FF2B5EF4-FFF2-40B4-BE49-F238E27FC236}">
                <a16:creationId xmlns:a16="http://schemas.microsoft.com/office/drawing/2014/main" id="{97613A66-5738-4289-BC99-B9A28979E78A}"/>
              </a:ext>
            </a:extLst>
          </p:cNvPr>
          <p:cNvSpPr txBox="1"/>
          <p:nvPr/>
        </p:nvSpPr>
        <p:spPr>
          <a:xfrm>
            <a:off x="6413806" y="4112768"/>
            <a:ext cx="2462534" cy="369332"/>
          </a:xfrm>
          <a:prstGeom prst="rect">
            <a:avLst/>
          </a:prstGeom>
          <a:solidFill>
            <a:schemeClr val="bg1"/>
          </a:solid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遊歩道から裏口を望む</a:t>
            </a:r>
          </a:p>
        </p:txBody>
      </p:sp>
      <p:sp>
        <p:nvSpPr>
          <p:cNvPr id="33" name="テキスト ボックス 32">
            <a:extLst>
              <a:ext uri="{FF2B5EF4-FFF2-40B4-BE49-F238E27FC236}">
                <a16:creationId xmlns:a16="http://schemas.microsoft.com/office/drawing/2014/main" id="{D2245AA3-63EC-4F10-AFC1-6D434639D421}"/>
              </a:ext>
            </a:extLst>
          </p:cNvPr>
          <p:cNvSpPr txBox="1"/>
          <p:nvPr/>
        </p:nvSpPr>
        <p:spPr>
          <a:xfrm>
            <a:off x="1408121" y="4471026"/>
            <a:ext cx="555585" cy="461665"/>
          </a:xfrm>
          <a:prstGeom prst="rect">
            <a:avLst/>
          </a:prstGeom>
          <a:noFill/>
        </p:spPr>
        <p:txBody>
          <a:bodyPr wrap="square" rtlCol="0">
            <a:spAutoFit/>
          </a:bodyPr>
          <a:lstStyle/>
          <a:p>
            <a:r>
              <a:rPr kumimoji="1" lang="ja-JP" altLang="en-US" sz="2400" dirty="0">
                <a:solidFill>
                  <a:srgbClr val="FF0000"/>
                </a:solidFill>
                <a:latin typeface="BIZ UDPゴシック" panose="020B0400000000000000" pitchFamily="50" charset="-128"/>
                <a:ea typeface="BIZ UDPゴシック" panose="020B0400000000000000" pitchFamily="50" charset="-128"/>
              </a:rPr>
              <a:t>★</a:t>
            </a:r>
          </a:p>
        </p:txBody>
      </p:sp>
      <p:sp>
        <p:nvSpPr>
          <p:cNvPr id="34" name="テキスト ボックス 33">
            <a:extLst>
              <a:ext uri="{FF2B5EF4-FFF2-40B4-BE49-F238E27FC236}">
                <a16:creationId xmlns:a16="http://schemas.microsoft.com/office/drawing/2014/main" id="{21B62674-DDCA-4777-B33F-52F711F58995}"/>
              </a:ext>
            </a:extLst>
          </p:cNvPr>
          <p:cNvSpPr txBox="1"/>
          <p:nvPr/>
        </p:nvSpPr>
        <p:spPr>
          <a:xfrm>
            <a:off x="7788087" y="4112768"/>
            <a:ext cx="1107996" cy="369332"/>
          </a:xfrm>
          <a:prstGeom prst="rect">
            <a:avLst/>
          </a:prstGeom>
          <a:solidFill>
            <a:schemeClr val="bg1"/>
          </a:solid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裏口周辺</a:t>
            </a:r>
          </a:p>
        </p:txBody>
      </p:sp>
      <p:sp>
        <p:nvSpPr>
          <p:cNvPr id="35" name="テキスト ボックス 34">
            <a:extLst>
              <a:ext uri="{FF2B5EF4-FFF2-40B4-BE49-F238E27FC236}">
                <a16:creationId xmlns:a16="http://schemas.microsoft.com/office/drawing/2014/main" id="{232EE361-2B04-42DF-8876-63A6DD882642}"/>
              </a:ext>
            </a:extLst>
          </p:cNvPr>
          <p:cNvSpPr txBox="1"/>
          <p:nvPr/>
        </p:nvSpPr>
        <p:spPr>
          <a:xfrm>
            <a:off x="1533595" y="5082999"/>
            <a:ext cx="555585" cy="461665"/>
          </a:xfrm>
          <a:prstGeom prst="rect">
            <a:avLst/>
          </a:prstGeom>
          <a:noFill/>
        </p:spPr>
        <p:txBody>
          <a:bodyPr wrap="square" rtlCol="0">
            <a:spAutoFit/>
          </a:bodyPr>
          <a:lstStyle/>
          <a:p>
            <a:r>
              <a:rPr kumimoji="1" lang="ja-JP" altLang="en-US" sz="2400" dirty="0">
                <a:solidFill>
                  <a:srgbClr val="FF0000"/>
                </a:solidFill>
                <a:latin typeface="BIZ UDPゴシック" panose="020B0400000000000000" pitchFamily="50" charset="-128"/>
                <a:ea typeface="BIZ UDPゴシック" panose="020B0400000000000000" pitchFamily="50" charset="-128"/>
              </a:rPr>
              <a:t>★</a:t>
            </a:r>
          </a:p>
        </p:txBody>
      </p:sp>
      <p:sp>
        <p:nvSpPr>
          <p:cNvPr id="36" name="テキスト ボックス 35">
            <a:extLst>
              <a:ext uri="{FF2B5EF4-FFF2-40B4-BE49-F238E27FC236}">
                <a16:creationId xmlns:a16="http://schemas.microsoft.com/office/drawing/2014/main" id="{D9FB4495-378C-4823-93F0-8F77BED563AF}"/>
              </a:ext>
            </a:extLst>
          </p:cNvPr>
          <p:cNvSpPr txBox="1"/>
          <p:nvPr/>
        </p:nvSpPr>
        <p:spPr>
          <a:xfrm>
            <a:off x="5893069" y="4112768"/>
            <a:ext cx="3002745" cy="369332"/>
          </a:xfrm>
          <a:prstGeom prst="rect">
            <a:avLst/>
          </a:prstGeom>
          <a:solidFill>
            <a:schemeClr val="bg1"/>
          </a:solid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エントランスから施設東側へ</a:t>
            </a:r>
          </a:p>
        </p:txBody>
      </p:sp>
      <p:sp>
        <p:nvSpPr>
          <p:cNvPr id="38" name="テキスト ボックス 37">
            <a:extLst>
              <a:ext uri="{FF2B5EF4-FFF2-40B4-BE49-F238E27FC236}">
                <a16:creationId xmlns:a16="http://schemas.microsoft.com/office/drawing/2014/main" id="{57B114EA-76C4-489E-8E96-77E8DD4EAD95}"/>
              </a:ext>
            </a:extLst>
          </p:cNvPr>
          <p:cNvSpPr txBox="1"/>
          <p:nvPr/>
        </p:nvSpPr>
        <p:spPr>
          <a:xfrm>
            <a:off x="1844649" y="5082999"/>
            <a:ext cx="555585" cy="461665"/>
          </a:xfrm>
          <a:prstGeom prst="rect">
            <a:avLst/>
          </a:prstGeom>
          <a:noFill/>
        </p:spPr>
        <p:txBody>
          <a:bodyPr wrap="square" rtlCol="0">
            <a:spAutoFit/>
          </a:bodyPr>
          <a:lstStyle/>
          <a:p>
            <a:r>
              <a:rPr kumimoji="1" lang="ja-JP" altLang="en-US" sz="2400" dirty="0">
                <a:solidFill>
                  <a:srgbClr val="FF0000"/>
                </a:solidFill>
                <a:latin typeface="BIZ UDPゴシック" panose="020B0400000000000000" pitchFamily="50" charset="-128"/>
                <a:ea typeface="BIZ UDPゴシック" panose="020B0400000000000000" pitchFamily="50" charset="-128"/>
              </a:rPr>
              <a:t>★</a:t>
            </a:r>
          </a:p>
        </p:txBody>
      </p:sp>
      <p:sp>
        <p:nvSpPr>
          <p:cNvPr id="39" name="テキスト ボックス 38">
            <a:extLst>
              <a:ext uri="{FF2B5EF4-FFF2-40B4-BE49-F238E27FC236}">
                <a16:creationId xmlns:a16="http://schemas.microsoft.com/office/drawing/2014/main" id="{D2FF6C9C-2EEA-4959-BD7D-678FD6B43B9C}"/>
              </a:ext>
            </a:extLst>
          </p:cNvPr>
          <p:cNvSpPr txBox="1"/>
          <p:nvPr/>
        </p:nvSpPr>
        <p:spPr>
          <a:xfrm>
            <a:off x="6874241" y="4112768"/>
            <a:ext cx="2021707" cy="369332"/>
          </a:xfrm>
          <a:prstGeom prst="rect">
            <a:avLst/>
          </a:prstGeom>
          <a:solidFill>
            <a:schemeClr val="bg1"/>
          </a:solid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東側遊歩道を望む</a:t>
            </a:r>
          </a:p>
        </p:txBody>
      </p:sp>
    </p:spTree>
    <p:extLst>
      <p:ext uri="{BB962C8B-B14F-4D97-AF65-F5344CB8AC3E}">
        <p14:creationId xmlns:p14="http://schemas.microsoft.com/office/powerpoint/2010/main" val="194010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50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par>
                          <p:cTn id="21" fill="hold">
                            <p:stCondLst>
                              <p:cond delay="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21"/>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17"/>
                                        </p:tgtEl>
                                        <p:attrNameLst>
                                          <p:attrName>style.visibility</p:attrName>
                                        </p:attrNameLst>
                                      </p:cBhvr>
                                      <p:to>
                                        <p:strVal val="hidden"/>
                                      </p:to>
                                    </p:set>
                                  </p:childTnLst>
                                </p:cTn>
                              </p:par>
                            </p:childTnLst>
                          </p:cTn>
                        </p:par>
                        <p:par>
                          <p:cTn id="34" fill="hold">
                            <p:stCondLst>
                              <p:cond delay="0"/>
                            </p:stCondLst>
                            <p:childTnLst>
                              <p:par>
                                <p:cTn id="35" presetID="10"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par>
                          <p:cTn id="47" fill="hold">
                            <p:stCondLst>
                              <p:cond delay="0"/>
                            </p:stCondLst>
                            <p:childTnLst>
                              <p:par>
                                <p:cTn id="48" presetID="10" presetClass="entr" presetSubtype="0"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3"/>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4"/>
                                        </p:tgtEl>
                                        <p:attrNameLst>
                                          <p:attrName>style.visibility</p:attrName>
                                        </p:attrNameLst>
                                      </p:cBhvr>
                                      <p:to>
                                        <p:strVal val="hidden"/>
                                      </p:to>
                                    </p:set>
                                  </p:childTnLst>
                                </p:cTn>
                              </p:par>
                            </p:childTnLst>
                          </p:cTn>
                        </p:par>
                        <p:par>
                          <p:cTn id="60" fill="hold">
                            <p:stCondLst>
                              <p:cond delay="0"/>
                            </p:stCondLst>
                            <p:childTnLst>
                              <p:par>
                                <p:cTn id="61" presetID="10" presetClass="entr" presetSubtype="0"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5"/>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6"/>
                                        </p:tgtEl>
                                        <p:attrNameLst>
                                          <p:attrName>style.visibility</p:attrName>
                                        </p:attrNameLst>
                                      </p:cBhvr>
                                      <p:to>
                                        <p:strVal val="hidden"/>
                                      </p:to>
                                    </p:set>
                                  </p:childTnLst>
                                </p:cTn>
                              </p:par>
                            </p:childTnLst>
                          </p:cTn>
                        </p:par>
                        <p:par>
                          <p:cTn id="73" fill="hold">
                            <p:stCondLst>
                              <p:cond delay="0"/>
                            </p:stCondLst>
                            <p:childTnLst>
                              <p:par>
                                <p:cTn id="74" presetID="10" presetClass="entr" presetSubtype="0"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27"/>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28"/>
                                        </p:tgtEl>
                                        <p:attrNameLst>
                                          <p:attrName>style.visibility</p:attrName>
                                        </p:attrNameLst>
                                      </p:cBhvr>
                                      <p:to>
                                        <p:strVal val="hidden"/>
                                      </p:to>
                                    </p:set>
                                  </p:childTnLst>
                                </p:cTn>
                              </p:par>
                            </p:childTnLst>
                          </p:cTn>
                        </p:par>
                        <p:par>
                          <p:cTn id="86" fill="hold">
                            <p:stCondLst>
                              <p:cond delay="0"/>
                            </p:stCondLst>
                            <p:childTnLst>
                              <p:par>
                                <p:cTn id="87" presetID="10" presetClass="entr" presetSubtype="0" fill="hold" grpId="0" nodeType="after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fade">
                                      <p:cBhvr>
                                        <p:cTn id="89" dur="500"/>
                                        <p:tgtEl>
                                          <p:spTgt spid="2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29"/>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30"/>
                                        </p:tgtEl>
                                        <p:attrNameLst>
                                          <p:attrName>style.visibility</p:attrName>
                                        </p:attrNameLst>
                                      </p:cBhvr>
                                      <p:to>
                                        <p:strVal val="hidden"/>
                                      </p:to>
                                    </p:set>
                                  </p:childTnLst>
                                </p:cTn>
                              </p:par>
                            </p:childTnLst>
                          </p:cTn>
                        </p:par>
                        <p:par>
                          <p:cTn id="99" fill="hold">
                            <p:stCondLst>
                              <p:cond delay="0"/>
                            </p:stCondLst>
                            <p:childTnLst>
                              <p:par>
                                <p:cTn id="100" presetID="10" presetClass="entr" presetSubtype="0" fill="hold" grpId="0" nodeType="after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fade">
                                      <p:cBhvr>
                                        <p:cTn id="102" dur="500"/>
                                        <p:tgtEl>
                                          <p:spTgt spid="31"/>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fade">
                                      <p:cBhvr>
                                        <p:cTn id="105" dur="500"/>
                                        <p:tgtEl>
                                          <p:spTgt spid="32"/>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grpId="1" nodeType="clickEffect">
                                  <p:stCondLst>
                                    <p:cond delay="0"/>
                                  </p:stCondLst>
                                  <p:childTnLst>
                                    <p:set>
                                      <p:cBhvr>
                                        <p:cTn id="109" dur="1" fill="hold">
                                          <p:stCondLst>
                                            <p:cond delay="0"/>
                                          </p:stCondLst>
                                        </p:cTn>
                                        <p:tgtEl>
                                          <p:spTgt spid="31"/>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32"/>
                                        </p:tgtEl>
                                        <p:attrNameLst>
                                          <p:attrName>style.visibility</p:attrName>
                                        </p:attrNameLst>
                                      </p:cBhvr>
                                      <p:to>
                                        <p:strVal val="hidden"/>
                                      </p:to>
                                    </p:set>
                                  </p:childTnLst>
                                </p:cTn>
                              </p:par>
                            </p:childTnLst>
                          </p:cTn>
                        </p:par>
                        <p:par>
                          <p:cTn id="112" fill="hold">
                            <p:stCondLst>
                              <p:cond delay="0"/>
                            </p:stCondLst>
                            <p:childTnLst>
                              <p:par>
                                <p:cTn id="113" presetID="10" presetClass="entr" presetSubtype="0" fill="hold" grpId="0" nodeType="afterEffect">
                                  <p:stCondLst>
                                    <p:cond delay="0"/>
                                  </p:stCondLst>
                                  <p:childTnLst>
                                    <p:set>
                                      <p:cBhvr>
                                        <p:cTn id="114" dur="1" fill="hold">
                                          <p:stCondLst>
                                            <p:cond delay="0"/>
                                          </p:stCondLst>
                                        </p:cTn>
                                        <p:tgtEl>
                                          <p:spTgt spid="33"/>
                                        </p:tgtEl>
                                        <p:attrNameLst>
                                          <p:attrName>style.visibility</p:attrName>
                                        </p:attrNameLst>
                                      </p:cBhvr>
                                      <p:to>
                                        <p:strVal val="visible"/>
                                      </p:to>
                                    </p:set>
                                    <p:animEffect transition="in" filter="fade">
                                      <p:cBhvr>
                                        <p:cTn id="115" dur="500"/>
                                        <p:tgtEl>
                                          <p:spTgt spid="33"/>
                                        </p:tgtEl>
                                      </p:cBhvr>
                                    </p:animEffect>
                                  </p:childTnLst>
                                </p:cTn>
                              </p:par>
                              <p:par>
                                <p:cTn id="116" presetID="10" presetClass="entr" presetSubtype="0" fill="hold" grpId="2" nodeType="withEffect">
                                  <p:stCondLst>
                                    <p:cond delay="0"/>
                                  </p:stCondLst>
                                  <p:childTnLst>
                                    <p:set>
                                      <p:cBhvr>
                                        <p:cTn id="117" dur="1" fill="hold">
                                          <p:stCondLst>
                                            <p:cond delay="0"/>
                                          </p:stCondLst>
                                        </p:cTn>
                                        <p:tgtEl>
                                          <p:spTgt spid="34"/>
                                        </p:tgtEl>
                                        <p:attrNameLst>
                                          <p:attrName>style.visibility</p:attrName>
                                        </p:attrNameLst>
                                      </p:cBhvr>
                                      <p:to>
                                        <p:strVal val="visible"/>
                                      </p:to>
                                    </p:set>
                                    <p:animEffect transition="in" filter="fade">
                                      <p:cBhvr>
                                        <p:cTn id="118" dur="500"/>
                                        <p:tgtEl>
                                          <p:spTgt spid="34"/>
                                        </p:tgtEl>
                                      </p:cBhvr>
                                    </p:animEffec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33"/>
                                        </p:tgtEl>
                                        <p:attrNameLst>
                                          <p:attrName>style.visibility</p:attrName>
                                        </p:attrNameLst>
                                      </p:cBhvr>
                                      <p:to>
                                        <p:strVal val="hidden"/>
                                      </p:to>
                                    </p:set>
                                  </p:childTnLst>
                                </p:cTn>
                              </p:par>
                              <p:par>
                                <p:cTn id="123" presetID="1" presetClass="exit" presetSubtype="0" fill="hold" grpId="3" nodeType="withEffect">
                                  <p:stCondLst>
                                    <p:cond delay="0"/>
                                  </p:stCondLst>
                                  <p:childTnLst>
                                    <p:set>
                                      <p:cBhvr>
                                        <p:cTn id="124" dur="1" fill="hold">
                                          <p:stCondLst>
                                            <p:cond delay="0"/>
                                          </p:stCondLst>
                                        </p:cTn>
                                        <p:tgtEl>
                                          <p:spTgt spid="34"/>
                                        </p:tgtEl>
                                        <p:attrNameLst>
                                          <p:attrName>style.visibility</p:attrName>
                                        </p:attrNameLst>
                                      </p:cBhvr>
                                      <p:to>
                                        <p:strVal val="hidden"/>
                                      </p:to>
                                    </p:set>
                                  </p:childTnLst>
                                </p:cTn>
                              </p:par>
                              <p:par>
                                <p:cTn id="125" presetID="10" presetClass="entr" presetSubtype="0" fill="hold" grpId="0" nodeType="withEffect">
                                  <p:stCondLst>
                                    <p:cond delay="0"/>
                                  </p:stCondLst>
                                  <p:childTnLst>
                                    <p:set>
                                      <p:cBhvr>
                                        <p:cTn id="126" dur="1" fill="hold">
                                          <p:stCondLst>
                                            <p:cond delay="0"/>
                                          </p:stCondLst>
                                        </p:cTn>
                                        <p:tgtEl>
                                          <p:spTgt spid="34"/>
                                        </p:tgtEl>
                                        <p:attrNameLst>
                                          <p:attrName>style.visibility</p:attrName>
                                        </p:attrNameLst>
                                      </p:cBhvr>
                                      <p:to>
                                        <p:strVal val="visible"/>
                                      </p:to>
                                    </p:set>
                                    <p:animEffect transition="in" filter="fade">
                                      <p:cBhvr>
                                        <p:cTn id="127" dur="500"/>
                                        <p:tgtEl>
                                          <p:spTgt spid="34"/>
                                        </p:tgtEl>
                                      </p:cBhvr>
                                    </p:animEffect>
                                  </p:childTnLst>
                                </p:cTn>
                              </p:par>
                              <p:par>
                                <p:cTn id="128" presetID="1" presetClass="exit" presetSubtype="0" fill="hold" grpId="1" nodeType="withEffect">
                                  <p:stCondLst>
                                    <p:cond delay="0"/>
                                  </p:stCondLst>
                                  <p:childTnLst>
                                    <p:set>
                                      <p:cBhvr>
                                        <p:cTn id="129" dur="1" fill="hold">
                                          <p:stCondLst>
                                            <p:cond delay="0"/>
                                          </p:stCondLst>
                                        </p:cTn>
                                        <p:tgtEl>
                                          <p:spTgt spid="34"/>
                                        </p:tgtEl>
                                        <p:attrNameLst>
                                          <p:attrName>style.visibility</p:attrName>
                                        </p:attrNameLst>
                                      </p:cBhvr>
                                      <p:to>
                                        <p:strVal val="hidden"/>
                                      </p:to>
                                    </p:set>
                                  </p:childTnLst>
                                </p:cTn>
                              </p:par>
                            </p:childTnLst>
                          </p:cTn>
                        </p:par>
                        <p:par>
                          <p:cTn id="130" fill="hold">
                            <p:stCondLst>
                              <p:cond delay="500"/>
                            </p:stCondLst>
                            <p:childTnLst>
                              <p:par>
                                <p:cTn id="131" presetID="10" presetClass="entr" presetSubtype="0" fill="hold" grpId="0" nodeType="afterEffect">
                                  <p:stCondLst>
                                    <p:cond delay="0"/>
                                  </p:stCondLst>
                                  <p:childTnLst>
                                    <p:set>
                                      <p:cBhvr>
                                        <p:cTn id="132" dur="1" fill="hold">
                                          <p:stCondLst>
                                            <p:cond delay="0"/>
                                          </p:stCondLst>
                                        </p:cTn>
                                        <p:tgtEl>
                                          <p:spTgt spid="35"/>
                                        </p:tgtEl>
                                        <p:attrNameLst>
                                          <p:attrName>style.visibility</p:attrName>
                                        </p:attrNameLst>
                                      </p:cBhvr>
                                      <p:to>
                                        <p:strVal val="visible"/>
                                      </p:to>
                                    </p:set>
                                    <p:animEffect transition="in" filter="fade">
                                      <p:cBhvr>
                                        <p:cTn id="133" dur="500"/>
                                        <p:tgtEl>
                                          <p:spTgt spid="35"/>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36"/>
                                        </p:tgtEl>
                                        <p:attrNameLst>
                                          <p:attrName>style.visibility</p:attrName>
                                        </p:attrNameLst>
                                      </p:cBhvr>
                                      <p:to>
                                        <p:strVal val="visible"/>
                                      </p:to>
                                    </p:set>
                                    <p:animEffect transition="in" filter="fade">
                                      <p:cBhvr>
                                        <p:cTn id="136" dur="500"/>
                                        <p:tgtEl>
                                          <p:spTgt spid="36"/>
                                        </p:tgtEl>
                                      </p:cBhvr>
                                    </p:animEffec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childTnLst>
                                    <p:set>
                                      <p:cBhvr>
                                        <p:cTn id="140" dur="1" fill="hold">
                                          <p:stCondLst>
                                            <p:cond delay="0"/>
                                          </p:stCondLst>
                                        </p:cTn>
                                        <p:tgtEl>
                                          <p:spTgt spid="35"/>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36"/>
                                        </p:tgtEl>
                                        <p:attrNameLst>
                                          <p:attrName>style.visibility</p:attrName>
                                        </p:attrNameLst>
                                      </p:cBhvr>
                                      <p:to>
                                        <p:strVal val="hidden"/>
                                      </p:to>
                                    </p:set>
                                  </p:childTnLst>
                                </p:cTn>
                              </p:par>
                            </p:childTnLst>
                          </p:cTn>
                        </p:par>
                        <p:par>
                          <p:cTn id="143" fill="hold">
                            <p:stCondLst>
                              <p:cond delay="0"/>
                            </p:stCondLst>
                            <p:childTnLst>
                              <p:par>
                                <p:cTn id="144" presetID="10" presetClass="entr" presetSubtype="0" fill="hold" grpId="0" nodeType="afterEffect">
                                  <p:stCondLst>
                                    <p:cond delay="0"/>
                                  </p:stCondLst>
                                  <p:childTnLst>
                                    <p:set>
                                      <p:cBhvr>
                                        <p:cTn id="145" dur="1" fill="hold">
                                          <p:stCondLst>
                                            <p:cond delay="0"/>
                                          </p:stCondLst>
                                        </p:cTn>
                                        <p:tgtEl>
                                          <p:spTgt spid="38"/>
                                        </p:tgtEl>
                                        <p:attrNameLst>
                                          <p:attrName>style.visibility</p:attrName>
                                        </p:attrNameLst>
                                      </p:cBhvr>
                                      <p:to>
                                        <p:strVal val="visible"/>
                                      </p:to>
                                    </p:set>
                                    <p:animEffect transition="in" filter="fade">
                                      <p:cBhvr>
                                        <p:cTn id="146" dur="500"/>
                                        <p:tgtEl>
                                          <p:spTgt spid="38"/>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39"/>
                                        </p:tgtEl>
                                        <p:attrNameLst>
                                          <p:attrName>style.visibility</p:attrName>
                                        </p:attrNameLst>
                                      </p:cBhvr>
                                      <p:to>
                                        <p:strVal val="visible"/>
                                      </p:to>
                                    </p:set>
                                    <p:animEffect transition="in" filter="fade">
                                      <p:cBhvr>
                                        <p:cTn id="149" dur="500"/>
                                        <p:tgtEl>
                                          <p:spTgt spid="39"/>
                                        </p:tgtEl>
                                      </p:cBhvr>
                                    </p:animEffect>
                                  </p:childTnLst>
                                </p:cTn>
                              </p:par>
                            </p:childTnLst>
                          </p:cTn>
                        </p:par>
                      </p:childTnLst>
                    </p:cTn>
                  </p:par>
                  <p:par>
                    <p:cTn id="150" fill="hold">
                      <p:stCondLst>
                        <p:cond delay="indefinite"/>
                      </p:stCondLst>
                      <p:childTnLst>
                        <p:par>
                          <p:cTn id="151" fill="hold">
                            <p:stCondLst>
                              <p:cond delay="0"/>
                            </p:stCondLst>
                            <p:childTnLst>
                              <p:par>
                                <p:cTn id="152" presetID="1" presetClass="exit" presetSubtype="0" fill="hold" grpId="1" nodeType="clickEffect">
                                  <p:stCondLst>
                                    <p:cond delay="0"/>
                                  </p:stCondLst>
                                  <p:childTnLst>
                                    <p:set>
                                      <p:cBhvr>
                                        <p:cTn id="153" dur="1" fill="hold">
                                          <p:stCondLst>
                                            <p:cond delay="0"/>
                                          </p:stCondLst>
                                        </p:cTn>
                                        <p:tgtEl>
                                          <p:spTgt spid="38"/>
                                        </p:tgtEl>
                                        <p:attrNameLst>
                                          <p:attrName>style.visibility</p:attrName>
                                        </p:attrNameLst>
                                      </p:cBhvr>
                                      <p:to>
                                        <p:strVal val="hidden"/>
                                      </p:to>
                                    </p:set>
                                  </p:childTnLst>
                                </p:cTn>
                              </p:par>
                              <p:par>
                                <p:cTn id="154" presetID="1" presetClass="exit" presetSubtype="0" fill="hold" grpId="1" nodeType="withEffect">
                                  <p:stCondLst>
                                    <p:cond delay="0"/>
                                  </p:stCondLst>
                                  <p:childTnLst>
                                    <p:set>
                                      <p:cBhvr>
                                        <p:cTn id="155"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56" fill="hold" display="0">
                  <p:stCondLst>
                    <p:cond delay="indefinite"/>
                  </p:stCondLst>
                </p:cTn>
                <p:tgtEl>
                  <p:spTgt spid="4"/>
                </p:tgtEl>
              </p:cMediaNode>
            </p:video>
            <p:seq concurrent="1" nextAc="seek">
              <p:cTn id="157" restart="whenNotActive" fill="hold" evtFilter="cancelBubble" nodeType="interactiveSeq">
                <p:stCondLst>
                  <p:cond evt="onClick" delay="0">
                    <p:tgtEl>
                      <p:spTgt spid="4"/>
                    </p:tgtEl>
                  </p:cond>
                </p:stCondLst>
                <p:endSync evt="end" delay="0">
                  <p:rtn val="all"/>
                </p:endSync>
                <p:childTnLst>
                  <p:par>
                    <p:cTn id="158" fill="hold">
                      <p:stCondLst>
                        <p:cond delay="0"/>
                      </p:stCondLst>
                      <p:childTnLst>
                        <p:par>
                          <p:cTn id="159" fill="hold">
                            <p:stCondLst>
                              <p:cond delay="0"/>
                            </p:stCondLst>
                            <p:childTnLst>
                              <p:par>
                                <p:cTn id="160" presetID="2" presetClass="mediacall" presetSubtype="0" fill="hold" nodeType="clickEffect">
                                  <p:stCondLst>
                                    <p:cond delay="0"/>
                                  </p:stCondLst>
                                  <p:childTnLst>
                                    <p:cmd type="call" cmd="togglePause">
                                      <p:cBhvr>
                                        <p:cTn id="161" dur="1" fill="hold"/>
                                        <p:tgtEl>
                                          <p:spTgt spid="4"/>
                                        </p:tgtEl>
                                      </p:cBhvr>
                                    </p:cmd>
                                  </p:childTnLst>
                                </p:cTn>
                              </p:par>
                            </p:childTnLst>
                          </p:cTn>
                        </p:par>
                      </p:childTnLst>
                    </p:cTn>
                  </p:par>
                </p:childTnLst>
              </p:cTn>
              <p:nextCondLst>
                <p:cond evt="onClick" delay="0">
                  <p:tgtEl>
                    <p:spTgt spid="4"/>
                  </p:tgtEl>
                </p:cond>
              </p:nextCondLst>
            </p:seq>
          </p:childTnLst>
        </p:cTn>
      </p:par>
    </p:tnLst>
    <p:bldLst>
      <p:bldP spid="12" grpId="0"/>
      <p:bldP spid="12" grpId="1"/>
      <p:bldP spid="17" grpId="0"/>
      <p:bldP spid="17" grpId="1"/>
      <p:bldP spid="18" grpId="0"/>
      <p:bldP spid="18" grpId="1"/>
      <p:bldP spid="20" grpId="0" animBg="1"/>
      <p:bldP spid="20" grpId="1" animBg="1"/>
      <p:bldP spid="21" grpId="0" animBg="1"/>
      <p:bldP spid="21" grpId="1" animBg="1"/>
      <p:bldP spid="22" grpId="0" animBg="1"/>
      <p:bldP spid="22" grpId="1" animBg="1"/>
      <p:bldP spid="23" grpId="0"/>
      <p:bldP spid="23" grpId="1"/>
      <p:bldP spid="24" grpId="0" animBg="1"/>
      <p:bldP spid="24" grpId="1" animBg="1"/>
      <p:bldP spid="25" grpId="0"/>
      <p:bldP spid="25" grpId="1"/>
      <p:bldP spid="26" grpId="0" animBg="1"/>
      <p:bldP spid="26" grpId="1" animBg="1"/>
      <p:bldP spid="27" grpId="0"/>
      <p:bldP spid="27" grpId="1"/>
      <p:bldP spid="28" grpId="0" animBg="1"/>
      <p:bldP spid="28" grpId="1" animBg="1"/>
      <p:bldP spid="29" grpId="0"/>
      <p:bldP spid="29" grpId="1"/>
      <p:bldP spid="30" grpId="0" animBg="1"/>
      <p:bldP spid="30" grpId="1" animBg="1"/>
      <p:bldP spid="31" grpId="0"/>
      <p:bldP spid="31" grpId="1"/>
      <p:bldP spid="32" grpId="0" animBg="1"/>
      <p:bldP spid="32" grpId="1" animBg="1"/>
      <p:bldP spid="33" grpId="0"/>
      <p:bldP spid="33" grpId="1"/>
      <p:bldP spid="34" grpId="0" animBg="1"/>
      <p:bldP spid="34" grpId="1" animBg="1"/>
      <p:bldP spid="34" grpId="2" animBg="1"/>
      <p:bldP spid="34" grpId="3" animBg="1"/>
      <p:bldP spid="35" grpId="0"/>
      <p:bldP spid="35" grpId="1"/>
      <p:bldP spid="36" grpId="0" animBg="1"/>
      <p:bldP spid="36" grpId="1" animBg="1"/>
      <p:bldP spid="38" grpId="0"/>
      <p:bldP spid="38" grpId="1"/>
      <p:bldP spid="39" grpId="0" animBg="1"/>
      <p:bldP spid="39"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9F4706E4-0D77-4A5A-B644-17CAD4284633}"/>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自己評価結果の部会報告</a:t>
            </a:r>
            <a:r>
              <a:rPr kumimoji="1" lang="ja-JP" altLang="en-US"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（令和５年</a:t>
            </a:r>
            <a:r>
              <a:rPr kumimoji="1" lang="en-US" altLang="ja-JP"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12</a:t>
            </a:r>
            <a:r>
              <a:rPr kumimoji="1" lang="ja-JP" altLang="en-US"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月４日）</a:t>
            </a:r>
            <a:endPar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A67DF30F-1EB7-4B22-BD75-8072335EC95B}"/>
              </a:ext>
            </a:extLst>
          </p:cNvPr>
          <p:cNvSpPr/>
          <p:nvPr/>
        </p:nvSpPr>
        <p:spPr>
          <a:xfrm>
            <a:off x="220216" y="681531"/>
            <a:ext cx="2547922" cy="490552"/>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DB1CB674-2FBB-474B-BD1B-B8A129B8C074}"/>
              </a:ext>
            </a:extLst>
          </p:cNvPr>
          <p:cNvSpPr txBox="1"/>
          <p:nvPr/>
        </p:nvSpPr>
        <p:spPr>
          <a:xfrm>
            <a:off x="277858" y="714523"/>
            <a:ext cx="2380780" cy="400110"/>
          </a:xfrm>
          <a:prstGeom prst="rect">
            <a:avLst/>
          </a:prstGeom>
          <a:noFill/>
        </p:spPr>
        <p:txBody>
          <a:bodyPr wrap="none" rtlCol="0">
            <a:spAutoFit/>
          </a:bodyPr>
          <a:lstStyle/>
          <a:p>
            <a:r>
              <a:rPr kumimoji="1" lang="ja-JP" altLang="en-US" sz="2000" b="1" dirty="0">
                <a:latin typeface="BIZ UDPゴシック" panose="020B0400000000000000" pitchFamily="50" charset="-128"/>
                <a:ea typeface="BIZ UDPゴシック" panose="020B0400000000000000" pitchFamily="50" charset="-128"/>
              </a:rPr>
              <a:t>部会委員のコメント</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6FF99D0F-508C-4682-B37D-BE9262DAC1DE}"/>
              </a:ext>
            </a:extLst>
          </p:cNvPr>
          <p:cNvSpPr txBox="1"/>
          <p:nvPr/>
        </p:nvSpPr>
        <p:spPr>
          <a:xfrm>
            <a:off x="277858" y="1269395"/>
            <a:ext cx="8620684" cy="5360827"/>
          </a:xfrm>
          <a:prstGeom prst="rect">
            <a:avLst/>
          </a:prstGeom>
          <a:noFill/>
        </p:spPr>
        <p:txBody>
          <a:bodyPr wrap="square" rtlCol="0">
            <a:spAutoFit/>
          </a:bodyPr>
          <a:lstStyle/>
          <a:p>
            <a:pPr marL="182563" indent="-182563">
              <a:lnSpc>
                <a:spcPct val="120000"/>
              </a:lnSpc>
            </a:pPr>
            <a:r>
              <a:rPr kumimoji="1" lang="ja-JP" altLang="en-US" b="1" dirty="0">
                <a:latin typeface="BIZ UDPゴシック" panose="020B0400000000000000" pitchFamily="50" charset="-128"/>
                <a:ea typeface="BIZ UDPゴシック" panose="020B0400000000000000" pitchFamily="50" charset="-128"/>
              </a:rPr>
              <a:t>▶ 公共で植える樹木が民間よりも見劣りするものが多くなっている。</a:t>
            </a:r>
            <a:r>
              <a:rPr kumimoji="1" lang="ja-JP" altLang="en-US" b="1" u="sng" dirty="0">
                <a:solidFill>
                  <a:srgbClr val="C00000"/>
                </a:solidFill>
                <a:latin typeface="BIZ UDPゴシック" panose="020B0400000000000000" pitchFamily="50" charset="-128"/>
                <a:ea typeface="BIZ UDPゴシック" panose="020B0400000000000000" pitchFamily="50" charset="-128"/>
              </a:rPr>
              <a:t>民間に負けないような樹木</a:t>
            </a:r>
            <a:r>
              <a:rPr kumimoji="1" lang="ja-JP" altLang="en-US" b="1" dirty="0">
                <a:latin typeface="BIZ UDPゴシック" panose="020B0400000000000000" pitchFamily="50" charset="-128"/>
                <a:ea typeface="BIZ UDPゴシック" panose="020B0400000000000000" pitchFamily="50" charset="-128"/>
              </a:rPr>
              <a:t>を植えられるとよい。</a:t>
            </a:r>
            <a:endParaRPr kumimoji="1" lang="en-US" altLang="ja-JP" b="1" dirty="0">
              <a:latin typeface="BIZ UDPゴシック" panose="020B0400000000000000" pitchFamily="50" charset="-128"/>
              <a:ea typeface="BIZ UDPゴシック" panose="020B0400000000000000" pitchFamily="50" charset="-128"/>
            </a:endParaRPr>
          </a:p>
          <a:p>
            <a:pPr>
              <a:lnSpc>
                <a:spcPct val="120000"/>
              </a:lnSpc>
            </a:pPr>
            <a:endParaRPr kumimoji="1" lang="ja-JP" altLang="en-US" b="1" dirty="0">
              <a:latin typeface="BIZ UDPゴシック" panose="020B0400000000000000" pitchFamily="50" charset="-128"/>
              <a:ea typeface="BIZ UDPゴシック" panose="020B0400000000000000" pitchFamily="50" charset="-128"/>
            </a:endParaRPr>
          </a:p>
          <a:p>
            <a:pPr marL="182563" indent="-182563">
              <a:lnSpc>
                <a:spcPct val="120000"/>
              </a:lnSpc>
            </a:pPr>
            <a:r>
              <a:rPr kumimoji="1" lang="ja-JP" altLang="en-US" b="1" dirty="0">
                <a:latin typeface="BIZ UDPゴシック" panose="020B0400000000000000" pitchFamily="50" charset="-128"/>
                <a:ea typeface="BIZ UDPゴシック" panose="020B0400000000000000" pitchFamily="50" charset="-128"/>
              </a:rPr>
              <a:t>▶ </a:t>
            </a:r>
            <a:r>
              <a:rPr kumimoji="1" lang="ja-JP" altLang="en-US" b="1" u="sng" dirty="0">
                <a:solidFill>
                  <a:srgbClr val="C00000"/>
                </a:solidFill>
                <a:latin typeface="BIZ UDPゴシック" panose="020B0400000000000000" pitchFamily="50" charset="-128"/>
                <a:ea typeface="BIZ UDPゴシック" panose="020B0400000000000000" pitchFamily="50" charset="-128"/>
              </a:rPr>
              <a:t>周辺の自然との繋がりや山のスカイラインなどが活かされ</a:t>
            </a:r>
            <a:r>
              <a:rPr kumimoji="1" lang="ja-JP" altLang="en-US" b="1" dirty="0">
                <a:latin typeface="BIZ UDPゴシック" panose="020B0400000000000000" pitchFamily="50" charset="-128"/>
                <a:ea typeface="BIZ UDPゴシック" panose="020B0400000000000000" pitchFamily="50" charset="-128"/>
              </a:rPr>
              <a:t>ており、また</a:t>
            </a:r>
            <a:r>
              <a:rPr kumimoji="1" lang="ja-JP" altLang="en-US" b="1" u="sng" dirty="0">
                <a:solidFill>
                  <a:srgbClr val="C00000"/>
                </a:solidFill>
                <a:latin typeface="BIZ UDPゴシック" panose="020B0400000000000000" pitchFamily="50" charset="-128"/>
                <a:ea typeface="BIZ UDPゴシック" panose="020B0400000000000000" pitchFamily="50" charset="-128"/>
              </a:rPr>
              <a:t>利用する人のサイズ感をしっかり考えられている</a:t>
            </a:r>
            <a:r>
              <a:rPr kumimoji="1" lang="ja-JP" altLang="en-US" b="1" u="sng" dirty="0">
                <a:latin typeface="BIZ UDPゴシック" panose="020B0400000000000000" pitchFamily="50" charset="-128"/>
                <a:ea typeface="BIZ UDPゴシック" panose="020B0400000000000000" pitchFamily="50" charset="-128"/>
              </a:rPr>
              <a:t>。</a:t>
            </a:r>
            <a:r>
              <a:rPr kumimoji="1" lang="ja-JP" altLang="en-US" b="1" dirty="0">
                <a:latin typeface="BIZ UDPゴシック" panose="020B0400000000000000" pitchFamily="50" charset="-128"/>
                <a:ea typeface="BIZ UDPゴシック" panose="020B0400000000000000" pitchFamily="50" charset="-128"/>
              </a:rPr>
              <a:t>このような考え方をぜひ他の公共事業にも活かしていただきたい。</a:t>
            </a:r>
            <a:endParaRPr kumimoji="1" lang="en-US" altLang="ja-JP" b="1" dirty="0">
              <a:latin typeface="BIZ UDPゴシック" panose="020B0400000000000000" pitchFamily="50" charset="-128"/>
              <a:ea typeface="BIZ UDPゴシック" panose="020B0400000000000000" pitchFamily="50" charset="-128"/>
            </a:endParaRPr>
          </a:p>
          <a:p>
            <a:pPr>
              <a:lnSpc>
                <a:spcPct val="120000"/>
              </a:lnSpc>
            </a:pPr>
            <a:endParaRPr kumimoji="1" lang="ja-JP" altLang="en-US" b="1" dirty="0">
              <a:latin typeface="BIZ UDPゴシック" panose="020B0400000000000000" pitchFamily="50" charset="-128"/>
              <a:ea typeface="BIZ UDPゴシック" panose="020B0400000000000000" pitchFamily="50" charset="-128"/>
            </a:endParaRPr>
          </a:p>
          <a:p>
            <a:pPr marL="182563" indent="-182563">
              <a:lnSpc>
                <a:spcPct val="120000"/>
              </a:lnSpc>
            </a:pPr>
            <a:r>
              <a:rPr kumimoji="1" lang="ja-JP" altLang="en-US" b="1" dirty="0">
                <a:latin typeface="BIZ UDPゴシック" panose="020B0400000000000000" pitchFamily="50" charset="-128"/>
                <a:ea typeface="BIZ UDPゴシック" panose="020B0400000000000000" pitchFamily="50" charset="-128"/>
              </a:rPr>
              <a:t>▶ 施設管理段階において、良い風景だと理解して施設を利用することで、思い描いている風景を保つことができる。</a:t>
            </a:r>
            <a:r>
              <a:rPr kumimoji="1" lang="ja-JP" altLang="en-US" b="1" u="sng" dirty="0">
                <a:solidFill>
                  <a:srgbClr val="C00000"/>
                </a:solidFill>
                <a:latin typeface="BIZ UDPゴシック" panose="020B0400000000000000" pitchFamily="50" charset="-128"/>
                <a:ea typeface="BIZ UDPゴシック" panose="020B0400000000000000" pitchFamily="50" charset="-128"/>
              </a:rPr>
              <a:t>良い風景を保つことは安全性にも繋がってくる</a:t>
            </a:r>
            <a:r>
              <a:rPr kumimoji="1" lang="ja-JP" altLang="en-US" b="1" dirty="0">
                <a:latin typeface="BIZ UDPゴシック" panose="020B0400000000000000" pitchFamily="50" charset="-128"/>
                <a:ea typeface="BIZ UDPゴシック" panose="020B0400000000000000" pitchFamily="50" charset="-128"/>
              </a:rPr>
              <a:t>。</a:t>
            </a:r>
            <a:endParaRPr kumimoji="1" lang="en-US" altLang="ja-JP" b="1" dirty="0">
              <a:latin typeface="BIZ UDPゴシック" panose="020B0400000000000000" pitchFamily="50" charset="-128"/>
              <a:ea typeface="BIZ UDPゴシック" panose="020B0400000000000000" pitchFamily="50" charset="-128"/>
            </a:endParaRPr>
          </a:p>
          <a:p>
            <a:pPr>
              <a:lnSpc>
                <a:spcPct val="120000"/>
              </a:lnSpc>
            </a:pPr>
            <a:endParaRPr kumimoji="1" lang="ja-JP" altLang="en-US" b="1" dirty="0">
              <a:latin typeface="BIZ UDPゴシック" panose="020B0400000000000000" pitchFamily="50" charset="-128"/>
              <a:ea typeface="BIZ UDPゴシック" panose="020B0400000000000000" pitchFamily="50" charset="-128"/>
            </a:endParaRPr>
          </a:p>
          <a:p>
            <a:pPr>
              <a:lnSpc>
                <a:spcPct val="120000"/>
              </a:lnSpc>
            </a:pPr>
            <a:r>
              <a:rPr kumimoji="1" lang="ja-JP" altLang="en-US" b="1" dirty="0">
                <a:latin typeface="BIZ UDPゴシック" panose="020B0400000000000000" pitchFamily="50" charset="-128"/>
                <a:ea typeface="BIZ UDPゴシック" panose="020B0400000000000000" pitchFamily="50" charset="-128"/>
              </a:rPr>
              <a:t>▶ 東側の散策路部分について、自然に親しみながら散策できる雰囲気が良い。</a:t>
            </a:r>
            <a:endParaRPr kumimoji="1" lang="en-US" altLang="ja-JP" b="1" dirty="0">
              <a:latin typeface="BIZ UDPゴシック" panose="020B0400000000000000" pitchFamily="50" charset="-128"/>
              <a:ea typeface="BIZ UDPゴシック" panose="020B0400000000000000" pitchFamily="50" charset="-128"/>
            </a:endParaRPr>
          </a:p>
          <a:p>
            <a:pPr>
              <a:lnSpc>
                <a:spcPct val="120000"/>
              </a:lnSpc>
            </a:pPr>
            <a:endParaRPr kumimoji="1" lang="ja-JP" altLang="en-US" b="1" dirty="0">
              <a:latin typeface="BIZ UDPゴシック" panose="020B0400000000000000" pitchFamily="50" charset="-128"/>
              <a:ea typeface="BIZ UDPゴシック" panose="020B0400000000000000" pitchFamily="50" charset="-128"/>
            </a:endParaRPr>
          </a:p>
          <a:p>
            <a:pPr marL="182563" indent="-182563">
              <a:lnSpc>
                <a:spcPct val="120000"/>
              </a:lnSpc>
            </a:pPr>
            <a:r>
              <a:rPr kumimoji="1" lang="ja-JP" altLang="en-US" b="1" dirty="0">
                <a:latin typeface="BIZ UDPゴシック" panose="020B0400000000000000" pitchFamily="50" charset="-128"/>
                <a:ea typeface="BIZ UDPゴシック" panose="020B0400000000000000" pitchFamily="50" charset="-128"/>
              </a:rPr>
              <a:t>▶ </a:t>
            </a:r>
            <a:r>
              <a:rPr kumimoji="1" lang="ja-JP" altLang="en-US" b="1" u="sng" dirty="0">
                <a:solidFill>
                  <a:srgbClr val="C00000"/>
                </a:solidFill>
                <a:latin typeface="BIZ UDPゴシック" panose="020B0400000000000000" pitchFamily="50" charset="-128"/>
                <a:ea typeface="BIZ UDPゴシック" panose="020B0400000000000000" pitchFamily="50" charset="-128"/>
              </a:rPr>
              <a:t>インターロッキングのブロック１個ずつ</a:t>
            </a:r>
            <a:r>
              <a:rPr kumimoji="1" lang="ja-JP" altLang="en-US" b="1" dirty="0">
                <a:latin typeface="BIZ UDPゴシック" panose="020B0400000000000000" pitchFamily="50" charset="-128"/>
                <a:ea typeface="BIZ UDPゴシック" panose="020B0400000000000000" pitchFamily="50" charset="-128"/>
              </a:rPr>
              <a:t>の明度差が大きいので、今後はもう</a:t>
            </a:r>
            <a:r>
              <a:rPr kumimoji="1" lang="ja-JP" altLang="en-US" b="1" u="sng" dirty="0">
                <a:solidFill>
                  <a:srgbClr val="C00000"/>
                </a:solidFill>
                <a:latin typeface="BIZ UDPゴシック" panose="020B0400000000000000" pitchFamily="50" charset="-128"/>
                <a:ea typeface="BIZ UDPゴシック" panose="020B0400000000000000" pitchFamily="50" charset="-128"/>
              </a:rPr>
              <a:t>少し明度差を抑えたものを選択するとよい</a:t>
            </a:r>
            <a:r>
              <a:rPr kumimoji="1" lang="ja-JP" altLang="en-US" b="1" dirty="0">
                <a:latin typeface="BIZ UDPゴシック" panose="020B0400000000000000" pitchFamily="50" charset="-128"/>
                <a:ea typeface="BIZ UDPゴシック" panose="020B0400000000000000" pitchFamily="50" charset="-128"/>
              </a:rPr>
              <a:t>。</a:t>
            </a:r>
            <a:endParaRPr kumimoji="1" lang="en-US" altLang="ja-JP" b="1" dirty="0">
              <a:latin typeface="BIZ UDPゴシック" panose="020B0400000000000000" pitchFamily="50" charset="-128"/>
              <a:ea typeface="BIZ UDPゴシック" panose="020B0400000000000000" pitchFamily="50" charset="-128"/>
            </a:endParaRPr>
          </a:p>
          <a:p>
            <a:pPr>
              <a:lnSpc>
                <a:spcPct val="120000"/>
              </a:lnSpc>
            </a:pPr>
            <a:endParaRPr kumimoji="1" lang="ja-JP" altLang="en-US" b="1" dirty="0">
              <a:latin typeface="BIZ UDPゴシック" panose="020B0400000000000000" pitchFamily="50" charset="-128"/>
              <a:ea typeface="BIZ UDPゴシック" panose="020B0400000000000000" pitchFamily="50" charset="-128"/>
            </a:endParaRPr>
          </a:p>
          <a:p>
            <a:pPr>
              <a:lnSpc>
                <a:spcPct val="120000"/>
              </a:lnSpc>
            </a:pPr>
            <a:r>
              <a:rPr kumimoji="1" lang="ja-JP" altLang="en-US" b="1" dirty="0">
                <a:latin typeface="BIZ UDPゴシック" panose="020B0400000000000000" pitchFamily="50" charset="-128"/>
                <a:ea typeface="BIZ UDPゴシック" panose="020B0400000000000000" pitchFamily="50" charset="-128"/>
              </a:rPr>
              <a:t>▶ </a:t>
            </a:r>
            <a:r>
              <a:rPr kumimoji="1" lang="ja-JP" altLang="en-US" b="1" u="sng" dirty="0">
                <a:solidFill>
                  <a:srgbClr val="C00000"/>
                </a:solidFill>
                <a:latin typeface="BIZ UDPゴシック" panose="020B0400000000000000" pitchFamily="50" charset="-128"/>
                <a:ea typeface="BIZ UDPゴシック" panose="020B0400000000000000" pitchFamily="50" charset="-128"/>
              </a:rPr>
              <a:t>ごみ置き場は、一生懸命考えると良い風景に貢献することができる</a:t>
            </a:r>
            <a:r>
              <a:rPr kumimoji="1" lang="ja-JP" altLang="en-US" b="1" u="sng" dirty="0">
                <a:latin typeface="BIZ UDPゴシック" panose="020B0400000000000000" pitchFamily="50" charset="-128"/>
                <a:ea typeface="BIZ UDPゴシック" panose="020B0400000000000000" pitchFamily="50" charset="-128"/>
              </a:rPr>
              <a:t>。</a:t>
            </a:r>
            <a:endParaRPr kumimoji="1" lang="ja-JP" altLang="en-US" u="sng" dirty="0">
              <a:latin typeface="BIZ UDPゴシック" panose="020B0400000000000000" pitchFamily="50" charset="-128"/>
              <a:ea typeface="BIZ UDPゴシック" panose="020B0400000000000000" pitchFamily="50" charset="-128"/>
            </a:endParaRPr>
          </a:p>
        </p:txBody>
      </p:sp>
      <p:sp>
        <p:nvSpPr>
          <p:cNvPr id="7" name="スライド番号プレースホルダー 3">
            <a:extLst>
              <a:ext uri="{FF2B5EF4-FFF2-40B4-BE49-F238E27FC236}">
                <a16:creationId xmlns:a16="http://schemas.microsoft.com/office/drawing/2014/main" id="{9F755DE2-B6E5-4521-8BEF-99B803FA237B}"/>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523566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2217849" y="2960072"/>
            <a:ext cx="4708340" cy="107721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dirty="0">
                <a:solidFill>
                  <a:prstClr val="black"/>
                </a:solidFill>
                <a:latin typeface="Meiryo UI" panose="020B0604030504040204" pitchFamily="50" charset="-128"/>
                <a:ea typeface="Meiryo UI" panose="020B0604030504040204" pitchFamily="50" charset="-128"/>
              </a:rPr>
              <a:t>その他計画案件に対する</a:t>
            </a:r>
            <a:endParaRPr kumimoji="1" lang="en-US" altLang="ja-JP" sz="3200" b="1" dirty="0">
              <a:solidFill>
                <a:prstClr val="black"/>
              </a:solidFill>
              <a:latin typeface="Meiryo UI" panose="020B0604030504040204" pitchFamily="50" charset="-128"/>
              <a:ea typeface="Meiryo UI"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dirty="0">
                <a:solidFill>
                  <a:prstClr val="black"/>
                </a:solidFill>
                <a:latin typeface="Meiryo UI" panose="020B0604030504040204" pitchFamily="50" charset="-128"/>
                <a:ea typeface="Meiryo UI" panose="020B0604030504040204" pitchFamily="50" charset="-128"/>
              </a:rPr>
              <a:t>アドバイス部会の実施状況</a:t>
            </a:r>
            <a:endParaRPr kumimoji="1" lang="en-US" altLang="ja-JP"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 name="スライド番号プレースホルダー 3">
            <a:extLst>
              <a:ext uri="{FF2B5EF4-FFF2-40B4-BE49-F238E27FC236}">
                <a16:creationId xmlns:a16="http://schemas.microsoft.com/office/drawing/2014/main" id="{5047CC79-F1A2-442A-8C98-24D259029A4B}"/>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316606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11028B02-834E-43C9-A5B4-939000DD0D54}"/>
              </a:ext>
            </a:extLst>
          </p:cNvPr>
          <p:cNvSpPr txBox="1"/>
          <p:nvPr/>
        </p:nvSpPr>
        <p:spPr>
          <a:xfrm>
            <a:off x="0" y="0"/>
            <a:ext cx="9144000" cy="369332"/>
          </a:xfrm>
          <a:prstGeom prst="rect">
            <a:avLst/>
          </a:prstGeom>
          <a:solidFill>
            <a:schemeClr val="accent5">
              <a:lumMod val="50000"/>
            </a:schemeClr>
          </a:solidFill>
        </p:spPr>
        <p:txBody>
          <a:bodyPr wrap="square" rtlCol="0">
            <a:spAutoFit/>
          </a:bodyPr>
          <a:lstStyle/>
          <a:p>
            <a:r>
              <a:rPr kumimoji="1" lang="ja-JP" altLang="en-US" dirty="0">
                <a:solidFill>
                  <a:schemeClr val="bg1"/>
                </a:solidFill>
                <a:latin typeface="BIZ UDゴシック" panose="020B0400000000000000" pitchFamily="49" charset="-128"/>
                <a:ea typeface="BIZ UDゴシック" panose="020B0400000000000000" pitchFamily="49" charset="-128"/>
              </a:rPr>
              <a:t>　都市計画道路八尾富田林線橋梁整備事業</a:t>
            </a:r>
          </a:p>
        </p:txBody>
      </p:sp>
      <p:graphicFrame>
        <p:nvGraphicFramePr>
          <p:cNvPr id="3" name="表 4">
            <a:extLst>
              <a:ext uri="{FF2B5EF4-FFF2-40B4-BE49-F238E27FC236}">
                <a16:creationId xmlns:a16="http://schemas.microsoft.com/office/drawing/2014/main" id="{EEEB5617-A05C-4D57-8361-13706CD3C85A}"/>
              </a:ext>
            </a:extLst>
          </p:cNvPr>
          <p:cNvGraphicFramePr>
            <a:graphicFrameLocks noGrp="1"/>
          </p:cNvGraphicFramePr>
          <p:nvPr/>
        </p:nvGraphicFramePr>
        <p:xfrm>
          <a:off x="177635" y="533554"/>
          <a:ext cx="5030900" cy="274320"/>
        </p:xfrm>
        <a:graphic>
          <a:graphicData uri="http://schemas.openxmlformats.org/drawingml/2006/table">
            <a:tbl>
              <a:tblPr firstRow="1" bandRow="1">
                <a:tableStyleId>{5C22544A-7EE6-4342-B048-85BDC9FD1C3A}</a:tableStyleId>
              </a:tblPr>
              <a:tblGrid>
                <a:gridCol w="754843">
                  <a:extLst>
                    <a:ext uri="{9D8B030D-6E8A-4147-A177-3AD203B41FA5}">
                      <a16:colId xmlns:a16="http://schemas.microsoft.com/office/drawing/2014/main" val="3552860167"/>
                    </a:ext>
                  </a:extLst>
                </a:gridCol>
                <a:gridCol w="4276057">
                  <a:extLst>
                    <a:ext uri="{9D8B030D-6E8A-4147-A177-3AD203B41FA5}">
                      <a16:colId xmlns:a16="http://schemas.microsoft.com/office/drawing/2014/main" val="874103317"/>
                    </a:ext>
                  </a:extLst>
                </a:gridCol>
              </a:tblGrid>
              <a:tr h="152400">
                <a:tc>
                  <a:txBody>
                    <a:bodyPr/>
                    <a:lstStyle/>
                    <a:p>
                      <a:pPr algn="ctr"/>
                      <a:r>
                        <a:rPr kumimoji="1" lang="ja-JP" altLang="en-US" sz="1200" dirty="0">
                          <a:latin typeface="BIZ UDPゴシック" panose="020B0400000000000000" pitchFamily="50" charset="-128"/>
                          <a:ea typeface="BIZ UDPゴシック" panose="020B0400000000000000" pitchFamily="50" charset="-128"/>
                        </a:rPr>
                        <a:t>案件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zh-TW" altLang="en-US" sz="1200" dirty="0">
                          <a:solidFill>
                            <a:schemeClr val="tx1"/>
                          </a:solidFill>
                          <a:latin typeface="BIZ UDPゴシック" panose="020B0400000000000000" pitchFamily="50" charset="-128"/>
                          <a:ea typeface="BIZ UDPゴシック" panose="020B0400000000000000" pitchFamily="50" charset="-128"/>
                        </a:rPr>
                        <a:t>都市計画道路八尾富田林線橋梁整備事業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7845333"/>
                  </a:ext>
                </a:extLst>
              </a:tr>
            </a:tbl>
          </a:graphicData>
        </a:graphic>
      </p:graphicFrame>
      <p:graphicFrame>
        <p:nvGraphicFramePr>
          <p:cNvPr id="5" name="表 12">
            <a:extLst>
              <a:ext uri="{FF2B5EF4-FFF2-40B4-BE49-F238E27FC236}">
                <a16:creationId xmlns:a16="http://schemas.microsoft.com/office/drawing/2014/main" id="{4931C7DC-882A-48BE-9FA8-883FE7BC3A5C}"/>
              </a:ext>
            </a:extLst>
          </p:cNvPr>
          <p:cNvGraphicFramePr>
            <a:graphicFrameLocks noGrp="1"/>
          </p:cNvGraphicFramePr>
          <p:nvPr/>
        </p:nvGraphicFramePr>
        <p:xfrm>
          <a:off x="177634" y="910854"/>
          <a:ext cx="5030901" cy="1547096"/>
        </p:xfrm>
        <a:graphic>
          <a:graphicData uri="http://schemas.openxmlformats.org/drawingml/2006/table">
            <a:tbl>
              <a:tblPr firstRow="1" bandRow="1">
                <a:tableStyleId>{5C22544A-7EE6-4342-B048-85BDC9FD1C3A}</a:tableStyleId>
              </a:tblPr>
              <a:tblGrid>
                <a:gridCol w="5030901">
                  <a:extLst>
                    <a:ext uri="{9D8B030D-6E8A-4147-A177-3AD203B41FA5}">
                      <a16:colId xmlns:a16="http://schemas.microsoft.com/office/drawing/2014/main" val="650983463"/>
                    </a:ext>
                  </a:extLst>
                </a:gridCol>
              </a:tblGrid>
              <a:tr h="335516">
                <a:tc>
                  <a:txBody>
                    <a:bodyPr/>
                    <a:lstStyle/>
                    <a:p>
                      <a:r>
                        <a:rPr kumimoji="1" lang="ja-JP" altLang="en-US" sz="1200" dirty="0">
                          <a:latin typeface="BIZ UDPゴシック" panose="020B0400000000000000" pitchFamily="50" charset="-128"/>
                          <a:ea typeface="BIZ UDPゴシック" panose="020B0400000000000000" pitchFamily="50" charset="-128"/>
                        </a:rPr>
                        <a:t>計画概要等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1090429">
                <a:tc>
                  <a:txBody>
                    <a:bodyPr/>
                    <a:lstStyle/>
                    <a:p>
                      <a:r>
                        <a:rPr kumimoji="1" lang="en-US" altLang="ja-JP" sz="1050" b="0" dirty="0">
                          <a:latin typeface="BIZ UDPゴシック" panose="020B0400000000000000" pitchFamily="50" charset="-128"/>
                          <a:ea typeface="BIZ UDPゴシック" panose="020B0400000000000000" pitchFamily="50" charset="-128"/>
                        </a:rPr>
                        <a:t>〈</a:t>
                      </a:r>
                      <a:r>
                        <a:rPr kumimoji="1" lang="ja-JP" altLang="en-US" sz="1050" b="0" dirty="0">
                          <a:latin typeface="BIZ UDPゴシック" panose="020B0400000000000000" pitchFamily="50" charset="-128"/>
                          <a:ea typeface="BIZ UDPゴシック" panose="020B0400000000000000" pitchFamily="50" charset="-128"/>
                        </a:rPr>
                        <a:t>目的</a:t>
                      </a:r>
                      <a:r>
                        <a:rPr kumimoji="1" lang="en-US" altLang="ja-JP" sz="1050" b="0" dirty="0">
                          <a:latin typeface="BIZ UDPゴシック" panose="020B0400000000000000" pitchFamily="50" charset="-128"/>
                          <a:ea typeface="BIZ UDPゴシック" panose="020B0400000000000000" pitchFamily="50" charset="-128"/>
                        </a:rPr>
                        <a:t>〉</a:t>
                      </a:r>
                      <a:r>
                        <a:rPr kumimoji="1" lang="ja-JP" altLang="en-US" sz="1050" b="0" dirty="0">
                          <a:latin typeface="BIZ UDPゴシック" panose="020B0400000000000000" pitchFamily="50" charset="-128"/>
                          <a:ea typeface="BIZ UDPゴシック" panose="020B0400000000000000" pitchFamily="50" charset="-128"/>
                        </a:rPr>
                        <a:t>・防災機能の強化（緊急交通路の整備）</a:t>
                      </a:r>
                    </a:p>
                    <a:p>
                      <a:r>
                        <a:rPr kumimoji="1" lang="ja-JP" altLang="en-US" sz="1050" b="0" dirty="0">
                          <a:latin typeface="BIZ UDPゴシック" panose="020B0400000000000000" pitchFamily="50" charset="-128"/>
                          <a:ea typeface="BIZ UDPゴシック" panose="020B0400000000000000" pitchFamily="50" charset="-128"/>
                        </a:rPr>
                        <a:t>    ⇒大阪府中部防災拠点及び大阪府広域医療搬送 拠点など防災施設へのアクセス</a:t>
                      </a:r>
                    </a:p>
                    <a:p>
                      <a:r>
                        <a:rPr kumimoji="1" lang="ja-JP" altLang="en-US" sz="1050" b="0" dirty="0">
                          <a:latin typeface="BIZ UDPゴシック" panose="020B0400000000000000" pitchFamily="50" charset="-128"/>
                          <a:ea typeface="BIZ UDPゴシック" panose="020B0400000000000000" pitchFamily="50" charset="-128"/>
                        </a:rPr>
                        <a:t>　　　　 ・交通ネートワークの強化</a:t>
                      </a:r>
                    </a:p>
                    <a:p>
                      <a:r>
                        <a:rPr kumimoji="1" lang="ja-JP" altLang="en-US" sz="1050" b="0" dirty="0">
                          <a:latin typeface="BIZ UDPゴシック" panose="020B0400000000000000" pitchFamily="50" charset="-128"/>
                          <a:ea typeface="BIZ UDPゴシック" panose="020B0400000000000000" pitchFamily="50" charset="-128"/>
                        </a:rPr>
                        <a:t>　　⇒大阪中央環状線と国道１７０号の中間に位置し環状機能を補完。</a:t>
                      </a:r>
                    </a:p>
                    <a:p>
                      <a:r>
                        <a:rPr kumimoji="1" lang="ja-JP" altLang="en-US" sz="1050" b="0" dirty="0">
                          <a:latin typeface="BIZ UDPゴシック" panose="020B0400000000000000" pitchFamily="50" charset="-128"/>
                          <a:ea typeface="BIZ UDPゴシック" panose="020B0400000000000000" pitchFamily="50" charset="-128"/>
                        </a:rPr>
                        <a:t>　  ⇒周辺交通の分散化による渋滞解消</a:t>
                      </a:r>
                      <a:endParaRPr kumimoji="1" lang="en-US" altLang="ja-JP" sz="1050" b="0" dirty="0">
                        <a:latin typeface="BIZ UDPゴシック" panose="020B0400000000000000" pitchFamily="50" charset="-128"/>
                        <a:ea typeface="BIZ UDPゴシック" panose="020B0400000000000000" pitchFamily="50" charset="-128"/>
                      </a:endParaRPr>
                    </a:p>
                    <a:p>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事業の区間</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zh-TW"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八尾市老原九丁目～藤井寺市津堂四丁目</a:t>
                      </a:r>
                    </a:p>
                    <a:p>
                      <a:r>
                        <a:rPr kumimoji="1" lang="zh-TW"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延長：</a:t>
                      </a:r>
                      <a:r>
                        <a:rPr kumimoji="1" lang="en-US" altLang="zh-TW"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2.2km    </a:t>
                      </a:r>
                      <a:r>
                        <a:rPr kumimoji="1" lang="zh-TW"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幅員：</a:t>
                      </a:r>
                      <a:r>
                        <a:rPr kumimoji="1" lang="en-US" altLang="zh-TW"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16.7m</a:t>
                      </a:r>
                      <a:r>
                        <a:rPr kumimoji="1" lang="zh-TW"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zh-TW"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38.7</a:t>
                      </a:r>
                      <a:r>
                        <a:rPr kumimoji="1" lang="zh-TW"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ｍ</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aphicFrame>
        <p:nvGraphicFramePr>
          <p:cNvPr id="17" name="表 12">
            <a:extLst>
              <a:ext uri="{FF2B5EF4-FFF2-40B4-BE49-F238E27FC236}">
                <a16:creationId xmlns:a16="http://schemas.microsoft.com/office/drawing/2014/main" id="{6DD5255F-C92A-4835-A315-751A01F8748D}"/>
              </a:ext>
            </a:extLst>
          </p:cNvPr>
          <p:cNvGraphicFramePr>
            <a:graphicFrameLocks noGrp="1"/>
          </p:cNvGraphicFramePr>
          <p:nvPr/>
        </p:nvGraphicFramePr>
        <p:xfrm>
          <a:off x="177635" y="2488725"/>
          <a:ext cx="5030900" cy="4225495"/>
        </p:xfrm>
        <a:graphic>
          <a:graphicData uri="http://schemas.openxmlformats.org/drawingml/2006/table">
            <a:tbl>
              <a:tblPr firstRow="1" bandRow="1">
                <a:tableStyleId>{5C22544A-7EE6-4342-B048-85BDC9FD1C3A}</a:tableStyleId>
              </a:tblPr>
              <a:tblGrid>
                <a:gridCol w="5030900">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現況配置図、写真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3951175">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aphicFrame>
        <p:nvGraphicFramePr>
          <p:cNvPr id="18" name="表 12">
            <a:extLst>
              <a:ext uri="{FF2B5EF4-FFF2-40B4-BE49-F238E27FC236}">
                <a16:creationId xmlns:a16="http://schemas.microsoft.com/office/drawing/2014/main" id="{B040C2EF-D16F-43B3-A121-B7180517E6AF}"/>
              </a:ext>
            </a:extLst>
          </p:cNvPr>
          <p:cNvGraphicFramePr>
            <a:graphicFrameLocks noGrp="1"/>
          </p:cNvGraphicFramePr>
          <p:nvPr>
            <p:extLst>
              <p:ext uri="{D42A27DB-BD31-4B8C-83A1-F6EECF244321}">
                <p14:modId xmlns:p14="http://schemas.microsoft.com/office/powerpoint/2010/main" val="1469222661"/>
              </p:ext>
            </p:extLst>
          </p:nvPr>
        </p:nvGraphicFramePr>
        <p:xfrm>
          <a:off x="5318602" y="523910"/>
          <a:ext cx="3706684" cy="6181844"/>
        </p:xfrm>
        <a:graphic>
          <a:graphicData uri="http://schemas.openxmlformats.org/drawingml/2006/table">
            <a:tbl>
              <a:tblPr firstRow="1" bandRow="1">
                <a:tableStyleId>{5C22544A-7EE6-4342-B048-85BDC9FD1C3A}</a:tableStyleId>
              </a:tblPr>
              <a:tblGrid>
                <a:gridCol w="3706684">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部会開催状況、アドバイス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621145317"/>
                  </a:ext>
                </a:extLst>
              </a:tr>
              <a:tr h="5907524">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pSp>
        <p:nvGrpSpPr>
          <p:cNvPr id="46" name="グループ化 45">
            <a:extLst>
              <a:ext uri="{FF2B5EF4-FFF2-40B4-BE49-F238E27FC236}">
                <a16:creationId xmlns:a16="http://schemas.microsoft.com/office/drawing/2014/main" id="{47BE03BA-5EB5-4439-907E-12434C11E041}"/>
              </a:ext>
            </a:extLst>
          </p:cNvPr>
          <p:cNvGrpSpPr/>
          <p:nvPr/>
        </p:nvGrpSpPr>
        <p:grpSpPr>
          <a:xfrm>
            <a:off x="316875" y="2811841"/>
            <a:ext cx="4844405" cy="3957856"/>
            <a:chOff x="-107995" y="-62484"/>
            <a:chExt cx="8496564" cy="6941654"/>
          </a:xfrm>
        </p:grpSpPr>
        <p:grpSp>
          <p:nvGrpSpPr>
            <p:cNvPr id="47" name="グループ化 46">
              <a:extLst>
                <a:ext uri="{FF2B5EF4-FFF2-40B4-BE49-F238E27FC236}">
                  <a16:creationId xmlns:a16="http://schemas.microsoft.com/office/drawing/2014/main" id="{C8458186-267A-41C5-9E6D-C4B5F6B79C18}"/>
                </a:ext>
              </a:extLst>
            </p:cNvPr>
            <p:cNvGrpSpPr>
              <a:grpSpLocks noChangeAspect="1"/>
            </p:cNvGrpSpPr>
            <p:nvPr/>
          </p:nvGrpSpPr>
          <p:grpSpPr>
            <a:xfrm>
              <a:off x="1744125" y="191070"/>
              <a:ext cx="6300000" cy="6328353"/>
              <a:chOff x="2078585" y="-826706"/>
              <a:chExt cx="6832706" cy="6863457"/>
            </a:xfrm>
          </p:grpSpPr>
          <p:pic>
            <p:nvPicPr>
              <p:cNvPr id="67" name="図 66">
                <a:extLst>
                  <a:ext uri="{FF2B5EF4-FFF2-40B4-BE49-F238E27FC236}">
                    <a16:creationId xmlns:a16="http://schemas.microsoft.com/office/drawing/2014/main" id="{77316A9B-43BF-4262-BF8C-54B72952D8D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78585" y="2516048"/>
                <a:ext cx="6832706" cy="3520703"/>
              </a:xfrm>
              <a:prstGeom prst="rect">
                <a:avLst/>
              </a:prstGeom>
            </p:spPr>
          </p:pic>
          <p:grpSp>
            <p:nvGrpSpPr>
              <p:cNvPr id="68" name="グループ化 67">
                <a:extLst>
                  <a:ext uri="{FF2B5EF4-FFF2-40B4-BE49-F238E27FC236}">
                    <a16:creationId xmlns:a16="http://schemas.microsoft.com/office/drawing/2014/main" id="{420CB23C-6A48-4EC5-8A25-FCC7CD8CFEB8}"/>
                  </a:ext>
                </a:extLst>
              </p:cNvPr>
              <p:cNvGrpSpPr/>
              <p:nvPr/>
            </p:nvGrpSpPr>
            <p:grpSpPr>
              <a:xfrm>
                <a:off x="2993957" y="-826706"/>
                <a:ext cx="5270418" cy="5017801"/>
                <a:chOff x="1814727" y="552925"/>
                <a:chExt cx="5137557" cy="4893393"/>
              </a:xfrm>
            </p:grpSpPr>
            <p:pic>
              <p:nvPicPr>
                <p:cNvPr id="69" name="図 68">
                  <a:extLst>
                    <a:ext uri="{FF2B5EF4-FFF2-40B4-BE49-F238E27FC236}">
                      <a16:creationId xmlns:a16="http://schemas.microsoft.com/office/drawing/2014/main" id="{581EDC77-E608-4773-9BE1-8CB05F532E97}"/>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1814727" y="552925"/>
                  <a:ext cx="5137557" cy="3610430"/>
                </a:xfrm>
                <a:prstGeom prst="rect">
                  <a:avLst/>
                </a:prstGeom>
              </p:spPr>
            </p:pic>
            <p:pic>
              <p:nvPicPr>
                <p:cNvPr id="70" name="図 69">
                  <a:extLst>
                    <a:ext uri="{FF2B5EF4-FFF2-40B4-BE49-F238E27FC236}">
                      <a16:creationId xmlns:a16="http://schemas.microsoft.com/office/drawing/2014/main" id="{1B37B732-62CC-4EB0-AE2C-29966250C8E6}"/>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24756" b="100000" l="0" r="100000">
                              <a14:foregroundMark x1="79253" y1="40065" x2="79253" y2="40065"/>
                              <a14:foregroundMark x1="69588" y1="38762" x2="69588" y2="38762"/>
                              <a14:foregroundMark x1="65335" y1="40065" x2="65335" y2="40065"/>
                              <a14:foregroundMark x1="74227" y1="42671" x2="74227" y2="42671"/>
                              <a14:foregroundMark x1="71778" y1="41368" x2="71778" y2="41368"/>
                              <a14:foregroundMark x1="86340" y1="39414" x2="86340" y2="39414"/>
                              <a14:foregroundMark x1="91753" y1="39414" x2="91753" y2="39414"/>
                              <a14:foregroundMark x1="94974" y1="39414" x2="94974" y2="39414"/>
                              <a14:foregroundMark x1="92784" y1="43974" x2="92784" y2="43974"/>
                              <a14:foregroundMark x1="96778" y1="45603" x2="96778" y2="45603"/>
                              <a14:foregroundMark x1="88789" y1="42020" x2="88789" y2="42020"/>
                              <a14:foregroundMark x1="62887" y1="39414" x2="62887" y2="39414"/>
                              <a14:foregroundMark x1="59021" y1="37459" x2="59021" y2="37459"/>
                              <a14:foregroundMark x1="96521" y1="38111" x2="96521" y2="38111"/>
                              <a14:foregroundMark x1="93557" y1="46906" x2="93557" y2="46906"/>
                              <a14:foregroundMark x1="98711" y1="42020" x2="98711" y2="42020"/>
                              <a14:foregroundMark x1="98969" y1="37459" x2="98969" y2="37459"/>
                              <a14:foregroundMark x1="87629" y1="38111" x2="87629" y2="38111"/>
                              <a14:foregroundMark x1="90593" y1="36482" x2="90593" y2="36482"/>
                            </a14:backgroundRemoval>
                          </a14:imgEffect>
                        </a14:imgLayer>
                      </a14:imgProps>
                    </a:ext>
                    <a:ext uri="{28A0092B-C50C-407E-A947-70E740481C1C}">
                      <a14:useLocalDpi xmlns:a14="http://schemas.microsoft.com/office/drawing/2010/main"/>
                    </a:ext>
                  </a:extLst>
                </a:blip>
                <a:srcRect/>
                <a:stretch/>
              </p:blipFill>
              <p:spPr>
                <a:xfrm>
                  <a:off x="1815152" y="3429065"/>
                  <a:ext cx="5099999" cy="2017253"/>
                </a:xfrm>
                <a:prstGeom prst="rect">
                  <a:avLst/>
                </a:prstGeom>
              </p:spPr>
            </p:pic>
          </p:grpSp>
        </p:grpSp>
        <p:sp>
          <p:nvSpPr>
            <p:cNvPr id="48" name="テキスト ボックス 47">
              <a:extLst>
                <a:ext uri="{FF2B5EF4-FFF2-40B4-BE49-F238E27FC236}">
                  <a16:creationId xmlns:a16="http://schemas.microsoft.com/office/drawing/2014/main" id="{82C7ACA1-2484-45A6-A538-2187158130CE}"/>
                </a:ext>
              </a:extLst>
            </p:cNvPr>
            <p:cNvSpPr txBox="1"/>
            <p:nvPr/>
          </p:nvSpPr>
          <p:spPr>
            <a:xfrm>
              <a:off x="4512008" y="6461107"/>
              <a:ext cx="3839225" cy="418063"/>
            </a:xfrm>
            <a:prstGeom prst="round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出典：八尾市・藤井寺市景観計画より作成</a:t>
              </a:r>
              <a:endPar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49" name="図 48">
              <a:extLst>
                <a:ext uri="{FF2B5EF4-FFF2-40B4-BE49-F238E27FC236}">
                  <a16:creationId xmlns:a16="http://schemas.microsoft.com/office/drawing/2014/main" id="{C24E62D7-139E-4665-B017-167034F5A4F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043859" y="297710"/>
              <a:ext cx="313578" cy="568818"/>
            </a:xfrm>
            <a:prstGeom prst="rect">
              <a:avLst/>
            </a:prstGeom>
          </p:spPr>
        </p:pic>
        <p:sp>
          <p:nvSpPr>
            <p:cNvPr id="51" name="正方形/長方形 50">
              <a:extLst>
                <a:ext uri="{FF2B5EF4-FFF2-40B4-BE49-F238E27FC236}">
                  <a16:creationId xmlns:a16="http://schemas.microsoft.com/office/drawing/2014/main" id="{C533833E-0679-4E44-AE72-D8380B6FBD98}"/>
                </a:ext>
              </a:extLst>
            </p:cNvPr>
            <p:cNvSpPr/>
            <p:nvPr/>
          </p:nvSpPr>
          <p:spPr>
            <a:xfrm>
              <a:off x="4826979" y="1680473"/>
              <a:ext cx="1116000" cy="288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八尾空港</a:t>
              </a:r>
            </a:p>
          </p:txBody>
        </p:sp>
        <p:sp>
          <p:nvSpPr>
            <p:cNvPr id="52" name="正方形/長方形 51">
              <a:extLst>
                <a:ext uri="{FF2B5EF4-FFF2-40B4-BE49-F238E27FC236}">
                  <a16:creationId xmlns:a16="http://schemas.microsoft.com/office/drawing/2014/main" id="{CAD53950-655F-47F4-B621-DA58847D6270}"/>
                </a:ext>
              </a:extLst>
            </p:cNvPr>
            <p:cNvSpPr/>
            <p:nvPr/>
          </p:nvSpPr>
          <p:spPr>
            <a:xfrm>
              <a:off x="3083389" y="2162973"/>
              <a:ext cx="649594" cy="1523322"/>
            </a:xfrm>
            <a:prstGeom prst="rect">
              <a:avLst/>
            </a:prstGeom>
            <a:solidFill>
              <a:srgbClr val="FFFF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都市計画道路</a:t>
              </a:r>
              <a:endParaRPr kumimoji="1" lang="en-US" altLang="ja-JP"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八尾富田林線</a:t>
              </a:r>
            </a:p>
          </p:txBody>
        </p:sp>
        <p:sp>
          <p:nvSpPr>
            <p:cNvPr id="53" name="正方形/長方形 52">
              <a:extLst>
                <a:ext uri="{FF2B5EF4-FFF2-40B4-BE49-F238E27FC236}">
                  <a16:creationId xmlns:a16="http://schemas.microsoft.com/office/drawing/2014/main" id="{9000D184-5AB6-4C43-98CF-FD0A5936CE03}"/>
                </a:ext>
              </a:extLst>
            </p:cNvPr>
            <p:cNvSpPr/>
            <p:nvPr/>
          </p:nvSpPr>
          <p:spPr>
            <a:xfrm rot="16200000">
              <a:off x="5917689" y="-572424"/>
              <a:ext cx="594368" cy="228032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八尾市老原九丁目</a:t>
              </a:r>
              <a:endParaRPr kumimoji="1" lang="en-US" altLang="ja-JP"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（市道木ノ本田井中線）</a:t>
              </a:r>
            </a:p>
          </p:txBody>
        </p:sp>
        <p:cxnSp>
          <p:nvCxnSpPr>
            <p:cNvPr id="55" name="直線矢印コネクタ 54">
              <a:extLst>
                <a:ext uri="{FF2B5EF4-FFF2-40B4-BE49-F238E27FC236}">
                  <a16:creationId xmlns:a16="http://schemas.microsoft.com/office/drawing/2014/main" id="{1076C2E3-17B9-4F0E-9288-7227E08330AF}"/>
                </a:ext>
              </a:extLst>
            </p:cNvPr>
            <p:cNvCxnSpPr/>
            <p:nvPr/>
          </p:nvCxnSpPr>
          <p:spPr>
            <a:xfrm flipH="1">
              <a:off x="5694371" y="2708340"/>
              <a:ext cx="1139754" cy="12591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6" name="正方形/長方形 55">
              <a:extLst>
                <a:ext uri="{FF2B5EF4-FFF2-40B4-BE49-F238E27FC236}">
                  <a16:creationId xmlns:a16="http://schemas.microsoft.com/office/drawing/2014/main" id="{48C34F97-0AEB-43D7-BC43-A1C9162720C7}"/>
                </a:ext>
              </a:extLst>
            </p:cNvPr>
            <p:cNvSpPr/>
            <p:nvPr/>
          </p:nvSpPr>
          <p:spPr>
            <a:xfrm rot="16200000">
              <a:off x="7236569" y="1676750"/>
              <a:ext cx="504000" cy="180000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CN" alt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大和川眺望景観</a:t>
              </a:r>
              <a:r>
                <a:rPr kumimoji="1" lang="zh-CN" altLang="en-US" sz="7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区域</a:t>
              </a:r>
              <a:endParaRPr kumimoji="1" lang="en-US" altLang="ja-JP"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（八尾市景観計画）</a:t>
              </a:r>
            </a:p>
          </p:txBody>
        </p:sp>
        <p:cxnSp>
          <p:nvCxnSpPr>
            <p:cNvPr id="57" name="直線矢印コネクタ 56">
              <a:extLst>
                <a:ext uri="{FF2B5EF4-FFF2-40B4-BE49-F238E27FC236}">
                  <a16:creationId xmlns:a16="http://schemas.microsoft.com/office/drawing/2014/main" id="{09F95814-203F-4902-BE8D-A47E60EDCA49}"/>
                </a:ext>
              </a:extLst>
            </p:cNvPr>
            <p:cNvCxnSpPr>
              <a:cxnSpLocks/>
              <a:stCxn id="58" idx="3"/>
            </p:cNvCxnSpPr>
            <p:nvPr/>
          </p:nvCxnSpPr>
          <p:spPr>
            <a:xfrm flipH="1" flipV="1">
              <a:off x="5419833" y="5152300"/>
              <a:ext cx="1137483" cy="5197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31ED0AD6-EEE3-43BE-AA01-AC5356782DF1}"/>
                </a:ext>
              </a:extLst>
            </p:cNvPr>
            <p:cNvSpPr/>
            <p:nvPr/>
          </p:nvSpPr>
          <p:spPr>
            <a:xfrm rot="16200000">
              <a:off x="6179315" y="5078068"/>
              <a:ext cx="756000" cy="194400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大和川・石川沿岸</a:t>
              </a:r>
              <a:endParaRPr kumimoji="1" lang="en-US" altLang="ja-JP"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景観形成促進区域</a:t>
              </a:r>
              <a:endParaRPr kumimoji="1" lang="en-US" altLang="ja-JP"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（藤井寺市景観計画）</a:t>
              </a:r>
            </a:p>
          </p:txBody>
        </p:sp>
        <p:cxnSp>
          <p:nvCxnSpPr>
            <p:cNvPr id="59" name="直線矢印コネクタ 58">
              <a:extLst>
                <a:ext uri="{FF2B5EF4-FFF2-40B4-BE49-F238E27FC236}">
                  <a16:creationId xmlns:a16="http://schemas.microsoft.com/office/drawing/2014/main" id="{25B68E64-BFAD-41D4-90C3-E41830146F3C}"/>
                </a:ext>
              </a:extLst>
            </p:cNvPr>
            <p:cNvCxnSpPr>
              <a:cxnSpLocks/>
            </p:cNvCxnSpPr>
            <p:nvPr/>
          </p:nvCxnSpPr>
          <p:spPr>
            <a:xfrm>
              <a:off x="2212314" y="1335353"/>
              <a:ext cx="590244" cy="1399527"/>
            </a:xfrm>
            <a:prstGeom prst="straightConnector1">
              <a:avLst/>
            </a:prstGeom>
            <a:ln w="254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8DE7716D-CEB6-4071-821C-817719474361}"/>
                </a:ext>
              </a:extLst>
            </p:cNvPr>
            <p:cNvSpPr/>
            <p:nvPr/>
          </p:nvSpPr>
          <p:spPr>
            <a:xfrm>
              <a:off x="100430" y="-62484"/>
              <a:ext cx="2276245" cy="1382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61" name="図 60">
              <a:extLst>
                <a:ext uri="{FF2B5EF4-FFF2-40B4-BE49-F238E27FC236}">
                  <a16:creationId xmlns:a16="http://schemas.microsoft.com/office/drawing/2014/main" id="{3A17CC6B-6473-4BF8-83F8-390C7729E54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08982" y="-23060"/>
              <a:ext cx="2098320" cy="1279277"/>
            </a:xfrm>
            <a:prstGeom prst="rect">
              <a:avLst/>
            </a:prstGeom>
          </p:spPr>
        </p:pic>
        <p:cxnSp>
          <p:nvCxnSpPr>
            <p:cNvPr id="62" name="直線矢印コネクタ 61">
              <a:extLst>
                <a:ext uri="{FF2B5EF4-FFF2-40B4-BE49-F238E27FC236}">
                  <a16:creationId xmlns:a16="http://schemas.microsoft.com/office/drawing/2014/main" id="{9C9D355B-C9FF-49BA-B4FD-A11A9D05D1E5}"/>
                </a:ext>
              </a:extLst>
            </p:cNvPr>
            <p:cNvCxnSpPr>
              <a:cxnSpLocks/>
              <a:stCxn id="64" idx="2"/>
            </p:cNvCxnSpPr>
            <p:nvPr/>
          </p:nvCxnSpPr>
          <p:spPr>
            <a:xfrm>
              <a:off x="1030125" y="3516614"/>
              <a:ext cx="1802165" cy="314892"/>
            </a:xfrm>
            <a:prstGeom prst="straightConnector1">
              <a:avLst/>
            </a:prstGeom>
            <a:ln w="254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63" name="正方形/長方形 62">
              <a:extLst>
                <a:ext uri="{FF2B5EF4-FFF2-40B4-BE49-F238E27FC236}">
                  <a16:creationId xmlns:a16="http://schemas.microsoft.com/office/drawing/2014/main" id="{DABDC75A-57CF-43E0-A856-DF0A930B9476}"/>
                </a:ext>
              </a:extLst>
            </p:cNvPr>
            <p:cNvSpPr/>
            <p:nvPr/>
          </p:nvSpPr>
          <p:spPr>
            <a:xfrm>
              <a:off x="-107995" y="2189819"/>
              <a:ext cx="2276245" cy="1382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64" name="図 63">
              <a:extLst>
                <a:ext uri="{FF2B5EF4-FFF2-40B4-BE49-F238E27FC236}">
                  <a16:creationId xmlns:a16="http://schemas.microsoft.com/office/drawing/2014/main" id="{E87342A7-9C8F-4F72-8C90-4074E0A18BB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8717" y="2245817"/>
              <a:ext cx="2097683" cy="1270797"/>
            </a:xfrm>
            <a:prstGeom prst="rect">
              <a:avLst/>
            </a:prstGeom>
          </p:spPr>
        </p:pic>
        <p:sp>
          <p:nvSpPr>
            <p:cNvPr id="65" name="フリーフォーム 32">
              <a:extLst>
                <a:ext uri="{FF2B5EF4-FFF2-40B4-BE49-F238E27FC236}">
                  <a16:creationId xmlns:a16="http://schemas.microsoft.com/office/drawing/2014/main" id="{5E594685-9A96-4702-95F0-655389840DAE}"/>
                </a:ext>
              </a:extLst>
            </p:cNvPr>
            <p:cNvSpPr/>
            <p:nvPr/>
          </p:nvSpPr>
          <p:spPr>
            <a:xfrm>
              <a:off x="2868370" y="710089"/>
              <a:ext cx="2028908" cy="1985485"/>
            </a:xfrm>
            <a:custGeom>
              <a:avLst/>
              <a:gdLst>
                <a:gd name="connsiteX0" fmla="*/ 17597 w 2425517"/>
                <a:gd name="connsiteY0" fmla="*/ 2338004 h 2338004"/>
                <a:gd name="connsiteX1" fmla="*/ 17597 w 2425517"/>
                <a:gd name="connsiteY1" fmla="*/ 1781744 h 2338004"/>
                <a:gd name="connsiteX2" fmla="*/ 200477 w 2425517"/>
                <a:gd name="connsiteY2" fmla="*/ 1553144 h 2338004"/>
                <a:gd name="connsiteX3" fmla="*/ 360497 w 2425517"/>
                <a:gd name="connsiteY3" fmla="*/ 1507424 h 2338004"/>
                <a:gd name="connsiteX4" fmla="*/ 627197 w 2425517"/>
                <a:gd name="connsiteY4" fmla="*/ 1499804 h 2338004"/>
                <a:gd name="connsiteX5" fmla="*/ 779597 w 2425517"/>
                <a:gd name="connsiteY5" fmla="*/ 1446464 h 2338004"/>
                <a:gd name="connsiteX6" fmla="*/ 1084397 w 2425517"/>
                <a:gd name="connsiteY6" fmla="*/ 1202624 h 2338004"/>
                <a:gd name="connsiteX7" fmla="*/ 1975937 w 2425517"/>
                <a:gd name="connsiteY7" fmla="*/ 372044 h 2338004"/>
                <a:gd name="connsiteX8" fmla="*/ 1922597 w 2425517"/>
                <a:gd name="connsiteY8" fmla="*/ 6284 h 2338004"/>
                <a:gd name="connsiteX9" fmla="*/ 2425517 w 2425517"/>
                <a:gd name="connsiteY9" fmla="*/ 646364 h 2338004"/>
                <a:gd name="connsiteX0" fmla="*/ 17597 w 2532197"/>
                <a:gd name="connsiteY0" fmla="*/ 2336602 h 2336602"/>
                <a:gd name="connsiteX1" fmla="*/ 17597 w 2532197"/>
                <a:gd name="connsiteY1" fmla="*/ 1780342 h 2336602"/>
                <a:gd name="connsiteX2" fmla="*/ 200477 w 2532197"/>
                <a:gd name="connsiteY2" fmla="*/ 1551742 h 2336602"/>
                <a:gd name="connsiteX3" fmla="*/ 360497 w 2532197"/>
                <a:gd name="connsiteY3" fmla="*/ 1506022 h 2336602"/>
                <a:gd name="connsiteX4" fmla="*/ 627197 w 2532197"/>
                <a:gd name="connsiteY4" fmla="*/ 1498402 h 2336602"/>
                <a:gd name="connsiteX5" fmla="*/ 779597 w 2532197"/>
                <a:gd name="connsiteY5" fmla="*/ 1445062 h 2336602"/>
                <a:gd name="connsiteX6" fmla="*/ 1084397 w 2532197"/>
                <a:gd name="connsiteY6" fmla="*/ 1201222 h 2336602"/>
                <a:gd name="connsiteX7" fmla="*/ 1975937 w 2532197"/>
                <a:gd name="connsiteY7" fmla="*/ 370642 h 2336602"/>
                <a:gd name="connsiteX8" fmla="*/ 1922597 w 2532197"/>
                <a:gd name="connsiteY8" fmla="*/ 4882 h 2336602"/>
                <a:gd name="connsiteX9" fmla="*/ 2532197 w 2532197"/>
                <a:gd name="connsiteY9" fmla="*/ 606862 h 2336602"/>
                <a:gd name="connsiteX0" fmla="*/ 17597 w 2015142"/>
                <a:gd name="connsiteY0" fmla="*/ 2336602 h 2336602"/>
                <a:gd name="connsiteX1" fmla="*/ 17597 w 2015142"/>
                <a:gd name="connsiteY1" fmla="*/ 1780342 h 2336602"/>
                <a:gd name="connsiteX2" fmla="*/ 200477 w 2015142"/>
                <a:gd name="connsiteY2" fmla="*/ 1551742 h 2336602"/>
                <a:gd name="connsiteX3" fmla="*/ 360497 w 2015142"/>
                <a:gd name="connsiteY3" fmla="*/ 1506022 h 2336602"/>
                <a:gd name="connsiteX4" fmla="*/ 627197 w 2015142"/>
                <a:gd name="connsiteY4" fmla="*/ 1498402 h 2336602"/>
                <a:gd name="connsiteX5" fmla="*/ 779597 w 2015142"/>
                <a:gd name="connsiteY5" fmla="*/ 1445062 h 2336602"/>
                <a:gd name="connsiteX6" fmla="*/ 1084397 w 2015142"/>
                <a:gd name="connsiteY6" fmla="*/ 1201222 h 2336602"/>
                <a:gd name="connsiteX7" fmla="*/ 1975937 w 2015142"/>
                <a:gd name="connsiteY7" fmla="*/ 370642 h 2336602"/>
                <a:gd name="connsiteX8" fmla="*/ 1922597 w 2015142"/>
                <a:gd name="connsiteY8" fmla="*/ 4882 h 2336602"/>
                <a:gd name="connsiteX0" fmla="*/ 17597 w 1975937"/>
                <a:gd name="connsiteY0" fmla="*/ 1965960 h 1965960"/>
                <a:gd name="connsiteX1" fmla="*/ 17597 w 1975937"/>
                <a:gd name="connsiteY1" fmla="*/ 1409700 h 1965960"/>
                <a:gd name="connsiteX2" fmla="*/ 200477 w 1975937"/>
                <a:gd name="connsiteY2" fmla="*/ 1181100 h 1965960"/>
                <a:gd name="connsiteX3" fmla="*/ 360497 w 1975937"/>
                <a:gd name="connsiteY3" fmla="*/ 1135380 h 1965960"/>
                <a:gd name="connsiteX4" fmla="*/ 627197 w 1975937"/>
                <a:gd name="connsiteY4" fmla="*/ 1127760 h 1965960"/>
                <a:gd name="connsiteX5" fmla="*/ 779597 w 1975937"/>
                <a:gd name="connsiteY5" fmla="*/ 1074420 h 1965960"/>
                <a:gd name="connsiteX6" fmla="*/ 1084397 w 1975937"/>
                <a:gd name="connsiteY6" fmla="*/ 830580 h 1965960"/>
                <a:gd name="connsiteX7" fmla="*/ 1975937 w 1975937"/>
                <a:gd name="connsiteY7" fmla="*/ 0 h 1965960"/>
                <a:gd name="connsiteX0" fmla="*/ 17597 w 2048931"/>
                <a:gd name="connsiteY0" fmla="*/ 2029716 h 2029716"/>
                <a:gd name="connsiteX1" fmla="*/ 17597 w 2048931"/>
                <a:gd name="connsiteY1" fmla="*/ 1473456 h 2029716"/>
                <a:gd name="connsiteX2" fmla="*/ 200477 w 2048931"/>
                <a:gd name="connsiteY2" fmla="*/ 1244856 h 2029716"/>
                <a:gd name="connsiteX3" fmla="*/ 360497 w 2048931"/>
                <a:gd name="connsiteY3" fmla="*/ 1199136 h 2029716"/>
                <a:gd name="connsiteX4" fmla="*/ 627197 w 2048931"/>
                <a:gd name="connsiteY4" fmla="*/ 1191516 h 2029716"/>
                <a:gd name="connsiteX5" fmla="*/ 779597 w 2048931"/>
                <a:gd name="connsiteY5" fmla="*/ 1138176 h 2029716"/>
                <a:gd name="connsiteX6" fmla="*/ 1084397 w 2048931"/>
                <a:gd name="connsiteY6" fmla="*/ 894336 h 2029716"/>
                <a:gd name="connsiteX7" fmla="*/ 1975937 w 2048931"/>
                <a:gd name="connsiteY7" fmla="*/ 63756 h 2029716"/>
                <a:gd name="connsiteX8" fmla="*/ 1998798 w 2048931"/>
                <a:gd name="connsiteY8" fmla="*/ 56136 h 2029716"/>
                <a:gd name="connsiteX0" fmla="*/ 17597 w 2043801"/>
                <a:gd name="connsiteY0" fmla="*/ 2216467 h 2216467"/>
                <a:gd name="connsiteX1" fmla="*/ 17597 w 2043801"/>
                <a:gd name="connsiteY1" fmla="*/ 1660207 h 2216467"/>
                <a:gd name="connsiteX2" fmla="*/ 200477 w 2043801"/>
                <a:gd name="connsiteY2" fmla="*/ 1431607 h 2216467"/>
                <a:gd name="connsiteX3" fmla="*/ 360497 w 2043801"/>
                <a:gd name="connsiteY3" fmla="*/ 1385887 h 2216467"/>
                <a:gd name="connsiteX4" fmla="*/ 627197 w 2043801"/>
                <a:gd name="connsiteY4" fmla="*/ 1378267 h 2216467"/>
                <a:gd name="connsiteX5" fmla="*/ 779597 w 2043801"/>
                <a:gd name="connsiteY5" fmla="*/ 1324927 h 2216467"/>
                <a:gd name="connsiteX6" fmla="*/ 1084397 w 2043801"/>
                <a:gd name="connsiteY6" fmla="*/ 1081087 h 2216467"/>
                <a:gd name="connsiteX7" fmla="*/ 1975937 w 2043801"/>
                <a:gd name="connsiteY7" fmla="*/ 250507 h 2216467"/>
                <a:gd name="connsiteX8" fmla="*/ 1984510 w 2043801"/>
                <a:gd name="connsiteY8" fmla="*/ 0 h 2216467"/>
                <a:gd name="connsiteX0" fmla="*/ 17597 w 2023893"/>
                <a:gd name="connsiteY0" fmla="*/ 2216467 h 2216467"/>
                <a:gd name="connsiteX1" fmla="*/ 17597 w 2023893"/>
                <a:gd name="connsiteY1" fmla="*/ 1660207 h 2216467"/>
                <a:gd name="connsiteX2" fmla="*/ 200477 w 2023893"/>
                <a:gd name="connsiteY2" fmla="*/ 1431607 h 2216467"/>
                <a:gd name="connsiteX3" fmla="*/ 360497 w 2023893"/>
                <a:gd name="connsiteY3" fmla="*/ 1385887 h 2216467"/>
                <a:gd name="connsiteX4" fmla="*/ 627197 w 2023893"/>
                <a:gd name="connsiteY4" fmla="*/ 1378267 h 2216467"/>
                <a:gd name="connsiteX5" fmla="*/ 779597 w 2023893"/>
                <a:gd name="connsiteY5" fmla="*/ 1324927 h 2216467"/>
                <a:gd name="connsiteX6" fmla="*/ 1084397 w 2023893"/>
                <a:gd name="connsiteY6" fmla="*/ 1081087 h 2216467"/>
                <a:gd name="connsiteX7" fmla="*/ 1947362 w 2023893"/>
                <a:gd name="connsiteY7" fmla="*/ 267176 h 2216467"/>
                <a:gd name="connsiteX8" fmla="*/ 1984510 w 2023893"/>
                <a:gd name="connsiteY8" fmla="*/ 0 h 2216467"/>
                <a:gd name="connsiteX0" fmla="*/ 17597 w 1985884"/>
                <a:gd name="connsiteY0" fmla="*/ 2216467 h 2216467"/>
                <a:gd name="connsiteX1" fmla="*/ 17597 w 1985884"/>
                <a:gd name="connsiteY1" fmla="*/ 1660207 h 2216467"/>
                <a:gd name="connsiteX2" fmla="*/ 200477 w 1985884"/>
                <a:gd name="connsiteY2" fmla="*/ 1431607 h 2216467"/>
                <a:gd name="connsiteX3" fmla="*/ 360497 w 1985884"/>
                <a:gd name="connsiteY3" fmla="*/ 1385887 h 2216467"/>
                <a:gd name="connsiteX4" fmla="*/ 627197 w 1985884"/>
                <a:gd name="connsiteY4" fmla="*/ 1378267 h 2216467"/>
                <a:gd name="connsiteX5" fmla="*/ 779597 w 1985884"/>
                <a:gd name="connsiteY5" fmla="*/ 1324927 h 2216467"/>
                <a:gd name="connsiteX6" fmla="*/ 1084397 w 1985884"/>
                <a:gd name="connsiteY6" fmla="*/ 1081087 h 2216467"/>
                <a:gd name="connsiteX7" fmla="*/ 1947362 w 1985884"/>
                <a:gd name="connsiteY7" fmla="*/ 267176 h 2216467"/>
                <a:gd name="connsiteX8" fmla="*/ 1984510 w 1985884"/>
                <a:gd name="connsiteY8" fmla="*/ 0 h 2216467"/>
                <a:gd name="connsiteX0" fmla="*/ 17597 w 2048613"/>
                <a:gd name="connsiteY0" fmla="*/ 2099785 h 2099785"/>
                <a:gd name="connsiteX1" fmla="*/ 17597 w 2048613"/>
                <a:gd name="connsiteY1" fmla="*/ 1543525 h 2099785"/>
                <a:gd name="connsiteX2" fmla="*/ 200477 w 2048613"/>
                <a:gd name="connsiteY2" fmla="*/ 1314925 h 2099785"/>
                <a:gd name="connsiteX3" fmla="*/ 360497 w 2048613"/>
                <a:gd name="connsiteY3" fmla="*/ 1269205 h 2099785"/>
                <a:gd name="connsiteX4" fmla="*/ 627197 w 2048613"/>
                <a:gd name="connsiteY4" fmla="*/ 1261585 h 2099785"/>
                <a:gd name="connsiteX5" fmla="*/ 779597 w 2048613"/>
                <a:gd name="connsiteY5" fmla="*/ 1208245 h 2099785"/>
                <a:gd name="connsiteX6" fmla="*/ 1084397 w 2048613"/>
                <a:gd name="connsiteY6" fmla="*/ 964405 h 2099785"/>
                <a:gd name="connsiteX7" fmla="*/ 1947362 w 2048613"/>
                <a:gd name="connsiteY7" fmla="*/ 150494 h 2099785"/>
                <a:gd name="connsiteX8" fmla="*/ 2034516 w 2048613"/>
                <a:gd name="connsiteY8" fmla="*/ 0 h 2099785"/>
                <a:gd name="connsiteX0" fmla="*/ 17597 w 2034516"/>
                <a:gd name="connsiteY0" fmla="*/ 2099785 h 2099785"/>
                <a:gd name="connsiteX1" fmla="*/ 17597 w 2034516"/>
                <a:gd name="connsiteY1" fmla="*/ 1543525 h 2099785"/>
                <a:gd name="connsiteX2" fmla="*/ 200477 w 2034516"/>
                <a:gd name="connsiteY2" fmla="*/ 1314925 h 2099785"/>
                <a:gd name="connsiteX3" fmla="*/ 360497 w 2034516"/>
                <a:gd name="connsiteY3" fmla="*/ 1269205 h 2099785"/>
                <a:gd name="connsiteX4" fmla="*/ 627197 w 2034516"/>
                <a:gd name="connsiteY4" fmla="*/ 1261585 h 2099785"/>
                <a:gd name="connsiteX5" fmla="*/ 779597 w 2034516"/>
                <a:gd name="connsiteY5" fmla="*/ 1208245 h 2099785"/>
                <a:gd name="connsiteX6" fmla="*/ 1084397 w 2034516"/>
                <a:gd name="connsiteY6" fmla="*/ 964405 h 2099785"/>
                <a:gd name="connsiteX7" fmla="*/ 1833062 w 2034516"/>
                <a:gd name="connsiteY7" fmla="*/ 250507 h 2099785"/>
                <a:gd name="connsiteX8" fmla="*/ 2034516 w 2034516"/>
                <a:gd name="connsiteY8" fmla="*/ 0 h 2099785"/>
                <a:gd name="connsiteX0" fmla="*/ 17597 w 2034516"/>
                <a:gd name="connsiteY0" fmla="*/ 2099785 h 2099785"/>
                <a:gd name="connsiteX1" fmla="*/ 17597 w 2034516"/>
                <a:gd name="connsiteY1" fmla="*/ 1543525 h 2099785"/>
                <a:gd name="connsiteX2" fmla="*/ 200477 w 2034516"/>
                <a:gd name="connsiteY2" fmla="*/ 1314925 h 2099785"/>
                <a:gd name="connsiteX3" fmla="*/ 360497 w 2034516"/>
                <a:gd name="connsiteY3" fmla="*/ 1269205 h 2099785"/>
                <a:gd name="connsiteX4" fmla="*/ 627197 w 2034516"/>
                <a:gd name="connsiteY4" fmla="*/ 1261585 h 2099785"/>
                <a:gd name="connsiteX5" fmla="*/ 779597 w 2034516"/>
                <a:gd name="connsiteY5" fmla="*/ 1208245 h 2099785"/>
                <a:gd name="connsiteX6" fmla="*/ 1084397 w 2034516"/>
                <a:gd name="connsiteY6" fmla="*/ 964405 h 2099785"/>
                <a:gd name="connsiteX7" fmla="*/ 1833062 w 2034516"/>
                <a:gd name="connsiteY7" fmla="*/ 250507 h 2099785"/>
                <a:gd name="connsiteX8" fmla="*/ 2034516 w 2034516"/>
                <a:gd name="connsiteY8" fmla="*/ 0 h 2099785"/>
                <a:gd name="connsiteX0" fmla="*/ 17597 w 1984509"/>
                <a:gd name="connsiteY0" fmla="*/ 2056923 h 2056923"/>
                <a:gd name="connsiteX1" fmla="*/ 17597 w 1984509"/>
                <a:gd name="connsiteY1" fmla="*/ 1500663 h 2056923"/>
                <a:gd name="connsiteX2" fmla="*/ 200477 w 1984509"/>
                <a:gd name="connsiteY2" fmla="*/ 1272063 h 2056923"/>
                <a:gd name="connsiteX3" fmla="*/ 360497 w 1984509"/>
                <a:gd name="connsiteY3" fmla="*/ 1226343 h 2056923"/>
                <a:gd name="connsiteX4" fmla="*/ 627197 w 1984509"/>
                <a:gd name="connsiteY4" fmla="*/ 1218723 h 2056923"/>
                <a:gd name="connsiteX5" fmla="*/ 779597 w 1984509"/>
                <a:gd name="connsiteY5" fmla="*/ 1165383 h 2056923"/>
                <a:gd name="connsiteX6" fmla="*/ 1084397 w 1984509"/>
                <a:gd name="connsiteY6" fmla="*/ 921543 h 2056923"/>
                <a:gd name="connsiteX7" fmla="*/ 1833062 w 1984509"/>
                <a:gd name="connsiteY7" fmla="*/ 207645 h 2056923"/>
                <a:gd name="connsiteX8" fmla="*/ 1984509 w 1984509"/>
                <a:gd name="connsiteY8" fmla="*/ 0 h 2056923"/>
                <a:gd name="connsiteX0" fmla="*/ 17597 w 2001178"/>
                <a:gd name="connsiteY0" fmla="*/ 2056923 h 2056923"/>
                <a:gd name="connsiteX1" fmla="*/ 17597 w 2001178"/>
                <a:gd name="connsiteY1" fmla="*/ 1500663 h 2056923"/>
                <a:gd name="connsiteX2" fmla="*/ 200477 w 2001178"/>
                <a:gd name="connsiteY2" fmla="*/ 1272063 h 2056923"/>
                <a:gd name="connsiteX3" fmla="*/ 360497 w 2001178"/>
                <a:gd name="connsiteY3" fmla="*/ 1226343 h 2056923"/>
                <a:gd name="connsiteX4" fmla="*/ 627197 w 2001178"/>
                <a:gd name="connsiteY4" fmla="*/ 1218723 h 2056923"/>
                <a:gd name="connsiteX5" fmla="*/ 779597 w 2001178"/>
                <a:gd name="connsiteY5" fmla="*/ 1165383 h 2056923"/>
                <a:gd name="connsiteX6" fmla="*/ 1084397 w 2001178"/>
                <a:gd name="connsiteY6" fmla="*/ 921543 h 2056923"/>
                <a:gd name="connsiteX7" fmla="*/ 1833062 w 2001178"/>
                <a:gd name="connsiteY7" fmla="*/ 207645 h 2056923"/>
                <a:gd name="connsiteX8" fmla="*/ 2001178 w 2001178"/>
                <a:gd name="connsiteY8" fmla="*/ 0 h 2056923"/>
                <a:gd name="connsiteX0" fmla="*/ 17597 w 2008321"/>
                <a:gd name="connsiteY0" fmla="*/ 2052160 h 2052160"/>
                <a:gd name="connsiteX1" fmla="*/ 17597 w 2008321"/>
                <a:gd name="connsiteY1" fmla="*/ 1495900 h 2052160"/>
                <a:gd name="connsiteX2" fmla="*/ 200477 w 2008321"/>
                <a:gd name="connsiteY2" fmla="*/ 1267300 h 2052160"/>
                <a:gd name="connsiteX3" fmla="*/ 360497 w 2008321"/>
                <a:gd name="connsiteY3" fmla="*/ 1221580 h 2052160"/>
                <a:gd name="connsiteX4" fmla="*/ 627197 w 2008321"/>
                <a:gd name="connsiteY4" fmla="*/ 1213960 h 2052160"/>
                <a:gd name="connsiteX5" fmla="*/ 779597 w 2008321"/>
                <a:gd name="connsiteY5" fmla="*/ 1160620 h 2052160"/>
                <a:gd name="connsiteX6" fmla="*/ 1084397 w 2008321"/>
                <a:gd name="connsiteY6" fmla="*/ 916780 h 2052160"/>
                <a:gd name="connsiteX7" fmla="*/ 1833062 w 2008321"/>
                <a:gd name="connsiteY7" fmla="*/ 202882 h 2052160"/>
                <a:gd name="connsiteX8" fmla="*/ 2008321 w 2008321"/>
                <a:gd name="connsiteY8" fmla="*/ 0 h 2052160"/>
                <a:gd name="connsiteX0" fmla="*/ 17597 w 2015465"/>
                <a:gd name="connsiteY0" fmla="*/ 2045016 h 2045016"/>
                <a:gd name="connsiteX1" fmla="*/ 17597 w 2015465"/>
                <a:gd name="connsiteY1" fmla="*/ 1488756 h 2045016"/>
                <a:gd name="connsiteX2" fmla="*/ 200477 w 2015465"/>
                <a:gd name="connsiteY2" fmla="*/ 1260156 h 2045016"/>
                <a:gd name="connsiteX3" fmla="*/ 360497 w 2015465"/>
                <a:gd name="connsiteY3" fmla="*/ 1214436 h 2045016"/>
                <a:gd name="connsiteX4" fmla="*/ 627197 w 2015465"/>
                <a:gd name="connsiteY4" fmla="*/ 1206816 h 2045016"/>
                <a:gd name="connsiteX5" fmla="*/ 779597 w 2015465"/>
                <a:gd name="connsiteY5" fmla="*/ 1153476 h 2045016"/>
                <a:gd name="connsiteX6" fmla="*/ 1084397 w 2015465"/>
                <a:gd name="connsiteY6" fmla="*/ 909636 h 2045016"/>
                <a:gd name="connsiteX7" fmla="*/ 1833062 w 2015465"/>
                <a:gd name="connsiteY7" fmla="*/ 195738 h 2045016"/>
                <a:gd name="connsiteX8" fmla="*/ 2015465 w 2015465"/>
                <a:gd name="connsiteY8" fmla="*/ 0 h 2045016"/>
                <a:gd name="connsiteX0" fmla="*/ 17597 w 2027371"/>
                <a:gd name="connsiteY0" fmla="*/ 2052160 h 2052160"/>
                <a:gd name="connsiteX1" fmla="*/ 17597 w 2027371"/>
                <a:gd name="connsiteY1" fmla="*/ 1495900 h 2052160"/>
                <a:gd name="connsiteX2" fmla="*/ 200477 w 2027371"/>
                <a:gd name="connsiteY2" fmla="*/ 1267300 h 2052160"/>
                <a:gd name="connsiteX3" fmla="*/ 360497 w 2027371"/>
                <a:gd name="connsiteY3" fmla="*/ 1221580 h 2052160"/>
                <a:gd name="connsiteX4" fmla="*/ 627197 w 2027371"/>
                <a:gd name="connsiteY4" fmla="*/ 1213960 h 2052160"/>
                <a:gd name="connsiteX5" fmla="*/ 779597 w 2027371"/>
                <a:gd name="connsiteY5" fmla="*/ 1160620 h 2052160"/>
                <a:gd name="connsiteX6" fmla="*/ 1084397 w 2027371"/>
                <a:gd name="connsiteY6" fmla="*/ 916780 h 2052160"/>
                <a:gd name="connsiteX7" fmla="*/ 1833062 w 2027371"/>
                <a:gd name="connsiteY7" fmla="*/ 202882 h 2052160"/>
                <a:gd name="connsiteX8" fmla="*/ 2027371 w 2027371"/>
                <a:gd name="connsiteY8" fmla="*/ 0 h 2052160"/>
                <a:gd name="connsiteX0" fmla="*/ 17597 w 2034515"/>
                <a:gd name="connsiteY0" fmla="*/ 2071210 h 2071210"/>
                <a:gd name="connsiteX1" fmla="*/ 17597 w 2034515"/>
                <a:gd name="connsiteY1" fmla="*/ 1514950 h 2071210"/>
                <a:gd name="connsiteX2" fmla="*/ 200477 w 2034515"/>
                <a:gd name="connsiteY2" fmla="*/ 1286350 h 2071210"/>
                <a:gd name="connsiteX3" fmla="*/ 360497 w 2034515"/>
                <a:gd name="connsiteY3" fmla="*/ 1240630 h 2071210"/>
                <a:gd name="connsiteX4" fmla="*/ 627197 w 2034515"/>
                <a:gd name="connsiteY4" fmla="*/ 1233010 h 2071210"/>
                <a:gd name="connsiteX5" fmla="*/ 779597 w 2034515"/>
                <a:gd name="connsiteY5" fmla="*/ 1179670 h 2071210"/>
                <a:gd name="connsiteX6" fmla="*/ 1084397 w 2034515"/>
                <a:gd name="connsiteY6" fmla="*/ 935830 h 2071210"/>
                <a:gd name="connsiteX7" fmla="*/ 1833062 w 2034515"/>
                <a:gd name="connsiteY7" fmla="*/ 221932 h 2071210"/>
                <a:gd name="connsiteX8" fmla="*/ 2034515 w 2034515"/>
                <a:gd name="connsiteY8" fmla="*/ 0 h 2071210"/>
                <a:gd name="connsiteX0" fmla="*/ 10374 w 2027292"/>
                <a:gd name="connsiteY0" fmla="*/ 2071210 h 2071210"/>
                <a:gd name="connsiteX1" fmla="*/ 24661 w 2027292"/>
                <a:gd name="connsiteY1" fmla="*/ 1519712 h 2071210"/>
                <a:gd name="connsiteX2" fmla="*/ 193254 w 2027292"/>
                <a:gd name="connsiteY2" fmla="*/ 1286350 h 2071210"/>
                <a:gd name="connsiteX3" fmla="*/ 353274 w 2027292"/>
                <a:gd name="connsiteY3" fmla="*/ 1240630 h 2071210"/>
                <a:gd name="connsiteX4" fmla="*/ 619974 w 2027292"/>
                <a:gd name="connsiteY4" fmla="*/ 1233010 h 2071210"/>
                <a:gd name="connsiteX5" fmla="*/ 772374 w 2027292"/>
                <a:gd name="connsiteY5" fmla="*/ 1179670 h 2071210"/>
                <a:gd name="connsiteX6" fmla="*/ 1077174 w 2027292"/>
                <a:gd name="connsiteY6" fmla="*/ 935830 h 2071210"/>
                <a:gd name="connsiteX7" fmla="*/ 1825839 w 2027292"/>
                <a:gd name="connsiteY7" fmla="*/ 221932 h 2071210"/>
                <a:gd name="connsiteX8" fmla="*/ 2027292 w 2027292"/>
                <a:gd name="connsiteY8" fmla="*/ 0 h 2071210"/>
                <a:gd name="connsiteX0" fmla="*/ 13127 w 2022901"/>
                <a:gd name="connsiteY0" fmla="*/ 2071210 h 2071210"/>
                <a:gd name="connsiteX1" fmla="*/ 20270 w 2022901"/>
                <a:gd name="connsiteY1" fmla="*/ 1519712 h 2071210"/>
                <a:gd name="connsiteX2" fmla="*/ 188863 w 2022901"/>
                <a:gd name="connsiteY2" fmla="*/ 1286350 h 2071210"/>
                <a:gd name="connsiteX3" fmla="*/ 348883 w 2022901"/>
                <a:gd name="connsiteY3" fmla="*/ 1240630 h 2071210"/>
                <a:gd name="connsiteX4" fmla="*/ 615583 w 2022901"/>
                <a:gd name="connsiteY4" fmla="*/ 1233010 h 2071210"/>
                <a:gd name="connsiteX5" fmla="*/ 767983 w 2022901"/>
                <a:gd name="connsiteY5" fmla="*/ 1179670 h 2071210"/>
                <a:gd name="connsiteX6" fmla="*/ 1072783 w 2022901"/>
                <a:gd name="connsiteY6" fmla="*/ 935830 h 2071210"/>
                <a:gd name="connsiteX7" fmla="*/ 1821448 w 2022901"/>
                <a:gd name="connsiteY7" fmla="*/ 221932 h 2071210"/>
                <a:gd name="connsiteX8" fmla="*/ 2022901 w 2022901"/>
                <a:gd name="connsiteY8" fmla="*/ 0 h 2071210"/>
                <a:gd name="connsiteX0" fmla="*/ 13127 w 2022901"/>
                <a:gd name="connsiteY0" fmla="*/ 2004535 h 2004535"/>
                <a:gd name="connsiteX1" fmla="*/ 20270 w 2022901"/>
                <a:gd name="connsiteY1" fmla="*/ 1519712 h 2004535"/>
                <a:gd name="connsiteX2" fmla="*/ 188863 w 2022901"/>
                <a:gd name="connsiteY2" fmla="*/ 1286350 h 2004535"/>
                <a:gd name="connsiteX3" fmla="*/ 348883 w 2022901"/>
                <a:gd name="connsiteY3" fmla="*/ 1240630 h 2004535"/>
                <a:gd name="connsiteX4" fmla="*/ 615583 w 2022901"/>
                <a:gd name="connsiteY4" fmla="*/ 1233010 h 2004535"/>
                <a:gd name="connsiteX5" fmla="*/ 767983 w 2022901"/>
                <a:gd name="connsiteY5" fmla="*/ 1179670 h 2004535"/>
                <a:gd name="connsiteX6" fmla="*/ 1072783 w 2022901"/>
                <a:gd name="connsiteY6" fmla="*/ 935830 h 2004535"/>
                <a:gd name="connsiteX7" fmla="*/ 1821448 w 2022901"/>
                <a:gd name="connsiteY7" fmla="*/ 221932 h 2004535"/>
                <a:gd name="connsiteX8" fmla="*/ 2022901 w 2022901"/>
                <a:gd name="connsiteY8" fmla="*/ 0 h 2004535"/>
                <a:gd name="connsiteX0" fmla="*/ 9609 w 2028908"/>
                <a:gd name="connsiteY0" fmla="*/ 2042635 h 2042635"/>
                <a:gd name="connsiteX1" fmla="*/ 26277 w 2028908"/>
                <a:gd name="connsiteY1" fmla="*/ 1519712 h 2042635"/>
                <a:gd name="connsiteX2" fmla="*/ 194870 w 2028908"/>
                <a:gd name="connsiteY2" fmla="*/ 1286350 h 2042635"/>
                <a:gd name="connsiteX3" fmla="*/ 354890 w 2028908"/>
                <a:gd name="connsiteY3" fmla="*/ 1240630 h 2042635"/>
                <a:gd name="connsiteX4" fmla="*/ 621590 w 2028908"/>
                <a:gd name="connsiteY4" fmla="*/ 1233010 h 2042635"/>
                <a:gd name="connsiteX5" fmla="*/ 773990 w 2028908"/>
                <a:gd name="connsiteY5" fmla="*/ 1179670 h 2042635"/>
                <a:gd name="connsiteX6" fmla="*/ 1078790 w 2028908"/>
                <a:gd name="connsiteY6" fmla="*/ 935830 h 2042635"/>
                <a:gd name="connsiteX7" fmla="*/ 1827455 w 2028908"/>
                <a:gd name="connsiteY7" fmla="*/ 221932 h 2042635"/>
                <a:gd name="connsiteX8" fmla="*/ 2028908 w 2028908"/>
                <a:gd name="connsiteY8" fmla="*/ 0 h 2042635"/>
                <a:gd name="connsiteX0" fmla="*/ 9609 w 2028908"/>
                <a:gd name="connsiteY0" fmla="*/ 1985485 h 1985485"/>
                <a:gd name="connsiteX1" fmla="*/ 26277 w 2028908"/>
                <a:gd name="connsiteY1" fmla="*/ 1519712 h 1985485"/>
                <a:gd name="connsiteX2" fmla="*/ 194870 w 2028908"/>
                <a:gd name="connsiteY2" fmla="*/ 1286350 h 1985485"/>
                <a:gd name="connsiteX3" fmla="*/ 354890 w 2028908"/>
                <a:gd name="connsiteY3" fmla="*/ 1240630 h 1985485"/>
                <a:gd name="connsiteX4" fmla="*/ 621590 w 2028908"/>
                <a:gd name="connsiteY4" fmla="*/ 1233010 h 1985485"/>
                <a:gd name="connsiteX5" fmla="*/ 773990 w 2028908"/>
                <a:gd name="connsiteY5" fmla="*/ 1179670 h 1985485"/>
                <a:gd name="connsiteX6" fmla="*/ 1078790 w 2028908"/>
                <a:gd name="connsiteY6" fmla="*/ 935830 h 1985485"/>
                <a:gd name="connsiteX7" fmla="*/ 1827455 w 2028908"/>
                <a:gd name="connsiteY7" fmla="*/ 221932 h 1985485"/>
                <a:gd name="connsiteX8" fmla="*/ 2028908 w 2028908"/>
                <a:gd name="connsiteY8" fmla="*/ 0 h 198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8908" h="1985485">
                  <a:moveTo>
                    <a:pt x="9609" y="1985485"/>
                  </a:moveTo>
                  <a:cubicBezTo>
                    <a:pt x="-5631" y="1772760"/>
                    <a:pt x="-4600" y="1636235"/>
                    <a:pt x="26277" y="1519712"/>
                  </a:cubicBezTo>
                  <a:cubicBezTo>
                    <a:pt x="57154" y="1403190"/>
                    <a:pt x="140101" y="1332864"/>
                    <a:pt x="194870" y="1286350"/>
                  </a:cubicBezTo>
                  <a:cubicBezTo>
                    <a:pt x="249639" y="1239836"/>
                    <a:pt x="283770" y="1249520"/>
                    <a:pt x="354890" y="1240630"/>
                  </a:cubicBezTo>
                  <a:cubicBezTo>
                    <a:pt x="426010" y="1231740"/>
                    <a:pt x="551740" y="1243170"/>
                    <a:pt x="621590" y="1233010"/>
                  </a:cubicBezTo>
                  <a:cubicBezTo>
                    <a:pt x="691440" y="1222850"/>
                    <a:pt x="697790" y="1229200"/>
                    <a:pt x="773990" y="1179670"/>
                  </a:cubicBezTo>
                  <a:cubicBezTo>
                    <a:pt x="850190" y="1130140"/>
                    <a:pt x="903213" y="1095453"/>
                    <a:pt x="1078790" y="935830"/>
                  </a:cubicBezTo>
                  <a:cubicBezTo>
                    <a:pt x="1254367" y="776207"/>
                    <a:pt x="1669102" y="377904"/>
                    <a:pt x="1827455" y="221932"/>
                  </a:cubicBezTo>
                  <a:cubicBezTo>
                    <a:pt x="1985808" y="65960"/>
                    <a:pt x="2024145" y="1587"/>
                    <a:pt x="2028908" y="0"/>
                  </a:cubicBezTo>
                </a:path>
              </a:pathLst>
            </a:custGeom>
            <a:noFill/>
            <a:ln w="698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66" name="直線コネクタ 65">
              <a:extLst>
                <a:ext uri="{FF2B5EF4-FFF2-40B4-BE49-F238E27FC236}">
                  <a16:creationId xmlns:a16="http://schemas.microsoft.com/office/drawing/2014/main" id="{041593DE-5FAB-4495-9439-57946B53921A}"/>
                </a:ext>
              </a:extLst>
            </p:cNvPr>
            <p:cNvCxnSpPr/>
            <p:nvPr/>
          </p:nvCxnSpPr>
          <p:spPr>
            <a:xfrm>
              <a:off x="2880707" y="2782042"/>
              <a:ext cx="22436" cy="998123"/>
            </a:xfrm>
            <a:prstGeom prst="line">
              <a:avLst/>
            </a:prstGeom>
            <a:ln w="13335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pic>
        <p:nvPicPr>
          <p:cNvPr id="71" name="図 70">
            <a:extLst>
              <a:ext uri="{FF2B5EF4-FFF2-40B4-BE49-F238E27FC236}">
                <a16:creationId xmlns:a16="http://schemas.microsoft.com/office/drawing/2014/main" id="{A2258F31-F3DF-44E1-AF66-3C77356F47A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97111" y="5394960"/>
            <a:ext cx="2304101" cy="1326158"/>
          </a:xfrm>
          <a:prstGeom prst="rect">
            <a:avLst/>
          </a:prstGeom>
        </p:spPr>
      </p:pic>
      <p:sp>
        <p:nvSpPr>
          <p:cNvPr id="7" name="テキスト ボックス 6">
            <a:extLst>
              <a:ext uri="{FF2B5EF4-FFF2-40B4-BE49-F238E27FC236}">
                <a16:creationId xmlns:a16="http://schemas.microsoft.com/office/drawing/2014/main" id="{53E5413C-BD5C-4AAA-B8CD-D98758A39B7D}"/>
              </a:ext>
            </a:extLst>
          </p:cNvPr>
          <p:cNvSpPr txBox="1"/>
          <p:nvPr/>
        </p:nvSpPr>
        <p:spPr>
          <a:xfrm>
            <a:off x="197111" y="5363474"/>
            <a:ext cx="840052" cy="230832"/>
          </a:xfrm>
          <a:prstGeom prst="rect">
            <a:avLst/>
          </a:prstGeom>
          <a:solidFill>
            <a:srgbClr val="FFFFFF"/>
          </a:solidFill>
          <a:ln>
            <a:solidFill>
              <a:schemeClr val="tx1"/>
            </a:solidFill>
          </a:ln>
        </p:spPr>
        <p:txBody>
          <a:bodyPr wrap="square" rtlCol="0">
            <a:spAutoFit/>
          </a:bodyPr>
          <a:lstStyle/>
          <a:p>
            <a:r>
              <a:rPr kumimoji="1" lang="ja-JP" altLang="en-US" sz="900" dirty="0">
                <a:latin typeface="BIZ UDPゴシック" panose="020B0400000000000000" pitchFamily="50" charset="-128"/>
                <a:ea typeface="BIZ UDPゴシック" panose="020B0400000000000000" pitchFamily="50" charset="-128"/>
              </a:rPr>
              <a:t>竣工イメージ</a:t>
            </a:r>
          </a:p>
        </p:txBody>
      </p:sp>
      <p:sp>
        <p:nvSpPr>
          <p:cNvPr id="73" name="テキスト ボックス 72">
            <a:extLst>
              <a:ext uri="{FF2B5EF4-FFF2-40B4-BE49-F238E27FC236}">
                <a16:creationId xmlns:a16="http://schemas.microsoft.com/office/drawing/2014/main" id="{F1E8F0DF-4CA4-4650-9678-CFF3443BBED3}"/>
              </a:ext>
            </a:extLst>
          </p:cNvPr>
          <p:cNvSpPr txBox="1"/>
          <p:nvPr/>
        </p:nvSpPr>
        <p:spPr>
          <a:xfrm>
            <a:off x="6676986" y="928140"/>
            <a:ext cx="1994457"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（令和</a:t>
            </a:r>
            <a:r>
              <a:rPr kumimoji="1" lang="en-US" altLang="ja-JP" sz="900" dirty="0">
                <a:latin typeface="BIZ UDPゴシック" panose="020B0400000000000000" pitchFamily="50" charset="-128"/>
                <a:ea typeface="BIZ UDPゴシック" panose="020B0400000000000000" pitchFamily="50" charset="-128"/>
              </a:rPr>
              <a:t>4</a:t>
            </a:r>
            <a:r>
              <a:rPr kumimoji="1" lang="ja-JP" altLang="en-US" sz="900" dirty="0">
                <a:latin typeface="BIZ UDPゴシック" panose="020B0400000000000000" pitchFamily="50" charset="-128"/>
                <a:ea typeface="BIZ UDPゴシック" panose="020B0400000000000000" pitchFamily="50" charset="-128"/>
              </a:rPr>
              <a:t>年</a:t>
            </a:r>
            <a:r>
              <a:rPr kumimoji="1" lang="en-US" altLang="ja-JP" sz="900" dirty="0">
                <a:latin typeface="BIZ UDPゴシック" panose="020B0400000000000000" pitchFamily="50" charset="-128"/>
                <a:ea typeface="BIZ UDPゴシック" panose="020B0400000000000000" pitchFamily="50" charset="-128"/>
              </a:rPr>
              <a:t>1</a:t>
            </a:r>
            <a:r>
              <a:rPr kumimoji="1" lang="ja-JP" altLang="en-US" sz="900" dirty="0">
                <a:latin typeface="BIZ UDPゴシック" panose="020B0400000000000000" pitchFamily="50" charset="-128"/>
                <a:ea typeface="BIZ UDPゴシック" panose="020B0400000000000000" pitchFamily="50" charset="-128"/>
              </a:rPr>
              <a:t>月</a:t>
            </a:r>
            <a:r>
              <a:rPr kumimoji="1" lang="en-US" altLang="ja-JP" sz="900" dirty="0">
                <a:latin typeface="BIZ UDPゴシック" panose="020B0400000000000000" pitchFamily="50" charset="-128"/>
                <a:ea typeface="BIZ UDPゴシック" panose="020B0400000000000000" pitchFamily="50" charset="-128"/>
              </a:rPr>
              <a:t>28</a:t>
            </a:r>
            <a:r>
              <a:rPr kumimoji="1" lang="ja-JP" altLang="en-US" sz="900" dirty="0">
                <a:latin typeface="BIZ UDPゴシック" panose="020B0400000000000000" pitchFamily="50" charset="-128"/>
                <a:ea typeface="BIZ UDPゴシック" panose="020B0400000000000000" pitchFamily="50" charset="-128"/>
              </a:rPr>
              <a:t>日 アドバイス部会）</a:t>
            </a:r>
          </a:p>
        </p:txBody>
      </p:sp>
      <p:sp>
        <p:nvSpPr>
          <p:cNvPr id="74" name="テキスト ボックス 73">
            <a:extLst>
              <a:ext uri="{FF2B5EF4-FFF2-40B4-BE49-F238E27FC236}">
                <a16:creationId xmlns:a16="http://schemas.microsoft.com/office/drawing/2014/main" id="{D51144F6-1F05-4B4A-BC7F-DDA31ED58CB2}"/>
              </a:ext>
            </a:extLst>
          </p:cNvPr>
          <p:cNvSpPr txBox="1"/>
          <p:nvPr/>
        </p:nvSpPr>
        <p:spPr>
          <a:xfrm>
            <a:off x="6676986" y="2886480"/>
            <a:ext cx="1922321"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（令和</a:t>
            </a:r>
            <a:r>
              <a:rPr kumimoji="1" lang="en-US" altLang="ja-JP" sz="900" dirty="0">
                <a:latin typeface="BIZ UDPゴシック" panose="020B0400000000000000" pitchFamily="50" charset="-128"/>
                <a:ea typeface="BIZ UDPゴシック" panose="020B0400000000000000" pitchFamily="50" charset="-128"/>
              </a:rPr>
              <a:t>5</a:t>
            </a:r>
            <a:r>
              <a:rPr kumimoji="1" lang="ja-JP" altLang="en-US" sz="900" dirty="0">
                <a:latin typeface="BIZ UDPゴシック" panose="020B0400000000000000" pitchFamily="50" charset="-128"/>
                <a:ea typeface="BIZ UDPゴシック" panose="020B0400000000000000" pitchFamily="50" charset="-128"/>
              </a:rPr>
              <a:t>年</a:t>
            </a:r>
            <a:r>
              <a:rPr kumimoji="1" lang="en-US" altLang="ja-JP" sz="900" dirty="0">
                <a:latin typeface="BIZ UDPゴシック" panose="020B0400000000000000" pitchFamily="50" charset="-128"/>
                <a:ea typeface="BIZ UDPゴシック" panose="020B0400000000000000" pitchFamily="50" charset="-128"/>
              </a:rPr>
              <a:t>3</a:t>
            </a:r>
            <a:r>
              <a:rPr kumimoji="1" lang="ja-JP" altLang="en-US" sz="900" dirty="0">
                <a:latin typeface="BIZ UDPゴシック" panose="020B0400000000000000" pitchFamily="50" charset="-128"/>
                <a:ea typeface="BIZ UDPゴシック" panose="020B0400000000000000" pitchFamily="50" charset="-128"/>
              </a:rPr>
              <a:t>月</a:t>
            </a:r>
            <a:r>
              <a:rPr kumimoji="1" lang="en-US" altLang="ja-JP" sz="900" dirty="0">
                <a:latin typeface="BIZ UDPゴシック" panose="020B0400000000000000" pitchFamily="50" charset="-128"/>
                <a:ea typeface="BIZ UDPゴシック" panose="020B0400000000000000" pitchFamily="50" charset="-128"/>
              </a:rPr>
              <a:t>6</a:t>
            </a:r>
            <a:r>
              <a:rPr kumimoji="1" lang="ja-JP" altLang="en-US" sz="900" dirty="0">
                <a:latin typeface="BIZ UDPゴシック" panose="020B0400000000000000" pitchFamily="50" charset="-128"/>
                <a:ea typeface="BIZ UDPゴシック" panose="020B0400000000000000" pitchFamily="50" charset="-128"/>
              </a:rPr>
              <a:t>日 アドバイス部会）</a:t>
            </a:r>
          </a:p>
        </p:txBody>
      </p:sp>
      <p:sp>
        <p:nvSpPr>
          <p:cNvPr id="75" name="フリーフォーム: 図形 74">
            <a:extLst>
              <a:ext uri="{FF2B5EF4-FFF2-40B4-BE49-F238E27FC236}">
                <a16:creationId xmlns:a16="http://schemas.microsoft.com/office/drawing/2014/main" id="{23DEBE83-9FF6-4762-BB2C-6A521B21BC84}"/>
              </a:ext>
            </a:extLst>
          </p:cNvPr>
          <p:cNvSpPr/>
          <p:nvPr/>
        </p:nvSpPr>
        <p:spPr>
          <a:xfrm>
            <a:off x="1947178" y="3053123"/>
            <a:ext cx="130666" cy="330772"/>
          </a:xfrm>
          <a:custGeom>
            <a:avLst/>
            <a:gdLst>
              <a:gd name="connsiteX0" fmla="*/ 182880 w 357808"/>
              <a:gd name="connsiteY0" fmla="*/ 898498 h 898498"/>
              <a:gd name="connsiteX1" fmla="*/ 182880 w 357808"/>
              <a:gd name="connsiteY1" fmla="*/ 0 h 898498"/>
              <a:gd name="connsiteX2" fmla="*/ 0 w 357808"/>
              <a:gd name="connsiteY2" fmla="*/ 524786 h 898498"/>
              <a:gd name="connsiteX3" fmla="*/ 357808 w 357808"/>
              <a:gd name="connsiteY3" fmla="*/ 492981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32075 h 898498"/>
              <a:gd name="connsiteX0" fmla="*/ 182880 w 344777"/>
              <a:gd name="connsiteY0" fmla="*/ 898498 h 898498"/>
              <a:gd name="connsiteX1" fmla="*/ 182880 w 344777"/>
              <a:gd name="connsiteY1" fmla="*/ 0 h 898498"/>
              <a:gd name="connsiteX2" fmla="*/ 0 w 344777"/>
              <a:gd name="connsiteY2" fmla="*/ 524786 h 898498"/>
              <a:gd name="connsiteX3" fmla="*/ 344777 w 344777"/>
              <a:gd name="connsiteY3" fmla="*/ 516835 h 898498"/>
              <a:gd name="connsiteX0" fmla="*/ 182880 w 354937"/>
              <a:gd name="connsiteY0" fmla="*/ 898498 h 898498"/>
              <a:gd name="connsiteX1" fmla="*/ 182880 w 354937"/>
              <a:gd name="connsiteY1" fmla="*/ 0 h 898498"/>
              <a:gd name="connsiteX2" fmla="*/ 0 w 354937"/>
              <a:gd name="connsiteY2" fmla="*/ 524786 h 898498"/>
              <a:gd name="connsiteX3" fmla="*/ 354937 w 354937"/>
              <a:gd name="connsiteY3" fmla="*/ 526995 h 898498"/>
            </a:gdLst>
            <a:ahLst/>
            <a:cxnLst>
              <a:cxn ang="0">
                <a:pos x="connsiteX0" y="connsiteY0"/>
              </a:cxn>
              <a:cxn ang="0">
                <a:pos x="connsiteX1" y="connsiteY1"/>
              </a:cxn>
              <a:cxn ang="0">
                <a:pos x="connsiteX2" y="connsiteY2"/>
              </a:cxn>
              <a:cxn ang="0">
                <a:pos x="connsiteX3" y="connsiteY3"/>
              </a:cxn>
            </a:cxnLst>
            <a:rect l="l" t="t" r="r" b="b"/>
            <a:pathLst>
              <a:path w="354937" h="898498">
                <a:moveTo>
                  <a:pt x="182880" y="898498"/>
                </a:moveTo>
                <a:lnTo>
                  <a:pt x="182880" y="0"/>
                </a:lnTo>
                <a:lnTo>
                  <a:pt x="0" y="524786"/>
                </a:lnTo>
                <a:lnTo>
                  <a:pt x="354937" y="52699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スライド番号プレースホルダー 3">
            <a:extLst>
              <a:ext uri="{FF2B5EF4-FFF2-40B4-BE49-F238E27FC236}">
                <a16:creationId xmlns:a16="http://schemas.microsoft.com/office/drawing/2014/main" id="{1936A41E-F4BC-46B6-85DD-CB206F515E3D}"/>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grpSp>
        <p:nvGrpSpPr>
          <p:cNvPr id="44" name="グループ化 43">
            <a:extLst>
              <a:ext uri="{FF2B5EF4-FFF2-40B4-BE49-F238E27FC236}">
                <a16:creationId xmlns:a16="http://schemas.microsoft.com/office/drawing/2014/main" id="{71F21C42-20AA-4A29-A60D-0305C63517A5}"/>
              </a:ext>
            </a:extLst>
          </p:cNvPr>
          <p:cNvGrpSpPr/>
          <p:nvPr/>
        </p:nvGrpSpPr>
        <p:grpSpPr>
          <a:xfrm>
            <a:off x="5405706" y="928140"/>
            <a:ext cx="3489967" cy="1620904"/>
            <a:chOff x="5426961" y="2186878"/>
            <a:chExt cx="3489967" cy="1539660"/>
          </a:xfrm>
        </p:grpSpPr>
        <p:sp>
          <p:nvSpPr>
            <p:cNvPr id="45" name="正方形/長方形 44">
              <a:extLst>
                <a:ext uri="{FF2B5EF4-FFF2-40B4-BE49-F238E27FC236}">
                  <a16:creationId xmlns:a16="http://schemas.microsoft.com/office/drawing/2014/main" id="{9DED6AD0-D827-4787-86C9-FA5C32039FD8}"/>
                </a:ext>
              </a:extLst>
            </p:cNvPr>
            <p:cNvSpPr/>
            <p:nvPr/>
          </p:nvSpPr>
          <p:spPr>
            <a:xfrm>
              <a:off x="5426961" y="2429395"/>
              <a:ext cx="3489967" cy="1297143"/>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大和川に対し斜めに橋が架かるため、大和川の眺望景観に対して非常にインパクトを与えている。</a:t>
              </a:r>
            </a:p>
            <a:p>
              <a:pPr marL="171450" indent="-171450">
                <a:buFont typeface="Wingdings" panose="05000000000000000000" pitchFamily="2" charset="2"/>
                <a:buChar char="ü"/>
              </a:pPr>
              <a:endParaRPr kumimoji="1" lang="ja-JP" altLang="en-US"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ランドマークとして、背景に何があるか・景観性を考慮して検討が必要。</a:t>
              </a:r>
            </a:p>
            <a:p>
              <a:pPr marL="171450" indent="-171450">
                <a:buFont typeface="Wingdings" panose="05000000000000000000" pitchFamily="2" charset="2"/>
                <a:buChar char="ü"/>
              </a:pPr>
              <a:endParaRPr kumimoji="1" lang="ja-JP" altLang="en-US"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橋を利用する方が立ち止まって遠くの風景美を楽しむ要素や、その方たちの居心地を考えてほしい。</a:t>
              </a:r>
              <a:endParaRPr kumimoji="1" lang="en-US" altLang="ja-JP"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0" name="テキスト ボックス 49">
              <a:extLst>
                <a:ext uri="{FF2B5EF4-FFF2-40B4-BE49-F238E27FC236}">
                  <a16:creationId xmlns:a16="http://schemas.microsoft.com/office/drawing/2014/main" id="{20E7E988-AB9B-40DF-A7CA-2AC3C9B313AD}"/>
                </a:ext>
              </a:extLst>
            </p:cNvPr>
            <p:cNvSpPr txBox="1"/>
            <p:nvPr/>
          </p:nvSpPr>
          <p:spPr>
            <a:xfrm>
              <a:off x="5430825" y="2186878"/>
              <a:ext cx="1127232" cy="241189"/>
            </a:xfrm>
            <a:prstGeom prst="rect">
              <a:avLst/>
            </a:prstGeom>
            <a:solidFill>
              <a:schemeClr val="accent2">
                <a:lumMod val="75000"/>
              </a:schemeClr>
            </a:solidFill>
            <a:ln>
              <a:solidFill>
                <a:schemeClr val="tx1"/>
              </a:solidFill>
            </a:ln>
          </p:spPr>
          <p:txBody>
            <a:bodyPr wrap="none" rtlCol="0">
              <a:spAutoFit/>
            </a:bodyPr>
            <a:lstStyle/>
            <a:p>
              <a:r>
                <a:rPr kumimoji="1" lang="ja-JP" altLang="en-US" sz="1050" dirty="0">
                  <a:solidFill>
                    <a:schemeClr val="bg1"/>
                  </a:solidFill>
                  <a:latin typeface="BIZ UDPゴシック" panose="020B0400000000000000" pitchFamily="50" charset="-128"/>
                  <a:ea typeface="BIZ UDPゴシック" panose="020B0400000000000000" pitchFamily="50" charset="-128"/>
                </a:rPr>
                <a:t>①基本設計段階</a:t>
              </a:r>
            </a:p>
          </p:txBody>
        </p:sp>
      </p:grpSp>
      <p:grpSp>
        <p:nvGrpSpPr>
          <p:cNvPr id="54" name="グループ化 53">
            <a:extLst>
              <a:ext uri="{FF2B5EF4-FFF2-40B4-BE49-F238E27FC236}">
                <a16:creationId xmlns:a16="http://schemas.microsoft.com/office/drawing/2014/main" id="{C45522C6-5030-4689-AA05-224A96B948E9}"/>
              </a:ext>
            </a:extLst>
          </p:cNvPr>
          <p:cNvGrpSpPr/>
          <p:nvPr/>
        </p:nvGrpSpPr>
        <p:grpSpPr>
          <a:xfrm>
            <a:off x="5422812" y="2892723"/>
            <a:ext cx="3489967" cy="2582403"/>
            <a:chOff x="5444067" y="4192470"/>
            <a:chExt cx="3489967" cy="2582403"/>
          </a:xfrm>
        </p:grpSpPr>
        <p:sp>
          <p:nvSpPr>
            <p:cNvPr id="72" name="正方形/長方形 71">
              <a:extLst>
                <a:ext uri="{FF2B5EF4-FFF2-40B4-BE49-F238E27FC236}">
                  <a16:creationId xmlns:a16="http://schemas.microsoft.com/office/drawing/2014/main" id="{9A265FD0-5A0B-4EBD-AD50-8AE10C49794A}"/>
                </a:ext>
              </a:extLst>
            </p:cNvPr>
            <p:cNvSpPr/>
            <p:nvPr/>
          </p:nvSpPr>
          <p:spPr>
            <a:xfrm>
              <a:off x="5444067" y="4445767"/>
              <a:ext cx="3489967" cy="232910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お金をかけて景観を良くすることも出来ますが、必要のないものを除き、シンプルにする引き算の発想もある。 </a:t>
              </a:r>
              <a:endParaRPr kumimoji="1" lang="en-US" altLang="ja-JP"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endParaRPr kumimoji="1" lang="en-US" altLang="ja-JP"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周辺の地域だけではなく大和川や全国の事例を研究し、現場に直結するコンセプトがしっかり作られている。 こうした検討資料を残し、今後の土木構造物の景観形成に繋げてほしい。</a:t>
              </a:r>
            </a:p>
            <a:p>
              <a:pPr marL="171450" indent="-171450">
                <a:buFont typeface="Wingdings" panose="05000000000000000000" pitchFamily="2" charset="2"/>
                <a:buChar char="ü"/>
              </a:pPr>
              <a:endPar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人の視線の位置から考えると、緑化が重要になる。 大和川の自然物に橋梁という人工物が入ることを緑化が和らげてくれる。緑化について計画通りに対応いただき、メンテナンスも含めた緑化を検討してほしい。</a:t>
              </a:r>
              <a:endParaRPr kumimoji="1" lang="en-US" altLang="ja-JP"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6" name="テキスト ボックス 75">
              <a:extLst>
                <a:ext uri="{FF2B5EF4-FFF2-40B4-BE49-F238E27FC236}">
                  <a16:creationId xmlns:a16="http://schemas.microsoft.com/office/drawing/2014/main" id="{4B626C5A-3399-4088-81A8-32D3530AE5EF}"/>
                </a:ext>
              </a:extLst>
            </p:cNvPr>
            <p:cNvSpPr txBox="1"/>
            <p:nvPr/>
          </p:nvSpPr>
          <p:spPr>
            <a:xfrm>
              <a:off x="5444067" y="4192470"/>
              <a:ext cx="1127232" cy="253916"/>
            </a:xfrm>
            <a:prstGeom prst="rect">
              <a:avLst/>
            </a:prstGeom>
            <a:solidFill>
              <a:schemeClr val="accent2">
                <a:lumMod val="75000"/>
              </a:schemeClr>
            </a:solidFill>
            <a:ln>
              <a:solidFill>
                <a:schemeClr val="tx1"/>
              </a:solidFill>
            </a:ln>
          </p:spPr>
          <p:txBody>
            <a:bodyPr wrap="none" rtlCol="0">
              <a:spAutoFit/>
            </a:bodyPr>
            <a:lstStyle/>
            <a:p>
              <a:r>
                <a:rPr kumimoji="1" lang="ja-JP" altLang="en-US" sz="1050" dirty="0">
                  <a:solidFill>
                    <a:schemeClr val="bg1"/>
                  </a:solidFill>
                  <a:latin typeface="BIZ UDPゴシック" panose="020B0400000000000000" pitchFamily="50" charset="-128"/>
                  <a:ea typeface="BIZ UDPゴシック" panose="020B0400000000000000" pitchFamily="50" charset="-128"/>
                </a:rPr>
                <a:t>②実施設計段階</a:t>
              </a:r>
            </a:p>
          </p:txBody>
        </p:sp>
      </p:grpSp>
      <p:sp>
        <p:nvSpPr>
          <p:cNvPr id="77" name="二等辺三角形 76">
            <a:extLst>
              <a:ext uri="{FF2B5EF4-FFF2-40B4-BE49-F238E27FC236}">
                <a16:creationId xmlns:a16="http://schemas.microsoft.com/office/drawing/2014/main" id="{5926CCB4-14BD-424A-B0CF-3032291484C5}"/>
              </a:ext>
            </a:extLst>
          </p:cNvPr>
          <p:cNvSpPr/>
          <p:nvPr/>
        </p:nvSpPr>
        <p:spPr>
          <a:xfrm flipV="1">
            <a:off x="6875449" y="2680106"/>
            <a:ext cx="615142" cy="164336"/>
          </a:xfrm>
          <a:prstGeom prst="triangle">
            <a:avLst/>
          </a:prstGeom>
          <a:solidFill>
            <a:schemeClr val="bg1">
              <a:lumMod val="8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79037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 12">
            <a:extLst>
              <a:ext uri="{FF2B5EF4-FFF2-40B4-BE49-F238E27FC236}">
                <a16:creationId xmlns:a16="http://schemas.microsoft.com/office/drawing/2014/main" id="{6DD5255F-C92A-4835-A315-751A01F8748D}"/>
              </a:ext>
            </a:extLst>
          </p:cNvPr>
          <p:cNvGraphicFramePr>
            <a:graphicFrameLocks noGrp="1"/>
          </p:cNvGraphicFramePr>
          <p:nvPr/>
        </p:nvGraphicFramePr>
        <p:xfrm>
          <a:off x="177635" y="2488725"/>
          <a:ext cx="5030900" cy="4225495"/>
        </p:xfrm>
        <a:graphic>
          <a:graphicData uri="http://schemas.openxmlformats.org/drawingml/2006/table">
            <a:tbl>
              <a:tblPr firstRow="1" bandRow="1">
                <a:tableStyleId>{5C22544A-7EE6-4342-B048-85BDC9FD1C3A}</a:tableStyleId>
              </a:tblPr>
              <a:tblGrid>
                <a:gridCol w="5030900">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現況配置図、写真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3951175">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pic>
        <p:nvPicPr>
          <p:cNvPr id="120" name="図 119">
            <a:extLst>
              <a:ext uri="{FF2B5EF4-FFF2-40B4-BE49-F238E27FC236}">
                <a16:creationId xmlns:a16="http://schemas.microsoft.com/office/drawing/2014/main" id="{A6BEE1AF-BF7F-4A81-92AF-BD1D1E5D51E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0909" y="2800927"/>
            <a:ext cx="2453698" cy="2535382"/>
          </a:xfrm>
          <a:prstGeom prst="rect">
            <a:avLst/>
          </a:prstGeom>
        </p:spPr>
      </p:pic>
      <p:sp>
        <p:nvSpPr>
          <p:cNvPr id="6" name="テキスト ボックス 5">
            <a:extLst>
              <a:ext uri="{FF2B5EF4-FFF2-40B4-BE49-F238E27FC236}">
                <a16:creationId xmlns:a16="http://schemas.microsoft.com/office/drawing/2014/main" id="{11028B02-834E-43C9-A5B4-939000DD0D54}"/>
              </a:ext>
            </a:extLst>
          </p:cNvPr>
          <p:cNvSpPr txBox="1"/>
          <p:nvPr/>
        </p:nvSpPr>
        <p:spPr>
          <a:xfrm>
            <a:off x="0" y="0"/>
            <a:ext cx="9144000" cy="369332"/>
          </a:xfrm>
          <a:prstGeom prst="rect">
            <a:avLst/>
          </a:prstGeom>
          <a:solidFill>
            <a:schemeClr val="accent5">
              <a:lumMod val="50000"/>
            </a:schemeClr>
          </a:solidFill>
        </p:spPr>
        <p:txBody>
          <a:bodyPr wrap="square" rtlCol="0">
            <a:spAutoFit/>
          </a:bodyPr>
          <a:lstStyle/>
          <a:p>
            <a:r>
              <a:rPr kumimoji="1" lang="ja-JP" altLang="en-US" dirty="0">
                <a:solidFill>
                  <a:schemeClr val="bg1"/>
                </a:solidFill>
                <a:latin typeface="BIZ UDゴシック" panose="020B0400000000000000" pitchFamily="49" charset="-128"/>
                <a:ea typeface="BIZ UDゴシック" panose="020B0400000000000000" pitchFamily="49" charset="-128"/>
              </a:rPr>
              <a:t>　大阪モノレール延伸事業</a:t>
            </a:r>
            <a:r>
              <a:rPr kumimoji="1" lang="en-US" altLang="ja-JP" dirty="0">
                <a:solidFill>
                  <a:schemeClr val="bg1"/>
                </a:solidFill>
                <a:latin typeface="BIZ UDゴシック" panose="020B0400000000000000" pitchFamily="49" charset="-128"/>
                <a:ea typeface="BIZ UDゴシック" panose="020B0400000000000000" pitchFamily="49" charset="-128"/>
              </a:rPr>
              <a:t>(</a:t>
            </a:r>
            <a:r>
              <a:rPr kumimoji="1" lang="ja-JP" altLang="en-US" dirty="0">
                <a:solidFill>
                  <a:schemeClr val="bg1"/>
                </a:solidFill>
                <a:latin typeface="BIZ UDゴシック" panose="020B0400000000000000" pitchFamily="49" charset="-128"/>
                <a:ea typeface="BIZ UDゴシック" panose="020B0400000000000000" pitchFamily="49" charset="-128"/>
              </a:rPr>
              <a:t>駅舎整備事業</a:t>
            </a:r>
            <a:r>
              <a:rPr kumimoji="1" lang="en-US" altLang="ja-JP" dirty="0">
                <a:solidFill>
                  <a:schemeClr val="bg1"/>
                </a:solidFill>
                <a:latin typeface="BIZ UDゴシック" panose="020B0400000000000000" pitchFamily="49" charset="-128"/>
                <a:ea typeface="BIZ UDゴシック" panose="020B0400000000000000" pitchFamily="49" charset="-128"/>
              </a:rPr>
              <a:t>)</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graphicFrame>
        <p:nvGraphicFramePr>
          <p:cNvPr id="3" name="表 4">
            <a:extLst>
              <a:ext uri="{FF2B5EF4-FFF2-40B4-BE49-F238E27FC236}">
                <a16:creationId xmlns:a16="http://schemas.microsoft.com/office/drawing/2014/main" id="{EEEB5617-A05C-4D57-8361-13706CD3C85A}"/>
              </a:ext>
            </a:extLst>
          </p:cNvPr>
          <p:cNvGraphicFramePr>
            <a:graphicFrameLocks noGrp="1"/>
          </p:cNvGraphicFramePr>
          <p:nvPr/>
        </p:nvGraphicFramePr>
        <p:xfrm>
          <a:off x="177635" y="533554"/>
          <a:ext cx="5030900" cy="274320"/>
        </p:xfrm>
        <a:graphic>
          <a:graphicData uri="http://schemas.openxmlformats.org/drawingml/2006/table">
            <a:tbl>
              <a:tblPr firstRow="1" bandRow="1">
                <a:tableStyleId>{5C22544A-7EE6-4342-B048-85BDC9FD1C3A}</a:tableStyleId>
              </a:tblPr>
              <a:tblGrid>
                <a:gridCol w="754843">
                  <a:extLst>
                    <a:ext uri="{9D8B030D-6E8A-4147-A177-3AD203B41FA5}">
                      <a16:colId xmlns:a16="http://schemas.microsoft.com/office/drawing/2014/main" val="3552860167"/>
                    </a:ext>
                  </a:extLst>
                </a:gridCol>
                <a:gridCol w="4276057">
                  <a:extLst>
                    <a:ext uri="{9D8B030D-6E8A-4147-A177-3AD203B41FA5}">
                      <a16:colId xmlns:a16="http://schemas.microsoft.com/office/drawing/2014/main" val="874103317"/>
                    </a:ext>
                  </a:extLst>
                </a:gridCol>
              </a:tblGrid>
              <a:tr h="152400">
                <a:tc>
                  <a:txBody>
                    <a:bodyPr/>
                    <a:lstStyle/>
                    <a:p>
                      <a:pPr algn="ctr"/>
                      <a:r>
                        <a:rPr kumimoji="1" lang="ja-JP" altLang="en-US" sz="1200" dirty="0">
                          <a:latin typeface="BIZ UDPゴシック" panose="020B0400000000000000" pitchFamily="50" charset="-128"/>
                          <a:ea typeface="BIZ UDPゴシック" panose="020B0400000000000000" pitchFamily="50" charset="-128"/>
                        </a:rPr>
                        <a:t>案件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BIZ UDPゴシック" panose="020B0400000000000000" pitchFamily="50" charset="-128"/>
                          <a:ea typeface="BIZ UDPゴシック" panose="020B0400000000000000" pitchFamily="50" charset="-128"/>
                        </a:rPr>
                        <a:t>瓜生堂駅（仮称）</a:t>
                      </a:r>
                      <a:endParaRPr kumimoji="1" lang="zh-TW" altLang="en-US" sz="12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7845333"/>
                  </a:ext>
                </a:extLst>
              </a:tr>
            </a:tbl>
          </a:graphicData>
        </a:graphic>
      </p:graphicFrame>
      <p:graphicFrame>
        <p:nvGraphicFramePr>
          <p:cNvPr id="5" name="表 12">
            <a:extLst>
              <a:ext uri="{FF2B5EF4-FFF2-40B4-BE49-F238E27FC236}">
                <a16:creationId xmlns:a16="http://schemas.microsoft.com/office/drawing/2014/main" id="{4931C7DC-882A-48BE-9FA8-883FE7BC3A5C}"/>
              </a:ext>
            </a:extLst>
          </p:cNvPr>
          <p:cNvGraphicFramePr>
            <a:graphicFrameLocks noGrp="1"/>
          </p:cNvGraphicFramePr>
          <p:nvPr>
            <p:extLst>
              <p:ext uri="{D42A27DB-BD31-4B8C-83A1-F6EECF244321}">
                <p14:modId xmlns:p14="http://schemas.microsoft.com/office/powerpoint/2010/main" val="1227423451"/>
              </p:ext>
            </p:extLst>
          </p:nvPr>
        </p:nvGraphicFramePr>
        <p:xfrm>
          <a:off x="177634" y="910854"/>
          <a:ext cx="5030901" cy="1425945"/>
        </p:xfrm>
        <a:graphic>
          <a:graphicData uri="http://schemas.openxmlformats.org/drawingml/2006/table">
            <a:tbl>
              <a:tblPr firstRow="1" bandRow="1">
                <a:tableStyleId>{5C22544A-7EE6-4342-B048-85BDC9FD1C3A}</a:tableStyleId>
              </a:tblPr>
              <a:tblGrid>
                <a:gridCol w="5030901">
                  <a:extLst>
                    <a:ext uri="{9D8B030D-6E8A-4147-A177-3AD203B41FA5}">
                      <a16:colId xmlns:a16="http://schemas.microsoft.com/office/drawing/2014/main" val="650983463"/>
                    </a:ext>
                  </a:extLst>
                </a:gridCol>
              </a:tblGrid>
              <a:tr h="335516">
                <a:tc>
                  <a:txBody>
                    <a:bodyPr/>
                    <a:lstStyle/>
                    <a:p>
                      <a:r>
                        <a:rPr kumimoji="1" lang="ja-JP" altLang="en-US" sz="1200" dirty="0">
                          <a:latin typeface="BIZ UDPゴシック" panose="020B0400000000000000" pitchFamily="50" charset="-128"/>
                          <a:ea typeface="BIZ UDPゴシック" panose="020B0400000000000000" pitchFamily="50" charset="-128"/>
                        </a:rPr>
                        <a:t>計画概要等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1090429">
                <a:tc>
                  <a:txBody>
                    <a:bodyPr/>
                    <a:lstStyle/>
                    <a:p>
                      <a:pPr marL="358775" indent="-358775"/>
                      <a:r>
                        <a:rPr kumimoji="1" lang="en-US" altLang="ja-JP" sz="1050" b="0" dirty="0">
                          <a:latin typeface="BIZ UDPゴシック" panose="020B0400000000000000" pitchFamily="50" charset="-128"/>
                          <a:ea typeface="BIZ UDPゴシック" panose="020B0400000000000000" pitchFamily="50" charset="-128"/>
                        </a:rPr>
                        <a:t>〈</a:t>
                      </a:r>
                      <a:r>
                        <a:rPr kumimoji="1" lang="ja-JP" altLang="en-US" sz="1050" b="0" dirty="0">
                          <a:latin typeface="BIZ UDPゴシック" panose="020B0400000000000000" pitchFamily="50" charset="-128"/>
                          <a:ea typeface="BIZ UDPゴシック" panose="020B0400000000000000" pitchFamily="50" charset="-128"/>
                        </a:rPr>
                        <a:t>目的</a:t>
                      </a:r>
                      <a:r>
                        <a:rPr kumimoji="1" lang="en-US" altLang="ja-JP" sz="1050" b="0" dirty="0">
                          <a:latin typeface="BIZ UDPゴシック" panose="020B0400000000000000" pitchFamily="50" charset="-128"/>
                          <a:ea typeface="BIZ UDPゴシック" panose="020B0400000000000000" pitchFamily="50" charset="-128"/>
                        </a:rPr>
                        <a:t>〉</a:t>
                      </a:r>
                      <a:r>
                        <a:rPr kumimoji="1" lang="ja-JP" altLang="en-US" sz="1050" b="0" dirty="0">
                          <a:latin typeface="BIZ UDPゴシック" panose="020B0400000000000000" pitchFamily="50" charset="-128"/>
                          <a:ea typeface="BIZ UDPゴシック" panose="020B0400000000000000" pitchFamily="50" charset="-128"/>
                        </a:rPr>
                        <a:t>大阪都心部から放射状に形成された既存鉄道を環状方向に結節することにより、広域的な鉄道ネットワークを形成するとともに、新たな沿線開発、まちづくりが促進されるなど沿線地域の活性化を目的とする。</a:t>
                      </a:r>
                      <a:endParaRPr kumimoji="1" lang="en-US" altLang="ja-JP" sz="1050" b="0" dirty="0">
                        <a:latin typeface="BIZ UDPゴシック" panose="020B0400000000000000" pitchFamily="50" charset="-128"/>
                        <a:ea typeface="BIZ UDPゴシック" panose="020B0400000000000000" pitchFamily="50" charset="-128"/>
                      </a:endParaRPr>
                    </a:p>
                    <a:p>
                      <a:pPr marL="719138" indent="-719138"/>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計画規模</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鉄骨造（土木建築構造物）、</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19138" indent="-719138"/>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地上３階建て（２階コンコース階、３階ホーム階）、</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19138" indent="-719138"/>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延べ面積約</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aphicFrame>
        <p:nvGraphicFramePr>
          <p:cNvPr id="18" name="表 12">
            <a:extLst>
              <a:ext uri="{FF2B5EF4-FFF2-40B4-BE49-F238E27FC236}">
                <a16:creationId xmlns:a16="http://schemas.microsoft.com/office/drawing/2014/main" id="{B040C2EF-D16F-43B3-A121-B7180517E6AF}"/>
              </a:ext>
            </a:extLst>
          </p:cNvPr>
          <p:cNvGraphicFramePr>
            <a:graphicFrameLocks noGrp="1"/>
          </p:cNvGraphicFramePr>
          <p:nvPr/>
        </p:nvGraphicFramePr>
        <p:xfrm>
          <a:off x="5318602" y="523910"/>
          <a:ext cx="3706684" cy="6181844"/>
        </p:xfrm>
        <a:graphic>
          <a:graphicData uri="http://schemas.openxmlformats.org/drawingml/2006/table">
            <a:tbl>
              <a:tblPr firstRow="1" bandRow="1">
                <a:tableStyleId>{5C22544A-7EE6-4342-B048-85BDC9FD1C3A}</a:tableStyleId>
              </a:tblPr>
              <a:tblGrid>
                <a:gridCol w="3706684">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部会開催状況、アドバイス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621145317"/>
                  </a:ext>
                </a:extLst>
              </a:tr>
              <a:tr h="5907524">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pSp>
        <p:nvGrpSpPr>
          <p:cNvPr id="27" name="グループ化 26">
            <a:extLst>
              <a:ext uri="{FF2B5EF4-FFF2-40B4-BE49-F238E27FC236}">
                <a16:creationId xmlns:a16="http://schemas.microsoft.com/office/drawing/2014/main" id="{DF985A3B-005B-4692-9A97-BA50F47F6080}"/>
              </a:ext>
            </a:extLst>
          </p:cNvPr>
          <p:cNvGrpSpPr/>
          <p:nvPr/>
        </p:nvGrpSpPr>
        <p:grpSpPr>
          <a:xfrm>
            <a:off x="5394630" y="902700"/>
            <a:ext cx="3489967" cy="1804477"/>
            <a:chOff x="5426961" y="2178219"/>
            <a:chExt cx="3489967" cy="1548319"/>
          </a:xfrm>
        </p:grpSpPr>
        <p:sp>
          <p:nvSpPr>
            <p:cNvPr id="22" name="正方形/長方形 21">
              <a:extLst>
                <a:ext uri="{FF2B5EF4-FFF2-40B4-BE49-F238E27FC236}">
                  <a16:creationId xmlns:a16="http://schemas.microsoft.com/office/drawing/2014/main" id="{015D8236-50D7-42D6-A79A-E0C7178561C9}"/>
                </a:ext>
              </a:extLst>
            </p:cNvPr>
            <p:cNvSpPr/>
            <p:nvPr/>
          </p:nvSpPr>
          <p:spPr>
            <a:xfrm>
              <a:off x="5426961" y="2429395"/>
              <a:ext cx="3489967" cy="1297143"/>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お互いの位置関係や使いやすさ、接続関係が本当のデザインでありその機能面の美しさが見た目の美しさにも繋がっていき、良い設計となる。各駅と交通広場の関係性についての目標が含まれて然るべき。</a:t>
              </a:r>
            </a:p>
            <a:p>
              <a:pPr marL="171450" indent="-171450">
                <a:buFont typeface="Wingdings" panose="05000000000000000000" pitchFamily="2" charset="2"/>
                <a:buChar char="ü"/>
              </a:pPr>
              <a:endParaRPr kumimoji="1" lang="ja-JP" altLang="en-US"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人間目線のシステムと交通面等のシステムとの調和を図ることをかなり初期の段階で考えておかないと掲げているコンセプトを実現することは難しい。</a:t>
              </a:r>
            </a:p>
          </p:txBody>
        </p:sp>
        <p:sp>
          <p:nvSpPr>
            <p:cNvPr id="23" name="テキスト ボックス 22">
              <a:extLst>
                <a:ext uri="{FF2B5EF4-FFF2-40B4-BE49-F238E27FC236}">
                  <a16:creationId xmlns:a16="http://schemas.microsoft.com/office/drawing/2014/main" id="{C783FB97-34CD-4D2E-8780-5721C11A63BE}"/>
                </a:ext>
              </a:extLst>
            </p:cNvPr>
            <p:cNvSpPr txBox="1"/>
            <p:nvPr/>
          </p:nvSpPr>
          <p:spPr>
            <a:xfrm>
              <a:off x="5430825" y="2178219"/>
              <a:ext cx="1127232" cy="217871"/>
            </a:xfrm>
            <a:prstGeom prst="rect">
              <a:avLst/>
            </a:prstGeom>
            <a:solidFill>
              <a:schemeClr val="accent2">
                <a:lumMod val="75000"/>
              </a:schemeClr>
            </a:solidFill>
            <a:ln>
              <a:solidFill>
                <a:schemeClr val="tx1"/>
              </a:solidFill>
            </a:ln>
          </p:spPr>
          <p:txBody>
            <a:bodyPr wrap="none" rtlCol="0">
              <a:spAutoFit/>
            </a:bodyPr>
            <a:lstStyle/>
            <a:p>
              <a:r>
                <a:rPr kumimoji="1" lang="ja-JP" altLang="en-US" sz="1050" dirty="0">
                  <a:solidFill>
                    <a:schemeClr val="bg1"/>
                  </a:solidFill>
                  <a:latin typeface="BIZ UDPゴシック" panose="020B0400000000000000" pitchFamily="50" charset="-128"/>
                  <a:ea typeface="BIZ UDPゴシック" panose="020B0400000000000000" pitchFamily="50" charset="-128"/>
                </a:rPr>
                <a:t>①基本設計段階</a:t>
              </a:r>
            </a:p>
          </p:txBody>
        </p:sp>
      </p:grpSp>
      <p:sp>
        <p:nvSpPr>
          <p:cNvPr id="73" name="テキスト ボックス 72">
            <a:extLst>
              <a:ext uri="{FF2B5EF4-FFF2-40B4-BE49-F238E27FC236}">
                <a16:creationId xmlns:a16="http://schemas.microsoft.com/office/drawing/2014/main" id="{F1E8F0DF-4CA4-4650-9678-CFF3443BBED3}"/>
              </a:ext>
            </a:extLst>
          </p:cNvPr>
          <p:cNvSpPr txBox="1"/>
          <p:nvPr/>
        </p:nvSpPr>
        <p:spPr>
          <a:xfrm>
            <a:off x="6676986" y="928140"/>
            <a:ext cx="1994457"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（令和</a:t>
            </a:r>
            <a:r>
              <a:rPr kumimoji="1" lang="en-US" altLang="ja-JP" sz="900" dirty="0">
                <a:latin typeface="BIZ UDPゴシック" panose="020B0400000000000000" pitchFamily="50" charset="-128"/>
                <a:ea typeface="BIZ UDPゴシック" panose="020B0400000000000000" pitchFamily="50" charset="-128"/>
              </a:rPr>
              <a:t>5</a:t>
            </a:r>
            <a:r>
              <a:rPr kumimoji="1" lang="ja-JP" altLang="en-US" sz="900" dirty="0">
                <a:latin typeface="BIZ UDPゴシック" panose="020B0400000000000000" pitchFamily="50" charset="-128"/>
                <a:ea typeface="BIZ UDPゴシック" panose="020B0400000000000000" pitchFamily="50" charset="-128"/>
              </a:rPr>
              <a:t>年</a:t>
            </a:r>
            <a:r>
              <a:rPr kumimoji="1" lang="en-US" altLang="ja-JP" sz="900" dirty="0">
                <a:latin typeface="BIZ UDPゴシック" panose="020B0400000000000000" pitchFamily="50" charset="-128"/>
                <a:ea typeface="BIZ UDPゴシック" panose="020B0400000000000000" pitchFamily="50" charset="-128"/>
              </a:rPr>
              <a:t>6</a:t>
            </a:r>
            <a:r>
              <a:rPr kumimoji="1" lang="ja-JP" altLang="en-US" sz="900" dirty="0">
                <a:latin typeface="BIZ UDPゴシック" panose="020B0400000000000000" pitchFamily="50" charset="-128"/>
                <a:ea typeface="BIZ UDPゴシック" panose="020B0400000000000000" pitchFamily="50" charset="-128"/>
              </a:rPr>
              <a:t>月</a:t>
            </a:r>
            <a:r>
              <a:rPr kumimoji="1" lang="en-US" altLang="ja-JP" sz="900" dirty="0">
                <a:latin typeface="BIZ UDPゴシック" panose="020B0400000000000000" pitchFamily="50" charset="-128"/>
                <a:ea typeface="BIZ UDPゴシック" panose="020B0400000000000000" pitchFamily="50" charset="-128"/>
              </a:rPr>
              <a:t>12</a:t>
            </a:r>
            <a:r>
              <a:rPr kumimoji="1" lang="ja-JP" altLang="en-US" sz="900" dirty="0">
                <a:latin typeface="BIZ UDPゴシック" panose="020B0400000000000000" pitchFamily="50" charset="-128"/>
                <a:ea typeface="BIZ UDPゴシック" panose="020B0400000000000000" pitchFamily="50" charset="-128"/>
              </a:rPr>
              <a:t>日 アドバイス部会）</a:t>
            </a:r>
          </a:p>
        </p:txBody>
      </p:sp>
      <p:grpSp>
        <p:nvGrpSpPr>
          <p:cNvPr id="14" name="グループ化 13">
            <a:extLst>
              <a:ext uri="{FF2B5EF4-FFF2-40B4-BE49-F238E27FC236}">
                <a16:creationId xmlns:a16="http://schemas.microsoft.com/office/drawing/2014/main" id="{914D96A2-9A89-4372-8879-C4768096754B}"/>
              </a:ext>
            </a:extLst>
          </p:cNvPr>
          <p:cNvGrpSpPr/>
          <p:nvPr/>
        </p:nvGrpSpPr>
        <p:grpSpPr>
          <a:xfrm>
            <a:off x="2751622" y="2776416"/>
            <a:ext cx="2248114" cy="1555025"/>
            <a:chOff x="2501686" y="2843472"/>
            <a:chExt cx="2248114" cy="1555025"/>
          </a:xfrm>
        </p:grpSpPr>
        <p:grpSp>
          <p:nvGrpSpPr>
            <p:cNvPr id="46" name="グループ化 45">
              <a:extLst>
                <a:ext uri="{FF2B5EF4-FFF2-40B4-BE49-F238E27FC236}">
                  <a16:creationId xmlns:a16="http://schemas.microsoft.com/office/drawing/2014/main" id="{D9609245-36E1-46EB-8DB8-502AB7BF9A9A}"/>
                </a:ext>
              </a:extLst>
            </p:cNvPr>
            <p:cNvGrpSpPr/>
            <p:nvPr/>
          </p:nvGrpSpPr>
          <p:grpSpPr>
            <a:xfrm>
              <a:off x="2501686" y="2843472"/>
              <a:ext cx="2248114" cy="1555025"/>
              <a:chOff x="658380" y="856123"/>
              <a:chExt cx="8173765" cy="5653808"/>
            </a:xfrm>
          </p:grpSpPr>
          <p:pic>
            <p:nvPicPr>
              <p:cNvPr id="47" name="図 46">
                <a:extLst>
                  <a:ext uri="{FF2B5EF4-FFF2-40B4-BE49-F238E27FC236}">
                    <a16:creationId xmlns:a16="http://schemas.microsoft.com/office/drawing/2014/main" id="{98197FFB-17BB-4880-A8E0-26FF7B5F2F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8380" y="856123"/>
                <a:ext cx="8101561" cy="5653808"/>
              </a:xfrm>
              <a:prstGeom prst="rect">
                <a:avLst/>
              </a:prstGeom>
            </p:spPr>
          </p:pic>
          <p:sp>
            <p:nvSpPr>
              <p:cNvPr id="48" name="正方形/長方形 47">
                <a:extLst>
                  <a:ext uri="{FF2B5EF4-FFF2-40B4-BE49-F238E27FC236}">
                    <a16:creationId xmlns:a16="http://schemas.microsoft.com/office/drawing/2014/main" id="{74E55C5B-7522-4980-8258-A576FD34D802}"/>
                  </a:ext>
                </a:extLst>
              </p:cNvPr>
              <p:cNvSpPr/>
              <p:nvPr/>
            </p:nvSpPr>
            <p:spPr>
              <a:xfrm rot="16200000">
                <a:off x="7035883" y="2158419"/>
                <a:ext cx="114820" cy="4415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9" name="正方形/長方形 48">
                <a:extLst>
                  <a:ext uri="{FF2B5EF4-FFF2-40B4-BE49-F238E27FC236}">
                    <a16:creationId xmlns:a16="http://schemas.microsoft.com/office/drawing/2014/main" id="{AAEFB2AD-05C1-4F08-AEBF-AA9345C08252}"/>
                  </a:ext>
                </a:extLst>
              </p:cNvPr>
              <p:cNvSpPr/>
              <p:nvPr/>
            </p:nvSpPr>
            <p:spPr>
              <a:xfrm rot="16200000">
                <a:off x="2196649" y="1962665"/>
                <a:ext cx="114820" cy="4415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0" name="テキスト ボックス 10">
                <a:extLst>
                  <a:ext uri="{FF2B5EF4-FFF2-40B4-BE49-F238E27FC236}">
                    <a16:creationId xmlns:a16="http://schemas.microsoft.com/office/drawing/2014/main" id="{F68D7212-8D79-464D-B5AE-AC0D921F5AE4}"/>
                  </a:ext>
                </a:extLst>
              </p:cNvPr>
              <p:cNvSpPr txBox="1"/>
              <p:nvPr/>
            </p:nvSpPr>
            <p:spPr>
              <a:xfrm>
                <a:off x="6269123" y="1433246"/>
                <a:ext cx="2563022" cy="783318"/>
              </a:xfrm>
              <a:prstGeom prst="rect">
                <a:avLst/>
              </a:prstGeom>
              <a:solidFill>
                <a:sysClr val="window" lastClr="FFFFFF"/>
              </a:solidFill>
              <a:ln w="12700">
                <a:solidFill>
                  <a:sysClr val="windowText" lastClr="000000"/>
                </a:solidFill>
              </a:ln>
            </p:spPr>
            <p:txBody>
              <a:bodyPr wrap="square" rtlCol="0">
                <a:spAutoFit/>
              </a:bodyPr>
              <a:lstStyle/>
              <a:p>
                <a:pPr algn="ctr"/>
                <a:r>
                  <a:rPr lang="ja-JP" altLang="en-US"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rPr>
                  <a:t>若江岩田駅</a:t>
                </a:r>
                <a:endParaRPr 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sp>
            <p:nvSpPr>
              <p:cNvPr id="51" name="テキスト ボックス 10">
                <a:extLst>
                  <a:ext uri="{FF2B5EF4-FFF2-40B4-BE49-F238E27FC236}">
                    <a16:creationId xmlns:a16="http://schemas.microsoft.com/office/drawing/2014/main" id="{A9DCF348-2F86-4C91-A549-7CFC9BBE46A0}"/>
                  </a:ext>
                </a:extLst>
              </p:cNvPr>
              <p:cNvSpPr txBox="1"/>
              <p:nvPr/>
            </p:nvSpPr>
            <p:spPr>
              <a:xfrm>
                <a:off x="830068" y="1206904"/>
                <a:ext cx="2563022" cy="783318"/>
              </a:xfrm>
              <a:prstGeom prst="rect">
                <a:avLst/>
              </a:prstGeom>
              <a:solidFill>
                <a:sysClr val="window" lastClr="FFFFFF"/>
              </a:solidFill>
              <a:ln w="12700">
                <a:solidFill>
                  <a:sysClr val="windowText" lastClr="000000"/>
                </a:solidFill>
              </a:ln>
            </p:spPr>
            <p:txBody>
              <a:bodyPr wrap="square" rtlCol="0">
                <a:spAutoFit/>
              </a:bodyPr>
              <a:lstStyle/>
              <a:p>
                <a:pPr algn="ctr"/>
                <a:r>
                  <a:rPr lang="ja-JP" altLang="en-US"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rPr>
                  <a:t>八戸ノ里駅</a:t>
                </a:r>
                <a:endParaRPr 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sp>
            <p:nvSpPr>
              <p:cNvPr id="52" name="正方形/長方形 51">
                <a:extLst>
                  <a:ext uri="{FF2B5EF4-FFF2-40B4-BE49-F238E27FC236}">
                    <a16:creationId xmlns:a16="http://schemas.microsoft.com/office/drawing/2014/main" id="{581778CF-3CAC-42FB-92B2-AB2221661BB9}"/>
                  </a:ext>
                </a:extLst>
              </p:cNvPr>
              <p:cNvSpPr/>
              <p:nvPr/>
            </p:nvSpPr>
            <p:spPr>
              <a:xfrm rot="16200000">
                <a:off x="4386696" y="2077485"/>
                <a:ext cx="114820" cy="44155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3" name="正方形/長方形 52">
                <a:extLst>
                  <a:ext uri="{FF2B5EF4-FFF2-40B4-BE49-F238E27FC236}">
                    <a16:creationId xmlns:a16="http://schemas.microsoft.com/office/drawing/2014/main" id="{217321FE-FFC0-4587-A97D-6D52228588E0}"/>
                  </a:ext>
                </a:extLst>
              </p:cNvPr>
              <p:cNvSpPr/>
              <p:nvPr/>
            </p:nvSpPr>
            <p:spPr>
              <a:xfrm>
                <a:off x="4583599" y="2215830"/>
                <a:ext cx="114820" cy="4415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9" name="テキスト ボックス 10">
                <a:extLst>
                  <a:ext uri="{FF2B5EF4-FFF2-40B4-BE49-F238E27FC236}">
                    <a16:creationId xmlns:a16="http://schemas.microsoft.com/office/drawing/2014/main" id="{D1FAE36F-2FAD-4FA2-9BF0-D81D7AF87238}"/>
                  </a:ext>
                </a:extLst>
              </p:cNvPr>
              <p:cNvSpPr txBox="1"/>
              <p:nvPr/>
            </p:nvSpPr>
            <p:spPr>
              <a:xfrm>
                <a:off x="1675210" y="5673301"/>
                <a:ext cx="2146944" cy="783318"/>
              </a:xfrm>
              <a:prstGeom prst="rect">
                <a:avLst/>
              </a:prstGeom>
              <a:solidFill>
                <a:sysClr val="window" lastClr="FFFFFF"/>
              </a:solidFill>
              <a:ln w="12700">
                <a:solidFill>
                  <a:sysClr val="windowText" lastClr="000000"/>
                </a:solidFill>
              </a:ln>
            </p:spPr>
            <p:txBody>
              <a:bodyPr wrap="square" rtlCol="0">
                <a:spAutoFit/>
              </a:bodyPr>
              <a:lstStyle/>
              <a:p>
                <a:pPr algn="ctr"/>
                <a:r>
                  <a:rPr lang="ja-JP" altLang="en-US"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rPr>
                  <a:t>近畿大学</a:t>
                </a:r>
                <a:endParaRPr 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grpSp>
        <p:sp>
          <p:nvSpPr>
            <p:cNvPr id="63" name="テキスト ボックス 8">
              <a:extLst>
                <a:ext uri="{FF2B5EF4-FFF2-40B4-BE49-F238E27FC236}">
                  <a16:creationId xmlns:a16="http://schemas.microsoft.com/office/drawing/2014/main" id="{7EFADABF-8957-408B-A227-D50AFDB0D4F8}"/>
                </a:ext>
              </a:extLst>
            </p:cNvPr>
            <p:cNvSpPr txBox="1"/>
            <p:nvPr/>
          </p:nvSpPr>
          <p:spPr>
            <a:xfrm>
              <a:off x="3403600" y="3331964"/>
              <a:ext cx="446527" cy="163075"/>
            </a:xfrm>
            <a:prstGeom prst="rect">
              <a:avLst/>
            </a:prstGeom>
            <a:solidFill>
              <a:sysClr val="window" lastClr="FFFFFF"/>
            </a:solidFill>
            <a:ln w="12700">
              <a:solidFill>
                <a:srgbClr val="FF0000"/>
              </a:solidFill>
            </a:ln>
          </p:spPr>
          <p:txBody>
            <a:bodyPr wrap="square" lIns="0" tIns="0" rIns="0" bIns="0" rtlCol="0" anchor="ctr" anchorCtr="0">
              <a:noAutofit/>
            </a:bodyPr>
            <a:lstStyle/>
            <a:p>
              <a:pPr algn="ctr"/>
              <a:r>
                <a:rPr lang="ja-JP" sz="800" b="1" kern="12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計画地</a:t>
              </a:r>
              <a:endParaRPr 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grpSp>
      <p:grpSp>
        <p:nvGrpSpPr>
          <p:cNvPr id="66" name="グループ化 65">
            <a:extLst>
              <a:ext uri="{FF2B5EF4-FFF2-40B4-BE49-F238E27FC236}">
                <a16:creationId xmlns:a16="http://schemas.microsoft.com/office/drawing/2014/main" id="{6B20C271-2BF4-4E84-B0CF-1D78595B9CCE}"/>
              </a:ext>
            </a:extLst>
          </p:cNvPr>
          <p:cNvGrpSpPr/>
          <p:nvPr/>
        </p:nvGrpSpPr>
        <p:grpSpPr>
          <a:xfrm>
            <a:off x="2022794" y="4367116"/>
            <a:ext cx="1982432" cy="1343323"/>
            <a:chOff x="559752" y="710714"/>
            <a:chExt cx="8024495" cy="5437505"/>
          </a:xfrm>
        </p:grpSpPr>
        <p:pic>
          <p:nvPicPr>
            <p:cNvPr id="67" name="図 66">
              <a:extLst>
                <a:ext uri="{FF2B5EF4-FFF2-40B4-BE49-F238E27FC236}">
                  <a16:creationId xmlns:a16="http://schemas.microsoft.com/office/drawing/2014/main" id="{84571C57-D40D-4B3E-9B67-2871220EBC97}"/>
                </a:ext>
              </a:extLst>
            </p:cNvPr>
            <p:cNvPicPr/>
            <p:nvPr/>
          </p:nvPicPr>
          <p:blipFill>
            <a:blip r:embed="rId5" cstate="email">
              <a:extLst>
                <a:ext uri="{28A0092B-C50C-407E-A947-70E740481C1C}">
                  <a14:useLocalDpi xmlns:a14="http://schemas.microsoft.com/office/drawing/2010/main"/>
                </a:ext>
              </a:extLst>
            </a:blip>
            <a:stretch>
              <a:fillRect/>
            </a:stretch>
          </p:blipFill>
          <p:spPr>
            <a:xfrm>
              <a:off x="559752" y="710714"/>
              <a:ext cx="8024495" cy="5437505"/>
            </a:xfrm>
            <a:prstGeom prst="rect">
              <a:avLst/>
            </a:prstGeom>
          </p:spPr>
        </p:pic>
        <p:pic>
          <p:nvPicPr>
            <p:cNvPr id="68" name="図 67">
              <a:extLst>
                <a:ext uri="{FF2B5EF4-FFF2-40B4-BE49-F238E27FC236}">
                  <a16:creationId xmlns:a16="http://schemas.microsoft.com/office/drawing/2014/main" id="{86389F1E-4DD8-4986-859A-B5F0A8B57E19}"/>
                </a:ext>
              </a:extLst>
            </p:cNvPr>
            <p:cNvPicPr/>
            <p:nvPr/>
          </p:nvPicPr>
          <p:blipFill>
            <a:blip r:embed="rId6" cstate="email">
              <a:extLst>
                <a:ext uri="{28A0092B-C50C-407E-A947-70E740481C1C}">
                  <a14:useLocalDpi xmlns:a14="http://schemas.microsoft.com/office/drawing/2010/main"/>
                </a:ext>
              </a:extLst>
            </a:blip>
            <a:srcRect/>
            <a:stretch>
              <a:fillRect/>
            </a:stretch>
          </p:blipFill>
          <p:spPr bwMode="auto">
            <a:xfrm>
              <a:off x="2016823" y="2336575"/>
              <a:ext cx="5686815" cy="1735974"/>
            </a:xfrm>
            <a:prstGeom prst="rect">
              <a:avLst/>
            </a:prstGeom>
            <a:noFill/>
            <a:ln>
              <a:noFill/>
            </a:ln>
          </p:spPr>
        </p:pic>
        <p:sp>
          <p:nvSpPr>
            <p:cNvPr id="69" name="テキスト ボックス 6">
              <a:extLst>
                <a:ext uri="{FF2B5EF4-FFF2-40B4-BE49-F238E27FC236}">
                  <a16:creationId xmlns:a16="http://schemas.microsoft.com/office/drawing/2014/main" id="{F4C24C17-3E57-4A8E-830D-D40000F8A288}"/>
                </a:ext>
              </a:extLst>
            </p:cNvPr>
            <p:cNvSpPr txBox="1"/>
            <p:nvPr/>
          </p:nvSpPr>
          <p:spPr>
            <a:xfrm>
              <a:off x="3839209" y="2799278"/>
              <a:ext cx="2150412" cy="53593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algn="ctr"/>
              <a:r>
                <a:rPr lang="ja-JP" sz="800" b="1" kern="12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駅　舎</a:t>
              </a:r>
              <a:endParaRPr lang="ja-JP" sz="800" dirty="0">
                <a:solidFill>
                  <a:schemeClr val="tx1"/>
                </a:solidFill>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grpSp>
      <p:grpSp>
        <p:nvGrpSpPr>
          <p:cNvPr id="11" name="グループ化 10">
            <a:extLst>
              <a:ext uri="{FF2B5EF4-FFF2-40B4-BE49-F238E27FC236}">
                <a16:creationId xmlns:a16="http://schemas.microsoft.com/office/drawing/2014/main" id="{D61B0E9E-8F8F-4045-924C-1ECF1A8FA781}"/>
              </a:ext>
            </a:extLst>
          </p:cNvPr>
          <p:cNvGrpSpPr/>
          <p:nvPr/>
        </p:nvGrpSpPr>
        <p:grpSpPr>
          <a:xfrm>
            <a:off x="294640" y="5391448"/>
            <a:ext cx="1636329" cy="1184279"/>
            <a:chOff x="674202" y="5532941"/>
            <a:chExt cx="1407135" cy="1018402"/>
          </a:xfrm>
        </p:grpSpPr>
        <p:pic>
          <p:nvPicPr>
            <p:cNvPr id="64" name="図 63">
              <a:extLst>
                <a:ext uri="{FF2B5EF4-FFF2-40B4-BE49-F238E27FC236}">
                  <a16:creationId xmlns:a16="http://schemas.microsoft.com/office/drawing/2014/main" id="{6E54F8CA-D99C-41ED-A36C-FD9BC376E12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4202" y="5532941"/>
              <a:ext cx="1407135" cy="1018402"/>
            </a:xfrm>
            <a:prstGeom prst="rect">
              <a:avLst/>
            </a:prstGeom>
          </p:spPr>
        </p:pic>
        <p:sp>
          <p:nvSpPr>
            <p:cNvPr id="65" name="矢印: 五方向 64">
              <a:extLst>
                <a:ext uri="{FF2B5EF4-FFF2-40B4-BE49-F238E27FC236}">
                  <a16:creationId xmlns:a16="http://schemas.microsoft.com/office/drawing/2014/main" id="{19FF67AB-333F-41D5-9094-2C2EEAF942D8}"/>
                </a:ext>
              </a:extLst>
            </p:cNvPr>
            <p:cNvSpPr/>
            <p:nvPr/>
          </p:nvSpPr>
          <p:spPr>
            <a:xfrm rot="2562765" flipH="1">
              <a:off x="1550624" y="6242961"/>
              <a:ext cx="203934" cy="120962"/>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800" dirty="0">
                  <a:solidFill>
                    <a:schemeClr val="tx1"/>
                  </a:solidFill>
                  <a:latin typeface="BIZ UDPゴシック" panose="020B0400000000000000" pitchFamily="50" charset="-128"/>
                  <a:ea typeface="BIZ UDPゴシック" panose="020B0400000000000000" pitchFamily="50" charset="-128"/>
                </a:rPr>
                <a:t>②</a:t>
              </a:r>
            </a:p>
          </p:txBody>
        </p:sp>
        <p:sp>
          <p:nvSpPr>
            <p:cNvPr id="71" name="矢印: 五方向 70">
              <a:extLst>
                <a:ext uri="{FF2B5EF4-FFF2-40B4-BE49-F238E27FC236}">
                  <a16:creationId xmlns:a16="http://schemas.microsoft.com/office/drawing/2014/main" id="{93D913C2-BA26-42AE-BBF6-4458CD93F2DA}"/>
                </a:ext>
              </a:extLst>
            </p:cNvPr>
            <p:cNvSpPr/>
            <p:nvPr/>
          </p:nvSpPr>
          <p:spPr>
            <a:xfrm rot="19047951" flipH="1">
              <a:off x="1637383" y="5542050"/>
              <a:ext cx="204990" cy="108247"/>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800" dirty="0">
                  <a:solidFill>
                    <a:schemeClr val="tx1"/>
                  </a:solidFill>
                  <a:latin typeface="BIZ UDPゴシック" panose="020B0400000000000000" pitchFamily="50" charset="-128"/>
                  <a:ea typeface="BIZ UDPゴシック" panose="020B0400000000000000" pitchFamily="50" charset="-128"/>
                </a:rPr>
                <a:t>①</a:t>
              </a:r>
            </a:p>
          </p:txBody>
        </p:sp>
      </p:grpSp>
      <p:sp>
        <p:nvSpPr>
          <p:cNvPr id="89" name="正方形/長方形 88">
            <a:extLst>
              <a:ext uri="{FF2B5EF4-FFF2-40B4-BE49-F238E27FC236}">
                <a16:creationId xmlns:a16="http://schemas.microsoft.com/office/drawing/2014/main" id="{3F360837-6DE7-475F-858A-CAA4B250C94B}"/>
              </a:ext>
            </a:extLst>
          </p:cNvPr>
          <p:cNvSpPr/>
          <p:nvPr/>
        </p:nvSpPr>
        <p:spPr>
          <a:xfrm>
            <a:off x="2026920" y="4363368"/>
            <a:ext cx="239495" cy="1539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BIZ UDPゴシック" panose="020B0400000000000000" pitchFamily="50" charset="-128"/>
                <a:ea typeface="BIZ UDPゴシック" panose="020B0400000000000000" pitchFamily="50" charset="-128"/>
              </a:rPr>
              <a:t>①</a:t>
            </a:r>
          </a:p>
        </p:txBody>
      </p:sp>
      <p:pic>
        <p:nvPicPr>
          <p:cNvPr id="91" name="図 90">
            <a:extLst>
              <a:ext uri="{FF2B5EF4-FFF2-40B4-BE49-F238E27FC236}">
                <a16:creationId xmlns:a16="http://schemas.microsoft.com/office/drawing/2014/main" id="{6AF82775-D66B-4A22-8749-3B1AA1C8C375}"/>
              </a:ext>
            </a:extLst>
          </p:cNvPr>
          <p:cNvPicPr/>
          <p:nvPr/>
        </p:nvPicPr>
        <p:blipFill rotWithShape="1">
          <a:blip r:embed="rId8" cstate="email">
            <a:extLst>
              <a:ext uri="{28A0092B-C50C-407E-A947-70E740481C1C}">
                <a14:useLocalDpi xmlns:a14="http://schemas.microsoft.com/office/drawing/2010/main"/>
              </a:ext>
            </a:extLst>
          </a:blip>
          <a:srcRect b="3594"/>
          <a:stretch/>
        </p:blipFill>
        <p:spPr>
          <a:xfrm>
            <a:off x="3238500" y="5350192"/>
            <a:ext cx="1950720" cy="1349018"/>
          </a:xfrm>
          <a:prstGeom prst="rect">
            <a:avLst/>
          </a:prstGeom>
        </p:spPr>
      </p:pic>
      <p:sp>
        <p:nvSpPr>
          <p:cNvPr id="114" name="正方形/長方形 113">
            <a:extLst>
              <a:ext uri="{FF2B5EF4-FFF2-40B4-BE49-F238E27FC236}">
                <a16:creationId xmlns:a16="http://schemas.microsoft.com/office/drawing/2014/main" id="{C06118A2-276F-45A5-8E70-0917144E2A49}"/>
              </a:ext>
            </a:extLst>
          </p:cNvPr>
          <p:cNvSpPr/>
          <p:nvPr/>
        </p:nvSpPr>
        <p:spPr>
          <a:xfrm>
            <a:off x="3234690" y="5346348"/>
            <a:ext cx="239495" cy="1539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BIZ UDPゴシック" panose="020B0400000000000000" pitchFamily="50" charset="-128"/>
                <a:ea typeface="BIZ UDPゴシック" panose="020B0400000000000000" pitchFamily="50" charset="-128"/>
              </a:rPr>
              <a:t>②</a:t>
            </a:r>
          </a:p>
        </p:txBody>
      </p:sp>
      <p:sp>
        <p:nvSpPr>
          <p:cNvPr id="15" name="正方形/長方形 14">
            <a:extLst>
              <a:ext uri="{FF2B5EF4-FFF2-40B4-BE49-F238E27FC236}">
                <a16:creationId xmlns:a16="http://schemas.microsoft.com/office/drawing/2014/main" id="{479E12BC-AC95-451E-8B77-D9BFCF461A88}"/>
              </a:ext>
            </a:extLst>
          </p:cNvPr>
          <p:cNvSpPr/>
          <p:nvPr/>
        </p:nvSpPr>
        <p:spPr>
          <a:xfrm>
            <a:off x="817880" y="5034280"/>
            <a:ext cx="426720" cy="127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0E319571-8C0C-4507-A250-DD0DCE9C471D}"/>
              </a:ext>
            </a:extLst>
          </p:cNvPr>
          <p:cNvSpPr txBox="1"/>
          <p:nvPr/>
        </p:nvSpPr>
        <p:spPr>
          <a:xfrm>
            <a:off x="4040733" y="5082233"/>
            <a:ext cx="840052" cy="230832"/>
          </a:xfrm>
          <a:prstGeom prst="rect">
            <a:avLst/>
          </a:prstGeom>
          <a:solidFill>
            <a:srgbClr val="FFFFFF"/>
          </a:solidFill>
          <a:ln>
            <a:solidFill>
              <a:schemeClr val="tx1"/>
            </a:solidFill>
          </a:ln>
        </p:spPr>
        <p:txBody>
          <a:bodyPr wrap="square" rtlCol="0">
            <a:spAutoFit/>
          </a:bodyPr>
          <a:lstStyle/>
          <a:p>
            <a:r>
              <a:rPr kumimoji="1" lang="ja-JP" altLang="en-US" sz="900" dirty="0">
                <a:latin typeface="BIZ UDPゴシック" panose="020B0400000000000000" pitchFamily="50" charset="-128"/>
                <a:ea typeface="BIZ UDPゴシック" panose="020B0400000000000000" pitchFamily="50" charset="-128"/>
              </a:rPr>
              <a:t>竣工イメージ</a:t>
            </a:r>
          </a:p>
        </p:txBody>
      </p:sp>
      <p:sp>
        <p:nvSpPr>
          <p:cNvPr id="45" name="フリーフォーム: 図形 44">
            <a:extLst>
              <a:ext uri="{FF2B5EF4-FFF2-40B4-BE49-F238E27FC236}">
                <a16:creationId xmlns:a16="http://schemas.microsoft.com/office/drawing/2014/main" id="{643D7264-66FF-4F26-93E6-ED305C2DAD01}"/>
              </a:ext>
            </a:extLst>
          </p:cNvPr>
          <p:cNvSpPr/>
          <p:nvPr/>
        </p:nvSpPr>
        <p:spPr>
          <a:xfrm>
            <a:off x="4797825" y="3943899"/>
            <a:ext cx="130666" cy="330772"/>
          </a:xfrm>
          <a:custGeom>
            <a:avLst/>
            <a:gdLst>
              <a:gd name="connsiteX0" fmla="*/ 182880 w 357808"/>
              <a:gd name="connsiteY0" fmla="*/ 898498 h 898498"/>
              <a:gd name="connsiteX1" fmla="*/ 182880 w 357808"/>
              <a:gd name="connsiteY1" fmla="*/ 0 h 898498"/>
              <a:gd name="connsiteX2" fmla="*/ 0 w 357808"/>
              <a:gd name="connsiteY2" fmla="*/ 524786 h 898498"/>
              <a:gd name="connsiteX3" fmla="*/ 357808 w 357808"/>
              <a:gd name="connsiteY3" fmla="*/ 492981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32075 h 898498"/>
              <a:gd name="connsiteX0" fmla="*/ 182880 w 344777"/>
              <a:gd name="connsiteY0" fmla="*/ 898498 h 898498"/>
              <a:gd name="connsiteX1" fmla="*/ 182880 w 344777"/>
              <a:gd name="connsiteY1" fmla="*/ 0 h 898498"/>
              <a:gd name="connsiteX2" fmla="*/ 0 w 344777"/>
              <a:gd name="connsiteY2" fmla="*/ 524786 h 898498"/>
              <a:gd name="connsiteX3" fmla="*/ 344777 w 344777"/>
              <a:gd name="connsiteY3" fmla="*/ 516835 h 898498"/>
              <a:gd name="connsiteX0" fmla="*/ 182880 w 354937"/>
              <a:gd name="connsiteY0" fmla="*/ 898498 h 898498"/>
              <a:gd name="connsiteX1" fmla="*/ 182880 w 354937"/>
              <a:gd name="connsiteY1" fmla="*/ 0 h 898498"/>
              <a:gd name="connsiteX2" fmla="*/ 0 w 354937"/>
              <a:gd name="connsiteY2" fmla="*/ 524786 h 898498"/>
              <a:gd name="connsiteX3" fmla="*/ 354937 w 354937"/>
              <a:gd name="connsiteY3" fmla="*/ 526995 h 898498"/>
            </a:gdLst>
            <a:ahLst/>
            <a:cxnLst>
              <a:cxn ang="0">
                <a:pos x="connsiteX0" y="connsiteY0"/>
              </a:cxn>
              <a:cxn ang="0">
                <a:pos x="connsiteX1" y="connsiteY1"/>
              </a:cxn>
              <a:cxn ang="0">
                <a:pos x="connsiteX2" y="connsiteY2"/>
              </a:cxn>
              <a:cxn ang="0">
                <a:pos x="connsiteX3" y="connsiteY3"/>
              </a:cxn>
            </a:cxnLst>
            <a:rect l="l" t="t" r="r" b="b"/>
            <a:pathLst>
              <a:path w="354937" h="898498">
                <a:moveTo>
                  <a:pt x="182880" y="898498"/>
                </a:moveTo>
                <a:lnTo>
                  <a:pt x="182880" y="0"/>
                </a:lnTo>
                <a:lnTo>
                  <a:pt x="0" y="524786"/>
                </a:lnTo>
                <a:lnTo>
                  <a:pt x="354937" y="526995"/>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図形 53">
            <a:extLst>
              <a:ext uri="{FF2B5EF4-FFF2-40B4-BE49-F238E27FC236}">
                <a16:creationId xmlns:a16="http://schemas.microsoft.com/office/drawing/2014/main" id="{205E0833-59CE-4640-B89C-E442237B73B7}"/>
              </a:ext>
            </a:extLst>
          </p:cNvPr>
          <p:cNvSpPr/>
          <p:nvPr/>
        </p:nvSpPr>
        <p:spPr>
          <a:xfrm rot="16200000">
            <a:off x="442251" y="5273785"/>
            <a:ext cx="130666" cy="330772"/>
          </a:xfrm>
          <a:custGeom>
            <a:avLst/>
            <a:gdLst>
              <a:gd name="connsiteX0" fmla="*/ 182880 w 357808"/>
              <a:gd name="connsiteY0" fmla="*/ 898498 h 898498"/>
              <a:gd name="connsiteX1" fmla="*/ 182880 w 357808"/>
              <a:gd name="connsiteY1" fmla="*/ 0 h 898498"/>
              <a:gd name="connsiteX2" fmla="*/ 0 w 357808"/>
              <a:gd name="connsiteY2" fmla="*/ 524786 h 898498"/>
              <a:gd name="connsiteX3" fmla="*/ 357808 w 357808"/>
              <a:gd name="connsiteY3" fmla="*/ 492981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32075 h 898498"/>
              <a:gd name="connsiteX0" fmla="*/ 182880 w 344777"/>
              <a:gd name="connsiteY0" fmla="*/ 898498 h 898498"/>
              <a:gd name="connsiteX1" fmla="*/ 182880 w 344777"/>
              <a:gd name="connsiteY1" fmla="*/ 0 h 898498"/>
              <a:gd name="connsiteX2" fmla="*/ 0 w 344777"/>
              <a:gd name="connsiteY2" fmla="*/ 524786 h 898498"/>
              <a:gd name="connsiteX3" fmla="*/ 344777 w 344777"/>
              <a:gd name="connsiteY3" fmla="*/ 516835 h 898498"/>
              <a:gd name="connsiteX0" fmla="*/ 182880 w 354937"/>
              <a:gd name="connsiteY0" fmla="*/ 898498 h 898498"/>
              <a:gd name="connsiteX1" fmla="*/ 182880 w 354937"/>
              <a:gd name="connsiteY1" fmla="*/ 0 h 898498"/>
              <a:gd name="connsiteX2" fmla="*/ 0 w 354937"/>
              <a:gd name="connsiteY2" fmla="*/ 524786 h 898498"/>
              <a:gd name="connsiteX3" fmla="*/ 354937 w 354937"/>
              <a:gd name="connsiteY3" fmla="*/ 526995 h 898498"/>
            </a:gdLst>
            <a:ahLst/>
            <a:cxnLst>
              <a:cxn ang="0">
                <a:pos x="connsiteX0" y="connsiteY0"/>
              </a:cxn>
              <a:cxn ang="0">
                <a:pos x="connsiteX1" y="connsiteY1"/>
              </a:cxn>
              <a:cxn ang="0">
                <a:pos x="connsiteX2" y="connsiteY2"/>
              </a:cxn>
              <a:cxn ang="0">
                <a:pos x="connsiteX3" y="connsiteY3"/>
              </a:cxn>
            </a:cxnLst>
            <a:rect l="l" t="t" r="r" b="b"/>
            <a:pathLst>
              <a:path w="354937" h="898498">
                <a:moveTo>
                  <a:pt x="182880" y="898498"/>
                </a:moveTo>
                <a:lnTo>
                  <a:pt x="182880" y="0"/>
                </a:lnTo>
                <a:lnTo>
                  <a:pt x="0" y="524786"/>
                </a:lnTo>
                <a:lnTo>
                  <a:pt x="354937" y="52699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スライド番号プレースホルダー 3">
            <a:extLst>
              <a:ext uri="{FF2B5EF4-FFF2-40B4-BE49-F238E27FC236}">
                <a16:creationId xmlns:a16="http://schemas.microsoft.com/office/drawing/2014/main" id="{5ADE704A-FFB4-4DC1-B54E-6D196049E4D4}"/>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954045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E8A9E317-230A-42C1-ACE7-D0D68F967D74}"/>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公共事業ＰＤＣＡサイクル制度、アドバイス部会の対象事業</a:t>
            </a:r>
          </a:p>
        </p:txBody>
      </p:sp>
      <p:sp>
        <p:nvSpPr>
          <p:cNvPr id="5" name="角丸四角形 4"/>
          <p:cNvSpPr/>
          <p:nvPr/>
        </p:nvSpPr>
        <p:spPr>
          <a:xfrm>
            <a:off x="258792" y="774173"/>
            <a:ext cx="8643668" cy="5702827"/>
          </a:xfrm>
          <a:prstGeom prst="roundRect">
            <a:avLst>
              <a:gd name="adj" fmla="val 2224"/>
            </a:avLst>
          </a:prstGeom>
          <a:noFill/>
          <a:ln w="12700" cap="flat" cmpd="sng" algn="ctr">
            <a:solidFill>
              <a:sysClr val="windowText" lastClr="000000"/>
            </a:solidFill>
            <a:prstDash val="solid"/>
            <a:miter lim="800000"/>
          </a:ln>
          <a:effectLst/>
        </p:spPr>
        <p:txBody>
          <a:bodyPr rot="0" spcFirstLastPara="0" vert="horz" wrap="square" lIns="65314" tIns="32657" rIns="65314" bIns="32657" numCol="1" spcCol="0" rtlCol="0" fromWordArt="0" anchor="t" anchorCtr="0" forceAA="0" compatLnSpc="1">
            <a:prstTxWarp prst="textNoShape">
              <a:avLst/>
            </a:prstTxWarp>
            <a:noAutofit/>
          </a:bodyPr>
          <a:lstStyle/>
          <a:p>
            <a:pPr defTabSz="653156">
              <a:defRPr/>
            </a:pPr>
            <a:r>
              <a:rPr kumimoji="0" lang="ja-JP" altLang="en-US" sz="2000" u="heavy"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公共事業ＰＤＣＡサイクル制度の対象事業</a:t>
            </a:r>
            <a:endParaRPr kumimoji="0" lang="ja-JP" altLang="en-US" sz="2000" u="heavy" kern="100" dirty="0">
              <a:solidFill>
                <a:sysClr val="window" lastClr="FFFFFF"/>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653156">
              <a:lnSpc>
                <a:spcPct val="150000"/>
              </a:lnSpc>
              <a:defRPr/>
            </a:pPr>
            <a:endParaRPr lang="en-US" altLang="ja-JP" sz="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653156">
              <a:lnSpc>
                <a:spcPct val="150000"/>
              </a:lnSpc>
              <a:defRPr/>
            </a:pPr>
            <a:r>
              <a:rPr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府</a:t>
            </a:r>
            <a:r>
              <a:rPr kumimoji="0"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住宅建築局発注事業について、以下のいずれかに該当する事業</a:t>
            </a:r>
          </a:p>
          <a:p>
            <a:pPr defTabSz="653156">
              <a:lnSpc>
                <a:spcPts val="2500"/>
              </a:lnSpc>
              <a:defRPr/>
            </a:pPr>
            <a:r>
              <a:rPr kumimoji="0"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（１）</a:t>
            </a:r>
            <a:r>
              <a:rPr kumimoji="0" lang="ja-JP" altLang="en-US" kern="100" dirty="0">
                <a:latin typeface="BIZ UDPゴシック" panose="020B0400000000000000" pitchFamily="50" charset="-128"/>
                <a:ea typeface="BIZ UDPゴシック" panose="020B0400000000000000" pitchFamily="50" charset="-128"/>
                <a:cs typeface="Times New Roman" panose="02020603050405020304" pitchFamily="18" charset="0"/>
              </a:rPr>
              <a:t>大阪府建設事業評価の評価対象となる事業</a:t>
            </a:r>
            <a:r>
              <a:rPr kumimoji="0"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（総事業費</a:t>
            </a:r>
            <a:r>
              <a:rPr kumimoji="0" lang="ja-JP" altLang="en-US" sz="1600" b="1" u="sng" kern="100" dirty="0">
                <a:latin typeface="BIZ UDPゴシック" panose="020B0400000000000000" pitchFamily="50" charset="-128"/>
                <a:ea typeface="BIZ UDPゴシック" panose="020B0400000000000000" pitchFamily="50" charset="-128"/>
                <a:cs typeface="Times New Roman" panose="02020603050405020304" pitchFamily="18" charset="0"/>
              </a:rPr>
              <a:t>１億円以上</a:t>
            </a:r>
            <a:r>
              <a:rPr kumimoji="0" lang="ja-JP" altLang="en-US" sz="16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16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646570" lvl="1" indent="-189370" defTabSz="653156">
              <a:lnSpc>
                <a:spcPts val="2500"/>
              </a:lnSpc>
              <a:defRPr/>
            </a:pPr>
            <a:r>
              <a:rPr kumimoji="0" lang="en-US" altLang="ja-JP" sz="14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ただし、地下構造物の築造等、周辺景観への影響がない若しくは極めて小さい事業は対象外</a:t>
            </a:r>
            <a:endParaRPr lang="en-US" altLang="ja-JP" sz="14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646570" lvl="1" indent="-189370" defTabSz="653156">
              <a:lnSpc>
                <a:spcPts val="2500"/>
              </a:lnSpc>
              <a:defRPr/>
            </a:pPr>
            <a:r>
              <a:rPr kumimoji="0" lang="en-US" altLang="ja-JP" sz="14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事業評価の対象外となる災害復旧に係る事業のうち、「本設</a:t>
            </a:r>
            <a:r>
              <a:rPr lang="ja-JP" altLang="en-US" sz="14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、「復興」などは対象</a:t>
            </a:r>
            <a:endParaRPr kumimoji="0" lang="en-US" altLang="ja-JP" sz="14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318641" indent="-318641" defTabSz="653156">
              <a:lnSpc>
                <a:spcPts val="1000"/>
              </a:lnSpc>
              <a:defRPr/>
            </a:pPr>
            <a:endParaRPr kumimoji="0" lang="ja-JP" altLang="en-US" sz="17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653156">
              <a:lnSpc>
                <a:spcPts val="2500"/>
              </a:lnSpc>
              <a:defRPr/>
            </a:pPr>
            <a:r>
              <a:rPr kumimoji="0" lang="ja-JP" altLang="en-US"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（２）その他必要と認められる事業</a:t>
            </a:r>
            <a:endParaRPr lang="en-US" altLang="ja-JP"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653156">
              <a:defRPr/>
            </a:pPr>
            <a:endParaRPr lang="ja-JP" altLang="en-US"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653156">
              <a:defRPr/>
            </a:pPr>
            <a:endParaRPr lang="ja-JP" altLang="en-US" kern="100" dirty="0">
              <a:solidFill>
                <a:sysClr val="windowText" lastClr="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653156">
              <a:defRPr/>
            </a:pPr>
            <a:endParaRPr kumimoji="0" lang="ja-JP" altLang="en-US"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 name="角丸四角形 1"/>
          <p:cNvSpPr/>
          <p:nvPr/>
        </p:nvSpPr>
        <p:spPr>
          <a:xfrm>
            <a:off x="504884" y="3594846"/>
            <a:ext cx="8201502" cy="2481757"/>
          </a:xfrm>
          <a:prstGeom prst="roundRect">
            <a:avLst>
              <a:gd name="adj" fmla="val 3418"/>
            </a:avLst>
          </a:prstGeom>
          <a:solidFill>
            <a:srgbClr val="FAD9C2"/>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437615" y="3672740"/>
            <a:ext cx="8172985" cy="2207207"/>
          </a:xfrm>
          <a:prstGeom prst="rect">
            <a:avLst/>
          </a:prstGeom>
          <a:noFill/>
        </p:spPr>
        <p:txBody>
          <a:bodyPr wrap="square" rtlCol="0">
            <a:spAutoFit/>
          </a:bodyPr>
          <a:lstStyle/>
          <a:p>
            <a:pPr defTabSz="653156">
              <a:lnSpc>
                <a:spcPct val="150000"/>
              </a:lnSpc>
              <a:defRPr/>
            </a:pPr>
            <a:r>
              <a:rPr lang="ja-JP" altLang="en-US" sz="20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2000" u="sng"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公共事業アドバイス部会の対象事業</a:t>
            </a:r>
            <a:endParaRPr lang="en-US" altLang="ja-JP" sz="2000" u="sng"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77800" lvl="1" defTabSz="653156">
              <a:lnSpc>
                <a:spcPct val="150000"/>
              </a:lnSpc>
              <a:defRPr/>
            </a:pPr>
            <a:r>
              <a:rPr lang="ja-JP" altLang="en-US"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大阪府建設事業評価の評価対象事業のうち、全体事業費</a:t>
            </a:r>
            <a:r>
              <a:rPr lang="en-US" altLang="ja-JP" sz="1600" u="sng"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10</a:t>
            </a:r>
            <a:r>
              <a:rPr lang="ja-JP" altLang="en-US" sz="1600" u="sng"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億円以上</a:t>
            </a:r>
            <a:r>
              <a:rPr lang="ja-JP" altLang="en-US" sz="16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と想定される事業</a:t>
            </a:r>
            <a:endParaRPr lang="en-US" altLang="ja-JP" sz="16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449263" lvl="2" indent="-177800" defTabSz="653156">
              <a:lnSpc>
                <a:spcPct val="150000"/>
              </a:lnSpc>
              <a:defRPr/>
            </a:pPr>
            <a:r>
              <a:rPr kumimoji="1" lang="en-US" altLang="ja-JP" sz="14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en-US" sz="1400" dirty="0">
                <a:latin typeface="BIZ UDPゴシック" panose="020B0400000000000000" pitchFamily="50" charset="-128"/>
                <a:ea typeface="BIZ UDPゴシック" panose="020B0400000000000000" pitchFamily="50" charset="-128"/>
              </a:rPr>
              <a:t>府営住宅建替事業については、大阪府景観計画区域内か否か等の立地や事業の進捗状況等を総合的に勘案して選定</a:t>
            </a:r>
            <a:endParaRPr kumimoji="1" lang="en-US" altLang="ja-JP" sz="1400" dirty="0">
              <a:latin typeface="BIZ UDPゴシック" panose="020B0400000000000000" pitchFamily="50" charset="-128"/>
              <a:ea typeface="BIZ UDPゴシック" panose="020B0400000000000000" pitchFamily="50" charset="-128"/>
            </a:endParaRPr>
          </a:p>
          <a:p>
            <a:pPr marL="449263" lvl="2" indent="-177800" defTabSz="653156">
              <a:lnSpc>
                <a:spcPct val="150000"/>
              </a:lnSpc>
              <a:defRPr/>
            </a:pPr>
            <a:r>
              <a:rPr kumimoji="1" lang="en-US" altLang="ja-JP" sz="1400" dirty="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部会対象事業以外でも、希望の申し出があった事業や景観形成上の影響が大きいと想定される事業については、部会に助言を求めることが可能</a:t>
            </a:r>
            <a:endParaRPr kumimoji="1" lang="en-US" altLang="ja-JP" sz="1400" dirty="0">
              <a:latin typeface="BIZ UDPゴシック" panose="020B0400000000000000" pitchFamily="50" charset="-128"/>
              <a:ea typeface="BIZ UDPゴシック" panose="020B0400000000000000" pitchFamily="50" charset="-128"/>
            </a:endParaRPr>
          </a:p>
        </p:txBody>
      </p:sp>
      <p:sp>
        <p:nvSpPr>
          <p:cNvPr id="4" name="二等辺三角形 3">
            <a:extLst>
              <a:ext uri="{FF2B5EF4-FFF2-40B4-BE49-F238E27FC236}">
                <a16:creationId xmlns:a16="http://schemas.microsoft.com/office/drawing/2014/main" id="{AD916893-0C6F-4726-8921-64556D7DF61E}"/>
              </a:ext>
            </a:extLst>
          </p:cNvPr>
          <p:cNvSpPr/>
          <p:nvPr/>
        </p:nvSpPr>
        <p:spPr>
          <a:xfrm flipV="1">
            <a:off x="3699163" y="3240880"/>
            <a:ext cx="1529542" cy="251463"/>
          </a:xfrm>
          <a:prstGeom prst="triangle">
            <a:avLst/>
          </a:pr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3">
            <a:extLst>
              <a:ext uri="{FF2B5EF4-FFF2-40B4-BE49-F238E27FC236}">
                <a16:creationId xmlns:a16="http://schemas.microsoft.com/office/drawing/2014/main" id="{F881E711-D0FA-4104-9DF7-B9BC3795B5DE}"/>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1082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 12">
            <a:extLst>
              <a:ext uri="{FF2B5EF4-FFF2-40B4-BE49-F238E27FC236}">
                <a16:creationId xmlns:a16="http://schemas.microsoft.com/office/drawing/2014/main" id="{6DD5255F-C92A-4835-A315-751A01F8748D}"/>
              </a:ext>
            </a:extLst>
          </p:cNvPr>
          <p:cNvGraphicFramePr>
            <a:graphicFrameLocks noGrp="1"/>
          </p:cNvGraphicFramePr>
          <p:nvPr/>
        </p:nvGraphicFramePr>
        <p:xfrm>
          <a:off x="177635" y="2488725"/>
          <a:ext cx="5030900" cy="4225495"/>
        </p:xfrm>
        <a:graphic>
          <a:graphicData uri="http://schemas.openxmlformats.org/drawingml/2006/table">
            <a:tbl>
              <a:tblPr firstRow="1" bandRow="1">
                <a:tableStyleId>{5C22544A-7EE6-4342-B048-85BDC9FD1C3A}</a:tableStyleId>
              </a:tblPr>
              <a:tblGrid>
                <a:gridCol w="5030900">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現況配置図、写真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3951175">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pic>
        <p:nvPicPr>
          <p:cNvPr id="120" name="図 119">
            <a:extLst>
              <a:ext uri="{FF2B5EF4-FFF2-40B4-BE49-F238E27FC236}">
                <a16:creationId xmlns:a16="http://schemas.microsoft.com/office/drawing/2014/main" id="{A6BEE1AF-BF7F-4A81-92AF-BD1D1E5D51E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0909" y="2800927"/>
            <a:ext cx="2453698" cy="2535382"/>
          </a:xfrm>
          <a:prstGeom prst="rect">
            <a:avLst/>
          </a:prstGeom>
        </p:spPr>
      </p:pic>
      <p:sp>
        <p:nvSpPr>
          <p:cNvPr id="6" name="テキスト ボックス 5">
            <a:extLst>
              <a:ext uri="{FF2B5EF4-FFF2-40B4-BE49-F238E27FC236}">
                <a16:creationId xmlns:a16="http://schemas.microsoft.com/office/drawing/2014/main" id="{11028B02-834E-43C9-A5B4-939000DD0D54}"/>
              </a:ext>
            </a:extLst>
          </p:cNvPr>
          <p:cNvSpPr txBox="1"/>
          <p:nvPr/>
        </p:nvSpPr>
        <p:spPr>
          <a:xfrm>
            <a:off x="0" y="0"/>
            <a:ext cx="9144000" cy="369332"/>
          </a:xfrm>
          <a:prstGeom prst="rect">
            <a:avLst/>
          </a:prstGeom>
          <a:solidFill>
            <a:schemeClr val="accent5">
              <a:lumMod val="50000"/>
            </a:schemeClr>
          </a:solidFill>
        </p:spPr>
        <p:txBody>
          <a:bodyPr wrap="square" rtlCol="0">
            <a:spAutoFit/>
          </a:bodyPr>
          <a:lstStyle/>
          <a:p>
            <a:r>
              <a:rPr kumimoji="1" lang="ja-JP" altLang="en-US" dirty="0">
                <a:solidFill>
                  <a:schemeClr val="bg1"/>
                </a:solidFill>
                <a:latin typeface="BIZ UDゴシック" panose="020B0400000000000000" pitchFamily="49" charset="-128"/>
                <a:ea typeface="BIZ UDゴシック" panose="020B0400000000000000" pitchFamily="49" charset="-128"/>
              </a:rPr>
              <a:t>　大阪モノレール延伸事業</a:t>
            </a:r>
            <a:r>
              <a:rPr kumimoji="1" lang="en-US" altLang="ja-JP" dirty="0">
                <a:solidFill>
                  <a:schemeClr val="bg1"/>
                </a:solidFill>
                <a:latin typeface="BIZ UDゴシック" panose="020B0400000000000000" pitchFamily="49" charset="-128"/>
                <a:ea typeface="BIZ UDゴシック" panose="020B0400000000000000" pitchFamily="49" charset="-128"/>
              </a:rPr>
              <a:t>(</a:t>
            </a:r>
            <a:r>
              <a:rPr kumimoji="1" lang="ja-JP" altLang="en-US" dirty="0">
                <a:solidFill>
                  <a:schemeClr val="bg1"/>
                </a:solidFill>
                <a:latin typeface="BIZ UDゴシック" panose="020B0400000000000000" pitchFamily="49" charset="-128"/>
                <a:ea typeface="BIZ UDゴシック" panose="020B0400000000000000" pitchFamily="49" charset="-128"/>
              </a:rPr>
              <a:t>駅舎整備事業</a:t>
            </a:r>
            <a:r>
              <a:rPr kumimoji="1" lang="en-US" altLang="ja-JP" dirty="0">
                <a:solidFill>
                  <a:schemeClr val="bg1"/>
                </a:solidFill>
                <a:latin typeface="BIZ UDゴシック" panose="020B0400000000000000" pitchFamily="49" charset="-128"/>
                <a:ea typeface="BIZ UDゴシック" panose="020B0400000000000000" pitchFamily="49" charset="-128"/>
              </a:rPr>
              <a:t>)</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graphicFrame>
        <p:nvGraphicFramePr>
          <p:cNvPr id="3" name="表 4">
            <a:extLst>
              <a:ext uri="{FF2B5EF4-FFF2-40B4-BE49-F238E27FC236}">
                <a16:creationId xmlns:a16="http://schemas.microsoft.com/office/drawing/2014/main" id="{EEEB5617-A05C-4D57-8361-13706CD3C85A}"/>
              </a:ext>
            </a:extLst>
          </p:cNvPr>
          <p:cNvGraphicFramePr>
            <a:graphicFrameLocks noGrp="1"/>
          </p:cNvGraphicFramePr>
          <p:nvPr/>
        </p:nvGraphicFramePr>
        <p:xfrm>
          <a:off x="177635" y="533554"/>
          <a:ext cx="5030900" cy="274320"/>
        </p:xfrm>
        <a:graphic>
          <a:graphicData uri="http://schemas.openxmlformats.org/drawingml/2006/table">
            <a:tbl>
              <a:tblPr firstRow="1" bandRow="1">
                <a:tableStyleId>{5C22544A-7EE6-4342-B048-85BDC9FD1C3A}</a:tableStyleId>
              </a:tblPr>
              <a:tblGrid>
                <a:gridCol w="754843">
                  <a:extLst>
                    <a:ext uri="{9D8B030D-6E8A-4147-A177-3AD203B41FA5}">
                      <a16:colId xmlns:a16="http://schemas.microsoft.com/office/drawing/2014/main" val="3552860167"/>
                    </a:ext>
                  </a:extLst>
                </a:gridCol>
                <a:gridCol w="4276057">
                  <a:extLst>
                    <a:ext uri="{9D8B030D-6E8A-4147-A177-3AD203B41FA5}">
                      <a16:colId xmlns:a16="http://schemas.microsoft.com/office/drawing/2014/main" val="874103317"/>
                    </a:ext>
                  </a:extLst>
                </a:gridCol>
              </a:tblGrid>
              <a:tr h="152400">
                <a:tc>
                  <a:txBody>
                    <a:bodyPr/>
                    <a:lstStyle/>
                    <a:p>
                      <a:pPr algn="ctr"/>
                      <a:r>
                        <a:rPr kumimoji="1" lang="ja-JP" altLang="en-US" sz="1200" dirty="0">
                          <a:latin typeface="BIZ UDPゴシック" panose="020B0400000000000000" pitchFamily="50" charset="-128"/>
                          <a:ea typeface="BIZ UDPゴシック" panose="020B0400000000000000" pitchFamily="50" charset="-128"/>
                        </a:rPr>
                        <a:t>案件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BIZ UDPゴシック" panose="020B0400000000000000" pitchFamily="50" charset="-128"/>
                          <a:ea typeface="BIZ UDPゴシック" panose="020B0400000000000000" pitchFamily="50" charset="-128"/>
                        </a:rPr>
                        <a:t>松生町駅（仮称）</a:t>
                      </a:r>
                      <a:endParaRPr kumimoji="1" lang="zh-TW" altLang="en-US" sz="12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7845333"/>
                  </a:ext>
                </a:extLst>
              </a:tr>
            </a:tbl>
          </a:graphicData>
        </a:graphic>
      </p:graphicFrame>
      <p:graphicFrame>
        <p:nvGraphicFramePr>
          <p:cNvPr id="5" name="表 12">
            <a:extLst>
              <a:ext uri="{FF2B5EF4-FFF2-40B4-BE49-F238E27FC236}">
                <a16:creationId xmlns:a16="http://schemas.microsoft.com/office/drawing/2014/main" id="{4931C7DC-882A-48BE-9FA8-883FE7BC3A5C}"/>
              </a:ext>
            </a:extLst>
          </p:cNvPr>
          <p:cNvGraphicFramePr>
            <a:graphicFrameLocks noGrp="1"/>
          </p:cNvGraphicFramePr>
          <p:nvPr>
            <p:extLst>
              <p:ext uri="{D42A27DB-BD31-4B8C-83A1-F6EECF244321}">
                <p14:modId xmlns:p14="http://schemas.microsoft.com/office/powerpoint/2010/main" val="4294122665"/>
              </p:ext>
            </p:extLst>
          </p:nvPr>
        </p:nvGraphicFramePr>
        <p:xfrm>
          <a:off x="177634" y="910854"/>
          <a:ext cx="5030901" cy="1425945"/>
        </p:xfrm>
        <a:graphic>
          <a:graphicData uri="http://schemas.openxmlformats.org/drawingml/2006/table">
            <a:tbl>
              <a:tblPr firstRow="1" bandRow="1">
                <a:tableStyleId>{5C22544A-7EE6-4342-B048-85BDC9FD1C3A}</a:tableStyleId>
              </a:tblPr>
              <a:tblGrid>
                <a:gridCol w="5030901">
                  <a:extLst>
                    <a:ext uri="{9D8B030D-6E8A-4147-A177-3AD203B41FA5}">
                      <a16:colId xmlns:a16="http://schemas.microsoft.com/office/drawing/2014/main" val="650983463"/>
                    </a:ext>
                  </a:extLst>
                </a:gridCol>
              </a:tblGrid>
              <a:tr h="335516">
                <a:tc>
                  <a:txBody>
                    <a:bodyPr/>
                    <a:lstStyle/>
                    <a:p>
                      <a:r>
                        <a:rPr kumimoji="1" lang="ja-JP" altLang="en-US" sz="1200" dirty="0">
                          <a:latin typeface="BIZ UDPゴシック" panose="020B0400000000000000" pitchFamily="50" charset="-128"/>
                          <a:ea typeface="BIZ UDPゴシック" panose="020B0400000000000000" pitchFamily="50" charset="-128"/>
                        </a:rPr>
                        <a:t>計画概要等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1090429">
                <a:tc>
                  <a:txBody>
                    <a:bodyPr/>
                    <a:lstStyle/>
                    <a:p>
                      <a:pPr marL="358775" indent="-358775"/>
                      <a:r>
                        <a:rPr kumimoji="1" lang="en-US" altLang="ja-JP" sz="1050" b="0" dirty="0">
                          <a:latin typeface="BIZ UDPゴシック" panose="020B0400000000000000" pitchFamily="50" charset="-128"/>
                          <a:ea typeface="BIZ UDPゴシック" panose="020B0400000000000000" pitchFamily="50" charset="-128"/>
                        </a:rPr>
                        <a:t>〈</a:t>
                      </a:r>
                      <a:r>
                        <a:rPr kumimoji="1" lang="ja-JP" altLang="en-US" sz="1050" b="0" dirty="0">
                          <a:latin typeface="BIZ UDPゴシック" panose="020B0400000000000000" pitchFamily="50" charset="-128"/>
                          <a:ea typeface="BIZ UDPゴシック" panose="020B0400000000000000" pitchFamily="50" charset="-128"/>
                        </a:rPr>
                        <a:t>目的</a:t>
                      </a:r>
                      <a:r>
                        <a:rPr kumimoji="1" lang="en-US" altLang="ja-JP" sz="1050" b="0" dirty="0">
                          <a:latin typeface="BIZ UDPゴシック" panose="020B0400000000000000" pitchFamily="50" charset="-128"/>
                          <a:ea typeface="BIZ UDPゴシック" panose="020B0400000000000000" pitchFamily="50" charset="-128"/>
                        </a:rPr>
                        <a:t>〉</a:t>
                      </a:r>
                      <a:r>
                        <a:rPr kumimoji="1" lang="ja-JP" altLang="en-US" sz="1050" b="0" dirty="0">
                          <a:latin typeface="BIZ UDPゴシック" panose="020B0400000000000000" pitchFamily="50" charset="-128"/>
                          <a:ea typeface="BIZ UDPゴシック" panose="020B0400000000000000" pitchFamily="50" charset="-128"/>
                        </a:rPr>
                        <a:t>大阪都心部から放射状に形成された既存鉄道を環状方向に結節することにより、広域的な鉄道ネットワークを形成するとともに、新たな沿線開発、まちづくりが促進されるなど沿線地域の活性化を目的とする。</a:t>
                      </a:r>
                      <a:endParaRPr kumimoji="1" lang="en-US" altLang="ja-JP" sz="1050" b="0" dirty="0">
                        <a:latin typeface="BIZ UDPゴシック" panose="020B0400000000000000" pitchFamily="50" charset="-128"/>
                        <a:ea typeface="BIZ UDPゴシック" panose="020B0400000000000000" pitchFamily="50" charset="-128"/>
                      </a:endParaRPr>
                    </a:p>
                    <a:p>
                      <a:pPr marL="719138" indent="-719138"/>
                      <a:r>
                        <a:rPr kumimoji="1" lang="ja-JP" altLang="en-US" sz="1050" b="0" dirty="0">
                          <a:latin typeface="BIZ UDPゴシック" panose="020B0400000000000000" pitchFamily="50" charset="-128"/>
                          <a:ea typeface="BIZ UDPゴシック" panose="020B0400000000000000" pitchFamily="50" charset="-128"/>
                        </a:rPr>
                        <a:t>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計画規模</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鉄骨造（土木建築構造物）、地上３階建て（２階コンコース階、３階ホーム階）、延べ面積約</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810㎡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aphicFrame>
        <p:nvGraphicFramePr>
          <p:cNvPr id="18" name="表 12">
            <a:extLst>
              <a:ext uri="{FF2B5EF4-FFF2-40B4-BE49-F238E27FC236}">
                <a16:creationId xmlns:a16="http://schemas.microsoft.com/office/drawing/2014/main" id="{B040C2EF-D16F-43B3-A121-B7180517E6AF}"/>
              </a:ext>
            </a:extLst>
          </p:cNvPr>
          <p:cNvGraphicFramePr>
            <a:graphicFrameLocks noGrp="1"/>
          </p:cNvGraphicFramePr>
          <p:nvPr/>
        </p:nvGraphicFramePr>
        <p:xfrm>
          <a:off x="5318602" y="523910"/>
          <a:ext cx="3706684" cy="6181844"/>
        </p:xfrm>
        <a:graphic>
          <a:graphicData uri="http://schemas.openxmlformats.org/drawingml/2006/table">
            <a:tbl>
              <a:tblPr firstRow="1" bandRow="1">
                <a:tableStyleId>{5C22544A-7EE6-4342-B048-85BDC9FD1C3A}</a:tableStyleId>
              </a:tblPr>
              <a:tblGrid>
                <a:gridCol w="3706684">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部会開催状況、アドバイス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621145317"/>
                  </a:ext>
                </a:extLst>
              </a:tr>
              <a:tr h="5907524">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pSp>
        <p:nvGrpSpPr>
          <p:cNvPr id="27" name="グループ化 26">
            <a:extLst>
              <a:ext uri="{FF2B5EF4-FFF2-40B4-BE49-F238E27FC236}">
                <a16:creationId xmlns:a16="http://schemas.microsoft.com/office/drawing/2014/main" id="{DF985A3B-005B-4692-9A97-BA50F47F6080}"/>
              </a:ext>
            </a:extLst>
          </p:cNvPr>
          <p:cNvGrpSpPr/>
          <p:nvPr/>
        </p:nvGrpSpPr>
        <p:grpSpPr>
          <a:xfrm>
            <a:off x="9536783" y="887606"/>
            <a:ext cx="3489967" cy="1620904"/>
            <a:chOff x="5426961" y="2186878"/>
            <a:chExt cx="3489967" cy="1539660"/>
          </a:xfrm>
        </p:grpSpPr>
        <p:sp>
          <p:nvSpPr>
            <p:cNvPr id="22" name="正方形/長方形 21">
              <a:extLst>
                <a:ext uri="{FF2B5EF4-FFF2-40B4-BE49-F238E27FC236}">
                  <a16:creationId xmlns:a16="http://schemas.microsoft.com/office/drawing/2014/main" id="{015D8236-50D7-42D6-A79A-E0C7178561C9}"/>
                </a:ext>
              </a:extLst>
            </p:cNvPr>
            <p:cNvSpPr/>
            <p:nvPr/>
          </p:nvSpPr>
          <p:spPr>
            <a:xfrm>
              <a:off x="5426961" y="2429395"/>
              <a:ext cx="3489967" cy="1297143"/>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大和川に対し斜めに橋が架かるため、大和川の眺望景観に対して非常にインパクトを与えている。</a:t>
              </a:r>
            </a:p>
            <a:p>
              <a:pPr marL="171450" indent="-171450">
                <a:buFont typeface="Wingdings" panose="05000000000000000000" pitchFamily="2" charset="2"/>
                <a:buChar char="ü"/>
              </a:pPr>
              <a:endParaRPr kumimoji="1" lang="ja-JP" altLang="en-US"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ランドマークとして、背景に何があるか・景観性を考慮して検討が必要。</a:t>
              </a:r>
            </a:p>
            <a:p>
              <a:pPr marL="171450" indent="-171450">
                <a:buFont typeface="Wingdings" panose="05000000000000000000" pitchFamily="2" charset="2"/>
                <a:buChar char="ü"/>
              </a:pPr>
              <a:endParaRPr kumimoji="1" lang="ja-JP" altLang="en-US"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橋を利用する方が立ち止まって遠くの風景美を楽しむ要素や、その方たちの居心地を考えてほしい。</a:t>
              </a:r>
              <a:endParaRPr kumimoji="1" lang="en-US" altLang="ja-JP"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C783FB97-34CD-4D2E-8780-5721C11A63BE}"/>
                </a:ext>
              </a:extLst>
            </p:cNvPr>
            <p:cNvSpPr txBox="1"/>
            <p:nvPr/>
          </p:nvSpPr>
          <p:spPr>
            <a:xfrm>
              <a:off x="5430825" y="2186878"/>
              <a:ext cx="1127232" cy="241189"/>
            </a:xfrm>
            <a:prstGeom prst="rect">
              <a:avLst/>
            </a:prstGeom>
            <a:solidFill>
              <a:schemeClr val="accent2">
                <a:lumMod val="75000"/>
              </a:schemeClr>
            </a:solidFill>
            <a:ln>
              <a:solidFill>
                <a:schemeClr val="tx1"/>
              </a:solidFill>
            </a:ln>
          </p:spPr>
          <p:txBody>
            <a:bodyPr wrap="none" rtlCol="0">
              <a:spAutoFit/>
            </a:bodyPr>
            <a:lstStyle/>
            <a:p>
              <a:r>
                <a:rPr kumimoji="1" lang="ja-JP" altLang="en-US" sz="1050" dirty="0">
                  <a:solidFill>
                    <a:schemeClr val="bg1"/>
                  </a:solidFill>
                  <a:latin typeface="BIZ UDPゴシック" panose="020B0400000000000000" pitchFamily="50" charset="-128"/>
                  <a:ea typeface="BIZ UDPゴシック" panose="020B0400000000000000" pitchFamily="50" charset="-128"/>
                </a:rPr>
                <a:t>①基本設計段階</a:t>
              </a:r>
            </a:p>
          </p:txBody>
        </p:sp>
      </p:grpSp>
      <p:grpSp>
        <p:nvGrpSpPr>
          <p:cNvPr id="26" name="グループ化 25">
            <a:extLst>
              <a:ext uri="{FF2B5EF4-FFF2-40B4-BE49-F238E27FC236}">
                <a16:creationId xmlns:a16="http://schemas.microsoft.com/office/drawing/2014/main" id="{DE0634C2-0032-4EA7-AC9A-E526449D85D8}"/>
              </a:ext>
            </a:extLst>
          </p:cNvPr>
          <p:cNvGrpSpPr/>
          <p:nvPr/>
        </p:nvGrpSpPr>
        <p:grpSpPr>
          <a:xfrm>
            <a:off x="9553889" y="2852189"/>
            <a:ext cx="3489967" cy="2582403"/>
            <a:chOff x="5444067" y="4192470"/>
            <a:chExt cx="3489967" cy="2582403"/>
          </a:xfrm>
        </p:grpSpPr>
        <p:sp>
          <p:nvSpPr>
            <p:cNvPr id="24" name="正方形/長方形 23">
              <a:extLst>
                <a:ext uri="{FF2B5EF4-FFF2-40B4-BE49-F238E27FC236}">
                  <a16:creationId xmlns:a16="http://schemas.microsoft.com/office/drawing/2014/main" id="{67DE3D3D-1E29-455C-8719-5FB026EC0D18}"/>
                </a:ext>
              </a:extLst>
            </p:cNvPr>
            <p:cNvSpPr/>
            <p:nvPr/>
          </p:nvSpPr>
          <p:spPr>
            <a:xfrm>
              <a:off x="5444067" y="4445767"/>
              <a:ext cx="3489967" cy="232910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お金をかけて景観を良くすることも出来ますが、必要のないものを除き、シンプルにする引き算の発想もある。 </a:t>
              </a:r>
              <a:endParaRPr kumimoji="1" lang="en-US" altLang="ja-JP"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endParaRPr kumimoji="1" lang="en-US" altLang="ja-JP"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周辺の地域だけではなく大和川や全国の事例を研究し、現場に直結するコンセプトがしっかり作られている。 こうした検討資料を残し、今後の土木構造物の景観形成に繋げてほしい。</a:t>
              </a:r>
            </a:p>
            <a:p>
              <a:pPr marL="171450" indent="-171450">
                <a:buFont typeface="Wingdings" panose="05000000000000000000" pitchFamily="2" charset="2"/>
                <a:buChar char="ü"/>
              </a:pPr>
              <a:endPar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人の視線の位置から考えると、緑化が重要になる。 大和川の自然物に橋梁という人工物が入ることを緑化が和らげてくれる。緑化について計画通りに対応いただき、メンテナンスも含めた緑化を検討してほしい。</a:t>
              </a:r>
              <a:endParaRPr kumimoji="1" lang="en-US" altLang="ja-JP"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F9CF6679-CCDA-4A31-A8B9-22929F1F3E80}"/>
                </a:ext>
              </a:extLst>
            </p:cNvPr>
            <p:cNvSpPr txBox="1"/>
            <p:nvPr/>
          </p:nvSpPr>
          <p:spPr>
            <a:xfrm>
              <a:off x="5444067" y="4192470"/>
              <a:ext cx="1127232" cy="253916"/>
            </a:xfrm>
            <a:prstGeom prst="rect">
              <a:avLst/>
            </a:prstGeom>
            <a:solidFill>
              <a:schemeClr val="accent2">
                <a:lumMod val="75000"/>
              </a:schemeClr>
            </a:solidFill>
            <a:ln>
              <a:solidFill>
                <a:schemeClr val="tx1"/>
              </a:solidFill>
            </a:ln>
          </p:spPr>
          <p:txBody>
            <a:bodyPr wrap="none" rtlCol="0">
              <a:spAutoFit/>
            </a:bodyPr>
            <a:lstStyle/>
            <a:p>
              <a:r>
                <a:rPr kumimoji="1" lang="ja-JP" altLang="en-US" sz="1050" dirty="0">
                  <a:solidFill>
                    <a:schemeClr val="bg1"/>
                  </a:solidFill>
                  <a:latin typeface="BIZ UDPゴシック" panose="020B0400000000000000" pitchFamily="50" charset="-128"/>
                  <a:ea typeface="BIZ UDPゴシック" panose="020B0400000000000000" pitchFamily="50" charset="-128"/>
                </a:rPr>
                <a:t>②実施設計段階</a:t>
              </a:r>
            </a:p>
          </p:txBody>
        </p:sp>
      </p:grpSp>
      <p:sp>
        <p:nvSpPr>
          <p:cNvPr id="29" name="二等辺三角形 28">
            <a:extLst>
              <a:ext uri="{FF2B5EF4-FFF2-40B4-BE49-F238E27FC236}">
                <a16:creationId xmlns:a16="http://schemas.microsoft.com/office/drawing/2014/main" id="{9CBE3442-8418-4C2B-A7E8-79D1A2B3F33E}"/>
              </a:ext>
            </a:extLst>
          </p:cNvPr>
          <p:cNvSpPr/>
          <p:nvPr/>
        </p:nvSpPr>
        <p:spPr>
          <a:xfrm flipV="1">
            <a:off x="11006526" y="2639572"/>
            <a:ext cx="615142" cy="164336"/>
          </a:xfrm>
          <a:prstGeom prst="triangle">
            <a:avLst/>
          </a:prstGeom>
          <a:solidFill>
            <a:schemeClr val="bg1">
              <a:lumMod val="8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a:extLst>
              <a:ext uri="{FF2B5EF4-FFF2-40B4-BE49-F238E27FC236}">
                <a16:creationId xmlns:a16="http://schemas.microsoft.com/office/drawing/2014/main" id="{F1E8F0DF-4CA4-4650-9678-CFF3443BBED3}"/>
              </a:ext>
            </a:extLst>
          </p:cNvPr>
          <p:cNvSpPr txBox="1"/>
          <p:nvPr/>
        </p:nvSpPr>
        <p:spPr>
          <a:xfrm>
            <a:off x="10819139" y="904735"/>
            <a:ext cx="1994457"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（令和</a:t>
            </a:r>
            <a:r>
              <a:rPr kumimoji="1" lang="en-US" altLang="ja-JP" sz="900" dirty="0">
                <a:latin typeface="BIZ UDPゴシック" panose="020B0400000000000000" pitchFamily="50" charset="-128"/>
                <a:ea typeface="BIZ UDPゴシック" panose="020B0400000000000000" pitchFamily="50" charset="-128"/>
              </a:rPr>
              <a:t>5</a:t>
            </a:r>
            <a:r>
              <a:rPr kumimoji="1" lang="ja-JP" altLang="en-US" sz="900" dirty="0">
                <a:latin typeface="BIZ UDPゴシック" panose="020B0400000000000000" pitchFamily="50" charset="-128"/>
                <a:ea typeface="BIZ UDPゴシック" panose="020B0400000000000000" pitchFamily="50" charset="-128"/>
              </a:rPr>
              <a:t>年</a:t>
            </a:r>
            <a:r>
              <a:rPr kumimoji="1" lang="en-US" altLang="ja-JP" sz="900" dirty="0">
                <a:latin typeface="BIZ UDPゴシック" panose="020B0400000000000000" pitchFamily="50" charset="-128"/>
                <a:ea typeface="BIZ UDPゴシック" panose="020B0400000000000000" pitchFamily="50" charset="-128"/>
              </a:rPr>
              <a:t>6</a:t>
            </a:r>
            <a:r>
              <a:rPr kumimoji="1" lang="ja-JP" altLang="en-US" sz="900" dirty="0">
                <a:latin typeface="BIZ UDPゴシック" panose="020B0400000000000000" pitchFamily="50" charset="-128"/>
                <a:ea typeface="BIZ UDPゴシック" panose="020B0400000000000000" pitchFamily="50" charset="-128"/>
              </a:rPr>
              <a:t>月</a:t>
            </a:r>
            <a:r>
              <a:rPr kumimoji="1" lang="en-US" altLang="ja-JP" sz="900" dirty="0">
                <a:latin typeface="BIZ UDPゴシック" panose="020B0400000000000000" pitchFamily="50" charset="-128"/>
                <a:ea typeface="BIZ UDPゴシック" panose="020B0400000000000000" pitchFamily="50" charset="-128"/>
              </a:rPr>
              <a:t>12</a:t>
            </a:r>
            <a:r>
              <a:rPr kumimoji="1" lang="ja-JP" altLang="en-US" sz="900" dirty="0">
                <a:latin typeface="BIZ UDPゴシック" panose="020B0400000000000000" pitchFamily="50" charset="-128"/>
                <a:ea typeface="BIZ UDPゴシック" panose="020B0400000000000000" pitchFamily="50" charset="-128"/>
              </a:rPr>
              <a:t>日 アドバイス部会）</a:t>
            </a:r>
          </a:p>
        </p:txBody>
      </p:sp>
      <p:sp>
        <p:nvSpPr>
          <p:cNvPr id="74" name="テキスト ボックス 73">
            <a:extLst>
              <a:ext uri="{FF2B5EF4-FFF2-40B4-BE49-F238E27FC236}">
                <a16:creationId xmlns:a16="http://schemas.microsoft.com/office/drawing/2014/main" id="{D51144F6-1F05-4B4A-BC7F-DDA31ED58CB2}"/>
              </a:ext>
            </a:extLst>
          </p:cNvPr>
          <p:cNvSpPr txBox="1"/>
          <p:nvPr/>
        </p:nvSpPr>
        <p:spPr>
          <a:xfrm>
            <a:off x="10819139" y="2863075"/>
            <a:ext cx="1994457"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（令和</a:t>
            </a:r>
            <a:r>
              <a:rPr kumimoji="1" lang="en-US" altLang="ja-JP" sz="900" dirty="0">
                <a:latin typeface="BIZ UDPゴシック" panose="020B0400000000000000" pitchFamily="50" charset="-128"/>
                <a:ea typeface="BIZ UDPゴシック" panose="020B0400000000000000" pitchFamily="50" charset="-128"/>
              </a:rPr>
              <a:t>5</a:t>
            </a:r>
            <a:r>
              <a:rPr kumimoji="1" lang="ja-JP" altLang="en-US" sz="900" dirty="0">
                <a:latin typeface="BIZ UDPゴシック" panose="020B0400000000000000" pitchFamily="50" charset="-128"/>
                <a:ea typeface="BIZ UDPゴシック" panose="020B0400000000000000" pitchFamily="50" charset="-128"/>
              </a:rPr>
              <a:t>年</a:t>
            </a:r>
            <a:r>
              <a:rPr kumimoji="1" lang="en-US" altLang="ja-JP" sz="900" dirty="0">
                <a:latin typeface="BIZ UDPゴシック" panose="020B0400000000000000" pitchFamily="50" charset="-128"/>
                <a:ea typeface="BIZ UDPゴシック" panose="020B0400000000000000" pitchFamily="50" charset="-128"/>
              </a:rPr>
              <a:t>12</a:t>
            </a:r>
            <a:r>
              <a:rPr kumimoji="1" lang="ja-JP" altLang="en-US" sz="900" dirty="0">
                <a:latin typeface="BIZ UDPゴシック" panose="020B0400000000000000" pitchFamily="50" charset="-128"/>
                <a:ea typeface="BIZ UDPゴシック" panose="020B0400000000000000" pitchFamily="50" charset="-128"/>
              </a:rPr>
              <a:t>月</a:t>
            </a:r>
            <a:r>
              <a:rPr kumimoji="1" lang="en-US" altLang="ja-JP" sz="900" dirty="0">
                <a:latin typeface="BIZ UDPゴシック" panose="020B0400000000000000" pitchFamily="50" charset="-128"/>
                <a:ea typeface="BIZ UDPゴシック" panose="020B0400000000000000" pitchFamily="50" charset="-128"/>
              </a:rPr>
              <a:t>4</a:t>
            </a:r>
            <a:r>
              <a:rPr kumimoji="1" lang="ja-JP" altLang="en-US" sz="900" dirty="0">
                <a:latin typeface="BIZ UDPゴシック" panose="020B0400000000000000" pitchFamily="50" charset="-128"/>
                <a:ea typeface="BIZ UDPゴシック" panose="020B0400000000000000" pitchFamily="50" charset="-128"/>
              </a:rPr>
              <a:t>日 アドバイス部会）</a:t>
            </a:r>
          </a:p>
        </p:txBody>
      </p:sp>
      <p:grpSp>
        <p:nvGrpSpPr>
          <p:cNvPr id="96" name="グループ化 95">
            <a:extLst>
              <a:ext uri="{FF2B5EF4-FFF2-40B4-BE49-F238E27FC236}">
                <a16:creationId xmlns:a16="http://schemas.microsoft.com/office/drawing/2014/main" id="{4B9401C1-FC89-4938-8EB9-52472AC76F38}"/>
              </a:ext>
            </a:extLst>
          </p:cNvPr>
          <p:cNvGrpSpPr/>
          <p:nvPr/>
        </p:nvGrpSpPr>
        <p:grpSpPr>
          <a:xfrm>
            <a:off x="2689624" y="2794049"/>
            <a:ext cx="2483432" cy="1542714"/>
            <a:chOff x="521219" y="1050038"/>
            <a:chExt cx="8101562" cy="5032709"/>
          </a:xfrm>
        </p:grpSpPr>
        <p:pic>
          <p:nvPicPr>
            <p:cNvPr id="97" name="図 96">
              <a:extLst>
                <a:ext uri="{FF2B5EF4-FFF2-40B4-BE49-F238E27FC236}">
                  <a16:creationId xmlns:a16="http://schemas.microsoft.com/office/drawing/2014/main" id="{012530FE-8729-43F1-A737-9653537EC6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1219" y="1050038"/>
              <a:ext cx="8101562" cy="5032709"/>
            </a:xfrm>
            <a:prstGeom prst="rect">
              <a:avLst/>
            </a:prstGeom>
          </p:spPr>
        </p:pic>
        <p:pic>
          <p:nvPicPr>
            <p:cNvPr id="98" name="図 97">
              <a:extLst>
                <a:ext uri="{FF2B5EF4-FFF2-40B4-BE49-F238E27FC236}">
                  <a16:creationId xmlns:a16="http://schemas.microsoft.com/office/drawing/2014/main" id="{D362BAE5-F830-4DA3-9235-402D666C7358}"/>
                </a:ext>
              </a:extLst>
            </p:cNvPr>
            <p:cNvPicPr/>
            <p:nvPr/>
          </p:nvPicPr>
          <p:blipFill rotWithShape="1">
            <a:blip r:embed="rId5" cstate="email">
              <a:extLst>
                <a:ext uri="{28A0092B-C50C-407E-A947-70E740481C1C}">
                  <a14:useLocalDpi xmlns:a14="http://schemas.microsoft.com/office/drawing/2010/main"/>
                </a:ext>
              </a:extLst>
            </a:blip>
            <a:srcRect/>
            <a:stretch/>
          </p:blipFill>
          <p:spPr bwMode="auto">
            <a:xfrm rot="5400000">
              <a:off x="4559126" y="4143075"/>
              <a:ext cx="1483361" cy="852778"/>
            </a:xfrm>
            <a:prstGeom prst="rect">
              <a:avLst/>
            </a:prstGeom>
            <a:noFill/>
            <a:ln>
              <a:noFill/>
            </a:ln>
          </p:spPr>
        </p:pic>
        <p:grpSp>
          <p:nvGrpSpPr>
            <p:cNvPr id="99" name="グループ化 98">
              <a:extLst>
                <a:ext uri="{FF2B5EF4-FFF2-40B4-BE49-F238E27FC236}">
                  <a16:creationId xmlns:a16="http://schemas.microsoft.com/office/drawing/2014/main" id="{3DFCB981-3BA6-4418-85AE-77AE65838EDE}"/>
                </a:ext>
              </a:extLst>
            </p:cNvPr>
            <p:cNvGrpSpPr/>
            <p:nvPr/>
          </p:nvGrpSpPr>
          <p:grpSpPr>
            <a:xfrm>
              <a:off x="4874417" y="3827780"/>
              <a:ext cx="1183665" cy="1963647"/>
              <a:chOff x="4083050" y="2605723"/>
              <a:chExt cx="1348525" cy="2237140"/>
            </a:xfrm>
          </p:grpSpPr>
          <p:sp>
            <p:nvSpPr>
              <p:cNvPr id="109" name="テキスト ボックス 10">
                <a:extLst>
                  <a:ext uri="{FF2B5EF4-FFF2-40B4-BE49-F238E27FC236}">
                    <a16:creationId xmlns:a16="http://schemas.microsoft.com/office/drawing/2014/main" id="{532A3DB1-D2F4-4EE0-A930-DECC076B2A11}"/>
                  </a:ext>
                </a:extLst>
              </p:cNvPr>
              <p:cNvSpPr txBox="1"/>
              <p:nvPr/>
            </p:nvSpPr>
            <p:spPr>
              <a:xfrm>
                <a:off x="4083050" y="2605723"/>
                <a:ext cx="977900" cy="1646555"/>
              </a:xfrm>
              <a:custGeom>
                <a:avLst/>
                <a:gdLst>
                  <a:gd name="connsiteX0" fmla="*/ 0 w 864870"/>
                  <a:gd name="connsiteY0" fmla="*/ 0 h 1640840"/>
                  <a:gd name="connsiteX1" fmla="*/ 864870 w 864870"/>
                  <a:gd name="connsiteY1" fmla="*/ 0 h 1640840"/>
                  <a:gd name="connsiteX2" fmla="*/ 864870 w 864870"/>
                  <a:gd name="connsiteY2" fmla="*/ 1640840 h 1640840"/>
                  <a:gd name="connsiteX3" fmla="*/ 0 w 864870"/>
                  <a:gd name="connsiteY3" fmla="*/ 1640840 h 1640840"/>
                  <a:gd name="connsiteX4" fmla="*/ 0 w 864870"/>
                  <a:gd name="connsiteY4" fmla="*/ 0 h 1640840"/>
                  <a:gd name="connsiteX0" fmla="*/ 0 w 924611"/>
                  <a:gd name="connsiteY0" fmla="*/ 0 h 1648155"/>
                  <a:gd name="connsiteX1" fmla="*/ 924611 w 924611"/>
                  <a:gd name="connsiteY1" fmla="*/ 7315 h 1648155"/>
                  <a:gd name="connsiteX2" fmla="*/ 924611 w 924611"/>
                  <a:gd name="connsiteY2" fmla="*/ 1648155 h 1648155"/>
                  <a:gd name="connsiteX3" fmla="*/ 59741 w 924611"/>
                  <a:gd name="connsiteY3" fmla="*/ 1648155 h 1648155"/>
                  <a:gd name="connsiteX4" fmla="*/ 0 w 924611"/>
                  <a:gd name="connsiteY4" fmla="*/ 0 h 1648155"/>
                  <a:gd name="connsiteX0" fmla="*/ 0 w 924611"/>
                  <a:gd name="connsiteY0" fmla="*/ 0 h 1662788"/>
                  <a:gd name="connsiteX1" fmla="*/ 924611 w 924611"/>
                  <a:gd name="connsiteY1" fmla="*/ 7315 h 1662788"/>
                  <a:gd name="connsiteX2" fmla="*/ 924611 w 924611"/>
                  <a:gd name="connsiteY2" fmla="*/ 1648155 h 1662788"/>
                  <a:gd name="connsiteX3" fmla="*/ 8953 w 924611"/>
                  <a:gd name="connsiteY3" fmla="*/ 1662788 h 1662788"/>
                  <a:gd name="connsiteX4" fmla="*/ 0 w 924611"/>
                  <a:gd name="connsiteY4" fmla="*/ 0 h 1662788"/>
                  <a:gd name="connsiteX0" fmla="*/ 0 w 960827"/>
                  <a:gd name="connsiteY0" fmla="*/ 0 h 1662788"/>
                  <a:gd name="connsiteX1" fmla="*/ 924611 w 960827"/>
                  <a:gd name="connsiteY1" fmla="*/ 7315 h 1662788"/>
                  <a:gd name="connsiteX2" fmla="*/ 960827 w 960827"/>
                  <a:gd name="connsiteY2" fmla="*/ 1644375 h 1662788"/>
                  <a:gd name="connsiteX3" fmla="*/ 8953 w 960827"/>
                  <a:gd name="connsiteY3" fmla="*/ 1662788 h 1662788"/>
                  <a:gd name="connsiteX4" fmla="*/ 0 w 960827"/>
                  <a:gd name="connsiteY4" fmla="*/ 0 h 1662788"/>
                  <a:gd name="connsiteX0" fmla="*/ 2747 w 963574"/>
                  <a:gd name="connsiteY0" fmla="*/ 0 h 1768036"/>
                  <a:gd name="connsiteX1" fmla="*/ 927358 w 963574"/>
                  <a:gd name="connsiteY1" fmla="*/ 7315 h 1768036"/>
                  <a:gd name="connsiteX2" fmla="*/ 963574 w 963574"/>
                  <a:gd name="connsiteY2" fmla="*/ 1644375 h 1768036"/>
                  <a:gd name="connsiteX3" fmla="*/ 11700 w 963574"/>
                  <a:gd name="connsiteY3" fmla="*/ 1662788 h 1768036"/>
                  <a:gd name="connsiteX4" fmla="*/ 622808 w 963574"/>
                  <a:gd name="connsiteY4" fmla="*/ 1638469 h 1768036"/>
                  <a:gd name="connsiteX5" fmla="*/ 2747 w 963574"/>
                  <a:gd name="connsiteY5" fmla="*/ 0 h 1768036"/>
                  <a:gd name="connsiteX0" fmla="*/ 20676 w 981503"/>
                  <a:gd name="connsiteY0" fmla="*/ 0 h 1734210"/>
                  <a:gd name="connsiteX1" fmla="*/ 945287 w 981503"/>
                  <a:gd name="connsiteY1" fmla="*/ 7315 h 1734210"/>
                  <a:gd name="connsiteX2" fmla="*/ 981503 w 981503"/>
                  <a:gd name="connsiteY2" fmla="*/ 1644375 h 1734210"/>
                  <a:gd name="connsiteX3" fmla="*/ 29629 w 981503"/>
                  <a:gd name="connsiteY3" fmla="*/ 1662788 h 1734210"/>
                  <a:gd name="connsiteX4" fmla="*/ 29891 w 981503"/>
                  <a:gd name="connsiteY4" fmla="*/ 1588669 h 1734210"/>
                  <a:gd name="connsiteX5" fmla="*/ 20676 w 981503"/>
                  <a:gd name="connsiteY5" fmla="*/ 0 h 1734210"/>
                  <a:gd name="connsiteX0" fmla="*/ 20676 w 981503"/>
                  <a:gd name="connsiteY0" fmla="*/ 0 h 1725053"/>
                  <a:gd name="connsiteX1" fmla="*/ 945287 w 981503"/>
                  <a:gd name="connsiteY1" fmla="*/ 7315 h 1725053"/>
                  <a:gd name="connsiteX2" fmla="*/ 981503 w 981503"/>
                  <a:gd name="connsiteY2" fmla="*/ 1644375 h 1725053"/>
                  <a:gd name="connsiteX3" fmla="*/ 672705 w 981503"/>
                  <a:gd name="connsiteY3" fmla="*/ 1635627 h 1725053"/>
                  <a:gd name="connsiteX4" fmla="*/ 29891 w 981503"/>
                  <a:gd name="connsiteY4" fmla="*/ 1588669 h 1725053"/>
                  <a:gd name="connsiteX5" fmla="*/ 20676 w 981503"/>
                  <a:gd name="connsiteY5" fmla="*/ 0 h 1725053"/>
                  <a:gd name="connsiteX0" fmla="*/ 20676 w 981503"/>
                  <a:gd name="connsiteY0" fmla="*/ 0 h 1725053"/>
                  <a:gd name="connsiteX1" fmla="*/ 945287 w 981503"/>
                  <a:gd name="connsiteY1" fmla="*/ 7315 h 1725053"/>
                  <a:gd name="connsiteX2" fmla="*/ 981503 w 981503"/>
                  <a:gd name="connsiteY2" fmla="*/ 1644375 h 1725053"/>
                  <a:gd name="connsiteX3" fmla="*/ 672705 w 981503"/>
                  <a:gd name="connsiteY3" fmla="*/ 1635627 h 1725053"/>
                  <a:gd name="connsiteX4" fmla="*/ 29891 w 981503"/>
                  <a:gd name="connsiteY4" fmla="*/ 1588669 h 1725053"/>
                  <a:gd name="connsiteX5" fmla="*/ 20676 w 981503"/>
                  <a:gd name="connsiteY5" fmla="*/ 0 h 1725053"/>
                  <a:gd name="connsiteX0" fmla="*/ 20676 w 981503"/>
                  <a:gd name="connsiteY0" fmla="*/ 0 h 1725053"/>
                  <a:gd name="connsiteX1" fmla="*/ 945287 w 981503"/>
                  <a:gd name="connsiteY1" fmla="*/ 7315 h 1725053"/>
                  <a:gd name="connsiteX2" fmla="*/ 981503 w 981503"/>
                  <a:gd name="connsiteY2" fmla="*/ 1644375 h 1725053"/>
                  <a:gd name="connsiteX3" fmla="*/ 672705 w 981503"/>
                  <a:gd name="connsiteY3" fmla="*/ 1635627 h 1725053"/>
                  <a:gd name="connsiteX4" fmla="*/ 29891 w 981503"/>
                  <a:gd name="connsiteY4" fmla="*/ 1588669 h 1725053"/>
                  <a:gd name="connsiteX5" fmla="*/ 20676 w 981503"/>
                  <a:gd name="connsiteY5" fmla="*/ 0 h 1725053"/>
                  <a:gd name="connsiteX0" fmla="*/ 20676 w 981503"/>
                  <a:gd name="connsiteY0" fmla="*/ 0 h 1644375"/>
                  <a:gd name="connsiteX1" fmla="*/ 945287 w 981503"/>
                  <a:gd name="connsiteY1" fmla="*/ 7315 h 1644375"/>
                  <a:gd name="connsiteX2" fmla="*/ 981503 w 981503"/>
                  <a:gd name="connsiteY2" fmla="*/ 1644375 h 1644375"/>
                  <a:gd name="connsiteX3" fmla="*/ 672705 w 981503"/>
                  <a:gd name="connsiteY3" fmla="*/ 1635627 h 1644375"/>
                  <a:gd name="connsiteX4" fmla="*/ 29891 w 981503"/>
                  <a:gd name="connsiteY4" fmla="*/ 1588669 h 1644375"/>
                  <a:gd name="connsiteX5" fmla="*/ 20676 w 981503"/>
                  <a:gd name="connsiteY5" fmla="*/ 0 h 1644375"/>
                  <a:gd name="connsiteX0" fmla="*/ 18873 w 979700"/>
                  <a:gd name="connsiteY0" fmla="*/ 0 h 1646658"/>
                  <a:gd name="connsiteX1" fmla="*/ 943484 w 979700"/>
                  <a:gd name="connsiteY1" fmla="*/ 7315 h 1646658"/>
                  <a:gd name="connsiteX2" fmla="*/ 979700 w 979700"/>
                  <a:gd name="connsiteY2" fmla="*/ 1644375 h 1646658"/>
                  <a:gd name="connsiteX3" fmla="*/ 670902 w 979700"/>
                  <a:gd name="connsiteY3" fmla="*/ 1635627 h 1646658"/>
                  <a:gd name="connsiteX4" fmla="*/ 37145 w 979700"/>
                  <a:gd name="connsiteY4" fmla="*/ 1633946 h 1646658"/>
                  <a:gd name="connsiteX5" fmla="*/ 18873 w 979700"/>
                  <a:gd name="connsiteY5" fmla="*/ 0 h 1646658"/>
                  <a:gd name="connsiteX0" fmla="*/ 17497 w 978324"/>
                  <a:gd name="connsiteY0" fmla="*/ 0 h 1646658"/>
                  <a:gd name="connsiteX1" fmla="*/ 942108 w 978324"/>
                  <a:gd name="connsiteY1" fmla="*/ 7315 h 1646658"/>
                  <a:gd name="connsiteX2" fmla="*/ 978324 w 978324"/>
                  <a:gd name="connsiteY2" fmla="*/ 1644375 h 1646658"/>
                  <a:gd name="connsiteX3" fmla="*/ 669526 w 978324"/>
                  <a:gd name="connsiteY3" fmla="*/ 1635627 h 1646658"/>
                  <a:gd name="connsiteX4" fmla="*/ 35769 w 978324"/>
                  <a:gd name="connsiteY4" fmla="*/ 1633946 h 1646658"/>
                  <a:gd name="connsiteX5" fmla="*/ 17497 w 978324"/>
                  <a:gd name="connsiteY5" fmla="*/ 0 h 16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324" h="1646658">
                    <a:moveTo>
                      <a:pt x="17497" y="0"/>
                    </a:moveTo>
                    <a:lnTo>
                      <a:pt x="942108" y="7315"/>
                    </a:lnTo>
                    <a:lnTo>
                      <a:pt x="978324" y="1644375"/>
                    </a:lnTo>
                    <a:cubicBezTo>
                      <a:pt x="875391" y="1641459"/>
                      <a:pt x="681885" y="1629488"/>
                      <a:pt x="669526" y="1635627"/>
                    </a:cubicBezTo>
                    <a:cubicBezTo>
                      <a:pt x="671605" y="1634643"/>
                      <a:pt x="41790" y="1662050"/>
                      <a:pt x="35769" y="1633946"/>
                    </a:cubicBezTo>
                    <a:cubicBezTo>
                      <a:pt x="43329" y="1646544"/>
                      <a:pt x="-33261" y="271859"/>
                      <a:pt x="17497" y="0"/>
                    </a:cubicBezTo>
                    <a:close/>
                  </a:path>
                </a:pathLst>
              </a:custGeom>
              <a:solidFill>
                <a:srgbClr val="FF0000">
                  <a:alpha val="20000"/>
                </a:srgbClr>
              </a:solidFill>
              <a:ln w="3175">
                <a:solidFill>
                  <a:sysClr val="windowText" lastClr="000000"/>
                </a:solidFill>
              </a:ln>
            </p:spPr>
            <p:txBody>
              <a:bodyPr wrap="square" rtlCol="0">
                <a:noAutofit/>
              </a:bodyPr>
              <a:lstStyle/>
              <a:p>
                <a:r>
                  <a:rPr lang="en-US" sz="800">
                    <a:effectLst/>
                    <a:latin typeface="ＭＳ ゴシック" panose="020B0609070205080204" pitchFamily="49" charset="-128"/>
                    <a:ea typeface="ＭＳ Ｐゴシック" panose="020B0600070205080204" pitchFamily="50" charset="-128"/>
                    <a:cs typeface="ＭＳ Ｐゴシック" panose="020B0600070205080204" pitchFamily="50" charset="-128"/>
                  </a:rPr>
                  <a:t> </a:t>
                </a:r>
                <a:endParaRPr lang="ja-JP" sz="8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10" name="直角三角形 66">
                <a:extLst>
                  <a:ext uri="{FF2B5EF4-FFF2-40B4-BE49-F238E27FC236}">
                    <a16:creationId xmlns:a16="http://schemas.microsoft.com/office/drawing/2014/main" id="{54FDADC3-D84C-45FE-9273-8E547D7CAD2D}"/>
                  </a:ext>
                </a:extLst>
              </p:cNvPr>
              <p:cNvSpPr/>
              <p:nvPr/>
            </p:nvSpPr>
            <p:spPr>
              <a:xfrm rot="10800000">
                <a:off x="4670425" y="2606358"/>
                <a:ext cx="360045" cy="289560"/>
              </a:xfrm>
              <a:custGeom>
                <a:avLst/>
                <a:gdLst>
                  <a:gd name="connsiteX0" fmla="*/ 0 w 335280"/>
                  <a:gd name="connsiteY0" fmla="*/ 232410 h 232410"/>
                  <a:gd name="connsiteX1" fmla="*/ 0 w 335280"/>
                  <a:gd name="connsiteY1" fmla="*/ 0 h 232410"/>
                  <a:gd name="connsiteX2" fmla="*/ 335280 w 335280"/>
                  <a:gd name="connsiteY2" fmla="*/ 232410 h 232410"/>
                  <a:gd name="connsiteX3" fmla="*/ 0 w 335280"/>
                  <a:gd name="connsiteY3" fmla="*/ 232410 h 232410"/>
                  <a:gd name="connsiteX0" fmla="*/ 0 w 359994"/>
                  <a:gd name="connsiteY0" fmla="*/ 250063 h 250063"/>
                  <a:gd name="connsiteX1" fmla="*/ 24714 w 359994"/>
                  <a:gd name="connsiteY1" fmla="*/ 0 h 250063"/>
                  <a:gd name="connsiteX2" fmla="*/ 359994 w 359994"/>
                  <a:gd name="connsiteY2" fmla="*/ 232410 h 250063"/>
                  <a:gd name="connsiteX3" fmla="*/ 0 w 359994"/>
                  <a:gd name="connsiteY3" fmla="*/ 250063 h 250063"/>
                  <a:gd name="connsiteX0" fmla="*/ 0 w 359994"/>
                  <a:gd name="connsiteY0" fmla="*/ 288878 h 288878"/>
                  <a:gd name="connsiteX1" fmla="*/ 0 w 359994"/>
                  <a:gd name="connsiteY1" fmla="*/ 0 h 288878"/>
                  <a:gd name="connsiteX2" fmla="*/ 359994 w 359994"/>
                  <a:gd name="connsiteY2" fmla="*/ 271225 h 288878"/>
                  <a:gd name="connsiteX3" fmla="*/ 0 w 359994"/>
                  <a:gd name="connsiteY3" fmla="*/ 288878 h 288878"/>
                </a:gdLst>
                <a:ahLst/>
                <a:cxnLst>
                  <a:cxn ang="0">
                    <a:pos x="connsiteX0" y="connsiteY0"/>
                  </a:cxn>
                  <a:cxn ang="0">
                    <a:pos x="connsiteX1" y="connsiteY1"/>
                  </a:cxn>
                  <a:cxn ang="0">
                    <a:pos x="connsiteX2" y="connsiteY2"/>
                  </a:cxn>
                  <a:cxn ang="0">
                    <a:pos x="connsiteX3" y="connsiteY3"/>
                  </a:cxn>
                </a:cxnLst>
                <a:rect l="l" t="t" r="r" b="b"/>
                <a:pathLst>
                  <a:path w="359994" h="288878">
                    <a:moveTo>
                      <a:pt x="0" y="288878"/>
                    </a:moveTo>
                    <a:lnTo>
                      <a:pt x="0" y="0"/>
                    </a:lnTo>
                    <a:lnTo>
                      <a:pt x="359994" y="271225"/>
                    </a:lnTo>
                    <a:lnTo>
                      <a:pt x="0" y="288878"/>
                    </a:lnTo>
                    <a:close/>
                  </a:path>
                </a:pathLst>
              </a:custGeom>
              <a:pattFill prst="wdUpDiag">
                <a:fgClr>
                  <a:schemeClr val="tx1"/>
                </a:fgClr>
                <a:bgClr>
                  <a:schemeClr val="bg1"/>
                </a:bgClr>
              </a:patt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sz="800"/>
              </a:p>
            </p:txBody>
          </p:sp>
          <p:sp>
            <p:nvSpPr>
              <p:cNvPr id="111" name="正方形/長方形 67">
                <a:extLst>
                  <a:ext uri="{FF2B5EF4-FFF2-40B4-BE49-F238E27FC236}">
                    <a16:creationId xmlns:a16="http://schemas.microsoft.com/office/drawing/2014/main" id="{640A8ABF-43B4-46D9-A3CB-C5788592FBFF}"/>
                  </a:ext>
                </a:extLst>
              </p:cNvPr>
              <p:cNvSpPr/>
              <p:nvPr/>
            </p:nvSpPr>
            <p:spPr>
              <a:xfrm>
                <a:off x="4895850" y="3838258"/>
                <a:ext cx="158750" cy="412750"/>
              </a:xfrm>
              <a:custGeom>
                <a:avLst/>
                <a:gdLst>
                  <a:gd name="connsiteX0" fmla="*/ 0 w 158750"/>
                  <a:gd name="connsiteY0" fmla="*/ 0 h 394970"/>
                  <a:gd name="connsiteX1" fmla="*/ 158750 w 158750"/>
                  <a:gd name="connsiteY1" fmla="*/ 0 h 394970"/>
                  <a:gd name="connsiteX2" fmla="*/ 158750 w 158750"/>
                  <a:gd name="connsiteY2" fmla="*/ 394970 h 394970"/>
                  <a:gd name="connsiteX3" fmla="*/ 0 w 158750"/>
                  <a:gd name="connsiteY3" fmla="*/ 394970 h 394970"/>
                  <a:gd name="connsiteX4" fmla="*/ 0 w 158750"/>
                  <a:gd name="connsiteY4" fmla="*/ 0 h 394970"/>
                  <a:gd name="connsiteX0" fmla="*/ 0 w 158750"/>
                  <a:gd name="connsiteY0" fmla="*/ 0 h 412622"/>
                  <a:gd name="connsiteX1" fmla="*/ 158750 w 158750"/>
                  <a:gd name="connsiteY1" fmla="*/ 0 h 412622"/>
                  <a:gd name="connsiteX2" fmla="*/ 158750 w 158750"/>
                  <a:gd name="connsiteY2" fmla="*/ 394970 h 412622"/>
                  <a:gd name="connsiteX3" fmla="*/ 0 w 158750"/>
                  <a:gd name="connsiteY3" fmla="*/ 412622 h 412622"/>
                  <a:gd name="connsiteX4" fmla="*/ 0 w 158750"/>
                  <a:gd name="connsiteY4" fmla="*/ 0 h 41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0" h="412622">
                    <a:moveTo>
                      <a:pt x="0" y="0"/>
                    </a:moveTo>
                    <a:lnTo>
                      <a:pt x="158750" y="0"/>
                    </a:lnTo>
                    <a:lnTo>
                      <a:pt x="158750" y="394970"/>
                    </a:lnTo>
                    <a:lnTo>
                      <a:pt x="0" y="412622"/>
                    </a:lnTo>
                    <a:lnTo>
                      <a:pt x="0" y="0"/>
                    </a:lnTo>
                    <a:close/>
                  </a:path>
                </a:pathLst>
              </a:custGeom>
              <a:pattFill prst="wdDnDiag">
                <a:fgClr>
                  <a:schemeClr val="tx1"/>
                </a:fgClr>
                <a:bgClr>
                  <a:schemeClr val="bg1"/>
                </a:bgClr>
              </a:patt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sz="800"/>
              </a:p>
            </p:txBody>
          </p:sp>
          <p:sp>
            <p:nvSpPr>
              <p:cNvPr id="112" name="テキスト ボックス 10">
                <a:extLst>
                  <a:ext uri="{FF2B5EF4-FFF2-40B4-BE49-F238E27FC236}">
                    <a16:creationId xmlns:a16="http://schemas.microsoft.com/office/drawing/2014/main" id="{1F316B79-E585-490F-B035-D6790AB76C3B}"/>
                  </a:ext>
                </a:extLst>
              </p:cNvPr>
              <p:cNvSpPr txBox="1"/>
              <p:nvPr/>
            </p:nvSpPr>
            <p:spPr>
              <a:xfrm>
                <a:off x="4667759" y="2669485"/>
                <a:ext cx="763816" cy="2173378"/>
              </a:xfrm>
              <a:prstGeom prst="rect">
                <a:avLst/>
              </a:prstGeom>
              <a:solidFill>
                <a:sysClr val="window" lastClr="FFFFFF"/>
              </a:solidFill>
              <a:ln w="12700">
                <a:solidFill>
                  <a:sysClr val="windowText" lastClr="000000"/>
                </a:solidFill>
              </a:ln>
            </p:spPr>
            <p:txBody>
              <a:bodyPr wrap="square" rtlCol="0">
                <a:spAutoFit/>
              </a:bodyPr>
              <a:lstStyle/>
              <a:p>
                <a:pPr algn="ctr"/>
                <a:r>
                  <a:rPr lang="ja-JP" sz="800" kern="12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商業施設</a:t>
                </a:r>
                <a:endParaRPr 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grpSp>
        <p:sp>
          <p:nvSpPr>
            <p:cNvPr id="100" name="テキスト ボックス 8">
              <a:extLst>
                <a:ext uri="{FF2B5EF4-FFF2-40B4-BE49-F238E27FC236}">
                  <a16:creationId xmlns:a16="http://schemas.microsoft.com/office/drawing/2014/main" id="{0871EE86-6A88-40FB-8675-3D1FA9E539BC}"/>
                </a:ext>
              </a:extLst>
            </p:cNvPr>
            <p:cNvSpPr txBox="1"/>
            <p:nvPr/>
          </p:nvSpPr>
          <p:spPr>
            <a:xfrm>
              <a:off x="3409551" y="4294910"/>
              <a:ext cx="1456680" cy="531990"/>
            </a:xfrm>
            <a:prstGeom prst="rect">
              <a:avLst/>
            </a:prstGeom>
            <a:solidFill>
              <a:sysClr val="window" lastClr="FFFFFF"/>
            </a:solidFill>
            <a:ln w="12700">
              <a:solidFill>
                <a:srgbClr val="FF0000"/>
              </a:solidFill>
            </a:ln>
          </p:spPr>
          <p:txBody>
            <a:bodyPr wrap="square" lIns="0" tIns="0" rIns="0" bIns="0" rtlCol="0" anchor="ctr" anchorCtr="0">
              <a:noAutofit/>
            </a:bodyPr>
            <a:lstStyle/>
            <a:p>
              <a:pPr algn="ctr"/>
              <a:r>
                <a:rPr lang="ja-JP" sz="800" b="1" kern="12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計画地</a:t>
              </a:r>
              <a:endParaRPr 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sp>
          <p:nvSpPr>
            <p:cNvPr id="101" name="正方形/長方形 100">
              <a:extLst>
                <a:ext uri="{FF2B5EF4-FFF2-40B4-BE49-F238E27FC236}">
                  <a16:creationId xmlns:a16="http://schemas.microsoft.com/office/drawing/2014/main" id="{D389C78A-2ED9-4A90-8FBE-7C0C4ACE2B84}"/>
                </a:ext>
              </a:extLst>
            </p:cNvPr>
            <p:cNvSpPr/>
            <p:nvPr/>
          </p:nvSpPr>
          <p:spPr>
            <a:xfrm>
              <a:off x="4822217" y="4661303"/>
              <a:ext cx="114820" cy="4415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02" name="正方形/長方形 101">
              <a:extLst>
                <a:ext uri="{FF2B5EF4-FFF2-40B4-BE49-F238E27FC236}">
                  <a16:creationId xmlns:a16="http://schemas.microsoft.com/office/drawing/2014/main" id="{7E4B85FF-6F67-4ACF-BCA0-F26F4C428BDE}"/>
                </a:ext>
              </a:extLst>
            </p:cNvPr>
            <p:cNvSpPr/>
            <p:nvPr/>
          </p:nvSpPr>
          <p:spPr>
            <a:xfrm>
              <a:off x="4822217" y="2634892"/>
              <a:ext cx="114820" cy="4415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03" name="正方形/長方形 102">
              <a:extLst>
                <a:ext uri="{FF2B5EF4-FFF2-40B4-BE49-F238E27FC236}">
                  <a16:creationId xmlns:a16="http://schemas.microsoft.com/office/drawing/2014/main" id="{FFEEAA06-EBCD-4E75-9BAC-E9741A779E4B}"/>
                </a:ext>
              </a:extLst>
            </p:cNvPr>
            <p:cNvSpPr/>
            <p:nvPr/>
          </p:nvSpPr>
          <p:spPr>
            <a:xfrm rot="15519690">
              <a:off x="5044764" y="2314418"/>
              <a:ext cx="114820" cy="4415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04" name="正方形/長方形 103">
              <a:extLst>
                <a:ext uri="{FF2B5EF4-FFF2-40B4-BE49-F238E27FC236}">
                  <a16:creationId xmlns:a16="http://schemas.microsoft.com/office/drawing/2014/main" id="{C4C743EA-B416-4E0F-95B6-62233579CD68}"/>
                </a:ext>
              </a:extLst>
            </p:cNvPr>
            <p:cNvSpPr/>
            <p:nvPr/>
          </p:nvSpPr>
          <p:spPr>
            <a:xfrm rot="16964566">
              <a:off x="3193104" y="2569486"/>
              <a:ext cx="114820" cy="4415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05" name="正方形/長方形 104">
              <a:extLst>
                <a:ext uri="{FF2B5EF4-FFF2-40B4-BE49-F238E27FC236}">
                  <a16:creationId xmlns:a16="http://schemas.microsoft.com/office/drawing/2014/main" id="{35509D5E-492D-4778-9D04-46A793A7D1EC}"/>
                </a:ext>
              </a:extLst>
            </p:cNvPr>
            <p:cNvSpPr/>
            <p:nvPr/>
          </p:nvSpPr>
          <p:spPr>
            <a:xfrm rot="14623090">
              <a:off x="6975098" y="1781886"/>
              <a:ext cx="114820" cy="4415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06" name="テキスト ボックス 10">
              <a:extLst>
                <a:ext uri="{FF2B5EF4-FFF2-40B4-BE49-F238E27FC236}">
                  <a16:creationId xmlns:a16="http://schemas.microsoft.com/office/drawing/2014/main" id="{5E829D07-478E-45EF-AD99-171E8C5A3B6A}"/>
                </a:ext>
              </a:extLst>
            </p:cNvPr>
            <p:cNvSpPr txBox="1"/>
            <p:nvPr/>
          </p:nvSpPr>
          <p:spPr>
            <a:xfrm>
              <a:off x="1358885" y="2929560"/>
              <a:ext cx="2273697" cy="702831"/>
            </a:xfrm>
            <a:prstGeom prst="rect">
              <a:avLst/>
            </a:prstGeom>
            <a:solidFill>
              <a:sysClr val="window" lastClr="FFFFFF"/>
            </a:solidFill>
            <a:ln w="12700">
              <a:solidFill>
                <a:sysClr val="windowText" lastClr="000000"/>
              </a:solidFill>
            </a:ln>
          </p:spPr>
          <p:txBody>
            <a:bodyPr wrap="square" rtlCol="0">
              <a:spAutoFit/>
            </a:bodyPr>
            <a:lstStyle/>
            <a:p>
              <a:pPr algn="ctr"/>
              <a:r>
                <a:rPr lang="ja-JP" altLang="en-US"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rPr>
                <a:t>西三荘駅</a:t>
              </a:r>
              <a:endParaRPr 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sp>
          <p:nvSpPr>
            <p:cNvPr id="107" name="テキスト ボックス 10">
              <a:extLst>
                <a:ext uri="{FF2B5EF4-FFF2-40B4-BE49-F238E27FC236}">
                  <a16:creationId xmlns:a16="http://schemas.microsoft.com/office/drawing/2014/main" id="{291CDCD7-7BE2-4818-A6A5-F5E08E037C6B}"/>
                </a:ext>
              </a:extLst>
            </p:cNvPr>
            <p:cNvSpPr txBox="1"/>
            <p:nvPr/>
          </p:nvSpPr>
          <p:spPr>
            <a:xfrm>
              <a:off x="5102173" y="2704762"/>
              <a:ext cx="1996229" cy="702831"/>
            </a:xfrm>
            <a:prstGeom prst="rect">
              <a:avLst/>
            </a:prstGeom>
            <a:solidFill>
              <a:sysClr val="window" lastClr="FFFFFF"/>
            </a:solidFill>
            <a:ln w="12700">
              <a:solidFill>
                <a:sysClr val="windowText" lastClr="000000"/>
              </a:solidFill>
            </a:ln>
          </p:spPr>
          <p:txBody>
            <a:bodyPr wrap="square" rtlCol="0">
              <a:spAutoFit/>
            </a:bodyPr>
            <a:lstStyle/>
            <a:p>
              <a:pPr algn="ctr"/>
              <a:r>
                <a:rPr lang="ja-JP" altLang="en-US"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rPr>
                <a:t>門真市駅</a:t>
              </a:r>
              <a:endParaRPr 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sp>
          <p:nvSpPr>
            <p:cNvPr id="108" name="テキスト ボックス 10">
              <a:extLst>
                <a:ext uri="{FF2B5EF4-FFF2-40B4-BE49-F238E27FC236}">
                  <a16:creationId xmlns:a16="http://schemas.microsoft.com/office/drawing/2014/main" id="{0D8BD6FB-5292-486A-8BE8-F693DAB54240}"/>
                </a:ext>
              </a:extLst>
            </p:cNvPr>
            <p:cNvSpPr txBox="1"/>
            <p:nvPr/>
          </p:nvSpPr>
          <p:spPr>
            <a:xfrm>
              <a:off x="5413751" y="1109306"/>
              <a:ext cx="2027133" cy="702831"/>
            </a:xfrm>
            <a:prstGeom prst="rect">
              <a:avLst/>
            </a:prstGeom>
            <a:solidFill>
              <a:sysClr val="window" lastClr="FFFFFF"/>
            </a:solidFill>
            <a:ln w="12700">
              <a:solidFill>
                <a:sysClr val="windowText" lastClr="000000"/>
              </a:solidFill>
            </a:ln>
          </p:spPr>
          <p:txBody>
            <a:bodyPr wrap="square" rtlCol="0">
              <a:spAutoFit/>
            </a:bodyPr>
            <a:lstStyle/>
            <a:p>
              <a:pPr algn="ctr"/>
              <a:r>
                <a:rPr lang="ja-JP" altLang="en-US"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rPr>
                <a:t>古川橋駅</a:t>
              </a:r>
              <a:endParaRPr 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grpSp>
      <p:grpSp>
        <p:nvGrpSpPr>
          <p:cNvPr id="2" name="グループ化 1">
            <a:extLst>
              <a:ext uri="{FF2B5EF4-FFF2-40B4-BE49-F238E27FC236}">
                <a16:creationId xmlns:a16="http://schemas.microsoft.com/office/drawing/2014/main" id="{66A23241-F5E6-4EFA-A84B-316A14878804}"/>
              </a:ext>
            </a:extLst>
          </p:cNvPr>
          <p:cNvGrpSpPr/>
          <p:nvPr/>
        </p:nvGrpSpPr>
        <p:grpSpPr>
          <a:xfrm>
            <a:off x="350520" y="4359558"/>
            <a:ext cx="4618253" cy="2329039"/>
            <a:chOff x="-619109" y="919782"/>
            <a:chExt cx="9874290" cy="4979718"/>
          </a:xfrm>
        </p:grpSpPr>
        <p:pic>
          <p:nvPicPr>
            <p:cNvPr id="121" name="図 120">
              <a:extLst>
                <a:ext uri="{FF2B5EF4-FFF2-40B4-BE49-F238E27FC236}">
                  <a16:creationId xmlns:a16="http://schemas.microsoft.com/office/drawing/2014/main" id="{2EF72BF9-582E-429D-95F6-53E7FB80DB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87661" y="921995"/>
              <a:ext cx="4567520" cy="2458126"/>
            </a:xfrm>
            <a:prstGeom prst="rect">
              <a:avLst/>
            </a:prstGeom>
          </p:spPr>
        </p:pic>
        <p:pic>
          <p:nvPicPr>
            <p:cNvPr id="122" name="図 121">
              <a:extLst>
                <a:ext uri="{FF2B5EF4-FFF2-40B4-BE49-F238E27FC236}">
                  <a16:creationId xmlns:a16="http://schemas.microsoft.com/office/drawing/2014/main" id="{2B944864-B1EF-4EC0-A893-E92A08B2EAA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87432" y="3439158"/>
              <a:ext cx="4567520" cy="2460342"/>
            </a:xfrm>
            <a:prstGeom prst="rect">
              <a:avLst/>
            </a:prstGeom>
          </p:spPr>
        </p:pic>
        <p:pic>
          <p:nvPicPr>
            <p:cNvPr id="123" name="図 122">
              <a:extLst>
                <a:ext uri="{FF2B5EF4-FFF2-40B4-BE49-F238E27FC236}">
                  <a16:creationId xmlns:a16="http://schemas.microsoft.com/office/drawing/2014/main" id="{221091DC-2352-48DD-9B87-3E303064138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9109" y="3054790"/>
              <a:ext cx="5295007" cy="2787931"/>
            </a:xfrm>
            <a:prstGeom prst="rect">
              <a:avLst/>
            </a:prstGeom>
          </p:spPr>
        </p:pic>
        <p:sp>
          <p:nvSpPr>
            <p:cNvPr id="124" name="正方形/長方形 123">
              <a:extLst>
                <a:ext uri="{FF2B5EF4-FFF2-40B4-BE49-F238E27FC236}">
                  <a16:creationId xmlns:a16="http://schemas.microsoft.com/office/drawing/2014/main" id="{9E14700C-BCF2-4291-8E54-0792951A8B8A}"/>
                </a:ext>
              </a:extLst>
            </p:cNvPr>
            <p:cNvSpPr/>
            <p:nvPr/>
          </p:nvSpPr>
          <p:spPr>
            <a:xfrm>
              <a:off x="4667751" y="919782"/>
              <a:ext cx="536308" cy="48014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BIZ UDPゴシック" panose="020B0400000000000000" pitchFamily="50" charset="-128"/>
                  <a:ea typeface="BIZ UDPゴシック" panose="020B0400000000000000" pitchFamily="50" charset="-128"/>
                </a:rPr>
                <a:t>①</a:t>
              </a:r>
            </a:p>
          </p:txBody>
        </p:sp>
        <p:sp>
          <p:nvSpPr>
            <p:cNvPr id="125" name="正方形/長方形 124">
              <a:extLst>
                <a:ext uri="{FF2B5EF4-FFF2-40B4-BE49-F238E27FC236}">
                  <a16:creationId xmlns:a16="http://schemas.microsoft.com/office/drawing/2014/main" id="{268DB7C1-FDF0-445D-904E-542B78DFFA97}"/>
                </a:ext>
              </a:extLst>
            </p:cNvPr>
            <p:cNvSpPr/>
            <p:nvPr/>
          </p:nvSpPr>
          <p:spPr>
            <a:xfrm>
              <a:off x="4688096" y="3453945"/>
              <a:ext cx="536308" cy="44159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BIZ UDPゴシック" panose="020B0400000000000000" pitchFamily="50" charset="-128"/>
                  <a:ea typeface="BIZ UDPゴシック" panose="020B0400000000000000" pitchFamily="50" charset="-128"/>
                </a:rPr>
                <a:t>②</a:t>
              </a:r>
            </a:p>
          </p:txBody>
        </p:sp>
        <p:sp>
          <p:nvSpPr>
            <p:cNvPr id="126" name="矢印: 五方向 125">
              <a:extLst>
                <a:ext uri="{FF2B5EF4-FFF2-40B4-BE49-F238E27FC236}">
                  <a16:creationId xmlns:a16="http://schemas.microsoft.com/office/drawing/2014/main" id="{22266FB3-C215-4DA0-91D2-45ECC373A84A}"/>
                </a:ext>
              </a:extLst>
            </p:cNvPr>
            <p:cNvSpPr/>
            <p:nvPr/>
          </p:nvSpPr>
          <p:spPr>
            <a:xfrm rot="3600000">
              <a:off x="1069138" y="3639907"/>
              <a:ext cx="538463" cy="347888"/>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①</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sp>
          <p:nvSpPr>
            <p:cNvPr id="127" name="矢印: 五方向 126">
              <a:extLst>
                <a:ext uri="{FF2B5EF4-FFF2-40B4-BE49-F238E27FC236}">
                  <a16:creationId xmlns:a16="http://schemas.microsoft.com/office/drawing/2014/main" id="{DED5A33F-AC6D-44DB-8FC4-2B2B3F1E77B5}"/>
                </a:ext>
              </a:extLst>
            </p:cNvPr>
            <p:cNvSpPr/>
            <p:nvPr/>
          </p:nvSpPr>
          <p:spPr>
            <a:xfrm rot="6224853">
              <a:off x="2019515" y="3326288"/>
              <a:ext cx="525919" cy="334861"/>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②</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p:txBody>
        </p:sp>
      </p:grpSp>
      <p:sp>
        <p:nvSpPr>
          <p:cNvPr id="46" name="正方形/長方形 45">
            <a:extLst>
              <a:ext uri="{FF2B5EF4-FFF2-40B4-BE49-F238E27FC236}">
                <a16:creationId xmlns:a16="http://schemas.microsoft.com/office/drawing/2014/main" id="{27CC7005-DDE0-4310-A26A-86AC45971CF5}"/>
              </a:ext>
            </a:extLst>
          </p:cNvPr>
          <p:cNvSpPr/>
          <p:nvPr/>
        </p:nvSpPr>
        <p:spPr>
          <a:xfrm>
            <a:off x="1153160" y="3576320"/>
            <a:ext cx="426720" cy="127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D5B28934-FE36-40ED-8BE4-59059BAC6112}"/>
              </a:ext>
            </a:extLst>
          </p:cNvPr>
          <p:cNvSpPr txBox="1"/>
          <p:nvPr/>
        </p:nvSpPr>
        <p:spPr>
          <a:xfrm>
            <a:off x="4078813" y="5373875"/>
            <a:ext cx="840052" cy="230832"/>
          </a:xfrm>
          <a:prstGeom prst="rect">
            <a:avLst/>
          </a:prstGeom>
          <a:solidFill>
            <a:srgbClr val="FFFFFF"/>
          </a:solidFill>
          <a:ln>
            <a:solidFill>
              <a:schemeClr val="tx1"/>
            </a:solidFill>
          </a:ln>
        </p:spPr>
        <p:txBody>
          <a:bodyPr wrap="square" rtlCol="0">
            <a:spAutoFit/>
          </a:bodyPr>
          <a:lstStyle/>
          <a:p>
            <a:r>
              <a:rPr kumimoji="1" lang="ja-JP" altLang="en-US" sz="900" dirty="0">
                <a:latin typeface="BIZ UDPゴシック" panose="020B0400000000000000" pitchFamily="50" charset="-128"/>
                <a:ea typeface="BIZ UDPゴシック" panose="020B0400000000000000" pitchFamily="50" charset="-128"/>
              </a:rPr>
              <a:t>竣工イメージ</a:t>
            </a:r>
          </a:p>
        </p:txBody>
      </p:sp>
      <p:sp>
        <p:nvSpPr>
          <p:cNvPr id="49" name="フリーフォーム: 図形 48">
            <a:extLst>
              <a:ext uri="{FF2B5EF4-FFF2-40B4-BE49-F238E27FC236}">
                <a16:creationId xmlns:a16="http://schemas.microsoft.com/office/drawing/2014/main" id="{36B5ADB3-C950-481C-B7BB-C29EF89C9FF8}"/>
              </a:ext>
            </a:extLst>
          </p:cNvPr>
          <p:cNvSpPr/>
          <p:nvPr/>
        </p:nvSpPr>
        <p:spPr>
          <a:xfrm>
            <a:off x="2747242" y="2874933"/>
            <a:ext cx="130666" cy="330772"/>
          </a:xfrm>
          <a:custGeom>
            <a:avLst/>
            <a:gdLst>
              <a:gd name="connsiteX0" fmla="*/ 182880 w 357808"/>
              <a:gd name="connsiteY0" fmla="*/ 898498 h 898498"/>
              <a:gd name="connsiteX1" fmla="*/ 182880 w 357808"/>
              <a:gd name="connsiteY1" fmla="*/ 0 h 898498"/>
              <a:gd name="connsiteX2" fmla="*/ 0 w 357808"/>
              <a:gd name="connsiteY2" fmla="*/ 524786 h 898498"/>
              <a:gd name="connsiteX3" fmla="*/ 357808 w 357808"/>
              <a:gd name="connsiteY3" fmla="*/ 492981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32075 h 898498"/>
              <a:gd name="connsiteX0" fmla="*/ 182880 w 344777"/>
              <a:gd name="connsiteY0" fmla="*/ 898498 h 898498"/>
              <a:gd name="connsiteX1" fmla="*/ 182880 w 344777"/>
              <a:gd name="connsiteY1" fmla="*/ 0 h 898498"/>
              <a:gd name="connsiteX2" fmla="*/ 0 w 344777"/>
              <a:gd name="connsiteY2" fmla="*/ 524786 h 898498"/>
              <a:gd name="connsiteX3" fmla="*/ 344777 w 344777"/>
              <a:gd name="connsiteY3" fmla="*/ 516835 h 898498"/>
              <a:gd name="connsiteX0" fmla="*/ 182880 w 354937"/>
              <a:gd name="connsiteY0" fmla="*/ 898498 h 898498"/>
              <a:gd name="connsiteX1" fmla="*/ 182880 w 354937"/>
              <a:gd name="connsiteY1" fmla="*/ 0 h 898498"/>
              <a:gd name="connsiteX2" fmla="*/ 0 w 354937"/>
              <a:gd name="connsiteY2" fmla="*/ 524786 h 898498"/>
              <a:gd name="connsiteX3" fmla="*/ 354937 w 354937"/>
              <a:gd name="connsiteY3" fmla="*/ 526995 h 898498"/>
            </a:gdLst>
            <a:ahLst/>
            <a:cxnLst>
              <a:cxn ang="0">
                <a:pos x="connsiteX0" y="connsiteY0"/>
              </a:cxn>
              <a:cxn ang="0">
                <a:pos x="connsiteX1" y="connsiteY1"/>
              </a:cxn>
              <a:cxn ang="0">
                <a:pos x="connsiteX2" y="connsiteY2"/>
              </a:cxn>
              <a:cxn ang="0">
                <a:pos x="connsiteX3" y="connsiteY3"/>
              </a:cxn>
            </a:cxnLst>
            <a:rect l="l" t="t" r="r" b="b"/>
            <a:pathLst>
              <a:path w="354937" h="898498">
                <a:moveTo>
                  <a:pt x="182880" y="898498"/>
                </a:moveTo>
                <a:lnTo>
                  <a:pt x="182880" y="0"/>
                </a:lnTo>
                <a:lnTo>
                  <a:pt x="0" y="524786"/>
                </a:lnTo>
                <a:lnTo>
                  <a:pt x="354937" y="526995"/>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スライド番号プレースホルダー 3">
            <a:extLst>
              <a:ext uri="{FF2B5EF4-FFF2-40B4-BE49-F238E27FC236}">
                <a16:creationId xmlns:a16="http://schemas.microsoft.com/office/drawing/2014/main" id="{7A820436-E118-4F26-A1F1-8CD238A4DE83}"/>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grpSp>
        <p:nvGrpSpPr>
          <p:cNvPr id="47" name="グループ化 46">
            <a:extLst>
              <a:ext uri="{FF2B5EF4-FFF2-40B4-BE49-F238E27FC236}">
                <a16:creationId xmlns:a16="http://schemas.microsoft.com/office/drawing/2014/main" id="{FFD43502-5B9D-4D1E-900D-127418E3E0A4}"/>
              </a:ext>
            </a:extLst>
          </p:cNvPr>
          <p:cNvGrpSpPr/>
          <p:nvPr/>
        </p:nvGrpSpPr>
        <p:grpSpPr>
          <a:xfrm>
            <a:off x="5394630" y="894387"/>
            <a:ext cx="3489967" cy="1637530"/>
            <a:chOff x="5426961" y="2171086"/>
            <a:chExt cx="3489967" cy="1555452"/>
          </a:xfrm>
        </p:grpSpPr>
        <p:sp>
          <p:nvSpPr>
            <p:cNvPr id="51" name="正方形/長方形 50">
              <a:extLst>
                <a:ext uri="{FF2B5EF4-FFF2-40B4-BE49-F238E27FC236}">
                  <a16:creationId xmlns:a16="http://schemas.microsoft.com/office/drawing/2014/main" id="{5F291E30-0C9C-4036-9E9F-03BAAED721AE}"/>
                </a:ext>
              </a:extLst>
            </p:cNvPr>
            <p:cNvSpPr/>
            <p:nvPr/>
          </p:nvSpPr>
          <p:spPr>
            <a:xfrm>
              <a:off x="5426961" y="2429395"/>
              <a:ext cx="3489967" cy="1297143"/>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主な視点場がどこにあるのか、どこから見えるのかということを示して、効果的な景観計画をしていただきたい。</a:t>
              </a:r>
            </a:p>
            <a:p>
              <a:pPr marL="171450" indent="-171450">
                <a:buFont typeface="Wingdings" panose="05000000000000000000" pitchFamily="2" charset="2"/>
                <a:buChar char="ü"/>
              </a:pPr>
              <a:endParaRPr kumimoji="1" lang="ja-JP" altLang="en-US"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どんな土地利用が周辺に発生しても、飽きがこない、耐えられるような色彩や形体にするという視点を持っていただきたい。</a:t>
              </a:r>
            </a:p>
          </p:txBody>
        </p:sp>
        <p:sp>
          <p:nvSpPr>
            <p:cNvPr id="52" name="テキスト ボックス 51">
              <a:extLst>
                <a:ext uri="{FF2B5EF4-FFF2-40B4-BE49-F238E27FC236}">
                  <a16:creationId xmlns:a16="http://schemas.microsoft.com/office/drawing/2014/main" id="{F73F3D82-678E-4584-9D64-B58EC44FC213}"/>
                </a:ext>
              </a:extLst>
            </p:cNvPr>
            <p:cNvSpPr txBox="1"/>
            <p:nvPr/>
          </p:nvSpPr>
          <p:spPr>
            <a:xfrm>
              <a:off x="5430825" y="2171086"/>
              <a:ext cx="1127232" cy="241189"/>
            </a:xfrm>
            <a:prstGeom prst="rect">
              <a:avLst/>
            </a:prstGeom>
            <a:solidFill>
              <a:schemeClr val="accent2">
                <a:lumMod val="75000"/>
              </a:schemeClr>
            </a:solidFill>
            <a:ln>
              <a:solidFill>
                <a:schemeClr val="tx1"/>
              </a:solidFill>
            </a:ln>
          </p:spPr>
          <p:txBody>
            <a:bodyPr wrap="none" rtlCol="0">
              <a:spAutoFit/>
            </a:bodyPr>
            <a:lstStyle/>
            <a:p>
              <a:r>
                <a:rPr kumimoji="1" lang="ja-JP" altLang="en-US" sz="1050" dirty="0">
                  <a:solidFill>
                    <a:schemeClr val="bg1"/>
                  </a:solidFill>
                  <a:latin typeface="BIZ UDPゴシック" panose="020B0400000000000000" pitchFamily="50" charset="-128"/>
                  <a:ea typeface="BIZ UDPゴシック" panose="020B0400000000000000" pitchFamily="50" charset="-128"/>
                </a:rPr>
                <a:t>①基本設計段階</a:t>
              </a:r>
            </a:p>
          </p:txBody>
        </p:sp>
      </p:grpSp>
      <p:grpSp>
        <p:nvGrpSpPr>
          <p:cNvPr id="53" name="グループ化 52">
            <a:extLst>
              <a:ext uri="{FF2B5EF4-FFF2-40B4-BE49-F238E27FC236}">
                <a16:creationId xmlns:a16="http://schemas.microsoft.com/office/drawing/2014/main" id="{13AC27C0-CA83-44C4-A304-0E4E53478491}"/>
              </a:ext>
            </a:extLst>
          </p:cNvPr>
          <p:cNvGrpSpPr/>
          <p:nvPr/>
        </p:nvGrpSpPr>
        <p:grpSpPr>
          <a:xfrm>
            <a:off x="5411736" y="2867281"/>
            <a:ext cx="3489967" cy="1645836"/>
            <a:chOff x="5444067" y="4184157"/>
            <a:chExt cx="3489967" cy="1645836"/>
          </a:xfrm>
        </p:grpSpPr>
        <p:sp>
          <p:nvSpPr>
            <p:cNvPr id="54" name="正方形/長方形 53">
              <a:extLst>
                <a:ext uri="{FF2B5EF4-FFF2-40B4-BE49-F238E27FC236}">
                  <a16:creationId xmlns:a16="http://schemas.microsoft.com/office/drawing/2014/main" id="{4CCBC817-D00A-4C59-9ABD-CA78B4A22BEE}"/>
                </a:ext>
              </a:extLst>
            </p:cNvPr>
            <p:cNvSpPr/>
            <p:nvPr/>
          </p:nvSpPr>
          <p:spPr>
            <a:xfrm>
              <a:off x="5444067" y="4445767"/>
              <a:ext cx="3489967" cy="138422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外から室外機が見える等の景観上気になる要素がたくさん出てくると思うので、それらを落とし込んで検討してほしい。小さいものを丁寧にデザインするという姿勢は良いので、引き続き検討してほしい。</a:t>
              </a:r>
            </a:p>
            <a:p>
              <a:pPr marL="171450" indent="-171450">
                <a:buFont typeface="Wingdings" panose="05000000000000000000" pitchFamily="2" charset="2"/>
                <a:buChar char="ü"/>
              </a:pPr>
              <a:endPar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利用がホットなスポットはどこか等も押さえた上で、最後にもう一度景観づくりを確認してほしい。</a:t>
              </a:r>
            </a:p>
          </p:txBody>
        </p:sp>
        <p:sp>
          <p:nvSpPr>
            <p:cNvPr id="55" name="テキスト ボックス 54">
              <a:extLst>
                <a:ext uri="{FF2B5EF4-FFF2-40B4-BE49-F238E27FC236}">
                  <a16:creationId xmlns:a16="http://schemas.microsoft.com/office/drawing/2014/main" id="{D1C88E9E-3986-43C3-811B-1C95952BF813}"/>
                </a:ext>
              </a:extLst>
            </p:cNvPr>
            <p:cNvSpPr txBox="1"/>
            <p:nvPr/>
          </p:nvSpPr>
          <p:spPr>
            <a:xfrm>
              <a:off x="5444067" y="4184157"/>
              <a:ext cx="1127232" cy="253916"/>
            </a:xfrm>
            <a:prstGeom prst="rect">
              <a:avLst/>
            </a:prstGeom>
            <a:solidFill>
              <a:schemeClr val="accent2">
                <a:lumMod val="75000"/>
              </a:schemeClr>
            </a:solidFill>
            <a:ln>
              <a:solidFill>
                <a:schemeClr val="tx1"/>
              </a:solidFill>
            </a:ln>
          </p:spPr>
          <p:txBody>
            <a:bodyPr wrap="none" rtlCol="0">
              <a:spAutoFit/>
            </a:bodyPr>
            <a:lstStyle/>
            <a:p>
              <a:r>
                <a:rPr kumimoji="1" lang="ja-JP" altLang="en-US" sz="1050" dirty="0">
                  <a:solidFill>
                    <a:schemeClr val="bg1"/>
                  </a:solidFill>
                  <a:latin typeface="BIZ UDPゴシック" panose="020B0400000000000000" pitchFamily="50" charset="-128"/>
                  <a:ea typeface="BIZ UDPゴシック" panose="020B0400000000000000" pitchFamily="50" charset="-128"/>
                </a:rPr>
                <a:t>②実施設計段階</a:t>
              </a:r>
            </a:p>
          </p:txBody>
        </p:sp>
      </p:grpSp>
      <p:sp>
        <p:nvSpPr>
          <p:cNvPr id="56" name="テキスト ボックス 55">
            <a:extLst>
              <a:ext uri="{FF2B5EF4-FFF2-40B4-BE49-F238E27FC236}">
                <a16:creationId xmlns:a16="http://schemas.microsoft.com/office/drawing/2014/main" id="{C825A7F9-2771-4971-8060-F0D878B59349}"/>
              </a:ext>
            </a:extLst>
          </p:cNvPr>
          <p:cNvSpPr txBox="1"/>
          <p:nvPr/>
        </p:nvSpPr>
        <p:spPr>
          <a:xfrm>
            <a:off x="6632102" y="904735"/>
            <a:ext cx="1994457"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（令和</a:t>
            </a:r>
            <a:r>
              <a:rPr kumimoji="1" lang="en-US" altLang="ja-JP" sz="900" dirty="0">
                <a:latin typeface="BIZ UDPゴシック" panose="020B0400000000000000" pitchFamily="50" charset="-128"/>
                <a:ea typeface="BIZ UDPゴシック" panose="020B0400000000000000" pitchFamily="50" charset="-128"/>
              </a:rPr>
              <a:t>5</a:t>
            </a:r>
            <a:r>
              <a:rPr kumimoji="1" lang="ja-JP" altLang="en-US" sz="900" dirty="0">
                <a:latin typeface="BIZ UDPゴシック" panose="020B0400000000000000" pitchFamily="50" charset="-128"/>
                <a:ea typeface="BIZ UDPゴシック" panose="020B0400000000000000" pitchFamily="50" charset="-128"/>
              </a:rPr>
              <a:t>年</a:t>
            </a:r>
            <a:r>
              <a:rPr kumimoji="1" lang="en-US" altLang="ja-JP" sz="900" dirty="0">
                <a:latin typeface="BIZ UDPゴシック" panose="020B0400000000000000" pitchFamily="50" charset="-128"/>
                <a:ea typeface="BIZ UDPゴシック" panose="020B0400000000000000" pitchFamily="50" charset="-128"/>
              </a:rPr>
              <a:t>6</a:t>
            </a:r>
            <a:r>
              <a:rPr kumimoji="1" lang="ja-JP" altLang="en-US" sz="900" dirty="0">
                <a:latin typeface="BIZ UDPゴシック" panose="020B0400000000000000" pitchFamily="50" charset="-128"/>
                <a:ea typeface="BIZ UDPゴシック" panose="020B0400000000000000" pitchFamily="50" charset="-128"/>
              </a:rPr>
              <a:t>月</a:t>
            </a:r>
            <a:r>
              <a:rPr kumimoji="1" lang="en-US" altLang="ja-JP" sz="900" dirty="0">
                <a:latin typeface="BIZ UDPゴシック" panose="020B0400000000000000" pitchFamily="50" charset="-128"/>
                <a:ea typeface="BIZ UDPゴシック" panose="020B0400000000000000" pitchFamily="50" charset="-128"/>
              </a:rPr>
              <a:t>12</a:t>
            </a:r>
            <a:r>
              <a:rPr kumimoji="1" lang="ja-JP" altLang="en-US" sz="900" dirty="0">
                <a:latin typeface="BIZ UDPゴシック" panose="020B0400000000000000" pitchFamily="50" charset="-128"/>
                <a:ea typeface="BIZ UDPゴシック" panose="020B0400000000000000" pitchFamily="50" charset="-128"/>
              </a:rPr>
              <a:t>日 アドバイス部会）</a:t>
            </a:r>
          </a:p>
        </p:txBody>
      </p:sp>
      <p:sp>
        <p:nvSpPr>
          <p:cNvPr id="57" name="テキスト ボックス 56">
            <a:extLst>
              <a:ext uri="{FF2B5EF4-FFF2-40B4-BE49-F238E27FC236}">
                <a16:creationId xmlns:a16="http://schemas.microsoft.com/office/drawing/2014/main" id="{F05BAB11-DE48-486F-AC77-707BBF216878}"/>
              </a:ext>
            </a:extLst>
          </p:cNvPr>
          <p:cNvSpPr txBox="1"/>
          <p:nvPr/>
        </p:nvSpPr>
        <p:spPr>
          <a:xfrm>
            <a:off x="6632102" y="2863075"/>
            <a:ext cx="1994457"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（令和</a:t>
            </a:r>
            <a:r>
              <a:rPr kumimoji="1" lang="en-US" altLang="ja-JP" sz="900" dirty="0">
                <a:latin typeface="BIZ UDPゴシック" panose="020B0400000000000000" pitchFamily="50" charset="-128"/>
                <a:ea typeface="BIZ UDPゴシック" panose="020B0400000000000000" pitchFamily="50" charset="-128"/>
              </a:rPr>
              <a:t>5</a:t>
            </a:r>
            <a:r>
              <a:rPr kumimoji="1" lang="ja-JP" altLang="en-US" sz="900" dirty="0">
                <a:latin typeface="BIZ UDPゴシック" panose="020B0400000000000000" pitchFamily="50" charset="-128"/>
                <a:ea typeface="BIZ UDPゴシック" panose="020B0400000000000000" pitchFamily="50" charset="-128"/>
              </a:rPr>
              <a:t>年</a:t>
            </a:r>
            <a:r>
              <a:rPr kumimoji="1" lang="en-US" altLang="ja-JP" sz="900" dirty="0">
                <a:latin typeface="BIZ UDPゴシック" panose="020B0400000000000000" pitchFamily="50" charset="-128"/>
                <a:ea typeface="BIZ UDPゴシック" panose="020B0400000000000000" pitchFamily="50" charset="-128"/>
              </a:rPr>
              <a:t>12</a:t>
            </a:r>
            <a:r>
              <a:rPr kumimoji="1" lang="ja-JP" altLang="en-US" sz="900" dirty="0">
                <a:latin typeface="BIZ UDPゴシック" panose="020B0400000000000000" pitchFamily="50" charset="-128"/>
                <a:ea typeface="BIZ UDPゴシック" panose="020B0400000000000000" pitchFamily="50" charset="-128"/>
              </a:rPr>
              <a:t>月</a:t>
            </a:r>
            <a:r>
              <a:rPr kumimoji="1" lang="en-US" altLang="ja-JP" sz="900" dirty="0">
                <a:latin typeface="BIZ UDPゴシック" panose="020B0400000000000000" pitchFamily="50" charset="-128"/>
                <a:ea typeface="BIZ UDPゴシック" panose="020B0400000000000000" pitchFamily="50" charset="-128"/>
              </a:rPr>
              <a:t>4</a:t>
            </a:r>
            <a:r>
              <a:rPr kumimoji="1" lang="ja-JP" altLang="en-US" sz="900" dirty="0">
                <a:latin typeface="BIZ UDPゴシック" panose="020B0400000000000000" pitchFamily="50" charset="-128"/>
                <a:ea typeface="BIZ UDPゴシック" panose="020B0400000000000000" pitchFamily="50" charset="-128"/>
              </a:rPr>
              <a:t>日 アドバイス部会）</a:t>
            </a:r>
          </a:p>
        </p:txBody>
      </p:sp>
      <p:sp>
        <p:nvSpPr>
          <p:cNvPr id="58" name="二等辺三角形 57">
            <a:extLst>
              <a:ext uri="{FF2B5EF4-FFF2-40B4-BE49-F238E27FC236}">
                <a16:creationId xmlns:a16="http://schemas.microsoft.com/office/drawing/2014/main" id="{38823C1E-875E-47C8-BB43-2F5D59518576}"/>
              </a:ext>
            </a:extLst>
          </p:cNvPr>
          <p:cNvSpPr/>
          <p:nvPr/>
        </p:nvSpPr>
        <p:spPr>
          <a:xfrm flipV="1">
            <a:off x="6832042" y="2639572"/>
            <a:ext cx="615142" cy="164336"/>
          </a:xfrm>
          <a:prstGeom prst="triangle">
            <a:avLst/>
          </a:prstGeom>
          <a:solidFill>
            <a:schemeClr val="bg1">
              <a:lumMod val="8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975624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 12">
            <a:extLst>
              <a:ext uri="{FF2B5EF4-FFF2-40B4-BE49-F238E27FC236}">
                <a16:creationId xmlns:a16="http://schemas.microsoft.com/office/drawing/2014/main" id="{6DD5255F-C92A-4835-A315-751A01F8748D}"/>
              </a:ext>
            </a:extLst>
          </p:cNvPr>
          <p:cNvGraphicFramePr>
            <a:graphicFrameLocks noGrp="1"/>
          </p:cNvGraphicFramePr>
          <p:nvPr/>
        </p:nvGraphicFramePr>
        <p:xfrm>
          <a:off x="177635" y="2488725"/>
          <a:ext cx="5030900" cy="4225495"/>
        </p:xfrm>
        <a:graphic>
          <a:graphicData uri="http://schemas.openxmlformats.org/drawingml/2006/table">
            <a:tbl>
              <a:tblPr firstRow="1" bandRow="1">
                <a:tableStyleId>{5C22544A-7EE6-4342-B048-85BDC9FD1C3A}</a:tableStyleId>
              </a:tblPr>
              <a:tblGrid>
                <a:gridCol w="5030900">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現況配置図、写真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3951175">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pic>
        <p:nvPicPr>
          <p:cNvPr id="120" name="図 119">
            <a:extLst>
              <a:ext uri="{FF2B5EF4-FFF2-40B4-BE49-F238E27FC236}">
                <a16:creationId xmlns:a16="http://schemas.microsoft.com/office/drawing/2014/main" id="{A6BEE1AF-BF7F-4A81-92AF-BD1D1E5D51E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0909" y="2800927"/>
            <a:ext cx="2453698" cy="2535382"/>
          </a:xfrm>
          <a:prstGeom prst="rect">
            <a:avLst/>
          </a:prstGeom>
        </p:spPr>
      </p:pic>
      <p:sp>
        <p:nvSpPr>
          <p:cNvPr id="6" name="テキスト ボックス 5">
            <a:extLst>
              <a:ext uri="{FF2B5EF4-FFF2-40B4-BE49-F238E27FC236}">
                <a16:creationId xmlns:a16="http://schemas.microsoft.com/office/drawing/2014/main" id="{11028B02-834E-43C9-A5B4-939000DD0D54}"/>
              </a:ext>
            </a:extLst>
          </p:cNvPr>
          <p:cNvSpPr txBox="1"/>
          <p:nvPr/>
        </p:nvSpPr>
        <p:spPr>
          <a:xfrm>
            <a:off x="0" y="0"/>
            <a:ext cx="9144000" cy="369332"/>
          </a:xfrm>
          <a:prstGeom prst="rect">
            <a:avLst/>
          </a:prstGeom>
          <a:solidFill>
            <a:schemeClr val="accent5">
              <a:lumMod val="50000"/>
            </a:schemeClr>
          </a:solidFill>
        </p:spPr>
        <p:txBody>
          <a:bodyPr wrap="square" rtlCol="0">
            <a:spAutoFit/>
          </a:bodyPr>
          <a:lstStyle/>
          <a:p>
            <a:r>
              <a:rPr kumimoji="1" lang="ja-JP" altLang="en-US" dirty="0">
                <a:solidFill>
                  <a:schemeClr val="bg1"/>
                </a:solidFill>
                <a:latin typeface="BIZ UDゴシック" panose="020B0400000000000000" pitchFamily="49" charset="-128"/>
                <a:ea typeface="BIZ UDゴシック" panose="020B0400000000000000" pitchFamily="49" charset="-128"/>
              </a:rPr>
              <a:t>　大阪モノレール延伸事業</a:t>
            </a:r>
            <a:r>
              <a:rPr kumimoji="1" lang="en-US" altLang="ja-JP" dirty="0">
                <a:solidFill>
                  <a:schemeClr val="bg1"/>
                </a:solidFill>
                <a:latin typeface="BIZ UDゴシック" panose="020B0400000000000000" pitchFamily="49" charset="-128"/>
                <a:ea typeface="BIZ UDゴシック" panose="020B0400000000000000" pitchFamily="49" charset="-128"/>
              </a:rPr>
              <a:t>(</a:t>
            </a:r>
            <a:r>
              <a:rPr kumimoji="1" lang="ja-JP" altLang="en-US" dirty="0">
                <a:solidFill>
                  <a:schemeClr val="bg1"/>
                </a:solidFill>
                <a:latin typeface="BIZ UDゴシック" panose="020B0400000000000000" pitchFamily="49" charset="-128"/>
                <a:ea typeface="BIZ UDゴシック" panose="020B0400000000000000" pitchFamily="49" charset="-128"/>
              </a:rPr>
              <a:t>駅舎整備事業</a:t>
            </a:r>
            <a:r>
              <a:rPr kumimoji="1" lang="en-US" altLang="ja-JP" dirty="0">
                <a:solidFill>
                  <a:schemeClr val="bg1"/>
                </a:solidFill>
                <a:latin typeface="BIZ UDゴシック" panose="020B0400000000000000" pitchFamily="49" charset="-128"/>
                <a:ea typeface="BIZ UDゴシック" panose="020B0400000000000000" pitchFamily="49" charset="-128"/>
              </a:rPr>
              <a:t>)</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graphicFrame>
        <p:nvGraphicFramePr>
          <p:cNvPr id="3" name="表 4">
            <a:extLst>
              <a:ext uri="{FF2B5EF4-FFF2-40B4-BE49-F238E27FC236}">
                <a16:creationId xmlns:a16="http://schemas.microsoft.com/office/drawing/2014/main" id="{EEEB5617-A05C-4D57-8361-13706CD3C85A}"/>
              </a:ext>
            </a:extLst>
          </p:cNvPr>
          <p:cNvGraphicFramePr>
            <a:graphicFrameLocks noGrp="1"/>
          </p:cNvGraphicFramePr>
          <p:nvPr/>
        </p:nvGraphicFramePr>
        <p:xfrm>
          <a:off x="177635" y="533554"/>
          <a:ext cx="5030900" cy="274320"/>
        </p:xfrm>
        <a:graphic>
          <a:graphicData uri="http://schemas.openxmlformats.org/drawingml/2006/table">
            <a:tbl>
              <a:tblPr firstRow="1" bandRow="1">
                <a:tableStyleId>{5C22544A-7EE6-4342-B048-85BDC9FD1C3A}</a:tableStyleId>
              </a:tblPr>
              <a:tblGrid>
                <a:gridCol w="754843">
                  <a:extLst>
                    <a:ext uri="{9D8B030D-6E8A-4147-A177-3AD203B41FA5}">
                      <a16:colId xmlns:a16="http://schemas.microsoft.com/office/drawing/2014/main" val="3552860167"/>
                    </a:ext>
                  </a:extLst>
                </a:gridCol>
                <a:gridCol w="4276057">
                  <a:extLst>
                    <a:ext uri="{9D8B030D-6E8A-4147-A177-3AD203B41FA5}">
                      <a16:colId xmlns:a16="http://schemas.microsoft.com/office/drawing/2014/main" val="874103317"/>
                    </a:ext>
                  </a:extLst>
                </a:gridCol>
              </a:tblGrid>
              <a:tr h="152400">
                <a:tc>
                  <a:txBody>
                    <a:bodyPr/>
                    <a:lstStyle/>
                    <a:p>
                      <a:pPr algn="ctr"/>
                      <a:r>
                        <a:rPr kumimoji="1" lang="ja-JP" altLang="en-US" sz="1200" dirty="0">
                          <a:latin typeface="BIZ UDPゴシック" panose="020B0400000000000000" pitchFamily="50" charset="-128"/>
                          <a:ea typeface="BIZ UDPゴシック" panose="020B0400000000000000" pitchFamily="50" charset="-128"/>
                        </a:rPr>
                        <a:t>案件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BIZ UDPゴシック" panose="020B0400000000000000" pitchFamily="50" charset="-128"/>
                          <a:ea typeface="BIZ UDPゴシック" panose="020B0400000000000000" pitchFamily="50" charset="-128"/>
                        </a:rPr>
                        <a:t>門真南駅（仮称）</a:t>
                      </a:r>
                      <a:endParaRPr kumimoji="1" lang="zh-TW" altLang="en-US" sz="12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7845333"/>
                  </a:ext>
                </a:extLst>
              </a:tr>
            </a:tbl>
          </a:graphicData>
        </a:graphic>
      </p:graphicFrame>
      <p:graphicFrame>
        <p:nvGraphicFramePr>
          <p:cNvPr id="5" name="表 12">
            <a:extLst>
              <a:ext uri="{FF2B5EF4-FFF2-40B4-BE49-F238E27FC236}">
                <a16:creationId xmlns:a16="http://schemas.microsoft.com/office/drawing/2014/main" id="{4931C7DC-882A-48BE-9FA8-883FE7BC3A5C}"/>
              </a:ext>
            </a:extLst>
          </p:cNvPr>
          <p:cNvGraphicFramePr>
            <a:graphicFrameLocks noGrp="1"/>
          </p:cNvGraphicFramePr>
          <p:nvPr/>
        </p:nvGraphicFramePr>
        <p:xfrm>
          <a:off x="177634" y="910854"/>
          <a:ext cx="5030901" cy="1425945"/>
        </p:xfrm>
        <a:graphic>
          <a:graphicData uri="http://schemas.openxmlformats.org/drawingml/2006/table">
            <a:tbl>
              <a:tblPr firstRow="1" bandRow="1">
                <a:tableStyleId>{5C22544A-7EE6-4342-B048-85BDC9FD1C3A}</a:tableStyleId>
              </a:tblPr>
              <a:tblGrid>
                <a:gridCol w="5030901">
                  <a:extLst>
                    <a:ext uri="{9D8B030D-6E8A-4147-A177-3AD203B41FA5}">
                      <a16:colId xmlns:a16="http://schemas.microsoft.com/office/drawing/2014/main" val="650983463"/>
                    </a:ext>
                  </a:extLst>
                </a:gridCol>
              </a:tblGrid>
              <a:tr h="335516">
                <a:tc>
                  <a:txBody>
                    <a:bodyPr/>
                    <a:lstStyle/>
                    <a:p>
                      <a:r>
                        <a:rPr kumimoji="1" lang="ja-JP" altLang="en-US" sz="1200" dirty="0">
                          <a:latin typeface="BIZ UDPゴシック" panose="020B0400000000000000" pitchFamily="50" charset="-128"/>
                          <a:ea typeface="BIZ UDPゴシック" panose="020B0400000000000000" pitchFamily="50" charset="-128"/>
                        </a:rPr>
                        <a:t>計画概要等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1090429">
                <a:tc>
                  <a:txBody>
                    <a:bodyPr/>
                    <a:lstStyle/>
                    <a:p>
                      <a:pPr marL="358775" indent="-358775"/>
                      <a:r>
                        <a:rPr kumimoji="1" lang="en-US" altLang="ja-JP" sz="1050" b="0" dirty="0">
                          <a:latin typeface="BIZ UDPゴシック" panose="020B0400000000000000" pitchFamily="50" charset="-128"/>
                          <a:ea typeface="BIZ UDPゴシック" panose="020B0400000000000000" pitchFamily="50" charset="-128"/>
                        </a:rPr>
                        <a:t>〈</a:t>
                      </a:r>
                      <a:r>
                        <a:rPr kumimoji="1" lang="ja-JP" altLang="en-US" sz="1050" b="0" dirty="0">
                          <a:latin typeface="BIZ UDPゴシック" panose="020B0400000000000000" pitchFamily="50" charset="-128"/>
                          <a:ea typeface="BIZ UDPゴシック" panose="020B0400000000000000" pitchFamily="50" charset="-128"/>
                        </a:rPr>
                        <a:t>目的</a:t>
                      </a:r>
                      <a:r>
                        <a:rPr kumimoji="1" lang="en-US" altLang="ja-JP" sz="1050" b="0" dirty="0">
                          <a:latin typeface="BIZ UDPゴシック" panose="020B0400000000000000" pitchFamily="50" charset="-128"/>
                          <a:ea typeface="BIZ UDPゴシック" panose="020B0400000000000000" pitchFamily="50" charset="-128"/>
                        </a:rPr>
                        <a:t>〉</a:t>
                      </a:r>
                      <a:r>
                        <a:rPr kumimoji="1" lang="ja-JP" altLang="en-US" sz="1050" b="0" dirty="0">
                          <a:latin typeface="BIZ UDPゴシック" panose="020B0400000000000000" pitchFamily="50" charset="-128"/>
                          <a:ea typeface="BIZ UDPゴシック" panose="020B0400000000000000" pitchFamily="50" charset="-128"/>
                        </a:rPr>
                        <a:t>大阪都心部から放射状に形成された既存鉄道を環状方向に結節することにより、広域的な鉄道ネットワークを形成するとともに、新たな沿線開発、まちづくりが促進されるなど沿線地域の活性化を目的とする。</a:t>
                      </a:r>
                      <a:endParaRPr kumimoji="1" lang="en-US" altLang="ja-JP" sz="1050" b="0" dirty="0">
                        <a:latin typeface="BIZ UDPゴシック" panose="020B0400000000000000" pitchFamily="50" charset="-128"/>
                        <a:ea typeface="BIZ UDPゴシック" panose="020B0400000000000000" pitchFamily="50" charset="-128"/>
                      </a:endParaRPr>
                    </a:p>
                    <a:p>
                      <a:pPr marL="719138" indent="-719138"/>
                      <a:r>
                        <a:rPr kumimoji="1" lang="ja-JP" altLang="en-US" sz="1050" b="0" dirty="0">
                          <a:latin typeface="BIZ UDPゴシック" panose="020B0400000000000000" pitchFamily="50" charset="-128"/>
                          <a:ea typeface="BIZ UDPゴシック" panose="020B0400000000000000" pitchFamily="50" charset="-128"/>
                        </a:rPr>
                        <a:t>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計画規模</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鉄骨造（土木建築構造物）、地上</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階建て（</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階コンコース階、</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階ホーム階）、延べ面積約</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780㎡</a:t>
                      </a:r>
                    </a:p>
                    <a:p>
                      <a:pPr marL="719138" indent="-719138"/>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aphicFrame>
        <p:nvGraphicFramePr>
          <p:cNvPr id="18" name="表 12">
            <a:extLst>
              <a:ext uri="{FF2B5EF4-FFF2-40B4-BE49-F238E27FC236}">
                <a16:creationId xmlns:a16="http://schemas.microsoft.com/office/drawing/2014/main" id="{B040C2EF-D16F-43B3-A121-B7180517E6AF}"/>
              </a:ext>
            </a:extLst>
          </p:cNvPr>
          <p:cNvGraphicFramePr>
            <a:graphicFrameLocks noGrp="1"/>
          </p:cNvGraphicFramePr>
          <p:nvPr/>
        </p:nvGraphicFramePr>
        <p:xfrm>
          <a:off x="5318602" y="523910"/>
          <a:ext cx="3706684" cy="6181844"/>
        </p:xfrm>
        <a:graphic>
          <a:graphicData uri="http://schemas.openxmlformats.org/drawingml/2006/table">
            <a:tbl>
              <a:tblPr firstRow="1" bandRow="1">
                <a:tableStyleId>{5C22544A-7EE6-4342-B048-85BDC9FD1C3A}</a:tableStyleId>
              </a:tblPr>
              <a:tblGrid>
                <a:gridCol w="3706684">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部会開催状況、アドバイス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621145317"/>
                  </a:ext>
                </a:extLst>
              </a:tr>
              <a:tr h="5907524">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pSp>
        <p:nvGrpSpPr>
          <p:cNvPr id="27" name="グループ化 26">
            <a:extLst>
              <a:ext uri="{FF2B5EF4-FFF2-40B4-BE49-F238E27FC236}">
                <a16:creationId xmlns:a16="http://schemas.microsoft.com/office/drawing/2014/main" id="{DF985A3B-005B-4692-9A97-BA50F47F6080}"/>
              </a:ext>
            </a:extLst>
          </p:cNvPr>
          <p:cNvGrpSpPr/>
          <p:nvPr/>
        </p:nvGrpSpPr>
        <p:grpSpPr>
          <a:xfrm>
            <a:off x="5394630" y="869450"/>
            <a:ext cx="3489967" cy="2231890"/>
            <a:chOff x="5426961" y="2171086"/>
            <a:chExt cx="3489967" cy="1972847"/>
          </a:xfrm>
        </p:grpSpPr>
        <p:sp>
          <p:nvSpPr>
            <p:cNvPr id="22" name="正方形/長方形 21">
              <a:extLst>
                <a:ext uri="{FF2B5EF4-FFF2-40B4-BE49-F238E27FC236}">
                  <a16:creationId xmlns:a16="http://schemas.microsoft.com/office/drawing/2014/main" id="{015D8236-50D7-42D6-A79A-E0C7178561C9}"/>
                </a:ext>
              </a:extLst>
            </p:cNvPr>
            <p:cNvSpPr/>
            <p:nvPr/>
          </p:nvSpPr>
          <p:spPr>
            <a:xfrm>
              <a:off x="5426961" y="2429395"/>
              <a:ext cx="3489967" cy="1714538"/>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モノレール１本で大阪の良さが伝わるように。</a:t>
              </a:r>
              <a:endParaRPr kumimoji="1" lang="en-US" altLang="ja-JP" sz="1050" dirty="0">
                <a:solidFill>
                  <a:prstClr val="black"/>
                </a:solidFill>
                <a:latin typeface="BIZ UDPゴシック" panose="020B0400000000000000" pitchFamily="50" charset="-128"/>
                <a:ea typeface="BIZ UDPゴシック" panose="020B0400000000000000" pitchFamily="50" charset="-128"/>
              </a:endParaRPr>
            </a:p>
            <a:p>
              <a:r>
                <a:rPr kumimoji="1" lang="ja-JP" altLang="en-US" sz="1050" dirty="0">
                  <a:solidFill>
                    <a:prstClr val="black"/>
                  </a:solidFill>
                  <a:latin typeface="BIZ UDPゴシック" panose="020B0400000000000000" pitchFamily="50" charset="-128"/>
                  <a:ea typeface="BIZ UDPゴシック" panose="020B0400000000000000" pitchFamily="50" charset="-128"/>
                </a:rPr>
                <a:t>　　地域の景観をリードするようなふさわしい風格を備え</a:t>
              </a:r>
              <a:endParaRPr kumimoji="1" lang="en-US" altLang="ja-JP" sz="1050" dirty="0">
                <a:solidFill>
                  <a:prstClr val="black"/>
                </a:solidFill>
                <a:latin typeface="BIZ UDPゴシック" panose="020B0400000000000000" pitchFamily="50" charset="-128"/>
                <a:ea typeface="BIZ UDPゴシック" panose="020B0400000000000000" pitchFamily="50" charset="-128"/>
              </a:endParaRPr>
            </a:p>
            <a:p>
              <a:r>
                <a:rPr kumimoji="1" lang="ja-JP" altLang="en-US" sz="1050" dirty="0">
                  <a:solidFill>
                    <a:prstClr val="black"/>
                  </a:solidFill>
                  <a:latin typeface="BIZ UDPゴシック" panose="020B0400000000000000" pitchFamily="50" charset="-128"/>
                  <a:ea typeface="BIZ UDPゴシック" panose="020B0400000000000000" pitchFamily="50" charset="-128"/>
                </a:rPr>
                <a:t>　　たデザインになるように、目標を立てていただきたい。</a:t>
              </a:r>
              <a:endParaRPr kumimoji="1" lang="en-US" altLang="ja-JP" sz="1050" dirty="0">
                <a:solidFill>
                  <a:prstClr val="black"/>
                </a:solidFill>
                <a:latin typeface="BIZ UDPゴシック" panose="020B0400000000000000" pitchFamily="50" charset="-128"/>
                <a:ea typeface="BIZ UDPゴシック" panose="020B0400000000000000" pitchFamily="50" charset="-128"/>
              </a:endParaRPr>
            </a:p>
            <a:p>
              <a:endParaRPr kumimoji="1" lang="ja-JP" altLang="en-US"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延伸される駅と既設の駅ではデザインが異なる。</a:t>
              </a:r>
              <a:endParaRPr kumimoji="1" lang="en-US" altLang="ja-JP" sz="1050" dirty="0">
                <a:solidFill>
                  <a:prstClr val="black"/>
                </a:solidFill>
                <a:latin typeface="BIZ UDPゴシック" panose="020B0400000000000000" pitchFamily="50" charset="-128"/>
                <a:ea typeface="BIZ UDPゴシック" panose="020B0400000000000000" pitchFamily="50" charset="-128"/>
              </a:endParaRPr>
            </a:p>
            <a:p>
              <a:r>
                <a:rPr kumimoji="1" lang="ja-JP" altLang="en-US" sz="1050" dirty="0">
                  <a:solidFill>
                    <a:prstClr val="black"/>
                  </a:solidFill>
                  <a:latin typeface="BIZ UDPゴシック" panose="020B0400000000000000" pitchFamily="50" charset="-128"/>
                  <a:ea typeface="BIZ UDPゴシック" panose="020B0400000000000000" pitchFamily="50" charset="-128"/>
                </a:rPr>
                <a:t>　　プラットホームとコンコースの部分が分離したような</a:t>
              </a:r>
              <a:endParaRPr kumimoji="1" lang="en-US" altLang="ja-JP" sz="1050" dirty="0">
                <a:solidFill>
                  <a:prstClr val="black"/>
                </a:solidFill>
                <a:latin typeface="BIZ UDPゴシック" panose="020B0400000000000000" pitchFamily="50" charset="-128"/>
                <a:ea typeface="BIZ UDPゴシック" panose="020B0400000000000000" pitchFamily="50" charset="-128"/>
              </a:endParaRPr>
            </a:p>
            <a:p>
              <a:r>
                <a:rPr kumimoji="1" lang="ja-JP" altLang="en-US" sz="1050" dirty="0">
                  <a:solidFill>
                    <a:prstClr val="black"/>
                  </a:solidFill>
                  <a:latin typeface="BIZ UDPゴシック" panose="020B0400000000000000" pitchFamily="50" charset="-128"/>
                  <a:ea typeface="BIZ UDPゴシック" panose="020B0400000000000000" pitchFamily="50" charset="-128"/>
                </a:rPr>
                <a:t>　　形で既存の駅はデザインされていたので、踏襲してい</a:t>
              </a:r>
              <a:endParaRPr kumimoji="1" lang="en-US" altLang="ja-JP" sz="1050" dirty="0">
                <a:solidFill>
                  <a:prstClr val="black"/>
                </a:solidFill>
                <a:latin typeface="BIZ UDPゴシック" panose="020B0400000000000000" pitchFamily="50" charset="-128"/>
                <a:ea typeface="BIZ UDPゴシック" panose="020B0400000000000000" pitchFamily="50" charset="-128"/>
              </a:endParaRPr>
            </a:p>
            <a:p>
              <a:r>
                <a:rPr kumimoji="1" lang="ja-JP" altLang="en-US" sz="1050" dirty="0">
                  <a:solidFill>
                    <a:prstClr val="black"/>
                  </a:solidFill>
                  <a:latin typeface="BIZ UDPゴシック" panose="020B0400000000000000" pitchFamily="50" charset="-128"/>
                  <a:ea typeface="BIZ UDPゴシック" panose="020B0400000000000000" pitchFamily="50" charset="-128"/>
                </a:rPr>
                <a:t>　　ただきたい。</a:t>
              </a:r>
              <a:endParaRPr kumimoji="1" lang="en-US" altLang="ja-JP" sz="1050" dirty="0">
                <a:solidFill>
                  <a:prstClr val="black"/>
                </a:solidFill>
                <a:latin typeface="BIZ UDPゴシック" panose="020B0400000000000000" pitchFamily="50" charset="-128"/>
                <a:ea typeface="BIZ UDPゴシック" panose="020B0400000000000000" pitchFamily="50" charset="-128"/>
              </a:endParaRPr>
            </a:p>
            <a:p>
              <a:endParaRPr kumimoji="1" lang="ja-JP" altLang="en-US"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メトロからの乗換えで歩道を通ってくる人からの目線での検討が必要。</a:t>
              </a:r>
              <a:endParaRPr kumimoji="1" lang="en-US" altLang="ja-JP"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C783FB97-34CD-4D2E-8780-5721C11A63BE}"/>
                </a:ext>
              </a:extLst>
            </p:cNvPr>
            <p:cNvSpPr txBox="1"/>
            <p:nvPr/>
          </p:nvSpPr>
          <p:spPr>
            <a:xfrm>
              <a:off x="5430825" y="2171086"/>
              <a:ext cx="1127232" cy="241189"/>
            </a:xfrm>
            <a:prstGeom prst="rect">
              <a:avLst/>
            </a:prstGeom>
            <a:solidFill>
              <a:schemeClr val="accent2">
                <a:lumMod val="75000"/>
              </a:schemeClr>
            </a:solidFill>
            <a:ln>
              <a:solidFill>
                <a:schemeClr val="tx1"/>
              </a:solidFill>
            </a:ln>
          </p:spPr>
          <p:txBody>
            <a:bodyPr wrap="none" rtlCol="0">
              <a:spAutoFit/>
            </a:bodyPr>
            <a:lstStyle/>
            <a:p>
              <a:r>
                <a:rPr kumimoji="1" lang="ja-JP" altLang="en-US" sz="1050" dirty="0">
                  <a:solidFill>
                    <a:schemeClr val="bg1"/>
                  </a:solidFill>
                  <a:latin typeface="BIZ UDPゴシック" panose="020B0400000000000000" pitchFamily="50" charset="-128"/>
                  <a:ea typeface="BIZ UDPゴシック" panose="020B0400000000000000" pitchFamily="50" charset="-128"/>
                </a:rPr>
                <a:t>①基本設計段階</a:t>
              </a:r>
            </a:p>
          </p:txBody>
        </p:sp>
      </p:grpSp>
      <p:grpSp>
        <p:nvGrpSpPr>
          <p:cNvPr id="26" name="グループ化 25">
            <a:extLst>
              <a:ext uri="{FF2B5EF4-FFF2-40B4-BE49-F238E27FC236}">
                <a16:creationId xmlns:a16="http://schemas.microsoft.com/office/drawing/2014/main" id="{DE0634C2-0032-4EA7-AC9A-E526449D85D8}"/>
              </a:ext>
            </a:extLst>
          </p:cNvPr>
          <p:cNvGrpSpPr/>
          <p:nvPr/>
        </p:nvGrpSpPr>
        <p:grpSpPr>
          <a:xfrm>
            <a:off x="5411736" y="3429000"/>
            <a:ext cx="3489967" cy="1711183"/>
            <a:chOff x="5444067" y="4192470"/>
            <a:chExt cx="3489967" cy="1711183"/>
          </a:xfrm>
        </p:grpSpPr>
        <p:sp>
          <p:nvSpPr>
            <p:cNvPr id="24" name="正方形/長方形 23">
              <a:extLst>
                <a:ext uri="{FF2B5EF4-FFF2-40B4-BE49-F238E27FC236}">
                  <a16:creationId xmlns:a16="http://schemas.microsoft.com/office/drawing/2014/main" id="{67DE3D3D-1E29-455C-8719-5FB026EC0D18}"/>
                </a:ext>
              </a:extLst>
            </p:cNvPr>
            <p:cNvSpPr/>
            <p:nvPr/>
          </p:nvSpPr>
          <p:spPr>
            <a:xfrm>
              <a:off x="5444067" y="4445767"/>
              <a:ext cx="3489967" cy="145788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外構でどこまで 対応できるか検討してほしい。</a:t>
              </a:r>
            </a:p>
            <a:p>
              <a:pPr marL="171450" indent="-171450">
                <a:buFont typeface="Wingdings" panose="05000000000000000000" pitchFamily="2" charset="2"/>
                <a:buChar char="ü"/>
              </a:pPr>
              <a:endPar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横からだけでなく下からやコンコースに入っていくところなどの内側も目に映る。木調のインテリアを使うことで、夜であれば色温度の低い照明で温かみのあるような雰囲気が出入口から伝わってくる。</a:t>
              </a:r>
            </a:p>
          </p:txBody>
        </p:sp>
        <p:sp>
          <p:nvSpPr>
            <p:cNvPr id="25" name="テキスト ボックス 24">
              <a:extLst>
                <a:ext uri="{FF2B5EF4-FFF2-40B4-BE49-F238E27FC236}">
                  <a16:creationId xmlns:a16="http://schemas.microsoft.com/office/drawing/2014/main" id="{F9CF6679-CCDA-4A31-A8B9-22929F1F3E80}"/>
                </a:ext>
              </a:extLst>
            </p:cNvPr>
            <p:cNvSpPr txBox="1"/>
            <p:nvPr/>
          </p:nvSpPr>
          <p:spPr>
            <a:xfrm>
              <a:off x="5444067" y="4192470"/>
              <a:ext cx="1127232" cy="253916"/>
            </a:xfrm>
            <a:prstGeom prst="rect">
              <a:avLst/>
            </a:prstGeom>
            <a:solidFill>
              <a:schemeClr val="accent2">
                <a:lumMod val="75000"/>
              </a:schemeClr>
            </a:solidFill>
            <a:ln>
              <a:solidFill>
                <a:schemeClr val="tx1"/>
              </a:solidFill>
            </a:ln>
          </p:spPr>
          <p:txBody>
            <a:bodyPr wrap="none" rtlCol="0">
              <a:spAutoFit/>
            </a:bodyPr>
            <a:lstStyle/>
            <a:p>
              <a:r>
                <a:rPr kumimoji="1" lang="ja-JP" altLang="en-US" sz="1050" dirty="0">
                  <a:solidFill>
                    <a:schemeClr val="bg1"/>
                  </a:solidFill>
                  <a:latin typeface="BIZ UDPゴシック" panose="020B0400000000000000" pitchFamily="50" charset="-128"/>
                  <a:ea typeface="BIZ UDPゴシック" panose="020B0400000000000000" pitchFamily="50" charset="-128"/>
                </a:rPr>
                <a:t>②実施設計段階</a:t>
              </a:r>
            </a:p>
          </p:txBody>
        </p:sp>
      </p:grpSp>
      <p:sp>
        <p:nvSpPr>
          <p:cNvPr id="29" name="二等辺三角形 28">
            <a:extLst>
              <a:ext uri="{FF2B5EF4-FFF2-40B4-BE49-F238E27FC236}">
                <a16:creationId xmlns:a16="http://schemas.microsoft.com/office/drawing/2014/main" id="{9CBE3442-8418-4C2B-A7E8-79D1A2B3F33E}"/>
              </a:ext>
            </a:extLst>
          </p:cNvPr>
          <p:cNvSpPr/>
          <p:nvPr/>
        </p:nvSpPr>
        <p:spPr>
          <a:xfrm flipV="1">
            <a:off x="6864373" y="3216383"/>
            <a:ext cx="615142" cy="164336"/>
          </a:xfrm>
          <a:prstGeom prst="triangle">
            <a:avLst/>
          </a:prstGeom>
          <a:solidFill>
            <a:schemeClr val="bg1">
              <a:lumMod val="8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a:extLst>
              <a:ext uri="{FF2B5EF4-FFF2-40B4-BE49-F238E27FC236}">
                <a16:creationId xmlns:a16="http://schemas.microsoft.com/office/drawing/2014/main" id="{F1E8F0DF-4CA4-4650-9678-CFF3443BBED3}"/>
              </a:ext>
            </a:extLst>
          </p:cNvPr>
          <p:cNvSpPr txBox="1"/>
          <p:nvPr/>
        </p:nvSpPr>
        <p:spPr>
          <a:xfrm>
            <a:off x="6676986" y="903203"/>
            <a:ext cx="2082621"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（令和</a:t>
            </a:r>
            <a:r>
              <a:rPr kumimoji="1" lang="en-US" altLang="ja-JP" sz="900" dirty="0">
                <a:latin typeface="BIZ UDPゴシック" panose="020B0400000000000000" pitchFamily="50" charset="-128"/>
                <a:ea typeface="BIZ UDPゴシック" panose="020B0400000000000000" pitchFamily="50" charset="-128"/>
              </a:rPr>
              <a:t>3</a:t>
            </a:r>
            <a:r>
              <a:rPr kumimoji="1" lang="ja-JP" altLang="en-US" sz="900" dirty="0">
                <a:latin typeface="BIZ UDPゴシック" panose="020B0400000000000000" pitchFamily="50" charset="-128"/>
                <a:ea typeface="BIZ UDPゴシック" panose="020B0400000000000000" pitchFamily="50" charset="-128"/>
              </a:rPr>
              <a:t>年</a:t>
            </a:r>
            <a:r>
              <a:rPr kumimoji="1" lang="en-US" altLang="ja-JP" sz="900" dirty="0">
                <a:latin typeface="BIZ UDPゴシック" panose="020B0400000000000000" pitchFamily="50" charset="-128"/>
                <a:ea typeface="BIZ UDPゴシック" panose="020B0400000000000000" pitchFamily="50" charset="-128"/>
              </a:rPr>
              <a:t>10</a:t>
            </a:r>
            <a:r>
              <a:rPr kumimoji="1" lang="ja-JP" altLang="en-US" sz="900" dirty="0">
                <a:latin typeface="BIZ UDPゴシック" panose="020B0400000000000000" pitchFamily="50" charset="-128"/>
                <a:ea typeface="BIZ UDPゴシック" panose="020B0400000000000000" pitchFamily="50" charset="-128"/>
              </a:rPr>
              <a:t>月</a:t>
            </a:r>
            <a:r>
              <a:rPr kumimoji="1" lang="en-US" altLang="ja-JP" sz="900" dirty="0">
                <a:latin typeface="BIZ UDPゴシック" panose="020B0400000000000000" pitchFamily="50" charset="-128"/>
                <a:ea typeface="BIZ UDPゴシック" panose="020B0400000000000000" pitchFamily="50" charset="-128"/>
              </a:rPr>
              <a:t>27</a:t>
            </a:r>
            <a:r>
              <a:rPr kumimoji="1" lang="ja-JP" altLang="en-US" sz="900" dirty="0">
                <a:latin typeface="BIZ UDPゴシック" panose="020B0400000000000000" pitchFamily="50" charset="-128"/>
                <a:ea typeface="BIZ UDPゴシック" panose="020B0400000000000000" pitchFamily="50" charset="-128"/>
              </a:rPr>
              <a:t>日 アドバイス部会）</a:t>
            </a:r>
          </a:p>
        </p:txBody>
      </p:sp>
      <p:sp>
        <p:nvSpPr>
          <p:cNvPr id="74" name="テキスト ボックス 73">
            <a:extLst>
              <a:ext uri="{FF2B5EF4-FFF2-40B4-BE49-F238E27FC236}">
                <a16:creationId xmlns:a16="http://schemas.microsoft.com/office/drawing/2014/main" id="{D51144F6-1F05-4B4A-BC7F-DDA31ED58CB2}"/>
              </a:ext>
            </a:extLst>
          </p:cNvPr>
          <p:cNvSpPr txBox="1"/>
          <p:nvPr/>
        </p:nvSpPr>
        <p:spPr>
          <a:xfrm>
            <a:off x="6676986" y="3439886"/>
            <a:ext cx="1994457"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（令和</a:t>
            </a:r>
            <a:r>
              <a:rPr kumimoji="1" lang="en-US" altLang="ja-JP" sz="900" dirty="0">
                <a:latin typeface="BIZ UDPゴシック" panose="020B0400000000000000" pitchFamily="50" charset="-128"/>
                <a:ea typeface="BIZ UDPゴシック" panose="020B0400000000000000" pitchFamily="50" charset="-128"/>
              </a:rPr>
              <a:t>4</a:t>
            </a:r>
            <a:r>
              <a:rPr kumimoji="1" lang="ja-JP" altLang="en-US" sz="900" dirty="0">
                <a:latin typeface="BIZ UDPゴシック" panose="020B0400000000000000" pitchFamily="50" charset="-128"/>
                <a:ea typeface="BIZ UDPゴシック" panose="020B0400000000000000" pitchFamily="50" charset="-128"/>
              </a:rPr>
              <a:t>年</a:t>
            </a:r>
            <a:r>
              <a:rPr kumimoji="1" lang="en-US" altLang="ja-JP" sz="900" dirty="0">
                <a:latin typeface="BIZ UDPゴシック" panose="020B0400000000000000" pitchFamily="50" charset="-128"/>
                <a:ea typeface="BIZ UDPゴシック" panose="020B0400000000000000" pitchFamily="50" charset="-128"/>
              </a:rPr>
              <a:t>7</a:t>
            </a:r>
            <a:r>
              <a:rPr kumimoji="1" lang="ja-JP" altLang="en-US" sz="900" dirty="0">
                <a:latin typeface="BIZ UDPゴシック" panose="020B0400000000000000" pitchFamily="50" charset="-128"/>
                <a:ea typeface="BIZ UDPゴシック" panose="020B0400000000000000" pitchFamily="50" charset="-128"/>
              </a:rPr>
              <a:t>月</a:t>
            </a:r>
            <a:r>
              <a:rPr kumimoji="1" lang="en-US" altLang="ja-JP" sz="900" dirty="0">
                <a:latin typeface="BIZ UDPゴシック" panose="020B0400000000000000" pitchFamily="50" charset="-128"/>
                <a:ea typeface="BIZ UDPゴシック" panose="020B0400000000000000" pitchFamily="50" charset="-128"/>
              </a:rPr>
              <a:t>14</a:t>
            </a:r>
            <a:r>
              <a:rPr kumimoji="1" lang="ja-JP" altLang="en-US" sz="900" dirty="0">
                <a:latin typeface="BIZ UDPゴシック" panose="020B0400000000000000" pitchFamily="50" charset="-128"/>
                <a:ea typeface="BIZ UDPゴシック" panose="020B0400000000000000" pitchFamily="50" charset="-128"/>
              </a:rPr>
              <a:t>日 アドバイス部会）</a:t>
            </a:r>
          </a:p>
        </p:txBody>
      </p:sp>
      <p:pic>
        <p:nvPicPr>
          <p:cNvPr id="8" name="図 7">
            <a:extLst>
              <a:ext uri="{FF2B5EF4-FFF2-40B4-BE49-F238E27FC236}">
                <a16:creationId xmlns:a16="http://schemas.microsoft.com/office/drawing/2014/main" id="{720CEAEC-7697-41E1-B72B-E4A42BADD1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89200" y="2826581"/>
            <a:ext cx="2664563" cy="1448239"/>
          </a:xfrm>
          <a:prstGeom prst="rect">
            <a:avLst/>
          </a:prstGeom>
        </p:spPr>
      </p:pic>
      <p:sp>
        <p:nvSpPr>
          <p:cNvPr id="48" name="テキスト ボックス 8">
            <a:extLst>
              <a:ext uri="{FF2B5EF4-FFF2-40B4-BE49-F238E27FC236}">
                <a16:creationId xmlns:a16="http://schemas.microsoft.com/office/drawing/2014/main" id="{CD4A96F9-F207-43F1-B754-A8CF9A9D547E}"/>
              </a:ext>
            </a:extLst>
          </p:cNvPr>
          <p:cNvSpPr txBox="1"/>
          <p:nvPr/>
        </p:nvSpPr>
        <p:spPr>
          <a:xfrm>
            <a:off x="3434080" y="3225284"/>
            <a:ext cx="446527" cy="163075"/>
          </a:xfrm>
          <a:prstGeom prst="rect">
            <a:avLst/>
          </a:prstGeom>
          <a:solidFill>
            <a:sysClr val="window" lastClr="FFFFFF"/>
          </a:solidFill>
          <a:ln w="12700">
            <a:solidFill>
              <a:srgbClr val="FF0000"/>
            </a:solidFill>
          </a:ln>
        </p:spPr>
        <p:txBody>
          <a:bodyPr wrap="square" lIns="0" tIns="0" rIns="0" bIns="0" rtlCol="0" anchor="ctr" anchorCtr="0">
            <a:noAutofit/>
          </a:bodyPr>
          <a:lstStyle/>
          <a:p>
            <a:pPr algn="ctr"/>
            <a:r>
              <a:rPr lang="ja-JP" sz="800" b="1" kern="12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計画地</a:t>
            </a:r>
            <a:endParaRPr 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sp>
        <p:nvSpPr>
          <p:cNvPr id="49" name="正方形/長方形 48">
            <a:extLst>
              <a:ext uri="{FF2B5EF4-FFF2-40B4-BE49-F238E27FC236}">
                <a16:creationId xmlns:a16="http://schemas.microsoft.com/office/drawing/2014/main" id="{53B6B848-481A-47FD-8680-28E1D1EF981C}"/>
              </a:ext>
            </a:extLst>
          </p:cNvPr>
          <p:cNvSpPr/>
          <p:nvPr/>
        </p:nvSpPr>
        <p:spPr>
          <a:xfrm rot="20057655">
            <a:off x="3878501" y="3397836"/>
            <a:ext cx="35197" cy="13535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50" name="テキスト ボックス 10">
            <a:extLst>
              <a:ext uri="{FF2B5EF4-FFF2-40B4-BE49-F238E27FC236}">
                <a16:creationId xmlns:a16="http://schemas.microsoft.com/office/drawing/2014/main" id="{0DA46E7E-307B-4E55-9D6F-48AA6907D71E}"/>
              </a:ext>
            </a:extLst>
          </p:cNvPr>
          <p:cNvSpPr txBox="1"/>
          <p:nvPr/>
        </p:nvSpPr>
        <p:spPr>
          <a:xfrm>
            <a:off x="4050140" y="3412157"/>
            <a:ext cx="611919" cy="338554"/>
          </a:xfrm>
          <a:prstGeom prst="rect">
            <a:avLst/>
          </a:prstGeom>
          <a:solidFill>
            <a:sysClr val="window" lastClr="FFFFFF"/>
          </a:solidFill>
          <a:ln w="12700">
            <a:solidFill>
              <a:sysClr val="windowText" lastClr="000000"/>
            </a:solidFill>
          </a:ln>
        </p:spPr>
        <p:txBody>
          <a:bodyPr wrap="square" rtlCol="0">
            <a:spAutoFit/>
          </a:bodyPr>
          <a:lstStyle/>
          <a:p>
            <a:pPr algn="ctr"/>
            <a:r>
              <a:rPr lang="ja-JP" altLang="en-US" sz="800" dirty="0">
                <a:latin typeface="BIZ UDPゴシック" panose="020B0400000000000000" pitchFamily="50" charset="-128"/>
                <a:ea typeface="BIZ UDPゴシック" panose="020B0400000000000000" pitchFamily="50" charset="-128"/>
                <a:cs typeface="ＭＳ Ｐゴシック" panose="020B0600070205080204" pitchFamily="50" charset="-128"/>
              </a:rPr>
              <a:t>門真南</a:t>
            </a:r>
            <a:r>
              <a:rPr lang="ja-JP" altLang="en-US"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rPr>
              <a:t>駅</a:t>
            </a:r>
            <a:endParaRPr lang="en-US" alt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a:p>
            <a:pPr algn="ctr"/>
            <a:r>
              <a:rPr lang="ja-JP" altLang="en-US" sz="800" dirty="0">
                <a:latin typeface="BIZ UDPゴシック" panose="020B0400000000000000" pitchFamily="50" charset="-128"/>
                <a:ea typeface="BIZ UDPゴシック" panose="020B0400000000000000" pitchFamily="50" charset="-128"/>
                <a:cs typeface="ＭＳ Ｐゴシック" panose="020B0600070205080204" pitchFamily="50" charset="-128"/>
              </a:rPr>
              <a:t>（地下鉄）</a:t>
            </a:r>
            <a:endParaRPr 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sp>
        <p:nvSpPr>
          <p:cNvPr id="51" name="テキスト ボックス 10">
            <a:extLst>
              <a:ext uri="{FF2B5EF4-FFF2-40B4-BE49-F238E27FC236}">
                <a16:creationId xmlns:a16="http://schemas.microsoft.com/office/drawing/2014/main" id="{122A1AA4-C6EA-4BC1-B833-011E833A8A9D}"/>
              </a:ext>
            </a:extLst>
          </p:cNvPr>
          <p:cNvSpPr txBox="1"/>
          <p:nvPr/>
        </p:nvSpPr>
        <p:spPr>
          <a:xfrm>
            <a:off x="2462640" y="3432477"/>
            <a:ext cx="611919" cy="215444"/>
          </a:xfrm>
          <a:prstGeom prst="rect">
            <a:avLst/>
          </a:prstGeom>
          <a:solidFill>
            <a:sysClr val="window" lastClr="FFFFFF"/>
          </a:solidFill>
          <a:ln w="12700">
            <a:solidFill>
              <a:sysClr val="windowText" lastClr="000000"/>
            </a:solidFill>
          </a:ln>
        </p:spPr>
        <p:txBody>
          <a:bodyPr wrap="square" rtlCol="0">
            <a:spAutoFit/>
          </a:bodyPr>
          <a:lstStyle/>
          <a:p>
            <a:pPr algn="ctr"/>
            <a:r>
              <a:rPr lang="ja-JP" altLang="en-US" sz="800" dirty="0">
                <a:latin typeface="BIZ UDPゴシック" panose="020B0400000000000000" pitchFamily="50" charset="-128"/>
                <a:ea typeface="BIZ UDPゴシック" panose="020B0400000000000000" pitchFamily="50" charset="-128"/>
                <a:cs typeface="ＭＳ Ｐゴシック" panose="020B0600070205080204" pitchFamily="50" charset="-128"/>
              </a:rPr>
              <a:t>鶴見緑地</a:t>
            </a:r>
            <a:endParaRPr 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grpSp>
        <p:nvGrpSpPr>
          <p:cNvPr id="9" name="グループ化 8">
            <a:extLst>
              <a:ext uri="{FF2B5EF4-FFF2-40B4-BE49-F238E27FC236}">
                <a16:creationId xmlns:a16="http://schemas.microsoft.com/office/drawing/2014/main" id="{2470A549-1B96-46E4-9694-1698740B475A}"/>
              </a:ext>
            </a:extLst>
          </p:cNvPr>
          <p:cNvGrpSpPr/>
          <p:nvPr/>
        </p:nvGrpSpPr>
        <p:grpSpPr>
          <a:xfrm>
            <a:off x="2208530" y="4408648"/>
            <a:ext cx="2901950" cy="2103912"/>
            <a:chOff x="836930" y="631507"/>
            <a:chExt cx="7470140" cy="5594985"/>
          </a:xfrm>
        </p:grpSpPr>
        <p:pic>
          <p:nvPicPr>
            <p:cNvPr id="52" name="図 51">
              <a:extLst>
                <a:ext uri="{FF2B5EF4-FFF2-40B4-BE49-F238E27FC236}">
                  <a16:creationId xmlns:a16="http://schemas.microsoft.com/office/drawing/2014/main" id="{3D48B0E8-9BD9-4AD7-8941-0608ABAEA873}"/>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836930" y="631507"/>
              <a:ext cx="7470140" cy="5594985"/>
            </a:xfrm>
            <a:prstGeom prst="rect">
              <a:avLst/>
            </a:prstGeom>
            <a:noFill/>
            <a:ln>
              <a:noFill/>
            </a:ln>
          </p:spPr>
        </p:pic>
        <p:pic>
          <p:nvPicPr>
            <p:cNvPr id="53" name="図 52">
              <a:extLst>
                <a:ext uri="{FF2B5EF4-FFF2-40B4-BE49-F238E27FC236}">
                  <a16:creationId xmlns:a16="http://schemas.microsoft.com/office/drawing/2014/main" id="{74277E4F-4AEA-4A44-8CD2-E5559CF1A552}"/>
                </a:ext>
              </a:extLst>
            </p:cNvPr>
            <p:cNvPicPr/>
            <p:nvPr/>
          </p:nvPicPr>
          <p:blipFill>
            <a:blip r:embed="rId6" cstate="email">
              <a:extLst>
                <a:ext uri="{28A0092B-C50C-407E-A947-70E740481C1C}">
                  <a14:useLocalDpi xmlns:a14="http://schemas.microsoft.com/office/drawing/2010/main"/>
                </a:ext>
              </a:extLst>
            </a:blip>
            <a:srcRect/>
            <a:stretch>
              <a:fillRect/>
            </a:stretch>
          </p:blipFill>
          <p:spPr bwMode="auto">
            <a:xfrm>
              <a:off x="4875361" y="631507"/>
              <a:ext cx="3431709" cy="1762806"/>
            </a:xfrm>
            <a:prstGeom prst="rect">
              <a:avLst/>
            </a:prstGeom>
            <a:noFill/>
            <a:ln>
              <a:solidFill>
                <a:schemeClr val="tx1"/>
              </a:solidFill>
            </a:ln>
          </p:spPr>
        </p:pic>
        <p:sp>
          <p:nvSpPr>
            <p:cNvPr id="54" name="矢印: 五方向 53">
              <a:extLst>
                <a:ext uri="{FF2B5EF4-FFF2-40B4-BE49-F238E27FC236}">
                  <a16:creationId xmlns:a16="http://schemas.microsoft.com/office/drawing/2014/main" id="{CB2C3211-E469-429C-9B94-28502D5A8E3A}"/>
                </a:ext>
              </a:extLst>
            </p:cNvPr>
            <p:cNvSpPr/>
            <p:nvPr/>
          </p:nvSpPr>
          <p:spPr>
            <a:xfrm rot="2343441">
              <a:off x="6309913" y="968193"/>
              <a:ext cx="430171" cy="235151"/>
            </a:xfrm>
            <a:prstGeom prst="homePlat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1" name="テキスト ボックス 30">
            <a:extLst>
              <a:ext uri="{FF2B5EF4-FFF2-40B4-BE49-F238E27FC236}">
                <a16:creationId xmlns:a16="http://schemas.microsoft.com/office/drawing/2014/main" id="{1B5227E7-ED6D-4387-BF33-2DFC94CBFB36}"/>
              </a:ext>
            </a:extLst>
          </p:cNvPr>
          <p:cNvSpPr txBox="1"/>
          <p:nvPr/>
        </p:nvSpPr>
        <p:spPr>
          <a:xfrm>
            <a:off x="2234507" y="6244744"/>
            <a:ext cx="840052" cy="230832"/>
          </a:xfrm>
          <a:prstGeom prst="rect">
            <a:avLst/>
          </a:prstGeom>
          <a:solidFill>
            <a:srgbClr val="FFFFFF"/>
          </a:solidFill>
          <a:ln>
            <a:solidFill>
              <a:schemeClr val="tx1"/>
            </a:solidFill>
          </a:ln>
        </p:spPr>
        <p:txBody>
          <a:bodyPr wrap="square" rtlCol="0">
            <a:spAutoFit/>
          </a:bodyPr>
          <a:lstStyle/>
          <a:p>
            <a:r>
              <a:rPr kumimoji="1" lang="ja-JP" altLang="en-US" sz="900" dirty="0">
                <a:latin typeface="BIZ UDPゴシック" panose="020B0400000000000000" pitchFamily="50" charset="-128"/>
                <a:ea typeface="BIZ UDPゴシック" panose="020B0400000000000000" pitchFamily="50" charset="-128"/>
              </a:rPr>
              <a:t>竣工イメージ</a:t>
            </a:r>
          </a:p>
        </p:txBody>
      </p:sp>
      <p:sp>
        <p:nvSpPr>
          <p:cNvPr id="32" name="フリーフォーム: 図形 31">
            <a:extLst>
              <a:ext uri="{FF2B5EF4-FFF2-40B4-BE49-F238E27FC236}">
                <a16:creationId xmlns:a16="http://schemas.microsoft.com/office/drawing/2014/main" id="{F218D48A-3E4A-4DCA-8E25-F954C9D89842}"/>
              </a:ext>
            </a:extLst>
          </p:cNvPr>
          <p:cNvSpPr/>
          <p:nvPr/>
        </p:nvSpPr>
        <p:spPr>
          <a:xfrm>
            <a:off x="2587996" y="2901343"/>
            <a:ext cx="130666" cy="330772"/>
          </a:xfrm>
          <a:custGeom>
            <a:avLst/>
            <a:gdLst>
              <a:gd name="connsiteX0" fmla="*/ 182880 w 357808"/>
              <a:gd name="connsiteY0" fmla="*/ 898498 h 898498"/>
              <a:gd name="connsiteX1" fmla="*/ 182880 w 357808"/>
              <a:gd name="connsiteY1" fmla="*/ 0 h 898498"/>
              <a:gd name="connsiteX2" fmla="*/ 0 w 357808"/>
              <a:gd name="connsiteY2" fmla="*/ 524786 h 898498"/>
              <a:gd name="connsiteX3" fmla="*/ 357808 w 357808"/>
              <a:gd name="connsiteY3" fmla="*/ 492981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32075 h 898498"/>
              <a:gd name="connsiteX0" fmla="*/ 182880 w 344777"/>
              <a:gd name="connsiteY0" fmla="*/ 898498 h 898498"/>
              <a:gd name="connsiteX1" fmla="*/ 182880 w 344777"/>
              <a:gd name="connsiteY1" fmla="*/ 0 h 898498"/>
              <a:gd name="connsiteX2" fmla="*/ 0 w 344777"/>
              <a:gd name="connsiteY2" fmla="*/ 524786 h 898498"/>
              <a:gd name="connsiteX3" fmla="*/ 344777 w 344777"/>
              <a:gd name="connsiteY3" fmla="*/ 516835 h 898498"/>
              <a:gd name="connsiteX0" fmla="*/ 182880 w 354937"/>
              <a:gd name="connsiteY0" fmla="*/ 898498 h 898498"/>
              <a:gd name="connsiteX1" fmla="*/ 182880 w 354937"/>
              <a:gd name="connsiteY1" fmla="*/ 0 h 898498"/>
              <a:gd name="connsiteX2" fmla="*/ 0 w 354937"/>
              <a:gd name="connsiteY2" fmla="*/ 524786 h 898498"/>
              <a:gd name="connsiteX3" fmla="*/ 354937 w 354937"/>
              <a:gd name="connsiteY3" fmla="*/ 526995 h 898498"/>
            </a:gdLst>
            <a:ahLst/>
            <a:cxnLst>
              <a:cxn ang="0">
                <a:pos x="connsiteX0" y="connsiteY0"/>
              </a:cxn>
              <a:cxn ang="0">
                <a:pos x="connsiteX1" y="connsiteY1"/>
              </a:cxn>
              <a:cxn ang="0">
                <a:pos x="connsiteX2" y="connsiteY2"/>
              </a:cxn>
              <a:cxn ang="0">
                <a:pos x="connsiteX3" y="connsiteY3"/>
              </a:cxn>
            </a:cxnLst>
            <a:rect l="l" t="t" r="r" b="b"/>
            <a:pathLst>
              <a:path w="354937" h="898498">
                <a:moveTo>
                  <a:pt x="182880" y="898498"/>
                </a:moveTo>
                <a:lnTo>
                  <a:pt x="182880" y="0"/>
                </a:lnTo>
                <a:lnTo>
                  <a:pt x="0" y="524786"/>
                </a:lnTo>
                <a:lnTo>
                  <a:pt x="354937" y="526995"/>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スライド番号プレースホルダー 3">
            <a:extLst>
              <a:ext uri="{FF2B5EF4-FFF2-40B4-BE49-F238E27FC236}">
                <a16:creationId xmlns:a16="http://schemas.microsoft.com/office/drawing/2014/main" id="{4595DF6E-BC23-4408-9E64-49B47C23F6D9}"/>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097751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 12">
            <a:extLst>
              <a:ext uri="{FF2B5EF4-FFF2-40B4-BE49-F238E27FC236}">
                <a16:creationId xmlns:a16="http://schemas.microsoft.com/office/drawing/2014/main" id="{6DD5255F-C92A-4835-A315-751A01F8748D}"/>
              </a:ext>
            </a:extLst>
          </p:cNvPr>
          <p:cNvGraphicFramePr>
            <a:graphicFrameLocks noGrp="1"/>
          </p:cNvGraphicFramePr>
          <p:nvPr/>
        </p:nvGraphicFramePr>
        <p:xfrm>
          <a:off x="177635" y="2488725"/>
          <a:ext cx="5030900" cy="4225495"/>
        </p:xfrm>
        <a:graphic>
          <a:graphicData uri="http://schemas.openxmlformats.org/drawingml/2006/table">
            <a:tbl>
              <a:tblPr firstRow="1" bandRow="1">
                <a:tableStyleId>{5C22544A-7EE6-4342-B048-85BDC9FD1C3A}</a:tableStyleId>
              </a:tblPr>
              <a:tblGrid>
                <a:gridCol w="5030900">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現況配置図、写真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3951175">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pic>
        <p:nvPicPr>
          <p:cNvPr id="120" name="図 119">
            <a:extLst>
              <a:ext uri="{FF2B5EF4-FFF2-40B4-BE49-F238E27FC236}">
                <a16:creationId xmlns:a16="http://schemas.microsoft.com/office/drawing/2014/main" id="{A6BEE1AF-BF7F-4A81-92AF-BD1D1E5D51E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0909" y="2800927"/>
            <a:ext cx="2453698" cy="2535382"/>
          </a:xfrm>
          <a:prstGeom prst="rect">
            <a:avLst/>
          </a:prstGeom>
        </p:spPr>
      </p:pic>
      <p:sp>
        <p:nvSpPr>
          <p:cNvPr id="6" name="テキスト ボックス 5">
            <a:extLst>
              <a:ext uri="{FF2B5EF4-FFF2-40B4-BE49-F238E27FC236}">
                <a16:creationId xmlns:a16="http://schemas.microsoft.com/office/drawing/2014/main" id="{11028B02-834E-43C9-A5B4-939000DD0D54}"/>
              </a:ext>
            </a:extLst>
          </p:cNvPr>
          <p:cNvSpPr txBox="1"/>
          <p:nvPr/>
        </p:nvSpPr>
        <p:spPr>
          <a:xfrm>
            <a:off x="0" y="0"/>
            <a:ext cx="9144000" cy="369332"/>
          </a:xfrm>
          <a:prstGeom prst="rect">
            <a:avLst/>
          </a:prstGeom>
          <a:solidFill>
            <a:schemeClr val="accent5">
              <a:lumMod val="50000"/>
            </a:schemeClr>
          </a:solidFill>
        </p:spPr>
        <p:txBody>
          <a:bodyPr wrap="square" rtlCol="0">
            <a:spAutoFit/>
          </a:bodyPr>
          <a:lstStyle/>
          <a:p>
            <a:r>
              <a:rPr kumimoji="1" lang="ja-JP" altLang="en-US" dirty="0">
                <a:solidFill>
                  <a:schemeClr val="bg1"/>
                </a:solidFill>
                <a:latin typeface="BIZ UDゴシック" panose="020B0400000000000000" pitchFamily="49" charset="-128"/>
                <a:ea typeface="BIZ UDゴシック" panose="020B0400000000000000" pitchFamily="49" charset="-128"/>
              </a:rPr>
              <a:t>　大阪モノレール延伸事業</a:t>
            </a:r>
            <a:r>
              <a:rPr kumimoji="1" lang="en-US" altLang="ja-JP" dirty="0">
                <a:solidFill>
                  <a:schemeClr val="bg1"/>
                </a:solidFill>
                <a:latin typeface="BIZ UDゴシック" panose="020B0400000000000000" pitchFamily="49" charset="-128"/>
                <a:ea typeface="BIZ UDゴシック" panose="020B0400000000000000" pitchFamily="49" charset="-128"/>
              </a:rPr>
              <a:t>(</a:t>
            </a:r>
            <a:r>
              <a:rPr kumimoji="1" lang="ja-JP" altLang="en-US" dirty="0">
                <a:solidFill>
                  <a:schemeClr val="bg1"/>
                </a:solidFill>
                <a:latin typeface="BIZ UDゴシック" panose="020B0400000000000000" pitchFamily="49" charset="-128"/>
                <a:ea typeface="BIZ UDゴシック" panose="020B0400000000000000" pitchFamily="49" charset="-128"/>
              </a:rPr>
              <a:t>駅舎整備事業</a:t>
            </a:r>
            <a:r>
              <a:rPr kumimoji="1" lang="en-US" altLang="ja-JP" dirty="0">
                <a:solidFill>
                  <a:schemeClr val="bg1"/>
                </a:solidFill>
                <a:latin typeface="BIZ UDゴシック" panose="020B0400000000000000" pitchFamily="49" charset="-128"/>
                <a:ea typeface="BIZ UDゴシック" panose="020B0400000000000000" pitchFamily="49" charset="-128"/>
              </a:rPr>
              <a:t>)</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graphicFrame>
        <p:nvGraphicFramePr>
          <p:cNvPr id="3" name="表 4">
            <a:extLst>
              <a:ext uri="{FF2B5EF4-FFF2-40B4-BE49-F238E27FC236}">
                <a16:creationId xmlns:a16="http://schemas.microsoft.com/office/drawing/2014/main" id="{EEEB5617-A05C-4D57-8361-13706CD3C85A}"/>
              </a:ext>
            </a:extLst>
          </p:cNvPr>
          <p:cNvGraphicFramePr>
            <a:graphicFrameLocks noGrp="1"/>
          </p:cNvGraphicFramePr>
          <p:nvPr/>
        </p:nvGraphicFramePr>
        <p:xfrm>
          <a:off x="177635" y="533554"/>
          <a:ext cx="5030900" cy="274320"/>
        </p:xfrm>
        <a:graphic>
          <a:graphicData uri="http://schemas.openxmlformats.org/drawingml/2006/table">
            <a:tbl>
              <a:tblPr firstRow="1" bandRow="1">
                <a:tableStyleId>{5C22544A-7EE6-4342-B048-85BDC9FD1C3A}</a:tableStyleId>
              </a:tblPr>
              <a:tblGrid>
                <a:gridCol w="754843">
                  <a:extLst>
                    <a:ext uri="{9D8B030D-6E8A-4147-A177-3AD203B41FA5}">
                      <a16:colId xmlns:a16="http://schemas.microsoft.com/office/drawing/2014/main" val="3552860167"/>
                    </a:ext>
                  </a:extLst>
                </a:gridCol>
                <a:gridCol w="4276057">
                  <a:extLst>
                    <a:ext uri="{9D8B030D-6E8A-4147-A177-3AD203B41FA5}">
                      <a16:colId xmlns:a16="http://schemas.microsoft.com/office/drawing/2014/main" val="874103317"/>
                    </a:ext>
                  </a:extLst>
                </a:gridCol>
              </a:tblGrid>
              <a:tr h="152400">
                <a:tc>
                  <a:txBody>
                    <a:bodyPr/>
                    <a:lstStyle/>
                    <a:p>
                      <a:pPr algn="ctr"/>
                      <a:r>
                        <a:rPr kumimoji="1" lang="ja-JP" altLang="en-US" sz="1200" dirty="0">
                          <a:latin typeface="BIZ UDPゴシック" panose="020B0400000000000000" pitchFamily="50" charset="-128"/>
                          <a:ea typeface="BIZ UDPゴシック" panose="020B0400000000000000" pitchFamily="50" charset="-128"/>
                        </a:rPr>
                        <a:t>案件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BIZ UDPゴシック" panose="020B0400000000000000" pitchFamily="50" charset="-128"/>
                          <a:ea typeface="BIZ UDPゴシック" panose="020B0400000000000000" pitchFamily="50" charset="-128"/>
                        </a:rPr>
                        <a:t>鴻池新田駅（仮称）</a:t>
                      </a:r>
                      <a:endParaRPr kumimoji="1" lang="zh-TW" altLang="en-US" sz="12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7845333"/>
                  </a:ext>
                </a:extLst>
              </a:tr>
            </a:tbl>
          </a:graphicData>
        </a:graphic>
      </p:graphicFrame>
      <p:graphicFrame>
        <p:nvGraphicFramePr>
          <p:cNvPr id="5" name="表 12">
            <a:extLst>
              <a:ext uri="{FF2B5EF4-FFF2-40B4-BE49-F238E27FC236}">
                <a16:creationId xmlns:a16="http://schemas.microsoft.com/office/drawing/2014/main" id="{4931C7DC-882A-48BE-9FA8-883FE7BC3A5C}"/>
              </a:ext>
            </a:extLst>
          </p:cNvPr>
          <p:cNvGraphicFramePr>
            <a:graphicFrameLocks noGrp="1"/>
          </p:cNvGraphicFramePr>
          <p:nvPr>
            <p:extLst>
              <p:ext uri="{D42A27DB-BD31-4B8C-83A1-F6EECF244321}">
                <p14:modId xmlns:p14="http://schemas.microsoft.com/office/powerpoint/2010/main" val="4047507051"/>
              </p:ext>
            </p:extLst>
          </p:nvPr>
        </p:nvGraphicFramePr>
        <p:xfrm>
          <a:off x="177634" y="910854"/>
          <a:ext cx="5030901" cy="1425945"/>
        </p:xfrm>
        <a:graphic>
          <a:graphicData uri="http://schemas.openxmlformats.org/drawingml/2006/table">
            <a:tbl>
              <a:tblPr firstRow="1" bandRow="1">
                <a:tableStyleId>{5C22544A-7EE6-4342-B048-85BDC9FD1C3A}</a:tableStyleId>
              </a:tblPr>
              <a:tblGrid>
                <a:gridCol w="5030901">
                  <a:extLst>
                    <a:ext uri="{9D8B030D-6E8A-4147-A177-3AD203B41FA5}">
                      <a16:colId xmlns:a16="http://schemas.microsoft.com/office/drawing/2014/main" val="650983463"/>
                    </a:ext>
                  </a:extLst>
                </a:gridCol>
              </a:tblGrid>
              <a:tr h="335516">
                <a:tc>
                  <a:txBody>
                    <a:bodyPr/>
                    <a:lstStyle/>
                    <a:p>
                      <a:r>
                        <a:rPr kumimoji="1" lang="ja-JP" altLang="en-US" sz="1200" dirty="0">
                          <a:latin typeface="BIZ UDPゴシック" panose="020B0400000000000000" pitchFamily="50" charset="-128"/>
                          <a:ea typeface="BIZ UDPゴシック" panose="020B0400000000000000" pitchFamily="50" charset="-128"/>
                        </a:rPr>
                        <a:t>計画概要等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1090429">
                <a:tc>
                  <a:txBody>
                    <a:bodyPr/>
                    <a:lstStyle/>
                    <a:p>
                      <a:pPr marL="358775" indent="-358775"/>
                      <a:r>
                        <a:rPr kumimoji="1" lang="en-US" altLang="ja-JP" sz="1050" b="0" dirty="0">
                          <a:latin typeface="BIZ UDPゴシック" panose="020B0400000000000000" pitchFamily="50" charset="-128"/>
                          <a:ea typeface="BIZ UDPゴシック" panose="020B0400000000000000" pitchFamily="50" charset="-128"/>
                        </a:rPr>
                        <a:t>〈</a:t>
                      </a:r>
                      <a:r>
                        <a:rPr kumimoji="1" lang="ja-JP" altLang="en-US" sz="1050" b="0" dirty="0">
                          <a:latin typeface="BIZ UDPゴシック" panose="020B0400000000000000" pitchFamily="50" charset="-128"/>
                          <a:ea typeface="BIZ UDPゴシック" panose="020B0400000000000000" pitchFamily="50" charset="-128"/>
                        </a:rPr>
                        <a:t>目的</a:t>
                      </a:r>
                      <a:r>
                        <a:rPr kumimoji="1" lang="en-US" altLang="ja-JP" sz="1050" b="0" dirty="0">
                          <a:latin typeface="BIZ UDPゴシック" panose="020B0400000000000000" pitchFamily="50" charset="-128"/>
                          <a:ea typeface="BIZ UDPゴシック" panose="020B0400000000000000" pitchFamily="50" charset="-128"/>
                        </a:rPr>
                        <a:t>〉</a:t>
                      </a:r>
                      <a:r>
                        <a:rPr kumimoji="1" lang="ja-JP" altLang="en-US" sz="1050" b="0" dirty="0">
                          <a:latin typeface="BIZ UDPゴシック" panose="020B0400000000000000" pitchFamily="50" charset="-128"/>
                          <a:ea typeface="BIZ UDPゴシック" panose="020B0400000000000000" pitchFamily="50" charset="-128"/>
                        </a:rPr>
                        <a:t>大阪都心部から放射状に形成された既存鉄道を環状方向に結節することにより、広域的な鉄道ネットワークを形成するとともに、新たな沿線開発、まちづくりが促進されるなど沿線地域の活性化を目的とする。</a:t>
                      </a:r>
                      <a:endParaRPr kumimoji="1" lang="en-US" altLang="ja-JP" sz="1050" b="0" dirty="0">
                        <a:latin typeface="BIZ UDPゴシック" panose="020B0400000000000000" pitchFamily="50" charset="-128"/>
                        <a:ea typeface="BIZ UDPゴシック" panose="020B0400000000000000" pitchFamily="50" charset="-128"/>
                      </a:endParaRPr>
                    </a:p>
                    <a:p>
                      <a:pPr marL="719138" indent="-719138"/>
                      <a:r>
                        <a:rPr kumimoji="1" lang="ja-JP" altLang="en-US" sz="1050" b="0" dirty="0">
                          <a:latin typeface="BIZ UDPゴシック" panose="020B0400000000000000" pitchFamily="50" charset="-128"/>
                          <a:ea typeface="BIZ UDPゴシック" panose="020B0400000000000000" pitchFamily="50" charset="-128"/>
                        </a:rPr>
                        <a:t>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計画規模</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鉄骨造（土木建築構造物）、地上</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階建て（</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階コンコース階、</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階ホーム階）、延べ面積約</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850㎡</a:t>
                      </a:r>
                    </a:p>
                    <a:p>
                      <a:pPr marL="719138" indent="-719138"/>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aphicFrame>
        <p:nvGraphicFramePr>
          <p:cNvPr id="18" name="表 12">
            <a:extLst>
              <a:ext uri="{FF2B5EF4-FFF2-40B4-BE49-F238E27FC236}">
                <a16:creationId xmlns:a16="http://schemas.microsoft.com/office/drawing/2014/main" id="{B040C2EF-D16F-43B3-A121-B7180517E6AF}"/>
              </a:ext>
            </a:extLst>
          </p:cNvPr>
          <p:cNvGraphicFramePr>
            <a:graphicFrameLocks noGrp="1"/>
          </p:cNvGraphicFramePr>
          <p:nvPr/>
        </p:nvGraphicFramePr>
        <p:xfrm>
          <a:off x="5318602" y="523910"/>
          <a:ext cx="3706684" cy="6181844"/>
        </p:xfrm>
        <a:graphic>
          <a:graphicData uri="http://schemas.openxmlformats.org/drawingml/2006/table">
            <a:tbl>
              <a:tblPr firstRow="1" bandRow="1">
                <a:tableStyleId>{5C22544A-7EE6-4342-B048-85BDC9FD1C3A}</a:tableStyleId>
              </a:tblPr>
              <a:tblGrid>
                <a:gridCol w="3706684">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部会開催状況、アドバイス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621145317"/>
                  </a:ext>
                </a:extLst>
              </a:tr>
              <a:tr h="5907524">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pSp>
        <p:nvGrpSpPr>
          <p:cNvPr id="27" name="グループ化 26">
            <a:extLst>
              <a:ext uri="{FF2B5EF4-FFF2-40B4-BE49-F238E27FC236}">
                <a16:creationId xmlns:a16="http://schemas.microsoft.com/office/drawing/2014/main" id="{DF985A3B-005B-4692-9A97-BA50F47F6080}"/>
              </a:ext>
            </a:extLst>
          </p:cNvPr>
          <p:cNvGrpSpPr/>
          <p:nvPr/>
        </p:nvGrpSpPr>
        <p:grpSpPr>
          <a:xfrm>
            <a:off x="5394630" y="886074"/>
            <a:ext cx="3489967" cy="2243960"/>
            <a:chOff x="5426961" y="2171086"/>
            <a:chExt cx="3489967" cy="2058841"/>
          </a:xfrm>
        </p:grpSpPr>
        <p:sp>
          <p:nvSpPr>
            <p:cNvPr id="22" name="正方形/長方形 21">
              <a:extLst>
                <a:ext uri="{FF2B5EF4-FFF2-40B4-BE49-F238E27FC236}">
                  <a16:creationId xmlns:a16="http://schemas.microsoft.com/office/drawing/2014/main" id="{015D8236-50D7-42D6-A79A-E0C7178561C9}"/>
                </a:ext>
              </a:extLst>
            </p:cNvPr>
            <p:cNvSpPr/>
            <p:nvPr/>
          </p:nvSpPr>
          <p:spPr>
            <a:xfrm>
              <a:off x="5426961" y="2429395"/>
              <a:ext cx="3489967" cy="180053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モノレール１本で大阪の良さが伝わるように。</a:t>
              </a:r>
            </a:p>
            <a:p>
              <a:r>
                <a:rPr kumimoji="1" lang="ja-JP" altLang="en-US" sz="1050" dirty="0">
                  <a:solidFill>
                    <a:prstClr val="black"/>
                  </a:solidFill>
                  <a:latin typeface="BIZ UDPゴシック" panose="020B0400000000000000" pitchFamily="50" charset="-128"/>
                  <a:ea typeface="BIZ UDPゴシック" panose="020B0400000000000000" pitchFamily="50" charset="-128"/>
                </a:rPr>
                <a:t>　　地域の景観をリードするようなふさわしい風格を備え</a:t>
              </a:r>
              <a:endParaRPr kumimoji="1" lang="en-US" altLang="ja-JP" sz="1050" dirty="0">
                <a:solidFill>
                  <a:prstClr val="black"/>
                </a:solidFill>
                <a:latin typeface="BIZ UDPゴシック" panose="020B0400000000000000" pitchFamily="50" charset="-128"/>
                <a:ea typeface="BIZ UDPゴシック" panose="020B0400000000000000" pitchFamily="50" charset="-128"/>
              </a:endParaRPr>
            </a:p>
            <a:p>
              <a:r>
                <a:rPr kumimoji="1" lang="ja-JP" altLang="en-US" sz="1050" dirty="0">
                  <a:solidFill>
                    <a:prstClr val="black"/>
                  </a:solidFill>
                  <a:latin typeface="BIZ UDPゴシック" panose="020B0400000000000000" pitchFamily="50" charset="-128"/>
                  <a:ea typeface="BIZ UDPゴシック" panose="020B0400000000000000" pitchFamily="50" charset="-128"/>
                </a:rPr>
                <a:t>　　たデザインになるように、目標を立てていただきたい。</a:t>
              </a:r>
              <a:endParaRPr kumimoji="1" lang="en-US" altLang="ja-JP" sz="1050" dirty="0">
                <a:solidFill>
                  <a:prstClr val="black"/>
                </a:solidFill>
                <a:latin typeface="BIZ UDPゴシック" panose="020B0400000000000000" pitchFamily="50" charset="-128"/>
                <a:ea typeface="BIZ UDPゴシック" panose="020B0400000000000000" pitchFamily="50" charset="-128"/>
              </a:endParaRPr>
            </a:p>
            <a:p>
              <a:endParaRPr kumimoji="1" lang="ja-JP" altLang="en-US"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延伸される駅と既設の駅ではデザインが異なる。プラットホームとコンコースの部分が分離したような形で既存の駅はデザインされていたので、踏襲していただきたい。</a:t>
              </a:r>
              <a:endParaRPr kumimoji="1" lang="en-US" altLang="ja-JP"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endParaRPr kumimoji="1" lang="ja-JP" altLang="en-US"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ロータリーからどのように見えるのか、人の目線での検討が必要。</a:t>
              </a:r>
            </a:p>
          </p:txBody>
        </p:sp>
        <p:sp>
          <p:nvSpPr>
            <p:cNvPr id="23" name="テキスト ボックス 22">
              <a:extLst>
                <a:ext uri="{FF2B5EF4-FFF2-40B4-BE49-F238E27FC236}">
                  <a16:creationId xmlns:a16="http://schemas.microsoft.com/office/drawing/2014/main" id="{C783FB97-34CD-4D2E-8780-5721C11A63BE}"/>
                </a:ext>
              </a:extLst>
            </p:cNvPr>
            <p:cNvSpPr txBox="1"/>
            <p:nvPr/>
          </p:nvSpPr>
          <p:spPr>
            <a:xfrm>
              <a:off x="5430825" y="2171086"/>
              <a:ext cx="1127232" cy="241189"/>
            </a:xfrm>
            <a:prstGeom prst="rect">
              <a:avLst/>
            </a:prstGeom>
            <a:solidFill>
              <a:schemeClr val="accent2">
                <a:lumMod val="75000"/>
              </a:schemeClr>
            </a:solidFill>
            <a:ln>
              <a:solidFill>
                <a:schemeClr val="tx1"/>
              </a:solidFill>
            </a:ln>
          </p:spPr>
          <p:txBody>
            <a:bodyPr wrap="none" rtlCol="0">
              <a:spAutoFit/>
            </a:bodyPr>
            <a:lstStyle/>
            <a:p>
              <a:r>
                <a:rPr kumimoji="1" lang="ja-JP" altLang="en-US" sz="1050" dirty="0">
                  <a:solidFill>
                    <a:schemeClr val="bg1"/>
                  </a:solidFill>
                  <a:latin typeface="BIZ UDPゴシック" panose="020B0400000000000000" pitchFamily="50" charset="-128"/>
                  <a:ea typeface="BIZ UDPゴシック" panose="020B0400000000000000" pitchFamily="50" charset="-128"/>
                </a:rPr>
                <a:t>①基本設計段階</a:t>
              </a:r>
            </a:p>
          </p:txBody>
        </p:sp>
      </p:grpSp>
      <p:grpSp>
        <p:nvGrpSpPr>
          <p:cNvPr id="26" name="グループ化 25">
            <a:extLst>
              <a:ext uri="{FF2B5EF4-FFF2-40B4-BE49-F238E27FC236}">
                <a16:creationId xmlns:a16="http://schemas.microsoft.com/office/drawing/2014/main" id="{DE0634C2-0032-4EA7-AC9A-E526449D85D8}"/>
              </a:ext>
            </a:extLst>
          </p:cNvPr>
          <p:cNvGrpSpPr/>
          <p:nvPr/>
        </p:nvGrpSpPr>
        <p:grpSpPr>
          <a:xfrm>
            <a:off x="5411736" y="3463780"/>
            <a:ext cx="3489967" cy="1777087"/>
            <a:chOff x="5444067" y="4192470"/>
            <a:chExt cx="3489967" cy="1777087"/>
          </a:xfrm>
        </p:grpSpPr>
        <p:sp>
          <p:nvSpPr>
            <p:cNvPr id="24" name="正方形/長方形 23">
              <a:extLst>
                <a:ext uri="{FF2B5EF4-FFF2-40B4-BE49-F238E27FC236}">
                  <a16:creationId xmlns:a16="http://schemas.microsoft.com/office/drawing/2014/main" id="{67DE3D3D-1E29-455C-8719-5FB026EC0D18}"/>
                </a:ext>
              </a:extLst>
            </p:cNvPr>
            <p:cNvSpPr/>
            <p:nvPr/>
          </p:nvSpPr>
          <p:spPr>
            <a:xfrm>
              <a:off x="5444067" y="4445767"/>
              <a:ext cx="3489967" cy="152379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駅舎よりも駅前広場の方が景観中心になりそうなので、東大阪市へ駅前広場の景観形成に力を入れるよう伝えてほしい 。</a:t>
              </a:r>
            </a:p>
            <a:p>
              <a:endPar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連絡通路に屋根をかけるか、かけないかによって、歩行者からの駅舎の見え方が変わるので気を付けたほうが良い。アクセントカラーの入れ方やどう効果をもたせるかなども考えてほしい。</a:t>
              </a:r>
              <a:endParaRPr kumimoji="1" lang="en-US" altLang="ja-JP"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F9CF6679-CCDA-4A31-A8B9-22929F1F3E80}"/>
                </a:ext>
              </a:extLst>
            </p:cNvPr>
            <p:cNvSpPr txBox="1"/>
            <p:nvPr/>
          </p:nvSpPr>
          <p:spPr>
            <a:xfrm>
              <a:off x="5444067" y="4192470"/>
              <a:ext cx="1127232" cy="253916"/>
            </a:xfrm>
            <a:prstGeom prst="rect">
              <a:avLst/>
            </a:prstGeom>
            <a:solidFill>
              <a:schemeClr val="accent2">
                <a:lumMod val="75000"/>
              </a:schemeClr>
            </a:solidFill>
            <a:ln>
              <a:solidFill>
                <a:schemeClr val="tx1"/>
              </a:solidFill>
            </a:ln>
          </p:spPr>
          <p:txBody>
            <a:bodyPr wrap="none" rtlCol="0">
              <a:spAutoFit/>
            </a:bodyPr>
            <a:lstStyle/>
            <a:p>
              <a:r>
                <a:rPr kumimoji="1" lang="ja-JP" altLang="en-US" sz="1050" dirty="0">
                  <a:solidFill>
                    <a:schemeClr val="bg1"/>
                  </a:solidFill>
                  <a:latin typeface="BIZ UDPゴシック" panose="020B0400000000000000" pitchFamily="50" charset="-128"/>
                  <a:ea typeface="BIZ UDPゴシック" panose="020B0400000000000000" pitchFamily="50" charset="-128"/>
                </a:rPr>
                <a:t>②実施設計段階</a:t>
              </a:r>
            </a:p>
          </p:txBody>
        </p:sp>
      </p:grpSp>
      <p:sp>
        <p:nvSpPr>
          <p:cNvPr id="29" name="二等辺三角形 28">
            <a:extLst>
              <a:ext uri="{FF2B5EF4-FFF2-40B4-BE49-F238E27FC236}">
                <a16:creationId xmlns:a16="http://schemas.microsoft.com/office/drawing/2014/main" id="{9CBE3442-8418-4C2B-A7E8-79D1A2B3F33E}"/>
              </a:ext>
            </a:extLst>
          </p:cNvPr>
          <p:cNvSpPr/>
          <p:nvPr/>
        </p:nvSpPr>
        <p:spPr>
          <a:xfrm flipV="1">
            <a:off x="6864373" y="3241927"/>
            <a:ext cx="615142" cy="164336"/>
          </a:xfrm>
          <a:prstGeom prst="triangle">
            <a:avLst/>
          </a:prstGeom>
          <a:solidFill>
            <a:schemeClr val="bg1">
              <a:lumMod val="8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AB54DA52-D49D-4161-A65B-3019357A056D}"/>
              </a:ext>
            </a:extLst>
          </p:cNvPr>
          <p:cNvGrpSpPr/>
          <p:nvPr/>
        </p:nvGrpSpPr>
        <p:grpSpPr>
          <a:xfrm>
            <a:off x="2669540" y="2815620"/>
            <a:ext cx="2485390" cy="1523666"/>
            <a:chOff x="2684780" y="4263420"/>
            <a:chExt cx="2485390" cy="1523666"/>
          </a:xfrm>
        </p:grpSpPr>
        <p:pic>
          <p:nvPicPr>
            <p:cNvPr id="8" name="図 7">
              <a:extLst>
                <a:ext uri="{FF2B5EF4-FFF2-40B4-BE49-F238E27FC236}">
                  <a16:creationId xmlns:a16="http://schemas.microsoft.com/office/drawing/2014/main" id="{E7BD7386-C0F4-49AB-A455-A67DB304FA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84780" y="4263420"/>
              <a:ext cx="2485390" cy="1523666"/>
            </a:xfrm>
            <a:prstGeom prst="rect">
              <a:avLst/>
            </a:prstGeom>
          </p:spPr>
        </p:pic>
        <p:sp>
          <p:nvSpPr>
            <p:cNvPr id="48" name="正方形/長方形 47">
              <a:extLst>
                <a:ext uri="{FF2B5EF4-FFF2-40B4-BE49-F238E27FC236}">
                  <a16:creationId xmlns:a16="http://schemas.microsoft.com/office/drawing/2014/main" id="{CB99BB11-15A3-48D0-A80F-EAE78BE1A118}"/>
                </a:ext>
              </a:extLst>
            </p:cNvPr>
            <p:cNvSpPr/>
            <p:nvPr/>
          </p:nvSpPr>
          <p:spPr>
            <a:xfrm>
              <a:off x="3863261" y="4758146"/>
              <a:ext cx="35197" cy="13535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49" name="テキスト ボックス 8">
              <a:extLst>
                <a:ext uri="{FF2B5EF4-FFF2-40B4-BE49-F238E27FC236}">
                  <a16:creationId xmlns:a16="http://schemas.microsoft.com/office/drawing/2014/main" id="{4AE41252-7275-45F9-BC4F-D8828F83749E}"/>
                </a:ext>
              </a:extLst>
            </p:cNvPr>
            <p:cNvSpPr txBox="1"/>
            <p:nvPr/>
          </p:nvSpPr>
          <p:spPr>
            <a:xfrm>
              <a:off x="3647440" y="4577834"/>
              <a:ext cx="446527" cy="163075"/>
            </a:xfrm>
            <a:prstGeom prst="rect">
              <a:avLst/>
            </a:prstGeom>
            <a:solidFill>
              <a:sysClr val="window" lastClr="FFFFFF"/>
            </a:solidFill>
            <a:ln w="12700">
              <a:solidFill>
                <a:srgbClr val="FF0000"/>
              </a:solidFill>
            </a:ln>
          </p:spPr>
          <p:txBody>
            <a:bodyPr wrap="square" lIns="0" tIns="0" rIns="0" bIns="0" rtlCol="0" anchor="ctr" anchorCtr="0">
              <a:noAutofit/>
            </a:bodyPr>
            <a:lstStyle/>
            <a:p>
              <a:pPr algn="ctr"/>
              <a:r>
                <a:rPr lang="ja-JP" sz="800" b="1" kern="12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計画地</a:t>
              </a:r>
              <a:endParaRPr 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sp>
          <p:nvSpPr>
            <p:cNvPr id="51" name="テキスト ボックス 10">
              <a:extLst>
                <a:ext uri="{FF2B5EF4-FFF2-40B4-BE49-F238E27FC236}">
                  <a16:creationId xmlns:a16="http://schemas.microsoft.com/office/drawing/2014/main" id="{963F1A51-A0AE-43F6-8A3D-C2B9E2D6B2C1}"/>
                </a:ext>
              </a:extLst>
            </p:cNvPr>
            <p:cNvSpPr txBox="1"/>
            <p:nvPr/>
          </p:nvSpPr>
          <p:spPr>
            <a:xfrm>
              <a:off x="4071730" y="4861227"/>
              <a:ext cx="706010" cy="338554"/>
            </a:xfrm>
            <a:prstGeom prst="rect">
              <a:avLst/>
            </a:prstGeom>
            <a:solidFill>
              <a:sysClr val="window" lastClr="FFFFFF"/>
            </a:solidFill>
            <a:ln w="12700">
              <a:solidFill>
                <a:sysClr val="windowText" lastClr="000000"/>
              </a:solidFill>
            </a:ln>
          </p:spPr>
          <p:txBody>
            <a:bodyPr wrap="square" rtlCol="0">
              <a:spAutoFit/>
            </a:bodyPr>
            <a:lstStyle/>
            <a:p>
              <a:pPr algn="ctr"/>
              <a:r>
                <a:rPr lang="ja-JP" altLang="en-US"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rPr>
                <a:t>鴻池新田駅</a:t>
              </a:r>
              <a:endParaRPr lang="en-US" alt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a:p>
              <a:pPr algn="ctr"/>
              <a:r>
                <a:rPr lang="ja-JP" altLang="en-US" sz="800" dirty="0">
                  <a:latin typeface="BIZ UDPゴシック" panose="020B0400000000000000" pitchFamily="50" charset="-128"/>
                  <a:ea typeface="BIZ UDPゴシック" panose="020B0400000000000000" pitchFamily="50" charset="-128"/>
                  <a:cs typeface="ＭＳ Ｐゴシック" panose="020B0600070205080204" pitchFamily="50" charset="-128"/>
                </a:rPr>
                <a:t>（</a:t>
              </a:r>
              <a:r>
                <a:rPr lang="en-US" altLang="ja-JP" sz="800" dirty="0">
                  <a:latin typeface="BIZ UDPゴシック" panose="020B0400000000000000" pitchFamily="50" charset="-128"/>
                  <a:ea typeface="BIZ UDPゴシック" panose="020B0400000000000000" pitchFamily="50" charset="-128"/>
                  <a:cs typeface="ＭＳ Ｐゴシック" panose="020B0600070205080204" pitchFamily="50" charset="-128"/>
                </a:rPr>
                <a:t>JR</a:t>
              </a:r>
              <a:r>
                <a:rPr lang="ja-JP" altLang="en-US" sz="800" dirty="0">
                  <a:latin typeface="BIZ UDPゴシック" panose="020B0400000000000000" pitchFamily="50" charset="-128"/>
                  <a:ea typeface="BIZ UDPゴシック" panose="020B0400000000000000" pitchFamily="50" charset="-128"/>
                  <a:cs typeface="ＭＳ Ｐゴシック" panose="020B0600070205080204" pitchFamily="50" charset="-128"/>
                </a:rPr>
                <a:t>）</a:t>
              </a:r>
              <a:endParaRPr 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grpSp>
      <p:pic>
        <p:nvPicPr>
          <p:cNvPr id="53" name="図 52">
            <a:extLst>
              <a:ext uri="{FF2B5EF4-FFF2-40B4-BE49-F238E27FC236}">
                <a16:creationId xmlns:a16="http://schemas.microsoft.com/office/drawing/2014/main" id="{8479BEE9-C3ED-4DAC-AEA7-B31AAC028DEB}"/>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2240915" y="4473724"/>
            <a:ext cx="2902585" cy="2178333"/>
          </a:xfrm>
          <a:prstGeom prst="rect">
            <a:avLst/>
          </a:prstGeom>
          <a:noFill/>
          <a:ln>
            <a:noFill/>
          </a:ln>
        </p:spPr>
      </p:pic>
      <p:sp>
        <p:nvSpPr>
          <p:cNvPr id="54" name="テキスト ボックス 53">
            <a:extLst>
              <a:ext uri="{FF2B5EF4-FFF2-40B4-BE49-F238E27FC236}">
                <a16:creationId xmlns:a16="http://schemas.microsoft.com/office/drawing/2014/main" id="{B618A682-CAF1-4AF5-A8A7-6EBA6F8AD76F}"/>
              </a:ext>
            </a:extLst>
          </p:cNvPr>
          <p:cNvSpPr txBox="1"/>
          <p:nvPr/>
        </p:nvSpPr>
        <p:spPr>
          <a:xfrm>
            <a:off x="6676986" y="892119"/>
            <a:ext cx="2082621"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（令和</a:t>
            </a:r>
            <a:r>
              <a:rPr kumimoji="1" lang="en-US" altLang="ja-JP" sz="900" dirty="0">
                <a:latin typeface="BIZ UDPゴシック" panose="020B0400000000000000" pitchFamily="50" charset="-128"/>
                <a:ea typeface="BIZ UDPゴシック" panose="020B0400000000000000" pitchFamily="50" charset="-128"/>
              </a:rPr>
              <a:t>3</a:t>
            </a:r>
            <a:r>
              <a:rPr kumimoji="1" lang="ja-JP" altLang="en-US" sz="900" dirty="0">
                <a:latin typeface="BIZ UDPゴシック" panose="020B0400000000000000" pitchFamily="50" charset="-128"/>
                <a:ea typeface="BIZ UDPゴシック" panose="020B0400000000000000" pitchFamily="50" charset="-128"/>
              </a:rPr>
              <a:t>年</a:t>
            </a:r>
            <a:r>
              <a:rPr kumimoji="1" lang="en-US" altLang="ja-JP" sz="900" dirty="0">
                <a:latin typeface="BIZ UDPゴシック" panose="020B0400000000000000" pitchFamily="50" charset="-128"/>
                <a:ea typeface="BIZ UDPゴシック" panose="020B0400000000000000" pitchFamily="50" charset="-128"/>
              </a:rPr>
              <a:t>10</a:t>
            </a:r>
            <a:r>
              <a:rPr kumimoji="1" lang="ja-JP" altLang="en-US" sz="900" dirty="0">
                <a:latin typeface="BIZ UDPゴシック" panose="020B0400000000000000" pitchFamily="50" charset="-128"/>
                <a:ea typeface="BIZ UDPゴシック" panose="020B0400000000000000" pitchFamily="50" charset="-128"/>
              </a:rPr>
              <a:t>月</a:t>
            </a:r>
            <a:r>
              <a:rPr kumimoji="1" lang="en-US" altLang="ja-JP" sz="900" dirty="0">
                <a:latin typeface="BIZ UDPゴシック" panose="020B0400000000000000" pitchFamily="50" charset="-128"/>
                <a:ea typeface="BIZ UDPゴシック" panose="020B0400000000000000" pitchFamily="50" charset="-128"/>
              </a:rPr>
              <a:t>27</a:t>
            </a:r>
            <a:r>
              <a:rPr kumimoji="1" lang="ja-JP" altLang="en-US" sz="900" dirty="0">
                <a:latin typeface="BIZ UDPゴシック" panose="020B0400000000000000" pitchFamily="50" charset="-128"/>
                <a:ea typeface="BIZ UDPゴシック" panose="020B0400000000000000" pitchFamily="50" charset="-128"/>
              </a:rPr>
              <a:t>日 アドバイス部会）</a:t>
            </a:r>
          </a:p>
        </p:txBody>
      </p:sp>
      <p:sp>
        <p:nvSpPr>
          <p:cNvPr id="55" name="テキスト ボックス 54">
            <a:extLst>
              <a:ext uri="{FF2B5EF4-FFF2-40B4-BE49-F238E27FC236}">
                <a16:creationId xmlns:a16="http://schemas.microsoft.com/office/drawing/2014/main" id="{62751A9E-6EF3-41DE-9B69-7F9A1520C3C7}"/>
              </a:ext>
            </a:extLst>
          </p:cNvPr>
          <p:cNvSpPr txBox="1"/>
          <p:nvPr/>
        </p:nvSpPr>
        <p:spPr>
          <a:xfrm>
            <a:off x="6676986" y="3483902"/>
            <a:ext cx="1994457"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（令和</a:t>
            </a:r>
            <a:r>
              <a:rPr kumimoji="1" lang="en-US" altLang="ja-JP" sz="900" dirty="0">
                <a:latin typeface="BIZ UDPゴシック" panose="020B0400000000000000" pitchFamily="50" charset="-128"/>
                <a:ea typeface="BIZ UDPゴシック" panose="020B0400000000000000" pitchFamily="50" charset="-128"/>
              </a:rPr>
              <a:t>4</a:t>
            </a:r>
            <a:r>
              <a:rPr kumimoji="1" lang="ja-JP" altLang="en-US" sz="900" dirty="0">
                <a:latin typeface="BIZ UDPゴシック" panose="020B0400000000000000" pitchFamily="50" charset="-128"/>
                <a:ea typeface="BIZ UDPゴシック" panose="020B0400000000000000" pitchFamily="50" charset="-128"/>
              </a:rPr>
              <a:t>年</a:t>
            </a:r>
            <a:r>
              <a:rPr kumimoji="1" lang="en-US" altLang="ja-JP" sz="900" dirty="0">
                <a:latin typeface="BIZ UDPゴシック" panose="020B0400000000000000" pitchFamily="50" charset="-128"/>
                <a:ea typeface="BIZ UDPゴシック" panose="020B0400000000000000" pitchFamily="50" charset="-128"/>
              </a:rPr>
              <a:t>7</a:t>
            </a:r>
            <a:r>
              <a:rPr kumimoji="1" lang="ja-JP" altLang="en-US" sz="900" dirty="0">
                <a:latin typeface="BIZ UDPゴシック" panose="020B0400000000000000" pitchFamily="50" charset="-128"/>
                <a:ea typeface="BIZ UDPゴシック" panose="020B0400000000000000" pitchFamily="50" charset="-128"/>
              </a:rPr>
              <a:t>月</a:t>
            </a:r>
            <a:r>
              <a:rPr kumimoji="1" lang="en-US" altLang="ja-JP" sz="900" dirty="0">
                <a:latin typeface="BIZ UDPゴシック" panose="020B0400000000000000" pitchFamily="50" charset="-128"/>
                <a:ea typeface="BIZ UDPゴシック" panose="020B0400000000000000" pitchFamily="50" charset="-128"/>
              </a:rPr>
              <a:t>14</a:t>
            </a:r>
            <a:r>
              <a:rPr kumimoji="1" lang="ja-JP" altLang="en-US" sz="900" dirty="0">
                <a:latin typeface="BIZ UDPゴシック" panose="020B0400000000000000" pitchFamily="50" charset="-128"/>
                <a:ea typeface="BIZ UDPゴシック" panose="020B0400000000000000" pitchFamily="50" charset="-128"/>
              </a:rPr>
              <a:t>日 アドバイス部会）</a:t>
            </a:r>
          </a:p>
        </p:txBody>
      </p:sp>
      <p:sp>
        <p:nvSpPr>
          <p:cNvPr id="31" name="テキスト ボックス 30">
            <a:extLst>
              <a:ext uri="{FF2B5EF4-FFF2-40B4-BE49-F238E27FC236}">
                <a16:creationId xmlns:a16="http://schemas.microsoft.com/office/drawing/2014/main" id="{4B8F245F-D0D9-460F-891D-AE52E0E93CD1}"/>
              </a:ext>
            </a:extLst>
          </p:cNvPr>
          <p:cNvSpPr txBox="1"/>
          <p:nvPr/>
        </p:nvSpPr>
        <p:spPr>
          <a:xfrm>
            <a:off x="2273058" y="6377748"/>
            <a:ext cx="840052" cy="230832"/>
          </a:xfrm>
          <a:prstGeom prst="rect">
            <a:avLst/>
          </a:prstGeom>
          <a:solidFill>
            <a:srgbClr val="FFFFFF"/>
          </a:solidFill>
          <a:ln>
            <a:solidFill>
              <a:schemeClr val="tx1"/>
            </a:solidFill>
          </a:ln>
        </p:spPr>
        <p:txBody>
          <a:bodyPr wrap="square" rtlCol="0">
            <a:spAutoFit/>
          </a:bodyPr>
          <a:lstStyle/>
          <a:p>
            <a:r>
              <a:rPr kumimoji="1" lang="ja-JP" altLang="en-US" sz="900" dirty="0">
                <a:latin typeface="BIZ UDPゴシック" panose="020B0400000000000000" pitchFamily="50" charset="-128"/>
                <a:ea typeface="BIZ UDPゴシック" panose="020B0400000000000000" pitchFamily="50" charset="-128"/>
              </a:rPr>
              <a:t>竣工イメージ</a:t>
            </a:r>
          </a:p>
        </p:txBody>
      </p:sp>
      <p:sp>
        <p:nvSpPr>
          <p:cNvPr id="32" name="フリーフォーム: 図形 31">
            <a:extLst>
              <a:ext uri="{FF2B5EF4-FFF2-40B4-BE49-F238E27FC236}">
                <a16:creationId xmlns:a16="http://schemas.microsoft.com/office/drawing/2014/main" id="{799707D4-F384-4761-AE86-0C9D7662CE58}"/>
              </a:ext>
            </a:extLst>
          </p:cNvPr>
          <p:cNvSpPr/>
          <p:nvPr/>
        </p:nvSpPr>
        <p:spPr>
          <a:xfrm>
            <a:off x="2731117" y="2909294"/>
            <a:ext cx="130666" cy="330772"/>
          </a:xfrm>
          <a:custGeom>
            <a:avLst/>
            <a:gdLst>
              <a:gd name="connsiteX0" fmla="*/ 182880 w 357808"/>
              <a:gd name="connsiteY0" fmla="*/ 898498 h 898498"/>
              <a:gd name="connsiteX1" fmla="*/ 182880 w 357808"/>
              <a:gd name="connsiteY1" fmla="*/ 0 h 898498"/>
              <a:gd name="connsiteX2" fmla="*/ 0 w 357808"/>
              <a:gd name="connsiteY2" fmla="*/ 524786 h 898498"/>
              <a:gd name="connsiteX3" fmla="*/ 357808 w 357808"/>
              <a:gd name="connsiteY3" fmla="*/ 492981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32075 h 898498"/>
              <a:gd name="connsiteX0" fmla="*/ 182880 w 344777"/>
              <a:gd name="connsiteY0" fmla="*/ 898498 h 898498"/>
              <a:gd name="connsiteX1" fmla="*/ 182880 w 344777"/>
              <a:gd name="connsiteY1" fmla="*/ 0 h 898498"/>
              <a:gd name="connsiteX2" fmla="*/ 0 w 344777"/>
              <a:gd name="connsiteY2" fmla="*/ 524786 h 898498"/>
              <a:gd name="connsiteX3" fmla="*/ 344777 w 344777"/>
              <a:gd name="connsiteY3" fmla="*/ 516835 h 898498"/>
              <a:gd name="connsiteX0" fmla="*/ 182880 w 354937"/>
              <a:gd name="connsiteY0" fmla="*/ 898498 h 898498"/>
              <a:gd name="connsiteX1" fmla="*/ 182880 w 354937"/>
              <a:gd name="connsiteY1" fmla="*/ 0 h 898498"/>
              <a:gd name="connsiteX2" fmla="*/ 0 w 354937"/>
              <a:gd name="connsiteY2" fmla="*/ 524786 h 898498"/>
              <a:gd name="connsiteX3" fmla="*/ 354937 w 354937"/>
              <a:gd name="connsiteY3" fmla="*/ 526995 h 898498"/>
            </a:gdLst>
            <a:ahLst/>
            <a:cxnLst>
              <a:cxn ang="0">
                <a:pos x="connsiteX0" y="connsiteY0"/>
              </a:cxn>
              <a:cxn ang="0">
                <a:pos x="connsiteX1" y="connsiteY1"/>
              </a:cxn>
              <a:cxn ang="0">
                <a:pos x="connsiteX2" y="connsiteY2"/>
              </a:cxn>
              <a:cxn ang="0">
                <a:pos x="connsiteX3" y="connsiteY3"/>
              </a:cxn>
            </a:cxnLst>
            <a:rect l="l" t="t" r="r" b="b"/>
            <a:pathLst>
              <a:path w="354937" h="898498">
                <a:moveTo>
                  <a:pt x="182880" y="898498"/>
                </a:moveTo>
                <a:lnTo>
                  <a:pt x="182880" y="0"/>
                </a:lnTo>
                <a:lnTo>
                  <a:pt x="0" y="524786"/>
                </a:lnTo>
                <a:lnTo>
                  <a:pt x="354937" y="526995"/>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ー 3">
            <a:extLst>
              <a:ext uri="{FF2B5EF4-FFF2-40B4-BE49-F238E27FC236}">
                <a16:creationId xmlns:a16="http://schemas.microsoft.com/office/drawing/2014/main" id="{D1359202-6351-4EC7-84FF-04FE0C363122}"/>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551622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 12">
            <a:extLst>
              <a:ext uri="{FF2B5EF4-FFF2-40B4-BE49-F238E27FC236}">
                <a16:creationId xmlns:a16="http://schemas.microsoft.com/office/drawing/2014/main" id="{6DD5255F-C92A-4835-A315-751A01F8748D}"/>
              </a:ext>
            </a:extLst>
          </p:cNvPr>
          <p:cNvGraphicFramePr>
            <a:graphicFrameLocks noGrp="1"/>
          </p:cNvGraphicFramePr>
          <p:nvPr/>
        </p:nvGraphicFramePr>
        <p:xfrm>
          <a:off x="177635" y="2488725"/>
          <a:ext cx="5030900" cy="4225495"/>
        </p:xfrm>
        <a:graphic>
          <a:graphicData uri="http://schemas.openxmlformats.org/drawingml/2006/table">
            <a:tbl>
              <a:tblPr firstRow="1" bandRow="1">
                <a:tableStyleId>{5C22544A-7EE6-4342-B048-85BDC9FD1C3A}</a:tableStyleId>
              </a:tblPr>
              <a:tblGrid>
                <a:gridCol w="5030900">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現況配置図、写真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3951175">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pic>
        <p:nvPicPr>
          <p:cNvPr id="120" name="図 119">
            <a:extLst>
              <a:ext uri="{FF2B5EF4-FFF2-40B4-BE49-F238E27FC236}">
                <a16:creationId xmlns:a16="http://schemas.microsoft.com/office/drawing/2014/main" id="{A6BEE1AF-BF7F-4A81-92AF-BD1D1E5D51E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0909" y="2800927"/>
            <a:ext cx="2453698" cy="2535382"/>
          </a:xfrm>
          <a:prstGeom prst="rect">
            <a:avLst/>
          </a:prstGeom>
        </p:spPr>
      </p:pic>
      <p:sp>
        <p:nvSpPr>
          <p:cNvPr id="6" name="テキスト ボックス 5">
            <a:extLst>
              <a:ext uri="{FF2B5EF4-FFF2-40B4-BE49-F238E27FC236}">
                <a16:creationId xmlns:a16="http://schemas.microsoft.com/office/drawing/2014/main" id="{11028B02-834E-43C9-A5B4-939000DD0D54}"/>
              </a:ext>
            </a:extLst>
          </p:cNvPr>
          <p:cNvSpPr txBox="1"/>
          <p:nvPr/>
        </p:nvSpPr>
        <p:spPr>
          <a:xfrm>
            <a:off x="0" y="0"/>
            <a:ext cx="9144000" cy="369332"/>
          </a:xfrm>
          <a:prstGeom prst="rect">
            <a:avLst/>
          </a:prstGeom>
          <a:solidFill>
            <a:schemeClr val="accent5">
              <a:lumMod val="50000"/>
            </a:schemeClr>
          </a:solidFill>
        </p:spPr>
        <p:txBody>
          <a:bodyPr wrap="square" rtlCol="0">
            <a:spAutoFit/>
          </a:bodyPr>
          <a:lstStyle/>
          <a:p>
            <a:r>
              <a:rPr kumimoji="1" lang="ja-JP" altLang="en-US" dirty="0">
                <a:solidFill>
                  <a:schemeClr val="bg1"/>
                </a:solidFill>
                <a:latin typeface="BIZ UDゴシック" panose="020B0400000000000000" pitchFamily="49" charset="-128"/>
                <a:ea typeface="BIZ UDゴシック" panose="020B0400000000000000" pitchFamily="49" charset="-128"/>
              </a:rPr>
              <a:t>　大阪モノレール延伸事業</a:t>
            </a:r>
            <a:r>
              <a:rPr kumimoji="1" lang="en-US" altLang="ja-JP" dirty="0">
                <a:solidFill>
                  <a:schemeClr val="bg1"/>
                </a:solidFill>
                <a:latin typeface="BIZ UDゴシック" panose="020B0400000000000000" pitchFamily="49" charset="-128"/>
                <a:ea typeface="BIZ UDゴシック" panose="020B0400000000000000" pitchFamily="49" charset="-128"/>
              </a:rPr>
              <a:t>(</a:t>
            </a:r>
            <a:r>
              <a:rPr kumimoji="1" lang="ja-JP" altLang="en-US" dirty="0">
                <a:solidFill>
                  <a:schemeClr val="bg1"/>
                </a:solidFill>
                <a:latin typeface="BIZ UDゴシック" panose="020B0400000000000000" pitchFamily="49" charset="-128"/>
                <a:ea typeface="BIZ UDゴシック" panose="020B0400000000000000" pitchFamily="49" charset="-128"/>
              </a:rPr>
              <a:t>駅舎整備事業</a:t>
            </a:r>
            <a:r>
              <a:rPr kumimoji="1" lang="en-US" altLang="ja-JP" dirty="0">
                <a:solidFill>
                  <a:schemeClr val="bg1"/>
                </a:solidFill>
                <a:latin typeface="BIZ UDゴシック" panose="020B0400000000000000" pitchFamily="49" charset="-128"/>
                <a:ea typeface="BIZ UDゴシック" panose="020B0400000000000000" pitchFamily="49" charset="-128"/>
              </a:rPr>
              <a:t>)</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graphicFrame>
        <p:nvGraphicFramePr>
          <p:cNvPr id="3" name="表 4">
            <a:extLst>
              <a:ext uri="{FF2B5EF4-FFF2-40B4-BE49-F238E27FC236}">
                <a16:creationId xmlns:a16="http://schemas.microsoft.com/office/drawing/2014/main" id="{EEEB5617-A05C-4D57-8361-13706CD3C85A}"/>
              </a:ext>
            </a:extLst>
          </p:cNvPr>
          <p:cNvGraphicFramePr>
            <a:graphicFrameLocks noGrp="1"/>
          </p:cNvGraphicFramePr>
          <p:nvPr/>
        </p:nvGraphicFramePr>
        <p:xfrm>
          <a:off x="177635" y="533554"/>
          <a:ext cx="5030900" cy="274320"/>
        </p:xfrm>
        <a:graphic>
          <a:graphicData uri="http://schemas.openxmlformats.org/drawingml/2006/table">
            <a:tbl>
              <a:tblPr firstRow="1" bandRow="1">
                <a:tableStyleId>{5C22544A-7EE6-4342-B048-85BDC9FD1C3A}</a:tableStyleId>
              </a:tblPr>
              <a:tblGrid>
                <a:gridCol w="754843">
                  <a:extLst>
                    <a:ext uri="{9D8B030D-6E8A-4147-A177-3AD203B41FA5}">
                      <a16:colId xmlns:a16="http://schemas.microsoft.com/office/drawing/2014/main" val="3552860167"/>
                    </a:ext>
                  </a:extLst>
                </a:gridCol>
                <a:gridCol w="4276057">
                  <a:extLst>
                    <a:ext uri="{9D8B030D-6E8A-4147-A177-3AD203B41FA5}">
                      <a16:colId xmlns:a16="http://schemas.microsoft.com/office/drawing/2014/main" val="874103317"/>
                    </a:ext>
                  </a:extLst>
                </a:gridCol>
              </a:tblGrid>
              <a:tr h="152400">
                <a:tc>
                  <a:txBody>
                    <a:bodyPr/>
                    <a:lstStyle/>
                    <a:p>
                      <a:pPr algn="ctr"/>
                      <a:r>
                        <a:rPr kumimoji="1" lang="ja-JP" altLang="en-US" sz="1200" dirty="0">
                          <a:latin typeface="BIZ UDPゴシック" panose="020B0400000000000000" pitchFamily="50" charset="-128"/>
                          <a:ea typeface="BIZ UDPゴシック" panose="020B0400000000000000" pitchFamily="50" charset="-128"/>
                        </a:rPr>
                        <a:t>案件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BIZ UDPゴシック" panose="020B0400000000000000" pitchFamily="50" charset="-128"/>
                          <a:ea typeface="BIZ UDPゴシック" panose="020B0400000000000000" pitchFamily="50" charset="-128"/>
                        </a:rPr>
                        <a:t>荒本駅（仮称）</a:t>
                      </a:r>
                      <a:endParaRPr kumimoji="1" lang="zh-TW" altLang="en-US" sz="12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7845333"/>
                  </a:ext>
                </a:extLst>
              </a:tr>
            </a:tbl>
          </a:graphicData>
        </a:graphic>
      </p:graphicFrame>
      <p:graphicFrame>
        <p:nvGraphicFramePr>
          <p:cNvPr id="5" name="表 12">
            <a:extLst>
              <a:ext uri="{FF2B5EF4-FFF2-40B4-BE49-F238E27FC236}">
                <a16:creationId xmlns:a16="http://schemas.microsoft.com/office/drawing/2014/main" id="{4931C7DC-882A-48BE-9FA8-883FE7BC3A5C}"/>
              </a:ext>
            </a:extLst>
          </p:cNvPr>
          <p:cNvGraphicFramePr>
            <a:graphicFrameLocks noGrp="1"/>
          </p:cNvGraphicFramePr>
          <p:nvPr>
            <p:extLst>
              <p:ext uri="{D42A27DB-BD31-4B8C-83A1-F6EECF244321}">
                <p14:modId xmlns:p14="http://schemas.microsoft.com/office/powerpoint/2010/main" val="884340439"/>
              </p:ext>
            </p:extLst>
          </p:nvPr>
        </p:nvGraphicFramePr>
        <p:xfrm>
          <a:off x="177634" y="910854"/>
          <a:ext cx="5030901" cy="1425945"/>
        </p:xfrm>
        <a:graphic>
          <a:graphicData uri="http://schemas.openxmlformats.org/drawingml/2006/table">
            <a:tbl>
              <a:tblPr firstRow="1" bandRow="1">
                <a:tableStyleId>{5C22544A-7EE6-4342-B048-85BDC9FD1C3A}</a:tableStyleId>
              </a:tblPr>
              <a:tblGrid>
                <a:gridCol w="5030901">
                  <a:extLst>
                    <a:ext uri="{9D8B030D-6E8A-4147-A177-3AD203B41FA5}">
                      <a16:colId xmlns:a16="http://schemas.microsoft.com/office/drawing/2014/main" val="650983463"/>
                    </a:ext>
                  </a:extLst>
                </a:gridCol>
              </a:tblGrid>
              <a:tr h="335516">
                <a:tc>
                  <a:txBody>
                    <a:bodyPr/>
                    <a:lstStyle/>
                    <a:p>
                      <a:r>
                        <a:rPr kumimoji="1" lang="ja-JP" altLang="en-US" sz="1200" dirty="0">
                          <a:latin typeface="BIZ UDPゴシック" panose="020B0400000000000000" pitchFamily="50" charset="-128"/>
                          <a:ea typeface="BIZ UDPゴシック" panose="020B0400000000000000" pitchFamily="50" charset="-128"/>
                        </a:rPr>
                        <a:t>計画概要等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1090429">
                <a:tc>
                  <a:txBody>
                    <a:bodyPr/>
                    <a:lstStyle/>
                    <a:p>
                      <a:pPr marL="358775" indent="-358775"/>
                      <a:r>
                        <a:rPr kumimoji="1" lang="en-US" altLang="ja-JP" sz="1050" b="0" dirty="0">
                          <a:latin typeface="BIZ UDPゴシック" panose="020B0400000000000000" pitchFamily="50" charset="-128"/>
                          <a:ea typeface="BIZ UDPゴシック" panose="020B0400000000000000" pitchFamily="50" charset="-128"/>
                        </a:rPr>
                        <a:t>〈</a:t>
                      </a:r>
                      <a:r>
                        <a:rPr kumimoji="1" lang="ja-JP" altLang="en-US" sz="1050" b="0" dirty="0">
                          <a:latin typeface="BIZ UDPゴシック" panose="020B0400000000000000" pitchFamily="50" charset="-128"/>
                          <a:ea typeface="BIZ UDPゴシック" panose="020B0400000000000000" pitchFamily="50" charset="-128"/>
                        </a:rPr>
                        <a:t>目的</a:t>
                      </a:r>
                      <a:r>
                        <a:rPr kumimoji="1" lang="en-US" altLang="ja-JP" sz="1050" b="0" dirty="0">
                          <a:latin typeface="BIZ UDPゴシック" panose="020B0400000000000000" pitchFamily="50" charset="-128"/>
                          <a:ea typeface="BIZ UDPゴシック" panose="020B0400000000000000" pitchFamily="50" charset="-128"/>
                        </a:rPr>
                        <a:t>〉</a:t>
                      </a:r>
                      <a:r>
                        <a:rPr kumimoji="1" lang="ja-JP" altLang="en-US" sz="1050" b="0" dirty="0">
                          <a:latin typeface="BIZ UDPゴシック" panose="020B0400000000000000" pitchFamily="50" charset="-128"/>
                          <a:ea typeface="BIZ UDPゴシック" panose="020B0400000000000000" pitchFamily="50" charset="-128"/>
                        </a:rPr>
                        <a:t>大阪都心部から放射状に形成された既存鉄道を環状方向に結節することにより、広域的な鉄道ネットワークを形成するとともに、新たな沿線開発、まちづくりが促進されるなど沿線地域の活性化を目的とする。</a:t>
                      </a:r>
                      <a:endParaRPr kumimoji="1" lang="en-US" altLang="ja-JP" sz="1050" b="0" dirty="0">
                        <a:latin typeface="BIZ UDPゴシック" panose="020B0400000000000000" pitchFamily="50" charset="-128"/>
                        <a:ea typeface="BIZ UDPゴシック" panose="020B0400000000000000" pitchFamily="50" charset="-128"/>
                      </a:endParaRPr>
                    </a:p>
                    <a:p>
                      <a:pPr marL="719138" indent="-719138"/>
                      <a:r>
                        <a:rPr kumimoji="1" lang="ja-JP" altLang="en-US" sz="1050" b="0" dirty="0">
                          <a:latin typeface="BIZ UDPゴシック" panose="020B0400000000000000" pitchFamily="50" charset="-128"/>
                          <a:ea typeface="BIZ UDPゴシック" panose="020B0400000000000000" pitchFamily="50" charset="-128"/>
                        </a:rPr>
                        <a:t>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計画規模</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鉄骨造（土木建築構造物）、地上</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階建て（</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階コンコース階、</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階ホーム階）、延べ面積約</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850㎡</a:t>
                      </a:r>
                    </a:p>
                    <a:p>
                      <a:pPr marL="719138" indent="-719138"/>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aphicFrame>
        <p:nvGraphicFramePr>
          <p:cNvPr id="18" name="表 12">
            <a:extLst>
              <a:ext uri="{FF2B5EF4-FFF2-40B4-BE49-F238E27FC236}">
                <a16:creationId xmlns:a16="http://schemas.microsoft.com/office/drawing/2014/main" id="{B040C2EF-D16F-43B3-A121-B7180517E6AF}"/>
              </a:ext>
            </a:extLst>
          </p:cNvPr>
          <p:cNvGraphicFramePr>
            <a:graphicFrameLocks noGrp="1"/>
          </p:cNvGraphicFramePr>
          <p:nvPr/>
        </p:nvGraphicFramePr>
        <p:xfrm>
          <a:off x="5318602" y="523910"/>
          <a:ext cx="3706684" cy="6181844"/>
        </p:xfrm>
        <a:graphic>
          <a:graphicData uri="http://schemas.openxmlformats.org/drawingml/2006/table">
            <a:tbl>
              <a:tblPr firstRow="1" bandRow="1">
                <a:tableStyleId>{5C22544A-7EE6-4342-B048-85BDC9FD1C3A}</a:tableStyleId>
              </a:tblPr>
              <a:tblGrid>
                <a:gridCol w="3706684">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部会開催状況、アドバイス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621145317"/>
                  </a:ext>
                </a:extLst>
              </a:tr>
              <a:tr h="5907524">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pSp>
        <p:nvGrpSpPr>
          <p:cNvPr id="27" name="グループ化 26">
            <a:extLst>
              <a:ext uri="{FF2B5EF4-FFF2-40B4-BE49-F238E27FC236}">
                <a16:creationId xmlns:a16="http://schemas.microsoft.com/office/drawing/2014/main" id="{DF985A3B-005B-4692-9A97-BA50F47F6080}"/>
              </a:ext>
            </a:extLst>
          </p:cNvPr>
          <p:cNvGrpSpPr/>
          <p:nvPr/>
        </p:nvGrpSpPr>
        <p:grpSpPr>
          <a:xfrm>
            <a:off x="5394630" y="911010"/>
            <a:ext cx="3489967" cy="2466724"/>
            <a:chOff x="5426961" y="2186878"/>
            <a:chExt cx="3489967" cy="2343085"/>
          </a:xfrm>
        </p:grpSpPr>
        <p:sp>
          <p:nvSpPr>
            <p:cNvPr id="22" name="正方形/長方形 21">
              <a:extLst>
                <a:ext uri="{FF2B5EF4-FFF2-40B4-BE49-F238E27FC236}">
                  <a16:creationId xmlns:a16="http://schemas.microsoft.com/office/drawing/2014/main" id="{015D8236-50D7-42D6-A79A-E0C7178561C9}"/>
                </a:ext>
              </a:extLst>
            </p:cNvPr>
            <p:cNvSpPr/>
            <p:nvPr/>
          </p:nvSpPr>
          <p:spPr>
            <a:xfrm>
              <a:off x="5426961" y="2429395"/>
              <a:ext cx="3489967" cy="2100568"/>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モノレール１本で大阪の良さが伝わるように。地域の景観をリードするようなふさわしい風格を備えたデザインになるように、目標を立てていただきたい。</a:t>
              </a:r>
              <a:endParaRPr kumimoji="1" lang="en-US" altLang="ja-JP"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endParaRPr kumimoji="1" lang="ja-JP" altLang="en-US"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延伸される駅と既設の駅ではデザインが異なる。プラットホームとコンコースの部分が分離したような形で既存の駅はデザインされていたので、踏襲していただきたい。</a:t>
              </a:r>
              <a:endParaRPr kumimoji="1" lang="en-US" altLang="ja-JP"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endParaRPr kumimoji="1" lang="ja-JP" altLang="en-US"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軌道がカーブして、車両が駅に進入して来る風景は鉄道ファンにはたまらない。そうした風景が見える場所としての検討も必要。</a:t>
              </a:r>
              <a:endParaRPr kumimoji="1" lang="en-US" altLang="ja-JP"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C783FB97-34CD-4D2E-8780-5721C11A63BE}"/>
                </a:ext>
              </a:extLst>
            </p:cNvPr>
            <p:cNvSpPr txBox="1"/>
            <p:nvPr/>
          </p:nvSpPr>
          <p:spPr>
            <a:xfrm>
              <a:off x="5430825" y="2186878"/>
              <a:ext cx="1127232" cy="241189"/>
            </a:xfrm>
            <a:prstGeom prst="rect">
              <a:avLst/>
            </a:prstGeom>
            <a:solidFill>
              <a:schemeClr val="accent2">
                <a:lumMod val="75000"/>
              </a:schemeClr>
            </a:solidFill>
            <a:ln>
              <a:solidFill>
                <a:schemeClr val="tx1"/>
              </a:solidFill>
            </a:ln>
          </p:spPr>
          <p:txBody>
            <a:bodyPr wrap="none" rtlCol="0">
              <a:spAutoFit/>
            </a:bodyPr>
            <a:lstStyle/>
            <a:p>
              <a:r>
                <a:rPr kumimoji="1" lang="ja-JP" altLang="en-US" sz="1050" dirty="0">
                  <a:solidFill>
                    <a:schemeClr val="bg1"/>
                  </a:solidFill>
                  <a:latin typeface="BIZ UDPゴシック" panose="020B0400000000000000" pitchFamily="50" charset="-128"/>
                  <a:ea typeface="BIZ UDPゴシック" panose="020B0400000000000000" pitchFamily="50" charset="-128"/>
                </a:rPr>
                <a:t>①基本設計段階</a:t>
              </a:r>
            </a:p>
          </p:txBody>
        </p:sp>
      </p:grpSp>
      <p:grpSp>
        <p:nvGrpSpPr>
          <p:cNvPr id="26" name="グループ化 25">
            <a:extLst>
              <a:ext uri="{FF2B5EF4-FFF2-40B4-BE49-F238E27FC236}">
                <a16:creationId xmlns:a16="http://schemas.microsoft.com/office/drawing/2014/main" id="{DE0634C2-0032-4EA7-AC9A-E526449D85D8}"/>
              </a:ext>
            </a:extLst>
          </p:cNvPr>
          <p:cNvGrpSpPr/>
          <p:nvPr/>
        </p:nvGrpSpPr>
        <p:grpSpPr>
          <a:xfrm>
            <a:off x="5411736" y="3664379"/>
            <a:ext cx="3489967" cy="1050783"/>
            <a:chOff x="5444067" y="4192470"/>
            <a:chExt cx="3489967" cy="1050783"/>
          </a:xfrm>
        </p:grpSpPr>
        <p:sp>
          <p:nvSpPr>
            <p:cNvPr id="24" name="正方形/長方形 23">
              <a:extLst>
                <a:ext uri="{FF2B5EF4-FFF2-40B4-BE49-F238E27FC236}">
                  <a16:creationId xmlns:a16="http://schemas.microsoft.com/office/drawing/2014/main" id="{67DE3D3D-1E29-455C-8719-5FB026EC0D18}"/>
                </a:ext>
              </a:extLst>
            </p:cNvPr>
            <p:cNvSpPr/>
            <p:nvPr/>
          </p:nvSpPr>
          <p:spPr>
            <a:xfrm>
              <a:off x="5444067" y="4445767"/>
              <a:ext cx="3489967" cy="79748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コンコース開口部のアクセントカラーがどのくらい見えるのか。コンコース向かう連絡デッキの屋根で歩道からアクセントカラーがあまり 見えないので、調整してほしい。</a:t>
              </a:r>
            </a:p>
          </p:txBody>
        </p:sp>
        <p:sp>
          <p:nvSpPr>
            <p:cNvPr id="25" name="テキスト ボックス 24">
              <a:extLst>
                <a:ext uri="{FF2B5EF4-FFF2-40B4-BE49-F238E27FC236}">
                  <a16:creationId xmlns:a16="http://schemas.microsoft.com/office/drawing/2014/main" id="{F9CF6679-CCDA-4A31-A8B9-22929F1F3E80}"/>
                </a:ext>
              </a:extLst>
            </p:cNvPr>
            <p:cNvSpPr txBox="1"/>
            <p:nvPr/>
          </p:nvSpPr>
          <p:spPr>
            <a:xfrm>
              <a:off x="5444067" y="4192470"/>
              <a:ext cx="1127232" cy="253916"/>
            </a:xfrm>
            <a:prstGeom prst="rect">
              <a:avLst/>
            </a:prstGeom>
            <a:solidFill>
              <a:schemeClr val="accent2">
                <a:lumMod val="75000"/>
              </a:schemeClr>
            </a:solidFill>
            <a:ln>
              <a:solidFill>
                <a:schemeClr val="tx1"/>
              </a:solidFill>
            </a:ln>
          </p:spPr>
          <p:txBody>
            <a:bodyPr wrap="none" rtlCol="0">
              <a:spAutoFit/>
            </a:bodyPr>
            <a:lstStyle/>
            <a:p>
              <a:r>
                <a:rPr kumimoji="1" lang="ja-JP" altLang="en-US" sz="1050" dirty="0">
                  <a:solidFill>
                    <a:schemeClr val="bg1"/>
                  </a:solidFill>
                  <a:latin typeface="BIZ UDPゴシック" panose="020B0400000000000000" pitchFamily="50" charset="-128"/>
                  <a:ea typeface="BIZ UDPゴシック" panose="020B0400000000000000" pitchFamily="50" charset="-128"/>
                </a:rPr>
                <a:t>②実施設計段階</a:t>
              </a:r>
            </a:p>
          </p:txBody>
        </p:sp>
      </p:grpSp>
      <p:sp>
        <p:nvSpPr>
          <p:cNvPr id="29" name="二等辺三角形 28">
            <a:extLst>
              <a:ext uri="{FF2B5EF4-FFF2-40B4-BE49-F238E27FC236}">
                <a16:creationId xmlns:a16="http://schemas.microsoft.com/office/drawing/2014/main" id="{9CBE3442-8418-4C2B-A7E8-79D1A2B3F33E}"/>
              </a:ext>
            </a:extLst>
          </p:cNvPr>
          <p:cNvSpPr/>
          <p:nvPr/>
        </p:nvSpPr>
        <p:spPr>
          <a:xfrm flipV="1">
            <a:off x="6864373" y="3451762"/>
            <a:ext cx="615142" cy="164336"/>
          </a:xfrm>
          <a:prstGeom prst="triangle">
            <a:avLst/>
          </a:prstGeom>
          <a:solidFill>
            <a:schemeClr val="bg1">
              <a:lumMod val="8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7898745F-C3C7-4354-A88A-B48C29F0271B}"/>
              </a:ext>
            </a:extLst>
          </p:cNvPr>
          <p:cNvGrpSpPr/>
          <p:nvPr/>
        </p:nvGrpSpPr>
        <p:grpSpPr>
          <a:xfrm>
            <a:off x="2510979" y="2805525"/>
            <a:ext cx="2651823" cy="1636427"/>
            <a:chOff x="2521139" y="4288885"/>
            <a:chExt cx="2651823" cy="1636427"/>
          </a:xfrm>
        </p:grpSpPr>
        <p:pic>
          <p:nvPicPr>
            <p:cNvPr id="8" name="図 7">
              <a:extLst>
                <a:ext uri="{FF2B5EF4-FFF2-40B4-BE49-F238E27FC236}">
                  <a16:creationId xmlns:a16="http://schemas.microsoft.com/office/drawing/2014/main" id="{BCC3AD79-1F91-4FF5-B390-F9617425BAE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21139" y="4288885"/>
              <a:ext cx="2651823" cy="1636427"/>
            </a:xfrm>
            <a:prstGeom prst="rect">
              <a:avLst/>
            </a:prstGeom>
          </p:spPr>
        </p:pic>
        <p:sp>
          <p:nvSpPr>
            <p:cNvPr id="49" name="正方形/長方形 48">
              <a:extLst>
                <a:ext uri="{FF2B5EF4-FFF2-40B4-BE49-F238E27FC236}">
                  <a16:creationId xmlns:a16="http://schemas.microsoft.com/office/drawing/2014/main" id="{ED33566D-7B06-4C79-96F6-9E21934BE9BA}"/>
                </a:ext>
              </a:extLst>
            </p:cNvPr>
            <p:cNvSpPr/>
            <p:nvPr/>
          </p:nvSpPr>
          <p:spPr>
            <a:xfrm>
              <a:off x="4158536" y="4861016"/>
              <a:ext cx="35197" cy="13535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50" name="テキスト ボックス 8">
              <a:extLst>
                <a:ext uri="{FF2B5EF4-FFF2-40B4-BE49-F238E27FC236}">
                  <a16:creationId xmlns:a16="http://schemas.microsoft.com/office/drawing/2014/main" id="{3E24B964-F151-428C-BC44-288A09B177A7}"/>
                </a:ext>
              </a:extLst>
            </p:cNvPr>
            <p:cNvSpPr txBox="1"/>
            <p:nvPr/>
          </p:nvSpPr>
          <p:spPr>
            <a:xfrm>
              <a:off x="4228465" y="4838819"/>
              <a:ext cx="446527" cy="163075"/>
            </a:xfrm>
            <a:prstGeom prst="rect">
              <a:avLst/>
            </a:prstGeom>
            <a:solidFill>
              <a:sysClr val="window" lastClr="FFFFFF"/>
            </a:solidFill>
            <a:ln w="12700">
              <a:solidFill>
                <a:srgbClr val="FF0000"/>
              </a:solidFill>
            </a:ln>
          </p:spPr>
          <p:txBody>
            <a:bodyPr wrap="square" lIns="0" tIns="0" rIns="0" bIns="0" rtlCol="0" anchor="ctr" anchorCtr="0">
              <a:noAutofit/>
            </a:bodyPr>
            <a:lstStyle/>
            <a:p>
              <a:pPr algn="ctr"/>
              <a:r>
                <a:rPr lang="ja-JP" sz="800" b="1" kern="12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計画地</a:t>
              </a:r>
              <a:endParaRPr 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sp>
          <p:nvSpPr>
            <p:cNvPr id="51" name="テキスト ボックス 10">
              <a:extLst>
                <a:ext uri="{FF2B5EF4-FFF2-40B4-BE49-F238E27FC236}">
                  <a16:creationId xmlns:a16="http://schemas.microsoft.com/office/drawing/2014/main" id="{195D87AE-DE3C-48B5-8845-A339A64C480A}"/>
                </a:ext>
              </a:extLst>
            </p:cNvPr>
            <p:cNvSpPr txBox="1"/>
            <p:nvPr/>
          </p:nvSpPr>
          <p:spPr>
            <a:xfrm>
              <a:off x="3600636" y="4658154"/>
              <a:ext cx="496258" cy="338554"/>
            </a:xfrm>
            <a:prstGeom prst="rect">
              <a:avLst/>
            </a:prstGeom>
            <a:solidFill>
              <a:sysClr val="window" lastClr="FFFFFF"/>
            </a:solidFill>
            <a:ln w="12700">
              <a:solidFill>
                <a:sysClr val="windowText" lastClr="000000"/>
              </a:solidFill>
            </a:ln>
          </p:spPr>
          <p:txBody>
            <a:bodyPr wrap="square" rtlCol="0">
              <a:spAutoFit/>
            </a:bodyPr>
            <a:lstStyle/>
            <a:p>
              <a:pPr algn="ctr"/>
              <a:r>
                <a:rPr lang="ja-JP" altLang="en-US"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rPr>
                <a:t>東大阪</a:t>
              </a:r>
              <a:endParaRPr lang="en-US" alt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a:p>
              <a:pPr algn="ctr"/>
              <a:r>
                <a:rPr lang="ja-JP" altLang="en-US"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rPr>
                <a:t>市役所</a:t>
              </a:r>
              <a:endParaRPr 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grpSp>
      <p:pic>
        <p:nvPicPr>
          <p:cNvPr id="56" name="図 55">
            <a:extLst>
              <a:ext uri="{FF2B5EF4-FFF2-40B4-BE49-F238E27FC236}">
                <a16:creationId xmlns:a16="http://schemas.microsoft.com/office/drawing/2014/main" id="{2D29DEBC-51CD-42DD-B600-FA743234540C}"/>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2271369" y="4520448"/>
            <a:ext cx="2879751" cy="2144511"/>
          </a:xfrm>
          <a:prstGeom prst="rect">
            <a:avLst/>
          </a:prstGeom>
          <a:noFill/>
          <a:ln>
            <a:noFill/>
          </a:ln>
        </p:spPr>
      </p:pic>
      <p:sp>
        <p:nvSpPr>
          <p:cNvPr id="59" name="テキスト ボックス 58">
            <a:extLst>
              <a:ext uri="{FF2B5EF4-FFF2-40B4-BE49-F238E27FC236}">
                <a16:creationId xmlns:a16="http://schemas.microsoft.com/office/drawing/2014/main" id="{FD19C6C3-528C-41C2-B3D1-7559E0F32ACA}"/>
              </a:ext>
            </a:extLst>
          </p:cNvPr>
          <p:cNvSpPr txBox="1"/>
          <p:nvPr/>
        </p:nvSpPr>
        <p:spPr>
          <a:xfrm>
            <a:off x="6676986" y="900430"/>
            <a:ext cx="2082621"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（令和</a:t>
            </a:r>
            <a:r>
              <a:rPr kumimoji="1" lang="en-US" altLang="ja-JP" sz="900" dirty="0">
                <a:latin typeface="BIZ UDPゴシック" panose="020B0400000000000000" pitchFamily="50" charset="-128"/>
                <a:ea typeface="BIZ UDPゴシック" panose="020B0400000000000000" pitchFamily="50" charset="-128"/>
              </a:rPr>
              <a:t>3</a:t>
            </a:r>
            <a:r>
              <a:rPr kumimoji="1" lang="ja-JP" altLang="en-US" sz="900" dirty="0">
                <a:latin typeface="BIZ UDPゴシック" panose="020B0400000000000000" pitchFamily="50" charset="-128"/>
                <a:ea typeface="BIZ UDPゴシック" panose="020B0400000000000000" pitchFamily="50" charset="-128"/>
              </a:rPr>
              <a:t>年</a:t>
            </a:r>
            <a:r>
              <a:rPr kumimoji="1" lang="en-US" altLang="ja-JP" sz="900" dirty="0">
                <a:latin typeface="BIZ UDPゴシック" panose="020B0400000000000000" pitchFamily="50" charset="-128"/>
                <a:ea typeface="BIZ UDPゴシック" panose="020B0400000000000000" pitchFamily="50" charset="-128"/>
              </a:rPr>
              <a:t>10</a:t>
            </a:r>
            <a:r>
              <a:rPr kumimoji="1" lang="ja-JP" altLang="en-US" sz="900" dirty="0">
                <a:latin typeface="BIZ UDPゴシック" panose="020B0400000000000000" pitchFamily="50" charset="-128"/>
                <a:ea typeface="BIZ UDPゴシック" panose="020B0400000000000000" pitchFamily="50" charset="-128"/>
              </a:rPr>
              <a:t>月</a:t>
            </a:r>
            <a:r>
              <a:rPr kumimoji="1" lang="en-US" altLang="ja-JP" sz="900" dirty="0">
                <a:latin typeface="BIZ UDPゴシック" panose="020B0400000000000000" pitchFamily="50" charset="-128"/>
                <a:ea typeface="BIZ UDPゴシック" panose="020B0400000000000000" pitchFamily="50" charset="-128"/>
              </a:rPr>
              <a:t>27</a:t>
            </a:r>
            <a:r>
              <a:rPr kumimoji="1" lang="ja-JP" altLang="en-US" sz="900" dirty="0">
                <a:latin typeface="BIZ UDPゴシック" panose="020B0400000000000000" pitchFamily="50" charset="-128"/>
                <a:ea typeface="BIZ UDPゴシック" panose="020B0400000000000000" pitchFamily="50" charset="-128"/>
              </a:rPr>
              <a:t>日 アドバイス部会）</a:t>
            </a:r>
          </a:p>
        </p:txBody>
      </p:sp>
      <p:sp>
        <p:nvSpPr>
          <p:cNvPr id="60" name="テキスト ボックス 59">
            <a:extLst>
              <a:ext uri="{FF2B5EF4-FFF2-40B4-BE49-F238E27FC236}">
                <a16:creationId xmlns:a16="http://schemas.microsoft.com/office/drawing/2014/main" id="{70F19646-8072-4E99-8345-60637D0E2E77}"/>
              </a:ext>
            </a:extLst>
          </p:cNvPr>
          <p:cNvSpPr txBox="1"/>
          <p:nvPr/>
        </p:nvSpPr>
        <p:spPr>
          <a:xfrm>
            <a:off x="6676986" y="3683577"/>
            <a:ext cx="1994457"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（令和</a:t>
            </a:r>
            <a:r>
              <a:rPr kumimoji="1" lang="en-US" altLang="ja-JP" sz="900" dirty="0">
                <a:latin typeface="BIZ UDPゴシック" panose="020B0400000000000000" pitchFamily="50" charset="-128"/>
                <a:ea typeface="BIZ UDPゴシック" panose="020B0400000000000000" pitchFamily="50" charset="-128"/>
              </a:rPr>
              <a:t>4</a:t>
            </a:r>
            <a:r>
              <a:rPr kumimoji="1" lang="ja-JP" altLang="en-US" sz="900" dirty="0">
                <a:latin typeface="BIZ UDPゴシック" panose="020B0400000000000000" pitchFamily="50" charset="-128"/>
                <a:ea typeface="BIZ UDPゴシック" panose="020B0400000000000000" pitchFamily="50" charset="-128"/>
              </a:rPr>
              <a:t>年</a:t>
            </a:r>
            <a:r>
              <a:rPr kumimoji="1" lang="en-US" altLang="ja-JP" sz="900" dirty="0">
                <a:latin typeface="BIZ UDPゴシック" panose="020B0400000000000000" pitchFamily="50" charset="-128"/>
                <a:ea typeface="BIZ UDPゴシック" panose="020B0400000000000000" pitchFamily="50" charset="-128"/>
              </a:rPr>
              <a:t>7</a:t>
            </a:r>
            <a:r>
              <a:rPr kumimoji="1" lang="ja-JP" altLang="en-US" sz="900" dirty="0">
                <a:latin typeface="BIZ UDPゴシック" panose="020B0400000000000000" pitchFamily="50" charset="-128"/>
                <a:ea typeface="BIZ UDPゴシック" panose="020B0400000000000000" pitchFamily="50" charset="-128"/>
              </a:rPr>
              <a:t>月</a:t>
            </a:r>
            <a:r>
              <a:rPr kumimoji="1" lang="en-US" altLang="ja-JP" sz="900" dirty="0">
                <a:latin typeface="BIZ UDPゴシック" panose="020B0400000000000000" pitchFamily="50" charset="-128"/>
                <a:ea typeface="BIZ UDPゴシック" panose="020B0400000000000000" pitchFamily="50" charset="-128"/>
              </a:rPr>
              <a:t>14</a:t>
            </a:r>
            <a:r>
              <a:rPr kumimoji="1" lang="ja-JP" altLang="en-US" sz="900" dirty="0">
                <a:latin typeface="BIZ UDPゴシック" panose="020B0400000000000000" pitchFamily="50" charset="-128"/>
                <a:ea typeface="BIZ UDPゴシック" panose="020B0400000000000000" pitchFamily="50" charset="-128"/>
              </a:rPr>
              <a:t>日 アドバイス部会）</a:t>
            </a:r>
          </a:p>
        </p:txBody>
      </p:sp>
      <p:sp>
        <p:nvSpPr>
          <p:cNvPr id="31" name="テキスト ボックス 30">
            <a:extLst>
              <a:ext uri="{FF2B5EF4-FFF2-40B4-BE49-F238E27FC236}">
                <a16:creationId xmlns:a16="http://schemas.microsoft.com/office/drawing/2014/main" id="{C9E22AAD-3534-4373-B553-09067A13F55B}"/>
              </a:ext>
            </a:extLst>
          </p:cNvPr>
          <p:cNvSpPr txBox="1"/>
          <p:nvPr/>
        </p:nvSpPr>
        <p:spPr>
          <a:xfrm>
            <a:off x="2301541" y="6392603"/>
            <a:ext cx="840052" cy="230832"/>
          </a:xfrm>
          <a:prstGeom prst="rect">
            <a:avLst/>
          </a:prstGeom>
          <a:solidFill>
            <a:srgbClr val="FFFFFF"/>
          </a:solidFill>
          <a:ln>
            <a:solidFill>
              <a:schemeClr val="tx1"/>
            </a:solidFill>
          </a:ln>
        </p:spPr>
        <p:txBody>
          <a:bodyPr wrap="square" rtlCol="0">
            <a:spAutoFit/>
          </a:bodyPr>
          <a:lstStyle/>
          <a:p>
            <a:r>
              <a:rPr kumimoji="1" lang="ja-JP" altLang="en-US" sz="900" dirty="0">
                <a:latin typeface="BIZ UDPゴシック" panose="020B0400000000000000" pitchFamily="50" charset="-128"/>
                <a:ea typeface="BIZ UDPゴシック" panose="020B0400000000000000" pitchFamily="50" charset="-128"/>
              </a:rPr>
              <a:t>竣工イメージ</a:t>
            </a:r>
          </a:p>
        </p:txBody>
      </p:sp>
      <p:sp>
        <p:nvSpPr>
          <p:cNvPr id="32" name="フリーフォーム: 図形 31">
            <a:extLst>
              <a:ext uri="{FF2B5EF4-FFF2-40B4-BE49-F238E27FC236}">
                <a16:creationId xmlns:a16="http://schemas.microsoft.com/office/drawing/2014/main" id="{F1B05141-B4D0-476A-B6EF-7DA95C85F194}"/>
              </a:ext>
            </a:extLst>
          </p:cNvPr>
          <p:cNvSpPr/>
          <p:nvPr/>
        </p:nvSpPr>
        <p:spPr>
          <a:xfrm>
            <a:off x="2627751" y="2933147"/>
            <a:ext cx="130666" cy="330772"/>
          </a:xfrm>
          <a:custGeom>
            <a:avLst/>
            <a:gdLst>
              <a:gd name="connsiteX0" fmla="*/ 182880 w 357808"/>
              <a:gd name="connsiteY0" fmla="*/ 898498 h 898498"/>
              <a:gd name="connsiteX1" fmla="*/ 182880 w 357808"/>
              <a:gd name="connsiteY1" fmla="*/ 0 h 898498"/>
              <a:gd name="connsiteX2" fmla="*/ 0 w 357808"/>
              <a:gd name="connsiteY2" fmla="*/ 524786 h 898498"/>
              <a:gd name="connsiteX3" fmla="*/ 357808 w 357808"/>
              <a:gd name="connsiteY3" fmla="*/ 492981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32075 h 898498"/>
              <a:gd name="connsiteX0" fmla="*/ 182880 w 344777"/>
              <a:gd name="connsiteY0" fmla="*/ 898498 h 898498"/>
              <a:gd name="connsiteX1" fmla="*/ 182880 w 344777"/>
              <a:gd name="connsiteY1" fmla="*/ 0 h 898498"/>
              <a:gd name="connsiteX2" fmla="*/ 0 w 344777"/>
              <a:gd name="connsiteY2" fmla="*/ 524786 h 898498"/>
              <a:gd name="connsiteX3" fmla="*/ 344777 w 344777"/>
              <a:gd name="connsiteY3" fmla="*/ 516835 h 898498"/>
              <a:gd name="connsiteX0" fmla="*/ 182880 w 354937"/>
              <a:gd name="connsiteY0" fmla="*/ 898498 h 898498"/>
              <a:gd name="connsiteX1" fmla="*/ 182880 w 354937"/>
              <a:gd name="connsiteY1" fmla="*/ 0 h 898498"/>
              <a:gd name="connsiteX2" fmla="*/ 0 w 354937"/>
              <a:gd name="connsiteY2" fmla="*/ 524786 h 898498"/>
              <a:gd name="connsiteX3" fmla="*/ 354937 w 354937"/>
              <a:gd name="connsiteY3" fmla="*/ 526995 h 898498"/>
            </a:gdLst>
            <a:ahLst/>
            <a:cxnLst>
              <a:cxn ang="0">
                <a:pos x="connsiteX0" y="connsiteY0"/>
              </a:cxn>
              <a:cxn ang="0">
                <a:pos x="connsiteX1" y="connsiteY1"/>
              </a:cxn>
              <a:cxn ang="0">
                <a:pos x="connsiteX2" y="connsiteY2"/>
              </a:cxn>
              <a:cxn ang="0">
                <a:pos x="connsiteX3" y="connsiteY3"/>
              </a:cxn>
            </a:cxnLst>
            <a:rect l="l" t="t" r="r" b="b"/>
            <a:pathLst>
              <a:path w="354937" h="898498">
                <a:moveTo>
                  <a:pt x="182880" y="898498"/>
                </a:moveTo>
                <a:lnTo>
                  <a:pt x="182880" y="0"/>
                </a:lnTo>
                <a:lnTo>
                  <a:pt x="0" y="524786"/>
                </a:lnTo>
                <a:lnTo>
                  <a:pt x="354937" y="526995"/>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ー 3">
            <a:extLst>
              <a:ext uri="{FF2B5EF4-FFF2-40B4-BE49-F238E27FC236}">
                <a16:creationId xmlns:a16="http://schemas.microsoft.com/office/drawing/2014/main" id="{1AE44753-DF4C-491B-B85A-830099051322}"/>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511141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11028B02-834E-43C9-A5B4-939000DD0D54}"/>
              </a:ext>
            </a:extLst>
          </p:cNvPr>
          <p:cNvSpPr txBox="1"/>
          <p:nvPr/>
        </p:nvSpPr>
        <p:spPr>
          <a:xfrm>
            <a:off x="0" y="0"/>
            <a:ext cx="9144000" cy="369332"/>
          </a:xfrm>
          <a:prstGeom prst="rect">
            <a:avLst/>
          </a:prstGeom>
          <a:solidFill>
            <a:schemeClr val="accent5">
              <a:lumMod val="50000"/>
            </a:schemeClr>
          </a:solidFill>
        </p:spPr>
        <p:txBody>
          <a:bodyPr wrap="square" rtlCol="0">
            <a:spAutoFit/>
          </a:bodyPr>
          <a:lstStyle/>
          <a:p>
            <a:r>
              <a:rPr kumimoji="1" lang="ja-JP" altLang="en-US" dirty="0">
                <a:solidFill>
                  <a:schemeClr val="bg1"/>
                </a:solidFill>
                <a:latin typeface="BIZ UDゴシック" panose="020B0400000000000000" pitchFamily="49" charset="-128"/>
                <a:ea typeface="BIZ UDゴシック" panose="020B0400000000000000" pitchFamily="49" charset="-128"/>
              </a:rPr>
              <a:t>　府営豊中新千里北第２期住宅 民活プロジェクト</a:t>
            </a:r>
          </a:p>
        </p:txBody>
      </p:sp>
      <p:graphicFrame>
        <p:nvGraphicFramePr>
          <p:cNvPr id="3" name="表 4">
            <a:extLst>
              <a:ext uri="{FF2B5EF4-FFF2-40B4-BE49-F238E27FC236}">
                <a16:creationId xmlns:a16="http://schemas.microsoft.com/office/drawing/2014/main" id="{EEEB5617-A05C-4D57-8361-13706CD3C85A}"/>
              </a:ext>
            </a:extLst>
          </p:cNvPr>
          <p:cNvGraphicFramePr>
            <a:graphicFrameLocks noGrp="1"/>
          </p:cNvGraphicFramePr>
          <p:nvPr>
            <p:extLst>
              <p:ext uri="{D42A27DB-BD31-4B8C-83A1-F6EECF244321}">
                <p14:modId xmlns:p14="http://schemas.microsoft.com/office/powerpoint/2010/main" val="13112911"/>
              </p:ext>
            </p:extLst>
          </p:nvPr>
        </p:nvGraphicFramePr>
        <p:xfrm>
          <a:off x="177635" y="533554"/>
          <a:ext cx="5030900" cy="274320"/>
        </p:xfrm>
        <a:graphic>
          <a:graphicData uri="http://schemas.openxmlformats.org/drawingml/2006/table">
            <a:tbl>
              <a:tblPr firstRow="1" bandRow="1">
                <a:tableStyleId>{5C22544A-7EE6-4342-B048-85BDC9FD1C3A}</a:tableStyleId>
              </a:tblPr>
              <a:tblGrid>
                <a:gridCol w="754843">
                  <a:extLst>
                    <a:ext uri="{9D8B030D-6E8A-4147-A177-3AD203B41FA5}">
                      <a16:colId xmlns:a16="http://schemas.microsoft.com/office/drawing/2014/main" val="3552860167"/>
                    </a:ext>
                  </a:extLst>
                </a:gridCol>
                <a:gridCol w="4276057">
                  <a:extLst>
                    <a:ext uri="{9D8B030D-6E8A-4147-A177-3AD203B41FA5}">
                      <a16:colId xmlns:a16="http://schemas.microsoft.com/office/drawing/2014/main" val="874103317"/>
                    </a:ext>
                  </a:extLst>
                </a:gridCol>
              </a:tblGrid>
              <a:tr h="152400">
                <a:tc>
                  <a:txBody>
                    <a:bodyPr/>
                    <a:lstStyle/>
                    <a:p>
                      <a:pPr algn="ctr"/>
                      <a:r>
                        <a:rPr kumimoji="1" lang="ja-JP" altLang="en-US" sz="1200" dirty="0">
                          <a:latin typeface="BIZ UDPゴシック" panose="020B0400000000000000" pitchFamily="50" charset="-128"/>
                          <a:ea typeface="BIZ UDPゴシック" panose="020B0400000000000000" pitchFamily="50" charset="-128"/>
                        </a:rPr>
                        <a:t>案件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BIZ UDPゴシック" panose="020B0400000000000000" pitchFamily="50" charset="-128"/>
                          <a:ea typeface="BIZ UDPゴシック" panose="020B0400000000000000" pitchFamily="50" charset="-128"/>
                        </a:rPr>
                        <a:t>府営豊中新千里北第２期住宅 民活プロジェクト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7845333"/>
                  </a:ext>
                </a:extLst>
              </a:tr>
            </a:tbl>
          </a:graphicData>
        </a:graphic>
      </p:graphicFrame>
      <p:graphicFrame>
        <p:nvGraphicFramePr>
          <p:cNvPr id="5" name="表 12">
            <a:extLst>
              <a:ext uri="{FF2B5EF4-FFF2-40B4-BE49-F238E27FC236}">
                <a16:creationId xmlns:a16="http://schemas.microsoft.com/office/drawing/2014/main" id="{4931C7DC-882A-48BE-9FA8-883FE7BC3A5C}"/>
              </a:ext>
            </a:extLst>
          </p:cNvPr>
          <p:cNvGraphicFramePr>
            <a:graphicFrameLocks noGrp="1"/>
          </p:cNvGraphicFramePr>
          <p:nvPr>
            <p:extLst>
              <p:ext uri="{D42A27DB-BD31-4B8C-83A1-F6EECF244321}">
                <p14:modId xmlns:p14="http://schemas.microsoft.com/office/powerpoint/2010/main" val="1762953705"/>
              </p:ext>
            </p:extLst>
          </p:nvPr>
        </p:nvGraphicFramePr>
        <p:xfrm>
          <a:off x="177634" y="910855"/>
          <a:ext cx="5030901" cy="1325880"/>
        </p:xfrm>
        <a:graphic>
          <a:graphicData uri="http://schemas.openxmlformats.org/drawingml/2006/table">
            <a:tbl>
              <a:tblPr firstRow="1" bandRow="1">
                <a:tableStyleId>{5C22544A-7EE6-4342-B048-85BDC9FD1C3A}</a:tableStyleId>
              </a:tblPr>
              <a:tblGrid>
                <a:gridCol w="5030901">
                  <a:extLst>
                    <a:ext uri="{9D8B030D-6E8A-4147-A177-3AD203B41FA5}">
                      <a16:colId xmlns:a16="http://schemas.microsoft.com/office/drawing/2014/main" val="650983463"/>
                    </a:ext>
                  </a:extLst>
                </a:gridCol>
              </a:tblGrid>
              <a:tr h="192428">
                <a:tc>
                  <a:txBody>
                    <a:bodyPr/>
                    <a:lstStyle/>
                    <a:p>
                      <a:r>
                        <a:rPr kumimoji="1" lang="ja-JP" altLang="en-US" sz="1200" dirty="0">
                          <a:latin typeface="BIZ UDPゴシック" panose="020B0400000000000000" pitchFamily="50" charset="-128"/>
                          <a:ea typeface="BIZ UDPゴシック" panose="020B0400000000000000" pitchFamily="50" charset="-128"/>
                        </a:rPr>
                        <a:t>計画概要等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370840">
                <a:tc>
                  <a:txBody>
                    <a:bodyPr/>
                    <a:lstStyle/>
                    <a:p>
                      <a:r>
                        <a:rPr kumimoji="1" lang="en-US" altLang="ja-JP" sz="1050" b="0" dirty="0">
                          <a:latin typeface="BIZ UDPゴシック" panose="020B0400000000000000" pitchFamily="50" charset="-128"/>
                          <a:ea typeface="BIZ UDPゴシック" panose="020B0400000000000000" pitchFamily="50" charset="-128"/>
                        </a:rPr>
                        <a:t>&lt;</a:t>
                      </a:r>
                      <a:r>
                        <a:rPr kumimoji="1" lang="ja-JP" altLang="en-US" sz="1050" b="0" dirty="0">
                          <a:latin typeface="BIZ UDPゴシック" panose="020B0400000000000000" pitchFamily="50" charset="-128"/>
                          <a:ea typeface="BIZ UDPゴシック" panose="020B0400000000000000" pitchFamily="50" charset="-128"/>
                        </a:rPr>
                        <a:t>現況</a:t>
                      </a:r>
                      <a:r>
                        <a:rPr kumimoji="1" lang="en-US" altLang="ja-JP" sz="1050" b="0" dirty="0">
                          <a:latin typeface="BIZ UDPゴシック" panose="020B0400000000000000" pitchFamily="50" charset="-128"/>
                          <a:ea typeface="BIZ UDPゴシック" panose="020B0400000000000000" pitchFamily="50" charset="-128"/>
                        </a:rPr>
                        <a:t>&gt;</a:t>
                      </a:r>
                    </a:p>
                    <a:p>
                      <a:r>
                        <a:rPr kumimoji="1" lang="ja-JP" altLang="en-US" sz="1050" b="0" dirty="0">
                          <a:latin typeface="BIZ UDPゴシック" panose="020B0400000000000000" pitchFamily="50" charset="-128"/>
                          <a:ea typeface="BIZ UDPゴシック" panose="020B0400000000000000" pitchFamily="50" charset="-128"/>
                        </a:rPr>
                        <a:t>　所在地 ： 豊中市新千里北町２丁目、３丁目</a:t>
                      </a:r>
                    </a:p>
                    <a:p>
                      <a:r>
                        <a:rPr kumimoji="1" lang="ja-JP" altLang="en-US" sz="1050" b="0" dirty="0">
                          <a:latin typeface="BIZ UDPゴシック" panose="020B0400000000000000" pitchFamily="50" charset="-128"/>
                          <a:ea typeface="BIZ UDPゴシック" panose="020B0400000000000000" pitchFamily="50" charset="-128"/>
                        </a:rPr>
                        <a:t>　現況建物 ：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RC</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造 ５階建て</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r>
                        <a:rPr kumimoji="1" lang="ja-JP" altLang="en-US" sz="1050" b="0" dirty="0">
                          <a:solidFill>
                            <a:prstClr val="black"/>
                          </a:solidFill>
                          <a:latin typeface="BIZ UDPゴシック" panose="020B0400000000000000" pitchFamily="50" charset="-128"/>
                          <a:ea typeface="BIZ UDPゴシック" panose="020B0400000000000000" pitchFamily="50" charset="-128"/>
                        </a:rPr>
                        <a:t>　敷地面積 ： 約</a:t>
                      </a:r>
                      <a:r>
                        <a:rPr kumimoji="1" lang="en-US" altLang="ja-JP" sz="1050" b="0" dirty="0">
                          <a:solidFill>
                            <a:prstClr val="black"/>
                          </a:solidFill>
                          <a:latin typeface="BIZ UDPゴシック" panose="020B0400000000000000" pitchFamily="50" charset="-128"/>
                          <a:ea typeface="BIZ UDPゴシック" panose="020B0400000000000000" pitchFamily="50" charset="-128"/>
                        </a:rPr>
                        <a:t>4.30ha</a:t>
                      </a:r>
                    </a:p>
                    <a:p>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&lt;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計画</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&gt;</a:t>
                      </a:r>
                    </a:p>
                    <a:p>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戸数 ： ３棟２０８戸　　構造 ：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RC</a:t>
                      </a:r>
                      <a:r>
                        <a:rPr kumimoji="1"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造 ７階～１３階建て</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aphicFrame>
        <p:nvGraphicFramePr>
          <p:cNvPr id="17" name="表 12">
            <a:extLst>
              <a:ext uri="{FF2B5EF4-FFF2-40B4-BE49-F238E27FC236}">
                <a16:creationId xmlns:a16="http://schemas.microsoft.com/office/drawing/2014/main" id="{6DD5255F-C92A-4835-A315-751A01F8748D}"/>
              </a:ext>
            </a:extLst>
          </p:cNvPr>
          <p:cNvGraphicFramePr>
            <a:graphicFrameLocks noGrp="1"/>
          </p:cNvGraphicFramePr>
          <p:nvPr/>
        </p:nvGraphicFramePr>
        <p:xfrm>
          <a:off x="177635" y="2297533"/>
          <a:ext cx="5030900" cy="4402525"/>
        </p:xfrm>
        <a:graphic>
          <a:graphicData uri="http://schemas.openxmlformats.org/drawingml/2006/table">
            <a:tbl>
              <a:tblPr firstRow="1" bandRow="1">
                <a:tableStyleId>{5C22544A-7EE6-4342-B048-85BDC9FD1C3A}</a:tableStyleId>
              </a:tblPr>
              <a:tblGrid>
                <a:gridCol w="5030900">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現況写真、計画図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4128205">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aphicFrame>
        <p:nvGraphicFramePr>
          <p:cNvPr id="18" name="表 12">
            <a:extLst>
              <a:ext uri="{FF2B5EF4-FFF2-40B4-BE49-F238E27FC236}">
                <a16:creationId xmlns:a16="http://schemas.microsoft.com/office/drawing/2014/main" id="{B040C2EF-D16F-43B3-A121-B7180517E6AF}"/>
              </a:ext>
            </a:extLst>
          </p:cNvPr>
          <p:cNvGraphicFramePr>
            <a:graphicFrameLocks noGrp="1"/>
          </p:cNvGraphicFramePr>
          <p:nvPr/>
        </p:nvGraphicFramePr>
        <p:xfrm>
          <a:off x="5318602" y="523910"/>
          <a:ext cx="3706684" cy="6181844"/>
        </p:xfrm>
        <a:graphic>
          <a:graphicData uri="http://schemas.openxmlformats.org/drawingml/2006/table">
            <a:tbl>
              <a:tblPr firstRow="1" bandRow="1">
                <a:tableStyleId>{5C22544A-7EE6-4342-B048-85BDC9FD1C3A}</a:tableStyleId>
              </a:tblPr>
              <a:tblGrid>
                <a:gridCol w="3706684">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部会開催状況、アドバイス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621145317"/>
                  </a:ext>
                </a:extLst>
              </a:tr>
              <a:tr h="5907524">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sp>
        <p:nvSpPr>
          <p:cNvPr id="21" name="テキスト ボックス 20">
            <a:extLst>
              <a:ext uri="{FF2B5EF4-FFF2-40B4-BE49-F238E27FC236}">
                <a16:creationId xmlns:a16="http://schemas.microsoft.com/office/drawing/2014/main" id="{66561CD8-F90D-4E85-94DF-6301471A36EE}"/>
              </a:ext>
            </a:extLst>
          </p:cNvPr>
          <p:cNvSpPr txBox="1"/>
          <p:nvPr/>
        </p:nvSpPr>
        <p:spPr>
          <a:xfrm>
            <a:off x="6585545" y="3447331"/>
            <a:ext cx="2010487"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（令和５年７月</a:t>
            </a:r>
            <a:r>
              <a:rPr kumimoji="1" lang="en-US" altLang="ja-JP" sz="900" dirty="0">
                <a:latin typeface="BIZ UDPゴシック" panose="020B0400000000000000" pitchFamily="50" charset="-128"/>
                <a:ea typeface="BIZ UDPゴシック" panose="020B0400000000000000" pitchFamily="50" charset="-128"/>
              </a:rPr>
              <a:t>2</a:t>
            </a:r>
            <a:r>
              <a:rPr kumimoji="1" lang="ja-JP" altLang="en-US" sz="900" dirty="0">
                <a:latin typeface="BIZ UDPゴシック" panose="020B0400000000000000" pitchFamily="50" charset="-128"/>
                <a:ea typeface="BIZ UDPゴシック" panose="020B0400000000000000" pitchFamily="50" charset="-128"/>
              </a:rPr>
              <a:t>４日</a:t>
            </a:r>
            <a:r>
              <a:rPr kumimoji="1" lang="en-US" altLang="ja-JP" sz="900" dirty="0">
                <a:latin typeface="BIZ UDPゴシック" panose="020B0400000000000000" pitchFamily="50" charset="-128"/>
                <a:ea typeface="BIZ UDPゴシック" panose="020B0400000000000000" pitchFamily="50" charset="-128"/>
              </a:rPr>
              <a:t> </a:t>
            </a:r>
            <a:r>
              <a:rPr kumimoji="1" lang="ja-JP" altLang="en-US" sz="900" dirty="0">
                <a:latin typeface="BIZ UDPゴシック" panose="020B0400000000000000" pitchFamily="50" charset="-128"/>
                <a:ea typeface="BIZ UDPゴシック" panose="020B0400000000000000" pitchFamily="50" charset="-128"/>
              </a:rPr>
              <a:t>アドバイス部会）</a:t>
            </a:r>
          </a:p>
        </p:txBody>
      </p:sp>
      <p:sp>
        <p:nvSpPr>
          <p:cNvPr id="75" name="テキスト ボックス 74">
            <a:extLst>
              <a:ext uri="{FF2B5EF4-FFF2-40B4-BE49-F238E27FC236}">
                <a16:creationId xmlns:a16="http://schemas.microsoft.com/office/drawing/2014/main" id="{3D1DE5D1-BFED-4EF9-8180-11889442CBD3}"/>
              </a:ext>
            </a:extLst>
          </p:cNvPr>
          <p:cNvSpPr txBox="1"/>
          <p:nvPr/>
        </p:nvSpPr>
        <p:spPr>
          <a:xfrm>
            <a:off x="4718690" y="2744220"/>
            <a:ext cx="492443" cy="215444"/>
          </a:xfrm>
          <a:prstGeom prst="rect">
            <a:avLst/>
          </a:prstGeom>
          <a:noFill/>
        </p:spPr>
        <p:txBody>
          <a:bodyPr wrap="none" rtlCol="0">
            <a:spAutoFit/>
          </a:bodyPr>
          <a:lstStyle/>
          <a:p>
            <a:r>
              <a:rPr kumimoji="1" lang="ja-JP" altLang="en-US" sz="800" dirty="0">
                <a:latin typeface="BIZ UDPゴシック" panose="020B0400000000000000" pitchFamily="50" charset="-128"/>
                <a:ea typeface="BIZ UDPゴシック" panose="020B0400000000000000" pitchFamily="50" charset="-128"/>
              </a:rPr>
              <a:t>立面図</a:t>
            </a:r>
          </a:p>
        </p:txBody>
      </p:sp>
      <p:sp>
        <p:nvSpPr>
          <p:cNvPr id="88" name="テキスト ボックス 87">
            <a:extLst>
              <a:ext uri="{FF2B5EF4-FFF2-40B4-BE49-F238E27FC236}">
                <a16:creationId xmlns:a16="http://schemas.microsoft.com/office/drawing/2014/main" id="{A386DFC4-ECD7-4838-A807-C74F49336B22}"/>
              </a:ext>
            </a:extLst>
          </p:cNvPr>
          <p:cNvSpPr txBox="1"/>
          <p:nvPr/>
        </p:nvSpPr>
        <p:spPr>
          <a:xfrm>
            <a:off x="5416816" y="3446465"/>
            <a:ext cx="1127232" cy="253916"/>
          </a:xfrm>
          <a:prstGeom prst="rect">
            <a:avLst/>
          </a:prstGeom>
          <a:solidFill>
            <a:schemeClr val="accent2">
              <a:lumMod val="75000"/>
            </a:schemeClr>
          </a:solidFill>
          <a:ln>
            <a:solidFill>
              <a:schemeClr val="tx1"/>
            </a:solidFill>
          </a:ln>
        </p:spPr>
        <p:txBody>
          <a:bodyPr wrap="none" rtlCol="0">
            <a:spAutoFit/>
          </a:bodyPr>
          <a:lstStyle/>
          <a:p>
            <a:r>
              <a:rPr kumimoji="1" lang="ja-JP" altLang="en-US" sz="1050" dirty="0">
                <a:solidFill>
                  <a:schemeClr val="bg1"/>
                </a:solidFill>
                <a:latin typeface="BIZ UDPゴシック" panose="020B0400000000000000" pitchFamily="50" charset="-128"/>
                <a:ea typeface="BIZ UDPゴシック" panose="020B0400000000000000" pitchFamily="50" charset="-128"/>
              </a:rPr>
              <a:t>②実施設計段階</a:t>
            </a:r>
          </a:p>
        </p:txBody>
      </p:sp>
      <p:sp>
        <p:nvSpPr>
          <p:cNvPr id="89" name="二等辺三角形 88">
            <a:extLst>
              <a:ext uri="{FF2B5EF4-FFF2-40B4-BE49-F238E27FC236}">
                <a16:creationId xmlns:a16="http://schemas.microsoft.com/office/drawing/2014/main" id="{4616349E-5D92-4EFD-8E7E-D58F94D43AD0}"/>
              </a:ext>
            </a:extLst>
          </p:cNvPr>
          <p:cNvSpPr/>
          <p:nvPr/>
        </p:nvSpPr>
        <p:spPr>
          <a:xfrm flipV="1">
            <a:off x="6896703" y="3227307"/>
            <a:ext cx="615142" cy="164336"/>
          </a:xfrm>
          <a:prstGeom prst="triangle">
            <a:avLst/>
          </a:prstGeom>
          <a:solidFill>
            <a:schemeClr val="bg1">
              <a:lumMod val="8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a:extLst>
              <a:ext uri="{FF2B5EF4-FFF2-40B4-BE49-F238E27FC236}">
                <a16:creationId xmlns:a16="http://schemas.microsoft.com/office/drawing/2014/main" id="{7AD1C839-DBA6-4A3F-B063-CD220081210D}"/>
              </a:ext>
            </a:extLst>
          </p:cNvPr>
          <p:cNvSpPr/>
          <p:nvPr/>
        </p:nvSpPr>
        <p:spPr>
          <a:xfrm>
            <a:off x="5411736" y="3696043"/>
            <a:ext cx="3489967" cy="1491589"/>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千里ニュータウン全体で電線が見えにくい配置とされているので、電線の配置もうまくデザインされると緑豊かな環境がより映える。ニュータウンの良さを引き出す細かい工夫もしていただきたい。</a:t>
            </a:r>
            <a:endParaRPr kumimoji="1" lang="en-US" altLang="ja-JP"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endParaRPr kumimoji="1" lang="en-US" altLang="ja-JP"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それぞれの住棟を一つの立面図の中に表現し、各住棟がどのようなレベル感であるか表現されていれば、樹木等の高さ関係などが分かりやすい。</a:t>
            </a:r>
            <a:endPar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95" name="正方形/長方形 94">
            <a:extLst>
              <a:ext uri="{FF2B5EF4-FFF2-40B4-BE49-F238E27FC236}">
                <a16:creationId xmlns:a16="http://schemas.microsoft.com/office/drawing/2014/main" id="{CAB7755C-5EF7-48D6-B996-CE8A4FDC72AC}"/>
              </a:ext>
            </a:extLst>
          </p:cNvPr>
          <p:cNvSpPr/>
          <p:nvPr/>
        </p:nvSpPr>
        <p:spPr>
          <a:xfrm>
            <a:off x="5411736" y="1164663"/>
            <a:ext cx="3489967" cy="190365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緑地・広場のオープンスペースについて、西側の民間事業とのつながりを考慮してほしい。</a:t>
            </a:r>
            <a:endParaRPr kumimoji="1" lang="en-US" altLang="ja-JP"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endParaRPr kumimoji="1" lang="en-US" altLang="ja-JP" sz="1050"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敷地の高低差を活用した斜面のある公園の面白さが、周辺の人々にも楽しんで頂けるように全体像の検討が必要</a:t>
            </a:r>
            <a:endPar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endPar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dirty="0">
                <a:solidFill>
                  <a:prstClr val="black"/>
                </a:solidFill>
                <a:latin typeface="BIZ UDPゴシック" panose="020B0400000000000000" pitchFamily="50" charset="-128"/>
                <a:ea typeface="BIZ UDPゴシック" panose="020B0400000000000000" pitchFamily="50" charset="-128"/>
              </a:rPr>
              <a:t>千里ニュータウンというのは丘陵地でアップダウンが多いため、高低差などのボリューム感を確認しながらデザインしていただきたい。</a:t>
            </a:r>
            <a:endParaRPr kumimoji="1" lang="ja-JP" altLang="en-US"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96" name="テキスト ボックス 95">
            <a:extLst>
              <a:ext uri="{FF2B5EF4-FFF2-40B4-BE49-F238E27FC236}">
                <a16:creationId xmlns:a16="http://schemas.microsoft.com/office/drawing/2014/main" id="{B09134EE-0349-4508-9B83-059A49407E34}"/>
              </a:ext>
            </a:extLst>
          </p:cNvPr>
          <p:cNvSpPr txBox="1"/>
          <p:nvPr/>
        </p:nvSpPr>
        <p:spPr>
          <a:xfrm>
            <a:off x="5411736" y="903054"/>
            <a:ext cx="1127232" cy="253916"/>
          </a:xfrm>
          <a:prstGeom prst="rect">
            <a:avLst/>
          </a:prstGeom>
          <a:solidFill>
            <a:schemeClr val="accent2">
              <a:lumMod val="75000"/>
            </a:schemeClr>
          </a:solidFill>
          <a:ln>
            <a:solidFill>
              <a:schemeClr val="tx1"/>
            </a:solidFill>
          </a:ln>
        </p:spPr>
        <p:txBody>
          <a:bodyPr wrap="none" rtlCol="0">
            <a:spAutoFit/>
          </a:bodyPr>
          <a:lstStyle/>
          <a:p>
            <a:r>
              <a:rPr kumimoji="1" lang="ja-JP" altLang="en-US" sz="1050" dirty="0">
                <a:solidFill>
                  <a:schemeClr val="bg1"/>
                </a:solidFill>
                <a:latin typeface="BIZ UDPゴシック" panose="020B0400000000000000" pitchFamily="50" charset="-128"/>
                <a:ea typeface="BIZ UDPゴシック" panose="020B0400000000000000" pitchFamily="50" charset="-128"/>
              </a:rPr>
              <a:t>①基本設計段階</a:t>
            </a:r>
          </a:p>
        </p:txBody>
      </p:sp>
      <p:sp>
        <p:nvSpPr>
          <p:cNvPr id="81" name="テキスト ボックス 80">
            <a:extLst>
              <a:ext uri="{FF2B5EF4-FFF2-40B4-BE49-F238E27FC236}">
                <a16:creationId xmlns:a16="http://schemas.microsoft.com/office/drawing/2014/main" id="{BD110C5A-0D2B-4A19-88D5-0A02CA8CB176}"/>
              </a:ext>
            </a:extLst>
          </p:cNvPr>
          <p:cNvSpPr txBox="1"/>
          <p:nvPr/>
        </p:nvSpPr>
        <p:spPr>
          <a:xfrm>
            <a:off x="6585545" y="918443"/>
            <a:ext cx="1994457"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（令和４年７月１４日</a:t>
            </a:r>
            <a:r>
              <a:rPr kumimoji="1" lang="en-US" altLang="ja-JP" sz="900" dirty="0">
                <a:latin typeface="BIZ UDPゴシック" panose="020B0400000000000000" pitchFamily="50" charset="-128"/>
                <a:ea typeface="BIZ UDPゴシック" panose="020B0400000000000000" pitchFamily="50" charset="-128"/>
              </a:rPr>
              <a:t> </a:t>
            </a:r>
            <a:r>
              <a:rPr kumimoji="1" lang="ja-JP" altLang="en-US" sz="900" dirty="0">
                <a:latin typeface="BIZ UDPゴシック" panose="020B0400000000000000" pitchFamily="50" charset="-128"/>
                <a:ea typeface="BIZ UDPゴシック" panose="020B0400000000000000" pitchFamily="50" charset="-128"/>
              </a:rPr>
              <a:t>アドバイス部会）</a:t>
            </a:r>
          </a:p>
        </p:txBody>
      </p:sp>
      <p:pic>
        <p:nvPicPr>
          <p:cNvPr id="10" name="図 9">
            <a:extLst>
              <a:ext uri="{FF2B5EF4-FFF2-40B4-BE49-F238E27FC236}">
                <a16:creationId xmlns:a16="http://schemas.microsoft.com/office/drawing/2014/main" id="{8CC33E2A-AF23-4E8F-AD5D-02D00BB0549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17018" y="2768591"/>
            <a:ext cx="2315219" cy="1417158"/>
          </a:xfrm>
          <a:prstGeom prst="rect">
            <a:avLst/>
          </a:prstGeom>
          <a:ln w="6350">
            <a:solidFill>
              <a:schemeClr val="tx1"/>
            </a:solidFill>
          </a:ln>
        </p:spPr>
      </p:pic>
      <p:sp>
        <p:nvSpPr>
          <p:cNvPr id="87" name="テキスト ボックス 86">
            <a:extLst>
              <a:ext uri="{FF2B5EF4-FFF2-40B4-BE49-F238E27FC236}">
                <a16:creationId xmlns:a16="http://schemas.microsoft.com/office/drawing/2014/main" id="{B475347E-23FC-4F0E-81BA-16A77F2A9822}"/>
              </a:ext>
            </a:extLst>
          </p:cNvPr>
          <p:cNvSpPr txBox="1"/>
          <p:nvPr/>
        </p:nvSpPr>
        <p:spPr>
          <a:xfrm>
            <a:off x="186635" y="5187632"/>
            <a:ext cx="595035" cy="215444"/>
          </a:xfrm>
          <a:prstGeom prst="rect">
            <a:avLst/>
          </a:prstGeom>
          <a:noFill/>
        </p:spPr>
        <p:txBody>
          <a:bodyPr wrap="none" rtlCol="0">
            <a:spAutoFit/>
          </a:bodyPr>
          <a:lstStyle/>
          <a:p>
            <a:r>
              <a:rPr kumimoji="1" lang="ja-JP" altLang="en-US" sz="800" dirty="0">
                <a:latin typeface="BIZ UDPゴシック" panose="020B0400000000000000" pitchFamily="50" charset="-128"/>
                <a:ea typeface="BIZ UDPゴシック" panose="020B0400000000000000" pitchFamily="50" charset="-128"/>
              </a:rPr>
              <a:t>現況写真</a:t>
            </a:r>
          </a:p>
        </p:txBody>
      </p:sp>
      <p:pic>
        <p:nvPicPr>
          <p:cNvPr id="14" name="図 13">
            <a:extLst>
              <a:ext uri="{FF2B5EF4-FFF2-40B4-BE49-F238E27FC236}">
                <a16:creationId xmlns:a16="http://schemas.microsoft.com/office/drawing/2014/main" id="{5C111708-5556-484E-A798-DE5FC3570B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7356" y="5403076"/>
            <a:ext cx="1557090" cy="1178846"/>
          </a:xfrm>
          <a:prstGeom prst="rect">
            <a:avLst/>
          </a:prstGeom>
        </p:spPr>
      </p:pic>
      <p:pic>
        <p:nvPicPr>
          <p:cNvPr id="20" name="図 19">
            <a:extLst>
              <a:ext uri="{FF2B5EF4-FFF2-40B4-BE49-F238E27FC236}">
                <a16:creationId xmlns:a16="http://schemas.microsoft.com/office/drawing/2014/main" id="{58979429-157B-4178-B83B-1E84F4680170}"/>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288547" y="2649952"/>
            <a:ext cx="1778792" cy="2320524"/>
          </a:xfrm>
          <a:prstGeom prst="rect">
            <a:avLst/>
          </a:prstGeom>
        </p:spPr>
      </p:pic>
      <p:pic>
        <p:nvPicPr>
          <p:cNvPr id="16" name="図 15">
            <a:extLst>
              <a:ext uri="{FF2B5EF4-FFF2-40B4-BE49-F238E27FC236}">
                <a16:creationId xmlns:a16="http://schemas.microsoft.com/office/drawing/2014/main" id="{FC39E940-3F22-4AFD-A4C0-1E8CAD4387A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760511" y="4389131"/>
            <a:ext cx="3364904" cy="2192593"/>
          </a:xfrm>
          <a:prstGeom prst="rect">
            <a:avLst/>
          </a:prstGeom>
          <a:ln>
            <a:solidFill>
              <a:schemeClr val="tx1"/>
            </a:solidFill>
          </a:ln>
        </p:spPr>
      </p:pic>
      <p:sp>
        <p:nvSpPr>
          <p:cNvPr id="90" name="フリーフォーム: 図形 89">
            <a:extLst>
              <a:ext uri="{FF2B5EF4-FFF2-40B4-BE49-F238E27FC236}">
                <a16:creationId xmlns:a16="http://schemas.microsoft.com/office/drawing/2014/main" id="{0856FC75-E185-4B9C-B0B1-8CAB7C5995EF}"/>
              </a:ext>
            </a:extLst>
          </p:cNvPr>
          <p:cNvSpPr/>
          <p:nvPr/>
        </p:nvSpPr>
        <p:spPr>
          <a:xfrm rot="14775668">
            <a:off x="4903331" y="6296176"/>
            <a:ext cx="118102" cy="330772"/>
          </a:xfrm>
          <a:custGeom>
            <a:avLst/>
            <a:gdLst>
              <a:gd name="connsiteX0" fmla="*/ 182880 w 357808"/>
              <a:gd name="connsiteY0" fmla="*/ 898498 h 898498"/>
              <a:gd name="connsiteX1" fmla="*/ 182880 w 357808"/>
              <a:gd name="connsiteY1" fmla="*/ 0 h 898498"/>
              <a:gd name="connsiteX2" fmla="*/ 0 w 357808"/>
              <a:gd name="connsiteY2" fmla="*/ 524786 h 898498"/>
              <a:gd name="connsiteX3" fmla="*/ 357808 w 357808"/>
              <a:gd name="connsiteY3" fmla="*/ 492981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32075 h 898498"/>
              <a:gd name="connsiteX0" fmla="*/ 182880 w 344777"/>
              <a:gd name="connsiteY0" fmla="*/ 898498 h 898498"/>
              <a:gd name="connsiteX1" fmla="*/ 182880 w 344777"/>
              <a:gd name="connsiteY1" fmla="*/ 0 h 898498"/>
              <a:gd name="connsiteX2" fmla="*/ 0 w 344777"/>
              <a:gd name="connsiteY2" fmla="*/ 524786 h 898498"/>
              <a:gd name="connsiteX3" fmla="*/ 344777 w 344777"/>
              <a:gd name="connsiteY3" fmla="*/ 516835 h 898498"/>
              <a:gd name="connsiteX0" fmla="*/ 182880 w 354937"/>
              <a:gd name="connsiteY0" fmla="*/ 898498 h 898498"/>
              <a:gd name="connsiteX1" fmla="*/ 182880 w 354937"/>
              <a:gd name="connsiteY1" fmla="*/ 0 h 898498"/>
              <a:gd name="connsiteX2" fmla="*/ 0 w 354937"/>
              <a:gd name="connsiteY2" fmla="*/ 524786 h 898498"/>
              <a:gd name="connsiteX3" fmla="*/ 354937 w 354937"/>
              <a:gd name="connsiteY3" fmla="*/ 526995 h 898498"/>
            </a:gdLst>
            <a:ahLst/>
            <a:cxnLst>
              <a:cxn ang="0">
                <a:pos x="connsiteX0" y="connsiteY0"/>
              </a:cxn>
              <a:cxn ang="0">
                <a:pos x="connsiteX1" y="connsiteY1"/>
              </a:cxn>
              <a:cxn ang="0">
                <a:pos x="connsiteX2" y="connsiteY2"/>
              </a:cxn>
              <a:cxn ang="0">
                <a:pos x="connsiteX3" y="connsiteY3"/>
              </a:cxn>
            </a:cxnLst>
            <a:rect l="l" t="t" r="r" b="b"/>
            <a:pathLst>
              <a:path w="354937" h="898498">
                <a:moveTo>
                  <a:pt x="182880" y="898498"/>
                </a:moveTo>
                <a:lnTo>
                  <a:pt x="182880" y="0"/>
                </a:lnTo>
                <a:lnTo>
                  <a:pt x="0" y="524786"/>
                </a:lnTo>
                <a:lnTo>
                  <a:pt x="354937" y="52699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フリーフォーム: 図形 90">
            <a:extLst>
              <a:ext uri="{FF2B5EF4-FFF2-40B4-BE49-F238E27FC236}">
                <a16:creationId xmlns:a16="http://schemas.microsoft.com/office/drawing/2014/main" id="{36DDB516-24FC-48EB-A3EC-DEA36A1637FB}"/>
              </a:ext>
            </a:extLst>
          </p:cNvPr>
          <p:cNvSpPr/>
          <p:nvPr/>
        </p:nvSpPr>
        <p:spPr>
          <a:xfrm>
            <a:off x="1904880" y="2744220"/>
            <a:ext cx="118102" cy="330772"/>
          </a:xfrm>
          <a:custGeom>
            <a:avLst/>
            <a:gdLst>
              <a:gd name="connsiteX0" fmla="*/ 182880 w 357808"/>
              <a:gd name="connsiteY0" fmla="*/ 898498 h 898498"/>
              <a:gd name="connsiteX1" fmla="*/ 182880 w 357808"/>
              <a:gd name="connsiteY1" fmla="*/ 0 h 898498"/>
              <a:gd name="connsiteX2" fmla="*/ 0 w 357808"/>
              <a:gd name="connsiteY2" fmla="*/ 524786 h 898498"/>
              <a:gd name="connsiteX3" fmla="*/ 357808 w 357808"/>
              <a:gd name="connsiteY3" fmla="*/ 492981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32075 h 898498"/>
              <a:gd name="connsiteX0" fmla="*/ 182880 w 344777"/>
              <a:gd name="connsiteY0" fmla="*/ 898498 h 898498"/>
              <a:gd name="connsiteX1" fmla="*/ 182880 w 344777"/>
              <a:gd name="connsiteY1" fmla="*/ 0 h 898498"/>
              <a:gd name="connsiteX2" fmla="*/ 0 w 344777"/>
              <a:gd name="connsiteY2" fmla="*/ 524786 h 898498"/>
              <a:gd name="connsiteX3" fmla="*/ 344777 w 344777"/>
              <a:gd name="connsiteY3" fmla="*/ 516835 h 898498"/>
              <a:gd name="connsiteX0" fmla="*/ 182880 w 354937"/>
              <a:gd name="connsiteY0" fmla="*/ 898498 h 898498"/>
              <a:gd name="connsiteX1" fmla="*/ 182880 w 354937"/>
              <a:gd name="connsiteY1" fmla="*/ 0 h 898498"/>
              <a:gd name="connsiteX2" fmla="*/ 0 w 354937"/>
              <a:gd name="connsiteY2" fmla="*/ 524786 h 898498"/>
              <a:gd name="connsiteX3" fmla="*/ 354937 w 354937"/>
              <a:gd name="connsiteY3" fmla="*/ 526995 h 898498"/>
            </a:gdLst>
            <a:ahLst/>
            <a:cxnLst>
              <a:cxn ang="0">
                <a:pos x="connsiteX0" y="connsiteY0"/>
              </a:cxn>
              <a:cxn ang="0">
                <a:pos x="connsiteX1" y="connsiteY1"/>
              </a:cxn>
              <a:cxn ang="0">
                <a:pos x="connsiteX2" y="connsiteY2"/>
              </a:cxn>
              <a:cxn ang="0">
                <a:pos x="connsiteX3" y="connsiteY3"/>
              </a:cxn>
            </a:cxnLst>
            <a:rect l="l" t="t" r="r" b="b"/>
            <a:pathLst>
              <a:path w="354937" h="898498">
                <a:moveTo>
                  <a:pt x="182880" y="898498"/>
                </a:moveTo>
                <a:lnTo>
                  <a:pt x="182880" y="0"/>
                </a:lnTo>
                <a:lnTo>
                  <a:pt x="0" y="524786"/>
                </a:lnTo>
                <a:lnTo>
                  <a:pt x="354937" y="52699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図形 21">
            <a:extLst>
              <a:ext uri="{FF2B5EF4-FFF2-40B4-BE49-F238E27FC236}">
                <a16:creationId xmlns:a16="http://schemas.microsoft.com/office/drawing/2014/main" id="{3F0FB2E2-B701-478F-8487-033049F4BCC3}"/>
              </a:ext>
            </a:extLst>
          </p:cNvPr>
          <p:cNvSpPr/>
          <p:nvPr/>
        </p:nvSpPr>
        <p:spPr>
          <a:xfrm>
            <a:off x="972820" y="3068320"/>
            <a:ext cx="190500" cy="205740"/>
          </a:xfrm>
          <a:custGeom>
            <a:avLst/>
            <a:gdLst>
              <a:gd name="connsiteX0" fmla="*/ 78740 w 190500"/>
              <a:gd name="connsiteY0" fmla="*/ 0 h 205740"/>
              <a:gd name="connsiteX1" fmla="*/ 0 w 190500"/>
              <a:gd name="connsiteY1" fmla="*/ 144780 h 205740"/>
              <a:gd name="connsiteX2" fmla="*/ 48260 w 190500"/>
              <a:gd name="connsiteY2" fmla="*/ 160020 h 205740"/>
              <a:gd name="connsiteX3" fmla="*/ 20320 w 190500"/>
              <a:gd name="connsiteY3" fmla="*/ 193040 h 205740"/>
              <a:gd name="connsiteX4" fmla="*/ 22860 w 190500"/>
              <a:gd name="connsiteY4" fmla="*/ 205740 h 205740"/>
              <a:gd name="connsiteX5" fmla="*/ 109220 w 190500"/>
              <a:gd name="connsiteY5" fmla="*/ 187960 h 205740"/>
              <a:gd name="connsiteX6" fmla="*/ 142240 w 190500"/>
              <a:gd name="connsiteY6" fmla="*/ 88900 h 205740"/>
              <a:gd name="connsiteX7" fmla="*/ 165100 w 190500"/>
              <a:gd name="connsiteY7" fmla="*/ 99060 h 205740"/>
              <a:gd name="connsiteX8" fmla="*/ 190500 w 190500"/>
              <a:gd name="connsiteY8" fmla="*/ 55880 h 205740"/>
              <a:gd name="connsiteX9" fmla="*/ 78740 w 190500"/>
              <a:gd name="connsiteY9" fmla="*/ 0 h 20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205740">
                <a:moveTo>
                  <a:pt x="78740" y="0"/>
                </a:moveTo>
                <a:lnTo>
                  <a:pt x="0" y="144780"/>
                </a:lnTo>
                <a:lnTo>
                  <a:pt x="48260" y="160020"/>
                </a:lnTo>
                <a:lnTo>
                  <a:pt x="20320" y="193040"/>
                </a:lnTo>
                <a:lnTo>
                  <a:pt x="22860" y="205740"/>
                </a:lnTo>
                <a:lnTo>
                  <a:pt x="109220" y="187960"/>
                </a:lnTo>
                <a:lnTo>
                  <a:pt x="142240" y="88900"/>
                </a:lnTo>
                <a:lnTo>
                  <a:pt x="165100" y="99060"/>
                </a:lnTo>
                <a:lnTo>
                  <a:pt x="190500" y="55880"/>
                </a:lnTo>
                <a:lnTo>
                  <a:pt x="78740" y="0"/>
                </a:lnTo>
                <a:close/>
              </a:path>
            </a:pathLst>
          </a:custGeom>
          <a:pattFill prst="smGrid">
            <a:fgClr>
              <a:srgbClr val="FF0000"/>
            </a:fgClr>
            <a:bgClr>
              <a:schemeClr val="bg1"/>
            </a:bgClr>
          </a:patt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8">
            <a:extLst>
              <a:ext uri="{FF2B5EF4-FFF2-40B4-BE49-F238E27FC236}">
                <a16:creationId xmlns:a16="http://schemas.microsoft.com/office/drawing/2014/main" id="{55C3E91D-84C6-4AB4-BB3E-2F2260B6329A}"/>
              </a:ext>
            </a:extLst>
          </p:cNvPr>
          <p:cNvSpPr txBox="1"/>
          <p:nvPr/>
        </p:nvSpPr>
        <p:spPr>
          <a:xfrm>
            <a:off x="530781" y="2955527"/>
            <a:ext cx="446527" cy="163075"/>
          </a:xfrm>
          <a:prstGeom prst="rect">
            <a:avLst/>
          </a:prstGeom>
          <a:solidFill>
            <a:sysClr val="window" lastClr="FFFFFF"/>
          </a:solidFill>
          <a:ln w="12700">
            <a:solidFill>
              <a:schemeClr val="tx1"/>
            </a:solidFill>
          </a:ln>
        </p:spPr>
        <p:txBody>
          <a:bodyPr wrap="square" lIns="0" tIns="0" rIns="0" bIns="0" rtlCol="0" anchor="ctr" anchorCtr="0">
            <a:noAutofit/>
          </a:bodyPr>
          <a:lstStyle/>
          <a:p>
            <a:pPr algn="ctr"/>
            <a:r>
              <a:rPr lang="ja-JP" sz="800" b="1" kern="1200" dirty="0">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計画地</a:t>
            </a:r>
            <a:endParaRPr 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sp>
        <p:nvSpPr>
          <p:cNvPr id="93" name="テキスト ボックス 10">
            <a:extLst>
              <a:ext uri="{FF2B5EF4-FFF2-40B4-BE49-F238E27FC236}">
                <a16:creationId xmlns:a16="http://schemas.microsoft.com/office/drawing/2014/main" id="{6EC67FB0-30A6-4B1E-8347-E7F0419D6C8B}"/>
              </a:ext>
            </a:extLst>
          </p:cNvPr>
          <p:cNvSpPr txBox="1"/>
          <p:nvPr/>
        </p:nvSpPr>
        <p:spPr>
          <a:xfrm>
            <a:off x="329720" y="4426985"/>
            <a:ext cx="738350" cy="215444"/>
          </a:xfrm>
          <a:prstGeom prst="rect">
            <a:avLst/>
          </a:prstGeom>
          <a:solidFill>
            <a:sysClr val="window" lastClr="FFFFFF"/>
          </a:solidFill>
          <a:ln w="12700">
            <a:solidFill>
              <a:sysClr val="windowText" lastClr="000000"/>
            </a:solidFill>
          </a:ln>
        </p:spPr>
        <p:txBody>
          <a:bodyPr wrap="square" rtlCol="0">
            <a:spAutoFit/>
          </a:bodyPr>
          <a:lstStyle/>
          <a:p>
            <a:pPr algn="ctr"/>
            <a:r>
              <a:rPr lang="ja-JP" altLang="en-US" sz="800" dirty="0">
                <a:latin typeface="BIZ UDPゴシック" panose="020B0400000000000000" pitchFamily="50" charset="-128"/>
                <a:ea typeface="BIZ UDPゴシック" panose="020B0400000000000000" pitchFamily="50" charset="-128"/>
                <a:cs typeface="ＭＳ Ｐゴシック" panose="020B0600070205080204" pitchFamily="50" charset="-128"/>
              </a:rPr>
              <a:t>千里中央駅</a:t>
            </a:r>
            <a:endParaRPr lang="en-US" altLang="ja-JP" sz="8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p:txBody>
      </p:sp>
      <p:sp>
        <p:nvSpPr>
          <p:cNvPr id="26" name="スライド番号プレースホルダー 3">
            <a:extLst>
              <a:ext uri="{FF2B5EF4-FFF2-40B4-BE49-F238E27FC236}">
                <a16:creationId xmlns:a16="http://schemas.microsoft.com/office/drawing/2014/main" id="{74AC1DB1-33DA-4741-880B-61E2FCDFD913}"/>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5170840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11028B02-834E-43C9-A5B4-939000DD0D54}"/>
              </a:ext>
            </a:extLst>
          </p:cNvPr>
          <p:cNvSpPr txBox="1"/>
          <p:nvPr/>
        </p:nvSpPr>
        <p:spPr>
          <a:xfrm>
            <a:off x="0" y="0"/>
            <a:ext cx="9144000" cy="369332"/>
          </a:xfrm>
          <a:prstGeom prst="rect">
            <a:avLst/>
          </a:prstGeom>
          <a:solidFill>
            <a:schemeClr val="accent5">
              <a:lumMod val="50000"/>
            </a:schemeClr>
          </a:solidFill>
        </p:spPr>
        <p:txBody>
          <a:bodyPr wrap="square" rtlCol="0">
            <a:spAutoFit/>
          </a:bodyPr>
          <a:lstStyle/>
          <a:p>
            <a:r>
              <a:rPr kumimoji="1" lang="ja-JP" altLang="en-US" dirty="0">
                <a:solidFill>
                  <a:schemeClr val="bg1"/>
                </a:solidFill>
                <a:latin typeface="BIZ UDゴシック" panose="020B0400000000000000" pitchFamily="49" charset="-128"/>
                <a:ea typeface="BIZ UDゴシック" panose="020B0400000000000000" pitchFamily="49" charset="-128"/>
              </a:rPr>
              <a:t>　府営阪南尾崎６丁目住宅建替事業</a:t>
            </a:r>
          </a:p>
        </p:txBody>
      </p:sp>
      <p:graphicFrame>
        <p:nvGraphicFramePr>
          <p:cNvPr id="3" name="表 4">
            <a:extLst>
              <a:ext uri="{FF2B5EF4-FFF2-40B4-BE49-F238E27FC236}">
                <a16:creationId xmlns:a16="http://schemas.microsoft.com/office/drawing/2014/main" id="{EEEB5617-A05C-4D57-8361-13706CD3C85A}"/>
              </a:ext>
            </a:extLst>
          </p:cNvPr>
          <p:cNvGraphicFramePr>
            <a:graphicFrameLocks noGrp="1"/>
          </p:cNvGraphicFramePr>
          <p:nvPr/>
        </p:nvGraphicFramePr>
        <p:xfrm>
          <a:off x="177635" y="533554"/>
          <a:ext cx="5030900" cy="274320"/>
        </p:xfrm>
        <a:graphic>
          <a:graphicData uri="http://schemas.openxmlformats.org/drawingml/2006/table">
            <a:tbl>
              <a:tblPr firstRow="1" bandRow="1">
                <a:tableStyleId>{5C22544A-7EE6-4342-B048-85BDC9FD1C3A}</a:tableStyleId>
              </a:tblPr>
              <a:tblGrid>
                <a:gridCol w="754843">
                  <a:extLst>
                    <a:ext uri="{9D8B030D-6E8A-4147-A177-3AD203B41FA5}">
                      <a16:colId xmlns:a16="http://schemas.microsoft.com/office/drawing/2014/main" val="3552860167"/>
                    </a:ext>
                  </a:extLst>
                </a:gridCol>
                <a:gridCol w="4276057">
                  <a:extLst>
                    <a:ext uri="{9D8B030D-6E8A-4147-A177-3AD203B41FA5}">
                      <a16:colId xmlns:a16="http://schemas.microsoft.com/office/drawing/2014/main" val="874103317"/>
                    </a:ext>
                  </a:extLst>
                </a:gridCol>
              </a:tblGrid>
              <a:tr h="152400">
                <a:tc>
                  <a:txBody>
                    <a:bodyPr/>
                    <a:lstStyle/>
                    <a:p>
                      <a:pPr algn="ctr"/>
                      <a:r>
                        <a:rPr kumimoji="1" lang="ja-JP" altLang="en-US" sz="1200" dirty="0">
                          <a:latin typeface="BIZ UDPゴシック" panose="020B0400000000000000" pitchFamily="50" charset="-128"/>
                          <a:ea typeface="BIZ UDPゴシック" panose="020B0400000000000000" pitchFamily="50" charset="-128"/>
                        </a:rPr>
                        <a:t>案件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BIZ UDPゴシック" panose="020B0400000000000000" pitchFamily="50" charset="-128"/>
                          <a:ea typeface="BIZ UDPゴシック" panose="020B0400000000000000" pitchFamily="50" charset="-128"/>
                        </a:rPr>
                        <a:t>府営阪南尾崎６丁目住宅建替事業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7845333"/>
                  </a:ext>
                </a:extLst>
              </a:tr>
            </a:tbl>
          </a:graphicData>
        </a:graphic>
      </p:graphicFrame>
      <p:graphicFrame>
        <p:nvGraphicFramePr>
          <p:cNvPr id="5" name="表 12">
            <a:extLst>
              <a:ext uri="{FF2B5EF4-FFF2-40B4-BE49-F238E27FC236}">
                <a16:creationId xmlns:a16="http://schemas.microsoft.com/office/drawing/2014/main" id="{4931C7DC-882A-48BE-9FA8-883FE7BC3A5C}"/>
              </a:ext>
            </a:extLst>
          </p:cNvPr>
          <p:cNvGraphicFramePr>
            <a:graphicFrameLocks noGrp="1"/>
          </p:cNvGraphicFramePr>
          <p:nvPr>
            <p:extLst>
              <p:ext uri="{D42A27DB-BD31-4B8C-83A1-F6EECF244321}">
                <p14:modId xmlns:p14="http://schemas.microsoft.com/office/powerpoint/2010/main" val="1798076863"/>
              </p:ext>
            </p:extLst>
          </p:nvPr>
        </p:nvGraphicFramePr>
        <p:xfrm>
          <a:off x="177634" y="910855"/>
          <a:ext cx="5030901" cy="1325880"/>
        </p:xfrm>
        <a:graphic>
          <a:graphicData uri="http://schemas.openxmlformats.org/drawingml/2006/table">
            <a:tbl>
              <a:tblPr firstRow="1" bandRow="1">
                <a:tableStyleId>{5C22544A-7EE6-4342-B048-85BDC9FD1C3A}</a:tableStyleId>
              </a:tblPr>
              <a:tblGrid>
                <a:gridCol w="5030901">
                  <a:extLst>
                    <a:ext uri="{9D8B030D-6E8A-4147-A177-3AD203B41FA5}">
                      <a16:colId xmlns:a16="http://schemas.microsoft.com/office/drawing/2014/main" val="650983463"/>
                    </a:ext>
                  </a:extLst>
                </a:gridCol>
              </a:tblGrid>
              <a:tr h="192428">
                <a:tc>
                  <a:txBody>
                    <a:bodyPr/>
                    <a:lstStyle/>
                    <a:p>
                      <a:r>
                        <a:rPr kumimoji="1" lang="ja-JP" altLang="en-US" sz="1200" dirty="0">
                          <a:latin typeface="BIZ UDPゴシック" panose="020B0400000000000000" pitchFamily="50" charset="-128"/>
                          <a:ea typeface="BIZ UDPゴシック" panose="020B0400000000000000" pitchFamily="50" charset="-128"/>
                        </a:rPr>
                        <a:t>計画概要等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370840">
                <a:tc>
                  <a:txBody>
                    <a:bodyPr/>
                    <a:lstStyle/>
                    <a:p>
                      <a:r>
                        <a:rPr kumimoji="1" lang="en-US" altLang="ja-JP" sz="1050" b="0" dirty="0">
                          <a:latin typeface="BIZ UDPゴシック" panose="020B0400000000000000" pitchFamily="50" charset="-128"/>
                          <a:ea typeface="BIZ UDPゴシック" panose="020B0400000000000000" pitchFamily="50" charset="-128"/>
                        </a:rPr>
                        <a:t>&lt;</a:t>
                      </a:r>
                      <a:r>
                        <a:rPr kumimoji="1" lang="ja-JP" altLang="en-US" sz="1050" b="0" dirty="0">
                          <a:latin typeface="BIZ UDPゴシック" panose="020B0400000000000000" pitchFamily="50" charset="-128"/>
                          <a:ea typeface="BIZ UDPゴシック" panose="020B0400000000000000" pitchFamily="50" charset="-128"/>
                        </a:rPr>
                        <a:t>現況</a:t>
                      </a:r>
                      <a:r>
                        <a:rPr kumimoji="1" lang="en-US" altLang="ja-JP" sz="1050" b="0" dirty="0">
                          <a:latin typeface="BIZ UDPゴシック" panose="020B0400000000000000" pitchFamily="50" charset="-128"/>
                          <a:ea typeface="BIZ UDPゴシック" panose="020B0400000000000000" pitchFamily="50" charset="-128"/>
                        </a:rPr>
                        <a:t>&gt;</a:t>
                      </a:r>
                    </a:p>
                    <a:p>
                      <a:r>
                        <a:rPr kumimoji="1" lang="ja-JP" altLang="en-US" sz="1050" b="0" dirty="0">
                          <a:latin typeface="BIZ UDPゴシック" panose="020B0400000000000000" pitchFamily="50" charset="-128"/>
                          <a:ea typeface="BIZ UDPゴシック" panose="020B0400000000000000" pitchFamily="50" charset="-128"/>
                        </a:rPr>
                        <a:t>　所在地 ： 阪南市尾崎町六丁目</a:t>
                      </a:r>
                    </a:p>
                    <a:p>
                      <a:r>
                        <a:rPr kumimoji="1" lang="ja-JP" altLang="en-US" sz="1050" b="0" dirty="0">
                          <a:latin typeface="BIZ UDPゴシック" panose="020B0400000000000000" pitchFamily="50" charset="-128"/>
                          <a:ea typeface="BIZ UDPゴシック" panose="020B0400000000000000" pitchFamily="50" charset="-128"/>
                        </a:rPr>
                        <a:t>　現況建物 ： </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１３棟</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４３０戸、</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RC</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造 ５階建て</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r>
                        <a:rPr kumimoji="1" lang="ja-JP" altLang="en-US" sz="1050" b="0" dirty="0">
                          <a:solidFill>
                            <a:prstClr val="black"/>
                          </a:solidFill>
                          <a:latin typeface="BIZ UDPゴシック" panose="020B0400000000000000" pitchFamily="50" charset="-128"/>
                          <a:ea typeface="BIZ UDPゴシック" panose="020B0400000000000000" pitchFamily="50" charset="-128"/>
                        </a:rPr>
                        <a:t>　敷地面積 ： 約</a:t>
                      </a:r>
                      <a:r>
                        <a:rPr kumimoji="1" lang="en-US" altLang="ja-JP" sz="1050" b="0" dirty="0">
                          <a:solidFill>
                            <a:prstClr val="black"/>
                          </a:solidFill>
                          <a:latin typeface="BIZ UDPゴシック" panose="020B0400000000000000" pitchFamily="50" charset="-128"/>
                          <a:ea typeface="BIZ UDPゴシック" panose="020B0400000000000000" pitchFamily="50" charset="-128"/>
                        </a:rPr>
                        <a:t>2.94ha</a:t>
                      </a:r>
                    </a:p>
                    <a:p>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&lt;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計画</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&gt;</a:t>
                      </a:r>
                    </a:p>
                    <a:p>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戸数 ： ４棟</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344</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戸　　構造 ：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RC</a:t>
                      </a:r>
                      <a:r>
                        <a:rPr kumimoji="1"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造 ７階～１０階建て</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aphicFrame>
        <p:nvGraphicFramePr>
          <p:cNvPr id="17" name="表 12">
            <a:extLst>
              <a:ext uri="{FF2B5EF4-FFF2-40B4-BE49-F238E27FC236}">
                <a16:creationId xmlns:a16="http://schemas.microsoft.com/office/drawing/2014/main" id="{6DD5255F-C92A-4835-A315-751A01F8748D}"/>
              </a:ext>
            </a:extLst>
          </p:cNvPr>
          <p:cNvGraphicFramePr>
            <a:graphicFrameLocks noGrp="1"/>
          </p:cNvGraphicFramePr>
          <p:nvPr/>
        </p:nvGraphicFramePr>
        <p:xfrm>
          <a:off x="177635" y="2297533"/>
          <a:ext cx="5030900" cy="4402525"/>
        </p:xfrm>
        <a:graphic>
          <a:graphicData uri="http://schemas.openxmlformats.org/drawingml/2006/table">
            <a:tbl>
              <a:tblPr firstRow="1" bandRow="1">
                <a:tableStyleId>{5C22544A-7EE6-4342-B048-85BDC9FD1C3A}</a:tableStyleId>
              </a:tblPr>
              <a:tblGrid>
                <a:gridCol w="5030900">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現況写真、計画図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4128205">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aphicFrame>
        <p:nvGraphicFramePr>
          <p:cNvPr id="18" name="表 12">
            <a:extLst>
              <a:ext uri="{FF2B5EF4-FFF2-40B4-BE49-F238E27FC236}">
                <a16:creationId xmlns:a16="http://schemas.microsoft.com/office/drawing/2014/main" id="{B040C2EF-D16F-43B3-A121-B7180517E6AF}"/>
              </a:ext>
            </a:extLst>
          </p:cNvPr>
          <p:cNvGraphicFramePr>
            <a:graphicFrameLocks noGrp="1"/>
          </p:cNvGraphicFramePr>
          <p:nvPr/>
        </p:nvGraphicFramePr>
        <p:xfrm>
          <a:off x="5318602" y="523910"/>
          <a:ext cx="3706684" cy="6181844"/>
        </p:xfrm>
        <a:graphic>
          <a:graphicData uri="http://schemas.openxmlformats.org/drawingml/2006/table">
            <a:tbl>
              <a:tblPr firstRow="1" bandRow="1">
                <a:tableStyleId>{5C22544A-7EE6-4342-B048-85BDC9FD1C3A}</a:tableStyleId>
              </a:tblPr>
              <a:tblGrid>
                <a:gridCol w="3706684">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部会開催状況、アドバイス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621145317"/>
                  </a:ext>
                </a:extLst>
              </a:tr>
              <a:tr h="5907524">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sp>
        <p:nvSpPr>
          <p:cNvPr id="21" name="テキスト ボックス 20">
            <a:extLst>
              <a:ext uri="{FF2B5EF4-FFF2-40B4-BE49-F238E27FC236}">
                <a16:creationId xmlns:a16="http://schemas.microsoft.com/office/drawing/2014/main" id="{66561CD8-F90D-4E85-94DF-6301471A36EE}"/>
              </a:ext>
            </a:extLst>
          </p:cNvPr>
          <p:cNvSpPr txBox="1"/>
          <p:nvPr/>
        </p:nvSpPr>
        <p:spPr>
          <a:xfrm>
            <a:off x="6585545" y="918758"/>
            <a:ext cx="2026517"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（令和</a:t>
            </a:r>
            <a:r>
              <a:rPr kumimoji="1" lang="en-US" altLang="ja-JP" sz="900" dirty="0">
                <a:latin typeface="BIZ UDPゴシック" panose="020B0400000000000000" pitchFamily="50" charset="-128"/>
                <a:ea typeface="BIZ UDPゴシック" panose="020B0400000000000000" pitchFamily="50" charset="-128"/>
              </a:rPr>
              <a:t>6</a:t>
            </a:r>
            <a:r>
              <a:rPr kumimoji="1" lang="ja-JP" altLang="en-US" sz="900" dirty="0">
                <a:latin typeface="BIZ UDPゴシック" panose="020B0400000000000000" pitchFamily="50" charset="-128"/>
                <a:ea typeface="BIZ UDPゴシック" panose="020B0400000000000000" pitchFamily="50" charset="-128"/>
              </a:rPr>
              <a:t>年</a:t>
            </a:r>
            <a:r>
              <a:rPr kumimoji="1" lang="en-US" altLang="ja-JP" sz="900" dirty="0">
                <a:latin typeface="BIZ UDPゴシック" panose="020B0400000000000000" pitchFamily="50" charset="-128"/>
                <a:ea typeface="BIZ UDPゴシック" panose="020B0400000000000000" pitchFamily="50" charset="-128"/>
              </a:rPr>
              <a:t>2</a:t>
            </a:r>
            <a:r>
              <a:rPr kumimoji="1" lang="ja-JP" altLang="en-US" sz="900" dirty="0">
                <a:latin typeface="BIZ UDPゴシック" panose="020B0400000000000000" pitchFamily="50" charset="-128"/>
                <a:ea typeface="BIZ UDPゴシック" panose="020B0400000000000000" pitchFamily="50" charset="-128"/>
              </a:rPr>
              <a:t>月</a:t>
            </a:r>
            <a:r>
              <a:rPr kumimoji="1" lang="en-US" altLang="ja-JP" sz="900" dirty="0">
                <a:latin typeface="BIZ UDPゴシック" panose="020B0400000000000000" pitchFamily="50" charset="-128"/>
                <a:ea typeface="BIZ UDPゴシック" panose="020B0400000000000000" pitchFamily="50" charset="-128"/>
              </a:rPr>
              <a:t>29</a:t>
            </a:r>
            <a:r>
              <a:rPr kumimoji="1" lang="ja-JP" altLang="en-US" sz="900" dirty="0">
                <a:latin typeface="BIZ UDPゴシック" panose="020B0400000000000000" pitchFamily="50" charset="-128"/>
                <a:ea typeface="BIZ UDPゴシック" panose="020B0400000000000000" pitchFamily="50" charset="-128"/>
              </a:rPr>
              <a:t>日</a:t>
            </a:r>
            <a:r>
              <a:rPr kumimoji="1" lang="en-US" altLang="ja-JP" sz="900" dirty="0">
                <a:latin typeface="BIZ UDPゴシック" panose="020B0400000000000000" pitchFamily="50" charset="-128"/>
                <a:ea typeface="BIZ UDPゴシック" panose="020B0400000000000000" pitchFamily="50" charset="-128"/>
              </a:rPr>
              <a:t> </a:t>
            </a:r>
            <a:r>
              <a:rPr kumimoji="1" lang="ja-JP" altLang="en-US" sz="900" dirty="0">
                <a:latin typeface="BIZ UDPゴシック" panose="020B0400000000000000" pitchFamily="50" charset="-128"/>
                <a:ea typeface="BIZ UDPゴシック" panose="020B0400000000000000" pitchFamily="50" charset="-128"/>
              </a:rPr>
              <a:t>アドバイス部会）</a:t>
            </a:r>
          </a:p>
        </p:txBody>
      </p:sp>
      <p:pic>
        <p:nvPicPr>
          <p:cNvPr id="2" name="図 1">
            <a:extLst>
              <a:ext uri="{FF2B5EF4-FFF2-40B4-BE49-F238E27FC236}">
                <a16:creationId xmlns:a16="http://schemas.microsoft.com/office/drawing/2014/main" id="{A90C9C0C-44FF-4DDF-A49A-299255471F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3852" y="2580597"/>
            <a:ext cx="1919173" cy="1463763"/>
          </a:xfrm>
          <a:prstGeom prst="rect">
            <a:avLst/>
          </a:prstGeom>
        </p:spPr>
      </p:pic>
      <p:grpSp>
        <p:nvGrpSpPr>
          <p:cNvPr id="46" name="グループ化 45">
            <a:extLst>
              <a:ext uri="{FF2B5EF4-FFF2-40B4-BE49-F238E27FC236}">
                <a16:creationId xmlns:a16="http://schemas.microsoft.com/office/drawing/2014/main" id="{89A755E2-0339-4543-9C42-EEB22968AB08}"/>
              </a:ext>
            </a:extLst>
          </p:cNvPr>
          <p:cNvGrpSpPr/>
          <p:nvPr/>
        </p:nvGrpSpPr>
        <p:grpSpPr>
          <a:xfrm>
            <a:off x="259402" y="5597803"/>
            <a:ext cx="1484792" cy="1023904"/>
            <a:chOff x="1505716" y="533402"/>
            <a:chExt cx="5977124" cy="4121790"/>
          </a:xfrm>
        </p:grpSpPr>
        <p:pic>
          <p:nvPicPr>
            <p:cNvPr id="47" name="図 46">
              <a:extLst>
                <a:ext uri="{FF2B5EF4-FFF2-40B4-BE49-F238E27FC236}">
                  <a16:creationId xmlns:a16="http://schemas.microsoft.com/office/drawing/2014/main" id="{6C45C81F-BABA-46F1-8B5F-50A52C0EF1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05716" y="533402"/>
              <a:ext cx="5977124" cy="4121790"/>
            </a:xfrm>
            <a:prstGeom prst="rect">
              <a:avLst/>
            </a:prstGeom>
          </p:spPr>
        </p:pic>
        <p:grpSp>
          <p:nvGrpSpPr>
            <p:cNvPr id="48" name="グループ化 47">
              <a:extLst>
                <a:ext uri="{FF2B5EF4-FFF2-40B4-BE49-F238E27FC236}">
                  <a16:creationId xmlns:a16="http://schemas.microsoft.com/office/drawing/2014/main" id="{96A5A934-D0A4-4F3E-8A03-3ECEC3202745}"/>
                </a:ext>
              </a:extLst>
            </p:cNvPr>
            <p:cNvGrpSpPr/>
            <p:nvPr/>
          </p:nvGrpSpPr>
          <p:grpSpPr>
            <a:xfrm>
              <a:off x="2366016" y="1916781"/>
              <a:ext cx="4329551" cy="1256172"/>
              <a:chOff x="2366016" y="1916781"/>
              <a:chExt cx="4329551" cy="1256172"/>
            </a:xfrm>
          </p:grpSpPr>
          <p:grpSp>
            <p:nvGrpSpPr>
              <p:cNvPr id="49" name="グループ化 48">
                <a:extLst>
                  <a:ext uri="{FF2B5EF4-FFF2-40B4-BE49-F238E27FC236}">
                    <a16:creationId xmlns:a16="http://schemas.microsoft.com/office/drawing/2014/main" id="{69EF5E0D-BF9A-4E8A-BDA0-8E083FFF8E6F}"/>
                  </a:ext>
                </a:extLst>
              </p:cNvPr>
              <p:cNvGrpSpPr/>
              <p:nvPr/>
            </p:nvGrpSpPr>
            <p:grpSpPr>
              <a:xfrm>
                <a:off x="5658663" y="2269972"/>
                <a:ext cx="1036904" cy="902489"/>
                <a:chOff x="5663743" y="2275052"/>
                <a:chExt cx="1036904" cy="902489"/>
              </a:xfrm>
            </p:grpSpPr>
            <p:sp>
              <p:nvSpPr>
                <p:cNvPr id="59" name="フリーフォーム: 図形 58">
                  <a:extLst>
                    <a:ext uri="{FF2B5EF4-FFF2-40B4-BE49-F238E27FC236}">
                      <a16:creationId xmlns:a16="http://schemas.microsoft.com/office/drawing/2014/main" id="{2241861C-F99D-4FF9-8FA9-BA246378BFC2}"/>
                    </a:ext>
                  </a:extLst>
                </p:cNvPr>
                <p:cNvSpPr/>
                <p:nvPr/>
              </p:nvSpPr>
              <p:spPr>
                <a:xfrm>
                  <a:off x="5663743" y="2275841"/>
                  <a:ext cx="136982" cy="901700"/>
                </a:xfrm>
                <a:custGeom>
                  <a:avLst/>
                  <a:gdLst>
                    <a:gd name="connsiteX0" fmla="*/ 87630 w 95250"/>
                    <a:gd name="connsiteY0" fmla="*/ 0 h 739140"/>
                    <a:gd name="connsiteX1" fmla="*/ 0 w 95250"/>
                    <a:gd name="connsiteY1" fmla="*/ 30480 h 739140"/>
                    <a:gd name="connsiteX2" fmla="*/ 0 w 95250"/>
                    <a:gd name="connsiteY2" fmla="*/ 739140 h 739140"/>
                    <a:gd name="connsiteX3" fmla="*/ 95250 w 95250"/>
                    <a:gd name="connsiteY3" fmla="*/ 723900 h 739140"/>
                    <a:gd name="connsiteX4" fmla="*/ 87630 w 95250"/>
                    <a:gd name="connsiteY4" fmla="*/ 0 h 739140"/>
                    <a:gd name="connsiteX0" fmla="*/ 87630 w 95250"/>
                    <a:gd name="connsiteY0" fmla="*/ 0 h 723900"/>
                    <a:gd name="connsiteX1" fmla="*/ 0 w 95250"/>
                    <a:gd name="connsiteY1" fmla="*/ 30480 h 723900"/>
                    <a:gd name="connsiteX2" fmla="*/ 0 w 95250"/>
                    <a:gd name="connsiteY2" fmla="*/ 718185 h 723900"/>
                    <a:gd name="connsiteX3" fmla="*/ 95250 w 95250"/>
                    <a:gd name="connsiteY3" fmla="*/ 723900 h 723900"/>
                    <a:gd name="connsiteX4" fmla="*/ 87630 w 95250"/>
                    <a:gd name="connsiteY4" fmla="*/ 0 h 723900"/>
                    <a:gd name="connsiteX0" fmla="*/ 87630 w 95250"/>
                    <a:gd name="connsiteY0" fmla="*/ 0 h 723900"/>
                    <a:gd name="connsiteX1" fmla="*/ 0 w 95250"/>
                    <a:gd name="connsiteY1" fmla="*/ 15240 h 723900"/>
                    <a:gd name="connsiteX2" fmla="*/ 0 w 95250"/>
                    <a:gd name="connsiteY2" fmla="*/ 718185 h 723900"/>
                    <a:gd name="connsiteX3" fmla="*/ 95250 w 95250"/>
                    <a:gd name="connsiteY3" fmla="*/ 723900 h 723900"/>
                    <a:gd name="connsiteX4" fmla="*/ 87630 w 95250"/>
                    <a:gd name="connsiteY4" fmla="*/ 0 h 723900"/>
                    <a:gd name="connsiteX0" fmla="*/ 87630 w 91440"/>
                    <a:gd name="connsiteY0" fmla="*/ 0 h 718185"/>
                    <a:gd name="connsiteX1" fmla="*/ 0 w 91440"/>
                    <a:gd name="connsiteY1" fmla="*/ 15240 h 718185"/>
                    <a:gd name="connsiteX2" fmla="*/ 0 w 91440"/>
                    <a:gd name="connsiteY2" fmla="*/ 718185 h 718185"/>
                    <a:gd name="connsiteX3" fmla="*/ 91440 w 91440"/>
                    <a:gd name="connsiteY3" fmla="*/ 681990 h 718185"/>
                    <a:gd name="connsiteX4" fmla="*/ 87630 w 91440"/>
                    <a:gd name="connsiteY4" fmla="*/ 0 h 718185"/>
                    <a:gd name="connsiteX0" fmla="*/ 87630 w 97155"/>
                    <a:gd name="connsiteY0" fmla="*/ 0 h 718185"/>
                    <a:gd name="connsiteX1" fmla="*/ 0 w 97155"/>
                    <a:gd name="connsiteY1" fmla="*/ 15240 h 718185"/>
                    <a:gd name="connsiteX2" fmla="*/ 0 w 97155"/>
                    <a:gd name="connsiteY2" fmla="*/ 718185 h 718185"/>
                    <a:gd name="connsiteX3" fmla="*/ 97155 w 97155"/>
                    <a:gd name="connsiteY3" fmla="*/ 683895 h 718185"/>
                    <a:gd name="connsiteX4" fmla="*/ 87630 w 97155"/>
                    <a:gd name="connsiteY4" fmla="*/ 0 h 718185"/>
                    <a:gd name="connsiteX0" fmla="*/ 87630 w 97155"/>
                    <a:gd name="connsiteY0" fmla="*/ 0 h 683895"/>
                    <a:gd name="connsiteX1" fmla="*/ 0 w 97155"/>
                    <a:gd name="connsiteY1" fmla="*/ 15240 h 683895"/>
                    <a:gd name="connsiteX2" fmla="*/ 9525 w 97155"/>
                    <a:gd name="connsiteY2" fmla="*/ 655320 h 683895"/>
                    <a:gd name="connsiteX3" fmla="*/ 97155 w 97155"/>
                    <a:gd name="connsiteY3" fmla="*/ 683895 h 683895"/>
                    <a:gd name="connsiteX4" fmla="*/ 87630 w 97155"/>
                    <a:gd name="connsiteY4" fmla="*/ 0 h 683895"/>
                    <a:gd name="connsiteX0" fmla="*/ 87630 w 97155"/>
                    <a:gd name="connsiteY0" fmla="*/ 0 h 691515"/>
                    <a:gd name="connsiteX1" fmla="*/ 0 w 97155"/>
                    <a:gd name="connsiteY1" fmla="*/ 15240 h 691515"/>
                    <a:gd name="connsiteX2" fmla="*/ 5715 w 97155"/>
                    <a:gd name="connsiteY2" fmla="*/ 691515 h 691515"/>
                    <a:gd name="connsiteX3" fmla="*/ 97155 w 97155"/>
                    <a:gd name="connsiteY3" fmla="*/ 683895 h 691515"/>
                    <a:gd name="connsiteX4" fmla="*/ 87630 w 97155"/>
                    <a:gd name="connsiteY4" fmla="*/ 0 h 691515"/>
                    <a:gd name="connsiteX0" fmla="*/ 87630 w 89059"/>
                    <a:gd name="connsiteY0" fmla="*/ 0 h 696701"/>
                    <a:gd name="connsiteX1" fmla="*/ 0 w 89059"/>
                    <a:gd name="connsiteY1" fmla="*/ 15240 h 696701"/>
                    <a:gd name="connsiteX2" fmla="*/ 5715 w 89059"/>
                    <a:gd name="connsiteY2" fmla="*/ 691515 h 696701"/>
                    <a:gd name="connsiteX3" fmla="*/ 89059 w 89059"/>
                    <a:gd name="connsiteY3" fmla="*/ 696701 h 696701"/>
                    <a:gd name="connsiteX4" fmla="*/ 87630 w 89059"/>
                    <a:gd name="connsiteY4" fmla="*/ 0 h 696701"/>
                    <a:gd name="connsiteX0" fmla="*/ 87630 w 89059"/>
                    <a:gd name="connsiteY0" fmla="*/ 0 h 696701"/>
                    <a:gd name="connsiteX1" fmla="*/ 0 w 89059"/>
                    <a:gd name="connsiteY1" fmla="*/ 15240 h 696701"/>
                    <a:gd name="connsiteX2" fmla="*/ 1666 w 89059"/>
                    <a:gd name="connsiteY2" fmla="*/ 622364 h 696701"/>
                    <a:gd name="connsiteX3" fmla="*/ 89059 w 89059"/>
                    <a:gd name="connsiteY3" fmla="*/ 696701 h 696701"/>
                    <a:gd name="connsiteX4" fmla="*/ 87630 w 89059"/>
                    <a:gd name="connsiteY4" fmla="*/ 0 h 696701"/>
                    <a:gd name="connsiteX0" fmla="*/ 87630 w 89059"/>
                    <a:gd name="connsiteY0" fmla="*/ 0 h 696701"/>
                    <a:gd name="connsiteX1" fmla="*/ 0 w 89059"/>
                    <a:gd name="connsiteY1" fmla="*/ 15240 h 696701"/>
                    <a:gd name="connsiteX2" fmla="*/ 5714 w 89059"/>
                    <a:gd name="connsiteY2" fmla="*/ 694077 h 696701"/>
                    <a:gd name="connsiteX3" fmla="*/ 89059 w 89059"/>
                    <a:gd name="connsiteY3" fmla="*/ 696701 h 696701"/>
                    <a:gd name="connsiteX4" fmla="*/ 87630 w 89059"/>
                    <a:gd name="connsiteY4" fmla="*/ 0 h 696701"/>
                    <a:gd name="connsiteX0" fmla="*/ 87630 w 87673"/>
                    <a:gd name="connsiteY0" fmla="*/ 0 h 694077"/>
                    <a:gd name="connsiteX1" fmla="*/ 0 w 87673"/>
                    <a:gd name="connsiteY1" fmla="*/ 15240 h 694077"/>
                    <a:gd name="connsiteX2" fmla="*/ 5714 w 87673"/>
                    <a:gd name="connsiteY2" fmla="*/ 694077 h 694077"/>
                    <a:gd name="connsiteX3" fmla="*/ 85011 w 87673"/>
                    <a:gd name="connsiteY3" fmla="*/ 676212 h 694077"/>
                    <a:gd name="connsiteX4" fmla="*/ 87630 w 87673"/>
                    <a:gd name="connsiteY4" fmla="*/ 0 h 694077"/>
                    <a:gd name="connsiteX0" fmla="*/ 87630 w 89059"/>
                    <a:gd name="connsiteY0" fmla="*/ 0 h 694077"/>
                    <a:gd name="connsiteX1" fmla="*/ 0 w 89059"/>
                    <a:gd name="connsiteY1" fmla="*/ 15240 h 694077"/>
                    <a:gd name="connsiteX2" fmla="*/ 5714 w 89059"/>
                    <a:gd name="connsiteY2" fmla="*/ 694077 h 694077"/>
                    <a:gd name="connsiteX3" fmla="*/ 89059 w 89059"/>
                    <a:gd name="connsiteY3" fmla="*/ 686457 h 694077"/>
                    <a:gd name="connsiteX4" fmla="*/ 87630 w 89059"/>
                    <a:gd name="connsiteY4" fmla="*/ 0 h 694077"/>
                    <a:gd name="connsiteX0" fmla="*/ 87630 w 89059"/>
                    <a:gd name="connsiteY0" fmla="*/ 8386 h 679768"/>
                    <a:gd name="connsiteX1" fmla="*/ 0 w 89059"/>
                    <a:gd name="connsiteY1" fmla="*/ 931 h 679768"/>
                    <a:gd name="connsiteX2" fmla="*/ 5714 w 89059"/>
                    <a:gd name="connsiteY2" fmla="*/ 679768 h 679768"/>
                    <a:gd name="connsiteX3" fmla="*/ 89059 w 89059"/>
                    <a:gd name="connsiteY3" fmla="*/ 672148 h 679768"/>
                    <a:gd name="connsiteX4" fmla="*/ 87630 w 89059"/>
                    <a:gd name="connsiteY4" fmla="*/ 8386 h 679768"/>
                    <a:gd name="connsiteX0" fmla="*/ 87630 w 89059"/>
                    <a:gd name="connsiteY0" fmla="*/ 7455 h 678837"/>
                    <a:gd name="connsiteX1" fmla="*/ 0 w 89059"/>
                    <a:gd name="connsiteY1" fmla="*/ 0 h 678837"/>
                    <a:gd name="connsiteX2" fmla="*/ 5714 w 89059"/>
                    <a:gd name="connsiteY2" fmla="*/ 678837 h 678837"/>
                    <a:gd name="connsiteX3" fmla="*/ 89059 w 89059"/>
                    <a:gd name="connsiteY3" fmla="*/ 671217 h 678837"/>
                    <a:gd name="connsiteX4" fmla="*/ 87630 w 89059"/>
                    <a:gd name="connsiteY4" fmla="*/ 7455 h 678837"/>
                    <a:gd name="connsiteX0" fmla="*/ 88886 w 90315"/>
                    <a:gd name="connsiteY0" fmla="*/ 0 h 671382"/>
                    <a:gd name="connsiteX1" fmla="*/ 0 w 90315"/>
                    <a:gd name="connsiteY1" fmla="*/ 19495 h 671382"/>
                    <a:gd name="connsiteX2" fmla="*/ 6970 w 90315"/>
                    <a:gd name="connsiteY2" fmla="*/ 671382 h 671382"/>
                    <a:gd name="connsiteX3" fmla="*/ 90315 w 90315"/>
                    <a:gd name="connsiteY3" fmla="*/ 663762 h 671382"/>
                    <a:gd name="connsiteX4" fmla="*/ 88886 w 90315"/>
                    <a:gd name="connsiteY4" fmla="*/ 0 h 671382"/>
                    <a:gd name="connsiteX0" fmla="*/ 88886 w 90315"/>
                    <a:gd name="connsiteY0" fmla="*/ 0 h 671382"/>
                    <a:gd name="connsiteX1" fmla="*/ 0 w 90315"/>
                    <a:gd name="connsiteY1" fmla="*/ 19495 h 671382"/>
                    <a:gd name="connsiteX2" fmla="*/ 6970 w 90315"/>
                    <a:gd name="connsiteY2" fmla="*/ 671382 h 671382"/>
                    <a:gd name="connsiteX3" fmla="*/ 90315 w 90315"/>
                    <a:gd name="connsiteY3" fmla="*/ 668017 h 671382"/>
                    <a:gd name="connsiteX4" fmla="*/ 88886 w 90315"/>
                    <a:gd name="connsiteY4" fmla="*/ 0 h 67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15" h="671382">
                      <a:moveTo>
                        <a:pt x="88886" y="0"/>
                      </a:moveTo>
                      <a:lnTo>
                        <a:pt x="0" y="19495"/>
                      </a:lnTo>
                      <a:cubicBezTo>
                        <a:pt x="555" y="221870"/>
                        <a:pt x="6415" y="469007"/>
                        <a:pt x="6970" y="671382"/>
                      </a:cubicBezTo>
                      <a:lnTo>
                        <a:pt x="90315" y="668017"/>
                      </a:lnTo>
                      <a:cubicBezTo>
                        <a:pt x="89839" y="435783"/>
                        <a:pt x="89362" y="232234"/>
                        <a:pt x="88886" y="0"/>
                      </a:cubicBezTo>
                      <a:close/>
                    </a:path>
                  </a:pathLst>
                </a:custGeom>
                <a:solidFill>
                  <a:srgbClr val="CC0099">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0" name="フリーフォーム: 図形 59">
                  <a:extLst>
                    <a:ext uri="{FF2B5EF4-FFF2-40B4-BE49-F238E27FC236}">
                      <a16:creationId xmlns:a16="http://schemas.microsoft.com/office/drawing/2014/main" id="{71717085-6936-42EE-97D2-140E9A2A7CFF}"/>
                    </a:ext>
                  </a:extLst>
                </p:cNvPr>
                <p:cNvSpPr/>
                <p:nvPr/>
              </p:nvSpPr>
              <p:spPr>
                <a:xfrm>
                  <a:off x="5800725" y="2275052"/>
                  <a:ext cx="899922" cy="899153"/>
                </a:xfrm>
                <a:custGeom>
                  <a:avLst/>
                  <a:gdLst>
                    <a:gd name="connsiteX0" fmla="*/ 0 w 887730"/>
                    <a:gd name="connsiteY0" fmla="*/ 0 h 514350"/>
                    <a:gd name="connsiteX1" fmla="*/ 887730 w 887730"/>
                    <a:gd name="connsiteY1" fmla="*/ 51435 h 514350"/>
                    <a:gd name="connsiteX2" fmla="*/ 887730 w 887730"/>
                    <a:gd name="connsiteY2" fmla="*/ 342900 h 514350"/>
                    <a:gd name="connsiteX3" fmla="*/ 619125 w 887730"/>
                    <a:gd name="connsiteY3" fmla="*/ 342900 h 514350"/>
                    <a:gd name="connsiteX4" fmla="*/ 619125 w 887730"/>
                    <a:gd name="connsiteY4" fmla="*/ 514350 h 514350"/>
                    <a:gd name="connsiteX5" fmla="*/ 13335 w 887730"/>
                    <a:gd name="connsiteY5" fmla="*/ 514350 h 514350"/>
                    <a:gd name="connsiteX6" fmla="*/ 0 w 887730"/>
                    <a:gd name="connsiteY6" fmla="*/ 0 h 514350"/>
                    <a:gd name="connsiteX0" fmla="*/ 0 w 887730"/>
                    <a:gd name="connsiteY0" fmla="*/ 0 h 514350"/>
                    <a:gd name="connsiteX1" fmla="*/ 887730 w 887730"/>
                    <a:gd name="connsiteY1" fmla="*/ 51435 h 514350"/>
                    <a:gd name="connsiteX2" fmla="*/ 887730 w 887730"/>
                    <a:gd name="connsiteY2" fmla="*/ 342900 h 514350"/>
                    <a:gd name="connsiteX3" fmla="*/ 619125 w 887730"/>
                    <a:gd name="connsiteY3" fmla="*/ 342900 h 514350"/>
                    <a:gd name="connsiteX4" fmla="*/ 619125 w 887730"/>
                    <a:gd name="connsiteY4" fmla="*/ 514350 h 514350"/>
                    <a:gd name="connsiteX5" fmla="*/ 0 w 887730"/>
                    <a:gd name="connsiteY5" fmla="*/ 512445 h 514350"/>
                    <a:gd name="connsiteX6" fmla="*/ 0 w 887730"/>
                    <a:gd name="connsiteY6" fmla="*/ 0 h 514350"/>
                    <a:gd name="connsiteX0" fmla="*/ 0 w 887730"/>
                    <a:gd name="connsiteY0" fmla="*/ 0 h 514350"/>
                    <a:gd name="connsiteX1" fmla="*/ 887730 w 887730"/>
                    <a:gd name="connsiteY1" fmla="*/ 51435 h 514350"/>
                    <a:gd name="connsiteX2" fmla="*/ 887730 w 887730"/>
                    <a:gd name="connsiteY2" fmla="*/ 342900 h 514350"/>
                    <a:gd name="connsiteX3" fmla="*/ 619125 w 887730"/>
                    <a:gd name="connsiteY3" fmla="*/ 514350 h 514350"/>
                    <a:gd name="connsiteX4" fmla="*/ 0 w 887730"/>
                    <a:gd name="connsiteY4" fmla="*/ 512445 h 514350"/>
                    <a:gd name="connsiteX5" fmla="*/ 0 w 887730"/>
                    <a:gd name="connsiteY5" fmla="*/ 0 h 514350"/>
                    <a:gd name="connsiteX0" fmla="*/ 0 w 899922"/>
                    <a:gd name="connsiteY0" fmla="*/ 0 h 514350"/>
                    <a:gd name="connsiteX1" fmla="*/ 887730 w 899922"/>
                    <a:gd name="connsiteY1" fmla="*/ 51435 h 514350"/>
                    <a:gd name="connsiteX2" fmla="*/ 899922 w 899922"/>
                    <a:gd name="connsiteY2" fmla="*/ 504683 h 514350"/>
                    <a:gd name="connsiteX3" fmla="*/ 619125 w 899922"/>
                    <a:gd name="connsiteY3" fmla="*/ 514350 h 514350"/>
                    <a:gd name="connsiteX4" fmla="*/ 0 w 899922"/>
                    <a:gd name="connsiteY4" fmla="*/ 512445 h 514350"/>
                    <a:gd name="connsiteX5" fmla="*/ 0 w 899922"/>
                    <a:gd name="connsiteY5" fmla="*/ 0 h 514350"/>
                    <a:gd name="connsiteX0" fmla="*/ 0 w 899922"/>
                    <a:gd name="connsiteY0" fmla="*/ 0 h 512445"/>
                    <a:gd name="connsiteX1" fmla="*/ 887730 w 899922"/>
                    <a:gd name="connsiteY1" fmla="*/ 51435 h 512445"/>
                    <a:gd name="connsiteX2" fmla="*/ 899922 w 899922"/>
                    <a:gd name="connsiteY2" fmla="*/ 504683 h 512445"/>
                    <a:gd name="connsiteX3" fmla="*/ 0 w 899922"/>
                    <a:gd name="connsiteY3" fmla="*/ 512445 h 512445"/>
                    <a:gd name="connsiteX4" fmla="*/ 0 w 899922"/>
                    <a:gd name="connsiteY4" fmla="*/ 0 h 512445"/>
                    <a:gd name="connsiteX0" fmla="*/ 0 w 899922"/>
                    <a:gd name="connsiteY0" fmla="*/ 0 h 513533"/>
                    <a:gd name="connsiteX1" fmla="*/ 887730 w 899922"/>
                    <a:gd name="connsiteY1" fmla="*/ 51435 h 513533"/>
                    <a:gd name="connsiteX2" fmla="*/ 899922 w 899922"/>
                    <a:gd name="connsiteY2" fmla="*/ 504683 h 513533"/>
                    <a:gd name="connsiteX3" fmla="*/ 3810 w 899922"/>
                    <a:gd name="connsiteY3" fmla="*/ 513533 h 513533"/>
                    <a:gd name="connsiteX4" fmla="*/ 0 w 899922"/>
                    <a:gd name="connsiteY4" fmla="*/ 0 h 513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22" h="513533">
                      <a:moveTo>
                        <a:pt x="0" y="0"/>
                      </a:moveTo>
                      <a:lnTo>
                        <a:pt x="887730" y="51435"/>
                      </a:lnTo>
                      <a:lnTo>
                        <a:pt x="899922" y="504683"/>
                      </a:lnTo>
                      <a:lnTo>
                        <a:pt x="3810" y="513533"/>
                      </a:lnTo>
                      <a:lnTo>
                        <a:pt x="0" y="0"/>
                      </a:lnTo>
                      <a:close/>
                    </a:path>
                  </a:pathLst>
                </a:custGeom>
                <a:solidFill>
                  <a:srgbClr val="FF99FF">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グループ化 49">
                <a:extLst>
                  <a:ext uri="{FF2B5EF4-FFF2-40B4-BE49-F238E27FC236}">
                    <a16:creationId xmlns:a16="http://schemas.microsoft.com/office/drawing/2014/main" id="{25DBCBA7-5EEA-480A-98CF-84D7E78277B1}"/>
                  </a:ext>
                </a:extLst>
              </p:cNvPr>
              <p:cNvGrpSpPr/>
              <p:nvPr/>
            </p:nvGrpSpPr>
            <p:grpSpPr>
              <a:xfrm>
                <a:off x="2366016" y="2404517"/>
                <a:ext cx="1306143" cy="742299"/>
                <a:chOff x="3441273" y="1673737"/>
                <a:chExt cx="2594188" cy="1474312"/>
              </a:xfrm>
            </p:grpSpPr>
            <p:sp>
              <p:nvSpPr>
                <p:cNvPr id="57" name="フリーフォーム: 図形 56">
                  <a:extLst>
                    <a:ext uri="{FF2B5EF4-FFF2-40B4-BE49-F238E27FC236}">
                      <a16:creationId xmlns:a16="http://schemas.microsoft.com/office/drawing/2014/main" id="{BD50DEB9-0160-4BCD-94EA-7BBDD0ED9893}"/>
                    </a:ext>
                  </a:extLst>
                </p:cNvPr>
                <p:cNvSpPr/>
                <p:nvPr/>
              </p:nvSpPr>
              <p:spPr>
                <a:xfrm>
                  <a:off x="3441273" y="1673737"/>
                  <a:ext cx="165311" cy="1472308"/>
                </a:xfrm>
                <a:custGeom>
                  <a:avLst/>
                  <a:gdLst>
                    <a:gd name="connsiteX0" fmla="*/ 87630 w 95250"/>
                    <a:gd name="connsiteY0" fmla="*/ 0 h 739140"/>
                    <a:gd name="connsiteX1" fmla="*/ 0 w 95250"/>
                    <a:gd name="connsiteY1" fmla="*/ 30480 h 739140"/>
                    <a:gd name="connsiteX2" fmla="*/ 0 w 95250"/>
                    <a:gd name="connsiteY2" fmla="*/ 739140 h 739140"/>
                    <a:gd name="connsiteX3" fmla="*/ 95250 w 95250"/>
                    <a:gd name="connsiteY3" fmla="*/ 723900 h 739140"/>
                    <a:gd name="connsiteX4" fmla="*/ 87630 w 95250"/>
                    <a:gd name="connsiteY4" fmla="*/ 0 h 739140"/>
                    <a:gd name="connsiteX0" fmla="*/ 87630 w 95250"/>
                    <a:gd name="connsiteY0" fmla="*/ 0 h 723900"/>
                    <a:gd name="connsiteX1" fmla="*/ 0 w 95250"/>
                    <a:gd name="connsiteY1" fmla="*/ 30480 h 723900"/>
                    <a:gd name="connsiteX2" fmla="*/ 0 w 95250"/>
                    <a:gd name="connsiteY2" fmla="*/ 718185 h 723900"/>
                    <a:gd name="connsiteX3" fmla="*/ 95250 w 95250"/>
                    <a:gd name="connsiteY3" fmla="*/ 723900 h 723900"/>
                    <a:gd name="connsiteX4" fmla="*/ 87630 w 95250"/>
                    <a:gd name="connsiteY4" fmla="*/ 0 h 723900"/>
                    <a:gd name="connsiteX0" fmla="*/ 87630 w 95250"/>
                    <a:gd name="connsiteY0" fmla="*/ 0 h 723900"/>
                    <a:gd name="connsiteX1" fmla="*/ 0 w 95250"/>
                    <a:gd name="connsiteY1" fmla="*/ 15240 h 723900"/>
                    <a:gd name="connsiteX2" fmla="*/ 0 w 95250"/>
                    <a:gd name="connsiteY2" fmla="*/ 718185 h 723900"/>
                    <a:gd name="connsiteX3" fmla="*/ 95250 w 95250"/>
                    <a:gd name="connsiteY3" fmla="*/ 723900 h 723900"/>
                    <a:gd name="connsiteX4" fmla="*/ 87630 w 95250"/>
                    <a:gd name="connsiteY4" fmla="*/ 0 h 723900"/>
                    <a:gd name="connsiteX0" fmla="*/ 87630 w 91440"/>
                    <a:gd name="connsiteY0" fmla="*/ 0 h 718185"/>
                    <a:gd name="connsiteX1" fmla="*/ 0 w 91440"/>
                    <a:gd name="connsiteY1" fmla="*/ 15240 h 718185"/>
                    <a:gd name="connsiteX2" fmla="*/ 0 w 91440"/>
                    <a:gd name="connsiteY2" fmla="*/ 718185 h 718185"/>
                    <a:gd name="connsiteX3" fmla="*/ 91440 w 91440"/>
                    <a:gd name="connsiteY3" fmla="*/ 681990 h 718185"/>
                    <a:gd name="connsiteX4" fmla="*/ 87630 w 91440"/>
                    <a:gd name="connsiteY4" fmla="*/ 0 h 718185"/>
                    <a:gd name="connsiteX0" fmla="*/ 87630 w 97155"/>
                    <a:gd name="connsiteY0" fmla="*/ 0 h 718185"/>
                    <a:gd name="connsiteX1" fmla="*/ 0 w 97155"/>
                    <a:gd name="connsiteY1" fmla="*/ 15240 h 718185"/>
                    <a:gd name="connsiteX2" fmla="*/ 0 w 97155"/>
                    <a:gd name="connsiteY2" fmla="*/ 718185 h 718185"/>
                    <a:gd name="connsiteX3" fmla="*/ 97155 w 97155"/>
                    <a:gd name="connsiteY3" fmla="*/ 683895 h 718185"/>
                    <a:gd name="connsiteX4" fmla="*/ 87630 w 97155"/>
                    <a:gd name="connsiteY4" fmla="*/ 0 h 718185"/>
                    <a:gd name="connsiteX0" fmla="*/ 87630 w 97155"/>
                    <a:gd name="connsiteY0" fmla="*/ 0 h 683895"/>
                    <a:gd name="connsiteX1" fmla="*/ 0 w 97155"/>
                    <a:gd name="connsiteY1" fmla="*/ 15240 h 683895"/>
                    <a:gd name="connsiteX2" fmla="*/ 9525 w 97155"/>
                    <a:gd name="connsiteY2" fmla="*/ 655320 h 683895"/>
                    <a:gd name="connsiteX3" fmla="*/ 97155 w 97155"/>
                    <a:gd name="connsiteY3" fmla="*/ 683895 h 683895"/>
                    <a:gd name="connsiteX4" fmla="*/ 87630 w 97155"/>
                    <a:gd name="connsiteY4" fmla="*/ 0 h 683895"/>
                    <a:gd name="connsiteX0" fmla="*/ 87630 w 97155"/>
                    <a:gd name="connsiteY0" fmla="*/ 0 h 691515"/>
                    <a:gd name="connsiteX1" fmla="*/ 0 w 97155"/>
                    <a:gd name="connsiteY1" fmla="*/ 15240 h 691515"/>
                    <a:gd name="connsiteX2" fmla="*/ 5715 w 97155"/>
                    <a:gd name="connsiteY2" fmla="*/ 691515 h 691515"/>
                    <a:gd name="connsiteX3" fmla="*/ 97155 w 97155"/>
                    <a:gd name="connsiteY3" fmla="*/ 683895 h 691515"/>
                    <a:gd name="connsiteX4" fmla="*/ 87630 w 97155"/>
                    <a:gd name="connsiteY4" fmla="*/ 0 h 691515"/>
                    <a:gd name="connsiteX0" fmla="*/ 87630 w 97155"/>
                    <a:gd name="connsiteY0" fmla="*/ 0 h 689610"/>
                    <a:gd name="connsiteX1" fmla="*/ 0 w 97155"/>
                    <a:gd name="connsiteY1" fmla="*/ 15240 h 689610"/>
                    <a:gd name="connsiteX2" fmla="*/ 1905 w 97155"/>
                    <a:gd name="connsiteY2" fmla="*/ 689610 h 689610"/>
                    <a:gd name="connsiteX3" fmla="*/ 97155 w 97155"/>
                    <a:gd name="connsiteY3" fmla="*/ 683895 h 689610"/>
                    <a:gd name="connsiteX4" fmla="*/ 87630 w 97155"/>
                    <a:gd name="connsiteY4" fmla="*/ 0 h 689610"/>
                    <a:gd name="connsiteX0" fmla="*/ 89535 w 99060"/>
                    <a:gd name="connsiteY0" fmla="*/ 0 h 697230"/>
                    <a:gd name="connsiteX1" fmla="*/ 1905 w 99060"/>
                    <a:gd name="connsiteY1" fmla="*/ 15240 h 697230"/>
                    <a:gd name="connsiteX2" fmla="*/ 0 w 99060"/>
                    <a:gd name="connsiteY2" fmla="*/ 697230 h 697230"/>
                    <a:gd name="connsiteX3" fmla="*/ 99060 w 99060"/>
                    <a:gd name="connsiteY3" fmla="*/ 683895 h 697230"/>
                    <a:gd name="connsiteX4" fmla="*/ 89535 w 99060"/>
                    <a:gd name="connsiteY4" fmla="*/ 0 h 697230"/>
                    <a:gd name="connsiteX0" fmla="*/ 87630 w 97155"/>
                    <a:gd name="connsiteY0" fmla="*/ 0 h 697230"/>
                    <a:gd name="connsiteX1" fmla="*/ 0 w 97155"/>
                    <a:gd name="connsiteY1" fmla="*/ 15240 h 697230"/>
                    <a:gd name="connsiteX2" fmla="*/ 0 w 97155"/>
                    <a:gd name="connsiteY2" fmla="*/ 697230 h 697230"/>
                    <a:gd name="connsiteX3" fmla="*/ 97155 w 97155"/>
                    <a:gd name="connsiteY3" fmla="*/ 683895 h 697230"/>
                    <a:gd name="connsiteX4" fmla="*/ 87630 w 97155"/>
                    <a:gd name="connsiteY4" fmla="*/ 0 h 697230"/>
                    <a:gd name="connsiteX0" fmla="*/ 87630 w 97155"/>
                    <a:gd name="connsiteY0" fmla="*/ 0 h 683895"/>
                    <a:gd name="connsiteX1" fmla="*/ 0 w 97155"/>
                    <a:gd name="connsiteY1" fmla="*/ 15240 h 683895"/>
                    <a:gd name="connsiteX2" fmla="*/ 0 w 97155"/>
                    <a:gd name="connsiteY2" fmla="*/ 682096 h 683895"/>
                    <a:gd name="connsiteX3" fmla="*/ 97155 w 97155"/>
                    <a:gd name="connsiteY3" fmla="*/ 683895 h 683895"/>
                    <a:gd name="connsiteX4" fmla="*/ 87630 w 97155"/>
                    <a:gd name="connsiteY4" fmla="*/ 0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 h="683895">
                      <a:moveTo>
                        <a:pt x="87630" y="0"/>
                      </a:moveTo>
                      <a:lnTo>
                        <a:pt x="0" y="15240"/>
                      </a:lnTo>
                      <a:lnTo>
                        <a:pt x="0" y="682096"/>
                      </a:lnTo>
                      <a:lnTo>
                        <a:pt x="97155" y="683895"/>
                      </a:lnTo>
                      <a:lnTo>
                        <a:pt x="87630" y="0"/>
                      </a:lnTo>
                      <a:close/>
                    </a:path>
                  </a:pathLst>
                </a:custGeom>
                <a:solidFill>
                  <a:srgbClr val="CC0099">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8" name="フリーフォーム: 図形 57">
                  <a:extLst>
                    <a:ext uri="{FF2B5EF4-FFF2-40B4-BE49-F238E27FC236}">
                      <a16:creationId xmlns:a16="http://schemas.microsoft.com/office/drawing/2014/main" id="{8AD66B57-EE68-449D-A4C6-D9B7139EB6F7}"/>
                    </a:ext>
                  </a:extLst>
                </p:cNvPr>
                <p:cNvSpPr/>
                <p:nvPr/>
              </p:nvSpPr>
              <p:spPr>
                <a:xfrm>
                  <a:off x="3591344" y="1680496"/>
                  <a:ext cx="2444117" cy="1467553"/>
                </a:xfrm>
                <a:custGeom>
                  <a:avLst/>
                  <a:gdLst>
                    <a:gd name="connsiteX0" fmla="*/ 0 w 2145030"/>
                    <a:gd name="connsiteY0" fmla="*/ 0 h 525780"/>
                    <a:gd name="connsiteX1" fmla="*/ 2137410 w 2145030"/>
                    <a:gd name="connsiteY1" fmla="*/ 87630 h 525780"/>
                    <a:gd name="connsiteX2" fmla="*/ 2145030 w 2145030"/>
                    <a:gd name="connsiteY2" fmla="*/ 518160 h 525780"/>
                    <a:gd name="connsiteX3" fmla="*/ 0 w 2145030"/>
                    <a:gd name="connsiteY3" fmla="*/ 525780 h 525780"/>
                    <a:gd name="connsiteX4" fmla="*/ 0 w 2145030"/>
                    <a:gd name="connsiteY4" fmla="*/ 0 h 525780"/>
                    <a:gd name="connsiteX0" fmla="*/ 0 w 2145030"/>
                    <a:gd name="connsiteY0" fmla="*/ 0 h 525780"/>
                    <a:gd name="connsiteX1" fmla="*/ 2137410 w 2145030"/>
                    <a:gd name="connsiteY1" fmla="*/ 87630 h 525780"/>
                    <a:gd name="connsiteX2" fmla="*/ 2145030 w 2145030"/>
                    <a:gd name="connsiteY2" fmla="*/ 518160 h 525780"/>
                    <a:gd name="connsiteX3" fmla="*/ 412724 w 2145030"/>
                    <a:gd name="connsiteY3" fmla="*/ 523046 h 525780"/>
                    <a:gd name="connsiteX4" fmla="*/ 0 w 2145030"/>
                    <a:gd name="connsiteY4" fmla="*/ 525780 h 525780"/>
                    <a:gd name="connsiteX5" fmla="*/ 0 w 2145030"/>
                    <a:gd name="connsiteY5" fmla="*/ 0 h 525780"/>
                    <a:gd name="connsiteX0" fmla="*/ 0 w 2145030"/>
                    <a:gd name="connsiteY0" fmla="*/ 0 h 525780"/>
                    <a:gd name="connsiteX1" fmla="*/ 2137410 w 2145030"/>
                    <a:gd name="connsiteY1" fmla="*/ 87630 h 525780"/>
                    <a:gd name="connsiteX2" fmla="*/ 2145030 w 2145030"/>
                    <a:gd name="connsiteY2" fmla="*/ 518160 h 525780"/>
                    <a:gd name="connsiteX3" fmla="*/ 488924 w 2145030"/>
                    <a:gd name="connsiteY3" fmla="*/ 523046 h 525780"/>
                    <a:gd name="connsiteX4" fmla="*/ 412724 w 2145030"/>
                    <a:gd name="connsiteY4" fmla="*/ 523046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487019 w 2145030"/>
                    <a:gd name="connsiteY3" fmla="*/ 430525 h 525780"/>
                    <a:gd name="connsiteX4" fmla="*/ 412724 w 2145030"/>
                    <a:gd name="connsiteY4" fmla="*/ 523046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487019 w 2145030"/>
                    <a:gd name="connsiteY3" fmla="*/ 430525 h 525780"/>
                    <a:gd name="connsiteX4" fmla="*/ 502259 w 2145030"/>
                    <a:gd name="connsiteY4" fmla="*/ 520284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506069 w 2145030"/>
                    <a:gd name="connsiteY3" fmla="*/ 482999 h 525780"/>
                    <a:gd name="connsiteX4" fmla="*/ 502259 w 2145030"/>
                    <a:gd name="connsiteY4" fmla="*/ 520284 h 525780"/>
                    <a:gd name="connsiteX5" fmla="*/ 0 w 2145030"/>
                    <a:gd name="connsiteY5" fmla="*/ 525780 h 525780"/>
                    <a:gd name="connsiteX6" fmla="*/ 0 w 2145030"/>
                    <a:gd name="connsiteY6" fmla="*/ 0 h 525780"/>
                    <a:gd name="connsiteX0" fmla="*/ 0 w 2137410"/>
                    <a:gd name="connsiteY0" fmla="*/ 0 h 525780"/>
                    <a:gd name="connsiteX1" fmla="*/ 2137410 w 2137410"/>
                    <a:gd name="connsiteY1" fmla="*/ 87630 h 525780"/>
                    <a:gd name="connsiteX2" fmla="*/ 2131695 w 2137410"/>
                    <a:gd name="connsiteY2" fmla="*/ 493304 h 525780"/>
                    <a:gd name="connsiteX3" fmla="*/ 506069 w 2137410"/>
                    <a:gd name="connsiteY3" fmla="*/ 482999 h 525780"/>
                    <a:gd name="connsiteX4" fmla="*/ 502259 w 2137410"/>
                    <a:gd name="connsiteY4" fmla="*/ 520284 h 525780"/>
                    <a:gd name="connsiteX5" fmla="*/ 0 w 2137410"/>
                    <a:gd name="connsiteY5" fmla="*/ 525780 h 525780"/>
                    <a:gd name="connsiteX6" fmla="*/ 0 w 2137410"/>
                    <a:gd name="connsiteY6" fmla="*/ 0 h 525780"/>
                    <a:gd name="connsiteX0" fmla="*/ 0 w 2139315"/>
                    <a:gd name="connsiteY0" fmla="*/ 0 h 525780"/>
                    <a:gd name="connsiteX1" fmla="*/ 2137410 w 2139315"/>
                    <a:gd name="connsiteY1" fmla="*/ 87630 h 525780"/>
                    <a:gd name="connsiteX2" fmla="*/ 2139315 w 2139315"/>
                    <a:gd name="connsiteY2" fmla="*/ 487781 h 525780"/>
                    <a:gd name="connsiteX3" fmla="*/ 506069 w 2139315"/>
                    <a:gd name="connsiteY3" fmla="*/ 482999 h 525780"/>
                    <a:gd name="connsiteX4" fmla="*/ 502259 w 2139315"/>
                    <a:gd name="connsiteY4" fmla="*/ 520284 h 525780"/>
                    <a:gd name="connsiteX5" fmla="*/ 0 w 2139315"/>
                    <a:gd name="connsiteY5" fmla="*/ 525780 h 525780"/>
                    <a:gd name="connsiteX6" fmla="*/ 0 w 2139315"/>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82999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6544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8449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0354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8449 w 2137410"/>
                    <a:gd name="connsiteY3" fmla="*/ 478856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77475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19050 w 2137410"/>
                    <a:gd name="connsiteY5" fmla="*/ 496781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24765 w 2137410"/>
                    <a:gd name="connsiteY5" fmla="*/ 453973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224790 w 2137410"/>
                    <a:gd name="connsiteY5" fmla="*/ 362833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15240 w 2137410"/>
                    <a:gd name="connsiteY5" fmla="*/ 495401 h 520284"/>
                    <a:gd name="connsiteX6" fmla="*/ 0 w 2137410"/>
                    <a:gd name="connsiteY6" fmla="*/ 0 h 520284"/>
                    <a:gd name="connsiteX0" fmla="*/ 0 w 2137410"/>
                    <a:gd name="connsiteY0" fmla="*/ 0 h 498189"/>
                    <a:gd name="connsiteX1" fmla="*/ 2137410 w 2137410"/>
                    <a:gd name="connsiteY1" fmla="*/ 87630 h 498189"/>
                    <a:gd name="connsiteX2" fmla="*/ 2135505 w 2137410"/>
                    <a:gd name="connsiteY2" fmla="*/ 486400 h 498189"/>
                    <a:gd name="connsiteX3" fmla="*/ 506069 w 2137410"/>
                    <a:gd name="connsiteY3" fmla="*/ 477475 h 498189"/>
                    <a:gd name="connsiteX4" fmla="*/ 506069 w 2137410"/>
                    <a:gd name="connsiteY4" fmla="*/ 498189 h 498189"/>
                    <a:gd name="connsiteX5" fmla="*/ 15240 w 2137410"/>
                    <a:gd name="connsiteY5" fmla="*/ 495401 h 498189"/>
                    <a:gd name="connsiteX6" fmla="*/ 0 w 2137410"/>
                    <a:gd name="connsiteY6" fmla="*/ 0 h 498189"/>
                    <a:gd name="connsiteX0" fmla="*/ 0 w 2436495"/>
                    <a:gd name="connsiteY0" fmla="*/ 0 h 498189"/>
                    <a:gd name="connsiteX1" fmla="*/ 2436495 w 2436495"/>
                    <a:gd name="connsiteY1" fmla="*/ 102820 h 498189"/>
                    <a:gd name="connsiteX2" fmla="*/ 2135505 w 2436495"/>
                    <a:gd name="connsiteY2" fmla="*/ 486400 h 498189"/>
                    <a:gd name="connsiteX3" fmla="*/ 506069 w 2436495"/>
                    <a:gd name="connsiteY3" fmla="*/ 477475 h 498189"/>
                    <a:gd name="connsiteX4" fmla="*/ 506069 w 2436495"/>
                    <a:gd name="connsiteY4" fmla="*/ 498189 h 498189"/>
                    <a:gd name="connsiteX5" fmla="*/ 15240 w 2436495"/>
                    <a:gd name="connsiteY5" fmla="*/ 495401 h 498189"/>
                    <a:gd name="connsiteX6" fmla="*/ 0 w 243649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15240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5715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0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98189 h 498189"/>
                    <a:gd name="connsiteX4" fmla="*/ 0 w 2444115"/>
                    <a:gd name="connsiteY4" fmla="*/ 495401 h 498189"/>
                    <a:gd name="connsiteX5" fmla="*/ 0 w 2444115"/>
                    <a:gd name="connsiteY5" fmla="*/ 0 h 49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115" h="498189">
                      <a:moveTo>
                        <a:pt x="0" y="0"/>
                      </a:moveTo>
                      <a:lnTo>
                        <a:pt x="2436495" y="102820"/>
                      </a:lnTo>
                      <a:lnTo>
                        <a:pt x="2444115" y="485019"/>
                      </a:lnTo>
                      <a:lnTo>
                        <a:pt x="506069" y="498189"/>
                      </a:lnTo>
                      <a:lnTo>
                        <a:pt x="0" y="495401"/>
                      </a:lnTo>
                      <a:lnTo>
                        <a:pt x="0" y="0"/>
                      </a:lnTo>
                      <a:close/>
                    </a:path>
                  </a:pathLst>
                </a:custGeom>
                <a:solidFill>
                  <a:srgbClr val="FF99FF">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1" name="グループ化 50">
                <a:extLst>
                  <a:ext uri="{FF2B5EF4-FFF2-40B4-BE49-F238E27FC236}">
                    <a16:creationId xmlns:a16="http://schemas.microsoft.com/office/drawing/2014/main" id="{6FE6E3C4-E7E9-40CF-99DC-60E39D1909BD}"/>
                  </a:ext>
                </a:extLst>
              </p:cNvPr>
              <p:cNvGrpSpPr/>
              <p:nvPr/>
            </p:nvGrpSpPr>
            <p:grpSpPr>
              <a:xfrm>
                <a:off x="2733878" y="2047356"/>
                <a:ext cx="1751777" cy="1114188"/>
                <a:chOff x="3742725" y="1513593"/>
                <a:chExt cx="2602395" cy="1655208"/>
              </a:xfrm>
            </p:grpSpPr>
            <p:sp>
              <p:nvSpPr>
                <p:cNvPr id="55" name="フリーフォーム: 図形 54">
                  <a:extLst>
                    <a:ext uri="{FF2B5EF4-FFF2-40B4-BE49-F238E27FC236}">
                      <a16:creationId xmlns:a16="http://schemas.microsoft.com/office/drawing/2014/main" id="{7B1A0DC5-6A69-4CAE-A9C2-276C6AF68563}"/>
                    </a:ext>
                  </a:extLst>
                </p:cNvPr>
                <p:cNvSpPr/>
                <p:nvPr/>
              </p:nvSpPr>
              <p:spPr>
                <a:xfrm>
                  <a:off x="3742725" y="1513651"/>
                  <a:ext cx="169676" cy="1655150"/>
                </a:xfrm>
                <a:custGeom>
                  <a:avLst/>
                  <a:gdLst>
                    <a:gd name="connsiteX0" fmla="*/ 87630 w 95250"/>
                    <a:gd name="connsiteY0" fmla="*/ 0 h 739140"/>
                    <a:gd name="connsiteX1" fmla="*/ 0 w 95250"/>
                    <a:gd name="connsiteY1" fmla="*/ 30480 h 739140"/>
                    <a:gd name="connsiteX2" fmla="*/ 0 w 95250"/>
                    <a:gd name="connsiteY2" fmla="*/ 739140 h 739140"/>
                    <a:gd name="connsiteX3" fmla="*/ 95250 w 95250"/>
                    <a:gd name="connsiteY3" fmla="*/ 723900 h 739140"/>
                    <a:gd name="connsiteX4" fmla="*/ 87630 w 95250"/>
                    <a:gd name="connsiteY4" fmla="*/ 0 h 739140"/>
                    <a:gd name="connsiteX0" fmla="*/ 87630 w 95250"/>
                    <a:gd name="connsiteY0" fmla="*/ 0 h 723900"/>
                    <a:gd name="connsiteX1" fmla="*/ 0 w 95250"/>
                    <a:gd name="connsiteY1" fmla="*/ 30480 h 723900"/>
                    <a:gd name="connsiteX2" fmla="*/ 0 w 95250"/>
                    <a:gd name="connsiteY2" fmla="*/ 718185 h 723900"/>
                    <a:gd name="connsiteX3" fmla="*/ 95250 w 95250"/>
                    <a:gd name="connsiteY3" fmla="*/ 723900 h 723900"/>
                    <a:gd name="connsiteX4" fmla="*/ 87630 w 95250"/>
                    <a:gd name="connsiteY4" fmla="*/ 0 h 723900"/>
                    <a:gd name="connsiteX0" fmla="*/ 87630 w 95250"/>
                    <a:gd name="connsiteY0" fmla="*/ 0 h 723900"/>
                    <a:gd name="connsiteX1" fmla="*/ 0 w 95250"/>
                    <a:gd name="connsiteY1" fmla="*/ 15240 h 723900"/>
                    <a:gd name="connsiteX2" fmla="*/ 0 w 95250"/>
                    <a:gd name="connsiteY2" fmla="*/ 718185 h 723900"/>
                    <a:gd name="connsiteX3" fmla="*/ 95250 w 95250"/>
                    <a:gd name="connsiteY3" fmla="*/ 723900 h 723900"/>
                    <a:gd name="connsiteX4" fmla="*/ 87630 w 95250"/>
                    <a:gd name="connsiteY4" fmla="*/ 0 h 723900"/>
                    <a:gd name="connsiteX0" fmla="*/ 87630 w 91440"/>
                    <a:gd name="connsiteY0" fmla="*/ 0 h 718185"/>
                    <a:gd name="connsiteX1" fmla="*/ 0 w 91440"/>
                    <a:gd name="connsiteY1" fmla="*/ 15240 h 718185"/>
                    <a:gd name="connsiteX2" fmla="*/ 0 w 91440"/>
                    <a:gd name="connsiteY2" fmla="*/ 718185 h 718185"/>
                    <a:gd name="connsiteX3" fmla="*/ 91440 w 91440"/>
                    <a:gd name="connsiteY3" fmla="*/ 681990 h 718185"/>
                    <a:gd name="connsiteX4" fmla="*/ 87630 w 91440"/>
                    <a:gd name="connsiteY4" fmla="*/ 0 h 718185"/>
                    <a:gd name="connsiteX0" fmla="*/ 87630 w 97155"/>
                    <a:gd name="connsiteY0" fmla="*/ 0 h 718185"/>
                    <a:gd name="connsiteX1" fmla="*/ 0 w 97155"/>
                    <a:gd name="connsiteY1" fmla="*/ 15240 h 718185"/>
                    <a:gd name="connsiteX2" fmla="*/ 0 w 97155"/>
                    <a:gd name="connsiteY2" fmla="*/ 718185 h 718185"/>
                    <a:gd name="connsiteX3" fmla="*/ 97155 w 97155"/>
                    <a:gd name="connsiteY3" fmla="*/ 683895 h 718185"/>
                    <a:gd name="connsiteX4" fmla="*/ 87630 w 97155"/>
                    <a:gd name="connsiteY4" fmla="*/ 0 h 718185"/>
                    <a:gd name="connsiteX0" fmla="*/ 87630 w 97155"/>
                    <a:gd name="connsiteY0" fmla="*/ 0 h 683895"/>
                    <a:gd name="connsiteX1" fmla="*/ 0 w 97155"/>
                    <a:gd name="connsiteY1" fmla="*/ 15240 h 683895"/>
                    <a:gd name="connsiteX2" fmla="*/ 9525 w 97155"/>
                    <a:gd name="connsiteY2" fmla="*/ 655320 h 683895"/>
                    <a:gd name="connsiteX3" fmla="*/ 97155 w 97155"/>
                    <a:gd name="connsiteY3" fmla="*/ 683895 h 683895"/>
                    <a:gd name="connsiteX4" fmla="*/ 87630 w 97155"/>
                    <a:gd name="connsiteY4" fmla="*/ 0 h 683895"/>
                    <a:gd name="connsiteX0" fmla="*/ 87630 w 97155"/>
                    <a:gd name="connsiteY0" fmla="*/ 0 h 691515"/>
                    <a:gd name="connsiteX1" fmla="*/ 0 w 97155"/>
                    <a:gd name="connsiteY1" fmla="*/ 15240 h 691515"/>
                    <a:gd name="connsiteX2" fmla="*/ 5715 w 97155"/>
                    <a:gd name="connsiteY2" fmla="*/ 691515 h 691515"/>
                    <a:gd name="connsiteX3" fmla="*/ 97155 w 97155"/>
                    <a:gd name="connsiteY3" fmla="*/ 683895 h 691515"/>
                    <a:gd name="connsiteX4" fmla="*/ 87630 w 97155"/>
                    <a:gd name="connsiteY4" fmla="*/ 0 h 691515"/>
                    <a:gd name="connsiteX0" fmla="*/ 87630 w 97155"/>
                    <a:gd name="connsiteY0" fmla="*/ 0 h 689610"/>
                    <a:gd name="connsiteX1" fmla="*/ 0 w 97155"/>
                    <a:gd name="connsiteY1" fmla="*/ 15240 h 689610"/>
                    <a:gd name="connsiteX2" fmla="*/ 1905 w 97155"/>
                    <a:gd name="connsiteY2" fmla="*/ 689610 h 689610"/>
                    <a:gd name="connsiteX3" fmla="*/ 97155 w 97155"/>
                    <a:gd name="connsiteY3" fmla="*/ 683895 h 689610"/>
                    <a:gd name="connsiteX4" fmla="*/ 87630 w 97155"/>
                    <a:gd name="connsiteY4" fmla="*/ 0 h 689610"/>
                    <a:gd name="connsiteX0" fmla="*/ 89535 w 99060"/>
                    <a:gd name="connsiteY0" fmla="*/ 0 h 697230"/>
                    <a:gd name="connsiteX1" fmla="*/ 1905 w 99060"/>
                    <a:gd name="connsiteY1" fmla="*/ 15240 h 697230"/>
                    <a:gd name="connsiteX2" fmla="*/ 0 w 99060"/>
                    <a:gd name="connsiteY2" fmla="*/ 697230 h 697230"/>
                    <a:gd name="connsiteX3" fmla="*/ 99060 w 99060"/>
                    <a:gd name="connsiteY3" fmla="*/ 683895 h 697230"/>
                    <a:gd name="connsiteX4" fmla="*/ 89535 w 99060"/>
                    <a:gd name="connsiteY4" fmla="*/ 0 h 697230"/>
                    <a:gd name="connsiteX0" fmla="*/ 87630 w 97155"/>
                    <a:gd name="connsiteY0" fmla="*/ 0 h 697230"/>
                    <a:gd name="connsiteX1" fmla="*/ 0 w 97155"/>
                    <a:gd name="connsiteY1" fmla="*/ 15240 h 697230"/>
                    <a:gd name="connsiteX2" fmla="*/ 0 w 97155"/>
                    <a:gd name="connsiteY2" fmla="*/ 697230 h 697230"/>
                    <a:gd name="connsiteX3" fmla="*/ 97155 w 97155"/>
                    <a:gd name="connsiteY3" fmla="*/ 683895 h 697230"/>
                    <a:gd name="connsiteX4" fmla="*/ 87630 w 97155"/>
                    <a:gd name="connsiteY4" fmla="*/ 0 h 697230"/>
                    <a:gd name="connsiteX0" fmla="*/ 87630 w 97155"/>
                    <a:gd name="connsiteY0" fmla="*/ 0 h 683895"/>
                    <a:gd name="connsiteX1" fmla="*/ 0 w 97155"/>
                    <a:gd name="connsiteY1" fmla="*/ 15240 h 683895"/>
                    <a:gd name="connsiteX2" fmla="*/ 0 w 97155"/>
                    <a:gd name="connsiteY2" fmla="*/ 674590 h 683895"/>
                    <a:gd name="connsiteX3" fmla="*/ 97155 w 97155"/>
                    <a:gd name="connsiteY3" fmla="*/ 683895 h 683895"/>
                    <a:gd name="connsiteX4" fmla="*/ 87630 w 97155"/>
                    <a:gd name="connsiteY4" fmla="*/ 0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55" h="683895">
                      <a:moveTo>
                        <a:pt x="87630" y="0"/>
                      </a:moveTo>
                      <a:lnTo>
                        <a:pt x="0" y="15240"/>
                      </a:lnTo>
                      <a:lnTo>
                        <a:pt x="0" y="674590"/>
                      </a:lnTo>
                      <a:lnTo>
                        <a:pt x="97155" y="683895"/>
                      </a:lnTo>
                      <a:lnTo>
                        <a:pt x="87630" y="0"/>
                      </a:lnTo>
                      <a:close/>
                    </a:path>
                  </a:pathLst>
                </a:custGeom>
                <a:solidFill>
                  <a:srgbClr val="CC0099">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フリーフォーム: 図形 55">
                  <a:extLst>
                    <a:ext uri="{FF2B5EF4-FFF2-40B4-BE49-F238E27FC236}">
                      <a16:creationId xmlns:a16="http://schemas.microsoft.com/office/drawing/2014/main" id="{68D516DA-093F-48F1-9AD8-6D2A4165F9C5}"/>
                    </a:ext>
                  </a:extLst>
                </p:cNvPr>
                <p:cNvSpPr/>
                <p:nvPr/>
              </p:nvSpPr>
              <p:spPr>
                <a:xfrm>
                  <a:off x="3901004" y="1513593"/>
                  <a:ext cx="2444116" cy="1647935"/>
                </a:xfrm>
                <a:custGeom>
                  <a:avLst/>
                  <a:gdLst>
                    <a:gd name="connsiteX0" fmla="*/ 0 w 2145030"/>
                    <a:gd name="connsiteY0" fmla="*/ 0 h 525780"/>
                    <a:gd name="connsiteX1" fmla="*/ 2137410 w 2145030"/>
                    <a:gd name="connsiteY1" fmla="*/ 87630 h 525780"/>
                    <a:gd name="connsiteX2" fmla="*/ 2145030 w 2145030"/>
                    <a:gd name="connsiteY2" fmla="*/ 518160 h 525780"/>
                    <a:gd name="connsiteX3" fmla="*/ 0 w 2145030"/>
                    <a:gd name="connsiteY3" fmla="*/ 525780 h 525780"/>
                    <a:gd name="connsiteX4" fmla="*/ 0 w 2145030"/>
                    <a:gd name="connsiteY4" fmla="*/ 0 h 525780"/>
                    <a:gd name="connsiteX0" fmla="*/ 0 w 2145030"/>
                    <a:gd name="connsiteY0" fmla="*/ 0 h 525780"/>
                    <a:gd name="connsiteX1" fmla="*/ 2137410 w 2145030"/>
                    <a:gd name="connsiteY1" fmla="*/ 87630 h 525780"/>
                    <a:gd name="connsiteX2" fmla="*/ 2145030 w 2145030"/>
                    <a:gd name="connsiteY2" fmla="*/ 518160 h 525780"/>
                    <a:gd name="connsiteX3" fmla="*/ 412724 w 2145030"/>
                    <a:gd name="connsiteY3" fmla="*/ 523046 h 525780"/>
                    <a:gd name="connsiteX4" fmla="*/ 0 w 2145030"/>
                    <a:gd name="connsiteY4" fmla="*/ 525780 h 525780"/>
                    <a:gd name="connsiteX5" fmla="*/ 0 w 2145030"/>
                    <a:gd name="connsiteY5" fmla="*/ 0 h 525780"/>
                    <a:gd name="connsiteX0" fmla="*/ 0 w 2145030"/>
                    <a:gd name="connsiteY0" fmla="*/ 0 h 525780"/>
                    <a:gd name="connsiteX1" fmla="*/ 2137410 w 2145030"/>
                    <a:gd name="connsiteY1" fmla="*/ 87630 h 525780"/>
                    <a:gd name="connsiteX2" fmla="*/ 2145030 w 2145030"/>
                    <a:gd name="connsiteY2" fmla="*/ 518160 h 525780"/>
                    <a:gd name="connsiteX3" fmla="*/ 488924 w 2145030"/>
                    <a:gd name="connsiteY3" fmla="*/ 523046 h 525780"/>
                    <a:gd name="connsiteX4" fmla="*/ 412724 w 2145030"/>
                    <a:gd name="connsiteY4" fmla="*/ 523046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487019 w 2145030"/>
                    <a:gd name="connsiteY3" fmla="*/ 430525 h 525780"/>
                    <a:gd name="connsiteX4" fmla="*/ 412724 w 2145030"/>
                    <a:gd name="connsiteY4" fmla="*/ 523046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487019 w 2145030"/>
                    <a:gd name="connsiteY3" fmla="*/ 430525 h 525780"/>
                    <a:gd name="connsiteX4" fmla="*/ 502259 w 2145030"/>
                    <a:gd name="connsiteY4" fmla="*/ 520284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506069 w 2145030"/>
                    <a:gd name="connsiteY3" fmla="*/ 482999 h 525780"/>
                    <a:gd name="connsiteX4" fmla="*/ 502259 w 2145030"/>
                    <a:gd name="connsiteY4" fmla="*/ 520284 h 525780"/>
                    <a:gd name="connsiteX5" fmla="*/ 0 w 2145030"/>
                    <a:gd name="connsiteY5" fmla="*/ 525780 h 525780"/>
                    <a:gd name="connsiteX6" fmla="*/ 0 w 2145030"/>
                    <a:gd name="connsiteY6" fmla="*/ 0 h 525780"/>
                    <a:gd name="connsiteX0" fmla="*/ 0 w 2137410"/>
                    <a:gd name="connsiteY0" fmla="*/ 0 h 525780"/>
                    <a:gd name="connsiteX1" fmla="*/ 2137410 w 2137410"/>
                    <a:gd name="connsiteY1" fmla="*/ 87630 h 525780"/>
                    <a:gd name="connsiteX2" fmla="*/ 2131695 w 2137410"/>
                    <a:gd name="connsiteY2" fmla="*/ 493304 h 525780"/>
                    <a:gd name="connsiteX3" fmla="*/ 506069 w 2137410"/>
                    <a:gd name="connsiteY3" fmla="*/ 482999 h 525780"/>
                    <a:gd name="connsiteX4" fmla="*/ 502259 w 2137410"/>
                    <a:gd name="connsiteY4" fmla="*/ 520284 h 525780"/>
                    <a:gd name="connsiteX5" fmla="*/ 0 w 2137410"/>
                    <a:gd name="connsiteY5" fmla="*/ 525780 h 525780"/>
                    <a:gd name="connsiteX6" fmla="*/ 0 w 2137410"/>
                    <a:gd name="connsiteY6" fmla="*/ 0 h 525780"/>
                    <a:gd name="connsiteX0" fmla="*/ 0 w 2139315"/>
                    <a:gd name="connsiteY0" fmla="*/ 0 h 525780"/>
                    <a:gd name="connsiteX1" fmla="*/ 2137410 w 2139315"/>
                    <a:gd name="connsiteY1" fmla="*/ 87630 h 525780"/>
                    <a:gd name="connsiteX2" fmla="*/ 2139315 w 2139315"/>
                    <a:gd name="connsiteY2" fmla="*/ 487781 h 525780"/>
                    <a:gd name="connsiteX3" fmla="*/ 506069 w 2139315"/>
                    <a:gd name="connsiteY3" fmla="*/ 482999 h 525780"/>
                    <a:gd name="connsiteX4" fmla="*/ 502259 w 2139315"/>
                    <a:gd name="connsiteY4" fmla="*/ 520284 h 525780"/>
                    <a:gd name="connsiteX5" fmla="*/ 0 w 2139315"/>
                    <a:gd name="connsiteY5" fmla="*/ 525780 h 525780"/>
                    <a:gd name="connsiteX6" fmla="*/ 0 w 2139315"/>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82999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6544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8449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0354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8449 w 2137410"/>
                    <a:gd name="connsiteY3" fmla="*/ 478856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77475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19050 w 2137410"/>
                    <a:gd name="connsiteY5" fmla="*/ 496781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24765 w 2137410"/>
                    <a:gd name="connsiteY5" fmla="*/ 453973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224790 w 2137410"/>
                    <a:gd name="connsiteY5" fmla="*/ 362833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15240 w 2137410"/>
                    <a:gd name="connsiteY5" fmla="*/ 495401 h 520284"/>
                    <a:gd name="connsiteX6" fmla="*/ 0 w 2137410"/>
                    <a:gd name="connsiteY6" fmla="*/ 0 h 520284"/>
                    <a:gd name="connsiteX0" fmla="*/ 0 w 2137410"/>
                    <a:gd name="connsiteY0" fmla="*/ 0 h 498189"/>
                    <a:gd name="connsiteX1" fmla="*/ 2137410 w 2137410"/>
                    <a:gd name="connsiteY1" fmla="*/ 87630 h 498189"/>
                    <a:gd name="connsiteX2" fmla="*/ 2135505 w 2137410"/>
                    <a:gd name="connsiteY2" fmla="*/ 486400 h 498189"/>
                    <a:gd name="connsiteX3" fmla="*/ 506069 w 2137410"/>
                    <a:gd name="connsiteY3" fmla="*/ 477475 h 498189"/>
                    <a:gd name="connsiteX4" fmla="*/ 506069 w 2137410"/>
                    <a:gd name="connsiteY4" fmla="*/ 498189 h 498189"/>
                    <a:gd name="connsiteX5" fmla="*/ 15240 w 2137410"/>
                    <a:gd name="connsiteY5" fmla="*/ 495401 h 498189"/>
                    <a:gd name="connsiteX6" fmla="*/ 0 w 2137410"/>
                    <a:gd name="connsiteY6" fmla="*/ 0 h 498189"/>
                    <a:gd name="connsiteX0" fmla="*/ 0 w 2436495"/>
                    <a:gd name="connsiteY0" fmla="*/ 0 h 498189"/>
                    <a:gd name="connsiteX1" fmla="*/ 2436495 w 2436495"/>
                    <a:gd name="connsiteY1" fmla="*/ 102820 h 498189"/>
                    <a:gd name="connsiteX2" fmla="*/ 2135505 w 2436495"/>
                    <a:gd name="connsiteY2" fmla="*/ 486400 h 498189"/>
                    <a:gd name="connsiteX3" fmla="*/ 506069 w 2436495"/>
                    <a:gd name="connsiteY3" fmla="*/ 477475 h 498189"/>
                    <a:gd name="connsiteX4" fmla="*/ 506069 w 2436495"/>
                    <a:gd name="connsiteY4" fmla="*/ 498189 h 498189"/>
                    <a:gd name="connsiteX5" fmla="*/ 15240 w 2436495"/>
                    <a:gd name="connsiteY5" fmla="*/ 495401 h 498189"/>
                    <a:gd name="connsiteX6" fmla="*/ 0 w 243649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15240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5715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0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98189 h 498189"/>
                    <a:gd name="connsiteX4" fmla="*/ 0 w 2444115"/>
                    <a:gd name="connsiteY4" fmla="*/ 495401 h 498189"/>
                    <a:gd name="connsiteX5" fmla="*/ 0 w 2444115"/>
                    <a:gd name="connsiteY5" fmla="*/ 0 h 498189"/>
                    <a:gd name="connsiteX0" fmla="*/ 0 w 2444115"/>
                    <a:gd name="connsiteY0" fmla="*/ 0 h 495401"/>
                    <a:gd name="connsiteX1" fmla="*/ 2436495 w 2444115"/>
                    <a:gd name="connsiteY1" fmla="*/ 102820 h 495401"/>
                    <a:gd name="connsiteX2" fmla="*/ 2444115 w 2444115"/>
                    <a:gd name="connsiteY2" fmla="*/ 485019 h 495401"/>
                    <a:gd name="connsiteX3" fmla="*/ 511730 w 2444115"/>
                    <a:gd name="connsiteY3" fmla="*/ 493084 h 495401"/>
                    <a:gd name="connsiteX4" fmla="*/ 0 w 2444115"/>
                    <a:gd name="connsiteY4" fmla="*/ 495401 h 495401"/>
                    <a:gd name="connsiteX5" fmla="*/ 0 w 2444115"/>
                    <a:gd name="connsiteY5" fmla="*/ 0 h 49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115" h="495401">
                      <a:moveTo>
                        <a:pt x="0" y="0"/>
                      </a:moveTo>
                      <a:lnTo>
                        <a:pt x="2436495" y="102820"/>
                      </a:lnTo>
                      <a:lnTo>
                        <a:pt x="2444115" y="485019"/>
                      </a:lnTo>
                      <a:lnTo>
                        <a:pt x="511730" y="493084"/>
                      </a:lnTo>
                      <a:lnTo>
                        <a:pt x="0" y="495401"/>
                      </a:lnTo>
                      <a:lnTo>
                        <a:pt x="0" y="0"/>
                      </a:lnTo>
                      <a:close/>
                    </a:path>
                  </a:pathLst>
                </a:custGeom>
                <a:solidFill>
                  <a:srgbClr val="FF99FF">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2" name="グループ化 51">
                <a:extLst>
                  <a:ext uri="{FF2B5EF4-FFF2-40B4-BE49-F238E27FC236}">
                    <a16:creationId xmlns:a16="http://schemas.microsoft.com/office/drawing/2014/main" id="{96BD2448-C232-4A8D-964F-E2EF9907F705}"/>
                  </a:ext>
                </a:extLst>
              </p:cNvPr>
              <p:cNvGrpSpPr/>
              <p:nvPr/>
            </p:nvGrpSpPr>
            <p:grpSpPr>
              <a:xfrm>
                <a:off x="3212032" y="1916781"/>
                <a:ext cx="2140256" cy="1256172"/>
                <a:chOff x="3986680" y="1890206"/>
                <a:chExt cx="2140256" cy="1256172"/>
              </a:xfrm>
            </p:grpSpPr>
            <p:sp>
              <p:nvSpPr>
                <p:cNvPr id="53" name="フリーフォーム: 図形 52">
                  <a:extLst>
                    <a:ext uri="{FF2B5EF4-FFF2-40B4-BE49-F238E27FC236}">
                      <a16:creationId xmlns:a16="http://schemas.microsoft.com/office/drawing/2014/main" id="{52432703-8A77-48F4-A8BB-AFE6C5339A50}"/>
                    </a:ext>
                  </a:extLst>
                </p:cNvPr>
                <p:cNvSpPr/>
                <p:nvPr/>
              </p:nvSpPr>
              <p:spPr>
                <a:xfrm>
                  <a:off x="3986680" y="1890206"/>
                  <a:ext cx="134145" cy="1252344"/>
                </a:xfrm>
                <a:custGeom>
                  <a:avLst/>
                  <a:gdLst>
                    <a:gd name="connsiteX0" fmla="*/ 87630 w 95250"/>
                    <a:gd name="connsiteY0" fmla="*/ 0 h 739140"/>
                    <a:gd name="connsiteX1" fmla="*/ 0 w 95250"/>
                    <a:gd name="connsiteY1" fmla="*/ 30480 h 739140"/>
                    <a:gd name="connsiteX2" fmla="*/ 0 w 95250"/>
                    <a:gd name="connsiteY2" fmla="*/ 739140 h 739140"/>
                    <a:gd name="connsiteX3" fmla="*/ 95250 w 95250"/>
                    <a:gd name="connsiteY3" fmla="*/ 723900 h 739140"/>
                    <a:gd name="connsiteX4" fmla="*/ 87630 w 95250"/>
                    <a:gd name="connsiteY4" fmla="*/ 0 h 739140"/>
                    <a:gd name="connsiteX0" fmla="*/ 87630 w 95250"/>
                    <a:gd name="connsiteY0" fmla="*/ 0 h 723900"/>
                    <a:gd name="connsiteX1" fmla="*/ 0 w 95250"/>
                    <a:gd name="connsiteY1" fmla="*/ 30480 h 723900"/>
                    <a:gd name="connsiteX2" fmla="*/ 0 w 95250"/>
                    <a:gd name="connsiteY2" fmla="*/ 718185 h 723900"/>
                    <a:gd name="connsiteX3" fmla="*/ 95250 w 95250"/>
                    <a:gd name="connsiteY3" fmla="*/ 723900 h 723900"/>
                    <a:gd name="connsiteX4" fmla="*/ 87630 w 95250"/>
                    <a:gd name="connsiteY4" fmla="*/ 0 h 723900"/>
                    <a:gd name="connsiteX0" fmla="*/ 87630 w 95250"/>
                    <a:gd name="connsiteY0" fmla="*/ 0 h 723900"/>
                    <a:gd name="connsiteX1" fmla="*/ 0 w 95250"/>
                    <a:gd name="connsiteY1" fmla="*/ 15240 h 723900"/>
                    <a:gd name="connsiteX2" fmla="*/ 0 w 95250"/>
                    <a:gd name="connsiteY2" fmla="*/ 718185 h 723900"/>
                    <a:gd name="connsiteX3" fmla="*/ 95250 w 95250"/>
                    <a:gd name="connsiteY3" fmla="*/ 723900 h 723900"/>
                    <a:gd name="connsiteX4" fmla="*/ 87630 w 95250"/>
                    <a:gd name="connsiteY4" fmla="*/ 0 h 723900"/>
                    <a:gd name="connsiteX0" fmla="*/ 87630 w 91440"/>
                    <a:gd name="connsiteY0" fmla="*/ 0 h 718185"/>
                    <a:gd name="connsiteX1" fmla="*/ 0 w 91440"/>
                    <a:gd name="connsiteY1" fmla="*/ 15240 h 718185"/>
                    <a:gd name="connsiteX2" fmla="*/ 0 w 91440"/>
                    <a:gd name="connsiteY2" fmla="*/ 718185 h 718185"/>
                    <a:gd name="connsiteX3" fmla="*/ 91440 w 91440"/>
                    <a:gd name="connsiteY3" fmla="*/ 681990 h 718185"/>
                    <a:gd name="connsiteX4" fmla="*/ 87630 w 91440"/>
                    <a:gd name="connsiteY4" fmla="*/ 0 h 718185"/>
                    <a:gd name="connsiteX0" fmla="*/ 87630 w 97155"/>
                    <a:gd name="connsiteY0" fmla="*/ 0 h 718185"/>
                    <a:gd name="connsiteX1" fmla="*/ 0 w 97155"/>
                    <a:gd name="connsiteY1" fmla="*/ 15240 h 718185"/>
                    <a:gd name="connsiteX2" fmla="*/ 0 w 97155"/>
                    <a:gd name="connsiteY2" fmla="*/ 718185 h 718185"/>
                    <a:gd name="connsiteX3" fmla="*/ 97155 w 97155"/>
                    <a:gd name="connsiteY3" fmla="*/ 683895 h 718185"/>
                    <a:gd name="connsiteX4" fmla="*/ 87630 w 97155"/>
                    <a:gd name="connsiteY4" fmla="*/ 0 h 718185"/>
                    <a:gd name="connsiteX0" fmla="*/ 87630 w 97155"/>
                    <a:gd name="connsiteY0" fmla="*/ 0 h 683895"/>
                    <a:gd name="connsiteX1" fmla="*/ 0 w 97155"/>
                    <a:gd name="connsiteY1" fmla="*/ 15240 h 683895"/>
                    <a:gd name="connsiteX2" fmla="*/ 9525 w 97155"/>
                    <a:gd name="connsiteY2" fmla="*/ 655320 h 683895"/>
                    <a:gd name="connsiteX3" fmla="*/ 97155 w 97155"/>
                    <a:gd name="connsiteY3" fmla="*/ 683895 h 683895"/>
                    <a:gd name="connsiteX4" fmla="*/ 87630 w 97155"/>
                    <a:gd name="connsiteY4" fmla="*/ 0 h 683895"/>
                    <a:gd name="connsiteX0" fmla="*/ 87630 w 97155"/>
                    <a:gd name="connsiteY0" fmla="*/ 0 h 691515"/>
                    <a:gd name="connsiteX1" fmla="*/ 0 w 97155"/>
                    <a:gd name="connsiteY1" fmla="*/ 15240 h 691515"/>
                    <a:gd name="connsiteX2" fmla="*/ 5715 w 97155"/>
                    <a:gd name="connsiteY2" fmla="*/ 691515 h 691515"/>
                    <a:gd name="connsiteX3" fmla="*/ 97155 w 97155"/>
                    <a:gd name="connsiteY3" fmla="*/ 683895 h 691515"/>
                    <a:gd name="connsiteX4" fmla="*/ 87630 w 97155"/>
                    <a:gd name="connsiteY4" fmla="*/ 0 h 691515"/>
                    <a:gd name="connsiteX0" fmla="*/ 87630 w 97155"/>
                    <a:gd name="connsiteY0" fmla="*/ 0 h 689610"/>
                    <a:gd name="connsiteX1" fmla="*/ 0 w 97155"/>
                    <a:gd name="connsiteY1" fmla="*/ 15240 h 689610"/>
                    <a:gd name="connsiteX2" fmla="*/ 1905 w 97155"/>
                    <a:gd name="connsiteY2" fmla="*/ 689610 h 689610"/>
                    <a:gd name="connsiteX3" fmla="*/ 97155 w 97155"/>
                    <a:gd name="connsiteY3" fmla="*/ 683895 h 689610"/>
                    <a:gd name="connsiteX4" fmla="*/ 87630 w 97155"/>
                    <a:gd name="connsiteY4" fmla="*/ 0 h 689610"/>
                    <a:gd name="connsiteX0" fmla="*/ 89535 w 99060"/>
                    <a:gd name="connsiteY0" fmla="*/ 0 h 697230"/>
                    <a:gd name="connsiteX1" fmla="*/ 1905 w 99060"/>
                    <a:gd name="connsiteY1" fmla="*/ 15240 h 697230"/>
                    <a:gd name="connsiteX2" fmla="*/ 0 w 99060"/>
                    <a:gd name="connsiteY2" fmla="*/ 697230 h 697230"/>
                    <a:gd name="connsiteX3" fmla="*/ 99060 w 99060"/>
                    <a:gd name="connsiteY3" fmla="*/ 683895 h 697230"/>
                    <a:gd name="connsiteX4" fmla="*/ 89535 w 99060"/>
                    <a:gd name="connsiteY4" fmla="*/ 0 h 697230"/>
                    <a:gd name="connsiteX0" fmla="*/ 87630 w 97155"/>
                    <a:gd name="connsiteY0" fmla="*/ 0 h 697230"/>
                    <a:gd name="connsiteX1" fmla="*/ 0 w 97155"/>
                    <a:gd name="connsiteY1" fmla="*/ 15240 h 697230"/>
                    <a:gd name="connsiteX2" fmla="*/ 0 w 97155"/>
                    <a:gd name="connsiteY2" fmla="*/ 697230 h 697230"/>
                    <a:gd name="connsiteX3" fmla="*/ 97155 w 97155"/>
                    <a:gd name="connsiteY3" fmla="*/ 683895 h 697230"/>
                    <a:gd name="connsiteX4" fmla="*/ 87630 w 97155"/>
                    <a:gd name="connsiteY4" fmla="*/ 0 h 697230"/>
                    <a:gd name="connsiteX0" fmla="*/ 87630 w 97155"/>
                    <a:gd name="connsiteY0" fmla="*/ 0 h 683895"/>
                    <a:gd name="connsiteX1" fmla="*/ 0 w 97155"/>
                    <a:gd name="connsiteY1" fmla="*/ 15240 h 683895"/>
                    <a:gd name="connsiteX2" fmla="*/ 1905 w 97155"/>
                    <a:gd name="connsiteY2" fmla="*/ 619125 h 683895"/>
                    <a:gd name="connsiteX3" fmla="*/ 97155 w 97155"/>
                    <a:gd name="connsiteY3" fmla="*/ 683895 h 683895"/>
                    <a:gd name="connsiteX4" fmla="*/ 87630 w 97155"/>
                    <a:gd name="connsiteY4" fmla="*/ 0 h 683895"/>
                    <a:gd name="connsiteX0" fmla="*/ 87630 w 97155"/>
                    <a:gd name="connsiteY0" fmla="*/ 0 h 683895"/>
                    <a:gd name="connsiteX1" fmla="*/ 0 w 97155"/>
                    <a:gd name="connsiteY1" fmla="*/ 15240 h 683895"/>
                    <a:gd name="connsiteX2" fmla="*/ 1905 w 97155"/>
                    <a:gd name="connsiteY2" fmla="*/ 672465 h 683895"/>
                    <a:gd name="connsiteX3" fmla="*/ 97155 w 97155"/>
                    <a:gd name="connsiteY3" fmla="*/ 683895 h 683895"/>
                    <a:gd name="connsiteX4" fmla="*/ 87630 w 97155"/>
                    <a:gd name="connsiteY4" fmla="*/ 0 h 683895"/>
                    <a:gd name="connsiteX0" fmla="*/ 87630 w 91228"/>
                    <a:gd name="connsiteY0" fmla="*/ 0 h 672465"/>
                    <a:gd name="connsiteX1" fmla="*/ 0 w 91228"/>
                    <a:gd name="connsiteY1" fmla="*/ 15240 h 672465"/>
                    <a:gd name="connsiteX2" fmla="*/ 1905 w 91228"/>
                    <a:gd name="connsiteY2" fmla="*/ 672465 h 672465"/>
                    <a:gd name="connsiteX3" fmla="*/ 91228 w 91228"/>
                    <a:gd name="connsiteY3" fmla="*/ 658840 h 672465"/>
                    <a:gd name="connsiteX4" fmla="*/ 87630 w 91228"/>
                    <a:gd name="connsiteY4" fmla="*/ 0 h 672465"/>
                    <a:gd name="connsiteX0" fmla="*/ 87630 w 91228"/>
                    <a:gd name="connsiteY0" fmla="*/ 0 h 658840"/>
                    <a:gd name="connsiteX1" fmla="*/ 0 w 91228"/>
                    <a:gd name="connsiteY1" fmla="*/ 15240 h 658840"/>
                    <a:gd name="connsiteX2" fmla="*/ 3090 w 91228"/>
                    <a:gd name="connsiteY2" fmla="*/ 658434 h 658840"/>
                    <a:gd name="connsiteX3" fmla="*/ 91228 w 91228"/>
                    <a:gd name="connsiteY3" fmla="*/ 658840 h 658840"/>
                    <a:gd name="connsiteX4" fmla="*/ 87630 w 91228"/>
                    <a:gd name="connsiteY4" fmla="*/ 0 h 658840"/>
                    <a:gd name="connsiteX0" fmla="*/ 87630 w 91228"/>
                    <a:gd name="connsiteY0" fmla="*/ 0 h 658840"/>
                    <a:gd name="connsiteX1" fmla="*/ 0 w 91228"/>
                    <a:gd name="connsiteY1" fmla="*/ 15240 h 658840"/>
                    <a:gd name="connsiteX2" fmla="*/ 3090 w 91228"/>
                    <a:gd name="connsiteY2" fmla="*/ 654425 h 658840"/>
                    <a:gd name="connsiteX3" fmla="*/ 91228 w 91228"/>
                    <a:gd name="connsiteY3" fmla="*/ 658840 h 658840"/>
                    <a:gd name="connsiteX4" fmla="*/ 87630 w 91228"/>
                    <a:gd name="connsiteY4" fmla="*/ 0 h 658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28" h="658840">
                      <a:moveTo>
                        <a:pt x="87630" y="0"/>
                      </a:moveTo>
                      <a:lnTo>
                        <a:pt x="0" y="15240"/>
                      </a:lnTo>
                      <a:lnTo>
                        <a:pt x="3090" y="654425"/>
                      </a:lnTo>
                      <a:lnTo>
                        <a:pt x="91228" y="658840"/>
                      </a:lnTo>
                      <a:cubicBezTo>
                        <a:pt x="90029" y="439227"/>
                        <a:pt x="88829" y="219613"/>
                        <a:pt x="87630" y="0"/>
                      </a:cubicBezTo>
                      <a:close/>
                    </a:path>
                  </a:pathLst>
                </a:custGeom>
                <a:solidFill>
                  <a:srgbClr val="CC0099">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フリーフォーム: 図形 53">
                  <a:extLst>
                    <a:ext uri="{FF2B5EF4-FFF2-40B4-BE49-F238E27FC236}">
                      <a16:creationId xmlns:a16="http://schemas.microsoft.com/office/drawing/2014/main" id="{E6515F3B-F18D-47C5-B224-C6C9C95A5754}"/>
                    </a:ext>
                  </a:extLst>
                </p:cNvPr>
                <p:cNvSpPr/>
                <p:nvPr/>
              </p:nvSpPr>
              <p:spPr>
                <a:xfrm>
                  <a:off x="4116145" y="1892205"/>
                  <a:ext cx="2010791" cy="1254173"/>
                </a:xfrm>
                <a:custGeom>
                  <a:avLst/>
                  <a:gdLst>
                    <a:gd name="connsiteX0" fmla="*/ 0 w 2145030"/>
                    <a:gd name="connsiteY0" fmla="*/ 0 h 525780"/>
                    <a:gd name="connsiteX1" fmla="*/ 2137410 w 2145030"/>
                    <a:gd name="connsiteY1" fmla="*/ 87630 h 525780"/>
                    <a:gd name="connsiteX2" fmla="*/ 2145030 w 2145030"/>
                    <a:gd name="connsiteY2" fmla="*/ 518160 h 525780"/>
                    <a:gd name="connsiteX3" fmla="*/ 0 w 2145030"/>
                    <a:gd name="connsiteY3" fmla="*/ 525780 h 525780"/>
                    <a:gd name="connsiteX4" fmla="*/ 0 w 2145030"/>
                    <a:gd name="connsiteY4" fmla="*/ 0 h 525780"/>
                    <a:gd name="connsiteX0" fmla="*/ 0 w 2145030"/>
                    <a:gd name="connsiteY0" fmla="*/ 0 h 525780"/>
                    <a:gd name="connsiteX1" fmla="*/ 2137410 w 2145030"/>
                    <a:gd name="connsiteY1" fmla="*/ 87630 h 525780"/>
                    <a:gd name="connsiteX2" fmla="*/ 2145030 w 2145030"/>
                    <a:gd name="connsiteY2" fmla="*/ 518160 h 525780"/>
                    <a:gd name="connsiteX3" fmla="*/ 412724 w 2145030"/>
                    <a:gd name="connsiteY3" fmla="*/ 523046 h 525780"/>
                    <a:gd name="connsiteX4" fmla="*/ 0 w 2145030"/>
                    <a:gd name="connsiteY4" fmla="*/ 525780 h 525780"/>
                    <a:gd name="connsiteX5" fmla="*/ 0 w 2145030"/>
                    <a:gd name="connsiteY5" fmla="*/ 0 h 525780"/>
                    <a:gd name="connsiteX0" fmla="*/ 0 w 2145030"/>
                    <a:gd name="connsiteY0" fmla="*/ 0 h 525780"/>
                    <a:gd name="connsiteX1" fmla="*/ 2137410 w 2145030"/>
                    <a:gd name="connsiteY1" fmla="*/ 87630 h 525780"/>
                    <a:gd name="connsiteX2" fmla="*/ 2145030 w 2145030"/>
                    <a:gd name="connsiteY2" fmla="*/ 518160 h 525780"/>
                    <a:gd name="connsiteX3" fmla="*/ 488924 w 2145030"/>
                    <a:gd name="connsiteY3" fmla="*/ 523046 h 525780"/>
                    <a:gd name="connsiteX4" fmla="*/ 412724 w 2145030"/>
                    <a:gd name="connsiteY4" fmla="*/ 523046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487019 w 2145030"/>
                    <a:gd name="connsiteY3" fmla="*/ 430525 h 525780"/>
                    <a:gd name="connsiteX4" fmla="*/ 412724 w 2145030"/>
                    <a:gd name="connsiteY4" fmla="*/ 523046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487019 w 2145030"/>
                    <a:gd name="connsiteY3" fmla="*/ 430525 h 525780"/>
                    <a:gd name="connsiteX4" fmla="*/ 502259 w 2145030"/>
                    <a:gd name="connsiteY4" fmla="*/ 520284 h 525780"/>
                    <a:gd name="connsiteX5" fmla="*/ 0 w 2145030"/>
                    <a:gd name="connsiteY5" fmla="*/ 525780 h 525780"/>
                    <a:gd name="connsiteX6" fmla="*/ 0 w 2145030"/>
                    <a:gd name="connsiteY6" fmla="*/ 0 h 525780"/>
                    <a:gd name="connsiteX0" fmla="*/ 0 w 2145030"/>
                    <a:gd name="connsiteY0" fmla="*/ 0 h 525780"/>
                    <a:gd name="connsiteX1" fmla="*/ 2137410 w 2145030"/>
                    <a:gd name="connsiteY1" fmla="*/ 87630 h 525780"/>
                    <a:gd name="connsiteX2" fmla="*/ 2145030 w 2145030"/>
                    <a:gd name="connsiteY2" fmla="*/ 518160 h 525780"/>
                    <a:gd name="connsiteX3" fmla="*/ 506069 w 2145030"/>
                    <a:gd name="connsiteY3" fmla="*/ 482999 h 525780"/>
                    <a:gd name="connsiteX4" fmla="*/ 502259 w 2145030"/>
                    <a:gd name="connsiteY4" fmla="*/ 520284 h 525780"/>
                    <a:gd name="connsiteX5" fmla="*/ 0 w 2145030"/>
                    <a:gd name="connsiteY5" fmla="*/ 525780 h 525780"/>
                    <a:gd name="connsiteX6" fmla="*/ 0 w 2145030"/>
                    <a:gd name="connsiteY6" fmla="*/ 0 h 525780"/>
                    <a:gd name="connsiteX0" fmla="*/ 0 w 2137410"/>
                    <a:gd name="connsiteY0" fmla="*/ 0 h 525780"/>
                    <a:gd name="connsiteX1" fmla="*/ 2137410 w 2137410"/>
                    <a:gd name="connsiteY1" fmla="*/ 87630 h 525780"/>
                    <a:gd name="connsiteX2" fmla="*/ 2131695 w 2137410"/>
                    <a:gd name="connsiteY2" fmla="*/ 493304 h 525780"/>
                    <a:gd name="connsiteX3" fmla="*/ 506069 w 2137410"/>
                    <a:gd name="connsiteY3" fmla="*/ 482999 h 525780"/>
                    <a:gd name="connsiteX4" fmla="*/ 502259 w 2137410"/>
                    <a:gd name="connsiteY4" fmla="*/ 520284 h 525780"/>
                    <a:gd name="connsiteX5" fmla="*/ 0 w 2137410"/>
                    <a:gd name="connsiteY5" fmla="*/ 525780 h 525780"/>
                    <a:gd name="connsiteX6" fmla="*/ 0 w 2137410"/>
                    <a:gd name="connsiteY6" fmla="*/ 0 h 525780"/>
                    <a:gd name="connsiteX0" fmla="*/ 0 w 2139315"/>
                    <a:gd name="connsiteY0" fmla="*/ 0 h 525780"/>
                    <a:gd name="connsiteX1" fmla="*/ 2137410 w 2139315"/>
                    <a:gd name="connsiteY1" fmla="*/ 87630 h 525780"/>
                    <a:gd name="connsiteX2" fmla="*/ 2139315 w 2139315"/>
                    <a:gd name="connsiteY2" fmla="*/ 487781 h 525780"/>
                    <a:gd name="connsiteX3" fmla="*/ 506069 w 2139315"/>
                    <a:gd name="connsiteY3" fmla="*/ 482999 h 525780"/>
                    <a:gd name="connsiteX4" fmla="*/ 502259 w 2139315"/>
                    <a:gd name="connsiteY4" fmla="*/ 520284 h 525780"/>
                    <a:gd name="connsiteX5" fmla="*/ 0 w 2139315"/>
                    <a:gd name="connsiteY5" fmla="*/ 525780 h 525780"/>
                    <a:gd name="connsiteX6" fmla="*/ 0 w 2139315"/>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82999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6544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8449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0354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80237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498449 w 2137410"/>
                    <a:gd name="connsiteY3" fmla="*/ 478856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5780"/>
                    <a:gd name="connsiteX1" fmla="*/ 2137410 w 2137410"/>
                    <a:gd name="connsiteY1" fmla="*/ 87630 h 525780"/>
                    <a:gd name="connsiteX2" fmla="*/ 2135505 w 2137410"/>
                    <a:gd name="connsiteY2" fmla="*/ 486400 h 525780"/>
                    <a:gd name="connsiteX3" fmla="*/ 506069 w 2137410"/>
                    <a:gd name="connsiteY3" fmla="*/ 477475 h 525780"/>
                    <a:gd name="connsiteX4" fmla="*/ 502259 w 2137410"/>
                    <a:gd name="connsiteY4" fmla="*/ 520284 h 525780"/>
                    <a:gd name="connsiteX5" fmla="*/ 0 w 2137410"/>
                    <a:gd name="connsiteY5" fmla="*/ 525780 h 525780"/>
                    <a:gd name="connsiteX6" fmla="*/ 0 w 2137410"/>
                    <a:gd name="connsiteY6" fmla="*/ 0 h 525780"/>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19050 w 2137410"/>
                    <a:gd name="connsiteY5" fmla="*/ 496781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24765 w 2137410"/>
                    <a:gd name="connsiteY5" fmla="*/ 453973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224790 w 2137410"/>
                    <a:gd name="connsiteY5" fmla="*/ 362833 h 520284"/>
                    <a:gd name="connsiteX6" fmla="*/ 0 w 2137410"/>
                    <a:gd name="connsiteY6" fmla="*/ 0 h 520284"/>
                    <a:gd name="connsiteX0" fmla="*/ 0 w 2137410"/>
                    <a:gd name="connsiteY0" fmla="*/ 0 h 520284"/>
                    <a:gd name="connsiteX1" fmla="*/ 2137410 w 2137410"/>
                    <a:gd name="connsiteY1" fmla="*/ 87630 h 520284"/>
                    <a:gd name="connsiteX2" fmla="*/ 2135505 w 2137410"/>
                    <a:gd name="connsiteY2" fmla="*/ 486400 h 520284"/>
                    <a:gd name="connsiteX3" fmla="*/ 506069 w 2137410"/>
                    <a:gd name="connsiteY3" fmla="*/ 477475 h 520284"/>
                    <a:gd name="connsiteX4" fmla="*/ 502259 w 2137410"/>
                    <a:gd name="connsiteY4" fmla="*/ 520284 h 520284"/>
                    <a:gd name="connsiteX5" fmla="*/ 15240 w 2137410"/>
                    <a:gd name="connsiteY5" fmla="*/ 495401 h 520284"/>
                    <a:gd name="connsiteX6" fmla="*/ 0 w 2137410"/>
                    <a:gd name="connsiteY6" fmla="*/ 0 h 520284"/>
                    <a:gd name="connsiteX0" fmla="*/ 0 w 2137410"/>
                    <a:gd name="connsiteY0" fmla="*/ 0 h 498189"/>
                    <a:gd name="connsiteX1" fmla="*/ 2137410 w 2137410"/>
                    <a:gd name="connsiteY1" fmla="*/ 87630 h 498189"/>
                    <a:gd name="connsiteX2" fmla="*/ 2135505 w 2137410"/>
                    <a:gd name="connsiteY2" fmla="*/ 486400 h 498189"/>
                    <a:gd name="connsiteX3" fmla="*/ 506069 w 2137410"/>
                    <a:gd name="connsiteY3" fmla="*/ 477475 h 498189"/>
                    <a:gd name="connsiteX4" fmla="*/ 506069 w 2137410"/>
                    <a:gd name="connsiteY4" fmla="*/ 498189 h 498189"/>
                    <a:gd name="connsiteX5" fmla="*/ 15240 w 2137410"/>
                    <a:gd name="connsiteY5" fmla="*/ 495401 h 498189"/>
                    <a:gd name="connsiteX6" fmla="*/ 0 w 2137410"/>
                    <a:gd name="connsiteY6" fmla="*/ 0 h 498189"/>
                    <a:gd name="connsiteX0" fmla="*/ 0 w 2436495"/>
                    <a:gd name="connsiteY0" fmla="*/ 0 h 498189"/>
                    <a:gd name="connsiteX1" fmla="*/ 2436495 w 2436495"/>
                    <a:gd name="connsiteY1" fmla="*/ 102820 h 498189"/>
                    <a:gd name="connsiteX2" fmla="*/ 2135505 w 2436495"/>
                    <a:gd name="connsiteY2" fmla="*/ 486400 h 498189"/>
                    <a:gd name="connsiteX3" fmla="*/ 506069 w 2436495"/>
                    <a:gd name="connsiteY3" fmla="*/ 477475 h 498189"/>
                    <a:gd name="connsiteX4" fmla="*/ 506069 w 2436495"/>
                    <a:gd name="connsiteY4" fmla="*/ 498189 h 498189"/>
                    <a:gd name="connsiteX5" fmla="*/ 15240 w 2436495"/>
                    <a:gd name="connsiteY5" fmla="*/ 495401 h 498189"/>
                    <a:gd name="connsiteX6" fmla="*/ 0 w 243649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15240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5715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77475 h 498189"/>
                    <a:gd name="connsiteX4" fmla="*/ 506069 w 2444115"/>
                    <a:gd name="connsiteY4" fmla="*/ 498189 h 498189"/>
                    <a:gd name="connsiteX5" fmla="*/ 0 w 2444115"/>
                    <a:gd name="connsiteY5" fmla="*/ 495401 h 498189"/>
                    <a:gd name="connsiteX6" fmla="*/ 0 w 2444115"/>
                    <a:gd name="connsiteY6" fmla="*/ 0 h 498189"/>
                    <a:gd name="connsiteX0" fmla="*/ 0 w 2444115"/>
                    <a:gd name="connsiteY0" fmla="*/ 0 h 498189"/>
                    <a:gd name="connsiteX1" fmla="*/ 2436495 w 2444115"/>
                    <a:gd name="connsiteY1" fmla="*/ 102820 h 498189"/>
                    <a:gd name="connsiteX2" fmla="*/ 2444115 w 2444115"/>
                    <a:gd name="connsiteY2" fmla="*/ 485019 h 498189"/>
                    <a:gd name="connsiteX3" fmla="*/ 506069 w 2444115"/>
                    <a:gd name="connsiteY3" fmla="*/ 498189 h 498189"/>
                    <a:gd name="connsiteX4" fmla="*/ 0 w 2444115"/>
                    <a:gd name="connsiteY4" fmla="*/ 495401 h 498189"/>
                    <a:gd name="connsiteX5" fmla="*/ 0 w 2444115"/>
                    <a:gd name="connsiteY5" fmla="*/ 0 h 498189"/>
                    <a:gd name="connsiteX0" fmla="*/ 0 w 2444115"/>
                    <a:gd name="connsiteY0" fmla="*/ 0 h 495401"/>
                    <a:gd name="connsiteX1" fmla="*/ 2436495 w 2444115"/>
                    <a:gd name="connsiteY1" fmla="*/ 102820 h 495401"/>
                    <a:gd name="connsiteX2" fmla="*/ 2444115 w 2444115"/>
                    <a:gd name="connsiteY2" fmla="*/ 485019 h 495401"/>
                    <a:gd name="connsiteX3" fmla="*/ 0 w 2444115"/>
                    <a:gd name="connsiteY3" fmla="*/ 495401 h 495401"/>
                    <a:gd name="connsiteX4" fmla="*/ 0 w 2444115"/>
                    <a:gd name="connsiteY4" fmla="*/ 0 h 495401"/>
                    <a:gd name="connsiteX0" fmla="*/ 0 w 2444115"/>
                    <a:gd name="connsiteY0" fmla="*/ 0 h 490291"/>
                    <a:gd name="connsiteX1" fmla="*/ 2436495 w 2444115"/>
                    <a:gd name="connsiteY1" fmla="*/ 102820 h 490291"/>
                    <a:gd name="connsiteX2" fmla="*/ 2444115 w 2444115"/>
                    <a:gd name="connsiteY2" fmla="*/ 485019 h 490291"/>
                    <a:gd name="connsiteX3" fmla="*/ 6044 w 2444115"/>
                    <a:gd name="connsiteY3" fmla="*/ 490291 h 490291"/>
                    <a:gd name="connsiteX4" fmla="*/ 0 w 2444115"/>
                    <a:gd name="connsiteY4" fmla="*/ 0 h 490291"/>
                    <a:gd name="connsiteX0" fmla="*/ 0 w 2444115"/>
                    <a:gd name="connsiteY0" fmla="*/ 0 h 490291"/>
                    <a:gd name="connsiteX1" fmla="*/ 2436495 w 2444115"/>
                    <a:gd name="connsiteY1" fmla="*/ 102820 h 490291"/>
                    <a:gd name="connsiteX2" fmla="*/ 2444115 w 2444115"/>
                    <a:gd name="connsiteY2" fmla="*/ 489399 h 490291"/>
                    <a:gd name="connsiteX3" fmla="*/ 6044 w 2444115"/>
                    <a:gd name="connsiteY3" fmla="*/ 490291 h 490291"/>
                    <a:gd name="connsiteX4" fmla="*/ 0 w 2444115"/>
                    <a:gd name="connsiteY4" fmla="*/ 0 h 490291"/>
                    <a:gd name="connsiteX0" fmla="*/ 0 w 2444115"/>
                    <a:gd name="connsiteY0" fmla="*/ 0 h 489399"/>
                    <a:gd name="connsiteX1" fmla="*/ 2436495 w 2444115"/>
                    <a:gd name="connsiteY1" fmla="*/ 102820 h 489399"/>
                    <a:gd name="connsiteX2" fmla="*/ 2444115 w 2444115"/>
                    <a:gd name="connsiteY2" fmla="*/ 489399 h 489399"/>
                    <a:gd name="connsiteX3" fmla="*/ 6044 w 2444115"/>
                    <a:gd name="connsiteY3" fmla="*/ 480070 h 489399"/>
                    <a:gd name="connsiteX4" fmla="*/ 0 w 2444115"/>
                    <a:gd name="connsiteY4" fmla="*/ 0 h 489399"/>
                    <a:gd name="connsiteX0" fmla="*/ 0 w 2436495"/>
                    <a:gd name="connsiteY0" fmla="*/ 0 h 480638"/>
                    <a:gd name="connsiteX1" fmla="*/ 2436495 w 2436495"/>
                    <a:gd name="connsiteY1" fmla="*/ 102820 h 480638"/>
                    <a:gd name="connsiteX2" fmla="*/ 2433105 w 2436495"/>
                    <a:gd name="connsiteY2" fmla="*/ 480638 h 480638"/>
                    <a:gd name="connsiteX3" fmla="*/ 6044 w 2436495"/>
                    <a:gd name="connsiteY3" fmla="*/ 480070 h 480638"/>
                    <a:gd name="connsiteX4" fmla="*/ 0 w 2436495"/>
                    <a:gd name="connsiteY4" fmla="*/ 0 h 480638"/>
                    <a:gd name="connsiteX0" fmla="*/ 0 w 2433105"/>
                    <a:gd name="connsiteY0" fmla="*/ 0 h 480638"/>
                    <a:gd name="connsiteX1" fmla="*/ 2429889 w 2433105"/>
                    <a:gd name="connsiteY1" fmla="*/ 102820 h 480638"/>
                    <a:gd name="connsiteX2" fmla="*/ 2433105 w 2433105"/>
                    <a:gd name="connsiteY2" fmla="*/ 480638 h 480638"/>
                    <a:gd name="connsiteX3" fmla="*/ 6044 w 2433105"/>
                    <a:gd name="connsiteY3" fmla="*/ 480070 h 480638"/>
                    <a:gd name="connsiteX4" fmla="*/ 0 w 2433105"/>
                    <a:gd name="connsiteY4" fmla="*/ 0 h 48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105" h="480638">
                      <a:moveTo>
                        <a:pt x="0" y="0"/>
                      </a:moveTo>
                      <a:lnTo>
                        <a:pt x="2429889" y="102820"/>
                      </a:lnTo>
                      <a:lnTo>
                        <a:pt x="2433105" y="480638"/>
                      </a:lnTo>
                      <a:lnTo>
                        <a:pt x="6044" y="480070"/>
                      </a:lnTo>
                      <a:cubicBezTo>
                        <a:pt x="4029" y="316640"/>
                        <a:pt x="2015" y="163430"/>
                        <a:pt x="0" y="0"/>
                      </a:cubicBezTo>
                      <a:close/>
                    </a:path>
                  </a:pathLst>
                </a:custGeom>
                <a:solidFill>
                  <a:srgbClr val="FF99FF">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grpSp>
      <p:pic>
        <p:nvPicPr>
          <p:cNvPr id="62" name="コンテンツ プレースホルダー 4">
            <a:extLst>
              <a:ext uri="{FF2B5EF4-FFF2-40B4-BE49-F238E27FC236}">
                <a16:creationId xmlns:a16="http://schemas.microsoft.com/office/drawing/2014/main" id="{4F50E1D6-8551-46C1-A97E-1768456BED06}"/>
              </a:ext>
            </a:extLst>
          </p:cNvPr>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2216159" y="2782414"/>
            <a:ext cx="1427983" cy="1054680"/>
          </a:xfrm>
        </p:spPr>
      </p:pic>
      <p:grpSp>
        <p:nvGrpSpPr>
          <p:cNvPr id="63" name="グループ化 62">
            <a:extLst>
              <a:ext uri="{FF2B5EF4-FFF2-40B4-BE49-F238E27FC236}">
                <a16:creationId xmlns:a16="http://schemas.microsoft.com/office/drawing/2014/main" id="{BBA4B92D-4D20-4DBD-83B9-CA704CDA8DC0}"/>
              </a:ext>
            </a:extLst>
          </p:cNvPr>
          <p:cNvGrpSpPr/>
          <p:nvPr/>
        </p:nvGrpSpPr>
        <p:grpSpPr>
          <a:xfrm>
            <a:off x="237439" y="4470580"/>
            <a:ext cx="1520358" cy="1048430"/>
            <a:chOff x="105901" y="349204"/>
            <a:chExt cx="8932197" cy="6159591"/>
          </a:xfrm>
        </p:grpSpPr>
        <p:pic>
          <p:nvPicPr>
            <p:cNvPr id="64" name="図 63">
              <a:extLst>
                <a:ext uri="{FF2B5EF4-FFF2-40B4-BE49-F238E27FC236}">
                  <a16:creationId xmlns:a16="http://schemas.microsoft.com/office/drawing/2014/main" id="{7979BDB6-32FB-4E2D-91CD-A7E49C07E11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5901" y="349204"/>
              <a:ext cx="8932197" cy="6159591"/>
            </a:xfrm>
            <a:prstGeom prst="rect">
              <a:avLst/>
            </a:prstGeom>
          </p:spPr>
        </p:pic>
        <p:cxnSp>
          <p:nvCxnSpPr>
            <p:cNvPr id="65" name="直線コネクタ 64">
              <a:extLst>
                <a:ext uri="{FF2B5EF4-FFF2-40B4-BE49-F238E27FC236}">
                  <a16:creationId xmlns:a16="http://schemas.microsoft.com/office/drawing/2014/main" id="{473E4C47-67B4-4F1F-8431-E9ED037229CF}"/>
                </a:ext>
              </a:extLst>
            </p:cNvPr>
            <p:cNvCxnSpPr/>
            <p:nvPr/>
          </p:nvCxnSpPr>
          <p:spPr>
            <a:xfrm>
              <a:off x="2369820" y="33909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66" name="フリーフォーム: 図形 65">
              <a:extLst>
                <a:ext uri="{FF2B5EF4-FFF2-40B4-BE49-F238E27FC236}">
                  <a16:creationId xmlns:a16="http://schemas.microsoft.com/office/drawing/2014/main" id="{148057F6-9F06-44BE-B19C-319A2A2B5B3E}"/>
                </a:ext>
              </a:extLst>
            </p:cNvPr>
            <p:cNvSpPr/>
            <p:nvPr/>
          </p:nvSpPr>
          <p:spPr>
            <a:xfrm>
              <a:off x="3084576" y="1587000"/>
              <a:ext cx="318581" cy="1909818"/>
            </a:xfrm>
            <a:custGeom>
              <a:avLst/>
              <a:gdLst>
                <a:gd name="connsiteX0" fmla="*/ 0 w 292100"/>
                <a:gd name="connsiteY0" fmla="*/ 0 h 1744980"/>
                <a:gd name="connsiteX1" fmla="*/ 292100 w 292100"/>
                <a:gd name="connsiteY1" fmla="*/ 116840 h 1744980"/>
                <a:gd name="connsiteX2" fmla="*/ 287020 w 292100"/>
                <a:gd name="connsiteY2" fmla="*/ 1714500 h 1744980"/>
                <a:gd name="connsiteX3" fmla="*/ 0 w 292100"/>
                <a:gd name="connsiteY3" fmla="*/ 1744980 h 1744980"/>
                <a:gd name="connsiteX4" fmla="*/ 0 w 292100"/>
                <a:gd name="connsiteY4" fmla="*/ 0 h 1744980"/>
                <a:gd name="connsiteX0" fmla="*/ 0 w 287545"/>
                <a:gd name="connsiteY0" fmla="*/ 0 h 1744980"/>
                <a:gd name="connsiteX1" fmla="*/ 287317 w 287545"/>
                <a:gd name="connsiteY1" fmla="*/ 58719 h 1744980"/>
                <a:gd name="connsiteX2" fmla="*/ 287020 w 287545"/>
                <a:gd name="connsiteY2" fmla="*/ 1714500 h 1744980"/>
                <a:gd name="connsiteX3" fmla="*/ 0 w 287545"/>
                <a:gd name="connsiteY3" fmla="*/ 1744980 h 1744980"/>
                <a:gd name="connsiteX4" fmla="*/ 0 w 287545"/>
                <a:gd name="connsiteY4" fmla="*/ 0 h 1744980"/>
                <a:gd name="connsiteX0" fmla="*/ 0 w 287545"/>
                <a:gd name="connsiteY0" fmla="*/ 0 h 1744980"/>
                <a:gd name="connsiteX1" fmla="*/ 287317 w 287545"/>
                <a:gd name="connsiteY1" fmla="*/ 58719 h 1744980"/>
                <a:gd name="connsiteX2" fmla="*/ 287020 w 287545"/>
                <a:gd name="connsiteY2" fmla="*/ 1714500 h 1744980"/>
                <a:gd name="connsiteX3" fmla="*/ 0 w 287545"/>
                <a:gd name="connsiteY3" fmla="*/ 1744980 h 1744980"/>
                <a:gd name="connsiteX4" fmla="*/ 0 w 287545"/>
                <a:gd name="connsiteY4" fmla="*/ 0 h 1744980"/>
                <a:gd name="connsiteX0" fmla="*/ 0 w 299075"/>
                <a:gd name="connsiteY0" fmla="*/ 0 h 1744980"/>
                <a:gd name="connsiteX1" fmla="*/ 287317 w 299075"/>
                <a:gd name="connsiteY1" fmla="*/ 58719 h 1744980"/>
                <a:gd name="connsiteX2" fmla="*/ 298942 w 299075"/>
                <a:gd name="connsiteY2" fmla="*/ 1744670 h 1744980"/>
                <a:gd name="connsiteX3" fmla="*/ 0 w 299075"/>
                <a:gd name="connsiteY3" fmla="*/ 1744980 h 1744980"/>
                <a:gd name="connsiteX4" fmla="*/ 0 w 299075"/>
                <a:gd name="connsiteY4" fmla="*/ 0 h 1744980"/>
                <a:gd name="connsiteX0" fmla="*/ 0 w 299075"/>
                <a:gd name="connsiteY0" fmla="*/ 0 h 1744980"/>
                <a:gd name="connsiteX1" fmla="*/ 287317 w 299075"/>
                <a:gd name="connsiteY1" fmla="*/ 16945 h 1744980"/>
                <a:gd name="connsiteX2" fmla="*/ 298942 w 299075"/>
                <a:gd name="connsiteY2" fmla="*/ 1744670 h 1744980"/>
                <a:gd name="connsiteX3" fmla="*/ 0 w 299075"/>
                <a:gd name="connsiteY3" fmla="*/ 1744980 h 1744980"/>
                <a:gd name="connsiteX4" fmla="*/ 0 w 299075"/>
                <a:gd name="connsiteY4" fmla="*/ 0 h 1744980"/>
                <a:gd name="connsiteX0" fmla="*/ 0 w 299051"/>
                <a:gd name="connsiteY0" fmla="*/ 0 h 1744980"/>
                <a:gd name="connsiteX1" fmla="*/ 283740 w 299051"/>
                <a:gd name="connsiteY1" fmla="*/ 41313 h 1744980"/>
                <a:gd name="connsiteX2" fmla="*/ 298942 w 299051"/>
                <a:gd name="connsiteY2" fmla="*/ 1744670 h 1744980"/>
                <a:gd name="connsiteX3" fmla="*/ 0 w 299051"/>
                <a:gd name="connsiteY3" fmla="*/ 1744980 h 1744980"/>
                <a:gd name="connsiteX4" fmla="*/ 0 w 299051"/>
                <a:gd name="connsiteY4" fmla="*/ 0 h 174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51" h="1744980">
                  <a:moveTo>
                    <a:pt x="0" y="0"/>
                  </a:moveTo>
                  <a:lnTo>
                    <a:pt x="283740" y="41313"/>
                  </a:lnTo>
                  <a:cubicBezTo>
                    <a:pt x="282047" y="573866"/>
                    <a:pt x="300635" y="1212117"/>
                    <a:pt x="298942" y="1744670"/>
                  </a:cubicBezTo>
                  <a:lnTo>
                    <a:pt x="0" y="1744980"/>
                  </a:lnTo>
                  <a:lnTo>
                    <a:pt x="0" y="0"/>
                  </a:lnTo>
                  <a:close/>
                </a:path>
              </a:pathLst>
            </a:custGeom>
            <a:solidFill>
              <a:srgbClr val="FF99FF">
                <a:alpha val="8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dirty="0"/>
            </a:p>
          </p:txBody>
        </p:sp>
        <p:sp>
          <p:nvSpPr>
            <p:cNvPr id="67" name="フリーフォーム: 図形 66">
              <a:extLst>
                <a:ext uri="{FF2B5EF4-FFF2-40B4-BE49-F238E27FC236}">
                  <a16:creationId xmlns:a16="http://schemas.microsoft.com/office/drawing/2014/main" id="{D32ECFB7-DE4D-49EC-B73B-04C44E1FFDCA}"/>
                </a:ext>
              </a:extLst>
            </p:cNvPr>
            <p:cNvSpPr/>
            <p:nvPr/>
          </p:nvSpPr>
          <p:spPr>
            <a:xfrm>
              <a:off x="2366444" y="1587000"/>
              <a:ext cx="730324" cy="1909818"/>
            </a:xfrm>
            <a:custGeom>
              <a:avLst/>
              <a:gdLst>
                <a:gd name="connsiteX0" fmla="*/ 701040 w 716280"/>
                <a:gd name="connsiteY0" fmla="*/ 0 h 1719580"/>
                <a:gd name="connsiteX1" fmla="*/ 0 w 716280"/>
                <a:gd name="connsiteY1" fmla="*/ 741680 h 1719580"/>
                <a:gd name="connsiteX2" fmla="*/ 10160 w 716280"/>
                <a:gd name="connsiteY2" fmla="*/ 1584960 h 1719580"/>
                <a:gd name="connsiteX3" fmla="*/ 716280 w 716280"/>
                <a:gd name="connsiteY3" fmla="*/ 1719580 h 1719580"/>
                <a:gd name="connsiteX4" fmla="*/ 701040 w 716280"/>
                <a:gd name="connsiteY4" fmla="*/ 0 h 1719580"/>
                <a:gd name="connsiteX0" fmla="*/ 708592 w 723832"/>
                <a:gd name="connsiteY0" fmla="*/ 0 h 1719580"/>
                <a:gd name="connsiteX1" fmla="*/ 0 w 723832"/>
                <a:gd name="connsiteY1" fmla="*/ 693653 h 1719580"/>
                <a:gd name="connsiteX2" fmla="*/ 17712 w 723832"/>
                <a:gd name="connsiteY2" fmla="*/ 1584960 h 1719580"/>
                <a:gd name="connsiteX3" fmla="*/ 723832 w 723832"/>
                <a:gd name="connsiteY3" fmla="*/ 1719580 h 1719580"/>
                <a:gd name="connsiteX4" fmla="*/ 708592 w 723832"/>
                <a:gd name="connsiteY4" fmla="*/ 0 h 1719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32" h="1719580">
                  <a:moveTo>
                    <a:pt x="708592" y="0"/>
                  </a:moveTo>
                  <a:lnTo>
                    <a:pt x="0" y="693653"/>
                  </a:lnTo>
                  <a:lnTo>
                    <a:pt x="17712" y="1584960"/>
                  </a:lnTo>
                  <a:lnTo>
                    <a:pt x="723832" y="1719580"/>
                  </a:lnTo>
                  <a:lnTo>
                    <a:pt x="708592" y="0"/>
                  </a:lnTo>
                  <a:close/>
                </a:path>
              </a:pathLst>
            </a:custGeom>
            <a:solidFill>
              <a:srgbClr val="FF66CC">
                <a:alpha val="8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p>
          </p:txBody>
        </p:sp>
        <p:sp>
          <p:nvSpPr>
            <p:cNvPr id="68" name="フリーフォーム: 図形 67">
              <a:extLst>
                <a:ext uri="{FF2B5EF4-FFF2-40B4-BE49-F238E27FC236}">
                  <a16:creationId xmlns:a16="http://schemas.microsoft.com/office/drawing/2014/main" id="{C0B772C8-F558-4EC4-8B80-B7635B19B051}"/>
                </a:ext>
              </a:extLst>
            </p:cNvPr>
            <p:cNvSpPr/>
            <p:nvPr/>
          </p:nvSpPr>
          <p:spPr>
            <a:xfrm>
              <a:off x="4987371" y="2316480"/>
              <a:ext cx="235065" cy="1115998"/>
            </a:xfrm>
            <a:custGeom>
              <a:avLst/>
              <a:gdLst>
                <a:gd name="connsiteX0" fmla="*/ 0 w 292100"/>
                <a:gd name="connsiteY0" fmla="*/ 0 h 1744980"/>
                <a:gd name="connsiteX1" fmla="*/ 292100 w 292100"/>
                <a:gd name="connsiteY1" fmla="*/ 116840 h 1744980"/>
                <a:gd name="connsiteX2" fmla="*/ 287020 w 292100"/>
                <a:gd name="connsiteY2" fmla="*/ 1714500 h 1744980"/>
                <a:gd name="connsiteX3" fmla="*/ 0 w 292100"/>
                <a:gd name="connsiteY3" fmla="*/ 1744980 h 1744980"/>
                <a:gd name="connsiteX4" fmla="*/ 0 w 292100"/>
                <a:gd name="connsiteY4" fmla="*/ 0 h 1744980"/>
                <a:gd name="connsiteX0" fmla="*/ 14349 w 306449"/>
                <a:gd name="connsiteY0" fmla="*/ 0 h 1737715"/>
                <a:gd name="connsiteX1" fmla="*/ 306449 w 306449"/>
                <a:gd name="connsiteY1" fmla="*/ 116840 h 1737715"/>
                <a:gd name="connsiteX2" fmla="*/ 301369 w 306449"/>
                <a:gd name="connsiteY2" fmla="*/ 1714500 h 1737715"/>
                <a:gd name="connsiteX3" fmla="*/ 0 w 306449"/>
                <a:gd name="connsiteY3" fmla="*/ 1737715 h 1737715"/>
                <a:gd name="connsiteX4" fmla="*/ 14349 w 306449"/>
                <a:gd name="connsiteY4" fmla="*/ 0 h 1737715"/>
                <a:gd name="connsiteX0" fmla="*/ 14349 w 301609"/>
                <a:gd name="connsiteY0" fmla="*/ 0 h 1737715"/>
                <a:gd name="connsiteX1" fmla="*/ 296883 w 301609"/>
                <a:gd name="connsiteY1" fmla="*/ 58719 h 1737715"/>
                <a:gd name="connsiteX2" fmla="*/ 301369 w 301609"/>
                <a:gd name="connsiteY2" fmla="*/ 1714500 h 1737715"/>
                <a:gd name="connsiteX3" fmla="*/ 0 w 301609"/>
                <a:gd name="connsiteY3" fmla="*/ 1737715 h 1737715"/>
                <a:gd name="connsiteX4" fmla="*/ 14349 w 301609"/>
                <a:gd name="connsiteY4" fmla="*/ 0 h 1737715"/>
                <a:gd name="connsiteX0" fmla="*/ 9566 w 301609"/>
                <a:gd name="connsiteY0" fmla="*/ 0 h 1701389"/>
                <a:gd name="connsiteX1" fmla="*/ 296883 w 301609"/>
                <a:gd name="connsiteY1" fmla="*/ 22393 h 1701389"/>
                <a:gd name="connsiteX2" fmla="*/ 301369 w 301609"/>
                <a:gd name="connsiteY2" fmla="*/ 1678174 h 1701389"/>
                <a:gd name="connsiteX3" fmla="*/ 0 w 301609"/>
                <a:gd name="connsiteY3" fmla="*/ 1701389 h 1701389"/>
                <a:gd name="connsiteX4" fmla="*/ 9566 w 301609"/>
                <a:gd name="connsiteY4" fmla="*/ 0 h 1701389"/>
                <a:gd name="connsiteX0" fmla="*/ 9566 w 301410"/>
                <a:gd name="connsiteY0" fmla="*/ 0 h 1701389"/>
                <a:gd name="connsiteX1" fmla="*/ 253833 w 301410"/>
                <a:gd name="connsiteY1" fmla="*/ 80512 h 1701389"/>
                <a:gd name="connsiteX2" fmla="*/ 301369 w 301410"/>
                <a:gd name="connsiteY2" fmla="*/ 1678174 h 1701389"/>
                <a:gd name="connsiteX3" fmla="*/ 0 w 301410"/>
                <a:gd name="connsiteY3" fmla="*/ 1701389 h 1701389"/>
                <a:gd name="connsiteX4" fmla="*/ 9566 w 301410"/>
                <a:gd name="connsiteY4" fmla="*/ 0 h 1701389"/>
                <a:gd name="connsiteX0" fmla="*/ 9566 w 268001"/>
                <a:gd name="connsiteY0" fmla="*/ 0 h 1701389"/>
                <a:gd name="connsiteX1" fmla="*/ 253833 w 268001"/>
                <a:gd name="connsiteY1" fmla="*/ 80512 h 1701389"/>
                <a:gd name="connsiteX2" fmla="*/ 267886 w 268001"/>
                <a:gd name="connsiteY2" fmla="*/ 1663644 h 1701389"/>
                <a:gd name="connsiteX3" fmla="*/ 0 w 268001"/>
                <a:gd name="connsiteY3" fmla="*/ 1701389 h 1701389"/>
                <a:gd name="connsiteX4" fmla="*/ 9566 w 268001"/>
                <a:gd name="connsiteY4" fmla="*/ 0 h 1701389"/>
                <a:gd name="connsiteX0" fmla="*/ 9566 w 263259"/>
                <a:gd name="connsiteY0" fmla="*/ 0 h 1701389"/>
                <a:gd name="connsiteX1" fmla="*/ 253833 w 263259"/>
                <a:gd name="connsiteY1" fmla="*/ 80512 h 1701389"/>
                <a:gd name="connsiteX2" fmla="*/ 263103 w 263259"/>
                <a:gd name="connsiteY2" fmla="*/ 1620054 h 1701389"/>
                <a:gd name="connsiteX3" fmla="*/ 0 w 263259"/>
                <a:gd name="connsiteY3" fmla="*/ 1701389 h 1701389"/>
                <a:gd name="connsiteX4" fmla="*/ 9566 w 263259"/>
                <a:gd name="connsiteY4" fmla="*/ 0 h 1701389"/>
                <a:gd name="connsiteX0" fmla="*/ 9566 w 263343"/>
                <a:gd name="connsiteY0" fmla="*/ 0 h 1701389"/>
                <a:gd name="connsiteX1" fmla="*/ 258617 w 263343"/>
                <a:gd name="connsiteY1" fmla="*/ 174957 h 1701389"/>
                <a:gd name="connsiteX2" fmla="*/ 263103 w 263343"/>
                <a:gd name="connsiteY2" fmla="*/ 1620054 h 1701389"/>
                <a:gd name="connsiteX3" fmla="*/ 0 w 263343"/>
                <a:gd name="connsiteY3" fmla="*/ 1701389 h 1701389"/>
                <a:gd name="connsiteX4" fmla="*/ 9566 w 263343"/>
                <a:gd name="connsiteY4" fmla="*/ 0 h 1701389"/>
                <a:gd name="connsiteX0" fmla="*/ 9566 w 263343"/>
                <a:gd name="connsiteY0" fmla="*/ 0 h 1621473"/>
                <a:gd name="connsiteX1" fmla="*/ 258617 w 263343"/>
                <a:gd name="connsiteY1" fmla="*/ 95041 h 1621473"/>
                <a:gd name="connsiteX2" fmla="*/ 263103 w 263343"/>
                <a:gd name="connsiteY2" fmla="*/ 1540138 h 1621473"/>
                <a:gd name="connsiteX3" fmla="*/ 0 w 263343"/>
                <a:gd name="connsiteY3" fmla="*/ 1621473 h 1621473"/>
                <a:gd name="connsiteX4" fmla="*/ 9566 w 263343"/>
                <a:gd name="connsiteY4" fmla="*/ 0 h 1621473"/>
                <a:gd name="connsiteX0" fmla="*/ 9566 w 263343"/>
                <a:gd name="connsiteY0" fmla="*/ 0 h 1621473"/>
                <a:gd name="connsiteX1" fmla="*/ 258617 w 263343"/>
                <a:gd name="connsiteY1" fmla="*/ 95041 h 1621473"/>
                <a:gd name="connsiteX2" fmla="*/ 263103 w 263343"/>
                <a:gd name="connsiteY2" fmla="*/ 1540138 h 1621473"/>
                <a:gd name="connsiteX3" fmla="*/ 0 w 263343"/>
                <a:gd name="connsiteY3" fmla="*/ 1621473 h 1621473"/>
                <a:gd name="connsiteX4" fmla="*/ 9566 w 263343"/>
                <a:gd name="connsiteY4" fmla="*/ 0 h 1621473"/>
                <a:gd name="connsiteX0" fmla="*/ 9566 w 263343"/>
                <a:gd name="connsiteY0" fmla="*/ 0 h 1621473"/>
                <a:gd name="connsiteX1" fmla="*/ 258617 w 263343"/>
                <a:gd name="connsiteY1" fmla="*/ 95041 h 1621473"/>
                <a:gd name="connsiteX2" fmla="*/ 263103 w 263343"/>
                <a:gd name="connsiteY2" fmla="*/ 1562418 h 1621473"/>
                <a:gd name="connsiteX3" fmla="*/ 0 w 263343"/>
                <a:gd name="connsiteY3" fmla="*/ 1621473 h 1621473"/>
                <a:gd name="connsiteX4" fmla="*/ 9566 w 263343"/>
                <a:gd name="connsiteY4" fmla="*/ 0 h 1621473"/>
                <a:gd name="connsiteX0" fmla="*/ 9566 w 263343"/>
                <a:gd name="connsiteY0" fmla="*/ 0 h 1621473"/>
                <a:gd name="connsiteX1" fmla="*/ 258617 w 263343"/>
                <a:gd name="connsiteY1" fmla="*/ 95041 h 1621473"/>
                <a:gd name="connsiteX2" fmla="*/ 263103 w 263343"/>
                <a:gd name="connsiteY2" fmla="*/ 1595837 h 1621473"/>
                <a:gd name="connsiteX3" fmla="*/ 0 w 263343"/>
                <a:gd name="connsiteY3" fmla="*/ 1621473 h 1621473"/>
                <a:gd name="connsiteX4" fmla="*/ 9566 w 263343"/>
                <a:gd name="connsiteY4" fmla="*/ 0 h 1621473"/>
                <a:gd name="connsiteX0" fmla="*/ 9566 w 263343"/>
                <a:gd name="connsiteY0" fmla="*/ 0 h 1621473"/>
                <a:gd name="connsiteX1" fmla="*/ 258617 w 263343"/>
                <a:gd name="connsiteY1" fmla="*/ 59648 h 1621473"/>
                <a:gd name="connsiteX2" fmla="*/ 263103 w 263343"/>
                <a:gd name="connsiteY2" fmla="*/ 1595837 h 1621473"/>
                <a:gd name="connsiteX3" fmla="*/ 0 w 263343"/>
                <a:gd name="connsiteY3" fmla="*/ 1621473 h 1621473"/>
                <a:gd name="connsiteX4" fmla="*/ 9566 w 263343"/>
                <a:gd name="connsiteY4" fmla="*/ 0 h 1621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43" h="1621473">
                  <a:moveTo>
                    <a:pt x="9566" y="0"/>
                  </a:moveTo>
                  <a:lnTo>
                    <a:pt x="258617" y="59648"/>
                  </a:lnTo>
                  <a:cubicBezTo>
                    <a:pt x="256924" y="592201"/>
                    <a:pt x="264796" y="1063284"/>
                    <a:pt x="263103" y="1595837"/>
                  </a:cubicBezTo>
                  <a:lnTo>
                    <a:pt x="0" y="1621473"/>
                  </a:lnTo>
                  <a:cubicBezTo>
                    <a:pt x="3189" y="1054343"/>
                    <a:pt x="6377" y="567130"/>
                    <a:pt x="9566" y="0"/>
                  </a:cubicBezTo>
                  <a:close/>
                </a:path>
              </a:pathLst>
            </a:custGeom>
            <a:solidFill>
              <a:srgbClr val="FF99FF">
                <a:alpha val="80000"/>
              </a:srgbClr>
            </a:solid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p>
          </p:txBody>
        </p:sp>
        <p:sp>
          <p:nvSpPr>
            <p:cNvPr id="69" name="フリーフォーム: 図形 68">
              <a:extLst>
                <a:ext uri="{FF2B5EF4-FFF2-40B4-BE49-F238E27FC236}">
                  <a16:creationId xmlns:a16="http://schemas.microsoft.com/office/drawing/2014/main" id="{A2829ED7-9091-4D09-A59A-E222F32B2420}"/>
                </a:ext>
              </a:extLst>
            </p:cNvPr>
            <p:cNvSpPr/>
            <p:nvPr/>
          </p:nvSpPr>
          <p:spPr>
            <a:xfrm>
              <a:off x="4271294" y="2313002"/>
              <a:ext cx="743740" cy="1115998"/>
            </a:xfrm>
            <a:custGeom>
              <a:avLst/>
              <a:gdLst>
                <a:gd name="connsiteX0" fmla="*/ 701040 w 716280"/>
                <a:gd name="connsiteY0" fmla="*/ 0 h 1719580"/>
                <a:gd name="connsiteX1" fmla="*/ 0 w 716280"/>
                <a:gd name="connsiteY1" fmla="*/ 741680 h 1719580"/>
                <a:gd name="connsiteX2" fmla="*/ 10160 w 716280"/>
                <a:gd name="connsiteY2" fmla="*/ 1584960 h 1719580"/>
                <a:gd name="connsiteX3" fmla="*/ 716280 w 716280"/>
                <a:gd name="connsiteY3" fmla="*/ 1719580 h 1719580"/>
                <a:gd name="connsiteX4" fmla="*/ 701040 w 716280"/>
                <a:gd name="connsiteY4" fmla="*/ 0 h 1719580"/>
                <a:gd name="connsiteX0" fmla="*/ 746044 w 761284"/>
                <a:gd name="connsiteY0" fmla="*/ 0 h 1719580"/>
                <a:gd name="connsiteX1" fmla="*/ 45004 w 761284"/>
                <a:gd name="connsiteY1" fmla="*/ 741680 h 1719580"/>
                <a:gd name="connsiteX2" fmla="*/ 0 w 761284"/>
                <a:gd name="connsiteY2" fmla="*/ 1527686 h 1719580"/>
                <a:gd name="connsiteX3" fmla="*/ 761284 w 761284"/>
                <a:gd name="connsiteY3" fmla="*/ 1719580 h 1719580"/>
                <a:gd name="connsiteX4" fmla="*/ 746044 w 761284"/>
                <a:gd name="connsiteY4" fmla="*/ 0 h 1719580"/>
                <a:gd name="connsiteX0" fmla="*/ 746044 w 761284"/>
                <a:gd name="connsiteY0" fmla="*/ 0 h 1719580"/>
                <a:gd name="connsiteX1" fmla="*/ 60766 w 761284"/>
                <a:gd name="connsiteY1" fmla="*/ 612812 h 1719580"/>
                <a:gd name="connsiteX2" fmla="*/ 0 w 761284"/>
                <a:gd name="connsiteY2" fmla="*/ 1527686 h 1719580"/>
                <a:gd name="connsiteX3" fmla="*/ 761284 w 761284"/>
                <a:gd name="connsiteY3" fmla="*/ 1719580 h 1719580"/>
                <a:gd name="connsiteX4" fmla="*/ 746044 w 761284"/>
                <a:gd name="connsiteY4" fmla="*/ 0 h 1719580"/>
                <a:gd name="connsiteX0" fmla="*/ 746044 w 761284"/>
                <a:gd name="connsiteY0" fmla="*/ 0 h 1719580"/>
                <a:gd name="connsiteX1" fmla="*/ 60766 w 761284"/>
                <a:gd name="connsiteY1" fmla="*/ 569856 h 1719580"/>
                <a:gd name="connsiteX2" fmla="*/ 0 w 761284"/>
                <a:gd name="connsiteY2" fmla="*/ 1527686 h 1719580"/>
                <a:gd name="connsiteX3" fmla="*/ 761284 w 761284"/>
                <a:gd name="connsiteY3" fmla="*/ 1719580 h 1719580"/>
                <a:gd name="connsiteX4" fmla="*/ 746044 w 761284"/>
                <a:gd name="connsiteY4" fmla="*/ 0 h 1719580"/>
                <a:gd name="connsiteX0" fmla="*/ 746044 w 761284"/>
                <a:gd name="connsiteY0" fmla="*/ 0 h 1719580"/>
                <a:gd name="connsiteX1" fmla="*/ 60766 w 761284"/>
                <a:gd name="connsiteY1" fmla="*/ 519741 h 1719580"/>
                <a:gd name="connsiteX2" fmla="*/ 0 w 761284"/>
                <a:gd name="connsiteY2" fmla="*/ 1527686 h 1719580"/>
                <a:gd name="connsiteX3" fmla="*/ 761284 w 761284"/>
                <a:gd name="connsiteY3" fmla="*/ 1719580 h 1719580"/>
                <a:gd name="connsiteX4" fmla="*/ 746044 w 761284"/>
                <a:gd name="connsiteY4" fmla="*/ 0 h 1719580"/>
                <a:gd name="connsiteX0" fmla="*/ 746044 w 761284"/>
                <a:gd name="connsiteY0" fmla="*/ 0 h 1676624"/>
                <a:gd name="connsiteX1" fmla="*/ 60766 w 761284"/>
                <a:gd name="connsiteY1" fmla="*/ 476785 h 1676624"/>
                <a:gd name="connsiteX2" fmla="*/ 0 w 761284"/>
                <a:gd name="connsiteY2" fmla="*/ 1484730 h 1676624"/>
                <a:gd name="connsiteX3" fmla="*/ 761284 w 761284"/>
                <a:gd name="connsiteY3" fmla="*/ 1676624 h 1676624"/>
                <a:gd name="connsiteX4" fmla="*/ 746044 w 761284"/>
                <a:gd name="connsiteY4" fmla="*/ 0 h 1676624"/>
                <a:gd name="connsiteX0" fmla="*/ 706640 w 721880"/>
                <a:gd name="connsiteY0" fmla="*/ 0 h 1676624"/>
                <a:gd name="connsiteX1" fmla="*/ 21362 w 721880"/>
                <a:gd name="connsiteY1" fmla="*/ 476785 h 1676624"/>
                <a:gd name="connsiteX2" fmla="*/ 0 w 721880"/>
                <a:gd name="connsiteY2" fmla="*/ 1542004 h 1676624"/>
                <a:gd name="connsiteX3" fmla="*/ 721880 w 721880"/>
                <a:gd name="connsiteY3" fmla="*/ 1676624 h 1676624"/>
                <a:gd name="connsiteX4" fmla="*/ 706640 w 721880"/>
                <a:gd name="connsiteY4" fmla="*/ 0 h 1676624"/>
                <a:gd name="connsiteX0" fmla="*/ 714520 w 721880"/>
                <a:gd name="connsiteY0" fmla="*/ 0 h 1569235"/>
                <a:gd name="connsiteX1" fmla="*/ 21362 w 721880"/>
                <a:gd name="connsiteY1" fmla="*/ 369396 h 1569235"/>
                <a:gd name="connsiteX2" fmla="*/ 0 w 721880"/>
                <a:gd name="connsiteY2" fmla="*/ 1434615 h 1569235"/>
                <a:gd name="connsiteX3" fmla="*/ 721880 w 721880"/>
                <a:gd name="connsiteY3" fmla="*/ 1569235 h 1569235"/>
                <a:gd name="connsiteX4" fmla="*/ 714520 w 721880"/>
                <a:gd name="connsiteY4" fmla="*/ 0 h 1569235"/>
                <a:gd name="connsiteX0" fmla="*/ 722072 w 722758"/>
                <a:gd name="connsiteY0" fmla="*/ 0 h 1600109"/>
                <a:gd name="connsiteX1" fmla="*/ 21362 w 722758"/>
                <a:gd name="connsiteY1" fmla="*/ 400270 h 1600109"/>
                <a:gd name="connsiteX2" fmla="*/ 0 w 722758"/>
                <a:gd name="connsiteY2" fmla="*/ 1465489 h 1600109"/>
                <a:gd name="connsiteX3" fmla="*/ 721880 w 722758"/>
                <a:gd name="connsiteY3" fmla="*/ 1600109 h 1600109"/>
                <a:gd name="connsiteX4" fmla="*/ 722072 w 722758"/>
                <a:gd name="connsiteY4" fmla="*/ 0 h 1600109"/>
                <a:gd name="connsiteX0" fmla="*/ 714520 w 721880"/>
                <a:gd name="connsiteY0" fmla="*/ 0 h 1596679"/>
                <a:gd name="connsiteX1" fmla="*/ 21362 w 721880"/>
                <a:gd name="connsiteY1" fmla="*/ 396840 h 1596679"/>
                <a:gd name="connsiteX2" fmla="*/ 0 w 721880"/>
                <a:gd name="connsiteY2" fmla="*/ 1462059 h 1596679"/>
                <a:gd name="connsiteX3" fmla="*/ 721880 w 721880"/>
                <a:gd name="connsiteY3" fmla="*/ 1596679 h 1596679"/>
                <a:gd name="connsiteX4" fmla="*/ 714520 w 721880"/>
                <a:gd name="connsiteY4" fmla="*/ 0 h 1596679"/>
                <a:gd name="connsiteX0" fmla="*/ 714520 w 725656"/>
                <a:gd name="connsiteY0" fmla="*/ 0 h 1586388"/>
                <a:gd name="connsiteX1" fmla="*/ 21362 w 725656"/>
                <a:gd name="connsiteY1" fmla="*/ 396840 h 1586388"/>
                <a:gd name="connsiteX2" fmla="*/ 0 w 725656"/>
                <a:gd name="connsiteY2" fmla="*/ 1462059 h 1586388"/>
                <a:gd name="connsiteX3" fmla="*/ 725656 w 725656"/>
                <a:gd name="connsiteY3" fmla="*/ 1586388 h 1586388"/>
                <a:gd name="connsiteX4" fmla="*/ 714520 w 725656"/>
                <a:gd name="connsiteY4" fmla="*/ 0 h 1586388"/>
                <a:gd name="connsiteX0" fmla="*/ 725992 w 737128"/>
                <a:gd name="connsiteY0" fmla="*/ 0 h 1586388"/>
                <a:gd name="connsiteX1" fmla="*/ 32834 w 737128"/>
                <a:gd name="connsiteY1" fmla="*/ 396840 h 1586388"/>
                <a:gd name="connsiteX2" fmla="*/ 0 w 737128"/>
                <a:gd name="connsiteY2" fmla="*/ 1514168 h 1586388"/>
                <a:gd name="connsiteX3" fmla="*/ 737128 w 737128"/>
                <a:gd name="connsiteY3" fmla="*/ 1586388 h 1586388"/>
                <a:gd name="connsiteX4" fmla="*/ 725992 w 737128"/>
                <a:gd name="connsiteY4" fmla="*/ 0 h 1586388"/>
                <a:gd name="connsiteX0" fmla="*/ 725992 w 737128"/>
                <a:gd name="connsiteY0" fmla="*/ 0 h 1586388"/>
                <a:gd name="connsiteX1" fmla="*/ 20751 w 737128"/>
                <a:gd name="connsiteY1" fmla="*/ 483494 h 1586388"/>
                <a:gd name="connsiteX2" fmla="*/ 0 w 737128"/>
                <a:gd name="connsiteY2" fmla="*/ 1514168 h 1586388"/>
                <a:gd name="connsiteX3" fmla="*/ 737128 w 737128"/>
                <a:gd name="connsiteY3" fmla="*/ 1586388 h 1586388"/>
                <a:gd name="connsiteX4" fmla="*/ 725992 w 737128"/>
                <a:gd name="connsiteY4" fmla="*/ 0 h 1586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128" h="1586388">
                  <a:moveTo>
                    <a:pt x="725992" y="0"/>
                  </a:moveTo>
                  <a:lnTo>
                    <a:pt x="20751" y="483494"/>
                  </a:lnTo>
                  <a:lnTo>
                    <a:pt x="0" y="1514168"/>
                  </a:lnTo>
                  <a:lnTo>
                    <a:pt x="737128" y="1586388"/>
                  </a:lnTo>
                  <a:cubicBezTo>
                    <a:pt x="734675" y="1063310"/>
                    <a:pt x="728445" y="523078"/>
                    <a:pt x="725992" y="0"/>
                  </a:cubicBezTo>
                  <a:close/>
                </a:path>
              </a:pathLst>
            </a:custGeom>
            <a:solidFill>
              <a:srgbClr val="FF66CC">
                <a:alpha val="80000"/>
              </a:srgbClr>
            </a:solid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p>
          </p:txBody>
        </p:sp>
      </p:grpSp>
      <p:sp>
        <p:nvSpPr>
          <p:cNvPr id="71" name="テキスト ボックス 70">
            <a:extLst>
              <a:ext uri="{FF2B5EF4-FFF2-40B4-BE49-F238E27FC236}">
                <a16:creationId xmlns:a16="http://schemas.microsoft.com/office/drawing/2014/main" id="{6824BFEB-6E3A-4BAC-A7CE-DC1EE9E90B95}"/>
              </a:ext>
            </a:extLst>
          </p:cNvPr>
          <p:cNvSpPr txBox="1"/>
          <p:nvPr/>
        </p:nvSpPr>
        <p:spPr>
          <a:xfrm>
            <a:off x="219546" y="4458020"/>
            <a:ext cx="305876" cy="230832"/>
          </a:xfrm>
          <a:prstGeom prst="rect">
            <a:avLst/>
          </a:prstGeom>
          <a:solidFill>
            <a:srgbClr val="FFFF00"/>
          </a:solidFill>
        </p:spPr>
        <p:txBody>
          <a:bodyPr wrap="square" rtlCol="0">
            <a:spAutoFit/>
          </a:bodyPr>
          <a:lstStyle/>
          <a:p>
            <a:r>
              <a:rPr kumimoji="1" lang="ja-JP" altLang="en-US" sz="900" dirty="0">
                <a:latin typeface="BIZ UDPゴシック" panose="020B0400000000000000" pitchFamily="50" charset="-128"/>
                <a:ea typeface="BIZ UDPゴシック" panose="020B0400000000000000" pitchFamily="50" charset="-128"/>
              </a:rPr>
              <a:t>③</a:t>
            </a:r>
          </a:p>
        </p:txBody>
      </p:sp>
      <p:sp>
        <p:nvSpPr>
          <p:cNvPr id="72" name="テキスト ボックス 71">
            <a:extLst>
              <a:ext uri="{FF2B5EF4-FFF2-40B4-BE49-F238E27FC236}">
                <a16:creationId xmlns:a16="http://schemas.microsoft.com/office/drawing/2014/main" id="{5F6D2DAD-53D2-4EEE-A0F2-C06B030F018E}"/>
              </a:ext>
            </a:extLst>
          </p:cNvPr>
          <p:cNvSpPr txBox="1"/>
          <p:nvPr/>
        </p:nvSpPr>
        <p:spPr>
          <a:xfrm>
            <a:off x="237754" y="5579039"/>
            <a:ext cx="287668" cy="230832"/>
          </a:xfrm>
          <a:prstGeom prst="rect">
            <a:avLst/>
          </a:prstGeom>
          <a:solidFill>
            <a:srgbClr val="FFFF00"/>
          </a:solidFill>
        </p:spPr>
        <p:txBody>
          <a:bodyPr wrap="square" rtlCol="0">
            <a:spAutoFit/>
          </a:bodyPr>
          <a:lstStyle/>
          <a:p>
            <a:r>
              <a:rPr kumimoji="1" lang="ja-JP" altLang="en-US" sz="900" dirty="0">
                <a:latin typeface="BIZ UDPゴシック" panose="020B0400000000000000" pitchFamily="50" charset="-128"/>
                <a:ea typeface="BIZ UDPゴシック" panose="020B0400000000000000" pitchFamily="50" charset="-128"/>
              </a:rPr>
              <a:t>④</a:t>
            </a:r>
            <a:endParaRPr kumimoji="1" lang="en-US" altLang="ja-JP" sz="900" dirty="0">
              <a:latin typeface="BIZ UDPゴシック" panose="020B0400000000000000" pitchFamily="50" charset="-128"/>
              <a:ea typeface="BIZ UDPゴシック" panose="020B0400000000000000" pitchFamily="50" charset="-128"/>
            </a:endParaRPr>
          </a:p>
        </p:txBody>
      </p:sp>
      <p:pic>
        <p:nvPicPr>
          <p:cNvPr id="74" name="図 73">
            <a:extLst>
              <a:ext uri="{FF2B5EF4-FFF2-40B4-BE49-F238E27FC236}">
                <a16:creationId xmlns:a16="http://schemas.microsoft.com/office/drawing/2014/main" id="{09429839-B133-4688-A1A7-95E0D3AFE3A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700243" y="2776615"/>
            <a:ext cx="1433568" cy="1060479"/>
          </a:xfrm>
          <a:prstGeom prst="rect">
            <a:avLst/>
          </a:prstGeom>
        </p:spPr>
      </p:pic>
      <p:sp>
        <p:nvSpPr>
          <p:cNvPr id="75" name="テキスト ボックス 74">
            <a:extLst>
              <a:ext uri="{FF2B5EF4-FFF2-40B4-BE49-F238E27FC236}">
                <a16:creationId xmlns:a16="http://schemas.microsoft.com/office/drawing/2014/main" id="{3D1DE5D1-BFED-4EF9-8180-11889442CBD3}"/>
              </a:ext>
            </a:extLst>
          </p:cNvPr>
          <p:cNvSpPr txBox="1"/>
          <p:nvPr/>
        </p:nvSpPr>
        <p:spPr>
          <a:xfrm>
            <a:off x="2149242" y="2585131"/>
            <a:ext cx="595035" cy="215444"/>
          </a:xfrm>
          <a:prstGeom prst="rect">
            <a:avLst/>
          </a:prstGeom>
          <a:noFill/>
        </p:spPr>
        <p:txBody>
          <a:bodyPr wrap="none" rtlCol="0">
            <a:spAutoFit/>
          </a:bodyPr>
          <a:lstStyle/>
          <a:p>
            <a:r>
              <a:rPr kumimoji="1" lang="ja-JP" altLang="en-US" sz="800" dirty="0">
                <a:latin typeface="BIZ UDPゴシック" panose="020B0400000000000000" pitchFamily="50" charset="-128"/>
                <a:ea typeface="BIZ UDPゴシック" panose="020B0400000000000000" pitchFamily="50" charset="-128"/>
              </a:rPr>
              <a:t>現況写真</a:t>
            </a:r>
          </a:p>
        </p:txBody>
      </p:sp>
      <p:sp>
        <p:nvSpPr>
          <p:cNvPr id="78" name="テキスト ボックス 77">
            <a:extLst>
              <a:ext uri="{FF2B5EF4-FFF2-40B4-BE49-F238E27FC236}">
                <a16:creationId xmlns:a16="http://schemas.microsoft.com/office/drawing/2014/main" id="{0BF6E347-77B8-4D3D-AA78-8F85D80B1008}"/>
              </a:ext>
            </a:extLst>
          </p:cNvPr>
          <p:cNvSpPr txBox="1"/>
          <p:nvPr/>
        </p:nvSpPr>
        <p:spPr>
          <a:xfrm>
            <a:off x="2215211" y="2776615"/>
            <a:ext cx="305876" cy="215444"/>
          </a:xfrm>
          <a:prstGeom prst="rect">
            <a:avLst/>
          </a:prstGeom>
          <a:solidFill>
            <a:schemeClr val="accent5">
              <a:lumMod val="40000"/>
              <a:lumOff val="60000"/>
            </a:schemeClr>
          </a:solidFill>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①</a:t>
            </a:r>
          </a:p>
        </p:txBody>
      </p:sp>
      <p:sp>
        <p:nvSpPr>
          <p:cNvPr id="79" name="テキスト ボックス 78">
            <a:extLst>
              <a:ext uri="{FF2B5EF4-FFF2-40B4-BE49-F238E27FC236}">
                <a16:creationId xmlns:a16="http://schemas.microsoft.com/office/drawing/2014/main" id="{CD04ABDB-79C1-42E2-B8D9-B3DA716A0054}"/>
              </a:ext>
            </a:extLst>
          </p:cNvPr>
          <p:cNvSpPr txBox="1"/>
          <p:nvPr/>
        </p:nvSpPr>
        <p:spPr>
          <a:xfrm>
            <a:off x="3699308" y="2784760"/>
            <a:ext cx="293542" cy="215444"/>
          </a:xfrm>
          <a:prstGeom prst="rect">
            <a:avLst/>
          </a:prstGeom>
          <a:solidFill>
            <a:schemeClr val="accent5">
              <a:lumMod val="40000"/>
              <a:lumOff val="60000"/>
            </a:schemeClr>
          </a:solidFill>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②</a:t>
            </a:r>
            <a:endParaRPr kumimoji="1" lang="en-US" altLang="ja-JP" sz="800" dirty="0">
              <a:latin typeface="BIZ UDPゴシック" panose="020B0400000000000000" pitchFamily="50" charset="-128"/>
              <a:ea typeface="BIZ UDPゴシック" panose="020B0400000000000000" pitchFamily="50" charset="-128"/>
            </a:endParaRPr>
          </a:p>
        </p:txBody>
      </p:sp>
      <p:pic>
        <p:nvPicPr>
          <p:cNvPr id="7" name="図 6">
            <a:extLst>
              <a:ext uri="{FF2B5EF4-FFF2-40B4-BE49-F238E27FC236}">
                <a16:creationId xmlns:a16="http://schemas.microsoft.com/office/drawing/2014/main" id="{1A3119FE-268D-4C37-8BD5-B7D2D5B6701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744194" y="4113869"/>
            <a:ext cx="3370350" cy="2507837"/>
          </a:xfrm>
          <a:prstGeom prst="rect">
            <a:avLst/>
          </a:prstGeom>
          <a:ln w="3175">
            <a:solidFill>
              <a:schemeClr val="tx1"/>
            </a:solidFill>
          </a:ln>
        </p:spPr>
      </p:pic>
      <p:sp>
        <p:nvSpPr>
          <p:cNvPr id="61" name="矢印: 五方向 60">
            <a:extLst>
              <a:ext uri="{FF2B5EF4-FFF2-40B4-BE49-F238E27FC236}">
                <a16:creationId xmlns:a16="http://schemas.microsoft.com/office/drawing/2014/main" id="{7B4F02CE-8C71-48FA-846B-70B2676209BE}"/>
              </a:ext>
            </a:extLst>
          </p:cNvPr>
          <p:cNvSpPr/>
          <p:nvPr/>
        </p:nvSpPr>
        <p:spPr>
          <a:xfrm rot="426216">
            <a:off x="1673764" y="4513989"/>
            <a:ext cx="351375" cy="250394"/>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④</a:t>
            </a:r>
            <a:endParaRPr kumimoji="1" lang="ja-JP" altLang="en-US" dirty="0">
              <a:solidFill>
                <a:schemeClr val="tx1"/>
              </a:solidFill>
            </a:endParaRPr>
          </a:p>
        </p:txBody>
      </p:sp>
      <p:sp>
        <p:nvSpPr>
          <p:cNvPr id="70" name="矢印: 五方向 69">
            <a:extLst>
              <a:ext uri="{FF2B5EF4-FFF2-40B4-BE49-F238E27FC236}">
                <a16:creationId xmlns:a16="http://schemas.microsoft.com/office/drawing/2014/main" id="{D743B49B-FE4B-47F8-B738-AB16923A6BBE}"/>
              </a:ext>
            </a:extLst>
          </p:cNvPr>
          <p:cNvSpPr/>
          <p:nvPr/>
        </p:nvSpPr>
        <p:spPr>
          <a:xfrm rot="7205525" flipH="1">
            <a:off x="2795790" y="6400526"/>
            <a:ext cx="375710" cy="250394"/>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ja-JP" altLang="en-US" sz="1200" dirty="0">
                <a:solidFill>
                  <a:schemeClr val="tx1"/>
                </a:solidFill>
              </a:rPr>
              <a:t>③</a:t>
            </a:r>
          </a:p>
        </p:txBody>
      </p:sp>
      <p:sp>
        <p:nvSpPr>
          <p:cNvPr id="76" name="矢印: 五方向 75">
            <a:extLst>
              <a:ext uri="{FF2B5EF4-FFF2-40B4-BE49-F238E27FC236}">
                <a16:creationId xmlns:a16="http://schemas.microsoft.com/office/drawing/2014/main" id="{47873FAB-40D7-4217-BA3B-BDE9A9CFA01E}"/>
              </a:ext>
            </a:extLst>
          </p:cNvPr>
          <p:cNvSpPr/>
          <p:nvPr/>
        </p:nvSpPr>
        <p:spPr>
          <a:xfrm rot="7200000">
            <a:off x="4083053" y="4143601"/>
            <a:ext cx="324991" cy="231592"/>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ja-JP" altLang="en-US" sz="1200" dirty="0">
                <a:solidFill>
                  <a:schemeClr val="tx1"/>
                </a:solidFill>
              </a:rPr>
              <a:t>①</a:t>
            </a:r>
            <a:endParaRPr kumimoji="1" lang="ja-JP" altLang="en-US" dirty="0">
              <a:solidFill>
                <a:schemeClr val="tx1"/>
              </a:solidFill>
            </a:endParaRPr>
          </a:p>
        </p:txBody>
      </p:sp>
      <p:sp>
        <p:nvSpPr>
          <p:cNvPr id="77" name="矢印: 五方向 76">
            <a:extLst>
              <a:ext uri="{FF2B5EF4-FFF2-40B4-BE49-F238E27FC236}">
                <a16:creationId xmlns:a16="http://schemas.microsoft.com/office/drawing/2014/main" id="{855E9ED1-BCAE-4A70-B70E-3449CC5D4FF9}"/>
              </a:ext>
            </a:extLst>
          </p:cNvPr>
          <p:cNvSpPr/>
          <p:nvPr/>
        </p:nvSpPr>
        <p:spPr>
          <a:xfrm rot="1947876" flipH="1">
            <a:off x="3797267" y="6366231"/>
            <a:ext cx="347499" cy="231593"/>
          </a:xfrm>
          <a:prstGeom prst="homePlat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rtlCol="0" anchor="ctr"/>
          <a:lstStyle/>
          <a:p>
            <a:pPr algn="ctr"/>
            <a:r>
              <a:rPr kumimoji="1" lang="ja-JP" altLang="en-US" sz="1200" dirty="0">
                <a:solidFill>
                  <a:schemeClr val="tx1"/>
                </a:solidFill>
              </a:rPr>
              <a:t>②</a:t>
            </a:r>
            <a:endParaRPr kumimoji="1" lang="ja-JP" altLang="en-US" dirty="0">
              <a:solidFill>
                <a:schemeClr val="tx1"/>
              </a:solidFill>
            </a:endParaRPr>
          </a:p>
        </p:txBody>
      </p:sp>
      <p:sp>
        <p:nvSpPr>
          <p:cNvPr id="88" name="テキスト ボックス 87">
            <a:extLst>
              <a:ext uri="{FF2B5EF4-FFF2-40B4-BE49-F238E27FC236}">
                <a16:creationId xmlns:a16="http://schemas.microsoft.com/office/drawing/2014/main" id="{A386DFC4-ECD7-4838-A807-C74F49336B22}"/>
              </a:ext>
            </a:extLst>
          </p:cNvPr>
          <p:cNvSpPr txBox="1"/>
          <p:nvPr/>
        </p:nvSpPr>
        <p:spPr>
          <a:xfrm>
            <a:off x="5416816" y="917892"/>
            <a:ext cx="1127232" cy="253916"/>
          </a:xfrm>
          <a:prstGeom prst="rect">
            <a:avLst/>
          </a:prstGeom>
          <a:solidFill>
            <a:schemeClr val="accent2">
              <a:lumMod val="75000"/>
            </a:schemeClr>
          </a:solidFill>
          <a:ln>
            <a:solidFill>
              <a:schemeClr val="tx1"/>
            </a:solidFill>
          </a:ln>
        </p:spPr>
        <p:txBody>
          <a:bodyPr wrap="none" rtlCol="0">
            <a:spAutoFit/>
          </a:bodyPr>
          <a:lstStyle/>
          <a:p>
            <a:r>
              <a:rPr kumimoji="1" lang="ja-JP" altLang="en-US" sz="1050" dirty="0">
                <a:solidFill>
                  <a:schemeClr val="bg1"/>
                </a:solidFill>
                <a:latin typeface="BIZ UDPゴシック" panose="020B0400000000000000" pitchFamily="50" charset="-128"/>
                <a:ea typeface="BIZ UDPゴシック" panose="020B0400000000000000" pitchFamily="50" charset="-128"/>
              </a:rPr>
              <a:t>①基本設計段階</a:t>
            </a:r>
          </a:p>
        </p:txBody>
      </p:sp>
      <p:sp>
        <p:nvSpPr>
          <p:cNvPr id="80" name="正方形/長方形 79">
            <a:extLst>
              <a:ext uri="{FF2B5EF4-FFF2-40B4-BE49-F238E27FC236}">
                <a16:creationId xmlns:a16="http://schemas.microsoft.com/office/drawing/2014/main" id="{7AD1C839-DBA6-4A3F-B063-CD220081210D}"/>
              </a:ext>
            </a:extLst>
          </p:cNvPr>
          <p:cNvSpPr/>
          <p:nvPr/>
        </p:nvSpPr>
        <p:spPr>
          <a:xfrm>
            <a:off x="5411736" y="1167471"/>
            <a:ext cx="3489967" cy="2124369"/>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海に面した地域なので、</a:t>
            </a:r>
            <a:r>
              <a:rPr kumimoji="1" lang="ja-JP" altLang="en-US" sz="105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海、空という背景を活かす検討</a:t>
            </a:r>
            <a:r>
              <a:rPr kumimoji="1" lang="ja-JP" altLang="en-US" sz="1050" u="sng" dirty="0">
                <a:solidFill>
                  <a:prstClr val="black"/>
                </a:solidFill>
                <a:latin typeface="BIZ UDPゴシック" panose="020B0400000000000000" pitchFamily="50" charset="-128"/>
                <a:ea typeface="BIZ UDPゴシック" panose="020B0400000000000000" pitchFamily="50" charset="-128"/>
              </a:rPr>
              <a:t>をしてほしい。</a:t>
            </a:r>
            <a:endParaRPr kumimoji="1" lang="en-US" altLang="ja-JP" sz="1050" u="sng" dirty="0">
              <a:solidFill>
                <a:prstClr val="black"/>
              </a:solidFill>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endParaRPr kumimoji="1" lang="en-US" altLang="ja-JP" sz="105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ゴミ置場や設備棟</a:t>
            </a: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がすぐ見える場所にあるので、</a:t>
            </a:r>
            <a:r>
              <a:rPr kumimoji="1" lang="ja-JP" altLang="en-US" sz="1050" u="sng" dirty="0">
                <a:solidFill>
                  <a:prstClr val="black"/>
                </a:solidFill>
                <a:latin typeface="BIZ UDPゴシック" panose="020B0400000000000000" pitchFamily="50" charset="-128"/>
                <a:ea typeface="BIZ UDPゴシック" panose="020B0400000000000000" pitchFamily="50" charset="-128"/>
              </a:rPr>
              <a:t>配置等の</a:t>
            </a:r>
            <a:r>
              <a:rPr kumimoji="1" lang="ja-JP" altLang="en-US" sz="105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工夫が必要</a:t>
            </a: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endParaRPr kumimoji="1" lang="en-US" altLang="ja-JP"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地域の景観において、何を大切にしているかに重点を置いて、計画してほしい。</a:t>
            </a:r>
            <a:endParaRPr kumimoji="1" lang="en-US" altLang="ja-JP"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endParaRPr kumimoji="1" lang="en-US" altLang="ja-JP"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隣接する漁港と計画のスケール感に差があるので、外構配置に検討が必要。</a:t>
            </a:r>
          </a:p>
        </p:txBody>
      </p:sp>
      <p:sp>
        <p:nvSpPr>
          <p:cNvPr id="97" name="テキスト ボックス 96">
            <a:extLst>
              <a:ext uri="{FF2B5EF4-FFF2-40B4-BE49-F238E27FC236}">
                <a16:creationId xmlns:a16="http://schemas.microsoft.com/office/drawing/2014/main" id="{7116895D-D613-4135-83DE-0DABF19CCAE1}"/>
              </a:ext>
            </a:extLst>
          </p:cNvPr>
          <p:cNvSpPr txBox="1"/>
          <p:nvPr/>
        </p:nvSpPr>
        <p:spPr>
          <a:xfrm>
            <a:off x="219546" y="4198745"/>
            <a:ext cx="864000" cy="215444"/>
          </a:xfrm>
          <a:prstGeom prst="rect">
            <a:avLst/>
          </a:prstGeom>
          <a:solidFill>
            <a:srgbClr val="FFFFFF"/>
          </a:solidFill>
          <a:ln>
            <a:solidFill>
              <a:schemeClr val="tx1"/>
            </a:solidFill>
          </a:ln>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イメージパース</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81" name="フリーフォーム: 図形 80">
            <a:extLst>
              <a:ext uri="{FF2B5EF4-FFF2-40B4-BE49-F238E27FC236}">
                <a16:creationId xmlns:a16="http://schemas.microsoft.com/office/drawing/2014/main" id="{895E6DCE-C4B8-496C-8DDE-14B8C9263AC1}"/>
              </a:ext>
            </a:extLst>
          </p:cNvPr>
          <p:cNvSpPr/>
          <p:nvPr/>
        </p:nvSpPr>
        <p:spPr>
          <a:xfrm rot="2758608">
            <a:off x="4849895" y="4150790"/>
            <a:ext cx="130666" cy="330772"/>
          </a:xfrm>
          <a:custGeom>
            <a:avLst/>
            <a:gdLst>
              <a:gd name="connsiteX0" fmla="*/ 182880 w 357808"/>
              <a:gd name="connsiteY0" fmla="*/ 898498 h 898498"/>
              <a:gd name="connsiteX1" fmla="*/ 182880 w 357808"/>
              <a:gd name="connsiteY1" fmla="*/ 0 h 898498"/>
              <a:gd name="connsiteX2" fmla="*/ 0 w 357808"/>
              <a:gd name="connsiteY2" fmla="*/ 524786 h 898498"/>
              <a:gd name="connsiteX3" fmla="*/ 357808 w 357808"/>
              <a:gd name="connsiteY3" fmla="*/ 492981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32075 h 898498"/>
              <a:gd name="connsiteX0" fmla="*/ 182880 w 344777"/>
              <a:gd name="connsiteY0" fmla="*/ 898498 h 898498"/>
              <a:gd name="connsiteX1" fmla="*/ 182880 w 344777"/>
              <a:gd name="connsiteY1" fmla="*/ 0 h 898498"/>
              <a:gd name="connsiteX2" fmla="*/ 0 w 344777"/>
              <a:gd name="connsiteY2" fmla="*/ 524786 h 898498"/>
              <a:gd name="connsiteX3" fmla="*/ 344777 w 344777"/>
              <a:gd name="connsiteY3" fmla="*/ 516835 h 898498"/>
              <a:gd name="connsiteX0" fmla="*/ 182880 w 354937"/>
              <a:gd name="connsiteY0" fmla="*/ 898498 h 898498"/>
              <a:gd name="connsiteX1" fmla="*/ 182880 w 354937"/>
              <a:gd name="connsiteY1" fmla="*/ 0 h 898498"/>
              <a:gd name="connsiteX2" fmla="*/ 0 w 354937"/>
              <a:gd name="connsiteY2" fmla="*/ 524786 h 898498"/>
              <a:gd name="connsiteX3" fmla="*/ 354937 w 354937"/>
              <a:gd name="connsiteY3" fmla="*/ 526995 h 898498"/>
            </a:gdLst>
            <a:ahLst/>
            <a:cxnLst>
              <a:cxn ang="0">
                <a:pos x="connsiteX0" y="connsiteY0"/>
              </a:cxn>
              <a:cxn ang="0">
                <a:pos x="connsiteX1" y="connsiteY1"/>
              </a:cxn>
              <a:cxn ang="0">
                <a:pos x="connsiteX2" y="connsiteY2"/>
              </a:cxn>
              <a:cxn ang="0">
                <a:pos x="connsiteX3" y="connsiteY3"/>
              </a:cxn>
            </a:cxnLst>
            <a:rect l="l" t="t" r="r" b="b"/>
            <a:pathLst>
              <a:path w="354937" h="898498">
                <a:moveTo>
                  <a:pt x="182880" y="898498"/>
                </a:moveTo>
                <a:lnTo>
                  <a:pt x="182880" y="0"/>
                </a:lnTo>
                <a:lnTo>
                  <a:pt x="0" y="524786"/>
                </a:lnTo>
                <a:lnTo>
                  <a:pt x="354937" y="52699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スライド番号プレースホルダー 3">
            <a:extLst>
              <a:ext uri="{FF2B5EF4-FFF2-40B4-BE49-F238E27FC236}">
                <a16:creationId xmlns:a16="http://schemas.microsoft.com/office/drawing/2014/main" id="{C352CB06-0244-49CF-9D56-E55CE6E899E8}"/>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951082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11028B02-834E-43C9-A5B4-939000DD0D54}"/>
              </a:ext>
            </a:extLst>
          </p:cNvPr>
          <p:cNvSpPr txBox="1"/>
          <p:nvPr/>
        </p:nvSpPr>
        <p:spPr>
          <a:xfrm>
            <a:off x="0" y="0"/>
            <a:ext cx="9144000" cy="369332"/>
          </a:xfrm>
          <a:prstGeom prst="rect">
            <a:avLst/>
          </a:prstGeom>
          <a:solidFill>
            <a:schemeClr val="accent5">
              <a:lumMod val="50000"/>
            </a:schemeClr>
          </a:solidFill>
        </p:spPr>
        <p:txBody>
          <a:bodyPr wrap="square" rtlCol="0">
            <a:spAutoFit/>
          </a:bodyPr>
          <a:lstStyle/>
          <a:p>
            <a:r>
              <a:rPr kumimoji="1" lang="ja-JP" altLang="en-US" dirty="0">
                <a:solidFill>
                  <a:schemeClr val="bg1"/>
                </a:solidFill>
                <a:latin typeface="BIZ UDゴシック" panose="020B0400000000000000" pitchFamily="49" charset="-128"/>
                <a:ea typeface="BIZ UDゴシック" panose="020B0400000000000000" pitchFamily="49" charset="-128"/>
              </a:rPr>
              <a:t>　寝屋川高校改築工事</a:t>
            </a:r>
          </a:p>
        </p:txBody>
      </p:sp>
      <p:graphicFrame>
        <p:nvGraphicFramePr>
          <p:cNvPr id="3" name="表 4">
            <a:extLst>
              <a:ext uri="{FF2B5EF4-FFF2-40B4-BE49-F238E27FC236}">
                <a16:creationId xmlns:a16="http://schemas.microsoft.com/office/drawing/2014/main" id="{EEEB5617-A05C-4D57-8361-13706CD3C85A}"/>
              </a:ext>
            </a:extLst>
          </p:cNvPr>
          <p:cNvGraphicFramePr>
            <a:graphicFrameLocks noGrp="1"/>
          </p:cNvGraphicFramePr>
          <p:nvPr/>
        </p:nvGraphicFramePr>
        <p:xfrm>
          <a:off x="177635" y="533554"/>
          <a:ext cx="5030900" cy="274320"/>
        </p:xfrm>
        <a:graphic>
          <a:graphicData uri="http://schemas.openxmlformats.org/drawingml/2006/table">
            <a:tbl>
              <a:tblPr firstRow="1" bandRow="1">
                <a:tableStyleId>{5C22544A-7EE6-4342-B048-85BDC9FD1C3A}</a:tableStyleId>
              </a:tblPr>
              <a:tblGrid>
                <a:gridCol w="754843">
                  <a:extLst>
                    <a:ext uri="{9D8B030D-6E8A-4147-A177-3AD203B41FA5}">
                      <a16:colId xmlns:a16="http://schemas.microsoft.com/office/drawing/2014/main" val="3552860167"/>
                    </a:ext>
                  </a:extLst>
                </a:gridCol>
                <a:gridCol w="4276057">
                  <a:extLst>
                    <a:ext uri="{9D8B030D-6E8A-4147-A177-3AD203B41FA5}">
                      <a16:colId xmlns:a16="http://schemas.microsoft.com/office/drawing/2014/main" val="874103317"/>
                    </a:ext>
                  </a:extLst>
                </a:gridCol>
              </a:tblGrid>
              <a:tr h="152400">
                <a:tc>
                  <a:txBody>
                    <a:bodyPr/>
                    <a:lstStyle/>
                    <a:p>
                      <a:pPr algn="ctr"/>
                      <a:r>
                        <a:rPr kumimoji="1" lang="ja-JP" altLang="en-US" sz="1200" dirty="0">
                          <a:latin typeface="BIZ UDPゴシック" panose="020B0400000000000000" pitchFamily="50" charset="-128"/>
                          <a:ea typeface="BIZ UDPゴシック" panose="020B0400000000000000" pitchFamily="50" charset="-128"/>
                        </a:rPr>
                        <a:t>案件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BIZ UDPゴシック" panose="020B0400000000000000" pitchFamily="50" charset="-128"/>
                          <a:ea typeface="BIZ UDPゴシック" panose="020B0400000000000000" pitchFamily="50" charset="-128"/>
                        </a:rPr>
                        <a:t>寝屋川高校改築工事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7845333"/>
                  </a:ext>
                </a:extLst>
              </a:tr>
            </a:tbl>
          </a:graphicData>
        </a:graphic>
      </p:graphicFrame>
      <p:graphicFrame>
        <p:nvGraphicFramePr>
          <p:cNvPr id="5" name="表 12">
            <a:extLst>
              <a:ext uri="{FF2B5EF4-FFF2-40B4-BE49-F238E27FC236}">
                <a16:creationId xmlns:a16="http://schemas.microsoft.com/office/drawing/2014/main" id="{4931C7DC-882A-48BE-9FA8-883FE7BC3A5C}"/>
              </a:ext>
            </a:extLst>
          </p:cNvPr>
          <p:cNvGraphicFramePr>
            <a:graphicFrameLocks noGrp="1"/>
          </p:cNvGraphicFramePr>
          <p:nvPr/>
        </p:nvGraphicFramePr>
        <p:xfrm>
          <a:off x="177634" y="910855"/>
          <a:ext cx="5030901" cy="1438728"/>
        </p:xfrm>
        <a:graphic>
          <a:graphicData uri="http://schemas.openxmlformats.org/drawingml/2006/table">
            <a:tbl>
              <a:tblPr firstRow="1" bandRow="1">
                <a:tableStyleId>{5C22544A-7EE6-4342-B048-85BDC9FD1C3A}</a:tableStyleId>
              </a:tblPr>
              <a:tblGrid>
                <a:gridCol w="5030901">
                  <a:extLst>
                    <a:ext uri="{9D8B030D-6E8A-4147-A177-3AD203B41FA5}">
                      <a16:colId xmlns:a16="http://schemas.microsoft.com/office/drawing/2014/main" val="650983463"/>
                    </a:ext>
                  </a:extLst>
                </a:gridCol>
              </a:tblGrid>
              <a:tr h="297668">
                <a:tc>
                  <a:txBody>
                    <a:bodyPr/>
                    <a:lstStyle/>
                    <a:p>
                      <a:r>
                        <a:rPr kumimoji="1" lang="ja-JP" altLang="en-US" sz="1200" dirty="0">
                          <a:latin typeface="BIZ UDPゴシック" panose="020B0400000000000000" pitchFamily="50" charset="-128"/>
                          <a:ea typeface="BIZ UDPゴシック" panose="020B0400000000000000" pitchFamily="50" charset="-128"/>
                        </a:rPr>
                        <a:t>計画概要等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1141060">
                <a:tc>
                  <a:txBody>
                    <a:bodyPr/>
                    <a:lstStyle/>
                    <a:p>
                      <a:r>
                        <a:rPr kumimoji="1" lang="en-US" altLang="ja-JP" sz="1050" b="0" dirty="0">
                          <a:latin typeface="BIZ UDPゴシック" panose="020B0400000000000000" pitchFamily="50" charset="-128"/>
                          <a:ea typeface="BIZ UDPゴシック" panose="020B0400000000000000" pitchFamily="50" charset="-128"/>
                        </a:rPr>
                        <a:t>&lt;</a:t>
                      </a:r>
                      <a:r>
                        <a:rPr kumimoji="1" lang="ja-JP" altLang="en-US" sz="1050" b="0" dirty="0">
                          <a:latin typeface="BIZ UDPゴシック" panose="020B0400000000000000" pitchFamily="50" charset="-128"/>
                          <a:ea typeface="BIZ UDPゴシック" panose="020B0400000000000000" pitchFamily="50" charset="-128"/>
                        </a:rPr>
                        <a:t>現況</a:t>
                      </a:r>
                      <a:r>
                        <a:rPr kumimoji="1" lang="en-US" altLang="ja-JP" sz="1050" b="0" dirty="0">
                          <a:latin typeface="BIZ UDPゴシック" panose="020B0400000000000000" pitchFamily="50" charset="-128"/>
                          <a:ea typeface="BIZ UDPゴシック" panose="020B0400000000000000" pitchFamily="50" charset="-128"/>
                        </a:rPr>
                        <a:t>&gt;</a:t>
                      </a:r>
                    </a:p>
                    <a:p>
                      <a:r>
                        <a:rPr kumimoji="1" lang="ja-JP" altLang="en-US" sz="1050" b="0" dirty="0">
                          <a:latin typeface="BIZ UDPゴシック" panose="020B0400000000000000" pitchFamily="50" charset="-128"/>
                          <a:ea typeface="BIZ UDPゴシック" panose="020B0400000000000000" pitchFamily="50" charset="-128"/>
                        </a:rPr>
                        <a:t>　所在地 ： 寝屋川市本町</a:t>
                      </a:r>
                    </a:p>
                    <a:p>
                      <a:r>
                        <a:rPr kumimoji="1" lang="ja-JP" altLang="en-US" sz="1050" b="0" dirty="0">
                          <a:latin typeface="BIZ UDPゴシック" panose="020B0400000000000000" pitchFamily="50" charset="-128"/>
                          <a:ea typeface="BIZ UDPゴシック" panose="020B0400000000000000" pitchFamily="50" charset="-128"/>
                        </a:rPr>
                        <a:t>　</a:t>
                      </a:r>
                      <a:r>
                        <a:rPr kumimoji="1" lang="ja-JP" altLang="en-US" sz="1050" b="0" dirty="0">
                          <a:solidFill>
                            <a:prstClr val="black"/>
                          </a:solidFill>
                          <a:latin typeface="BIZ UDPゴシック" panose="020B0400000000000000" pitchFamily="50" charset="-128"/>
                          <a:ea typeface="BIZ UDPゴシック" panose="020B0400000000000000" pitchFamily="50" charset="-128"/>
                        </a:rPr>
                        <a:t>　敷地面積 ：約</a:t>
                      </a:r>
                      <a:r>
                        <a:rPr kumimoji="1" lang="en-US" altLang="ja-JP" sz="1050" b="0" dirty="0">
                          <a:solidFill>
                            <a:prstClr val="black"/>
                          </a:solidFill>
                          <a:latin typeface="BIZ UDPゴシック" panose="020B0400000000000000" pitchFamily="50" charset="-128"/>
                          <a:ea typeface="BIZ UDPゴシック" panose="020B0400000000000000" pitchFamily="50" charset="-128"/>
                        </a:rPr>
                        <a:t>34,600㎡</a:t>
                      </a:r>
                    </a:p>
                    <a:p>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&lt;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計画規模</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&gt;</a:t>
                      </a:r>
                    </a:p>
                    <a:p>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校舎改築工事（校舎等、屋内運動場棟、付属棟、渡り廊下等、駐輪場等）</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規模：</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RC</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造または</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S</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造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階建て、総延べ面積　約</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16,700</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aphicFrame>
        <p:nvGraphicFramePr>
          <p:cNvPr id="17" name="表 12">
            <a:extLst>
              <a:ext uri="{FF2B5EF4-FFF2-40B4-BE49-F238E27FC236}">
                <a16:creationId xmlns:a16="http://schemas.microsoft.com/office/drawing/2014/main" id="{6DD5255F-C92A-4835-A315-751A01F8748D}"/>
              </a:ext>
            </a:extLst>
          </p:cNvPr>
          <p:cNvGraphicFramePr>
            <a:graphicFrameLocks noGrp="1"/>
          </p:cNvGraphicFramePr>
          <p:nvPr/>
        </p:nvGraphicFramePr>
        <p:xfrm>
          <a:off x="177635" y="2488725"/>
          <a:ext cx="5030900" cy="4225495"/>
        </p:xfrm>
        <a:graphic>
          <a:graphicData uri="http://schemas.openxmlformats.org/drawingml/2006/table">
            <a:tbl>
              <a:tblPr firstRow="1" bandRow="1">
                <a:tableStyleId>{5C22544A-7EE6-4342-B048-85BDC9FD1C3A}</a:tableStyleId>
              </a:tblPr>
              <a:tblGrid>
                <a:gridCol w="5030900">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現況配置図、写真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5317"/>
                  </a:ext>
                </a:extLst>
              </a:tr>
              <a:tr h="3951175">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grpSp>
        <p:nvGrpSpPr>
          <p:cNvPr id="13" name="グループ化 12">
            <a:extLst>
              <a:ext uri="{FF2B5EF4-FFF2-40B4-BE49-F238E27FC236}">
                <a16:creationId xmlns:a16="http://schemas.microsoft.com/office/drawing/2014/main" id="{9E671B24-E87A-47D1-9A2E-EECBB636DEC4}"/>
              </a:ext>
            </a:extLst>
          </p:cNvPr>
          <p:cNvGrpSpPr/>
          <p:nvPr/>
        </p:nvGrpSpPr>
        <p:grpSpPr>
          <a:xfrm>
            <a:off x="147554" y="2801857"/>
            <a:ext cx="2562791" cy="1473907"/>
            <a:chOff x="2252967" y="2902397"/>
            <a:chExt cx="4426849" cy="2545961"/>
          </a:xfrm>
        </p:grpSpPr>
        <p:grpSp>
          <p:nvGrpSpPr>
            <p:cNvPr id="10" name="グループ化 9">
              <a:extLst>
                <a:ext uri="{FF2B5EF4-FFF2-40B4-BE49-F238E27FC236}">
                  <a16:creationId xmlns:a16="http://schemas.microsoft.com/office/drawing/2014/main" id="{3F8C6B48-5A1E-468D-8893-C260AC49A4A9}"/>
                </a:ext>
              </a:extLst>
            </p:cNvPr>
            <p:cNvGrpSpPr/>
            <p:nvPr/>
          </p:nvGrpSpPr>
          <p:grpSpPr>
            <a:xfrm>
              <a:off x="2398789" y="2962421"/>
              <a:ext cx="4281027" cy="2485937"/>
              <a:chOff x="0" y="774098"/>
              <a:chExt cx="9144000" cy="5309803"/>
            </a:xfrm>
          </p:grpSpPr>
          <p:pic>
            <p:nvPicPr>
              <p:cNvPr id="8" name="図 7">
                <a:extLst>
                  <a:ext uri="{FF2B5EF4-FFF2-40B4-BE49-F238E27FC236}">
                    <a16:creationId xmlns:a16="http://schemas.microsoft.com/office/drawing/2014/main" id="{6EA23961-C605-4812-955B-3F67E4F049B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774098"/>
                <a:ext cx="9144000" cy="5309803"/>
              </a:xfrm>
              <a:prstGeom prst="rect">
                <a:avLst/>
              </a:prstGeom>
            </p:spPr>
          </p:pic>
          <p:sp>
            <p:nvSpPr>
              <p:cNvPr id="9" name="フリーフォーム: 図形 8">
                <a:extLst>
                  <a:ext uri="{FF2B5EF4-FFF2-40B4-BE49-F238E27FC236}">
                    <a16:creationId xmlns:a16="http://schemas.microsoft.com/office/drawing/2014/main" id="{C120E042-EA37-4CDB-BE21-4758EF8C54E6}"/>
                  </a:ext>
                </a:extLst>
              </p:cNvPr>
              <p:cNvSpPr/>
              <p:nvPr/>
            </p:nvSpPr>
            <p:spPr>
              <a:xfrm>
                <a:off x="5001535" y="2514598"/>
                <a:ext cx="2504495" cy="2105109"/>
              </a:xfrm>
              <a:custGeom>
                <a:avLst/>
                <a:gdLst>
                  <a:gd name="connsiteX0" fmla="*/ 30480 w 2171700"/>
                  <a:gd name="connsiteY0" fmla="*/ 160020 h 1828800"/>
                  <a:gd name="connsiteX1" fmla="*/ 784860 w 2171700"/>
                  <a:gd name="connsiteY1" fmla="*/ 30480 h 1828800"/>
                  <a:gd name="connsiteX2" fmla="*/ 2007870 w 2171700"/>
                  <a:gd name="connsiteY2" fmla="*/ 0 h 1828800"/>
                  <a:gd name="connsiteX3" fmla="*/ 1965960 w 2171700"/>
                  <a:gd name="connsiteY3" fmla="*/ 689610 h 1828800"/>
                  <a:gd name="connsiteX4" fmla="*/ 2171700 w 2171700"/>
                  <a:gd name="connsiteY4" fmla="*/ 708660 h 1828800"/>
                  <a:gd name="connsiteX5" fmla="*/ 2141220 w 2171700"/>
                  <a:gd name="connsiteY5" fmla="*/ 1828800 h 1828800"/>
                  <a:gd name="connsiteX6" fmla="*/ 0 w 2171700"/>
                  <a:gd name="connsiteY6" fmla="*/ 1809750 h 1828800"/>
                  <a:gd name="connsiteX7" fmla="*/ 30480 w 2171700"/>
                  <a:gd name="connsiteY7" fmla="*/ 16002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1700" h="1828800">
                    <a:moveTo>
                      <a:pt x="30480" y="160020"/>
                    </a:moveTo>
                    <a:lnTo>
                      <a:pt x="784860" y="30480"/>
                    </a:lnTo>
                    <a:lnTo>
                      <a:pt x="2007870" y="0"/>
                    </a:lnTo>
                    <a:lnTo>
                      <a:pt x="1965960" y="689610"/>
                    </a:lnTo>
                    <a:lnTo>
                      <a:pt x="2171700" y="708660"/>
                    </a:lnTo>
                    <a:lnTo>
                      <a:pt x="2141220" y="1828800"/>
                    </a:lnTo>
                    <a:lnTo>
                      <a:pt x="0" y="1809750"/>
                    </a:lnTo>
                    <a:lnTo>
                      <a:pt x="30480" y="16002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p>
            </p:txBody>
          </p:sp>
        </p:grpSp>
        <p:sp>
          <p:nvSpPr>
            <p:cNvPr id="11" name="テキスト ボックス 10">
              <a:extLst>
                <a:ext uri="{FF2B5EF4-FFF2-40B4-BE49-F238E27FC236}">
                  <a16:creationId xmlns:a16="http://schemas.microsoft.com/office/drawing/2014/main" id="{D81BE142-8764-4437-BB88-535607E9BF83}"/>
                </a:ext>
              </a:extLst>
            </p:cNvPr>
            <p:cNvSpPr txBox="1"/>
            <p:nvPr/>
          </p:nvSpPr>
          <p:spPr>
            <a:xfrm>
              <a:off x="2252967" y="4000556"/>
              <a:ext cx="1286995" cy="584803"/>
            </a:xfrm>
            <a:prstGeom prst="rect">
              <a:avLst/>
            </a:prstGeom>
            <a:solidFill>
              <a:schemeClr val="bg1"/>
            </a:solidFill>
            <a:ln w="12700">
              <a:solidFill>
                <a:schemeClr val="tx1"/>
              </a:solidFill>
            </a:ln>
          </p:spPr>
          <p:txBody>
            <a:bodyPr wrap="square" rtlCol="0">
              <a:spAutoFit/>
            </a:bodyPr>
            <a:lstStyle/>
            <a:p>
              <a:pPr algn="ctr"/>
              <a:r>
                <a:rPr kumimoji="1" lang="ja-JP" altLang="en-US" sz="800" dirty="0"/>
                <a:t>京阪本線</a:t>
              </a:r>
              <a:endParaRPr kumimoji="1" lang="en-US" altLang="ja-JP" sz="800" dirty="0"/>
            </a:p>
            <a:p>
              <a:pPr algn="ctr"/>
              <a:r>
                <a:rPr kumimoji="1" lang="ja-JP" altLang="en-US" sz="800" dirty="0"/>
                <a:t>寝屋川市駅</a:t>
              </a:r>
            </a:p>
          </p:txBody>
        </p:sp>
        <p:sp>
          <p:nvSpPr>
            <p:cNvPr id="15" name="テキスト ボックス 14">
              <a:extLst>
                <a:ext uri="{FF2B5EF4-FFF2-40B4-BE49-F238E27FC236}">
                  <a16:creationId xmlns:a16="http://schemas.microsoft.com/office/drawing/2014/main" id="{34962C60-5C7D-4822-BE00-1C4FF6080FF4}"/>
                </a:ext>
              </a:extLst>
            </p:cNvPr>
            <p:cNvSpPr txBox="1"/>
            <p:nvPr/>
          </p:nvSpPr>
          <p:spPr>
            <a:xfrm>
              <a:off x="4177663" y="3584666"/>
              <a:ext cx="850624" cy="372148"/>
            </a:xfrm>
            <a:prstGeom prst="rect">
              <a:avLst/>
            </a:prstGeom>
            <a:solidFill>
              <a:schemeClr val="bg1"/>
            </a:solidFill>
            <a:ln w="28575">
              <a:solidFill>
                <a:srgbClr val="FF0000"/>
              </a:solidFill>
            </a:ln>
          </p:spPr>
          <p:txBody>
            <a:bodyPr wrap="none" rtlCol="0">
              <a:spAutoFit/>
            </a:bodyPr>
            <a:lstStyle/>
            <a:p>
              <a:r>
                <a:rPr kumimoji="1" lang="ja-JP" altLang="en-US" sz="800" dirty="0">
                  <a:solidFill>
                    <a:srgbClr val="FF0000"/>
                  </a:solidFill>
                </a:rPr>
                <a:t>計画地</a:t>
              </a:r>
            </a:p>
          </p:txBody>
        </p:sp>
        <p:sp>
          <p:nvSpPr>
            <p:cNvPr id="16" name="テキスト ボックス 15">
              <a:extLst>
                <a:ext uri="{FF2B5EF4-FFF2-40B4-BE49-F238E27FC236}">
                  <a16:creationId xmlns:a16="http://schemas.microsoft.com/office/drawing/2014/main" id="{13E53E83-6B32-4B46-AAB7-1194F799792D}"/>
                </a:ext>
              </a:extLst>
            </p:cNvPr>
            <p:cNvSpPr txBox="1"/>
            <p:nvPr/>
          </p:nvSpPr>
          <p:spPr>
            <a:xfrm>
              <a:off x="5221820" y="2902397"/>
              <a:ext cx="1382262" cy="372148"/>
            </a:xfrm>
            <a:prstGeom prst="rect">
              <a:avLst/>
            </a:prstGeom>
            <a:solidFill>
              <a:schemeClr val="bg1"/>
            </a:solidFill>
            <a:ln w="12700">
              <a:solidFill>
                <a:schemeClr val="tx1"/>
              </a:solidFill>
            </a:ln>
          </p:spPr>
          <p:txBody>
            <a:bodyPr wrap="none" rtlCol="0">
              <a:spAutoFit/>
            </a:bodyPr>
            <a:lstStyle/>
            <a:p>
              <a:r>
                <a:rPr kumimoji="1" lang="ja-JP" altLang="en-US" sz="800" dirty="0"/>
                <a:t>寝屋川市役所</a:t>
              </a:r>
            </a:p>
          </p:txBody>
        </p:sp>
      </p:grpSp>
      <p:pic>
        <p:nvPicPr>
          <p:cNvPr id="14" name="図 13">
            <a:extLst>
              <a:ext uri="{FF2B5EF4-FFF2-40B4-BE49-F238E27FC236}">
                <a16:creationId xmlns:a16="http://schemas.microsoft.com/office/drawing/2014/main" id="{8B9B0CF0-7636-485A-A55C-8070941118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0630" y="3944097"/>
            <a:ext cx="3232306" cy="2723027"/>
          </a:xfrm>
          <a:prstGeom prst="rect">
            <a:avLst/>
          </a:prstGeom>
          <a:ln w="3175">
            <a:solidFill>
              <a:schemeClr val="tx1"/>
            </a:solidFill>
          </a:ln>
        </p:spPr>
      </p:pic>
      <p:graphicFrame>
        <p:nvGraphicFramePr>
          <p:cNvPr id="18" name="表 12">
            <a:extLst>
              <a:ext uri="{FF2B5EF4-FFF2-40B4-BE49-F238E27FC236}">
                <a16:creationId xmlns:a16="http://schemas.microsoft.com/office/drawing/2014/main" id="{B040C2EF-D16F-43B3-A121-B7180517E6AF}"/>
              </a:ext>
            </a:extLst>
          </p:cNvPr>
          <p:cNvGraphicFramePr>
            <a:graphicFrameLocks noGrp="1"/>
          </p:cNvGraphicFramePr>
          <p:nvPr/>
        </p:nvGraphicFramePr>
        <p:xfrm>
          <a:off x="5318602" y="523910"/>
          <a:ext cx="3706684" cy="6181844"/>
        </p:xfrm>
        <a:graphic>
          <a:graphicData uri="http://schemas.openxmlformats.org/drawingml/2006/table">
            <a:tbl>
              <a:tblPr firstRow="1" bandRow="1">
                <a:tableStyleId>{5C22544A-7EE6-4342-B048-85BDC9FD1C3A}</a:tableStyleId>
              </a:tblPr>
              <a:tblGrid>
                <a:gridCol w="3706684">
                  <a:extLst>
                    <a:ext uri="{9D8B030D-6E8A-4147-A177-3AD203B41FA5}">
                      <a16:colId xmlns:a16="http://schemas.microsoft.com/office/drawing/2014/main" val="650983463"/>
                    </a:ext>
                  </a:extLst>
                </a:gridCol>
              </a:tblGrid>
              <a:tr h="161495">
                <a:tc>
                  <a:txBody>
                    <a:bodyPr/>
                    <a:lstStyle/>
                    <a:p>
                      <a:r>
                        <a:rPr kumimoji="1" lang="ja-JP" altLang="en-US" sz="1200" dirty="0">
                          <a:latin typeface="BIZ UDPゴシック" panose="020B0400000000000000" pitchFamily="50" charset="-128"/>
                          <a:ea typeface="BIZ UDPゴシック" panose="020B0400000000000000" pitchFamily="50" charset="-128"/>
                        </a:rPr>
                        <a:t>部会開催状況、アドバイス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1621145317"/>
                  </a:ext>
                </a:extLst>
              </a:tr>
              <a:tr h="5907524">
                <a:tc>
                  <a:txBody>
                    <a:bodyPr/>
                    <a:lstStyle/>
                    <a:p>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42122"/>
                  </a:ext>
                </a:extLst>
              </a:tr>
            </a:tbl>
          </a:graphicData>
        </a:graphic>
      </p:graphicFrame>
      <p:sp>
        <p:nvSpPr>
          <p:cNvPr id="19" name="正方形/長方形 18">
            <a:extLst>
              <a:ext uri="{FF2B5EF4-FFF2-40B4-BE49-F238E27FC236}">
                <a16:creationId xmlns:a16="http://schemas.microsoft.com/office/drawing/2014/main" id="{698C475D-C26E-4F24-924E-4ADFE6FD78BE}"/>
              </a:ext>
            </a:extLst>
          </p:cNvPr>
          <p:cNvSpPr/>
          <p:nvPr/>
        </p:nvSpPr>
        <p:spPr>
          <a:xfrm>
            <a:off x="5411736" y="1164664"/>
            <a:ext cx="3489967" cy="202254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kumimoji="1" lang="ja-JP" altLang="en-US"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現在の正門側の通学路は狭く危険であり、校舎の周囲をフェンスで囲まれているため、快適な通学路となるよう計画してほしい。</a:t>
            </a:r>
            <a:endPar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endPar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定時制で夜間も授業がある高校であるため、高校生の学習環境をしっかり整えるため、夜間景観にも十分配慮してほしい。</a:t>
            </a:r>
            <a:endPar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endPar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ü"/>
            </a:pPr>
            <a:r>
              <a:rPr kumimoji="1" lang="ja-JP" altLang="en-US"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道路沿いでの内装の木質化が外側から見えるような工夫があれば、学校らしい暖かみのある雰囲気が周囲にも伝わる。</a:t>
            </a:r>
            <a:endParaRPr kumimoji="1" lang="en-US" altLang="ja-JP" sz="105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E0A3D447-9F84-455D-9A60-3D51052F77ED}"/>
              </a:ext>
            </a:extLst>
          </p:cNvPr>
          <p:cNvSpPr txBox="1"/>
          <p:nvPr/>
        </p:nvSpPr>
        <p:spPr>
          <a:xfrm>
            <a:off x="5411736" y="903054"/>
            <a:ext cx="1172116" cy="261610"/>
          </a:xfrm>
          <a:prstGeom prst="rect">
            <a:avLst/>
          </a:prstGeom>
          <a:solidFill>
            <a:schemeClr val="accent2">
              <a:lumMod val="75000"/>
            </a:schemeClr>
          </a:solidFill>
          <a:ln>
            <a:solidFill>
              <a:schemeClr val="tx1"/>
            </a:solidFill>
          </a:ln>
        </p:spPr>
        <p:txBody>
          <a:bodyPr wrap="none" rtlCol="0">
            <a:spAutoFit/>
          </a:bodyPr>
          <a:lstStyle/>
          <a:p>
            <a:r>
              <a:rPr kumimoji="1" lang="ja-JP" altLang="en-US" sz="1050" dirty="0">
                <a:solidFill>
                  <a:schemeClr val="bg1"/>
                </a:solidFill>
                <a:latin typeface="BIZ UDPゴシック" panose="020B0400000000000000" pitchFamily="50" charset="-128"/>
                <a:ea typeface="BIZ UDPゴシック" panose="020B0400000000000000" pitchFamily="50" charset="-128"/>
              </a:rPr>
              <a:t>①基本計画段階</a:t>
            </a:r>
          </a:p>
        </p:txBody>
      </p:sp>
      <p:sp>
        <p:nvSpPr>
          <p:cNvPr id="21" name="テキスト ボックス 20">
            <a:extLst>
              <a:ext uri="{FF2B5EF4-FFF2-40B4-BE49-F238E27FC236}">
                <a16:creationId xmlns:a16="http://schemas.microsoft.com/office/drawing/2014/main" id="{66561CD8-F90D-4E85-94DF-6301471A36EE}"/>
              </a:ext>
            </a:extLst>
          </p:cNvPr>
          <p:cNvSpPr txBox="1"/>
          <p:nvPr/>
        </p:nvSpPr>
        <p:spPr>
          <a:xfrm>
            <a:off x="6676986" y="918443"/>
            <a:ext cx="1978427" cy="230832"/>
          </a:xfrm>
          <a:prstGeom prst="rect">
            <a:avLst/>
          </a:prstGeom>
          <a:noFill/>
        </p:spPr>
        <p:txBody>
          <a:bodyPr wrap="none" rtlCol="0">
            <a:spAutoFit/>
          </a:bodyPr>
          <a:lstStyle/>
          <a:p>
            <a:r>
              <a:rPr kumimoji="1" lang="ja-JP" altLang="en-US" sz="900" dirty="0">
                <a:latin typeface="BIZ UDPゴシック" panose="020B0400000000000000" pitchFamily="50" charset="-128"/>
                <a:ea typeface="BIZ UDPゴシック" panose="020B0400000000000000" pitchFamily="50" charset="-128"/>
              </a:rPr>
              <a:t>（令和</a:t>
            </a:r>
            <a:r>
              <a:rPr kumimoji="1" lang="en-US" altLang="ja-JP" sz="900" dirty="0">
                <a:latin typeface="BIZ UDPゴシック" panose="020B0400000000000000" pitchFamily="50" charset="-128"/>
                <a:ea typeface="BIZ UDPゴシック" panose="020B0400000000000000" pitchFamily="50" charset="-128"/>
              </a:rPr>
              <a:t>5</a:t>
            </a:r>
            <a:r>
              <a:rPr kumimoji="1" lang="ja-JP" altLang="en-US" sz="900" dirty="0">
                <a:latin typeface="BIZ UDPゴシック" panose="020B0400000000000000" pitchFamily="50" charset="-128"/>
                <a:ea typeface="BIZ UDPゴシック" panose="020B0400000000000000" pitchFamily="50" charset="-128"/>
              </a:rPr>
              <a:t>年</a:t>
            </a:r>
            <a:r>
              <a:rPr kumimoji="1" lang="en-US" altLang="ja-JP" sz="900" dirty="0">
                <a:latin typeface="BIZ UDPゴシック" panose="020B0400000000000000" pitchFamily="50" charset="-128"/>
                <a:ea typeface="BIZ UDPゴシック" panose="020B0400000000000000" pitchFamily="50" charset="-128"/>
              </a:rPr>
              <a:t>1</a:t>
            </a:r>
            <a:r>
              <a:rPr kumimoji="1" lang="ja-JP" altLang="en-US" sz="900" dirty="0">
                <a:latin typeface="BIZ UDPゴシック" panose="020B0400000000000000" pitchFamily="50" charset="-128"/>
                <a:ea typeface="BIZ UDPゴシック" panose="020B0400000000000000" pitchFamily="50" charset="-128"/>
              </a:rPr>
              <a:t>月</a:t>
            </a:r>
            <a:r>
              <a:rPr kumimoji="1" lang="en-US" altLang="ja-JP" sz="900" dirty="0">
                <a:latin typeface="BIZ UDPゴシック" panose="020B0400000000000000" pitchFamily="50" charset="-128"/>
                <a:ea typeface="BIZ UDPゴシック" panose="020B0400000000000000" pitchFamily="50" charset="-128"/>
              </a:rPr>
              <a:t>15</a:t>
            </a:r>
            <a:r>
              <a:rPr kumimoji="1" lang="ja-JP" altLang="en-US" sz="900" dirty="0">
                <a:latin typeface="BIZ UDPゴシック" panose="020B0400000000000000" pitchFamily="50" charset="-128"/>
                <a:ea typeface="BIZ UDPゴシック" panose="020B0400000000000000" pitchFamily="50" charset="-128"/>
              </a:rPr>
              <a:t>日 アドバイス部会）</a:t>
            </a:r>
          </a:p>
        </p:txBody>
      </p:sp>
      <p:grpSp>
        <p:nvGrpSpPr>
          <p:cNvPr id="30" name="グループ化 29">
            <a:extLst>
              <a:ext uri="{FF2B5EF4-FFF2-40B4-BE49-F238E27FC236}">
                <a16:creationId xmlns:a16="http://schemas.microsoft.com/office/drawing/2014/main" id="{4FE18D7B-2C72-4447-9124-DA52F3D13D0C}"/>
              </a:ext>
            </a:extLst>
          </p:cNvPr>
          <p:cNvGrpSpPr/>
          <p:nvPr/>
        </p:nvGrpSpPr>
        <p:grpSpPr>
          <a:xfrm>
            <a:off x="2764683" y="2984027"/>
            <a:ext cx="1153821" cy="844551"/>
            <a:chOff x="929082" y="855172"/>
            <a:chExt cx="3188566" cy="2369727"/>
          </a:xfrm>
        </p:grpSpPr>
        <p:pic>
          <p:nvPicPr>
            <p:cNvPr id="31" name="図 30">
              <a:extLst>
                <a:ext uri="{FF2B5EF4-FFF2-40B4-BE49-F238E27FC236}">
                  <a16:creationId xmlns:a16="http://schemas.microsoft.com/office/drawing/2014/main" id="{143D5AFE-17EA-43BC-AEBC-7614D6F115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9082" y="855172"/>
              <a:ext cx="3188566" cy="2369727"/>
            </a:xfrm>
            <a:prstGeom prst="rect">
              <a:avLst/>
            </a:prstGeom>
            <a:ln>
              <a:solidFill>
                <a:schemeClr val="tx1"/>
              </a:solidFill>
            </a:ln>
          </p:spPr>
        </p:pic>
        <p:sp>
          <p:nvSpPr>
            <p:cNvPr id="32" name="テキスト ボックス 31">
              <a:extLst>
                <a:ext uri="{FF2B5EF4-FFF2-40B4-BE49-F238E27FC236}">
                  <a16:creationId xmlns:a16="http://schemas.microsoft.com/office/drawing/2014/main" id="{5105872E-3D15-4B30-A12B-A6C520F2CFCB}"/>
                </a:ext>
              </a:extLst>
            </p:cNvPr>
            <p:cNvSpPr txBox="1"/>
            <p:nvPr/>
          </p:nvSpPr>
          <p:spPr>
            <a:xfrm>
              <a:off x="929082" y="855172"/>
              <a:ext cx="482599" cy="652873"/>
            </a:xfrm>
            <a:prstGeom prst="rect">
              <a:avLst/>
            </a:prstGeom>
            <a:solidFill>
              <a:schemeClr val="accent2">
                <a:lumMod val="60000"/>
                <a:lumOff val="40000"/>
              </a:schemeClr>
            </a:solidFill>
            <a:ln>
              <a:solidFill>
                <a:schemeClr val="tx1"/>
              </a:solidFill>
            </a:ln>
          </p:spPr>
          <p:txBody>
            <a:bodyPr wrap="square" rtlCol="0">
              <a:spAutoFit/>
            </a:bodyPr>
            <a:lstStyle/>
            <a:p>
              <a:pPr algn="ctr"/>
              <a:r>
                <a:rPr kumimoji="1" lang="ja-JP" altLang="en-US" sz="800" dirty="0">
                  <a:latin typeface="BIZ UDPゴシック" panose="020B0400000000000000" pitchFamily="50" charset="-128"/>
                  <a:ea typeface="BIZ UDPゴシック" panose="020B0400000000000000" pitchFamily="50" charset="-128"/>
                </a:rPr>
                <a:t>①</a:t>
              </a:r>
            </a:p>
          </p:txBody>
        </p:sp>
      </p:grpSp>
      <p:grpSp>
        <p:nvGrpSpPr>
          <p:cNvPr id="33" name="グループ化 32">
            <a:extLst>
              <a:ext uri="{FF2B5EF4-FFF2-40B4-BE49-F238E27FC236}">
                <a16:creationId xmlns:a16="http://schemas.microsoft.com/office/drawing/2014/main" id="{FDB2F374-9DB0-4239-9D6D-33017205555D}"/>
              </a:ext>
            </a:extLst>
          </p:cNvPr>
          <p:cNvGrpSpPr/>
          <p:nvPr/>
        </p:nvGrpSpPr>
        <p:grpSpPr>
          <a:xfrm>
            <a:off x="3973875" y="2967762"/>
            <a:ext cx="1196250" cy="889035"/>
            <a:chOff x="5026309" y="855172"/>
            <a:chExt cx="3188609" cy="2369727"/>
          </a:xfrm>
        </p:grpSpPr>
        <p:pic>
          <p:nvPicPr>
            <p:cNvPr id="34" name="図 33">
              <a:extLst>
                <a:ext uri="{FF2B5EF4-FFF2-40B4-BE49-F238E27FC236}">
                  <a16:creationId xmlns:a16="http://schemas.microsoft.com/office/drawing/2014/main" id="{AC9BC9F0-0E1C-43E1-9FE6-FC85177CF0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26352" y="855186"/>
              <a:ext cx="3188566" cy="2369713"/>
            </a:xfrm>
            <a:prstGeom prst="rect">
              <a:avLst/>
            </a:prstGeom>
            <a:ln>
              <a:solidFill>
                <a:schemeClr val="tx1"/>
              </a:solidFill>
            </a:ln>
          </p:spPr>
        </p:pic>
        <p:sp>
          <p:nvSpPr>
            <p:cNvPr id="35" name="テキスト ボックス 34">
              <a:extLst>
                <a:ext uri="{FF2B5EF4-FFF2-40B4-BE49-F238E27FC236}">
                  <a16:creationId xmlns:a16="http://schemas.microsoft.com/office/drawing/2014/main" id="{1C3ED53C-B142-4E51-9BE3-B8053247822B}"/>
                </a:ext>
              </a:extLst>
            </p:cNvPr>
            <p:cNvSpPr txBox="1"/>
            <p:nvPr/>
          </p:nvSpPr>
          <p:spPr>
            <a:xfrm>
              <a:off x="5026309" y="855172"/>
              <a:ext cx="482600" cy="574267"/>
            </a:xfrm>
            <a:prstGeom prst="rect">
              <a:avLst/>
            </a:prstGeom>
            <a:solidFill>
              <a:schemeClr val="accent2">
                <a:lumMod val="60000"/>
                <a:lumOff val="40000"/>
              </a:schemeClr>
            </a:solidFill>
            <a:ln>
              <a:solidFill>
                <a:schemeClr val="tx1"/>
              </a:solidFill>
            </a:ln>
          </p:spPr>
          <p:txBody>
            <a:bodyPr wrap="square" rtlCol="0">
              <a:spAutoFit/>
            </a:bodyPr>
            <a:lstStyle/>
            <a:p>
              <a:pPr algn="ctr"/>
              <a:r>
                <a:rPr kumimoji="1" lang="ja-JP" altLang="en-US" sz="800" dirty="0">
                  <a:latin typeface="BIZ UDPゴシック" panose="020B0400000000000000" pitchFamily="50" charset="-128"/>
                  <a:ea typeface="BIZ UDPゴシック" panose="020B0400000000000000" pitchFamily="50" charset="-128"/>
                </a:rPr>
                <a:t>②</a:t>
              </a:r>
            </a:p>
          </p:txBody>
        </p:sp>
      </p:grpSp>
      <p:sp>
        <p:nvSpPr>
          <p:cNvPr id="36" name="矢印: 五方向 35">
            <a:extLst>
              <a:ext uri="{FF2B5EF4-FFF2-40B4-BE49-F238E27FC236}">
                <a16:creationId xmlns:a16="http://schemas.microsoft.com/office/drawing/2014/main" id="{38F19BAD-90A1-4C62-8366-83647B2BB994}"/>
              </a:ext>
            </a:extLst>
          </p:cNvPr>
          <p:cNvSpPr/>
          <p:nvPr/>
        </p:nvSpPr>
        <p:spPr>
          <a:xfrm rot="20721647">
            <a:off x="1944554" y="4370928"/>
            <a:ext cx="440902" cy="187262"/>
          </a:xfrm>
          <a:prstGeom prst="homePlat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800" dirty="0">
                <a:solidFill>
                  <a:schemeClr val="tx1"/>
                </a:solidFill>
                <a:latin typeface="BIZ UDPゴシック" panose="020B0400000000000000" pitchFamily="50" charset="-128"/>
                <a:ea typeface="BIZ UDPゴシック" panose="020B0400000000000000" pitchFamily="50" charset="-128"/>
              </a:rPr>
              <a:t>①</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p:txBody>
      </p:sp>
      <p:sp>
        <p:nvSpPr>
          <p:cNvPr id="37" name="矢印: 五方向 36">
            <a:extLst>
              <a:ext uri="{FF2B5EF4-FFF2-40B4-BE49-F238E27FC236}">
                <a16:creationId xmlns:a16="http://schemas.microsoft.com/office/drawing/2014/main" id="{03C0F144-E200-452E-9D5E-88E41F3C9FEF}"/>
              </a:ext>
            </a:extLst>
          </p:cNvPr>
          <p:cNvSpPr/>
          <p:nvPr/>
        </p:nvSpPr>
        <p:spPr>
          <a:xfrm rot="6427108">
            <a:off x="2998324" y="4020288"/>
            <a:ext cx="440902" cy="187262"/>
          </a:xfrm>
          <a:prstGeom prst="homePlat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ja-JP" altLang="en-US" sz="800" dirty="0">
                <a:solidFill>
                  <a:schemeClr val="tx1"/>
                </a:solidFill>
                <a:latin typeface="BIZ UDPゴシック" panose="020B0400000000000000" pitchFamily="50" charset="-128"/>
                <a:ea typeface="BIZ UDPゴシック" panose="020B0400000000000000" pitchFamily="50" charset="-128"/>
              </a:rPr>
              <a:t>②</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p:txBody>
      </p:sp>
      <p:grpSp>
        <p:nvGrpSpPr>
          <p:cNvPr id="38" name="グループ化 37">
            <a:extLst>
              <a:ext uri="{FF2B5EF4-FFF2-40B4-BE49-F238E27FC236}">
                <a16:creationId xmlns:a16="http://schemas.microsoft.com/office/drawing/2014/main" id="{1F45AE6F-0328-4F5D-8973-C64B686F4FD7}"/>
              </a:ext>
            </a:extLst>
          </p:cNvPr>
          <p:cNvGrpSpPr/>
          <p:nvPr/>
        </p:nvGrpSpPr>
        <p:grpSpPr>
          <a:xfrm>
            <a:off x="380050" y="4683496"/>
            <a:ext cx="1219773" cy="907435"/>
            <a:chOff x="929082" y="852805"/>
            <a:chExt cx="3188566" cy="2372094"/>
          </a:xfrm>
        </p:grpSpPr>
        <p:pic>
          <p:nvPicPr>
            <p:cNvPr id="39" name="図 38">
              <a:extLst>
                <a:ext uri="{FF2B5EF4-FFF2-40B4-BE49-F238E27FC236}">
                  <a16:creationId xmlns:a16="http://schemas.microsoft.com/office/drawing/2014/main" id="{142BBBF3-6DF0-4DA6-B336-03AD90A414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9082" y="852805"/>
              <a:ext cx="3188566" cy="2372094"/>
            </a:xfrm>
            <a:prstGeom prst="rect">
              <a:avLst/>
            </a:prstGeom>
            <a:ln>
              <a:solidFill>
                <a:schemeClr val="tx1"/>
              </a:solidFill>
            </a:ln>
          </p:spPr>
        </p:pic>
        <p:sp>
          <p:nvSpPr>
            <p:cNvPr id="40" name="テキスト ボックス 39">
              <a:extLst>
                <a:ext uri="{FF2B5EF4-FFF2-40B4-BE49-F238E27FC236}">
                  <a16:creationId xmlns:a16="http://schemas.microsoft.com/office/drawing/2014/main" id="{127096B0-DA7E-4DA9-93DD-DE0F919EEEFE}"/>
                </a:ext>
              </a:extLst>
            </p:cNvPr>
            <p:cNvSpPr txBox="1"/>
            <p:nvPr/>
          </p:nvSpPr>
          <p:spPr>
            <a:xfrm>
              <a:off x="929082" y="855171"/>
              <a:ext cx="482601" cy="563185"/>
            </a:xfrm>
            <a:prstGeom prst="rect">
              <a:avLst/>
            </a:prstGeom>
            <a:solidFill>
              <a:srgbClr val="FFFF00"/>
            </a:solidFill>
            <a:ln>
              <a:solidFill>
                <a:schemeClr val="tx1"/>
              </a:solidFill>
            </a:ln>
          </p:spPr>
          <p:txBody>
            <a:bodyPr wrap="square" rtlCol="0">
              <a:spAutoFit/>
            </a:bodyPr>
            <a:lstStyle/>
            <a:p>
              <a:pPr algn="ctr"/>
              <a:r>
                <a:rPr kumimoji="1" lang="ja-JP" altLang="en-US" sz="800" dirty="0">
                  <a:latin typeface="BIZ UDPゴシック" panose="020B0400000000000000" pitchFamily="50" charset="-128"/>
                  <a:ea typeface="BIZ UDPゴシック" panose="020B0400000000000000" pitchFamily="50" charset="-128"/>
                </a:rPr>
                <a:t>③</a:t>
              </a:r>
            </a:p>
          </p:txBody>
        </p:sp>
      </p:grpSp>
      <p:grpSp>
        <p:nvGrpSpPr>
          <p:cNvPr id="41" name="グループ化 40">
            <a:extLst>
              <a:ext uri="{FF2B5EF4-FFF2-40B4-BE49-F238E27FC236}">
                <a16:creationId xmlns:a16="http://schemas.microsoft.com/office/drawing/2014/main" id="{2103B958-C0D7-41A0-BE6B-345AF98ADE48}"/>
              </a:ext>
            </a:extLst>
          </p:cNvPr>
          <p:cNvGrpSpPr/>
          <p:nvPr/>
        </p:nvGrpSpPr>
        <p:grpSpPr>
          <a:xfrm>
            <a:off x="380049" y="5719447"/>
            <a:ext cx="1172534" cy="866256"/>
            <a:chOff x="5007374" y="3740801"/>
            <a:chExt cx="3204157" cy="2367197"/>
          </a:xfrm>
        </p:grpSpPr>
        <p:pic>
          <p:nvPicPr>
            <p:cNvPr id="42" name="図 41">
              <a:extLst>
                <a:ext uri="{FF2B5EF4-FFF2-40B4-BE49-F238E27FC236}">
                  <a16:creationId xmlns:a16="http://schemas.microsoft.com/office/drawing/2014/main" id="{7D2FE84D-3765-459E-A329-46B1017EBB9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26309" y="3740801"/>
              <a:ext cx="3185222" cy="2367197"/>
            </a:xfrm>
            <a:prstGeom prst="rect">
              <a:avLst/>
            </a:prstGeom>
            <a:ln>
              <a:solidFill>
                <a:schemeClr val="tx1"/>
              </a:solidFill>
            </a:ln>
          </p:spPr>
        </p:pic>
        <p:sp>
          <p:nvSpPr>
            <p:cNvPr id="43" name="テキスト ボックス 42">
              <a:extLst>
                <a:ext uri="{FF2B5EF4-FFF2-40B4-BE49-F238E27FC236}">
                  <a16:creationId xmlns:a16="http://schemas.microsoft.com/office/drawing/2014/main" id="{AFCA66DF-1AEC-46D3-A6DD-C76D7A578815}"/>
                </a:ext>
              </a:extLst>
            </p:cNvPr>
            <p:cNvSpPr txBox="1"/>
            <p:nvPr/>
          </p:nvSpPr>
          <p:spPr>
            <a:xfrm>
              <a:off x="5007374" y="3750488"/>
              <a:ext cx="482599" cy="588739"/>
            </a:xfrm>
            <a:prstGeom prst="rect">
              <a:avLst/>
            </a:prstGeom>
            <a:solidFill>
              <a:srgbClr val="FFFF00"/>
            </a:solidFill>
            <a:ln>
              <a:solidFill>
                <a:schemeClr val="tx1"/>
              </a:solidFill>
            </a:ln>
          </p:spPr>
          <p:txBody>
            <a:bodyPr wrap="square" rtlCol="0">
              <a:spAutoFit/>
            </a:bodyPr>
            <a:lstStyle/>
            <a:p>
              <a:pPr algn="ctr"/>
              <a:r>
                <a:rPr kumimoji="1" lang="ja-JP" altLang="en-US" sz="800" dirty="0">
                  <a:latin typeface="BIZ UDPゴシック" panose="020B0400000000000000" pitchFamily="50" charset="-128"/>
                  <a:ea typeface="BIZ UDPゴシック" panose="020B0400000000000000" pitchFamily="50" charset="-128"/>
                </a:rPr>
                <a:t>④</a:t>
              </a:r>
            </a:p>
          </p:txBody>
        </p:sp>
      </p:grpSp>
      <p:sp>
        <p:nvSpPr>
          <p:cNvPr id="44" name="矢印: 五方向 43">
            <a:extLst>
              <a:ext uri="{FF2B5EF4-FFF2-40B4-BE49-F238E27FC236}">
                <a16:creationId xmlns:a16="http://schemas.microsoft.com/office/drawing/2014/main" id="{3AAB2089-22E1-40BE-A8F1-270EDA27FFAD}"/>
              </a:ext>
            </a:extLst>
          </p:cNvPr>
          <p:cNvSpPr/>
          <p:nvPr/>
        </p:nvSpPr>
        <p:spPr>
          <a:xfrm rot="5400000">
            <a:off x="1808763" y="4722293"/>
            <a:ext cx="440902" cy="187262"/>
          </a:xfrm>
          <a:prstGeom prst="homePlat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ja-JP" altLang="en-US" sz="800" dirty="0">
                <a:solidFill>
                  <a:schemeClr val="tx1"/>
                </a:solidFill>
                <a:latin typeface="BIZ UDPゴシック" panose="020B0400000000000000" pitchFamily="50" charset="-128"/>
                <a:ea typeface="BIZ UDPゴシック" panose="020B0400000000000000" pitchFamily="50" charset="-128"/>
              </a:rPr>
              <a:t>③</a:t>
            </a:r>
          </a:p>
        </p:txBody>
      </p:sp>
      <p:sp>
        <p:nvSpPr>
          <p:cNvPr id="45" name="矢印: 五方向 44">
            <a:extLst>
              <a:ext uri="{FF2B5EF4-FFF2-40B4-BE49-F238E27FC236}">
                <a16:creationId xmlns:a16="http://schemas.microsoft.com/office/drawing/2014/main" id="{C57D7ABF-42F2-4D8C-94FB-4CCCDAAA5C45}"/>
              </a:ext>
            </a:extLst>
          </p:cNvPr>
          <p:cNvSpPr/>
          <p:nvPr/>
        </p:nvSpPr>
        <p:spPr>
          <a:xfrm rot="16200000">
            <a:off x="1838291" y="6279395"/>
            <a:ext cx="440902" cy="187262"/>
          </a:xfrm>
          <a:prstGeom prst="homePlat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800" dirty="0">
                <a:solidFill>
                  <a:schemeClr val="tx1"/>
                </a:solidFill>
                <a:latin typeface="BIZ UDPゴシック" panose="020B0400000000000000" pitchFamily="50" charset="-128"/>
                <a:ea typeface="BIZ UDPゴシック" panose="020B0400000000000000" pitchFamily="50" charset="-128"/>
              </a:rPr>
              <a:t>④</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p:txBody>
      </p:sp>
      <p:sp>
        <p:nvSpPr>
          <p:cNvPr id="47" name="フリーフォーム: 図形 46">
            <a:extLst>
              <a:ext uri="{FF2B5EF4-FFF2-40B4-BE49-F238E27FC236}">
                <a16:creationId xmlns:a16="http://schemas.microsoft.com/office/drawing/2014/main" id="{93CD4A60-A7E1-49B2-A77B-B6D841B9FF3C}"/>
              </a:ext>
            </a:extLst>
          </p:cNvPr>
          <p:cNvSpPr/>
          <p:nvPr/>
        </p:nvSpPr>
        <p:spPr>
          <a:xfrm>
            <a:off x="289808" y="2909579"/>
            <a:ext cx="130666" cy="330772"/>
          </a:xfrm>
          <a:custGeom>
            <a:avLst/>
            <a:gdLst>
              <a:gd name="connsiteX0" fmla="*/ 182880 w 357808"/>
              <a:gd name="connsiteY0" fmla="*/ 898498 h 898498"/>
              <a:gd name="connsiteX1" fmla="*/ 182880 w 357808"/>
              <a:gd name="connsiteY1" fmla="*/ 0 h 898498"/>
              <a:gd name="connsiteX2" fmla="*/ 0 w 357808"/>
              <a:gd name="connsiteY2" fmla="*/ 524786 h 898498"/>
              <a:gd name="connsiteX3" fmla="*/ 357808 w 357808"/>
              <a:gd name="connsiteY3" fmla="*/ 492981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32075 h 898498"/>
              <a:gd name="connsiteX0" fmla="*/ 182880 w 344777"/>
              <a:gd name="connsiteY0" fmla="*/ 898498 h 898498"/>
              <a:gd name="connsiteX1" fmla="*/ 182880 w 344777"/>
              <a:gd name="connsiteY1" fmla="*/ 0 h 898498"/>
              <a:gd name="connsiteX2" fmla="*/ 0 w 344777"/>
              <a:gd name="connsiteY2" fmla="*/ 524786 h 898498"/>
              <a:gd name="connsiteX3" fmla="*/ 344777 w 344777"/>
              <a:gd name="connsiteY3" fmla="*/ 516835 h 898498"/>
              <a:gd name="connsiteX0" fmla="*/ 182880 w 354937"/>
              <a:gd name="connsiteY0" fmla="*/ 898498 h 898498"/>
              <a:gd name="connsiteX1" fmla="*/ 182880 w 354937"/>
              <a:gd name="connsiteY1" fmla="*/ 0 h 898498"/>
              <a:gd name="connsiteX2" fmla="*/ 0 w 354937"/>
              <a:gd name="connsiteY2" fmla="*/ 524786 h 898498"/>
              <a:gd name="connsiteX3" fmla="*/ 354937 w 354937"/>
              <a:gd name="connsiteY3" fmla="*/ 526995 h 898498"/>
            </a:gdLst>
            <a:ahLst/>
            <a:cxnLst>
              <a:cxn ang="0">
                <a:pos x="connsiteX0" y="connsiteY0"/>
              </a:cxn>
              <a:cxn ang="0">
                <a:pos x="connsiteX1" y="connsiteY1"/>
              </a:cxn>
              <a:cxn ang="0">
                <a:pos x="connsiteX2" y="connsiteY2"/>
              </a:cxn>
              <a:cxn ang="0">
                <a:pos x="connsiteX3" y="connsiteY3"/>
              </a:cxn>
            </a:cxnLst>
            <a:rect l="l" t="t" r="r" b="b"/>
            <a:pathLst>
              <a:path w="354937" h="898498">
                <a:moveTo>
                  <a:pt x="182880" y="898498"/>
                </a:moveTo>
                <a:lnTo>
                  <a:pt x="182880" y="0"/>
                </a:lnTo>
                <a:lnTo>
                  <a:pt x="0" y="524786"/>
                </a:lnTo>
                <a:lnTo>
                  <a:pt x="354937" y="526995"/>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スライド番号プレースホルダー 3">
            <a:extLst>
              <a:ext uri="{FF2B5EF4-FFF2-40B4-BE49-F238E27FC236}">
                <a16:creationId xmlns:a16="http://schemas.microsoft.com/office/drawing/2014/main" id="{AA17B4D9-8D19-478C-8377-13C5BF0F6858}"/>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9472937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05687237-D7D3-4BA5-B69A-F05056597DF0}"/>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公共事業における景観配慮の底上げ</a:t>
            </a:r>
          </a:p>
        </p:txBody>
      </p:sp>
      <p:sp>
        <p:nvSpPr>
          <p:cNvPr id="17" name="スライド番号プレースホルダー 3">
            <a:extLst>
              <a:ext uri="{FF2B5EF4-FFF2-40B4-BE49-F238E27FC236}">
                <a16:creationId xmlns:a16="http://schemas.microsoft.com/office/drawing/2014/main" id="{E40A2772-1E69-456B-BB7E-76E29689A1A6}"/>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9C19788E-1A32-4B10-8101-26C3EEE90DCC}"/>
              </a:ext>
            </a:extLst>
          </p:cNvPr>
          <p:cNvSpPr txBox="1"/>
          <p:nvPr/>
        </p:nvSpPr>
        <p:spPr>
          <a:xfrm>
            <a:off x="149155" y="615365"/>
            <a:ext cx="8845689" cy="1013145"/>
          </a:xfrm>
          <a:prstGeom prst="rect">
            <a:avLst/>
          </a:prstGeom>
          <a:noFill/>
          <a:ln w="19050">
            <a:solidFill>
              <a:schemeClr val="tx1"/>
            </a:solidFill>
          </a:ln>
        </p:spPr>
        <p:txBody>
          <a:bodyPr wrap="square" rtlCol="0" anchor="ctr">
            <a:noAutofit/>
          </a:bodyPr>
          <a:lstStyle/>
          <a:p>
            <a:pPr marL="179388" indent="-179388">
              <a:lnSpc>
                <a:spcPct val="130000"/>
              </a:lnSpc>
            </a:pPr>
            <a:r>
              <a:rPr kumimoji="1" lang="ja-JP" altLang="en-US" dirty="0">
                <a:latin typeface="BIZ UDPゴシック" panose="020B0400000000000000" pitchFamily="50" charset="-128"/>
                <a:ea typeface="BIZ UDPゴシック" panose="020B0400000000000000" pitchFamily="50" charset="-128"/>
              </a:rPr>
              <a:t>○ </a:t>
            </a:r>
            <a:r>
              <a:rPr kumimoji="1" lang="ja-JP" altLang="en-US" b="1" u="sng" dirty="0">
                <a:solidFill>
                  <a:srgbClr val="FF0000"/>
                </a:solidFill>
                <a:latin typeface="BIZ UDPゴシック" panose="020B0400000000000000" pitchFamily="50" charset="-128"/>
                <a:ea typeface="BIZ UDPゴシック" panose="020B0400000000000000" pitchFamily="50" charset="-128"/>
              </a:rPr>
              <a:t>良好な景観形成に寄与した事例や具体的なアドバイス等を蓄積</a:t>
            </a:r>
            <a:r>
              <a:rPr kumimoji="1" lang="ja-JP" altLang="en-US" dirty="0">
                <a:latin typeface="BIZ UDPゴシック" panose="020B0400000000000000" pitchFamily="50" charset="-128"/>
                <a:ea typeface="BIZ UDPゴシック" panose="020B0400000000000000" pitchFamily="50" charset="-128"/>
              </a:rPr>
              <a:t>し、横展開を図ることにより、</a:t>
            </a:r>
            <a:r>
              <a:rPr kumimoji="1" lang="ja-JP" altLang="en-US" b="1" u="sng" dirty="0">
                <a:solidFill>
                  <a:srgbClr val="FF0000"/>
                </a:solidFill>
                <a:latin typeface="BIZ UDPゴシック" panose="020B0400000000000000" pitchFamily="50" charset="-128"/>
                <a:ea typeface="BIZ UDPゴシック" panose="020B0400000000000000" pitchFamily="50" charset="-128"/>
              </a:rPr>
              <a:t>公共事業における景観配慮の底上げ</a:t>
            </a:r>
            <a:r>
              <a:rPr kumimoji="1" lang="ja-JP" altLang="en-US" dirty="0">
                <a:latin typeface="BIZ UDPゴシック" panose="020B0400000000000000" pitchFamily="50" charset="-128"/>
                <a:ea typeface="BIZ UDPゴシック" panose="020B0400000000000000" pitchFamily="50" charset="-128"/>
              </a:rPr>
              <a:t>を目指す。</a:t>
            </a:r>
            <a:endParaRPr kumimoji="1" lang="ja-JP" altLang="en-US" sz="1600" b="1" u="sng" dirty="0">
              <a:solidFill>
                <a:srgbClr val="FF0000"/>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57A54CB9-9180-42D5-BD94-F6C2E6334E5F}"/>
              </a:ext>
            </a:extLst>
          </p:cNvPr>
          <p:cNvSpPr txBox="1"/>
          <p:nvPr/>
        </p:nvSpPr>
        <p:spPr>
          <a:xfrm>
            <a:off x="1259686" y="1813966"/>
            <a:ext cx="1552028" cy="307777"/>
          </a:xfrm>
          <a:prstGeom prst="rect">
            <a:avLst/>
          </a:prstGeom>
          <a:noFill/>
        </p:spPr>
        <p:txBody>
          <a:bodyPr wrap="none" rtlCol="0">
            <a:spAutoFit/>
          </a:bodyPr>
          <a:lstStyle/>
          <a:p>
            <a:r>
              <a:rPr kumimoji="1" lang="ja-JP" altLang="en-US" sz="1400" dirty="0">
                <a:latin typeface="BIZ UDPゴシック" panose="020B0400000000000000" pitchFamily="50" charset="-128"/>
                <a:ea typeface="BIZ UDPゴシック" panose="020B0400000000000000" pitchFamily="50" charset="-128"/>
              </a:rPr>
              <a:t>（取組のイメージ）</a:t>
            </a:r>
          </a:p>
        </p:txBody>
      </p:sp>
      <p:grpSp>
        <p:nvGrpSpPr>
          <p:cNvPr id="4" name="グループ化 3">
            <a:extLst>
              <a:ext uri="{FF2B5EF4-FFF2-40B4-BE49-F238E27FC236}">
                <a16:creationId xmlns:a16="http://schemas.microsoft.com/office/drawing/2014/main" id="{35E01C26-777F-4EC9-93E5-071CE2D01E34}"/>
              </a:ext>
            </a:extLst>
          </p:cNvPr>
          <p:cNvGrpSpPr/>
          <p:nvPr/>
        </p:nvGrpSpPr>
        <p:grpSpPr>
          <a:xfrm>
            <a:off x="2137833" y="2184028"/>
            <a:ext cx="4868334" cy="1107996"/>
            <a:chOff x="1954199" y="2302264"/>
            <a:chExt cx="4868334" cy="1107996"/>
          </a:xfrm>
        </p:grpSpPr>
        <p:sp>
          <p:nvSpPr>
            <p:cNvPr id="15" name="テキスト ボックス 14">
              <a:extLst>
                <a:ext uri="{FF2B5EF4-FFF2-40B4-BE49-F238E27FC236}">
                  <a16:creationId xmlns:a16="http://schemas.microsoft.com/office/drawing/2014/main" id="{D859EF2B-1D80-45F5-9781-2566B94E7252}"/>
                </a:ext>
              </a:extLst>
            </p:cNvPr>
            <p:cNvSpPr txBox="1"/>
            <p:nvPr/>
          </p:nvSpPr>
          <p:spPr>
            <a:xfrm>
              <a:off x="1954199" y="2302264"/>
              <a:ext cx="4868334" cy="1107996"/>
            </a:xfrm>
            <a:prstGeom prst="rect">
              <a:avLst/>
            </a:prstGeom>
            <a:solidFill>
              <a:schemeClr val="accent5">
                <a:lumMod val="20000"/>
                <a:lumOff val="80000"/>
              </a:schemeClr>
            </a:solidFill>
            <a:ln>
              <a:solidFill>
                <a:schemeClr val="tx1"/>
              </a:solidFill>
            </a:ln>
          </p:spPr>
          <p:txBody>
            <a:bodyPr wrap="square" rtlCol="0">
              <a:spAutoFit/>
            </a:bodyPr>
            <a:lstStyle/>
            <a:p>
              <a:pPr algn="ctr"/>
              <a:r>
                <a:rPr kumimoji="1" lang="ja-JP" altLang="en-US" b="1" u="sng" dirty="0">
                  <a:latin typeface="BIZ UDPゴシック" panose="020B0400000000000000" pitchFamily="50" charset="-128"/>
                  <a:ea typeface="BIZ UDPゴシック" panose="020B0400000000000000" pitchFamily="50" charset="-128"/>
                </a:rPr>
                <a:t>アドバイス部会対象事業</a:t>
              </a:r>
              <a:endParaRPr kumimoji="1" lang="en-US" altLang="ja-JP" b="1" u="sng" dirty="0">
                <a:latin typeface="BIZ UDPゴシック" panose="020B0400000000000000" pitchFamily="50" charset="-128"/>
                <a:ea typeface="BIZ UDPゴシック" panose="020B0400000000000000" pitchFamily="50" charset="-128"/>
              </a:endParaRPr>
            </a:p>
            <a:p>
              <a:pPr algn="ctr"/>
              <a:endParaRPr kumimoji="1" lang="en-US" altLang="ja-JP" sz="1600" dirty="0">
                <a:latin typeface="BIZ UDPゴシック" panose="020B0400000000000000" pitchFamily="50" charset="-128"/>
                <a:ea typeface="BIZ UDPゴシック" panose="020B0400000000000000" pitchFamily="50" charset="-128"/>
              </a:endParaRPr>
            </a:p>
            <a:p>
              <a:pPr algn="ctr"/>
              <a:endParaRPr kumimoji="1" lang="en-US" altLang="ja-JP" sz="1600" dirty="0">
                <a:latin typeface="BIZ UDPゴシック" panose="020B0400000000000000" pitchFamily="50" charset="-128"/>
                <a:ea typeface="BIZ UDPゴシック" panose="020B0400000000000000" pitchFamily="50" charset="-128"/>
              </a:endParaRPr>
            </a:p>
            <a:p>
              <a:pPr algn="ctr"/>
              <a:endParaRPr kumimoji="1" lang="en-US" altLang="ja-JP" sz="1600" dirty="0">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CB06D849-0736-47D1-8312-7AC02F2E510C}"/>
                </a:ext>
              </a:extLst>
            </p:cNvPr>
            <p:cNvSpPr/>
            <p:nvPr/>
          </p:nvSpPr>
          <p:spPr>
            <a:xfrm>
              <a:off x="2338683" y="2761435"/>
              <a:ext cx="1794934" cy="557408"/>
            </a:xfrm>
            <a:prstGeom prst="roundRect">
              <a:avLst/>
            </a:prstGeom>
            <a:solidFill>
              <a:schemeClr val="accent1">
                <a:lumMod val="20000"/>
                <a:lumOff val="80000"/>
              </a:schemeClr>
            </a:solid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景観形成に</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寄与した事例</a:t>
              </a:r>
            </a:p>
          </p:txBody>
        </p:sp>
        <p:sp>
          <p:nvSpPr>
            <p:cNvPr id="24" name="四角形: 角を丸くする 23">
              <a:extLst>
                <a:ext uri="{FF2B5EF4-FFF2-40B4-BE49-F238E27FC236}">
                  <a16:creationId xmlns:a16="http://schemas.microsoft.com/office/drawing/2014/main" id="{05F75EA8-DB44-491A-9DB4-565C64008019}"/>
                </a:ext>
              </a:extLst>
            </p:cNvPr>
            <p:cNvSpPr/>
            <p:nvPr/>
          </p:nvSpPr>
          <p:spPr>
            <a:xfrm>
              <a:off x="4626584" y="2761435"/>
              <a:ext cx="1794934" cy="557408"/>
            </a:xfrm>
            <a:prstGeom prst="roundRect">
              <a:avLst/>
            </a:prstGeom>
            <a:solidFill>
              <a:schemeClr val="accent1">
                <a:lumMod val="20000"/>
                <a:lumOff val="80000"/>
              </a:schemeClr>
            </a:solid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具体的なアドバイス</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アドバイスへの対応</a:t>
              </a:r>
            </a:p>
          </p:txBody>
        </p:sp>
      </p:grpSp>
      <p:sp>
        <p:nvSpPr>
          <p:cNvPr id="25" name="矢印: 下 24">
            <a:extLst>
              <a:ext uri="{FF2B5EF4-FFF2-40B4-BE49-F238E27FC236}">
                <a16:creationId xmlns:a16="http://schemas.microsoft.com/office/drawing/2014/main" id="{EDB08B00-EA96-47A4-A961-A54450CAB8F2}"/>
              </a:ext>
            </a:extLst>
          </p:cNvPr>
          <p:cNvSpPr/>
          <p:nvPr/>
        </p:nvSpPr>
        <p:spPr>
          <a:xfrm>
            <a:off x="3914155" y="3397054"/>
            <a:ext cx="1315688" cy="268814"/>
          </a:xfrm>
          <a:prstGeom prst="downArrow">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蓄 積</a:t>
            </a:r>
          </a:p>
        </p:txBody>
      </p:sp>
      <p:sp>
        <p:nvSpPr>
          <p:cNvPr id="26" name="テキスト ボックス 25">
            <a:extLst>
              <a:ext uri="{FF2B5EF4-FFF2-40B4-BE49-F238E27FC236}">
                <a16:creationId xmlns:a16="http://schemas.microsoft.com/office/drawing/2014/main" id="{EC167F5F-6A1E-4D62-8D6E-E498C726276B}"/>
              </a:ext>
            </a:extLst>
          </p:cNvPr>
          <p:cNvSpPr txBox="1"/>
          <p:nvPr/>
        </p:nvSpPr>
        <p:spPr>
          <a:xfrm>
            <a:off x="6574288" y="2929455"/>
            <a:ext cx="338554" cy="276999"/>
          </a:xfrm>
          <a:prstGeom prst="rect">
            <a:avLst/>
          </a:prstGeom>
          <a:noFill/>
        </p:spPr>
        <p:txBody>
          <a:bodyPr wrap="none" rtlCol="0">
            <a:spAutoFit/>
          </a:bodyPr>
          <a:lstStyle/>
          <a:p>
            <a:r>
              <a:rPr kumimoji="1" lang="ja-JP" altLang="en-US" sz="1200" dirty="0">
                <a:latin typeface="BIZ UDPゴシック" panose="020B0400000000000000" pitchFamily="50" charset="-128"/>
                <a:ea typeface="BIZ UDPゴシック" panose="020B0400000000000000" pitchFamily="50" charset="-128"/>
              </a:rPr>
              <a:t>等</a:t>
            </a:r>
          </a:p>
        </p:txBody>
      </p:sp>
      <p:sp>
        <p:nvSpPr>
          <p:cNvPr id="28" name="テキスト ボックス 27">
            <a:extLst>
              <a:ext uri="{FF2B5EF4-FFF2-40B4-BE49-F238E27FC236}">
                <a16:creationId xmlns:a16="http://schemas.microsoft.com/office/drawing/2014/main" id="{9BB7A280-3E36-43DA-853A-24ECD48164F5}"/>
              </a:ext>
            </a:extLst>
          </p:cNvPr>
          <p:cNvSpPr txBox="1"/>
          <p:nvPr/>
        </p:nvSpPr>
        <p:spPr>
          <a:xfrm>
            <a:off x="1335731" y="3734913"/>
            <a:ext cx="6472536" cy="1494576"/>
          </a:xfrm>
          <a:prstGeom prst="rect">
            <a:avLst/>
          </a:prstGeom>
          <a:solidFill>
            <a:schemeClr val="accent2">
              <a:lumMod val="20000"/>
              <a:lumOff val="80000"/>
            </a:schemeClr>
          </a:solidFill>
          <a:ln w="28575">
            <a:solidFill>
              <a:srgbClr val="FF0000"/>
            </a:solidFill>
          </a:ln>
        </p:spPr>
        <p:txBody>
          <a:bodyPr wrap="square" rtlCol="0">
            <a:spAutoFit/>
          </a:bodyPr>
          <a:lstStyle/>
          <a:p>
            <a:pPr marL="285750" indent="-285750">
              <a:buFont typeface="Wingdings" panose="05000000000000000000" pitchFamily="2" charset="2"/>
              <a:buChar char="Ø"/>
            </a:pPr>
            <a:r>
              <a:rPr kumimoji="1" lang="ja-JP" altLang="en-US" dirty="0">
                <a:latin typeface="BIZ UDPゴシック" panose="020B0400000000000000" pitchFamily="50" charset="-128"/>
                <a:ea typeface="BIZ UDPゴシック" panose="020B0400000000000000" pitchFamily="50" charset="-128"/>
              </a:rPr>
              <a:t>蓄積した事例やアドバイス等をわかりやすく整理し、共有化</a:t>
            </a:r>
            <a:endParaRPr kumimoji="1" lang="en-US" altLang="ja-JP" dirty="0">
              <a:latin typeface="BIZ UDPゴシック" panose="020B0400000000000000" pitchFamily="50" charset="-128"/>
              <a:ea typeface="BIZ UDPゴシック" panose="020B0400000000000000" pitchFamily="50" charset="-128"/>
            </a:endParaRPr>
          </a:p>
          <a:p>
            <a:endParaRPr kumimoji="1" lang="en-US" altLang="ja-JP" sz="1400" dirty="0">
              <a:latin typeface="BIZ UDPゴシック" panose="020B0400000000000000" pitchFamily="50" charset="-128"/>
              <a:ea typeface="BIZ UDPゴシック" panose="020B0400000000000000" pitchFamily="50" charset="-128"/>
            </a:endParaRPr>
          </a:p>
          <a:p>
            <a:pPr marL="177800" lvl="1">
              <a:lnSpc>
                <a:spcPct val="130000"/>
              </a:lnSpc>
            </a:pPr>
            <a:r>
              <a:rPr kumimoji="1" lang="ja-JP" altLang="en-US" sz="1600" dirty="0">
                <a:latin typeface="BIZ UDPゴシック" panose="020B0400000000000000" pitchFamily="50" charset="-128"/>
                <a:ea typeface="BIZ UDPゴシック" panose="020B0400000000000000" pitchFamily="50" charset="-128"/>
              </a:rPr>
              <a:t>（取組の例）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今後、具体化を検討</a:t>
            </a:r>
            <a:endParaRPr kumimoji="1" lang="en-US" altLang="ja-JP" sz="1300" dirty="0">
              <a:latin typeface="BIZ UDPゴシック" panose="020B0400000000000000" pitchFamily="50" charset="-128"/>
              <a:ea typeface="BIZ UDPゴシック" panose="020B0400000000000000" pitchFamily="50" charset="-128"/>
            </a:endParaRPr>
          </a:p>
          <a:p>
            <a:pPr marL="177800" lvl="1">
              <a:lnSpc>
                <a:spcPct val="130000"/>
              </a:lnSpc>
            </a:pPr>
            <a:r>
              <a:rPr kumimoji="1" lang="ja-JP" altLang="en-US" sz="1600" dirty="0">
                <a:latin typeface="BIZ UDPゴシック" panose="020B0400000000000000" pitchFamily="50" charset="-128"/>
                <a:ea typeface="BIZ UDPゴシック" panose="020B0400000000000000" pitchFamily="50" charset="-128"/>
              </a:rPr>
              <a:t>・景観に配慮した公共事業の事例集</a:t>
            </a:r>
            <a:endParaRPr kumimoji="1" lang="en-US" altLang="ja-JP" sz="1600" dirty="0">
              <a:latin typeface="BIZ UDPゴシック" panose="020B0400000000000000" pitchFamily="50" charset="-128"/>
              <a:ea typeface="BIZ UDPゴシック" panose="020B0400000000000000" pitchFamily="50" charset="-128"/>
            </a:endParaRPr>
          </a:p>
          <a:p>
            <a:pPr marL="177800" lvl="1">
              <a:lnSpc>
                <a:spcPct val="130000"/>
              </a:lnSpc>
            </a:pPr>
            <a:r>
              <a:rPr kumimoji="1" lang="ja-JP" altLang="en-US" sz="1600" dirty="0">
                <a:latin typeface="BIZ UDPゴシック" panose="020B0400000000000000" pitchFamily="50" charset="-128"/>
                <a:ea typeface="BIZ UDPゴシック" panose="020B0400000000000000" pitchFamily="50" charset="-128"/>
              </a:rPr>
              <a:t>・景観配慮のためのポイント、チェックリスト（動線計画、植栽計画等）</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31" name="二等辺三角形 30">
            <a:extLst>
              <a:ext uri="{FF2B5EF4-FFF2-40B4-BE49-F238E27FC236}">
                <a16:creationId xmlns:a16="http://schemas.microsoft.com/office/drawing/2014/main" id="{D13C4A89-F192-4CF6-B61A-A0E03E4FFF03}"/>
              </a:ext>
            </a:extLst>
          </p:cNvPr>
          <p:cNvSpPr/>
          <p:nvPr/>
        </p:nvSpPr>
        <p:spPr>
          <a:xfrm flipV="1">
            <a:off x="3914155" y="5382939"/>
            <a:ext cx="1394379" cy="198909"/>
          </a:xfrm>
          <a:prstGeom prst="triangle">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テキスト ボックス 31">
            <a:extLst>
              <a:ext uri="{FF2B5EF4-FFF2-40B4-BE49-F238E27FC236}">
                <a16:creationId xmlns:a16="http://schemas.microsoft.com/office/drawing/2014/main" id="{1A687C96-7DCA-42E7-88B6-3B592EA686ED}"/>
              </a:ext>
            </a:extLst>
          </p:cNvPr>
          <p:cNvSpPr txBox="1"/>
          <p:nvPr/>
        </p:nvSpPr>
        <p:spPr>
          <a:xfrm>
            <a:off x="4288178" y="5322552"/>
            <a:ext cx="646331" cy="276999"/>
          </a:xfrm>
          <a:prstGeom prst="rect">
            <a:avLst/>
          </a:prstGeom>
          <a:noFill/>
        </p:spPr>
        <p:txBody>
          <a:bodyPr wrap="none" rtlCol="0">
            <a:spAutoFit/>
          </a:bodyPr>
          <a:lstStyle/>
          <a:p>
            <a:r>
              <a:rPr kumimoji="1" lang="ja-JP" altLang="en-US" sz="1200" dirty="0">
                <a:latin typeface="BIZ UDPゴシック" panose="020B0400000000000000" pitchFamily="50" charset="-128"/>
                <a:ea typeface="BIZ UDPゴシック" panose="020B0400000000000000" pitchFamily="50" charset="-128"/>
              </a:rPr>
              <a:t>横展開</a:t>
            </a:r>
          </a:p>
        </p:txBody>
      </p:sp>
      <p:sp>
        <p:nvSpPr>
          <p:cNvPr id="33" name="四角形: 角を丸くする 32">
            <a:extLst>
              <a:ext uri="{FF2B5EF4-FFF2-40B4-BE49-F238E27FC236}">
                <a16:creationId xmlns:a16="http://schemas.microsoft.com/office/drawing/2014/main" id="{419CEA84-9EE4-4C59-AA45-8893018B7E43}"/>
              </a:ext>
            </a:extLst>
          </p:cNvPr>
          <p:cNvSpPr/>
          <p:nvPr/>
        </p:nvSpPr>
        <p:spPr>
          <a:xfrm>
            <a:off x="1693147" y="5692614"/>
            <a:ext cx="5923961" cy="723459"/>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公共事業における景観配慮の底上げ</a:t>
            </a:r>
          </a:p>
        </p:txBody>
      </p:sp>
    </p:spTree>
    <p:extLst>
      <p:ext uri="{BB962C8B-B14F-4D97-AF65-F5344CB8AC3E}">
        <p14:creationId xmlns:p14="http://schemas.microsoft.com/office/powerpoint/2010/main" val="32694185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09D7B4B-1D4B-4450-8FAF-F243F48DF01F}"/>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公共事業における景観配慮の底上げ</a:t>
            </a:r>
          </a:p>
        </p:txBody>
      </p:sp>
      <p:sp>
        <p:nvSpPr>
          <p:cNvPr id="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pic>
        <p:nvPicPr>
          <p:cNvPr id="4" name="図 3">
            <a:extLst>
              <a:ext uri="{FF2B5EF4-FFF2-40B4-BE49-F238E27FC236}">
                <a16:creationId xmlns:a16="http://schemas.microsoft.com/office/drawing/2014/main" id="{80A1C39F-F041-4BB1-903A-029FDED4319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1090221" y="3396136"/>
            <a:ext cx="2865394" cy="3732670"/>
          </a:xfrm>
          <a:prstGeom prst="rect">
            <a:avLst/>
          </a:prstGeom>
        </p:spPr>
      </p:pic>
      <p:pic>
        <p:nvPicPr>
          <p:cNvPr id="5" name="図 4">
            <a:extLst>
              <a:ext uri="{FF2B5EF4-FFF2-40B4-BE49-F238E27FC236}">
                <a16:creationId xmlns:a16="http://schemas.microsoft.com/office/drawing/2014/main" id="{E7DF57A6-F03B-4C03-8DAE-E1D78321656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63193" y="3839936"/>
            <a:ext cx="3732669" cy="2865392"/>
          </a:xfrm>
          <a:prstGeom prst="rect">
            <a:avLst/>
          </a:prstGeom>
        </p:spPr>
      </p:pic>
      <p:sp>
        <p:nvSpPr>
          <p:cNvPr id="13" name="四角形: 角を丸くする 12">
            <a:extLst>
              <a:ext uri="{FF2B5EF4-FFF2-40B4-BE49-F238E27FC236}">
                <a16:creationId xmlns:a16="http://schemas.microsoft.com/office/drawing/2014/main" id="{1D9ACEAC-AE3C-4034-82AF-A1C6D31AA036}"/>
              </a:ext>
            </a:extLst>
          </p:cNvPr>
          <p:cNvSpPr/>
          <p:nvPr/>
        </p:nvSpPr>
        <p:spPr>
          <a:xfrm>
            <a:off x="176616" y="1433784"/>
            <a:ext cx="8818227" cy="2264176"/>
          </a:xfrm>
          <a:prstGeom prst="roundRect">
            <a:avLst>
              <a:gd name="adj" fmla="val 1719"/>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sp>
        <p:nvSpPr>
          <p:cNvPr id="12" name="テキスト ボックス 11">
            <a:extLst>
              <a:ext uri="{FF2B5EF4-FFF2-40B4-BE49-F238E27FC236}">
                <a16:creationId xmlns:a16="http://schemas.microsoft.com/office/drawing/2014/main" id="{EF90A976-8866-49BB-BD00-AC00209C5DF5}"/>
              </a:ext>
            </a:extLst>
          </p:cNvPr>
          <p:cNvSpPr txBox="1"/>
          <p:nvPr/>
        </p:nvSpPr>
        <p:spPr>
          <a:xfrm>
            <a:off x="387222" y="1591670"/>
            <a:ext cx="3607040" cy="1877437"/>
          </a:xfrm>
          <a:prstGeom prst="rect">
            <a:avLst/>
          </a:prstGeom>
          <a:noFill/>
        </p:spPr>
        <p:txBody>
          <a:bodyPr wrap="square" rtlCol="0">
            <a:spAutoFit/>
          </a:bodyPr>
          <a:lstStyle/>
          <a:p>
            <a:pPr marL="266700" indent="-266700"/>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開催日</a:t>
            </a:r>
            <a:r>
              <a:rPr kumimoji="1" lang="en-US" altLang="ja-JP" dirty="0">
                <a:latin typeface="BIZ UDPゴシック" panose="020B0400000000000000" pitchFamily="50" charset="-128"/>
                <a:ea typeface="BIZ UDPゴシック" panose="020B0400000000000000" pitchFamily="50" charset="-128"/>
              </a:rPr>
              <a:t>】 </a:t>
            </a:r>
            <a:r>
              <a:rPr kumimoji="1" lang="ja-JP" altLang="en-US" dirty="0">
                <a:latin typeface="BIZ UDPゴシック" panose="020B0400000000000000" pitchFamily="50" charset="-128"/>
                <a:ea typeface="BIZ UDPゴシック" panose="020B0400000000000000" pitchFamily="50" charset="-128"/>
              </a:rPr>
              <a:t>令和５年３月</a:t>
            </a:r>
            <a:r>
              <a:rPr kumimoji="1" lang="en-US" altLang="ja-JP" dirty="0">
                <a:latin typeface="BIZ UDPゴシック" panose="020B0400000000000000" pitchFamily="50" charset="-128"/>
                <a:ea typeface="BIZ UDPゴシック" panose="020B0400000000000000" pitchFamily="50" charset="-128"/>
              </a:rPr>
              <a:t>14</a:t>
            </a:r>
            <a:r>
              <a:rPr kumimoji="1" lang="ja-JP" altLang="en-US" dirty="0">
                <a:latin typeface="BIZ UDPゴシック" panose="020B0400000000000000" pitchFamily="50" charset="-128"/>
                <a:ea typeface="BIZ UDPゴシック" panose="020B0400000000000000" pitchFamily="50" charset="-128"/>
              </a:rPr>
              <a:t>日（火）</a:t>
            </a:r>
            <a:endParaRPr kumimoji="1" lang="en-US" altLang="ja-JP" dirty="0">
              <a:latin typeface="BIZ UDPゴシック" panose="020B0400000000000000" pitchFamily="50" charset="-128"/>
              <a:ea typeface="BIZ UDPゴシック" panose="020B0400000000000000" pitchFamily="50" charset="-128"/>
            </a:endParaRPr>
          </a:p>
          <a:p>
            <a:pPr marL="266700" indent="-266700">
              <a:lnSpc>
                <a:spcPts val="1800"/>
              </a:lnSpc>
            </a:pPr>
            <a:endParaRPr kumimoji="1" lang="en-US" altLang="ja-JP" dirty="0">
              <a:latin typeface="BIZ UDPゴシック" panose="020B0400000000000000" pitchFamily="50" charset="-128"/>
              <a:ea typeface="BIZ UDPゴシック" panose="020B0400000000000000" pitchFamily="50" charset="-128"/>
            </a:endParaRPr>
          </a:p>
          <a:p>
            <a:pPr marL="266700" indent="-266700"/>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参加者</a:t>
            </a:r>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 </a:t>
            </a:r>
            <a:r>
              <a:rPr kumimoji="1" lang="en-US" altLang="ja-JP" dirty="0">
                <a:latin typeface="BIZ UDPゴシック" panose="020B0400000000000000" pitchFamily="50" charset="-128"/>
                <a:ea typeface="BIZ UDPゴシック" panose="020B0400000000000000" pitchFamily="50" charset="-128"/>
              </a:rPr>
              <a:t>37</a:t>
            </a:r>
            <a:r>
              <a:rPr kumimoji="1" lang="ja-JP" altLang="en-US" dirty="0">
                <a:latin typeface="BIZ UDPゴシック" panose="020B0400000000000000" pitchFamily="50" charset="-128"/>
                <a:ea typeface="BIZ UDPゴシック" panose="020B0400000000000000" pitchFamily="50" charset="-128"/>
              </a:rPr>
              <a:t>名</a:t>
            </a:r>
            <a:endParaRPr kumimoji="1" lang="en-US" altLang="ja-JP" dirty="0">
              <a:latin typeface="BIZ UDPゴシック" panose="020B0400000000000000" pitchFamily="50" charset="-128"/>
              <a:ea typeface="BIZ UDPゴシック" panose="020B0400000000000000" pitchFamily="50" charset="-128"/>
            </a:endParaRPr>
          </a:p>
          <a:p>
            <a:pPr marL="266700" indent="-266700">
              <a:lnSpc>
                <a:spcPts val="1800"/>
              </a:lnSpc>
            </a:pPr>
            <a:endParaRPr kumimoji="1" lang="en-US" altLang="ja-JP" dirty="0">
              <a:latin typeface="BIZ UDPゴシック" panose="020B0400000000000000" pitchFamily="50" charset="-128"/>
              <a:ea typeface="BIZ UDPゴシック" panose="020B0400000000000000" pitchFamily="50" charset="-128"/>
            </a:endParaRPr>
          </a:p>
          <a:p>
            <a:pPr marL="266700" indent="-266700"/>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講師</a:t>
            </a:r>
            <a:r>
              <a:rPr kumimoji="1" lang="en-US" altLang="ja-JP" dirty="0">
                <a:latin typeface="BIZ UDPゴシック" panose="020B0400000000000000" pitchFamily="50" charset="-128"/>
                <a:ea typeface="BIZ UDPゴシック" panose="020B0400000000000000" pitchFamily="50" charset="-128"/>
              </a:rPr>
              <a:t>】</a:t>
            </a:r>
          </a:p>
          <a:p>
            <a:pPr marL="266700" indent="-266700"/>
            <a:r>
              <a:rPr kumimoji="1" lang="ja-JP" altLang="en-US" sz="1600" dirty="0">
                <a:latin typeface="BIZ UDPゴシック" panose="020B0400000000000000" pitchFamily="50" charset="-128"/>
                <a:ea typeface="BIZ UDPゴシック" panose="020B0400000000000000" pitchFamily="50" charset="-128"/>
              </a:rPr>
              <a:t>　</a:t>
            </a:r>
            <a:r>
              <a:rPr kumimoji="1" lang="zh-CN" altLang="en-US" sz="1600" dirty="0">
                <a:latin typeface="BIZ UDPゴシック" panose="020B0400000000000000" pitchFamily="50" charset="-128"/>
                <a:ea typeface="BIZ UDPゴシック" panose="020B0400000000000000" pitchFamily="50" charset="-128"/>
              </a:rPr>
              <a:t>大阪大学大学院 工学研究科</a:t>
            </a:r>
          </a:p>
          <a:p>
            <a:pPr marL="266700" indent="-266700"/>
            <a:r>
              <a:rPr kumimoji="1" lang="ja-JP" altLang="en-US" sz="1600" dirty="0">
                <a:latin typeface="BIZ UDPゴシック" panose="020B0400000000000000" pitchFamily="50" charset="-128"/>
                <a:ea typeface="BIZ UDPゴシック" panose="020B0400000000000000" pitchFamily="50" charset="-128"/>
              </a:rPr>
              <a:t>　</a:t>
            </a:r>
            <a:r>
              <a:rPr kumimoji="1" lang="zh-CN" altLang="en-US" sz="1600" dirty="0">
                <a:latin typeface="BIZ UDPゴシック" panose="020B0400000000000000" pitchFamily="50" charset="-128"/>
                <a:ea typeface="BIZ UDPゴシック" panose="020B0400000000000000" pitchFamily="50" charset="-128"/>
              </a:rPr>
              <a:t>若本</a:t>
            </a:r>
            <a:r>
              <a:rPr kumimoji="1" lang="ja-JP" altLang="en-US" sz="1600" dirty="0">
                <a:latin typeface="BIZ UDPゴシック" panose="020B0400000000000000" pitchFamily="50" charset="-128"/>
                <a:ea typeface="BIZ UDPゴシック" panose="020B0400000000000000" pitchFamily="50" charset="-128"/>
              </a:rPr>
              <a:t>准教授（アドバイス部会長）</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EF60D343-9858-47B7-AB61-C787938FEBFD}"/>
              </a:ext>
            </a:extLst>
          </p:cNvPr>
          <p:cNvSpPr txBox="1"/>
          <p:nvPr/>
        </p:nvSpPr>
        <p:spPr>
          <a:xfrm>
            <a:off x="149155" y="651935"/>
            <a:ext cx="8845689" cy="649254"/>
          </a:xfrm>
          <a:prstGeom prst="rect">
            <a:avLst/>
          </a:prstGeom>
          <a:noFill/>
          <a:ln w="19050">
            <a:solidFill>
              <a:schemeClr val="tx1"/>
            </a:solidFill>
          </a:ln>
        </p:spPr>
        <p:txBody>
          <a:bodyPr wrap="square" rtlCol="0" anchor="ctr">
            <a:noAutofit/>
          </a:bodyPr>
          <a:lstStyle/>
          <a:p>
            <a:pPr marL="179388" indent="-179388">
              <a:lnSpc>
                <a:spcPct val="130000"/>
              </a:lnSpc>
            </a:pPr>
            <a:r>
              <a:rPr kumimoji="1" lang="ja-JP" altLang="en-US" dirty="0">
                <a:latin typeface="BIZ UDPゴシック" panose="020B0400000000000000" pitchFamily="50" charset="-128"/>
                <a:ea typeface="BIZ UDPゴシック" panose="020B0400000000000000" pitchFamily="50" charset="-128"/>
              </a:rPr>
              <a:t>○ 職員向けの講習会や研修会等を通じて、公共事業に携わる</a:t>
            </a:r>
            <a:r>
              <a:rPr kumimoji="1" lang="ja-JP" altLang="en-US" b="1" u="sng" dirty="0">
                <a:solidFill>
                  <a:srgbClr val="FF0000"/>
                </a:solidFill>
                <a:latin typeface="BIZ UDPゴシック" panose="020B0400000000000000" pitchFamily="50" charset="-128"/>
                <a:ea typeface="BIZ UDPゴシック" panose="020B0400000000000000" pitchFamily="50" charset="-128"/>
              </a:rPr>
              <a:t>職員の技術力向上</a:t>
            </a:r>
            <a:r>
              <a:rPr kumimoji="1" lang="ja-JP" altLang="en-US" dirty="0">
                <a:latin typeface="BIZ UDPゴシック" panose="020B0400000000000000" pitchFamily="50" charset="-128"/>
                <a:ea typeface="BIZ UDPゴシック" panose="020B0400000000000000" pitchFamily="50" charset="-128"/>
              </a:rPr>
              <a:t>を図る。</a:t>
            </a:r>
            <a:endParaRPr kumimoji="1" lang="ja-JP" altLang="en-US" sz="1600" b="1" u="sng" dirty="0">
              <a:solidFill>
                <a:srgbClr val="FF0000"/>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1A971BEF-ED54-431E-8FF4-C97D53844E05}"/>
              </a:ext>
            </a:extLst>
          </p:cNvPr>
          <p:cNvSpPr txBox="1"/>
          <p:nvPr/>
        </p:nvSpPr>
        <p:spPr>
          <a:xfrm>
            <a:off x="4561839" y="1565598"/>
            <a:ext cx="4384758" cy="2000548"/>
          </a:xfrm>
          <a:prstGeom prst="rect">
            <a:avLst/>
          </a:prstGeom>
          <a:noFill/>
        </p:spPr>
        <p:txBody>
          <a:bodyPr wrap="square" rtlCol="0">
            <a:spAutoFit/>
          </a:bodyPr>
          <a:lstStyle/>
          <a:p>
            <a:pPr marL="266700" indent="-266700"/>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講演内容</a:t>
            </a:r>
            <a:r>
              <a:rPr kumimoji="1" lang="en-US" altLang="ja-JP" dirty="0">
                <a:latin typeface="BIZ UDPゴシック" panose="020B0400000000000000" pitchFamily="50" charset="-128"/>
                <a:ea typeface="BIZ UDPゴシック" panose="020B0400000000000000" pitchFamily="50" charset="-128"/>
              </a:rPr>
              <a:t>】 </a:t>
            </a:r>
            <a:r>
              <a:rPr kumimoji="1" lang="ja-JP" altLang="en-US" dirty="0">
                <a:latin typeface="BIZ UDPゴシック" panose="020B0400000000000000" pitchFamily="50" charset="-128"/>
                <a:ea typeface="BIZ UDPゴシック" panose="020B0400000000000000" pitchFamily="50" charset="-128"/>
              </a:rPr>
              <a:t>ワークショップ形式の研修会</a:t>
            </a:r>
            <a:endParaRPr kumimoji="1" lang="en-US" altLang="ja-JP" dirty="0">
              <a:latin typeface="BIZ UDPゴシック" panose="020B0400000000000000" pitchFamily="50" charset="-128"/>
              <a:ea typeface="BIZ UDPゴシック" panose="020B0400000000000000" pitchFamily="50" charset="-128"/>
            </a:endParaRPr>
          </a:p>
          <a:p>
            <a:pPr marL="266700" indent="-266700">
              <a:lnSpc>
                <a:spcPts val="1200"/>
              </a:lnSpc>
            </a:pPr>
            <a:endParaRPr kumimoji="1" lang="en-US" altLang="ja-JP" dirty="0">
              <a:latin typeface="BIZ UDPゴシック" panose="020B0400000000000000" pitchFamily="50" charset="-128"/>
              <a:ea typeface="BIZ UDPゴシック" panose="020B0400000000000000" pitchFamily="50" charset="-128"/>
            </a:endParaRPr>
          </a:p>
          <a:p>
            <a:pPr marL="266700" indent="-266700"/>
            <a:r>
              <a:rPr kumimoji="1" lang="ja-JP" altLang="en-US" sz="1600" dirty="0">
                <a:latin typeface="BIZ UDPゴシック" panose="020B0400000000000000" pitchFamily="50" charset="-128"/>
                <a:ea typeface="BIZ UDPゴシック" panose="020B0400000000000000" pitchFamily="50" charset="-128"/>
              </a:rPr>
              <a:t>・公共事業における景観の意味・重要性</a:t>
            </a:r>
            <a:endParaRPr kumimoji="1" lang="en-US" altLang="ja-JP" sz="1600" dirty="0">
              <a:latin typeface="BIZ UDPゴシック" panose="020B0400000000000000" pitchFamily="50" charset="-128"/>
              <a:ea typeface="BIZ UDPゴシック" panose="020B0400000000000000" pitchFamily="50" charset="-128"/>
            </a:endParaRPr>
          </a:p>
          <a:p>
            <a:pPr marL="92075" indent="-92075"/>
            <a:r>
              <a:rPr kumimoji="1" lang="ja-JP" altLang="en-US" sz="1600" dirty="0">
                <a:latin typeface="BIZ UDPゴシック" panose="020B0400000000000000" pitchFamily="50" charset="-128"/>
                <a:ea typeface="BIZ UDPゴシック" panose="020B0400000000000000" pitchFamily="50" charset="-128"/>
              </a:rPr>
              <a:t>・計画・設計を進める上での景観形成に関する課題と改善提案</a:t>
            </a:r>
            <a:endParaRPr kumimoji="1" lang="en-US" altLang="ja-JP" sz="1600" dirty="0">
              <a:latin typeface="BIZ UDPゴシック" panose="020B0400000000000000" pitchFamily="50" charset="-128"/>
              <a:ea typeface="BIZ UDPゴシック" panose="020B0400000000000000" pitchFamily="50" charset="-128"/>
            </a:endParaRPr>
          </a:p>
          <a:p>
            <a:pPr marL="92075" indent="-92075"/>
            <a:r>
              <a:rPr kumimoji="1" lang="ja-JP" altLang="en-US" sz="1600" dirty="0">
                <a:latin typeface="BIZ UDPゴシック" panose="020B0400000000000000" pitchFamily="50" charset="-128"/>
                <a:ea typeface="BIZ UDPゴシック" panose="020B0400000000000000" pitchFamily="50" charset="-128"/>
              </a:rPr>
              <a:t>・景観を変える仕組みの事例紹介</a:t>
            </a:r>
            <a:endParaRPr kumimoji="1" lang="en-US" altLang="ja-JP" sz="1600" dirty="0">
              <a:latin typeface="BIZ UDPゴシック" panose="020B0400000000000000" pitchFamily="50" charset="-128"/>
              <a:ea typeface="BIZ UDPゴシック" panose="020B0400000000000000" pitchFamily="50" charset="-128"/>
            </a:endParaRPr>
          </a:p>
          <a:p>
            <a:pPr marL="92075" indent="-92075"/>
            <a:r>
              <a:rPr kumimoji="1" lang="ja-JP" altLang="en-US" sz="1600" dirty="0">
                <a:latin typeface="BIZ UDPゴシック" panose="020B0400000000000000" pitchFamily="50" charset="-128"/>
                <a:ea typeface="BIZ UDPゴシック" panose="020B0400000000000000" pitchFamily="50" charset="-128"/>
              </a:rPr>
              <a:t>・委託業者のアイデアを引き出す発注方法</a:t>
            </a:r>
            <a:endParaRPr kumimoji="1" lang="en-US" altLang="ja-JP" sz="1600" dirty="0">
              <a:latin typeface="BIZ UDPゴシック" panose="020B0400000000000000" pitchFamily="50" charset="-128"/>
              <a:ea typeface="BIZ UDPゴシック" panose="020B0400000000000000" pitchFamily="50" charset="-128"/>
            </a:endParaRPr>
          </a:p>
          <a:p>
            <a:pPr marL="92075" indent="-92075"/>
            <a:r>
              <a:rPr kumimoji="1" lang="ja-JP" altLang="en-US" sz="1600" dirty="0">
                <a:latin typeface="BIZ UDPゴシック" panose="020B0400000000000000" pitchFamily="50" charset="-128"/>
                <a:ea typeface="BIZ UDPゴシック" panose="020B0400000000000000" pitchFamily="50" charset="-128"/>
              </a:rPr>
              <a:t>・計画・設計プロセスへの組込み　　　　　　　　等</a:t>
            </a:r>
          </a:p>
        </p:txBody>
      </p:sp>
    </p:spTree>
    <p:extLst>
      <p:ext uri="{BB962C8B-B14F-4D97-AF65-F5344CB8AC3E}">
        <p14:creationId xmlns:p14="http://schemas.microsoft.com/office/powerpoint/2010/main" val="1736568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394C76E2-6E36-4BFD-A40F-8F2CFA98C769}"/>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「景観形成の目標等の設定」の基本的な進め方</a:t>
            </a:r>
          </a:p>
        </p:txBody>
      </p:sp>
      <p:sp>
        <p:nvSpPr>
          <p:cNvPr id="46" name="正方形/長方形 45"/>
          <p:cNvSpPr/>
          <p:nvPr/>
        </p:nvSpPr>
        <p:spPr>
          <a:xfrm>
            <a:off x="319655" y="4127917"/>
            <a:ext cx="2425511" cy="122804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9" name="正方形/長方形 38"/>
          <p:cNvSpPr/>
          <p:nvPr/>
        </p:nvSpPr>
        <p:spPr>
          <a:xfrm>
            <a:off x="319655" y="2620641"/>
            <a:ext cx="2425511" cy="122804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 name="正方形/長方形 2"/>
          <p:cNvSpPr/>
          <p:nvPr/>
        </p:nvSpPr>
        <p:spPr>
          <a:xfrm>
            <a:off x="319655" y="1167143"/>
            <a:ext cx="2425511" cy="11718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 name="曲折矢印 1"/>
          <p:cNvSpPr/>
          <p:nvPr/>
        </p:nvSpPr>
        <p:spPr>
          <a:xfrm rot="10800000">
            <a:off x="5774921" y="5349946"/>
            <a:ext cx="1836803" cy="1010185"/>
          </a:xfrm>
          <a:prstGeom prst="bentArrow">
            <a:avLst>
              <a:gd name="adj1" fmla="val 25000"/>
              <a:gd name="adj2" fmla="val 21175"/>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2" name="正方形/長方形 41"/>
          <p:cNvSpPr/>
          <p:nvPr/>
        </p:nvSpPr>
        <p:spPr>
          <a:xfrm>
            <a:off x="6359578" y="4107987"/>
            <a:ext cx="2523159" cy="12419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5" name="テキスト ボックス 14"/>
          <p:cNvSpPr txBox="1"/>
          <p:nvPr/>
        </p:nvSpPr>
        <p:spPr>
          <a:xfrm>
            <a:off x="304888" y="4174647"/>
            <a:ext cx="2520959" cy="1202893"/>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実施設計段階</a:t>
            </a:r>
            <a:endParaRPr kumimoji="1" lang="en-US" altLang="ja-JP" sz="18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dirty="0">
                <a:solidFill>
                  <a:prstClr val="black"/>
                </a:solidFill>
                <a:latin typeface="BIZ UDPゴシック" panose="020B0400000000000000" pitchFamily="50" charset="-128"/>
                <a:ea typeface="BIZ UDPゴシック" panose="020B0400000000000000" pitchFamily="50" charset="-128"/>
              </a:rPr>
              <a:t>設計委託の契約締結後、設計業者との事前調整が済んだタイミング</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2" name="テキスト ボックス 11"/>
          <p:cNvSpPr txBox="1"/>
          <p:nvPr/>
        </p:nvSpPr>
        <p:spPr>
          <a:xfrm>
            <a:off x="2772061" y="2836009"/>
            <a:ext cx="3231077" cy="83099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前回のアドバイスへの対応状況、</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dirty="0">
                <a:solidFill>
                  <a:prstClr val="black"/>
                </a:solidFill>
                <a:latin typeface="BIZ UDPゴシック" panose="020B0400000000000000" pitchFamily="50" charset="-128"/>
                <a:ea typeface="BIZ UDPゴシック" panose="020B0400000000000000" pitchFamily="50" charset="-128"/>
              </a:rPr>
              <a:t>実施設計の発注に向けた景観面での条件設定</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4" name="テキスト ボックス 13"/>
          <p:cNvSpPr txBox="1"/>
          <p:nvPr/>
        </p:nvSpPr>
        <p:spPr>
          <a:xfrm>
            <a:off x="319655" y="2659420"/>
            <a:ext cx="2328461" cy="124136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基本設計段階</a:t>
            </a:r>
            <a:endParaRPr kumimoji="1" lang="en-US" altLang="ja-JP" sz="18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dirty="0">
                <a:solidFill>
                  <a:prstClr val="black"/>
                </a:solidFill>
                <a:latin typeface="BIZ UDPゴシック" panose="020B0400000000000000" pitchFamily="50" charset="-128"/>
                <a:ea typeface="BIZ UDPゴシック" panose="020B0400000000000000" pitchFamily="50" charset="-128"/>
              </a:rPr>
              <a:t>設計委託の契約締結後、設計業者との事前調整が済んだタイミング</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1" name="正方形/長方形 30"/>
          <p:cNvSpPr/>
          <p:nvPr/>
        </p:nvSpPr>
        <p:spPr>
          <a:xfrm>
            <a:off x="319656" y="2624683"/>
            <a:ext cx="5656587" cy="12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0" name="テキスト ボックス 9"/>
          <p:cNvSpPr txBox="1"/>
          <p:nvPr/>
        </p:nvSpPr>
        <p:spPr>
          <a:xfrm>
            <a:off x="2740203" y="1435897"/>
            <a:ext cx="3294791" cy="58477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基本設計の発注に向けた景観面での条件設定、配置計画・ボリューム</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3" name="テキスト ボックス 12"/>
          <p:cNvSpPr txBox="1"/>
          <p:nvPr/>
        </p:nvSpPr>
        <p:spPr>
          <a:xfrm>
            <a:off x="319655" y="1288917"/>
            <a:ext cx="2506192" cy="1020792"/>
          </a:xfrm>
          <a:prstGeom prst="rect">
            <a:avLst/>
          </a:prstGeom>
          <a:noFill/>
          <a:ln>
            <a:noFill/>
          </a:ln>
        </p:spPr>
        <p:txBody>
          <a:bodyPr wrap="square" rtlCol="0">
            <a:spAutoFit/>
          </a:bodyPr>
          <a:lstStyle/>
          <a:p>
            <a:pPr marL="0" marR="0" lvl="0" indent="0" algn="l" defTabSz="457200" rtl="0" eaLnBrk="1" fontAlgn="auto" latinLnBrk="0" hangingPunct="1">
              <a:lnSpc>
                <a:spcPts val="1400"/>
              </a:lnSpc>
              <a:spcBef>
                <a:spcPts val="0"/>
              </a:spcBef>
              <a:spcAft>
                <a:spcPts val="60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基本計画段階</a:t>
            </a:r>
          </a:p>
          <a:p>
            <a:pPr marL="0" marR="0" lvl="0" indent="0" algn="l" defTabSz="457200" rtl="0" eaLnBrk="1" fontAlgn="auto" latinLnBrk="0" hangingPunct="1">
              <a:lnSpc>
                <a:spcPts val="1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ゾーニング、　配置計画等</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を行うタイミング</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5" name="テキスト ボックス 24"/>
          <p:cNvSpPr txBox="1"/>
          <p:nvPr/>
        </p:nvSpPr>
        <p:spPr>
          <a:xfrm>
            <a:off x="6520810" y="1555626"/>
            <a:ext cx="2181827"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目標設定シートの作成</a:t>
            </a:r>
            <a:endParaRPr kumimoji="1" lang="en-US" altLang="ja-JP"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6" name="テキスト ボックス 25"/>
          <p:cNvSpPr txBox="1"/>
          <p:nvPr/>
        </p:nvSpPr>
        <p:spPr>
          <a:xfrm>
            <a:off x="319656" y="650157"/>
            <a:ext cx="2425509" cy="369332"/>
          </a:xfrm>
          <a:prstGeom prst="rect">
            <a:avLst/>
          </a:prstGeom>
          <a:solidFill>
            <a:schemeClr val="bg1"/>
          </a:solidFill>
          <a:ln>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タイミング</a:t>
            </a:r>
          </a:p>
        </p:txBody>
      </p:sp>
      <p:sp>
        <p:nvSpPr>
          <p:cNvPr id="28" name="テキスト ボックス 27"/>
          <p:cNvSpPr txBox="1"/>
          <p:nvPr/>
        </p:nvSpPr>
        <p:spPr>
          <a:xfrm>
            <a:off x="2745167" y="650158"/>
            <a:ext cx="3217263" cy="369332"/>
          </a:xfrm>
          <a:prstGeom prst="rect">
            <a:avLst/>
          </a:prstGeom>
          <a:solidFill>
            <a:schemeClr val="bg1"/>
          </a:solidFill>
          <a:ln>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b="1" dirty="0">
                <a:solidFill>
                  <a:prstClr val="black"/>
                </a:solidFill>
                <a:latin typeface="BIZ UDPゴシック" panose="020B0400000000000000" pitchFamily="50" charset="-128"/>
                <a:ea typeface="BIZ UDPゴシック" panose="020B0400000000000000" pitchFamily="50" charset="-128"/>
              </a:rPr>
              <a:t>（アドバイス部会での視点）</a:t>
            </a:r>
            <a:endPar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9" name="テキスト ボックス 28"/>
          <p:cNvSpPr txBox="1"/>
          <p:nvPr/>
        </p:nvSpPr>
        <p:spPr>
          <a:xfrm>
            <a:off x="6359579" y="650157"/>
            <a:ext cx="2523159" cy="369332"/>
          </a:xfrm>
          <a:prstGeom prst="rect">
            <a:avLst/>
          </a:prstGeom>
          <a:solidFill>
            <a:schemeClr val="bg1"/>
          </a:solidFill>
          <a:ln>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アウトプット</a:t>
            </a:r>
          </a:p>
        </p:txBody>
      </p:sp>
      <p:sp>
        <p:nvSpPr>
          <p:cNvPr id="30" name="正方形/長方形 29"/>
          <p:cNvSpPr/>
          <p:nvPr/>
        </p:nvSpPr>
        <p:spPr>
          <a:xfrm>
            <a:off x="319656" y="1167141"/>
            <a:ext cx="5656587" cy="1161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7" name="右矢印 36"/>
          <p:cNvSpPr/>
          <p:nvPr/>
        </p:nvSpPr>
        <p:spPr>
          <a:xfrm>
            <a:off x="5991975" y="1307861"/>
            <a:ext cx="340709" cy="874375"/>
          </a:xfrm>
          <a:prstGeom prst="rightArrow">
            <a:avLst>
              <a:gd name="adj1" fmla="val 6597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8" name="右矢印 37"/>
          <p:cNvSpPr/>
          <p:nvPr/>
        </p:nvSpPr>
        <p:spPr>
          <a:xfrm>
            <a:off x="5991975" y="2697499"/>
            <a:ext cx="340709" cy="874375"/>
          </a:xfrm>
          <a:prstGeom prst="rightArrow">
            <a:avLst>
              <a:gd name="adj1" fmla="val 6597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6" name="右矢印 35"/>
          <p:cNvSpPr/>
          <p:nvPr/>
        </p:nvSpPr>
        <p:spPr>
          <a:xfrm>
            <a:off x="5991975" y="4227030"/>
            <a:ext cx="340709" cy="874375"/>
          </a:xfrm>
          <a:prstGeom prst="rightArrow">
            <a:avLst>
              <a:gd name="adj1" fmla="val 6597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40" name="正方形/長方形 39"/>
          <p:cNvSpPr/>
          <p:nvPr/>
        </p:nvSpPr>
        <p:spPr>
          <a:xfrm>
            <a:off x="6359579" y="1167148"/>
            <a:ext cx="2523159" cy="11617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43" name="テキスト ボックス 42"/>
          <p:cNvSpPr txBox="1"/>
          <p:nvPr/>
        </p:nvSpPr>
        <p:spPr>
          <a:xfrm>
            <a:off x="6325217" y="2802326"/>
            <a:ext cx="2680897" cy="83099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・目標設定シートの修正</a:t>
            </a:r>
            <a:endParaRPr kumimoji="1" lang="en-US" altLang="ja-JP"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・景観アドバイス対応シート</a:t>
            </a:r>
            <a:endParaRPr kumimoji="1" lang="en-US" altLang="ja-JP"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dirty="0">
                <a:solidFill>
                  <a:prstClr val="black"/>
                </a:solidFill>
                <a:latin typeface="BIZ UDPゴシック" panose="020B0400000000000000" pitchFamily="50" charset="-128"/>
                <a:ea typeface="BIZ UDPゴシック" panose="020B0400000000000000" pitchFamily="50" charset="-128"/>
              </a:rPr>
              <a:t>　</a:t>
            </a:r>
            <a:r>
              <a:rPr kumimoji="1" lang="ja-JP" altLang="en-US" sz="1600" b="1" u="sng" dirty="0">
                <a:solidFill>
                  <a:prstClr val="black"/>
                </a:solidFill>
                <a:latin typeface="BIZ UDPゴシック" panose="020B0400000000000000" pitchFamily="50" charset="-128"/>
                <a:ea typeface="BIZ UDPゴシック" panose="020B0400000000000000" pitchFamily="50" charset="-128"/>
              </a:rPr>
              <a:t>の作成</a:t>
            </a:r>
            <a:endParaRPr kumimoji="1" lang="en-US" altLang="ja-JP"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4" name="正方形/長方形 43"/>
          <p:cNvSpPr/>
          <p:nvPr/>
        </p:nvSpPr>
        <p:spPr>
          <a:xfrm>
            <a:off x="6359579" y="2615052"/>
            <a:ext cx="2523159" cy="12105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2" name="正方形/長方形 31"/>
          <p:cNvSpPr/>
          <p:nvPr/>
        </p:nvSpPr>
        <p:spPr>
          <a:xfrm>
            <a:off x="319657" y="4128068"/>
            <a:ext cx="5656587" cy="12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4" name="テキスト ボックス 33"/>
          <p:cNvSpPr txBox="1"/>
          <p:nvPr/>
        </p:nvSpPr>
        <p:spPr>
          <a:xfrm>
            <a:off x="2810597" y="4447680"/>
            <a:ext cx="3100216" cy="58477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前回のアドバイスへの対応状況、外壁や屋根等の表面仕上げ 等</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8" name="二等辺三角形 47"/>
          <p:cNvSpPr/>
          <p:nvPr/>
        </p:nvSpPr>
        <p:spPr>
          <a:xfrm rot="10800000">
            <a:off x="948033" y="2428985"/>
            <a:ext cx="1021287" cy="134451"/>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49" name="二等辺三角形 48"/>
          <p:cNvSpPr/>
          <p:nvPr/>
        </p:nvSpPr>
        <p:spPr>
          <a:xfrm rot="10800000">
            <a:off x="948033" y="3935069"/>
            <a:ext cx="1021287" cy="134451"/>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50" name="テキスト ボックス 49"/>
          <p:cNvSpPr txBox="1"/>
          <p:nvPr/>
        </p:nvSpPr>
        <p:spPr>
          <a:xfrm>
            <a:off x="796582" y="5662257"/>
            <a:ext cx="4846244" cy="938719"/>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目標設定シートの確認（事務局）</a:t>
            </a:r>
            <a:endParaRPr kumimoji="1" lang="en-US" altLang="ja-JP" sz="18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目標設定シートが計画地の現状及び「大阪府公共事業景観形成指針」に沿ったものかを確認</a:t>
            </a:r>
          </a:p>
        </p:txBody>
      </p:sp>
      <p:sp>
        <p:nvSpPr>
          <p:cNvPr id="51" name="正方形/長方形 50"/>
          <p:cNvSpPr/>
          <p:nvPr/>
        </p:nvSpPr>
        <p:spPr>
          <a:xfrm>
            <a:off x="703887" y="5653925"/>
            <a:ext cx="5000792" cy="9422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3" name="テキスト ボックス 32"/>
          <p:cNvSpPr txBox="1"/>
          <p:nvPr/>
        </p:nvSpPr>
        <p:spPr>
          <a:xfrm>
            <a:off x="6325216" y="4319822"/>
            <a:ext cx="2680897" cy="83099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u="sng" dirty="0">
                <a:solidFill>
                  <a:prstClr val="black"/>
                </a:solidFill>
                <a:latin typeface="BIZ UDPゴシック" panose="020B0400000000000000" pitchFamily="50" charset="-128"/>
                <a:ea typeface="BIZ UDPゴシック" panose="020B0400000000000000" pitchFamily="50" charset="-128"/>
              </a:rPr>
              <a:t>・</a:t>
            </a:r>
            <a:r>
              <a:rPr kumimoji="1" lang="ja-JP" altLang="en-US"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目標設定シートの再修正</a:t>
            </a:r>
            <a:endParaRPr kumimoji="1" lang="en-US" altLang="ja-JP"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・景観アドバイス対応シート</a:t>
            </a:r>
            <a:endParaRPr kumimoji="1" lang="en-US" altLang="ja-JP"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の作成</a:t>
            </a:r>
            <a:endParaRPr kumimoji="1" lang="en-US" altLang="ja-JP"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7" name="スライド番号プレースホルダー 3">
            <a:extLst>
              <a:ext uri="{FF2B5EF4-FFF2-40B4-BE49-F238E27FC236}">
                <a16:creationId xmlns:a16="http://schemas.microsoft.com/office/drawing/2014/main" id="{9E1DB997-15A7-4D82-B21D-A25487003C84}"/>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49516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0B723451-8531-4779-B226-33BE2EAD7F14}"/>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公共事業アドバイス部会　実施状況</a:t>
            </a:r>
          </a:p>
        </p:txBody>
      </p:sp>
      <p:sp>
        <p:nvSpPr>
          <p:cNvPr id="6"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7" name="テキスト ボックス 6"/>
          <p:cNvSpPr txBox="1"/>
          <p:nvPr/>
        </p:nvSpPr>
        <p:spPr>
          <a:xfrm>
            <a:off x="499311" y="636984"/>
            <a:ext cx="8145378" cy="3807324"/>
          </a:xfrm>
          <a:prstGeom prst="rect">
            <a:avLst/>
          </a:prstGeom>
          <a:noFill/>
          <a:ln w="38100">
            <a:solidFill>
              <a:schemeClr val="tx1"/>
            </a:solidFill>
          </a:ln>
        </p:spPr>
        <p:txBody>
          <a:bodyPr wrap="square" rtlCol="0">
            <a:spAutoFit/>
          </a:bodyPr>
          <a:lstStyle/>
          <a:p>
            <a:pPr marL="0" marR="0" lvl="0" indent="0" defTabSz="457200" rtl="0" eaLnBrk="1" fontAlgn="auto" latinLnBrk="0" hangingPunct="1">
              <a:lnSpc>
                <a:spcPct val="150000"/>
              </a:lnSpc>
              <a:spcBef>
                <a:spcPts val="0"/>
              </a:spcBef>
              <a:spcAft>
                <a:spcPts val="0"/>
              </a:spcAft>
              <a:buClrTx/>
              <a:buSzTx/>
              <a:buFontTx/>
              <a:buNone/>
              <a:tabLst/>
              <a:defRPr/>
            </a:pPr>
            <a:r>
              <a:rPr kumimoji="1" lang="ja-JP" altLang="en-US" sz="2000" b="1" dirty="0">
                <a:solidFill>
                  <a:prstClr val="black"/>
                </a:solidFill>
                <a:latin typeface="BIZ UDPゴシック" panose="020B0400000000000000" pitchFamily="50" charset="-128"/>
                <a:ea typeface="BIZ UDPゴシック" panose="020B0400000000000000" pitchFamily="50" charset="-128"/>
              </a:rPr>
              <a:t>■ 前回の景観審議会（令和</a:t>
            </a:r>
            <a:r>
              <a:rPr kumimoji="1" lang="en-US" altLang="ja-JP" sz="2000" b="1" dirty="0">
                <a:solidFill>
                  <a:prstClr val="black"/>
                </a:solidFill>
                <a:latin typeface="BIZ UDPゴシック" panose="020B0400000000000000" pitchFamily="50" charset="-128"/>
                <a:ea typeface="BIZ UDPゴシック" panose="020B0400000000000000" pitchFamily="50" charset="-128"/>
              </a:rPr>
              <a:t>4</a:t>
            </a:r>
            <a:r>
              <a:rPr kumimoji="1" lang="ja-JP" altLang="en-US" sz="2000" b="1" dirty="0">
                <a:solidFill>
                  <a:prstClr val="black"/>
                </a:solidFill>
                <a:latin typeface="BIZ UDPゴシック" panose="020B0400000000000000" pitchFamily="50" charset="-128"/>
                <a:ea typeface="BIZ UDPゴシック" panose="020B0400000000000000" pitchFamily="50" charset="-128"/>
              </a:rPr>
              <a:t>年</a:t>
            </a:r>
            <a:r>
              <a:rPr kumimoji="1" lang="en-US" altLang="ja-JP" sz="2000" b="1" dirty="0">
                <a:solidFill>
                  <a:prstClr val="black"/>
                </a:solidFill>
                <a:latin typeface="BIZ UDPゴシック" panose="020B0400000000000000" pitchFamily="50" charset="-128"/>
                <a:ea typeface="BIZ UDPゴシック" panose="020B0400000000000000" pitchFamily="50" charset="-128"/>
              </a:rPr>
              <a:t>7</a:t>
            </a:r>
            <a:r>
              <a:rPr kumimoji="1" lang="ja-JP" altLang="en-US" sz="2000" b="1" dirty="0">
                <a:solidFill>
                  <a:prstClr val="black"/>
                </a:solidFill>
                <a:latin typeface="BIZ UDPゴシック" panose="020B0400000000000000" pitchFamily="50" charset="-128"/>
                <a:ea typeface="BIZ UDPゴシック" panose="020B0400000000000000" pitchFamily="50" charset="-128"/>
              </a:rPr>
              <a:t>月）以降に実施したアドバイス部会</a:t>
            </a:r>
            <a:endParaRPr kumimoji="1" lang="en-US" altLang="ja-JP" sz="2000" b="1" dirty="0">
              <a:solidFill>
                <a:prstClr val="black"/>
              </a:solidFill>
              <a:latin typeface="BIZ UDPゴシック" panose="020B0400000000000000" pitchFamily="50" charset="-128"/>
              <a:ea typeface="BIZ UDPゴシック" panose="020B0400000000000000" pitchFamily="50" charset="-128"/>
            </a:endParaRPr>
          </a:p>
          <a:p>
            <a:pPr marL="0" marR="0" lvl="0" indent="0" defTabSz="457200" rtl="0" eaLnBrk="1" fontAlgn="auto" latinLnBrk="0" hangingPunct="1">
              <a:lnSpc>
                <a:spcPct val="150000"/>
              </a:lnSpc>
              <a:spcBef>
                <a:spcPts val="0"/>
              </a:spcBef>
              <a:spcAft>
                <a:spcPts val="0"/>
              </a:spcAft>
              <a:buClrTx/>
              <a:buSzTx/>
              <a:buFontTx/>
              <a:buNone/>
              <a:tabLst/>
              <a:defRPr/>
            </a:pPr>
            <a:r>
              <a:rPr kumimoji="1" lang="ja-JP" altLang="en-US" dirty="0">
                <a:solidFill>
                  <a:prstClr val="black"/>
                </a:solidFill>
                <a:latin typeface="BIZ UDPゴシック" panose="020B0400000000000000" pitchFamily="50" charset="-128"/>
                <a:ea typeface="BIZ UDPゴシック" panose="020B0400000000000000" pitchFamily="50" charset="-128"/>
              </a:rPr>
              <a:t>　 </a:t>
            </a:r>
            <a:r>
              <a:rPr kumimoji="1" lang="en-US" altLang="ja-JP" dirty="0">
                <a:solidFill>
                  <a:prstClr val="black"/>
                </a:solidFill>
                <a:latin typeface="BIZ UDPゴシック" panose="020B0400000000000000" pitchFamily="50" charset="-128"/>
                <a:ea typeface="BIZ UDPゴシック" panose="020B0400000000000000" pitchFamily="50" charset="-128"/>
              </a:rPr>
              <a:t>[</a:t>
            </a:r>
            <a:r>
              <a:rPr kumimoji="1" lang="ja-JP" altLang="en-US" dirty="0">
                <a:solidFill>
                  <a:prstClr val="black"/>
                </a:solidFill>
                <a:latin typeface="BIZ UDPゴシック" panose="020B0400000000000000" pitchFamily="50" charset="-128"/>
                <a:ea typeface="BIZ UDPゴシック" panose="020B0400000000000000" pitchFamily="50" charset="-128"/>
              </a:rPr>
              <a:t>令和４年度</a:t>
            </a:r>
            <a:r>
              <a:rPr kumimoji="1" lang="en-US" altLang="ja-JP" dirty="0">
                <a:solidFill>
                  <a:prstClr val="black"/>
                </a:solidFill>
                <a:latin typeface="BIZ UDPゴシック" panose="020B0400000000000000" pitchFamily="50" charset="-128"/>
                <a:ea typeface="BIZ UDPゴシック" panose="020B0400000000000000" pitchFamily="50" charset="-128"/>
              </a:rPr>
              <a:t>]</a:t>
            </a:r>
          </a:p>
          <a:p>
            <a:pPr lvl="0">
              <a:lnSpc>
                <a:spcPct val="150000"/>
              </a:lnSpc>
              <a:defRPr/>
            </a:pPr>
            <a:r>
              <a:rPr kumimoji="1" lang="ja-JP" altLang="en-US"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第２回</a:t>
            </a:r>
            <a:r>
              <a:rPr kumimoji="1" lang="ja-JP" altLang="en-US" dirty="0">
                <a:solidFill>
                  <a:prstClr val="black"/>
                </a:solidFill>
                <a:latin typeface="BIZ UDPゴシック" panose="020B0400000000000000" pitchFamily="50" charset="-128"/>
                <a:ea typeface="BIZ UDPゴシック" panose="020B0400000000000000" pitchFamily="50" charset="-128"/>
              </a:rPr>
              <a:t>公共事業</a:t>
            </a:r>
            <a:r>
              <a:rPr kumimoji="1" lang="ja-JP" altLang="en-US"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アドバイス部会：令和５年 </a:t>
            </a:r>
            <a:r>
              <a:rPr kumimoji="1" lang="en-US" altLang="ja-JP"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ja-JP" altLang="en-US"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月</a:t>
            </a:r>
            <a:r>
              <a:rPr kumimoji="1" lang="ja-JP" altLang="en-US" dirty="0">
                <a:solidFill>
                  <a:prstClr val="black"/>
                </a:solidFill>
                <a:latin typeface="BIZ UDPゴシック" panose="020B0400000000000000" pitchFamily="50" charset="-128"/>
                <a:ea typeface="BIZ UDPゴシック" panose="020B0400000000000000" pitchFamily="50" charset="-128"/>
              </a:rPr>
              <a:t>５</a:t>
            </a:r>
            <a:r>
              <a:rPr kumimoji="1" lang="ja-JP" altLang="en-US"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日開催</a:t>
            </a:r>
            <a:endParaRPr kumimoji="1" lang="en-US" altLang="ja-JP"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lvl="0">
              <a:lnSpc>
                <a:spcPct val="150000"/>
              </a:lnSpc>
              <a:defRPr/>
            </a:pPr>
            <a:r>
              <a:rPr kumimoji="1" lang="en-US" altLang="ja-JP" dirty="0">
                <a:solidFill>
                  <a:prstClr val="black"/>
                </a:solidFill>
                <a:latin typeface="BIZ UDPゴシック" panose="020B0400000000000000" pitchFamily="50" charset="-128"/>
                <a:ea typeface="BIZ UDPゴシック" panose="020B0400000000000000" pitchFamily="50" charset="-128"/>
              </a:rPr>
              <a:t> </a:t>
            </a:r>
            <a:r>
              <a:rPr kumimoji="1" lang="ja-JP" altLang="en-US" dirty="0">
                <a:solidFill>
                  <a:prstClr val="black"/>
                </a:solidFill>
                <a:latin typeface="BIZ UDPゴシック" panose="020B0400000000000000" pitchFamily="50" charset="-128"/>
                <a:ea typeface="BIZ UDPゴシック" panose="020B0400000000000000" pitchFamily="50" charset="-128"/>
              </a:rPr>
              <a:t>　　　</a:t>
            </a:r>
            <a:r>
              <a:rPr kumimoji="1" lang="en-US" altLang="ja-JP" dirty="0">
                <a:solidFill>
                  <a:prstClr val="black"/>
                </a:solidFill>
                <a:latin typeface="BIZ UDPゴシック" panose="020B0400000000000000" pitchFamily="50" charset="-128"/>
                <a:ea typeface="BIZ UDPゴシック" panose="020B0400000000000000" pitchFamily="50" charset="-128"/>
              </a:rPr>
              <a:t> </a:t>
            </a:r>
            <a:r>
              <a:rPr kumimoji="1" lang="ja-JP" altLang="en-US" dirty="0">
                <a:solidFill>
                  <a:prstClr val="black"/>
                </a:solidFill>
                <a:latin typeface="BIZ UDPゴシック" panose="020B0400000000000000" pitchFamily="50" charset="-128"/>
                <a:ea typeface="BIZ UDPゴシック" panose="020B0400000000000000" pitchFamily="50" charset="-128"/>
              </a:rPr>
              <a:t>第３回公共事業アドバイス部会：令和５年 </a:t>
            </a:r>
            <a:r>
              <a:rPr kumimoji="1" lang="en-US" altLang="ja-JP" dirty="0">
                <a:solidFill>
                  <a:prstClr val="black"/>
                </a:solidFill>
                <a:latin typeface="BIZ UDPゴシック" panose="020B0400000000000000" pitchFamily="50" charset="-128"/>
                <a:ea typeface="BIZ UDPゴシック" panose="020B0400000000000000" pitchFamily="50" charset="-128"/>
              </a:rPr>
              <a:t>3</a:t>
            </a:r>
            <a:r>
              <a:rPr kumimoji="1" lang="ja-JP" altLang="en-US" dirty="0">
                <a:solidFill>
                  <a:prstClr val="black"/>
                </a:solidFill>
                <a:latin typeface="BIZ UDPゴシック" panose="020B0400000000000000" pitchFamily="50" charset="-128"/>
                <a:ea typeface="BIZ UDPゴシック" panose="020B0400000000000000" pitchFamily="50" charset="-128"/>
              </a:rPr>
              <a:t>月６日開催</a:t>
            </a:r>
            <a:endParaRPr kumimoji="1" lang="en-US" altLang="ja-JP"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a:lnSpc>
                <a:spcPct val="150000"/>
              </a:lnSpc>
              <a:defRPr/>
            </a:pPr>
            <a:r>
              <a:rPr kumimoji="1" lang="ja-JP" altLang="en-US" dirty="0">
                <a:solidFill>
                  <a:prstClr val="black"/>
                </a:solidFill>
                <a:latin typeface="BIZ UDPゴシック" panose="020B0400000000000000" pitchFamily="50" charset="-128"/>
                <a:ea typeface="BIZ UDPゴシック" panose="020B0400000000000000" pitchFamily="50" charset="-128"/>
              </a:rPr>
              <a:t> 　</a:t>
            </a:r>
            <a:r>
              <a:rPr kumimoji="1" lang="en-US" altLang="ja-JP" dirty="0">
                <a:solidFill>
                  <a:prstClr val="black"/>
                </a:solidFill>
                <a:latin typeface="BIZ UDPゴシック" panose="020B0400000000000000" pitchFamily="50" charset="-128"/>
                <a:ea typeface="BIZ UDPゴシック" panose="020B0400000000000000" pitchFamily="50" charset="-128"/>
              </a:rPr>
              <a:t>[</a:t>
            </a:r>
            <a:r>
              <a:rPr kumimoji="1" lang="ja-JP" altLang="en-US" dirty="0">
                <a:solidFill>
                  <a:prstClr val="black"/>
                </a:solidFill>
                <a:latin typeface="BIZ UDPゴシック" panose="020B0400000000000000" pitchFamily="50" charset="-128"/>
                <a:ea typeface="BIZ UDPゴシック" panose="020B0400000000000000" pitchFamily="50" charset="-128"/>
              </a:rPr>
              <a:t>令和５年度</a:t>
            </a:r>
            <a:r>
              <a:rPr kumimoji="1" lang="en-US" altLang="ja-JP" dirty="0">
                <a:solidFill>
                  <a:prstClr val="black"/>
                </a:solidFill>
                <a:latin typeface="BIZ UDPゴシック" panose="020B0400000000000000" pitchFamily="50" charset="-128"/>
                <a:ea typeface="BIZ UDPゴシック" panose="020B0400000000000000" pitchFamily="50" charset="-128"/>
              </a:rPr>
              <a:t>]</a:t>
            </a:r>
          </a:p>
          <a:p>
            <a:pPr lvl="0">
              <a:lnSpc>
                <a:spcPct val="150000"/>
              </a:lnSpc>
              <a:defRPr/>
            </a:pPr>
            <a:r>
              <a:rPr kumimoji="1" lang="ja-JP" altLang="en-US" dirty="0">
                <a:solidFill>
                  <a:prstClr val="black"/>
                </a:solidFill>
                <a:latin typeface="BIZ UDPゴシック" panose="020B0400000000000000" pitchFamily="50" charset="-128"/>
                <a:ea typeface="BIZ UDPゴシック" panose="020B0400000000000000" pitchFamily="50" charset="-128"/>
              </a:rPr>
              <a:t>　　　  第１回公共事業アドバイス部会：</a:t>
            </a:r>
            <a:r>
              <a:rPr kumimoji="1" lang="ja-JP" altLang="en-US"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令和５年 </a:t>
            </a:r>
            <a:r>
              <a:rPr kumimoji="1" lang="en-US" altLang="ja-JP"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6</a:t>
            </a:r>
            <a:r>
              <a:rPr kumimoji="1" lang="ja-JP" altLang="en-US"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月</a:t>
            </a:r>
            <a:r>
              <a:rPr kumimoji="1" lang="en-US" altLang="ja-JP"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12</a:t>
            </a:r>
            <a:r>
              <a:rPr kumimoji="1" lang="ja-JP" altLang="en-US"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日開催</a:t>
            </a:r>
            <a:endParaRPr kumimoji="1" lang="en-US" altLang="ja-JP"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lvl="0">
              <a:lnSpc>
                <a:spcPct val="150000"/>
              </a:lnSpc>
              <a:defRPr/>
            </a:pPr>
            <a:r>
              <a:rPr kumimoji="1" lang="ja-JP" altLang="en-US" dirty="0">
                <a:solidFill>
                  <a:prstClr val="black"/>
                </a:solidFill>
                <a:latin typeface="BIZ UDPゴシック" panose="020B0400000000000000" pitchFamily="50" charset="-128"/>
                <a:ea typeface="BIZ UDPゴシック" panose="020B0400000000000000" pitchFamily="50" charset="-128"/>
              </a:rPr>
              <a:t>　　　　第２回公共事業アドバイス部会：令和５年 </a:t>
            </a:r>
            <a:r>
              <a:rPr kumimoji="1" lang="en-US" altLang="ja-JP" dirty="0">
                <a:solidFill>
                  <a:prstClr val="black"/>
                </a:solidFill>
                <a:latin typeface="BIZ UDPゴシック" panose="020B0400000000000000" pitchFamily="50" charset="-128"/>
                <a:ea typeface="BIZ UDPゴシック" panose="020B0400000000000000" pitchFamily="50" charset="-128"/>
              </a:rPr>
              <a:t>7</a:t>
            </a:r>
            <a:r>
              <a:rPr kumimoji="1" lang="ja-JP" altLang="en-US" dirty="0">
                <a:solidFill>
                  <a:prstClr val="black"/>
                </a:solidFill>
                <a:latin typeface="BIZ UDPゴシック" panose="020B0400000000000000" pitchFamily="50" charset="-128"/>
                <a:ea typeface="BIZ UDPゴシック" panose="020B0400000000000000" pitchFamily="50" charset="-128"/>
              </a:rPr>
              <a:t>月</a:t>
            </a:r>
            <a:r>
              <a:rPr kumimoji="1" lang="en-US" altLang="ja-JP" dirty="0">
                <a:solidFill>
                  <a:prstClr val="black"/>
                </a:solidFill>
                <a:latin typeface="BIZ UDPゴシック" panose="020B0400000000000000" pitchFamily="50" charset="-128"/>
                <a:ea typeface="BIZ UDPゴシック" panose="020B0400000000000000" pitchFamily="50" charset="-128"/>
              </a:rPr>
              <a:t>24</a:t>
            </a:r>
            <a:r>
              <a:rPr kumimoji="1" lang="ja-JP" altLang="en-US" dirty="0">
                <a:solidFill>
                  <a:prstClr val="black"/>
                </a:solidFill>
                <a:latin typeface="BIZ UDPゴシック" panose="020B0400000000000000" pitchFamily="50" charset="-128"/>
                <a:ea typeface="BIZ UDPゴシック" panose="020B0400000000000000" pitchFamily="50" charset="-128"/>
              </a:rPr>
              <a:t>日開催</a:t>
            </a:r>
            <a:endParaRPr kumimoji="1" lang="en-US" altLang="ja-JP" dirty="0">
              <a:solidFill>
                <a:prstClr val="black"/>
              </a:solidFill>
              <a:latin typeface="BIZ UDPゴシック" panose="020B0400000000000000" pitchFamily="50" charset="-128"/>
              <a:ea typeface="BIZ UDPゴシック" panose="020B0400000000000000" pitchFamily="50" charset="-128"/>
            </a:endParaRPr>
          </a:p>
          <a:p>
            <a:pPr lvl="0">
              <a:lnSpc>
                <a:spcPct val="150000"/>
              </a:lnSpc>
              <a:defRPr/>
            </a:pPr>
            <a:r>
              <a:rPr kumimoji="1" lang="ja-JP" altLang="en-US"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第３回</a:t>
            </a:r>
            <a:r>
              <a:rPr kumimoji="1" lang="ja-JP" altLang="en-US" dirty="0">
                <a:solidFill>
                  <a:prstClr val="black"/>
                </a:solidFill>
                <a:latin typeface="BIZ UDPゴシック" panose="020B0400000000000000" pitchFamily="50" charset="-128"/>
                <a:ea typeface="BIZ UDPゴシック" panose="020B0400000000000000" pitchFamily="50" charset="-128"/>
              </a:rPr>
              <a:t>公共事業</a:t>
            </a:r>
            <a:r>
              <a:rPr kumimoji="1" lang="ja-JP" altLang="en-US"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アドバイス</a:t>
            </a:r>
            <a:r>
              <a:rPr kumimoji="1" lang="ja-JP" altLang="en-US" dirty="0">
                <a:solidFill>
                  <a:prstClr val="black"/>
                </a:solidFill>
                <a:latin typeface="BIZ UDPゴシック" panose="020B0400000000000000" pitchFamily="50" charset="-128"/>
                <a:ea typeface="BIZ UDPゴシック" panose="020B0400000000000000" pitchFamily="50" charset="-128"/>
              </a:rPr>
              <a:t>部会：令和５年</a:t>
            </a:r>
            <a:r>
              <a:rPr kumimoji="1" lang="en-US" altLang="ja-JP" dirty="0">
                <a:solidFill>
                  <a:prstClr val="black"/>
                </a:solidFill>
                <a:latin typeface="BIZ UDPゴシック" panose="020B0400000000000000" pitchFamily="50" charset="-128"/>
                <a:ea typeface="BIZ UDPゴシック" panose="020B0400000000000000" pitchFamily="50" charset="-128"/>
              </a:rPr>
              <a:t>12</a:t>
            </a:r>
            <a:r>
              <a:rPr kumimoji="1" lang="ja-JP" altLang="en-US" dirty="0">
                <a:solidFill>
                  <a:prstClr val="black"/>
                </a:solidFill>
                <a:latin typeface="BIZ UDPゴシック" panose="020B0400000000000000" pitchFamily="50" charset="-128"/>
                <a:ea typeface="BIZ UDPゴシック" panose="020B0400000000000000" pitchFamily="50" charset="-128"/>
              </a:rPr>
              <a:t>月４日開催</a:t>
            </a:r>
            <a:endParaRPr kumimoji="1" lang="en-US" altLang="ja-JP"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lvl="0">
              <a:lnSpc>
                <a:spcPct val="150000"/>
              </a:lnSpc>
              <a:defRPr/>
            </a:pPr>
            <a:r>
              <a:rPr kumimoji="1" lang="ja-JP" altLang="en-US" dirty="0">
                <a:solidFill>
                  <a:prstClr val="black"/>
                </a:solidFill>
                <a:latin typeface="BIZ UDPゴシック" panose="020B0400000000000000" pitchFamily="50" charset="-128"/>
                <a:ea typeface="BIZ UDPゴシック" panose="020B0400000000000000" pitchFamily="50" charset="-128"/>
              </a:rPr>
              <a:t>　　　　第４回公共事業アドバイス部会：令和６年 </a:t>
            </a:r>
            <a:r>
              <a:rPr kumimoji="1" lang="en-US" altLang="ja-JP" dirty="0">
                <a:solidFill>
                  <a:prstClr val="black"/>
                </a:solidFill>
                <a:latin typeface="BIZ UDPゴシック" panose="020B0400000000000000" pitchFamily="50" charset="-128"/>
                <a:ea typeface="BIZ UDPゴシック" panose="020B0400000000000000" pitchFamily="50" charset="-128"/>
              </a:rPr>
              <a:t>2</a:t>
            </a:r>
            <a:r>
              <a:rPr kumimoji="1" lang="ja-JP" altLang="en-US" dirty="0">
                <a:solidFill>
                  <a:prstClr val="black"/>
                </a:solidFill>
                <a:latin typeface="BIZ UDPゴシック" panose="020B0400000000000000" pitchFamily="50" charset="-128"/>
                <a:ea typeface="BIZ UDPゴシック" panose="020B0400000000000000" pitchFamily="50" charset="-128"/>
              </a:rPr>
              <a:t>月</a:t>
            </a:r>
            <a:r>
              <a:rPr kumimoji="1" lang="en-US" altLang="ja-JP" dirty="0">
                <a:solidFill>
                  <a:prstClr val="black"/>
                </a:solidFill>
                <a:latin typeface="BIZ UDPゴシック" panose="020B0400000000000000" pitchFamily="50" charset="-128"/>
                <a:ea typeface="BIZ UDPゴシック" panose="020B0400000000000000" pitchFamily="50" charset="-128"/>
              </a:rPr>
              <a:t>29</a:t>
            </a:r>
            <a:r>
              <a:rPr kumimoji="1" lang="ja-JP" altLang="en-US" dirty="0">
                <a:solidFill>
                  <a:prstClr val="black"/>
                </a:solidFill>
                <a:latin typeface="BIZ UDPゴシック" panose="020B0400000000000000" pitchFamily="50" charset="-128"/>
                <a:ea typeface="BIZ UDPゴシック" panose="020B0400000000000000" pitchFamily="50" charset="-128"/>
              </a:rPr>
              <a:t>日開催</a:t>
            </a:r>
            <a:endParaRPr kumimoji="1" lang="en-US" altLang="ja-JP"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78DC0F82-7D3B-41D6-8875-3F43BD653C0F}"/>
              </a:ext>
            </a:extLst>
          </p:cNvPr>
          <p:cNvSpPr txBox="1"/>
          <p:nvPr/>
        </p:nvSpPr>
        <p:spPr>
          <a:xfrm>
            <a:off x="499311" y="4809197"/>
            <a:ext cx="4072689" cy="1724608"/>
          </a:xfrm>
          <a:prstGeom prst="rect">
            <a:avLst/>
          </a:prstGeom>
          <a:noFill/>
          <a:ln w="38100">
            <a:solidFill>
              <a:schemeClr val="tx1"/>
            </a:solidFill>
          </a:ln>
        </p:spPr>
        <p:txBody>
          <a:bodyPr wrap="square" rtlCol="0">
            <a:noAutofit/>
          </a:bodyPr>
          <a:lstStyle/>
          <a:p>
            <a:pPr lvl="0">
              <a:defRPr/>
            </a:pPr>
            <a:r>
              <a:rPr kumimoji="1" lang="ja-JP" altLang="en-US" sz="2000" b="1" dirty="0">
                <a:solidFill>
                  <a:prstClr val="black"/>
                </a:solidFill>
                <a:latin typeface="BIZ UDPゴシック" panose="020B0400000000000000" pitchFamily="50" charset="-128"/>
                <a:ea typeface="BIZ UDPゴシック" panose="020B0400000000000000" pitchFamily="50" charset="-128"/>
              </a:rPr>
              <a:t>■ 部会委員</a:t>
            </a:r>
            <a:endParaRPr kumimoji="1" lang="en-US" altLang="ja-JP" sz="2000" b="1" dirty="0">
              <a:solidFill>
                <a:prstClr val="black"/>
              </a:solidFill>
              <a:latin typeface="BIZ UDPゴシック" panose="020B0400000000000000" pitchFamily="50" charset="-128"/>
              <a:ea typeface="BIZ UDPゴシック" panose="020B0400000000000000" pitchFamily="50" charset="-128"/>
            </a:endParaRPr>
          </a:p>
          <a:p>
            <a:pPr lvl="0" indent="449263">
              <a:lnSpc>
                <a:spcPct val="150000"/>
              </a:lnSpc>
              <a:defRPr/>
            </a:pPr>
            <a:r>
              <a:rPr kumimoji="1" lang="ja-JP" altLang="en-US" dirty="0">
                <a:solidFill>
                  <a:prstClr val="black"/>
                </a:solidFill>
                <a:latin typeface="BIZ UDPゴシック" panose="020B0400000000000000" pitchFamily="50" charset="-128"/>
                <a:ea typeface="BIZ UDPゴシック" panose="020B0400000000000000" pitchFamily="50" charset="-128"/>
              </a:rPr>
              <a:t>若本　和仁　  委員（部会長）</a:t>
            </a:r>
            <a:endParaRPr kumimoji="1" lang="en-US" altLang="ja-JP" dirty="0">
              <a:solidFill>
                <a:prstClr val="black"/>
              </a:solidFill>
              <a:latin typeface="BIZ UDPゴシック" panose="020B0400000000000000" pitchFamily="50" charset="-128"/>
              <a:ea typeface="BIZ UDPゴシック" panose="020B0400000000000000" pitchFamily="50" charset="-128"/>
            </a:endParaRPr>
          </a:p>
          <a:p>
            <a:pPr lvl="0" indent="449263">
              <a:lnSpc>
                <a:spcPct val="150000"/>
              </a:lnSpc>
              <a:defRPr/>
            </a:pPr>
            <a:r>
              <a:rPr kumimoji="1" lang="ja-JP" altLang="en-US" dirty="0">
                <a:solidFill>
                  <a:prstClr val="black"/>
                </a:solidFill>
                <a:latin typeface="BIZ UDPゴシック" panose="020B0400000000000000" pitchFamily="50" charset="-128"/>
                <a:ea typeface="BIZ UDPゴシック" panose="020B0400000000000000" pitchFamily="50" charset="-128"/>
              </a:rPr>
              <a:t>田中　一成　　専門委員</a:t>
            </a:r>
            <a:r>
              <a:rPr kumimoji="1" lang="en-US" altLang="ja-JP" dirty="0">
                <a:solidFill>
                  <a:prstClr val="black"/>
                </a:solidFill>
                <a:latin typeface="BIZ UDPゴシック" panose="020B0400000000000000" pitchFamily="50" charset="-128"/>
                <a:ea typeface="BIZ UDPゴシック" panose="020B0400000000000000" pitchFamily="50" charset="-128"/>
              </a:rPr>
              <a:t> </a:t>
            </a:r>
          </a:p>
          <a:p>
            <a:pPr lvl="0" indent="449263">
              <a:lnSpc>
                <a:spcPct val="150000"/>
              </a:lnSpc>
              <a:defRPr/>
            </a:pPr>
            <a:r>
              <a:rPr kumimoji="1" lang="ja-JP" altLang="en-US" dirty="0">
                <a:solidFill>
                  <a:prstClr val="black"/>
                </a:solidFill>
                <a:latin typeface="BIZ UDPゴシック" panose="020B0400000000000000" pitchFamily="50" charset="-128"/>
                <a:ea typeface="BIZ UDPゴシック" panose="020B0400000000000000" pitchFamily="50" charset="-128"/>
              </a:rPr>
              <a:t>林　倫子　　　 専門委員</a:t>
            </a:r>
            <a:endParaRPr kumimoji="1" lang="en-US" altLang="ja-JP" dirty="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58570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a:extLst>
              <a:ext uri="{FF2B5EF4-FFF2-40B4-BE49-F238E27FC236}">
                <a16:creationId xmlns:a16="http://schemas.microsoft.com/office/drawing/2014/main" id="{2E82F236-E34F-4F82-8F96-3AB582D57A98}"/>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公共事業アドバイス部会　実施状況</a:t>
            </a:r>
          </a:p>
        </p:txBody>
      </p:sp>
      <p:graphicFrame>
        <p:nvGraphicFramePr>
          <p:cNvPr id="87" name="表 86">
            <a:extLst>
              <a:ext uri="{FF2B5EF4-FFF2-40B4-BE49-F238E27FC236}">
                <a16:creationId xmlns:a16="http://schemas.microsoft.com/office/drawing/2014/main" id="{E7AB4F0E-B369-479E-BBBD-6C2116C782E1}"/>
              </a:ext>
            </a:extLst>
          </p:cNvPr>
          <p:cNvGraphicFramePr>
            <a:graphicFrameLocks noGrp="1"/>
          </p:cNvGraphicFramePr>
          <p:nvPr>
            <p:extLst>
              <p:ext uri="{D42A27DB-BD31-4B8C-83A1-F6EECF244321}">
                <p14:modId xmlns:p14="http://schemas.microsoft.com/office/powerpoint/2010/main" val="509660028"/>
              </p:ext>
            </p:extLst>
          </p:nvPr>
        </p:nvGraphicFramePr>
        <p:xfrm>
          <a:off x="130230" y="560188"/>
          <a:ext cx="8875881" cy="1250263"/>
        </p:xfrm>
        <a:graphic>
          <a:graphicData uri="http://schemas.openxmlformats.org/drawingml/2006/table">
            <a:tbl>
              <a:tblPr firstRow="1" bandRow="1"/>
              <a:tblGrid>
                <a:gridCol w="2141765">
                  <a:extLst>
                    <a:ext uri="{9D8B030D-6E8A-4147-A177-3AD203B41FA5}">
                      <a16:colId xmlns:a16="http://schemas.microsoft.com/office/drawing/2014/main" val="20000"/>
                    </a:ext>
                  </a:extLst>
                </a:gridCol>
                <a:gridCol w="1041400">
                  <a:extLst>
                    <a:ext uri="{9D8B030D-6E8A-4147-A177-3AD203B41FA5}">
                      <a16:colId xmlns:a16="http://schemas.microsoft.com/office/drawing/2014/main" val="2594321217"/>
                    </a:ext>
                  </a:extLst>
                </a:gridCol>
                <a:gridCol w="1041400">
                  <a:extLst>
                    <a:ext uri="{9D8B030D-6E8A-4147-A177-3AD203B41FA5}">
                      <a16:colId xmlns:a16="http://schemas.microsoft.com/office/drawing/2014/main" val="2924831783"/>
                    </a:ext>
                  </a:extLst>
                </a:gridCol>
                <a:gridCol w="1041400">
                  <a:extLst>
                    <a:ext uri="{9D8B030D-6E8A-4147-A177-3AD203B41FA5}">
                      <a16:colId xmlns:a16="http://schemas.microsoft.com/office/drawing/2014/main" val="1278403148"/>
                    </a:ext>
                  </a:extLst>
                </a:gridCol>
                <a:gridCol w="1041400">
                  <a:extLst>
                    <a:ext uri="{9D8B030D-6E8A-4147-A177-3AD203B41FA5}">
                      <a16:colId xmlns:a16="http://schemas.microsoft.com/office/drawing/2014/main" val="1550993686"/>
                    </a:ext>
                  </a:extLst>
                </a:gridCol>
                <a:gridCol w="1041400">
                  <a:extLst>
                    <a:ext uri="{9D8B030D-6E8A-4147-A177-3AD203B41FA5}">
                      <a16:colId xmlns:a16="http://schemas.microsoft.com/office/drawing/2014/main" val="2076167056"/>
                    </a:ext>
                  </a:extLst>
                </a:gridCol>
                <a:gridCol w="1041400">
                  <a:extLst>
                    <a:ext uri="{9D8B030D-6E8A-4147-A177-3AD203B41FA5}">
                      <a16:colId xmlns:a16="http://schemas.microsoft.com/office/drawing/2014/main" val="2472740123"/>
                    </a:ext>
                  </a:extLst>
                </a:gridCol>
                <a:gridCol w="485716">
                  <a:extLst>
                    <a:ext uri="{9D8B030D-6E8A-4147-A177-3AD203B41FA5}">
                      <a16:colId xmlns:a16="http://schemas.microsoft.com/office/drawing/2014/main" val="2646175918"/>
                    </a:ext>
                  </a:extLst>
                </a:gridCol>
              </a:tblGrid>
              <a:tr h="0">
                <a:tc rowSpan="2">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pPr algn="ctr"/>
                      <a:r>
                        <a:rPr kumimoji="1" lang="ja-JP" altLang="en-US" sz="1800" b="1" dirty="0">
                          <a:solidFill>
                            <a:schemeClr val="tx1"/>
                          </a:solidFill>
                          <a:latin typeface="BIZ UDPゴシック" panose="020B0400000000000000" pitchFamily="50" charset="-128"/>
                          <a:ea typeface="BIZ UDPゴシック" panose="020B0400000000000000" pitchFamily="50" charset="-128"/>
                        </a:rPr>
                        <a:t>竣工案件</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gridSpan="2">
                  <a:txBody>
                    <a:bodyPr/>
                    <a:lstStyle/>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令和元年度</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hMerge="1">
                  <a:txBody>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令和３年度</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令和２年度</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令和３年度</a:t>
                      </a: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endParaRPr kumimoji="1" lang="ja-JP" altLang="en-US" sz="1100" b="1" dirty="0">
                        <a:solidFill>
                          <a:schemeClr val="tx1"/>
                        </a:solidFill>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令和</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5</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年度</a:t>
                      </a: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endParaRPr kumimoji="1" lang="ja-JP" altLang="en-US" sz="1400" b="1" dirty="0">
                        <a:solidFill>
                          <a:schemeClr val="tx1"/>
                        </a:solidFill>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0"/>
                  </a:ext>
                </a:extLst>
              </a:tr>
              <a:tr h="570995">
                <a:tc vMerge="1">
                  <a:txBody>
                    <a:bodyPr/>
                    <a:lstStyle/>
                    <a:p>
                      <a:endParaRPr kumimoji="1" lang="ja-JP" altLang="en-US"/>
                    </a:p>
                  </a:txBody>
                  <a:tcPr/>
                </a:tc>
                <a:tc>
                  <a:txBody>
                    <a:bodyPr/>
                    <a:lstStyle/>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第</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1</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回</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アドバイス部会</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100" b="1" dirty="0">
                          <a:solidFill>
                            <a:schemeClr val="tx1"/>
                          </a:solidFill>
                          <a:latin typeface="BIZ UDPゴシック" panose="020B0400000000000000" pitchFamily="50" charset="-128"/>
                          <a:ea typeface="BIZ UDPゴシック" panose="020B0400000000000000" pitchFamily="50" charset="-128"/>
                        </a:rPr>
                        <a:t>(9</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月</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13</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日</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a:t>
                      </a:r>
                      <a:endParaRPr kumimoji="1" lang="ja-JP" altLang="en-US" sz="1100" b="1" dirty="0">
                        <a:solidFill>
                          <a:schemeClr val="tx1"/>
                        </a:solidFill>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第</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2</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回</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アドバイス部会</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100" b="1" dirty="0">
                          <a:solidFill>
                            <a:schemeClr val="tx1"/>
                          </a:solidFill>
                          <a:latin typeface="BIZ UDPゴシック" panose="020B0400000000000000" pitchFamily="50" charset="-128"/>
                          <a:ea typeface="BIZ UDPゴシック" panose="020B0400000000000000" pitchFamily="50" charset="-128"/>
                        </a:rPr>
                        <a:t>(11</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月</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18</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日</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a:t>
                      </a:r>
                      <a:endParaRPr kumimoji="1" lang="ja-JP" altLang="en-US" sz="1100" b="1" dirty="0">
                        <a:solidFill>
                          <a:schemeClr val="tx1"/>
                        </a:solidFill>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第１回</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アドバイス部会</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100" b="1" dirty="0">
                          <a:solidFill>
                            <a:schemeClr val="tx1"/>
                          </a:solidFill>
                          <a:latin typeface="BIZ UDPゴシック" panose="020B0400000000000000" pitchFamily="50" charset="-128"/>
                          <a:ea typeface="BIZ UDPゴシック" panose="020B0400000000000000" pitchFamily="50" charset="-128"/>
                        </a:rPr>
                        <a:t>(7</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月</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21</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日</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a:t>
                      </a:r>
                      <a:endParaRPr kumimoji="1" lang="ja-JP" altLang="en-US" sz="1100" b="1" dirty="0">
                        <a:solidFill>
                          <a:schemeClr val="tx1"/>
                        </a:solidFill>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第</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1</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回</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アドバイス部会</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100" b="1" dirty="0">
                          <a:solidFill>
                            <a:schemeClr val="tx1"/>
                          </a:solidFill>
                          <a:latin typeface="BIZ UDPゴシック" panose="020B0400000000000000" pitchFamily="50" charset="-128"/>
                          <a:ea typeface="BIZ UDPゴシック" panose="020B0400000000000000" pitchFamily="50" charset="-128"/>
                        </a:rPr>
                        <a:t>(6</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月</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24</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日</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endParaRPr kumimoji="1" lang="ja-JP" altLang="en-US"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第３回</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アドバイス部会</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100" b="1" dirty="0">
                          <a:solidFill>
                            <a:schemeClr val="tx1"/>
                          </a:solidFill>
                          <a:latin typeface="BIZ UDPゴシック" panose="020B0400000000000000" pitchFamily="50" charset="-128"/>
                          <a:ea typeface="BIZ UDPゴシック" panose="020B0400000000000000" pitchFamily="50" charset="-128"/>
                        </a:rPr>
                        <a:t>(12</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月４日</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本日</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058684853"/>
                  </a:ext>
                </a:extLst>
              </a:tr>
              <a:tr h="398060">
                <a:tc>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r>
                        <a:rPr kumimoji="1" lang="ja-JP" altLang="en-US" sz="1100" b="1" dirty="0">
                          <a:latin typeface="BIZ UDPゴシック" panose="020B0400000000000000" pitchFamily="50" charset="-128"/>
                          <a:ea typeface="BIZ UDPゴシック" panose="020B0400000000000000" pitchFamily="50" charset="-128"/>
                        </a:rPr>
                        <a:t>大阪府立こんごう福祉センター</a:t>
                      </a:r>
                      <a:endParaRPr kumimoji="1" lang="en-US" altLang="ja-JP" sz="1100" b="1" dirty="0">
                        <a:latin typeface="BIZ UDPゴシック" panose="020B0400000000000000" pitchFamily="50" charset="-128"/>
                        <a:ea typeface="BIZ UDPゴシック" panose="020B0400000000000000" pitchFamily="50" charset="-128"/>
                      </a:endParaRPr>
                    </a:p>
                    <a:p>
                      <a:r>
                        <a:rPr kumimoji="1" lang="ja-JP" altLang="en-US" sz="1100" b="1" dirty="0">
                          <a:latin typeface="BIZ UDPゴシック" panose="020B0400000000000000" pitchFamily="50" charset="-128"/>
                          <a:ea typeface="BIZ UDPゴシック" panose="020B0400000000000000" pitchFamily="50" charset="-128"/>
                        </a:rPr>
                        <a:t>改築工事</a:t>
                      </a:r>
                    </a:p>
                  </a:txBody>
                  <a:tcPr marL="65314" marR="65314" marT="32657" marB="32657"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461700"/>
                  </a:ext>
                </a:extLst>
              </a:tr>
            </a:tbl>
          </a:graphicData>
        </a:graphic>
      </p:graphicFrame>
      <p:graphicFrame>
        <p:nvGraphicFramePr>
          <p:cNvPr id="84" name="表 83"/>
          <p:cNvGraphicFramePr>
            <a:graphicFrameLocks noGrp="1"/>
          </p:cNvGraphicFramePr>
          <p:nvPr>
            <p:extLst>
              <p:ext uri="{D42A27DB-BD31-4B8C-83A1-F6EECF244321}">
                <p14:modId xmlns:p14="http://schemas.microsoft.com/office/powerpoint/2010/main" val="684629331"/>
              </p:ext>
            </p:extLst>
          </p:nvPr>
        </p:nvGraphicFramePr>
        <p:xfrm>
          <a:off x="121920" y="2121567"/>
          <a:ext cx="8875880" cy="4289340"/>
        </p:xfrm>
        <a:graphic>
          <a:graphicData uri="http://schemas.openxmlformats.org/drawingml/2006/table">
            <a:tbl>
              <a:tblPr firstRow="1" bandRow="1"/>
              <a:tblGrid>
                <a:gridCol w="367609">
                  <a:extLst>
                    <a:ext uri="{9D8B030D-6E8A-4147-A177-3AD203B41FA5}">
                      <a16:colId xmlns:a16="http://schemas.microsoft.com/office/drawing/2014/main" val="20000"/>
                    </a:ext>
                  </a:extLst>
                </a:gridCol>
                <a:gridCol w="736600">
                  <a:extLst>
                    <a:ext uri="{9D8B030D-6E8A-4147-A177-3AD203B41FA5}">
                      <a16:colId xmlns:a16="http://schemas.microsoft.com/office/drawing/2014/main" val="2401264999"/>
                    </a:ext>
                  </a:extLst>
                </a:gridCol>
                <a:gridCol w="1036446">
                  <a:extLst>
                    <a:ext uri="{9D8B030D-6E8A-4147-A177-3AD203B41FA5}">
                      <a16:colId xmlns:a16="http://schemas.microsoft.com/office/drawing/2014/main" val="2069157549"/>
                    </a:ext>
                  </a:extLst>
                </a:gridCol>
                <a:gridCol w="1040735">
                  <a:extLst>
                    <a:ext uri="{9D8B030D-6E8A-4147-A177-3AD203B41FA5}">
                      <a16:colId xmlns:a16="http://schemas.microsoft.com/office/drawing/2014/main" val="2594321217"/>
                    </a:ext>
                  </a:extLst>
                </a:gridCol>
                <a:gridCol w="1040735">
                  <a:extLst>
                    <a:ext uri="{9D8B030D-6E8A-4147-A177-3AD203B41FA5}">
                      <a16:colId xmlns:a16="http://schemas.microsoft.com/office/drawing/2014/main" val="2924831783"/>
                    </a:ext>
                  </a:extLst>
                </a:gridCol>
                <a:gridCol w="1040735">
                  <a:extLst>
                    <a:ext uri="{9D8B030D-6E8A-4147-A177-3AD203B41FA5}">
                      <a16:colId xmlns:a16="http://schemas.microsoft.com/office/drawing/2014/main" val="1278403148"/>
                    </a:ext>
                  </a:extLst>
                </a:gridCol>
                <a:gridCol w="1040735">
                  <a:extLst>
                    <a:ext uri="{9D8B030D-6E8A-4147-A177-3AD203B41FA5}">
                      <a16:colId xmlns:a16="http://schemas.microsoft.com/office/drawing/2014/main" val="2675799119"/>
                    </a:ext>
                  </a:extLst>
                </a:gridCol>
                <a:gridCol w="1040735">
                  <a:extLst>
                    <a:ext uri="{9D8B030D-6E8A-4147-A177-3AD203B41FA5}">
                      <a16:colId xmlns:a16="http://schemas.microsoft.com/office/drawing/2014/main" val="2717141880"/>
                    </a:ext>
                  </a:extLst>
                </a:gridCol>
                <a:gridCol w="1040735">
                  <a:extLst>
                    <a:ext uri="{9D8B030D-6E8A-4147-A177-3AD203B41FA5}">
                      <a16:colId xmlns:a16="http://schemas.microsoft.com/office/drawing/2014/main" val="1697977815"/>
                    </a:ext>
                  </a:extLst>
                </a:gridCol>
                <a:gridCol w="490815">
                  <a:extLst>
                    <a:ext uri="{9D8B030D-6E8A-4147-A177-3AD203B41FA5}">
                      <a16:colId xmlns:a16="http://schemas.microsoft.com/office/drawing/2014/main" val="2646175918"/>
                    </a:ext>
                  </a:extLst>
                </a:gridCol>
              </a:tblGrid>
              <a:tr h="239486">
                <a:tc rowSpan="2" gridSpan="3">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pPr algn="ctr"/>
                      <a:r>
                        <a:rPr kumimoji="1" lang="ja-JP" altLang="en-US" sz="1800" b="1" dirty="0">
                          <a:solidFill>
                            <a:schemeClr val="tx1"/>
                          </a:solidFill>
                          <a:latin typeface="BIZ UDPゴシック" panose="020B0400000000000000" pitchFamily="50" charset="-128"/>
                          <a:ea typeface="BIZ UDPゴシック" panose="020B0400000000000000" pitchFamily="50" charset="-128"/>
                        </a:rPr>
                        <a:t>計画案件</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rowSpan="2" hMerge="1">
                  <a:txBody>
                    <a:bodyPr/>
                    <a:lstStyle/>
                    <a:p>
                      <a:pPr algn="ctr"/>
                      <a:endParaRPr kumimoji="1" lang="ja-JP" altLang="en-US" sz="1800" dirty="0">
                        <a:solidFill>
                          <a:schemeClr val="tx1"/>
                        </a:solidFill>
                        <a:latin typeface="+mn-ea"/>
                        <a:ea typeface="+mn-ea"/>
                      </a:endParaRPr>
                    </a:p>
                  </a:txBody>
                  <a:tcPr anchor="ctr">
                    <a:solidFill>
                      <a:schemeClr val="accent1"/>
                    </a:solidFill>
                  </a:tcPr>
                </a:tc>
                <a:tc rowSpan="2" hMerge="1">
                  <a:txBody>
                    <a:bodyPr/>
                    <a:lstStyle/>
                    <a:p>
                      <a:endParaRPr kumimoji="1" lang="ja-JP" altLang="en-US"/>
                    </a:p>
                  </a:txBody>
                  <a:tcPr/>
                </a:tc>
                <a:tc gridSpan="2">
                  <a:txBody>
                    <a:bodyPr/>
                    <a:lstStyle/>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令和４年度</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hMerge="1">
                  <a:txBody>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令和３年度</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gridSpan="5">
                  <a:txBody>
                    <a:bodyPr/>
                    <a:lstStyle/>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令和５年度</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hMerge="1">
                  <a:txBody>
                    <a:bodyPr/>
                    <a:lstStyle/>
                    <a:p>
                      <a:pPr algn="ct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hMerge="1">
                  <a:txBody>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令和４年度</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hMerge="1">
                  <a:txBody>
                    <a:bodyPr/>
                    <a:lstStyle/>
                    <a:p>
                      <a:pPr algn="ctr"/>
                      <a:endParaRPr kumimoji="1" lang="ja-JP" altLang="en-US" sz="1400" b="1" dirty="0">
                        <a:solidFill>
                          <a:schemeClr val="tx1"/>
                        </a:solidFill>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hMerge="1">
                  <a:txBody>
                    <a:bodyPr/>
                    <a:lstStyle/>
                    <a:p>
                      <a:pPr algn="ctr"/>
                      <a:endParaRPr kumimoji="1" lang="ja-JP" altLang="en-US" sz="1400" b="1" dirty="0">
                        <a:solidFill>
                          <a:schemeClr val="tx1"/>
                        </a:solidFill>
                        <a:latin typeface="Meiryo UI" panose="020B0604030504040204" pitchFamily="50" charset="-128"/>
                        <a:ea typeface="Meiryo UI" panose="020B0604030504040204"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0"/>
                  </a:ext>
                </a:extLst>
              </a:tr>
              <a:tr h="559254">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第２回</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アドバイス部会</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100" b="1" dirty="0">
                          <a:solidFill>
                            <a:schemeClr val="tx1"/>
                          </a:solidFill>
                          <a:latin typeface="BIZ UDPゴシック" panose="020B0400000000000000" pitchFamily="50" charset="-128"/>
                          <a:ea typeface="BIZ UDPゴシック" panose="020B0400000000000000" pitchFamily="50" charset="-128"/>
                        </a:rPr>
                        <a:t>(1</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月</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5</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日</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a:t>
                      </a:r>
                      <a:endParaRPr kumimoji="1" lang="ja-JP" altLang="en-US" sz="1100" b="1" dirty="0">
                        <a:solidFill>
                          <a:schemeClr val="tx1"/>
                        </a:solidFill>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第３回</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アドバイス部会</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100" b="1" dirty="0">
                          <a:solidFill>
                            <a:schemeClr val="tx1"/>
                          </a:solidFill>
                          <a:latin typeface="BIZ UDPゴシック" panose="020B0400000000000000" pitchFamily="50" charset="-128"/>
                          <a:ea typeface="BIZ UDPゴシック" panose="020B0400000000000000" pitchFamily="50" charset="-128"/>
                        </a:rPr>
                        <a:t>(3</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月</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6</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日</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a:t>
                      </a:r>
                      <a:endParaRPr kumimoji="1" lang="ja-JP" altLang="en-US" sz="1100" b="1" dirty="0">
                        <a:solidFill>
                          <a:schemeClr val="tx1"/>
                        </a:solidFill>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第１回</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アドバイス部会</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100" b="1" dirty="0">
                          <a:solidFill>
                            <a:schemeClr val="tx1"/>
                          </a:solidFill>
                          <a:latin typeface="BIZ UDPゴシック" panose="020B0400000000000000" pitchFamily="50" charset="-128"/>
                          <a:ea typeface="BIZ UDPゴシック" panose="020B0400000000000000" pitchFamily="50" charset="-128"/>
                        </a:rPr>
                        <a:t>(6</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月</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12</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日</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a:t>
                      </a:r>
                      <a:endParaRPr kumimoji="1" lang="ja-JP" altLang="en-US" sz="1100" b="1" dirty="0">
                        <a:solidFill>
                          <a:schemeClr val="tx1"/>
                        </a:solidFill>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第２回</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アドバイス部会</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100" b="1" dirty="0">
                          <a:solidFill>
                            <a:schemeClr val="tx1"/>
                          </a:solidFill>
                          <a:latin typeface="BIZ UDPゴシック" panose="020B0400000000000000" pitchFamily="50" charset="-128"/>
                          <a:ea typeface="BIZ UDPゴシック" panose="020B0400000000000000" pitchFamily="50" charset="-128"/>
                        </a:rPr>
                        <a:t>(7</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月</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24</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日</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a:t>
                      </a:r>
                      <a:endParaRPr kumimoji="1" lang="ja-JP" altLang="en-US" sz="1100" b="1" dirty="0">
                        <a:solidFill>
                          <a:schemeClr val="tx1"/>
                        </a:solidFill>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第３回</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アドバイス部会</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100" b="1" dirty="0">
                          <a:solidFill>
                            <a:schemeClr val="tx1"/>
                          </a:solidFill>
                          <a:latin typeface="BIZ UDPゴシック" panose="020B0400000000000000" pitchFamily="50" charset="-128"/>
                          <a:ea typeface="BIZ UDPゴシック" panose="020B0400000000000000" pitchFamily="50" charset="-128"/>
                        </a:rPr>
                        <a:t>(12</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月</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4</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日</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a:t>
                      </a:r>
                      <a:endParaRPr kumimoji="1" lang="ja-JP" altLang="en-US" sz="1100" b="1" dirty="0">
                        <a:solidFill>
                          <a:schemeClr val="tx1"/>
                        </a:solidFill>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第４回</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アドバイス部会</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100" b="1" dirty="0">
                          <a:solidFill>
                            <a:schemeClr val="tx1"/>
                          </a:solidFill>
                          <a:latin typeface="BIZ UDPゴシック" panose="020B0400000000000000" pitchFamily="50" charset="-128"/>
                          <a:ea typeface="BIZ UDPゴシック" panose="020B0400000000000000" pitchFamily="50" charset="-128"/>
                        </a:rPr>
                        <a:t>(2</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月</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29</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日</a:t>
                      </a:r>
                      <a:r>
                        <a:rPr kumimoji="1" lang="en-US" altLang="ja-JP" sz="1100" b="1" dirty="0">
                          <a:solidFill>
                            <a:schemeClr val="tx1"/>
                          </a:solidFill>
                          <a:latin typeface="BIZ UDPゴシック" panose="020B0400000000000000" pitchFamily="50" charset="-128"/>
                          <a:ea typeface="BIZ UDPゴシック" panose="020B0400000000000000" pitchFamily="50" charset="-128"/>
                        </a:rPr>
                        <a:t>)</a:t>
                      </a:r>
                      <a:endParaRPr kumimoji="1" lang="ja-JP" altLang="en-US" sz="1100" b="1" dirty="0">
                        <a:solidFill>
                          <a:schemeClr val="tx1"/>
                        </a:solidFill>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本日</a:t>
                      </a: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058684853"/>
                  </a:ext>
                </a:extLst>
              </a:tr>
              <a:tr h="398060">
                <a:tc rowSpan="5">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pPr algn="ctr"/>
                      <a:r>
                        <a:rPr kumimoji="1" lang="ja-JP" altLang="en-US" sz="1100" b="1" dirty="0">
                          <a:latin typeface="Meiryo UI" panose="020B0604030504040204" pitchFamily="50" charset="-128"/>
                          <a:ea typeface="Meiryo UI" panose="020B0604030504040204" pitchFamily="50" charset="-128"/>
                        </a:rPr>
                        <a:t>住宅建築局</a:t>
                      </a:r>
                      <a:endParaRPr kumimoji="1" lang="en-US" altLang="ja-JP" sz="1100" b="1" dirty="0">
                        <a:latin typeface="Meiryo UI" panose="020B0604030504040204" pitchFamily="50" charset="-128"/>
                        <a:ea typeface="Meiryo UI" panose="020B0604030504040204" pitchFamily="50" charset="-128"/>
                      </a:endParaRPr>
                    </a:p>
                    <a:p>
                      <a:pPr algn="ctr"/>
                      <a:r>
                        <a:rPr kumimoji="1" lang="ja-JP" altLang="en-US" sz="1100" b="1" dirty="0">
                          <a:latin typeface="Meiryo UI" panose="020B0604030504040204" pitchFamily="50" charset="-128"/>
                          <a:ea typeface="Meiryo UI" panose="020B0604030504040204" pitchFamily="50" charset="-128"/>
                        </a:rPr>
                        <a:t>（本格実施）</a:t>
                      </a:r>
                      <a:endParaRPr kumimoji="1" lang="en-US" altLang="ja-JP" sz="1100" b="1" dirty="0">
                        <a:latin typeface="Meiryo UI" panose="020B0604030504040204" pitchFamily="50" charset="-128"/>
                        <a:ea typeface="Meiryo UI" panose="020B0604030504040204" pitchFamily="50" charset="-128"/>
                      </a:endParaRPr>
                    </a:p>
                  </a:txBody>
                  <a:tcPr marL="65314" marR="65314" marT="32657" marB="32657" vert="eaVert"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r>
                        <a:rPr kumimoji="1" lang="zh-TW" altLang="en-US" sz="1100" b="1" dirty="0">
                          <a:latin typeface="BIZ UDPゴシック" panose="020B0400000000000000" pitchFamily="50" charset="-128"/>
                          <a:ea typeface="BIZ UDPゴシック" panose="020B0400000000000000" pitchFamily="50" charset="-128"/>
                        </a:rPr>
                        <a:t>高槻警察署新築工事</a:t>
                      </a:r>
                      <a:endParaRPr kumimoji="1" lang="ja-JP" altLang="en-US" sz="11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461700"/>
                  </a:ext>
                </a:extLst>
              </a:tr>
              <a:tr h="421640">
                <a:tc vMerge="1">
                  <a:txBody>
                    <a:bodyPr/>
                    <a:lstStyle/>
                    <a:p>
                      <a:endParaRPr kumimoji="1" lang="ja-JP" altLang="en-US"/>
                    </a:p>
                  </a:txBody>
                  <a:tcPr/>
                </a:tc>
                <a:tc gridSpan="2">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r>
                        <a:rPr kumimoji="1" lang="zh-TW" altLang="en-US" sz="1100" b="1" dirty="0">
                          <a:latin typeface="BIZ UDPゴシック" panose="020B0400000000000000" pitchFamily="50" charset="-128"/>
                          <a:ea typeface="BIZ UDPゴシック" panose="020B0400000000000000" pitchFamily="50" charset="-128"/>
                        </a:rPr>
                        <a:t>新千里北第２期住宅</a:t>
                      </a:r>
                      <a:endParaRPr kumimoji="1" lang="en-US" altLang="zh-TW" sz="1100" b="1" dirty="0">
                        <a:latin typeface="BIZ UDPゴシック" panose="020B0400000000000000" pitchFamily="50" charset="-128"/>
                        <a:ea typeface="BIZ UDPゴシック" panose="020B0400000000000000" pitchFamily="50" charset="-128"/>
                      </a:endParaRPr>
                    </a:p>
                    <a:p>
                      <a:r>
                        <a:rPr kumimoji="1" lang="zh-TW" altLang="en-US" sz="1100" b="1" dirty="0">
                          <a:latin typeface="BIZ UDPゴシック" panose="020B0400000000000000" pitchFamily="50" charset="-128"/>
                          <a:ea typeface="BIZ UDPゴシック" panose="020B0400000000000000" pitchFamily="50" charset="-128"/>
                        </a:rPr>
                        <a:t>民活</a:t>
                      </a:r>
                      <a:r>
                        <a:rPr kumimoji="1" lang="ja-JP" altLang="en-US" sz="1100" b="1" dirty="0">
                          <a:latin typeface="BIZ UDPゴシック" panose="020B0400000000000000" pitchFamily="50" charset="-128"/>
                          <a:ea typeface="BIZ UDPゴシック" panose="020B0400000000000000" pitchFamily="50" charset="-128"/>
                        </a:rPr>
                        <a:t>プロジェクト</a:t>
                      </a: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7562594"/>
                  </a:ext>
                </a:extLst>
              </a:tr>
              <a:tr h="426720">
                <a:tc vMerge="1">
                  <a:txBody>
                    <a:bodyPr/>
                    <a:lstStyle/>
                    <a:p>
                      <a:endParaRPr kumimoji="1" lang="ja-JP" altLang="en-US"/>
                    </a:p>
                  </a:txBody>
                  <a:tcPr/>
                </a:tc>
                <a:tc gridSpan="2">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1" lang="ja-JP" altLang="en-US" sz="1100" b="1" dirty="0">
                          <a:latin typeface="BIZ UDPゴシック" panose="020B0400000000000000" pitchFamily="50" charset="-128"/>
                          <a:ea typeface="BIZ UDPゴシック" panose="020B0400000000000000" pitchFamily="50" charset="-128"/>
                        </a:rPr>
                        <a:t>大阪府立寝屋川高等学校</a:t>
                      </a:r>
                      <a:endParaRPr kumimoji="1" lang="en-US" altLang="ja-JP" sz="1100" b="1" dirty="0">
                        <a:latin typeface="BIZ UDPゴシック" panose="020B0400000000000000" pitchFamily="50" charset="-128"/>
                        <a:ea typeface="BIZ UDPゴシック" panose="020B0400000000000000" pitchFamily="50" charset="-128"/>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1" lang="ja-JP" altLang="en-US" sz="1100" b="1" dirty="0">
                          <a:latin typeface="BIZ UDPゴシック" panose="020B0400000000000000" pitchFamily="50" charset="-128"/>
                          <a:ea typeface="BIZ UDPゴシック" panose="020B0400000000000000" pitchFamily="50" charset="-128"/>
                        </a:rPr>
                        <a:t>改築工事</a:t>
                      </a:r>
                    </a:p>
                  </a:txBody>
                  <a:tcPr marL="65314" marR="65314" marT="32657" marB="32657"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09088327"/>
                  </a:ext>
                </a:extLst>
              </a:tr>
              <a:tr h="431800">
                <a:tc vMerge="1">
                  <a:txBody>
                    <a:bodyPr/>
                    <a:lstStyle/>
                    <a:p>
                      <a:pPr algn="ctr"/>
                      <a:endParaRPr kumimoji="1" lang="en-US" altLang="ja-JP" sz="1100" b="1" dirty="0">
                        <a:latin typeface="Meiryo UI" panose="020B0604030504040204" pitchFamily="50" charset="-128"/>
                        <a:ea typeface="Meiryo UI" panose="020B0604030504040204" pitchFamily="50" charset="-128"/>
                      </a:endParaRPr>
                    </a:p>
                  </a:txBody>
                  <a:tcPr marL="65314" marR="65314" marT="32657" marB="32657" vert="eaVert"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1" lang="ja-JP" altLang="en-US" sz="1100" b="1" dirty="0">
                          <a:latin typeface="BIZ UDPゴシック" panose="020B0400000000000000" pitchFamily="50" charset="-128"/>
                          <a:ea typeface="BIZ UDPゴシック" panose="020B0400000000000000" pitchFamily="50" charset="-128"/>
                        </a:rPr>
                        <a:t>府営阪南尾崎６丁目住宅</a:t>
                      </a:r>
                      <a:endParaRPr kumimoji="1" lang="en-US" altLang="ja-JP" sz="1100" b="1" dirty="0">
                        <a:latin typeface="BIZ UDPゴシック" panose="020B0400000000000000" pitchFamily="50" charset="-128"/>
                        <a:ea typeface="BIZ UDPゴシック" panose="020B0400000000000000" pitchFamily="50" charset="-128"/>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1" lang="ja-JP" altLang="en-US" sz="1100" b="1" dirty="0">
                          <a:latin typeface="BIZ UDPゴシック" panose="020B0400000000000000" pitchFamily="50" charset="-128"/>
                          <a:ea typeface="BIZ UDPゴシック" panose="020B0400000000000000" pitchFamily="50" charset="-128"/>
                        </a:rPr>
                        <a:t>建替事業</a:t>
                      </a: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4271750"/>
                  </a:ext>
                </a:extLst>
              </a:tr>
              <a:tr h="421640">
                <a:tc vMerge="1">
                  <a:txBody>
                    <a:bodyPr/>
                    <a:lstStyle/>
                    <a:p>
                      <a:pPr algn="ctr"/>
                      <a:endParaRPr kumimoji="1" lang="en-US" altLang="ja-JP" sz="1100" b="1" dirty="0">
                        <a:latin typeface="Meiryo UI" panose="020B0604030504040204" pitchFamily="50" charset="-128"/>
                        <a:ea typeface="Meiryo UI" panose="020B0604030504040204" pitchFamily="50" charset="-128"/>
                      </a:endParaRPr>
                    </a:p>
                  </a:txBody>
                  <a:tcPr marL="65314" marR="65314" marT="32657" marB="32657" vert="eaVert"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1" lang="ja-JP" altLang="en-US" sz="1100" b="1" dirty="0">
                          <a:latin typeface="BIZ UDPゴシック" panose="020B0400000000000000" pitchFamily="50" charset="-128"/>
                          <a:ea typeface="BIZ UDPゴシック" panose="020B0400000000000000" pitchFamily="50" charset="-128"/>
                        </a:rPr>
                        <a:t>府営高石富木南住宅</a:t>
                      </a:r>
                      <a:endParaRPr kumimoji="1" lang="en-US" altLang="ja-JP" sz="1100" b="1" dirty="0">
                        <a:latin typeface="BIZ UDPゴシック" panose="020B0400000000000000" pitchFamily="50" charset="-128"/>
                        <a:ea typeface="BIZ UDPゴシック" panose="020B0400000000000000" pitchFamily="50" charset="-128"/>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1" lang="ja-JP" altLang="en-US" sz="1100" b="1" dirty="0">
                          <a:latin typeface="BIZ UDPゴシック" panose="020B0400000000000000" pitchFamily="50" charset="-128"/>
                          <a:ea typeface="BIZ UDPゴシック" panose="020B0400000000000000" pitchFamily="50" charset="-128"/>
                        </a:rPr>
                        <a:t>建替事業</a:t>
                      </a: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8440675"/>
                  </a:ext>
                </a:extLst>
              </a:tr>
              <a:tr h="538480">
                <a:tc rowSpan="3">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pPr algn="ctr"/>
                      <a:r>
                        <a:rPr kumimoji="1" lang="ja-JP" altLang="en-US" sz="1100" b="1" dirty="0">
                          <a:latin typeface="Meiryo UI" panose="020B0604030504040204" pitchFamily="50" charset="-128"/>
                          <a:ea typeface="Meiryo UI" panose="020B0604030504040204" pitchFamily="50" charset="-128"/>
                        </a:rPr>
                        <a:t>都市整備部</a:t>
                      </a:r>
                      <a:r>
                        <a:rPr kumimoji="1" lang="ja-JP" altLang="en-US" sz="1100" b="1" baseline="0" dirty="0">
                          <a:latin typeface="Meiryo UI" panose="020B0604030504040204" pitchFamily="50" charset="-128"/>
                          <a:ea typeface="Meiryo UI" panose="020B0604030504040204" pitchFamily="50" charset="-128"/>
                        </a:rPr>
                        <a:t> 他部局</a:t>
                      </a:r>
                      <a:endParaRPr kumimoji="1" lang="en-US" altLang="ja-JP" sz="1100" b="1" baseline="0" dirty="0">
                        <a:latin typeface="Meiryo UI" panose="020B0604030504040204" pitchFamily="50" charset="-128"/>
                        <a:ea typeface="Meiryo UI" panose="020B0604030504040204" pitchFamily="50" charset="-128"/>
                      </a:endParaRPr>
                    </a:p>
                    <a:p>
                      <a:pPr algn="ctr"/>
                      <a:r>
                        <a:rPr kumimoji="1" lang="ja-JP" altLang="en-US" sz="1100" b="1" dirty="0">
                          <a:latin typeface="Meiryo UI" panose="020B0604030504040204" pitchFamily="50" charset="-128"/>
                          <a:ea typeface="Meiryo UI" panose="020B0604030504040204" pitchFamily="50" charset="-128"/>
                        </a:rPr>
                        <a:t>（試行実施）</a:t>
                      </a:r>
                    </a:p>
                  </a:txBody>
                  <a:tcPr marL="65314" marR="65314" marT="32657" marB="32657" vert="eaVert"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r>
                        <a:rPr kumimoji="1" lang="ja-JP" altLang="en-US" sz="1100" b="1" dirty="0">
                          <a:latin typeface="BIZ UDPゴシック" panose="020B0400000000000000" pitchFamily="50" charset="-128"/>
                          <a:ea typeface="BIZ UDPゴシック" panose="020B0400000000000000" pitchFamily="50" charset="-128"/>
                        </a:rPr>
                        <a:t>大阪</a:t>
                      </a:r>
                      <a:endParaRPr kumimoji="1" lang="en-US" altLang="ja-JP" sz="1100" b="1" dirty="0">
                        <a:latin typeface="BIZ UDPゴシック" panose="020B0400000000000000" pitchFamily="50" charset="-128"/>
                        <a:ea typeface="BIZ UDPゴシック" panose="020B0400000000000000" pitchFamily="50" charset="-128"/>
                      </a:endParaRPr>
                    </a:p>
                    <a:p>
                      <a:r>
                        <a:rPr kumimoji="1" lang="ja-JP" altLang="en-US" sz="1100" b="1" spc="-150" dirty="0">
                          <a:latin typeface="BIZ UDPゴシック" panose="020B0400000000000000" pitchFamily="50" charset="-128"/>
                          <a:ea typeface="BIZ UDPゴシック" panose="020B0400000000000000" pitchFamily="50" charset="-128"/>
                        </a:rPr>
                        <a:t>モノレール</a:t>
                      </a:r>
                      <a:endParaRPr kumimoji="1" lang="en-US" altLang="ja-JP" sz="1100" b="1" spc="-150" dirty="0">
                        <a:latin typeface="BIZ UDPゴシック" panose="020B0400000000000000" pitchFamily="50" charset="-128"/>
                        <a:ea typeface="BIZ UDPゴシック" panose="020B0400000000000000" pitchFamily="50" charset="-128"/>
                      </a:endParaRPr>
                    </a:p>
                    <a:p>
                      <a:r>
                        <a:rPr kumimoji="1" lang="ja-JP" altLang="en-US" sz="1100" b="1" dirty="0">
                          <a:latin typeface="BIZ UDPゴシック" panose="020B0400000000000000" pitchFamily="50" charset="-128"/>
                          <a:ea typeface="BIZ UDPゴシック" panose="020B0400000000000000" pitchFamily="50" charset="-128"/>
                        </a:rPr>
                        <a:t>延伸事業</a:t>
                      </a: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kumimoji="1" lang="ja-JP" altLang="en-US" sz="1100" b="1" dirty="0">
                          <a:latin typeface="BIZ UDPゴシック" panose="020B0400000000000000" pitchFamily="50" charset="-128"/>
                          <a:ea typeface="BIZ UDPゴシック" panose="020B0400000000000000" pitchFamily="50" charset="-128"/>
                        </a:rPr>
                        <a:t>門真南駅</a:t>
                      </a:r>
                      <a:r>
                        <a:rPr kumimoji="1" lang="en-US" altLang="ja-JP" sz="1100" b="1" spc="-150" dirty="0">
                          <a:latin typeface="BIZ UDPゴシック" panose="020B0400000000000000" pitchFamily="50" charset="-128"/>
                          <a:ea typeface="BIZ UDPゴシック" panose="020B0400000000000000" pitchFamily="50" charset="-128"/>
                        </a:rPr>
                        <a:t>(</a:t>
                      </a:r>
                      <a:r>
                        <a:rPr kumimoji="1" lang="ja-JP" altLang="en-US" sz="1100" b="1" spc="-150" dirty="0">
                          <a:latin typeface="BIZ UDPゴシック" panose="020B0400000000000000" pitchFamily="50" charset="-128"/>
                          <a:ea typeface="BIZ UDPゴシック" panose="020B0400000000000000" pitchFamily="50" charset="-128"/>
                        </a:rPr>
                        <a:t>仮</a:t>
                      </a:r>
                      <a:r>
                        <a:rPr kumimoji="1" lang="en-US" altLang="ja-JP" sz="1100" b="1" spc="-150" dirty="0">
                          <a:latin typeface="BIZ UDPゴシック" panose="020B0400000000000000" pitchFamily="50" charset="-128"/>
                          <a:ea typeface="BIZ UDPゴシック" panose="020B0400000000000000" pitchFamily="50" charset="-128"/>
                        </a:rPr>
                        <a:t>)</a:t>
                      </a:r>
                    </a:p>
                    <a:p>
                      <a:pPr>
                        <a:lnSpc>
                          <a:spcPct val="100000"/>
                        </a:lnSpc>
                      </a:pPr>
                      <a:r>
                        <a:rPr kumimoji="1" lang="ja-JP" altLang="en-US" sz="1100" b="1" dirty="0">
                          <a:latin typeface="BIZ UDPゴシック" panose="020B0400000000000000" pitchFamily="50" charset="-128"/>
                          <a:ea typeface="BIZ UDPゴシック" panose="020B0400000000000000" pitchFamily="50" charset="-128"/>
                        </a:rPr>
                        <a:t>鴻池新田駅</a:t>
                      </a:r>
                      <a:r>
                        <a:rPr kumimoji="1" lang="en-US" altLang="ja-JP" sz="1000" b="1" spc="-150" dirty="0">
                          <a:latin typeface="BIZ UDPゴシック" panose="020B0400000000000000" pitchFamily="50" charset="-128"/>
                          <a:ea typeface="BIZ UDPゴシック" panose="020B0400000000000000" pitchFamily="50" charset="-128"/>
                        </a:rPr>
                        <a:t>(</a:t>
                      </a:r>
                      <a:r>
                        <a:rPr kumimoji="1" lang="ja-JP" altLang="en-US" sz="1000" b="1" spc="-150" dirty="0">
                          <a:latin typeface="BIZ UDPゴシック" panose="020B0400000000000000" pitchFamily="50" charset="-128"/>
                          <a:ea typeface="BIZ UDPゴシック" panose="020B0400000000000000" pitchFamily="50" charset="-128"/>
                        </a:rPr>
                        <a:t>仮</a:t>
                      </a:r>
                      <a:r>
                        <a:rPr kumimoji="1" lang="en-US" altLang="ja-JP" sz="1000" b="1" spc="-150" dirty="0">
                          <a:latin typeface="BIZ UDPゴシック" panose="020B0400000000000000" pitchFamily="50" charset="-128"/>
                          <a:ea typeface="BIZ UDPゴシック" panose="020B0400000000000000" pitchFamily="50" charset="-128"/>
                        </a:rPr>
                        <a:t>)</a:t>
                      </a:r>
                      <a:endParaRPr kumimoji="1" lang="en-US" altLang="ja-JP" sz="1100" b="1" spc="-150" dirty="0">
                        <a:latin typeface="BIZ UDPゴシック" panose="020B0400000000000000" pitchFamily="50" charset="-128"/>
                        <a:ea typeface="BIZ UDPゴシック" panose="020B0400000000000000" pitchFamily="50" charset="-128"/>
                      </a:endParaRPr>
                    </a:p>
                    <a:p>
                      <a:pPr>
                        <a:lnSpc>
                          <a:spcPct val="100000"/>
                        </a:lnSpc>
                      </a:pPr>
                      <a:r>
                        <a:rPr kumimoji="1" lang="ja-JP" altLang="en-US" sz="1100" b="1" dirty="0">
                          <a:latin typeface="BIZ UDPゴシック" panose="020B0400000000000000" pitchFamily="50" charset="-128"/>
                          <a:ea typeface="BIZ UDPゴシック" panose="020B0400000000000000" pitchFamily="50" charset="-128"/>
                        </a:rPr>
                        <a:t>荒本駅</a:t>
                      </a:r>
                      <a:r>
                        <a:rPr kumimoji="1" lang="en-US" altLang="ja-JP" sz="1100" b="1" spc="-150" dirty="0">
                          <a:latin typeface="BIZ UDPゴシック" panose="020B0400000000000000" pitchFamily="50" charset="-128"/>
                          <a:ea typeface="BIZ UDPゴシック" panose="020B0400000000000000" pitchFamily="50" charset="-128"/>
                        </a:rPr>
                        <a:t>(</a:t>
                      </a:r>
                      <a:r>
                        <a:rPr kumimoji="1" lang="ja-JP" altLang="en-US" sz="1100" b="1" spc="-150" dirty="0">
                          <a:latin typeface="BIZ UDPゴシック" panose="020B0400000000000000" pitchFamily="50" charset="-128"/>
                          <a:ea typeface="BIZ UDPゴシック" panose="020B0400000000000000" pitchFamily="50" charset="-128"/>
                        </a:rPr>
                        <a:t>仮</a:t>
                      </a:r>
                      <a:r>
                        <a:rPr kumimoji="1" lang="en-US" altLang="ja-JP" sz="1100" b="1" spc="-150" dirty="0">
                          <a:latin typeface="BIZ UDPゴシック" panose="020B0400000000000000" pitchFamily="50" charset="-128"/>
                          <a:ea typeface="BIZ UDPゴシック" panose="020B0400000000000000" pitchFamily="50" charset="-128"/>
                        </a:rPr>
                        <a:t>)</a:t>
                      </a:r>
                      <a:endParaRPr kumimoji="1" lang="ja-JP" altLang="en-US" sz="11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endParaRPr kumimoji="1" lang="ja-JP" altLang="en-US" sz="9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endParaRPr kumimoji="1" lang="ja-JP" altLang="en-US" sz="9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endParaRPr kumimoji="1" lang="ja-JP" altLang="en-US" sz="9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endParaRPr kumimoji="1" lang="ja-JP" altLang="en-US" sz="9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endParaRPr kumimoji="1" lang="ja-JP" altLang="en-US" sz="9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endParaRPr kumimoji="1" lang="ja-JP" altLang="en-US" sz="9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endParaRPr kumimoji="1" lang="ja-JP" altLang="en-US" sz="9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91886">
                <a:tc vMerge="1">
                  <a:txBody>
                    <a:bodyPr/>
                    <a:lstStyle/>
                    <a:p>
                      <a:endParaRPr kumimoji="1" lang="ja-JP" altLang="en-US"/>
                    </a:p>
                  </a:txBody>
                  <a:tcPr/>
                </a:tc>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kumimoji="1" lang="ja-JP" altLang="en-US" sz="1100" b="1" dirty="0">
                          <a:latin typeface="BIZ UDPゴシック" panose="020B0400000000000000" pitchFamily="50" charset="-128"/>
                          <a:ea typeface="BIZ UDPゴシック" panose="020B0400000000000000" pitchFamily="50" charset="-128"/>
                        </a:rPr>
                        <a:t>松生町駅</a:t>
                      </a:r>
                      <a:r>
                        <a:rPr kumimoji="1" lang="en-US" altLang="ja-JP" sz="1100" b="1" spc="-150" dirty="0">
                          <a:latin typeface="BIZ UDPゴシック" panose="020B0400000000000000" pitchFamily="50" charset="-128"/>
                          <a:ea typeface="BIZ UDPゴシック" panose="020B0400000000000000" pitchFamily="50" charset="-128"/>
                        </a:rPr>
                        <a:t>(</a:t>
                      </a:r>
                      <a:r>
                        <a:rPr kumimoji="1" lang="ja-JP" altLang="en-US" sz="1100" b="1" spc="-150" dirty="0">
                          <a:latin typeface="BIZ UDPゴシック" panose="020B0400000000000000" pitchFamily="50" charset="-128"/>
                          <a:ea typeface="BIZ UDPゴシック" panose="020B0400000000000000" pitchFamily="50" charset="-128"/>
                        </a:rPr>
                        <a:t>仮</a:t>
                      </a:r>
                      <a:r>
                        <a:rPr kumimoji="1" lang="en-US" altLang="ja-JP" sz="1100" b="1" spc="-150" dirty="0">
                          <a:latin typeface="BIZ UDPゴシック" panose="020B0400000000000000" pitchFamily="50" charset="-128"/>
                          <a:ea typeface="BIZ UDPゴシック" panose="020B0400000000000000" pitchFamily="50" charset="-128"/>
                        </a:rPr>
                        <a:t>)</a:t>
                      </a:r>
                      <a:endParaRPr kumimoji="1" lang="en-US" altLang="ja-JP" sz="1100" b="1" dirty="0">
                        <a:latin typeface="BIZ UDPゴシック" panose="020B0400000000000000" pitchFamily="50" charset="-128"/>
                        <a:ea typeface="BIZ UDPゴシック" panose="020B0400000000000000" pitchFamily="50" charset="-128"/>
                      </a:endParaRPr>
                    </a:p>
                    <a:p>
                      <a:r>
                        <a:rPr kumimoji="1" lang="ja-JP" altLang="en-US" sz="1100" b="1" dirty="0">
                          <a:latin typeface="BIZ UDPゴシック" panose="020B0400000000000000" pitchFamily="50" charset="-128"/>
                          <a:ea typeface="BIZ UDPゴシック" panose="020B0400000000000000" pitchFamily="50" charset="-128"/>
                        </a:rPr>
                        <a:t>瓜生堂駅</a:t>
                      </a:r>
                      <a:r>
                        <a:rPr kumimoji="1" lang="en-US" altLang="ja-JP" sz="1100" b="1" spc="-150" dirty="0">
                          <a:latin typeface="BIZ UDPゴシック" panose="020B0400000000000000" pitchFamily="50" charset="-128"/>
                          <a:ea typeface="BIZ UDPゴシック" panose="020B0400000000000000" pitchFamily="50" charset="-128"/>
                        </a:rPr>
                        <a:t>(</a:t>
                      </a:r>
                      <a:r>
                        <a:rPr kumimoji="1" lang="ja-JP" altLang="en-US" sz="1100" b="1" spc="-150" dirty="0">
                          <a:latin typeface="BIZ UDPゴシック" panose="020B0400000000000000" pitchFamily="50" charset="-128"/>
                          <a:ea typeface="BIZ UDPゴシック" panose="020B0400000000000000" pitchFamily="50" charset="-128"/>
                        </a:rPr>
                        <a:t>仮</a:t>
                      </a:r>
                      <a:r>
                        <a:rPr kumimoji="1" lang="en-US" altLang="ja-JP" sz="1100" b="1" spc="-150" dirty="0">
                          <a:latin typeface="BIZ UDPゴシック" panose="020B0400000000000000" pitchFamily="50" charset="-128"/>
                          <a:ea typeface="BIZ UDPゴシック" panose="020B0400000000000000" pitchFamily="50" charset="-128"/>
                        </a:rPr>
                        <a:t>)</a:t>
                      </a:r>
                      <a:endParaRPr kumimoji="1" lang="ja-JP" altLang="en-US" sz="11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9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9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9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9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9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9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9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3808386"/>
                  </a:ext>
                </a:extLst>
              </a:tr>
              <a:tr h="412932">
                <a:tc vMerge="1">
                  <a:txBody>
                    <a:bodyPr/>
                    <a:lstStyle/>
                    <a:p>
                      <a:endParaRPr kumimoji="1" lang="ja-JP" altLang="en-US"/>
                    </a:p>
                  </a:txBody>
                  <a:tcPr/>
                </a:tc>
                <a:tc gridSpan="2">
                  <a:txBody>
                    <a:bodyPr/>
                    <a:lstStyle>
                      <a:lvl1pPr marL="0" algn="l" defTabSz="1280160" rtl="0" eaLnBrk="1" latinLnBrk="0" hangingPunct="1">
                        <a:defRPr kumimoji="1" sz="2520" kern="1200">
                          <a:solidFill>
                            <a:schemeClr val="tx1"/>
                          </a:solidFill>
                          <a:latin typeface="Calibri"/>
                        </a:defRPr>
                      </a:lvl1pPr>
                      <a:lvl2pPr marL="640080" algn="l" defTabSz="1280160" rtl="0" eaLnBrk="1" latinLnBrk="0" hangingPunct="1">
                        <a:defRPr kumimoji="1" sz="2520" kern="1200">
                          <a:solidFill>
                            <a:schemeClr val="tx1"/>
                          </a:solidFill>
                          <a:latin typeface="Calibri"/>
                        </a:defRPr>
                      </a:lvl2pPr>
                      <a:lvl3pPr marL="1280160" algn="l" defTabSz="1280160" rtl="0" eaLnBrk="1" latinLnBrk="0" hangingPunct="1">
                        <a:defRPr kumimoji="1" sz="2520" kern="1200">
                          <a:solidFill>
                            <a:schemeClr val="tx1"/>
                          </a:solidFill>
                          <a:latin typeface="Calibri"/>
                        </a:defRPr>
                      </a:lvl3pPr>
                      <a:lvl4pPr marL="1920240" algn="l" defTabSz="1280160" rtl="0" eaLnBrk="1" latinLnBrk="0" hangingPunct="1">
                        <a:defRPr kumimoji="1" sz="2520" kern="1200">
                          <a:solidFill>
                            <a:schemeClr val="tx1"/>
                          </a:solidFill>
                          <a:latin typeface="Calibri"/>
                        </a:defRPr>
                      </a:lvl4pPr>
                      <a:lvl5pPr marL="2560320" algn="l" defTabSz="1280160" rtl="0" eaLnBrk="1" latinLnBrk="0" hangingPunct="1">
                        <a:defRPr kumimoji="1" sz="2520" kern="1200">
                          <a:solidFill>
                            <a:schemeClr val="tx1"/>
                          </a:solidFill>
                          <a:latin typeface="Calibri"/>
                        </a:defRPr>
                      </a:lvl5pPr>
                      <a:lvl6pPr marL="3200400" algn="l" defTabSz="1280160" rtl="0" eaLnBrk="1" latinLnBrk="0" hangingPunct="1">
                        <a:defRPr kumimoji="1" sz="2520" kern="1200">
                          <a:solidFill>
                            <a:schemeClr val="tx1"/>
                          </a:solidFill>
                          <a:latin typeface="Calibri"/>
                        </a:defRPr>
                      </a:lvl6pPr>
                      <a:lvl7pPr marL="3840480" algn="l" defTabSz="1280160" rtl="0" eaLnBrk="1" latinLnBrk="0" hangingPunct="1">
                        <a:defRPr kumimoji="1" sz="2520" kern="1200">
                          <a:solidFill>
                            <a:schemeClr val="tx1"/>
                          </a:solidFill>
                          <a:latin typeface="Calibri"/>
                        </a:defRPr>
                      </a:lvl7pPr>
                      <a:lvl8pPr marL="4480560" algn="l" defTabSz="1280160" rtl="0" eaLnBrk="1" latinLnBrk="0" hangingPunct="1">
                        <a:defRPr kumimoji="1" sz="2520" kern="1200">
                          <a:solidFill>
                            <a:schemeClr val="tx1"/>
                          </a:solidFill>
                          <a:latin typeface="Calibri"/>
                        </a:defRPr>
                      </a:lvl8pPr>
                      <a:lvl9pPr marL="5120640" algn="l" defTabSz="1280160" rtl="0" eaLnBrk="1" latinLnBrk="0" hangingPunct="1">
                        <a:defRPr kumimoji="1" sz="2520" kern="1200">
                          <a:solidFill>
                            <a:schemeClr val="tx1"/>
                          </a:solidFill>
                          <a:latin typeface="Calibri"/>
                        </a:defRPr>
                      </a:lvl9pPr>
                    </a:lstStyle>
                    <a:p>
                      <a:r>
                        <a:rPr kumimoji="1" lang="zh-TW" altLang="en-US" sz="1100" b="1" dirty="0">
                          <a:latin typeface="BIZ UDPゴシック" panose="020B0400000000000000" pitchFamily="50" charset="-128"/>
                          <a:ea typeface="BIZ UDPゴシック" panose="020B0400000000000000" pitchFamily="50" charset="-128"/>
                        </a:rPr>
                        <a:t>八尾富田林線橋梁</a:t>
                      </a:r>
                      <a:r>
                        <a:rPr kumimoji="1" lang="ja-JP" altLang="en-US" sz="1100" b="1" dirty="0">
                          <a:latin typeface="BIZ UDPゴシック" panose="020B0400000000000000" pitchFamily="50" charset="-128"/>
                          <a:ea typeface="BIZ UDPゴシック" panose="020B0400000000000000" pitchFamily="50" charset="-128"/>
                        </a:rPr>
                        <a:t>事業</a:t>
                      </a:r>
                    </a:p>
                  </a:txBody>
                  <a:tcPr marL="65314" marR="65314" marT="32657" marB="32657"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000" b="1" dirty="0">
                        <a:latin typeface="BIZ UDPゴシック" panose="020B0400000000000000" pitchFamily="50" charset="-128"/>
                        <a:ea typeface="BIZ UDPゴシック" panose="020B0400000000000000" pitchFamily="50" charset="-128"/>
                      </a:endParaRPr>
                    </a:p>
                  </a:txBody>
                  <a:tcPr marL="65314" marR="65314" marT="32657" marB="32657"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70215195"/>
                  </a:ext>
                </a:extLst>
              </a:tr>
            </a:tbl>
          </a:graphicData>
        </a:graphic>
      </p:graphicFrame>
      <p:cxnSp>
        <p:nvCxnSpPr>
          <p:cNvPr id="82" name="直線矢印コネクタ 81"/>
          <p:cNvCxnSpPr>
            <a:cxnSpLocks/>
          </p:cNvCxnSpPr>
          <p:nvPr/>
        </p:nvCxnSpPr>
        <p:spPr>
          <a:xfrm>
            <a:off x="2259829" y="3123477"/>
            <a:ext cx="6203184" cy="0"/>
          </a:xfrm>
          <a:prstGeom prst="straightConnector1">
            <a:avLst/>
          </a:prstGeom>
          <a:noFill/>
          <a:ln w="76200" cap="flat" cmpd="sng" algn="ctr">
            <a:solidFill>
              <a:sysClr val="windowText" lastClr="000000"/>
            </a:solidFill>
            <a:prstDash val="sysDash"/>
            <a:tailEnd type="stealth"/>
          </a:ln>
          <a:effectLst/>
        </p:spPr>
      </p:cxnSp>
      <p:cxnSp>
        <p:nvCxnSpPr>
          <p:cNvPr id="48" name="直線矢印コネクタ 47">
            <a:extLst>
              <a:ext uri="{FF2B5EF4-FFF2-40B4-BE49-F238E27FC236}">
                <a16:creationId xmlns:a16="http://schemas.microsoft.com/office/drawing/2014/main" id="{A5A6D979-1A5D-4941-B4F3-13593576353F}"/>
              </a:ext>
            </a:extLst>
          </p:cNvPr>
          <p:cNvCxnSpPr>
            <a:cxnSpLocks/>
          </p:cNvCxnSpPr>
          <p:nvPr/>
        </p:nvCxnSpPr>
        <p:spPr>
          <a:xfrm>
            <a:off x="2259829" y="3528290"/>
            <a:ext cx="6203184" cy="0"/>
          </a:xfrm>
          <a:prstGeom prst="straightConnector1">
            <a:avLst/>
          </a:prstGeom>
          <a:noFill/>
          <a:ln w="76200" cap="flat" cmpd="sng" algn="ctr">
            <a:solidFill>
              <a:sysClr val="windowText" lastClr="000000"/>
            </a:solidFill>
            <a:prstDash val="sysDash"/>
            <a:tailEnd type="stealth"/>
          </a:ln>
          <a:effectLst/>
        </p:spPr>
      </p:cxnSp>
      <p:cxnSp>
        <p:nvCxnSpPr>
          <p:cNvPr id="49" name="直線矢印コネクタ 48">
            <a:extLst>
              <a:ext uri="{FF2B5EF4-FFF2-40B4-BE49-F238E27FC236}">
                <a16:creationId xmlns:a16="http://schemas.microsoft.com/office/drawing/2014/main" id="{053EF035-EF93-4FBC-B49F-95C9BAEF36E0}"/>
              </a:ext>
            </a:extLst>
          </p:cNvPr>
          <p:cNvCxnSpPr>
            <a:cxnSpLocks/>
          </p:cNvCxnSpPr>
          <p:nvPr/>
        </p:nvCxnSpPr>
        <p:spPr>
          <a:xfrm>
            <a:off x="2909833" y="3955431"/>
            <a:ext cx="5553180" cy="0"/>
          </a:xfrm>
          <a:prstGeom prst="straightConnector1">
            <a:avLst/>
          </a:prstGeom>
          <a:noFill/>
          <a:ln w="76200" cap="flat" cmpd="sng" algn="ctr">
            <a:solidFill>
              <a:sysClr val="windowText" lastClr="000000"/>
            </a:solidFill>
            <a:prstDash val="sysDash"/>
            <a:tailEnd type="stealth"/>
          </a:ln>
          <a:effectLst/>
        </p:spPr>
      </p:cxnSp>
      <p:cxnSp>
        <p:nvCxnSpPr>
          <p:cNvPr id="60" name="直線矢印コネクタ 59">
            <a:extLst>
              <a:ext uri="{FF2B5EF4-FFF2-40B4-BE49-F238E27FC236}">
                <a16:creationId xmlns:a16="http://schemas.microsoft.com/office/drawing/2014/main" id="{573333CE-F0AC-45F9-AF51-2880E6BCF9F2}"/>
              </a:ext>
            </a:extLst>
          </p:cNvPr>
          <p:cNvCxnSpPr>
            <a:cxnSpLocks/>
          </p:cNvCxnSpPr>
          <p:nvPr/>
        </p:nvCxnSpPr>
        <p:spPr>
          <a:xfrm>
            <a:off x="8109460" y="4389360"/>
            <a:ext cx="369522" cy="0"/>
          </a:xfrm>
          <a:prstGeom prst="straightConnector1">
            <a:avLst/>
          </a:prstGeom>
          <a:noFill/>
          <a:ln w="76200" cap="flat" cmpd="sng" algn="ctr">
            <a:solidFill>
              <a:sysClr val="windowText" lastClr="000000"/>
            </a:solidFill>
            <a:prstDash val="sysDash"/>
            <a:tailEnd type="stealth"/>
          </a:ln>
          <a:effectLst/>
        </p:spPr>
      </p:cxnSp>
      <p:cxnSp>
        <p:nvCxnSpPr>
          <p:cNvPr id="64" name="直線矢印コネクタ 63">
            <a:extLst>
              <a:ext uri="{FF2B5EF4-FFF2-40B4-BE49-F238E27FC236}">
                <a16:creationId xmlns:a16="http://schemas.microsoft.com/office/drawing/2014/main" id="{1E7F31B4-7C20-4B57-A45E-C5BC543F06AE}"/>
              </a:ext>
            </a:extLst>
          </p:cNvPr>
          <p:cNvCxnSpPr>
            <a:cxnSpLocks/>
          </p:cNvCxnSpPr>
          <p:nvPr/>
        </p:nvCxnSpPr>
        <p:spPr>
          <a:xfrm>
            <a:off x="8109460" y="4819890"/>
            <a:ext cx="369522" cy="0"/>
          </a:xfrm>
          <a:prstGeom prst="straightConnector1">
            <a:avLst/>
          </a:prstGeom>
          <a:noFill/>
          <a:ln w="76200" cap="flat" cmpd="sng" algn="ctr">
            <a:solidFill>
              <a:sysClr val="windowText" lastClr="000000"/>
            </a:solidFill>
            <a:prstDash val="sysDash"/>
            <a:tailEnd type="stealth"/>
          </a:ln>
          <a:effectLst/>
        </p:spPr>
      </p:cxnSp>
      <p:cxnSp>
        <p:nvCxnSpPr>
          <p:cNvPr id="78" name="直線矢印コネクタ 77">
            <a:extLst>
              <a:ext uri="{FF2B5EF4-FFF2-40B4-BE49-F238E27FC236}">
                <a16:creationId xmlns:a16="http://schemas.microsoft.com/office/drawing/2014/main" id="{23550EC3-7009-4676-BA03-72FC3DB72EC1}"/>
              </a:ext>
            </a:extLst>
          </p:cNvPr>
          <p:cNvCxnSpPr>
            <a:cxnSpLocks/>
          </p:cNvCxnSpPr>
          <p:nvPr/>
        </p:nvCxnSpPr>
        <p:spPr>
          <a:xfrm>
            <a:off x="2259829" y="5339151"/>
            <a:ext cx="6219153" cy="0"/>
          </a:xfrm>
          <a:prstGeom prst="straightConnector1">
            <a:avLst/>
          </a:prstGeom>
          <a:noFill/>
          <a:ln w="76200" cap="flat" cmpd="sng" algn="ctr">
            <a:solidFill>
              <a:sysClr val="windowText" lastClr="000000"/>
            </a:solidFill>
            <a:prstDash val="sysDash"/>
            <a:tailEnd type="stealth"/>
          </a:ln>
          <a:effectLst/>
        </p:spPr>
      </p:cxnSp>
      <p:cxnSp>
        <p:nvCxnSpPr>
          <p:cNvPr id="81" name="直線矢印コネクタ 80">
            <a:extLst>
              <a:ext uri="{FF2B5EF4-FFF2-40B4-BE49-F238E27FC236}">
                <a16:creationId xmlns:a16="http://schemas.microsoft.com/office/drawing/2014/main" id="{9FEF7032-CC60-4CE1-B629-56777363A075}"/>
              </a:ext>
            </a:extLst>
          </p:cNvPr>
          <p:cNvCxnSpPr>
            <a:cxnSpLocks/>
          </p:cNvCxnSpPr>
          <p:nvPr/>
        </p:nvCxnSpPr>
        <p:spPr>
          <a:xfrm>
            <a:off x="4985714" y="5820021"/>
            <a:ext cx="3493268" cy="0"/>
          </a:xfrm>
          <a:prstGeom prst="straightConnector1">
            <a:avLst/>
          </a:prstGeom>
          <a:noFill/>
          <a:ln w="76200" cap="flat" cmpd="sng" algn="ctr">
            <a:solidFill>
              <a:sysClr val="windowText" lastClr="000000"/>
            </a:solidFill>
            <a:prstDash val="sysDash"/>
            <a:tailEnd type="stealth"/>
          </a:ln>
          <a:effectLst/>
        </p:spPr>
      </p:cxnSp>
      <p:cxnSp>
        <p:nvCxnSpPr>
          <p:cNvPr id="83" name="直線矢印コネクタ 82">
            <a:extLst>
              <a:ext uri="{FF2B5EF4-FFF2-40B4-BE49-F238E27FC236}">
                <a16:creationId xmlns:a16="http://schemas.microsoft.com/office/drawing/2014/main" id="{94641C41-31BF-495F-B084-1D7D1E05B77F}"/>
              </a:ext>
            </a:extLst>
          </p:cNvPr>
          <p:cNvCxnSpPr>
            <a:cxnSpLocks/>
          </p:cNvCxnSpPr>
          <p:nvPr/>
        </p:nvCxnSpPr>
        <p:spPr>
          <a:xfrm>
            <a:off x="2259829" y="6209645"/>
            <a:ext cx="6203184" cy="0"/>
          </a:xfrm>
          <a:prstGeom prst="straightConnector1">
            <a:avLst/>
          </a:prstGeom>
          <a:noFill/>
          <a:ln w="76200" cap="flat" cmpd="sng" algn="ctr">
            <a:solidFill>
              <a:sysClr val="windowText" lastClr="000000"/>
            </a:solidFill>
            <a:prstDash val="sysDash"/>
            <a:tailEnd type="stealth"/>
          </a:ln>
          <a:effectLst/>
        </p:spPr>
      </p:cxnSp>
      <p:sp>
        <p:nvSpPr>
          <p:cNvPr id="51" name="テキスト ボックス 50"/>
          <p:cNvSpPr txBox="1"/>
          <p:nvPr/>
        </p:nvSpPr>
        <p:spPr>
          <a:xfrm>
            <a:off x="8478982" y="1266784"/>
            <a:ext cx="543098" cy="5149256"/>
          </a:xfrm>
          <a:prstGeom prst="roundRect">
            <a:avLst>
              <a:gd name="adj" fmla="val 10195"/>
            </a:avLst>
          </a:prstGeom>
          <a:solidFill>
            <a:srgbClr val="FFFF00"/>
          </a:solidFill>
          <a:ln>
            <a:solidFill>
              <a:srgbClr val="4F81BD">
                <a:shade val="50000"/>
              </a:srgbClr>
            </a:solidFill>
          </a:ln>
        </p:spPr>
        <p:txBody>
          <a:bodyPr vert="eaVert" wrap="square" rtlCol="0" anchor="ctr" anchorCtr="0">
            <a:noAutofit/>
          </a:bodyPr>
          <a:lstStyle/>
          <a:p>
            <a:pPr algn="ctr" defTabSz="326578">
              <a:defRPr/>
            </a:pPr>
            <a:r>
              <a:rPr kumimoji="1" lang="ja-JP" altLang="en-US" sz="1714" dirty="0">
                <a:solidFill>
                  <a:prstClr val="black"/>
                </a:solidFill>
                <a:latin typeface="BIZ UDPゴシック" panose="020B0400000000000000" pitchFamily="50" charset="-128"/>
                <a:ea typeface="BIZ UDPゴシック" panose="020B0400000000000000" pitchFamily="50" charset="-128"/>
              </a:rPr>
              <a:t>第１回景観審議会</a:t>
            </a:r>
            <a:endParaRPr kumimoji="1" lang="en-US" altLang="ja-JP" sz="1714" dirty="0">
              <a:solidFill>
                <a:prstClr val="black"/>
              </a:solidFill>
              <a:latin typeface="BIZ UDPゴシック" panose="020B0400000000000000" pitchFamily="50" charset="-128"/>
              <a:ea typeface="BIZ UDPゴシック" panose="020B0400000000000000" pitchFamily="50" charset="-128"/>
            </a:endParaRPr>
          </a:p>
        </p:txBody>
      </p:sp>
      <p:sp>
        <p:nvSpPr>
          <p:cNvPr id="42" name="楕円 41"/>
          <p:cNvSpPr>
            <a:spLocks noChangeAspect="1"/>
          </p:cNvSpPr>
          <p:nvPr/>
        </p:nvSpPr>
        <p:spPr>
          <a:xfrm>
            <a:off x="4731345" y="5663879"/>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BIZ UDPゴシック" panose="020B0400000000000000" pitchFamily="50" charset="-128"/>
                <a:ea typeface="BIZ UDPゴシック" panose="020B0400000000000000" pitchFamily="50" charset="-128"/>
              </a:rPr>
              <a:t>１</a:t>
            </a:r>
            <a:endParaRPr lang="ja-JP" altLang="en-US" sz="857" b="1" kern="0" dirty="0">
              <a:latin typeface="BIZ UDPゴシック" panose="020B0400000000000000" pitchFamily="50" charset="-128"/>
              <a:ea typeface="BIZ UDPゴシック" panose="020B0400000000000000" pitchFamily="50" charset="-128"/>
            </a:endParaRPr>
          </a:p>
        </p:txBody>
      </p:sp>
      <p:sp>
        <p:nvSpPr>
          <p:cNvPr id="70" name="楕円 69"/>
          <p:cNvSpPr>
            <a:spLocks noChangeAspect="1"/>
          </p:cNvSpPr>
          <p:nvPr/>
        </p:nvSpPr>
        <p:spPr>
          <a:xfrm>
            <a:off x="2643993" y="3804716"/>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BIZ UDPゴシック" panose="020B0400000000000000" pitchFamily="50" charset="-128"/>
                <a:ea typeface="BIZ UDPゴシック" panose="020B0400000000000000" pitchFamily="50" charset="-128"/>
              </a:rPr>
              <a:t>１</a:t>
            </a:r>
            <a:endParaRPr lang="ja-JP" altLang="en-US" sz="857" b="1" kern="0" dirty="0">
              <a:latin typeface="BIZ UDPゴシック" panose="020B0400000000000000" pitchFamily="50" charset="-128"/>
              <a:ea typeface="BIZ UDPゴシック" panose="020B0400000000000000" pitchFamily="50" charset="-128"/>
            </a:endParaRPr>
          </a:p>
        </p:txBody>
      </p:sp>
      <p:sp>
        <p:nvSpPr>
          <p:cNvPr id="33" name="楕円 32">
            <a:extLst>
              <a:ext uri="{FF2B5EF4-FFF2-40B4-BE49-F238E27FC236}">
                <a16:creationId xmlns:a16="http://schemas.microsoft.com/office/drawing/2014/main" id="{4A21F88D-C526-476B-A861-C313487760E5}"/>
              </a:ext>
            </a:extLst>
          </p:cNvPr>
          <p:cNvSpPr>
            <a:spLocks noChangeAspect="1"/>
          </p:cNvSpPr>
          <p:nvPr/>
        </p:nvSpPr>
        <p:spPr>
          <a:xfrm>
            <a:off x="3686868" y="6053730"/>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BIZ UDPゴシック" panose="020B0400000000000000" pitchFamily="50" charset="-128"/>
                <a:ea typeface="BIZ UDPゴシック" panose="020B0400000000000000" pitchFamily="50" charset="-128"/>
              </a:rPr>
              <a:t>３</a:t>
            </a:r>
            <a:endParaRPr lang="ja-JP" altLang="en-US" sz="857" b="1" kern="0" dirty="0">
              <a:latin typeface="BIZ UDPゴシック" panose="020B0400000000000000" pitchFamily="50" charset="-128"/>
              <a:ea typeface="BIZ UDPゴシック" panose="020B0400000000000000" pitchFamily="50" charset="-128"/>
            </a:endParaRPr>
          </a:p>
        </p:txBody>
      </p:sp>
      <p:sp>
        <p:nvSpPr>
          <p:cNvPr id="35" name="楕円 34">
            <a:extLst>
              <a:ext uri="{FF2B5EF4-FFF2-40B4-BE49-F238E27FC236}">
                <a16:creationId xmlns:a16="http://schemas.microsoft.com/office/drawing/2014/main" id="{398122EC-9C39-4066-B9B4-0D0E3A0AB97E}"/>
              </a:ext>
            </a:extLst>
          </p:cNvPr>
          <p:cNvSpPr>
            <a:spLocks noChangeAspect="1"/>
          </p:cNvSpPr>
          <p:nvPr/>
        </p:nvSpPr>
        <p:spPr>
          <a:xfrm>
            <a:off x="4729824" y="5184408"/>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BIZ UDPゴシック" panose="020B0400000000000000" pitchFamily="50" charset="-128"/>
                <a:ea typeface="BIZ UDPゴシック" panose="020B0400000000000000" pitchFamily="50" charset="-128"/>
              </a:rPr>
              <a:t>報</a:t>
            </a:r>
            <a:endParaRPr lang="ja-JP" altLang="en-US" sz="857" b="1" kern="0" dirty="0">
              <a:latin typeface="BIZ UDPゴシック" panose="020B0400000000000000" pitchFamily="50" charset="-128"/>
              <a:ea typeface="BIZ UDPゴシック" panose="020B0400000000000000" pitchFamily="50" charset="-128"/>
            </a:endParaRPr>
          </a:p>
        </p:txBody>
      </p:sp>
      <p:sp>
        <p:nvSpPr>
          <p:cNvPr id="38" name="楕円 37">
            <a:extLst>
              <a:ext uri="{FF2B5EF4-FFF2-40B4-BE49-F238E27FC236}">
                <a16:creationId xmlns:a16="http://schemas.microsoft.com/office/drawing/2014/main" id="{2DFB2B55-15E8-4E25-A01F-192E0CC09E29}"/>
              </a:ext>
            </a:extLst>
          </p:cNvPr>
          <p:cNvSpPr>
            <a:spLocks noChangeAspect="1"/>
          </p:cNvSpPr>
          <p:nvPr/>
        </p:nvSpPr>
        <p:spPr>
          <a:xfrm>
            <a:off x="5791353" y="3373525"/>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BIZ UDPゴシック" panose="020B0400000000000000" pitchFamily="50" charset="-128"/>
                <a:ea typeface="BIZ UDPゴシック" panose="020B0400000000000000" pitchFamily="50" charset="-128"/>
              </a:rPr>
              <a:t>２</a:t>
            </a:r>
          </a:p>
        </p:txBody>
      </p:sp>
      <p:sp>
        <p:nvSpPr>
          <p:cNvPr id="40" name="楕円 39">
            <a:extLst>
              <a:ext uri="{FF2B5EF4-FFF2-40B4-BE49-F238E27FC236}">
                <a16:creationId xmlns:a16="http://schemas.microsoft.com/office/drawing/2014/main" id="{C32A921C-FBCF-4D0A-93E8-84577769FE4D}"/>
              </a:ext>
            </a:extLst>
          </p:cNvPr>
          <p:cNvSpPr>
            <a:spLocks noChangeAspect="1"/>
          </p:cNvSpPr>
          <p:nvPr/>
        </p:nvSpPr>
        <p:spPr>
          <a:xfrm>
            <a:off x="5791353" y="2964962"/>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BIZ UDPゴシック" panose="020B0400000000000000" pitchFamily="50" charset="-128"/>
                <a:ea typeface="BIZ UDPゴシック" panose="020B0400000000000000" pitchFamily="50" charset="-128"/>
              </a:rPr>
              <a:t>３</a:t>
            </a:r>
            <a:endParaRPr lang="ja-JP" altLang="en-US" sz="857" b="1" kern="0" dirty="0">
              <a:latin typeface="BIZ UDPゴシック" panose="020B0400000000000000" pitchFamily="50" charset="-128"/>
              <a:ea typeface="BIZ UDPゴシック" panose="020B0400000000000000" pitchFamily="50" charset="-128"/>
            </a:endParaRPr>
          </a:p>
        </p:txBody>
      </p:sp>
      <p:sp>
        <p:nvSpPr>
          <p:cNvPr id="46" name="楕円 45">
            <a:extLst>
              <a:ext uri="{FF2B5EF4-FFF2-40B4-BE49-F238E27FC236}">
                <a16:creationId xmlns:a16="http://schemas.microsoft.com/office/drawing/2014/main" id="{1E3635C7-31CC-4C8C-9A85-F45EDFF618B4}"/>
              </a:ext>
            </a:extLst>
          </p:cNvPr>
          <p:cNvSpPr>
            <a:spLocks noChangeAspect="1"/>
          </p:cNvSpPr>
          <p:nvPr/>
        </p:nvSpPr>
        <p:spPr>
          <a:xfrm>
            <a:off x="7867828" y="4231316"/>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BIZ UDPゴシック" panose="020B0400000000000000" pitchFamily="50" charset="-128"/>
                <a:ea typeface="BIZ UDPゴシック" panose="020B0400000000000000" pitchFamily="50" charset="-128"/>
              </a:rPr>
              <a:t>１</a:t>
            </a:r>
            <a:endParaRPr lang="ja-JP" altLang="en-US" sz="857" b="1" kern="0" dirty="0">
              <a:latin typeface="BIZ UDPゴシック" panose="020B0400000000000000" pitchFamily="50" charset="-128"/>
              <a:ea typeface="BIZ UDPゴシック" panose="020B0400000000000000" pitchFamily="50" charset="-128"/>
            </a:endParaRPr>
          </a:p>
        </p:txBody>
      </p:sp>
      <p:sp>
        <p:nvSpPr>
          <p:cNvPr id="47" name="楕円 46">
            <a:extLst>
              <a:ext uri="{FF2B5EF4-FFF2-40B4-BE49-F238E27FC236}">
                <a16:creationId xmlns:a16="http://schemas.microsoft.com/office/drawing/2014/main" id="{AC849DA2-2864-405A-A742-CFA49A37AA10}"/>
              </a:ext>
            </a:extLst>
          </p:cNvPr>
          <p:cNvSpPr>
            <a:spLocks noChangeAspect="1"/>
          </p:cNvSpPr>
          <p:nvPr/>
        </p:nvSpPr>
        <p:spPr>
          <a:xfrm>
            <a:off x="7867828" y="4669441"/>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BIZ UDPゴシック" panose="020B0400000000000000" pitchFamily="50" charset="-128"/>
                <a:ea typeface="BIZ UDPゴシック" panose="020B0400000000000000" pitchFamily="50" charset="-128"/>
              </a:rPr>
              <a:t>１</a:t>
            </a:r>
            <a:endParaRPr lang="ja-JP" altLang="en-US" sz="857" b="1" kern="0" dirty="0">
              <a:latin typeface="BIZ UDPゴシック" panose="020B0400000000000000" pitchFamily="50" charset="-128"/>
              <a:ea typeface="BIZ UDPゴシック" panose="020B0400000000000000" pitchFamily="50" charset="-128"/>
            </a:endParaRPr>
          </a:p>
        </p:txBody>
      </p:sp>
      <p:sp>
        <p:nvSpPr>
          <p:cNvPr id="80" name="楕円 79">
            <a:extLst>
              <a:ext uri="{FF2B5EF4-FFF2-40B4-BE49-F238E27FC236}">
                <a16:creationId xmlns:a16="http://schemas.microsoft.com/office/drawing/2014/main" id="{2A954207-9B92-4DC4-988B-9F5F9E56E30A}"/>
              </a:ext>
            </a:extLst>
          </p:cNvPr>
          <p:cNvSpPr>
            <a:spLocks noChangeAspect="1"/>
          </p:cNvSpPr>
          <p:nvPr/>
        </p:nvSpPr>
        <p:spPr>
          <a:xfrm>
            <a:off x="6823818" y="5667675"/>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BIZ UDPゴシック" panose="020B0400000000000000" pitchFamily="50" charset="-128"/>
                <a:ea typeface="BIZ UDPゴシック" panose="020B0400000000000000" pitchFamily="50" charset="-128"/>
              </a:rPr>
              <a:t>２</a:t>
            </a:r>
          </a:p>
        </p:txBody>
      </p:sp>
      <p:cxnSp>
        <p:nvCxnSpPr>
          <p:cNvPr id="93" name="直線矢印コネクタ 92">
            <a:extLst>
              <a:ext uri="{FF2B5EF4-FFF2-40B4-BE49-F238E27FC236}">
                <a16:creationId xmlns:a16="http://schemas.microsoft.com/office/drawing/2014/main" id="{80F34C43-362C-4C41-A008-1B354C10CB20}"/>
              </a:ext>
            </a:extLst>
          </p:cNvPr>
          <p:cNvCxnSpPr>
            <a:cxnSpLocks/>
          </p:cNvCxnSpPr>
          <p:nvPr/>
        </p:nvCxnSpPr>
        <p:spPr>
          <a:xfrm>
            <a:off x="2908194" y="1616812"/>
            <a:ext cx="5554819" cy="0"/>
          </a:xfrm>
          <a:prstGeom prst="straightConnector1">
            <a:avLst/>
          </a:prstGeom>
          <a:noFill/>
          <a:ln w="76200" cap="flat" cmpd="sng" algn="ctr">
            <a:solidFill>
              <a:sysClr val="windowText" lastClr="000000"/>
            </a:solidFill>
            <a:prstDash val="sysDash"/>
            <a:tailEnd type="stealth"/>
          </a:ln>
          <a:effectLst/>
        </p:spPr>
      </p:cxnSp>
      <p:sp>
        <p:nvSpPr>
          <p:cNvPr id="88" name="楕円 87">
            <a:extLst>
              <a:ext uri="{FF2B5EF4-FFF2-40B4-BE49-F238E27FC236}">
                <a16:creationId xmlns:a16="http://schemas.microsoft.com/office/drawing/2014/main" id="{43564A38-1FD7-401C-A891-7D767729B4B2}"/>
              </a:ext>
            </a:extLst>
          </p:cNvPr>
          <p:cNvSpPr>
            <a:spLocks noChangeAspect="1"/>
          </p:cNvSpPr>
          <p:nvPr/>
        </p:nvSpPr>
        <p:spPr>
          <a:xfrm>
            <a:off x="2652304" y="1445656"/>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BIZ UDPゴシック" panose="020B0400000000000000" pitchFamily="50" charset="-128"/>
                <a:ea typeface="BIZ UDPゴシック" panose="020B0400000000000000" pitchFamily="50" charset="-128"/>
              </a:rPr>
              <a:t>１</a:t>
            </a:r>
            <a:endParaRPr lang="ja-JP" altLang="en-US" sz="857" b="1" kern="0" dirty="0">
              <a:latin typeface="BIZ UDPゴシック" panose="020B0400000000000000" pitchFamily="50" charset="-128"/>
              <a:ea typeface="BIZ UDPゴシック" panose="020B0400000000000000" pitchFamily="50" charset="-128"/>
            </a:endParaRPr>
          </a:p>
        </p:txBody>
      </p:sp>
      <p:sp>
        <p:nvSpPr>
          <p:cNvPr id="89" name="楕円 88">
            <a:extLst>
              <a:ext uri="{FF2B5EF4-FFF2-40B4-BE49-F238E27FC236}">
                <a16:creationId xmlns:a16="http://schemas.microsoft.com/office/drawing/2014/main" id="{D1487E66-F335-47D8-89B3-46E24D6E2DCE}"/>
              </a:ext>
            </a:extLst>
          </p:cNvPr>
          <p:cNvSpPr>
            <a:spLocks noChangeAspect="1"/>
          </p:cNvSpPr>
          <p:nvPr/>
        </p:nvSpPr>
        <p:spPr>
          <a:xfrm>
            <a:off x="4738135" y="1446204"/>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BIZ UDPゴシック" panose="020B0400000000000000" pitchFamily="50" charset="-128"/>
                <a:ea typeface="BIZ UDPゴシック" panose="020B0400000000000000" pitchFamily="50" charset="-128"/>
              </a:rPr>
              <a:t>３</a:t>
            </a:r>
            <a:endParaRPr lang="ja-JP" altLang="en-US" sz="857" b="1" kern="0" dirty="0">
              <a:latin typeface="BIZ UDPゴシック" panose="020B0400000000000000" pitchFamily="50" charset="-128"/>
              <a:ea typeface="BIZ UDPゴシック" panose="020B0400000000000000" pitchFamily="50" charset="-128"/>
            </a:endParaRPr>
          </a:p>
        </p:txBody>
      </p:sp>
      <p:sp>
        <p:nvSpPr>
          <p:cNvPr id="90" name="楕円 89">
            <a:extLst>
              <a:ext uri="{FF2B5EF4-FFF2-40B4-BE49-F238E27FC236}">
                <a16:creationId xmlns:a16="http://schemas.microsoft.com/office/drawing/2014/main" id="{790984E7-1A00-4B16-820F-2645695A5C00}"/>
              </a:ext>
            </a:extLst>
          </p:cNvPr>
          <p:cNvSpPr>
            <a:spLocks noChangeAspect="1"/>
          </p:cNvSpPr>
          <p:nvPr/>
        </p:nvSpPr>
        <p:spPr>
          <a:xfrm>
            <a:off x="5781010" y="1452083"/>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BIZ UDPゴシック" panose="020B0400000000000000" pitchFamily="50" charset="-128"/>
                <a:ea typeface="BIZ UDPゴシック" panose="020B0400000000000000" pitchFamily="50" charset="-128"/>
              </a:rPr>
              <a:t>報</a:t>
            </a:r>
            <a:endParaRPr lang="ja-JP" altLang="en-US" sz="857" b="1" kern="0" dirty="0">
              <a:latin typeface="BIZ UDPゴシック" panose="020B0400000000000000" pitchFamily="50" charset="-128"/>
              <a:ea typeface="BIZ UDPゴシック" panose="020B0400000000000000" pitchFamily="50" charset="-128"/>
            </a:endParaRPr>
          </a:p>
        </p:txBody>
      </p:sp>
      <p:sp>
        <p:nvSpPr>
          <p:cNvPr id="91" name="楕円 90">
            <a:extLst>
              <a:ext uri="{FF2B5EF4-FFF2-40B4-BE49-F238E27FC236}">
                <a16:creationId xmlns:a16="http://schemas.microsoft.com/office/drawing/2014/main" id="{014DDCBD-034B-46FE-B968-3714BA10AFDB}"/>
              </a:ext>
            </a:extLst>
          </p:cNvPr>
          <p:cNvSpPr>
            <a:spLocks noChangeAspect="1"/>
          </p:cNvSpPr>
          <p:nvPr/>
        </p:nvSpPr>
        <p:spPr>
          <a:xfrm>
            <a:off x="3695179" y="1449268"/>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BIZ UDPゴシック" panose="020B0400000000000000" pitchFamily="50" charset="-128"/>
                <a:ea typeface="BIZ UDPゴシック" panose="020B0400000000000000" pitchFamily="50" charset="-128"/>
              </a:rPr>
              <a:t>２</a:t>
            </a:r>
          </a:p>
        </p:txBody>
      </p:sp>
      <p:sp>
        <p:nvSpPr>
          <p:cNvPr id="92" name="楕円 91">
            <a:extLst>
              <a:ext uri="{FF2B5EF4-FFF2-40B4-BE49-F238E27FC236}">
                <a16:creationId xmlns:a16="http://schemas.microsoft.com/office/drawing/2014/main" id="{16F6C01F-05D1-4276-B2C9-82EDC06E8917}"/>
              </a:ext>
            </a:extLst>
          </p:cNvPr>
          <p:cNvSpPr>
            <a:spLocks noChangeAspect="1"/>
          </p:cNvSpPr>
          <p:nvPr/>
        </p:nvSpPr>
        <p:spPr>
          <a:xfrm>
            <a:off x="7861881" y="1452083"/>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50" b="1" kern="0" dirty="0">
                <a:latin typeface="BIZ UDPゴシック" panose="020B0400000000000000" pitchFamily="50" charset="-128"/>
                <a:ea typeface="BIZ UDPゴシック" panose="020B0400000000000000" pitchFamily="50" charset="-128"/>
              </a:rPr>
              <a:t>評</a:t>
            </a:r>
          </a:p>
        </p:txBody>
      </p:sp>
      <p:sp>
        <p:nvSpPr>
          <p:cNvPr id="97" name="テキスト ボックス 96">
            <a:extLst>
              <a:ext uri="{FF2B5EF4-FFF2-40B4-BE49-F238E27FC236}">
                <a16:creationId xmlns:a16="http://schemas.microsoft.com/office/drawing/2014/main" id="{C8D96A80-1815-41FB-A07E-3FB72271B2FD}"/>
              </a:ext>
            </a:extLst>
          </p:cNvPr>
          <p:cNvSpPr txBox="1"/>
          <p:nvPr/>
        </p:nvSpPr>
        <p:spPr>
          <a:xfrm>
            <a:off x="6501816" y="603106"/>
            <a:ext cx="914507" cy="1148810"/>
          </a:xfrm>
          <a:prstGeom prst="roundRect">
            <a:avLst/>
          </a:prstGeom>
          <a:solidFill>
            <a:schemeClr val="accent6">
              <a:lumMod val="40000"/>
              <a:lumOff val="60000"/>
            </a:schemeClr>
          </a:solidFill>
          <a:ln>
            <a:solidFill>
              <a:srgbClr val="4F81BD">
                <a:shade val="50000"/>
              </a:srgbClr>
            </a:solidFill>
          </a:ln>
        </p:spPr>
        <p:txBody>
          <a:bodyPr vert="horz" wrap="square" rtlCol="0" anchor="ctr">
            <a:noAutofit/>
          </a:bodyPr>
          <a:lstStyle/>
          <a:p>
            <a:pPr algn="ctr" defTabSz="326578">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公共工事</a:t>
            </a:r>
            <a:endParaRPr kumimoji="1" lang="en-US" altLang="ja-JP" sz="1200" dirty="0">
              <a:solidFill>
                <a:prstClr val="black"/>
              </a:solidFill>
              <a:latin typeface="BIZ UDPゴシック" panose="020B0400000000000000" pitchFamily="50" charset="-128"/>
              <a:ea typeface="BIZ UDPゴシック" panose="020B0400000000000000" pitchFamily="50" charset="-128"/>
            </a:endParaRPr>
          </a:p>
          <a:p>
            <a:pPr algn="ctr" defTabSz="326578">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の実施</a:t>
            </a:r>
            <a:endParaRPr kumimoji="1" lang="en-US" altLang="ja-JP" sz="1200" dirty="0">
              <a:solidFill>
                <a:prstClr val="black"/>
              </a:solidFill>
              <a:latin typeface="BIZ UDPゴシック" panose="020B0400000000000000" pitchFamily="50" charset="-128"/>
              <a:ea typeface="BIZ UDPゴシック" panose="020B0400000000000000" pitchFamily="50" charset="-128"/>
            </a:endParaRPr>
          </a:p>
        </p:txBody>
      </p:sp>
      <p:grpSp>
        <p:nvGrpSpPr>
          <p:cNvPr id="10" name="グループ化 9">
            <a:extLst>
              <a:ext uri="{FF2B5EF4-FFF2-40B4-BE49-F238E27FC236}">
                <a16:creationId xmlns:a16="http://schemas.microsoft.com/office/drawing/2014/main" id="{7E030D2A-BCB0-42AF-9DE9-44D75680961E}"/>
              </a:ext>
            </a:extLst>
          </p:cNvPr>
          <p:cNvGrpSpPr/>
          <p:nvPr/>
        </p:nvGrpSpPr>
        <p:grpSpPr>
          <a:xfrm>
            <a:off x="1162000" y="6460553"/>
            <a:ext cx="6819999" cy="331880"/>
            <a:chOff x="2055979" y="6384268"/>
            <a:chExt cx="6819999" cy="331880"/>
          </a:xfrm>
        </p:grpSpPr>
        <p:sp>
          <p:nvSpPr>
            <p:cNvPr id="11" name="テキスト ボックス 10"/>
            <p:cNvSpPr txBox="1"/>
            <p:nvPr/>
          </p:nvSpPr>
          <p:spPr>
            <a:xfrm>
              <a:off x="2055979" y="6403882"/>
              <a:ext cx="3278400" cy="312265"/>
            </a:xfrm>
            <a:prstGeom prst="rect">
              <a:avLst/>
            </a:prstGeom>
            <a:noFill/>
          </p:spPr>
          <p:txBody>
            <a:bodyPr wrap="square" rtlCol="0">
              <a:spAutoFit/>
            </a:bodyPr>
            <a:lstStyle/>
            <a:p>
              <a:r>
                <a:rPr kumimoji="1" lang="ja-JP" altLang="en-US" sz="1429" dirty="0">
                  <a:latin typeface="BIZ UDPゴシック" panose="020B0400000000000000" pitchFamily="50" charset="-128"/>
                  <a:ea typeface="BIZ UDPゴシック" panose="020B0400000000000000" pitchFamily="50" charset="-128"/>
                </a:rPr>
                <a:t>　　　・・・アドバイスを受けた回数</a:t>
              </a:r>
            </a:p>
          </p:txBody>
        </p:sp>
        <p:sp>
          <p:nvSpPr>
            <p:cNvPr id="98" name="テキスト ボックス 97">
              <a:extLst>
                <a:ext uri="{FF2B5EF4-FFF2-40B4-BE49-F238E27FC236}">
                  <a16:creationId xmlns:a16="http://schemas.microsoft.com/office/drawing/2014/main" id="{3B6F1264-1E24-4FB3-9785-BADF4DC7513A}"/>
                </a:ext>
              </a:extLst>
            </p:cNvPr>
            <p:cNvSpPr txBox="1"/>
            <p:nvPr/>
          </p:nvSpPr>
          <p:spPr>
            <a:xfrm>
              <a:off x="5020308" y="6403882"/>
              <a:ext cx="1902566" cy="312265"/>
            </a:xfrm>
            <a:prstGeom prst="rect">
              <a:avLst/>
            </a:prstGeom>
            <a:noFill/>
          </p:spPr>
          <p:txBody>
            <a:bodyPr wrap="square" rtlCol="0">
              <a:spAutoFit/>
            </a:bodyPr>
            <a:lstStyle/>
            <a:p>
              <a:r>
                <a:rPr kumimoji="1" lang="ja-JP" altLang="en-US" sz="1429" dirty="0">
                  <a:latin typeface="BIZ UDPゴシック" panose="020B0400000000000000" pitchFamily="50" charset="-128"/>
                  <a:ea typeface="BIZ UDPゴシック" panose="020B0400000000000000" pitchFamily="50" charset="-128"/>
                </a:rPr>
                <a:t>　　　・・・報告</a:t>
              </a:r>
            </a:p>
          </p:txBody>
        </p:sp>
        <p:sp>
          <p:nvSpPr>
            <p:cNvPr id="99" name="テキスト ボックス 98">
              <a:extLst>
                <a:ext uri="{FF2B5EF4-FFF2-40B4-BE49-F238E27FC236}">
                  <a16:creationId xmlns:a16="http://schemas.microsoft.com/office/drawing/2014/main" id="{39369B12-0055-441F-B9B8-BB80BF9DC36F}"/>
                </a:ext>
              </a:extLst>
            </p:cNvPr>
            <p:cNvSpPr txBox="1"/>
            <p:nvPr/>
          </p:nvSpPr>
          <p:spPr>
            <a:xfrm>
              <a:off x="6592091" y="6403883"/>
              <a:ext cx="2283887" cy="312265"/>
            </a:xfrm>
            <a:prstGeom prst="rect">
              <a:avLst/>
            </a:prstGeom>
            <a:noFill/>
          </p:spPr>
          <p:txBody>
            <a:bodyPr wrap="square" rtlCol="0">
              <a:spAutoFit/>
            </a:bodyPr>
            <a:lstStyle/>
            <a:p>
              <a:r>
                <a:rPr kumimoji="1" lang="ja-JP" altLang="en-US" sz="1429" dirty="0">
                  <a:latin typeface="BIZ UDPゴシック" panose="020B0400000000000000" pitchFamily="50" charset="-128"/>
                  <a:ea typeface="BIZ UDPゴシック" panose="020B0400000000000000" pitchFamily="50" charset="-128"/>
                </a:rPr>
                <a:t>　　　・・・自己評価</a:t>
              </a:r>
            </a:p>
          </p:txBody>
        </p:sp>
        <p:sp>
          <p:nvSpPr>
            <p:cNvPr id="100" name="楕円 99">
              <a:extLst>
                <a:ext uri="{FF2B5EF4-FFF2-40B4-BE49-F238E27FC236}">
                  <a16:creationId xmlns:a16="http://schemas.microsoft.com/office/drawing/2014/main" id="{2914DE20-6558-4A11-885C-59C4088C49A5}"/>
                </a:ext>
              </a:extLst>
            </p:cNvPr>
            <p:cNvSpPr>
              <a:spLocks noChangeAspect="1"/>
            </p:cNvSpPr>
            <p:nvPr/>
          </p:nvSpPr>
          <p:spPr>
            <a:xfrm>
              <a:off x="2210119" y="6384268"/>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BIZ UDPゴシック" panose="020B0400000000000000" pitchFamily="50" charset="-128"/>
                  <a:ea typeface="BIZ UDPゴシック" panose="020B0400000000000000" pitchFamily="50" charset="-128"/>
                </a:rPr>
                <a:t>１</a:t>
              </a:r>
              <a:endParaRPr lang="ja-JP" altLang="en-US" sz="857" b="1" kern="0" dirty="0">
                <a:latin typeface="BIZ UDPゴシック" panose="020B0400000000000000" pitchFamily="50" charset="-128"/>
                <a:ea typeface="BIZ UDPゴシック" panose="020B0400000000000000" pitchFamily="50" charset="-128"/>
              </a:endParaRPr>
            </a:p>
          </p:txBody>
        </p:sp>
        <p:sp>
          <p:nvSpPr>
            <p:cNvPr id="101" name="楕円 100">
              <a:extLst>
                <a:ext uri="{FF2B5EF4-FFF2-40B4-BE49-F238E27FC236}">
                  <a16:creationId xmlns:a16="http://schemas.microsoft.com/office/drawing/2014/main" id="{BAFF2E70-BB11-4446-9806-5C1CECF85323}"/>
                </a:ext>
              </a:extLst>
            </p:cNvPr>
            <p:cNvSpPr>
              <a:spLocks noChangeAspect="1"/>
            </p:cNvSpPr>
            <p:nvPr/>
          </p:nvSpPr>
          <p:spPr>
            <a:xfrm>
              <a:off x="5168599" y="6401922"/>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43" b="1" kern="0" dirty="0">
                  <a:latin typeface="BIZ UDPゴシック" panose="020B0400000000000000" pitchFamily="50" charset="-128"/>
                  <a:ea typeface="BIZ UDPゴシック" panose="020B0400000000000000" pitchFamily="50" charset="-128"/>
                </a:rPr>
                <a:t>報</a:t>
              </a:r>
              <a:endParaRPr lang="ja-JP" altLang="en-US" sz="857" b="1" kern="0" dirty="0">
                <a:latin typeface="BIZ UDPゴシック" panose="020B0400000000000000" pitchFamily="50" charset="-128"/>
                <a:ea typeface="BIZ UDPゴシック" panose="020B0400000000000000" pitchFamily="50" charset="-128"/>
              </a:endParaRPr>
            </a:p>
          </p:txBody>
        </p:sp>
        <p:sp>
          <p:nvSpPr>
            <p:cNvPr id="103" name="楕円 102">
              <a:extLst>
                <a:ext uri="{FF2B5EF4-FFF2-40B4-BE49-F238E27FC236}">
                  <a16:creationId xmlns:a16="http://schemas.microsoft.com/office/drawing/2014/main" id="{754FDBE8-40FE-4D58-BD89-15A63DC33CAC}"/>
                </a:ext>
              </a:extLst>
            </p:cNvPr>
            <p:cNvSpPr>
              <a:spLocks noChangeAspect="1"/>
            </p:cNvSpPr>
            <p:nvPr/>
          </p:nvSpPr>
          <p:spPr>
            <a:xfrm>
              <a:off x="6744861" y="6384268"/>
              <a:ext cx="255890" cy="311830"/>
            </a:xfrm>
            <a:prstGeom prst="ellipse">
              <a:avLst/>
            </a:prstGeom>
            <a:solidFill>
              <a:srgbClr val="9BBB59"/>
            </a:solidFill>
            <a:ln w="25400" cap="flat" cmpd="sng" algn="ctr">
              <a:solidFill>
                <a:srgbClr val="4F81BD">
                  <a:shade val="50000"/>
                </a:srgbClr>
              </a:solidFill>
              <a:prstDash val="solid"/>
            </a:ln>
            <a:effectLst/>
          </p:spPr>
          <p:txBody>
            <a:bodyPr rtlCol="0" anchor="ctr"/>
            <a:lstStyle/>
            <a:p>
              <a:pPr algn="ctr" defTabSz="653156">
                <a:defRPr/>
              </a:pPr>
              <a:r>
                <a:rPr lang="ja-JP" altLang="en-US" sz="1150" b="1" kern="0" dirty="0">
                  <a:latin typeface="BIZ UDPゴシック" panose="020B0400000000000000" pitchFamily="50" charset="-128"/>
                  <a:ea typeface="BIZ UDPゴシック" panose="020B0400000000000000" pitchFamily="50" charset="-128"/>
                </a:rPr>
                <a:t>評</a:t>
              </a:r>
            </a:p>
          </p:txBody>
        </p:sp>
      </p:grpSp>
      <p:sp>
        <p:nvSpPr>
          <p:cNvPr id="2" name="テキスト ボックス 1">
            <a:extLst>
              <a:ext uri="{FF2B5EF4-FFF2-40B4-BE49-F238E27FC236}">
                <a16:creationId xmlns:a16="http://schemas.microsoft.com/office/drawing/2014/main" id="{C37FA435-F35C-4314-A59E-87CF43941C39}"/>
              </a:ext>
            </a:extLst>
          </p:cNvPr>
          <p:cNvSpPr txBox="1"/>
          <p:nvPr/>
        </p:nvSpPr>
        <p:spPr>
          <a:xfrm>
            <a:off x="6959069" y="5554749"/>
            <a:ext cx="1231663" cy="261610"/>
          </a:xfrm>
          <a:prstGeom prst="rect">
            <a:avLst/>
          </a:prstGeom>
          <a:noFill/>
        </p:spPr>
        <p:txBody>
          <a:bodyPr wrap="square" rtlCol="0">
            <a:spAutoFit/>
          </a:bodyPr>
          <a:lstStyle/>
          <a:p>
            <a:pPr algn="ctr"/>
            <a:r>
              <a:rPr kumimoji="1" lang="en-US" altLang="ja-JP" sz="1100" b="1" dirty="0">
                <a:latin typeface="BIZ UDPゴシック" panose="020B0400000000000000" pitchFamily="50" charset="-128"/>
                <a:ea typeface="BIZ UDPゴシック" panose="020B0400000000000000" pitchFamily="50" charset="-128"/>
              </a:rPr>
              <a:t>※</a:t>
            </a:r>
            <a:r>
              <a:rPr kumimoji="1" lang="ja-JP" altLang="en-US" sz="1100" b="1" dirty="0">
                <a:latin typeface="BIZ UDPゴシック" panose="020B0400000000000000" pitchFamily="50" charset="-128"/>
                <a:ea typeface="BIZ UDPゴシック" panose="020B0400000000000000" pitchFamily="50" charset="-128"/>
              </a:rPr>
              <a:t>松生町駅のみ</a:t>
            </a:r>
          </a:p>
        </p:txBody>
      </p:sp>
      <p:sp>
        <p:nvSpPr>
          <p:cNvPr id="43" name="スライド番号プレースホルダー 3">
            <a:extLst>
              <a:ext uri="{FF2B5EF4-FFF2-40B4-BE49-F238E27FC236}">
                <a16:creationId xmlns:a16="http://schemas.microsoft.com/office/drawing/2014/main" id="{508534D6-A76E-4299-931A-F37D5460E56E}"/>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989464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3"/>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C97CD660-9E53-4239-BF2E-79ACAC043814}"/>
              </a:ext>
            </a:extLst>
          </p:cNvPr>
          <p:cNvSpPr txBox="1"/>
          <p:nvPr/>
        </p:nvSpPr>
        <p:spPr>
          <a:xfrm>
            <a:off x="887337" y="2636300"/>
            <a:ext cx="7369325" cy="1077218"/>
          </a:xfrm>
          <a:prstGeom prst="rect">
            <a:avLst/>
          </a:prstGeom>
          <a:noFill/>
        </p:spPr>
        <p:txBody>
          <a:bodyPr wrap="none" rtlCol="0">
            <a:spAutoFit/>
          </a:bodyPr>
          <a:lstStyle/>
          <a:p>
            <a:pPr algn="ctr"/>
            <a:r>
              <a:rPr lang="en-US" altLang="ja-JP" sz="3200" b="1" dirty="0">
                <a:latin typeface="BIZ UDPゴシック" panose="020B0400000000000000" pitchFamily="50" charset="-128"/>
                <a:ea typeface="BIZ UDPゴシック" panose="020B0400000000000000" pitchFamily="50" charset="-128"/>
              </a:rPr>
              <a:t>【</a:t>
            </a:r>
            <a:r>
              <a:rPr lang="ja-JP" altLang="en-US" sz="3200" b="1" dirty="0">
                <a:latin typeface="BIZ UDPゴシック" panose="020B0400000000000000" pitchFamily="50" charset="-128"/>
                <a:ea typeface="BIZ UDPゴシック" panose="020B0400000000000000" pitchFamily="50" charset="-128"/>
              </a:rPr>
              <a:t>報告</a:t>
            </a:r>
            <a:r>
              <a:rPr lang="en-US" altLang="ja-JP" sz="3200" b="1" dirty="0">
                <a:latin typeface="BIZ UDPゴシック" panose="020B0400000000000000" pitchFamily="50" charset="-128"/>
                <a:ea typeface="BIZ UDPゴシック" panose="020B0400000000000000" pitchFamily="50" charset="-128"/>
              </a:rPr>
              <a:t>】</a:t>
            </a:r>
          </a:p>
          <a:p>
            <a:pPr algn="ctr"/>
            <a:r>
              <a:rPr lang="ja-JP" altLang="en-US" sz="3200" b="1" dirty="0">
                <a:latin typeface="BIZ UDPゴシック" panose="020B0400000000000000" pitchFamily="50" charset="-128"/>
                <a:ea typeface="BIZ UDPゴシック" panose="020B0400000000000000" pitchFamily="50" charset="-128"/>
              </a:rPr>
              <a:t>大阪府立こんごう福祉センター改築工事</a:t>
            </a:r>
          </a:p>
        </p:txBody>
      </p:sp>
    </p:spTree>
    <p:extLst>
      <p:ext uri="{BB962C8B-B14F-4D97-AF65-F5344CB8AC3E}">
        <p14:creationId xmlns:p14="http://schemas.microsoft.com/office/powerpoint/2010/main" val="4200518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4FBB7762-FCAC-4F0D-B092-FCA026686E8D}"/>
              </a:ext>
            </a:extLst>
          </p:cNvPr>
          <p:cNvSpPr/>
          <p:nvPr/>
        </p:nvSpPr>
        <p:spPr>
          <a:xfrm>
            <a:off x="0" y="-19878"/>
            <a:ext cx="9144000" cy="5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大阪府立こんごう福祉センター</a:t>
            </a:r>
            <a:r>
              <a:rPr kumimoji="1" lang="ja-JP" altLang="en-US"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（福祉型障がい児入所施設）</a:t>
            </a: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改築工事</a:t>
            </a:r>
          </a:p>
        </p:txBody>
      </p:sp>
      <p:sp>
        <p:nvSpPr>
          <p:cNvPr id="6" name="テキスト ボックス 5">
            <a:extLst>
              <a:ext uri="{FF2B5EF4-FFF2-40B4-BE49-F238E27FC236}">
                <a16:creationId xmlns:a16="http://schemas.microsoft.com/office/drawing/2014/main" id="{E30EF862-4403-4BB1-88C4-06ABC013C85F}"/>
              </a:ext>
            </a:extLst>
          </p:cNvPr>
          <p:cNvSpPr txBox="1"/>
          <p:nvPr/>
        </p:nvSpPr>
        <p:spPr>
          <a:xfrm>
            <a:off x="102817" y="704492"/>
            <a:ext cx="8620684" cy="2862322"/>
          </a:xfrm>
          <a:prstGeom prst="rect">
            <a:avLst/>
          </a:prstGeom>
          <a:noFill/>
        </p:spPr>
        <p:txBody>
          <a:bodyPr wrap="square" rtlCol="0">
            <a:spAutoFit/>
          </a:bodyPr>
          <a:lstStyle/>
          <a:p>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計画概要</a:t>
            </a:r>
            <a:r>
              <a:rPr kumimoji="1" lang="en-US" altLang="ja-JP" dirty="0">
                <a:latin typeface="BIZ UDPゴシック" panose="020B0400000000000000" pitchFamily="50" charset="-128"/>
                <a:ea typeface="BIZ UDPゴシック" panose="020B0400000000000000" pitchFamily="50" charset="-128"/>
              </a:rPr>
              <a:t>】</a:t>
            </a:r>
          </a:p>
          <a:p>
            <a:r>
              <a:rPr kumimoji="1" lang="ja-JP" altLang="en-US" dirty="0">
                <a:latin typeface="BIZ UDPゴシック" panose="020B0400000000000000" pitchFamily="50" charset="-128"/>
                <a:ea typeface="BIZ UDPゴシック" panose="020B0400000000000000" pitchFamily="50" charset="-128"/>
              </a:rPr>
              <a:t>・計画地 ： 富田林市大字甘南備</a:t>
            </a:r>
            <a:endParaRPr kumimoji="1" lang="en-US" altLang="ja-JP" dirty="0">
              <a:latin typeface="BIZ UDPゴシック" panose="020B0400000000000000" pitchFamily="50" charset="-128"/>
              <a:ea typeface="BIZ UDPゴシック" panose="020B0400000000000000" pitchFamily="50" charset="-128"/>
            </a:endParaRPr>
          </a:p>
          <a:p>
            <a:endParaRPr kumimoji="1" lang="en-US" altLang="ja-JP" dirty="0">
              <a:latin typeface="BIZ UDPゴシック" panose="020B0400000000000000" pitchFamily="50" charset="-128"/>
              <a:ea typeface="BIZ UDPゴシック" panose="020B0400000000000000" pitchFamily="50" charset="-128"/>
            </a:endParaRPr>
          </a:p>
          <a:p>
            <a:r>
              <a:rPr kumimoji="1" lang="ja-JP" altLang="en-US"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・敷地面積 </a:t>
            </a:r>
            <a:r>
              <a:rPr kumimoji="1" lang="en-US" altLang="ja-JP"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815,290</a:t>
            </a:r>
            <a:r>
              <a:rPr kumimoji="1" lang="ja-JP" altLang="en-US"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endParaRPr kumimoji="1" lang="en-US" altLang="ja-JP" dirty="0">
              <a:solidFill>
                <a:prstClr val="black"/>
              </a:solidFill>
              <a:latin typeface="BIZ UDPゴシック" panose="020B0400000000000000" pitchFamily="50" charset="-128"/>
              <a:ea typeface="BIZ UDPゴシック" panose="020B0400000000000000" pitchFamily="50" charset="-128"/>
            </a:endParaRPr>
          </a:p>
          <a:p>
            <a:r>
              <a:rPr kumimoji="1" lang="ja-JP" altLang="en-US" dirty="0">
                <a:solidFill>
                  <a:prstClr val="black"/>
                </a:solidFill>
                <a:latin typeface="BIZ UDPゴシック" panose="020B0400000000000000" pitchFamily="50" charset="-128"/>
                <a:ea typeface="BIZ UDPゴシック" panose="020B0400000000000000" pitchFamily="50" charset="-128"/>
              </a:rPr>
              <a:t>・計画規模 </a:t>
            </a:r>
            <a:r>
              <a:rPr kumimoji="1" lang="en-US" altLang="ja-JP" dirty="0">
                <a:solidFill>
                  <a:prstClr val="black"/>
                </a:solidFill>
                <a:latin typeface="BIZ UDPゴシック" panose="020B0400000000000000" pitchFamily="50" charset="-128"/>
                <a:ea typeface="BIZ UDPゴシック" panose="020B0400000000000000" pitchFamily="50" charset="-128"/>
              </a:rPr>
              <a:t>: </a:t>
            </a:r>
            <a:r>
              <a:rPr kumimoji="1" lang="ja-JP" altLang="en-US" dirty="0">
                <a:solidFill>
                  <a:prstClr val="black"/>
                </a:solidFill>
                <a:latin typeface="BIZ UDPゴシック" panose="020B0400000000000000" pitchFamily="50" charset="-128"/>
                <a:ea typeface="BIZ UDPゴシック" panose="020B0400000000000000" pitchFamily="50" charset="-128"/>
              </a:rPr>
              <a:t>延べ面積</a:t>
            </a:r>
            <a:r>
              <a:rPr kumimoji="1" lang="en-US" altLang="ja-JP" dirty="0">
                <a:solidFill>
                  <a:prstClr val="black"/>
                </a:solidFill>
                <a:latin typeface="BIZ UDPゴシック" panose="020B0400000000000000" pitchFamily="50" charset="-128"/>
                <a:ea typeface="BIZ UDPゴシック" panose="020B0400000000000000" pitchFamily="50" charset="-128"/>
              </a:rPr>
              <a:t>2,805</a:t>
            </a:r>
            <a:r>
              <a:rPr kumimoji="1" lang="ja-JP" altLang="en-US" dirty="0">
                <a:solidFill>
                  <a:prstClr val="black"/>
                </a:solidFill>
                <a:latin typeface="BIZ UDPゴシック" panose="020B0400000000000000" pitchFamily="50" charset="-128"/>
                <a:ea typeface="BIZ UDPゴシック" panose="020B0400000000000000" pitchFamily="50" charset="-128"/>
              </a:rPr>
              <a:t>㎡</a:t>
            </a:r>
            <a:endParaRPr kumimoji="1" lang="en-US" altLang="ja-JP" dirty="0">
              <a:solidFill>
                <a:prstClr val="black"/>
              </a:solidFill>
              <a:latin typeface="BIZ UDPゴシック" panose="020B0400000000000000" pitchFamily="50" charset="-128"/>
              <a:ea typeface="BIZ UDPゴシック" panose="020B0400000000000000" pitchFamily="50" charset="-128"/>
            </a:endParaRPr>
          </a:p>
          <a:p>
            <a:r>
              <a:rPr kumimoji="1" lang="ja-JP" altLang="en-US" dirty="0">
                <a:solidFill>
                  <a:prstClr val="black"/>
                </a:solidFill>
                <a:latin typeface="BIZ UDPゴシック" panose="020B0400000000000000" pitchFamily="50" charset="-128"/>
                <a:ea typeface="BIZ UDPゴシック" panose="020B0400000000000000" pitchFamily="50" charset="-128"/>
              </a:rPr>
              <a:t>　　　　　　　　入所施設（居住エリア、管理エリア）</a:t>
            </a:r>
            <a:endParaRPr kumimoji="1" lang="en-US" altLang="ja-JP" dirty="0">
              <a:solidFill>
                <a:prstClr val="black"/>
              </a:solidFill>
              <a:latin typeface="BIZ UDPゴシック" panose="020B0400000000000000" pitchFamily="50" charset="-128"/>
              <a:ea typeface="BIZ UDPゴシック" panose="020B0400000000000000" pitchFamily="50" charset="-128"/>
            </a:endParaRPr>
          </a:p>
          <a:p>
            <a:r>
              <a:rPr kumimoji="1" lang="ja-JP" altLang="en-US"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駐車場、駐輪場 </a:t>
            </a:r>
            <a:r>
              <a:rPr kumimoji="1" lang="ja-JP" altLang="en-US" dirty="0">
                <a:solidFill>
                  <a:prstClr val="black"/>
                </a:solidFill>
                <a:latin typeface="BIZ UDPゴシック" panose="020B0400000000000000" pitchFamily="50" charset="-128"/>
                <a:ea typeface="BIZ UDPゴシック" panose="020B0400000000000000" pitchFamily="50" charset="-128"/>
              </a:rPr>
              <a:t>他</a:t>
            </a:r>
            <a:endParaRPr kumimoji="1" lang="en-US" altLang="ja-JP" dirty="0">
              <a:solidFill>
                <a:prstClr val="black"/>
              </a:solidFill>
              <a:latin typeface="BIZ UDPゴシック" panose="020B0400000000000000" pitchFamily="50" charset="-128"/>
              <a:ea typeface="BIZ UDPゴシック" panose="020B0400000000000000" pitchFamily="50" charset="-128"/>
            </a:endParaRPr>
          </a:p>
          <a:p>
            <a:endParaRPr kumimoji="1" lang="en-US" altLang="ja-JP"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r>
              <a:rPr kumimoji="1" lang="ja-JP" altLang="en-US"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・用途地域 ： 市街化調整区域</a:t>
            </a:r>
            <a:endParaRPr kumimoji="1" lang="en-US" altLang="ja-JP" sz="18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nvGrpSpPr>
          <p:cNvPr id="7" name="グループ化 6">
            <a:extLst>
              <a:ext uri="{FF2B5EF4-FFF2-40B4-BE49-F238E27FC236}">
                <a16:creationId xmlns:a16="http://schemas.microsoft.com/office/drawing/2014/main" id="{9500C20A-6AF5-430B-A21B-A44911C1F0A0}"/>
              </a:ext>
            </a:extLst>
          </p:cNvPr>
          <p:cNvGrpSpPr/>
          <p:nvPr/>
        </p:nvGrpSpPr>
        <p:grpSpPr>
          <a:xfrm>
            <a:off x="3964057" y="2755844"/>
            <a:ext cx="4883013" cy="3879804"/>
            <a:chOff x="5096858" y="525407"/>
            <a:chExt cx="3405628" cy="2705946"/>
          </a:xfrm>
        </p:grpSpPr>
        <p:pic>
          <p:nvPicPr>
            <p:cNvPr id="8" name="図 7">
              <a:extLst>
                <a:ext uri="{FF2B5EF4-FFF2-40B4-BE49-F238E27FC236}">
                  <a16:creationId xmlns:a16="http://schemas.microsoft.com/office/drawing/2014/main" id="{F87F6175-E8C8-4753-98AA-F49F4AA4B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23077" y="539144"/>
              <a:ext cx="3209432" cy="2692209"/>
            </a:xfrm>
            <a:prstGeom prst="rect">
              <a:avLst/>
            </a:prstGeom>
          </p:spPr>
        </p:pic>
        <p:sp>
          <p:nvSpPr>
            <p:cNvPr id="9" name="楕円 8">
              <a:extLst>
                <a:ext uri="{FF2B5EF4-FFF2-40B4-BE49-F238E27FC236}">
                  <a16:creationId xmlns:a16="http://schemas.microsoft.com/office/drawing/2014/main" id="{1CBF3F76-34E2-4C70-82C8-066889C3E8BB}"/>
                </a:ext>
              </a:extLst>
            </p:cNvPr>
            <p:cNvSpPr/>
            <p:nvPr/>
          </p:nvSpPr>
          <p:spPr>
            <a:xfrm>
              <a:off x="7358632" y="539144"/>
              <a:ext cx="815447" cy="902513"/>
            </a:xfrm>
            <a:prstGeom prst="ellipse">
              <a:avLst/>
            </a:prstGeom>
            <a:solidFill>
              <a:srgbClr val="FF0000">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4397FE0-BE97-4CBA-9398-5E485555895B}"/>
                </a:ext>
              </a:extLst>
            </p:cNvPr>
            <p:cNvSpPr txBox="1"/>
            <p:nvPr/>
          </p:nvSpPr>
          <p:spPr>
            <a:xfrm>
              <a:off x="7687040" y="1332244"/>
              <a:ext cx="815446" cy="309861"/>
            </a:xfrm>
            <a:prstGeom prst="rect">
              <a:avLst/>
            </a:prstGeom>
            <a:solidFill>
              <a:schemeClr val="bg1"/>
            </a:solidFill>
            <a:ln>
              <a:solidFill>
                <a:srgbClr val="FF0000"/>
              </a:solidFill>
            </a:ln>
          </p:spPr>
          <p:txBody>
            <a:bodyPr wrap="square" rtlCol="0">
              <a:spAutoFit/>
            </a:bodyPr>
            <a:lstStyle/>
            <a:p>
              <a:pPr lvl="0" algn="ctr">
                <a:defRPr/>
              </a:pPr>
              <a:r>
                <a:rPr kumimoji="1" lang="ja-JP" altLang="en-US" sz="1600" b="1" dirty="0">
                  <a:solidFill>
                    <a:srgbClr val="FF0000"/>
                  </a:solidFill>
                  <a:latin typeface="BIZ UDPゴシック" panose="020B0400000000000000" pitchFamily="50" charset="-128"/>
                  <a:ea typeface="BIZ UDPゴシック" panose="020B0400000000000000" pitchFamily="50" charset="-128"/>
                </a:rPr>
                <a:t>計画地</a:t>
              </a:r>
              <a:endParaRPr kumimoji="1" lang="ja-JP" altLang="en-US" sz="16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7E03D01D-8A8E-45AA-A5EF-D4BE6F7FAA48}"/>
                </a:ext>
              </a:extLst>
            </p:cNvPr>
            <p:cNvSpPr txBox="1"/>
            <p:nvPr/>
          </p:nvSpPr>
          <p:spPr>
            <a:xfrm>
              <a:off x="5734601" y="525407"/>
              <a:ext cx="1054102" cy="364917"/>
            </a:xfrm>
            <a:prstGeom prst="rect">
              <a:avLst/>
            </a:prstGeom>
            <a:solidFill>
              <a:schemeClr val="bg1"/>
            </a:solidFill>
            <a:ln>
              <a:solidFill>
                <a:schemeClr val="tx1"/>
              </a:solidFill>
            </a:ln>
          </p:spPr>
          <p:txBody>
            <a:bodyPr wrap="square" rtlCol="0">
              <a:spAutoFit/>
            </a:bodyPr>
            <a:lstStyle/>
            <a:p>
              <a:pPr lvl="0" algn="ctr">
                <a:defRPr/>
              </a:pPr>
              <a:r>
                <a:rPr kumimoji="1" lang="ja-JP" altLang="en-US" sz="1400" b="1" dirty="0">
                  <a:latin typeface="BIZ UDPゴシック" panose="020B0400000000000000" pitchFamily="50" charset="-128"/>
                  <a:ea typeface="BIZ UDPゴシック" panose="020B0400000000000000" pitchFamily="50" charset="-128"/>
                </a:rPr>
                <a:t>府立富田林</a:t>
              </a:r>
              <a:endParaRPr kumimoji="1" lang="en-US" altLang="ja-JP" sz="1400" b="1" dirty="0">
                <a:latin typeface="BIZ UDPゴシック" panose="020B0400000000000000" pitchFamily="50" charset="-128"/>
                <a:ea typeface="BIZ UDPゴシック" panose="020B0400000000000000" pitchFamily="50" charset="-128"/>
              </a:endParaRPr>
            </a:p>
            <a:p>
              <a:pPr lvl="0" algn="ctr">
                <a:defRPr/>
              </a:pPr>
              <a:r>
                <a:rPr kumimoji="1" lang="ja-JP" altLang="en-US" sz="1400" b="1" dirty="0">
                  <a:latin typeface="BIZ UDPゴシック" panose="020B0400000000000000" pitchFamily="50" charset="-128"/>
                  <a:ea typeface="BIZ UDPゴシック" panose="020B0400000000000000" pitchFamily="50" charset="-128"/>
                </a:rPr>
                <a:t>特別支援学校</a:t>
              </a:r>
              <a:endPar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51D4B0FA-2880-49F8-ACD9-E658222FE8B7}"/>
                </a:ext>
              </a:extLst>
            </p:cNvPr>
            <p:cNvSpPr txBox="1"/>
            <p:nvPr/>
          </p:nvSpPr>
          <p:spPr>
            <a:xfrm>
              <a:off x="5096858" y="1276490"/>
              <a:ext cx="1270073" cy="364917"/>
            </a:xfrm>
            <a:prstGeom prst="rect">
              <a:avLst/>
            </a:prstGeom>
            <a:solidFill>
              <a:schemeClr val="bg1"/>
            </a:solidFill>
            <a:ln>
              <a:solidFill>
                <a:schemeClr val="tx1"/>
              </a:solidFill>
            </a:ln>
          </p:spPr>
          <p:txBody>
            <a:bodyPr wrap="square" rtlCol="0">
              <a:spAutoFit/>
            </a:bodyPr>
            <a:lstStyle/>
            <a:p>
              <a:pPr lvl="0" algn="ctr">
                <a:defRPr/>
              </a:pPr>
              <a:r>
                <a:rPr kumimoji="1" lang="ja-JP" altLang="en-US" sz="1400" b="1" dirty="0">
                  <a:latin typeface="BIZ UDPゴシック" panose="020B0400000000000000" pitchFamily="50" charset="-128"/>
                  <a:ea typeface="BIZ UDPゴシック" panose="020B0400000000000000" pitchFamily="50" charset="-128"/>
                </a:rPr>
                <a:t>障害者支援施設</a:t>
              </a:r>
              <a:endParaRPr kumimoji="1" lang="en-US" altLang="ja-JP" sz="1400" b="1" dirty="0">
                <a:latin typeface="BIZ UDPゴシック" panose="020B0400000000000000" pitchFamily="50" charset="-128"/>
                <a:ea typeface="BIZ UDPゴシック" panose="020B0400000000000000" pitchFamily="50" charset="-128"/>
              </a:endParaRPr>
            </a:p>
            <a:p>
              <a:pPr lvl="0" algn="ctr">
                <a:defRPr/>
              </a:pPr>
              <a:r>
                <a:rPr kumimoji="1" lang="ja-JP" altLang="en-US" sz="1400" b="1" dirty="0">
                  <a:latin typeface="BIZ UDPゴシック" panose="020B0400000000000000" pitchFamily="50" charset="-128"/>
                  <a:ea typeface="BIZ UDPゴシック" panose="020B0400000000000000" pitchFamily="50" charset="-128"/>
                </a:rPr>
                <a:t>かつらぎ・にじょう</a:t>
              </a:r>
              <a:endPar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cxnSp>
          <p:nvCxnSpPr>
            <p:cNvPr id="14" name="直線コネクタ 13">
              <a:extLst>
                <a:ext uri="{FF2B5EF4-FFF2-40B4-BE49-F238E27FC236}">
                  <a16:creationId xmlns:a16="http://schemas.microsoft.com/office/drawing/2014/main" id="{1637F65D-E9D0-4456-8A4C-871AEBBB9B6C}"/>
                </a:ext>
              </a:extLst>
            </p:cNvPr>
            <p:cNvCxnSpPr>
              <a:cxnSpLocks/>
              <a:stCxn id="12" idx="3"/>
            </p:cNvCxnSpPr>
            <p:nvPr/>
          </p:nvCxnSpPr>
          <p:spPr>
            <a:xfrm>
              <a:off x="6366931" y="1458949"/>
              <a:ext cx="398579" cy="28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BEEF066B-6699-4408-A2AA-58D57173532F}"/>
                </a:ext>
              </a:extLst>
            </p:cNvPr>
            <p:cNvCxnSpPr>
              <a:cxnSpLocks/>
              <a:stCxn id="11" idx="3"/>
            </p:cNvCxnSpPr>
            <p:nvPr/>
          </p:nvCxnSpPr>
          <p:spPr>
            <a:xfrm>
              <a:off x="6788703" y="707866"/>
              <a:ext cx="280515" cy="1961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 name="スライド番号プレースホルダー 3">
            <a:extLst>
              <a:ext uri="{FF2B5EF4-FFF2-40B4-BE49-F238E27FC236}">
                <a16:creationId xmlns:a16="http://schemas.microsoft.com/office/drawing/2014/main" id="{D73560BA-49E4-467C-8C53-8993580B92DF}"/>
              </a:ext>
            </a:extLst>
          </p:cNvPr>
          <p:cNvSpPr txBox="1">
            <a:spLocks/>
          </p:cNvSpPr>
          <p:nvPr/>
        </p:nvSpPr>
        <p:spPr>
          <a:xfrm>
            <a:off x="6872514" y="637745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FF35A-1FEA-4590-8179-217228840B8D}" type="slidenum">
              <a:rPr kumimoji="1" lang="ja-JP" altLang="en-US" sz="1400" b="1" i="0" u="none" strike="noStrike" kern="1200" cap="none" spc="0" normalizeH="0" baseline="0" noProof="0" smtClean="0">
                <a:ln>
                  <a:noFill/>
                </a:ln>
                <a:solidFill>
                  <a:prstClr val="black"/>
                </a:solidFill>
                <a:effectLst/>
                <a:uLnTx/>
                <a:uFillTx/>
                <a:latin typeface="游ゴシック" panose="020B0400000000000000" pitchFamily="50" charset="-128"/>
                <a:ea typeface="游ゴシック" panose="020B0400000000000000"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938139423"/>
      </p:ext>
    </p:extLst>
  </p:cSld>
  <p:clrMapOvr>
    <a:masterClrMapping/>
  </p:clrMapOvr>
</p:sld>
</file>

<file path=ppt/theme/theme1.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11715</TotalTime>
  <Words>6068</Words>
  <Application>Microsoft Office PowerPoint</Application>
  <PresentationFormat>画面に合わせる (4:3)</PresentationFormat>
  <Paragraphs>772</Paragraphs>
  <Slides>48</Slides>
  <Notes>16</Notes>
  <HiddenSlides>0</HiddenSlides>
  <MMClips>1</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48</vt:i4>
      </vt:variant>
    </vt:vector>
  </HeadingPairs>
  <TitlesOfParts>
    <vt:vector size="60" baseType="lpstr">
      <vt:lpstr>BIZ UDPゴシック</vt:lpstr>
      <vt:lpstr>BIZ UDゴシック</vt:lpstr>
      <vt:lpstr>HGSｺﾞｼｯｸM</vt:lpstr>
      <vt:lpstr>Meiryo UI</vt:lpstr>
      <vt:lpstr>ＭＳ Ｐゴシック</vt:lpstr>
      <vt:lpstr>ＭＳ ゴシック</vt:lpstr>
      <vt:lpstr>游ゴシック</vt:lpstr>
      <vt:lpstr>Arial</vt:lpstr>
      <vt:lpstr>Calibri</vt:lpstr>
      <vt:lpstr>Cambria</vt:lpstr>
      <vt:lpstr>Wingdings</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森河　奨</dc:creator>
  <cp:lastModifiedBy>岩坂　裕貴</cp:lastModifiedBy>
  <cp:revision>950</cp:revision>
  <cp:lastPrinted>2024-03-14T06:48:24Z</cp:lastPrinted>
  <dcterms:created xsi:type="dcterms:W3CDTF">2018-12-04T04:57:03Z</dcterms:created>
  <dcterms:modified xsi:type="dcterms:W3CDTF">2024-04-18T01:10:18Z</dcterms:modified>
</cp:coreProperties>
</file>