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1"/>
  </p:notesMasterIdLst>
  <p:sldIdLst>
    <p:sldId id="282" r:id="rId2"/>
    <p:sldId id="409" r:id="rId3"/>
    <p:sldId id="353" r:id="rId4"/>
    <p:sldId id="350" r:id="rId5"/>
    <p:sldId id="354" r:id="rId6"/>
    <p:sldId id="355" r:id="rId7"/>
    <p:sldId id="357" r:id="rId8"/>
    <p:sldId id="358" r:id="rId9"/>
    <p:sldId id="410" r:id="rId10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E6E6"/>
    <a:srgbClr val="C6E0B4"/>
    <a:srgbClr val="606060"/>
    <a:srgbClr val="0000FF"/>
    <a:srgbClr val="FFE699"/>
    <a:srgbClr val="FF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08" autoAdjust="0"/>
    <p:restoredTop sz="94434" autoAdjust="0"/>
  </p:normalViewPr>
  <p:slideViewPr>
    <p:cSldViewPr>
      <p:cViewPr varScale="1">
        <p:scale>
          <a:sx n="96" d="100"/>
          <a:sy n="96" d="100"/>
        </p:scale>
        <p:origin x="84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78F97-5D1B-4A42-8AC9-1B4DB28D5149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935D4-ED70-486E-9DDB-303544693F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362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CED70-445C-4EB7-910B-E53761D2C42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02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37DD-BD37-40B8-9C53-A39D04FC94B6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439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D206-C61A-4E2A-9B11-EE6B5C345A17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57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E44-A863-4241-979F-E921DD054252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974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5B97-BE18-479A-8040-465CBAEFCC79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13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6156-703E-4D53-801E-C64FCBD10507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59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6155-D9CB-49EC-B5D9-C158C1793C65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65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051B-F911-42C3-B9A2-61026E698ED4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27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D311-A255-48F8-B6D9-B5FE67356B87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361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8B3-C53D-4D0A-8B34-4FC272C4CDFF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93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3212-907A-4532-8BD3-3A53D33824D0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39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E6CF-93B6-4019-A42B-96097361A12C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91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39FC0-0BE3-489D-B5C0-C3F01FA4DD8D}" type="datetime1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B2AA0-22F6-4977-B4AB-6397E15C00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0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689954" y="105975"/>
            <a:ext cx="12006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kumimoji="1" lang="ja-JP" altLang="en-US" sz="2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資料１</a:t>
            </a:r>
            <a:endParaRPr kumimoji="1" lang="en-US" altLang="ja-JP" sz="20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72249" y="3060249"/>
            <a:ext cx="6399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選定済みスポットの一部変更について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8817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/>
          <p:cNvSpPr txBox="1"/>
          <p:nvPr/>
        </p:nvSpPr>
        <p:spPr>
          <a:xfrm>
            <a:off x="310175" y="842811"/>
            <a:ext cx="8222266" cy="538936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kumimoji="1"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　概要</a:t>
            </a:r>
            <a:endParaRPr kumimoji="1" lang="en-US" altLang="ja-JP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1">
              <a:lnSpc>
                <a:spcPts val="2500"/>
              </a:lnSpc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大阪の景観を美しく眺めることのできる場所（</a:t>
            </a:r>
            <a:r>
              <a:rPr kumimoji="1" lang="ja-JP" altLang="en-US" sz="16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）を、</a:t>
            </a:r>
            <a:r>
              <a:rPr kumimoji="1" lang="ja-JP" altLang="en-US" sz="16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一般からの募集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により発掘し、</a:t>
            </a:r>
            <a:r>
              <a:rPr kumimoji="1"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『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ビュースポットおおさか</a:t>
            </a:r>
            <a:r>
              <a:rPr kumimoji="1"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』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として選定。</a:t>
            </a: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363538" indent="-192088">
              <a:lnSpc>
                <a:spcPts val="2500"/>
              </a:lnSpc>
              <a:spcBef>
                <a:spcPts val="600"/>
              </a:spcBef>
              <a:defRPr/>
            </a:pP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500"/>
              </a:lnSpc>
              <a:defRPr/>
            </a:pPr>
            <a:r>
              <a:rPr kumimoji="1"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　目的</a:t>
            </a:r>
            <a:endParaRPr kumimoji="1" lang="en-US" altLang="ja-JP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1">
              <a:lnSpc>
                <a:spcPts val="2500"/>
              </a:lnSpc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ビュースポットを府内外に情報発信することで、府民・事業者、府への来訪者の方々の</a:t>
            </a:r>
            <a:r>
              <a:rPr kumimoji="1" lang="ja-JP" altLang="en-US" sz="16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景観への興味・関心の向上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を図る。</a:t>
            </a: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363538" indent="-192088">
              <a:lnSpc>
                <a:spcPts val="2500"/>
              </a:lnSpc>
              <a:spcBef>
                <a:spcPts val="600"/>
              </a:spcBef>
              <a:defRPr/>
            </a:pPr>
            <a:endParaRPr kumimoji="1" lang="en-US" altLang="ja-JP" sz="16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363538" indent="-192088">
              <a:lnSpc>
                <a:spcPts val="2500"/>
              </a:lnSpc>
              <a:spcBef>
                <a:spcPts val="600"/>
              </a:spcBef>
              <a:defRPr/>
            </a:pPr>
            <a:endParaRPr kumimoji="1" lang="en-US" altLang="ja-JP" sz="16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363538" indent="-192088">
              <a:lnSpc>
                <a:spcPts val="2500"/>
              </a:lnSpc>
              <a:spcBef>
                <a:spcPts val="600"/>
              </a:spcBef>
              <a:defRPr/>
            </a:pPr>
            <a:endParaRPr kumimoji="1" lang="en-US" altLang="ja-JP" sz="16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285750">
              <a:lnSpc>
                <a:spcPts val="25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kumimoji="1"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44500" indent="-273050">
              <a:lnSpc>
                <a:spcPts val="25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府民や事業者が</a:t>
            </a:r>
            <a:r>
              <a:rPr kumimoji="1" lang="ja-JP" altLang="en-US" sz="16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景観に対して興味や関心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を持ち、気軽に景観づくりに参画できる　　場づくり</a:t>
            </a:r>
            <a:endParaRPr lang="en-US" altLang="ja-JP" sz="16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44500" indent="-273050">
              <a:lnSpc>
                <a:spcPts val="25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まちに対する魅力の再認識や</a:t>
            </a:r>
            <a:r>
              <a:rPr kumimoji="1" lang="ja-JP" altLang="en-US" sz="16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誇りと愛着（シビックプライド）の向上</a:t>
            </a:r>
            <a:r>
              <a:rPr kumimoji="1" lang="ja-JP" altLang="en-US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が図られ、　　　　　良好な景観形成につなげる。</a:t>
            </a:r>
          </a:p>
        </p:txBody>
      </p:sp>
      <p:sp>
        <p:nvSpPr>
          <p:cNvPr id="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72514" y="6377454"/>
            <a:ext cx="2133600" cy="365125"/>
          </a:xfrm>
        </p:spPr>
        <p:txBody>
          <a:bodyPr/>
          <a:lstStyle/>
          <a:p>
            <a:fld id="{4E6FF35A-1FEA-4590-8179-217228840B8D}" type="slidenum">
              <a:rPr kumimoji="1" lang="ja-JP" altLang="en-US" sz="14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1</a:t>
            </a:fld>
            <a:endParaRPr kumimoji="1" lang="ja-JP" altLang="en-US" sz="14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" name="下矢印 1"/>
          <p:cNvSpPr/>
          <p:nvPr/>
        </p:nvSpPr>
        <p:spPr>
          <a:xfrm>
            <a:off x="3818511" y="3432174"/>
            <a:ext cx="1333055" cy="11116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412376" y="4679569"/>
            <a:ext cx="8048056" cy="169788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-6329"/>
            <a:ext cx="9144000" cy="6359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ja-JP" altLang="en-US" sz="2800" b="1" dirty="0">
                <a:solidFill>
                  <a:prstClr val="whit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ビュースポットおおさかの概要と目的</a:t>
            </a:r>
          </a:p>
        </p:txBody>
      </p:sp>
    </p:spTree>
    <p:extLst>
      <p:ext uri="{BB962C8B-B14F-4D97-AF65-F5344CB8AC3E}">
        <p14:creationId xmlns:p14="http://schemas.microsoft.com/office/powerpoint/2010/main" val="133222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70519" y="6420867"/>
            <a:ext cx="2057400" cy="365125"/>
          </a:xfrm>
        </p:spPr>
        <p:txBody>
          <a:bodyPr/>
          <a:lstStyle/>
          <a:p>
            <a:fld id="{8DDB306B-CB1A-4F92-AE18-14C2D5855DB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17D418A2-1AA8-4BC5-808E-92F4D662B723}"/>
              </a:ext>
            </a:extLst>
          </p:cNvPr>
          <p:cNvSpPr txBox="1">
            <a:spLocks/>
          </p:cNvSpPr>
          <p:nvPr/>
        </p:nvSpPr>
        <p:spPr>
          <a:xfrm>
            <a:off x="7070519" y="64208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B306B-CB1A-4F92-AE18-14C2D5855DBA}" type="slidenum">
              <a:rPr lang="ja-JP" altLang="en-US" smtClean="0"/>
              <a:pPr/>
              <a:t>2</a:t>
            </a:fld>
            <a:endParaRPr lang="ja-JP" altLang="en-US"/>
          </a:p>
        </p:txBody>
      </p:sp>
      <p:graphicFrame>
        <p:nvGraphicFramePr>
          <p:cNvPr id="14" name="表 7">
            <a:extLst>
              <a:ext uri="{FF2B5EF4-FFF2-40B4-BE49-F238E27FC236}">
                <a16:creationId xmlns:a16="http://schemas.microsoft.com/office/drawing/2014/main" id="{DBDAAE4E-43F6-45CA-B5FE-336F32617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621978"/>
              </p:ext>
            </p:extLst>
          </p:nvPr>
        </p:nvGraphicFramePr>
        <p:xfrm>
          <a:off x="628727" y="2132856"/>
          <a:ext cx="7994608" cy="4160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7304">
                  <a:extLst>
                    <a:ext uri="{9D8B030D-6E8A-4147-A177-3AD203B41FA5}">
                      <a16:colId xmlns:a16="http://schemas.microsoft.com/office/drawing/2014/main" val="3972049106"/>
                    </a:ext>
                  </a:extLst>
                </a:gridCol>
                <a:gridCol w="3997304">
                  <a:extLst>
                    <a:ext uri="{9D8B030D-6E8A-4147-A177-3AD203B41FA5}">
                      <a16:colId xmlns:a16="http://schemas.microsoft.com/office/drawing/2014/main" val="3072385202"/>
                    </a:ext>
                  </a:extLst>
                </a:gridCol>
              </a:tblGrid>
              <a:tr h="5751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変更前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変更後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712625"/>
                  </a:ext>
                </a:extLst>
              </a:tr>
              <a:tr h="2540331">
                <a:tc>
                  <a:txBody>
                    <a:bodyPr/>
                    <a:lstStyle/>
                    <a:p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83727"/>
                  </a:ext>
                </a:extLst>
              </a:tr>
              <a:tr h="104486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高石の工場夜景を眺める</a:t>
                      </a:r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市道高砂１号線（高石市）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浜寺水路に映る工場夜景を眺める</a:t>
                      </a:r>
                      <a:endParaRPr kumimoji="1" lang="en-US" altLang="ja-JP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浜寺公園（高石市）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094178"/>
                  </a:ext>
                </a:extLst>
              </a:tr>
            </a:tbl>
          </a:graphicData>
        </a:graphic>
      </p:graphicFrame>
      <p:sp>
        <p:nvSpPr>
          <p:cNvPr id="17" name="矢印: 右 16">
            <a:extLst>
              <a:ext uri="{FF2B5EF4-FFF2-40B4-BE49-F238E27FC236}">
                <a16:creationId xmlns:a16="http://schemas.microsoft.com/office/drawing/2014/main" id="{1321457C-1BAC-4260-AA44-9671729F8CEE}"/>
              </a:ext>
            </a:extLst>
          </p:cNvPr>
          <p:cNvSpPr/>
          <p:nvPr/>
        </p:nvSpPr>
        <p:spPr>
          <a:xfrm>
            <a:off x="4299491" y="3535210"/>
            <a:ext cx="620919" cy="136815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10F51F8-41C9-41C0-AE77-72D0E017BA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0" b="15127"/>
          <a:stretch/>
        </p:blipFill>
        <p:spPr>
          <a:xfrm>
            <a:off x="1271678" y="2852936"/>
            <a:ext cx="2752358" cy="2304256"/>
          </a:xfrm>
          <a:prstGeom prst="rect">
            <a:avLst/>
          </a:prstGeom>
          <a:ln w="19050">
            <a:solidFill>
              <a:srgbClr val="E6E6E6"/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0F7DB09-2BCB-40A6-B63D-5BA069246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 b="10470"/>
          <a:stretch/>
        </p:blipFill>
        <p:spPr>
          <a:xfrm>
            <a:off x="5576106" y="2780928"/>
            <a:ext cx="2266316" cy="23762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A73A9F-77D1-4EFA-995F-64563FABC540}"/>
              </a:ext>
            </a:extLst>
          </p:cNvPr>
          <p:cNvSpPr txBox="1"/>
          <p:nvPr/>
        </p:nvSpPr>
        <p:spPr>
          <a:xfrm>
            <a:off x="628726" y="878694"/>
            <a:ext cx="7994609" cy="100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（変更理由）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82563" indent="-182563">
              <a:lnSpc>
                <a:spcPct val="130000"/>
              </a:lnSpc>
            </a:pP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</a:t>
            </a:r>
            <a:r>
              <a:rPr kumimoji="1" lang="ja-JP" altLang="en-US" sz="1600" u="heavy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視対象の消失（工場閉鎖）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に伴い、ビュースポットからの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眺めが大きく変化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したことから、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地元市である高石市と協議の上、</a:t>
            </a:r>
            <a:r>
              <a:rPr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ビュースポットの変更を行うこととしたい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kumimoji="1" lang="ja-JP" altLang="en-US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7B8A69-C847-49BB-A0BB-E20B2D35BA80}"/>
              </a:ext>
            </a:extLst>
          </p:cNvPr>
          <p:cNvSpPr txBox="1"/>
          <p:nvPr/>
        </p:nvSpPr>
        <p:spPr>
          <a:xfrm>
            <a:off x="320897" y="205677"/>
            <a:ext cx="8502205" cy="3956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変更①　高石の工場夜景を眺めるビュースポットの変更について</a:t>
            </a:r>
          </a:p>
        </p:txBody>
      </p:sp>
    </p:spTree>
    <p:extLst>
      <p:ext uri="{BB962C8B-B14F-4D97-AF65-F5344CB8AC3E}">
        <p14:creationId xmlns:p14="http://schemas.microsoft.com/office/powerpoint/2010/main" val="54075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7B89CA5-20DB-4D01-9BB1-348566EF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7" r="3520"/>
          <a:stretch/>
        </p:blipFill>
        <p:spPr>
          <a:xfrm>
            <a:off x="458670" y="716900"/>
            <a:ext cx="8302096" cy="5880452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DDB306B-CB1A-4F92-AE18-14C2D5855DBA}" type="slidenum">
              <a:rPr kumimoji="1" lang="ja-JP" altLang="en-US" smtClean="0"/>
              <a:t>3</a:t>
            </a:fld>
            <a:endParaRPr kumimoji="1" lang="ja-JP" altLang="en-US"/>
          </a:p>
        </p:txBody>
      </p: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67A34A6D-1272-4C84-B283-00695EE7B607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388754" y="3180497"/>
            <a:ext cx="1219117" cy="13822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7991F4C8-B6CD-47B6-93BB-2A2023813DFA}"/>
              </a:ext>
            </a:extLst>
          </p:cNvPr>
          <p:cNvSpPr txBox="1"/>
          <p:nvPr/>
        </p:nvSpPr>
        <p:spPr>
          <a:xfrm>
            <a:off x="634125" y="884365"/>
            <a:ext cx="2353699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現況スポット</a:t>
            </a:r>
            <a:endParaRPr lang="en-US" altLang="ja-JP" sz="16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17387E42-A98F-4E8C-A662-3EE6E79A8512}"/>
              </a:ext>
            </a:extLst>
          </p:cNvPr>
          <p:cNvSpPr/>
          <p:nvPr/>
        </p:nvSpPr>
        <p:spPr>
          <a:xfrm>
            <a:off x="3563888" y="4516710"/>
            <a:ext cx="300334" cy="3141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911E50C-D2D8-4740-B855-85954440BE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31165" r="562" b="15464"/>
          <a:stretch/>
        </p:blipFill>
        <p:spPr>
          <a:xfrm>
            <a:off x="634124" y="1225602"/>
            <a:ext cx="2353699" cy="191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7" name="スライド番号プレースホルダー 1">
            <a:extLst>
              <a:ext uri="{FF2B5EF4-FFF2-40B4-BE49-F238E27FC236}">
                <a16:creationId xmlns:a16="http://schemas.microsoft.com/office/drawing/2014/main" id="{11CCD347-6B79-47A4-AF87-F598B1D9C7B5}"/>
              </a:ext>
            </a:extLst>
          </p:cNvPr>
          <p:cNvSpPr txBox="1">
            <a:spLocks/>
          </p:cNvSpPr>
          <p:nvPr/>
        </p:nvSpPr>
        <p:spPr>
          <a:xfrm>
            <a:off x="7086600" y="64795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B306B-CB1A-4F92-AE18-14C2D5855DBA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1BB632D-77D2-4283-90AD-E5764186CC27}"/>
              </a:ext>
            </a:extLst>
          </p:cNvPr>
          <p:cNvSpPr/>
          <p:nvPr/>
        </p:nvSpPr>
        <p:spPr>
          <a:xfrm>
            <a:off x="7793287" y="6391100"/>
            <a:ext cx="1082960" cy="317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dirty="0"/>
              <a:t>（</a:t>
            </a:r>
            <a:r>
              <a:rPr lang="en-US" altLang="ja-JP" sz="1100" dirty="0"/>
              <a:t>Google</a:t>
            </a:r>
            <a:r>
              <a:rPr lang="ja-JP" altLang="en-US" sz="1100" dirty="0"/>
              <a:t>マップ）</a:t>
            </a:r>
            <a:endParaRPr lang="en-US" altLang="ja-JP" sz="11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5D58D64-0237-4734-A816-AC9AF852ABC7}"/>
              </a:ext>
            </a:extLst>
          </p:cNvPr>
          <p:cNvGrpSpPr/>
          <p:nvPr/>
        </p:nvGrpSpPr>
        <p:grpSpPr>
          <a:xfrm>
            <a:off x="6138767" y="1012665"/>
            <a:ext cx="2196000" cy="2433997"/>
            <a:chOff x="5634240" y="1484784"/>
            <a:chExt cx="2196000" cy="2433997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7C9CB12-5670-4BC4-BBBE-6ABF62A51FF5}"/>
                </a:ext>
              </a:extLst>
            </p:cNvPr>
            <p:cNvSpPr txBox="1"/>
            <p:nvPr/>
          </p:nvSpPr>
          <p:spPr>
            <a:xfrm>
              <a:off x="5634240" y="1484784"/>
              <a:ext cx="2196000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 b="1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変更後のスポット</a:t>
              </a:r>
              <a:endParaRPr lang="en-US" altLang="ja-JP" sz="16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3AE589A-489B-40CC-9B01-71EC97AE8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91" b="18143"/>
            <a:stretch/>
          </p:blipFill>
          <p:spPr>
            <a:xfrm>
              <a:off x="5634240" y="1840924"/>
              <a:ext cx="2196000" cy="2077857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AD47AB7-54E1-451A-9F5C-7100B507E462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7236767" y="3446662"/>
            <a:ext cx="0" cy="10197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矢印: 下 2">
            <a:extLst>
              <a:ext uri="{FF2B5EF4-FFF2-40B4-BE49-F238E27FC236}">
                <a16:creationId xmlns:a16="http://schemas.microsoft.com/office/drawing/2014/main" id="{F9F90CCD-742A-48A7-8B6C-AE47DB40B740}"/>
              </a:ext>
            </a:extLst>
          </p:cNvPr>
          <p:cNvSpPr/>
          <p:nvPr/>
        </p:nvSpPr>
        <p:spPr>
          <a:xfrm rot="1690768">
            <a:off x="3481274" y="4624698"/>
            <a:ext cx="288032" cy="432048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969A0B2-1D83-44DC-B6F5-5A1DD69F0D37}"/>
              </a:ext>
            </a:extLst>
          </p:cNvPr>
          <p:cNvSpPr/>
          <p:nvPr/>
        </p:nvSpPr>
        <p:spPr>
          <a:xfrm>
            <a:off x="7086600" y="4309343"/>
            <a:ext cx="300334" cy="3141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B19A2F84-2B9C-4DC1-ABEF-CA6BB02E1493}"/>
              </a:ext>
            </a:extLst>
          </p:cNvPr>
          <p:cNvSpPr/>
          <p:nvPr/>
        </p:nvSpPr>
        <p:spPr>
          <a:xfrm rot="6980381">
            <a:off x="6882494" y="4121784"/>
            <a:ext cx="288032" cy="432048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79A07C0-8BBA-4B79-893E-ABBE83678E29}"/>
              </a:ext>
            </a:extLst>
          </p:cNvPr>
          <p:cNvSpPr txBox="1"/>
          <p:nvPr/>
        </p:nvSpPr>
        <p:spPr>
          <a:xfrm>
            <a:off x="320897" y="205677"/>
            <a:ext cx="8502205" cy="3956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変更①　高石の工場夜景を眺めるビュースポットの変更について</a:t>
            </a:r>
          </a:p>
        </p:txBody>
      </p:sp>
    </p:spTree>
    <p:extLst>
      <p:ext uri="{BB962C8B-B14F-4D97-AF65-F5344CB8AC3E}">
        <p14:creationId xmlns:p14="http://schemas.microsoft.com/office/powerpoint/2010/main" val="17887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DDB306B-CB1A-4F92-AE18-14C2D5855DBA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27" name="スライド番号プレースホルダー 1">
            <a:extLst>
              <a:ext uri="{FF2B5EF4-FFF2-40B4-BE49-F238E27FC236}">
                <a16:creationId xmlns:a16="http://schemas.microsoft.com/office/drawing/2014/main" id="{11CCD347-6B79-47A4-AF87-F598B1D9C7B5}"/>
              </a:ext>
            </a:extLst>
          </p:cNvPr>
          <p:cNvSpPr txBox="1">
            <a:spLocks/>
          </p:cNvSpPr>
          <p:nvPr/>
        </p:nvSpPr>
        <p:spPr>
          <a:xfrm>
            <a:off x="7086600" y="64795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B306B-CB1A-4F92-AE18-14C2D5855DBA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3AE589A-489B-40CC-9B01-71EC97AE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 b="18143"/>
          <a:stretch/>
        </p:blipFill>
        <p:spPr>
          <a:xfrm>
            <a:off x="395298" y="806007"/>
            <a:ext cx="5544854" cy="52465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1C8C51B-B611-466E-A063-328CA188EA19}"/>
              </a:ext>
            </a:extLst>
          </p:cNvPr>
          <p:cNvSpPr txBox="1"/>
          <p:nvPr/>
        </p:nvSpPr>
        <p:spPr>
          <a:xfrm>
            <a:off x="-12779" y="6165304"/>
            <a:ext cx="6318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浜寺水路に映る工場夜景を眺める浜寺公園</a:t>
            </a:r>
            <a:endParaRPr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2F8E44F-CFD9-46F1-A3CB-3E6F7BA5A748}"/>
              </a:ext>
            </a:extLst>
          </p:cNvPr>
          <p:cNvSpPr txBox="1"/>
          <p:nvPr/>
        </p:nvSpPr>
        <p:spPr>
          <a:xfrm>
            <a:off x="320897" y="205677"/>
            <a:ext cx="8502205" cy="3956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変更①　高石の工場夜景を眺めるビュースポットの変更について</a:t>
            </a:r>
            <a:endParaRPr kumimoji="1" lang="ja-JP" altLang="en-US" b="1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CAF9F08-71B7-48B5-B8A1-DD204DA85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669" y="2355946"/>
            <a:ext cx="2586811" cy="19411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46AC268-66E6-420C-956B-B4ECE45BE41F}"/>
              </a:ext>
            </a:extLst>
          </p:cNvPr>
          <p:cNvSpPr txBox="1"/>
          <p:nvPr/>
        </p:nvSpPr>
        <p:spPr>
          <a:xfrm>
            <a:off x="6444446" y="4365104"/>
            <a:ext cx="2304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視点場の様子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93689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70519" y="6420867"/>
            <a:ext cx="2057400" cy="365125"/>
          </a:xfrm>
        </p:spPr>
        <p:txBody>
          <a:bodyPr/>
          <a:lstStyle/>
          <a:p>
            <a:fld id="{8DDB306B-CB1A-4F92-AE18-14C2D5855DB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17D418A2-1AA8-4BC5-808E-92F4D662B723}"/>
              </a:ext>
            </a:extLst>
          </p:cNvPr>
          <p:cNvSpPr txBox="1">
            <a:spLocks/>
          </p:cNvSpPr>
          <p:nvPr/>
        </p:nvSpPr>
        <p:spPr>
          <a:xfrm>
            <a:off x="7070519" y="64208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B306B-CB1A-4F92-AE18-14C2D5855DBA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A73A9F-77D1-4EFA-995F-64563FABC540}"/>
              </a:ext>
            </a:extLst>
          </p:cNvPr>
          <p:cNvSpPr txBox="1"/>
          <p:nvPr/>
        </p:nvSpPr>
        <p:spPr>
          <a:xfrm>
            <a:off x="574695" y="660267"/>
            <a:ext cx="8323097" cy="139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（変更理由）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82563" indent="-182563"/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</a:t>
            </a:r>
            <a:r>
              <a:rPr kumimoji="1" lang="en-US" altLang="ja-JP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R6.3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の安威川ダムの竣工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に伴い、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仮設の展望スポット（現行のビュースポット）が撤去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されることとなったため、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ビュースポットを「</a:t>
            </a:r>
            <a:r>
              <a:rPr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近接する道路（市道）」又は「②新展望スポット」に変更することとしたい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82563" indent="-182563"/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従前のビュースポットについては、工事中の様子を眺めるビュースポットとして、引き続き関連スポットとして発信</a:t>
            </a:r>
            <a:endParaRPr kumimoji="1"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7B8A69-C847-49BB-A0BB-E20B2D35BA80}"/>
              </a:ext>
            </a:extLst>
          </p:cNvPr>
          <p:cNvSpPr txBox="1"/>
          <p:nvPr/>
        </p:nvSpPr>
        <p:spPr>
          <a:xfrm>
            <a:off x="320897" y="205677"/>
            <a:ext cx="8502205" cy="3956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変更②　安威川ダムを眺めるビュースポットの位置の変更について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784C3F9-D8EE-4F1E-B16D-8BB660F5E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2"/>
          <a:stretch/>
        </p:blipFill>
        <p:spPr>
          <a:xfrm>
            <a:off x="3419872" y="2575652"/>
            <a:ext cx="5477920" cy="37336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D26CF96-416E-437B-B65C-93FDDC3146DC}"/>
              </a:ext>
            </a:extLst>
          </p:cNvPr>
          <p:cNvSpPr txBox="1"/>
          <p:nvPr/>
        </p:nvSpPr>
        <p:spPr>
          <a:xfrm>
            <a:off x="224211" y="2081014"/>
            <a:ext cx="5571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＜現行＞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ダムを眺める安威川ダム展望スポット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30AB47-9688-426D-8E05-FF12CB44E953}"/>
              </a:ext>
            </a:extLst>
          </p:cNvPr>
          <p:cNvSpPr txBox="1"/>
          <p:nvPr/>
        </p:nvSpPr>
        <p:spPr>
          <a:xfrm>
            <a:off x="7453888" y="2610077"/>
            <a:ext cx="13981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視点場からの眺め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D5FFBA8-0FD3-4D4F-918A-04BA7B0A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593858"/>
            <a:ext cx="2232248" cy="16702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DA0792C-A25A-4D2E-9DE7-A488998B0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78" r="40868" b="6048"/>
          <a:stretch/>
        </p:blipFill>
        <p:spPr>
          <a:xfrm>
            <a:off x="395536" y="4450284"/>
            <a:ext cx="2835461" cy="2238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FB83E65-E000-488A-A23F-9AC294183260}"/>
              </a:ext>
            </a:extLst>
          </p:cNvPr>
          <p:cNvSpPr txBox="1"/>
          <p:nvPr/>
        </p:nvSpPr>
        <p:spPr>
          <a:xfrm>
            <a:off x="2268092" y="2601236"/>
            <a:ext cx="56938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視点場</a:t>
            </a: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C14BDADA-5BE1-42C1-815B-D2409BB94AA0}"/>
              </a:ext>
            </a:extLst>
          </p:cNvPr>
          <p:cNvSpPr/>
          <p:nvPr/>
        </p:nvSpPr>
        <p:spPr>
          <a:xfrm rot="14047667">
            <a:off x="1190062" y="5110235"/>
            <a:ext cx="288032" cy="432048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98A90E3-18DC-4819-A4C8-19D4B8D87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11" y="4336782"/>
            <a:ext cx="453521" cy="3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80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DA526A87-5535-4485-ADD4-77AD0985A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10" y="1850871"/>
            <a:ext cx="4340728" cy="2999492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70519" y="6420867"/>
            <a:ext cx="2057400" cy="365125"/>
          </a:xfrm>
        </p:spPr>
        <p:txBody>
          <a:bodyPr/>
          <a:lstStyle/>
          <a:p>
            <a:fld id="{8DDB306B-CB1A-4F92-AE18-14C2D5855DB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17D418A2-1AA8-4BC5-808E-92F4D662B723}"/>
              </a:ext>
            </a:extLst>
          </p:cNvPr>
          <p:cNvSpPr txBox="1">
            <a:spLocks/>
          </p:cNvSpPr>
          <p:nvPr/>
        </p:nvSpPr>
        <p:spPr>
          <a:xfrm>
            <a:off x="7070519" y="64208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B306B-CB1A-4F92-AE18-14C2D5855DBA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7B8A69-C847-49BB-A0BB-E20B2D35BA80}"/>
              </a:ext>
            </a:extLst>
          </p:cNvPr>
          <p:cNvSpPr txBox="1"/>
          <p:nvPr/>
        </p:nvSpPr>
        <p:spPr>
          <a:xfrm>
            <a:off x="320897" y="205677"/>
            <a:ext cx="8502205" cy="3956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変更②　安威川ダムを眺めるビュースポットの位置の変更について</a:t>
            </a:r>
            <a:endParaRPr kumimoji="1" lang="ja-JP" altLang="en-US" b="1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261418BA-D069-4A8E-99C4-B381261650A6}"/>
              </a:ext>
            </a:extLst>
          </p:cNvPr>
          <p:cNvSpPr/>
          <p:nvPr/>
        </p:nvSpPr>
        <p:spPr>
          <a:xfrm rot="14047667">
            <a:off x="824803" y="3506915"/>
            <a:ext cx="160283" cy="240424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DE0D83A0-7CAE-42A1-A62C-39AE6095D68B}"/>
              </a:ext>
            </a:extLst>
          </p:cNvPr>
          <p:cNvSpPr/>
          <p:nvPr/>
        </p:nvSpPr>
        <p:spPr>
          <a:xfrm rot="14047667">
            <a:off x="960970" y="3677544"/>
            <a:ext cx="160283" cy="240424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7BD0EC2-9720-4FC7-8B5A-6EB924851B86}"/>
              </a:ext>
            </a:extLst>
          </p:cNvPr>
          <p:cNvSpPr/>
          <p:nvPr/>
        </p:nvSpPr>
        <p:spPr>
          <a:xfrm>
            <a:off x="757745" y="3804433"/>
            <a:ext cx="200353" cy="200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998DF2A-F8AF-4B8D-919E-A2C7EB9CAF3C}"/>
              </a:ext>
            </a:extLst>
          </p:cNvPr>
          <p:cNvSpPr txBox="1"/>
          <p:nvPr/>
        </p:nvSpPr>
        <p:spPr>
          <a:xfrm>
            <a:off x="395536" y="676683"/>
            <a:ext cx="8502205" cy="100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（パターン１）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既選定のビュースポットと概ね同じ視点場、眺め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となる、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「近接道路</a:t>
            </a:r>
            <a:r>
              <a:rPr kumimoji="1" lang="en-US" altLang="ja-JP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(=</a:t>
            </a:r>
            <a:r>
              <a:rPr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市道）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を新たなビュースポットとし、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位置及び名称の変更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を行う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6BD4B8A-3660-4872-BE6C-53B43DFC2D1A}"/>
              </a:ext>
            </a:extLst>
          </p:cNvPr>
          <p:cNvSpPr txBox="1"/>
          <p:nvPr/>
        </p:nvSpPr>
        <p:spPr>
          <a:xfrm>
            <a:off x="4894438" y="1592508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（視点場の様子）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DCB22E9-AFE0-4E8A-A808-BD39C92CD939}"/>
              </a:ext>
            </a:extLst>
          </p:cNvPr>
          <p:cNvSpPr txBox="1"/>
          <p:nvPr/>
        </p:nvSpPr>
        <p:spPr>
          <a:xfrm>
            <a:off x="4874122" y="3659616"/>
            <a:ext cx="3737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（視点場からの眺め）　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0E233BF-C20E-4446-834E-3C7D6422AA08}"/>
              </a:ext>
            </a:extLst>
          </p:cNvPr>
          <p:cNvSpPr txBox="1"/>
          <p:nvPr/>
        </p:nvSpPr>
        <p:spPr>
          <a:xfrm>
            <a:off x="550992" y="5528482"/>
            <a:ext cx="3816424" cy="934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ダムを眺める安威川ダム展望スポット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↓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安威川ダムを眺める市道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6BC5BE2-1CE2-410E-AA81-27382D43B3D3}"/>
              </a:ext>
            </a:extLst>
          </p:cNvPr>
          <p:cNvSpPr txBox="1"/>
          <p:nvPr/>
        </p:nvSpPr>
        <p:spPr>
          <a:xfrm>
            <a:off x="487477" y="5088660"/>
            <a:ext cx="223170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ビュースポットの名称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041E14B-446F-4928-AD3D-0FC045F80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066" y="4039345"/>
            <a:ext cx="4048144" cy="22770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0DCF43-772B-466C-96EA-C6EC2B1E0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11"/>
          <a:stretch/>
        </p:blipFill>
        <p:spPr>
          <a:xfrm>
            <a:off x="4946908" y="1921617"/>
            <a:ext cx="2267599" cy="17399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13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3B72963-D1FC-4A7E-A493-A852054A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77" y="1769340"/>
            <a:ext cx="4341940" cy="2996609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70519" y="6420867"/>
            <a:ext cx="2057400" cy="365125"/>
          </a:xfrm>
        </p:spPr>
        <p:txBody>
          <a:bodyPr/>
          <a:lstStyle/>
          <a:p>
            <a:fld id="{8DDB306B-CB1A-4F92-AE18-14C2D5855DB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17D418A2-1AA8-4BC5-808E-92F4D662B723}"/>
              </a:ext>
            </a:extLst>
          </p:cNvPr>
          <p:cNvSpPr txBox="1">
            <a:spLocks/>
          </p:cNvSpPr>
          <p:nvPr/>
        </p:nvSpPr>
        <p:spPr>
          <a:xfrm>
            <a:off x="7070519" y="64208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B306B-CB1A-4F92-AE18-14C2D5855DBA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7B8A69-C847-49BB-A0BB-E20B2D35BA80}"/>
              </a:ext>
            </a:extLst>
          </p:cNvPr>
          <p:cNvSpPr txBox="1"/>
          <p:nvPr/>
        </p:nvSpPr>
        <p:spPr>
          <a:xfrm>
            <a:off x="320897" y="205677"/>
            <a:ext cx="8502205" cy="3956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変更②　安威川ダムを眺めるビュースポットの位置の変更について</a:t>
            </a:r>
            <a:endParaRPr kumimoji="1" lang="ja-JP" altLang="en-US" b="1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261418BA-D069-4A8E-99C4-B381261650A6}"/>
              </a:ext>
            </a:extLst>
          </p:cNvPr>
          <p:cNvSpPr/>
          <p:nvPr/>
        </p:nvSpPr>
        <p:spPr>
          <a:xfrm rot="14047667">
            <a:off x="907607" y="3248075"/>
            <a:ext cx="160283" cy="240424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DE0D83A0-7CAE-42A1-A62C-39AE6095D68B}"/>
              </a:ext>
            </a:extLst>
          </p:cNvPr>
          <p:cNvSpPr/>
          <p:nvPr/>
        </p:nvSpPr>
        <p:spPr>
          <a:xfrm rot="5400000">
            <a:off x="4370120" y="2844902"/>
            <a:ext cx="160283" cy="240424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7BD0EC2-9720-4FC7-8B5A-6EB924851B86}"/>
              </a:ext>
            </a:extLst>
          </p:cNvPr>
          <p:cNvSpPr/>
          <p:nvPr/>
        </p:nvSpPr>
        <p:spPr>
          <a:xfrm>
            <a:off x="4570474" y="2872146"/>
            <a:ext cx="200353" cy="200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998DF2A-F8AF-4B8D-919E-A2C7EB9CAF3C}"/>
              </a:ext>
            </a:extLst>
          </p:cNvPr>
          <p:cNvSpPr txBox="1"/>
          <p:nvPr/>
        </p:nvSpPr>
        <p:spPr>
          <a:xfrm>
            <a:off x="395536" y="676683"/>
            <a:ext cx="8502205" cy="100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（パターン</a:t>
            </a: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新たに「安威川ダムを眺める展望スポット」が整備された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ことを踏まえ、ビュースポットの</a:t>
            </a:r>
            <a:r>
              <a:rPr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位置の変更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を行う</a:t>
            </a:r>
            <a:endParaRPr kumimoji="1" lang="ja-JP" altLang="en-US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6BD4B8A-3660-4872-BE6C-53B43DFC2D1A}"/>
              </a:ext>
            </a:extLst>
          </p:cNvPr>
          <p:cNvSpPr txBox="1"/>
          <p:nvPr/>
        </p:nvSpPr>
        <p:spPr>
          <a:xfrm>
            <a:off x="4942524" y="1592053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（視点場の様子）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DCB22E9-AFE0-4E8A-A808-BD39C92CD939}"/>
              </a:ext>
            </a:extLst>
          </p:cNvPr>
          <p:cNvSpPr txBox="1"/>
          <p:nvPr/>
        </p:nvSpPr>
        <p:spPr>
          <a:xfrm>
            <a:off x="4942524" y="3677245"/>
            <a:ext cx="283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（視点場からの眺め）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0E233BF-C20E-4446-834E-3C7D6422AA08}"/>
              </a:ext>
            </a:extLst>
          </p:cNvPr>
          <p:cNvSpPr txBox="1"/>
          <p:nvPr/>
        </p:nvSpPr>
        <p:spPr>
          <a:xfrm>
            <a:off x="550992" y="5528482"/>
            <a:ext cx="3816424" cy="934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ダムを眺める安威川ダム展望スポット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↓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変更なし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6BC5BE2-1CE2-410E-AA81-27382D43B3D3}"/>
              </a:ext>
            </a:extLst>
          </p:cNvPr>
          <p:cNvSpPr txBox="1"/>
          <p:nvPr/>
        </p:nvSpPr>
        <p:spPr>
          <a:xfrm>
            <a:off x="487477" y="5088660"/>
            <a:ext cx="223170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ビュースポットの名称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14B638-12EA-4165-B14A-07127D360249}"/>
              </a:ext>
            </a:extLst>
          </p:cNvPr>
          <p:cNvSpPr txBox="1"/>
          <p:nvPr/>
        </p:nvSpPr>
        <p:spPr>
          <a:xfrm>
            <a:off x="3736147" y="3046836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FF0000"/>
                </a:solidFill>
              </a:rPr>
              <a:t>安威川ダム</a:t>
            </a:r>
            <a:endParaRPr kumimoji="1" lang="en-US" altLang="ja-JP" sz="1400" dirty="0">
              <a:solidFill>
                <a:srgbClr val="FF0000"/>
              </a:solidFill>
            </a:endParaRPr>
          </a:p>
          <a:p>
            <a:r>
              <a:rPr kumimoji="1" lang="ja-JP" altLang="en-US" sz="1400" dirty="0">
                <a:solidFill>
                  <a:srgbClr val="FF0000"/>
                </a:solidFill>
              </a:rPr>
              <a:t>展望スポット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0ED2202-CFBD-4C34-812B-57F54C330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316" y="1935448"/>
            <a:ext cx="2181585" cy="16361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C12082F-E0DA-4BE9-AEDC-795EC2E5B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394" y="4019449"/>
            <a:ext cx="3689613" cy="27665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123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3B72963-D1FC-4A7E-A493-A852054A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77" y="1769340"/>
            <a:ext cx="4341940" cy="2996609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70519" y="6420867"/>
            <a:ext cx="2057400" cy="365125"/>
          </a:xfrm>
        </p:spPr>
        <p:txBody>
          <a:bodyPr/>
          <a:lstStyle/>
          <a:p>
            <a:fld id="{8DDB306B-CB1A-4F92-AE18-14C2D5855DB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17D418A2-1AA8-4BC5-808E-92F4D662B723}"/>
              </a:ext>
            </a:extLst>
          </p:cNvPr>
          <p:cNvSpPr txBox="1">
            <a:spLocks/>
          </p:cNvSpPr>
          <p:nvPr/>
        </p:nvSpPr>
        <p:spPr>
          <a:xfrm>
            <a:off x="7070519" y="64208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B306B-CB1A-4F92-AE18-14C2D5855DBA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7B8A69-C847-49BB-A0BB-E20B2D35BA80}"/>
              </a:ext>
            </a:extLst>
          </p:cNvPr>
          <p:cNvSpPr txBox="1"/>
          <p:nvPr/>
        </p:nvSpPr>
        <p:spPr>
          <a:xfrm>
            <a:off x="320897" y="205677"/>
            <a:ext cx="8502205" cy="3956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変更②　安威川ダムを眺めるビュースポットの位置の変更について</a:t>
            </a: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DE0D83A0-7CAE-42A1-A62C-39AE6095D68B}"/>
              </a:ext>
            </a:extLst>
          </p:cNvPr>
          <p:cNvSpPr/>
          <p:nvPr/>
        </p:nvSpPr>
        <p:spPr>
          <a:xfrm rot="21007267">
            <a:off x="2287180" y="3418109"/>
            <a:ext cx="160283" cy="240424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7BD0EC2-9720-4FC7-8B5A-6EB924851B86}"/>
              </a:ext>
            </a:extLst>
          </p:cNvPr>
          <p:cNvSpPr/>
          <p:nvPr/>
        </p:nvSpPr>
        <p:spPr>
          <a:xfrm>
            <a:off x="2200050" y="3194021"/>
            <a:ext cx="200353" cy="200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998DF2A-F8AF-4B8D-919E-A2C7EB9CAF3C}"/>
              </a:ext>
            </a:extLst>
          </p:cNvPr>
          <p:cNvSpPr txBox="1"/>
          <p:nvPr/>
        </p:nvSpPr>
        <p:spPr>
          <a:xfrm>
            <a:off x="360136" y="764583"/>
            <a:ext cx="8502205" cy="68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安威川ダム関連では、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第４回募集においても応募があった（事前審査では投票なし）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ことから、当該応募スポットを</a:t>
            </a:r>
            <a:r>
              <a:rPr kumimoji="1" lang="ja-JP" altLang="en-US" sz="1600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関連スポット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として追加し、情報発信を行う。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6BD4B8A-3660-4872-BE6C-53B43DFC2D1A}"/>
              </a:ext>
            </a:extLst>
          </p:cNvPr>
          <p:cNvSpPr txBox="1"/>
          <p:nvPr/>
        </p:nvSpPr>
        <p:spPr>
          <a:xfrm>
            <a:off x="4942524" y="1592053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（視点場の様子）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DCB22E9-AFE0-4E8A-A808-BD39C92CD939}"/>
              </a:ext>
            </a:extLst>
          </p:cNvPr>
          <p:cNvSpPr txBox="1"/>
          <p:nvPr/>
        </p:nvSpPr>
        <p:spPr>
          <a:xfrm>
            <a:off x="4942524" y="3731926"/>
            <a:ext cx="283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（応募写真）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0871E87-A0D7-4078-9D95-53E611770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97383"/>
            <a:ext cx="3832831" cy="2159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9A6CCFD-33CF-44F0-B528-E2C37510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39441"/>
            <a:ext cx="2304256" cy="17287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734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8402</TotalTime>
  <Words>614</Words>
  <Application>Microsoft Office PowerPoint</Application>
  <PresentationFormat>画面に合わせる (4:3)</PresentationFormat>
  <Paragraphs>77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7" baseType="lpstr">
      <vt:lpstr>BIZ UDPゴシック</vt:lpstr>
      <vt:lpstr>Meiryo UI</vt:lpstr>
      <vt:lpstr>ＭＳ Ｐゴシック</vt:lpstr>
      <vt:lpstr>游ゴシック</vt:lpstr>
      <vt:lpstr>Arial</vt:lpstr>
      <vt:lpstr>Calibri</vt:lpstr>
      <vt:lpstr>Wingdings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大阪府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亀元　靖彦</dc:creator>
  <cp:lastModifiedBy>亀元　靖彦</cp:lastModifiedBy>
  <cp:revision>454</cp:revision>
  <cp:lastPrinted>2024-02-19T02:59:59Z</cp:lastPrinted>
  <dcterms:created xsi:type="dcterms:W3CDTF">2018-07-27T09:19:56Z</dcterms:created>
  <dcterms:modified xsi:type="dcterms:W3CDTF">2024-02-20T02:32:32Z</dcterms:modified>
</cp:coreProperties>
</file>