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  <p:sldMasterId id="2147483696" r:id="rId3"/>
  </p:sldMasterIdLst>
  <p:notesMasterIdLst>
    <p:notesMasterId r:id="rId36"/>
  </p:notesMasterIdLst>
  <p:sldIdLst>
    <p:sldId id="258" r:id="rId4"/>
    <p:sldId id="681" r:id="rId5"/>
    <p:sldId id="678" r:id="rId6"/>
    <p:sldId id="423" r:id="rId7"/>
    <p:sldId id="277" r:id="rId8"/>
    <p:sldId id="484" r:id="rId9"/>
    <p:sldId id="652" r:id="rId10"/>
    <p:sldId id="669" r:id="rId11"/>
    <p:sldId id="487" r:id="rId12"/>
    <p:sldId id="670" r:id="rId13"/>
    <p:sldId id="488" r:id="rId14"/>
    <p:sldId id="673" r:id="rId15"/>
    <p:sldId id="654" r:id="rId16"/>
    <p:sldId id="489" r:id="rId17"/>
    <p:sldId id="676" r:id="rId18"/>
    <p:sldId id="653" r:id="rId19"/>
    <p:sldId id="686" r:id="rId20"/>
    <p:sldId id="687" r:id="rId21"/>
    <p:sldId id="682" r:id="rId22"/>
    <p:sldId id="352" r:id="rId23"/>
    <p:sldId id="665" r:id="rId24"/>
    <p:sldId id="639" r:id="rId25"/>
    <p:sldId id="680" r:id="rId26"/>
    <p:sldId id="638" r:id="rId27"/>
    <p:sldId id="618" r:id="rId28"/>
    <p:sldId id="613" r:id="rId29"/>
    <p:sldId id="611" r:id="rId30"/>
    <p:sldId id="612" r:id="rId31"/>
    <p:sldId id="617" r:id="rId32"/>
    <p:sldId id="685" r:id="rId33"/>
    <p:sldId id="684" r:id="rId34"/>
    <p:sldId id="614" r:id="rId35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BF7"/>
    <a:srgbClr val="D9E1F2"/>
    <a:srgbClr val="F2DCDB"/>
    <a:srgbClr val="FF99FF"/>
    <a:srgbClr val="99CCFF"/>
    <a:srgbClr val="CCCCFF"/>
    <a:srgbClr val="66FFFF"/>
    <a:srgbClr val="FFD03B"/>
    <a:srgbClr val="FFDB69"/>
    <a:srgbClr val="D54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淡色スタイル 2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2819" autoAdjust="0"/>
  </p:normalViewPr>
  <p:slideViewPr>
    <p:cSldViewPr snapToGrid="0">
      <p:cViewPr varScale="1">
        <p:scale>
          <a:sx n="96" d="100"/>
          <a:sy n="96" d="100"/>
        </p:scale>
        <p:origin x="792" y="62"/>
      </p:cViewPr>
      <p:guideLst>
        <p:guide pos="2880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Sheet1!$B$1:$B$63</c:f>
              <c:strCache>
                <c:ptCount val="63"/>
                <c:pt idx="0">
                  <c:v>R1.1</c:v>
                </c:pt>
                <c:pt idx="1">
                  <c:v>R1.2</c:v>
                </c:pt>
                <c:pt idx="2">
                  <c:v>R1.3</c:v>
                </c:pt>
                <c:pt idx="3">
                  <c:v>R1.4</c:v>
                </c:pt>
                <c:pt idx="4">
                  <c:v>R1.5</c:v>
                </c:pt>
                <c:pt idx="5">
                  <c:v>R1.6</c:v>
                </c:pt>
                <c:pt idx="6">
                  <c:v>R1.7</c:v>
                </c:pt>
                <c:pt idx="7">
                  <c:v>R1.8</c:v>
                </c:pt>
                <c:pt idx="8">
                  <c:v>R1.9</c:v>
                </c:pt>
                <c:pt idx="9">
                  <c:v>R1.10</c:v>
                </c:pt>
                <c:pt idx="10">
                  <c:v>R1.11</c:v>
                </c:pt>
                <c:pt idx="11">
                  <c:v>R1.12</c:v>
                </c:pt>
                <c:pt idx="12">
                  <c:v>R2.1</c:v>
                </c:pt>
                <c:pt idx="13">
                  <c:v>R2.2</c:v>
                </c:pt>
                <c:pt idx="14">
                  <c:v>R2.3</c:v>
                </c:pt>
                <c:pt idx="15">
                  <c:v>R2.4</c:v>
                </c:pt>
                <c:pt idx="16">
                  <c:v>R2.5</c:v>
                </c:pt>
                <c:pt idx="17">
                  <c:v>R2.6</c:v>
                </c:pt>
                <c:pt idx="18">
                  <c:v>R2.7</c:v>
                </c:pt>
                <c:pt idx="19">
                  <c:v>R2.8</c:v>
                </c:pt>
                <c:pt idx="20">
                  <c:v>R2.9</c:v>
                </c:pt>
                <c:pt idx="21">
                  <c:v>R2.10</c:v>
                </c:pt>
                <c:pt idx="22">
                  <c:v>R2.11</c:v>
                </c:pt>
                <c:pt idx="23">
                  <c:v>R2.12</c:v>
                </c:pt>
                <c:pt idx="24">
                  <c:v>R3.1</c:v>
                </c:pt>
                <c:pt idx="25">
                  <c:v>R3.2</c:v>
                </c:pt>
                <c:pt idx="26">
                  <c:v>R3.3</c:v>
                </c:pt>
                <c:pt idx="27">
                  <c:v>R3.4</c:v>
                </c:pt>
                <c:pt idx="28">
                  <c:v>R3.5</c:v>
                </c:pt>
                <c:pt idx="29">
                  <c:v>R3.6</c:v>
                </c:pt>
                <c:pt idx="30">
                  <c:v>R3.7</c:v>
                </c:pt>
                <c:pt idx="31">
                  <c:v>R3.8</c:v>
                </c:pt>
                <c:pt idx="32">
                  <c:v>R3.9</c:v>
                </c:pt>
                <c:pt idx="33">
                  <c:v>R3.10</c:v>
                </c:pt>
                <c:pt idx="34">
                  <c:v>R3.11</c:v>
                </c:pt>
                <c:pt idx="35">
                  <c:v>R3.12</c:v>
                </c:pt>
                <c:pt idx="36">
                  <c:v>R4.1</c:v>
                </c:pt>
                <c:pt idx="37">
                  <c:v>R4.2</c:v>
                </c:pt>
                <c:pt idx="38">
                  <c:v>R4.3</c:v>
                </c:pt>
                <c:pt idx="39">
                  <c:v>R4.4</c:v>
                </c:pt>
                <c:pt idx="40">
                  <c:v>R4.5</c:v>
                </c:pt>
                <c:pt idx="41">
                  <c:v>R4.6</c:v>
                </c:pt>
                <c:pt idx="42">
                  <c:v>R4.7</c:v>
                </c:pt>
                <c:pt idx="43">
                  <c:v>R4.8</c:v>
                </c:pt>
                <c:pt idx="44">
                  <c:v>R4.9</c:v>
                </c:pt>
                <c:pt idx="45">
                  <c:v>R4.10</c:v>
                </c:pt>
                <c:pt idx="46">
                  <c:v>R4.11</c:v>
                </c:pt>
                <c:pt idx="47">
                  <c:v>R4.12</c:v>
                </c:pt>
                <c:pt idx="48">
                  <c:v>R5.1</c:v>
                </c:pt>
                <c:pt idx="49">
                  <c:v>R5.2</c:v>
                </c:pt>
                <c:pt idx="50">
                  <c:v>R5.3</c:v>
                </c:pt>
                <c:pt idx="51">
                  <c:v>R5.4</c:v>
                </c:pt>
                <c:pt idx="52">
                  <c:v>R5.5</c:v>
                </c:pt>
                <c:pt idx="53">
                  <c:v>R5.6</c:v>
                </c:pt>
                <c:pt idx="54">
                  <c:v>R5.7</c:v>
                </c:pt>
                <c:pt idx="55">
                  <c:v>R5.8</c:v>
                </c:pt>
                <c:pt idx="56">
                  <c:v>R5.9</c:v>
                </c:pt>
                <c:pt idx="57">
                  <c:v>R5.10</c:v>
                </c:pt>
                <c:pt idx="58">
                  <c:v>R5.11</c:v>
                </c:pt>
                <c:pt idx="59">
                  <c:v>R5.12</c:v>
                </c:pt>
                <c:pt idx="60">
                  <c:v>R6.1</c:v>
                </c:pt>
                <c:pt idx="61">
                  <c:v>R6.2</c:v>
                </c:pt>
                <c:pt idx="62">
                  <c:v>R6.3</c:v>
                </c:pt>
              </c:strCache>
            </c:strRef>
          </c:cat>
          <c:val>
            <c:numRef>
              <c:f>Sheet1!$C$1:$C$63</c:f>
              <c:numCache>
                <c:formatCode>General</c:formatCode>
                <c:ptCount val="6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24</c:v>
                </c:pt>
                <c:pt idx="7">
                  <c:v>27</c:v>
                </c:pt>
                <c:pt idx="8">
                  <c:v>30</c:v>
                </c:pt>
                <c:pt idx="9">
                  <c:v>33</c:v>
                </c:pt>
                <c:pt idx="10">
                  <c:v>36</c:v>
                </c:pt>
                <c:pt idx="11">
                  <c:v>39</c:v>
                </c:pt>
                <c:pt idx="12">
                  <c:v>42</c:v>
                </c:pt>
                <c:pt idx="13">
                  <c:v>45</c:v>
                </c:pt>
                <c:pt idx="14">
                  <c:v>48</c:v>
                </c:pt>
                <c:pt idx="15">
                  <c:v>50</c:v>
                </c:pt>
                <c:pt idx="16">
                  <c:v>55</c:v>
                </c:pt>
                <c:pt idx="17">
                  <c:v>60</c:v>
                </c:pt>
                <c:pt idx="18">
                  <c:v>65</c:v>
                </c:pt>
                <c:pt idx="19">
                  <c:v>70</c:v>
                </c:pt>
                <c:pt idx="20">
                  <c:v>75</c:v>
                </c:pt>
                <c:pt idx="21">
                  <c:v>80</c:v>
                </c:pt>
                <c:pt idx="22">
                  <c:v>85</c:v>
                </c:pt>
                <c:pt idx="23">
                  <c:v>90</c:v>
                </c:pt>
                <c:pt idx="24">
                  <c:v>95</c:v>
                </c:pt>
                <c:pt idx="25">
                  <c:v>100</c:v>
                </c:pt>
                <c:pt idx="26">
                  <c:v>105</c:v>
                </c:pt>
                <c:pt idx="27">
                  <c:v>110</c:v>
                </c:pt>
                <c:pt idx="28">
                  <c:v>115</c:v>
                </c:pt>
                <c:pt idx="29">
                  <c:v>120</c:v>
                </c:pt>
                <c:pt idx="30">
                  <c:v>125</c:v>
                </c:pt>
                <c:pt idx="31">
                  <c:v>130</c:v>
                </c:pt>
                <c:pt idx="32">
                  <c:v>135</c:v>
                </c:pt>
                <c:pt idx="33">
                  <c:v>140</c:v>
                </c:pt>
                <c:pt idx="34">
                  <c:v>145</c:v>
                </c:pt>
                <c:pt idx="35">
                  <c:v>150</c:v>
                </c:pt>
                <c:pt idx="36">
                  <c:v>155</c:v>
                </c:pt>
                <c:pt idx="37">
                  <c:v>160</c:v>
                </c:pt>
                <c:pt idx="38">
                  <c:v>165</c:v>
                </c:pt>
                <c:pt idx="39">
                  <c:v>200</c:v>
                </c:pt>
                <c:pt idx="40">
                  <c:v>250</c:v>
                </c:pt>
                <c:pt idx="41">
                  <c:v>260</c:v>
                </c:pt>
                <c:pt idx="42">
                  <c:v>280</c:v>
                </c:pt>
                <c:pt idx="43">
                  <c:v>300</c:v>
                </c:pt>
                <c:pt idx="44">
                  <c:v>320</c:v>
                </c:pt>
                <c:pt idx="45">
                  <c:v>340</c:v>
                </c:pt>
                <c:pt idx="46">
                  <c:v>354</c:v>
                </c:pt>
                <c:pt idx="47">
                  <c:v>380</c:v>
                </c:pt>
                <c:pt idx="48">
                  <c:v>420</c:v>
                </c:pt>
                <c:pt idx="49">
                  <c:v>470</c:v>
                </c:pt>
                <c:pt idx="50">
                  <c:v>490</c:v>
                </c:pt>
                <c:pt idx="51">
                  <c:v>500</c:v>
                </c:pt>
                <c:pt idx="52">
                  <c:v>550</c:v>
                </c:pt>
                <c:pt idx="53">
                  <c:v>610</c:v>
                </c:pt>
                <c:pt idx="54">
                  <c:v>650</c:v>
                </c:pt>
                <c:pt idx="55">
                  <c:v>700</c:v>
                </c:pt>
                <c:pt idx="56">
                  <c:v>720</c:v>
                </c:pt>
                <c:pt idx="57">
                  <c:v>740</c:v>
                </c:pt>
                <c:pt idx="58">
                  <c:v>788</c:v>
                </c:pt>
                <c:pt idx="59">
                  <c:v>960</c:v>
                </c:pt>
                <c:pt idx="60">
                  <c:v>1120</c:v>
                </c:pt>
                <c:pt idx="61">
                  <c:v>1250</c:v>
                </c:pt>
                <c:pt idx="62">
                  <c:v>1500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8D-491F-BD69-FD3C8CD98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8129376"/>
        <c:axId val="1358126880"/>
      </c:lineChart>
      <c:catAx>
        <c:axId val="135812937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358126880"/>
        <c:crosses val="autoZero"/>
        <c:auto val="1"/>
        <c:lblAlgn val="ctr"/>
        <c:lblOffset val="100"/>
        <c:tickMarkSkip val="1"/>
        <c:noMultiLvlLbl val="0"/>
      </c:catAx>
      <c:valAx>
        <c:axId val="1358126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35812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0.13627</cdr:x>
      <cdr:y>0.95533</cdr:y>
    </cdr:from>
    <cdr:to>
      <cdr:x>1</cdr:x>
      <cdr:y>0.95533</cdr:y>
    </cdr:to>
    <cdr:cxnSp macro="">
      <cdr:nvCxnSpPr>
        <cdr:cNvPr id="3" name="直線コネクタ 2">
          <a:extLst xmlns:a="http://schemas.openxmlformats.org/drawingml/2006/main">
            <a:ext uri="{FF2B5EF4-FFF2-40B4-BE49-F238E27FC236}">
              <a16:creationId xmlns:a16="http://schemas.microsoft.com/office/drawing/2014/main" id="{B9B2A7C1-DB93-45D9-A1D8-76629283F3B1}"/>
            </a:ext>
          </a:extLst>
        </cdr:cNvPr>
        <cdr:cNvCxnSpPr/>
      </cdr:nvCxnSpPr>
      <cdr:spPr>
        <a:xfrm xmlns:a="http://schemas.openxmlformats.org/drawingml/2006/main">
          <a:off x="461551" y="2907431"/>
          <a:ext cx="2925487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5BA39-7CAF-4596-A299-67B5C6E315B8}" type="datetimeFigureOut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ED70-445C-4EB7-910B-E53761D2C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62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480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阪南市：</a:t>
            </a:r>
            <a:r>
              <a:rPr kumimoji="1" lang="ja-JP" altLang="en-US" sz="1200" dirty="0">
                <a:solidFill>
                  <a:prstClr val="black"/>
                </a:solidFill>
                <a:latin typeface="+mn-ea"/>
              </a:rPr>
              <a:t>山中渓（やまなかだに）旧街道、</a:t>
            </a:r>
            <a:endParaRPr kumimoji="1" lang="en-US" altLang="ja-JP" sz="1200" dirty="0">
              <a:solidFill>
                <a:prstClr val="black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守口市：京街道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貝塚市：願泉寺（がんせんじ）寺内町めぐり道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柏原市：太平寺地区の細街路（さいがいろ）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91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阪南市：</a:t>
            </a:r>
            <a:r>
              <a:rPr kumimoji="1" lang="ja-JP" altLang="en-US" sz="1200" dirty="0">
                <a:solidFill>
                  <a:prstClr val="black"/>
                </a:solidFill>
                <a:latin typeface="+mn-ea"/>
              </a:rPr>
              <a:t>山中渓（やまなかだに）旧街道、</a:t>
            </a:r>
            <a:endParaRPr kumimoji="1" lang="en-US" altLang="ja-JP" sz="1200" dirty="0">
              <a:solidFill>
                <a:prstClr val="black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守口市：京街道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貝塚市：願泉寺（がんせんじ）寺内町めぐり道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柏原市：太平寺地区の細街路（さいがいろ）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600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枚方市：</a:t>
            </a:r>
            <a:r>
              <a:rPr kumimoji="1" lang="ja-JP" altLang="en-US" sz="1200" dirty="0">
                <a:solidFill>
                  <a:prstClr val="black"/>
                </a:solidFill>
                <a:latin typeface="+mn-ea"/>
              </a:rPr>
              <a:t>京街道と鍵谷資料館を眺める京街道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l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八尾市：</a:t>
            </a:r>
            <a:r>
              <a:rPr kumimoji="1" lang="ja-JP" altLang="en-US" sz="1200" noProof="0" dirty="0">
                <a:solidFill>
                  <a:prstClr val="black"/>
                </a:solidFill>
                <a:latin typeface="+mn-ea"/>
              </a:rPr>
              <a:t>顕証寺大屋根と歴史的まちなみを眺める久宝寺地内町</a:t>
            </a:r>
            <a:endParaRPr kumimoji="1" lang="en-US" altLang="ja-JP" sz="1200" noProof="0" dirty="0">
              <a:solidFill>
                <a:prstClr val="black"/>
              </a:solidFill>
              <a:latin typeface="+mn-ea"/>
            </a:endParaRPr>
          </a:p>
          <a:p>
            <a:pPr lvl="0" algn="l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　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※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八尾市は第１回選定において大阪平野の景色を眺める水吞地蔵尊（みずのみじそうぞん）がビュースポットとして選定されて</a:t>
            </a:r>
            <a:r>
              <a:rPr kumimoji="1" lang="ja-JP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いるます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河内長野市：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498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此花区：</a:t>
            </a:r>
            <a:r>
              <a:rPr kumimoji="1" lang="en-US" altLang="ja-JP" sz="1200" dirty="0">
                <a:solidFill>
                  <a:prstClr val="black"/>
                </a:solidFill>
                <a:latin typeface="+mn-ea"/>
              </a:rPr>
              <a:t>USJ</a:t>
            </a:r>
            <a:r>
              <a:rPr kumimoji="1" lang="ja-JP" altLang="en-US" sz="1200" dirty="0">
                <a:solidFill>
                  <a:prstClr val="black"/>
                </a:solidFill>
                <a:latin typeface="+mn-ea"/>
              </a:rPr>
              <a:t>のまちなみを眺める</a:t>
            </a:r>
            <a:r>
              <a:rPr kumimoji="1" lang="en-US" altLang="ja-JP" sz="1200" dirty="0">
                <a:solidFill>
                  <a:prstClr val="black"/>
                </a:solidFill>
                <a:latin typeface="+mn-ea"/>
              </a:rPr>
              <a:t>USJ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豊中市：</a:t>
            </a:r>
            <a:r>
              <a:rPr kumimoji="1" lang="ja-JP" altLang="en-US" sz="1200" dirty="0">
                <a:solidFill>
                  <a:prstClr val="black"/>
                </a:solidFill>
                <a:latin typeface="+mn-ea"/>
              </a:rPr>
              <a:t>大阪国際空港と飛行機を眺める千里川土手</a:t>
            </a:r>
            <a:endParaRPr kumimoji="1" lang="en-US" altLang="ja-JP" sz="1200" dirty="0">
              <a:solidFill>
                <a:prstClr val="black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茨木市：</a:t>
            </a:r>
            <a:r>
              <a:rPr kumimoji="1" lang="ja-JP" altLang="en-US" sz="1200" dirty="0">
                <a:solidFill>
                  <a:prstClr val="black"/>
                </a:solidFill>
                <a:latin typeface="+mn-ea"/>
              </a:rPr>
              <a:t>安威川ダムを眺める安威川ダム展望広場</a:t>
            </a:r>
            <a:endParaRPr kumimoji="1" lang="en-US" altLang="ja-JP" sz="1200" dirty="0">
              <a:solidFill>
                <a:prstClr val="black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摂津市：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34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此花区：</a:t>
            </a:r>
            <a:r>
              <a:rPr kumimoji="1" lang="en-US" altLang="ja-JP" sz="1200" dirty="0">
                <a:solidFill>
                  <a:prstClr val="black"/>
                </a:solidFill>
                <a:latin typeface="+mn-ea"/>
              </a:rPr>
              <a:t>USJ</a:t>
            </a:r>
            <a:r>
              <a:rPr kumimoji="1" lang="ja-JP" altLang="en-US" sz="1200" dirty="0">
                <a:solidFill>
                  <a:prstClr val="black"/>
                </a:solidFill>
                <a:latin typeface="+mn-ea"/>
              </a:rPr>
              <a:t>のまちなみを眺める</a:t>
            </a:r>
            <a:r>
              <a:rPr kumimoji="1" lang="en-US" altLang="ja-JP" sz="1200" dirty="0">
                <a:solidFill>
                  <a:prstClr val="black"/>
                </a:solidFill>
                <a:latin typeface="+mn-ea"/>
              </a:rPr>
              <a:t>USJ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豊中市：</a:t>
            </a:r>
            <a:r>
              <a:rPr kumimoji="1" lang="ja-JP" altLang="en-US" sz="1200" dirty="0">
                <a:solidFill>
                  <a:prstClr val="black"/>
                </a:solidFill>
                <a:latin typeface="+mn-ea"/>
              </a:rPr>
              <a:t>大阪国際空港と飛行機を眺める千里川土手</a:t>
            </a:r>
            <a:endParaRPr kumimoji="1" lang="en-US" altLang="ja-JP" sz="1200" dirty="0">
              <a:solidFill>
                <a:prstClr val="black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茨木市：</a:t>
            </a:r>
            <a:r>
              <a:rPr kumimoji="1" lang="ja-JP" altLang="en-US" sz="1200" dirty="0">
                <a:solidFill>
                  <a:prstClr val="black"/>
                </a:solidFill>
                <a:latin typeface="+mn-ea"/>
              </a:rPr>
              <a:t>安威川ダムを眺める安威川ダム展望広場</a:t>
            </a:r>
            <a:endParaRPr kumimoji="1" lang="en-US" altLang="ja-JP" sz="1200" dirty="0">
              <a:solidFill>
                <a:prstClr val="black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摂津市：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14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此花区：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松原市：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泉大津市：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0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935D4-ED70-486E-9DDB-303544693F6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0663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769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3402">
              <a:defRPr/>
            </a:pPr>
            <a:endParaRPr kumimoji="1" lang="en-US" altLang="ja-JP" dirty="0"/>
          </a:p>
          <a:p>
            <a:pPr defTabSz="883402"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17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417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56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57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022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278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3860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602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521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7817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487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41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039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3402"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17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417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050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935D4-ED70-486E-9DDB-303544693F6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5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687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自然を感じることができる景観として、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和泉市の和泉リサイクル環境公園、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寝屋川市の打上川治水緑地、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門真市の調子橋、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岸和田の久米田池遊歩道が選ばれています。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岸和田市は第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回選定のいて、岸和田城をあがめる岸和田高校前がビュースポットとして既に選定さえれています。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029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自然を感じることができる景観として、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和泉市の和泉リサイクル環境公園、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寝屋川市の打上川治水緑地、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門真市の調子橋、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岸和田の久米田池遊歩道が選ばれています。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岸和田市は第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回選定のいて、岸和田城をあがめる岸和田高校前がビュースポットとして既に選定さえれています。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77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四條畷市の室池の堤、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河内長野市の岩湧山山頂、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島本町の調子橋、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岬町の長自然公園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こちらの２市２町においても、初選定です。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747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四條畷市の室池の堤、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河内長野市の岩湧山山頂、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島本町の調子橋、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岬町の長自然公園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こちらの２市２町においても、初選定です。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92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6D5C-36D9-42F0-9ACA-47B1BBC4F44D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229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22B7-CF1D-4446-A3AE-31BF15358D08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73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134-BD2B-4D0D-9AD5-B01A07CD44C7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70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9D071-6CB1-4C13-9075-2155BCE54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5BB087-CFF6-46EF-AD9F-9C6883688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DCF380-DE72-44BC-8D8F-394E9EEB0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B3385-080D-43A2-9250-9D7B657EEA01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1E1814-7C53-4B8D-9107-63193A0A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6D14E9-DEDE-49F7-89DB-03C82682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7460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4EE0DB-7431-4DCB-9007-3418ABFA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84D40A-6472-42BB-BF39-DE6760E4F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52A0BE-2E05-4EB9-B63F-AD17BED7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2A1BC-8FEA-444E-B24F-8CBA1BDC8102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E59482-F6E3-45FE-8A60-714DAC3C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6BBDC-DCCD-4EA1-B8DA-52DDF6B5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1164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2F8120-00EF-4EBE-B295-2573E307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1BD102-511C-4B52-967D-EDDD1BFEE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CA230AC-210A-4364-B2D0-0A890F09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31D2-2A09-4BAF-837E-FA273B5BC401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657A3E-C61B-42B4-8845-2D60EE8C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1C93657-8B04-4E76-B19E-8E23ABAE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192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239238-5E92-47F0-8D64-E7F4D64D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FBFF6B2-B929-4E26-BFCC-F1662658F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AB44326-0236-4959-A011-FA9917F09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31B89AC-68CE-46E2-9D51-7E4FDCC1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D184-8FF8-42CD-8F09-5664F074CABC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7BAAE8D-0909-484A-AFEA-10BC4A1D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E5F0096-74E2-4376-BA43-99FB2A9F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410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14DAFF-656C-4AA7-B878-C5A9A4E92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047E515-0918-4276-89FB-E2D395363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B2BF2D5-7952-420A-AECC-7354F2F0E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FA81AA4-7831-4DF1-90E5-59B2BF94C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76A5CBE-09E7-47F5-A6E6-A70FE2DDA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51DCDBD-83D4-4F5F-BE52-034B89ECD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20CE-0280-4776-92DF-3A159B351CC9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AC284B1-A154-43AF-960B-088F3FF9B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A05DCCA-1057-4614-8AE4-755DC63B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703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946BFB-BB3E-4102-BB18-CC026627B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F125B1E-A27D-4AD3-869C-F8264ED2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E31C-C1A4-4628-8D2B-1187A5AF4058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B5CA59D-6009-459C-A8F9-16CEA603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3B2C474-3DCA-4C56-B678-93FBC769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393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214245E-152A-4F83-B444-747DAC64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3DB-9ADC-4818-A92F-FC5653DAA43C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0368E2-60AA-4500-AEB0-359E08D85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6A4BD2-B32B-4AB9-B664-7B070B97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706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B90017-7661-41F4-9253-AFFA4FE9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C51523-D256-4B95-9681-CF427AF9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6604970-9211-4862-9F6A-1E7270235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BF4DD9B-8B3A-4AA0-9DFE-3F09D57F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CDC2-EEED-4073-8C88-F2DEA00CCC81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D9BCA4-CAE2-4993-9C09-A8F9047D6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67CC79-D737-4981-93E6-85853F38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70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F278-DA4C-4674-A74E-963404839066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888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3FFDF4-5E2D-4615-B169-ACDEED21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178480F-1F2C-4274-B2A8-ADFD49094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8329CA2-72C8-4F53-A8E8-C54A34BC2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76C0DD3-129D-4CD7-ACA3-39045448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7F968-F288-4E5A-9232-4CE508F6B6F3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0B2FAA8-AE59-4111-B647-8FE5D7E38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B8F3DF-9907-429B-BF9A-E72E7C81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698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FE2A44-A91A-4A60-A24A-CEC0F5EAE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0A7C86-217A-4020-9ED8-73F74D7CC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99AA23-8F24-4107-BAB2-B1855015C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F1591-EF52-4F68-8E51-8F6AA5DD78B8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F3F20B-C678-48B9-A429-86A20EC7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61A10DF-D44A-4BE5-950B-7DEB50CA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428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98A9DFA-1129-4A18-B599-539131976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9BECF09-B977-417E-8D3A-D2DB60C1A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11730D-4A94-4DE9-8563-956415D9B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D6C5-41E2-4340-BE2B-4CACE3687245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2F87E8F-1904-4524-917C-08045481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C8BD06-B024-409C-A3BD-7F446714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522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61A30-9D3B-44B1-8669-134F03876ADF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857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425D-3BE5-42F2-910E-81E373344CE0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4910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3F97-BDF4-4551-B908-CF41EDB07E59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957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1CD1-69EA-4DEA-B66C-0544F37F8A44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801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F3EC-2855-4495-83A8-472951C15BD0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673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E6A3-7FAE-4858-A946-900D7000CD7A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618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E37F-828A-4120-BC9A-66640380BA1E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050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7F7B-5FCE-449F-867A-8F5216082A5C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71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60E-72E3-4855-99DF-C02D700D4C2F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325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03A0-8E1A-4411-B462-F09C776EA64E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580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CBAC-55CA-4A2A-AC17-E34FEF984C78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284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9C9B4-7DC1-40D4-9E5B-CE8661406BF2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47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D096-D30D-4E42-AFDC-8C4BB90EE399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120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A83-9DAF-493E-A6C7-3A9ACDDA939B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06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D07F-1A11-4AAD-AE8C-5C2365DC6831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95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BD96-64D7-4437-96E7-D8CBB575557B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1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AFC7-760E-46AC-BC38-A6871ECD7869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43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71EF-227C-4126-BCAA-29F81EEC31A2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8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C3ED8-AA0B-4B30-903E-344237BD7A8A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FF35A-1FEA-4590-8179-217228840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58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D99CC9-68B5-46CE-B8A1-49438C2B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74D3136-31B5-458B-810E-48638FD3C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6FA66C-6FF3-48B5-8464-DC70CDF7F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FFA0B-044A-4FAB-835C-00D7A2A0976D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27876A-504C-4849-81C4-D669C3637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105DEE-C355-48BC-AB02-735E1D205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E9001-24FA-4D28-AAFB-36E6B1FE3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58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77AE7-CF1B-4C28-A189-13C8C76841DC}" type="datetime1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89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jpeg"/><Relationship Id="rId7" Type="http://schemas.microsoft.com/office/2017/06/relationships/model3d" Target="../media/model3d1.glb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jpeg"/><Relationship Id="rId5" Type="http://schemas.microsoft.com/office/2007/relationships/hdphoto" Target="../media/hdphoto1.wdp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www.youtube.com/watch?v=R0JJngAUijA&amp;t=2s" TargetMode="External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hyperlink" Target="https://www.youtube.com/watch?v=R0JJngAUijA" TargetMode="External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9" Type="http://schemas.openxmlformats.org/officeDocument/2006/relationships/image" Target="../media/image9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EF3C98-3F0F-4B5F-B119-5432230F5338}"/>
              </a:ext>
            </a:extLst>
          </p:cNvPr>
          <p:cNvSpPr txBox="1"/>
          <p:nvPr/>
        </p:nvSpPr>
        <p:spPr>
          <a:xfrm>
            <a:off x="7728155" y="272845"/>
            <a:ext cx="9941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資料１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17B1D3-76D5-4CDF-9270-8775D705759A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ビュースポットおおさか</a:t>
            </a:r>
            <a:endParaRPr kumimoji="1"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発掘・発信プロジェクトについて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3D8DAEA-7025-42A9-84BC-D1224609DAFD}"/>
              </a:ext>
            </a:extLst>
          </p:cNvPr>
          <p:cNvSpPr txBox="1"/>
          <p:nvPr/>
        </p:nvSpPr>
        <p:spPr>
          <a:xfrm>
            <a:off x="156309" y="165123"/>
            <a:ext cx="441569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令和５年度大阪府景観審議会　資料　</a:t>
            </a: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《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議題（１）</a:t>
            </a: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》</a:t>
            </a:r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8B3F93E7-2953-4B96-A14B-9F3D33CD4677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445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CCDAFE7-3EF9-4D69-9292-71A1741AB1D5}"/>
              </a:ext>
            </a:extLst>
          </p:cNvPr>
          <p:cNvSpPr txBox="1"/>
          <p:nvPr/>
        </p:nvSpPr>
        <p:spPr>
          <a:xfrm>
            <a:off x="312151" y="6513701"/>
            <a:ext cx="4651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天保山大観覧車を眺める天保山渡船（大阪市港区）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AA45E1-0E4E-43B4-A032-908B92620D77}"/>
              </a:ext>
            </a:extLst>
          </p:cNvPr>
          <p:cNvSpPr txBox="1"/>
          <p:nvPr/>
        </p:nvSpPr>
        <p:spPr>
          <a:xfrm>
            <a:off x="312151" y="3780410"/>
            <a:ext cx="453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木津川水門を眺める落合上渡船（大阪市大正区）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43E8C95-7D37-4ED8-9D46-CD75FC210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7" y="1255443"/>
            <a:ext cx="3361828" cy="252137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7630614-BF8A-48ED-A1F4-0925838504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05" y="4156329"/>
            <a:ext cx="3052306" cy="228923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960B479-3B17-4136-8CF1-645F74D2CB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" t="-1" r="283" b="334"/>
          <a:stretch/>
        </p:blipFill>
        <p:spPr>
          <a:xfrm>
            <a:off x="5711165" y="1255443"/>
            <a:ext cx="2099272" cy="25678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9BF82F4-C259-42C9-BEBD-226888684719}"/>
              </a:ext>
            </a:extLst>
          </p:cNvPr>
          <p:cNvSpPr txBox="1"/>
          <p:nvPr/>
        </p:nvSpPr>
        <p:spPr>
          <a:xfrm>
            <a:off x="6621221" y="2468253"/>
            <a:ext cx="8563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落合上渡船</a:t>
            </a:r>
            <a:endParaRPr lang="ja-JP" altLang="en-US" sz="10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F972619-B208-402F-B333-7DFA062A8749}"/>
              </a:ext>
            </a:extLst>
          </p:cNvPr>
          <p:cNvSpPr txBox="1"/>
          <p:nvPr/>
        </p:nvSpPr>
        <p:spPr>
          <a:xfrm>
            <a:off x="6455111" y="2583669"/>
            <a:ext cx="166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AF5C19CD-55E4-4CD0-9E02-39C8C93509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6"/>
          <a:stretch/>
        </p:blipFill>
        <p:spPr>
          <a:xfrm>
            <a:off x="5711165" y="4088993"/>
            <a:ext cx="2099272" cy="25436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DF900D6-392B-4206-8F0C-6E6AC01BE42F}"/>
              </a:ext>
            </a:extLst>
          </p:cNvPr>
          <p:cNvSpPr txBox="1"/>
          <p:nvPr/>
        </p:nvSpPr>
        <p:spPr>
          <a:xfrm>
            <a:off x="6250896" y="5300944"/>
            <a:ext cx="84680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天保山渡船</a:t>
            </a:r>
            <a:endParaRPr lang="ja-JP" altLang="en-US" sz="9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2A016D0-E606-440A-8E97-624E157137BD}"/>
              </a:ext>
            </a:extLst>
          </p:cNvPr>
          <p:cNvSpPr txBox="1"/>
          <p:nvPr/>
        </p:nvSpPr>
        <p:spPr>
          <a:xfrm>
            <a:off x="6717834" y="5106550"/>
            <a:ext cx="166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9" name="スライド番号プレースホルダー 3">
            <a:extLst>
              <a:ext uri="{FF2B5EF4-FFF2-40B4-BE49-F238E27FC236}">
                <a16:creationId xmlns:a16="http://schemas.microsoft.com/office/drawing/2014/main" id="{14571EFD-95F0-4DDA-B7AB-A86DB90C7954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EE1A200-A85D-444F-BAB5-4B3375A7805E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0CF94692-4900-424A-8AFD-50AC474FBA0E}"/>
              </a:ext>
            </a:extLst>
          </p:cNvPr>
          <p:cNvGrpSpPr/>
          <p:nvPr/>
        </p:nvGrpSpPr>
        <p:grpSpPr>
          <a:xfrm>
            <a:off x="4442946" y="658756"/>
            <a:ext cx="4701054" cy="323165"/>
            <a:chOff x="9303792" y="10168470"/>
            <a:chExt cx="4701054" cy="323165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05B02027-B477-4A59-BB54-9285634ADCB5}"/>
                </a:ext>
              </a:extLst>
            </p:cNvPr>
            <p:cNvGrpSpPr/>
            <p:nvPr/>
          </p:nvGrpSpPr>
          <p:grpSpPr>
            <a:xfrm>
              <a:off x="11958545" y="10168470"/>
              <a:ext cx="2046301" cy="323165"/>
              <a:chOff x="7593716" y="10151783"/>
              <a:chExt cx="2046301" cy="323165"/>
            </a:xfrm>
          </p:grpSpPr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D5F3420F-6C46-451E-A484-148E6FCB93D2}"/>
                  </a:ext>
                </a:extLst>
              </p:cNvPr>
              <p:cNvSpPr txBox="1"/>
              <p:nvPr/>
            </p:nvSpPr>
            <p:spPr>
              <a:xfrm>
                <a:off x="7593716" y="10151783"/>
                <a:ext cx="2046301" cy="3231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fontAlgn="ctr">
                  <a:lnSpc>
                    <a:spcPct val="150000"/>
                  </a:lnSpc>
                </a:pPr>
                <a:r>
                  <a:rPr lang="ja-JP" altLang="en-US" sz="1000" spc="4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■ 主要施設　　　　 駅名</a:t>
                </a:r>
                <a:endParaRPr lang="en-US" altLang="ja-JP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6832FC81-B864-4D1A-B6FC-B2B2FD06450C}"/>
                  </a:ext>
                </a:extLst>
              </p:cNvPr>
              <p:cNvSpPr/>
              <p:nvPr/>
            </p:nvSpPr>
            <p:spPr>
              <a:xfrm>
                <a:off x="8655889" y="10288143"/>
                <a:ext cx="231655" cy="105201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DA182838-631F-4A35-BE0C-126ADA1E3671}"/>
                </a:ext>
              </a:extLst>
            </p:cNvPr>
            <p:cNvSpPr txBox="1"/>
            <p:nvPr/>
          </p:nvSpPr>
          <p:spPr>
            <a:xfrm>
              <a:off x="9303792" y="10225620"/>
              <a:ext cx="352082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ja-JP" altLang="en-US" sz="1000" spc="4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★ </a:t>
              </a:r>
              <a:r>
                <a:rPr lang="ja-JP" altLang="en-US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ビュースポットの位置　　○ バス停</a:t>
              </a:r>
              <a:endParaRPr lang="en-US" altLang="ja-JP" sz="1000" spc="4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107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F12936C-42AD-4D1E-9787-45D17E52C306}"/>
              </a:ext>
            </a:extLst>
          </p:cNvPr>
          <p:cNvSpPr txBox="1"/>
          <p:nvPr/>
        </p:nvSpPr>
        <p:spPr>
          <a:xfrm>
            <a:off x="-1091593" y="3602967"/>
            <a:ext cx="6736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枚方</a:t>
            </a:r>
            <a:r>
              <a:rPr kumimoji="1"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T-SITE</a:t>
            </a: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を眺める歩道橋（枚方市）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F4FC491-9FA3-4BD1-82B4-7AC4BD4D7AA1}"/>
              </a:ext>
            </a:extLst>
          </p:cNvPr>
          <p:cNvSpPr txBox="1"/>
          <p:nvPr/>
        </p:nvSpPr>
        <p:spPr>
          <a:xfrm>
            <a:off x="-40632" y="6273146"/>
            <a:ext cx="459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大阪平野夕景を眺める</a:t>
            </a:r>
            <a:endParaRPr kumimoji="1"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ホテルセイリュウ東大阪スカイテラス（東大阪市）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761CDAE-AA39-45FE-AE02-24C95877B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4" y="4180152"/>
            <a:ext cx="2928475" cy="2053364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4766F2E2-2104-4BF0-8F41-3B22D1D0E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6" b="442"/>
          <a:stretch/>
        </p:blipFill>
        <p:spPr>
          <a:xfrm>
            <a:off x="5670223" y="1209888"/>
            <a:ext cx="2150243" cy="26400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51DBF55-B95B-4DC3-9B4B-BD559C646BAA}"/>
              </a:ext>
            </a:extLst>
          </p:cNvPr>
          <p:cNvSpPr txBox="1"/>
          <p:nvPr/>
        </p:nvSpPr>
        <p:spPr>
          <a:xfrm>
            <a:off x="6744841" y="2663195"/>
            <a:ext cx="6025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7E0DF78C-8D94-48DF-B454-26BBABBD3F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-130"/>
          <a:stretch/>
        </p:blipFill>
        <p:spPr>
          <a:xfrm>
            <a:off x="5645405" y="4001746"/>
            <a:ext cx="2175061" cy="26446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BA8FA6F-032F-401C-A558-7AE661D475DD}"/>
              </a:ext>
            </a:extLst>
          </p:cNvPr>
          <p:cNvSpPr txBox="1"/>
          <p:nvPr/>
        </p:nvSpPr>
        <p:spPr>
          <a:xfrm>
            <a:off x="6494253" y="6396058"/>
            <a:ext cx="4430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</a:p>
        </p:txBody>
      </p:sp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BAE26C0C-8295-451F-94EA-18E849AF8D0A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85E44DE-A1D4-4A07-BBF1-653D33D99A2A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EC14977-0DE1-4E53-890F-E86C3E69A8B7}"/>
              </a:ext>
            </a:extLst>
          </p:cNvPr>
          <p:cNvGrpSpPr/>
          <p:nvPr/>
        </p:nvGrpSpPr>
        <p:grpSpPr>
          <a:xfrm>
            <a:off x="4442946" y="658756"/>
            <a:ext cx="4701054" cy="323165"/>
            <a:chOff x="9303792" y="10168470"/>
            <a:chExt cx="4701054" cy="323165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21380E18-B36F-4490-B363-3D87EE62A38C}"/>
                </a:ext>
              </a:extLst>
            </p:cNvPr>
            <p:cNvGrpSpPr/>
            <p:nvPr/>
          </p:nvGrpSpPr>
          <p:grpSpPr>
            <a:xfrm>
              <a:off x="11958545" y="10168470"/>
              <a:ext cx="2046301" cy="323165"/>
              <a:chOff x="7593716" y="10151783"/>
              <a:chExt cx="2046301" cy="323165"/>
            </a:xfrm>
          </p:grpSpPr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91031BE3-55B8-46B0-AA86-50D25BAA6E24}"/>
                  </a:ext>
                </a:extLst>
              </p:cNvPr>
              <p:cNvSpPr txBox="1"/>
              <p:nvPr/>
            </p:nvSpPr>
            <p:spPr>
              <a:xfrm>
                <a:off x="7593716" y="10151783"/>
                <a:ext cx="2046301" cy="3231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fontAlgn="ctr">
                  <a:lnSpc>
                    <a:spcPct val="150000"/>
                  </a:lnSpc>
                </a:pPr>
                <a:r>
                  <a:rPr lang="ja-JP" altLang="en-US" sz="1000" spc="4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■ 主要施設　　　　 駅名</a:t>
                </a:r>
                <a:endParaRPr lang="en-US" altLang="ja-JP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03D6008D-6E61-4275-ADD4-42ACD461A6D8}"/>
                  </a:ext>
                </a:extLst>
              </p:cNvPr>
              <p:cNvSpPr/>
              <p:nvPr/>
            </p:nvSpPr>
            <p:spPr>
              <a:xfrm>
                <a:off x="8655889" y="10288143"/>
                <a:ext cx="231655" cy="105201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C3ED9071-0035-4996-8407-DF71467859CF}"/>
                </a:ext>
              </a:extLst>
            </p:cNvPr>
            <p:cNvSpPr txBox="1"/>
            <p:nvPr/>
          </p:nvSpPr>
          <p:spPr>
            <a:xfrm>
              <a:off x="9303792" y="10225620"/>
              <a:ext cx="352082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ja-JP" altLang="en-US" sz="1000" spc="4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★ </a:t>
              </a:r>
              <a:r>
                <a:rPr lang="ja-JP" altLang="en-US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ビュースポットの位置　　○ バス停</a:t>
              </a:r>
              <a:endParaRPr lang="en-US" altLang="ja-JP" sz="1000" spc="4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138A36EA-5D41-4FB6-A602-D697A31831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70" y="1546439"/>
            <a:ext cx="2947979" cy="196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54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291DD68-C0EB-4E2B-8315-BA8B9AA9BB1D}"/>
              </a:ext>
            </a:extLst>
          </p:cNvPr>
          <p:cNvSpPr txBox="1"/>
          <p:nvPr/>
        </p:nvSpPr>
        <p:spPr>
          <a:xfrm>
            <a:off x="6524308" y="4516666"/>
            <a:ext cx="86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村中の道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0BCAD86-4207-4B65-BBCD-D3BA0A013A0E}"/>
              </a:ext>
            </a:extLst>
          </p:cNvPr>
          <p:cNvSpPr txBox="1"/>
          <p:nvPr/>
        </p:nvSpPr>
        <p:spPr>
          <a:xfrm>
            <a:off x="426936" y="3386683"/>
            <a:ext cx="433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暗越奈良街道を眺める</a:t>
            </a:r>
            <a:endParaRPr kumimoji="1"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暗峠（東大阪市）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C91484A4-28A7-4280-96E4-2B719E71F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4" r="184"/>
          <a:stretch/>
        </p:blipFill>
        <p:spPr>
          <a:xfrm>
            <a:off x="5707790" y="1308450"/>
            <a:ext cx="2133599" cy="26013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CE22FDA-5CA0-4DEB-9C90-479B06A6CAEA}"/>
              </a:ext>
            </a:extLst>
          </p:cNvPr>
          <p:cNvSpPr txBox="1"/>
          <p:nvPr/>
        </p:nvSpPr>
        <p:spPr>
          <a:xfrm>
            <a:off x="7012068" y="2964654"/>
            <a:ext cx="566467" cy="33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ja-JP" altLang="en-US" sz="706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706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暗峠</a:t>
            </a: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AAB05268-D5DD-4022-A505-1845788F5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7984" y="1338809"/>
            <a:ext cx="2246053" cy="1684540"/>
          </a:xfrm>
          <a:prstGeom prst="rect">
            <a:avLst/>
          </a:prstGeom>
        </p:spPr>
      </p:pic>
      <p:sp>
        <p:nvSpPr>
          <p:cNvPr id="17" name="スライド番号プレースホルダー 3">
            <a:extLst>
              <a:ext uri="{FF2B5EF4-FFF2-40B4-BE49-F238E27FC236}">
                <a16:creationId xmlns:a16="http://schemas.microsoft.com/office/drawing/2014/main" id="{2E0B8237-4B8E-4192-9606-785538437702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CCA5120-E229-4552-AB80-9C816B1ECBA8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166A587-6A42-42A9-924D-B2A553FA09B7}"/>
              </a:ext>
            </a:extLst>
          </p:cNvPr>
          <p:cNvGrpSpPr/>
          <p:nvPr/>
        </p:nvGrpSpPr>
        <p:grpSpPr>
          <a:xfrm>
            <a:off x="4442946" y="658756"/>
            <a:ext cx="4701054" cy="323165"/>
            <a:chOff x="9303792" y="10168470"/>
            <a:chExt cx="4701054" cy="323165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613BF27-FFDC-4A42-AA05-FC46B5AE3387}"/>
                </a:ext>
              </a:extLst>
            </p:cNvPr>
            <p:cNvGrpSpPr/>
            <p:nvPr/>
          </p:nvGrpSpPr>
          <p:grpSpPr>
            <a:xfrm>
              <a:off x="11958545" y="10168470"/>
              <a:ext cx="2046301" cy="323165"/>
              <a:chOff x="7593716" y="10151783"/>
              <a:chExt cx="2046301" cy="323165"/>
            </a:xfrm>
          </p:grpSpPr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BB163BFE-2588-4265-B4DB-F1F682CFF8AB}"/>
                  </a:ext>
                </a:extLst>
              </p:cNvPr>
              <p:cNvSpPr txBox="1"/>
              <p:nvPr/>
            </p:nvSpPr>
            <p:spPr>
              <a:xfrm>
                <a:off x="7593716" y="10151783"/>
                <a:ext cx="2046301" cy="3231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fontAlgn="ctr">
                  <a:lnSpc>
                    <a:spcPct val="150000"/>
                  </a:lnSpc>
                </a:pPr>
                <a:r>
                  <a:rPr lang="ja-JP" altLang="en-US" sz="1000" spc="4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■ 主要施設　　　　 駅名</a:t>
                </a:r>
                <a:endParaRPr lang="en-US" altLang="ja-JP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3B18DC2C-2924-4D07-8516-956369D9C814}"/>
                  </a:ext>
                </a:extLst>
              </p:cNvPr>
              <p:cNvSpPr/>
              <p:nvPr/>
            </p:nvSpPr>
            <p:spPr>
              <a:xfrm>
                <a:off x="8655889" y="10288143"/>
                <a:ext cx="231655" cy="105201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9950CA5-F9F2-4F95-B1CB-431C36194BD6}"/>
                </a:ext>
              </a:extLst>
            </p:cNvPr>
            <p:cNvSpPr txBox="1"/>
            <p:nvPr/>
          </p:nvSpPr>
          <p:spPr>
            <a:xfrm>
              <a:off x="9303792" y="10225620"/>
              <a:ext cx="352082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ja-JP" altLang="en-US" sz="1000" spc="4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★ </a:t>
              </a:r>
              <a:r>
                <a:rPr lang="ja-JP" altLang="en-US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ビュースポットの位置　　○ バス停</a:t>
              </a:r>
              <a:endParaRPr lang="en-US" altLang="ja-JP" sz="1000" spc="4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56A5A3C7-799C-4B10-83F2-255289D16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5" y="3909903"/>
            <a:ext cx="3543207" cy="236213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DA5B6B2-077E-41C3-A4C6-AB7C33B13D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82"/>
          <a:stretch/>
        </p:blipFill>
        <p:spPr>
          <a:xfrm>
            <a:off x="5707791" y="4088366"/>
            <a:ext cx="2133598" cy="25853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0B76A4C-0090-4955-8EB1-3518BE4645D4}"/>
              </a:ext>
            </a:extLst>
          </p:cNvPr>
          <p:cNvSpPr txBox="1"/>
          <p:nvPr/>
        </p:nvSpPr>
        <p:spPr>
          <a:xfrm>
            <a:off x="7004304" y="4984361"/>
            <a:ext cx="416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A8DCB28-F981-401E-8D59-F8FE1246EB6F}"/>
              </a:ext>
            </a:extLst>
          </p:cNvPr>
          <p:cNvSpPr txBox="1"/>
          <p:nvPr/>
        </p:nvSpPr>
        <p:spPr>
          <a:xfrm>
            <a:off x="-382601" y="6359334"/>
            <a:ext cx="5727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心合寺山古墳を眺める遊歩道（八尾市）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2975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BEF845F-6A0B-407C-A555-30C7671050B5}"/>
              </a:ext>
            </a:extLst>
          </p:cNvPr>
          <p:cNvSpPr txBox="1"/>
          <p:nvPr/>
        </p:nvSpPr>
        <p:spPr>
          <a:xfrm>
            <a:off x="190272" y="3521070"/>
            <a:ext cx="4478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神立地域の里山を眺める村中の道（八尾市）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ADA225E-7D02-4E49-9260-0EB56BCB7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0" b="2185"/>
          <a:stretch/>
        </p:blipFill>
        <p:spPr>
          <a:xfrm>
            <a:off x="5704199" y="1140667"/>
            <a:ext cx="2133599" cy="25695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D82B2EA-E2FA-4154-A6FD-79240EAF5AC3}"/>
              </a:ext>
            </a:extLst>
          </p:cNvPr>
          <p:cNvSpPr txBox="1"/>
          <p:nvPr/>
        </p:nvSpPr>
        <p:spPr>
          <a:xfrm>
            <a:off x="774602" y="6260172"/>
            <a:ext cx="331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泉北高速鉄道と泉北</a:t>
            </a:r>
            <a:r>
              <a:rPr kumimoji="1"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号線を眺める</a:t>
            </a:r>
            <a:endParaRPr kumimoji="1"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泉ヶ丘松城橋（堺市南区）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61D84086-DB9E-45BD-8F8B-350A0C7A84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" y="3906192"/>
            <a:ext cx="3543207" cy="2355856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1B005F66-1FD4-4CBF-B878-233EE1B507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68" r="847"/>
          <a:stretch/>
        </p:blipFill>
        <p:spPr>
          <a:xfrm>
            <a:off x="5703987" y="3916913"/>
            <a:ext cx="2057577" cy="24795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C4B2931-1797-4AB6-9BB1-C0072A89A6BA}"/>
              </a:ext>
            </a:extLst>
          </p:cNvPr>
          <p:cNvSpPr txBox="1"/>
          <p:nvPr/>
        </p:nvSpPr>
        <p:spPr>
          <a:xfrm>
            <a:off x="5833945" y="5571231"/>
            <a:ext cx="72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松城橋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</a:p>
        </p:txBody>
      </p:sp>
      <p:sp>
        <p:nvSpPr>
          <p:cNvPr id="20" name="スライド番号プレースホルダー 3">
            <a:extLst>
              <a:ext uri="{FF2B5EF4-FFF2-40B4-BE49-F238E27FC236}">
                <a16:creationId xmlns:a16="http://schemas.microsoft.com/office/drawing/2014/main" id="{2A41B24A-35FE-4E2F-8C5E-4D9F42721288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0575F0E-3DB0-402E-B5C1-2375B3D4D5AD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8B9E79A-9393-4430-B4A3-A2A97C660124}"/>
              </a:ext>
            </a:extLst>
          </p:cNvPr>
          <p:cNvGrpSpPr/>
          <p:nvPr/>
        </p:nvGrpSpPr>
        <p:grpSpPr>
          <a:xfrm>
            <a:off x="4442946" y="658756"/>
            <a:ext cx="4701054" cy="323165"/>
            <a:chOff x="9303792" y="10168470"/>
            <a:chExt cx="4701054" cy="323165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44700AE9-36B9-48B6-8748-30CEE024727C}"/>
                </a:ext>
              </a:extLst>
            </p:cNvPr>
            <p:cNvGrpSpPr/>
            <p:nvPr/>
          </p:nvGrpSpPr>
          <p:grpSpPr>
            <a:xfrm>
              <a:off x="11958545" y="10168470"/>
              <a:ext cx="2046301" cy="323165"/>
              <a:chOff x="7593716" y="10151783"/>
              <a:chExt cx="2046301" cy="323165"/>
            </a:xfrm>
          </p:grpSpPr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E34D9D7E-BEF5-4680-B532-3C3498E8A842}"/>
                  </a:ext>
                </a:extLst>
              </p:cNvPr>
              <p:cNvSpPr txBox="1"/>
              <p:nvPr/>
            </p:nvSpPr>
            <p:spPr>
              <a:xfrm>
                <a:off x="7593716" y="10151783"/>
                <a:ext cx="2046301" cy="3231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fontAlgn="ctr">
                  <a:lnSpc>
                    <a:spcPct val="150000"/>
                  </a:lnSpc>
                </a:pPr>
                <a:r>
                  <a:rPr lang="ja-JP" altLang="en-US" sz="1000" spc="4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■ 主要施設　　　　 駅名</a:t>
                </a:r>
                <a:endParaRPr lang="en-US" altLang="ja-JP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C05E79B6-1078-4428-A8DA-75F08400C4A7}"/>
                  </a:ext>
                </a:extLst>
              </p:cNvPr>
              <p:cNvSpPr/>
              <p:nvPr/>
            </p:nvSpPr>
            <p:spPr>
              <a:xfrm>
                <a:off x="8655889" y="10288143"/>
                <a:ext cx="231655" cy="105201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9EB7AA03-BEE5-489B-BCA2-A436AE1884C7}"/>
                </a:ext>
              </a:extLst>
            </p:cNvPr>
            <p:cNvSpPr txBox="1"/>
            <p:nvPr/>
          </p:nvSpPr>
          <p:spPr>
            <a:xfrm>
              <a:off x="9303792" y="10225620"/>
              <a:ext cx="352082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ja-JP" altLang="en-US" sz="1000" spc="4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★ </a:t>
              </a:r>
              <a:r>
                <a:rPr lang="ja-JP" altLang="en-US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ビュースポットの位置　　○ バス停</a:t>
              </a:r>
              <a:endParaRPr lang="en-US" altLang="ja-JP" sz="1000" spc="4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66A4F0-D79C-4361-9FC0-95061CDF463E}"/>
              </a:ext>
            </a:extLst>
          </p:cNvPr>
          <p:cNvSpPr txBox="1"/>
          <p:nvPr/>
        </p:nvSpPr>
        <p:spPr>
          <a:xfrm>
            <a:off x="6968490" y="1583777"/>
            <a:ext cx="416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5127FA5-BCBD-4DB0-A2C4-84D2A0F88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1" y="1337717"/>
            <a:ext cx="3258886" cy="21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2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4CD7D9-DA1E-4062-968B-A0612C280142}"/>
              </a:ext>
            </a:extLst>
          </p:cNvPr>
          <p:cNvSpPr txBox="1"/>
          <p:nvPr/>
        </p:nvSpPr>
        <p:spPr>
          <a:xfrm>
            <a:off x="628523" y="3340043"/>
            <a:ext cx="391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海沿いの松並木を眺める</a:t>
            </a:r>
            <a:endParaRPr kumimoji="1"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新浜緑地（忠岡町）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AA76E17-1A8D-4927-A746-135C79A5B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321" y="1132446"/>
            <a:ext cx="2073328" cy="25234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92DCF1A-988D-4898-9200-86FDD57FD9A0}"/>
              </a:ext>
            </a:extLst>
          </p:cNvPr>
          <p:cNvSpPr txBox="1"/>
          <p:nvPr/>
        </p:nvSpPr>
        <p:spPr>
          <a:xfrm>
            <a:off x="6043487" y="1379468"/>
            <a:ext cx="128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新浜緑地</a:t>
            </a:r>
          </a:p>
        </p:txBody>
      </p:sp>
      <p:sp>
        <p:nvSpPr>
          <p:cNvPr id="23" name="スライド番号プレースホルダー 3">
            <a:extLst>
              <a:ext uri="{FF2B5EF4-FFF2-40B4-BE49-F238E27FC236}">
                <a16:creationId xmlns:a16="http://schemas.microsoft.com/office/drawing/2014/main" id="{4F998141-C6A3-4729-BA51-A0F5A49A2105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C0F0961-D2DB-4F47-AC58-306566E640C4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6706FC4-3128-4602-BE81-793AF0F754F6}"/>
              </a:ext>
            </a:extLst>
          </p:cNvPr>
          <p:cNvGrpSpPr/>
          <p:nvPr/>
        </p:nvGrpSpPr>
        <p:grpSpPr>
          <a:xfrm>
            <a:off x="4442946" y="658756"/>
            <a:ext cx="4701054" cy="323165"/>
            <a:chOff x="9303792" y="10168470"/>
            <a:chExt cx="4701054" cy="323165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0E8627AD-787F-4276-A1EE-CD4229CC353A}"/>
                </a:ext>
              </a:extLst>
            </p:cNvPr>
            <p:cNvGrpSpPr/>
            <p:nvPr/>
          </p:nvGrpSpPr>
          <p:grpSpPr>
            <a:xfrm>
              <a:off x="11958545" y="10168470"/>
              <a:ext cx="2046301" cy="323165"/>
              <a:chOff x="7593716" y="10151783"/>
              <a:chExt cx="2046301" cy="323165"/>
            </a:xfrm>
          </p:grpSpPr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44CF3D70-AC4F-40B4-B052-3EA495423738}"/>
                  </a:ext>
                </a:extLst>
              </p:cNvPr>
              <p:cNvSpPr txBox="1"/>
              <p:nvPr/>
            </p:nvSpPr>
            <p:spPr>
              <a:xfrm>
                <a:off x="7593716" y="10151783"/>
                <a:ext cx="2046301" cy="3231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fontAlgn="ctr">
                  <a:lnSpc>
                    <a:spcPct val="150000"/>
                  </a:lnSpc>
                </a:pPr>
                <a:r>
                  <a:rPr lang="ja-JP" altLang="en-US" sz="1000" spc="4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■ 主要施設　　　　 駅名</a:t>
                </a:r>
                <a:endParaRPr lang="en-US" altLang="ja-JP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0B3C341B-3ACE-4B67-8B6D-0F7B6DBD487D}"/>
                  </a:ext>
                </a:extLst>
              </p:cNvPr>
              <p:cNvSpPr/>
              <p:nvPr/>
            </p:nvSpPr>
            <p:spPr>
              <a:xfrm>
                <a:off x="8655889" y="10288143"/>
                <a:ext cx="231655" cy="105201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D2AA701-ECF8-4038-BB7F-C1B73F8911A6}"/>
                </a:ext>
              </a:extLst>
            </p:cNvPr>
            <p:cNvSpPr txBox="1"/>
            <p:nvPr/>
          </p:nvSpPr>
          <p:spPr>
            <a:xfrm>
              <a:off x="9303792" y="10225620"/>
              <a:ext cx="352082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ja-JP" altLang="en-US" sz="1000" spc="4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★ </a:t>
              </a:r>
              <a:r>
                <a:rPr lang="ja-JP" altLang="en-US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ビュースポットの位置　　○ バス停</a:t>
              </a:r>
              <a:endParaRPr lang="en-US" altLang="ja-JP" sz="1000" spc="4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6219AD7F-B68D-4D79-A533-DC14E1BD8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26" y="1144336"/>
            <a:ext cx="3195181" cy="212780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0628BB6-752E-4082-8C5A-C4BC085D1E7A}"/>
              </a:ext>
            </a:extLst>
          </p:cNvPr>
          <p:cNvSpPr txBox="1"/>
          <p:nvPr/>
        </p:nvSpPr>
        <p:spPr>
          <a:xfrm>
            <a:off x="600106" y="6117618"/>
            <a:ext cx="3945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水間観音を眺める水間街道（貝塚市）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5E3D1B36-3893-4E7E-8789-FA528655E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78" y="4063748"/>
            <a:ext cx="2738493" cy="205387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E4347ED-A196-4824-8C36-E2C9DB07F0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347"/>
          <a:stretch/>
        </p:blipFill>
        <p:spPr>
          <a:xfrm>
            <a:off x="5703153" y="3863263"/>
            <a:ext cx="2097496" cy="25491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B62E962-719C-4313-B9D3-303A2C433BF8}"/>
              </a:ext>
            </a:extLst>
          </p:cNvPr>
          <p:cNvSpPr txBox="1"/>
          <p:nvPr/>
        </p:nvSpPr>
        <p:spPr>
          <a:xfrm>
            <a:off x="6611733" y="5409263"/>
            <a:ext cx="10026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★水間街道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879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641907-C903-4652-9954-5A1237097A5C}"/>
              </a:ext>
            </a:extLst>
          </p:cNvPr>
          <p:cNvSpPr txBox="1"/>
          <p:nvPr/>
        </p:nvSpPr>
        <p:spPr>
          <a:xfrm>
            <a:off x="723053" y="3514629"/>
            <a:ext cx="405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日根荘の田園風景を眺める</a:t>
            </a:r>
            <a:endParaRPr kumimoji="1"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日根荘大木の里コスモス園（泉佐野市）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073F688-C319-4E0F-88C6-6C0797880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030"/>
          <a:stretch/>
        </p:blipFill>
        <p:spPr>
          <a:xfrm>
            <a:off x="5753830" y="1160545"/>
            <a:ext cx="2046301" cy="25005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E545F94-48CD-4748-81B2-C54840E04F41}"/>
              </a:ext>
            </a:extLst>
          </p:cNvPr>
          <p:cNvSpPr txBox="1"/>
          <p:nvPr/>
        </p:nvSpPr>
        <p:spPr>
          <a:xfrm>
            <a:off x="6436899" y="2579544"/>
            <a:ext cx="420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6668CD85-D0E2-47F0-AE0B-57784C6F29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1" y="1111025"/>
            <a:ext cx="4330049" cy="2435652"/>
          </a:xfrm>
          <a:prstGeom prst="rect">
            <a:avLst/>
          </a:prstGeom>
        </p:spPr>
      </p:pic>
      <p:sp>
        <p:nvSpPr>
          <p:cNvPr id="32" name="スライド番号プレースホルダー 3">
            <a:extLst>
              <a:ext uri="{FF2B5EF4-FFF2-40B4-BE49-F238E27FC236}">
                <a16:creationId xmlns:a16="http://schemas.microsoft.com/office/drawing/2014/main" id="{2902C760-EADD-47EB-9B10-610C46B18D79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B904A77-E4EE-4E4D-8A8C-1A37D8DEF59D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7DCA5CE1-9573-441A-B396-DDCE969A1882}"/>
              </a:ext>
            </a:extLst>
          </p:cNvPr>
          <p:cNvGrpSpPr/>
          <p:nvPr/>
        </p:nvGrpSpPr>
        <p:grpSpPr>
          <a:xfrm>
            <a:off x="4442946" y="658756"/>
            <a:ext cx="4701054" cy="323165"/>
            <a:chOff x="9303792" y="10168470"/>
            <a:chExt cx="4701054" cy="323165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536CD06E-E541-47D2-824B-9A3820967DBC}"/>
                </a:ext>
              </a:extLst>
            </p:cNvPr>
            <p:cNvGrpSpPr/>
            <p:nvPr/>
          </p:nvGrpSpPr>
          <p:grpSpPr>
            <a:xfrm>
              <a:off x="11958545" y="10168470"/>
              <a:ext cx="2046301" cy="323165"/>
              <a:chOff x="7593716" y="10151783"/>
              <a:chExt cx="2046301" cy="323165"/>
            </a:xfrm>
          </p:grpSpPr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31A25CEB-87D7-4A65-8B87-6B43443ED4AF}"/>
                  </a:ext>
                </a:extLst>
              </p:cNvPr>
              <p:cNvSpPr txBox="1"/>
              <p:nvPr/>
            </p:nvSpPr>
            <p:spPr>
              <a:xfrm>
                <a:off x="7593716" y="10151783"/>
                <a:ext cx="2046301" cy="3231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fontAlgn="ctr">
                  <a:lnSpc>
                    <a:spcPct val="150000"/>
                  </a:lnSpc>
                </a:pPr>
                <a:r>
                  <a:rPr lang="ja-JP" altLang="en-US" sz="1000" spc="4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■ 主要施設　　　　 駅名</a:t>
                </a:r>
                <a:endParaRPr lang="en-US" altLang="ja-JP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C91B7478-A59E-4FD2-A41F-3E110CC9EED0}"/>
                  </a:ext>
                </a:extLst>
              </p:cNvPr>
              <p:cNvSpPr/>
              <p:nvPr/>
            </p:nvSpPr>
            <p:spPr>
              <a:xfrm>
                <a:off x="8655889" y="10288143"/>
                <a:ext cx="231655" cy="105201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D263FEF4-57FB-488F-A510-B13C7B00B42D}"/>
                </a:ext>
              </a:extLst>
            </p:cNvPr>
            <p:cNvSpPr txBox="1"/>
            <p:nvPr/>
          </p:nvSpPr>
          <p:spPr>
            <a:xfrm>
              <a:off x="9303792" y="10225620"/>
              <a:ext cx="352082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ja-JP" altLang="en-US" sz="1000" spc="4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★ </a:t>
              </a:r>
              <a:r>
                <a:rPr lang="ja-JP" altLang="en-US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ビュースポットの位置　　○ バス停</a:t>
              </a:r>
              <a:endParaRPr lang="en-US" altLang="ja-JP" sz="1000" spc="4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BA4CC60-6722-4F6E-833D-DF2A42A64EC2}"/>
              </a:ext>
            </a:extLst>
          </p:cNvPr>
          <p:cNvSpPr txBox="1"/>
          <p:nvPr/>
        </p:nvSpPr>
        <p:spPr>
          <a:xfrm>
            <a:off x="234025" y="6388321"/>
            <a:ext cx="4979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堀河ダムを眺める桜並木道（泉南市）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6" name="図 9">
            <a:extLst>
              <a:ext uri="{FF2B5EF4-FFF2-40B4-BE49-F238E27FC236}">
                <a16:creationId xmlns:a16="http://schemas.microsoft.com/office/drawing/2014/main" id="{332CFE68-2FDB-4C4E-BF9B-2EFCE9C7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52" y="4219598"/>
            <a:ext cx="2843953" cy="213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7957E3F0-8160-4647-9236-ABC3ADB10A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8" t="745" r="1594" b="595"/>
          <a:stretch/>
        </p:blipFill>
        <p:spPr>
          <a:xfrm>
            <a:off x="5753829" y="3967878"/>
            <a:ext cx="2046300" cy="25101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F6B02C9-1D9D-49A7-AE35-05E1BE684E20}"/>
              </a:ext>
            </a:extLst>
          </p:cNvPr>
          <p:cNvSpPr txBox="1"/>
          <p:nvPr/>
        </p:nvSpPr>
        <p:spPr>
          <a:xfrm>
            <a:off x="6841847" y="4485198"/>
            <a:ext cx="4180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</a:p>
        </p:txBody>
      </p:sp>
    </p:spTree>
    <p:extLst>
      <p:ext uri="{BB962C8B-B14F-4D97-AF65-F5344CB8AC3E}">
        <p14:creationId xmlns:p14="http://schemas.microsoft.com/office/powerpoint/2010/main" val="1505206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2C5B2A-594B-4BFD-AA4B-2BFAB43850FD}"/>
              </a:ext>
            </a:extLst>
          </p:cNvPr>
          <p:cNvSpPr txBox="1"/>
          <p:nvPr/>
        </p:nvSpPr>
        <p:spPr>
          <a:xfrm>
            <a:off x="-130576" y="6505439"/>
            <a:ext cx="508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近鉄電車の線路を眺める澤田八幡神社（藤井寺市</a:t>
            </a: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D76C93E-44CE-4B6C-A634-DF1C0EF42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20" y="4005051"/>
            <a:ext cx="1754373" cy="23510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BC121F5-271E-4FD4-8266-E3AD6469C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8"/>
          <a:stretch/>
        </p:blipFill>
        <p:spPr>
          <a:xfrm>
            <a:off x="5731434" y="3902682"/>
            <a:ext cx="2064551" cy="25000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1D152C3-C8D0-43A4-B144-B05FABFE09F1}"/>
              </a:ext>
            </a:extLst>
          </p:cNvPr>
          <p:cNvSpPr txBox="1"/>
          <p:nvPr/>
        </p:nvSpPr>
        <p:spPr>
          <a:xfrm>
            <a:off x="6016361" y="4772524"/>
            <a:ext cx="339449" cy="23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CB5818F-E4BF-417E-99E2-D088CBAD1E0E}"/>
              </a:ext>
            </a:extLst>
          </p:cNvPr>
          <p:cNvSpPr txBox="1"/>
          <p:nvPr/>
        </p:nvSpPr>
        <p:spPr>
          <a:xfrm>
            <a:off x="526216" y="3390447"/>
            <a:ext cx="391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柏原のぶどう畑と奈良盆地を眺める</a:t>
            </a:r>
            <a:endParaRPr kumimoji="1"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府道</a:t>
            </a:r>
            <a:r>
              <a:rPr kumimoji="1"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183</a:t>
            </a: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号線（柏原市）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A588FE94-D121-4080-A13D-6D6AD232FF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4" b="717"/>
          <a:stretch/>
        </p:blipFill>
        <p:spPr>
          <a:xfrm>
            <a:off x="5718516" y="1126486"/>
            <a:ext cx="2077469" cy="25255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EE804C5-3433-4908-A26A-4F7D613F5922}"/>
              </a:ext>
            </a:extLst>
          </p:cNvPr>
          <p:cNvSpPr txBox="1"/>
          <p:nvPr/>
        </p:nvSpPr>
        <p:spPr>
          <a:xfrm>
            <a:off x="6093617" y="1415996"/>
            <a:ext cx="1006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089F5AC6-DFBB-4703-84F7-919DC266665C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0E24A8A-F171-4217-AD09-48627E2BD956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E4A9B0B-B3D8-4AA1-A00D-9A6D1453702C}"/>
              </a:ext>
            </a:extLst>
          </p:cNvPr>
          <p:cNvGrpSpPr/>
          <p:nvPr/>
        </p:nvGrpSpPr>
        <p:grpSpPr>
          <a:xfrm>
            <a:off x="4442946" y="658756"/>
            <a:ext cx="4701054" cy="323165"/>
            <a:chOff x="9303792" y="10168470"/>
            <a:chExt cx="4701054" cy="32316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9294CE4E-2174-4EDC-A47D-1AE7BACBF729}"/>
                </a:ext>
              </a:extLst>
            </p:cNvPr>
            <p:cNvGrpSpPr/>
            <p:nvPr/>
          </p:nvGrpSpPr>
          <p:grpSpPr>
            <a:xfrm>
              <a:off x="11958545" y="10168470"/>
              <a:ext cx="2046301" cy="323165"/>
              <a:chOff x="7593716" y="10151783"/>
              <a:chExt cx="2046301" cy="323165"/>
            </a:xfrm>
          </p:grpSpPr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7E6AF2E-4FDF-42E6-868F-623EC84AF862}"/>
                  </a:ext>
                </a:extLst>
              </p:cNvPr>
              <p:cNvSpPr txBox="1"/>
              <p:nvPr/>
            </p:nvSpPr>
            <p:spPr>
              <a:xfrm>
                <a:off x="7593716" y="10151783"/>
                <a:ext cx="2046301" cy="3231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fontAlgn="ctr">
                  <a:lnSpc>
                    <a:spcPct val="150000"/>
                  </a:lnSpc>
                </a:pPr>
                <a:r>
                  <a:rPr lang="ja-JP" altLang="en-US" sz="1000" spc="4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■ 主要施設　　　　 駅名</a:t>
                </a:r>
                <a:endParaRPr lang="en-US" altLang="ja-JP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AEF6468A-E915-4CAB-B58C-980FD56C56D8}"/>
                  </a:ext>
                </a:extLst>
              </p:cNvPr>
              <p:cNvSpPr/>
              <p:nvPr/>
            </p:nvSpPr>
            <p:spPr>
              <a:xfrm>
                <a:off x="8655889" y="10288143"/>
                <a:ext cx="231655" cy="105201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21E629F1-CA3C-4780-AA37-1D14669E2D3F}"/>
                </a:ext>
              </a:extLst>
            </p:cNvPr>
            <p:cNvSpPr txBox="1"/>
            <p:nvPr/>
          </p:nvSpPr>
          <p:spPr>
            <a:xfrm>
              <a:off x="9303792" y="10225620"/>
              <a:ext cx="352082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ja-JP" altLang="en-US" sz="1000" spc="4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★ </a:t>
              </a:r>
              <a:r>
                <a:rPr lang="ja-JP" altLang="en-US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ビュースポットの位置　　○ バス停</a:t>
              </a:r>
              <a:endParaRPr lang="en-US" altLang="ja-JP" sz="1000" spc="4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38E198AA-E8F0-44DE-803B-3B5C35293B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79" y="1329557"/>
            <a:ext cx="2747853" cy="206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59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D6AD3971-53CC-48D7-9E2C-3A25FCB9D5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713627"/>
              </p:ext>
            </p:extLst>
          </p:nvPr>
        </p:nvGraphicFramePr>
        <p:xfrm>
          <a:off x="495756" y="971165"/>
          <a:ext cx="7993710" cy="5110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233">
                  <a:extLst>
                    <a:ext uri="{9D8B030D-6E8A-4147-A177-3AD203B41FA5}">
                      <a16:colId xmlns:a16="http://schemas.microsoft.com/office/drawing/2014/main" val="3108139509"/>
                    </a:ext>
                  </a:extLst>
                </a:gridCol>
                <a:gridCol w="6178163">
                  <a:extLst>
                    <a:ext uri="{9D8B030D-6E8A-4147-A177-3AD203B41FA5}">
                      <a16:colId xmlns:a16="http://schemas.microsoft.com/office/drawing/2014/main" val="3350046347"/>
                    </a:ext>
                  </a:extLst>
                </a:gridCol>
                <a:gridCol w="1309314">
                  <a:extLst>
                    <a:ext uri="{9D8B030D-6E8A-4147-A177-3AD203B41FA5}">
                      <a16:colId xmlns:a16="http://schemas.microsoft.com/office/drawing/2014/main" val="2678563129"/>
                    </a:ext>
                  </a:extLst>
                </a:gridCol>
              </a:tblGrid>
              <a:tr h="355966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</a:rPr>
                        <a:t>番号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ビュースポット名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市町村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628524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</a:rPr>
                        <a:t>（北大阪エリア）４件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60548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地黄城城下町の石垣を眺める東郷バイパス清普寺入口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能勢町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8172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勝ちダルマと大自然を眺める勝尾寺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箕面市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59472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大正川を眺める大正川河川敷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摂津市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20645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銭原の棚田と里山風景を眺める阪急バス車川庄バス停付近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茨木市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78518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</a:rPr>
                        <a:t>（大阪市エリア）４件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38427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JR</a:t>
                      </a: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大阪駅ホームを眺める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LUCUA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大阪市北区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6161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阿波座ジャンクションを眺める中央大通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大阪市西区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27103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木津川水門を眺める落合上渡船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大阪市大正区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18532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天保山大観覧車を眺める天保山渡船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大阪市港区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424348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</a:rPr>
                        <a:t>（東大阪エリア）５件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23363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枚方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T-SITE</a:t>
                      </a: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を眺める歩道橋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枚方市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7013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大阪平野夕景を眺めるホテルセイリュウ東大阪スカイテラス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東大阪市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7095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暗越奈良街道を眺める暗峠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東大阪市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1159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心合寺山古墳を眺める遊歩道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八尾市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02684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13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神立地域の里山を眺める村中の道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八尾市</a:t>
                      </a:r>
                      <a:endParaRPr kumimoji="1" lang="en-US" altLang="ja-JP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312783"/>
                  </a:ext>
                </a:extLst>
              </a:tr>
            </a:tbl>
          </a:graphicData>
        </a:graphic>
      </p:graphicFrame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5E666DBB-1265-40A4-A3C4-79CF7CA5E5DA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CE3A891-318E-45F6-B297-70157E039A05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</p:spTree>
    <p:extLst>
      <p:ext uri="{BB962C8B-B14F-4D97-AF65-F5344CB8AC3E}">
        <p14:creationId xmlns:p14="http://schemas.microsoft.com/office/powerpoint/2010/main" val="2343544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2">
            <a:extLst>
              <a:ext uri="{FF2B5EF4-FFF2-40B4-BE49-F238E27FC236}">
                <a16:creationId xmlns:a16="http://schemas.microsoft.com/office/drawing/2014/main" id="{2FE9822B-E7AD-4D61-9A6B-F404BD1A8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822585"/>
              </p:ext>
            </p:extLst>
          </p:nvPr>
        </p:nvGraphicFramePr>
        <p:xfrm>
          <a:off x="575145" y="979070"/>
          <a:ext cx="7993710" cy="303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233">
                  <a:extLst>
                    <a:ext uri="{9D8B030D-6E8A-4147-A177-3AD203B41FA5}">
                      <a16:colId xmlns:a16="http://schemas.microsoft.com/office/drawing/2014/main" val="3108139509"/>
                    </a:ext>
                  </a:extLst>
                </a:gridCol>
                <a:gridCol w="6178163">
                  <a:extLst>
                    <a:ext uri="{9D8B030D-6E8A-4147-A177-3AD203B41FA5}">
                      <a16:colId xmlns:a16="http://schemas.microsoft.com/office/drawing/2014/main" val="3350046347"/>
                    </a:ext>
                  </a:extLst>
                </a:gridCol>
                <a:gridCol w="1309314">
                  <a:extLst>
                    <a:ext uri="{9D8B030D-6E8A-4147-A177-3AD203B41FA5}">
                      <a16:colId xmlns:a16="http://schemas.microsoft.com/office/drawing/2014/main" val="2678563129"/>
                    </a:ext>
                  </a:extLst>
                </a:gridCol>
              </a:tblGrid>
              <a:tr h="355966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</a:rPr>
                        <a:t>番号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ビュースポット名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市町村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628524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</a:rPr>
                        <a:t>（泉州エリア）５件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60548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泉北高速鉄道と泉北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号線を眺める泉ヶ丘松城橋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堺市南区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8172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海沿いの松並木を眺める新浜緑地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忠岡町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59472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16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水間観音を眺める水間街道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貝塚市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20645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17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日根荘の田園風景を眺める日根荘大木の里コスモス園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泉佐野市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785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18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堀河ダムを眺める桜並木道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泉南市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616160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algn="l"/>
                      <a:r>
                        <a:rPr kumimoji="1" lang="ja-JP" altLang="en-US" b="1" dirty="0">
                          <a:solidFill>
                            <a:schemeClr val="tx1"/>
                          </a:solidFill>
                        </a:rPr>
                        <a:t>（南河内エリア）２件</a:t>
                      </a:r>
                      <a:endParaRPr kumimoji="1" lang="en-US" altLang="ja-JP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阿波座ジャンクションを眺める中央大通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大阪市西区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27103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19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柏原のぶどう畑と奈良盆地を眺める府道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183</a:t>
                      </a: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号線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柏原市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7013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近鉄電車の線路を眺める澤田八幡神社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藤井寺市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709504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B06A648F-B2EF-45D8-8DC6-9D494CABD225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4D28359-86F8-4D6E-B536-FC73D8E0F291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</p:spTree>
    <p:extLst>
      <p:ext uri="{BB962C8B-B14F-4D97-AF65-F5344CB8AC3E}">
        <p14:creationId xmlns:p14="http://schemas.microsoft.com/office/powerpoint/2010/main" val="269768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C7C725-8BE5-4B52-8A3B-82D15A2AE315}"/>
              </a:ext>
            </a:extLst>
          </p:cNvPr>
          <p:cNvSpPr txBox="1"/>
          <p:nvPr/>
        </p:nvSpPr>
        <p:spPr>
          <a:xfrm>
            <a:off x="262393" y="696072"/>
            <a:ext cx="8619214" cy="68204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30000"/>
              </a:lnSpc>
            </a:pP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 既選定の「ビュースポットおおさか」のうち、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視対象の消失、視点場の撤去により、眺め等が大きく変化したもの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について、景観ビジョン推進部会で議論の上、</a:t>
            </a:r>
            <a:r>
              <a:rPr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ビュースポットを変更</a:t>
            </a:r>
            <a:endParaRPr kumimoji="1" lang="ja-JP" altLang="en-US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1757EA56-B835-40C1-A98D-59EF2E767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150998"/>
              </p:ext>
            </p:extLst>
          </p:nvPr>
        </p:nvGraphicFramePr>
        <p:xfrm>
          <a:off x="182881" y="1613305"/>
          <a:ext cx="8551773" cy="5049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162">
                  <a:extLst>
                    <a:ext uri="{9D8B030D-6E8A-4147-A177-3AD203B41FA5}">
                      <a16:colId xmlns:a16="http://schemas.microsoft.com/office/drawing/2014/main" val="3856469232"/>
                    </a:ext>
                  </a:extLst>
                </a:gridCol>
                <a:gridCol w="3130654">
                  <a:extLst>
                    <a:ext uri="{9D8B030D-6E8A-4147-A177-3AD203B41FA5}">
                      <a16:colId xmlns:a16="http://schemas.microsoft.com/office/drawing/2014/main" val="3972049106"/>
                    </a:ext>
                  </a:extLst>
                </a:gridCol>
                <a:gridCol w="1200647">
                  <a:extLst>
                    <a:ext uri="{9D8B030D-6E8A-4147-A177-3AD203B41FA5}">
                      <a16:colId xmlns:a16="http://schemas.microsoft.com/office/drawing/2014/main" val="275305363"/>
                    </a:ext>
                  </a:extLst>
                </a:gridCol>
                <a:gridCol w="3892310">
                  <a:extLst>
                    <a:ext uri="{9D8B030D-6E8A-4147-A177-3AD203B41FA5}">
                      <a16:colId xmlns:a16="http://schemas.microsoft.com/office/drawing/2014/main" val="3072385202"/>
                    </a:ext>
                  </a:extLst>
                </a:gridCol>
              </a:tblGrid>
              <a:tr h="575169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既選定スポット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変更に係る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変更後の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“ビュースポットおおさか“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712625"/>
                  </a:ext>
                </a:extLst>
              </a:tr>
              <a:tr h="2237360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高石の工場夜景を眺める市道高砂１号線</a:t>
                      </a:r>
                      <a:endParaRPr kumimoji="1" lang="en-US" altLang="ja-JP" sz="12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（高石市）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視対象の</a:t>
                      </a:r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消失</a:t>
                      </a:r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（工場閉鎖）</a:t>
                      </a:r>
                      <a:endParaRPr kumimoji="1" lang="en-US" altLang="ja-JP" sz="12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↓</a:t>
                      </a:r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u="sng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場所、名称の変更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83727"/>
                  </a:ext>
                </a:extLst>
              </a:tr>
              <a:tr h="22373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ダムを眺める安威川ダム展望スポット</a:t>
                      </a:r>
                      <a:endParaRPr kumimoji="1" lang="en-US" altLang="ja-JP" sz="12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（茨木市）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ダム竣工に伴う</a:t>
                      </a:r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視点場の</a:t>
                      </a:r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撤去</a:t>
                      </a:r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↓</a:t>
                      </a:r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u="sng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視点場の</a:t>
                      </a:r>
                      <a:endParaRPr kumimoji="1" lang="en-US" altLang="ja-JP" u="sng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u="sng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位置の変更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094178"/>
                  </a:ext>
                </a:extLst>
              </a:tr>
            </a:tbl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id="{8C02DED4-E63E-4063-94DB-556BAE6CBA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0" b="15127"/>
          <a:stretch/>
        </p:blipFill>
        <p:spPr>
          <a:xfrm>
            <a:off x="977143" y="2240868"/>
            <a:ext cx="2081640" cy="1742735"/>
          </a:xfrm>
          <a:prstGeom prst="rect">
            <a:avLst/>
          </a:prstGeom>
          <a:ln w="19050">
            <a:noFill/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1501F6C-0CE3-477F-BD0F-DBD1EFC0A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 b="10470"/>
          <a:stretch/>
        </p:blipFill>
        <p:spPr>
          <a:xfrm>
            <a:off x="5023959" y="2240867"/>
            <a:ext cx="2034066" cy="2132747"/>
          </a:xfrm>
          <a:prstGeom prst="rect">
            <a:avLst/>
          </a:prstGeom>
          <a:ln w="28575">
            <a:noFill/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F72995-61FB-477D-BD08-AE6345980D83}"/>
              </a:ext>
            </a:extLst>
          </p:cNvPr>
          <p:cNvSpPr txBox="1"/>
          <p:nvPr/>
        </p:nvSpPr>
        <p:spPr>
          <a:xfrm>
            <a:off x="7142179" y="3542617"/>
            <a:ext cx="1515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浜寺水路に映る</a:t>
            </a:r>
            <a:endParaRPr kumimoji="1" lang="en-US" altLang="ja-JP" sz="1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工場夜景を眺める</a:t>
            </a:r>
            <a:endParaRPr kumimoji="1" lang="en-US" altLang="ja-JP" sz="1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浜寺公園</a:t>
            </a:r>
            <a:endParaRPr kumimoji="1" lang="en-US" altLang="ja-JP" sz="1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（高石市）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D8C705-58FD-42B0-9ADC-82DD9907FD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2"/>
          <a:stretch/>
        </p:blipFill>
        <p:spPr>
          <a:xfrm>
            <a:off x="837009" y="4482568"/>
            <a:ext cx="2556886" cy="1742735"/>
          </a:xfrm>
          <a:prstGeom prst="rect">
            <a:avLst/>
          </a:prstGeom>
          <a:ln w="19050"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C29F2C8-9693-4ACC-8E68-2B5435CD3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959" y="4549500"/>
            <a:ext cx="2664688" cy="1998035"/>
          </a:xfrm>
          <a:prstGeom prst="rect">
            <a:avLst/>
          </a:prstGeom>
          <a:ln w="19050">
            <a:noFill/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1D4BB11-4863-4EF9-B133-DB20B7AB7257}"/>
              </a:ext>
            </a:extLst>
          </p:cNvPr>
          <p:cNvSpPr txBox="1"/>
          <p:nvPr/>
        </p:nvSpPr>
        <p:spPr>
          <a:xfrm>
            <a:off x="7688647" y="5744668"/>
            <a:ext cx="1332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ダムを眺める</a:t>
            </a:r>
            <a:endParaRPr kumimoji="1" lang="en-US" altLang="ja-JP" sz="1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安威川ダム</a:t>
            </a:r>
            <a:endParaRPr kumimoji="1" lang="en-US" altLang="ja-JP" sz="1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展望スポット</a:t>
            </a:r>
            <a:endParaRPr kumimoji="1" lang="en-US" altLang="ja-JP" sz="1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（茨木市）</a:t>
            </a:r>
          </a:p>
        </p:txBody>
      </p:sp>
      <p:sp>
        <p:nvSpPr>
          <p:cNvPr id="16" name="スライド番号プレースホルダー 3">
            <a:extLst>
              <a:ext uri="{FF2B5EF4-FFF2-40B4-BE49-F238E27FC236}">
                <a16:creationId xmlns:a16="http://schemas.microsoft.com/office/drawing/2014/main" id="{AEED352A-43DE-4F4C-98FD-D39EC4EE31F8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6B92661-7168-41D3-97ED-7C2E50C06333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ビュースポットおおさか既選定スポットの一部変更</a:t>
            </a:r>
          </a:p>
        </p:txBody>
      </p:sp>
    </p:spTree>
    <p:extLst>
      <p:ext uri="{BB962C8B-B14F-4D97-AF65-F5344CB8AC3E}">
        <p14:creationId xmlns:p14="http://schemas.microsoft.com/office/powerpoint/2010/main" val="22571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A28642-CC94-4391-9A08-E05FE9264FF4}"/>
              </a:ext>
            </a:extLst>
          </p:cNvPr>
          <p:cNvSpPr txBox="1"/>
          <p:nvPr/>
        </p:nvSpPr>
        <p:spPr>
          <a:xfrm>
            <a:off x="357549" y="3060249"/>
            <a:ext cx="8428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第４回ビュースポットおおさかの選定について</a:t>
            </a:r>
            <a:endParaRPr kumimoji="1"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63B22354-6424-47A9-A5F7-45633AAF55D3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8830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A5EE9BFA-7724-420E-ADCB-69B7D20BE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638043"/>
              </p:ext>
            </p:extLst>
          </p:nvPr>
        </p:nvGraphicFramePr>
        <p:xfrm>
          <a:off x="508985" y="959336"/>
          <a:ext cx="8126029" cy="521242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67341">
                  <a:extLst>
                    <a:ext uri="{9D8B030D-6E8A-4147-A177-3AD203B41FA5}">
                      <a16:colId xmlns:a16="http://schemas.microsoft.com/office/drawing/2014/main" val="4216197973"/>
                    </a:ext>
                  </a:extLst>
                </a:gridCol>
                <a:gridCol w="3408521">
                  <a:extLst>
                    <a:ext uri="{9D8B030D-6E8A-4147-A177-3AD203B41FA5}">
                      <a16:colId xmlns:a16="http://schemas.microsoft.com/office/drawing/2014/main" val="341508336"/>
                    </a:ext>
                  </a:extLst>
                </a:gridCol>
                <a:gridCol w="1083389">
                  <a:extLst>
                    <a:ext uri="{9D8B030D-6E8A-4147-A177-3AD203B41FA5}">
                      <a16:colId xmlns:a16="http://schemas.microsoft.com/office/drawing/2014/main" val="1390909239"/>
                    </a:ext>
                  </a:extLst>
                </a:gridCol>
                <a:gridCol w="1083389">
                  <a:extLst>
                    <a:ext uri="{9D8B030D-6E8A-4147-A177-3AD203B41FA5}">
                      <a16:colId xmlns:a16="http://schemas.microsoft.com/office/drawing/2014/main" val="2111066291"/>
                    </a:ext>
                  </a:extLst>
                </a:gridCol>
                <a:gridCol w="1083389">
                  <a:extLst>
                    <a:ext uri="{9D8B030D-6E8A-4147-A177-3AD203B41FA5}">
                      <a16:colId xmlns:a16="http://schemas.microsoft.com/office/drawing/2014/main" val="3462160069"/>
                    </a:ext>
                  </a:extLst>
                </a:gridCol>
              </a:tblGrid>
              <a:tr h="410383">
                <a:tc gridSpan="2">
                  <a:txBody>
                    <a:bodyPr/>
                    <a:lstStyle/>
                    <a:p>
                      <a:pPr algn="ctr"/>
                      <a:endParaRPr kumimoji="1" lang="ja-JP" altLang="en-US" sz="1400" b="0" u="sng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既選定</a:t>
                      </a: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スポット</a:t>
                      </a: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第４回</a:t>
                      </a: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選定スポット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合計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880580"/>
                  </a:ext>
                </a:extLst>
              </a:tr>
              <a:tr h="410383">
                <a:tc rowSpan="5"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地域別</a:t>
                      </a:r>
                    </a:p>
                  </a:txBody>
                  <a:tcPr marL="84546" marR="84546" marT="42273" marB="422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北大阪エリア</a:t>
                      </a: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13</a:t>
                      </a:r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４件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17</a:t>
                      </a:r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248280"/>
                  </a:ext>
                </a:extLst>
              </a:tr>
              <a:tr h="410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大阪市エリア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22</a:t>
                      </a:r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４件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26</a:t>
                      </a:r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581825"/>
                  </a:ext>
                </a:extLst>
              </a:tr>
              <a:tr h="410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東大阪エリア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１３件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５件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18</a:t>
                      </a:r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377757"/>
                  </a:ext>
                </a:extLst>
              </a:tr>
              <a:tr h="410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泉州エリア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19</a:t>
                      </a:r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５件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24</a:t>
                      </a:r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319915"/>
                  </a:ext>
                </a:extLst>
              </a:tr>
              <a:tr h="4103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南河内エリア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13</a:t>
                      </a:r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２件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15</a:t>
                      </a:r>
                      <a:r>
                        <a:rPr kumimoji="1" lang="ja-JP" altLang="en-US" sz="14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326812"/>
                  </a:ext>
                </a:extLst>
              </a:tr>
              <a:tr h="662311">
                <a:tc rowSpan="4"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カテゴリー別　</a:t>
                      </a: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（視対象の分類）</a:t>
                      </a:r>
                    </a:p>
                  </a:txBody>
                  <a:tcPr marL="84546" marR="84546" marT="42273" marB="422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地形特性</a:t>
                      </a: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（山並み、海岸、平野、中流河川等）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28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10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38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880353"/>
                  </a:ext>
                </a:extLst>
              </a:tr>
              <a:tr h="6623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歴史特性</a:t>
                      </a: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（歴史的街道、古墳群、寺内町、城郭等）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18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５件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23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049331"/>
                  </a:ext>
                </a:extLst>
              </a:tr>
              <a:tr h="6623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都市・インフラ特性</a:t>
                      </a: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（広域幹線道路、鉄軌道、大規模公園、港湾等）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15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４件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19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671560"/>
                  </a:ext>
                </a:extLst>
              </a:tr>
              <a:tr h="6623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土地利用特性</a:t>
                      </a: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（超高層ビル群、工業用地、大規模建築物等）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19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１件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20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件</a:t>
                      </a:r>
                    </a:p>
                  </a:txBody>
                  <a:tcPr marL="84546" marR="84546" marT="42273" marB="422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938793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77608D-3F7D-4C98-A27D-5ECAB417F7B9}"/>
              </a:ext>
            </a:extLst>
          </p:cNvPr>
          <p:cNvSpPr txBox="1"/>
          <p:nvPr/>
        </p:nvSpPr>
        <p:spPr>
          <a:xfrm>
            <a:off x="4757029" y="6271570"/>
            <a:ext cx="384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合計　　　　８０</a:t>
            </a: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件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２０</a:t>
            </a: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件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１００</a:t>
            </a: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件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スライド番号プレースホルダー 3">
            <a:extLst>
              <a:ext uri="{FF2B5EF4-FFF2-40B4-BE49-F238E27FC236}">
                <a16:creationId xmlns:a16="http://schemas.microsoft.com/office/drawing/2014/main" id="{F7A38EDF-9DCB-4705-9CA0-343C7297BF00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26E14D-ECFB-4672-B165-881CBD05552D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24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選定スポットの分類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470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3DAFC2F-DAC0-4EEB-83DF-C1CCEA5E4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73" y="1229934"/>
            <a:ext cx="3564383" cy="498659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43825" y="718649"/>
            <a:ext cx="4518107" cy="360964"/>
          </a:xfrm>
        </p:spPr>
        <p:txBody>
          <a:bodyPr>
            <a:noAutofit/>
          </a:bodyPr>
          <a:lstStyle/>
          <a:p>
            <a:pPr algn="ctr" defTabSz="457200">
              <a:lnSpc>
                <a:spcPts val="3400"/>
              </a:lnSpc>
            </a:pPr>
            <a:r>
              <a:rPr lang="ja-JP" altLang="en-US" sz="2000" dirty="0">
                <a:solidFill>
                  <a:srgbClr val="00B0F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全</a:t>
            </a:r>
            <a:r>
              <a:rPr lang="en-US" altLang="ja-JP" sz="2000" dirty="0">
                <a:solidFill>
                  <a:srgbClr val="00B0F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100</a:t>
            </a:r>
            <a:r>
              <a:rPr lang="ja-JP" altLang="en-US" sz="2000" dirty="0">
                <a:solidFill>
                  <a:srgbClr val="00B0F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か所のビュースポット</a:t>
            </a:r>
            <a:endParaRPr kumimoji="1" lang="ja-JP" altLang="en-US" sz="3200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65662" y="645227"/>
            <a:ext cx="3944470" cy="507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lnSpc>
                <a:spcPts val="3400"/>
              </a:lnSpc>
            </a:pPr>
            <a:r>
              <a:rPr lang="ja-JP" altLang="en-US" sz="2000" dirty="0">
                <a:solidFill>
                  <a:srgbClr val="00B0F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第４回選定のビュースポット（</a:t>
            </a:r>
            <a:r>
              <a:rPr lang="en-US" altLang="ja-JP" sz="2000" dirty="0">
                <a:solidFill>
                  <a:srgbClr val="00B0F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20</a:t>
            </a:r>
            <a:r>
              <a:rPr lang="ja-JP" altLang="en-US" sz="2000" dirty="0">
                <a:solidFill>
                  <a:srgbClr val="00B0F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箇所）</a:t>
            </a:r>
            <a:endParaRPr lang="ja-JP" altLang="en-US" sz="2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F1C370-021F-4797-8579-0882EEEC981E}"/>
              </a:ext>
            </a:extLst>
          </p:cNvPr>
          <p:cNvSpPr txBox="1"/>
          <p:nvPr/>
        </p:nvSpPr>
        <p:spPr>
          <a:xfrm>
            <a:off x="4734656" y="6202017"/>
            <a:ext cx="433644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今回の選定により、</a:t>
            </a:r>
            <a:r>
              <a:rPr kumimoji="1" lang="ja-JP" altLang="en-US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府内全</a:t>
            </a:r>
            <a:r>
              <a:rPr kumimoji="1" lang="en-US" altLang="ja-JP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43</a:t>
            </a:r>
            <a:r>
              <a:rPr kumimoji="1" lang="ja-JP" altLang="en-US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市町村に拡大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11F1981B-DDD0-4B97-8A73-A4B6B0CC52C3}"/>
              </a:ext>
            </a:extLst>
          </p:cNvPr>
          <p:cNvSpPr/>
          <p:nvPr/>
        </p:nvSpPr>
        <p:spPr>
          <a:xfrm>
            <a:off x="4293442" y="6202017"/>
            <a:ext cx="452122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スライド番号プレースホルダー 3">
            <a:extLst>
              <a:ext uri="{FF2B5EF4-FFF2-40B4-BE49-F238E27FC236}">
                <a16:creationId xmlns:a16="http://schemas.microsoft.com/office/drawing/2014/main" id="{5FDCB657-5183-4D51-86AC-41217C7A8034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C20D173-F74B-4D0F-B379-9D1EFC878999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24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選定スポットの場所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EA636A8-D6C8-4D35-8ACD-4476ED7E3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"/>
          <a:stretch/>
        </p:blipFill>
        <p:spPr>
          <a:xfrm>
            <a:off x="4843785" y="1217805"/>
            <a:ext cx="3559170" cy="4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5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D56CE7-B680-4EAE-85F9-82BEF97A97B5}"/>
              </a:ext>
            </a:extLst>
          </p:cNvPr>
          <p:cNvSpPr txBox="1"/>
          <p:nvPr/>
        </p:nvSpPr>
        <p:spPr>
          <a:xfrm>
            <a:off x="513859" y="2976455"/>
            <a:ext cx="8116324" cy="1204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ビュースポットおおさかの魅力発信について</a:t>
            </a:r>
            <a:endParaRPr kumimoji="1"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30000"/>
              </a:lnSpc>
            </a:pPr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（前回の景観審議会</a:t>
            </a:r>
            <a:r>
              <a:rPr kumimoji="1"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（令和</a:t>
            </a:r>
            <a:r>
              <a:rPr kumimoji="1"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kumimoji="1"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kumimoji="1"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kumimoji="1"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月）</a:t>
            </a:r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以降の取組）</a:t>
            </a:r>
            <a:endParaRPr kumimoji="1" lang="en-US" altLang="ja-JP" sz="2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C21341B0-8D20-46CA-9A73-24CEC3E64F6F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871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ボックス 18"/>
          <p:cNvSpPr txBox="1"/>
          <p:nvPr/>
        </p:nvSpPr>
        <p:spPr>
          <a:xfrm>
            <a:off x="235046" y="1284241"/>
            <a:ext cx="5159913" cy="502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 事業内容：ビュースポットおおさかに選定された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		</a:t>
            </a:r>
            <a:r>
              <a:rPr kumimoji="1" lang="en-US" altLang="ja-JP" sz="1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</a:t>
            </a:r>
            <a:r>
              <a:rPr kumimoji="1" lang="ja-JP" altLang="en-US" sz="1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スポットを</a:t>
            </a:r>
            <a:r>
              <a:rPr kumimoji="1" lang="ja-JP" altLang="en-US" sz="16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２か所以上巡り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、各スポッ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トで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動画・写真を撮影し、応募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 実施期間：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23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水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から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令和５年２月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17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金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 募集方法：①ウェブから応募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②メール</a:t>
            </a:r>
            <a:r>
              <a:rPr kumimoji="1"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から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応募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③インスタから応募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 募集内容：オリジナルの写真・動画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 商品提供：</a:t>
            </a:r>
            <a:r>
              <a:rPr kumimoji="1"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抽選で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応募者に協賛団体から提供される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  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景品を提供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 写真活用：応募いただいた写真は、府の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HP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			     SNS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で情報発信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75FC707-63B7-4EB4-8A80-05376CBAD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70" y="1356526"/>
            <a:ext cx="3476889" cy="4914432"/>
          </a:xfrm>
          <a:prstGeom prst="rect">
            <a:avLst/>
          </a:prstGeom>
        </p:spPr>
      </p:pic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193F126C-8FB9-4C3E-B200-B2E87871541E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27F84FA-9C93-43E9-A0DF-441421F00F33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ビュースポットおおさか景観フォトラリー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BAA78A-E274-417D-A29C-A049CDB65C6F}"/>
              </a:ext>
            </a:extLst>
          </p:cNvPr>
          <p:cNvSpPr txBox="1"/>
          <p:nvPr/>
        </p:nvSpPr>
        <p:spPr>
          <a:xfrm>
            <a:off x="118697" y="681396"/>
            <a:ext cx="890660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 第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回目までに選定された</a:t>
            </a:r>
            <a:r>
              <a:rPr kumimoji="1" lang="en-US" altLang="ja-JP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80</a:t>
            </a:r>
            <a:r>
              <a:rPr kumimoji="1" lang="ja-JP" altLang="en-US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か所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を対象として、</a:t>
            </a:r>
            <a:r>
              <a:rPr kumimoji="1" lang="ja-JP" altLang="en-US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フォトラリー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を実施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159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名の参加）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8261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BE49FF2-C9CC-4C82-941C-90461E6734A8}"/>
              </a:ext>
            </a:extLst>
          </p:cNvPr>
          <p:cNvSpPr txBox="1"/>
          <p:nvPr/>
        </p:nvSpPr>
        <p:spPr>
          <a:xfrm>
            <a:off x="896578" y="1836263"/>
            <a:ext cx="6855944" cy="890372"/>
          </a:xfrm>
          <a:prstGeom prst="rect">
            <a:avLst/>
          </a:prstGeom>
          <a:noFill/>
          <a:ln w="63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kumimoji="1" lang="ja-JP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ウォークラリー」機能：</a:t>
            </a:r>
            <a:endParaRPr kumimoji="1" lang="en-US" altLang="ja-JP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96838" marR="0" lvl="0" indent="-96838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アスマイルに掲載されるウォーキングコースを選んでいただき、コース中に設定されたすべての「チェックイン地点」でタップすると、アスマイルの府民ポイントがもらえる機能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FAEAF2-C11C-4733-B0C6-989C1ADD8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38" y="3221465"/>
            <a:ext cx="1595418" cy="30419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497D3E3-9D5B-4DC1-A993-09D2292D4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148" y="3221465"/>
            <a:ext cx="2142017" cy="29607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スライド番号プレースホルダー 3">
            <a:extLst>
              <a:ext uri="{FF2B5EF4-FFF2-40B4-BE49-F238E27FC236}">
                <a16:creationId xmlns:a16="http://schemas.microsoft.com/office/drawing/2014/main" id="{7D443A89-6266-4F73-9325-29B519B0B340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BA61D2F-49A1-4452-B45B-30A390400ABE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アスマイルウォークラリー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B7E0EB-57F3-4FDF-B6F6-DEF257107E7D}"/>
              </a:ext>
            </a:extLst>
          </p:cNvPr>
          <p:cNvSpPr txBox="1"/>
          <p:nvPr/>
        </p:nvSpPr>
        <p:spPr>
          <a:xfrm>
            <a:off x="149155" y="810248"/>
            <a:ext cx="8845689" cy="7557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9388" indent="-179388">
              <a:lnSpc>
                <a:spcPct val="130000"/>
              </a:lnSpc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 大阪府が提供する無料の健康アプリ</a:t>
            </a:r>
            <a:r>
              <a:rPr kumimoji="1" lang="ja-JP" altLang="en-US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「アスマイル」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の「ウォークラリー」機能に</a:t>
            </a:r>
            <a:r>
              <a:rPr kumimoji="1" lang="ja-JP" altLang="en-US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「ビュースポットおおさか」を巡るモデルコース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を設定し、周遊を促進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E1685E0-C19A-4358-9B18-BCD5191CADA8}"/>
              </a:ext>
            </a:extLst>
          </p:cNvPr>
          <p:cNvGrpSpPr/>
          <p:nvPr/>
        </p:nvGrpSpPr>
        <p:grpSpPr>
          <a:xfrm>
            <a:off x="166748" y="3078738"/>
            <a:ext cx="5159913" cy="3103478"/>
            <a:chOff x="199525" y="3131223"/>
            <a:chExt cx="5159913" cy="3103478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DD7DDCA-FAE9-421A-BC01-4B1EECD1B4CB}"/>
                </a:ext>
              </a:extLst>
            </p:cNvPr>
            <p:cNvSpPr txBox="1"/>
            <p:nvPr/>
          </p:nvSpPr>
          <p:spPr>
            <a:xfrm>
              <a:off x="199525" y="3131223"/>
              <a:ext cx="5159913" cy="310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■ モデルコース</a:t>
              </a:r>
              <a:r>
                <a:rPr kumimoji="1" lang="ja-JP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：</a:t>
              </a:r>
              <a:endPara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■ </a:t>
              </a:r>
              <a:r>
                <a:rPr kumimoji="1" lang="ja-JP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実施期間：</a:t>
              </a:r>
              <a:r>
                <a:rPr kumimoji="1" lang="ja-JP" alt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令和</a:t>
              </a:r>
              <a:r>
                <a:rPr kumimoji="1"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４</a:t>
              </a:r>
              <a:r>
                <a:rPr kumimoji="1" lang="ja-JP" alt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  <a:r>
                <a:rPr kumimoji="1"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12</a:t>
              </a:r>
              <a:r>
                <a:rPr kumimoji="1" lang="ja-JP" alt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月</a:t>
              </a:r>
              <a:r>
                <a:rPr kumimoji="1"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１</a:t>
              </a:r>
              <a:r>
                <a:rPr kumimoji="1" lang="ja-JP" alt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日</a:t>
              </a:r>
              <a:r>
                <a:rPr kumimoji="1" lang="en-US" altLang="ja-JP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(</a:t>
              </a:r>
              <a:r>
                <a:rPr kumimoji="1"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</a:t>
              </a:r>
              <a:r>
                <a:rPr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)</a:t>
              </a: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から</a:t>
              </a:r>
              <a:endPara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　    　令和５年２月</a:t>
              </a:r>
              <a:r>
                <a:rPr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17</a:t>
              </a: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日</a:t>
              </a:r>
              <a:r>
                <a:rPr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(</a:t>
              </a: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金</a:t>
              </a:r>
              <a:r>
                <a:rPr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)</a:t>
              </a:r>
              <a:endParaRPr kumimoji="1" lang="en-US" altLang="ja-JP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A404CA9-A99A-4E01-9851-C69E640E5E93}"/>
                </a:ext>
              </a:extLst>
            </p:cNvPr>
            <p:cNvSpPr txBox="1"/>
            <p:nvPr/>
          </p:nvSpPr>
          <p:spPr>
            <a:xfrm>
              <a:off x="1773575" y="3131223"/>
              <a:ext cx="3410675" cy="2334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①大阪市（阿倍野区～天王寺区）</a:t>
              </a:r>
              <a:endPara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②大阪市（中央区～北区）</a:t>
              </a:r>
              <a:endParaRPr kumimoji="1" lang="en-US" altLang="ja-JP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③泉州（堺市）</a:t>
              </a:r>
              <a:endParaRPr kumimoji="1" lang="en-US" altLang="ja-JP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④泉州（泉佐野市～泉南市）</a:t>
              </a:r>
              <a:endParaRPr kumimoji="1" lang="en-US" altLang="ja-JP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⑤北河内（大東市～守口市）</a:t>
              </a:r>
              <a:endParaRPr kumimoji="1" lang="en-US" altLang="ja-JP" sz="1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96838" marR="0" lvl="0" indent="-96838" algn="l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⑥中・南河内（藤井寺市～柏原市）</a:t>
              </a:r>
              <a:endPara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521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5D96264-D090-4481-8A63-A5C169799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2" y="1536672"/>
            <a:ext cx="1540383" cy="217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FC4B9F6-2231-466A-83ED-CCA5453DA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84" y="1536672"/>
            <a:ext cx="1540383" cy="217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5571C5C-57C4-46F1-BD8B-D14B2D123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77" y="1536672"/>
            <a:ext cx="1540725" cy="217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4DD139C-12BE-4F49-908A-5B04F2925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5" y="4350317"/>
            <a:ext cx="1674957" cy="2233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5972CA8-AA8D-4581-A301-799C1BDEA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99" y="4347726"/>
            <a:ext cx="1674957" cy="2233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E60B6E0-3146-4C49-ABAB-B7C1EC20CA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86" y="4347725"/>
            <a:ext cx="1674958" cy="2233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76060EA-E507-4736-A309-216520D41F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92" y="4347725"/>
            <a:ext cx="1579708" cy="22332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B1190C6-A027-4954-B3D8-778D9595788A}"/>
              </a:ext>
            </a:extLst>
          </p:cNvPr>
          <p:cNvSpPr/>
          <p:nvPr/>
        </p:nvSpPr>
        <p:spPr>
          <a:xfrm>
            <a:off x="482471" y="1160341"/>
            <a:ext cx="8143944" cy="26870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7CDAC3-4058-4813-ABA7-7435B3EC5A36}"/>
              </a:ext>
            </a:extLst>
          </p:cNvPr>
          <p:cNvSpPr txBox="1"/>
          <p:nvPr/>
        </p:nvSpPr>
        <p:spPr>
          <a:xfrm>
            <a:off x="370327" y="1139492"/>
            <a:ext cx="1139134" cy="310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220204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【PR</a:t>
            </a:r>
            <a:r>
              <a:rPr kumimoji="1" lang="ja-JP" altLang="en-US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用</a:t>
            </a:r>
            <a:r>
              <a:rPr kumimoji="1" lang="ja-JP" altLang="en-US" sz="1200" kern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チラシ</a:t>
            </a: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en-US" altLang="ja-JP" sz="1200" kern="0" noProof="0" dirty="0"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4BC2C58-6959-4919-8535-0958B2C82062}"/>
              </a:ext>
            </a:extLst>
          </p:cNvPr>
          <p:cNvSpPr/>
          <p:nvPr/>
        </p:nvSpPr>
        <p:spPr>
          <a:xfrm>
            <a:off x="482471" y="3952904"/>
            <a:ext cx="8143944" cy="27717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7FD0DF-E63A-4AC7-B11E-5979535D3A86}"/>
              </a:ext>
            </a:extLst>
          </p:cNvPr>
          <p:cNvSpPr txBox="1"/>
          <p:nvPr/>
        </p:nvSpPr>
        <p:spPr>
          <a:xfrm>
            <a:off x="370326" y="3932055"/>
            <a:ext cx="1458689" cy="310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220204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【PR</a:t>
            </a:r>
            <a:r>
              <a:rPr kumimoji="1" lang="ja-JP" altLang="en-US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用ポスター</a:t>
            </a: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en-US" altLang="ja-JP" sz="1200" kern="0" noProof="0" dirty="0"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FBBB332-03F0-4874-B531-90954C6B9D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12" y="1533511"/>
            <a:ext cx="1540725" cy="217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スライド番号プレースホルダー 3">
            <a:extLst>
              <a:ext uri="{FF2B5EF4-FFF2-40B4-BE49-F238E27FC236}">
                <a16:creationId xmlns:a16="http://schemas.microsoft.com/office/drawing/2014/main" id="{5C736C06-0EC4-49B1-8292-85B5F75A4307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6FA57F8-C383-4FAF-8936-CE19988D3CA9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チラシ・ポスターの配架・掲示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2B7EB50-0FD7-469D-B4A6-1A2DADBA293E}"/>
              </a:ext>
            </a:extLst>
          </p:cNvPr>
          <p:cNvSpPr txBox="1"/>
          <p:nvPr/>
        </p:nvSpPr>
        <p:spPr>
          <a:xfrm>
            <a:off x="149155" y="653520"/>
            <a:ext cx="8845689" cy="3619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9388" indent="-179388">
              <a:lnSpc>
                <a:spcPct val="130000"/>
              </a:lnSpc>
            </a:pP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 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ビュースポットおおさか</a:t>
            </a:r>
            <a:r>
              <a:rPr kumimoji="1" lang="en-US" altLang="ja-JP" sz="16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用チラシ・ポスター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を作成し、府庁本館、出先事務所等で配架・掲示</a:t>
            </a:r>
          </a:p>
        </p:txBody>
      </p:sp>
    </p:spTree>
    <p:extLst>
      <p:ext uri="{BB962C8B-B14F-4D97-AF65-F5344CB8AC3E}">
        <p14:creationId xmlns:p14="http://schemas.microsoft.com/office/powerpoint/2010/main" val="2542293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2E2801F-7906-439F-934F-BE8911282542}"/>
              </a:ext>
            </a:extLst>
          </p:cNvPr>
          <p:cNvSpPr txBox="1"/>
          <p:nvPr/>
        </p:nvSpPr>
        <p:spPr>
          <a:xfrm>
            <a:off x="251591" y="1095143"/>
            <a:ext cx="8240740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lnSpc>
                <a:spcPts val="24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 ビュースポットおおさか（現地）に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ミャクミャクパネル・ビュースポットおおさかポスターを設置し、万博とビュースポットをセットで</a:t>
            </a:r>
            <a:r>
              <a:rPr lang="en-US" altLang="ja-JP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A6F9415-9B96-4D94-B4BA-AA2F3C9F0381}"/>
              </a:ext>
            </a:extLst>
          </p:cNvPr>
          <p:cNvSpPr txBox="1"/>
          <p:nvPr/>
        </p:nvSpPr>
        <p:spPr>
          <a:xfrm>
            <a:off x="251591" y="4346505"/>
            <a:ext cx="887286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 旅行業界や府民等を対象とした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イベント（ツーリズム</a:t>
            </a:r>
            <a:r>
              <a:rPr lang="en-US" altLang="ja-JP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EXPO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ジャパン）で、ビュースポットおおさかを</a:t>
            </a:r>
            <a:r>
              <a:rPr lang="en-US" altLang="ja-JP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7060659-16AE-4636-8875-0F0A9579F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3" y="4821233"/>
            <a:ext cx="990612" cy="139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4B71FD8-3924-4654-9AB3-D88BC6263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04" y="4738578"/>
            <a:ext cx="1570261" cy="2094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85A0967-B11D-4080-987C-B6E3DA95F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69" y="4738577"/>
            <a:ext cx="1570262" cy="2094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757A956-CA57-435B-B8C9-E226F35133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4" y="1858220"/>
            <a:ext cx="2957860" cy="166379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63027D1-90DA-4811-997D-413AD5567C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61" y="1857083"/>
            <a:ext cx="2957861" cy="1663797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0BA0DA8-1F6A-4134-886D-AA637527BD10}"/>
              </a:ext>
            </a:extLst>
          </p:cNvPr>
          <p:cNvSpPr txBox="1"/>
          <p:nvPr/>
        </p:nvSpPr>
        <p:spPr>
          <a:xfrm>
            <a:off x="1042004" y="3590435"/>
            <a:ext cx="2572103" cy="31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20204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1200" kern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梅田スカイビル「空中庭園展望台」</a:t>
            </a: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en-US" altLang="ja-JP" sz="1200" kern="0" noProof="0" dirty="0"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BD4396F-D08C-4BDB-86A6-EEA2F1639F39}"/>
              </a:ext>
            </a:extLst>
          </p:cNvPr>
          <p:cNvSpPr txBox="1"/>
          <p:nvPr/>
        </p:nvSpPr>
        <p:spPr>
          <a:xfrm>
            <a:off x="4144539" y="3584362"/>
            <a:ext cx="2572103" cy="31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20204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スターゲイトホテル関西エアポート</a:t>
            </a: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en-US" altLang="ja-JP" sz="1200" kern="0" noProof="0" dirty="0"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34FC904-3604-46CA-AA03-17601E656E6A}"/>
              </a:ext>
            </a:extLst>
          </p:cNvPr>
          <p:cNvSpPr txBox="1"/>
          <p:nvPr/>
        </p:nvSpPr>
        <p:spPr>
          <a:xfrm>
            <a:off x="184211" y="704334"/>
            <a:ext cx="8240740" cy="35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（連携例①） 大阪・関西万博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1A0AB55-301D-4A19-9229-ACB29E7C523A}"/>
              </a:ext>
            </a:extLst>
          </p:cNvPr>
          <p:cNvSpPr txBox="1"/>
          <p:nvPr/>
        </p:nvSpPr>
        <p:spPr>
          <a:xfrm>
            <a:off x="184211" y="3980894"/>
            <a:ext cx="3829724" cy="35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（連携例②） 観光施策との連携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AB0A16C-9947-443B-8963-7FF8FB35D670}"/>
              </a:ext>
            </a:extLst>
          </p:cNvPr>
          <p:cNvSpPr txBox="1"/>
          <p:nvPr/>
        </p:nvSpPr>
        <p:spPr>
          <a:xfrm>
            <a:off x="5430590" y="5729386"/>
            <a:ext cx="3506376" cy="566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20204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ビュースポットを紹介するフォトパネル展示</a:t>
            </a:r>
            <a:endParaRPr kumimoji="1" lang="en-US" altLang="ja-JP" sz="1200" kern="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marR="0" lvl="0" indent="0" defTabSz="1220204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（約</a:t>
            </a: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2.5</a:t>
            </a:r>
            <a:r>
              <a:rPr kumimoji="1" lang="ja-JP" altLang="en-US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ｍ</a:t>
            </a: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×</a:t>
            </a:r>
            <a:r>
              <a:rPr kumimoji="1" lang="ja-JP" altLang="en-US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約</a:t>
            </a:r>
            <a:r>
              <a:rPr kumimoji="1" lang="en-US" altLang="ja-JP" sz="1200" kern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1.4</a:t>
            </a:r>
            <a:r>
              <a:rPr kumimoji="1" lang="ja-JP" altLang="en-US" sz="1200" kern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ｍ　</a:t>
            </a:r>
            <a:r>
              <a:rPr kumimoji="1" lang="en-US" altLang="ja-JP" sz="1200" kern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×2</a:t>
            </a:r>
            <a:r>
              <a:rPr kumimoji="1" lang="ja-JP" altLang="en-US" sz="1200" kern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枚</a:t>
            </a:r>
            <a:r>
              <a:rPr kumimoji="1" lang="ja-JP" altLang="en-US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kumimoji="1" lang="en-US" altLang="ja-JP" sz="1200" kern="0" noProof="0" dirty="0"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B03D47EE-5C79-4929-B96B-83749D91C8AB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7A60E4B-B28E-4D75-BD06-29949DDA3BF8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様々な主体との連携による効果的な情報発信</a:t>
            </a:r>
          </a:p>
        </p:txBody>
      </p:sp>
    </p:spTree>
    <p:extLst>
      <p:ext uri="{BB962C8B-B14F-4D97-AF65-F5344CB8AC3E}">
        <p14:creationId xmlns:p14="http://schemas.microsoft.com/office/powerpoint/2010/main" val="1654933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C2A0096-6EE6-4710-A848-E07F9FABFA4C}"/>
              </a:ext>
            </a:extLst>
          </p:cNvPr>
          <p:cNvSpPr txBox="1"/>
          <p:nvPr/>
        </p:nvSpPr>
        <p:spPr>
          <a:xfrm>
            <a:off x="1140952" y="2946757"/>
            <a:ext cx="1282060" cy="31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20204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谷町四丁目駅</a:t>
            </a:r>
            <a:r>
              <a:rPr kumimoji="1" lang="en-US" altLang="ja-JP" sz="1200" kern="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en-US" altLang="ja-JP" sz="1200" kern="0" noProof="0" dirty="0"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4F16F0E-B4D1-48F8-BCAD-2E39A4E70CC6}"/>
              </a:ext>
            </a:extLst>
          </p:cNvPr>
          <p:cNvSpPr txBox="1"/>
          <p:nvPr/>
        </p:nvSpPr>
        <p:spPr>
          <a:xfrm>
            <a:off x="3764548" y="2945727"/>
            <a:ext cx="1074707" cy="31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20204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0" dirty="0">
                <a:effectLst>
                  <a:glow rad="76200">
                    <a:schemeClr val="bg1">
                      <a:alpha val="21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1200" kern="0" dirty="0">
                <a:effectLst>
                  <a:glow rad="76200">
                    <a:schemeClr val="bg1">
                      <a:alpha val="21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阿波座駅</a:t>
            </a:r>
            <a:r>
              <a:rPr kumimoji="1" lang="en-US" altLang="ja-JP" sz="1200" kern="0" dirty="0">
                <a:effectLst>
                  <a:glow rad="76200">
                    <a:schemeClr val="bg1">
                      <a:alpha val="21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en-US" altLang="ja-JP" sz="1200" kern="0" noProof="0" dirty="0">
              <a:effectLst>
                <a:glow rad="76200">
                  <a:schemeClr val="bg1">
                    <a:alpha val="21000"/>
                  </a:schemeClr>
                </a:glo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2E2801F-7906-439F-934F-BE8911282542}"/>
              </a:ext>
            </a:extLst>
          </p:cNvPr>
          <p:cNvSpPr txBox="1"/>
          <p:nvPr/>
        </p:nvSpPr>
        <p:spPr>
          <a:xfrm>
            <a:off x="204836" y="3546500"/>
            <a:ext cx="8896348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 募集</a:t>
            </a:r>
            <a:r>
              <a: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動画を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大阪駅前のデジタルサイネージで放映 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（阪急・</a:t>
            </a:r>
            <a:r>
              <a: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JR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・近鉄協力）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4BD7DFC-5CA1-45FD-8C68-9073E0C4A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5" y="1458647"/>
            <a:ext cx="1983475" cy="1487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FF01586F-9F75-4AA2-B8CB-DB1AD8BAF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2"/>
          <a:stretch/>
        </p:blipFill>
        <p:spPr>
          <a:xfrm>
            <a:off x="3222624" y="1462689"/>
            <a:ext cx="1896389" cy="1512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0451EA4-9DE9-4337-AD35-84B1D6CFFDAA}"/>
              </a:ext>
            </a:extLst>
          </p:cNvPr>
          <p:cNvSpPr txBox="1"/>
          <p:nvPr/>
        </p:nvSpPr>
        <p:spPr>
          <a:xfrm>
            <a:off x="204836" y="854651"/>
            <a:ext cx="8896348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 第４回募集に係るチラシ・ポスターを鉄道駅で掲示　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大阪メトロでは、全駅（</a:t>
            </a:r>
            <a:r>
              <a:rPr lang="en-US" altLang="ja-JP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133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駅）掲示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9AE14EB-9D43-43B2-A3EA-AE5A35B3365D}"/>
              </a:ext>
            </a:extLst>
          </p:cNvPr>
          <p:cNvSpPr txBox="1"/>
          <p:nvPr/>
        </p:nvSpPr>
        <p:spPr>
          <a:xfrm>
            <a:off x="98738" y="396467"/>
            <a:ext cx="8240740" cy="35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（連携例③） 鉄道事業者と連携した</a:t>
            </a:r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D4D1FB7-59C8-4156-9B50-20B9A1EB12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86" y="3987555"/>
            <a:ext cx="1693748" cy="225883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2A1736-97A7-4B05-B54F-22AE31EB4F3F}"/>
              </a:ext>
            </a:extLst>
          </p:cNvPr>
          <p:cNvSpPr txBox="1"/>
          <p:nvPr/>
        </p:nvSpPr>
        <p:spPr>
          <a:xfrm>
            <a:off x="7086600" y="6250835"/>
            <a:ext cx="1145984" cy="31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20204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0" dirty="0">
                <a:effectLst>
                  <a:glow rad="76200">
                    <a:schemeClr val="bg1">
                      <a:alpha val="21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1200" kern="0" dirty="0">
                <a:effectLst>
                  <a:glow rad="76200">
                    <a:schemeClr val="bg1">
                      <a:alpha val="21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近鉄布施駅</a:t>
            </a:r>
            <a:r>
              <a:rPr kumimoji="1" lang="en-US" altLang="ja-JP" sz="1200" kern="0" dirty="0">
                <a:effectLst>
                  <a:glow rad="76200">
                    <a:schemeClr val="bg1">
                      <a:alpha val="21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en-US" altLang="ja-JP" sz="1200" kern="0" noProof="0" dirty="0">
              <a:effectLst>
                <a:glow rad="76200">
                  <a:schemeClr val="bg1">
                    <a:alpha val="21000"/>
                  </a:schemeClr>
                </a:glo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7050A03-6E21-45DD-8FE6-B0206FF7F0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48" y="4304236"/>
            <a:ext cx="2356533" cy="17674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8097EE9-FEC2-414C-8624-1D37C8548C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4" t="50121" r="14432" b="12085"/>
          <a:stretch/>
        </p:blipFill>
        <p:spPr>
          <a:xfrm>
            <a:off x="592169" y="4290309"/>
            <a:ext cx="2729023" cy="1768339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F589509-5243-4881-82A3-36205A8917C4}"/>
              </a:ext>
            </a:extLst>
          </p:cNvPr>
          <p:cNvSpPr txBox="1"/>
          <p:nvPr/>
        </p:nvSpPr>
        <p:spPr>
          <a:xfrm>
            <a:off x="3024834" y="6250835"/>
            <a:ext cx="1145984" cy="31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20204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0" dirty="0">
                <a:effectLst>
                  <a:glow rad="76200">
                    <a:schemeClr val="bg1">
                      <a:alpha val="21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1200" kern="0" dirty="0">
                <a:effectLst>
                  <a:glow rad="76200">
                    <a:schemeClr val="bg1">
                      <a:alpha val="21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大阪駅前</a:t>
            </a:r>
            <a:r>
              <a:rPr kumimoji="1" lang="en-US" altLang="ja-JP" sz="1200" kern="0" dirty="0">
                <a:effectLst>
                  <a:glow rad="76200">
                    <a:schemeClr val="bg1">
                      <a:alpha val="21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en-US" altLang="ja-JP" sz="1200" kern="0" noProof="0" dirty="0">
              <a:effectLst>
                <a:glow rad="76200">
                  <a:schemeClr val="bg1">
                    <a:alpha val="21000"/>
                  </a:schemeClr>
                </a:glo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5" name="スライド番号プレースホルダー 3">
            <a:extLst>
              <a:ext uri="{FF2B5EF4-FFF2-40B4-BE49-F238E27FC236}">
                <a16:creationId xmlns:a16="http://schemas.microsoft.com/office/drawing/2014/main" id="{87826A1F-CF35-4FAB-A78A-5360BDD7B499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0169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E18F4FE-B6F0-446A-B4CF-977370B52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39" y="1046828"/>
            <a:ext cx="1435207" cy="19749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2C54729-A1AA-4F15-B7DF-975B8C9C0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2" y="1050102"/>
            <a:ext cx="1387962" cy="19749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2E2801F-7906-439F-934F-BE8911282542}"/>
              </a:ext>
            </a:extLst>
          </p:cNvPr>
          <p:cNvSpPr txBox="1"/>
          <p:nvPr/>
        </p:nvSpPr>
        <p:spPr>
          <a:xfrm>
            <a:off x="339091" y="551225"/>
            <a:ext cx="8459852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 近畿大学と連携し、これまでに選定した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ビュースポット紹介冊子を英訳化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R6.3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CE6822-B99F-4078-B4A5-0AC01A6FF5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53" y="4162782"/>
            <a:ext cx="1535718" cy="2172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B9CAD2E-F58C-4453-8860-425B5D467A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22" y="4186084"/>
            <a:ext cx="1535718" cy="2172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A6F9415-9B96-4D94-B4BA-AA2F3C9F0381}"/>
              </a:ext>
            </a:extLst>
          </p:cNvPr>
          <p:cNvSpPr txBox="1"/>
          <p:nvPr/>
        </p:nvSpPr>
        <p:spPr>
          <a:xfrm>
            <a:off x="339092" y="3658661"/>
            <a:ext cx="8240740" cy="349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 阪急交通社と連携し、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インフラ見学ツアー</a:t>
            </a:r>
            <a:r>
              <a:rPr lang="ja-JP" altLang="en-US" sz="11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（若江立坑・花園ラグビー場）　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に参加する観光客向けに</a:t>
            </a:r>
            <a:r>
              <a:rPr lang="en-US" altLang="ja-JP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endParaRPr lang="ja-JP" altLang="en-US" sz="1400" b="1" u="sng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7D630DC-223A-458B-B680-D70F067E3280}"/>
              </a:ext>
            </a:extLst>
          </p:cNvPr>
          <p:cNvSpPr txBox="1"/>
          <p:nvPr/>
        </p:nvSpPr>
        <p:spPr>
          <a:xfrm>
            <a:off x="98738" y="143374"/>
            <a:ext cx="8240740" cy="35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（連携例④） 大学との連携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A40366E-D211-45D2-9EFC-B232016D6FD9}"/>
              </a:ext>
            </a:extLst>
          </p:cNvPr>
          <p:cNvSpPr txBox="1"/>
          <p:nvPr/>
        </p:nvSpPr>
        <p:spPr>
          <a:xfrm>
            <a:off x="98738" y="3250810"/>
            <a:ext cx="8240740" cy="35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（連携例⑤） 旅行会社と連携した</a:t>
            </a:r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7139B6B-D928-4B80-9A65-28DD13809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40" y="4123073"/>
            <a:ext cx="3094222" cy="231293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1D0D5FC-B524-4A8D-AAF7-DAAF32678038}"/>
              </a:ext>
            </a:extLst>
          </p:cNvPr>
          <p:cNvSpPr txBox="1"/>
          <p:nvPr/>
        </p:nvSpPr>
        <p:spPr>
          <a:xfrm>
            <a:off x="814370" y="6490059"/>
            <a:ext cx="37546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東大阪市民美術センターを眺める花園ラグビー場前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8CCB487-5421-4023-9815-E946ABAAACB4}"/>
              </a:ext>
            </a:extLst>
          </p:cNvPr>
          <p:cNvSpPr txBox="1"/>
          <p:nvPr/>
        </p:nvSpPr>
        <p:spPr>
          <a:xfrm>
            <a:off x="5670215" y="6436004"/>
            <a:ext cx="16901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ツアー客に配布したチラシ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1067BB1-9438-480D-930F-2F4E872BC4B8}"/>
              </a:ext>
            </a:extLst>
          </p:cNvPr>
          <p:cNvSpPr/>
          <p:nvPr/>
        </p:nvSpPr>
        <p:spPr>
          <a:xfrm>
            <a:off x="6659592" y="5063706"/>
            <a:ext cx="1380227" cy="4140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84162A4C-2A05-4E67-8143-387E04FC9EDA}"/>
              </a:ext>
            </a:extLst>
          </p:cNvPr>
          <p:cNvSpPr/>
          <p:nvPr/>
        </p:nvSpPr>
        <p:spPr>
          <a:xfrm>
            <a:off x="8039820" y="4770408"/>
            <a:ext cx="1035170" cy="293298"/>
          </a:xfrm>
          <a:prstGeom prst="wedgeRoundRectCallout">
            <a:avLst>
              <a:gd name="adj1" fmla="val -57350"/>
              <a:gd name="adj2" fmla="val 12166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</a:rPr>
              <a:t>花園ラグビー場</a:t>
            </a:r>
          </a:p>
        </p:txBody>
      </p:sp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8CE35741-88A4-4D55-873A-31D6583DDD34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187A71C-04F5-44B8-9125-C393689971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98" y="1043334"/>
            <a:ext cx="1428739" cy="1981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101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3">
            <a:extLst>
              <a:ext uri="{FF2B5EF4-FFF2-40B4-BE49-F238E27FC236}">
                <a16:creationId xmlns:a16="http://schemas.microsoft.com/office/drawing/2014/main" id="{290C1AAE-17D2-4A84-916F-A6D6393E0506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A246711-9034-4440-8C25-8D6B24522440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現地での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（ビュースポット銘板）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84269A-9E42-41C8-B5B6-80038936769A}"/>
              </a:ext>
            </a:extLst>
          </p:cNvPr>
          <p:cNvSpPr txBox="1"/>
          <p:nvPr/>
        </p:nvSpPr>
        <p:spPr>
          <a:xfrm>
            <a:off x="149155" y="686075"/>
            <a:ext cx="8845689" cy="7220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9388" indent="-179388">
              <a:lnSpc>
                <a:spcPct val="130000"/>
              </a:lnSpc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 現地に</a:t>
            </a:r>
            <a:r>
              <a:rPr kumimoji="1" lang="ja-JP" altLang="en-US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ビュースポットであることを紹介する銘板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を設置（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R6.3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～）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79388" indent="-179388">
              <a:lnSpc>
                <a:spcPct val="130000"/>
              </a:lnSpc>
            </a:pP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管理者の同意を得られたものから順次、設置予定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936F0B6-7800-4DED-8FAD-724B41106EB1}"/>
              </a:ext>
            </a:extLst>
          </p:cNvPr>
          <p:cNvGrpSpPr/>
          <p:nvPr/>
        </p:nvGrpSpPr>
        <p:grpSpPr>
          <a:xfrm>
            <a:off x="3779520" y="2987161"/>
            <a:ext cx="5240653" cy="3608637"/>
            <a:chOff x="3516601" y="1258003"/>
            <a:chExt cx="5503573" cy="378968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D4B1D5E9-020F-4D82-A5F5-223710037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2" r="8986"/>
            <a:stretch/>
          </p:blipFill>
          <p:spPr>
            <a:xfrm>
              <a:off x="3516601" y="1258003"/>
              <a:ext cx="5503573" cy="378968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EFEB8E81-7542-440F-AE30-E1846010C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02579" y="3763115"/>
              <a:ext cx="1398534" cy="1081076"/>
            </a:xfrm>
            <a:prstGeom prst="rect">
              <a:avLst/>
            </a:prstGeom>
            <a:scene3d>
              <a:camera prst="perspectiveContrastingRightFacing" fov="7200000">
                <a:rot lat="660000" lon="20400000" rev="213211"/>
              </a:camera>
              <a:lightRig rig="threePt" dir="t"/>
            </a:scene3d>
          </p:spPr>
        </p:pic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8539DB2-53CF-47DB-BE77-B9E01230FE74}"/>
              </a:ext>
            </a:extLst>
          </p:cNvPr>
          <p:cNvSpPr txBox="1"/>
          <p:nvPr/>
        </p:nvSpPr>
        <p:spPr>
          <a:xfrm>
            <a:off x="7696200" y="6191323"/>
            <a:ext cx="1229360" cy="3282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設置イメージ</a:t>
            </a:r>
            <a:endParaRPr kumimoji="1"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25B2C78-18FA-4822-9D91-2064A6E7D0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25" y="1623348"/>
            <a:ext cx="3725807" cy="2880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D456786-6FA6-41C0-B747-EC9DFEA27930}"/>
              </a:ext>
            </a:extLst>
          </p:cNvPr>
          <p:cNvSpPr txBox="1"/>
          <p:nvPr/>
        </p:nvSpPr>
        <p:spPr>
          <a:xfrm>
            <a:off x="3935040" y="1730032"/>
            <a:ext cx="4781495" cy="57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銘板イメージ</a:t>
            </a:r>
            <a:endParaRPr kumimoji="1"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kumimoji="1"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QR</a:t>
            </a: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コードより詳細な情報の確認が可能）</a:t>
            </a:r>
            <a:endParaRPr kumimoji="1" lang="en-US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モデル 19" descr="プラスねじ">
                <a:extLst>
                  <a:ext uri="{FF2B5EF4-FFF2-40B4-BE49-F238E27FC236}">
                    <a16:creationId xmlns:a16="http://schemas.microsoft.com/office/drawing/2014/main" id="{E30CB03A-6F03-4407-86CB-BF7F0E456C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39428854"/>
                  </p:ext>
                </p:extLst>
              </p:nvPr>
            </p:nvGraphicFramePr>
            <p:xfrm>
              <a:off x="5308689" y="5316575"/>
              <a:ext cx="86846" cy="9553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86846" cy="95530"/>
                    </a:xfrm>
                    <a:prstGeom prst="rect">
                      <a:avLst/>
                    </a:prstGeom>
                  </am3d:spPr>
                  <am3d:camera>
                    <am3d:pos x="0" y="0" z="483251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666666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25396" ay="60400" az="233935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84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モデル 19" descr="プラスねじ">
                <a:extLst>
                  <a:ext uri="{FF2B5EF4-FFF2-40B4-BE49-F238E27FC236}">
                    <a16:creationId xmlns:a16="http://schemas.microsoft.com/office/drawing/2014/main" id="{E30CB03A-6F03-4407-86CB-BF7F0E456C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08689" y="5316575"/>
                <a:ext cx="86846" cy="95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モデル 20" descr="プラスねじ">
                <a:extLst>
                  <a:ext uri="{FF2B5EF4-FFF2-40B4-BE49-F238E27FC236}">
                    <a16:creationId xmlns:a16="http://schemas.microsoft.com/office/drawing/2014/main" id="{DE071C61-80D5-4DBA-A38A-C138B70B68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215941"/>
                  </p:ext>
                </p:extLst>
              </p:nvPr>
            </p:nvGraphicFramePr>
            <p:xfrm rot="2409999">
              <a:off x="5331549" y="6200848"/>
              <a:ext cx="86846" cy="95530"/>
            </p:xfrm>
            <a:graphic>
              <a:graphicData uri="http://schemas.microsoft.com/office/drawing/2017/model3d">
                <am3d:model3d r:embed="rId7">
                  <am3d:spPr>
                    <a:xfrm rot="2409999">
                      <a:off x="0" y="0"/>
                      <a:ext cx="86846" cy="95530"/>
                    </a:xfrm>
                    <a:prstGeom prst="rect">
                      <a:avLst/>
                    </a:prstGeom>
                  </am3d:spPr>
                  <am3d:camera>
                    <am3d:pos x="0" y="0" z="483251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666666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25396" ay="60400" az="233935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84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モデル 20" descr="プラスねじ">
                <a:extLst>
                  <a:ext uri="{FF2B5EF4-FFF2-40B4-BE49-F238E27FC236}">
                    <a16:creationId xmlns:a16="http://schemas.microsoft.com/office/drawing/2014/main" id="{DE071C61-80D5-4DBA-A38A-C138B70B68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409999">
                <a:off x="5331549" y="6200848"/>
                <a:ext cx="86846" cy="95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モデル 21" descr="プラスねじ">
                <a:extLst>
                  <a:ext uri="{FF2B5EF4-FFF2-40B4-BE49-F238E27FC236}">
                    <a16:creationId xmlns:a16="http://schemas.microsoft.com/office/drawing/2014/main" id="{173F1262-6688-4FEA-986B-A2C6385BFE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5551922"/>
                  </p:ext>
                </p:extLst>
              </p:nvPr>
            </p:nvGraphicFramePr>
            <p:xfrm>
              <a:off x="4189726" y="6417693"/>
              <a:ext cx="86846" cy="9553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86846" cy="95530"/>
                    </a:xfrm>
                    <a:prstGeom prst="rect">
                      <a:avLst/>
                    </a:prstGeom>
                  </am3d:spPr>
                  <am3d:camera>
                    <am3d:pos x="0" y="0" z="483251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666666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25396" ay="60400" az="233935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84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モデル 21" descr="プラスねじ">
                <a:extLst>
                  <a:ext uri="{FF2B5EF4-FFF2-40B4-BE49-F238E27FC236}">
                    <a16:creationId xmlns:a16="http://schemas.microsoft.com/office/drawing/2014/main" id="{173F1262-6688-4FEA-986B-A2C6385BFE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89726" y="6417693"/>
                <a:ext cx="86846" cy="95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モデル 22" descr="プラスねじ">
                <a:extLst>
                  <a:ext uri="{FF2B5EF4-FFF2-40B4-BE49-F238E27FC236}">
                    <a16:creationId xmlns:a16="http://schemas.microsoft.com/office/drawing/2014/main" id="{912B0DC4-F233-421C-9DE5-5FD39E21B5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9517244"/>
                  </p:ext>
                </p:extLst>
              </p:nvPr>
            </p:nvGraphicFramePr>
            <p:xfrm rot="6198408">
              <a:off x="4077130" y="5393175"/>
              <a:ext cx="70850" cy="102515"/>
            </p:xfrm>
            <a:graphic>
              <a:graphicData uri="http://schemas.microsoft.com/office/drawing/2017/model3d">
                <am3d:model3d r:embed="rId7">
                  <am3d:spPr>
                    <a:xfrm rot="6198408">
                      <a:off x="0" y="0"/>
                      <a:ext cx="70850" cy="102515"/>
                    </a:xfrm>
                    <a:prstGeom prst="rect">
                      <a:avLst/>
                    </a:prstGeom>
                  </am3d:spPr>
                  <am3d:camera>
                    <am3d:pos x="0" y="0" z="483251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666666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090872" ay="48720" az="535956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8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モデル 22" descr="プラスねじ">
                <a:extLst>
                  <a:ext uri="{FF2B5EF4-FFF2-40B4-BE49-F238E27FC236}">
                    <a16:creationId xmlns:a16="http://schemas.microsoft.com/office/drawing/2014/main" id="{912B0DC4-F233-421C-9DE5-5FD39E21B5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6198408">
                <a:off x="4077130" y="5393175"/>
                <a:ext cx="70850" cy="1025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0591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/>
          <p:cNvSpPr txBox="1"/>
          <p:nvPr/>
        </p:nvSpPr>
        <p:spPr>
          <a:xfrm>
            <a:off x="310175" y="842811"/>
            <a:ext cx="8222266" cy="555607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kumimoji="1"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　概要</a:t>
            </a:r>
            <a:endParaRPr kumimoji="1" lang="en-US" altLang="ja-JP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1">
              <a:lnSpc>
                <a:spcPts val="2500"/>
              </a:lnSpc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大阪の景観を美しく眺めることのできる場所（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）を、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一般からの募集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により発掘し、</a:t>
            </a:r>
            <a:r>
              <a:rPr kumimoji="1"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『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ビュースポットおおさか</a:t>
            </a:r>
            <a:r>
              <a:rPr kumimoji="1"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』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として選定。</a:t>
            </a: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1">
              <a:lnSpc>
                <a:spcPts val="2500"/>
              </a:lnSpc>
              <a:defRPr/>
            </a:pP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500"/>
              </a:lnSpc>
              <a:defRPr/>
            </a:pPr>
            <a:r>
              <a:rPr kumimoji="1"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　目的</a:t>
            </a:r>
            <a:endParaRPr kumimoji="1" lang="en-US" altLang="ja-JP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1">
              <a:lnSpc>
                <a:spcPts val="2500"/>
              </a:lnSpc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ビュースポットを府内外に情報発信す</a:t>
            </a: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1">
              <a:lnSpc>
                <a:spcPts val="2500"/>
              </a:lnSpc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ることで、府民・事業者、府への来訪者</a:t>
            </a: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1">
              <a:lnSpc>
                <a:spcPts val="2500"/>
              </a:lnSpc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の方々の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景観への興味・関心の向上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</a:t>
            </a: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1">
              <a:lnSpc>
                <a:spcPts val="2500"/>
              </a:lnSpc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図る。</a:t>
            </a: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363538" indent="-192088">
              <a:lnSpc>
                <a:spcPts val="2500"/>
              </a:lnSpc>
              <a:spcBef>
                <a:spcPts val="600"/>
              </a:spcBef>
              <a:defRPr/>
            </a:pPr>
            <a:endParaRPr kumimoji="1" lang="en-US" altLang="ja-JP" sz="16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363538" indent="-192088">
              <a:lnSpc>
                <a:spcPts val="2500"/>
              </a:lnSpc>
              <a:spcBef>
                <a:spcPts val="600"/>
              </a:spcBef>
              <a:defRPr/>
            </a:pPr>
            <a:endParaRPr kumimoji="1" lang="en-US" altLang="ja-JP" sz="16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44500" indent="-273050">
              <a:lnSpc>
                <a:spcPts val="25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44500" indent="-273050">
              <a:lnSpc>
                <a:spcPts val="25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府民や事業者が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景観に対して興味や関心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を持ち、気軽に景観づくりに参画できる　　場づくり</a:t>
            </a:r>
            <a:endParaRPr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44500" indent="-273050">
              <a:lnSpc>
                <a:spcPts val="25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まちに対する魅力の再認識や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誇りと愛着（シビックプライド）の向上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が図られ、　　　　　良好な景観形成につなげる。</a:t>
            </a:r>
          </a:p>
        </p:txBody>
      </p:sp>
      <p:sp>
        <p:nvSpPr>
          <p:cNvPr id="2" name="下矢印 1"/>
          <p:cNvSpPr/>
          <p:nvPr/>
        </p:nvSpPr>
        <p:spPr>
          <a:xfrm>
            <a:off x="1862490" y="3713833"/>
            <a:ext cx="1333055" cy="838068"/>
          </a:xfrm>
          <a:prstGeom prst="downArrow">
            <a:avLst>
              <a:gd name="adj1" fmla="val 50000"/>
              <a:gd name="adj2" fmla="val 67078"/>
            </a:avLst>
          </a:prstGeom>
          <a:solidFill>
            <a:schemeClr val="bg1">
              <a:lumMod val="75000"/>
            </a:schemeClr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412376" y="4679570"/>
            <a:ext cx="8048056" cy="193253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-6329"/>
            <a:ext cx="9144000" cy="6359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ja-JP" altLang="en-US" sz="28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ビュースポットおおさかの概要と目的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BA67EBFC-8BF7-4862-A66D-46A62A4570BF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7" name="Picture 2" descr="ビュースポットとは">
            <a:extLst>
              <a:ext uri="{FF2B5EF4-FFF2-40B4-BE49-F238E27FC236}">
                <a16:creationId xmlns:a16="http://schemas.microsoft.com/office/drawing/2014/main" id="{6CFCFE2E-F354-4C13-A9B2-E693C5E3A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78430"/>
            <a:ext cx="4155941" cy="22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63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EB2435A-7AC9-4E4B-9EF5-0C4E00380607}"/>
              </a:ext>
            </a:extLst>
          </p:cNvPr>
          <p:cNvSpPr txBox="1"/>
          <p:nvPr/>
        </p:nvSpPr>
        <p:spPr>
          <a:xfrm>
            <a:off x="149080" y="1083899"/>
            <a:ext cx="8896348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lvl="0" indent="-269875">
              <a:lnSpc>
                <a:spcPts val="24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　</a:t>
            </a:r>
            <a:r>
              <a: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『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大阪府公式</a:t>
            </a:r>
            <a:r>
              <a: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YouTube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チャンネル</a:t>
            </a:r>
            <a:r>
              <a: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』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で、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「ビュースポットおおさか」の魅力を紹介する動画の配信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を開始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269875" lvl="0" indent="-269875">
              <a:lnSpc>
                <a:spcPts val="24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（令和６年１月～）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D7DC46C-17D5-4F39-891F-EB1C9A037847}"/>
              </a:ext>
            </a:extLst>
          </p:cNvPr>
          <p:cNvSpPr txBox="1"/>
          <p:nvPr/>
        </p:nvSpPr>
        <p:spPr>
          <a:xfrm>
            <a:off x="4308003" y="2761529"/>
            <a:ext cx="4619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0" i="0" u="none" strike="noStrike" baseline="0" dirty="0">
                <a:latin typeface="Calibri" panose="020F0502020204030204" pitchFamily="34" charset="0"/>
                <a:hlinkClick r:id="rId3"/>
              </a:rPr>
              <a:t>https://www.youtube.com/watch?v=R0JJngAUijA&amp;t=2s</a:t>
            </a:r>
            <a:endParaRPr lang="ja-JP" altLang="en-US" sz="14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14041EE-F778-4BC4-8D0C-A4EFA6F49938}"/>
              </a:ext>
            </a:extLst>
          </p:cNvPr>
          <p:cNvSpPr txBox="1"/>
          <p:nvPr/>
        </p:nvSpPr>
        <p:spPr>
          <a:xfrm>
            <a:off x="149080" y="3728642"/>
            <a:ext cx="4158923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lvl="0" indent="-269875">
              <a:lnSpc>
                <a:spcPts val="24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 大阪府公式</a:t>
            </a:r>
            <a:r>
              <a: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『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景観インスタグラム</a:t>
            </a:r>
            <a:r>
              <a: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』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において、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>
              <a:lnSpc>
                <a:spcPts val="24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景観をテーマに</a:t>
            </a:r>
            <a:r>
              <a:rPr lang="en-US" altLang="ja-JP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“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刺さる</a:t>
            </a:r>
            <a:r>
              <a:rPr lang="en-US" altLang="ja-JP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”</a:t>
            </a:r>
            <a:r>
              <a:rPr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コンテンツを配信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AB1CB46-D134-46A4-A375-33E2987B9006}"/>
              </a:ext>
            </a:extLst>
          </p:cNvPr>
          <p:cNvGrpSpPr/>
          <p:nvPr/>
        </p:nvGrpSpPr>
        <p:grpSpPr>
          <a:xfrm>
            <a:off x="801086" y="1785026"/>
            <a:ext cx="3275312" cy="1849719"/>
            <a:chOff x="370605" y="1489424"/>
            <a:chExt cx="4321834" cy="244073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C664B2A-74A1-460A-ADD8-EB33132DC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033"/>
            <a:stretch/>
          </p:blipFill>
          <p:spPr>
            <a:xfrm>
              <a:off x="370605" y="1489424"/>
              <a:ext cx="4321834" cy="2440738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4CFD6BA-C2FE-4367-BD79-821F33BB9A52}"/>
                </a:ext>
              </a:extLst>
            </p:cNvPr>
            <p:cNvGrpSpPr/>
            <p:nvPr/>
          </p:nvGrpSpPr>
          <p:grpSpPr>
            <a:xfrm>
              <a:off x="1960176" y="2382715"/>
              <a:ext cx="1140982" cy="625677"/>
              <a:chOff x="1960176" y="2382715"/>
              <a:chExt cx="1140982" cy="625677"/>
            </a:xfrm>
          </p:grpSpPr>
          <p:sp>
            <p:nvSpPr>
              <p:cNvPr id="43" name="四角形: 角を丸くする 42">
                <a:hlinkClick r:id="rId5"/>
                <a:extLst>
                  <a:ext uri="{FF2B5EF4-FFF2-40B4-BE49-F238E27FC236}">
                    <a16:creationId xmlns:a16="http://schemas.microsoft.com/office/drawing/2014/main" id="{46CB1E35-1214-4B55-AB8E-8B540BC18DEF}"/>
                  </a:ext>
                </a:extLst>
              </p:cNvPr>
              <p:cNvSpPr/>
              <p:nvPr/>
            </p:nvSpPr>
            <p:spPr>
              <a:xfrm>
                <a:off x="1960176" y="2382715"/>
                <a:ext cx="1140982" cy="625677"/>
              </a:xfrm>
              <a:prstGeom prst="round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5" name="二等辺三角形 44">
                <a:extLst>
                  <a:ext uri="{FF2B5EF4-FFF2-40B4-BE49-F238E27FC236}">
                    <a16:creationId xmlns:a16="http://schemas.microsoft.com/office/drawing/2014/main" id="{EE3628F2-36B2-464C-AFF3-523FDFD659E0}"/>
                  </a:ext>
                </a:extLst>
              </p:cNvPr>
              <p:cNvSpPr/>
              <p:nvPr/>
            </p:nvSpPr>
            <p:spPr>
              <a:xfrm rot="5400000">
                <a:off x="2372067" y="2519543"/>
                <a:ext cx="446208" cy="3846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D7C90AF7-BA24-4D16-B0EB-E5583DA4C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43" y="4594591"/>
            <a:ext cx="1851477" cy="185656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E6B8068-F5A9-4824-81B4-3615E17DCF3D}"/>
              </a:ext>
            </a:extLst>
          </p:cNvPr>
          <p:cNvGrpSpPr/>
          <p:nvPr/>
        </p:nvGrpSpPr>
        <p:grpSpPr>
          <a:xfrm>
            <a:off x="4748429" y="3470812"/>
            <a:ext cx="3478196" cy="3352098"/>
            <a:chOff x="4972673" y="3562191"/>
            <a:chExt cx="3478196" cy="3352098"/>
          </a:xfrm>
        </p:grpSpPr>
        <p:graphicFrame>
          <p:nvGraphicFramePr>
            <p:cNvPr id="24" name="グラフ 23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37140502"/>
                </p:ext>
              </p:extLst>
            </p:nvPr>
          </p:nvGraphicFramePr>
          <p:xfrm>
            <a:off x="4972673" y="3760577"/>
            <a:ext cx="3387038" cy="30433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AFD60A1-D0FC-4F19-9A1F-E85B01724FDA}"/>
                </a:ext>
              </a:extLst>
            </p:cNvPr>
            <p:cNvSpPr txBox="1"/>
            <p:nvPr/>
          </p:nvSpPr>
          <p:spPr>
            <a:xfrm>
              <a:off x="5041253" y="3616952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00" dirty="0"/>
                <a:t>（人）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3E044AF-EC31-41F7-9470-D2396A67FBC5}"/>
                </a:ext>
              </a:extLst>
            </p:cNvPr>
            <p:cNvSpPr txBox="1"/>
            <p:nvPr/>
          </p:nvSpPr>
          <p:spPr>
            <a:xfrm>
              <a:off x="6246418" y="3562191"/>
              <a:ext cx="13965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u="sng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フォロワー数の推移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55FBC59-C00E-4926-A5E1-7C8DF7CDF82B}"/>
                </a:ext>
              </a:extLst>
            </p:cNvPr>
            <p:cNvSpPr txBox="1"/>
            <p:nvPr/>
          </p:nvSpPr>
          <p:spPr>
            <a:xfrm>
              <a:off x="5180422" y="6668068"/>
              <a:ext cx="32704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H31.1        R2.4        R3.4         R4.4     </a:t>
              </a:r>
              <a:r>
                <a:rPr kumimoji="1" lang="ja-JP" altLang="en-US" sz="1000" dirty="0"/>
                <a:t> </a:t>
              </a:r>
              <a:r>
                <a:rPr kumimoji="1" lang="en-US" altLang="ja-JP" sz="1000" dirty="0"/>
                <a:t>  R5.4      R6.3</a:t>
              </a:r>
              <a:endParaRPr kumimoji="1" lang="ja-JP" altLang="en-US" sz="1000" dirty="0"/>
            </a:p>
          </p:txBody>
        </p:sp>
        <p:sp>
          <p:nvSpPr>
            <p:cNvPr id="13" name="吹き出し: 四角形 12">
              <a:extLst>
                <a:ext uri="{FF2B5EF4-FFF2-40B4-BE49-F238E27FC236}">
                  <a16:creationId xmlns:a16="http://schemas.microsoft.com/office/drawing/2014/main" id="{FB4E90CA-3C06-4952-8B60-6FF3B1624EC6}"/>
                </a:ext>
              </a:extLst>
            </p:cNvPr>
            <p:cNvSpPr/>
            <p:nvPr/>
          </p:nvSpPr>
          <p:spPr>
            <a:xfrm>
              <a:off x="6031660" y="5582144"/>
              <a:ext cx="711503" cy="477416"/>
            </a:xfrm>
            <a:prstGeom prst="wedgeRectCallout">
              <a:avLst>
                <a:gd name="adj1" fmla="val 104900"/>
                <a:gd name="adj2" fmla="val 9542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200</a:t>
              </a:r>
              <a:r>
                <a:rPr kumimoji="1" lang="ja-JP" altLang="en-US" sz="1200" dirty="0">
                  <a:solidFill>
                    <a:schemeClr val="tx1"/>
                  </a:solidFill>
                </a:rPr>
                <a:t>人</a:t>
              </a:r>
              <a:endParaRPr kumimoji="1" lang="en-US" altLang="ja-JP" sz="1200" dirty="0">
                <a:solidFill>
                  <a:schemeClr val="tx1"/>
                </a:solidFill>
              </a:endParaRPr>
            </a:p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(R4.4)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吹き出し: 四角形 26">
              <a:extLst>
                <a:ext uri="{FF2B5EF4-FFF2-40B4-BE49-F238E27FC236}">
                  <a16:creationId xmlns:a16="http://schemas.microsoft.com/office/drawing/2014/main" id="{4B907C41-99AE-4203-967A-230F45882064}"/>
                </a:ext>
              </a:extLst>
            </p:cNvPr>
            <p:cNvSpPr/>
            <p:nvPr/>
          </p:nvSpPr>
          <p:spPr>
            <a:xfrm>
              <a:off x="6588935" y="5025037"/>
              <a:ext cx="711503" cy="477416"/>
            </a:xfrm>
            <a:prstGeom prst="wedgeRectCallout">
              <a:avLst>
                <a:gd name="adj1" fmla="val 94190"/>
                <a:gd name="adj2" fmla="val 11138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500</a:t>
              </a:r>
              <a:r>
                <a:rPr kumimoji="1" lang="ja-JP" altLang="en-US" sz="1200" dirty="0">
                  <a:solidFill>
                    <a:schemeClr val="tx1"/>
                  </a:solidFill>
                </a:rPr>
                <a:t>人</a:t>
              </a:r>
              <a:endParaRPr kumimoji="1" lang="en-US" altLang="ja-JP" sz="1200" dirty="0">
                <a:solidFill>
                  <a:schemeClr val="tx1"/>
                </a:solidFill>
              </a:endParaRPr>
            </a:p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(R5.4)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" name="吹き出し: 四角形 28">
              <a:extLst>
                <a:ext uri="{FF2B5EF4-FFF2-40B4-BE49-F238E27FC236}">
                  <a16:creationId xmlns:a16="http://schemas.microsoft.com/office/drawing/2014/main" id="{CA28211D-E4BF-4DD3-A267-133BADD0A35C}"/>
                </a:ext>
              </a:extLst>
            </p:cNvPr>
            <p:cNvSpPr/>
            <p:nvPr/>
          </p:nvSpPr>
          <p:spPr>
            <a:xfrm>
              <a:off x="5503047" y="5996045"/>
              <a:ext cx="603270" cy="477416"/>
            </a:xfrm>
            <a:prstGeom prst="wedgeRectCallout">
              <a:avLst>
                <a:gd name="adj1" fmla="val -58777"/>
                <a:gd name="adj2" fmla="val 9000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H31.1</a:t>
              </a:r>
            </a:p>
            <a:p>
              <a:pPr algn="ctr"/>
              <a:r>
                <a:rPr kumimoji="1" lang="ja-JP" altLang="en-US" sz="1200" dirty="0">
                  <a:solidFill>
                    <a:schemeClr val="tx1"/>
                  </a:solidFill>
                </a:rPr>
                <a:t>開始</a:t>
              </a:r>
            </a:p>
          </p:txBody>
        </p:sp>
        <p:sp>
          <p:nvSpPr>
            <p:cNvPr id="34" name="吹き出し: 四角形 33">
              <a:extLst>
                <a:ext uri="{FF2B5EF4-FFF2-40B4-BE49-F238E27FC236}">
                  <a16:creationId xmlns:a16="http://schemas.microsoft.com/office/drawing/2014/main" id="{75A25A36-9153-40F1-ADD2-BFC7261BD191}"/>
                </a:ext>
              </a:extLst>
            </p:cNvPr>
            <p:cNvSpPr/>
            <p:nvPr/>
          </p:nvSpPr>
          <p:spPr>
            <a:xfrm>
              <a:off x="6986849" y="4032231"/>
              <a:ext cx="806924" cy="477416"/>
            </a:xfrm>
            <a:prstGeom prst="wedgeRectCallout">
              <a:avLst>
                <a:gd name="adj1" fmla="val 97818"/>
                <a:gd name="adj2" fmla="val -3965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u="sng" dirty="0">
                  <a:solidFill>
                    <a:schemeClr val="tx1"/>
                  </a:solidFill>
                </a:rPr>
                <a:t>1,500</a:t>
              </a:r>
              <a:r>
                <a:rPr kumimoji="1" lang="ja-JP" altLang="en-US" sz="1200" b="1" u="sng" dirty="0">
                  <a:solidFill>
                    <a:schemeClr val="tx1"/>
                  </a:solidFill>
                </a:rPr>
                <a:t>超</a:t>
              </a:r>
              <a:r>
                <a:rPr kumimoji="1" lang="en-US" altLang="ja-JP" sz="1200" dirty="0">
                  <a:solidFill>
                    <a:schemeClr val="tx1"/>
                  </a:solidFill>
                </a:rPr>
                <a:t>(R6.3)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スライド番号プレースホルダー 3">
            <a:extLst>
              <a:ext uri="{FF2B5EF4-FFF2-40B4-BE49-F238E27FC236}">
                <a16:creationId xmlns:a16="http://schemas.microsoft.com/office/drawing/2014/main" id="{DBBFC39B-B657-49FE-8A9F-E99984F6C9EA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2BD7812E-0E4E-4244-BFEC-A6344FD781FB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を活用した情報発信</a:t>
            </a:r>
            <a:r>
              <a:rPr lang="ja-JP" altLang="en-US" sz="16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16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YouTube</a:t>
            </a:r>
            <a:r>
              <a:rPr lang="ja-JP" altLang="en-US" sz="16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6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Instagram</a:t>
            </a:r>
            <a:r>
              <a:rPr lang="ja-JP" altLang="en-US" sz="16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）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9905829-411D-4E7A-BE0B-9F6D92D63858}"/>
              </a:ext>
            </a:extLst>
          </p:cNvPr>
          <p:cNvSpPr txBox="1"/>
          <p:nvPr/>
        </p:nvSpPr>
        <p:spPr>
          <a:xfrm>
            <a:off x="152201" y="668174"/>
            <a:ext cx="8845689" cy="3956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9388" indent="-179388">
              <a:lnSpc>
                <a:spcPct val="130000"/>
              </a:lnSpc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 ビュースポットの写真や動画を活用し、</a:t>
            </a:r>
            <a:r>
              <a:rPr kumimoji="1" lang="en-US" altLang="ja-JP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kumimoji="1" lang="ja-JP" altLang="en-US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で効果的に景観の魅力を発信</a:t>
            </a:r>
            <a:endParaRPr kumimoji="1" lang="ja-JP" altLang="en-US" sz="1600" b="1" u="sng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BC9BCD-4186-48BE-9BEB-6A827677B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406" y="1730551"/>
            <a:ext cx="1108152" cy="11081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46CA366-00B7-4EA2-9087-F882FF20E0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052" t="24773" r="6379" b="28474"/>
          <a:stretch/>
        </p:blipFill>
        <p:spPr>
          <a:xfrm>
            <a:off x="2460825" y="4594591"/>
            <a:ext cx="1935625" cy="18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02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8B0E63B-2007-4BC4-8641-DE27F138D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05" y="2045959"/>
            <a:ext cx="3219804" cy="455395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4FE77F9-F87D-4344-8C1A-D39488977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98" y="1177821"/>
            <a:ext cx="1751692" cy="247751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896A076-1419-4B62-B4C3-EC331655F7C8}"/>
              </a:ext>
            </a:extLst>
          </p:cNvPr>
          <p:cNvGrpSpPr/>
          <p:nvPr/>
        </p:nvGrpSpPr>
        <p:grpSpPr>
          <a:xfrm>
            <a:off x="207792" y="1983109"/>
            <a:ext cx="6502508" cy="4708548"/>
            <a:chOff x="354330" y="576610"/>
            <a:chExt cx="6172200" cy="4469368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505DB5DD-D37A-46CC-AD61-1286015D87BB}"/>
                </a:ext>
              </a:extLst>
            </p:cNvPr>
            <p:cNvSpPr/>
            <p:nvPr/>
          </p:nvSpPr>
          <p:spPr>
            <a:xfrm>
              <a:off x="354330" y="576610"/>
              <a:ext cx="6172200" cy="4469368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0CFB669B-D811-4B82-A023-6582239A9119}"/>
                </a:ext>
              </a:extLst>
            </p:cNvPr>
            <p:cNvGrpSpPr/>
            <p:nvPr/>
          </p:nvGrpSpPr>
          <p:grpSpPr>
            <a:xfrm>
              <a:off x="389030" y="669589"/>
              <a:ext cx="6079940" cy="4283411"/>
              <a:chOff x="274320" y="585042"/>
              <a:chExt cx="6079940" cy="4283411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E2C792FB-0699-42DA-86E4-F752BF885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290" y="590723"/>
                <a:ext cx="3039970" cy="4277730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13F633CB-7D39-43AE-9460-AD3C8E117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4320" y="585042"/>
                <a:ext cx="3039970" cy="4283411"/>
              </a:xfrm>
              <a:prstGeom prst="rect">
                <a:avLst/>
              </a:prstGeom>
            </p:spPr>
          </p:pic>
        </p:grp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E5B0BAF-10C8-4E6B-B9AD-3E524921D1EC}"/>
              </a:ext>
            </a:extLst>
          </p:cNvPr>
          <p:cNvSpPr txBox="1"/>
          <p:nvPr/>
        </p:nvSpPr>
        <p:spPr>
          <a:xfrm>
            <a:off x="207792" y="1082479"/>
            <a:ext cx="6074235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lnSpc>
                <a:spcPct val="120000"/>
              </a:lnSpc>
            </a:pPr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・ビュースポットから見える</a:t>
            </a:r>
            <a:r>
              <a:rPr kumimoji="1"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景観の写真を多数採用</a:t>
            </a:r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（全</a:t>
            </a:r>
            <a:r>
              <a:rPr kumimoji="1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100</a:t>
            </a:r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ページ）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87313" indent="-87313">
              <a:lnSpc>
                <a:spcPct val="120000"/>
              </a:lnSpc>
            </a:pPr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・市町村や鉄道事業者、観光関係団体等との連携により、</a:t>
            </a:r>
            <a:r>
              <a:rPr kumimoji="1" lang="ja-JP" altLang="en-US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府民や来訪者等に対して幅広く</a:t>
            </a:r>
            <a:r>
              <a:rPr kumimoji="1" lang="en-US" altLang="ja-JP" sz="14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を図る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D1B818B-7860-44A1-AF97-5DC7C92AA873}"/>
              </a:ext>
            </a:extLst>
          </p:cNvPr>
          <p:cNvSpPr txBox="1"/>
          <p:nvPr/>
        </p:nvSpPr>
        <p:spPr>
          <a:xfrm>
            <a:off x="7944731" y="6589297"/>
            <a:ext cx="871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/>
              <a:t>関連情報</a:t>
            </a:r>
            <a:endParaRPr kumimoji="1" lang="en-US" altLang="ja-JP" sz="1200" b="1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05585222-1CBB-4246-9D2D-D2FEBD818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81" y="4039145"/>
            <a:ext cx="1803409" cy="25465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C4026A4-DE4B-4D07-80FF-1863BF279290}"/>
              </a:ext>
            </a:extLst>
          </p:cNvPr>
          <p:cNvSpPr txBox="1"/>
          <p:nvPr/>
        </p:nvSpPr>
        <p:spPr>
          <a:xfrm>
            <a:off x="7497885" y="3626807"/>
            <a:ext cx="1318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詳細なマップ付き</a:t>
            </a:r>
            <a:endParaRPr kumimoji="1" lang="en-US" altLang="ja-JP" sz="11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139D9D-60C8-4092-854B-5219654656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48" y="2045959"/>
            <a:ext cx="3215413" cy="4547744"/>
          </a:xfrm>
          <a:prstGeom prst="rect">
            <a:avLst/>
          </a:prstGeom>
        </p:spPr>
      </p:pic>
      <p:sp>
        <p:nvSpPr>
          <p:cNvPr id="16" name="スライド番号プレースホルダー 3">
            <a:extLst>
              <a:ext uri="{FF2B5EF4-FFF2-40B4-BE49-F238E27FC236}">
                <a16:creationId xmlns:a16="http://schemas.microsoft.com/office/drawing/2014/main" id="{C70DFE1C-B2E7-4344-B4E6-3BA2939E0DE3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2E66E-74C4-474D-BAA4-18E4941B35F7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ビュースポットおおさか公式ガイドブック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334D9C3-88B6-44E1-B973-0393D1907E1B}"/>
              </a:ext>
            </a:extLst>
          </p:cNvPr>
          <p:cNvSpPr txBox="1"/>
          <p:nvPr/>
        </p:nvSpPr>
        <p:spPr>
          <a:xfrm>
            <a:off x="149155" y="615366"/>
            <a:ext cx="8845689" cy="3956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9388" indent="-179388">
              <a:lnSpc>
                <a:spcPct val="130000"/>
              </a:lnSpc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 全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100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か所のビュースポットを紹介する</a:t>
            </a:r>
            <a:r>
              <a:rPr kumimoji="1" lang="ja-JP" altLang="en-US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公式ガイドブックを発行予定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（令和６年３月）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A638550-8661-410F-88ED-84A3F22723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1" y="1991160"/>
            <a:ext cx="3254157" cy="460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58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8C492FE9-F38E-41CE-A133-7CFB7B58B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529970"/>
              </p:ext>
            </p:extLst>
          </p:nvPr>
        </p:nvGraphicFramePr>
        <p:xfrm>
          <a:off x="332558" y="1845976"/>
          <a:ext cx="8518144" cy="41709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9536">
                  <a:extLst>
                    <a:ext uri="{9D8B030D-6E8A-4147-A177-3AD203B41FA5}">
                      <a16:colId xmlns:a16="http://schemas.microsoft.com/office/drawing/2014/main" val="2676648205"/>
                    </a:ext>
                  </a:extLst>
                </a:gridCol>
                <a:gridCol w="2129536">
                  <a:extLst>
                    <a:ext uri="{9D8B030D-6E8A-4147-A177-3AD203B41FA5}">
                      <a16:colId xmlns:a16="http://schemas.microsoft.com/office/drawing/2014/main" val="1324264598"/>
                    </a:ext>
                  </a:extLst>
                </a:gridCol>
                <a:gridCol w="2129536">
                  <a:extLst>
                    <a:ext uri="{9D8B030D-6E8A-4147-A177-3AD203B41FA5}">
                      <a16:colId xmlns:a16="http://schemas.microsoft.com/office/drawing/2014/main" val="2858859530"/>
                    </a:ext>
                  </a:extLst>
                </a:gridCol>
                <a:gridCol w="2129536">
                  <a:extLst>
                    <a:ext uri="{9D8B030D-6E8A-4147-A177-3AD203B41FA5}">
                      <a16:colId xmlns:a16="http://schemas.microsoft.com/office/drawing/2014/main" val="1529917149"/>
                    </a:ext>
                  </a:extLst>
                </a:gridCol>
              </a:tblGrid>
              <a:tr h="7231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2022</a:t>
                      </a:r>
                      <a:endParaRPr kumimoji="1" lang="ja-JP" altLang="en-US" sz="20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95990" marR="95990" marT="47995" marB="479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2023</a:t>
                      </a:r>
                      <a:endParaRPr kumimoji="1" lang="ja-JP" altLang="en-US" sz="20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95990" marR="95990" marT="47995" marB="47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2024</a:t>
                      </a:r>
                    </a:p>
                    <a:p>
                      <a:pPr algn="ctr"/>
                      <a:r>
                        <a:rPr kumimoji="1" lang="ja-JP" altLang="en-US" sz="20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（予定）</a:t>
                      </a:r>
                    </a:p>
                  </a:txBody>
                  <a:tcPr marL="95990" marR="95990" marT="47995" marB="47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2025</a:t>
                      </a:r>
                      <a:endParaRPr kumimoji="1" lang="ja-JP" altLang="en-US" sz="20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95990" marR="95990" marT="47995" marB="4799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040355"/>
                  </a:ext>
                </a:extLst>
              </a:tr>
              <a:tr h="3447818">
                <a:tc>
                  <a:txBody>
                    <a:bodyPr/>
                    <a:lstStyle/>
                    <a:p>
                      <a:endParaRPr kumimoji="1" lang="ja-JP" altLang="en-US" sz="2100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990" marR="95990" marT="47995" marB="4799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100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990" marR="95990" marT="47995" marB="47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100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990" marR="95990" marT="47995" marB="47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100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990" marR="95990" marT="47995" marB="47995"/>
                </a:tc>
                <a:extLst>
                  <a:ext uri="{0D108BD9-81ED-4DB2-BD59-A6C34878D82A}">
                    <a16:rowId xmlns:a16="http://schemas.microsoft.com/office/drawing/2014/main" val="1388467078"/>
                  </a:ext>
                </a:extLst>
              </a:tr>
            </a:tbl>
          </a:graphicData>
        </a:graphic>
      </p:graphicFrame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A27D0E4-D5AF-48EC-AE90-45B311E43A72}"/>
              </a:ext>
            </a:extLst>
          </p:cNvPr>
          <p:cNvSpPr/>
          <p:nvPr/>
        </p:nvSpPr>
        <p:spPr>
          <a:xfrm>
            <a:off x="4572000" y="1857788"/>
            <a:ext cx="2164402" cy="41838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AF07A46-0B56-4CF3-B3B7-0683A06472E8}"/>
              </a:ext>
            </a:extLst>
          </p:cNvPr>
          <p:cNvSpPr/>
          <p:nvPr/>
        </p:nvSpPr>
        <p:spPr>
          <a:xfrm>
            <a:off x="8631" y="0"/>
            <a:ext cx="9144000" cy="6359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　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2024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年度（令和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6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年度）の</a:t>
            </a:r>
            <a:r>
              <a:rPr lang="ja-JP" altLang="en-US" sz="24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取組予定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A018E84-1F04-4331-8FDC-80D523AAFE99}"/>
              </a:ext>
            </a:extLst>
          </p:cNvPr>
          <p:cNvSpPr/>
          <p:nvPr/>
        </p:nvSpPr>
        <p:spPr>
          <a:xfrm>
            <a:off x="6694250" y="2658707"/>
            <a:ext cx="2156452" cy="329352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大阪・関西万博 開催</a:t>
            </a:r>
          </a:p>
        </p:txBody>
      </p:sp>
      <p:sp>
        <p:nvSpPr>
          <p:cNvPr id="19" name="ホームベース 15">
            <a:extLst>
              <a:ext uri="{FF2B5EF4-FFF2-40B4-BE49-F238E27FC236}">
                <a16:creationId xmlns:a16="http://schemas.microsoft.com/office/drawing/2014/main" id="{1587BA42-C6BF-4240-AE02-ECA4C1D803AF}"/>
              </a:ext>
            </a:extLst>
          </p:cNvPr>
          <p:cNvSpPr/>
          <p:nvPr/>
        </p:nvSpPr>
        <p:spPr>
          <a:xfrm>
            <a:off x="2009570" y="2786910"/>
            <a:ext cx="1788161" cy="395046"/>
          </a:xfrm>
          <a:prstGeom prst="homePlate">
            <a:avLst>
              <a:gd name="adj" fmla="val 354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フォトラリーの実施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ホームベース 15">
            <a:extLst>
              <a:ext uri="{FF2B5EF4-FFF2-40B4-BE49-F238E27FC236}">
                <a16:creationId xmlns:a16="http://schemas.microsoft.com/office/drawing/2014/main" id="{9D19496F-7853-4FD6-9C0D-CD2D2022B74F}"/>
              </a:ext>
            </a:extLst>
          </p:cNvPr>
          <p:cNvSpPr/>
          <p:nvPr/>
        </p:nvSpPr>
        <p:spPr>
          <a:xfrm>
            <a:off x="2009570" y="3333359"/>
            <a:ext cx="1788161" cy="395046"/>
          </a:xfrm>
          <a:prstGeom prst="homePlate">
            <a:avLst>
              <a:gd name="adj" fmla="val 354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ウォークラリーの実施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ホームベース 15">
            <a:extLst>
              <a:ext uri="{FF2B5EF4-FFF2-40B4-BE49-F238E27FC236}">
                <a16:creationId xmlns:a16="http://schemas.microsoft.com/office/drawing/2014/main" id="{DAEF64B5-6457-4E93-9525-6738AFC356CF}"/>
              </a:ext>
            </a:extLst>
          </p:cNvPr>
          <p:cNvSpPr/>
          <p:nvPr/>
        </p:nvSpPr>
        <p:spPr>
          <a:xfrm>
            <a:off x="3818051" y="3840094"/>
            <a:ext cx="3159298" cy="395046"/>
          </a:xfrm>
          <a:prstGeom prst="homePlate">
            <a:avLst>
              <a:gd name="adj" fmla="val 354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チラシ・ポスターの掲示</a:t>
            </a:r>
          </a:p>
        </p:txBody>
      </p:sp>
      <p:sp>
        <p:nvSpPr>
          <p:cNvPr id="33" name="ホームベース 15">
            <a:extLst>
              <a:ext uri="{FF2B5EF4-FFF2-40B4-BE49-F238E27FC236}">
                <a16:creationId xmlns:a16="http://schemas.microsoft.com/office/drawing/2014/main" id="{E47501A7-4D24-490C-84AA-17F7C09CFB81}"/>
              </a:ext>
            </a:extLst>
          </p:cNvPr>
          <p:cNvSpPr/>
          <p:nvPr/>
        </p:nvSpPr>
        <p:spPr>
          <a:xfrm>
            <a:off x="949324" y="4350491"/>
            <a:ext cx="6028025" cy="395046"/>
          </a:xfrm>
          <a:prstGeom prst="homePlate">
            <a:avLst>
              <a:gd name="adj" fmla="val 354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の活用（景観インスタ・</a:t>
            </a:r>
            <a:r>
              <a:rPr kumimoji="1" lang="en-US" altLang="ja-JP" sz="1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YouTube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動画</a:t>
            </a:r>
            <a:r>
              <a:rPr kumimoji="1" lang="en-US" altLang="ja-JP" sz="1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等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</a:p>
        </p:txBody>
      </p:sp>
      <p:sp>
        <p:nvSpPr>
          <p:cNvPr id="35" name="ホームベース 15">
            <a:extLst>
              <a:ext uri="{FF2B5EF4-FFF2-40B4-BE49-F238E27FC236}">
                <a16:creationId xmlns:a16="http://schemas.microsoft.com/office/drawing/2014/main" id="{D7E14D53-CE6D-4DAF-9433-8E4F950CC891}"/>
              </a:ext>
            </a:extLst>
          </p:cNvPr>
          <p:cNvSpPr/>
          <p:nvPr/>
        </p:nvSpPr>
        <p:spPr>
          <a:xfrm>
            <a:off x="4481188" y="4881165"/>
            <a:ext cx="2193410" cy="395046"/>
          </a:xfrm>
          <a:prstGeom prst="homePlate">
            <a:avLst>
              <a:gd name="adj" fmla="val 354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ガイドブック公表・配布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ホームベース 15">
            <a:extLst>
              <a:ext uri="{FF2B5EF4-FFF2-40B4-BE49-F238E27FC236}">
                <a16:creationId xmlns:a16="http://schemas.microsoft.com/office/drawing/2014/main" id="{7D311EF9-45E6-4673-9966-0661CD741AD4}"/>
              </a:ext>
            </a:extLst>
          </p:cNvPr>
          <p:cNvSpPr/>
          <p:nvPr/>
        </p:nvSpPr>
        <p:spPr>
          <a:xfrm>
            <a:off x="4481188" y="5413670"/>
            <a:ext cx="2193410" cy="395046"/>
          </a:xfrm>
          <a:prstGeom prst="homePlate">
            <a:avLst>
              <a:gd name="adj" fmla="val 354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現地への銘板設置</a:t>
            </a:r>
          </a:p>
        </p:txBody>
      </p:sp>
      <p:sp>
        <p:nvSpPr>
          <p:cNvPr id="12" name="ホームベース 15">
            <a:extLst>
              <a:ext uri="{FF2B5EF4-FFF2-40B4-BE49-F238E27FC236}">
                <a16:creationId xmlns:a16="http://schemas.microsoft.com/office/drawing/2014/main" id="{99935DCB-8A89-4B41-A772-CCBFCF53A904}"/>
              </a:ext>
            </a:extLst>
          </p:cNvPr>
          <p:cNvSpPr/>
          <p:nvPr/>
        </p:nvSpPr>
        <p:spPr>
          <a:xfrm>
            <a:off x="4794310" y="3307589"/>
            <a:ext cx="1657422" cy="395046"/>
          </a:xfrm>
          <a:prstGeom prst="homePlate">
            <a:avLst>
              <a:gd name="adj" fmla="val 354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フォトラリー等の実施</a:t>
            </a:r>
            <a:endParaRPr kumimoji="1" lang="ja-JP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ホームベース 15">
            <a:extLst>
              <a:ext uri="{FF2B5EF4-FFF2-40B4-BE49-F238E27FC236}">
                <a16:creationId xmlns:a16="http://schemas.microsoft.com/office/drawing/2014/main" id="{F9952EAA-29E8-449F-B054-5BAC79830D30}"/>
              </a:ext>
            </a:extLst>
          </p:cNvPr>
          <p:cNvSpPr/>
          <p:nvPr/>
        </p:nvSpPr>
        <p:spPr>
          <a:xfrm>
            <a:off x="4794310" y="2665035"/>
            <a:ext cx="1459841" cy="493283"/>
          </a:xfrm>
          <a:prstGeom prst="homePlate">
            <a:avLst>
              <a:gd name="adj" fmla="val 354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専用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WEB</a:t>
            </a: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サイトの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構築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7DC0EC3-2749-47C0-85B7-B141D9D80C40}"/>
              </a:ext>
            </a:extLst>
          </p:cNvPr>
          <p:cNvSpPr txBox="1"/>
          <p:nvPr/>
        </p:nvSpPr>
        <p:spPr>
          <a:xfrm>
            <a:off x="235296" y="785187"/>
            <a:ext cx="8690669" cy="8617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69875" indent="-269875"/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 </a:t>
            </a:r>
            <a:r>
              <a:rPr kumimoji="1" lang="ja-JP" altLang="en-US" sz="1600" b="1" u="heavy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大阪・関西万博の開催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を控える中、「ビュースポットおおさか」の１００ヶ所選定のタイミングを捉え、民間企業や市町村との連携のもと、府内外、国内外の方に対して、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ビュースポットおおさか等の景観資源プロモーションを集中的に実施予定</a:t>
            </a:r>
            <a:endParaRPr kumimoji="1" lang="ja-JP" altLang="en-US" b="1" u="sng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吹き出し: 上矢印 3">
            <a:extLst>
              <a:ext uri="{FF2B5EF4-FFF2-40B4-BE49-F238E27FC236}">
                <a16:creationId xmlns:a16="http://schemas.microsoft.com/office/drawing/2014/main" id="{D93F189F-EB15-4A0D-8108-FE08F9D198E7}"/>
              </a:ext>
            </a:extLst>
          </p:cNvPr>
          <p:cNvSpPr/>
          <p:nvPr/>
        </p:nvSpPr>
        <p:spPr>
          <a:xfrm>
            <a:off x="3977220" y="5842484"/>
            <a:ext cx="3010619" cy="914400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u="sng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様々な主体との連携</a:t>
            </a:r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による</a:t>
            </a:r>
            <a:endParaRPr kumimoji="1"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効果的な情報発信</a:t>
            </a:r>
          </a:p>
        </p:txBody>
      </p:sp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CDE97DE2-82B0-4144-9AC2-2A85F8888368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408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179512" y="764704"/>
          <a:ext cx="8666047" cy="5539512"/>
        </p:xfrm>
        <a:graphic>
          <a:graphicData uri="http://schemas.openxmlformats.org/drawingml/2006/table">
            <a:tbl>
              <a:tblPr firstRow="1" bandRow="1"/>
              <a:tblGrid>
                <a:gridCol w="2033451">
                  <a:extLst>
                    <a:ext uri="{9D8B030D-6E8A-4147-A177-3AD203B41FA5}">
                      <a16:colId xmlns:a16="http://schemas.microsoft.com/office/drawing/2014/main" val="3303424117"/>
                    </a:ext>
                  </a:extLst>
                </a:gridCol>
                <a:gridCol w="3174665">
                  <a:extLst>
                    <a:ext uri="{9D8B030D-6E8A-4147-A177-3AD203B41FA5}">
                      <a16:colId xmlns:a16="http://schemas.microsoft.com/office/drawing/2014/main" val="3867162665"/>
                    </a:ext>
                  </a:extLst>
                </a:gridCol>
                <a:gridCol w="2791037">
                  <a:extLst>
                    <a:ext uri="{9D8B030D-6E8A-4147-A177-3AD203B41FA5}">
                      <a16:colId xmlns:a16="http://schemas.microsoft.com/office/drawing/2014/main" val="2125079030"/>
                    </a:ext>
                  </a:extLst>
                </a:gridCol>
                <a:gridCol w="328545">
                  <a:extLst>
                    <a:ext uri="{9D8B030D-6E8A-4147-A177-3AD203B41FA5}">
                      <a16:colId xmlns:a16="http://schemas.microsoft.com/office/drawing/2014/main" val="2323543263"/>
                    </a:ext>
                  </a:extLst>
                </a:gridCol>
                <a:gridCol w="338349">
                  <a:extLst>
                    <a:ext uri="{9D8B030D-6E8A-4147-A177-3AD203B41FA5}">
                      <a16:colId xmlns:a16="http://schemas.microsoft.com/office/drawing/2014/main" val="3537763238"/>
                    </a:ext>
                  </a:extLst>
                </a:gridCol>
              </a:tblGrid>
              <a:tr h="576064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kumimoji="1" lang="ja-JP" altLang="en-US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選定スポット例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kumimoji="1"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6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ビュースポット周遊事業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144088"/>
                  </a:ext>
                </a:extLst>
              </a:tr>
              <a:tr h="1939112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600" b="0" u="sng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第１回選定</a:t>
                      </a:r>
                      <a:endParaRPr kumimoji="1" lang="en-US" altLang="ja-JP" sz="1600" b="0" u="sng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2019</a:t>
                      </a:r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</a:t>
                      </a:r>
                      <a:r>
                        <a:rPr kumimoji="1" lang="en-US" altLang="ja-JP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9</a:t>
                      </a:r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</a:t>
                      </a:r>
                      <a:r>
                        <a:rPr kumimoji="1" lang="en-US" altLang="ja-JP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25</a:t>
                      </a:r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日公表</a:t>
                      </a:r>
                      <a:endParaRPr kumimoji="1" lang="en-US" altLang="ja-JP" sz="12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28</a:t>
                      </a:r>
                      <a:r>
                        <a:rPr kumimoji="1" lang="ja-JP" altLang="en-US" sz="1200" b="1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か所</a:t>
                      </a:r>
                      <a:r>
                        <a:rPr kumimoji="1" lang="ja-JP" altLang="en-US" sz="12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選定済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kumimoji="1" lang="ja-JP" altLang="en-US" sz="1200" b="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🔶モバイル景観クイズラリー</a:t>
                      </a:r>
                      <a:endParaRPr kumimoji="1" lang="en-US" altLang="ja-JP" sz="14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2019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日～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12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31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🔶</a:t>
                      </a:r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PR</a:t>
                      </a: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動画・写真募集</a:t>
                      </a:r>
                      <a:endParaRPr kumimoji="1" lang="en-US" altLang="ja-JP" sz="14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2021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17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日～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5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28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endParaRPr kumimoji="1" lang="en-US" altLang="ja-JP" sz="1200" b="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5643281"/>
                  </a:ext>
                </a:extLst>
              </a:tr>
              <a:tr h="1401726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600" b="0" u="sng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第２回選定</a:t>
                      </a:r>
                      <a:endParaRPr kumimoji="1" lang="en-US" altLang="ja-JP" sz="1600" b="0" u="sng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2021</a:t>
                      </a:r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</a:t>
                      </a:r>
                      <a:r>
                        <a:rPr kumimoji="1" lang="en-US" altLang="ja-JP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6</a:t>
                      </a:r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</a:t>
                      </a:r>
                      <a:r>
                        <a:rPr kumimoji="1" lang="en-US" altLang="ja-JP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30</a:t>
                      </a:r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日公表</a:t>
                      </a:r>
                      <a:endParaRPr kumimoji="1" lang="en-US" altLang="ja-JP" sz="12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26</a:t>
                      </a:r>
                      <a:r>
                        <a:rPr kumimoji="1" lang="ja-JP" altLang="en-US" sz="1200" b="1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か所</a:t>
                      </a:r>
                      <a:r>
                        <a:rPr kumimoji="1" lang="ja-JP" altLang="en-US" sz="12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選定済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kumimoji="1" lang="ja-JP" altLang="en-US" sz="1200" b="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🔶景観フォトラリー（</a:t>
                      </a:r>
                      <a:r>
                        <a:rPr kumimoji="1" lang="en-US" altLang="ja-JP" sz="11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54</a:t>
                      </a:r>
                      <a:r>
                        <a:rPr kumimoji="1" lang="ja-JP" altLang="en-US" sz="11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か所対象）</a:t>
                      </a:r>
                      <a:endParaRPr kumimoji="1" lang="en-US" altLang="ja-JP" sz="11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2021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年９月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22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日～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11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26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2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endParaRPr kumimoji="1" lang="en-US" altLang="ja-JP" sz="1200" b="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kumimoji="1" lang="ja-JP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606428"/>
                  </a:ext>
                </a:extLst>
              </a:tr>
              <a:tr h="1622610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第３回選定</a:t>
                      </a:r>
                      <a:endParaRPr kumimoji="1" lang="en-US" altLang="ja-JP" sz="16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　</a:t>
                      </a:r>
                      <a:r>
                        <a:rPr kumimoji="1" lang="en-US" altLang="ja-JP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2022</a:t>
                      </a:r>
                      <a:r>
                        <a:rPr kumimoji="1" lang="ja-JP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年</a:t>
                      </a:r>
                      <a:r>
                        <a:rPr kumimoji="1" lang="en-US" altLang="ja-JP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11</a:t>
                      </a:r>
                      <a:r>
                        <a:rPr kumimoji="1" lang="ja-JP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月９日公表</a:t>
                      </a:r>
                      <a:endParaRPr kumimoji="1" lang="en-US" altLang="ja-JP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　</a:t>
                      </a:r>
                      <a:r>
                        <a:rPr kumimoji="1" lang="en-US" altLang="ja-JP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26</a:t>
                      </a: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か所</a:t>
                      </a:r>
                      <a:r>
                        <a:rPr kumimoji="1" lang="ja-JP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選定済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kumimoji="1" lang="en-US" altLang="ja-JP" sz="1600" b="0" u="sng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kumimoji="1" lang="ja-JP" altLang="en-US" sz="1200" b="0" u="none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🔶景観フォトラリー</a:t>
                      </a:r>
                      <a:r>
                        <a:rPr kumimoji="1" lang="ja-JP" altLang="en-US" sz="11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</a:t>
                      </a:r>
                      <a:r>
                        <a:rPr kumimoji="1" lang="en-US" altLang="ja-JP" sz="11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80</a:t>
                      </a:r>
                      <a:r>
                        <a:rPr kumimoji="1" lang="ja-JP" altLang="en-US" sz="11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か所対象）</a:t>
                      </a:r>
                      <a:endParaRPr kumimoji="1" lang="en-US" altLang="ja-JP" sz="11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2022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11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23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日～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2023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年２月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16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200" b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endParaRPr kumimoji="1" lang="en-US" altLang="ja-JP" sz="1200" b="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kumimoji="1" lang="ja-JP" altLang="en-US" sz="1400" b="1" dirty="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585980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628800"/>
            <a:ext cx="1482711" cy="111203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1642711"/>
            <a:ext cx="1464162" cy="109812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238287" y="2780727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通天閣を眺める新世界</a:t>
            </a: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（大阪市浪速区）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67910" y="2780727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箕面大滝を眺める</a:t>
            </a: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滝前休憩所</a:t>
            </a:r>
            <a:r>
              <a:rPr kumimoji="1"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（箕面市）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3370903"/>
            <a:ext cx="1482711" cy="91646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046265" y="4255476"/>
            <a:ext cx="1925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御領水路と御領菅原神社を</a:t>
            </a: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眺める御領橋周辺（大東市）</a:t>
            </a:r>
            <a:endParaRPr kumimoji="1" lang="ja-JP" altLang="en-US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879" y="3399930"/>
            <a:ext cx="1439075" cy="88743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750454" y="4255476"/>
            <a:ext cx="1709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日本一美しい古墳を眺めるニサンザイ古墳前（堺市）</a:t>
            </a:r>
            <a:endParaRPr kumimoji="1" lang="ja-JP" altLang="en-US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46265" y="5770119"/>
            <a:ext cx="1925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ススキ越しの雲海に浮かぶ</a:t>
            </a: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金剛山を眺める岩湧山山頂</a:t>
            </a: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（河内長野市）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880" y="4841765"/>
            <a:ext cx="1449202" cy="94020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621167" y="5770119"/>
            <a:ext cx="1925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たくさんの新幹線を眺める</a:t>
            </a: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モノレール車窓（摂津市）</a:t>
            </a:r>
            <a:endParaRPr kumimoji="1" lang="ja-JP" altLang="en-US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屈折矢印 1"/>
          <p:cNvSpPr/>
          <p:nvPr/>
        </p:nvSpPr>
        <p:spPr>
          <a:xfrm rot="5400000">
            <a:off x="253608" y="5970490"/>
            <a:ext cx="773934" cy="731520"/>
          </a:xfrm>
          <a:prstGeom prst="bentUpArrow">
            <a:avLst>
              <a:gd name="adj1" fmla="val 35601"/>
              <a:gd name="adj2" fmla="val 25000"/>
              <a:gd name="adj3" fmla="val 27405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96031" y="6395852"/>
            <a:ext cx="780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合計８０か所を選定。</a:t>
            </a:r>
            <a:r>
              <a:rPr kumimoji="1" lang="ja-JP" altLang="en-US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大阪・関西万博までに１００か所選定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し、来訪者に発信！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1428" y="5781972"/>
            <a:ext cx="576064" cy="1010673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32722FA-3051-47EE-AA5B-DF26ADD429B9}"/>
              </a:ext>
            </a:extLst>
          </p:cNvPr>
          <p:cNvSpPr/>
          <p:nvPr/>
        </p:nvSpPr>
        <p:spPr>
          <a:xfrm>
            <a:off x="0" y="-6329"/>
            <a:ext cx="9144000" cy="6359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3200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</a:t>
            </a:r>
            <a:r>
              <a:rPr lang="ja-JP" altLang="en-US" sz="28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これまでの取組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F348366-8ECB-4F02-BFC6-043C1A6928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33" y="4853618"/>
            <a:ext cx="1338329" cy="928354"/>
          </a:xfrm>
          <a:prstGeom prst="rect">
            <a:avLst/>
          </a:prstGeom>
        </p:spPr>
      </p:pic>
      <p:sp>
        <p:nvSpPr>
          <p:cNvPr id="21" name="スライド番号プレースホルダー 3">
            <a:extLst>
              <a:ext uri="{FF2B5EF4-FFF2-40B4-BE49-F238E27FC236}">
                <a16:creationId xmlns:a16="http://schemas.microsoft.com/office/drawing/2014/main" id="{39966C7C-86AA-4BF4-8373-5C0472E61B0C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8877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903393"/>
              </p:ext>
            </p:extLst>
          </p:nvPr>
        </p:nvGraphicFramePr>
        <p:xfrm>
          <a:off x="323528" y="741746"/>
          <a:ext cx="8383150" cy="5970880"/>
        </p:xfrm>
        <a:graphic>
          <a:graphicData uri="http://schemas.openxmlformats.org/drawingml/2006/table">
            <a:tbl>
              <a:tblPr firstRow="1" bandRow="1"/>
              <a:tblGrid>
                <a:gridCol w="1549826">
                  <a:extLst>
                    <a:ext uri="{9D8B030D-6E8A-4147-A177-3AD203B41FA5}">
                      <a16:colId xmlns:a16="http://schemas.microsoft.com/office/drawing/2014/main" val="1321377137"/>
                    </a:ext>
                  </a:extLst>
                </a:gridCol>
                <a:gridCol w="6833324">
                  <a:extLst>
                    <a:ext uri="{9D8B030D-6E8A-4147-A177-3AD203B41FA5}">
                      <a16:colId xmlns:a16="http://schemas.microsoft.com/office/drawing/2014/main" val="3431430737"/>
                    </a:ext>
                  </a:extLst>
                </a:gridCol>
              </a:tblGrid>
              <a:tr h="442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US" sz="1400" kern="0" noProof="0" dirty="0">
                          <a:solidFill>
                            <a:prstClr val="black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応募</a:t>
                      </a:r>
                      <a:endParaRPr kumimoji="0" lang="ja-JP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>
                          <a:solidFill>
                            <a:prstClr val="black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2023</a:t>
                      </a:r>
                      <a:r>
                        <a:rPr lang="ja-JP" altLang="en-US" sz="1400" dirty="0">
                          <a:solidFill>
                            <a:prstClr val="black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年５月</a:t>
                      </a:r>
                      <a:r>
                        <a:rPr lang="en-US" altLang="ja-JP" sz="1400" dirty="0">
                          <a:solidFill>
                            <a:prstClr val="black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24</a:t>
                      </a:r>
                      <a:r>
                        <a:rPr lang="ja-JP" altLang="en-US" sz="1400" dirty="0">
                          <a:solidFill>
                            <a:prstClr val="black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日（水曜日）から９月８日（金曜日） </a:t>
                      </a:r>
                      <a:r>
                        <a:rPr kumimoji="0" lang="ja-JP" altLang="en-US" sz="1400" kern="0" dirty="0">
                          <a:solidFill>
                            <a:prstClr val="black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まで</a:t>
                      </a:r>
                      <a:endParaRPr kumimoji="1" lang="ja-JP" altLang="en-US" sz="1400" b="1" u="sng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503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kumimoji="1" lang="ja-JP" altLang="en-US" sz="600" b="1" u="sng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kumimoji="1" lang="ja-JP" altLang="en-US" sz="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638454"/>
                  </a:ext>
                </a:extLst>
              </a:tr>
              <a:tr h="442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US" sz="1400" kern="0" dirty="0">
                          <a:solidFill>
                            <a:prstClr val="black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事務局整理</a:t>
                      </a:r>
                      <a:endParaRPr kumimoji="1" lang="ja-JP" altLang="en-US" sz="1400" b="1" u="sng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1" lang="ja-JP" altLang="en-US" sz="14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事務局での事前整理（現地調査、除外物件等の整理）</a:t>
                      </a:r>
                      <a:endParaRPr kumimoji="1" lang="en-US" altLang="ja-JP" sz="14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248280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endParaRPr kumimoji="1" lang="ja-JP" altLang="en-US" sz="700" b="1" u="sng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kumimoji="1" lang="ja-JP" altLang="en-US" sz="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581825"/>
                  </a:ext>
                </a:extLst>
              </a:tr>
              <a:tr h="49966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US" sz="1400" b="0" i="0" kern="0" dirty="0">
                          <a:solidFill>
                            <a:prstClr val="black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事前審査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部会委員に事前審査資料を送付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各委員が１位から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10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位まで、計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10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件の推薦物件を選び投票</a:t>
                      </a:r>
                      <a:endParaRPr kumimoji="1" lang="en-US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※</a:t>
                      </a:r>
                      <a:r>
                        <a:rPr kumimoji="1" lang="ja-JP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推薦のあったビュースポットを、景観ビジョン推進部会で実施する選定対象とする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751884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kumimoji="1" lang="ja-JP" altLang="en-US" sz="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93667"/>
                  </a:ext>
                </a:extLst>
              </a:tr>
              <a:tr h="48563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US" sz="1400" b="0" kern="0" dirty="0">
                          <a:solidFill>
                            <a:prstClr val="black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選定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令和５年度第１回景観ビジョン推進部会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（令和６年２月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22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日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(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木曜日））において、</a:t>
                      </a:r>
                      <a:endParaRPr kumimoji="1" lang="en-US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ビュースポットを選定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3874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kumimoji="1" lang="ja-JP" altLang="en-US" sz="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777604"/>
                  </a:ext>
                </a:extLst>
              </a:tr>
              <a:tr h="4856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最終確認</a:t>
                      </a:r>
                      <a:endParaRPr kumimoji="1" lang="ja-JP" altLang="en-US" sz="140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第１回景観ビジョン推進部会で選定されたビュースポットの公表に向けて、</a:t>
                      </a:r>
                      <a:endParaRPr kumimoji="1" lang="en-US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事務局において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スポット管理者への確認等を実施</a:t>
                      </a:r>
                      <a:r>
                        <a:rPr kumimoji="1" lang="ja-JP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（必要に応じ現地確認を実施）　</a:t>
                      </a:r>
                      <a:endParaRPr kumimoji="1" lang="ja-JP" altLang="en-US" sz="140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210864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kumimoji="1" lang="ja-JP" altLang="en-US" sz="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7865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審議会報告</a:t>
                      </a:r>
                      <a:endParaRPr kumimoji="1" lang="ja-JP" altLang="en-US" sz="140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令和５年度第１回景観審議会（令和６年３月２８日）への報告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7174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kumimoji="1" lang="ja-JP" altLang="en-US" sz="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61952"/>
                  </a:ext>
                </a:extLst>
              </a:tr>
              <a:tr h="48563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US" sz="1400" kern="0" noProof="0" dirty="0">
                          <a:solidFill>
                            <a:prstClr val="black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公表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大阪府ＨＰにて公表（</a:t>
                      </a:r>
                      <a:r>
                        <a:rPr kumimoji="1" lang="en-US" altLang="ja-JP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3</a:t>
                      </a:r>
                      <a:r>
                        <a:rPr kumimoji="1" lang="ja-JP" alt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月２９日予定）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049331"/>
                  </a:ext>
                </a:extLst>
              </a:tr>
            </a:tbl>
          </a:graphicData>
        </a:graphic>
      </p:graphicFrame>
      <p:sp>
        <p:nvSpPr>
          <p:cNvPr id="4" name="二等辺三角形 3"/>
          <p:cNvSpPr/>
          <p:nvPr/>
        </p:nvSpPr>
        <p:spPr>
          <a:xfrm rot="10800000">
            <a:off x="971600" y="1317810"/>
            <a:ext cx="332839" cy="10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二等辺三角形 32"/>
          <p:cNvSpPr/>
          <p:nvPr/>
        </p:nvSpPr>
        <p:spPr>
          <a:xfrm rot="10800000">
            <a:off x="971600" y="2130458"/>
            <a:ext cx="332839" cy="10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二等辺三角形 35"/>
          <p:cNvSpPr/>
          <p:nvPr/>
        </p:nvSpPr>
        <p:spPr>
          <a:xfrm rot="10800000">
            <a:off x="971599" y="3354594"/>
            <a:ext cx="332839" cy="10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二等辺三角形 40"/>
          <p:cNvSpPr/>
          <p:nvPr/>
        </p:nvSpPr>
        <p:spPr>
          <a:xfrm rot="10800000">
            <a:off x="971599" y="4316342"/>
            <a:ext cx="332839" cy="10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/>
          <p:cNvSpPr/>
          <p:nvPr/>
        </p:nvSpPr>
        <p:spPr>
          <a:xfrm rot="10800000">
            <a:off x="971599" y="5288438"/>
            <a:ext cx="332839" cy="10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075A84C-BEC6-43E5-9E6E-7FB2F6ED17E3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第４回ビュースポットおおさか選定の流れ</a:t>
            </a:r>
          </a:p>
        </p:txBody>
      </p:sp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03DC7AB7-4BB7-4A07-8D18-BA3CCD3E3DF0}"/>
              </a:ext>
            </a:extLst>
          </p:cNvPr>
          <p:cNvSpPr/>
          <p:nvPr/>
        </p:nvSpPr>
        <p:spPr>
          <a:xfrm rot="10800000">
            <a:off x="971599" y="6005382"/>
            <a:ext cx="332839" cy="10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4C24B7C-5D1D-447D-89FC-3F3930FC596B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B1E185F-0EF2-4235-8A0B-47C94B78B20C}"/>
              </a:ext>
            </a:extLst>
          </p:cNvPr>
          <p:cNvSpPr/>
          <p:nvPr/>
        </p:nvSpPr>
        <p:spPr>
          <a:xfrm>
            <a:off x="318052" y="5508386"/>
            <a:ext cx="8388626" cy="365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601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正方形/長方形 88"/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第４回ビュースポットおおさかの募集・選定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6C2855-992F-4CC9-828F-4D615200A9DA}"/>
              </a:ext>
            </a:extLst>
          </p:cNvPr>
          <p:cNvSpPr txBox="1"/>
          <p:nvPr/>
        </p:nvSpPr>
        <p:spPr>
          <a:xfrm>
            <a:off x="75536" y="1074439"/>
            <a:ext cx="6367043" cy="228222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171450" lvl="0">
              <a:lnSpc>
                <a:spcPts val="2500"/>
              </a:lnSpc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応募資格：どなたでも応募可能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71450" lvl="0">
              <a:lnSpc>
                <a:spcPts val="2500"/>
              </a:lnSpc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募集期間：</a:t>
            </a:r>
            <a:r>
              <a: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2023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年５月</a:t>
            </a:r>
            <a:r>
              <a: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24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日（水曜日）から９月８日（金曜日）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71450">
              <a:lnSpc>
                <a:spcPts val="2500"/>
              </a:lnSpc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応募方法：（１）大阪府</a:t>
            </a:r>
            <a:r>
              <a: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HP </a:t>
            </a: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（２）メール （３）インスタグラム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71450" lvl="0">
              <a:lnSpc>
                <a:spcPts val="2500"/>
              </a:lnSpc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注意事項：　・写真の技術を問うものではない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71450" lvl="0">
              <a:lnSpc>
                <a:spcPts val="2500"/>
              </a:lnSpc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 ・人間の視野角と同じ範囲を撮影したもの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71450" lvl="0">
              <a:lnSpc>
                <a:spcPts val="2500"/>
              </a:lnSpc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 （超望遠や超広角レンズ等により撮影したものでないこと）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71450" lvl="0">
              <a:lnSpc>
                <a:spcPts val="2500"/>
              </a:lnSpc>
            </a:pPr>
            <a:r>
              <a:rPr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 ・応募があったもので、場所を特定できないものは対象外とする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7D7B07-932E-4017-944F-2CBA8B9B9BC7}"/>
              </a:ext>
            </a:extLst>
          </p:cNvPr>
          <p:cNvSpPr txBox="1"/>
          <p:nvPr/>
        </p:nvSpPr>
        <p:spPr>
          <a:xfrm>
            <a:off x="7670177" y="4233622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△ 募集チラシ</a:t>
            </a:r>
            <a:endParaRPr kumimoji="1"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BA73A65-A72A-4B19-A68B-5221A07D5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84" y="867863"/>
            <a:ext cx="2384776" cy="3370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E65DE2-83D1-41DB-82BC-2AC65E3C8C16}"/>
              </a:ext>
            </a:extLst>
          </p:cNvPr>
          <p:cNvSpPr txBox="1"/>
          <p:nvPr/>
        </p:nvSpPr>
        <p:spPr>
          <a:xfrm>
            <a:off x="249636" y="695129"/>
            <a:ext cx="110799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募集概要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F5461B6-931E-4FF1-8984-005A11FE2BC4}"/>
              </a:ext>
            </a:extLst>
          </p:cNvPr>
          <p:cNvSpPr txBox="1"/>
          <p:nvPr/>
        </p:nvSpPr>
        <p:spPr>
          <a:xfrm>
            <a:off x="229513" y="5326611"/>
            <a:ext cx="5256584" cy="5166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66700" lvl="0" indent="-95250">
              <a:lnSpc>
                <a:spcPts val="1800"/>
              </a:lnSpc>
            </a:pPr>
            <a:r>
              <a:rPr lang="en-US" altLang="ja-JP" sz="1100" u="sng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100" u="sng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これまでの募集（第１回～第３回）において、</a:t>
            </a:r>
            <a:endParaRPr lang="en-US" altLang="ja-JP" sz="1100" u="sng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80975" lvl="0" indent="-9525">
              <a:lnSpc>
                <a:spcPts val="1800"/>
              </a:lnSpc>
            </a:pPr>
            <a:r>
              <a:rPr lang="ja-JP" altLang="en-US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100" u="sng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部会で選定対象となったものの、選定に至らなかったスポット（４４件）</a:t>
            </a:r>
            <a:r>
              <a:rPr lang="ja-JP" altLang="en-US" sz="1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を含む。</a:t>
            </a:r>
            <a:endParaRPr lang="en-US" altLang="ja-JP" sz="1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4DDB646C-1D45-4106-8150-CB799FF52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478364"/>
              </p:ext>
            </p:extLst>
          </p:nvPr>
        </p:nvGraphicFramePr>
        <p:xfrm>
          <a:off x="481248" y="4874201"/>
          <a:ext cx="3528392" cy="4219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421619797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044357023"/>
                    </a:ext>
                  </a:extLst>
                </a:gridCol>
              </a:tblGrid>
              <a:tr h="421980"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全応募数</a:t>
                      </a:r>
                    </a:p>
                  </a:txBody>
                  <a:tcPr marL="84546" marR="84546" marT="42273" marB="4227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</a:t>
                      </a:r>
                      <a:r>
                        <a:rPr kumimoji="1" lang="ja-JP" altLang="en-US" sz="1600" b="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３７１</a:t>
                      </a:r>
                      <a:r>
                        <a:rPr kumimoji="1" lang="ja-JP" altLang="en-US" sz="16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 </a:t>
                      </a:r>
                      <a:r>
                        <a:rPr kumimoji="1" lang="ja-JP" altLang="en-US" sz="12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件</a:t>
                      </a:r>
                      <a:endParaRPr kumimoji="1" lang="ja-JP" altLang="en-US" sz="16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546" marR="84546" marT="42273" marB="4227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880580"/>
                  </a:ext>
                </a:extLst>
              </a:tr>
            </a:tbl>
          </a:graphicData>
        </a:graphic>
      </p:graphicFrame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C3625BB5-2AD5-497F-8979-E10236D6A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407115"/>
              </p:ext>
            </p:extLst>
          </p:nvPr>
        </p:nvGraphicFramePr>
        <p:xfrm>
          <a:off x="5743374" y="4986531"/>
          <a:ext cx="2772015" cy="75655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78471">
                  <a:extLst>
                    <a:ext uri="{9D8B030D-6E8A-4147-A177-3AD203B41FA5}">
                      <a16:colId xmlns:a16="http://schemas.microsoft.com/office/drawing/2014/main" val="4216197973"/>
                    </a:ext>
                  </a:extLst>
                </a:gridCol>
                <a:gridCol w="993544">
                  <a:extLst>
                    <a:ext uri="{9D8B030D-6E8A-4147-A177-3AD203B41FA5}">
                      <a16:colId xmlns:a16="http://schemas.microsoft.com/office/drawing/2014/main" val="4044357023"/>
                    </a:ext>
                  </a:extLst>
                </a:gridCol>
              </a:tblGrid>
              <a:tr h="163194">
                <a:tc>
                  <a:txBody>
                    <a:bodyPr/>
                    <a:lstStyle/>
                    <a:p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第</a:t>
                      </a:r>
                      <a: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</a:t>
                      </a: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回（</a:t>
                      </a:r>
                      <a: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H30</a:t>
                      </a: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年度）</a:t>
                      </a:r>
                    </a:p>
                  </a:txBody>
                  <a:tcPr marL="84546" marR="84546" marT="42273" marB="4227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135</a:t>
                      </a: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 件</a:t>
                      </a:r>
                    </a:p>
                  </a:txBody>
                  <a:tcPr marL="84546" marR="84546" marT="42273" marB="4227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880580"/>
                  </a:ext>
                </a:extLst>
              </a:tr>
              <a:tr h="163194">
                <a:tc>
                  <a:txBody>
                    <a:bodyPr/>
                    <a:lstStyle/>
                    <a:p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第２回（</a:t>
                      </a:r>
                      <a: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R</a:t>
                      </a: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２年度）</a:t>
                      </a:r>
                    </a:p>
                  </a:txBody>
                  <a:tcPr marL="84546" marR="84546" marT="42273" marB="4227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259</a:t>
                      </a: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 件</a:t>
                      </a:r>
                    </a:p>
                  </a:txBody>
                  <a:tcPr marL="84546" marR="84546" marT="42273" marB="4227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766975"/>
                  </a:ext>
                </a:extLst>
              </a:tr>
              <a:tr h="163194">
                <a:tc>
                  <a:txBody>
                    <a:bodyPr/>
                    <a:lstStyle/>
                    <a:p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第３回（</a:t>
                      </a:r>
                      <a: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R4</a:t>
                      </a: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年度）</a:t>
                      </a:r>
                    </a:p>
                  </a:txBody>
                  <a:tcPr marL="84546" marR="84546" marT="42273" marB="4227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209</a:t>
                      </a: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 件</a:t>
                      </a:r>
                    </a:p>
                  </a:txBody>
                  <a:tcPr marL="84546" marR="84546" marT="42273" marB="4227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139153"/>
                  </a:ext>
                </a:extLst>
              </a:tr>
            </a:tbl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B240985-E0D6-4A12-A424-5F8D0830891C}"/>
              </a:ext>
            </a:extLst>
          </p:cNvPr>
          <p:cNvSpPr txBox="1"/>
          <p:nvPr/>
        </p:nvSpPr>
        <p:spPr>
          <a:xfrm>
            <a:off x="5599358" y="4678754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《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参考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》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過去の応募数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大かっこ 14">
            <a:extLst>
              <a:ext uri="{FF2B5EF4-FFF2-40B4-BE49-F238E27FC236}">
                <a16:creationId xmlns:a16="http://schemas.microsoft.com/office/drawing/2014/main" id="{71687E3B-14DB-486B-AA73-98560410E81F}"/>
              </a:ext>
            </a:extLst>
          </p:cNvPr>
          <p:cNvSpPr/>
          <p:nvPr/>
        </p:nvSpPr>
        <p:spPr>
          <a:xfrm>
            <a:off x="5521808" y="4639234"/>
            <a:ext cx="3168352" cy="1203994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DDF1363-DC60-4A6D-A533-024811E495DF}"/>
              </a:ext>
            </a:extLst>
          </p:cNvPr>
          <p:cNvSpPr txBox="1"/>
          <p:nvPr/>
        </p:nvSpPr>
        <p:spPr>
          <a:xfrm>
            <a:off x="249636" y="4370241"/>
            <a:ext cx="87716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応募数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8C8B768E-7C48-4260-92EF-7C08673A5EDC}"/>
              </a:ext>
            </a:extLst>
          </p:cNvPr>
          <p:cNvSpPr/>
          <p:nvPr/>
        </p:nvSpPr>
        <p:spPr>
          <a:xfrm>
            <a:off x="367790" y="6124495"/>
            <a:ext cx="521641" cy="5166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84DDC1-D177-4CE0-9384-8B6C2626E868}"/>
              </a:ext>
            </a:extLst>
          </p:cNvPr>
          <p:cNvSpPr txBox="1"/>
          <p:nvPr/>
        </p:nvSpPr>
        <p:spPr>
          <a:xfrm>
            <a:off x="942491" y="6013471"/>
            <a:ext cx="7572898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pc="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景観ビジョン推進部会（</a:t>
            </a:r>
            <a:r>
              <a:rPr kumimoji="1" lang="en-US" altLang="ja-JP" spc="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2/22</a:t>
            </a:r>
            <a:r>
              <a:rPr kumimoji="1" lang="ja-JP" altLang="en-US" spc="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）での選定及び管理者確認を経て、</a:t>
            </a:r>
            <a:endParaRPr kumimoji="1" lang="en-US" altLang="ja-JP" spc="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000" u="sng" spc="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２０か所のビュースポットおおさかを選定</a:t>
            </a:r>
          </a:p>
        </p:txBody>
      </p:sp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C7F26410-4C19-4211-951F-EB00CF79C04A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8287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46123EDB-2B85-4DB7-9B36-73FA59DE2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91" b="931"/>
          <a:stretch/>
        </p:blipFill>
        <p:spPr>
          <a:xfrm>
            <a:off x="5509268" y="4060486"/>
            <a:ext cx="2114235" cy="25707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3407D4-1D27-42F0-86A2-412E2081B37C}"/>
              </a:ext>
            </a:extLst>
          </p:cNvPr>
          <p:cNvSpPr txBox="1"/>
          <p:nvPr/>
        </p:nvSpPr>
        <p:spPr>
          <a:xfrm>
            <a:off x="6072786" y="5134975"/>
            <a:ext cx="1204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ja-JP" altLang="en-US" sz="900" b="1" spc="4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★</a:t>
            </a:r>
            <a:endParaRPr lang="en-US" altLang="ja-JP" sz="900" b="1" spc="4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8179" y="6373928"/>
            <a:ext cx="4447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勝ちダルマと大自然を眺める勝尾寺（箕面市）</a:t>
            </a:r>
            <a:endParaRPr kumimoji="1"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4442946" y="658756"/>
            <a:ext cx="4701054" cy="323165"/>
            <a:chOff x="9303792" y="10168470"/>
            <a:chExt cx="4701054" cy="323165"/>
          </a:xfrm>
        </p:grpSpPr>
        <p:grpSp>
          <p:nvGrpSpPr>
            <p:cNvPr id="27" name="グループ化 26"/>
            <p:cNvGrpSpPr/>
            <p:nvPr/>
          </p:nvGrpSpPr>
          <p:grpSpPr>
            <a:xfrm>
              <a:off x="11958545" y="10168470"/>
              <a:ext cx="2046301" cy="323165"/>
              <a:chOff x="7593716" y="10151783"/>
              <a:chExt cx="2046301" cy="323165"/>
            </a:xfrm>
          </p:grpSpPr>
          <p:sp>
            <p:nvSpPr>
              <p:cNvPr id="29" name="テキスト ボックス 28"/>
              <p:cNvSpPr txBox="1"/>
              <p:nvPr/>
            </p:nvSpPr>
            <p:spPr>
              <a:xfrm>
                <a:off x="7593716" y="10151783"/>
                <a:ext cx="2046301" cy="3231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fontAlgn="ctr">
                  <a:lnSpc>
                    <a:spcPct val="150000"/>
                  </a:lnSpc>
                </a:pPr>
                <a:r>
                  <a:rPr lang="ja-JP" altLang="en-US" sz="1000" spc="4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■ 主要施設　　　　 駅名</a:t>
                </a:r>
                <a:endParaRPr lang="en-US" altLang="ja-JP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30" name="正方形/長方形 29"/>
              <p:cNvSpPr/>
              <p:nvPr/>
            </p:nvSpPr>
            <p:spPr>
              <a:xfrm>
                <a:off x="8655889" y="10288143"/>
                <a:ext cx="231655" cy="105201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8" name="テキスト ボックス 27"/>
            <p:cNvSpPr txBox="1"/>
            <p:nvPr/>
          </p:nvSpPr>
          <p:spPr>
            <a:xfrm>
              <a:off x="9303792" y="10225620"/>
              <a:ext cx="352082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ja-JP" altLang="en-US" sz="1000" spc="4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★ </a:t>
              </a:r>
              <a:r>
                <a:rPr lang="ja-JP" altLang="en-US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ビュースポットの位置　　○ バス停</a:t>
              </a:r>
              <a:endParaRPr lang="en-US" altLang="ja-JP" sz="1000" spc="4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00A2C0E4-AF37-4689-A127-E0B849129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12" y="4082664"/>
            <a:ext cx="2956112" cy="221708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CBFAD5-2EC8-4476-8692-0AD11411E378}"/>
              </a:ext>
            </a:extLst>
          </p:cNvPr>
          <p:cNvSpPr txBox="1"/>
          <p:nvPr/>
        </p:nvSpPr>
        <p:spPr>
          <a:xfrm>
            <a:off x="70594" y="3312804"/>
            <a:ext cx="497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地黄城城下町の石垣を眺める</a:t>
            </a:r>
            <a:endParaRPr kumimoji="1"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東郷バイパス清普寺入口（能勢町）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D069091-7CCB-4CAA-8D98-135043F03B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3" y="1208872"/>
            <a:ext cx="3657368" cy="205727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2626978-104C-4880-9F2D-797A99F9D1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8" r="1135" b="442"/>
          <a:stretch/>
        </p:blipFill>
        <p:spPr>
          <a:xfrm>
            <a:off x="5509268" y="1204634"/>
            <a:ext cx="2114235" cy="25979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57D5692-F117-4891-AC48-1F4024D69197}"/>
              </a:ext>
            </a:extLst>
          </p:cNvPr>
          <p:cNvSpPr txBox="1"/>
          <p:nvPr/>
        </p:nvSpPr>
        <p:spPr>
          <a:xfrm>
            <a:off x="5649645" y="1728849"/>
            <a:ext cx="12045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ja-JP" altLang="en-US" sz="1100" b="1" spc="4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東郷バイパス</a:t>
            </a:r>
            <a:endParaRPr lang="en-US" altLang="ja-JP" sz="1100" b="1" spc="4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fontAlgn="ctr"/>
            <a:r>
              <a:rPr lang="ja-JP" altLang="en-US" sz="1100" b="1" spc="4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清普寺入口</a:t>
            </a:r>
            <a:endParaRPr lang="en-US" altLang="ja-JP" sz="1100" b="1" spc="4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fontAlgn="ctr"/>
            <a:r>
              <a:rPr lang="ja-JP" altLang="en-US" sz="1100" b="1" spc="4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1100" b="1" spc="4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3" name="スライド番号プレースホルダー 3">
            <a:extLst>
              <a:ext uri="{FF2B5EF4-FFF2-40B4-BE49-F238E27FC236}">
                <a16:creationId xmlns:a16="http://schemas.microsoft.com/office/drawing/2014/main" id="{3DBC1F8C-CDE6-40AA-B278-453DD8923444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9E9A456-3F97-408E-B23E-D79D1B457EAF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</p:spTree>
    <p:extLst>
      <p:ext uri="{BB962C8B-B14F-4D97-AF65-F5344CB8AC3E}">
        <p14:creationId xmlns:p14="http://schemas.microsoft.com/office/powerpoint/2010/main" val="78519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C3129331-0DE1-46A3-AE73-BDB31C40C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" r="1471" b="263"/>
          <a:stretch/>
        </p:blipFill>
        <p:spPr>
          <a:xfrm>
            <a:off x="5552043" y="1086158"/>
            <a:ext cx="2095123" cy="25749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25E7570-7AA6-49B6-BFB7-7190BD083D71}"/>
              </a:ext>
            </a:extLst>
          </p:cNvPr>
          <p:cNvSpPr txBox="1"/>
          <p:nvPr/>
        </p:nvSpPr>
        <p:spPr>
          <a:xfrm>
            <a:off x="6181329" y="1944308"/>
            <a:ext cx="1204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ja-JP" altLang="en-US" sz="1100" b="1" spc="4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1100" b="1" spc="4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fontAlgn="ctr"/>
            <a:r>
              <a:rPr lang="ja-JP" altLang="en-US" sz="900" b="1" spc="4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大正川河川敷</a:t>
            </a:r>
            <a:endParaRPr lang="en-US" altLang="ja-JP" sz="900" b="1" spc="4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3365" y="3480787"/>
            <a:ext cx="389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大正川を眺める大正川河川敷（摂津市）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B4465E6-22A9-4356-9563-8BD4C2513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1" y="1230139"/>
            <a:ext cx="2885456" cy="216409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AF7A075-77D8-4CE6-AB31-98E146DF2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9"/>
          <a:stretch/>
        </p:blipFill>
        <p:spPr>
          <a:xfrm>
            <a:off x="5552043" y="3908065"/>
            <a:ext cx="2105424" cy="25768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168CDBD-D89E-4DA1-9EE6-B2951BA15CAE}"/>
              </a:ext>
            </a:extLst>
          </p:cNvPr>
          <p:cNvSpPr txBox="1"/>
          <p:nvPr/>
        </p:nvSpPr>
        <p:spPr>
          <a:xfrm>
            <a:off x="5778420" y="4965364"/>
            <a:ext cx="1148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ja-JP" altLang="en-US" sz="1100" b="1" spc="4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1100" b="1" spc="4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48EE095-B18F-47C4-A39C-EBF2287C1FBF}"/>
              </a:ext>
            </a:extLst>
          </p:cNvPr>
          <p:cNvSpPr txBox="1"/>
          <p:nvPr/>
        </p:nvSpPr>
        <p:spPr>
          <a:xfrm>
            <a:off x="150474" y="6182254"/>
            <a:ext cx="4564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銭原の棚田と里山風景を眺める</a:t>
            </a:r>
            <a:endParaRPr kumimoji="1"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阪急バス車川庄バス停付近（茨木市）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69107405-CCFC-488C-81B8-BD9D3EF944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98" y="3912102"/>
            <a:ext cx="2940045" cy="2205034"/>
          </a:xfrm>
          <a:prstGeom prst="rect">
            <a:avLst/>
          </a:prstGeom>
        </p:spPr>
      </p:pic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0C7A6E0F-7551-453A-81FA-3F13284F0B5F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545ADFF-ACF4-42D0-B3D4-64995431A453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C1E2928-49AB-4F6C-9204-777AC0EFE5DE}"/>
              </a:ext>
            </a:extLst>
          </p:cNvPr>
          <p:cNvGrpSpPr/>
          <p:nvPr/>
        </p:nvGrpSpPr>
        <p:grpSpPr>
          <a:xfrm>
            <a:off x="4442946" y="658756"/>
            <a:ext cx="4701054" cy="323165"/>
            <a:chOff x="9303792" y="10168470"/>
            <a:chExt cx="4701054" cy="323165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B9DA1116-2094-40C0-AFF0-DE90DD5E8AF6}"/>
                </a:ext>
              </a:extLst>
            </p:cNvPr>
            <p:cNvGrpSpPr/>
            <p:nvPr/>
          </p:nvGrpSpPr>
          <p:grpSpPr>
            <a:xfrm>
              <a:off x="11958545" y="10168470"/>
              <a:ext cx="2046301" cy="323165"/>
              <a:chOff x="7593716" y="10151783"/>
              <a:chExt cx="2046301" cy="323165"/>
            </a:xfrm>
          </p:grpSpPr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CD87CE4B-6F7A-48B6-8762-2B989B3FC3D4}"/>
                  </a:ext>
                </a:extLst>
              </p:cNvPr>
              <p:cNvSpPr txBox="1"/>
              <p:nvPr/>
            </p:nvSpPr>
            <p:spPr>
              <a:xfrm>
                <a:off x="7593716" y="10151783"/>
                <a:ext cx="2046301" cy="3231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fontAlgn="ctr">
                  <a:lnSpc>
                    <a:spcPct val="150000"/>
                  </a:lnSpc>
                </a:pPr>
                <a:r>
                  <a:rPr lang="ja-JP" altLang="en-US" sz="1000" spc="4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■ 主要施設　　　　 駅名</a:t>
                </a:r>
                <a:endParaRPr lang="en-US" altLang="ja-JP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EAC9C5D0-CF1A-4C87-B962-E50C931C3300}"/>
                  </a:ext>
                </a:extLst>
              </p:cNvPr>
              <p:cNvSpPr/>
              <p:nvPr/>
            </p:nvSpPr>
            <p:spPr>
              <a:xfrm>
                <a:off x="8655889" y="10288143"/>
                <a:ext cx="231655" cy="105201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76E3A2E3-1BC4-49C9-A481-B46B8582C4E1}"/>
                </a:ext>
              </a:extLst>
            </p:cNvPr>
            <p:cNvSpPr txBox="1"/>
            <p:nvPr/>
          </p:nvSpPr>
          <p:spPr>
            <a:xfrm>
              <a:off x="9303792" y="10225620"/>
              <a:ext cx="352082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ja-JP" altLang="en-US" sz="1000" spc="4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★ </a:t>
              </a:r>
              <a:r>
                <a:rPr lang="ja-JP" altLang="en-US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ビュースポットの位置　　○ バス停</a:t>
              </a:r>
              <a:endParaRPr lang="en-US" altLang="ja-JP" sz="1000" spc="4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9949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6B2EF69-B7AB-4692-BC8B-86EF6CACC641}"/>
              </a:ext>
            </a:extLst>
          </p:cNvPr>
          <p:cNvSpPr txBox="1"/>
          <p:nvPr/>
        </p:nvSpPr>
        <p:spPr>
          <a:xfrm>
            <a:off x="157603" y="3570544"/>
            <a:ext cx="4527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JR</a:t>
            </a: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大阪駅ホームを眺める</a:t>
            </a:r>
            <a:r>
              <a:rPr kumimoji="1"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LUCUA</a:t>
            </a: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（大阪市北区）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AD079202-35AB-4367-BD89-9A53DE530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92" y="762395"/>
            <a:ext cx="1541224" cy="273995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848AFB8-AEB9-48A1-85E2-323F31B7A2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" r="424" b="371"/>
          <a:stretch/>
        </p:blipFill>
        <p:spPr>
          <a:xfrm>
            <a:off x="5711166" y="1215424"/>
            <a:ext cx="2109301" cy="2596299"/>
          </a:xfrm>
          <a:prstGeom prst="rect">
            <a:avLst/>
          </a:prstGeom>
          <a:ln w="12700">
            <a:solidFill>
              <a:srgbClr val="548235"/>
            </a:solidFill>
          </a:ln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9914EA0-459B-47E3-A4E5-72993122D887}"/>
              </a:ext>
            </a:extLst>
          </p:cNvPr>
          <p:cNvSpPr txBox="1"/>
          <p:nvPr/>
        </p:nvSpPr>
        <p:spPr>
          <a:xfrm>
            <a:off x="6664977" y="2745819"/>
            <a:ext cx="323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ja-JP" altLang="en-US" sz="10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10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74366DF-F62E-44DC-B7DF-385A4E197EE1}"/>
              </a:ext>
            </a:extLst>
          </p:cNvPr>
          <p:cNvSpPr txBox="1"/>
          <p:nvPr/>
        </p:nvSpPr>
        <p:spPr>
          <a:xfrm>
            <a:off x="23731" y="6485028"/>
            <a:ext cx="4795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592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阿波座ジャンクションを眺める中央大通（大阪市西区）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7FCB45F-BF18-4159-AFED-7DA4D0A43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722" b="424"/>
          <a:stretch/>
        </p:blipFill>
        <p:spPr>
          <a:xfrm>
            <a:off x="5711165" y="3969095"/>
            <a:ext cx="2133600" cy="2620650"/>
          </a:xfrm>
          <a:prstGeom prst="rect">
            <a:avLst/>
          </a:prstGeom>
          <a:ln w="12700">
            <a:solidFill>
              <a:srgbClr val="548235"/>
            </a:solidFill>
          </a:ln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F24D8FC-C27E-4E86-9380-2C7CB0499005}"/>
              </a:ext>
            </a:extLst>
          </p:cNvPr>
          <p:cNvSpPr txBox="1"/>
          <p:nvPr/>
        </p:nvSpPr>
        <p:spPr>
          <a:xfrm>
            <a:off x="6058447" y="5342118"/>
            <a:ext cx="1213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ja-JP" altLang="en-US" sz="900" b="1" spc="26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★</a:t>
            </a:r>
            <a:endParaRPr lang="en-US" altLang="ja-JP" sz="900" b="1" spc="26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40B5A1B8-D3B1-48BC-B79E-3FB03B6AB5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6" y="3969095"/>
            <a:ext cx="3627202" cy="2493701"/>
          </a:xfrm>
          <a:prstGeom prst="rect">
            <a:avLst/>
          </a:prstGeom>
        </p:spPr>
      </p:pic>
      <p:sp>
        <p:nvSpPr>
          <p:cNvPr id="23" name="スライド番号プレースホルダー 3">
            <a:extLst>
              <a:ext uri="{FF2B5EF4-FFF2-40B4-BE49-F238E27FC236}">
                <a16:creationId xmlns:a16="http://schemas.microsoft.com/office/drawing/2014/main" id="{02FBC696-7151-49B3-AE2A-7DD663A42422}"/>
              </a:ext>
            </a:extLst>
          </p:cNvPr>
          <p:cNvSpPr txBox="1">
            <a:spLocks/>
          </p:cNvSpPr>
          <p:nvPr/>
        </p:nvSpPr>
        <p:spPr>
          <a:xfrm>
            <a:off x="7010400" y="651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FF35A-1FEA-4590-8179-217228840B8D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51FEA25-C4A2-4E32-88C8-7A7CF85ECD56}"/>
              </a:ext>
            </a:extLst>
          </p:cNvPr>
          <p:cNvSpPr/>
          <p:nvPr/>
        </p:nvSpPr>
        <p:spPr>
          <a:xfrm>
            <a:off x="0" y="-46"/>
            <a:ext cx="9144000" cy="5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第４回ビュースポットおおさか 選定スポット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13596B0E-159B-448D-BDE3-CB67701EE86F}"/>
              </a:ext>
            </a:extLst>
          </p:cNvPr>
          <p:cNvGrpSpPr/>
          <p:nvPr/>
        </p:nvGrpSpPr>
        <p:grpSpPr>
          <a:xfrm>
            <a:off x="4442946" y="658756"/>
            <a:ext cx="4701054" cy="323165"/>
            <a:chOff x="9303792" y="10168470"/>
            <a:chExt cx="4701054" cy="323165"/>
          </a:xfrm>
        </p:grpSpPr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8A46D5A7-E4BA-4B3A-BBC1-B332AFB16331}"/>
                </a:ext>
              </a:extLst>
            </p:cNvPr>
            <p:cNvGrpSpPr/>
            <p:nvPr/>
          </p:nvGrpSpPr>
          <p:grpSpPr>
            <a:xfrm>
              <a:off x="11958545" y="10168470"/>
              <a:ext cx="2046301" cy="323165"/>
              <a:chOff x="7593716" y="10151783"/>
              <a:chExt cx="2046301" cy="323165"/>
            </a:xfrm>
          </p:grpSpPr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52F1687A-73DA-45FD-9391-6D787224B7B1}"/>
                  </a:ext>
                </a:extLst>
              </p:cNvPr>
              <p:cNvSpPr txBox="1"/>
              <p:nvPr/>
            </p:nvSpPr>
            <p:spPr>
              <a:xfrm>
                <a:off x="7593716" y="10151783"/>
                <a:ext cx="2046301" cy="3231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fontAlgn="ctr">
                  <a:lnSpc>
                    <a:spcPct val="150000"/>
                  </a:lnSpc>
                </a:pPr>
                <a:r>
                  <a:rPr lang="ja-JP" altLang="en-US" sz="1000" spc="4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■ 主要施設　　　　 駅名</a:t>
                </a:r>
                <a:endParaRPr lang="en-US" altLang="ja-JP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CAB5AA9E-DAEB-4277-B4A2-7EEB7EBFE892}"/>
                  </a:ext>
                </a:extLst>
              </p:cNvPr>
              <p:cNvSpPr/>
              <p:nvPr/>
            </p:nvSpPr>
            <p:spPr>
              <a:xfrm>
                <a:off x="8655889" y="10288143"/>
                <a:ext cx="231655" cy="105201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98B47553-E987-4EE3-B848-52D43993B347}"/>
                </a:ext>
              </a:extLst>
            </p:cNvPr>
            <p:cNvSpPr txBox="1"/>
            <p:nvPr/>
          </p:nvSpPr>
          <p:spPr>
            <a:xfrm>
              <a:off x="9303792" y="10225620"/>
              <a:ext cx="352082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ja-JP" altLang="en-US" sz="1000" spc="4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★ </a:t>
              </a:r>
              <a:r>
                <a:rPr lang="ja-JP" altLang="en-US" sz="1000" spc="4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ビュースポットの位置　　○ バス停</a:t>
              </a:r>
              <a:endParaRPr lang="en-US" altLang="ja-JP" sz="1000" spc="4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321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10504</TotalTime>
  <Words>3305</Words>
  <Application>Microsoft Office PowerPoint</Application>
  <PresentationFormat>画面に合わせる (4:3)</PresentationFormat>
  <Paragraphs>566</Paragraphs>
  <Slides>32</Slides>
  <Notes>27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32</vt:i4>
      </vt:variant>
    </vt:vector>
  </HeadingPairs>
  <TitlesOfParts>
    <vt:vector size="45" baseType="lpstr">
      <vt:lpstr>BIZ UDPゴシック</vt:lpstr>
      <vt:lpstr>HGS創英角ｺﾞｼｯｸUB</vt:lpstr>
      <vt:lpstr>Meiryo UI</vt:lpstr>
      <vt:lpstr>UD デジタル 教科書体 NP-B</vt:lpstr>
      <vt:lpstr>游ゴシック</vt:lpstr>
      <vt:lpstr>游ゴシック Light</vt:lpstr>
      <vt:lpstr>Arial</vt:lpstr>
      <vt:lpstr>Calibri</vt:lpstr>
      <vt:lpstr>Cambria</vt:lpstr>
      <vt:lpstr>Wingdings</vt:lpstr>
      <vt:lpstr>Office ​​テーマ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全100か所のビュースポット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森河　奨</dc:creator>
  <cp:lastModifiedBy>前田　世斗</cp:lastModifiedBy>
  <cp:revision>856</cp:revision>
  <cp:lastPrinted>2024-03-11T01:14:37Z</cp:lastPrinted>
  <dcterms:created xsi:type="dcterms:W3CDTF">2018-12-04T04:57:03Z</dcterms:created>
  <dcterms:modified xsi:type="dcterms:W3CDTF">2024-03-26T08:48:02Z</dcterms:modified>
</cp:coreProperties>
</file>