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handoutMasterIdLst>
    <p:handoutMasterId r:id="rId5"/>
  </p:handoutMasterIdLst>
  <p:sldIdLst>
    <p:sldId id="270" r:id="rId2"/>
    <p:sldId id="271" r:id="rId3"/>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41719C"/>
    <a:srgbClr val="FAAB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76" autoAdjust="0"/>
    <p:restoredTop sz="94434" autoAdjust="0"/>
  </p:normalViewPr>
  <p:slideViewPr>
    <p:cSldViewPr snapToGrid="0">
      <p:cViewPr varScale="1">
        <p:scale>
          <a:sx n="61" d="100"/>
          <a:sy n="61" d="100"/>
        </p:scale>
        <p:origin x="1027" y="58"/>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8559"/>
          </a:xfrm>
          <a:prstGeom prst="rect">
            <a:avLst/>
          </a:prstGeom>
        </p:spPr>
        <p:txBody>
          <a:bodyPr vert="horz" lIns="62989" tIns="31495" rIns="62989" bIns="31495" rtlCol="0"/>
          <a:lstStyle>
            <a:lvl1pPr algn="l">
              <a:defRPr sz="800"/>
            </a:lvl1pPr>
          </a:lstStyle>
          <a:p>
            <a:endParaRPr kumimoji="1" lang="ja-JP" altLang="en-US"/>
          </a:p>
        </p:txBody>
      </p:sp>
      <p:sp>
        <p:nvSpPr>
          <p:cNvPr id="3" name="日付プレースホルダー 2"/>
          <p:cNvSpPr>
            <a:spLocks noGrp="1"/>
          </p:cNvSpPr>
          <p:nvPr>
            <p:ph type="dt" sz="quarter" idx="1"/>
          </p:nvPr>
        </p:nvSpPr>
        <p:spPr>
          <a:xfrm>
            <a:off x="3855349" y="1"/>
            <a:ext cx="2950765" cy="498559"/>
          </a:xfrm>
          <a:prstGeom prst="rect">
            <a:avLst/>
          </a:prstGeom>
        </p:spPr>
        <p:txBody>
          <a:bodyPr vert="horz" lIns="62989" tIns="31495" rIns="62989" bIns="31495" rtlCol="0"/>
          <a:lstStyle>
            <a:lvl1pPr algn="r">
              <a:defRPr sz="800"/>
            </a:lvl1pPr>
          </a:lstStyle>
          <a:p>
            <a:fld id="{3C421FAF-338B-4138-B87A-ED365E4C4EE5}" type="datetimeFigureOut">
              <a:rPr kumimoji="1" lang="ja-JP" altLang="en-US" smtClean="0"/>
              <a:t>2025/3/19</a:t>
            </a:fld>
            <a:endParaRPr kumimoji="1" lang="ja-JP" altLang="en-US"/>
          </a:p>
        </p:txBody>
      </p:sp>
      <p:sp>
        <p:nvSpPr>
          <p:cNvPr id="4" name="フッター プレースホルダー 3"/>
          <p:cNvSpPr>
            <a:spLocks noGrp="1"/>
          </p:cNvSpPr>
          <p:nvPr>
            <p:ph type="ftr" sz="quarter" idx="2"/>
          </p:nvPr>
        </p:nvSpPr>
        <p:spPr>
          <a:xfrm>
            <a:off x="0" y="9440780"/>
            <a:ext cx="2949678" cy="498559"/>
          </a:xfrm>
          <a:prstGeom prst="rect">
            <a:avLst/>
          </a:prstGeom>
        </p:spPr>
        <p:txBody>
          <a:bodyPr vert="horz" lIns="62989" tIns="31495" rIns="62989" bIns="31495" rtlCol="0" anchor="b"/>
          <a:lstStyle>
            <a:lvl1pPr algn="l">
              <a:defRPr sz="800"/>
            </a:lvl1pPr>
          </a:lstStyle>
          <a:p>
            <a:endParaRPr kumimoji="1" lang="ja-JP" altLang="en-US"/>
          </a:p>
        </p:txBody>
      </p:sp>
      <p:sp>
        <p:nvSpPr>
          <p:cNvPr id="5" name="スライド番号プレースホルダー 4"/>
          <p:cNvSpPr>
            <a:spLocks noGrp="1"/>
          </p:cNvSpPr>
          <p:nvPr>
            <p:ph type="sldNum" sz="quarter" idx="3"/>
          </p:nvPr>
        </p:nvSpPr>
        <p:spPr>
          <a:xfrm>
            <a:off x="3855349" y="9440780"/>
            <a:ext cx="2950765" cy="498559"/>
          </a:xfrm>
          <a:prstGeom prst="rect">
            <a:avLst/>
          </a:prstGeom>
        </p:spPr>
        <p:txBody>
          <a:bodyPr vert="horz" lIns="62989" tIns="31495" rIns="62989" bIns="31495" rtlCol="0" anchor="b"/>
          <a:lstStyle>
            <a:lvl1pPr algn="r">
              <a:defRPr sz="800"/>
            </a:lvl1pPr>
          </a:lstStyle>
          <a:p>
            <a:fld id="{2B50D511-5869-4E5C-984D-6ED3F2AAD393}" type="slidenum">
              <a:rPr kumimoji="1" lang="ja-JP" altLang="en-US" smtClean="0"/>
              <a:t>‹#›</a:t>
            </a:fld>
            <a:endParaRPr kumimoji="1" lang="ja-JP" altLang="en-US"/>
          </a:p>
        </p:txBody>
      </p:sp>
    </p:spTree>
    <p:extLst>
      <p:ext uri="{BB962C8B-B14F-4D97-AF65-F5344CB8AC3E}">
        <p14:creationId xmlns:p14="http://schemas.microsoft.com/office/powerpoint/2010/main" val="320496402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9678" cy="498559"/>
          </a:xfrm>
          <a:prstGeom prst="rect">
            <a:avLst/>
          </a:prstGeom>
        </p:spPr>
        <p:txBody>
          <a:bodyPr vert="horz" lIns="62981" tIns="31491" rIns="62981" bIns="31491"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1" y="3"/>
            <a:ext cx="2950765" cy="498559"/>
          </a:xfrm>
          <a:prstGeom prst="rect">
            <a:avLst/>
          </a:prstGeom>
        </p:spPr>
        <p:txBody>
          <a:bodyPr vert="horz" lIns="62981" tIns="31491" rIns="62981" bIns="31491" rtlCol="0"/>
          <a:lstStyle>
            <a:lvl1pPr algn="r">
              <a:defRPr sz="800"/>
            </a:lvl1pPr>
          </a:lstStyle>
          <a:p>
            <a:fld id="{F44F836A-CBAB-4B2E-AFA3-FCBFE6ED94FD}"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5975"/>
          </a:xfrm>
          <a:prstGeom prst="rect">
            <a:avLst/>
          </a:prstGeom>
          <a:noFill/>
          <a:ln w="12700">
            <a:solidFill>
              <a:prstClr val="black"/>
            </a:solidFill>
          </a:ln>
        </p:spPr>
        <p:txBody>
          <a:bodyPr vert="horz" lIns="62981" tIns="31491" rIns="62981" bIns="31491" rtlCol="0" anchor="ctr"/>
          <a:lstStyle/>
          <a:p>
            <a:endParaRPr lang="ja-JP" altLang="en-US"/>
          </a:p>
        </p:txBody>
      </p:sp>
      <p:sp>
        <p:nvSpPr>
          <p:cNvPr id="5" name="ノート プレースホルダー 4"/>
          <p:cNvSpPr>
            <a:spLocks noGrp="1"/>
          </p:cNvSpPr>
          <p:nvPr>
            <p:ph type="body" sz="quarter" idx="3"/>
          </p:nvPr>
        </p:nvSpPr>
        <p:spPr>
          <a:xfrm>
            <a:off x="680612" y="4783532"/>
            <a:ext cx="5445978" cy="3913800"/>
          </a:xfrm>
          <a:prstGeom prst="rect">
            <a:avLst/>
          </a:prstGeom>
        </p:spPr>
        <p:txBody>
          <a:bodyPr vert="horz" lIns="62981" tIns="31491" rIns="62981" bIns="314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82"/>
            <a:ext cx="2949678" cy="498559"/>
          </a:xfrm>
          <a:prstGeom prst="rect">
            <a:avLst/>
          </a:prstGeom>
        </p:spPr>
        <p:txBody>
          <a:bodyPr vert="horz" lIns="62981" tIns="31491" rIns="62981" bIns="31491"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1" y="9440782"/>
            <a:ext cx="2950765" cy="498559"/>
          </a:xfrm>
          <a:prstGeom prst="rect">
            <a:avLst/>
          </a:prstGeom>
        </p:spPr>
        <p:txBody>
          <a:bodyPr vert="horz" lIns="62981" tIns="31491" rIns="62981" bIns="31491" rtlCol="0" anchor="b"/>
          <a:lstStyle>
            <a:lvl1pPr algn="r">
              <a:defRPr sz="800"/>
            </a:lvl1pPr>
          </a:lstStyle>
          <a:p>
            <a:fld id="{17F73145-6D72-4167-AFB6-5DF59BECFE83}" type="slidenum">
              <a:rPr kumimoji="1" lang="ja-JP" altLang="en-US" smtClean="0"/>
              <a:t>‹#›</a:t>
            </a:fld>
            <a:endParaRPr kumimoji="1" lang="ja-JP" altLang="en-US"/>
          </a:p>
        </p:txBody>
      </p:sp>
    </p:spTree>
    <p:extLst>
      <p:ext uri="{BB962C8B-B14F-4D97-AF65-F5344CB8AC3E}">
        <p14:creationId xmlns:p14="http://schemas.microsoft.com/office/powerpoint/2010/main" val="248570422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00027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1777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F8641B2-73D9-46DE-B93D-E95667C11903}"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196481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22F039-2310-448E-B368-B803D2FF2AA5}"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53330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F962AB6-722C-400C-865E-8DAB2784C33F}"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99867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813376-A493-472C-89C2-3D5B1172B0B3}"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1916897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BEEBDB-97CD-44BF-B19B-2C5AE0BE91F8}"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1220999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FA41D1D-8433-436D-A3FC-8B8BB9B03361}" type="datetime1">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605753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998CAC9-9618-47CF-B961-A24ADBB3D488}" type="datetime1">
              <a:rPr kumimoji="1" lang="ja-JP" altLang="en-US" smtClean="0"/>
              <a:t>2025/3/19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287564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2679C8C-2ECE-4233-8A41-0263C3896C8B}" type="datetime1">
              <a:rPr kumimoji="1" lang="ja-JP" altLang="en-US" smtClean="0"/>
              <a:t>2025/3/19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1968133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BF4EA-2864-499B-97B2-FAC9E587EBB3}" type="datetime1">
              <a:rPr kumimoji="1" lang="ja-JP" altLang="en-US" smtClean="0"/>
              <a:t>2025/3/19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434269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4287DAE-6DED-4D50-8312-ECA4E228297E}" type="datetime1">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283054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B54216F-5883-48AC-A1A2-57F20AD855CE}" type="datetime1">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837759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2C5B1224-0118-4D26-85D7-763270D1B549}" type="datetime1">
              <a:rPr kumimoji="1" lang="ja-JP" altLang="en-US" smtClean="0"/>
              <a:t>2025/3/19</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834358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197"/>
            <a:ext cx="12801600" cy="369332"/>
          </a:xfrm>
          <a:prstGeom prst="rect">
            <a:avLst/>
          </a:prstGeom>
          <a:solidFill>
            <a:schemeClr val="accent1">
              <a:lumMod val="50000"/>
            </a:schemeClr>
          </a:solidFill>
        </p:spPr>
        <p:txBody>
          <a:bodyPr wrap="square" rtlCol="0">
            <a:spAutoFit/>
          </a:bodyPr>
          <a:lstStyle/>
          <a:p>
            <a:pPr algn="ctr"/>
            <a:r>
              <a:rPr lang="ja-JP" altLang="en-US" b="1" u="sng" dirty="0">
                <a:solidFill>
                  <a:schemeClr val="bg1"/>
                </a:solidFill>
                <a:latin typeface="UD デジタル 教科書体 NK-B" panose="02020700000000000000" pitchFamily="18" charset="-128"/>
                <a:ea typeface="UD デジタル 教科書体 NK-B" panose="02020700000000000000" pitchFamily="18" charset="-128"/>
              </a:rPr>
              <a:t>大阪府感染症予防計画（第６版）の概要　～新型コロナ対応を踏まえた新興感染症への主な対応～</a:t>
            </a:r>
          </a:p>
        </p:txBody>
      </p:sp>
      <p:sp>
        <p:nvSpPr>
          <p:cNvPr id="16" name="二等辺三角形 15">
            <a:extLst>
              <a:ext uri="{FF2B5EF4-FFF2-40B4-BE49-F238E27FC236}">
                <a16:creationId xmlns:a16="http://schemas.microsoft.com/office/drawing/2014/main" id="{18DC63A1-474A-07D2-737C-76E8BBF679E4}"/>
              </a:ext>
            </a:extLst>
          </p:cNvPr>
          <p:cNvSpPr/>
          <p:nvPr/>
        </p:nvSpPr>
        <p:spPr>
          <a:xfrm rot="5400000">
            <a:off x="1285314" y="1239430"/>
            <a:ext cx="314022" cy="157975"/>
          </a:xfrm>
          <a:prstGeom prst="triangle">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22" name="正方形/長方形 21">
            <a:extLst>
              <a:ext uri="{FF2B5EF4-FFF2-40B4-BE49-F238E27FC236}">
                <a16:creationId xmlns:a16="http://schemas.microsoft.com/office/drawing/2014/main" id="{C4D0D971-6113-17D5-7B66-2CA8D420BFE1}"/>
              </a:ext>
            </a:extLst>
          </p:cNvPr>
          <p:cNvSpPr/>
          <p:nvPr/>
        </p:nvSpPr>
        <p:spPr>
          <a:xfrm>
            <a:off x="1565410" y="453782"/>
            <a:ext cx="3816000" cy="2160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「平時」からの対策</a:t>
            </a:r>
          </a:p>
        </p:txBody>
      </p:sp>
      <p:sp>
        <p:nvSpPr>
          <p:cNvPr id="23" name="正方形/長方形 22">
            <a:extLst>
              <a:ext uri="{FF2B5EF4-FFF2-40B4-BE49-F238E27FC236}">
                <a16:creationId xmlns:a16="http://schemas.microsoft.com/office/drawing/2014/main" id="{9C8F1DC8-DF43-7565-1FD7-9D30A064557D}"/>
              </a:ext>
            </a:extLst>
          </p:cNvPr>
          <p:cNvSpPr/>
          <p:nvPr/>
        </p:nvSpPr>
        <p:spPr>
          <a:xfrm>
            <a:off x="5445675" y="454981"/>
            <a:ext cx="3492000" cy="2160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「有事」の対応</a:t>
            </a:r>
            <a:r>
              <a:rPr kumimoji="1" lang="ja-JP" altLang="en-US" sz="1000" b="1" dirty="0">
                <a:solidFill>
                  <a:schemeClr val="bg1"/>
                </a:solidFill>
                <a:latin typeface="Meiryo UI" panose="020B0604030504040204" pitchFamily="50" charset="-128"/>
                <a:ea typeface="Meiryo UI" panose="020B0604030504040204" pitchFamily="50" charset="-128"/>
              </a:rPr>
              <a:t>（新興感染症の発生・まん延時）</a:t>
            </a:r>
          </a:p>
        </p:txBody>
      </p:sp>
      <p:sp>
        <p:nvSpPr>
          <p:cNvPr id="25" name="正方形/長方形 24">
            <a:extLst>
              <a:ext uri="{FF2B5EF4-FFF2-40B4-BE49-F238E27FC236}">
                <a16:creationId xmlns:a16="http://schemas.microsoft.com/office/drawing/2014/main" id="{1E716D3E-2E4D-88F3-F3BB-DFE68C56CDB8}"/>
              </a:ext>
            </a:extLst>
          </p:cNvPr>
          <p:cNvSpPr/>
          <p:nvPr/>
        </p:nvSpPr>
        <p:spPr>
          <a:xfrm>
            <a:off x="1573593" y="726046"/>
            <a:ext cx="3816000" cy="1036704"/>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endParaRPr kumimoji="1" lang="en-US" altLang="ja-JP" sz="900" b="1" dirty="0">
              <a:solidFill>
                <a:schemeClr val="tx1"/>
              </a:solidFill>
              <a:latin typeface="Meiryo UI" panose="020B0604030504040204" pitchFamily="50" charset="-128"/>
              <a:ea typeface="Meiryo UI" panose="020B0604030504040204" pitchFamily="50" charset="-128"/>
            </a:endParaRPr>
          </a:p>
          <a:p>
            <a:pPr algn="l">
              <a:lnSpc>
                <a:spcPts val="300"/>
              </a:lnSpc>
            </a:pPr>
            <a:endParaRPr kumimoji="1" lang="en-US" altLang="ja-JP" sz="900" b="1" dirty="0">
              <a:solidFill>
                <a:schemeClr val="tx1"/>
              </a:solidFill>
              <a:latin typeface="Meiryo UI" panose="020B0604030504040204" pitchFamily="50" charset="-128"/>
              <a:ea typeface="Meiryo UI" panose="020B0604030504040204" pitchFamily="50" charset="-128"/>
            </a:endParaRPr>
          </a:p>
          <a:p>
            <a:pPr algn="l"/>
            <a:r>
              <a:rPr kumimoji="1" lang="ja-JP" altLang="en-US" sz="900" b="1"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・医療機関等との協定締結                                             　</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・府による新興感染症に備えた訓練の実施　　</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a:t>
            </a:r>
            <a:r>
              <a:rPr kumimoji="1" lang="ja-JP" altLang="en-US" sz="1000" b="1" dirty="0">
                <a:solidFill>
                  <a:schemeClr val="tx1"/>
                </a:solidFill>
                <a:latin typeface="Meiryo UI" panose="020B0604030504040204" pitchFamily="50" charset="-128"/>
                <a:ea typeface="Meiryo UI" panose="020B0604030504040204" pitchFamily="50" charset="-128"/>
              </a:rPr>
              <a:t>専門家からの助言等を反映した取組みの推進</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 </a:t>
            </a:r>
            <a:r>
              <a:rPr kumimoji="1" lang="ja-JP" altLang="en-US" sz="800" b="1" dirty="0">
                <a:solidFill>
                  <a:schemeClr val="tx1"/>
                </a:solidFill>
                <a:latin typeface="Meiryo UI" panose="020B0604030504040204" pitchFamily="50" charset="-128"/>
                <a:ea typeface="Meiryo UI" panose="020B0604030504040204" pitchFamily="50" charset="-128"/>
              </a:rPr>
              <a:t>　　　　　　　　</a:t>
            </a:r>
            <a:r>
              <a:rPr kumimoji="1" lang="ja-JP" altLang="en-US" sz="900" b="1" dirty="0">
                <a:solidFill>
                  <a:schemeClr val="tx1"/>
                </a:solidFill>
                <a:latin typeface="Meiryo UI" panose="020B0604030504040204" pitchFamily="50" charset="-128"/>
                <a:ea typeface="Meiryo UI" panose="020B0604030504040204" pitchFamily="50" charset="-128"/>
              </a:rPr>
              <a:t>　　　　　　　　　　　　　　</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r>
              <a:rPr kumimoji="1" lang="ja-JP" altLang="en-US" sz="1000" b="1" dirty="0">
                <a:solidFill>
                  <a:schemeClr val="tx1"/>
                </a:solidFill>
                <a:latin typeface="Meiryo UI" panose="020B0604030504040204" pitchFamily="50" charset="-128"/>
                <a:ea typeface="Meiryo UI" panose="020B0604030504040204" pitchFamily="50" charset="-128"/>
              </a:rPr>
              <a:t>■府民等への啓発</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85BFD4DE-9526-EA06-6981-A6AB07303FCB}"/>
              </a:ext>
            </a:extLst>
          </p:cNvPr>
          <p:cNvSpPr/>
          <p:nvPr/>
        </p:nvSpPr>
        <p:spPr>
          <a:xfrm>
            <a:off x="1558887" y="1838786"/>
            <a:ext cx="3816000" cy="1034398"/>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ja-JP" altLang="en-US" sz="1000" b="1" dirty="0">
                <a:solidFill>
                  <a:schemeClr val="tx1"/>
                </a:solidFill>
                <a:latin typeface="Meiryo UI" panose="020B0604030504040204" pitchFamily="50" charset="-128"/>
                <a:ea typeface="Meiryo UI" panose="020B0604030504040204" pitchFamily="50" charset="-128"/>
              </a:rPr>
              <a:t>地衛研による検査体制の整備と検査機能の向上</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ja-JP" altLang="en-US" sz="1000" b="1" dirty="0">
                <a:solidFill>
                  <a:schemeClr val="tx1"/>
                </a:solidFill>
                <a:latin typeface="Meiryo UI" panose="020B0604030504040204" pitchFamily="50" charset="-128"/>
                <a:ea typeface="Meiryo UI" panose="020B0604030504040204" pitchFamily="50" charset="-128"/>
              </a:rPr>
              <a:t>民間検査会社等との協定締結</a:t>
            </a:r>
            <a:endParaRPr kumimoji="1" lang="en-US" altLang="ja-JP" sz="7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■大安研の機能強化</a:t>
            </a:r>
            <a:r>
              <a:rPr kumimoji="1" lang="ja-JP" altLang="en-US" sz="900" dirty="0">
                <a:solidFill>
                  <a:schemeClr val="tx1"/>
                </a:solidFill>
                <a:latin typeface="Meiryo UI" panose="020B0604030504040204" pitchFamily="50" charset="-128"/>
                <a:ea typeface="Meiryo UI" panose="020B0604030504040204" pitchFamily="50" charset="-128"/>
              </a:rPr>
              <a:t>（大学等との連携、行政機関への助言・提言、</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環境サーベイランス研究の推進）</a:t>
            </a:r>
            <a:r>
              <a:rPr kumimoji="1" lang="ja-JP" altLang="en-US" sz="800" b="1" dirty="0">
                <a:solidFill>
                  <a:srgbClr val="FF0000"/>
                </a:solidFill>
                <a:latin typeface="Meiryo UI" panose="020B0604030504040204" pitchFamily="50" charset="-128"/>
                <a:ea typeface="Meiryo UI" panose="020B0604030504040204" pitchFamily="50" charset="-128"/>
              </a:rPr>
              <a:t>　</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 </a:t>
            </a:r>
            <a:endParaRPr kumimoji="1" lang="ja-JP" altLang="en-US" sz="8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l"/>
            <a:endParaRPr kumimoji="1" lang="ja-JP" altLang="en-US" sz="900" b="0" dirty="0">
              <a:solidFill>
                <a:schemeClr val="tx1"/>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7A459D6C-EF71-01D1-7E6B-E9CDBB904A39}"/>
              </a:ext>
            </a:extLst>
          </p:cNvPr>
          <p:cNvSpPr/>
          <p:nvPr/>
        </p:nvSpPr>
        <p:spPr>
          <a:xfrm>
            <a:off x="5438481" y="1835385"/>
            <a:ext cx="3492000" cy="1043113"/>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ja-JP" altLang="en-US" sz="1000" b="1" dirty="0">
                <a:solidFill>
                  <a:schemeClr val="tx1"/>
                </a:solidFill>
                <a:latin typeface="Meiryo UI" panose="020B0604030504040204" pitchFamily="50" charset="-128"/>
                <a:ea typeface="Meiryo UI" panose="020B0604030504040204" pitchFamily="50" charset="-128"/>
              </a:rPr>
              <a:t>地衛研による検査の実施（発生初期）</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大安研は民間検査会社参入等に伴いゲノム解析等に重点化</a:t>
            </a:r>
            <a:r>
              <a:rPr kumimoji="1" lang="en-US" altLang="ja-JP" sz="900" dirty="0">
                <a:solidFill>
                  <a:schemeClr val="tx1"/>
                </a:solidFill>
                <a:latin typeface="Meiryo UI" panose="020B0604030504040204" pitchFamily="50" charset="-128"/>
                <a:ea typeface="Meiryo UI" panose="020B0604030504040204" pitchFamily="50" charset="-128"/>
              </a:rPr>
              <a:t>)</a:t>
            </a:r>
          </a:p>
          <a:p>
            <a:pPr algn="l"/>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ja-JP" altLang="en-US" sz="1000" b="1" dirty="0">
                <a:solidFill>
                  <a:schemeClr val="tx1"/>
                </a:solidFill>
                <a:latin typeface="Meiryo UI" panose="020B0604030504040204" pitchFamily="50" charset="-128"/>
                <a:ea typeface="Meiryo UI" panose="020B0604030504040204" pitchFamily="50" charset="-128"/>
              </a:rPr>
              <a:t>協定に基づいた検査の実施（発生初期後）</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r>
              <a:rPr kumimoji="1" lang="ja-JP" altLang="en-US" sz="1000" b="1" dirty="0">
                <a:solidFill>
                  <a:schemeClr val="tx1"/>
                </a:solidFill>
                <a:latin typeface="Meiryo UI" panose="020B0604030504040204" pitchFamily="50" charset="-128"/>
                <a:ea typeface="Meiryo UI" panose="020B0604030504040204" pitchFamily="50" charset="-128"/>
              </a:rPr>
              <a:t>■地衛研による病原体等の調査研究等</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r>
              <a:rPr kumimoji="1" lang="ja-JP" altLang="en-US" sz="1000" b="1" dirty="0">
                <a:solidFill>
                  <a:schemeClr val="tx1"/>
                </a:solidFill>
                <a:latin typeface="Meiryo UI" panose="020B0604030504040204" pitchFamily="50" charset="-128"/>
                <a:ea typeface="Meiryo UI" panose="020B0604030504040204" pitchFamily="50" charset="-128"/>
              </a:rPr>
              <a:t>■大安研による最新の知見・情報を踏まえた助言・提言</a:t>
            </a:r>
            <a:r>
              <a:rPr kumimoji="1" lang="zh-CN"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kumimoji="1" lang="en-US" altLang="ja-JP" sz="9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DE2028CD-5B58-E1D0-2B11-87D79AF96831}"/>
              </a:ext>
            </a:extLst>
          </p:cNvPr>
          <p:cNvSpPr/>
          <p:nvPr/>
        </p:nvSpPr>
        <p:spPr>
          <a:xfrm>
            <a:off x="1573593" y="2945163"/>
            <a:ext cx="3816000" cy="2295182"/>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r>
              <a:rPr kumimoji="1" lang="ja-JP" altLang="en-US" sz="1000" b="1" dirty="0">
                <a:solidFill>
                  <a:schemeClr val="tx1"/>
                </a:solidFill>
                <a:latin typeface="Meiryo UI" panose="020B0604030504040204" pitchFamily="50" charset="-128"/>
                <a:ea typeface="Meiryo UI" panose="020B0604030504040204" pitchFamily="50" charset="-128"/>
              </a:rPr>
              <a:t>■医療機関</a:t>
            </a:r>
            <a:r>
              <a:rPr kumimoji="1" lang="ja-JP" altLang="en-US" sz="900" b="1" dirty="0">
                <a:solidFill>
                  <a:schemeClr val="tx1"/>
                </a:solidFill>
                <a:latin typeface="Meiryo UI" panose="020B0604030504040204" pitchFamily="50" charset="-128"/>
                <a:ea typeface="Meiryo UI" panose="020B0604030504040204" pitchFamily="50" charset="-128"/>
              </a:rPr>
              <a:t>（病院、診療所、薬局、訪問看護事業所）</a:t>
            </a:r>
            <a:r>
              <a:rPr kumimoji="1" lang="ja-JP" altLang="en-US" sz="1000" b="1" dirty="0">
                <a:solidFill>
                  <a:schemeClr val="tx1"/>
                </a:solidFill>
                <a:latin typeface="Meiryo UI" panose="020B0604030504040204" pitchFamily="50" charset="-128"/>
                <a:ea typeface="Meiryo UI" panose="020B0604030504040204" pitchFamily="50" charset="-128"/>
              </a:rPr>
              <a:t>との協定締結</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900" b="1"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・医療機関間での機能・役割分担に基づいた協定締結（健康観察含む）</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　・流行初期に病床確保・発熱外来に対応する医療機関への減収補填</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　・個人防護具の備蓄の働きかけ（</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府でも備蓄）</a:t>
            </a:r>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600" dirty="0">
              <a:solidFill>
                <a:srgbClr val="FF00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■民間宿泊業者等との協定の締結と施設運営体制の検討</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　・施設確保協定と業務マニュアルの整備や人材確保協定締結の検討</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800" dirty="0">
              <a:solidFill>
                <a:schemeClr val="accent1"/>
              </a:solidFill>
              <a:latin typeface="Meiryo UI" panose="020B0604030504040204" pitchFamily="50" charset="-128"/>
              <a:ea typeface="Meiryo UI" panose="020B0604030504040204" pitchFamily="50" charset="-128"/>
            </a:endParaRPr>
          </a:p>
          <a:p>
            <a:endParaRPr kumimoji="1" lang="en-US" altLang="ja-JP" sz="600" b="1" dirty="0">
              <a:solidFill>
                <a:schemeClr val="tx1"/>
              </a:solidFill>
              <a:latin typeface="Meiryo UI" panose="020B0604030504040204" pitchFamily="50" charset="-128"/>
              <a:ea typeface="Meiryo UI" panose="020B0604030504040204" pitchFamily="50" charset="-128"/>
            </a:endParaRPr>
          </a:p>
          <a:p>
            <a:endParaRPr kumimoji="1" lang="en-US" altLang="ja-JP" sz="6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■協定締結等による消防機関や民間救急等と連携した移送体制の</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整備</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800" b="1" dirty="0">
              <a:solidFill>
                <a:schemeClr val="accent4"/>
              </a:solidFill>
              <a:latin typeface="Meiryo UI" panose="020B0604030504040204" pitchFamily="50" charset="-128"/>
              <a:ea typeface="Meiryo UI" panose="020B0604030504040204" pitchFamily="50" charset="-128"/>
            </a:endParaRPr>
          </a:p>
          <a:p>
            <a:r>
              <a:rPr kumimoji="1" lang="ja-JP" altLang="en-US" sz="1000" b="1" dirty="0">
                <a:solidFill>
                  <a:schemeClr val="accent4"/>
                </a:solidFill>
                <a:latin typeface="Meiryo UI" panose="020B0604030504040204" pitchFamily="50" charset="-128"/>
                <a:ea typeface="Meiryo UI" panose="020B0604030504040204" pitchFamily="50" charset="-128"/>
              </a:rPr>
              <a:t>　</a:t>
            </a:r>
            <a:r>
              <a:rPr kumimoji="1" lang="ja-JP" altLang="en-US" sz="1000" b="1" dirty="0">
                <a:solidFill>
                  <a:schemeClr val="tx1"/>
                </a:solidFill>
                <a:latin typeface="Meiryo UI" panose="020B0604030504040204" pitchFamily="50" charset="-128"/>
                <a:ea typeface="Meiryo UI" panose="020B0604030504040204" pitchFamily="50" charset="-128"/>
              </a:rPr>
              <a:t> 外来受診における民間移送機関と連携した体制整備</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800" b="1" dirty="0">
              <a:solidFill>
                <a:schemeClr val="tx1"/>
              </a:solidFill>
              <a:latin typeface="Meiryo UI" panose="020B0604030504040204" pitchFamily="50" charset="-128"/>
              <a:ea typeface="Meiryo UI" panose="020B0604030504040204" pitchFamily="50" charset="-128"/>
            </a:endParaRPr>
          </a:p>
          <a:p>
            <a:endParaRPr kumimoji="1" lang="en-US" altLang="ja-JP" sz="6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■新型コロナの対応を踏まえた有効な対策の検討</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800" b="1"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　・臨時の医療施設の設置・運営マニュアルの整備　等</a:t>
            </a:r>
            <a:endParaRPr kumimoji="1" lang="en-US" altLang="ja-JP" sz="900" b="0" dirty="0">
              <a:solidFill>
                <a:schemeClr val="tx1"/>
              </a:solidFill>
              <a:latin typeface="Meiryo UI" panose="020B0604030504040204" pitchFamily="50" charset="-128"/>
              <a:ea typeface="Meiryo UI" panose="020B0604030504040204" pitchFamily="50" charset="-128"/>
            </a:endParaRPr>
          </a:p>
        </p:txBody>
      </p:sp>
      <p:sp>
        <p:nvSpPr>
          <p:cNvPr id="45" name="正方形/長方形 44">
            <a:extLst>
              <a:ext uri="{FF2B5EF4-FFF2-40B4-BE49-F238E27FC236}">
                <a16:creationId xmlns:a16="http://schemas.microsoft.com/office/drawing/2014/main" id="{D1D87A22-BCE3-3E95-17D8-878D41F2A70F}"/>
              </a:ext>
            </a:extLst>
          </p:cNvPr>
          <p:cNvSpPr/>
          <p:nvPr/>
        </p:nvSpPr>
        <p:spPr>
          <a:xfrm>
            <a:off x="5438481" y="2945162"/>
            <a:ext cx="3492000" cy="2298385"/>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r>
              <a:rPr kumimoji="1" lang="ja-JP" altLang="en-US" sz="1000" b="1" dirty="0">
                <a:solidFill>
                  <a:schemeClr val="tx1"/>
                </a:solidFill>
                <a:latin typeface="Meiryo UI" panose="020B0604030504040204" pitchFamily="50" charset="-128"/>
                <a:ea typeface="Meiryo UI" panose="020B0604030504040204" pitchFamily="50" charset="-128"/>
              </a:rPr>
              <a:t>■協定に基づいた医療の提供</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r>
              <a:rPr kumimoji="1" lang="ja-JP" altLang="en-US" sz="900" b="1"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（病床確保、発熱外来、自宅・宿泊療養者や高齢者施設等及び</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　　障がい者施設等へのオンライン・往診等による医療提供、後方支援、</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　　人材派遣）</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endParaRPr kumimoji="1" lang="en-US" altLang="ja-JP" sz="600" b="1" dirty="0">
              <a:solidFill>
                <a:schemeClr val="tx1"/>
              </a:solidFill>
              <a:latin typeface="Meiryo UI" panose="020B0604030504040204" pitchFamily="50" charset="-128"/>
              <a:ea typeface="Meiryo UI" panose="020B0604030504040204" pitchFamily="50" charset="-128"/>
            </a:endParaRPr>
          </a:p>
          <a:p>
            <a:pPr algn="l"/>
            <a:r>
              <a:rPr kumimoji="1" lang="ja-JP" altLang="en-US" sz="1000" b="1" dirty="0">
                <a:solidFill>
                  <a:schemeClr val="tx1"/>
                </a:solidFill>
                <a:latin typeface="Meiryo UI" panose="020B0604030504040204" pitchFamily="50" charset="-128"/>
                <a:ea typeface="Meiryo UI" panose="020B0604030504040204" pitchFamily="50" charset="-128"/>
              </a:rPr>
              <a:t>■協定に基づいた宿泊施設の開設・運営</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1" dirty="0">
                <a:solidFill>
                  <a:schemeClr val="tx1"/>
                </a:solidFill>
                <a:latin typeface="Meiryo UI" panose="020B0604030504040204" pitchFamily="50" charset="-128"/>
                <a:ea typeface="Meiryo UI" panose="020B0604030504040204" pitchFamily="50" charset="-128"/>
              </a:rPr>
              <a:t>消防機関等との協定等による移送等の実施</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endParaRPr kumimoji="1" lang="en-US" altLang="ja-JP" sz="600" b="1" dirty="0">
              <a:solidFill>
                <a:schemeClr val="tx1"/>
              </a:solidFill>
              <a:latin typeface="Meiryo UI" panose="020B0604030504040204" pitchFamily="50" charset="-128"/>
              <a:ea typeface="Meiryo UI" panose="020B0604030504040204" pitchFamily="50" charset="-128"/>
            </a:endParaRPr>
          </a:p>
          <a:p>
            <a:pPr algn="l"/>
            <a:r>
              <a:rPr kumimoji="1" lang="ja-JP" altLang="en-US" sz="1000" b="1" dirty="0">
                <a:solidFill>
                  <a:schemeClr val="tx1"/>
                </a:solidFill>
                <a:latin typeface="Meiryo UI" panose="020B0604030504040204" pitchFamily="50" charset="-128"/>
                <a:ea typeface="Meiryo UI" panose="020B0604030504040204" pitchFamily="50" charset="-128"/>
              </a:rPr>
              <a:t>■新型コロナの対応を踏まえた有効な対策の推進</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r>
              <a:rPr kumimoji="1" lang="ja-JP" altLang="en-US" sz="900" b="1"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・入院調整の府への一元化の検討</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9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　・臨時の医療施設の設置の検討</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　・診療型宿泊療養施設等の設置の検討</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　・外出自粛対象者からの相談体制の府への一元化の検討</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　・健康観察や生活支援等による療養環境の整備　　　　　</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　　</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endParaRPr kumimoji="1" lang="ja-JP" altLang="en-US" sz="900" b="0" dirty="0">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A3C6DE5C-5B87-5D75-BDDB-D8F1C3BEAC4A}"/>
              </a:ext>
            </a:extLst>
          </p:cNvPr>
          <p:cNvSpPr/>
          <p:nvPr/>
        </p:nvSpPr>
        <p:spPr>
          <a:xfrm>
            <a:off x="1580628" y="6324593"/>
            <a:ext cx="3816000" cy="8640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ICT </a:t>
            </a:r>
            <a:r>
              <a:rPr kumimoji="1" lang="ja-JP" altLang="en-US" sz="1000" b="1" dirty="0">
                <a:solidFill>
                  <a:schemeClr val="tx1"/>
                </a:solidFill>
                <a:latin typeface="Meiryo UI" panose="020B0604030504040204" pitchFamily="50" charset="-128"/>
                <a:ea typeface="Meiryo UI" panose="020B0604030504040204" pitchFamily="50" charset="-128"/>
              </a:rPr>
              <a:t>の導入など、業務効率化の積極的な推進</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■感染拡大を想定した設備等の検討</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r>
              <a:rPr kumimoji="1" lang="ja-JP" altLang="en-US" sz="1000" b="1">
                <a:solidFill>
                  <a:schemeClr val="tx1"/>
                </a:solidFill>
                <a:latin typeface="Meiryo UI" panose="020B0604030504040204" pitchFamily="50" charset="-128"/>
                <a:ea typeface="Meiryo UI" panose="020B0604030504040204" pitchFamily="50" charset="-128"/>
              </a:rPr>
              <a:t>■応援体制</a:t>
            </a:r>
            <a:r>
              <a:rPr kumimoji="1" lang="ja-JP" altLang="en-US" sz="1000" b="1" dirty="0">
                <a:solidFill>
                  <a:schemeClr val="tx1"/>
                </a:solidFill>
                <a:latin typeface="Meiryo UI" panose="020B0604030504040204" pitchFamily="50" charset="-128"/>
                <a:ea typeface="Meiryo UI" panose="020B0604030504040204" pitchFamily="50" charset="-128"/>
              </a:rPr>
              <a:t>の検討</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endParaRPr kumimoji="1" lang="en-US" altLang="ja-JP" sz="900" b="0" u="sng" dirty="0">
              <a:solidFill>
                <a:schemeClr val="tx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F7AD0493-A98B-3D48-05D7-F02C33CA66C2}"/>
              </a:ext>
            </a:extLst>
          </p:cNvPr>
          <p:cNvSpPr/>
          <p:nvPr/>
        </p:nvSpPr>
        <p:spPr>
          <a:xfrm>
            <a:off x="5445675" y="6325035"/>
            <a:ext cx="3492000" cy="8640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r>
              <a:rPr kumimoji="1" lang="ja-JP" altLang="en-US" sz="1000" b="1" dirty="0">
                <a:solidFill>
                  <a:schemeClr val="tx1"/>
                </a:solidFill>
                <a:latin typeface="Meiryo UI" panose="020B0604030504040204" pitchFamily="50" charset="-128"/>
                <a:ea typeface="Meiryo UI" panose="020B0604030504040204" pitchFamily="50" charset="-128"/>
              </a:rPr>
              <a:t>■業務の重点化・効率化、府への一元化等の実施</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r>
              <a:rPr kumimoji="1" lang="ja-JP" altLang="en-US" sz="1000" b="1" dirty="0">
                <a:solidFill>
                  <a:schemeClr val="tx1"/>
                </a:solidFill>
                <a:latin typeface="Meiryo UI" panose="020B0604030504040204" pitchFamily="50" charset="-128"/>
                <a:ea typeface="Meiryo UI" panose="020B0604030504040204" pitchFamily="50" charset="-128"/>
              </a:rPr>
              <a:t>■本庁等による応援人材の派遣等</a:t>
            </a:r>
          </a:p>
        </p:txBody>
      </p:sp>
      <p:sp>
        <p:nvSpPr>
          <p:cNvPr id="17" name="正方形/長方形 16">
            <a:extLst>
              <a:ext uri="{FF2B5EF4-FFF2-40B4-BE49-F238E27FC236}">
                <a16:creationId xmlns:a16="http://schemas.microsoft.com/office/drawing/2014/main" id="{EC1E229A-B74C-EC71-020F-A9211DB159FC}"/>
              </a:ext>
            </a:extLst>
          </p:cNvPr>
          <p:cNvSpPr/>
          <p:nvPr/>
        </p:nvSpPr>
        <p:spPr>
          <a:xfrm>
            <a:off x="1580628" y="5283365"/>
            <a:ext cx="3816000" cy="977072"/>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1" dirty="0">
                <a:solidFill>
                  <a:schemeClr val="tx1"/>
                </a:solidFill>
                <a:latin typeface="Meiryo UI" panose="020B0604030504040204" pitchFamily="50" charset="-128"/>
                <a:ea typeface="Meiryo UI" panose="020B0604030504040204" pitchFamily="50" charset="-128"/>
              </a:rPr>
              <a:t>行政や医療機関等における感染症人材の研修・訓練等による育成</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■大学等と連携した医療関係職種の養成等</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■保健所による地域ネットワーク等と連携した医療機関等での研修等</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への支援</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800" b="1" dirty="0">
              <a:solidFill>
                <a:srgbClr val="00B0F0"/>
              </a:solidFill>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4938E2FA-AB7C-D5B1-A6D6-9909E466371F}"/>
              </a:ext>
            </a:extLst>
          </p:cNvPr>
          <p:cNvSpPr/>
          <p:nvPr/>
        </p:nvSpPr>
        <p:spPr>
          <a:xfrm>
            <a:off x="1578112" y="7285225"/>
            <a:ext cx="3816000" cy="998809"/>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■施設における平時からの感染対策等の徹底</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■地域ネットワークを活用した感染予防対策の推進</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600" dirty="0">
              <a:solidFill>
                <a:srgbClr val="FF00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gn="l"/>
            <a:r>
              <a:rPr kumimoji="1" lang="ja-JP" altLang="en-US" sz="1000" b="1" dirty="0">
                <a:solidFill>
                  <a:schemeClr val="tx1"/>
                </a:solidFill>
                <a:latin typeface="Meiryo UI" panose="020B0604030504040204" pitchFamily="50" charset="-128"/>
                <a:ea typeface="Meiryo UI" panose="020B0604030504040204" pitchFamily="50" charset="-128"/>
              </a:rPr>
              <a:t>■高齢者施設等における連携医療機関等との連携強化</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■高齢者施設等及び障がい者施設等への医療提供に係る医療機関</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との協定締結</a:t>
            </a:r>
          </a:p>
          <a:p>
            <a:pPr algn="l"/>
            <a:endParaRPr kumimoji="1" lang="en-US" altLang="ja-JP" sz="900" b="1" dirty="0">
              <a:solidFill>
                <a:schemeClr val="tx1"/>
              </a:solidFill>
              <a:latin typeface="Meiryo UI" panose="020B0604030504040204" pitchFamily="50" charset="-128"/>
              <a:ea typeface="Meiryo UI" panose="020B0604030504040204" pitchFamily="50" charset="-128"/>
            </a:endParaRPr>
          </a:p>
          <a:p>
            <a:pPr algn="l"/>
            <a:endParaRPr kumimoji="1" lang="en-US" altLang="ja-JP" sz="900" b="1" dirty="0">
              <a:solidFill>
                <a:schemeClr val="tx1"/>
              </a:solidFill>
              <a:latin typeface="Meiryo UI" panose="020B0604030504040204" pitchFamily="50" charset="-128"/>
              <a:ea typeface="Meiryo UI" panose="020B0604030504040204" pitchFamily="50" charset="-128"/>
            </a:endParaRPr>
          </a:p>
        </p:txBody>
      </p:sp>
      <p:sp>
        <p:nvSpPr>
          <p:cNvPr id="50" name="正方形/長方形 49">
            <a:extLst>
              <a:ext uri="{FF2B5EF4-FFF2-40B4-BE49-F238E27FC236}">
                <a16:creationId xmlns:a16="http://schemas.microsoft.com/office/drawing/2014/main" id="{DE01A4C5-EC20-153F-CCD7-8DC1332395F8}"/>
              </a:ext>
            </a:extLst>
          </p:cNvPr>
          <p:cNvSpPr/>
          <p:nvPr/>
        </p:nvSpPr>
        <p:spPr>
          <a:xfrm>
            <a:off x="5443159" y="7285225"/>
            <a:ext cx="3492000" cy="1002955"/>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■医療機関による地域の医療機関のネットワークを活用した</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感染症の発生・拡大防止の対策</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■保健所による高齢者施設等や障がい者施設等への感染制御</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に係る支援</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r>
              <a:rPr kumimoji="1" lang="ja-JP" altLang="en-US" sz="1000" b="1" dirty="0">
                <a:solidFill>
                  <a:schemeClr val="tx1"/>
                </a:solidFill>
                <a:latin typeface="Meiryo UI" panose="020B0604030504040204" pitchFamily="50" charset="-128"/>
                <a:ea typeface="Meiryo UI" panose="020B0604030504040204" pitchFamily="50" charset="-128"/>
              </a:rPr>
              <a:t>■協定に基づいた高齢者施設等及び障がい者施設等への</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r>
              <a:rPr kumimoji="1" lang="ja-JP" altLang="en-US" sz="1000" b="1" dirty="0">
                <a:solidFill>
                  <a:schemeClr val="tx1"/>
                </a:solidFill>
                <a:latin typeface="Meiryo UI" panose="020B0604030504040204" pitchFamily="50" charset="-128"/>
                <a:ea typeface="Meiryo UI" panose="020B0604030504040204" pitchFamily="50" charset="-128"/>
              </a:rPr>
              <a:t>　 医療の提供</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endParaRPr kumimoji="1" lang="en-US" altLang="ja-JP" sz="900" b="1" dirty="0">
              <a:solidFill>
                <a:schemeClr val="tx1"/>
              </a:solidFill>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4938E2FA-AB7C-D5B1-A6D6-9909E466371F}"/>
              </a:ext>
            </a:extLst>
          </p:cNvPr>
          <p:cNvSpPr/>
          <p:nvPr/>
        </p:nvSpPr>
        <p:spPr>
          <a:xfrm>
            <a:off x="1580628" y="8353998"/>
            <a:ext cx="3816000" cy="810846"/>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■予防接種に関する正しい知識の普及</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endParaRPr kumimoji="1" lang="en-US" altLang="ja-JP" sz="9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70" name="正方形/長方形 69">
            <a:extLst>
              <a:ext uri="{FF2B5EF4-FFF2-40B4-BE49-F238E27FC236}">
                <a16:creationId xmlns:a16="http://schemas.microsoft.com/office/drawing/2014/main" id="{DE01A4C5-EC20-153F-CCD7-8DC1332395F8}"/>
              </a:ext>
            </a:extLst>
          </p:cNvPr>
          <p:cNvSpPr/>
          <p:nvPr/>
        </p:nvSpPr>
        <p:spPr>
          <a:xfrm>
            <a:off x="5445675" y="8353997"/>
            <a:ext cx="3492000" cy="810846"/>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■予防接種法に基づく臨時の予防接種の推進</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＜一部独自＞</a:t>
            </a:r>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71" name="二等辺三角形 70">
            <a:extLst>
              <a:ext uri="{FF2B5EF4-FFF2-40B4-BE49-F238E27FC236}">
                <a16:creationId xmlns:a16="http://schemas.microsoft.com/office/drawing/2014/main" id="{18DC63A1-474A-07D2-737C-76E8BBF679E4}"/>
              </a:ext>
            </a:extLst>
          </p:cNvPr>
          <p:cNvSpPr/>
          <p:nvPr/>
        </p:nvSpPr>
        <p:spPr>
          <a:xfrm rot="5400000">
            <a:off x="1285314" y="2356903"/>
            <a:ext cx="314022" cy="157975"/>
          </a:xfrm>
          <a:prstGeom prst="triangle">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72" name="二等辺三角形 71">
            <a:extLst>
              <a:ext uri="{FF2B5EF4-FFF2-40B4-BE49-F238E27FC236}">
                <a16:creationId xmlns:a16="http://schemas.microsoft.com/office/drawing/2014/main" id="{18DC63A1-474A-07D2-737C-76E8BBF679E4}"/>
              </a:ext>
            </a:extLst>
          </p:cNvPr>
          <p:cNvSpPr/>
          <p:nvPr/>
        </p:nvSpPr>
        <p:spPr>
          <a:xfrm rot="5400000">
            <a:off x="1280259" y="4249058"/>
            <a:ext cx="314022" cy="157975"/>
          </a:xfrm>
          <a:prstGeom prst="triangle">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73" name="二等辺三角形 72">
            <a:extLst>
              <a:ext uri="{FF2B5EF4-FFF2-40B4-BE49-F238E27FC236}">
                <a16:creationId xmlns:a16="http://schemas.microsoft.com/office/drawing/2014/main" id="{18DC63A1-474A-07D2-737C-76E8BBF679E4}"/>
              </a:ext>
            </a:extLst>
          </p:cNvPr>
          <p:cNvSpPr/>
          <p:nvPr/>
        </p:nvSpPr>
        <p:spPr>
          <a:xfrm rot="5400000">
            <a:off x="1282774" y="6667292"/>
            <a:ext cx="314022" cy="157975"/>
          </a:xfrm>
          <a:prstGeom prst="triangle">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74" name="二等辺三角形 73">
            <a:extLst>
              <a:ext uri="{FF2B5EF4-FFF2-40B4-BE49-F238E27FC236}">
                <a16:creationId xmlns:a16="http://schemas.microsoft.com/office/drawing/2014/main" id="{18DC63A1-474A-07D2-737C-76E8BBF679E4}"/>
              </a:ext>
            </a:extLst>
          </p:cNvPr>
          <p:cNvSpPr/>
          <p:nvPr/>
        </p:nvSpPr>
        <p:spPr>
          <a:xfrm rot="5400000">
            <a:off x="1287902" y="5890238"/>
            <a:ext cx="314022" cy="157975"/>
          </a:xfrm>
          <a:prstGeom prst="triangle">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75" name="二等辺三角形 74">
            <a:extLst>
              <a:ext uri="{FF2B5EF4-FFF2-40B4-BE49-F238E27FC236}">
                <a16:creationId xmlns:a16="http://schemas.microsoft.com/office/drawing/2014/main" id="{18DC63A1-474A-07D2-737C-76E8BBF679E4}"/>
              </a:ext>
            </a:extLst>
          </p:cNvPr>
          <p:cNvSpPr/>
          <p:nvPr/>
        </p:nvSpPr>
        <p:spPr>
          <a:xfrm rot="5400000">
            <a:off x="1280257" y="7753467"/>
            <a:ext cx="314022" cy="157975"/>
          </a:xfrm>
          <a:prstGeom prst="triangle">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76" name="二等辺三角形 75">
            <a:extLst>
              <a:ext uri="{FF2B5EF4-FFF2-40B4-BE49-F238E27FC236}">
                <a16:creationId xmlns:a16="http://schemas.microsoft.com/office/drawing/2014/main" id="{18DC63A1-474A-07D2-737C-76E8BBF679E4}"/>
              </a:ext>
            </a:extLst>
          </p:cNvPr>
          <p:cNvSpPr/>
          <p:nvPr/>
        </p:nvSpPr>
        <p:spPr>
          <a:xfrm rot="5400000">
            <a:off x="1282773" y="8845220"/>
            <a:ext cx="314022" cy="157975"/>
          </a:xfrm>
          <a:prstGeom prst="triangle">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a:p>
        </p:txBody>
      </p:sp>
      <p:sp>
        <p:nvSpPr>
          <p:cNvPr id="79" name="正方形/長方形 78">
            <a:extLst>
              <a:ext uri="{FF2B5EF4-FFF2-40B4-BE49-F238E27FC236}">
                <a16:creationId xmlns:a16="http://schemas.microsoft.com/office/drawing/2014/main" id="{1E716D3E-2E4D-88F3-F3BB-DFE68C56CDB8}"/>
              </a:ext>
            </a:extLst>
          </p:cNvPr>
          <p:cNvSpPr/>
          <p:nvPr/>
        </p:nvSpPr>
        <p:spPr>
          <a:xfrm>
            <a:off x="5438481" y="733379"/>
            <a:ext cx="3492000" cy="1034114"/>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endParaRPr kumimoji="1" lang="en-US" altLang="ja-JP" sz="900" b="1" dirty="0">
              <a:solidFill>
                <a:schemeClr val="tx1"/>
              </a:solidFill>
              <a:latin typeface="Meiryo UI" panose="020B0604030504040204" pitchFamily="50" charset="-128"/>
              <a:ea typeface="Meiryo UI" panose="020B0604030504040204" pitchFamily="50" charset="-128"/>
            </a:endParaRPr>
          </a:p>
          <a:p>
            <a:pPr algn="l">
              <a:lnSpc>
                <a:spcPts val="300"/>
              </a:lnSpc>
            </a:pPr>
            <a:endParaRPr kumimoji="1" lang="en-US" altLang="ja-JP" sz="900" b="1"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・府対策本部会議の設置・運営による総合的対策の推進</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1000" b="1" dirty="0">
              <a:solidFill>
                <a:schemeClr val="tx1"/>
              </a:solidFill>
              <a:latin typeface="Meiryo UI" panose="020B0604030504040204" pitchFamily="50" charset="-128"/>
              <a:ea typeface="Meiryo UI" panose="020B0604030504040204" pitchFamily="50" charset="-128"/>
            </a:endParaRPr>
          </a:p>
          <a:p>
            <a:endParaRPr kumimoji="1" lang="en-US" altLang="ja-JP" sz="90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a:t>
            </a:r>
            <a:r>
              <a:rPr kumimoji="1" lang="ja-JP" altLang="en-US" sz="1000" b="1" dirty="0">
                <a:solidFill>
                  <a:schemeClr val="tx1"/>
                </a:solidFill>
                <a:latin typeface="Meiryo UI" panose="020B0604030504040204" pitchFamily="50" charset="-128"/>
                <a:ea typeface="Meiryo UI" panose="020B0604030504040204" pitchFamily="50" charset="-128"/>
              </a:rPr>
              <a:t>専門家からの助言等を反映した取組みの強化</a:t>
            </a:r>
            <a:r>
              <a:rPr kumimoji="1" lang="ja-JP" altLang="en-US"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＜独自＞</a:t>
            </a:r>
            <a:endParaRPr kumimoji="1" lang="en-US" altLang="ja-JP" sz="8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■府民等への啓発・差別等の解消と相談窓口の設置</a:t>
            </a:r>
            <a:endParaRPr kumimoji="1" lang="en-US" altLang="ja-JP" sz="800" b="1" dirty="0">
              <a:solidFill>
                <a:schemeClr val="tx1"/>
              </a:solidFill>
              <a:latin typeface="Meiryo UI" panose="020B0604030504040204" pitchFamily="50" charset="-128"/>
              <a:ea typeface="Meiryo UI" panose="020B0604030504040204" pitchFamily="50" charset="-128"/>
            </a:endParaRPr>
          </a:p>
          <a:p>
            <a:pPr algn="l"/>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80" name="正方形/長方形 79">
            <a:extLst>
              <a:ext uri="{FF2B5EF4-FFF2-40B4-BE49-F238E27FC236}">
                <a16:creationId xmlns:a16="http://schemas.microsoft.com/office/drawing/2014/main" id="{1E716D3E-2E4D-88F3-F3BB-DFE68C56CDB8}"/>
              </a:ext>
            </a:extLst>
          </p:cNvPr>
          <p:cNvSpPr/>
          <p:nvPr/>
        </p:nvSpPr>
        <p:spPr>
          <a:xfrm>
            <a:off x="1575212" y="737288"/>
            <a:ext cx="7208329" cy="205729"/>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■新型インフルエンザ等感染症、指定感染症、新感染症（「新興感染症」）を想定し、感染フェーズに応じた対応</a:t>
            </a:r>
          </a:p>
        </p:txBody>
      </p:sp>
      <p:sp>
        <p:nvSpPr>
          <p:cNvPr id="69" name="四角形: 角を丸くする 26">
            <a:extLst>
              <a:ext uri="{FF2B5EF4-FFF2-40B4-BE49-F238E27FC236}">
                <a16:creationId xmlns:a16="http://schemas.microsoft.com/office/drawing/2014/main" id="{D40E7E8F-B383-5171-EDAB-3861180A4F87}"/>
              </a:ext>
            </a:extLst>
          </p:cNvPr>
          <p:cNvSpPr/>
          <p:nvPr/>
        </p:nvSpPr>
        <p:spPr>
          <a:xfrm>
            <a:off x="115461" y="733379"/>
            <a:ext cx="1198989" cy="1040956"/>
          </a:xfrm>
          <a:prstGeom prst="roundRect">
            <a:avLst/>
          </a:prstGeom>
          <a:solidFill>
            <a:schemeClr val="accent6">
              <a:lumMod val="60000"/>
              <a:lumOff val="40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tx1"/>
                </a:solidFill>
                <a:latin typeface="Meiryo UI" panose="020B0604030504040204" pitchFamily="50" charset="-128"/>
                <a:ea typeface="Meiryo UI" panose="020B0604030504040204" pitchFamily="50" charset="-128"/>
              </a:rPr>
              <a:t>１</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感染症の特</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性やフェーズに</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応じた準備</a:t>
            </a:r>
            <a:endParaRPr kumimoji="1" lang="en-US" altLang="ja-JP" sz="1050" b="1" dirty="0">
              <a:solidFill>
                <a:schemeClr val="tx1"/>
              </a:solidFill>
              <a:latin typeface="Meiryo UI" panose="020B0604030504040204" pitchFamily="50" charset="-128"/>
              <a:ea typeface="Meiryo UI" panose="020B0604030504040204" pitchFamily="50" charset="-128"/>
            </a:endParaRPr>
          </a:p>
        </p:txBody>
      </p:sp>
      <p:sp>
        <p:nvSpPr>
          <p:cNvPr id="81" name="四角形: 角を丸くする 31">
            <a:extLst>
              <a:ext uri="{FF2B5EF4-FFF2-40B4-BE49-F238E27FC236}">
                <a16:creationId xmlns:a16="http://schemas.microsoft.com/office/drawing/2014/main" id="{FC16C25B-18AC-EB2C-40BC-C20C1FD1ACE1}"/>
              </a:ext>
            </a:extLst>
          </p:cNvPr>
          <p:cNvSpPr/>
          <p:nvPr/>
        </p:nvSpPr>
        <p:spPr>
          <a:xfrm>
            <a:off x="115461" y="1838818"/>
            <a:ext cx="1198989" cy="1039679"/>
          </a:xfrm>
          <a:prstGeom prst="roundRect">
            <a:avLst/>
          </a:prstGeom>
          <a:solidFill>
            <a:schemeClr val="accent6">
              <a:lumMod val="60000"/>
              <a:lumOff val="40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tx1"/>
                </a:solidFill>
                <a:latin typeface="Meiryo UI" panose="020B0604030504040204" pitchFamily="50" charset="-128"/>
                <a:ea typeface="Meiryo UI" panose="020B0604030504040204" pitchFamily="50" charset="-128"/>
              </a:rPr>
              <a:t>２</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病原体等の</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調査研究や</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検査の円滑化</a:t>
            </a:r>
            <a:endParaRPr kumimoji="1" lang="ja-JP" altLang="en-US" sz="1050" b="1" dirty="0">
              <a:solidFill>
                <a:schemeClr val="tx1"/>
              </a:solidFill>
            </a:endParaRPr>
          </a:p>
        </p:txBody>
      </p:sp>
      <p:sp>
        <p:nvSpPr>
          <p:cNvPr id="83" name="四角形: 角を丸くする 39">
            <a:extLst>
              <a:ext uri="{FF2B5EF4-FFF2-40B4-BE49-F238E27FC236}">
                <a16:creationId xmlns:a16="http://schemas.microsoft.com/office/drawing/2014/main" id="{998F5B2D-9390-58F0-D4CD-0981EB141283}"/>
              </a:ext>
            </a:extLst>
          </p:cNvPr>
          <p:cNvSpPr/>
          <p:nvPr/>
        </p:nvSpPr>
        <p:spPr>
          <a:xfrm>
            <a:off x="119648" y="2945162"/>
            <a:ext cx="1194802" cy="2293054"/>
          </a:xfrm>
          <a:prstGeom prst="roundRect">
            <a:avLst/>
          </a:prstGeom>
          <a:solidFill>
            <a:schemeClr val="accent6">
              <a:lumMod val="60000"/>
              <a:lumOff val="40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050" b="1" dirty="0">
                <a:solidFill>
                  <a:schemeClr val="tx1"/>
                </a:solidFill>
                <a:latin typeface="Meiryo UI" panose="020B0604030504040204" pitchFamily="50" charset="-128"/>
                <a:ea typeface="Meiryo UI" panose="020B0604030504040204" pitchFamily="50" charset="-128"/>
              </a:rPr>
              <a:t>3.</a:t>
            </a:r>
            <a:r>
              <a:rPr kumimoji="1" lang="ja-JP" altLang="en-US" sz="1050" b="1" dirty="0">
                <a:solidFill>
                  <a:schemeClr val="tx1"/>
                </a:solidFill>
                <a:latin typeface="Meiryo UI" panose="020B0604030504040204" pitchFamily="50" charset="-128"/>
                <a:ea typeface="Meiryo UI" panose="020B0604030504040204" pitchFamily="50" charset="-128"/>
              </a:rPr>
              <a:t>有事を想定</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した医療・療</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養体制の整備</a:t>
            </a:r>
            <a:endParaRPr kumimoji="1" lang="ja-JP" altLang="en-US" sz="1050" b="1" dirty="0">
              <a:solidFill>
                <a:schemeClr val="tx1"/>
              </a:solidFill>
            </a:endParaRPr>
          </a:p>
        </p:txBody>
      </p:sp>
      <p:sp>
        <p:nvSpPr>
          <p:cNvPr id="85" name="四角形: 角を丸くする 7">
            <a:extLst>
              <a:ext uri="{FF2B5EF4-FFF2-40B4-BE49-F238E27FC236}">
                <a16:creationId xmlns:a16="http://schemas.microsoft.com/office/drawing/2014/main" id="{F3DCB158-B8A8-D162-1CD0-2DBD76929700}"/>
              </a:ext>
            </a:extLst>
          </p:cNvPr>
          <p:cNvSpPr/>
          <p:nvPr/>
        </p:nvSpPr>
        <p:spPr>
          <a:xfrm>
            <a:off x="117976" y="6318613"/>
            <a:ext cx="1198989" cy="864000"/>
          </a:xfrm>
          <a:prstGeom prst="roundRect">
            <a:avLst/>
          </a:prstGeom>
          <a:solidFill>
            <a:schemeClr val="accent6">
              <a:lumMod val="60000"/>
              <a:lumOff val="40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tx1"/>
                </a:solidFill>
                <a:latin typeface="Meiryo UI" panose="020B0604030504040204" pitchFamily="50" charset="-128"/>
                <a:ea typeface="Meiryo UI" panose="020B0604030504040204" pitchFamily="50" charset="-128"/>
              </a:rPr>
              <a:t>５</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保健所の</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計画的な体制</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整備</a:t>
            </a:r>
          </a:p>
        </p:txBody>
      </p:sp>
      <p:sp>
        <p:nvSpPr>
          <p:cNvPr id="87" name="四角形: 角を丸くする 18">
            <a:extLst>
              <a:ext uri="{FF2B5EF4-FFF2-40B4-BE49-F238E27FC236}">
                <a16:creationId xmlns:a16="http://schemas.microsoft.com/office/drawing/2014/main" id="{587F4592-10B4-DCBE-915C-B2EF6B225355}"/>
              </a:ext>
            </a:extLst>
          </p:cNvPr>
          <p:cNvSpPr/>
          <p:nvPr/>
        </p:nvSpPr>
        <p:spPr>
          <a:xfrm>
            <a:off x="117976" y="5283365"/>
            <a:ext cx="1198989" cy="974275"/>
          </a:xfrm>
          <a:prstGeom prst="roundRect">
            <a:avLst/>
          </a:prstGeom>
          <a:solidFill>
            <a:schemeClr val="accent6">
              <a:lumMod val="60000"/>
              <a:lumOff val="40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tx1"/>
                </a:solidFill>
                <a:latin typeface="Meiryo UI" panose="020B0604030504040204" pitchFamily="50" charset="-128"/>
                <a:ea typeface="Meiryo UI" panose="020B0604030504040204" pitchFamily="50" charset="-128"/>
              </a:rPr>
              <a:t>４</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感染症人材</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の養成・資質</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向上</a:t>
            </a:r>
          </a:p>
        </p:txBody>
      </p:sp>
      <p:sp>
        <p:nvSpPr>
          <p:cNvPr id="89" name="四角形: 角を丸くする 43">
            <a:extLst>
              <a:ext uri="{FF2B5EF4-FFF2-40B4-BE49-F238E27FC236}">
                <a16:creationId xmlns:a16="http://schemas.microsoft.com/office/drawing/2014/main" id="{92CB873C-2495-E77C-F38F-36E4E2FB1219}"/>
              </a:ext>
            </a:extLst>
          </p:cNvPr>
          <p:cNvSpPr/>
          <p:nvPr/>
        </p:nvSpPr>
        <p:spPr>
          <a:xfrm>
            <a:off x="115460" y="7285225"/>
            <a:ext cx="1198989" cy="1000303"/>
          </a:xfrm>
          <a:prstGeom prst="roundRect">
            <a:avLst/>
          </a:prstGeom>
          <a:solidFill>
            <a:schemeClr val="accent6">
              <a:lumMod val="60000"/>
              <a:lumOff val="40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tx1"/>
                </a:solidFill>
                <a:latin typeface="Meiryo UI" panose="020B0604030504040204" pitchFamily="50" charset="-128"/>
                <a:ea typeface="Meiryo UI" panose="020B0604030504040204" pitchFamily="50" charset="-128"/>
              </a:rPr>
              <a:t>６</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各施設におけ</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a:t>
            </a:r>
            <a:r>
              <a:rPr kumimoji="1" lang="ja-JP" altLang="en-US" sz="1050" b="1" dirty="0" err="1">
                <a:solidFill>
                  <a:schemeClr val="tx1"/>
                </a:solidFill>
                <a:latin typeface="Meiryo UI" panose="020B0604030504040204" pitchFamily="50" charset="-128"/>
                <a:ea typeface="Meiryo UI" panose="020B0604030504040204" pitchFamily="50" charset="-128"/>
              </a:rPr>
              <a:t>る</a:t>
            </a:r>
            <a:r>
              <a:rPr kumimoji="1" lang="ja-JP" altLang="en-US" sz="1050" b="1" dirty="0">
                <a:solidFill>
                  <a:schemeClr val="tx1"/>
                </a:solidFill>
                <a:latin typeface="Meiryo UI" panose="020B0604030504040204" pitchFamily="50" charset="-128"/>
                <a:ea typeface="Meiryo UI" panose="020B0604030504040204" pitchFamily="50" charset="-128"/>
              </a:rPr>
              <a:t>対応力の</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向上</a:t>
            </a:r>
          </a:p>
        </p:txBody>
      </p:sp>
      <p:sp>
        <p:nvSpPr>
          <p:cNvPr id="90" name="四角形: 角を丸くする 43">
            <a:extLst>
              <a:ext uri="{FF2B5EF4-FFF2-40B4-BE49-F238E27FC236}">
                <a16:creationId xmlns:a16="http://schemas.microsoft.com/office/drawing/2014/main" id="{92CB873C-2495-E77C-F38F-36E4E2FB1219}"/>
              </a:ext>
            </a:extLst>
          </p:cNvPr>
          <p:cNvSpPr/>
          <p:nvPr/>
        </p:nvSpPr>
        <p:spPr>
          <a:xfrm>
            <a:off x="117976" y="8353997"/>
            <a:ext cx="1198989" cy="810847"/>
          </a:xfrm>
          <a:prstGeom prst="roundRect">
            <a:avLst/>
          </a:prstGeom>
          <a:solidFill>
            <a:schemeClr val="accent6">
              <a:lumMod val="60000"/>
              <a:lumOff val="40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tx1"/>
                </a:solidFill>
                <a:latin typeface="Meiryo UI" panose="020B0604030504040204" pitchFamily="50" charset="-128"/>
                <a:ea typeface="Meiryo UI" panose="020B0604030504040204" pitchFamily="50" charset="-128"/>
              </a:rPr>
              <a:t>７</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予防接種に</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よる発生・</a:t>
            </a:r>
            <a:r>
              <a:rPr kumimoji="1" lang="ja-JP" altLang="en-US" sz="1050" b="1" dirty="0" err="1">
                <a:solidFill>
                  <a:schemeClr val="tx1"/>
                </a:solidFill>
                <a:latin typeface="Meiryo UI" panose="020B0604030504040204" pitchFamily="50" charset="-128"/>
                <a:ea typeface="Meiryo UI" panose="020B0604030504040204" pitchFamily="50" charset="-128"/>
              </a:rPr>
              <a:t>まん</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延防止</a:t>
            </a:r>
          </a:p>
        </p:txBody>
      </p:sp>
      <p:sp>
        <p:nvSpPr>
          <p:cNvPr id="91" name="正方形/長方形 90">
            <a:extLst>
              <a:ext uri="{FF2B5EF4-FFF2-40B4-BE49-F238E27FC236}">
                <a16:creationId xmlns:a16="http://schemas.microsoft.com/office/drawing/2014/main" id="{03E7E06A-7AEB-C7A6-B5E8-CF402A1BB5C6}"/>
              </a:ext>
            </a:extLst>
          </p:cNvPr>
          <p:cNvSpPr/>
          <p:nvPr/>
        </p:nvSpPr>
        <p:spPr>
          <a:xfrm>
            <a:off x="115460" y="453782"/>
            <a:ext cx="1198989" cy="215114"/>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基本的な考え方</a:t>
            </a:r>
          </a:p>
        </p:txBody>
      </p:sp>
      <p:sp>
        <p:nvSpPr>
          <p:cNvPr id="94" name="正方形/長方形 93">
            <a:extLst>
              <a:ext uri="{FF2B5EF4-FFF2-40B4-BE49-F238E27FC236}">
                <a16:creationId xmlns:a16="http://schemas.microsoft.com/office/drawing/2014/main" id="{F7AD0493-A98B-3D48-05D7-F02C33CA66C2}"/>
              </a:ext>
            </a:extLst>
          </p:cNvPr>
          <p:cNvSpPr/>
          <p:nvPr/>
        </p:nvSpPr>
        <p:spPr>
          <a:xfrm>
            <a:off x="5445675" y="5283365"/>
            <a:ext cx="3492000" cy="977509"/>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r>
              <a:rPr kumimoji="1" lang="ja-JP" altLang="en-US" sz="1000" b="1" dirty="0">
                <a:solidFill>
                  <a:schemeClr val="tx1"/>
                </a:solidFill>
                <a:latin typeface="Meiryo UI" panose="020B0604030504040204" pitchFamily="50" charset="-128"/>
                <a:ea typeface="Meiryo UI" panose="020B0604030504040204" pitchFamily="50" charset="-128"/>
              </a:rPr>
              <a:t>■新興感染症発生及びまん延時における診療等の体制強化に</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l"/>
            <a:r>
              <a:rPr kumimoji="1" lang="ja-JP" altLang="en-US" sz="1000" b="1" dirty="0">
                <a:solidFill>
                  <a:schemeClr val="tx1"/>
                </a:solidFill>
                <a:latin typeface="Meiryo UI" panose="020B0604030504040204" pitchFamily="50" charset="-128"/>
                <a:ea typeface="Meiryo UI" panose="020B0604030504040204" pitchFamily="50" charset="-128"/>
              </a:rPr>
              <a:t>　 向けた研修等の実施</a:t>
            </a:r>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6" name="角丸四角形 5"/>
          <p:cNvSpPr/>
          <p:nvPr/>
        </p:nvSpPr>
        <p:spPr>
          <a:xfrm>
            <a:off x="4667250" y="1869653"/>
            <a:ext cx="680007" cy="128178"/>
          </a:xfrm>
          <a:prstGeom prst="roundRect">
            <a:avLst>
              <a:gd name="adj" fmla="val 50000"/>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a:solidFill>
                  <a:schemeClr val="tx2"/>
                </a:solidFill>
                <a:latin typeface="BIZ UDPゴシック" panose="020B0400000000000000" pitchFamily="50" charset="-128"/>
                <a:ea typeface="BIZ UDPゴシック" panose="020B0400000000000000" pitchFamily="50" charset="-128"/>
              </a:rPr>
              <a:t>数値目標①</a:t>
            </a:r>
          </a:p>
        </p:txBody>
      </p:sp>
      <p:sp>
        <p:nvSpPr>
          <p:cNvPr id="103" name="角丸四角形 102"/>
          <p:cNvSpPr/>
          <p:nvPr/>
        </p:nvSpPr>
        <p:spPr>
          <a:xfrm>
            <a:off x="4667250" y="2049595"/>
            <a:ext cx="680007" cy="128177"/>
          </a:xfrm>
          <a:prstGeom prst="roundRect">
            <a:avLst>
              <a:gd name="adj" fmla="val 50000"/>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a:solidFill>
                  <a:schemeClr val="tx2"/>
                </a:solidFill>
                <a:latin typeface="BIZ UDPゴシック" panose="020B0400000000000000" pitchFamily="50" charset="-128"/>
                <a:ea typeface="BIZ UDPゴシック" panose="020B0400000000000000" pitchFamily="50" charset="-128"/>
              </a:rPr>
              <a:t>数値目標②</a:t>
            </a:r>
          </a:p>
        </p:txBody>
      </p:sp>
      <p:sp>
        <p:nvSpPr>
          <p:cNvPr id="104" name="角丸四角形 103"/>
          <p:cNvSpPr/>
          <p:nvPr/>
        </p:nvSpPr>
        <p:spPr>
          <a:xfrm>
            <a:off x="4667250" y="3432609"/>
            <a:ext cx="683330" cy="130319"/>
          </a:xfrm>
          <a:prstGeom prst="roundRect">
            <a:avLst>
              <a:gd name="adj" fmla="val 50000"/>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a:solidFill>
                  <a:schemeClr val="tx2"/>
                </a:solidFill>
                <a:latin typeface="BIZ UDPゴシック" panose="020B0400000000000000" pitchFamily="50" charset="-128"/>
                <a:ea typeface="BIZ UDPゴシック" panose="020B0400000000000000" pitchFamily="50" charset="-128"/>
              </a:rPr>
              <a:t>数値目標③</a:t>
            </a:r>
          </a:p>
        </p:txBody>
      </p:sp>
      <p:sp>
        <p:nvSpPr>
          <p:cNvPr id="105" name="角丸四角形 104"/>
          <p:cNvSpPr/>
          <p:nvPr/>
        </p:nvSpPr>
        <p:spPr>
          <a:xfrm>
            <a:off x="4630165" y="3973429"/>
            <a:ext cx="717092" cy="130319"/>
          </a:xfrm>
          <a:prstGeom prst="roundRect">
            <a:avLst>
              <a:gd name="adj" fmla="val 50000"/>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a:solidFill>
                  <a:schemeClr val="tx2"/>
                </a:solidFill>
                <a:latin typeface="BIZ UDPゴシック" panose="020B0400000000000000" pitchFamily="50" charset="-128"/>
                <a:ea typeface="BIZ UDPゴシック" panose="020B0400000000000000" pitchFamily="50" charset="-128"/>
              </a:rPr>
              <a:t>数値目標④</a:t>
            </a:r>
          </a:p>
        </p:txBody>
      </p:sp>
      <p:sp>
        <p:nvSpPr>
          <p:cNvPr id="107" name="角丸四角形 106"/>
          <p:cNvSpPr/>
          <p:nvPr/>
        </p:nvSpPr>
        <p:spPr>
          <a:xfrm>
            <a:off x="4667250" y="5947978"/>
            <a:ext cx="687200" cy="155119"/>
          </a:xfrm>
          <a:prstGeom prst="roundRect">
            <a:avLst>
              <a:gd name="adj" fmla="val 50000"/>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a:solidFill>
                  <a:schemeClr val="tx2"/>
                </a:solidFill>
                <a:latin typeface="BIZ UDPゴシック" panose="020B0400000000000000" pitchFamily="50" charset="-128"/>
                <a:ea typeface="BIZ UDPゴシック" panose="020B0400000000000000" pitchFamily="50" charset="-128"/>
              </a:rPr>
              <a:t>数値目標⑤</a:t>
            </a:r>
          </a:p>
        </p:txBody>
      </p:sp>
      <p:sp>
        <p:nvSpPr>
          <p:cNvPr id="100" name="スライド番号プレースホルダー 1"/>
          <p:cNvSpPr>
            <a:spLocks noGrp="1"/>
          </p:cNvSpPr>
          <p:nvPr>
            <p:ph type="sldNum" sz="quarter" idx="12"/>
          </p:nvPr>
        </p:nvSpPr>
        <p:spPr>
          <a:xfrm>
            <a:off x="9921240" y="9360454"/>
            <a:ext cx="2880360" cy="222664"/>
          </a:xfrm>
        </p:spPr>
        <p:txBody>
          <a:bodyPr/>
          <a:lstStyle/>
          <a:p>
            <a:fld id="{AA2801FF-8DEB-425D-81D2-94EF3C4C47B5}" type="slidenum">
              <a:rPr kumimoji="1" lang="ja-JP" altLang="en-US" sz="1600" smtClean="0">
                <a:solidFill>
                  <a:schemeClr val="tx1"/>
                </a:solidFill>
                <a:latin typeface="ＭＳ Ｐゴシック" panose="020B0600070205080204" pitchFamily="50" charset="-128"/>
                <a:ea typeface="ＭＳ Ｐゴシック" panose="020B0600070205080204" pitchFamily="50" charset="-128"/>
              </a:rPr>
              <a:t>1</a:t>
            </a:fld>
            <a:endParaRPr kumimoji="1"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sp>
        <p:nvSpPr>
          <p:cNvPr id="101" name="正方形/長方形 100">
            <a:extLst>
              <a:ext uri="{FF2B5EF4-FFF2-40B4-BE49-F238E27FC236}">
                <a16:creationId xmlns:a16="http://schemas.microsoft.com/office/drawing/2014/main" id="{9C8F1DC8-DF43-7565-1FD7-9D30A064557D}"/>
              </a:ext>
            </a:extLst>
          </p:cNvPr>
          <p:cNvSpPr/>
          <p:nvPr/>
        </p:nvSpPr>
        <p:spPr>
          <a:xfrm>
            <a:off x="9039494" y="457382"/>
            <a:ext cx="3682500" cy="2160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数値目標</a:t>
            </a:r>
            <a:endParaRPr kumimoji="1" lang="ja-JP" altLang="en-US" sz="800" b="1" dirty="0">
              <a:solidFill>
                <a:schemeClr val="bg1"/>
              </a:solidFill>
              <a:latin typeface="Meiryo UI" panose="020B0604030504040204" pitchFamily="50" charset="-128"/>
              <a:ea typeface="Meiryo UI" panose="020B0604030504040204" pitchFamily="50" charset="-128"/>
            </a:endParaRPr>
          </a:p>
        </p:txBody>
      </p:sp>
      <p:sp>
        <p:nvSpPr>
          <p:cNvPr id="88" name="テキスト ボックス 87">
            <a:extLst>
              <a:ext uri="{FF2B5EF4-FFF2-40B4-BE49-F238E27FC236}">
                <a16:creationId xmlns:a16="http://schemas.microsoft.com/office/drawing/2014/main" id="{91F9CCE9-B14A-2CD9-8E02-434C17DC72B0}"/>
              </a:ext>
            </a:extLst>
          </p:cNvPr>
          <p:cNvSpPr txBox="1"/>
          <p:nvPr/>
        </p:nvSpPr>
        <p:spPr>
          <a:xfrm>
            <a:off x="9039494" y="718542"/>
            <a:ext cx="432000" cy="1331053"/>
          </a:xfrm>
          <a:prstGeom prst="rect">
            <a:avLst/>
          </a:prstGeom>
          <a:solidFill>
            <a:schemeClr val="tx2"/>
          </a:solidFill>
        </p:spPr>
        <p:txBody>
          <a:bodyPr vert="eaVert" wrap="square" rtlCol="0" anchor="ctr">
            <a:noAutofit/>
          </a:bodyPr>
          <a:lstStyle/>
          <a:p>
            <a:pPr algn="ctr"/>
            <a:r>
              <a:rPr kumimoji="1" lang="zh-TW" altLang="en-US" sz="900" b="1" dirty="0">
                <a:solidFill>
                  <a:schemeClr val="bg1"/>
                </a:solidFill>
                <a:latin typeface="Meiryo UI" panose="020B0604030504040204" pitchFamily="50" charset="-128"/>
                <a:ea typeface="Meiryo UI" panose="020B0604030504040204" pitchFamily="50" charset="-128"/>
              </a:rPr>
              <a:t>検査措置協定</a:t>
            </a:r>
            <a:endParaRPr kumimoji="1" lang="ja-JP" altLang="en-US" sz="900" b="1" dirty="0">
              <a:solidFill>
                <a:schemeClr val="bg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255302716"/>
              </p:ext>
            </p:extLst>
          </p:nvPr>
        </p:nvGraphicFramePr>
        <p:xfrm>
          <a:off x="9507327" y="728466"/>
          <a:ext cx="3212061" cy="1036320"/>
        </p:xfrm>
        <a:graphic>
          <a:graphicData uri="http://schemas.openxmlformats.org/drawingml/2006/table">
            <a:tbl>
              <a:tblPr firstRow="1" bandRow="1">
                <a:tableStyleId>{5C22544A-7EE6-4342-B048-85BDC9FD1C3A}</a:tableStyleId>
              </a:tblPr>
              <a:tblGrid>
                <a:gridCol w="1030551">
                  <a:extLst>
                    <a:ext uri="{9D8B030D-6E8A-4147-A177-3AD203B41FA5}">
                      <a16:colId xmlns:a16="http://schemas.microsoft.com/office/drawing/2014/main" val="2977030074"/>
                    </a:ext>
                  </a:extLst>
                </a:gridCol>
                <a:gridCol w="911523">
                  <a:extLst>
                    <a:ext uri="{9D8B030D-6E8A-4147-A177-3AD203B41FA5}">
                      <a16:colId xmlns:a16="http://schemas.microsoft.com/office/drawing/2014/main" val="1465664999"/>
                    </a:ext>
                  </a:extLst>
                </a:gridCol>
                <a:gridCol w="1269987">
                  <a:extLst>
                    <a:ext uri="{9D8B030D-6E8A-4147-A177-3AD203B41FA5}">
                      <a16:colId xmlns:a16="http://schemas.microsoft.com/office/drawing/2014/main" val="399459203"/>
                    </a:ext>
                  </a:extLst>
                </a:gridCol>
              </a:tblGrid>
              <a:tr h="0">
                <a:tc>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rPr>
                        <a:t>①・②</a:t>
                      </a:r>
                      <a:r>
                        <a:rPr kumimoji="1" lang="en-US" altLang="ja-JP" sz="800" b="1" dirty="0">
                          <a:latin typeface="Meiryo UI" panose="020B0604030504040204" pitchFamily="50" charset="-128"/>
                          <a:ea typeface="Meiryo UI" panose="020B0604030504040204" pitchFamily="50" charset="-128"/>
                        </a:rPr>
                        <a:t>【</a:t>
                      </a:r>
                      <a:r>
                        <a:rPr kumimoji="1" lang="ja-JP" altLang="en-US" sz="800" b="1" dirty="0">
                          <a:latin typeface="Meiryo UI" panose="020B0604030504040204" pitchFamily="50" charset="-128"/>
                          <a:ea typeface="Meiryo UI" panose="020B0604030504040204" pitchFamily="50" charset="-128"/>
                        </a:rPr>
                        <a:t>検査体制</a:t>
                      </a:r>
                      <a:r>
                        <a:rPr kumimoji="1" lang="en-US" altLang="ja-JP" sz="800" b="1" dirty="0">
                          <a:latin typeface="Meiryo UI" panose="020B0604030504040204" pitchFamily="50" charset="-128"/>
                          <a:ea typeface="Meiryo UI" panose="020B0604030504040204" pitchFamily="50" charset="-128"/>
                        </a:rPr>
                        <a:t>】</a:t>
                      </a:r>
                      <a:endParaRPr kumimoji="1" lang="ja-JP" altLang="en-US" sz="8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rPr>
                        <a:t>流行初期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zh-TW" altLang="en-US" sz="800" b="1" dirty="0">
                          <a:latin typeface="Meiryo UI" panose="020B0604030504040204" pitchFamily="50" charset="-128"/>
                          <a:ea typeface="Meiryo UI" panose="020B0604030504040204" pitchFamily="50" charset="-128"/>
                        </a:rPr>
                        <a:t>流行初期経過後</a:t>
                      </a:r>
                      <a:endParaRPr kumimoji="1" lang="ja-JP" altLang="en-US" sz="8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905545895"/>
                  </a:ext>
                </a:extLst>
              </a:tr>
              <a:tr h="179975">
                <a:tc>
                  <a:txBody>
                    <a:bodyPr/>
                    <a:lstStyle/>
                    <a:p>
                      <a:pPr algn="ctr">
                        <a:lnSpc>
                          <a:spcPts val="900"/>
                        </a:lnSpc>
                        <a:spcAft>
                          <a:spcPts val="0"/>
                        </a:spcAft>
                      </a:pPr>
                      <a:r>
                        <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地方衛生研究所</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808</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758</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2991882"/>
                  </a:ext>
                </a:extLst>
              </a:tr>
              <a:tr h="0">
                <a:tc>
                  <a:txBody>
                    <a:bodyPr/>
                    <a:lstStyle/>
                    <a:p>
                      <a:pPr algn="ctr">
                        <a:lnSpc>
                          <a:spcPts val="900"/>
                        </a:lnSpc>
                        <a:spcAft>
                          <a:spcPts val="0"/>
                        </a:spcAft>
                      </a:pPr>
                      <a:r>
                        <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保健所等</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280160" rtl="0" eaLnBrk="1" fontAlgn="auto" latinLnBrk="0" hangingPunct="1">
                        <a:lnSpc>
                          <a:spcPts val="9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530</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530</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0528780"/>
                  </a:ext>
                </a:extLst>
              </a:tr>
              <a:tr h="179975">
                <a:tc>
                  <a:txBody>
                    <a:bodyPr/>
                    <a:lstStyle/>
                    <a:p>
                      <a:pPr algn="ctr">
                        <a:lnSpc>
                          <a:spcPts val="900"/>
                        </a:lnSpc>
                        <a:spcAft>
                          <a:spcPts val="0"/>
                        </a:spcAft>
                      </a:pPr>
                      <a:r>
                        <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医療機関</a:t>
                      </a: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等（</a:t>
                      </a:r>
                      <a:r>
                        <a:rPr lang="en-US"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24,768</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67,505</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191358"/>
                  </a:ext>
                </a:extLst>
              </a:tr>
              <a:tr h="213360">
                <a:tc>
                  <a:txBody>
                    <a:bodyPr/>
                    <a:lstStyle/>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合計</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26,106</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68,793</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4757074"/>
                  </a:ext>
                </a:extLst>
              </a:tr>
            </a:tbl>
          </a:graphicData>
        </a:graphic>
      </p:graphicFrame>
      <p:sp>
        <p:nvSpPr>
          <p:cNvPr id="96" name="テキスト ボックス 95">
            <a:extLst>
              <a:ext uri="{FF2B5EF4-FFF2-40B4-BE49-F238E27FC236}">
                <a16:creationId xmlns:a16="http://schemas.microsoft.com/office/drawing/2014/main" id="{91F9CCE9-B14A-2CD9-8E02-434C17DC72B0}"/>
              </a:ext>
            </a:extLst>
          </p:cNvPr>
          <p:cNvSpPr txBox="1"/>
          <p:nvPr/>
        </p:nvSpPr>
        <p:spPr>
          <a:xfrm>
            <a:off x="9039494" y="2094697"/>
            <a:ext cx="424756" cy="5017580"/>
          </a:xfrm>
          <a:prstGeom prst="rect">
            <a:avLst/>
          </a:prstGeom>
          <a:solidFill>
            <a:schemeClr val="tx2"/>
          </a:solidFill>
        </p:spPr>
        <p:txBody>
          <a:bodyPr vert="eaVert" wrap="square" rtlCol="0" anchor="ctr">
            <a:noAutofit/>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医療</a:t>
            </a:r>
            <a:r>
              <a:rPr kumimoji="1" lang="zh-TW" altLang="en-US" sz="900" b="1" dirty="0">
                <a:solidFill>
                  <a:schemeClr val="bg1"/>
                </a:solidFill>
                <a:latin typeface="Meiryo UI" panose="020B0604030504040204" pitchFamily="50" charset="-128"/>
                <a:ea typeface="Meiryo UI" panose="020B0604030504040204" pitchFamily="50" charset="-128"/>
              </a:rPr>
              <a:t>措置協定</a:t>
            </a:r>
            <a:endParaRPr kumimoji="1" lang="ja-JP" altLang="en-US" sz="900" b="1" dirty="0">
              <a:solidFill>
                <a:schemeClr val="bg1"/>
              </a:solidFill>
              <a:latin typeface="Meiryo UI" panose="020B0604030504040204" pitchFamily="50" charset="-128"/>
              <a:ea typeface="Meiryo UI" panose="020B0604030504040204" pitchFamily="50" charset="-128"/>
            </a:endParaRPr>
          </a:p>
        </p:txBody>
      </p:sp>
      <p:sp>
        <p:nvSpPr>
          <p:cNvPr id="62" name="テキスト ボックス 61">
            <a:extLst>
              <a:ext uri="{FF2B5EF4-FFF2-40B4-BE49-F238E27FC236}">
                <a16:creationId xmlns:a16="http://schemas.microsoft.com/office/drawing/2014/main" id="{91F9CCE9-B14A-2CD9-8E02-434C17DC72B0}"/>
              </a:ext>
            </a:extLst>
          </p:cNvPr>
          <p:cNvSpPr txBox="1"/>
          <p:nvPr/>
        </p:nvSpPr>
        <p:spPr>
          <a:xfrm>
            <a:off x="9035872" y="7155227"/>
            <a:ext cx="432000" cy="643178"/>
          </a:xfrm>
          <a:prstGeom prst="rect">
            <a:avLst/>
          </a:prstGeom>
          <a:solidFill>
            <a:schemeClr val="tx2"/>
          </a:solidFill>
        </p:spPr>
        <p:txBody>
          <a:bodyPr vert="eaVert" wrap="square" rtlCol="0" anchor="ctr">
            <a:noAutofit/>
          </a:bodyPr>
          <a:lstStyle/>
          <a:p>
            <a:pPr algn="ctr"/>
            <a:r>
              <a:rPr kumimoji="1" lang="zh-TW" altLang="en-US" sz="900" b="1" dirty="0">
                <a:solidFill>
                  <a:schemeClr val="bg1"/>
                </a:solidFill>
                <a:latin typeface="Meiryo UI" panose="020B0604030504040204" pitchFamily="50" charset="-128"/>
                <a:ea typeface="Meiryo UI" panose="020B0604030504040204" pitchFamily="50" charset="-128"/>
              </a:rPr>
              <a:t>宿泊施設</a:t>
            </a:r>
            <a:endParaRPr kumimoji="1" lang="en-US" altLang="zh-TW" sz="900" b="1" dirty="0">
              <a:solidFill>
                <a:schemeClr val="bg1"/>
              </a:solidFill>
              <a:latin typeface="Meiryo UI" panose="020B0604030504040204" pitchFamily="50" charset="-128"/>
              <a:ea typeface="Meiryo UI" panose="020B0604030504040204" pitchFamily="50" charset="-128"/>
            </a:endParaRPr>
          </a:p>
          <a:p>
            <a:pPr algn="ctr"/>
            <a:r>
              <a:rPr kumimoji="1" lang="zh-TW" altLang="en-US" sz="900" b="1" dirty="0">
                <a:solidFill>
                  <a:schemeClr val="bg1"/>
                </a:solidFill>
                <a:latin typeface="Meiryo UI" panose="020B0604030504040204" pitchFamily="50" charset="-128"/>
                <a:ea typeface="Meiryo UI" panose="020B0604030504040204" pitchFamily="50" charset="-128"/>
              </a:rPr>
              <a:t>確保措置協定</a:t>
            </a:r>
            <a:endParaRPr kumimoji="1" lang="ja-JP" altLang="en-US" sz="900" b="1" dirty="0">
              <a:solidFill>
                <a:schemeClr val="bg1"/>
              </a:solidFill>
              <a:latin typeface="Meiryo UI" panose="020B0604030504040204" pitchFamily="50" charset="-128"/>
              <a:ea typeface="Meiryo UI" panose="020B0604030504040204" pitchFamily="50" charset="-128"/>
            </a:endParaRPr>
          </a:p>
        </p:txBody>
      </p:sp>
      <p:graphicFrame>
        <p:nvGraphicFramePr>
          <p:cNvPr id="102" name="表 101"/>
          <p:cNvGraphicFramePr>
            <a:graphicFrameLocks noGrp="1"/>
          </p:cNvGraphicFramePr>
          <p:nvPr>
            <p:extLst>
              <p:ext uri="{D42A27DB-BD31-4B8C-83A1-F6EECF244321}">
                <p14:modId xmlns:p14="http://schemas.microsoft.com/office/powerpoint/2010/main" val="4007264818"/>
              </p:ext>
            </p:extLst>
          </p:nvPr>
        </p:nvGraphicFramePr>
        <p:xfrm>
          <a:off x="9507327" y="2765992"/>
          <a:ext cx="3212061" cy="411480"/>
        </p:xfrm>
        <a:graphic>
          <a:graphicData uri="http://schemas.openxmlformats.org/drawingml/2006/table">
            <a:tbl>
              <a:tblPr firstRow="1" bandRow="1">
                <a:tableStyleId>{5C22544A-7EE6-4342-B048-85BDC9FD1C3A}</a:tableStyleId>
              </a:tblPr>
              <a:tblGrid>
                <a:gridCol w="1030551">
                  <a:extLst>
                    <a:ext uri="{9D8B030D-6E8A-4147-A177-3AD203B41FA5}">
                      <a16:colId xmlns:a16="http://schemas.microsoft.com/office/drawing/2014/main" val="2977030074"/>
                    </a:ext>
                  </a:extLst>
                </a:gridCol>
                <a:gridCol w="911523">
                  <a:extLst>
                    <a:ext uri="{9D8B030D-6E8A-4147-A177-3AD203B41FA5}">
                      <a16:colId xmlns:a16="http://schemas.microsoft.com/office/drawing/2014/main" val="1465664999"/>
                    </a:ext>
                  </a:extLst>
                </a:gridCol>
                <a:gridCol w="1269987">
                  <a:extLst>
                    <a:ext uri="{9D8B030D-6E8A-4147-A177-3AD203B41FA5}">
                      <a16:colId xmlns:a16="http://schemas.microsoft.com/office/drawing/2014/main" val="399459203"/>
                    </a:ext>
                  </a:extLst>
                </a:gridCol>
              </a:tblGrid>
              <a:tr h="130954">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③</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発熱外来</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rPr>
                        <a:t>流行初期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zh-TW" altLang="en-US" sz="800" b="1" dirty="0">
                          <a:latin typeface="Meiryo UI" panose="020B0604030504040204" pitchFamily="50" charset="-128"/>
                          <a:ea typeface="Meiryo UI" panose="020B0604030504040204" pitchFamily="50" charset="-128"/>
                        </a:rPr>
                        <a:t>流行初期経過後</a:t>
                      </a:r>
                      <a:endParaRPr kumimoji="1" lang="ja-JP" altLang="en-US" sz="8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905545895"/>
                  </a:ext>
                </a:extLst>
              </a:tr>
              <a:tr h="155246">
                <a:tc>
                  <a:txBody>
                    <a:bodyPr/>
                    <a:lstStyle/>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発熱外来数</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1,985</a:t>
                      </a:r>
                      <a:r>
                        <a:rPr kumimoji="1" lang="ja-JP" altLang="en-US" sz="800" dirty="0">
                          <a:latin typeface="Meiryo UI" panose="020B0604030504040204" pitchFamily="50" charset="-128"/>
                          <a:ea typeface="Meiryo UI" panose="020B0604030504040204" pitchFamily="50" charset="-128"/>
                        </a:rPr>
                        <a:t>機関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2,131</a:t>
                      </a:r>
                      <a:r>
                        <a:rPr kumimoji="1" lang="ja-JP" altLang="en-US" sz="800" dirty="0">
                          <a:latin typeface="Meiryo UI" panose="020B0604030504040204" pitchFamily="50" charset="-128"/>
                          <a:ea typeface="Meiryo UI" panose="020B0604030504040204" pitchFamily="50" charset="-128"/>
                        </a:rPr>
                        <a:t>機関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2991882"/>
                  </a:ext>
                </a:extLst>
              </a:tr>
            </a:tbl>
          </a:graphicData>
        </a:graphic>
      </p:graphicFrame>
      <p:graphicFrame>
        <p:nvGraphicFramePr>
          <p:cNvPr id="108" name="表 107"/>
          <p:cNvGraphicFramePr>
            <a:graphicFrameLocks noGrp="1"/>
          </p:cNvGraphicFramePr>
          <p:nvPr>
            <p:extLst>
              <p:ext uri="{D42A27DB-BD31-4B8C-83A1-F6EECF244321}">
                <p14:modId xmlns:p14="http://schemas.microsoft.com/office/powerpoint/2010/main" val="60071789"/>
              </p:ext>
            </p:extLst>
          </p:nvPr>
        </p:nvGraphicFramePr>
        <p:xfrm>
          <a:off x="9507325" y="3237665"/>
          <a:ext cx="3212061" cy="1943100"/>
        </p:xfrm>
        <a:graphic>
          <a:graphicData uri="http://schemas.openxmlformats.org/drawingml/2006/table">
            <a:tbl>
              <a:tblPr firstRow="1" bandRow="1">
                <a:tableStyleId>{5C22544A-7EE6-4342-B048-85BDC9FD1C3A}</a:tableStyleId>
              </a:tblPr>
              <a:tblGrid>
                <a:gridCol w="1005667">
                  <a:extLst>
                    <a:ext uri="{9D8B030D-6E8A-4147-A177-3AD203B41FA5}">
                      <a16:colId xmlns:a16="http://schemas.microsoft.com/office/drawing/2014/main" val="2977030074"/>
                    </a:ext>
                  </a:extLst>
                </a:gridCol>
                <a:gridCol w="1103197">
                  <a:extLst>
                    <a:ext uri="{9D8B030D-6E8A-4147-A177-3AD203B41FA5}">
                      <a16:colId xmlns:a16="http://schemas.microsoft.com/office/drawing/2014/main" val="1465664999"/>
                    </a:ext>
                  </a:extLst>
                </a:gridCol>
                <a:gridCol w="1103197">
                  <a:extLst>
                    <a:ext uri="{9D8B030D-6E8A-4147-A177-3AD203B41FA5}">
                      <a16:colId xmlns:a16="http://schemas.microsoft.com/office/drawing/2014/main" val="399459203"/>
                    </a:ext>
                  </a:extLst>
                </a:gridCol>
              </a:tblGrid>
              <a:tr h="0">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③</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医療提供</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rPr>
                        <a:t>流行初期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zh-TW" altLang="en-US" sz="800" b="1" dirty="0">
                          <a:latin typeface="Meiryo UI" panose="020B0604030504040204" pitchFamily="50" charset="-128"/>
                          <a:ea typeface="Meiryo UI" panose="020B0604030504040204" pitchFamily="50" charset="-128"/>
                        </a:rPr>
                        <a:t>流行初期経過後</a:t>
                      </a:r>
                      <a:endParaRPr kumimoji="1" lang="ja-JP" altLang="en-US" sz="8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905545895"/>
                  </a:ext>
                </a:extLst>
              </a:tr>
              <a:tr h="227733">
                <a:tc>
                  <a:txBody>
                    <a:bodyPr/>
                    <a:lstStyle/>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自宅療養者</a:t>
                      </a:r>
                      <a:endParaRPr lang="en-US"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への提供</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病院・診療所</a:t>
                      </a:r>
                      <a:r>
                        <a:rPr kumimoji="1" lang="en-US" altLang="ja-JP" sz="800" dirty="0">
                          <a:latin typeface="Meiryo UI" panose="020B0604030504040204" pitchFamily="50" charset="-128"/>
                          <a:ea typeface="Meiryo UI" panose="020B0604030504040204" pitchFamily="50" charset="-128"/>
                        </a:rPr>
                        <a:t>:1,216</a:t>
                      </a:r>
                    </a:p>
                    <a:p>
                      <a:pPr algn="ctr">
                        <a:lnSpc>
                          <a:spcPts val="900"/>
                        </a:lnSpc>
                      </a:pPr>
                      <a:r>
                        <a:rPr kumimoji="1" lang="ja-JP" altLang="en-US" sz="800" dirty="0">
                          <a:latin typeface="Meiryo UI" panose="020B0604030504040204" pitchFamily="50" charset="-128"/>
                          <a:ea typeface="Meiryo UI" panose="020B0604030504040204" pitchFamily="50" charset="-128"/>
                        </a:rPr>
                        <a:t>薬局</a:t>
                      </a:r>
                      <a:r>
                        <a:rPr kumimoji="1" lang="en-US" altLang="ja-JP" sz="800" dirty="0">
                          <a:latin typeface="Meiryo UI" panose="020B0604030504040204" pitchFamily="50" charset="-128"/>
                          <a:ea typeface="Meiryo UI" panose="020B0604030504040204" pitchFamily="50" charset="-128"/>
                        </a:rPr>
                        <a:t>:2,997</a:t>
                      </a:r>
                    </a:p>
                    <a:p>
                      <a:pPr algn="ctr">
                        <a:lnSpc>
                          <a:spcPts val="900"/>
                        </a:lnSpc>
                      </a:pPr>
                      <a:r>
                        <a:rPr kumimoji="1" lang="ja-JP" altLang="en-US" sz="800" dirty="0">
                          <a:latin typeface="Meiryo UI" panose="020B0604030504040204" pitchFamily="50" charset="-128"/>
                          <a:ea typeface="Meiryo UI" panose="020B0604030504040204" pitchFamily="50" charset="-128"/>
                        </a:rPr>
                        <a:t>訪問看護</a:t>
                      </a:r>
                      <a:r>
                        <a:rPr kumimoji="1" lang="en-US" altLang="ja-JP" sz="800" dirty="0">
                          <a:latin typeface="Meiryo UI" panose="020B0604030504040204" pitchFamily="50" charset="-128"/>
                          <a:ea typeface="Meiryo UI" panose="020B0604030504040204" pitchFamily="50" charset="-128"/>
                        </a:rPr>
                        <a:t>:615</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病院・診療所</a:t>
                      </a:r>
                      <a:r>
                        <a:rPr kumimoji="1" lang="en-US" altLang="ja-JP" sz="800" dirty="0">
                          <a:latin typeface="Meiryo UI" panose="020B0604030504040204" pitchFamily="50" charset="-128"/>
                          <a:ea typeface="Meiryo UI" panose="020B0604030504040204" pitchFamily="50" charset="-128"/>
                        </a:rPr>
                        <a:t>:1,285</a:t>
                      </a:r>
                    </a:p>
                    <a:p>
                      <a:pPr algn="ctr">
                        <a:lnSpc>
                          <a:spcPts val="900"/>
                        </a:lnSpc>
                      </a:pPr>
                      <a:r>
                        <a:rPr kumimoji="1" lang="ja-JP" altLang="en-US" sz="800" dirty="0">
                          <a:latin typeface="Meiryo UI" panose="020B0604030504040204" pitchFamily="50" charset="-128"/>
                          <a:ea typeface="Meiryo UI" panose="020B0604030504040204" pitchFamily="50" charset="-128"/>
                        </a:rPr>
                        <a:t>薬局</a:t>
                      </a:r>
                      <a:r>
                        <a:rPr kumimoji="1" lang="en-US" altLang="ja-JP" sz="800" dirty="0">
                          <a:latin typeface="Meiryo UI" panose="020B0604030504040204" pitchFamily="50" charset="-128"/>
                          <a:ea typeface="Meiryo UI" panose="020B0604030504040204" pitchFamily="50" charset="-128"/>
                        </a:rPr>
                        <a:t>:3,046</a:t>
                      </a:r>
                    </a:p>
                    <a:p>
                      <a:pPr algn="ctr">
                        <a:lnSpc>
                          <a:spcPts val="900"/>
                        </a:lnSpc>
                      </a:pPr>
                      <a:r>
                        <a:rPr kumimoji="1" lang="ja-JP" altLang="en-US" sz="800" dirty="0">
                          <a:latin typeface="Meiryo UI" panose="020B0604030504040204" pitchFamily="50" charset="-128"/>
                          <a:ea typeface="Meiryo UI" panose="020B0604030504040204" pitchFamily="50" charset="-128"/>
                        </a:rPr>
                        <a:t>訪問看護</a:t>
                      </a:r>
                      <a:r>
                        <a:rPr kumimoji="1" lang="en-US" altLang="ja-JP" sz="800" dirty="0">
                          <a:latin typeface="Meiryo UI" panose="020B0604030504040204" pitchFamily="50" charset="-128"/>
                          <a:ea typeface="Meiryo UI" panose="020B0604030504040204" pitchFamily="50" charset="-128"/>
                        </a:rPr>
                        <a:t>:655</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2991882"/>
                  </a:ext>
                </a:extLst>
              </a:tr>
              <a:tr h="227733">
                <a:tc>
                  <a:txBody>
                    <a:bodyPr/>
                    <a:lstStyle/>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宿泊療養者</a:t>
                      </a:r>
                      <a:endParaRPr lang="en-US"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への提供（</a:t>
                      </a:r>
                      <a:r>
                        <a:rPr lang="en-US"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病院・診療所</a:t>
                      </a:r>
                      <a:r>
                        <a:rPr kumimoji="1" lang="en-US" altLang="ja-JP" sz="800" dirty="0">
                          <a:latin typeface="Meiryo UI" panose="020B0604030504040204" pitchFamily="50" charset="-128"/>
                          <a:ea typeface="Meiryo UI" panose="020B0604030504040204" pitchFamily="50" charset="-128"/>
                        </a:rPr>
                        <a:t>:456</a:t>
                      </a:r>
                    </a:p>
                    <a:p>
                      <a:pPr algn="ctr">
                        <a:lnSpc>
                          <a:spcPts val="900"/>
                        </a:lnSpc>
                      </a:pPr>
                      <a:r>
                        <a:rPr kumimoji="1" lang="ja-JP" altLang="en-US" sz="800" dirty="0">
                          <a:latin typeface="Meiryo UI" panose="020B0604030504040204" pitchFamily="50" charset="-128"/>
                          <a:ea typeface="Meiryo UI" panose="020B0604030504040204" pitchFamily="50" charset="-128"/>
                        </a:rPr>
                        <a:t>薬局</a:t>
                      </a:r>
                      <a:r>
                        <a:rPr kumimoji="1" lang="en-US" altLang="ja-JP" sz="800" dirty="0">
                          <a:latin typeface="Meiryo UI" panose="020B0604030504040204" pitchFamily="50" charset="-128"/>
                          <a:ea typeface="Meiryo UI" panose="020B0604030504040204" pitchFamily="50" charset="-128"/>
                        </a:rPr>
                        <a:t>:2,744</a:t>
                      </a:r>
                    </a:p>
                    <a:p>
                      <a:pPr algn="ctr">
                        <a:lnSpc>
                          <a:spcPts val="900"/>
                        </a:lnSpc>
                      </a:pPr>
                      <a:r>
                        <a:rPr kumimoji="1" lang="ja-JP" altLang="en-US" sz="800" dirty="0">
                          <a:latin typeface="Meiryo UI" panose="020B0604030504040204" pitchFamily="50" charset="-128"/>
                          <a:ea typeface="Meiryo UI" panose="020B0604030504040204" pitchFamily="50" charset="-128"/>
                        </a:rPr>
                        <a:t>訪問看護</a:t>
                      </a:r>
                      <a:r>
                        <a:rPr kumimoji="1" lang="en-US" altLang="ja-JP" sz="800" dirty="0">
                          <a:latin typeface="Meiryo UI" panose="020B0604030504040204" pitchFamily="50" charset="-128"/>
                          <a:ea typeface="Meiryo UI" panose="020B0604030504040204" pitchFamily="50" charset="-128"/>
                        </a:rPr>
                        <a:t>:273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病院・診療所</a:t>
                      </a:r>
                      <a:r>
                        <a:rPr kumimoji="1" lang="en-US" altLang="ja-JP" sz="800" dirty="0">
                          <a:latin typeface="Meiryo UI" panose="020B0604030504040204" pitchFamily="50" charset="-128"/>
                          <a:ea typeface="Meiryo UI" panose="020B0604030504040204" pitchFamily="50" charset="-128"/>
                        </a:rPr>
                        <a:t>:463</a:t>
                      </a:r>
                    </a:p>
                    <a:p>
                      <a:pPr algn="ctr">
                        <a:lnSpc>
                          <a:spcPts val="900"/>
                        </a:lnSpc>
                      </a:pPr>
                      <a:r>
                        <a:rPr kumimoji="1" lang="ja-JP" altLang="en-US" sz="800" dirty="0">
                          <a:latin typeface="Meiryo UI" panose="020B0604030504040204" pitchFamily="50" charset="-128"/>
                          <a:ea typeface="Meiryo UI" panose="020B0604030504040204" pitchFamily="50" charset="-128"/>
                        </a:rPr>
                        <a:t>薬局</a:t>
                      </a:r>
                      <a:r>
                        <a:rPr kumimoji="1" lang="en-US" altLang="ja-JP" sz="800" dirty="0">
                          <a:latin typeface="Meiryo UI" panose="020B0604030504040204" pitchFamily="50" charset="-128"/>
                          <a:ea typeface="Meiryo UI" panose="020B0604030504040204" pitchFamily="50" charset="-128"/>
                        </a:rPr>
                        <a:t>:2,779</a:t>
                      </a:r>
                    </a:p>
                    <a:p>
                      <a:pPr algn="ctr">
                        <a:lnSpc>
                          <a:spcPts val="900"/>
                        </a:lnSpc>
                      </a:pPr>
                      <a:r>
                        <a:rPr kumimoji="1" lang="ja-JP" altLang="en-US" sz="800" dirty="0">
                          <a:latin typeface="Meiryo UI" panose="020B0604030504040204" pitchFamily="50" charset="-128"/>
                          <a:ea typeface="Meiryo UI" panose="020B0604030504040204" pitchFamily="50" charset="-128"/>
                        </a:rPr>
                        <a:t>訪問看護</a:t>
                      </a:r>
                      <a:r>
                        <a:rPr kumimoji="1" lang="en-US" altLang="ja-JP" sz="800" dirty="0">
                          <a:latin typeface="Meiryo UI" panose="020B0604030504040204" pitchFamily="50" charset="-128"/>
                          <a:ea typeface="Meiryo UI" panose="020B0604030504040204" pitchFamily="50" charset="-128"/>
                        </a:rPr>
                        <a:t>:299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0528780"/>
                  </a:ext>
                </a:extLst>
              </a:tr>
              <a:tr h="227733">
                <a:tc>
                  <a:txBody>
                    <a:bodyPr/>
                    <a:lstStyle/>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高齢者施設等</a:t>
                      </a:r>
                      <a:endParaRPr lang="en-US"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900"/>
                        </a:lnSpc>
                        <a:spcAft>
                          <a:spcPts val="0"/>
                        </a:spcAft>
                      </a:pPr>
                      <a:r>
                        <a:rPr lang="ja-JP" altLang="en-US" sz="800" kern="100" dirty="0" err="1">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への</a:t>
                      </a: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提供</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病院・診療所</a:t>
                      </a:r>
                      <a:r>
                        <a:rPr kumimoji="1" lang="en-US" altLang="ja-JP" sz="800" dirty="0">
                          <a:latin typeface="Meiryo UI" panose="020B0604030504040204" pitchFamily="50" charset="-128"/>
                          <a:ea typeface="Meiryo UI" panose="020B0604030504040204" pitchFamily="50" charset="-128"/>
                        </a:rPr>
                        <a:t>:689</a:t>
                      </a:r>
                    </a:p>
                    <a:p>
                      <a:pPr algn="ctr">
                        <a:lnSpc>
                          <a:spcPts val="900"/>
                        </a:lnSpc>
                      </a:pPr>
                      <a:r>
                        <a:rPr kumimoji="1" lang="ja-JP" altLang="en-US" sz="800" dirty="0">
                          <a:latin typeface="Meiryo UI" panose="020B0604030504040204" pitchFamily="50" charset="-128"/>
                          <a:ea typeface="Meiryo UI" panose="020B0604030504040204" pitchFamily="50" charset="-128"/>
                        </a:rPr>
                        <a:t>薬局</a:t>
                      </a:r>
                      <a:r>
                        <a:rPr kumimoji="1" lang="en-US" altLang="ja-JP" sz="800" dirty="0">
                          <a:latin typeface="Meiryo UI" panose="020B0604030504040204" pitchFamily="50" charset="-128"/>
                          <a:ea typeface="Meiryo UI" panose="020B0604030504040204" pitchFamily="50" charset="-128"/>
                        </a:rPr>
                        <a:t>:2,804</a:t>
                      </a:r>
                    </a:p>
                    <a:p>
                      <a:pPr algn="ctr">
                        <a:lnSpc>
                          <a:spcPts val="900"/>
                        </a:lnSpc>
                      </a:pPr>
                      <a:r>
                        <a:rPr kumimoji="1" lang="ja-JP" altLang="en-US" sz="800" dirty="0">
                          <a:latin typeface="Meiryo UI" panose="020B0604030504040204" pitchFamily="50" charset="-128"/>
                          <a:ea typeface="Meiryo UI" panose="020B0604030504040204" pitchFamily="50" charset="-128"/>
                        </a:rPr>
                        <a:t>訪問看護</a:t>
                      </a:r>
                      <a:r>
                        <a:rPr kumimoji="1" lang="en-US" altLang="ja-JP" sz="800" dirty="0">
                          <a:latin typeface="Meiryo UI" panose="020B0604030504040204" pitchFamily="50" charset="-128"/>
                          <a:ea typeface="Meiryo UI" panose="020B0604030504040204" pitchFamily="50" charset="-128"/>
                        </a:rPr>
                        <a:t>:437</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病院・診療所</a:t>
                      </a:r>
                      <a:r>
                        <a:rPr kumimoji="1" lang="en-US" altLang="ja-JP" sz="800" dirty="0">
                          <a:latin typeface="Meiryo UI" panose="020B0604030504040204" pitchFamily="50" charset="-128"/>
                          <a:ea typeface="Meiryo UI" panose="020B0604030504040204" pitchFamily="50" charset="-128"/>
                        </a:rPr>
                        <a:t>:708</a:t>
                      </a:r>
                    </a:p>
                    <a:p>
                      <a:pPr algn="ctr">
                        <a:lnSpc>
                          <a:spcPts val="900"/>
                        </a:lnSpc>
                      </a:pPr>
                      <a:r>
                        <a:rPr kumimoji="1" lang="ja-JP" altLang="en-US" sz="800" dirty="0">
                          <a:latin typeface="Meiryo UI" panose="020B0604030504040204" pitchFamily="50" charset="-128"/>
                          <a:ea typeface="Meiryo UI" panose="020B0604030504040204" pitchFamily="50" charset="-128"/>
                        </a:rPr>
                        <a:t>薬局</a:t>
                      </a:r>
                      <a:r>
                        <a:rPr kumimoji="1" lang="en-US" altLang="ja-JP" sz="800" dirty="0">
                          <a:latin typeface="Meiryo UI" panose="020B0604030504040204" pitchFamily="50" charset="-128"/>
                          <a:ea typeface="Meiryo UI" panose="020B0604030504040204" pitchFamily="50" charset="-128"/>
                        </a:rPr>
                        <a:t>:2,837</a:t>
                      </a:r>
                    </a:p>
                    <a:p>
                      <a:pPr algn="ctr">
                        <a:lnSpc>
                          <a:spcPts val="900"/>
                        </a:lnSpc>
                      </a:pPr>
                      <a:r>
                        <a:rPr kumimoji="1" lang="ja-JP" altLang="en-US" sz="800" dirty="0">
                          <a:latin typeface="Meiryo UI" panose="020B0604030504040204" pitchFamily="50" charset="-128"/>
                          <a:ea typeface="Meiryo UI" panose="020B0604030504040204" pitchFamily="50" charset="-128"/>
                        </a:rPr>
                        <a:t>訪問看護</a:t>
                      </a:r>
                      <a:r>
                        <a:rPr kumimoji="1" lang="en-US" altLang="ja-JP" sz="800" dirty="0">
                          <a:latin typeface="Meiryo UI" panose="020B0604030504040204" pitchFamily="50" charset="-128"/>
                          <a:ea typeface="Meiryo UI" panose="020B0604030504040204" pitchFamily="50" charset="-128"/>
                        </a:rPr>
                        <a:t>:477</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191358"/>
                  </a:ext>
                </a:extLst>
              </a:tr>
              <a:tr h="227733">
                <a:tc>
                  <a:txBody>
                    <a:bodyPr/>
                    <a:lstStyle/>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障がい者施設等</a:t>
                      </a:r>
                      <a:endParaRPr lang="en-US"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900"/>
                        </a:lnSpc>
                        <a:spcAft>
                          <a:spcPts val="0"/>
                        </a:spcAft>
                      </a:pPr>
                      <a:r>
                        <a:rPr lang="ja-JP" altLang="en-US" sz="800" kern="100" dirty="0" err="1">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への</a:t>
                      </a: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提供</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病院・診療所</a:t>
                      </a:r>
                      <a:r>
                        <a:rPr kumimoji="1" lang="en-US" altLang="ja-JP" sz="800" dirty="0">
                          <a:latin typeface="Meiryo UI" panose="020B0604030504040204" pitchFamily="50" charset="-128"/>
                          <a:ea typeface="Meiryo UI" panose="020B0604030504040204" pitchFamily="50" charset="-128"/>
                        </a:rPr>
                        <a:t>:648</a:t>
                      </a:r>
                    </a:p>
                    <a:p>
                      <a:pPr algn="ctr">
                        <a:lnSpc>
                          <a:spcPts val="900"/>
                        </a:lnSpc>
                      </a:pPr>
                      <a:r>
                        <a:rPr kumimoji="1" lang="ja-JP" altLang="en-US" sz="800" dirty="0">
                          <a:latin typeface="Meiryo UI" panose="020B0604030504040204" pitchFamily="50" charset="-128"/>
                          <a:ea typeface="Meiryo UI" panose="020B0604030504040204" pitchFamily="50" charset="-128"/>
                        </a:rPr>
                        <a:t>薬局</a:t>
                      </a:r>
                      <a:r>
                        <a:rPr kumimoji="1" lang="en-US" altLang="ja-JP" sz="800" dirty="0">
                          <a:latin typeface="Meiryo UI" panose="020B0604030504040204" pitchFamily="50" charset="-128"/>
                          <a:ea typeface="Meiryo UI" panose="020B0604030504040204" pitchFamily="50" charset="-128"/>
                        </a:rPr>
                        <a:t>:2,795</a:t>
                      </a:r>
                    </a:p>
                    <a:p>
                      <a:pPr algn="ctr">
                        <a:lnSpc>
                          <a:spcPts val="900"/>
                        </a:lnSpc>
                      </a:pPr>
                      <a:r>
                        <a:rPr kumimoji="1" lang="ja-JP" altLang="en-US" sz="800" dirty="0">
                          <a:latin typeface="Meiryo UI" panose="020B0604030504040204" pitchFamily="50" charset="-128"/>
                          <a:ea typeface="Meiryo UI" panose="020B0604030504040204" pitchFamily="50" charset="-128"/>
                        </a:rPr>
                        <a:t>訪問看護</a:t>
                      </a:r>
                      <a:r>
                        <a:rPr kumimoji="1" lang="en-US" altLang="ja-JP" sz="800" dirty="0">
                          <a:latin typeface="Meiryo UI" panose="020B0604030504040204" pitchFamily="50" charset="-128"/>
                          <a:ea typeface="Meiryo UI" panose="020B0604030504040204" pitchFamily="50" charset="-128"/>
                        </a:rPr>
                        <a:t>:401</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病院・診療所</a:t>
                      </a:r>
                      <a:r>
                        <a:rPr kumimoji="1" lang="en-US" altLang="ja-JP" sz="800" dirty="0">
                          <a:latin typeface="Meiryo UI" panose="020B0604030504040204" pitchFamily="50" charset="-128"/>
                          <a:ea typeface="Meiryo UI" panose="020B0604030504040204" pitchFamily="50" charset="-128"/>
                        </a:rPr>
                        <a:t>:665</a:t>
                      </a:r>
                    </a:p>
                    <a:p>
                      <a:pPr algn="ctr">
                        <a:lnSpc>
                          <a:spcPts val="900"/>
                        </a:lnSpc>
                      </a:pPr>
                      <a:r>
                        <a:rPr kumimoji="1" lang="ja-JP" altLang="en-US" sz="800" dirty="0">
                          <a:latin typeface="Meiryo UI" panose="020B0604030504040204" pitchFamily="50" charset="-128"/>
                          <a:ea typeface="Meiryo UI" panose="020B0604030504040204" pitchFamily="50" charset="-128"/>
                        </a:rPr>
                        <a:t>薬局</a:t>
                      </a:r>
                      <a:r>
                        <a:rPr kumimoji="1" lang="en-US" altLang="ja-JP" sz="800" dirty="0">
                          <a:latin typeface="Meiryo UI" panose="020B0604030504040204" pitchFamily="50" charset="-128"/>
                          <a:ea typeface="Meiryo UI" panose="020B0604030504040204" pitchFamily="50" charset="-128"/>
                        </a:rPr>
                        <a:t>:2,825</a:t>
                      </a:r>
                    </a:p>
                    <a:p>
                      <a:pPr algn="ctr">
                        <a:lnSpc>
                          <a:spcPts val="900"/>
                        </a:lnSpc>
                      </a:pPr>
                      <a:r>
                        <a:rPr kumimoji="1" lang="ja-JP" altLang="en-US" sz="800" dirty="0">
                          <a:latin typeface="Meiryo UI" panose="020B0604030504040204" pitchFamily="50" charset="-128"/>
                          <a:ea typeface="Meiryo UI" panose="020B0604030504040204" pitchFamily="50" charset="-128"/>
                        </a:rPr>
                        <a:t>訪問看護</a:t>
                      </a:r>
                      <a:r>
                        <a:rPr kumimoji="1" lang="en-US" altLang="ja-JP" sz="800" dirty="0">
                          <a:latin typeface="Meiryo UI" panose="020B0604030504040204" pitchFamily="50" charset="-128"/>
                          <a:ea typeface="Meiryo UI" panose="020B0604030504040204" pitchFamily="50" charset="-128"/>
                        </a:rPr>
                        <a:t>:441</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5176925"/>
                  </a:ext>
                </a:extLst>
              </a:tr>
            </a:tbl>
          </a:graphicData>
        </a:graphic>
      </p:graphicFrame>
      <p:graphicFrame>
        <p:nvGraphicFramePr>
          <p:cNvPr id="109" name="表 108"/>
          <p:cNvGraphicFramePr>
            <a:graphicFrameLocks noGrp="1"/>
          </p:cNvGraphicFramePr>
          <p:nvPr>
            <p:extLst>
              <p:ext uri="{D42A27DB-BD31-4B8C-83A1-F6EECF244321}">
                <p14:modId xmlns:p14="http://schemas.microsoft.com/office/powerpoint/2010/main" val="262400290"/>
              </p:ext>
            </p:extLst>
          </p:nvPr>
        </p:nvGraphicFramePr>
        <p:xfrm>
          <a:off x="9507325" y="5515008"/>
          <a:ext cx="3212061" cy="676433"/>
        </p:xfrm>
        <a:graphic>
          <a:graphicData uri="http://schemas.openxmlformats.org/drawingml/2006/table">
            <a:tbl>
              <a:tblPr firstRow="1" bandRow="1">
                <a:tableStyleId>{5C22544A-7EE6-4342-B048-85BDC9FD1C3A}</a:tableStyleId>
              </a:tblPr>
              <a:tblGrid>
                <a:gridCol w="1030551">
                  <a:extLst>
                    <a:ext uri="{9D8B030D-6E8A-4147-A177-3AD203B41FA5}">
                      <a16:colId xmlns:a16="http://schemas.microsoft.com/office/drawing/2014/main" val="2977030074"/>
                    </a:ext>
                  </a:extLst>
                </a:gridCol>
                <a:gridCol w="911523">
                  <a:extLst>
                    <a:ext uri="{9D8B030D-6E8A-4147-A177-3AD203B41FA5}">
                      <a16:colId xmlns:a16="http://schemas.microsoft.com/office/drawing/2014/main" val="1465664999"/>
                    </a:ext>
                  </a:extLst>
                </a:gridCol>
                <a:gridCol w="1269987">
                  <a:extLst>
                    <a:ext uri="{9D8B030D-6E8A-4147-A177-3AD203B41FA5}">
                      <a16:colId xmlns:a16="http://schemas.microsoft.com/office/drawing/2014/main" val="399459203"/>
                    </a:ext>
                  </a:extLst>
                </a:gridCol>
              </a:tblGrid>
              <a:tr h="216501">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③</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後方支援</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rPr>
                        <a:t>流行初期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zh-TW" altLang="en-US" sz="800" b="1" dirty="0">
                          <a:latin typeface="Meiryo UI" panose="020B0604030504040204" pitchFamily="50" charset="-128"/>
                          <a:ea typeface="Meiryo UI" panose="020B0604030504040204" pitchFamily="50" charset="-128"/>
                        </a:rPr>
                        <a:t>流行初期経過後</a:t>
                      </a:r>
                      <a:endParaRPr kumimoji="1" lang="ja-JP" altLang="en-US" sz="8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905545895"/>
                  </a:ext>
                </a:extLst>
              </a:tr>
              <a:tr h="240557">
                <a:tc>
                  <a:txBody>
                    <a:bodyPr/>
                    <a:lstStyle/>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感染症以外の</a:t>
                      </a:r>
                      <a:endParaRPr lang="en-US"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患者受入</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250</a:t>
                      </a:r>
                      <a:r>
                        <a:rPr kumimoji="1" lang="ja-JP" altLang="en-US" sz="800" dirty="0">
                          <a:latin typeface="Meiryo UI" panose="020B0604030504040204" pitchFamily="50" charset="-128"/>
                          <a:ea typeface="Meiryo UI" panose="020B0604030504040204" pitchFamily="50" charset="-128"/>
                        </a:rPr>
                        <a:t>機関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263</a:t>
                      </a:r>
                      <a:r>
                        <a:rPr kumimoji="1" lang="ja-JP" altLang="en-US" sz="800" dirty="0">
                          <a:latin typeface="Meiryo UI" panose="020B0604030504040204" pitchFamily="50" charset="-128"/>
                          <a:ea typeface="Meiryo UI" panose="020B0604030504040204" pitchFamily="50" charset="-128"/>
                        </a:rPr>
                        <a:t>機関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2991882"/>
                  </a:ext>
                </a:extLst>
              </a:tr>
              <a:tr h="219375">
                <a:tc>
                  <a:txBody>
                    <a:bodyPr/>
                    <a:lstStyle/>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転院受入</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283</a:t>
                      </a:r>
                      <a:r>
                        <a:rPr kumimoji="1" lang="ja-JP" altLang="en-US" sz="800" dirty="0">
                          <a:latin typeface="Meiryo UI" panose="020B0604030504040204" pitchFamily="50" charset="-128"/>
                          <a:ea typeface="Meiryo UI" panose="020B0604030504040204" pitchFamily="50" charset="-128"/>
                        </a:rPr>
                        <a:t>機関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318</a:t>
                      </a:r>
                      <a:r>
                        <a:rPr kumimoji="1" lang="ja-JP" altLang="en-US" sz="800" dirty="0">
                          <a:latin typeface="Meiryo UI" panose="020B0604030504040204" pitchFamily="50" charset="-128"/>
                          <a:ea typeface="Meiryo UI" panose="020B0604030504040204" pitchFamily="50" charset="-128"/>
                        </a:rPr>
                        <a:t>機関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0528780"/>
                  </a:ext>
                </a:extLst>
              </a:tr>
            </a:tbl>
          </a:graphicData>
        </a:graphic>
      </p:graphicFrame>
      <p:graphicFrame>
        <p:nvGraphicFramePr>
          <p:cNvPr id="112" name="表 111"/>
          <p:cNvGraphicFramePr>
            <a:graphicFrameLocks noGrp="1"/>
          </p:cNvGraphicFramePr>
          <p:nvPr>
            <p:extLst>
              <p:ext uri="{D42A27DB-BD31-4B8C-83A1-F6EECF244321}">
                <p14:modId xmlns:p14="http://schemas.microsoft.com/office/powerpoint/2010/main" val="3494002160"/>
              </p:ext>
            </p:extLst>
          </p:nvPr>
        </p:nvGraphicFramePr>
        <p:xfrm>
          <a:off x="9507325" y="6242261"/>
          <a:ext cx="3212061" cy="853440"/>
        </p:xfrm>
        <a:graphic>
          <a:graphicData uri="http://schemas.openxmlformats.org/drawingml/2006/table">
            <a:tbl>
              <a:tblPr firstRow="1" bandRow="1">
                <a:tableStyleId>{5C22544A-7EE6-4342-B048-85BDC9FD1C3A}</a:tableStyleId>
              </a:tblPr>
              <a:tblGrid>
                <a:gridCol w="1030551">
                  <a:extLst>
                    <a:ext uri="{9D8B030D-6E8A-4147-A177-3AD203B41FA5}">
                      <a16:colId xmlns:a16="http://schemas.microsoft.com/office/drawing/2014/main" val="2977030074"/>
                    </a:ext>
                  </a:extLst>
                </a:gridCol>
                <a:gridCol w="911523">
                  <a:extLst>
                    <a:ext uri="{9D8B030D-6E8A-4147-A177-3AD203B41FA5}">
                      <a16:colId xmlns:a16="http://schemas.microsoft.com/office/drawing/2014/main" val="1465664999"/>
                    </a:ext>
                  </a:extLst>
                </a:gridCol>
                <a:gridCol w="1269987">
                  <a:extLst>
                    <a:ext uri="{9D8B030D-6E8A-4147-A177-3AD203B41FA5}">
                      <a16:colId xmlns:a16="http://schemas.microsoft.com/office/drawing/2014/main" val="399459203"/>
                    </a:ext>
                  </a:extLst>
                </a:gridCol>
              </a:tblGrid>
              <a:tr h="161979">
                <a:tc>
                  <a:txBody>
                    <a:bodyPr/>
                    <a:lstStyle/>
                    <a:p>
                      <a:pPr algn="ctr"/>
                      <a:r>
                        <a:rPr kumimoji="1" lang="ja-JP" altLang="en-US" sz="800" dirty="0">
                          <a:latin typeface="Meiryo UI" panose="020B0604030504040204" pitchFamily="50" charset="-128"/>
                          <a:ea typeface="Meiryo UI" panose="020B0604030504040204" pitchFamily="50" charset="-128"/>
                        </a:rPr>
                        <a:t>③</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人材派遣</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流行初期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kumimoji="1" lang="zh-TW" altLang="en-US" sz="800" b="1" dirty="0">
                          <a:latin typeface="Meiryo UI" panose="020B0604030504040204" pitchFamily="50" charset="-128"/>
                          <a:ea typeface="Meiryo UI" panose="020B0604030504040204" pitchFamily="50" charset="-128"/>
                        </a:rPr>
                        <a:t>流行初期経過後</a:t>
                      </a:r>
                      <a:endParaRPr kumimoji="1" lang="ja-JP" altLang="en-US" sz="8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905545895"/>
                  </a:ext>
                </a:extLst>
              </a:tr>
              <a:tr h="161979">
                <a:tc>
                  <a:txBody>
                    <a:bodyPr/>
                    <a:lstStyle/>
                    <a:p>
                      <a:pPr algn="ctr">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医師</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dirty="0">
                          <a:latin typeface="Meiryo UI" panose="020B0604030504040204" pitchFamily="50" charset="-128"/>
                          <a:ea typeface="Meiryo UI" panose="020B0604030504040204" pitchFamily="50" charset="-128"/>
                        </a:rPr>
                        <a:t>延べ</a:t>
                      </a:r>
                      <a:r>
                        <a:rPr kumimoji="1" lang="en-US" altLang="ja-JP" sz="800" dirty="0">
                          <a:latin typeface="Meiryo UI" panose="020B0604030504040204" pitchFamily="50" charset="-128"/>
                          <a:ea typeface="Meiryo UI" panose="020B0604030504040204" pitchFamily="50" charset="-128"/>
                        </a:rPr>
                        <a:t>331</a:t>
                      </a:r>
                      <a:r>
                        <a:rPr kumimoji="1" lang="ja-JP" altLang="en-US" sz="800" dirty="0">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dirty="0">
                          <a:latin typeface="Meiryo UI" panose="020B0604030504040204" pitchFamily="50" charset="-128"/>
                          <a:ea typeface="Meiryo UI" panose="020B0604030504040204" pitchFamily="50" charset="-128"/>
                        </a:rPr>
                        <a:t>延べ</a:t>
                      </a:r>
                      <a:r>
                        <a:rPr kumimoji="1" lang="en-US" altLang="ja-JP" sz="800" dirty="0">
                          <a:latin typeface="Meiryo UI" panose="020B0604030504040204" pitchFamily="50" charset="-128"/>
                          <a:ea typeface="Meiryo UI" panose="020B0604030504040204" pitchFamily="50" charset="-128"/>
                        </a:rPr>
                        <a:t>341</a:t>
                      </a:r>
                      <a:r>
                        <a:rPr kumimoji="1" lang="ja-JP" altLang="en-US" sz="800" dirty="0">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2991882"/>
                  </a:ext>
                </a:extLst>
              </a:tr>
              <a:tr h="161979">
                <a:tc>
                  <a:txBody>
                    <a:bodyPr/>
                    <a:lstStyle/>
                    <a:p>
                      <a:pPr algn="ctr">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看護師</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dirty="0">
                          <a:latin typeface="Meiryo UI" panose="020B0604030504040204" pitchFamily="50" charset="-128"/>
                          <a:ea typeface="Meiryo UI" panose="020B0604030504040204" pitchFamily="50" charset="-128"/>
                        </a:rPr>
                        <a:t>延べ</a:t>
                      </a:r>
                      <a:r>
                        <a:rPr kumimoji="1" lang="en-US" altLang="ja-JP" sz="800" dirty="0">
                          <a:latin typeface="Meiryo UI" panose="020B0604030504040204" pitchFamily="50" charset="-128"/>
                          <a:ea typeface="Meiryo UI" panose="020B0604030504040204" pitchFamily="50" charset="-128"/>
                        </a:rPr>
                        <a:t>580</a:t>
                      </a:r>
                      <a:r>
                        <a:rPr kumimoji="1" lang="ja-JP" altLang="en-US" sz="800" dirty="0">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dirty="0">
                          <a:latin typeface="Meiryo UI" panose="020B0604030504040204" pitchFamily="50" charset="-128"/>
                          <a:ea typeface="Meiryo UI" panose="020B0604030504040204" pitchFamily="50" charset="-128"/>
                        </a:rPr>
                        <a:t>延べ</a:t>
                      </a:r>
                      <a:r>
                        <a:rPr kumimoji="1" lang="en-US" altLang="ja-JP" sz="800" dirty="0">
                          <a:latin typeface="Meiryo UI" panose="020B0604030504040204" pitchFamily="50" charset="-128"/>
                          <a:ea typeface="Meiryo UI" panose="020B0604030504040204" pitchFamily="50" charset="-128"/>
                        </a:rPr>
                        <a:t>591</a:t>
                      </a:r>
                      <a:r>
                        <a:rPr kumimoji="1" lang="ja-JP" altLang="en-US" sz="800" dirty="0">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0528780"/>
                  </a:ext>
                </a:extLst>
              </a:tr>
              <a:tr h="192026">
                <a:tc>
                  <a:txBody>
                    <a:bodyPr/>
                    <a:lstStyle/>
                    <a:p>
                      <a:pPr algn="ctr">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その他</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dirty="0">
                          <a:latin typeface="Meiryo UI" panose="020B0604030504040204" pitchFamily="50" charset="-128"/>
                          <a:ea typeface="Meiryo UI" panose="020B0604030504040204" pitchFamily="50" charset="-128"/>
                        </a:rPr>
                        <a:t>延べ</a:t>
                      </a:r>
                      <a:r>
                        <a:rPr kumimoji="1" lang="en-US" altLang="ja-JP" sz="800" dirty="0">
                          <a:latin typeface="Meiryo UI" panose="020B0604030504040204" pitchFamily="50" charset="-128"/>
                          <a:ea typeface="Meiryo UI" panose="020B0604030504040204" pitchFamily="50" charset="-128"/>
                        </a:rPr>
                        <a:t>326</a:t>
                      </a:r>
                      <a:r>
                        <a:rPr kumimoji="1" lang="ja-JP" altLang="en-US" sz="800" dirty="0">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dirty="0">
                          <a:latin typeface="Meiryo UI" panose="020B0604030504040204" pitchFamily="50" charset="-128"/>
                          <a:ea typeface="Meiryo UI" panose="020B0604030504040204" pitchFamily="50" charset="-128"/>
                        </a:rPr>
                        <a:t>延べ</a:t>
                      </a:r>
                      <a:r>
                        <a:rPr kumimoji="1" lang="en-US" altLang="ja-JP" sz="800" dirty="0">
                          <a:latin typeface="Meiryo UI" panose="020B0604030504040204" pitchFamily="50" charset="-128"/>
                          <a:ea typeface="Meiryo UI" panose="020B0604030504040204" pitchFamily="50" charset="-128"/>
                        </a:rPr>
                        <a:t>335</a:t>
                      </a:r>
                      <a:r>
                        <a:rPr kumimoji="1" lang="ja-JP" altLang="en-US" sz="800" dirty="0">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191358"/>
                  </a:ext>
                </a:extLst>
              </a:tr>
            </a:tbl>
          </a:graphicData>
        </a:graphic>
      </p:graphicFrame>
      <p:graphicFrame>
        <p:nvGraphicFramePr>
          <p:cNvPr id="113" name="表 112"/>
          <p:cNvGraphicFramePr>
            <a:graphicFrameLocks noGrp="1"/>
          </p:cNvGraphicFramePr>
          <p:nvPr>
            <p:extLst>
              <p:ext uri="{D42A27DB-BD31-4B8C-83A1-F6EECF244321}">
                <p14:modId xmlns:p14="http://schemas.microsoft.com/office/powerpoint/2010/main" val="3269429842"/>
              </p:ext>
            </p:extLst>
          </p:nvPr>
        </p:nvGraphicFramePr>
        <p:xfrm>
          <a:off x="9516046" y="8408229"/>
          <a:ext cx="3212062" cy="982980"/>
        </p:xfrm>
        <a:graphic>
          <a:graphicData uri="http://schemas.openxmlformats.org/drawingml/2006/table">
            <a:tbl>
              <a:tblPr firstRow="1" bandRow="1">
                <a:tableStyleId>{5C22544A-7EE6-4342-B048-85BDC9FD1C3A}</a:tableStyleId>
              </a:tblPr>
              <a:tblGrid>
                <a:gridCol w="1030552">
                  <a:extLst>
                    <a:ext uri="{9D8B030D-6E8A-4147-A177-3AD203B41FA5}">
                      <a16:colId xmlns:a16="http://schemas.microsoft.com/office/drawing/2014/main" val="2977030074"/>
                    </a:ext>
                  </a:extLst>
                </a:gridCol>
                <a:gridCol w="2181510">
                  <a:extLst>
                    <a:ext uri="{9D8B030D-6E8A-4147-A177-3AD203B41FA5}">
                      <a16:colId xmlns:a16="http://schemas.microsoft.com/office/drawing/2014/main" val="1465664999"/>
                    </a:ext>
                  </a:extLst>
                </a:gridCol>
              </a:tblGrid>
              <a:tr h="252938">
                <a:tc>
                  <a:txBody>
                    <a:bodyPr/>
                    <a:lstStyle/>
                    <a:p>
                      <a:pPr algn="ctr">
                        <a:lnSpc>
                          <a:spcPts val="900"/>
                        </a:lnSpc>
                      </a:pPr>
                      <a:r>
                        <a:rPr kumimoji="1" lang="ja-JP" altLang="en-US" sz="900" dirty="0">
                          <a:latin typeface="Meiryo UI" panose="020B0604030504040204" pitchFamily="50" charset="-128"/>
                          <a:ea typeface="Meiryo UI" panose="020B0604030504040204" pitchFamily="50" charset="-128"/>
                        </a:rPr>
                        <a:t>⑥</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保健所体制</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ja-JP" altLang="en-US" sz="900" b="1" dirty="0">
                          <a:latin typeface="Meiryo UI" panose="020B0604030504040204" pitchFamily="50" charset="-128"/>
                          <a:ea typeface="Meiryo UI" panose="020B0604030504040204" pitchFamily="50" charset="-128"/>
                        </a:rPr>
                        <a:t>流行開始から１か月に想定される業務量に対応する人員確保数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905545895"/>
                  </a:ext>
                </a:extLst>
              </a:tr>
              <a:tr h="252938">
                <a:tc>
                  <a:txBody>
                    <a:bodyPr/>
                    <a:lstStyle/>
                    <a:p>
                      <a:pPr algn="ctr">
                        <a:lnSpc>
                          <a:spcPts val="900"/>
                        </a:lnSpc>
                        <a:spcAft>
                          <a:spcPts val="0"/>
                        </a:spcAft>
                      </a:pPr>
                      <a:r>
                        <a:rPr lang="ja-JP" altLang="en-US"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合計</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900" dirty="0">
                          <a:latin typeface="Meiryo UI" panose="020B0604030504040204" pitchFamily="50" charset="-128"/>
                          <a:ea typeface="Meiryo UI" panose="020B0604030504040204" pitchFamily="50" charset="-128"/>
                        </a:rPr>
                        <a:t>2,283</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gn="ctr">
                        <a:lnSpc>
                          <a:spcPts val="900"/>
                        </a:lnSpc>
                      </a:pPr>
                      <a:r>
                        <a:rPr kumimoji="1" lang="ja-JP" altLang="en-US" sz="800" dirty="0">
                          <a:latin typeface="Meiryo UI" panose="020B0604030504040204" pitchFamily="50" charset="-128"/>
                          <a:ea typeface="Meiryo UI" panose="020B0604030504040204" pitchFamily="50" charset="-128"/>
                        </a:rPr>
                        <a:t>府管轄保健所</a:t>
                      </a:r>
                      <a:r>
                        <a:rPr kumimoji="1" lang="en-US" altLang="ja-JP" sz="800" dirty="0">
                          <a:latin typeface="Meiryo UI" panose="020B0604030504040204" pitchFamily="50" charset="-128"/>
                          <a:ea typeface="Meiryo UI" panose="020B0604030504040204" pitchFamily="50" charset="-128"/>
                        </a:rPr>
                        <a:t>585</a:t>
                      </a:r>
                      <a:r>
                        <a:rPr kumimoji="1" lang="ja-JP" altLang="en-US" sz="800" dirty="0">
                          <a:latin typeface="Meiryo UI" panose="020B0604030504040204" pitchFamily="50" charset="-128"/>
                          <a:ea typeface="Meiryo UI" panose="020B0604030504040204" pitchFamily="50" charset="-128"/>
                        </a:rPr>
                        <a:t>人</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各</a:t>
                      </a:r>
                      <a:r>
                        <a:rPr kumimoji="1" lang="en-US" altLang="ja-JP" sz="800" dirty="0">
                          <a:latin typeface="Meiryo UI" panose="020B0604030504040204" pitchFamily="50" charset="-128"/>
                          <a:ea typeface="Meiryo UI" panose="020B0604030504040204" pitchFamily="50" charset="-128"/>
                        </a:rPr>
                        <a:t>65</a:t>
                      </a:r>
                      <a:r>
                        <a:rPr kumimoji="1" lang="ja-JP" altLang="en-US" sz="800" dirty="0">
                          <a:latin typeface="Meiryo UI" panose="020B0604030504040204" pitchFamily="50" charset="-128"/>
                          <a:ea typeface="Meiryo UI" panose="020B0604030504040204" pitchFamily="50" charset="-128"/>
                        </a:rPr>
                        <a:t>人</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gn="ctr">
                        <a:lnSpc>
                          <a:spcPts val="900"/>
                        </a:lnSpc>
                      </a:pPr>
                      <a:r>
                        <a:rPr kumimoji="1" lang="ja-JP" altLang="en-US" sz="800" dirty="0">
                          <a:latin typeface="Meiryo UI" panose="020B0604030504040204" pitchFamily="50" charset="-128"/>
                          <a:ea typeface="Meiryo UI" panose="020B0604030504040204" pitchFamily="50" charset="-128"/>
                        </a:rPr>
                        <a:t>大阪市</a:t>
                      </a:r>
                      <a:r>
                        <a:rPr kumimoji="1" lang="en-US" altLang="ja-JP" sz="800" dirty="0">
                          <a:latin typeface="Meiryo UI" panose="020B0604030504040204" pitchFamily="50" charset="-128"/>
                          <a:ea typeface="Meiryo UI" panose="020B0604030504040204" pitchFamily="50" charset="-128"/>
                        </a:rPr>
                        <a:t>700</a:t>
                      </a:r>
                      <a:r>
                        <a:rPr kumimoji="1" lang="ja-JP" altLang="en-US" sz="800" dirty="0">
                          <a:latin typeface="Meiryo UI" panose="020B0604030504040204" pitchFamily="50" charset="-128"/>
                          <a:ea typeface="Meiryo UI" panose="020B0604030504040204" pitchFamily="50" charset="-128"/>
                        </a:rPr>
                        <a:t>人、堺市</a:t>
                      </a:r>
                      <a:r>
                        <a:rPr kumimoji="1" lang="en-US" altLang="ja-JP" sz="800" dirty="0">
                          <a:latin typeface="Meiryo UI" panose="020B0604030504040204" pitchFamily="50" charset="-128"/>
                          <a:ea typeface="Meiryo UI" panose="020B0604030504040204" pitchFamily="50" charset="-128"/>
                        </a:rPr>
                        <a:t>220</a:t>
                      </a:r>
                      <a:r>
                        <a:rPr kumimoji="1" lang="ja-JP" altLang="en-US" sz="800" dirty="0">
                          <a:latin typeface="Meiryo UI" panose="020B0604030504040204" pitchFamily="50" charset="-128"/>
                          <a:ea typeface="Meiryo UI" panose="020B0604030504040204" pitchFamily="50" charset="-128"/>
                        </a:rPr>
                        <a:t>人、東大阪市</a:t>
                      </a:r>
                      <a:r>
                        <a:rPr kumimoji="1" lang="en-US" altLang="ja-JP" sz="800" dirty="0">
                          <a:latin typeface="Meiryo UI" panose="020B0604030504040204" pitchFamily="50" charset="-128"/>
                          <a:ea typeface="Meiryo UI" panose="020B0604030504040204" pitchFamily="50" charset="-128"/>
                        </a:rPr>
                        <a:t>177</a:t>
                      </a:r>
                      <a:r>
                        <a:rPr kumimoji="1" lang="ja-JP" altLang="en-US" sz="800" dirty="0">
                          <a:latin typeface="Meiryo UI" panose="020B0604030504040204" pitchFamily="50" charset="-128"/>
                          <a:ea typeface="Meiryo UI" panose="020B0604030504040204" pitchFamily="50" charset="-128"/>
                        </a:rPr>
                        <a:t>人、高槻市</a:t>
                      </a:r>
                      <a:r>
                        <a:rPr kumimoji="1" lang="en-US" altLang="ja-JP" sz="800" dirty="0">
                          <a:latin typeface="Meiryo UI" panose="020B0604030504040204" pitchFamily="50" charset="-128"/>
                          <a:ea typeface="Meiryo UI" panose="020B0604030504040204" pitchFamily="50" charset="-128"/>
                        </a:rPr>
                        <a:t>104</a:t>
                      </a:r>
                      <a:r>
                        <a:rPr kumimoji="1" lang="ja-JP" altLang="en-US" sz="800" dirty="0">
                          <a:latin typeface="Meiryo UI" panose="020B0604030504040204" pitchFamily="50" charset="-128"/>
                          <a:ea typeface="Meiryo UI" panose="020B0604030504040204" pitchFamily="50" charset="-128"/>
                        </a:rPr>
                        <a:t>人、豊中市</a:t>
                      </a:r>
                      <a:r>
                        <a:rPr kumimoji="1" lang="en-US" altLang="ja-JP" sz="800" dirty="0">
                          <a:latin typeface="Meiryo UI" panose="020B0604030504040204" pitchFamily="50" charset="-128"/>
                          <a:ea typeface="Meiryo UI" panose="020B0604030504040204" pitchFamily="50" charset="-128"/>
                        </a:rPr>
                        <a:t>98</a:t>
                      </a:r>
                      <a:r>
                        <a:rPr kumimoji="1" lang="ja-JP" altLang="en-US" sz="800" dirty="0">
                          <a:latin typeface="Meiryo UI" panose="020B0604030504040204" pitchFamily="50" charset="-128"/>
                          <a:ea typeface="Meiryo UI" panose="020B0604030504040204" pitchFamily="50" charset="-128"/>
                        </a:rPr>
                        <a:t>人、枚方市</a:t>
                      </a:r>
                      <a:r>
                        <a:rPr kumimoji="1" lang="en-US" altLang="ja-JP" sz="800" dirty="0">
                          <a:latin typeface="Meiryo UI" panose="020B0604030504040204" pitchFamily="50" charset="-128"/>
                          <a:ea typeface="Meiryo UI" panose="020B0604030504040204" pitchFamily="50" charset="-128"/>
                        </a:rPr>
                        <a:t>124</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gn="ctr">
                        <a:lnSpc>
                          <a:spcPts val="900"/>
                        </a:lnSpc>
                      </a:pPr>
                      <a:r>
                        <a:rPr kumimoji="1" lang="ja-JP" altLang="en-US" sz="800" dirty="0">
                          <a:latin typeface="Meiryo UI" panose="020B0604030504040204" pitchFamily="50" charset="-128"/>
                          <a:ea typeface="Meiryo UI" panose="020B0604030504040204" pitchFamily="50" charset="-128"/>
                        </a:rPr>
                        <a:t>八尾市</a:t>
                      </a:r>
                      <a:r>
                        <a:rPr kumimoji="1" lang="en-US" altLang="ja-JP" sz="800" dirty="0">
                          <a:latin typeface="Meiryo UI" panose="020B0604030504040204" pitchFamily="50" charset="-128"/>
                          <a:ea typeface="Meiryo UI" panose="020B0604030504040204" pitchFamily="50" charset="-128"/>
                        </a:rPr>
                        <a:t>92</a:t>
                      </a:r>
                      <a:r>
                        <a:rPr kumimoji="1" lang="ja-JP" altLang="en-US" sz="800" dirty="0">
                          <a:latin typeface="Meiryo UI" panose="020B0604030504040204" pitchFamily="50" charset="-128"/>
                          <a:ea typeface="Meiryo UI" panose="020B0604030504040204" pitchFamily="50" charset="-128"/>
                        </a:rPr>
                        <a:t>人、寝屋川市</a:t>
                      </a:r>
                      <a:r>
                        <a:rPr kumimoji="1" lang="en-US" altLang="ja-JP" sz="800" dirty="0">
                          <a:latin typeface="Meiryo UI" panose="020B0604030504040204" pitchFamily="50" charset="-128"/>
                          <a:ea typeface="Meiryo UI" panose="020B0604030504040204" pitchFamily="50" charset="-128"/>
                        </a:rPr>
                        <a:t>85</a:t>
                      </a:r>
                      <a:r>
                        <a:rPr kumimoji="1" lang="ja-JP" altLang="en-US" sz="800" dirty="0">
                          <a:latin typeface="Meiryo UI" panose="020B0604030504040204" pitchFamily="50" charset="-128"/>
                          <a:ea typeface="Meiryo UI" panose="020B0604030504040204" pitchFamily="50" charset="-128"/>
                        </a:rPr>
                        <a:t>人、吹田市</a:t>
                      </a:r>
                      <a:r>
                        <a:rPr kumimoji="1" lang="en-US" altLang="ja-JP" sz="800" dirty="0">
                          <a:latin typeface="Meiryo UI" panose="020B0604030504040204" pitchFamily="50" charset="-128"/>
                          <a:ea typeface="Meiryo UI" panose="020B0604030504040204" pitchFamily="50" charset="-128"/>
                        </a:rPr>
                        <a:t>98</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2991882"/>
                  </a:ext>
                </a:extLst>
              </a:tr>
            </a:tbl>
          </a:graphicData>
        </a:graphic>
      </p:graphicFrame>
      <p:graphicFrame>
        <p:nvGraphicFramePr>
          <p:cNvPr id="115" name="表 114"/>
          <p:cNvGraphicFramePr>
            <a:graphicFrameLocks noGrp="1"/>
          </p:cNvGraphicFramePr>
          <p:nvPr>
            <p:extLst>
              <p:ext uri="{D42A27DB-BD31-4B8C-83A1-F6EECF244321}">
                <p14:modId xmlns:p14="http://schemas.microsoft.com/office/powerpoint/2010/main" val="3795260917"/>
              </p:ext>
            </p:extLst>
          </p:nvPr>
        </p:nvGraphicFramePr>
        <p:xfrm>
          <a:off x="9516047" y="7157537"/>
          <a:ext cx="3212061" cy="643178"/>
        </p:xfrm>
        <a:graphic>
          <a:graphicData uri="http://schemas.openxmlformats.org/drawingml/2006/table">
            <a:tbl>
              <a:tblPr firstRow="1" bandRow="1">
                <a:tableStyleId>{5C22544A-7EE6-4342-B048-85BDC9FD1C3A}</a:tableStyleId>
              </a:tblPr>
              <a:tblGrid>
                <a:gridCol w="1030551">
                  <a:extLst>
                    <a:ext uri="{9D8B030D-6E8A-4147-A177-3AD203B41FA5}">
                      <a16:colId xmlns:a16="http://schemas.microsoft.com/office/drawing/2014/main" val="2977030074"/>
                    </a:ext>
                  </a:extLst>
                </a:gridCol>
                <a:gridCol w="911523">
                  <a:extLst>
                    <a:ext uri="{9D8B030D-6E8A-4147-A177-3AD203B41FA5}">
                      <a16:colId xmlns:a16="http://schemas.microsoft.com/office/drawing/2014/main" val="1465664999"/>
                    </a:ext>
                  </a:extLst>
                </a:gridCol>
                <a:gridCol w="1269987">
                  <a:extLst>
                    <a:ext uri="{9D8B030D-6E8A-4147-A177-3AD203B41FA5}">
                      <a16:colId xmlns:a16="http://schemas.microsoft.com/office/drawing/2014/main" val="399459203"/>
                    </a:ext>
                  </a:extLst>
                </a:gridCol>
              </a:tblGrid>
              <a:tr h="321589">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④</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宿泊施設</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rPr>
                        <a:t>流行初期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zh-TW" altLang="en-US" sz="800" b="1" dirty="0">
                          <a:latin typeface="Meiryo UI" panose="020B0604030504040204" pitchFamily="50" charset="-128"/>
                          <a:ea typeface="Meiryo UI" panose="020B0604030504040204" pitchFamily="50" charset="-128"/>
                        </a:rPr>
                        <a:t>流行初期経過後</a:t>
                      </a:r>
                      <a:endParaRPr kumimoji="1" lang="ja-JP" altLang="en-US" sz="8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905545895"/>
                  </a:ext>
                </a:extLst>
              </a:tr>
              <a:tr h="321589">
                <a:tc>
                  <a:txBody>
                    <a:bodyPr/>
                    <a:lstStyle/>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確保居室数</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13,504</a:t>
                      </a:r>
                      <a:r>
                        <a:rPr kumimoji="1" lang="ja-JP" altLang="en-US" sz="800" dirty="0">
                          <a:latin typeface="Meiryo UI" panose="020B0604030504040204" pitchFamily="50" charset="-128"/>
                          <a:ea typeface="Meiryo UI" panose="020B0604030504040204" pitchFamily="50" charset="-128"/>
                        </a:rPr>
                        <a:t>室</a:t>
                      </a:r>
                      <a:endParaRPr kumimoji="1" lang="en-US" altLang="ja-JP"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16,672</a:t>
                      </a:r>
                      <a:r>
                        <a:rPr kumimoji="1" lang="ja-JP" altLang="en-US" sz="800" dirty="0">
                          <a:latin typeface="Meiryo UI" panose="020B0604030504040204" pitchFamily="50" charset="-128"/>
                          <a:ea typeface="Meiryo UI" panose="020B0604030504040204" pitchFamily="50" charset="-128"/>
                        </a:rPr>
                        <a:t>室</a:t>
                      </a:r>
                      <a:endParaRPr kumimoji="1" lang="en-US" altLang="ja-JP"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2991882"/>
                  </a:ext>
                </a:extLst>
              </a:tr>
            </a:tbl>
          </a:graphicData>
        </a:graphic>
      </p:graphicFrame>
      <p:graphicFrame>
        <p:nvGraphicFramePr>
          <p:cNvPr id="56" name="表 55"/>
          <p:cNvGraphicFramePr>
            <a:graphicFrameLocks noGrp="1"/>
          </p:cNvGraphicFramePr>
          <p:nvPr>
            <p:extLst>
              <p:ext uri="{D42A27DB-BD31-4B8C-83A1-F6EECF244321}">
                <p14:modId xmlns:p14="http://schemas.microsoft.com/office/powerpoint/2010/main" val="1153290968"/>
              </p:ext>
            </p:extLst>
          </p:nvPr>
        </p:nvGraphicFramePr>
        <p:xfrm>
          <a:off x="9510003" y="7851534"/>
          <a:ext cx="3212062" cy="505876"/>
        </p:xfrm>
        <a:graphic>
          <a:graphicData uri="http://schemas.openxmlformats.org/drawingml/2006/table">
            <a:tbl>
              <a:tblPr firstRow="1" bandRow="1">
                <a:tableStyleId>{5C22544A-7EE6-4342-B048-85BDC9FD1C3A}</a:tableStyleId>
              </a:tblPr>
              <a:tblGrid>
                <a:gridCol w="1523550">
                  <a:extLst>
                    <a:ext uri="{9D8B030D-6E8A-4147-A177-3AD203B41FA5}">
                      <a16:colId xmlns:a16="http://schemas.microsoft.com/office/drawing/2014/main" val="2977030074"/>
                    </a:ext>
                  </a:extLst>
                </a:gridCol>
                <a:gridCol w="1688512">
                  <a:extLst>
                    <a:ext uri="{9D8B030D-6E8A-4147-A177-3AD203B41FA5}">
                      <a16:colId xmlns:a16="http://schemas.microsoft.com/office/drawing/2014/main" val="1465664999"/>
                    </a:ext>
                  </a:extLst>
                </a:gridCol>
              </a:tblGrid>
              <a:tr h="252938">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⑤</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人材養成</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rPr>
                        <a:t>研修等の回数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905545895"/>
                  </a:ext>
                </a:extLst>
              </a:tr>
              <a:tr h="252938">
                <a:tc>
                  <a:txBody>
                    <a:bodyPr/>
                    <a:lstStyle/>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感染症医療担当従事者等</a:t>
                      </a:r>
                      <a:endParaRPr lang="en-US"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保健所職員、本庁職員</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年１回以上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2991882"/>
                  </a:ext>
                </a:extLst>
              </a:tr>
            </a:tbl>
          </a:graphicData>
        </a:graphic>
      </p:graphicFrame>
      <p:sp>
        <p:nvSpPr>
          <p:cNvPr id="57" name="角丸四角形 106">
            <a:extLst>
              <a:ext uri="{FF2B5EF4-FFF2-40B4-BE49-F238E27FC236}">
                <a16:creationId xmlns:a16="http://schemas.microsoft.com/office/drawing/2014/main" id="{3696F235-F3D6-4C91-9FD0-B9C0487D58BB}"/>
              </a:ext>
            </a:extLst>
          </p:cNvPr>
          <p:cNvSpPr/>
          <p:nvPr/>
        </p:nvSpPr>
        <p:spPr>
          <a:xfrm>
            <a:off x="4656656" y="6642052"/>
            <a:ext cx="687200" cy="155119"/>
          </a:xfrm>
          <a:prstGeom prst="roundRect">
            <a:avLst>
              <a:gd name="adj" fmla="val 50000"/>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a:solidFill>
                  <a:schemeClr val="tx2"/>
                </a:solidFill>
                <a:latin typeface="BIZ UDPゴシック" panose="020B0400000000000000" pitchFamily="50" charset="-128"/>
                <a:ea typeface="BIZ UDPゴシック" panose="020B0400000000000000" pitchFamily="50" charset="-128"/>
              </a:rPr>
              <a:t>数値目標⑥</a:t>
            </a:r>
          </a:p>
        </p:txBody>
      </p:sp>
      <p:sp>
        <p:nvSpPr>
          <p:cNvPr id="58" name="角丸四角形 103">
            <a:extLst>
              <a:ext uri="{FF2B5EF4-FFF2-40B4-BE49-F238E27FC236}">
                <a16:creationId xmlns:a16="http://schemas.microsoft.com/office/drawing/2014/main" id="{062384D5-AB4C-4E75-B63D-B798CEDE9CB4}"/>
              </a:ext>
            </a:extLst>
          </p:cNvPr>
          <p:cNvSpPr/>
          <p:nvPr/>
        </p:nvSpPr>
        <p:spPr>
          <a:xfrm>
            <a:off x="4656504" y="7989466"/>
            <a:ext cx="683330" cy="130319"/>
          </a:xfrm>
          <a:prstGeom prst="roundRect">
            <a:avLst>
              <a:gd name="adj" fmla="val 50000"/>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a:solidFill>
                  <a:schemeClr val="tx2"/>
                </a:solidFill>
                <a:latin typeface="BIZ UDPゴシック" panose="020B0400000000000000" pitchFamily="50" charset="-128"/>
                <a:ea typeface="BIZ UDPゴシック" panose="020B0400000000000000" pitchFamily="50" charset="-128"/>
              </a:rPr>
              <a:t>数値目標③</a:t>
            </a:r>
          </a:p>
        </p:txBody>
      </p:sp>
      <p:sp>
        <p:nvSpPr>
          <p:cNvPr id="3" name="テキスト ボックス 2">
            <a:extLst>
              <a:ext uri="{FF2B5EF4-FFF2-40B4-BE49-F238E27FC236}">
                <a16:creationId xmlns:a16="http://schemas.microsoft.com/office/drawing/2014/main" id="{9E393F84-C6EB-4B09-9BD5-D24DC41D87F4}"/>
              </a:ext>
            </a:extLst>
          </p:cNvPr>
          <p:cNvSpPr txBox="1"/>
          <p:nvPr/>
        </p:nvSpPr>
        <p:spPr>
          <a:xfrm>
            <a:off x="9389550" y="5165759"/>
            <a:ext cx="3482043" cy="323165"/>
          </a:xfrm>
          <a:prstGeom prst="rect">
            <a:avLst/>
          </a:prstGeom>
          <a:noFill/>
        </p:spPr>
        <p:txBody>
          <a:bodyPr wrap="none" rtlCol="0">
            <a:spAutoFit/>
          </a:bodyPr>
          <a:lstStyle/>
          <a:p>
            <a:pPr>
              <a:lnSpc>
                <a:spcPts val="900"/>
              </a:lnSpc>
            </a:pP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流行初期期間では６病院・</a:t>
            </a:r>
            <a:r>
              <a:rPr kumimoji="1" lang="en-US" altLang="ja-JP" sz="800" dirty="0">
                <a:latin typeface="Meiryo UI" panose="020B0604030504040204" pitchFamily="50" charset="-128"/>
                <a:ea typeface="Meiryo UI" panose="020B0604030504040204" pitchFamily="50" charset="-128"/>
              </a:rPr>
              <a:t>15</a:t>
            </a:r>
            <a:r>
              <a:rPr kumimoji="1" lang="ja-JP" altLang="en-US" sz="800" dirty="0">
                <a:latin typeface="Meiryo UI" panose="020B0604030504040204" pitchFamily="50" charset="-128"/>
                <a:ea typeface="Meiryo UI" panose="020B0604030504040204" pitchFamily="50" charset="-128"/>
              </a:rPr>
              <a:t>診療所、流行初期期間経過後では７病院・</a:t>
            </a:r>
            <a:endParaRPr kumimoji="1" lang="en-US" altLang="ja-JP" sz="800" dirty="0">
              <a:latin typeface="Meiryo UI" panose="020B0604030504040204" pitchFamily="50" charset="-128"/>
              <a:ea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16</a:t>
            </a:r>
            <a:r>
              <a:rPr kumimoji="1" lang="ja-JP" altLang="en-US" sz="800" dirty="0">
                <a:latin typeface="Meiryo UI" panose="020B0604030504040204" pitchFamily="50" charset="-128"/>
                <a:ea typeface="Meiryo UI" panose="020B0604030504040204" pitchFamily="50" charset="-128"/>
              </a:rPr>
              <a:t>診療所が、診療型宿泊療養施設における医療提供について協定を締結</a:t>
            </a:r>
          </a:p>
        </p:txBody>
      </p:sp>
      <p:graphicFrame>
        <p:nvGraphicFramePr>
          <p:cNvPr id="59" name="表 58">
            <a:extLst>
              <a:ext uri="{FF2B5EF4-FFF2-40B4-BE49-F238E27FC236}">
                <a16:creationId xmlns:a16="http://schemas.microsoft.com/office/drawing/2014/main" id="{EDC4A57C-851A-4238-B271-30491AEC5CBA}"/>
              </a:ext>
            </a:extLst>
          </p:cNvPr>
          <p:cNvGraphicFramePr>
            <a:graphicFrameLocks noGrp="1"/>
          </p:cNvGraphicFramePr>
          <p:nvPr>
            <p:extLst>
              <p:ext uri="{D42A27DB-BD31-4B8C-83A1-F6EECF244321}">
                <p14:modId xmlns:p14="http://schemas.microsoft.com/office/powerpoint/2010/main" val="2372212666"/>
              </p:ext>
            </p:extLst>
          </p:nvPr>
        </p:nvGraphicFramePr>
        <p:xfrm>
          <a:off x="9516047" y="2097155"/>
          <a:ext cx="3212061" cy="617220"/>
        </p:xfrm>
        <a:graphic>
          <a:graphicData uri="http://schemas.openxmlformats.org/drawingml/2006/table">
            <a:tbl>
              <a:tblPr firstRow="1" bandRow="1">
                <a:tableStyleId>{5C22544A-7EE6-4342-B048-85BDC9FD1C3A}</a:tableStyleId>
              </a:tblPr>
              <a:tblGrid>
                <a:gridCol w="1030551">
                  <a:extLst>
                    <a:ext uri="{9D8B030D-6E8A-4147-A177-3AD203B41FA5}">
                      <a16:colId xmlns:a16="http://schemas.microsoft.com/office/drawing/2014/main" val="2977030074"/>
                    </a:ext>
                  </a:extLst>
                </a:gridCol>
                <a:gridCol w="911523">
                  <a:extLst>
                    <a:ext uri="{9D8B030D-6E8A-4147-A177-3AD203B41FA5}">
                      <a16:colId xmlns:a16="http://schemas.microsoft.com/office/drawing/2014/main" val="1465664999"/>
                    </a:ext>
                  </a:extLst>
                </a:gridCol>
                <a:gridCol w="1269987">
                  <a:extLst>
                    <a:ext uri="{9D8B030D-6E8A-4147-A177-3AD203B41FA5}">
                      <a16:colId xmlns:a16="http://schemas.microsoft.com/office/drawing/2014/main" val="399459203"/>
                    </a:ext>
                  </a:extLst>
                </a:gridCol>
              </a:tblGrid>
              <a:tr h="158806">
                <a:tc>
                  <a:txBody>
                    <a:bodyPr/>
                    <a:lstStyle/>
                    <a:p>
                      <a:pPr algn="ctr">
                        <a:lnSpc>
                          <a:spcPts val="900"/>
                        </a:lnSpc>
                      </a:pPr>
                      <a:r>
                        <a:rPr kumimoji="1" lang="ja-JP" altLang="en-US" sz="800" dirty="0">
                          <a:latin typeface="Meiryo UI" panose="020B0604030504040204" pitchFamily="50" charset="-128"/>
                          <a:ea typeface="Meiryo UI" panose="020B0604030504040204" pitchFamily="50" charset="-128"/>
                        </a:rPr>
                        <a:t>③</a:t>
                      </a:r>
                      <a:r>
                        <a:rPr kumimoji="1" lang="en-US" altLang="ja-JP" sz="800" dirty="0">
                          <a:solidFill>
                            <a:schemeClr val="bg1"/>
                          </a:solidFill>
                          <a:latin typeface="Meiryo UI" panose="020B0604030504040204" pitchFamily="50" charset="-128"/>
                          <a:ea typeface="Meiryo UI" panose="020B0604030504040204" pitchFamily="50" charset="-128"/>
                        </a:rPr>
                        <a:t>【</a:t>
                      </a:r>
                      <a:r>
                        <a:rPr kumimoji="1" lang="ja-JP" altLang="en-US" sz="800" dirty="0">
                          <a:solidFill>
                            <a:schemeClr val="bg1"/>
                          </a:solidFill>
                          <a:latin typeface="Meiryo UI" panose="020B0604030504040204" pitchFamily="50" charset="-128"/>
                          <a:ea typeface="Meiryo UI" panose="020B0604030504040204" pitchFamily="50" charset="-128"/>
                        </a:rPr>
                        <a:t>病床確保</a:t>
                      </a:r>
                      <a:r>
                        <a:rPr kumimoji="1" lang="en-US" altLang="ja-JP" sz="800" dirty="0">
                          <a:solidFill>
                            <a:schemeClr val="bg1"/>
                          </a:solidFill>
                          <a:latin typeface="Meiryo UI" panose="020B0604030504040204" pitchFamily="50" charset="-128"/>
                          <a:ea typeface="Meiryo UI" panose="020B0604030504040204" pitchFamily="50" charset="-128"/>
                        </a:rPr>
                        <a:t>】</a:t>
                      </a:r>
                      <a:endParaRPr kumimoji="1" lang="ja-JP" altLang="en-US" sz="8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rPr>
                        <a:t>流行初期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900"/>
                        </a:lnSpc>
                      </a:pPr>
                      <a:r>
                        <a:rPr kumimoji="1" lang="zh-TW" altLang="en-US" sz="800" b="1" dirty="0">
                          <a:latin typeface="Meiryo UI" panose="020B0604030504040204" pitchFamily="50" charset="-128"/>
                          <a:ea typeface="Meiryo UI" panose="020B0604030504040204" pitchFamily="50" charset="-128"/>
                        </a:rPr>
                        <a:t>流行初期</a:t>
                      </a:r>
                      <a:r>
                        <a:rPr kumimoji="1" lang="ja-JP" altLang="en-US" sz="800" b="1" dirty="0">
                          <a:solidFill>
                            <a:schemeClr val="bg1"/>
                          </a:solidFill>
                          <a:latin typeface="Meiryo UI" panose="020B0604030504040204" pitchFamily="50" charset="-128"/>
                          <a:ea typeface="Meiryo UI" panose="020B0604030504040204" pitchFamily="50" charset="-128"/>
                        </a:rPr>
                        <a:t>期間</a:t>
                      </a:r>
                      <a:r>
                        <a:rPr kumimoji="1" lang="zh-TW" altLang="en-US" sz="800" b="1" dirty="0">
                          <a:latin typeface="Meiryo UI" panose="020B0604030504040204" pitchFamily="50" charset="-128"/>
                          <a:ea typeface="Meiryo UI" panose="020B0604030504040204" pitchFamily="50" charset="-128"/>
                        </a:rPr>
                        <a:t>経過後</a:t>
                      </a:r>
                      <a:endParaRPr kumimoji="1" lang="ja-JP" altLang="en-US" sz="8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905545895"/>
                  </a:ext>
                </a:extLst>
              </a:tr>
              <a:tr h="158806">
                <a:tc>
                  <a:txBody>
                    <a:bodyPr/>
                    <a:lstStyle/>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重症病床</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270</a:t>
                      </a:r>
                      <a:r>
                        <a:rPr kumimoji="1" lang="ja-JP" altLang="en-US" sz="800" dirty="0">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379</a:t>
                      </a:r>
                      <a:r>
                        <a:rPr kumimoji="1" lang="ja-JP" altLang="en-US" sz="800" dirty="0">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2991882"/>
                  </a:ext>
                </a:extLst>
              </a:tr>
              <a:tr h="188264">
                <a:tc>
                  <a:txBody>
                    <a:bodyPr/>
                    <a:lstStyle/>
                    <a:p>
                      <a:pPr algn="ctr">
                        <a:lnSpc>
                          <a:spcPts val="900"/>
                        </a:lnSpc>
                        <a:spcAft>
                          <a:spcPts val="0"/>
                        </a:spcAft>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軽症中等症病床</a:t>
                      </a:r>
                      <a:endPar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280160" rtl="0" eaLnBrk="1" fontAlgn="auto" latinLnBrk="0" hangingPunct="1">
                        <a:lnSpc>
                          <a:spcPts val="9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2,383</a:t>
                      </a:r>
                      <a:r>
                        <a:rPr kumimoji="1" lang="ja-JP" altLang="en-US" sz="800" dirty="0">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a:latin typeface="Meiryo UI" panose="020B0604030504040204" pitchFamily="50" charset="-128"/>
                          <a:ea typeface="Meiryo UI" panose="020B0604030504040204" pitchFamily="50" charset="-128"/>
                        </a:rPr>
                        <a:t>3,997</a:t>
                      </a:r>
                      <a:r>
                        <a:rPr kumimoji="1" lang="ja-JP" altLang="en-US" sz="800" dirty="0">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0528780"/>
                  </a:ext>
                </a:extLst>
              </a:tr>
            </a:tbl>
          </a:graphicData>
        </a:graphic>
      </p:graphicFrame>
      <p:sp>
        <p:nvSpPr>
          <p:cNvPr id="60" name="テキスト ボックス 59">
            <a:extLst>
              <a:ext uri="{FF2B5EF4-FFF2-40B4-BE49-F238E27FC236}">
                <a16:creationId xmlns:a16="http://schemas.microsoft.com/office/drawing/2014/main" id="{61965921-D2D1-4C54-969A-88F776D8B770}"/>
              </a:ext>
            </a:extLst>
          </p:cNvPr>
          <p:cNvSpPr txBox="1"/>
          <p:nvPr/>
        </p:nvSpPr>
        <p:spPr>
          <a:xfrm>
            <a:off x="9397085" y="1747661"/>
            <a:ext cx="3449983" cy="323165"/>
          </a:xfrm>
          <a:prstGeom prst="rect">
            <a:avLst/>
          </a:prstGeom>
          <a:noFill/>
        </p:spPr>
        <p:txBody>
          <a:bodyPr wrap="none" rtlCol="0">
            <a:spAutoFit/>
          </a:bodyPr>
          <a:lstStyle/>
          <a:p>
            <a:pPr>
              <a:lnSpc>
                <a:spcPts val="900"/>
              </a:lnSpc>
            </a:pP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定性的な協定を締結することとなった民間検査機関においては、当該機関が</a:t>
            </a:r>
            <a:endParaRPr kumimoji="1" lang="en-US" altLang="ja-JP" sz="800" dirty="0">
              <a:latin typeface="Meiryo UI" panose="020B0604030504040204" pitchFamily="50" charset="-128"/>
              <a:ea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rPr>
              <a:t>　　　保有する検査実施能力（全国から受託可能な検査実施能力）を計上</a:t>
            </a:r>
          </a:p>
        </p:txBody>
      </p:sp>
    </p:spTree>
    <p:extLst>
      <p:ext uri="{BB962C8B-B14F-4D97-AF65-F5344CB8AC3E}">
        <p14:creationId xmlns:p14="http://schemas.microsoft.com/office/powerpoint/2010/main" val="3549997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a:extLst>
              <a:ext uri="{FF2B5EF4-FFF2-40B4-BE49-F238E27FC236}">
                <a16:creationId xmlns:a16="http://schemas.microsoft.com/office/drawing/2014/main" id="{9920398F-004B-63B0-608D-2A1E75E6CC87}"/>
              </a:ext>
            </a:extLst>
          </p:cNvPr>
          <p:cNvSpPr txBox="1"/>
          <p:nvPr/>
        </p:nvSpPr>
        <p:spPr>
          <a:xfrm>
            <a:off x="9658282" y="2659771"/>
            <a:ext cx="3087655" cy="951543"/>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□一般医療機関における医療提供</a:t>
            </a:r>
            <a:endParaRPr kumimoji="1" lang="en-US" altLang="ja-JP" sz="1000" b="1"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　・府等による関係機関等との連携確保</a:t>
            </a:r>
            <a:endParaRPr kumimoji="1" lang="en-US" altLang="ja-JP" sz="1000" b="1"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臨時の医療施設等の設置・運営の検討</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 独自</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・府による受入病床不足時等における臨時の医療施設等の検討</a:t>
            </a: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300"/>
              </a:lnSpc>
              <a:spcBef>
                <a:spcPts val="0"/>
              </a:spcBef>
              <a:spcAft>
                <a:spcPts val="0"/>
              </a:spcAft>
              <a:buClrTx/>
              <a:buSzTx/>
              <a:buFontTx/>
              <a:buNone/>
              <a:tabLst/>
              <a:defRPr/>
            </a:pP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1000" b="1" u="sng" dirty="0">
                <a:highlight>
                  <a:srgbClr val="FFFF66"/>
                </a:highlight>
                <a:latin typeface="Meiryo UI" panose="020B0604030504040204" pitchFamily="50" charset="-128"/>
                <a:ea typeface="Meiryo UI" panose="020B0604030504040204" pitchFamily="50" charset="-128"/>
              </a:rPr>
              <a:t>■救急医療体制の整備</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　独自</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1000" b="1" dirty="0">
                <a:solidFill>
                  <a:srgbClr val="FF0000"/>
                </a:solidFill>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・医療機関との連携体制の構築（疑い患者のトリアージ病院等）</a:t>
            </a:r>
            <a:endParaRPr lang="en-US" altLang="ja-JP" sz="8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4169A427-2C63-EAB5-7442-85AD60CB9C8E}"/>
              </a:ext>
            </a:extLst>
          </p:cNvPr>
          <p:cNvSpPr txBox="1"/>
          <p:nvPr/>
        </p:nvSpPr>
        <p:spPr>
          <a:xfrm>
            <a:off x="6370743" y="2681623"/>
            <a:ext cx="3247280" cy="810478"/>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□感染症指定医療機関による対応</a:t>
            </a:r>
            <a:endParaRPr kumimoji="1" lang="en-US" altLang="ja-JP" sz="1000" b="1"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協定に基づいた病床確保と後方支援体制の整備</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endParaRPr lang="en-US" altLang="ja-JP" sz="1000" b="1"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・府知事要請による入院医療体制の整備、後方支援</a:t>
            </a: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300"/>
              </a:lnSpc>
              <a:spcBef>
                <a:spcPts val="0"/>
              </a:spcBef>
              <a:spcAft>
                <a:spcPts val="0"/>
              </a:spcAft>
              <a:buClrTx/>
              <a:buSzTx/>
              <a:buFontTx/>
              <a:buNone/>
              <a:tabLst/>
              <a:defRPr/>
            </a:pP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入院調整の府への一元化の検討</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　独自</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・感染症の特性に応じ、入院調整の府への一元化を早期に検討</a:t>
            </a:r>
            <a:endParaRPr lang="en-US" altLang="ja-JP" sz="800" dirty="0">
              <a:latin typeface="Meiryo UI" panose="020B0604030504040204" pitchFamily="50" charset="-128"/>
              <a:ea typeface="Meiryo UI" panose="020B0604030504040204" pitchFamily="50" charset="-128"/>
            </a:endParaRPr>
          </a:p>
        </p:txBody>
      </p:sp>
      <p:sp>
        <p:nvSpPr>
          <p:cNvPr id="291" name="テキスト ボックス 290">
            <a:extLst>
              <a:ext uri="{FF2B5EF4-FFF2-40B4-BE49-F238E27FC236}">
                <a16:creationId xmlns:a16="http://schemas.microsoft.com/office/drawing/2014/main" id="{95DD668E-44AA-4456-B92A-C44FC76E2E4A}"/>
              </a:ext>
            </a:extLst>
          </p:cNvPr>
          <p:cNvSpPr txBox="1"/>
          <p:nvPr/>
        </p:nvSpPr>
        <p:spPr>
          <a:xfrm>
            <a:off x="1431029" y="9117734"/>
            <a:ext cx="4804061" cy="500586"/>
          </a:xfrm>
          <a:prstGeom prst="rect">
            <a:avLst/>
          </a:prstGeom>
          <a:noFill/>
        </p:spPr>
        <p:txBody>
          <a:bodyPr wrap="square" rtlCol="0">
            <a:spAutoFit/>
          </a:bodyPr>
          <a:lstStyle/>
          <a:p>
            <a:pPr defTabSz="1280160">
              <a:lnSpc>
                <a:spcPts val="1100"/>
              </a:lnSpc>
              <a:defRPr/>
            </a:pPr>
            <a:r>
              <a:rPr kumimoji="1" lang="ja-JP" altLang="en-US" sz="1000" b="1" dirty="0">
                <a:latin typeface="Meiryo UI" panose="020B0604030504040204" pitchFamily="50" charset="-128"/>
                <a:ea typeface="Meiryo UI" panose="020B0604030504040204" pitchFamily="50" charset="-128"/>
              </a:rPr>
              <a:t>□</a:t>
            </a:r>
            <a:r>
              <a:rPr kumimoji="1" lang="ja-JP" altLang="en-US" sz="1000" b="1" dirty="0">
                <a:highlight>
                  <a:srgbClr val="FFFF66"/>
                </a:highlight>
                <a:latin typeface="Meiryo UI" panose="020B0604030504040204" pitchFamily="50" charset="-128"/>
                <a:ea typeface="Meiryo UI" panose="020B0604030504040204" pitchFamily="50" charset="-128"/>
              </a:rPr>
              <a:t>医療機関、高齢者施設等及び障がい者施設等での感染予防対策の実施</a:t>
            </a:r>
            <a:endParaRPr kumimoji="1" lang="en-US" altLang="ja-JP" sz="1000" b="1" dirty="0">
              <a:highlight>
                <a:srgbClr val="FFFF66"/>
              </a:highlight>
              <a:latin typeface="Meiryo UI" panose="020B0604030504040204" pitchFamily="50" charset="-128"/>
              <a:ea typeface="Meiryo UI" panose="020B0604030504040204" pitchFamily="50" charset="-128"/>
            </a:endParaRPr>
          </a:p>
          <a:p>
            <a:pPr defTabSz="1280160">
              <a:lnSpc>
                <a:spcPts val="1100"/>
              </a:lnSpc>
              <a:defRPr/>
            </a:pPr>
            <a:r>
              <a:rPr kumimoji="1" lang="ja-JP" altLang="en-US" sz="800" dirty="0">
                <a:latin typeface="Meiryo UI" panose="020B0604030504040204" pitchFamily="50" charset="-128"/>
                <a:ea typeface="Meiryo UI" panose="020B0604030504040204" pitchFamily="50" charset="-128"/>
              </a:rPr>
              <a:t>　・府等による地域でのネットワークを活用した研修・訓練の支援</a:t>
            </a:r>
            <a:endParaRPr kumimoji="1" lang="en-US" altLang="ja-JP" sz="800" dirty="0">
              <a:latin typeface="Meiryo UI" panose="020B0604030504040204" pitchFamily="50" charset="-128"/>
              <a:ea typeface="Meiryo UI" panose="020B0604030504040204" pitchFamily="50" charset="-128"/>
            </a:endParaRPr>
          </a:p>
          <a:p>
            <a:pPr defTabSz="1280160">
              <a:lnSpc>
                <a:spcPts val="1100"/>
              </a:lnSpc>
              <a:defRPr/>
            </a:pPr>
            <a:r>
              <a:rPr kumimoji="1" lang="ja-JP" altLang="en-US" sz="800" dirty="0">
                <a:latin typeface="Meiryo UI" panose="020B0604030504040204" pitchFamily="50" charset="-128"/>
                <a:ea typeface="Meiryo UI" panose="020B0604030504040204" pitchFamily="50" charset="-128"/>
              </a:rPr>
              <a:t>　・高齢者施設等における連携医療機関等との連携対策の強化と、府による支援</a:t>
            </a:r>
            <a:endParaRPr kumimoji="1" lang="en-US" altLang="ja-JP" sz="800" dirty="0">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416EA026-7145-3E49-5755-744062AD9132}"/>
              </a:ext>
            </a:extLst>
          </p:cNvPr>
          <p:cNvSpPr txBox="1"/>
          <p:nvPr/>
        </p:nvSpPr>
        <p:spPr>
          <a:xfrm>
            <a:off x="6370743" y="3646159"/>
            <a:ext cx="6197794" cy="361637"/>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協定に基づいた発熱外来の整備</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　　　　　　　　　　　　　　 </a:t>
            </a:r>
            <a:r>
              <a:rPr lang="ja-JP" altLang="en-US" sz="1000" b="1" dirty="0">
                <a:latin typeface="Meiryo UI" panose="020B0604030504040204" pitchFamily="50" charset="-128"/>
                <a:ea typeface="Meiryo UI" panose="020B0604030504040204" pitchFamily="50" charset="-128"/>
              </a:rPr>
              <a:t>□一般医療機関における医療提供</a:t>
            </a:r>
            <a:endParaRPr lang="en-US" altLang="ja-JP" sz="1000" b="1"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・府知事要請による発熱外来の実施　　　　　　　　　　　　　　　　　　　　　　　　　 　・府等による関係機関等との連携確保</a:t>
            </a:r>
          </a:p>
        </p:txBody>
      </p:sp>
      <p:sp>
        <p:nvSpPr>
          <p:cNvPr id="35" name="テキスト ボックス 34">
            <a:extLst>
              <a:ext uri="{FF2B5EF4-FFF2-40B4-BE49-F238E27FC236}">
                <a16:creationId xmlns:a16="http://schemas.microsoft.com/office/drawing/2014/main" id="{779FDF56-5B1B-9660-1BC0-997E4D14CF60}"/>
              </a:ext>
            </a:extLst>
          </p:cNvPr>
          <p:cNvSpPr txBox="1"/>
          <p:nvPr/>
        </p:nvSpPr>
        <p:spPr>
          <a:xfrm>
            <a:off x="1488178" y="8324820"/>
            <a:ext cx="4494373" cy="361637"/>
          </a:xfrm>
          <a:prstGeom prst="rect">
            <a:avLst/>
          </a:prstGeom>
          <a:noFill/>
        </p:spPr>
        <p:txBody>
          <a:bodyPr wrap="square" rtlCol="0">
            <a:spAutoFit/>
          </a:bodyPr>
          <a:lstStyle/>
          <a:p>
            <a:pPr defTabSz="1280160">
              <a:lnSpc>
                <a:spcPts val="1100"/>
              </a:lnSpc>
              <a:defRPr/>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highlight>
                  <a:srgbClr val="FFFF66"/>
                </a:highlight>
                <a:latin typeface="Meiryo UI" panose="020B0604030504040204" pitchFamily="50" charset="-128"/>
                <a:ea typeface="Meiryo UI" panose="020B0604030504040204" pitchFamily="50" charset="-128"/>
              </a:rPr>
              <a:t>一類感染症等の発生及びまん延に備えた対応</a:t>
            </a:r>
            <a:r>
              <a:rPr kumimoji="1" lang="en-US" altLang="ja-JP" sz="1000" b="1" dirty="0">
                <a:solidFill>
                  <a:srgbClr val="FF0000"/>
                </a:solidFill>
                <a:latin typeface="Meiryo UI" panose="020B0604030504040204" pitchFamily="50" charset="-128"/>
                <a:ea typeface="Meiryo UI" panose="020B0604030504040204" pitchFamily="50" charset="-128"/>
              </a:rPr>
              <a:t>【</a:t>
            </a:r>
            <a:r>
              <a:rPr kumimoji="1" lang="ja-JP" altLang="en-US" sz="1000" b="1" dirty="0">
                <a:solidFill>
                  <a:srgbClr val="FF0000"/>
                </a:solidFill>
                <a:latin typeface="Meiryo UI" panose="020B0604030504040204" pitchFamily="50" charset="-128"/>
                <a:ea typeface="Meiryo UI" panose="020B0604030504040204" pitchFamily="50" charset="-128"/>
              </a:rPr>
              <a:t>新　一部独自</a:t>
            </a:r>
            <a:r>
              <a:rPr kumimoji="1" lang="en-US" altLang="ja-JP" sz="1000" b="1" dirty="0">
                <a:solidFill>
                  <a:srgbClr val="FF0000"/>
                </a:solidFill>
                <a:latin typeface="Meiryo UI" panose="020B0604030504040204" pitchFamily="50" charset="-128"/>
                <a:ea typeface="Meiryo UI" panose="020B0604030504040204" pitchFamily="50" charset="-128"/>
              </a:rPr>
              <a:t>】</a:t>
            </a:r>
          </a:p>
          <a:p>
            <a:pPr defTabSz="1280160">
              <a:lnSpc>
                <a:spcPts val="1000"/>
              </a:lnSpc>
              <a:defRPr/>
            </a:pPr>
            <a:r>
              <a:rPr kumimoji="1" lang="ja-JP" altLang="en-US" sz="900" b="1" dirty="0">
                <a:solidFill>
                  <a:srgbClr val="FF0000"/>
                </a:solidFill>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・府等によるマニュアル等の整備や特措法に基づく行動訓練等の実施</a:t>
            </a:r>
            <a:endParaRPr kumimoji="1" lang="en-US" altLang="ja-JP" sz="800" dirty="0">
              <a:latin typeface="Meiryo UI" panose="020B0604030504040204" pitchFamily="50" charset="-128"/>
              <a:ea typeface="Meiryo UI" panose="020B0604030504040204" pitchFamily="50" charset="-128"/>
            </a:endParaRPr>
          </a:p>
        </p:txBody>
      </p:sp>
      <p:sp>
        <p:nvSpPr>
          <p:cNvPr id="60" name="テキスト ボックス 59">
            <a:extLst>
              <a:ext uri="{FF2B5EF4-FFF2-40B4-BE49-F238E27FC236}">
                <a16:creationId xmlns:a16="http://schemas.microsoft.com/office/drawing/2014/main" id="{6B1A47B0-4930-03F7-E597-6040C05C6B5F}"/>
              </a:ext>
            </a:extLst>
          </p:cNvPr>
          <p:cNvSpPr txBox="1"/>
          <p:nvPr/>
        </p:nvSpPr>
        <p:spPr>
          <a:xfrm>
            <a:off x="6391250" y="5381480"/>
            <a:ext cx="6205923" cy="361637"/>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highlight>
                  <a:srgbClr val="FFFF66"/>
                </a:highlight>
                <a:latin typeface="Meiryo UI" panose="020B0604030504040204" pitchFamily="50" charset="-128"/>
                <a:ea typeface="Meiryo UI" panose="020B0604030504040204" pitchFamily="50" charset="-128"/>
              </a:rPr>
              <a:t>関係機関と連携した</a:t>
            </a:r>
            <a:r>
              <a:rPr lang="ja-JP" altLang="en-US" sz="1000" b="1" u="sng" dirty="0">
                <a:highlight>
                  <a:srgbClr val="FFFF66"/>
                </a:highlight>
                <a:latin typeface="Meiryo UI" panose="020B0604030504040204" pitchFamily="50" charset="-128"/>
                <a:ea typeface="Meiryo UI" panose="020B0604030504040204" pitchFamily="50" charset="-128"/>
              </a:rPr>
              <a:t>移送体制整備に向けた取組みの強化</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defTabSz="1280160">
              <a:lnSpc>
                <a:spcPts val="1000"/>
              </a:lnSpc>
              <a:defRPr/>
            </a:pPr>
            <a:r>
              <a:rPr lang="ja-JP" altLang="en-US" sz="9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・府等による消防機関等と連携した、患者の病状を踏まえた対象及び感染症の特性を踏まえた安全な移送体制の確保</a:t>
            </a:r>
          </a:p>
        </p:txBody>
      </p:sp>
      <p:sp>
        <p:nvSpPr>
          <p:cNvPr id="249" name="テキスト ボックス 248">
            <a:extLst>
              <a:ext uri="{FF2B5EF4-FFF2-40B4-BE49-F238E27FC236}">
                <a16:creationId xmlns:a16="http://schemas.microsoft.com/office/drawing/2014/main" id="{909DFE11-C05B-424C-8B5E-E4E49FDE0584}"/>
              </a:ext>
            </a:extLst>
          </p:cNvPr>
          <p:cNvSpPr txBox="1"/>
          <p:nvPr/>
        </p:nvSpPr>
        <p:spPr>
          <a:xfrm>
            <a:off x="6394719" y="6450077"/>
            <a:ext cx="3418553" cy="478144"/>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健康観察、生活支援等の実施</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・府等における委託等による健康観察の実施</a:t>
            </a: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・府等による市町村等と連携した生活支援の実施</a:t>
            </a:r>
            <a:endParaRPr lang="en-US" altLang="ja-JP" sz="800" dirty="0">
              <a:latin typeface="Meiryo UI" panose="020B0604030504040204" pitchFamily="50" charset="-128"/>
              <a:ea typeface="Meiryo UI" panose="020B0604030504040204" pitchFamily="50" charset="-128"/>
            </a:endParaRPr>
          </a:p>
        </p:txBody>
      </p:sp>
      <p:sp>
        <p:nvSpPr>
          <p:cNvPr id="255" name="テキスト ボックス 254">
            <a:extLst>
              <a:ext uri="{FF2B5EF4-FFF2-40B4-BE49-F238E27FC236}">
                <a16:creationId xmlns:a16="http://schemas.microsoft.com/office/drawing/2014/main" id="{752756F3-22EE-4077-8F32-A0F9396B468D}"/>
              </a:ext>
            </a:extLst>
          </p:cNvPr>
          <p:cNvSpPr txBox="1"/>
          <p:nvPr/>
        </p:nvSpPr>
        <p:spPr>
          <a:xfrm>
            <a:off x="1471784" y="6413194"/>
            <a:ext cx="4435865" cy="539058"/>
          </a:xfrm>
          <a:prstGeom prst="rect">
            <a:avLst/>
          </a:prstGeom>
          <a:noFill/>
        </p:spPr>
        <p:txBody>
          <a:bodyPr wrap="square" rtlCol="0">
            <a:spAutoFit/>
          </a:bodyPr>
          <a:lstStyle/>
          <a:p>
            <a:pPr marL="0" marR="0" lvl="0" indent="0" algn="l" defTabSz="1280160" rtl="0" eaLnBrk="1" fontAlgn="auto" latinLnBrk="0" hangingPunct="1">
              <a:lnSpc>
                <a:spcPts val="300"/>
              </a:lnSpc>
              <a:spcBef>
                <a:spcPts val="0"/>
              </a:spcBef>
              <a:spcAft>
                <a:spcPts val="0"/>
              </a:spcAft>
              <a:buClrTx/>
              <a:buSzTx/>
              <a:buFontTx/>
              <a:buNone/>
              <a:tabLst/>
              <a:defRPr/>
            </a:pP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医療機関との健康観察に係る協定の締結</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新・一部独自</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・府による医療機関との医療措置に併せた健康観察に係る協定の締結</a:t>
            </a: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・府による外来受診時における民間移送機関と連携した体制の整備</a:t>
            </a:r>
            <a:endParaRPr lang="en-US" altLang="ja-JP" sz="800" dirty="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3B1DA77E-EE3D-2AAF-D183-D88444BBE4C1}"/>
              </a:ext>
            </a:extLst>
          </p:cNvPr>
          <p:cNvSpPr txBox="1"/>
          <p:nvPr/>
        </p:nvSpPr>
        <p:spPr>
          <a:xfrm>
            <a:off x="1464713" y="5711936"/>
            <a:ext cx="4541652" cy="695062"/>
          </a:xfrm>
          <a:prstGeom prst="rect">
            <a:avLst/>
          </a:prstGeom>
          <a:noFill/>
        </p:spPr>
        <p:txBody>
          <a:bodyPr wrap="square" rtlCol="0">
            <a:spAutoFit/>
          </a:bodyPr>
          <a:lstStyle/>
          <a:p>
            <a:pPr marL="0" marR="0" lvl="0" indent="0" algn="l" defTabSz="1280160" rtl="0" eaLnBrk="1" fontAlgn="auto" latinLnBrk="0" hangingPunct="1">
              <a:lnSpc>
                <a:spcPts val="300"/>
              </a:lnSpc>
              <a:spcBef>
                <a:spcPts val="0"/>
              </a:spcBef>
              <a:spcAft>
                <a:spcPts val="0"/>
              </a:spcAft>
              <a:buClrTx/>
              <a:buSzTx/>
              <a:buFontTx/>
              <a:buNone/>
              <a:tabLst/>
              <a:defRPr/>
            </a:pP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民間宿泊業者等との宿泊施設確保措置協定の締結と運営の検討</a:t>
            </a:r>
            <a:r>
              <a:rPr lang="en-US" altLang="ja-JP" sz="900" b="1" dirty="0">
                <a:solidFill>
                  <a:srgbClr val="FF0000"/>
                </a:solidFill>
                <a:latin typeface="Meiryo UI" panose="020B0604030504040204" pitchFamily="50" charset="-128"/>
                <a:ea typeface="Meiryo UI" panose="020B0604030504040204" pitchFamily="50" charset="-128"/>
              </a:rPr>
              <a:t>【</a:t>
            </a:r>
            <a:r>
              <a:rPr lang="ja-JP" altLang="en-US" sz="900" b="1" dirty="0">
                <a:solidFill>
                  <a:srgbClr val="FF0000"/>
                </a:solidFill>
                <a:latin typeface="Meiryo UI" panose="020B0604030504040204" pitchFamily="50" charset="-128"/>
                <a:ea typeface="Meiryo UI" panose="020B0604030504040204" pitchFamily="50" charset="-128"/>
              </a:rPr>
              <a:t>新・一部独自</a:t>
            </a:r>
            <a:r>
              <a:rPr lang="en-US" altLang="ja-JP" sz="900" b="1" dirty="0">
                <a:solidFill>
                  <a:srgbClr val="FF0000"/>
                </a:solidFill>
                <a:latin typeface="Meiryo UI" panose="020B0604030504040204" pitchFamily="50" charset="-128"/>
                <a:ea typeface="Meiryo UI" panose="020B0604030504040204" pitchFamily="50" charset="-128"/>
              </a:rPr>
              <a:t>】</a:t>
            </a:r>
            <a:endParaRPr lang="en-US" altLang="ja-JP" sz="1000" b="1" dirty="0">
              <a:solidFill>
                <a:srgbClr val="FF0000"/>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900" dirty="0">
                <a:solidFill>
                  <a:srgbClr val="FF0000"/>
                </a:solidFill>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・府における平時からの協定締結による計画的な体制整備</a:t>
            </a: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・府による運営業務マニュアル等の整備や医療人材確保に向けた医療関係団体等との協定締結の検討</a:t>
            </a:r>
            <a:endParaRPr lang="en-US" altLang="ja-JP" sz="800" dirty="0">
              <a:latin typeface="Meiryo UI" panose="020B0604030504040204" pitchFamily="50" charset="-128"/>
              <a:ea typeface="Meiryo UI" panose="020B0604030504040204" pitchFamily="50" charset="-128"/>
            </a:endParaRPr>
          </a:p>
          <a:p>
            <a:pPr lvl="0" defTabSz="1280160">
              <a:lnSpc>
                <a:spcPts val="1100"/>
              </a:lnSpc>
              <a:defRPr/>
            </a:pPr>
            <a:r>
              <a:rPr lang="ja-JP" altLang="en-US" sz="800" dirty="0">
                <a:latin typeface="Meiryo UI" panose="020B0604030504040204" pitchFamily="50" charset="-128"/>
                <a:ea typeface="Meiryo UI" panose="020B0604030504040204" pitchFamily="50" charset="-128"/>
              </a:rPr>
              <a:t>　・府による宿泊施設への移送のための民間移送機関との協定締結等の検討</a:t>
            </a:r>
            <a:endParaRPr lang="en-US" altLang="ja-JP" sz="8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A7CB7EB0-7A93-2243-CA9F-6999E61E0C3A}"/>
              </a:ext>
            </a:extLst>
          </p:cNvPr>
          <p:cNvSpPr txBox="1"/>
          <p:nvPr/>
        </p:nvSpPr>
        <p:spPr>
          <a:xfrm>
            <a:off x="6397248" y="5807112"/>
            <a:ext cx="5709018" cy="489878"/>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協定に基づいた宿泊施設の開設・運営等</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　一部独自</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・府による協定に基づいた宿泊施設の開設・運営（宿泊施設への移送に係る体制確保も含む）</a:t>
            </a: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・府による診療型宿泊療養施設や要支援・要介護高齢者対応施設の検討</a:t>
            </a:r>
            <a:endParaRPr lang="en-US" altLang="ja-JP" sz="800" dirty="0">
              <a:latin typeface="Meiryo UI" panose="020B0604030504040204" pitchFamily="50" charset="-128"/>
              <a:ea typeface="Meiryo UI" panose="020B0604030504040204" pitchFamily="50" charset="-128"/>
            </a:endParaRPr>
          </a:p>
        </p:txBody>
      </p:sp>
      <p:sp>
        <p:nvSpPr>
          <p:cNvPr id="247" name="テキスト ボックス 246">
            <a:extLst>
              <a:ext uri="{FF2B5EF4-FFF2-40B4-BE49-F238E27FC236}">
                <a16:creationId xmlns:a16="http://schemas.microsoft.com/office/drawing/2014/main" id="{DDF1BE5E-6BC6-4152-A2D7-87284C2DF49C}"/>
              </a:ext>
            </a:extLst>
          </p:cNvPr>
          <p:cNvSpPr txBox="1"/>
          <p:nvPr/>
        </p:nvSpPr>
        <p:spPr>
          <a:xfrm>
            <a:off x="6377300" y="4163445"/>
            <a:ext cx="5720484" cy="361637"/>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協定に基づいた医療の提供体制の整備等</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・府知事要請による自宅・宿泊療養者や高齢者施設等及び障がい者施設等へのオンライン・往診等の医療提供</a:t>
            </a:r>
            <a:endParaRPr lang="en-US" altLang="ja-JP" sz="800" dirty="0">
              <a:latin typeface="Meiryo UI" panose="020B0604030504040204" pitchFamily="50" charset="-128"/>
              <a:ea typeface="Meiryo UI" panose="020B0604030504040204" pitchFamily="50" charset="-128"/>
            </a:endParaRPr>
          </a:p>
        </p:txBody>
      </p:sp>
      <p:sp>
        <p:nvSpPr>
          <p:cNvPr id="205" name="テキスト ボックス 204">
            <a:extLst>
              <a:ext uri="{FF2B5EF4-FFF2-40B4-BE49-F238E27FC236}">
                <a16:creationId xmlns:a16="http://schemas.microsoft.com/office/drawing/2014/main" id="{3EC7E8EA-213B-4793-95F9-FC2F6DDE4CC9}"/>
              </a:ext>
            </a:extLst>
          </p:cNvPr>
          <p:cNvSpPr txBox="1"/>
          <p:nvPr/>
        </p:nvSpPr>
        <p:spPr>
          <a:xfrm>
            <a:off x="1473050" y="4160573"/>
            <a:ext cx="4379251" cy="410818"/>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医療機関との医療提供に係る協定締結</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b="1" dirty="0">
                <a:solidFill>
                  <a:srgbClr val="FF0000"/>
                </a:solidFill>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・府における平時からの協定締結による計画的な体制整備（第二種協定指定医療機関として指定）</a:t>
            </a: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300"/>
              </a:lnSpc>
              <a:spcBef>
                <a:spcPts val="0"/>
              </a:spcBef>
              <a:spcAft>
                <a:spcPts val="0"/>
              </a:spcAft>
              <a:buClrTx/>
              <a:buSzTx/>
              <a:buFontTx/>
              <a:buNone/>
              <a:tabLst/>
              <a:defRPr/>
            </a:pPr>
            <a:endParaRPr lang="en-US" altLang="ja-JP" sz="800" dirty="0">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6ECE77F1-7710-BA5C-FC09-F8DD6C31D50A}"/>
              </a:ext>
            </a:extLst>
          </p:cNvPr>
          <p:cNvSpPr txBox="1"/>
          <p:nvPr/>
        </p:nvSpPr>
        <p:spPr>
          <a:xfrm>
            <a:off x="6411354" y="8323206"/>
            <a:ext cx="6434332" cy="374461"/>
          </a:xfrm>
          <a:prstGeom prst="rect">
            <a:avLst/>
          </a:prstGeom>
          <a:noFill/>
        </p:spPr>
        <p:txBody>
          <a:bodyPr wrap="square" rtlCol="0">
            <a:spAutoFit/>
          </a:bodyPr>
          <a:lstStyle/>
          <a:p>
            <a:pPr defTabSz="1280160">
              <a:lnSpc>
                <a:spcPts val="1100"/>
              </a:lnSpc>
              <a:defRPr/>
            </a:pPr>
            <a:r>
              <a:rPr lang="ja-JP" altLang="en-US" sz="1000" b="1" dirty="0">
                <a:latin typeface="Meiryo UI" panose="020B0604030504040204" pitchFamily="50" charset="-128"/>
                <a:ea typeface="Meiryo UI" panose="020B0604030504040204" pitchFamily="50" charset="-128"/>
              </a:rPr>
              <a:t>□</a:t>
            </a:r>
            <a:r>
              <a:rPr lang="ja-JP" altLang="en-US" sz="1000" b="1" u="sng" dirty="0">
                <a:latin typeface="Meiryo UI" panose="020B0604030504040204" pitchFamily="50" charset="-128"/>
                <a:ea typeface="Meiryo UI" panose="020B0604030504040204" pitchFamily="50" charset="-128"/>
              </a:rPr>
              <a:t>対策本部会議の設置・開催</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独自</a:t>
            </a:r>
            <a:r>
              <a:rPr lang="en-US" altLang="ja-JP" sz="1000" b="1" dirty="0">
                <a:solidFill>
                  <a:srgbClr val="FF0000"/>
                </a:solidFill>
                <a:latin typeface="Meiryo UI" panose="020B0604030504040204" pitchFamily="50" charset="-128"/>
                <a:ea typeface="Meiryo UI" panose="020B0604030504040204" pitchFamily="50" charset="-128"/>
              </a:rPr>
              <a:t>】</a:t>
            </a:r>
          </a:p>
          <a:p>
            <a:pPr defTabSz="1280160">
              <a:lnSpc>
                <a:spcPts val="1100"/>
              </a:lnSpc>
              <a:defRPr/>
            </a:pPr>
            <a:r>
              <a:rPr lang="ja-JP" altLang="en-US" sz="9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・府における本部会議を設置・開催による総合的な対策の推進</a:t>
            </a:r>
            <a:endParaRPr lang="en-US" altLang="ja-JP" sz="700"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1092EBE4-B2DD-D787-14F9-E784827B5A97}"/>
              </a:ext>
            </a:extLst>
          </p:cNvPr>
          <p:cNvSpPr txBox="1"/>
          <p:nvPr/>
        </p:nvSpPr>
        <p:spPr>
          <a:xfrm>
            <a:off x="1463243" y="2663983"/>
            <a:ext cx="4611490" cy="951543"/>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感染症指定医療機関による対応</a:t>
            </a:r>
            <a:endParaRPr lang="en-US" altLang="ja-JP" sz="1000" b="1" dirty="0">
              <a:latin typeface="Meiryo UI" panose="020B0604030504040204" pitchFamily="50" charset="-128"/>
              <a:ea typeface="Meiryo UI" panose="020B0604030504040204" pitchFamily="50" charset="-128"/>
            </a:endParaRPr>
          </a:p>
          <a:p>
            <a:pPr lvl="0" defTabSz="1280160">
              <a:lnSpc>
                <a:spcPts val="1100"/>
              </a:lnSpc>
              <a:defRPr/>
            </a:pPr>
            <a:r>
              <a:rPr lang="ja-JP" altLang="en-US" sz="800" b="1"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・感染症法に基づく感染症病床での入院対応（計６機関</a:t>
            </a:r>
            <a:r>
              <a:rPr lang="en-US" altLang="ja-JP" sz="800" dirty="0">
                <a:latin typeface="Meiryo UI" panose="020B0604030504040204" pitchFamily="50" charset="-128"/>
                <a:ea typeface="Meiryo UI" panose="020B0604030504040204" pitchFamily="50" charset="-128"/>
              </a:rPr>
              <a:t>78</a:t>
            </a:r>
            <a:r>
              <a:rPr lang="ja-JP" altLang="en-US" sz="800" dirty="0">
                <a:latin typeface="Meiryo UI" panose="020B0604030504040204" pitchFamily="50" charset="-128"/>
                <a:ea typeface="Meiryo UI" panose="020B0604030504040204" pitchFamily="50" charset="-128"/>
              </a:rPr>
              <a:t>床）</a:t>
            </a: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300"/>
              </a:lnSpc>
              <a:spcBef>
                <a:spcPts val="0"/>
              </a:spcBef>
              <a:spcAft>
                <a:spcPts val="0"/>
              </a:spcAft>
              <a:buClrTx/>
              <a:buSzTx/>
              <a:buFontTx/>
              <a:buNone/>
              <a:tabLst/>
              <a:defRPr/>
            </a:pP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医療機関との病床確保及び後方支援に係る医療措置協定の締結</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・府における平時からの</a:t>
            </a:r>
            <a:r>
              <a:rPr kumimoji="1" lang="ja-JP" altLang="en-US" sz="800" b="0" i="0" u="none" strike="noStrike" kern="1200" cap="none" spc="0" normalizeH="0" baseline="0" dirty="0">
                <a:ln>
                  <a:noFill/>
                </a:ln>
                <a:effectLst/>
                <a:uLnTx/>
                <a:uFillTx/>
                <a:latin typeface="Meiryo UI" panose="020B0604030504040204" pitchFamily="50" charset="-128"/>
                <a:ea typeface="Meiryo UI" panose="020B0604030504040204" pitchFamily="50" charset="-128"/>
              </a:rPr>
              <a:t>協定締結による</a:t>
            </a:r>
            <a:r>
              <a:rPr kumimoji="1" lang="ja-JP" altLang="en-US" sz="800" dirty="0">
                <a:latin typeface="Meiryo UI" panose="020B0604030504040204" pitchFamily="50" charset="-128"/>
                <a:ea typeface="Meiryo UI" panose="020B0604030504040204" pitchFamily="50" charset="-128"/>
              </a:rPr>
              <a:t>計画的な体制整備</a:t>
            </a:r>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　（病床確保については第一種協定指定医療機関として指定）</a:t>
            </a:r>
            <a:endParaRPr kumimoji="1" lang="en-US" altLang="ja-JP" sz="800" dirty="0">
              <a:latin typeface="Meiryo UI" panose="020B0604030504040204" pitchFamily="50" charset="-128"/>
              <a:ea typeface="Meiryo UI" panose="020B0604030504040204" pitchFamily="50" charset="-128"/>
            </a:endParaRPr>
          </a:p>
          <a:p>
            <a:pPr lvl="0" defTabSz="1280160">
              <a:lnSpc>
                <a:spcPts val="1100"/>
              </a:lnSpc>
              <a:defRPr/>
            </a:pPr>
            <a:r>
              <a:rPr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臨時の医療施設の設置・運営マニュアルの整備</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　独自</a:t>
            </a:r>
            <a:r>
              <a:rPr lang="en-US" altLang="ja-JP" sz="1000" b="1" dirty="0">
                <a:solidFill>
                  <a:srgbClr val="FF0000"/>
                </a:solidFill>
                <a:latin typeface="Meiryo UI" panose="020B0604030504040204" pitchFamily="50" charset="-128"/>
                <a:ea typeface="Meiryo UI" panose="020B0604030504040204" pitchFamily="50" charset="-128"/>
              </a:rPr>
              <a:t>】</a:t>
            </a:r>
          </a:p>
        </p:txBody>
      </p:sp>
      <p:sp>
        <p:nvSpPr>
          <p:cNvPr id="66" name="テキスト ボックス 65">
            <a:extLst>
              <a:ext uri="{FF2B5EF4-FFF2-40B4-BE49-F238E27FC236}">
                <a16:creationId xmlns:a16="http://schemas.microsoft.com/office/drawing/2014/main" id="{EBB86DFE-F711-D1B7-C9CB-B6DD719CE677}"/>
              </a:ext>
            </a:extLst>
          </p:cNvPr>
          <p:cNvSpPr txBox="1"/>
          <p:nvPr/>
        </p:nvSpPr>
        <p:spPr>
          <a:xfrm>
            <a:off x="6391250" y="7421554"/>
            <a:ext cx="6235437" cy="669414"/>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保健所業務の重点化・効率化</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　一部独自</a:t>
            </a:r>
            <a:r>
              <a:rPr lang="en-US" altLang="ja-JP" sz="1000" b="1" dirty="0">
                <a:solidFill>
                  <a:srgbClr val="FF0000"/>
                </a:solidFill>
                <a:latin typeface="Meiryo UI" panose="020B0604030504040204" pitchFamily="50" charset="-128"/>
                <a:ea typeface="Meiryo UI" panose="020B0604030504040204" pitchFamily="50" charset="-128"/>
              </a:rPr>
              <a:t>】</a:t>
            </a:r>
            <a:endParaRPr lang="ja-JP" altLang="en-US" sz="1000" b="1" dirty="0">
              <a:solidFill>
                <a:srgbClr val="FF0000"/>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・府等による外部委託、府による入院調整等の業務一元化の検討等</a:t>
            </a: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300"/>
              </a:lnSpc>
              <a:spcBef>
                <a:spcPts val="0"/>
              </a:spcBef>
              <a:spcAft>
                <a:spcPts val="0"/>
              </a:spcAft>
              <a:buClrTx/>
              <a:buSzTx/>
              <a:buFontTx/>
              <a:buNone/>
              <a:tabLst/>
              <a:defRPr/>
            </a:pP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保健所への応援人材の配置等による体制強化</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lvl="0" defTabSz="1280160">
              <a:lnSpc>
                <a:spcPts val="1000"/>
              </a:lnSpc>
              <a:defRPr/>
            </a:pPr>
            <a:r>
              <a:rPr lang="ja-JP" altLang="en-US" sz="800" b="1"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・府等による本庁からの応援職員や</a:t>
            </a:r>
            <a:r>
              <a:rPr lang="en-US" altLang="ja-JP" sz="800" dirty="0">
                <a:latin typeface="Meiryo UI" panose="020B0604030504040204" pitchFamily="50" charset="-128"/>
                <a:ea typeface="Meiryo UI" panose="020B0604030504040204" pitchFamily="50" charset="-128"/>
              </a:rPr>
              <a:t>IHEAT</a:t>
            </a:r>
            <a:r>
              <a:rPr lang="ja-JP" altLang="en-US" sz="800" dirty="0">
                <a:latin typeface="Meiryo UI" panose="020B0604030504040204" pitchFamily="50" charset="-128"/>
                <a:ea typeface="Meiryo UI" panose="020B0604030504040204" pitchFamily="50" charset="-128"/>
              </a:rPr>
              <a:t>要員等の保健所への配置・人材派遣等</a:t>
            </a:r>
            <a:endParaRPr lang="en-US" altLang="ja-JP" sz="800" dirty="0">
              <a:latin typeface="Meiryo UI" panose="020B0604030504040204" pitchFamily="50" charset="-128"/>
              <a:ea typeface="Meiryo UI" panose="020B0604030504040204" pitchFamily="50" charset="-128"/>
            </a:endParaRPr>
          </a:p>
        </p:txBody>
      </p:sp>
      <p:grpSp>
        <p:nvGrpSpPr>
          <p:cNvPr id="169" name="グループ化 168"/>
          <p:cNvGrpSpPr/>
          <p:nvPr/>
        </p:nvGrpSpPr>
        <p:grpSpPr>
          <a:xfrm>
            <a:off x="1449485" y="7331827"/>
            <a:ext cx="4449244" cy="946140"/>
            <a:chOff x="1454947" y="7511010"/>
            <a:chExt cx="4449244" cy="946140"/>
          </a:xfrm>
        </p:grpSpPr>
        <p:sp>
          <p:nvSpPr>
            <p:cNvPr id="168" name="正方形/長方形 167"/>
            <p:cNvSpPr/>
            <p:nvPr/>
          </p:nvSpPr>
          <p:spPr>
            <a:xfrm>
              <a:off x="1454947" y="7511010"/>
              <a:ext cx="4449244" cy="89726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93A59ABE-3549-C90E-9565-B7A93F71CC2B}"/>
                </a:ext>
              </a:extLst>
            </p:cNvPr>
            <p:cNvSpPr txBox="1"/>
            <p:nvPr/>
          </p:nvSpPr>
          <p:spPr>
            <a:xfrm>
              <a:off x="1481035" y="7542989"/>
              <a:ext cx="4298179" cy="914161"/>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保健所の体制確保</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・府等による、保健所における人員体制や機器等の整備</a:t>
              </a: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・府等による</a:t>
              </a:r>
              <a:r>
                <a:rPr lang="en-US" altLang="ja-JP" sz="800" dirty="0">
                  <a:latin typeface="Meiryo UI" panose="020B0604030504040204" pitchFamily="50" charset="-128"/>
                  <a:ea typeface="Meiryo UI" panose="020B0604030504040204" pitchFamily="50" charset="-128"/>
                </a:rPr>
                <a:t>ICT</a:t>
              </a:r>
              <a:r>
                <a:rPr lang="ja-JP" altLang="en-US" sz="800" dirty="0">
                  <a:latin typeface="Meiryo UI" panose="020B0604030504040204" pitchFamily="50" charset="-128"/>
                  <a:ea typeface="Meiryo UI" panose="020B0604030504040204" pitchFamily="50" charset="-128"/>
                </a:rPr>
                <a:t>の活用等を通じた効率化の検討</a:t>
              </a:r>
              <a:endParaRPr lang="en-US" altLang="ja-JP" sz="800" dirty="0">
                <a:latin typeface="Meiryo UI" panose="020B0604030504040204" pitchFamily="50" charset="-128"/>
                <a:ea typeface="Meiryo UI" panose="020B0604030504040204" pitchFamily="50" charset="-128"/>
              </a:endParaRPr>
            </a:p>
            <a:p>
              <a:pPr lvl="0" defTabSz="1280160">
                <a:lnSpc>
                  <a:spcPts val="300"/>
                </a:lnSpc>
                <a:defRPr/>
              </a:pPr>
              <a:endParaRPr lang="en-US" altLang="ja-JP" sz="1000" b="1" dirty="0">
                <a:latin typeface="Meiryo UI" panose="020B0604030504040204" pitchFamily="50" charset="-128"/>
                <a:ea typeface="Meiryo UI" panose="020B0604030504040204" pitchFamily="50" charset="-128"/>
              </a:endParaRPr>
            </a:p>
            <a:p>
              <a:pPr lvl="0" defTabSz="1280160">
                <a:lnSpc>
                  <a:spcPts val="1100"/>
                </a:lnSpc>
                <a:defRPr/>
              </a:pPr>
              <a:r>
                <a:rPr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保健所への応援体制の整備</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1000" b="1" dirty="0">
                  <a:solidFill>
                    <a:srgbClr val="FF0000"/>
                  </a:solidFill>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・府等による応援対象職員を含めた感染症等に関する研修・訓練</a:t>
              </a: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・府等における</a:t>
              </a:r>
              <a:r>
                <a:rPr lang="en-US" altLang="ja-JP" sz="800" dirty="0">
                  <a:latin typeface="Meiryo UI" panose="020B0604030504040204" pitchFamily="50" charset="-128"/>
                  <a:ea typeface="Meiryo UI" panose="020B0604030504040204" pitchFamily="50" charset="-128"/>
                </a:rPr>
                <a:t>IHEAT</a:t>
              </a:r>
              <a:r>
                <a:rPr lang="ja-JP" altLang="en-US" sz="800" dirty="0">
                  <a:latin typeface="Meiryo UI" panose="020B0604030504040204" pitchFamily="50" charset="-128"/>
                  <a:ea typeface="Meiryo UI" panose="020B0604030504040204" pitchFamily="50" charset="-128"/>
                </a:rPr>
                <a:t>要員の確保や研修等による臨時的な人員の確保</a:t>
              </a:r>
              <a:endParaRPr lang="en-US" altLang="ja-JP" sz="800" dirty="0">
                <a:latin typeface="Meiryo UI" panose="020B0604030504040204" pitchFamily="50" charset="-128"/>
                <a:ea typeface="Meiryo UI" panose="020B0604030504040204" pitchFamily="50" charset="-128"/>
              </a:endParaRPr>
            </a:p>
          </p:txBody>
        </p:sp>
      </p:grpSp>
      <p:sp>
        <p:nvSpPr>
          <p:cNvPr id="26" name="テキスト ボックス 25">
            <a:extLst>
              <a:ext uri="{FF2B5EF4-FFF2-40B4-BE49-F238E27FC236}">
                <a16:creationId xmlns:a16="http://schemas.microsoft.com/office/drawing/2014/main" id="{AAA85C5D-E66A-C280-0B80-C17DE973E3DD}"/>
              </a:ext>
            </a:extLst>
          </p:cNvPr>
          <p:cNvSpPr txBox="1"/>
          <p:nvPr/>
        </p:nvSpPr>
        <p:spPr>
          <a:xfrm>
            <a:off x="6341368" y="1836417"/>
            <a:ext cx="6324267" cy="669414"/>
          </a:xfrm>
          <a:prstGeom prst="rect">
            <a:avLst/>
          </a:prstGeom>
          <a:noFill/>
        </p:spPr>
        <p:txBody>
          <a:bodyPr wrap="square" rtlCol="0">
            <a:spAutoFit/>
          </a:bodyPr>
          <a:lstStyle/>
          <a:p>
            <a:pPr>
              <a:lnSpc>
                <a:spcPts val="1100"/>
              </a:lnSpc>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highlight>
                  <a:srgbClr val="FFFF66"/>
                </a:highlight>
                <a:latin typeface="Meiryo UI" panose="020B0604030504040204" pitchFamily="50" charset="-128"/>
                <a:ea typeface="Meiryo UI" panose="020B0604030504040204" pitchFamily="50" charset="-128"/>
              </a:rPr>
              <a:t>地衛研等による検査の実施</a:t>
            </a:r>
            <a:r>
              <a:rPr kumimoji="1" lang="en-US" altLang="ja-JP" sz="1000" b="1" dirty="0">
                <a:solidFill>
                  <a:srgbClr val="FF0000"/>
                </a:solidFill>
                <a:latin typeface="Meiryo UI" panose="020B0604030504040204" pitchFamily="50" charset="-128"/>
                <a:ea typeface="Meiryo UI" panose="020B0604030504040204" pitchFamily="50" charset="-128"/>
              </a:rPr>
              <a:t>【</a:t>
            </a:r>
            <a:r>
              <a:rPr kumimoji="1" lang="ja-JP" altLang="en-US" sz="1000" b="1" dirty="0">
                <a:solidFill>
                  <a:srgbClr val="FF0000"/>
                </a:solidFill>
                <a:latin typeface="Meiryo UI" panose="020B0604030504040204" pitchFamily="50" charset="-128"/>
                <a:ea typeface="Meiryo UI" panose="020B0604030504040204" pitchFamily="50" charset="-128"/>
              </a:rPr>
              <a:t>新</a:t>
            </a:r>
            <a:r>
              <a:rPr kumimoji="1" lang="en-US" altLang="ja-JP" sz="1000" b="1" dirty="0">
                <a:solidFill>
                  <a:srgbClr val="FF0000"/>
                </a:solidFill>
                <a:latin typeface="Meiryo UI" panose="020B0604030504040204" pitchFamily="50" charset="-128"/>
                <a:ea typeface="Meiryo UI" panose="020B0604030504040204" pitchFamily="50" charset="-128"/>
              </a:rPr>
              <a:t>】</a:t>
            </a:r>
          </a:p>
          <a:p>
            <a:pPr>
              <a:lnSpc>
                <a:spcPts val="1000"/>
              </a:lnSpc>
            </a:pPr>
            <a:r>
              <a:rPr kumimoji="1" lang="ja-JP" altLang="en-US" sz="800" b="1"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・地衛研等による検査の実施（新興感染症に関しては、大安研は、民間検査会社参入等に伴い、ゲノム解析等に重点化）</a:t>
            </a:r>
            <a:endParaRPr kumimoji="1" lang="en-US" altLang="ja-JP" sz="800" dirty="0">
              <a:latin typeface="Meiryo UI" panose="020B0604030504040204" pitchFamily="50" charset="-128"/>
              <a:ea typeface="Meiryo UI" panose="020B0604030504040204" pitchFamily="50" charset="-128"/>
            </a:endParaRPr>
          </a:p>
          <a:p>
            <a:pPr>
              <a:lnSpc>
                <a:spcPts val="300"/>
              </a:lnSpc>
            </a:pP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highlight>
                  <a:srgbClr val="FFFF66"/>
                </a:highlight>
                <a:latin typeface="Meiryo UI" panose="020B0604030504040204" pitchFamily="50" charset="-128"/>
                <a:ea typeface="Meiryo UI" panose="020B0604030504040204" pitchFamily="50" charset="-128"/>
              </a:rPr>
              <a:t>協定に基づいた検査の実施</a:t>
            </a:r>
            <a:r>
              <a:rPr kumimoji="1" lang="en-US" altLang="ja-JP" sz="1000" b="1" dirty="0">
                <a:solidFill>
                  <a:srgbClr val="FF0000"/>
                </a:solidFill>
                <a:latin typeface="Meiryo UI" panose="020B0604030504040204" pitchFamily="50" charset="-128"/>
                <a:ea typeface="Meiryo UI" panose="020B0604030504040204" pitchFamily="50" charset="-128"/>
              </a:rPr>
              <a:t>【</a:t>
            </a:r>
            <a:r>
              <a:rPr kumimoji="1" lang="ja-JP" altLang="en-US" sz="1000" b="1" dirty="0">
                <a:solidFill>
                  <a:srgbClr val="FF0000"/>
                </a:solidFill>
                <a:latin typeface="Meiryo UI" panose="020B0604030504040204" pitchFamily="50" charset="-128"/>
                <a:ea typeface="Meiryo UI" panose="020B0604030504040204" pitchFamily="50" charset="-128"/>
              </a:rPr>
              <a:t>新</a:t>
            </a:r>
            <a:r>
              <a:rPr kumimoji="1" lang="en-US" altLang="ja-JP" sz="1000" b="1" dirty="0">
                <a:solidFill>
                  <a:srgbClr val="FF0000"/>
                </a:solidFill>
                <a:latin typeface="Meiryo UI" panose="020B0604030504040204" pitchFamily="50" charset="-128"/>
                <a:ea typeface="Meiryo UI" panose="020B0604030504040204" pitchFamily="50" charset="-128"/>
              </a:rPr>
              <a:t>】</a:t>
            </a:r>
          </a:p>
          <a:p>
            <a:pPr>
              <a:lnSpc>
                <a:spcPts val="1000"/>
              </a:lnSpc>
            </a:pPr>
            <a:r>
              <a:rPr kumimoji="1" lang="ja-JP" altLang="en-US" sz="1000" b="1"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・府知事要請による医療機関、民間検査会社等での検査の実施</a:t>
            </a:r>
            <a:endParaRPr kumimoji="1" lang="ja-JP" altLang="en-US" sz="900" b="1" dirty="0">
              <a:latin typeface="Meiryo UI" panose="020B0604030504040204" pitchFamily="50" charset="-128"/>
              <a:ea typeface="Meiryo UI" panose="020B0604030504040204" pitchFamily="50" charset="-128"/>
            </a:endParaRPr>
          </a:p>
        </p:txBody>
      </p:sp>
      <p:sp>
        <p:nvSpPr>
          <p:cNvPr id="58" name="テキスト ボックス 57">
            <a:extLst>
              <a:ext uri="{FF2B5EF4-FFF2-40B4-BE49-F238E27FC236}">
                <a16:creationId xmlns:a16="http://schemas.microsoft.com/office/drawing/2014/main" id="{CB2C6461-00CC-61BA-8A27-A7F4648AA9F3}"/>
              </a:ext>
            </a:extLst>
          </p:cNvPr>
          <p:cNvSpPr txBox="1"/>
          <p:nvPr/>
        </p:nvSpPr>
        <p:spPr>
          <a:xfrm>
            <a:off x="1458169" y="5376080"/>
            <a:ext cx="4765322" cy="361637"/>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highlight>
                  <a:srgbClr val="FFFF66"/>
                </a:highlight>
                <a:latin typeface="Meiryo UI" panose="020B0604030504040204" pitchFamily="50" charset="-128"/>
                <a:ea typeface="Meiryo UI" panose="020B0604030504040204" pitchFamily="50" charset="-128"/>
              </a:rPr>
              <a:t>移送体制の整備</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lvl="0" defTabSz="1280160">
              <a:lnSpc>
                <a:spcPts val="1000"/>
              </a:lnSpc>
              <a:defRPr/>
            </a:pPr>
            <a:r>
              <a:rPr lang="ja-JP" altLang="en-US" sz="800" dirty="0">
                <a:solidFill>
                  <a:srgbClr val="FF0000"/>
                </a:solidFill>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・府等による車両の確保、民間救急等との協定締結等、消防機関との申し合わせ等の</a:t>
            </a:r>
            <a:r>
              <a:rPr lang="ja-JP" altLang="en-US" sz="800" dirty="0">
                <a:solidFill>
                  <a:srgbClr val="FF0000"/>
                </a:solidFill>
                <a:latin typeface="Meiryo UI" panose="020B0604030504040204" pitchFamily="50" charset="-128"/>
                <a:ea typeface="Meiryo UI" panose="020B0604030504040204" pitchFamily="50" charset="-128"/>
              </a:rPr>
              <a:t>検討</a:t>
            </a:r>
            <a:endParaRPr lang="en-US" altLang="ja-JP" sz="800" dirty="0">
              <a:solidFill>
                <a:srgbClr val="FF0000"/>
              </a:solidFill>
              <a:latin typeface="Meiryo UI" panose="020B0604030504040204" pitchFamily="50" charset="-128"/>
              <a:ea typeface="Meiryo UI" panose="020B0604030504040204" pitchFamily="50" charset="-128"/>
            </a:endParaRPr>
          </a:p>
        </p:txBody>
      </p:sp>
      <p:sp>
        <p:nvSpPr>
          <p:cNvPr id="165" name="正方形/長方形 164"/>
          <p:cNvSpPr/>
          <p:nvPr/>
        </p:nvSpPr>
        <p:spPr>
          <a:xfrm>
            <a:off x="1464713" y="5356603"/>
            <a:ext cx="4429432" cy="32953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正方形/長方形 145"/>
          <p:cNvSpPr/>
          <p:nvPr/>
        </p:nvSpPr>
        <p:spPr>
          <a:xfrm>
            <a:off x="1459117" y="2647246"/>
            <a:ext cx="4440581" cy="9425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67" name="グループ化 166"/>
          <p:cNvGrpSpPr/>
          <p:nvPr/>
        </p:nvGrpSpPr>
        <p:grpSpPr>
          <a:xfrm>
            <a:off x="1457704" y="6942129"/>
            <a:ext cx="11256346" cy="379610"/>
            <a:chOff x="1478391" y="6916533"/>
            <a:chExt cx="11256346" cy="379610"/>
          </a:xfrm>
        </p:grpSpPr>
        <p:sp>
          <p:nvSpPr>
            <p:cNvPr id="61" name="テキスト ボックス 60">
              <a:extLst>
                <a:ext uri="{FF2B5EF4-FFF2-40B4-BE49-F238E27FC236}">
                  <a16:creationId xmlns:a16="http://schemas.microsoft.com/office/drawing/2014/main" id="{902C8C34-6556-8F0D-985E-5C6F966E3043}"/>
                </a:ext>
              </a:extLst>
            </p:cNvPr>
            <p:cNvSpPr txBox="1"/>
            <p:nvPr/>
          </p:nvSpPr>
          <p:spPr>
            <a:xfrm>
              <a:off x="1493351" y="6921682"/>
              <a:ext cx="10488207" cy="374461"/>
            </a:xfrm>
            <a:prstGeom prst="rect">
              <a:avLst/>
            </a:prstGeom>
            <a:noFill/>
          </p:spPr>
          <p:txBody>
            <a:bodyPr wrap="square" rtlCol="0">
              <a:spAutoFit/>
            </a:bodyPr>
            <a:lstStyle/>
            <a:p>
              <a:pPr defTabSz="914400">
                <a:defRPr/>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highlight>
                    <a:srgbClr val="FFFF66"/>
                  </a:highlight>
                  <a:latin typeface="Meiryo UI" panose="020B0604030504040204" pitchFamily="50" charset="-128"/>
                  <a:ea typeface="Meiryo UI" panose="020B0604030504040204" pitchFamily="50" charset="-128"/>
                </a:rPr>
                <a:t>感染症に関する人材の養成・資質の向上</a:t>
              </a:r>
              <a:r>
                <a:rPr kumimoji="1" lang="en-US" altLang="ja-JP" sz="1000" b="1" dirty="0">
                  <a:solidFill>
                    <a:srgbClr val="FF0000"/>
                  </a:solidFill>
                  <a:latin typeface="Meiryo UI" panose="020B0604030504040204" pitchFamily="50" charset="-128"/>
                  <a:ea typeface="Meiryo UI" panose="020B0604030504040204" pitchFamily="50" charset="-128"/>
                </a:rPr>
                <a:t>【</a:t>
              </a:r>
              <a:r>
                <a:rPr kumimoji="1" lang="ja-JP" altLang="en-US" sz="1000" b="1" dirty="0">
                  <a:solidFill>
                    <a:srgbClr val="FF0000"/>
                  </a:solidFill>
                  <a:latin typeface="Meiryo UI" panose="020B0604030504040204" pitchFamily="50" charset="-128"/>
                  <a:ea typeface="Meiryo UI" panose="020B0604030504040204" pitchFamily="50" charset="-128"/>
                </a:rPr>
                <a:t>新　一部独自</a:t>
              </a:r>
              <a:r>
                <a:rPr kumimoji="1" lang="en-US" altLang="ja-JP" sz="1000" b="1" dirty="0">
                  <a:solidFill>
                    <a:srgbClr val="FF0000"/>
                  </a:solidFill>
                  <a:latin typeface="Meiryo UI" panose="020B0604030504040204" pitchFamily="50" charset="-128"/>
                  <a:ea typeface="Meiryo UI" panose="020B0604030504040204" pitchFamily="50" charset="-128"/>
                </a:rPr>
                <a:t>】</a:t>
              </a:r>
              <a:endParaRPr kumimoji="1" lang="en-US" altLang="ja-JP" sz="10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lvl="0" defTabSz="914400">
                <a:lnSpc>
                  <a:spcPts val="1000"/>
                </a:lnSpc>
                <a:defRPr/>
              </a:pPr>
              <a:r>
                <a:rPr kumimoji="1" lang="ja-JP" altLang="en-US" sz="1000" b="1"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府等、保健所、地衛研における職員や、感染症医療担当従事者等の感染症に係る各種研修への参加促進、大学等と連携した医療関係職種の養成等、感染管理地域ネットワーク等との連携による医療機関等への研修等の支援等</a:t>
              </a:r>
              <a:r>
                <a:rPr kumimoji="1" lang="ja-JP" altLang="en-US" sz="800" dirty="0">
                  <a:solidFill>
                    <a:srgbClr val="00B0F0"/>
                  </a:solidFill>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　　　　　　</a:t>
              </a:r>
              <a:endParaRPr kumimoji="1" lang="en-US" altLang="ja-JP" sz="800" dirty="0">
                <a:latin typeface="Meiryo UI" panose="020B0604030504040204" pitchFamily="50" charset="-128"/>
                <a:ea typeface="Meiryo UI" panose="020B0604030504040204" pitchFamily="50" charset="-128"/>
              </a:endParaRPr>
            </a:p>
          </p:txBody>
        </p:sp>
        <p:sp>
          <p:nvSpPr>
            <p:cNvPr id="166" name="正方形/長方形 165"/>
            <p:cNvSpPr/>
            <p:nvPr/>
          </p:nvSpPr>
          <p:spPr>
            <a:xfrm>
              <a:off x="1478391" y="6916533"/>
              <a:ext cx="11256346" cy="34084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7" name="グループ化 76"/>
          <p:cNvGrpSpPr/>
          <p:nvPr/>
        </p:nvGrpSpPr>
        <p:grpSpPr>
          <a:xfrm>
            <a:off x="1464713" y="4966305"/>
            <a:ext cx="4435072" cy="378593"/>
            <a:chOff x="1453189" y="5902123"/>
            <a:chExt cx="4435072" cy="378593"/>
          </a:xfrm>
        </p:grpSpPr>
        <p:sp>
          <p:nvSpPr>
            <p:cNvPr id="53" name="テキスト ボックス 52">
              <a:extLst>
                <a:ext uri="{FF2B5EF4-FFF2-40B4-BE49-F238E27FC236}">
                  <a16:creationId xmlns:a16="http://schemas.microsoft.com/office/drawing/2014/main" id="{280BE613-C5A0-5B60-2BA5-E58E08FDCADD}"/>
                </a:ext>
              </a:extLst>
            </p:cNvPr>
            <p:cNvSpPr txBox="1"/>
            <p:nvPr/>
          </p:nvSpPr>
          <p:spPr>
            <a:xfrm>
              <a:off x="1456586" y="5906255"/>
              <a:ext cx="3975205" cy="374461"/>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個人防護具の備蓄</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endParaRPr lang="en-US" altLang="ja-JP" sz="900" dirty="0">
                <a:solidFill>
                  <a:srgbClr val="FF0000"/>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・医療機関における協定に基づく</a:t>
              </a:r>
              <a:r>
                <a:rPr lang="ja-JP" altLang="en-US" sz="800" dirty="0">
                  <a:solidFill>
                    <a:schemeClr val="tx1"/>
                  </a:solidFill>
                  <a:latin typeface="Meiryo UI" panose="020B0604030504040204" pitchFamily="50" charset="-128"/>
                  <a:ea typeface="Meiryo UI" panose="020B0604030504040204" pitchFamily="50" charset="-128"/>
                </a:rPr>
                <a:t>個人防護具の備蓄</a:t>
              </a:r>
              <a:r>
                <a:rPr lang="ja-JP" altLang="en-US" sz="800" dirty="0">
                  <a:latin typeface="Meiryo UI" panose="020B0604030504040204" pitchFamily="50" charset="-128"/>
                  <a:ea typeface="Meiryo UI" panose="020B0604030504040204" pitchFamily="50" charset="-128"/>
                </a:rPr>
                <a:t>、府による個人防護具の備蓄</a:t>
              </a:r>
              <a:endParaRPr lang="en-US" altLang="ja-JP" sz="900" dirty="0">
                <a:latin typeface="Meiryo UI" panose="020B0604030504040204" pitchFamily="50" charset="-128"/>
                <a:ea typeface="Meiryo UI" panose="020B0604030504040204" pitchFamily="50" charset="-128"/>
              </a:endParaRPr>
            </a:p>
          </p:txBody>
        </p:sp>
        <p:sp>
          <p:nvSpPr>
            <p:cNvPr id="164" name="正方形/長方形 163"/>
            <p:cNvSpPr/>
            <p:nvPr/>
          </p:nvSpPr>
          <p:spPr>
            <a:xfrm>
              <a:off x="1453189" y="5902123"/>
              <a:ext cx="4435072" cy="3393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5" name="グループ化 74"/>
          <p:cNvGrpSpPr/>
          <p:nvPr/>
        </p:nvGrpSpPr>
        <p:grpSpPr>
          <a:xfrm>
            <a:off x="1463391" y="4522359"/>
            <a:ext cx="4436307" cy="388248"/>
            <a:chOff x="1435127" y="5449307"/>
            <a:chExt cx="4436307" cy="388248"/>
          </a:xfrm>
        </p:grpSpPr>
        <p:sp>
          <p:nvSpPr>
            <p:cNvPr id="48" name="テキスト ボックス 47">
              <a:extLst>
                <a:ext uri="{FF2B5EF4-FFF2-40B4-BE49-F238E27FC236}">
                  <a16:creationId xmlns:a16="http://schemas.microsoft.com/office/drawing/2014/main" id="{72BACDCC-EFBA-F4C7-1AB2-788F16694576}"/>
                </a:ext>
              </a:extLst>
            </p:cNvPr>
            <p:cNvSpPr txBox="1"/>
            <p:nvPr/>
          </p:nvSpPr>
          <p:spPr>
            <a:xfrm>
              <a:off x="1441567" y="5463094"/>
              <a:ext cx="3774812" cy="374461"/>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医療機関との医療人材派遣に係る医療措置協定の締結</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1000" dirty="0">
                  <a:solidFill>
                    <a:srgbClr val="FF0000"/>
                  </a:solidFill>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・府における平時からの協定締結による計画的な体制整備</a:t>
              </a:r>
              <a:endParaRPr lang="en-US" altLang="ja-JP" sz="900" dirty="0">
                <a:latin typeface="Meiryo UI" panose="020B0604030504040204" pitchFamily="50" charset="-128"/>
                <a:ea typeface="Meiryo UI" panose="020B0604030504040204" pitchFamily="50" charset="-128"/>
              </a:endParaRPr>
            </a:p>
          </p:txBody>
        </p:sp>
        <p:sp>
          <p:nvSpPr>
            <p:cNvPr id="160" name="正方形/長方形 159"/>
            <p:cNvSpPr/>
            <p:nvPr/>
          </p:nvSpPr>
          <p:spPr>
            <a:xfrm>
              <a:off x="1435127" y="5449307"/>
              <a:ext cx="4436307" cy="36493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9" name="正方形/長方形 158"/>
          <p:cNvSpPr/>
          <p:nvPr/>
        </p:nvSpPr>
        <p:spPr>
          <a:xfrm>
            <a:off x="1464712" y="5742048"/>
            <a:ext cx="4434985" cy="61094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A8503AE9-B124-820C-A5DB-9651B010C97B}"/>
              </a:ext>
            </a:extLst>
          </p:cNvPr>
          <p:cNvSpPr txBox="1"/>
          <p:nvPr/>
        </p:nvSpPr>
        <p:spPr>
          <a:xfrm>
            <a:off x="1467957" y="3629021"/>
            <a:ext cx="3706367" cy="478144"/>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医療機関との発熱外来に係る医療措置協定の締結</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solidFill>
                  <a:srgbClr val="FF0000"/>
                </a:solidFill>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・府における平時からの協定締結による計画的な体制整備</a:t>
            </a:r>
            <a:endParaRPr lang="en-US" altLang="ja-JP" sz="8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（第二種協定指定医療機関として指定）</a:t>
            </a:r>
            <a:endParaRPr lang="en-US" altLang="ja-JP" sz="700" dirty="0">
              <a:latin typeface="Meiryo UI" panose="020B0604030504040204" pitchFamily="50" charset="-128"/>
              <a:ea typeface="Meiryo UI" panose="020B0604030504040204" pitchFamily="50" charset="-128"/>
            </a:endParaRPr>
          </a:p>
        </p:txBody>
      </p:sp>
      <p:sp>
        <p:nvSpPr>
          <p:cNvPr id="71" name="正方形/長方形 70"/>
          <p:cNvSpPr/>
          <p:nvPr/>
        </p:nvSpPr>
        <p:spPr>
          <a:xfrm>
            <a:off x="1459117" y="3629430"/>
            <a:ext cx="4439231" cy="45228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正方形/長方形 152"/>
          <p:cNvSpPr/>
          <p:nvPr/>
        </p:nvSpPr>
        <p:spPr>
          <a:xfrm>
            <a:off x="1457704" y="1837498"/>
            <a:ext cx="4441024" cy="74910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56134817-C6B8-4586-1422-58B50D64F514}"/>
              </a:ext>
            </a:extLst>
          </p:cNvPr>
          <p:cNvSpPr txBox="1"/>
          <p:nvPr/>
        </p:nvSpPr>
        <p:spPr>
          <a:xfrm>
            <a:off x="1449484" y="634247"/>
            <a:ext cx="4785606" cy="836126"/>
          </a:xfrm>
          <a:prstGeom prst="rect">
            <a:avLst/>
          </a:prstGeom>
          <a:noFill/>
        </p:spPr>
        <p:txBody>
          <a:bodyPr wrap="square" rtlCol="0">
            <a:spAutoFit/>
          </a:bodyPr>
          <a:lstStyle/>
          <a:p>
            <a:pPr>
              <a:lnSpc>
                <a:spcPts val="1100"/>
              </a:lnSpc>
            </a:pPr>
            <a:r>
              <a:rPr kumimoji="1" lang="ja-JP" altLang="en-US" sz="1000" b="1" dirty="0">
                <a:latin typeface="Meiryo UI" panose="020B0604030504040204" pitchFamily="50" charset="-128"/>
                <a:ea typeface="Meiryo UI" panose="020B0604030504040204" pitchFamily="50" charset="-128"/>
              </a:rPr>
              <a:t>□感染症発生動向調査</a:t>
            </a:r>
            <a:endParaRPr kumimoji="1" lang="en-US" altLang="ja-JP" sz="1000" b="1"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  ・府等における調査の実施と情報の収集・分析・公表体制の整備、電磁的な方法による届出の周知</a:t>
            </a:r>
            <a:endParaRPr kumimoji="1" lang="en-US" altLang="ja-JP" sz="800" dirty="0">
              <a:latin typeface="Meiryo UI" panose="020B0604030504040204" pitchFamily="50" charset="-128"/>
              <a:ea typeface="Meiryo UI" panose="020B0604030504040204" pitchFamily="50" charset="-128"/>
            </a:endParaRPr>
          </a:p>
          <a:p>
            <a:pPr>
              <a:lnSpc>
                <a:spcPts val="300"/>
              </a:lnSpc>
            </a:pPr>
            <a:endParaRPr kumimoji="1" lang="ja-JP" altLang="en-US" sz="800" dirty="0">
              <a:latin typeface="Meiryo UI" panose="020B0604030504040204" pitchFamily="50" charset="-128"/>
              <a:ea typeface="Meiryo UI" panose="020B0604030504040204" pitchFamily="50" charset="-128"/>
            </a:endParaRPr>
          </a:p>
          <a:p>
            <a:pPr>
              <a:lnSpc>
                <a:spcPts val="1100"/>
              </a:lnSpc>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highlight>
                  <a:srgbClr val="FFFF66"/>
                </a:highlight>
                <a:latin typeface="Meiryo UI" panose="020B0604030504040204" pitchFamily="50" charset="-128"/>
                <a:ea typeface="Meiryo UI" panose="020B0604030504040204" pitchFamily="50" charset="-128"/>
              </a:rPr>
              <a:t>専門家等からの助言等を踏まえた対策の推進</a:t>
            </a:r>
            <a:r>
              <a:rPr kumimoji="1" lang="en-US" altLang="ja-JP" sz="1000" b="1" dirty="0">
                <a:solidFill>
                  <a:srgbClr val="FF0000"/>
                </a:solidFill>
                <a:latin typeface="Meiryo UI" panose="020B0604030504040204" pitchFamily="50" charset="-128"/>
                <a:ea typeface="Meiryo UI" panose="020B0604030504040204" pitchFamily="50" charset="-128"/>
              </a:rPr>
              <a:t>【</a:t>
            </a:r>
            <a:r>
              <a:rPr kumimoji="1" lang="ja-JP" altLang="en-US" sz="1000" b="1" dirty="0">
                <a:solidFill>
                  <a:srgbClr val="FF0000"/>
                </a:solidFill>
                <a:latin typeface="Meiryo UI" panose="020B0604030504040204" pitchFamily="50" charset="-128"/>
                <a:ea typeface="Meiryo UI" panose="020B0604030504040204" pitchFamily="50" charset="-128"/>
              </a:rPr>
              <a:t>新　独自</a:t>
            </a:r>
            <a:r>
              <a:rPr kumimoji="1" lang="en-US" altLang="ja-JP" sz="1000" b="1" dirty="0">
                <a:solidFill>
                  <a:srgbClr val="FF0000"/>
                </a:solidFill>
                <a:latin typeface="Meiryo UI" panose="020B0604030504040204" pitchFamily="50" charset="-128"/>
                <a:ea typeface="Meiryo UI" panose="020B0604030504040204" pitchFamily="50" charset="-128"/>
              </a:rPr>
              <a:t>】</a:t>
            </a:r>
          </a:p>
          <a:p>
            <a:pPr>
              <a:lnSpc>
                <a:spcPts val="1100"/>
              </a:lnSpc>
            </a:pPr>
            <a:r>
              <a:rPr kumimoji="1" lang="ja-JP" altLang="en-US" sz="900" dirty="0">
                <a:solidFill>
                  <a:srgbClr val="FF0000"/>
                </a:solidFill>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・府による府感染症対策部会（都道府県連携協議会）等を活用した対策の推進</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1000"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予防接種に関する正しい知識の普及</a:t>
            </a:r>
            <a:endParaRPr kumimoji="1" lang="en-US" altLang="ja-JP" sz="1000" b="1"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55D0C98D-5EC4-9910-CFD8-F795BE3976CC}"/>
              </a:ext>
            </a:extLst>
          </p:cNvPr>
          <p:cNvSpPr txBox="1"/>
          <p:nvPr/>
        </p:nvSpPr>
        <p:spPr>
          <a:xfrm>
            <a:off x="9628520" y="664324"/>
            <a:ext cx="3147180" cy="798104"/>
          </a:xfrm>
          <a:prstGeom prst="rect">
            <a:avLst/>
          </a:prstGeom>
          <a:noFill/>
        </p:spPr>
        <p:txBody>
          <a:bodyPr wrap="square" rtlCol="0">
            <a:spAutoFit/>
          </a:bodyPr>
          <a:lstStyle/>
          <a:p>
            <a:pPr>
              <a:lnSpc>
                <a:spcPts val="1100"/>
              </a:lnSpc>
            </a:pPr>
            <a:r>
              <a:rPr kumimoji="1" lang="ja-JP" altLang="en-US" sz="1000" b="1" dirty="0">
                <a:latin typeface="Meiryo UI" panose="020B0604030504040204" pitchFamily="50" charset="-128"/>
                <a:ea typeface="Meiryo UI" panose="020B0604030504040204" pitchFamily="50" charset="-128"/>
              </a:rPr>
              <a:t>□積極的疫学調査、対人・対物措置</a:t>
            </a:r>
            <a:endParaRPr kumimoji="1" lang="en-US" altLang="ja-JP" sz="1000" b="1" dirty="0">
              <a:solidFill>
                <a:srgbClr val="FF0000"/>
              </a:solidFill>
              <a:latin typeface="Meiryo UI" panose="020B0604030504040204" pitchFamily="50" charset="-128"/>
              <a:ea typeface="Meiryo UI" panose="020B0604030504040204" pitchFamily="50" charset="-128"/>
            </a:endParaRPr>
          </a:p>
          <a:p>
            <a:pPr>
              <a:lnSpc>
                <a:spcPts val="1000"/>
              </a:lnSpc>
            </a:pPr>
            <a:r>
              <a:rPr kumimoji="1" lang="ja-JP" altLang="en-US" sz="800" dirty="0">
                <a:latin typeface="Meiryo UI" panose="020B0604030504040204" pitchFamily="50" charset="-128"/>
                <a:ea typeface="Meiryo UI" panose="020B0604030504040204" pitchFamily="50" charset="-128"/>
              </a:rPr>
              <a:t>  ・府等による流行状況の把握、感染源や感染経路の究明等</a:t>
            </a:r>
          </a:p>
          <a:p>
            <a:pPr>
              <a:lnSpc>
                <a:spcPts val="1000"/>
              </a:lnSpc>
            </a:pPr>
            <a:r>
              <a:rPr kumimoji="1" lang="ja-JP" altLang="en-US" sz="800" dirty="0">
                <a:latin typeface="Meiryo UI" panose="020B0604030504040204" pitchFamily="50" charset="-128"/>
                <a:ea typeface="Meiryo UI" panose="020B0604030504040204" pitchFamily="50" charset="-128"/>
              </a:rPr>
              <a:t>  ・府等による就業制限、入院勧告や建物への立入制限等</a:t>
            </a:r>
            <a:endParaRPr kumimoji="1" lang="en-US" altLang="ja-JP" sz="800" dirty="0">
              <a:latin typeface="Meiryo UI" panose="020B0604030504040204" pitchFamily="50" charset="-128"/>
              <a:ea typeface="Meiryo UI" panose="020B0604030504040204" pitchFamily="50" charset="-128"/>
            </a:endParaRPr>
          </a:p>
          <a:p>
            <a:pPr>
              <a:lnSpc>
                <a:spcPts val="300"/>
              </a:lnSpc>
            </a:pPr>
            <a:endParaRPr kumimoji="1" lang="ja-JP" altLang="en-US" sz="800" dirty="0">
              <a:latin typeface="Meiryo UI" panose="020B0604030504040204" pitchFamily="50" charset="-128"/>
              <a:ea typeface="Meiryo UI" panose="020B0604030504040204" pitchFamily="50" charset="-128"/>
            </a:endParaRPr>
          </a:p>
          <a:p>
            <a:pPr>
              <a:lnSpc>
                <a:spcPts val="1100"/>
              </a:lnSpc>
            </a:pPr>
            <a:r>
              <a:rPr kumimoji="1" lang="ja-JP" altLang="en-US" sz="1000" b="1" dirty="0">
                <a:latin typeface="Meiryo UI" panose="020B0604030504040204" pitchFamily="50" charset="-128"/>
                <a:ea typeface="Meiryo UI" panose="020B0604030504040204" pitchFamily="50" charset="-128"/>
              </a:rPr>
              <a:t>□</a:t>
            </a:r>
            <a:r>
              <a:rPr kumimoji="1" lang="ja-JP" altLang="en-US" sz="1000" b="1" i="0" u="sng" strike="noStrike" kern="1200" cap="none" spc="0" normalizeH="0" baseline="0" noProof="0" dirty="0">
                <a:ln>
                  <a:noFill/>
                </a:ln>
                <a:solidFill>
                  <a:schemeClr val="tx1"/>
                </a:solidFill>
                <a:effectLst/>
                <a:highlight>
                  <a:srgbClr val="FFFF66"/>
                </a:highlight>
                <a:uLnTx/>
                <a:uFillTx/>
                <a:latin typeface="Meiryo UI" panose="020B0604030504040204" pitchFamily="50" charset="-128"/>
                <a:ea typeface="Meiryo UI" panose="020B0604030504040204" pitchFamily="50" charset="-128"/>
              </a:rPr>
              <a:t>臨時の予防接種の推進</a:t>
            </a:r>
            <a:r>
              <a:rPr kumimoji="1" lang="ja-JP" altLang="en-US" sz="9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（まん延期）</a:t>
            </a:r>
            <a:r>
              <a:rPr kumimoji="1" lang="en-US" altLang="ja-JP" sz="1000" b="1" dirty="0">
                <a:solidFill>
                  <a:srgbClr val="FF0000"/>
                </a:solidFill>
                <a:latin typeface="Meiryo UI" panose="020B0604030504040204" pitchFamily="50" charset="-128"/>
                <a:ea typeface="Meiryo UI" panose="020B0604030504040204" pitchFamily="50" charset="-128"/>
              </a:rPr>
              <a:t>【</a:t>
            </a:r>
            <a:r>
              <a:rPr kumimoji="1" lang="ja-JP" altLang="en-US" sz="1000" b="1" dirty="0">
                <a:solidFill>
                  <a:srgbClr val="FF0000"/>
                </a:solidFill>
                <a:latin typeface="Meiryo UI" panose="020B0604030504040204" pitchFamily="50" charset="-128"/>
                <a:ea typeface="Meiryo UI" panose="020B0604030504040204" pitchFamily="50" charset="-128"/>
              </a:rPr>
              <a:t>新　一部独自</a:t>
            </a:r>
            <a:r>
              <a:rPr kumimoji="1" lang="en-US" altLang="ja-JP" sz="1000" b="1" dirty="0">
                <a:solidFill>
                  <a:srgbClr val="FF0000"/>
                </a:solidFill>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　・府等による接種体制の構築</a:t>
            </a:r>
            <a:endParaRPr kumimoji="1" lang="en-US" altLang="ja-JP" sz="8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07A6CE2F-9B1C-F9DC-89DA-2FCABB6A253C}"/>
              </a:ext>
            </a:extLst>
          </p:cNvPr>
          <p:cNvSpPr txBox="1"/>
          <p:nvPr/>
        </p:nvSpPr>
        <p:spPr>
          <a:xfrm>
            <a:off x="6355206" y="712150"/>
            <a:ext cx="3497581" cy="669414"/>
          </a:xfrm>
          <a:prstGeom prst="rect">
            <a:avLst/>
          </a:prstGeom>
          <a:noFill/>
        </p:spPr>
        <p:txBody>
          <a:bodyPr wrap="square" rtlCol="0">
            <a:spAutoFit/>
          </a:bodyPr>
          <a:lstStyle/>
          <a:p>
            <a:pPr>
              <a:lnSpc>
                <a:spcPts val="1100"/>
              </a:lnSpc>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highlight>
                  <a:srgbClr val="FFFF66"/>
                </a:highlight>
                <a:latin typeface="Meiryo UI" panose="020B0604030504040204" pitchFamily="50" charset="-128"/>
                <a:ea typeface="Meiryo UI" panose="020B0604030504040204" pitchFamily="50" charset="-128"/>
              </a:rPr>
              <a:t>患者情報等公表の府への一元化</a:t>
            </a:r>
            <a:r>
              <a:rPr kumimoji="1" lang="en-US" altLang="ja-JP" sz="1000" b="1" dirty="0">
                <a:solidFill>
                  <a:srgbClr val="FF0000"/>
                </a:solidFill>
                <a:latin typeface="Meiryo UI" panose="020B0604030504040204" pitchFamily="50" charset="-128"/>
                <a:ea typeface="Meiryo UI" panose="020B0604030504040204" pitchFamily="50" charset="-128"/>
              </a:rPr>
              <a:t>【</a:t>
            </a:r>
            <a:r>
              <a:rPr kumimoji="1" lang="ja-JP" altLang="en-US" sz="1000" b="1" dirty="0">
                <a:solidFill>
                  <a:srgbClr val="FF0000"/>
                </a:solidFill>
                <a:latin typeface="Meiryo UI" panose="020B0604030504040204" pitchFamily="50" charset="-128"/>
                <a:ea typeface="Meiryo UI" panose="020B0604030504040204" pitchFamily="50" charset="-128"/>
              </a:rPr>
              <a:t>新　独自</a:t>
            </a:r>
            <a:r>
              <a:rPr kumimoji="1" lang="en-US" altLang="ja-JP" sz="1000" b="1" dirty="0">
                <a:solidFill>
                  <a:srgbClr val="FF0000"/>
                </a:solidFill>
                <a:latin typeface="Meiryo UI" panose="020B0604030504040204" pitchFamily="50" charset="-128"/>
                <a:ea typeface="Meiryo UI" panose="020B0604030504040204" pitchFamily="50" charset="-128"/>
              </a:rPr>
              <a:t>】</a:t>
            </a:r>
            <a:r>
              <a:rPr kumimoji="1" lang="ja-JP" altLang="en-US" sz="1000" b="1" dirty="0">
                <a:solidFill>
                  <a:srgbClr val="FF0000"/>
                </a:solidFill>
                <a:latin typeface="Meiryo UI" panose="020B0604030504040204" pitchFamily="50" charset="-128"/>
                <a:ea typeface="Meiryo UI" panose="020B0604030504040204" pitchFamily="50" charset="-128"/>
              </a:rPr>
              <a:t>　</a:t>
            </a:r>
            <a:endParaRPr kumimoji="1" lang="en-US" altLang="ja-JP" sz="1000" b="1" dirty="0">
              <a:solidFill>
                <a:srgbClr val="FF0000"/>
              </a:solidFill>
              <a:latin typeface="Meiryo UI" panose="020B0604030504040204" pitchFamily="50" charset="-128"/>
              <a:ea typeface="Meiryo UI" panose="020B0604030504040204" pitchFamily="50" charset="-128"/>
            </a:endParaRPr>
          </a:p>
          <a:p>
            <a:pPr>
              <a:lnSpc>
                <a:spcPts val="1000"/>
              </a:lnSpc>
            </a:pPr>
            <a:r>
              <a:rPr kumimoji="1" lang="ja-JP" altLang="en-US" sz="800" dirty="0">
                <a:latin typeface="Meiryo UI" panose="020B0604030504040204" pitchFamily="50" charset="-128"/>
                <a:ea typeface="Meiryo UI" panose="020B0604030504040204" pitchFamily="50" charset="-128"/>
              </a:rPr>
              <a:t>　・保健所設置市との協議を通じ、府に患者情報等公表を一元化</a:t>
            </a:r>
            <a:r>
              <a:rPr kumimoji="1" lang="ja-JP" altLang="en-US" sz="500" dirty="0">
                <a:latin typeface="Meiryo UI" panose="020B0604030504040204" pitchFamily="50" charset="-128"/>
                <a:ea typeface="Meiryo UI" panose="020B0604030504040204" pitchFamily="50" charset="-128"/>
              </a:rPr>
              <a:t>（一類感染症も含む）</a:t>
            </a:r>
            <a:endParaRPr kumimoji="1" lang="en-US" altLang="ja-JP" sz="800" dirty="0">
              <a:latin typeface="Meiryo UI" panose="020B0604030504040204" pitchFamily="50" charset="-128"/>
              <a:ea typeface="Meiryo UI" panose="020B0604030504040204" pitchFamily="50" charset="-128"/>
            </a:endParaRPr>
          </a:p>
          <a:p>
            <a:pPr>
              <a:lnSpc>
                <a:spcPts val="300"/>
              </a:lnSpc>
            </a:pP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highlight>
                  <a:srgbClr val="FFFF66"/>
                </a:highlight>
                <a:latin typeface="Meiryo UI" panose="020B0604030504040204" pitchFamily="50" charset="-128"/>
                <a:ea typeface="Meiryo UI" panose="020B0604030504040204" pitchFamily="50" charset="-128"/>
              </a:rPr>
              <a:t>専門家等からの助言等を踏まえた対策の強化</a:t>
            </a:r>
            <a:r>
              <a:rPr kumimoji="1" lang="en-US" altLang="ja-JP" sz="1000" b="1" dirty="0">
                <a:solidFill>
                  <a:srgbClr val="FF0000"/>
                </a:solidFill>
                <a:latin typeface="Meiryo UI" panose="020B0604030504040204" pitchFamily="50" charset="-128"/>
                <a:ea typeface="Meiryo UI" panose="020B0604030504040204" pitchFamily="50" charset="-128"/>
              </a:rPr>
              <a:t>【</a:t>
            </a:r>
            <a:r>
              <a:rPr kumimoji="1" lang="ja-JP" altLang="en-US" sz="1000" b="1" dirty="0">
                <a:solidFill>
                  <a:srgbClr val="FF0000"/>
                </a:solidFill>
                <a:latin typeface="Meiryo UI" panose="020B0604030504040204" pitchFamily="50" charset="-128"/>
                <a:ea typeface="Meiryo UI" panose="020B0604030504040204" pitchFamily="50" charset="-128"/>
              </a:rPr>
              <a:t>新　独自</a:t>
            </a:r>
            <a:r>
              <a:rPr kumimoji="1" lang="en-US" altLang="ja-JP" sz="1000" b="1" dirty="0">
                <a:solidFill>
                  <a:srgbClr val="FF0000"/>
                </a:solidFill>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p>
            <a:pPr>
              <a:lnSpc>
                <a:spcPts val="1000"/>
              </a:lnSpc>
            </a:pPr>
            <a:r>
              <a:rPr kumimoji="1" lang="ja-JP" altLang="en-US" sz="90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・府による専門家等からの助言等を活用した感染症対策の強化</a:t>
            </a:r>
            <a:endParaRPr kumimoji="1" lang="en-US" altLang="ja-JP" sz="900" dirty="0">
              <a:latin typeface="Meiryo UI" panose="020B0604030504040204" pitchFamily="50" charset="-128"/>
              <a:ea typeface="Meiryo UI" panose="020B0604030504040204" pitchFamily="50" charset="-128"/>
            </a:endParaRPr>
          </a:p>
        </p:txBody>
      </p:sp>
      <p:sp>
        <p:nvSpPr>
          <p:cNvPr id="16" name="ホームベース 15"/>
          <p:cNvSpPr/>
          <p:nvPr/>
        </p:nvSpPr>
        <p:spPr>
          <a:xfrm>
            <a:off x="1463836" y="374139"/>
            <a:ext cx="4652424" cy="176566"/>
          </a:xfrm>
          <a:prstGeom prst="homePlat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latin typeface="Meiryo UI" panose="020B0604030504040204" pitchFamily="50" charset="-128"/>
                <a:ea typeface="Meiryo UI" panose="020B0604030504040204" pitchFamily="50" charset="-128"/>
              </a:rPr>
              <a:t>平時</a:t>
            </a:r>
          </a:p>
        </p:txBody>
      </p:sp>
      <p:sp>
        <p:nvSpPr>
          <p:cNvPr id="17" name="山形 12">
            <a:extLst>
              <a:ext uri="{FF2B5EF4-FFF2-40B4-BE49-F238E27FC236}">
                <a16:creationId xmlns:a16="http://schemas.microsoft.com/office/drawing/2014/main" id="{2B387B30-6532-9849-F955-A91ABED142BD}"/>
              </a:ext>
            </a:extLst>
          </p:cNvPr>
          <p:cNvSpPr/>
          <p:nvPr/>
        </p:nvSpPr>
        <p:spPr>
          <a:xfrm>
            <a:off x="6136477" y="373183"/>
            <a:ext cx="6577573" cy="178363"/>
          </a:xfrm>
          <a:prstGeom prst="chevron">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感染症の発生及びまん延時</a:t>
            </a:r>
          </a:p>
        </p:txBody>
      </p:sp>
      <p:sp>
        <p:nvSpPr>
          <p:cNvPr id="5" name="テキスト ボックス 4">
            <a:extLst>
              <a:ext uri="{FF2B5EF4-FFF2-40B4-BE49-F238E27FC236}">
                <a16:creationId xmlns:a16="http://schemas.microsoft.com/office/drawing/2014/main" id="{F81A70EE-D739-3689-4B4E-6E61C4894B61}"/>
              </a:ext>
            </a:extLst>
          </p:cNvPr>
          <p:cNvSpPr txBox="1"/>
          <p:nvPr/>
        </p:nvSpPr>
        <p:spPr>
          <a:xfrm>
            <a:off x="62788" y="656041"/>
            <a:ext cx="1286199" cy="230832"/>
          </a:xfrm>
          <a:prstGeom prst="rect">
            <a:avLst/>
          </a:prstGeom>
          <a:solidFill>
            <a:schemeClr val="tx2"/>
          </a:solidFill>
        </p:spPr>
        <p:txBody>
          <a:bodyPr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発生予防・まん延防止</a:t>
            </a:r>
          </a:p>
        </p:txBody>
      </p:sp>
      <p:sp>
        <p:nvSpPr>
          <p:cNvPr id="6" name="テキスト ボックス 5">
            <a:extLst>
              <a:ext uri="{FF2B5EF4-FFF2-40B4-BE49-F238E27FC236}">
                <a16:creationId xmlns:a16="http://schemas.microsoft.com/office/drawing/2014/main" id="{1BBDB322-963F-41E0-C03C-F7F60EFF38BA}"/>
              </a:ext>
            </a:extLst>
          </p:cNvPr>
          <p:cNvSpPr txBox="1"/>
          <p:nvPr/>
        </p:nvSpPr>
        <p:spPr>
          <a:xfrm>
            <a:off x="73872" y="1472820"/>
            <a:ext cx="1286199" cy="230832"/>
          </a:xfrm>
          <a:prstGeom prst="rect">
            <a:avLst/>
          </a:prstGeom>
          <a:solidFill>
            <a:schemeClr val="tx2"/>
          </a:solidFill>
        </p:spPr>
        <p:txBody>
          <a:bodyPr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病原体の情報収集等</a:t>
            </a:r>
          </a:p>
        </p:txBody>
      </p:sp>
      <p:sp>
        <p:nvSpPr>
          <p:cNvPr id="7" name="テキスト ボックス 6">
            <a:extLst>
              <a:ext uri="{FF2B5EF4-FFF2-40B4-BE49-F238E27FC236}">
                <a16:creationId xmlns:a16="http://schemas.microsoft.com/office/drawing/2014/main" id="{9777B696-6DA6-2379-1793-2B839504B8CA}"/>
              </a:ext>
            </a:extLst>
          </p:cNvPr>
          <p:cNvSpPr txBox="1"/>
          <p:nvPr/>
        </p:nvSpPr>
        <p:spPr>
          <a:xfrm>
            <a:off x="383601" y="2686639"/>
            <a:ext cx="965385" cy="230832"/>
          </a:xfrm>
          <a:prstGeom prst="rect">
            <a:avLst/>
          </a:prstGeom>
          <a:solidFill>
            <a:schemeClr val="tx2"/>
          </a:solidFill>
        </p:spPr>
        <p:txBody>
          <a:bodyPr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入院</a:t>
            </a:r>
          </a:p>
        </p:txBody>
      </p:sp>
      <p:sp>
        <p:nvSpPr>
          <p:cNvPr id="8" name="テキスト ボックス 7">
            <a:extLst>
              <a:ext uri="{FF2B5EF4-FFF2-40B4-BE49-F238E27FC236}">
                <a16:creationId xmlns:a16="http://schemas.microsoft.com/office/drawing/2014/main" id="{250F6A1D-068A-EC79-5E50-55C81835311C}"/>
              </a:ext>
            </a:extLst>
          </p:cNvPr>
          <p:cNvSpPr txBox="1"/>
          <p:nvPr/>
        </p:nvSpPr>
        <p:spPr>
          <a:xfrm>
            <a:off x="73872" y="1836221"/>
            <a:ext cx="1286199" cy="230832"/>
          </a:xfrm>
          <a:prstGeom prst="rect">
            <a:avLst/>
          </a:prstGeom>
          <a:solidFill>
            <a:schemeClr val="tx2"/>
          </a:solidFill>
        </p:spPr>
        <p:txBody>
          <a:bodyPr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検査の実施体制等</a:t>
            </a:r>
          </a:p>
        </p:txBody>
      </p:sp>
      <p:sp>
        <p:nvSpPr>
          <p:cNvPr id="15" name="テキスト ボックス 14">
            <a:extLst>
              <a:ext uri="{FF2B5EF4-FFF2-40B4-BE49-F238E27FC236}">
                <a16:creationId xmlns:a16="http://schemas.microsoft.com/office/drawing/2014/main" id="{F7F6006E-3686-4330-6178-8B2389B71D7A}"/>
              </a:ext>
            </a:extLst>
          </p:cNvPr>
          <p:cNvSpPr txBox="1"/>
          <p:nvPr/>
        </p:nvSpPr>
        <p:spPr>
          <a:xfrm>
            <a:off x="44909" y="6947038"/>
            <a:ext cx="1309303" cy="230832"/>
          </a:xfrm>
          <a:prstGeom prst="rect">
            <a:avLst/>
          </a:prstGeom>
          <a:solidFill>
            <a:schemeClr val="tx2"/>
          </a:solidFill>
        </p:spPr>
        <p:txBody>
          <a:bodyPr wrap="square" rtlCol="0">
            <a:spAutoFit/>
          </a:bodyPr>
          <a:lstStyle/>
          <a:p>
            <a:r>
              <a:rPr kumimoji="1" lang="ja-JP" altLang="en-US" sz="900" dirty="0">
                <a:solidFill>
                  <a:schemeClr val="bg1"/>
                </a:solidFill>
                <a:latin typeface="Meiryo UI" panose="020B0604030504040204" pitchFamily="50" charset="-128"/>
                <a:ea typeface="Meiryo UI" panose="020B0604030504040204" pitchFamily="50" charset="-128"/>
              </a:rPr>
              <a:t>人材の養成・資質向上</a:t>
            </a:r>
          </a:p>
        </p:txBody>
      </p:sp>
      <p:sp>
        <p:nvSpPr>
          <p:cNvPr id="19" name="テキスト ボックス 18">
            <a:extLst>
              <a:ext uri="{FF2B5EF4-FFF2-40B4-BE49-F238E27FC236}">
                <a16:creationId xmlns:a16="http://schemas.microsoft.com/office/drawing/2014/main" id="{B8562FBD-39EA-243D-67A3-A92FC1F39D39}"/>
              </a:ext>
            </a:extLst>
          </p:cNvPr>
          <p:cNvSpPr txBox="1"/>
          <p:nvPr/>
        </p:nvSpPr>
        <p:spPr>
          <a:xfrm>
            <a:off x="44909" y="7332503"/>
            <a:ext cx="1308456" cy="230832"/>
          </a:xfrm>
          <a:prstGeom prst="rect">
            <a:avLst/>
          </a:prstGeom>
          <a:solidFill>
            <a:schemeClr val="tx2"/>
          </a:solidFill>
        </p:spPr>
        <p:txBody>
          <a:bodyPr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保健所の体制の確保</a:t>
            </a:r>
          </a:p>
        </p:txBody>
      </p:sp>
      <p:sp>
        <p:nvSpPr>
          <p:cNvPr id="32" name="テキスト ボックス 31">
            <a:extLst>
              <a:ext uri="{FF2B5EF4-FFF2-40B4-BE49-F238E27FC236}">
                <a16:creationId xmlns:a16="http://schemas.microsoft.com/office/drawing/2014/main" id="{F2800A78-F77A-982A-9633-E66E7A74DD5C}"/>
              </a:ext>
            </a:extLst>
          </p:cNvPr>
          <p:cNvSpPr txBox="1"/>
          <p:nvPr/>
        </p:nvSpPr>
        <p:spPr>
          <a:xfrm>
            <a:off x="36121" y="2683503"/>
            <a:ext cx="323165" cy="2894869"/>
          </a:xfrm>
          <a:prstGeom prst="rect">
            <a:avLst/>
          </a:prstGeom>
          <a:solidFill>
            <a:schemeClr val="tx2"/>
          </a:solidFill>
        </p:spPr>
        <p:txBody>
          <a:bodyPr vert="eaVert"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医療提供体制</a:t>
            </a:r>
          </a:p>
        </p:txBody>
      </p:sp>
      <p:sp>
        <p:nvSpPr>
          <p:cNvPr id="34" name="テキスト ボックス 33">
            <a:extLst>
              <a:ext uri="{FF2B5EF4-FFF2-40B4-BE49-F238E27FC236}">
                <a16:creationId xmlns:a16="http://schemas.microsoft.com/office/drawing/2014/main" id="{F62AFE28-9C82-461B-52FF-816E496D191A}"/>
              </a:ext>
            </a:extLst>
          </p:cNvPr>
          <p:cNvSpPr txBox="1"/>
          <p:nvPr/>
        </p:nvSpPr>
        <p:spPr>
          <a:xfrm>
            <a:off x="394768" y="3638959"/>
            <a:ext cx="954217" cy="230832"/>
          </a:xfrm>
          <a:prstGeom prst="rect">
            <a:avLst/>
          </a:prstGeom>
          <a:solidFill>
            <a:schemeClr val="tx2"/>
          </a:solidFill>
        </p:spPr>
        <p:txBody>
          <a:bodyPr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発熱外来</a:t>
            </a:r>
          </a:p>
        </p:txBody>
      </p:sp>
      <p:sp>
        <p:nvSpPr>
          <p:cNvPr id="40" name="テキスト ボックス 39">
            <a:extLst>
              <a:ext uri="{FF2B5EF4-FFF2-40B4-BE49-F238E27FC236}">
                <a16:creationId xmlns:a16="http://schemas.microsoft.com/office/drawing/2014/main" id="{FA51A051-A973-45F4-D56F-3EF1176590BF}"/>
              </a:ext>
            </a:extLst>
          </p:cNvPr>
          <p:cNvSpPr txBox="1"/>
          <p:nvPr/>
        </p:nvSpPr>
        <p:spPr>
          <a:xfrm>
            <a:off x="51812" y="5734765"/>
            <a:ext cx="1287081" cy="230832"/>
          </a:xfrm>
          <a:prstGeom prst="rect">
            <a:avLst/>
          </a:prstGeom>
          <a:solidFill>
            <a:schemeClr val="tx2"/>
          </a:solidFill>
        </p:spPr>
        <p:txBody>
          <a:bodyPr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宿泊施設の確保</a:t>
            </a:r>
          </a:p>
        </p:txBody>
      </p:sp>
      <p:sp>
        <p:nvSpPr>
          <p:cNvPr id="46" name="テキスト ボックス 45">
            <a:extLst>
              <a:ext uri="{FF2B5EF4-FFF2-40B4-BE49-F238E27FC236}">
                <a16:creationId xmlns:a16="http://schemas.microsoft.com/office/drawing/2014/main" id="{08461F5D-2E97-ECD9-8949-E5A74C3B02AC}"/>
              </a:ext>
            </a:extLst>
          </p:cNvPr>
          <p:cNvSpPr txBox="1"/>
          <p:nvPr/>
        </p:nvSpPr>
        <p:spPr>
          <a:xfrm>
            <a:off x="407077" y="4504739"/>
            <a:ext cx="944882" cy="230832"/>
          </a:xfrm>
          <a:prstGeom prst="rect">
            <a:avLst/>
          </a:prstGeom>
          <a:solidFill>
            <a:schemeClr val="tx2"/>
          </a:solidFill>
        </p:spPr>
        <p:txBody>
          <a:bodyPr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医療人材派遣</a:t>
            </a:r>
          </a:p>
        </p:txBody>
      </p:sp>
      <p:sp>
        <p:nvSpPr>
          <p:cNvPr id="50" name="テキスト ボックス 49">
            <a:extLst>
              <a:ext uri="{FF2B5EF4-FFF2-40B4-BE49-F238E27FC236}">
                <a16:creationId xmlns:a16="http://schemas.microsoft.com/office/drawing/2014/main" id="{F922B988-72D1-D2D9-E07E-D663EEF02EAD}"/>
              </a:ext>
            </a:extLst>
          </p:cNvPr>
          <p:cNvSpPr txBox="1"/>
          <p:nvPr/>
        </p:nvSpPr>
        <p:spPr>
          <a:xfrm>
            <a:off x="6377300" y="4534780"/>
            <a:ext cx="3774121" cy="374461"/>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協定に基づいた医療人材の派遣</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・府知事要請による医療人材の派遣</a:t>
            </a:r>
          </a:p>
        </p:txBody>
      </p:sp>
      <p:sp>
        <p:nvSpPr>
          <p:cNvPr id="51" name="テキスト ボックス 50">
            <a:extLst>
              <a:ext uri="{FF2B5EF4-FFF2-40B4-BE49-F238E27FC236}">
                <a16:creationId xmlns:a16="http://schemas.microsoft.com/office/drawing/2014/main" id="{D1FD87B8-A1AB-FC3D-45BC-DDF9BDA30933}"/>
              </a:ext>
            </a:extLst>
          </p:cNvPr>
          <p:cNvSpPr txBox="1"/>
          <p:nvPr/>
        </p:nvSpPr>
        <p:spPr>
          <a:xfrm>
            <a:off x="396398" y="4955444"/>
            <a:ext cx="944881" cy="348813"/>
          </a:xfrm>
          <a:prstGeom prst="rect">
            <a:avLst/>
          </a:prstGeom>
          <a:solidFill>
            <a:schemeClr val="tx2"/>
          </a:solidFill>
        </p:spPr>
        <p:txBody>
          <a:bodyPr wrap="square" rtlCol="0">
            <a:spAutoFit/>
          </a:bodyPr>
          <a:lstStyle/>
          <a:p>
            <a:pPr algn="ctr">
              <a:lnSpc>
                <a:spcPts val="1000"/>
              </a:lnSpc>
            </a:pPr>
            <a:r>
              <a:rPr kumimoji="1" lang="ja-JP" altLang="en-US" sz="900" dirty="0">
                <a:solidFill>
                  <a:schemeClr val="bg1"/>
                </a:solidFill>
                <a:latin typeface="Meiryo UI" panose="020B0604030504040204" pitchFamily="50" charset="-128"/>
                <a:ea typeface="Meiryo UI" panose="020B0604030504040204" pitchFamily="50" charset="-128"/>
              </a:rPr>
              <a:t>個人防護具の備蓄</a:t>
            </a:r>
          </a:p>
        </p:txBody>
      </p:sp>
      <p:sp>
        <p:nvSpPr>
          <p:cNvPr id="55" name="テキスト ボックス 54">
            <a:extLst>
              <a:ext uri="{FF2B5EF4-FFF2-40B4-BE49-F238E27FC236}">
                <a16:creationId xmlns:a16="http://schemas.microsoft.com/office/drawing/2014/main" id="{63B719E6-E4E2-F6BD-C0A6-0851F6EF5FE3}"/>
              </a:ext>
            </a:extLst>
          </p:cNvPr>
          <p:cNvSpPr txBox="1"/>
          <p:nvPr/>
        </p:nvSpPr>
        <p:spPr>
          <a:xfrm>
            <a:off x="6391250" y="4998019"/>
            <a:ext cx="4394835" cy="362087"/>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個人防護具の供給</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・府による個人防護具の調達や医療機関への供給</a:t>
            </a:r>
          </a:p>
        </p:txBody>
      </p:sp>
      <p:sp>
        <p:nvSpPr>
          <p:cNvPr id="56" name="テキスト ボックス 55">
            <a:extLst>
              <a:ext uri="{FF2B5EF4-FFF2-40B4-BE49-F238E27FC236}">
                <a16:creationId xmlns:a16="http://schemas.microsoft.com/office/drawing/2014/main" id="{C1F979C0-5B70-352D-053C-4EF0DA6D93D0}"/>
              </a:ext>
            </a:extLst>
          </p:cNvPr>
          <p:cNvSpPr txBox="1"/>
          <p:nvPr/>
        </p:nvSpPr>
        <p:spPr>
          <a:xfrm>
            <a:off x="392766" y="5342573"/>
            <a:ext cx="952671" cy="230832"/>
          </a:xfrm>
          <a:prstGeom prst="rect">
            <a:avLst/>
          </a:prstGeom>
          <a:solidFill>
            <a:schemeClr val="tx2"/>
          </a:solidFill>
        </p:spPr>
        <p:txBody>
          <a:bodyPr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移送</a:t>
            </a:r>
          </a:p>
        </p:txBody>
      </p:sp>
      <p:sp>
        <p:nvSpPr>
          <p:cNvPr id="3" name="テキスト ボックス 2">
            <a:extLst>
              <a:ext uri="{FF2B5EF4-FFF2-40B4-BE49-F238E27FC236}">
                <a16:creationId xmlns:a16="http://schemas.microsoft.com/office/drawing/2014/main" id="{AE1DD76A-3C92-558A-C739-D38F8696CCC8}"/>
              </a:ext>
            </a:extLst>
          </p:cNvPr>
          <p:cNvSpPr txBox="1"/>
          <p:nvPr/>
        </p:nvSpPr>
        <p:spPr>
          <a:xfrm>
            <a:off x="40108" y="8255202"/>
            <a:ext cx="1305329" cy="369332"/>
          </a:xfrm>
          <a:prstGeom prst="rect">
            <a:avLst/>
          </a:prstGeom>
          <a:solidFill>
            <a:schemeClr val="tx2"/>
          </a:solidFill>
        </p:spPr>
        <p:txBody>
          <a:bodyPr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緊急時における感染症のまん延防止等</a:t>
            </a:r>
            <a:endParaRPr kumimoji="1" lang="en-US" altLang="ja-JP" sz="900" dirty="0">
              <a:solidFill>
                <a:schemeClr val="bg1"/>
              </a:solidFill>
              <a:latin typeface="Meiryo UI" panose="020B0604030504040204" pitchFamily="50" charset="-128"/>
              <a:ea typeface="Meiryo UI" panose="020B0604030504040204" pitchFamily="50" charset="-128"/>
            </a:endParaRPr>
          </a:p>
        </p:txBody>
      </p:sp>
      <p:grpSp>
        <p:nvGrpSpPr>
          <p:cNvPr id="115" name="グループ化 114">
            <a:extLst>
              <a:ext uri="{FF2B5EF4-FFF2-40B4-BE49-F238E27FC236}">
                <a16:creationId xmlns:a16="http://schemas.microsoft.com/office/drawing/2014/main" id="{45F89266-2ED6-4BE2-B1CA-F3869E2A81CD}"/>
              </a:ext>
            </a:extLst>
          </p:cNvPr>
          <p:cNvGrpSpPr/>
          <p:nvPr/>
        </p:nvGrpSpPr>
        <p:grpSpPr>
          <a:xfrm>
            <a:off x="6037267" y="2908369"/>
            <a:ext cx="165073" cy="304058"/>
            <a:chOff x="1945243" y="2363189"/>
            <a:chExt cx="203274" cy="304058"/>
          </a:xfrm>
        </p:grpSpPr>
        <p:sp>
          <p:nvSpPr>
            <p:cNvPr id="116" name="山形 5">
              <a:extLst>
                <a:ext uri="{FF2B5EF4-FFF2-40B4-BE49-F238E27FC236}">
                  <a16:creationId xmlns:a16="http://schemas.microsoft.com/office/drawing/2014/main" id="{143D403D-1AE9-4B46-A601-64DD3B5C9449}"/>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117" name="山形 82">
              <a:extLst>
                <a:ext uri="{FF2B5EF4-FFF2-40B4-BE49-F238E27FC236}">
                  <a16:creationId xmlns:a16="http://schemas.microsoft.com/office/drawing/2014/main" id="{6EAFFAF8-9E9A-4067-B993-924861D6A974}"/>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sp>
        <p:nvSpPr>
          <p:cNvPr id="147" name="テキスト ボックス 146"/>
          <p:cNvSpPr txBox="1"/>
          <p:nvPr/>
        </p:nvSpPr>
        <p:spPr>
          <a:xfrm>
            <a:off x="0" y="-3194"/>
            <a:ext cx="12801600" cy="338554"/>
          </a:xfrm>
          <a:prstGeom prst="rect">
            <a:avLst/>
          </a:prstGeom>
          <a:solidFill>
            <a:schemeClr val="accent5">
              <a:lumMod val="75000"/>
            </a:schemeClr>
          </a:solidFill>
        </p:spPr>
        <p:txBody>
          <a:bodyPr wrap="square" rtlCol="0">
            <a:spAutoFit/>
          </a:bodyPr>
          <a:lstStyle/>
          <a:p>
            <a:pPr algn="ctr"/>
            <a:r>
              <a:rPr lang="ja-JP" altLang="en-US" sz="1600" b="1" dirty="0">
                <a:solidFill>
                  <a:schemeClr val="bg1"/>
                </a:solidFill>
                <a:latin typeface="UD デジタル 教科書体 NK-B" panose="02020700000000000000" pitchFamily="18" charset="-128"/>
                <a:ea typeface="UD デジタル 教科書体 NK-B" panose="02020700000000000000" pitchFamily="18" charset="-128"/>
              </a:rPr>
              <a:t>大阪府感染症予防計画（第６版）の主な項目と取組み</a:t>
            </a:r>
          </a:p>
        </p:txBody>
      </p:sp>
      <p:sp>
        <p:nvSpPr>
          <p:cNvPr id="79" name="テキスト ボックス 78">
            <a:extLst>
              <a:ext uri="{FF2B5EF4-FFF2-40B4-BE49-F238E27FC236}">
                <a16:creationId xmlns:a16="http://schemas.microsoft.com/office/drawing/2014/main" id="{544AC3E8-33EF-792C-2310-1289DCF3CF8D}"/>
              </a:ext>
            </a:extLst>
          </p:cNvPr>
          <p:cNvSpPr txBox="1"/>
          <p:nvPr/>
        </p:nvSpPr>
        <p:spPr>
          <a:xfrm>
            <a:off x="4976553" y="1867920"/>
            <a:ext cx="1015200" cy="215444"/>
          </a:xfrm>
          <a:prstGeom prst="rect">
            <a:avLst/>
          </a:prstGeom>
          <a:noFill/>
        </p:spPr>
        <p:txBody>
          <a:bodyPr wrap="square" rtlCol="0">
            <a:spAutoFit/>
          </a:bodyPr>
          <a:lstStyle/>
          <a:p>
            <a:r>
              <a:rPr kumimoji="1" lang="ja-JP" altLang="en-US" sz="800" b="1" dirty="0">
                <a:latin typeface="BIZ UDPゴシック" panose="020B0400000000000000" pitchFamily="50" charset="-128"/>
                <a:ea typeface="BIZ UDPゴシック" panose="020B0400000000000000" pitchFamily="50" charset="-128"/>
              </a:rPr>
              <a:t>＜数値目標＞</a:t>
            </a:r>
          </a:p>
        </p:txBody>
      </p:sp>
      <p:sp>
        <p:nvSpPr>
          <p:cNvPr id="81" name="テキスト ボックス 80">
            <a:extLst>
              <a:ext uri="{FF2B5EF4-FFF2-40B4-BE49-F238E27FC236}">
                <a16:creationId xmlns:a16="http://schemas.microsoft.com/office/drawing/2014/main" id="{0CE1BB9B-D24C-59BE-6970-75D1256AA5EB}"/>
              </a:ext>
            </a:extLst>
          </p:cNvPr>
          <p:cNvSpPr txBox="1"/>
          <p:nvPr/>
        </p:nvSpPr>
        <p:spPr>
          <a:xfrm>
            <a:off x="4970000" y="2344822"/>
            <a:ext cx="890909" cy="215444"/>
          </a:xfrm>
          <a:prstGeom prst="rect">
            <a:avLst/>
          </a:prstGeom>
          <a:noFill/>
        </p:spPr>
        <p:txBody>
          <a:bodyPr wrap="square" rtlCol="0">
            <a:spAutoFit/>
          </a:bodyPr>
          <a:lstStyle/>
          <a:p>
            <a:r>
              <a:rPr kumimoji="1" lang="ja-JP" altLang="en-US" sz="800" b="1" dirty="0">
                <a:latin typeface="BIZ UDPゴシック" panose="020B0400000000000000" pitchFamily="50" charset="-128"/>
                <a:ea typeface="BIZ UDPゴシック" panose="020B0400000000000000" pitchFamily="50" charset="-128"/>
              </a:rPr>
              <a:t>＜数値目標＞</a:t>
            </a:r>
          </a:p>
        </p:txBody>
      </p:sp>
      <p:sp>
        <p:nvSpPr>
          <p:cNvPr id="82" name="テキスト ボックス 81">
            <a:extLst>
              <a:ext uri="{FF2B5EF4-FFF2-40B4-BE49-F238E27FC236}">
                <a16:creationId xmlns:a16="http://schemas.microsoft.com/office/drawing/2014/main" id="{E33A4A82-3167-B464-9DA3-946E66AE13E1}"/>
              </a:ext>
            </a:extLst>
          </p:cNvPr>
          <p:cNvSpPr txBox="1"/>
          <p:nvPr/>
        </p:nvSpPr>
        <p:spPr>
          <a:xfrm>
            <a:off x="5035953" y="3130117"/>
            <a:ext cx="1015200" cy="215444"/>
          </a:xfrm>
          <a:prstGeom prst="rect">
            <a:avLst/>
          </a:prstGeom>
          <a:noFill/>
        </p:spPr>
        <p:txBody>
          <a:bodyPr wrap="square" rtlCol="0">
            <a:spAutoFit/>
          </a:bodyPr>
          <a:lstStyle/>
          <a:p>
            <a:r>
              <a:rPr kumimoji="1" lang="ja-JP" altLang="en-US" sz="800" b="1" dirty="0">
                <a:latin typeface="BIZ UDPゴシック" panose="020B0400000000000000" pitchFamily="50" charset="-128"/>
                <a:ea typeface="BIZ UDPゴシック" panose="020B0400000000000000" pitchFamily="50" charset="-128"/>
              </a:rPr>
              <a:t>＜数値目標＞</a:t>
            </a:r>
          </a:p>
        </p:txBody>
      </p:sp>
      <p:sp>
        <p:nvSpPr>
          <p:cNvPr id="103" name="テキスト ボックス 102">
            <a:extLst>
              <a:ext uri="{FF2B5EF4-FFF2-40B4-BE49-F238E27FC236}">
                <a16:creationId xmlns:a16="http://schemas.microsoft.com/office/drawing/2014/main" id="{B18C1272-177F-C91C-CFE7-FD272A126DA0}"/>
              </a:ext>
            </a:extLst>
          </p:cNvPr>
          <p:cNvSpPr txBox="1"/>
          <p:nvPr/>
        </p:nvSpPr>
        <p:spPr>
          <a:xfrm>
            <a:off x="5034184" y="3674473"/>
            <a:ext cx="1015200" cy="215444"/>
          </a:xfrm>
          <a:prstGeom prst="rect">
            <a:avLst/>
          </a:prstGeom>
          <a:noFill/>
        </p:spPr>
        <p:txBody>
          <a:bodyPr wrap="square" rtlCol="0">
            <a:spAutoFit/>
          </a:bodyPr>
          <a:lstStyle/>
          <a:p>
            <a:r>
              <a:rPr kumimoji="1" lang="ja-JP" altLang="en-US" sz="800" b="1" dirty="0">
                <a:latin typeface="BIZ UDPゴシック" panose="020B0400000000000000" pitchFamily="50" charset="-128"/>
                <a:ea typeface="BIZ UDPゴシック" panose="020B0400000000000000" pitchFamily="50" charset="-128"/>
              </a:rPr>
              <a:t>＜数値目標＞</a:t>
            </a:r>
          </a:p>
        </p:txBody>
      </p:sp>
      <p:sp>
        <p:nvSpPr>
          <p:cNvPr id="139" name="テキスト ボックス 138">
            <a:extLst>
              <a:ext uri="{FF2B5EF4-FFF2-40B4-BE49-F238E27FC236}">
                <a16:creationId xmlns:a16="http://schemas.microsoft.com/office/drawing/2014/main" id="{2BDE13B5-800A-6374-AFFE-D32274D53E86}"/>
              </a:ext>
            </a:extLst>
          </p:cNvPr>
          <p:cNvSpPr txBox="1"/>
          <p:nvPr/>
        </p:nvSpPr>
        <p:spPr>
          <a:xfrm>
            <a:off x="5034184" y="5883401"/>
            <a:ext cx="1015200" cy="215444"/>
          </a:xfrm>
          <a:prstGeom prst="rect">
            <a:avLst/>
          </a:prstGeom>
          <a:noFill/>
        </p:spPr>
        <p:txBody>
          <a:bodyPr wrap="square" rtlCol="0">
            <a:spAutoFit/>
          </a:bodyPr>
          <a:lstStyle/>
          <a:p>
            <a:r>
              <a:rPr kumimoji="1" lang="ja-JP" altLang="en-US" sz="800" b="1" dirty="0">
                <a:latin typeface="BIZ UDPゴシック" panose="020B0400000000000000" pitchFamily="50" charset="-128"/>
                <a:ea typeface="BIZ UDPゴシック" panose="020B0400000000000000" pitchFamily="50" charset="-128"/>
              </a:rPr>
              <a:t>＜数値目標＞</a:t>
            </a:r>
          </a:p>
        </p:txBody>
      </p:sp>
      <p:sp>
        <p:nvSpPr>
          <p:cNvPr id="141" name="テキスト ボックス 140">
            <a:extLst>
              <a:ext uri="{FF2B5EF4-FFF2-40B4-BE49-F238E27FC236}">
                <a16:creationId xmlns:a16="http://schemas.microsoft.com/office/drawing/2014/main" id="{AD2EC831-CE2D-B512-62FE-70B157F7BBDD}"/>
              </a:ext>
            </a:extLst>
          </p:cNvPr>
          <p:cNvSpPr txBox="1"/>
          <p:nvPr/>
        </p:nvSpPr>
        <p:spPr>
          <a:xfrm>
            <a:off x="5039085" y="4537711"/>
            <a:ext cx="1015200" cy="215444"/>
          </a:xfrm>
          <a:prstGeom prst="rect">
            <a:avLst/>
          </a:prstGeom>
          <a:noFill/>
        </p:spPr>
        <p:txBody>
          <a:bodyPr wrap="square" rtlCol="0">
            <a:spAutoFit/>
          </a:bodyPr>
          <a:lstStyle/>
          <a:p>
            <a:r>
              <a:rPr kumimoji="1" lang="ja-JP" altLang="en-US" sz="800" b="1" dirty="0">
                <a:latin typeface="BIZ UDPゴシック" panose="020B0400000000000000" pitchFamily="50" charset="-128"/>
                <a:ea typeface="BIZ UDPゴシック" panose="020B0400000000000000" pitchFamily="50" charset="-128"/>
              </a:rPr>
              <a:t>＜数値目標＞</a:t>
            </a:r>
          </a:p>
        </p:txBody>
      </p:sp>
      <p:sp>
        <p:nvSpPr>
          <p:cNvPr id="148" name="テキスト ボックス 147">
            <a:extLst>
              <a:ext uri="{FF2B5EF4-FFF2-40B4-BE49-F238E27FC236}">
                <a16:creationId xmlns:a16="http://schemas.microsoft.com/office/drawing/2014/main" id="{FC25A8EB-3E96-9070-C44B-F014BDA76644}"/>
              </a:ext>
            </a:extLst>
          </p:cNvPr>
          <p:cNvSpPr txBox="1"/>
          <p:nvPr/>
        </p:nvSpPr>
        <p:spPr>
          <a:xfrm>
            <a:off x="5049996" y="4971167"/>
            <a:ext cx="896602" cy="215444"/>
          </a:xfrm>
          <a:prstGeom prst="rect">
            <a:avLst/>
          </a:prstGeom>
          <a:noFill/>
        </p:spPr>
        <p:txBody>
          <a:bodyPr wrap="square" rtlCol="0">
            <a:spAutoFit/>
          </a:bodyPr>
          <a:lstStyle/>
          <a:p>
            <a:r>
              <a:rPr kumimoji="1" lang="ja-JP" altLang="en-US" sz="800" b="1" dirty="0">
                <a:latin typeface="BIZ UDPゴシック" panose="020B0400000000000000" pitchFamily="50" charset="-128"/>
                <a:ea typeface="BIZ UDPゴシック" panose="020B0400000000000000" pitchFamily="50" charset="-128"/>
              </a:rPr>
              <a:t>＜数値目標＞</a:t>
            </a:r>
          </a:p>
        </p:txBody>
      </p:sp>
      <p:sp>
        <p:nvSpPr>
          <p:cNvPr id="149" name="テキスト ボックス 148">
            <a:extLst>
              <a:ext uri="{FF2B5EF4-FFF2-40B4-BE49-F238E27FC236}">
                <a16:creationId xmlns:a16="http://schemas.microsoft.com/office/drawing/2014/main" id="{D97EF61A-0AA0-28F3-2E86-E53B4B2D7656}"/>
              </a:ext>
            </a:extLst>
          </p:cNvPr>
          <p:cNvSpPr txBox="1"/>
          <p:nvPr/>
        </p:nvSpPr>
        <p:spPr>
          <a:xfrm>
            <a:off x="4950933" y="6949694"/>
            <a:ext cx="1015200" cy="215444"/>
          </a:xfrm>
          <a:prstGeom prst="rect">
            <a:avLst/>
          </a:prstGeom>
          <a:noFill/>
        </p:spPr>
        <p:txBody>
          <a:bodyPr wrap="square" rtlCol="0">
            <a:spAutoFit/>
          </a:bodyPr>
          <a:lstStyle/>
          <a:p>
            <a:r>
              <a:rPr kumimoji="1" lang="ja-JP" altLang="en-US" sz="800" b="1" dirty="0">
                <a:latin typeface="BIZ UDPゴシック" panose="020B0400000000000000" pitchFamily="50" charset="-128"/>
                <a:ea typeface="BIZ UDPゴシック" panose="020B0400000000000000" pitchFamily="50" charset="-128"/>
              </a:rPr>
              <a:t>＜数値目標＞</a:t>
            </a:r>
          </a:p>
        </p:txBody>
      </p:sp>
      <p:sp>
        <p:nvSpPr>
          <p:cNvPr id="150" name="テキスト ボックス 149">
            <a:extLst>
              <a:ext uri="{FF2B5EF4-FFF2-40B4-BE49-F238E27FC236}">
                <a16:creationId xmlns:a16="http://schemas.microsoft.com/office/drawing/2014/main" id="{3DB9AEA2-7527-25F5-BB45-9F27A1449C27}"/>
              </a:ext>
            </a:extLst>
          </p:cNvPr>
          <p:cNvSpPr txBox="1"/>
          <p:nvPr/>
        </p:nvSpPr>
        <p:spPr>
          <a:xfrm>
            <a:off x="4961735" y="7351448"/>
            <a:ext cx="1015200" cy="215444"/>
          </a:xfrm>
          <a:prstGeom prst="rect">
            <a:avLst/>
          </a:prstGeom>
          <a:noFill/>
        </p:spPr>
        <p:txBody>
          <a:bodyPr wrap="square" rtlCol="0">
            <a:spAutoFit/>
          </a:bodyPr>
          <a:lstStyle/>
          <a:p>
            <a:r>
              <a:rPr kumimoji="1" lang="ja-JP" altLang="en-US" sz="800" b="1" dirty="0">
                <a:latin typeface="BIZ UDPゴシック" panose="020B0400000000000000" pitchFamily="50" charset="-128"/>
                <a:ea typeface="BIZ UDPゴシック" panose="020B0400000000000000" pitchFamily="50" charset="-128"/>
              </a:rPr>
              <a:t>＜数値目標＞</a:t>
            </a:r>
          </a:p>
        </p:txBody>
      </p:sp>
      <p:sp>
        <p:nvSpPr>
          <p:cNvPr id="151" name="テキスト ボックス 150">
            <a:extLst>
              <a:ext uri="{FF2B5EF4-FFF2-40B4-BE49-F238E27FC236}">
                <a16:creationId xmlns:a16="http://schemas.microsoft.com/office/drawing/2014/main" id="{993BDB26-F1F1-6C31-FA68-6B9FD45C926B}"/>
              </a:ext>
            </a:extLst>
          </p:cNvPr>
          <p:cNvSpPr txBox="1"/>
          <p:nvPr/>
        </p:nvSpPr>
        <p:spPr>
          <a:xfrm>
            <a:off x="4949835" y="7787694"/>
            <a:ext cx="1015200" cy="215444"/>
          </a:xfrm>
          <a:prstGeom prst="rect">
            <a:avLst/>
          </a:prstGeom>
          <a:noFill/>
        </p:spPr>
        <p:txBody>
          <a:bodyPr wrap="square" rtlCol="0">
            <a:spAutoFit/>
          </a:bodyPr>
          <a:lstStyle/>
          <a:p>
            <a:r>
              <a:rPr kumimoji="1" lang="ja-JP" altLang="en-US" sz="800" b="1" dirty="0">
                <a:latin typeface="BIZ UDPゴシック" panose="020B0400000000000000" pitchFamily="50" charset="-128"/>
                <a:ea typeface="BIZ UDPゴシック" panose="020B0400000000000000" pitchFamily="50" charset="-128"/>
              </a:rPr>
              <a:t>＜数値目標＞</a:t>
            </a:r>
          </a:p>
        </p:txBody>
      </p:sp>
      <p:sp>
        <p:nvSpPr>
          <p:cNvPr id="152" name="テキスト ボックス 151">
            <a:extLst>
              <a:ext uri="{FF2B5EF4-FFF2-40B4-BE49-F238E27FC236}">
                <a16:creationId xmlns:a16="http://schemas.microsoft.com/office/drawing/2014/main" id="{46314354-4D39-3A0B-50A9-82FA8421271E}"/>
              </a:ext>
            </a:extLst>
          </p:cNvPr>
          <p:cNvSpPr txBox="1"/>
          <p:nvPr/>
        </p:nvSpPr>
        <p:spPr>
          <a:xfrm>
            <a:off x="10301106" y="146377"/>
            <a:ext cx="2246279" cy="184666"/>
          </a:xfrm>
          <a:prstGeom prst="rect">
            <a:avLst/>
          </a:prstGeom>
          <a:noFill/>
        </p:spPr>
        <p:txBody>
          <a:bodyPr wrap="square" rtlCol="0">
            <a:spAutoFit/>
          </a:bodyPr>
          <a:lstStyle/>
          <a:p>
            <a:r>
              <a:rPr kumimoji="1" lang="ja-JP" altLang="en-US" sz="600" dirty="0">
                <a:solidFill>
                  <a:schemeClr val="bg1"/>
                </a:solidFill>
                <a:latin typeface="Meiryo UI" panose="020B0604030504040204" pitchFamily="50" charset="-128"/>
                <a:ea typeface="Meiryo UI" panose="020B0604030504040204" pitchFamily="50" charset="-128"/>
              </a:rPr>
              <a:t>府等：府及び保健所設置市（保健所が含まれる場合もあります）</a:t>
            </a:r>
          </a:p>
        </p:txBody>
      </p:sp>
      <p:sp>
        <p:nvSpPr>
          <p:cNvPr id="2" name="スライド番号プレースホルダー 1"/>
          <p:cNvSpPr>
            <a:spLocks noGrp="1"/>
          </p:cNvSpPr>
          <p:nvPr>
            <p:ph type="sldNum" sz="quarter" idx="12"/>
          </p:nvPr>
        </p:nvSpPr>
        <p:spPr>
          <a:xfrm>
            <a:off x="9864187" y="9150554"/>
            <a:ext cx="2880360" cy="511175"/>
          </a:xfrm>
        </p:spPr>
        <p:txBody>
          <a:bodyPr/>
          <a:lstStyle/>
          <a:p>
            <a:fld id="{AA2801FF-8DEB-425D-81D2-94EF3C4C47B5}" type="slidenum">
              <a:rPr kumimoji="1" lang="ja-JP" altLang="en-US" sz="1600" smtClean="0">
                <a:solidFill>
                  <a:schemeClr val="tx1"/>
                </a:solidFill>
                <a:latin typeface="ＭＳ Ｐゴシック" panose="020B0600070205080204" pitchFamily="50" charset="-128"/>
                <a:ea typeface="ＭＳ Ｐゴシック" panose="020B0600070205080204" pitchFamily="50" charset="-128"/>
              </a:rPr>
              <a:t>2</a:t>
            </a:fld>
            <a:endParaRPr kumimoji="1"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0F7F8B59-B631-2F97-E882-F611D34C8510}"/>
              </a:ext>
            </a:extLst>
          </p:cNvPr>
          <p:cNvSpPr txBox="1"/>
          <p:nvPr/>
        </p:nvSpPr>
        <p:spPr>
          <a:xfrm>
            <a:off x="1452592" y="1451387"/>
            <a:ext cx="11270128" cy="374461"/>
          </a:xfrm>
          <a:prstGeom prst="rect">
            <a:avLst/>
          </a:prstGeom>
          <a:noFill/>
        </p:spPr>
        <p:txBody>
          <a:bodyPr wrap="square" rtlCol="0">
            <a:spAutoFit/>
          </a:bodyPr>
          <a:lstStyle/>
          <a:p>
            <a:pPr defTabSz="914400">
              <a:lnSpc>
                <a:spcPts val="1100"/>
              </a:lnSpc>
              <a:defRPr/>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highlight>
                  <a:srgbClr val="FFFF66"/>
                </a:highlight>
                <a:latin typeface="Meiryo UI" panose="020B0604030504040204" pitchFamily="50" charset="-128"/>
                <a:ea typeface="Meiryo UI" panose="020B0604030504040204" pitchFamily="50" charset="-128"/>
              </a:rPr>
              <a:t>感染症及び病原体等に関する情報の収集、調査、研究</a:t>
            </a:r>
            <a:r>
              <a:rPr kumimoji="1" lang="en-US" altLang="ja-JP" sz="1000" b="1" dirty="0">
                <a:solidFill>
                  <a:srgbClr val="FF0000"/>
                </a:solidFill>
                <a:latin typeface="Meiryo UI" panose="020B0604030504040204" pitchFamily="50" charset="-128"/>
                <a:ea typeface="Meiryo UI" panose="020B0604030504040204" pitchFamily="50" charset="-128"/>
              </a:rPr>
              <a:t>【</a:t>
            </a:r>
            <a:r>
              <a:rPr kumimoji="1" lang="ja-JP" altLang="en-US" sz="1000" b="1" dirty="0">
                <a:solidFill>
                  <a:srgbClr val="FF0000"/>
                </a:solidFill>
                <a:latin typeface="Meiryo UI" panose="020B0604030504040204" pitchFamily="50" charset="-128"/>
                <a:ea typeface="Meiryo UI" panose="020B0604030504040204" pitchFamily="50" charset="-128"/>
              </a:rPr>
              <a:t>新　一部独自</a:t>
            </a:r>
            <a:r>
              <a:rPr kumimoji="1" lang="en-US" altLang="ja-JP" sz="1000" b="1" dirty="0">
                <a:solidFill>
                  <a:srgbClr val="FF0000"/>
                </a:solidFill>
                <a:latin typeface="Meiryo UI" panose="020B0604030504040204" pitchFamily="50" charset="-128"/>
                <a:ea typeface="Meiryo UI" panose="020B0604030504040204" pitchFamily="50" charset="-128"/>
              </a:rPr>
              <a:t>】</a:t>
            </a:r>
            <a:endParaRPr kumimoji="1" lang="en-US" altLang="ja-JP" sz="10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lvl="0" defTabSz="914400">
              <a:lnSpc>
                <a:spcPts val="1100"/>
              </a:lnSpc>
              <a:defRPr/>
            </a:pPr>
            <a:r>
              <a:rPr kumimoji="1" lang="ja-JP" altLang="en-US" sz="1000" b="1"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・保健所による地衛研との連携下での情報収集、疫学的な調査、分析及び研究　・地衛研による病原体等の調査、研究等、大安研の機能強化（大学等との連携、行政への助言・提言、環境サーベイランス研究の推進）　・感染症指定医療機関による知見の収集と分析　　　　　　　　　　　　</a:t>
            </a:r>
            <a:endParaRPr kumimoji="1" lang="en-US" altLang="ja-JP" sz="800" dirty="0">
              <a:latin typeface="Meiryo UI" panose="020B0604030504040204" pitchFamily="50" charset="-128"/>
              <a:ea typeface="Meiryo UI" panose="020B0604030504040204" pitchFamily="50" charset="-128"/>
            </a:endParaRPr>
          </a:p>
        </p:txBody>
      </p:sp>
      <p:sp>
        <p:nvSpPr>
          <p:cNvPr id="154" name="正方形/長方形 153"/>
          <p:cNvSpPr/>
          <p:nvPr/>
        </p:nvSpPr>
        <p:spPr>
          <a:xfrm>
            <a:off x="1471941" y="1461057"/>
            <a:ext cx="11219260" cy="32553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正方形/長方形 154"/>
          <p:cNvSpPr/>
          <p:nvPr/>
        </p:nvSpPr>
        <p:spPr>
          <a:xfrm>
            <a:off x="1471784" y="656424"/>
            <a:ext cx="4427914" cy="75578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6" name="グループ化 155">
            <a:extLst>
              <a:ext uri="{FF2B5EF4-FFF2-40B4-BE49-F238E27FC236}">
                <a16:creationId xmlns:a16="http://schemas.microsoft.com/office/drawing/2014/main" id="{45F89266-2ED6-4BE2-B1CA-F3869E2A81CD}"/>
              </a:ext>
            </a:extLst>
          </p:cNvPr>
          <p:cNvGrpSpPr/>
          <p:nvPr/>
        </p:nvGrpSpPr>
        <p:grpSpPr>
          <a:xfrm>
            <a:off x="6037267" y="816074"/>
            <a:ext cx="165073" cy="304058"/>
            <a:chOff x="1945243" y="2363189"/>
            <a:chExt cx="203274" cy="304058"/>
          </a:xfrm>
        </p:grpSpPr>
        <p:sp>
          <p:nvSpPr>
            <p:cNvPr id="157" name="山形 5">
              <a:extLst>
                <a:ext uri="{FF2B5EF4-FFF2-40B4-BE49-F238E27FC236}">
                  <a16:creationId xmlns:a16="http://schemas.microsoft.com/office/drawing/2014/main" id="{143D403D-1AE9-4B46-A601-64DD3B5C9449}"/>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158" name="山形 82">
              <a:extLst>
                <a:ext uri="{FF2B5EF4-FFF2-40B4-BE49-F238E27FC236}">
                  <a16:creationId xmlns:a16="http://schemas.microsoft.com/office/drawing/2014/main" id="{6EAFFAF8-9E9A-4067-B993-924861D6A974}"/>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grpSp>
        <p:nvGrpSpPr>
          <p:cNvPr id="143" name="グループ化 142">
            <a:extLst>
              <a:ext uri="{FF2B5EF4-FFF2-40B4-BE49-F238E27FC236}">
                <a16:creationId xmlns:a16="http://schemas.microsoft.com/office/drawing/2014/main" id="{45F89266-2ED6-4BE2-B1CA-F3869E2A81CD}"/>
              </a:ext>
            </a:extLst>
          </p:cNvPr>
          <p:cNvGrpSpPr/>
          <p:nvPr/>
        </p:nvGrpSpPr>
        <p:grpSpPr>
          <a:xfrm>
            <a:off x="6043322" y="2077603"/>
            <a:ext cx="165073" cy="304058"/>
            <a:chOff x="1945243" y="2363189"/>
            <a:chExt cx="203274" cy="304058"/>
          </a:xfrm>
        </p:grpSpPr>
        <p:sp>
          <p:nvSpPr>
            <p:cNvPr id="163" name="山形 5">
              <a:extLst>
                <a:ext uri="{FF2B5EF4-FFF2-40B4-BE49-F238E27FC236}">
                  <a16:creationId xmlns:a16="http://schemas.microsoft.com/office/drawing/2014/main" id="{143D403D-1AE9-4B46-A601-64DD3B5C9449}"/>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170" name="山形 82">
              <a:extLst>
                <a:ext uri="{FF2B5EF4-FFF2-40B4-BE49-F238E27FC236}">
                  <a16:creationId xmlns:a16="http://schemas.microsoft.com/office/drawing/2014/main" id="{6EAFFAF8-9E9A-4067-B993-924861D6A974}"/>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grpSp>
        <p:nvGrpSpPr>
          <p:cNvPr id="171" name="グループ化 170">
            <a:extLst>
              <a:ext uri="{FF2B5EF4-FFF2-40B4-BE49-F238E27FC236}">
                <a16:creationId xmlns:a16="http://schemas.microsoft.com/office/drawing/2014/main" id="{45F89266-2ED6-4BE2-B1CA-F3869E2A81CD}"/>
              </a:ext>
            </a:extLst>
          </p:cNvPr>
          <p:cNvGrpSpPr/>
          <p:nvPr/>
        </p:nvGrpSpPr>
        <p:grpSpPr>
          <a:xfrm>
            <a:off x="6044454" y="3698330"/>
            <a:ext cx="165073" cy="304058"/>
            <a:chOff x="1945243" y="2363189"/>
            <a:chExt cx="203274" cy="304058"/>
          </a:xfrm>
        </p:grpSpPr>
        <p:sp>
          <p:nvSpPr>
            <p:cNvPr id="172" name="山形 5">
              <a:extLst>
                <a:ext uri="{FF2B5EF4-FFF2-40B4-BE49-F238E27FC236}">
                  <a16:creationId xmlns:a16="http://schemas.microsoft.com/office/drawing/2014/main" id="{143D403D-1AE9-4B46-A601-64DD3B5C9449}"/>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173" name="山形 82">
              <a:extLst>
                <a:ext uri="{FF2B5EF4-FFF2-40B4-BE49-F238E27FC236}">
                  <a16:creationId xmlns:a16="http://schemas.microsoft.com/office/drawing/2014/main" id="{6EAFFAF8-9E9A-4067-B993-924861D6A974}"/>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grpSp>
        <p:nvGrpSpPr>
          <p:cNvPr id="174" name="グループ化 173">
            <a:extLst>
              <a:ext uri="{FF2B5EF4-FFF2-40B4-BE49-F238E27FC236}">
                <a16:creationId xmlns:a16="http://schemas.microsoft.com/office/drawing/2014/main" id="{45F89266-2ED6-4BE2-B1CA-F3869E2A81CD}"/>
              </a:ext>
            </a:extLst>
          </p:cNvPr>
          <p:cNvGrpSpPr/>
          <p:nvPr/>
        </p:nvGrpSpPr>
        <p:grpSpPr>
          <a:xfrm>
            <a:off x="6017457" y="5932665"/>
            <a:ext cx="165073" cy="304058"/>
            <a:chOff x="1945243" y="2363189"/>
            <a:chExt cx="203274" cy="304058"/>
          </a:xfrm>
        </p:grpSpPr>
        <p:sp>
          <p:nvSpPr>
            <p:cNvPr id="175" name="山形 5">
              <a:extLst>
                <a:ext uri="{FF2B5EF4-FFF2-40B4-BE49-F238E27FC236}">
                  <a16:creationId xmlns:a16="http://schemas.microsoft.com/office/drawing/2014/main" id="{143D403D-1AE9-4B46-A601-64DD3B5C9449}"/>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176" name="山形 82">
              <a:extLst>
                <a:ext uri="{FF2B5EF4-FFF2-40B4-BE49-F238E27FC236}">
                  <a16:creationId xmlns:a16="http://schemas.microsoft.com/office/drawing/2014/main" id="{6EAFFAF8-9E9A-4067-B993-924861D6A974}"/>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grpSp>
        <p:nvGrpSpPr>
          <p:cNvPr id="177" name="グループ化 176">
            <a:extLst>
              <a:ext uri="{FF2B5EF4-FFF2-40B4-BE49-F238E27FC236}">
                <a16:creationId xmlns:a16="http://schemas.microsoft.com/office/drawing/2014/main" id="{45F89266-2ED6-4BE2-B1CA-F3869E2A81CD}"/>
              </a:ext>
            </a:extLst>
          </p:cNvPr>
          <p:cNvGrpSpPr/>
          <p:nvPr/>
        </p:nvGrpSpPr>
        <p:grpSpPr>
          <a:xfrm>
            <a:off x="6044454" y="4573389"/>
            <a:ext cx="165073" cy="304058"/>
            <a:chOff x="1945243" y="2363189"/>
            <a:chExt cx="203274" cy="304058"/>
          </a:xfrm>
        </p:grpSpPr>
        <p:sp>
          <p:nvSpPr>
            <p:cNvPr id="178" name="山形 5">
              <a:extLst>
                <a:ext uri="{FF2B5EF4-FFF2-40B4-BE49-F238E27FC236}">
                  <a16:creationId xmlns:a16="http://schemas.microsoft.com/office/drawing/2014/main" id="{143D403D-1AE9-4B46-A601-64DD3B5C9449}"/>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179" name="山形 82">
              <a:extLst>
                <a:ext uri="{FF2B5EF4-FFF2-40B4-BE49-F238E27FC236}">
                  <a16:creationId xmlns:a16="http://schemas.microsoft.com/office/drawing/2014/main" id="{6EAFFAF8-9E9A-4067-B993-924861D6A974}"/>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grpSp>
        <p:nvGrpSpPr>
          <p:cNvPr id="180" name="グループ化 179">
            <a:extLst>
              <a:ext uri="{FF2B5EF4-FFF2-40B4-BE49-F238E27FC236}">
                <a16:creationId xmlns:a16="http://schemas.microsoft.com/office/drawing/2014/main" id="{45F89266-2ED6-4BE2-B1CA-F3869E2A81CD}"/>
              </a:ext>
            </a:extLst>
          </p:cNvPr>
          <p:cNvGrpSpPr/>
          <p:nvPr/>
        </p:nvGrpSpPr>
        <p:grpSpPr>
          <a:xfrm>
            <a:off x="6042341" y="4977821"/>
            <a:ext cx="165073" cy="304058"/>
            <a:chOff x="1945243" y="2363189"/>
            <a:chExt cx="203274" cy="304058"/>
          </a:xfrm>
        </p:grpSpPr>
        <p:sp>
          <p:nvSpPr>
            <p:cNvPr id="181" name="山形 5">
              <a:extLst>
                <a:ext uri="{FF2B5EF4-FFF2-40B4-BE49-F238E27FC236}">
                  <a16:creationId xmlns:a16="http://schemas.microsoft.com/office/drawing/2014/main" id="{143D403D-1AE9-4B46-A601-64DD3B5C9449}"/>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182" name="山形 82">
              <a:extLst>
                <a:ext uri="{FF2B5EF4-FFF2-40B4-BE49-F238E27FC236}">
                  <a16:creationId xmlns:a16="http://schemas.microsoft.com/office/drawing/2014/main" id="{6EAFFAF8-9E9A-4067-B993-924861D6A974}"/>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grpSp>
        <p:nvGrpSpPr>
          <p:cNvPr id="183" name="グループ化 182">
            <a:extLst>
              <a:ext uri="{FF2B5EF4-FFF2-40B4-BE49-F238E27FC236}">
                <a16:creationId xmlns:a16="http://schemas.microsoft.com/office/drawing/2014/main" id="{45F89266-2ED6-4BE2-B1CA-F3869E2A81CD}"/>
              </a:ext>
            </a:extLst>
          </p:cNvPr>
          <p:cNvGrpSpPr/>
          <p:nvPr/>
        </p:nvGrpSpPr>
        <p:grpSpPr>
          <a:xfrm>
            <a:off x="6020546" y="5440402"/>
            <a:ext cx="165073" cy="304058"/>
            <a:chOff x="1945243" y="2363189"/>
            <a:chExt cx="203274" cy="304058"/>
          </a:xfrm>
        </p:grpSpPr>
        <p:sp>
          <p:nvSpPr>
            <p:cNvPr id="184" name="山形 5">
              <a:extLst>
                <a:ext uri="{FF2B5EF4-FFF2-40B4-BE49-F238E27FC236}">
                  <a16:creationId xmlns:a16="http://schemas.microsoft.com/office/drawing/2014/main" id="{143D403D-1AE9-4B46-A601-64DD3B5C9449}"/>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185" name="山形 82">
              <a:extLst>
                <a:ext uri="{FF2B5EF4-FFF2-40B4-BE49-F238E27FC236}">
                  <a16:creationId xmlns:a16="http://schemas.microsoft.com/office/drawing/2014/main" id="{6EAFFAF8-9E9A-4067-B993-924861D6A974}"/>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grpSp>
        <p:nvGrpSpPr>
          <p:cNvPr id="186" name="グループ化 185">
            <a:extLst>
              <a:ext uri="{FF2B5EF4-FFF2-40B4-BE49-F238E27FC236}">
                <a16:creationId xmlns:a16="http://schemas.microsoft.com/office/drawing/2014/main" id="{45F89266-2ED6-4BE2-B1CA-F3869E2A81CD}"/>
              </a:ext>
            </a:extLst>
          </p:cNvPr>
          <p:cNvGrpSpPr/>
          <p:nvPr/>
        </p:nvGrpSpPr>
        <p:grpSpPr>
          <a:xfrm>
            <a:off x="6028058" y="7645636"/>
            <a:ext cx="165073" cy="304058"/>
            <a:chOff x="1945243" y="2363189"/>
            <a:chExt cx="203274" cy="304058"/>
          </a:xfrm>
        </p:grpSpPr>
        <p:sp>
          <p:nvSpPr>
            <p:cNvPr id="187" name="山形 5">
              <a:extLst>
                <a:ext uri="{FF2B5EF4-FFF2-40B4-BE49-F238E27FC236}">
                  <a16:creationId xmlns:a16="http://schemas.microsoft.com/office/drawing/2014/main" id="{143D403D-1AE9-4B46-A601-64DD3B5C9449}"/>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188" name="山形 82">
              <a:extLst>
                <a:ext uri="{FF2B5EF4-FFF2-40B4-BE49-F238E27FC236}">
                  <a16:creationId xmlns:a16="http://schemas.microsoft.com/office/drawing/2014/main" id="{6EAFFAF8-9E9A-4067-B993-924861D6A974}"/>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sp>
        <p:nvSpPr>
          <p:cNvPr id="208" name="正方形/長方形 207"/>
          <p:cNvSpPr/>
          <p:nvPr/>
        </p:nvSpPr>
        <p:spPr>
          <a:xfrm>
            <a:off x="6335587" y="660413"/>
            <a:ext cx="6357030" cy="76270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正方形/長方形 208"/>
          <p:cNvSpPr/>
          <p:nvPr/>
        </p:nvSpPr>
        <p:spPr>
          <a:xfrm>
            <a:off x="6333608" y="1827879"/>
            <a:ext cx="6364355" cy="75558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正方形/長方形 209"/>
          <p:cNvSpPr/>
          <p:nvPr/>
        </p:nvSpPr>
        <p:spPr>
          <a:xfrm>
            <a:off x="6333608" y="2646557"/>
            <a:ext cx="6364355" cy="91164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正方形/長方形 210"/>
          <p:cNvSpPr/>
          <p:nvPr/>
        </p:nvSpPr>
        <p:spPr>
          <a:xfrm>
            <a:off x="6327258" y="3596514"/>
            <a:ext cx="6372742" cy="47015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2" name="正方形/長方形 211"/>
          <p:cNvSpPr/>
          <p:nvPr/>
        </p:nvSpPr>
        <p:spPr>
          <a:xfrm>
            <a:off x="6318323" y="5745220"/>
            <a:ext cx="6381677" cy="61518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正方形/長方形 212"/>
          <p:cNvSpPr/>
          <p:nvPr/>
        </p:nvSpPr>
        <p:spPr>
          <a:xfrm>
            <a:off x="6327258" y="4538273"/>
            <a:ext cx="6365152" cy="36086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正方形/長方形 213"/>
          <p:cNvSpPr/>
          <p:nvPr/>
        </p:nvSpPr>
        <p:spPr>
          <a:xfrm>
            <a:off x="6327258" y="4969421"/>
            <a:ext cx="6372742" cy="36086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正方形/長方形 214"/>
          <p:cNvSpPr/>
          <p:nvPr/>
        </p:nvSpPr>
        <p:spPr>
          <a:xfrm>
            <a:off x="6319298" y="5360127"/>
            <a:ext cx="6378665" cy="32953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正方形/長方形 215"/>
          <p:cNvSpPr/>
          <p:nvPr/>
        </p:nvSpPr>
        <p:spPr>
          <a:xfrm>
            <a:off x="6319298" y="7337613"/>
            <a:ext cx="6394752" cy="89148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9112B28A-E308-A36A-1384-8E526F2EFCF2}"/>
              </a:ext>
            </a:extLst>
          </p:cNvPr>
          <p:cNvSpPr txBox="1"/>
          <p:nvPr/>
        </p:nvSpPr>
        <p:spPr>
          <a:xfrm>
            <a:off x="1464712" y="1842127"/>
            <a:ext cx="4296856" cy="797654"/>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地衛研等における検査体制の整備と検査機能の向上</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・府等による、地衛研等での人員確保等の体制整備の実施・支援</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・地衛研による研修・訓練や検査機器等の設備整備、検査試薬等の確保</a:t>
            </a:r>
          </a:p>
          <a:p>
            <a:pPr lvl="0" defTabSz="1280160">
              <a:lnSpc>
                <a:spcPts val="300"/>
              </a:lnSpc>
              <a:defRPr/>
            </a:pPr>
            <a:endParaRPr lang="en-US" altLang="ja-JP" sz="1000" b="1" dirty="0">
              <a:latin typeface="Meiryo UI" panose="020B0604030504040204" pitchFamily="50" charset="-128"/>
              <a:ea typeface="Meiryo UI" panose="020B0604030504040204" pitchFamily="50" charset="-128"/>
            </a:endParaRPr>
          </a:p>
          <a:p>
            <a:pPr lvl="0" defTabSz="1280160">
              <a:lnSpc>
                <a:spcPts val="1100"/>
              </a:lnSpc>
              <a:defRPr/>
            </a:pPr>
            <a:r>
              <a:rPr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民間検査会社等との検査措置協定の締結</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1000" b="1" dirty="0">
                <a:solidFill>
                  <a:srgbClr val="FF0000"/>
                </a:solidFill>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・府における平時からの協定締結による計画的な体制整備</a:t>
            </a:r>
            <a:endParaRPr lang="en-US" altLang="ja-JP" sz="800" dirty="0">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9F787E16-BA0A-21CD-6620-CF30AC55BD7A}"/>
              </a:ext>
            </a:extLst>
          </p:cNvPr>
          <p:cNvSpPr/>
          <p:nvPr/>
        </p:nvSpPr>
        <p:spPr>
          <a:xfrm>
            <a:off x="1449023" y="8315032"/>
            <a:ext cx="4435398" cy="33462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3" name="グループ化 42">
            <a:extLst>
              <a:ext uri="{FF2B5EF4-FFF2-40B4-BE49-F238E27FC236}">
                <a16:creationId xmlns:a16="http://schemas.microsoft.com/office/drawing/2014/main" id="{AB3FC05F-62A9-92CD-8BB1-247876B7FD8A}"/>
              </a:ext>
            </a:extLst>
          </p:cNvPr>
          <p:cNvGrpSpPr/>
          <p:nvPr/>
        </p:nvGrpSpPr>
        <p:grpSpPr>
          <a:xfrm>
            <a:off x="6016324" y="8766144"/>
            <a:ext cx="165073" cy="304058"/>
            <a:chOff x="1945243" y="2363189"/>
            <a:chExt cx="203274" cy="304058"/>
          </a:xfrm>
        </p:grpSpPr>
        <p:sp>
          <p:nvSpPr>
            <p:cNvPr id="47" name="山形 5">
              <a:extLst>
                <a:ext uri="{FF2B5EF4-FFF2-40B4-BE49-F238E27FC236}">
                  <a16:creationId xmlns:a16="http://schemas.microsoft.com/office/drawing/2014/main" id="{015C2F1D-537D-97DF-31A4-8F0494994345}"/>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49" name="山形 82">
              <a:extLst>
                <a:ext uri="{FF2B5EF4-FFF2-40B4-BE49-F238E27FC236}">
                  <a16:creationId xmlns:a16="http://schemas.microsoft.com/office/drawing/2014/main" id="{30D573CA-7F40-1EF6-17C6-74384B86B7F8}"/>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sp>
        <p:nvSpPr>
          <p:cNvPr id="52" name="正方形/長方形 51">
            <a:extLst>
              <a:ext uri="{FF2B5EF4-FFF2-40B4-BE49-F238E27FC236}">
                <a16:creationId xmlns:a16="http://schemas.microsoft.com/office/drawing/2014/main" id="{55FC8458-9052-C56E-09BE-A0DC5FC4EFE4}"/>
              </a:ext>
            </a:extLst>
          </p:cNvPr>
          <p:cNvSpPr/>
          <p:nvPr/>
        </p:nvSpPr>
        <p:spPr>
          <a:xfrm>
            <a:off x="6305415" y="8311629"/>
            <a:ext cx="6408635" cy="33803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8" name="正方形/長方形 237">
            <a:extLst>
              <a:ext uri="{FF2B5EF4-FFF2-40B4-BE49-F238E27FC236}">
                <a16:creationId xmlns:a16="http://schemas.microsoft.com/office/drawing/2014/main" id="{0E62F91F-4D60-4754-A7B0-3ED64D5B0C0F}"/>
              </a:ext>
            </a:extLst>
          </p:cNvPr>
          <p:cNvSpPr/>
          <p:nvPr/>
        </p:nvSpPr>
        <p:spPr>
          <a:xfrm>
            <a:off x="1464712" y="4158175"/>
            <a:ext cx="4429433" cy="31579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0" name="テキスト ボックス 239">
            <a:extLst>
              <a:ext uri="{FF2B5EF4-FFF2-40B4-BE49-F238E27FC236}">
                <a16:creationId xmlns:a16="http://schemas.microsoft.com/office/drawing/2014/main" id="{A00339B8-931E-4ECB-A37B-4D248070E553}"/>
              </a:ext>
            </a:extLst>
          </p:cNvPr>
          <p:cNvSpPr txBox="1"/>
          <p:nvPr/>
        </p:nvSpPr>
        <p:spPr>
          <a:xfrm>
            <a:off x="408000" y="4079593"/>
            <a:ext cx="944882" cy="369332"/>
          </a:xfrm>
          <a:prstGeom prst="rect">
            <a:avLst/>
          </a:prstGeom>
          <a:solidFill>
            <a:schemeClr val="tx2"/>
          </a:solidFill>
        </p:spPr>
        <p:txBody>
          <a:bodyPr wrap="square" rtlCol="0">
            <a:spAutoFit/>
          </a:bodyPr>
          <a:lstStyle/>
          <a:p>
            <a:r>
              <a:rPr kumimoji="1" lang="ja-JP" altLang="en-US" sz="900" dirty="0">
                <a:solidFill>
                  <a:schemeClr val="bg1"/>
                </a:solidFill>
                <a:latin typeface="Meiryo UI" panose="020B0604030504040204" pitchFamily="50" charset="-128"/>
                <a:ea typeface="Meiryo UI" panose="020B0604030504040204" pitchFamily="50" charset="-128"/>
              </a:rPr>
              <a:t>自宅療養者等への医療提供</a:t>
            </a:r>
          </a:p>
        </p:txBody>
      </p:sp>
      <p:sp>
        <p:nvSpPr>
          <p:cNvPr id="241" name="テキスト ボックス 240">
            <a:extLst>
              <a:ext uri="{FF2B5EF4-FFF2-40B4-BE49-F238E27FC236}">
                <a16:creationId xmlns:a16="http://schemas.microsoft.com/office/drawing/2014/main" id="{9ABA2622-0686-4D1B-874B-EB474071D7EC}"/>
              </a:ext>
            </a:extLst>
          </p:cNvPr>
          <p:cNvSpPr txBox="1"/>
          <p:nvPr/>
        </p:nvSpPr>
        <p:spPr>
          <a:xfrm>
            <a:off x="5055937" y="4168294"/>
            <a:ext cx="1015200" cy="215444"/>
          </a:xfrm>
          <a:prstGeom prst="rect">
            <a:avLst/>
          </a:prstGeom>
          <a:noFill/>
        </p:spPr>
        <p:txBody>
          <a:bodyPr wrap="square" rtlCol="0">
            <a:spAutoFit/>
          </a:bodyPr>
          <a:lstStyle/>
          <a:p>
            <a:r>
              <a:rPr kumimoji="1" lang="ja-JP" altLang="en-US" sz="800" b="1" dirty="0">
                <a:latin typeface="BIZ UDPゴシック" panose="020B0400000000000000" pitchFamily="50" charset="-128"/>
                <a:ea typeface="BIZ UDPゴシック" panose="020B0400000000000000" pitchFamily="50" charset="-128"/>
              </a:rPr>
              <a:t>＜数値目標＞</a:t>
            </a:r>
          </a:p>
        </p:txBody>
      </p:sp>
      <p:grpSp>
        <p:nvGrpSpPr>
          <p:cNvPr id="243" name="グループ化 242">
            <a:extLst>
              <a:ext uri="{FF2B5EF4-FFF2-40B4-BE49-F238E27FC236}">
                <a16:creationId xmlns:a16="http://schemas.microsoft.com/office/drawing/2014/main" id="{F4393CC1-F382-4530-A3C5-606434A34EA4}"/>
              </a:ext>
            </a:extLst>
          </p:cNvPr>
          <p:cNvGrpSpPr/>
          <p:nvPr/>
        </p:nvGrpSpPr>
        <p:grpSpPr>
          <a:xfrm>
            <a:off x="6034856" y="4164043"/>
            <a:ext cx="165073" cy="304058"/>
            <a:chOff x="1945243" y="2363189"/>
            <a:chExt cx="203274" cy="304058"/>
          </a:xfrm>
        </p:grpSpPr>
        <p:sp>
          <p:nvSpPr>
            <p:cNvPr id="244" name="山形 5">
              <a:extLst>
                <a:ext uri="{FF2B5EF4-FFF2-40B4-BE49-F238E27FC236}">
                  <a16:creationId xmlns:a16="http://schemas.microsoft.com/office/drawing/2014/main" id="{4F80996C-A360-4F47-9CDF-EF685BA74A89}"/>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245" name="山形 82">
              <a:extLst>
                <a:ext uri="{FF2B5EF4-FFF2-40B4-BE49-F238E27FC236}">
                  <a16:creationId xmlns:a16="http://schemas.microsoft.com/office/drawing/2014/main" id="{74C9AA4D-3B11-455A-8047-76A073236E1D}"/>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sp>
        <p:nvSpPr>
          <p:cNvPr id="246" name="正方形/長方形 245">
            <a:extLst>
              <a:ext uri="{FF2B5EF4-FFF2-40B4-BE49-F238E27FC236}">
                <a16:creationId xmlns:a16="http://schemas.microsoft.com/office/drawing/2014/main" id="{5DD2ECC6-8476-4534-A463-66A754F9F328}"/>
              </a:ext>
            </a:extLst>
          </p:cNvPr>
          <p:cNvSpPr/>
          <p:nvPr/>
        </p:nvSpPr>
        <p:spPr>
          <a:xfrm>
            <a:off x="6321705" y="4146833"/>
            <a:ext cx="6370705" cy="3521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6" name="正方形/長方形 255">
            <a:extLst>
              <a:ext uri="{FF2B5EF4-FFF2-40B4-BE49-F238E27FC236}">
                <a16:creationId xmlns:a16="http://schemas.microsoft.com/office/drawing/2014/main" id="{693CFB97-D19A-40C4-965C-875211052EC3}"/>
              </a:ext>
            </a:extLst>
          </p:cNvPr>
          <p:cNvSpPr/>
          <p:nvPr/>
        </p:nvSpPr>
        <p:spPr>
          <a:xfrm>
            <a:off x="1457704" y="6430803"/>
            <a:ext cx="4441994" cy="46601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7" name="テキスト ボックス 256">
            <a:extLst>
              <a:ext uri="{FF2B5EF4-FFF2-40B4-BE49-F238E27FC236}">
                <a16:creationId xmlns:a16="http://schemas.microsoft.com/office/drawing/2014/main" id="{77AE3702-98FD-4C6A-AA15-1238781E6B4A}"/>
              </a:ext>
            </a:extLst>
          </p:cNvPr>
          <p:cNvSpPr txBox="1"/>
          <p:nvPr/>
        </p:nvSpPr>
        <p:spPr>
          <a:xfrm>
            <a:off x="58746" y="6395525"/>
            <a:ext cx="1287081" cy="230832"/>
          </a:xfrm>
          <a:prstGeom prst="rect">
            <a:avLst/>
          </a:prstGeom>
          <a:solidFill>
            <a:schemeClr val="tx2"/>
          </a:solidFill>
        </p:spPr>
        <p:txBody>
          <a:bodyPr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療養生活の環境整備</a:t>
            </a:r>
          </a:p>
        </p:txBody>
      </p:sp>
      <p:grpSp>
        <p:nvGrpSpPr>
          <p:cNvPr id="259" name="グループ化 258">
            <a:extLst>
              <a:ext uri="{FF2B5EF4-FFF2-40B4-BE49-F238E27FC236}">
                <a16:creationId xmlns:a16="http://schemas.microsoft.com/office/drawing/2014/main" id="{F8776DF0-BABE-4B4D-88C2-1770C3E183CE}"/>
              </a:ext>
            </a:extLst>
          </p:cNvPr>
          <p:cNvGrpSpPr/>
          <p:nvPr/>
        </p:nvGrpSpPr>
        <p:grpSpPr>
          <a:xfrm>
            <a:off x="5999425" y="6532467"/>
            <a:ext cx="165073" cy="304058"/>
            <a:chOff x="1945243" y="2363189"/>
            <a:chExt cx="203274" cy="304058"/>
          </a:xfrm>
        </p:grpSpPr>
        <p:sp>
          <p:nvSpPr>
            <p:cNvPr id="260" name="山形 5">
              <a:extLst>
                <a:ext uri="{FF2B5EF4-FFF2-40B4-BE49-F238E27FC236}">
                  <a16:creationId xmlns:a16="http://schemas.microsoft.com/office/drawing/2014/main" id="{43CA59C5-D17F-4200-BFF5-13E766C20C7A}"/>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261" name="山形 82">
              <a:extLst>
                <a:ext uri="{FF2B5EF4-FFF2-40B4-BE49-F238E27FC236}">
                  <a16:creationId xmlns:a16="http://schemas.microsoft.com/office/drawing/2014/main" id="{C694EE24-4243-4EC4-B4E3-B84EDCDBDD3C}"/>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sp>
        <p:nvSpPr>
          <p:cNvPr id="262" name="正方形/長方形 261">
            <a:extLst>
              <a:ext uri="{FF2B5EF4-FFF2-40B4-BE49-F238E27FC236}">
                <a16:creationId xmlns:a16="http://schemas.microsoft.com/office/drawing/2014/main" id="{1236F184-FD41-497D-9291-3DC8628D8348}"/>
              </a:ext>
            </a:extLst>
          </p:cNvPr>
          <p:cNvSpPr/>
          <p:nvPr/>
        </p:nvSpPr>
        <p:spPr>
          <a:xfrm>
            <a:off x="6319298" y="6433974"/>
            <a:ext cx="6394752" cy="46601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3" name="テキスト ボックス 262">
            <a:extLst>
              <a:ext uri="{FF2B5EF4-FFF2-40B4-BE49-F238E27FC236}">
                <a16:creationId xmlns:a16="http://schemas.microsoft.com/office/drawing/2014/main" id="{EEDF2892-89D7-49A0-8587-C88ECE77653B}"/>
              </a:ext>
            </a:extLst>
          </p:cNvPr>
          <p:cNvSpPr txBox="1"/>
          <p:nvPr/>
        </p:nvSpPr>
        <p:spPr>
          <a:xfrm>
            <a:off x="9628520" y="6466099"/>
            <a:ext cx="2709103" cy="361637"/>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a:t>
            </a:r>
            <a:r>
              <a:rPr lang="ja-JP" altLang="en-US" sz="1000" b="1" dirty="0">
                <a:highlight>
                  <a:srgbClr val="FFFF66"/>
                </a:highlight>
                <a:latin typeface="Meiryo UI" panose="020B0604030504040204" pitchFamily="50" charset="-128"/>
                <a:ea typeface="Meiryo UI" panose="020B0604030504040204" pitchFamily="50" charset="-128"/>
              </a:rPr>
              <a:t>相談体制の整備</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　独自</a:t>
            </a:r>
            <a:r>
              <a:rPr lang="en-US" altLang="ja-JP" sz="1000" b="1" dirty="0">
                <a:solidFill>
                  <a:srgbClr val="FF0000"/>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・療養者からの相談体制の府への一元化</a:t>
            </a:r>
            <a:endParaRPr lang="en-US" altLang="ja-JP" sz="800" dirty="0">
              <a:latin typeface="Meiryo UI" panose="020B0604030504040204" pitchFamily="50" charset="-128"/>
              <a:ea typeface="Meiryo UI" panose="020B0604030504040204" pitchFamily="50" charset="-128"/>
            </a:endParaRPr>
          </a:p>
        </p:txBody>
      </p:sp>
      <p:sp>
        <p:nvSpPr>
          <p:cNvPr id="277" name="テキスト ボックス 276">
            <a:extLst>
              <a:ext uri="{FF2B5EF4-FFF2-40B4-BE49-F238E27FC236}">
                <a16:creationId xmlns:a16="http://schemas.microsoft.com/office/drawing/2014/main" id="{36590474-58B1-4664-AF0B-A1466DCC11D3}"/>
              </a:ext>
            </a:extLst>
          </p:cNvPr>
          <p:cNvSpPr txBox="1"/>
          <p:nvPr/>
        </p:nvSpPr>
        <p:spPr>
          <a:xfrm>
            <a:off x="31089" y="9117221"/>
            <a:ext cx="1314347" cy="230832"/>
          </a:xfrm>
          <a:prstGeom prst="rect">
            <a:avLst/>
          </a:prstGeom>
          <a:solidFill>
            <a:schemeClr val="tx2"/>
          </a:solidFill>
        </p:spPr>
        <p:txBody>
          <a:bodyPr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施設内感染の防止</a:t>
            </a:r>
            <a:endParaRPr kumimoji="1" lang="en-US" altLang="ja-JP" sz="900" dirty="0">
              <a:solidFill>
                <a:schemeClr val="bg1"/>
              </a:solidFill>
              <a:latin typeface="Meiryo UI" panose="020B0604030504040204" pitchFamily="50" charset="-128"/>
              <a:ea typeface="Meiryo UI" panose="020B0604030504040204" pitchFamily="50" charset="-128"/>
            </a:endParaRPr>
          </a:p>
        </p:txBody>
      </p:sp>
      <p:sp>
        <p:nvSpPr>
          <p:cNvPr id="282" name="テキスト ボックス 281">
            <a:extLst>
              <a:ext uri="{FF2B5EF4-FFF2-40B4-BE49-F238E27FC236}">
                <a16:creationId xmlns:a16="http://schemas.microsoft.com/office/drawing/2014/main" id="{1E7A03E7-2FD7-43C3-A744-79783D3EA602}"/>
              </a:ext>
            </a:extLst>
          </p:cNvPr>
          <p:cNvSpPr txBox="1"/>
          <p:nvPr/>
        </p:nvSpPr>
        <p:spPr>
          <a:xfrm>
            <a:off x="1438562" y="8729243"/>
            <a:ext cx="4494373" cy="361637"/>
          </a:xfrm>
          <a:prstGeom prst="rect">
            <a:avLst/>
          </a:prstGeom>
          <a:noFill/>
        </p:spPr>
        <p:txBody>
          <a:bodyPr wrap="square" rtlCol="0">
            <a:spAutoFit/>
          </a:bodyPr>
          <a:lstStyle/>
          <a:p>
            <a:pPr defTabSz="1280160">
              <a:lnSpc>
                <a:spcPts val="1100"/>
              </a:lnSpc>
              <a:defRPr/>
            </a:pPr>
            <a:r>
              <a:rPr kumimoji="1" lang="ja-JP" altLang="en-US" sz="1000" b="1" dirty="0">
                <a:latin typeface="Meiryo UI" panose="020B0604030504040204" pitchFamily="50" charset="-128"/>
                <a:ea typeface="Meiryo UI" panose="020B0604030504040204" pitchFamily="50" charset="-128"/>
              </a:rPr>
              <a:t>□府民への感染症に関する正しい知識の普及と差別等の解消</a:t>
            </a:r>
            <a:endParaRPr kumimoji="1" lang="en-US" altLang="ja-JP" sz="1000" b="1" dirty="0">
              <a:latin typeface="Meiryo UI" panose="020B0604030504040204" pitchFamily="50" charset="-128"/>
              <a:ea typeface="Meiryo UI" panose="020B0604030504040204" pitchFamily="50" charset="-128"/>
            </a:endParaRPr>
          </a:p>
          <a:p>
            <a:pPr defTabSz="1280160">
              <a:lnSpc>
                <a:spcPts val="1000"/>
              </a:lnSpc>
              <a:defRPr/>
            </a:pPr>
            <a:r>
              <a:rPr kumimoji="1" lang="ja-JP" altLang="en-US" sz="900" b="1"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・府等による各種媒体を活用した感染症に関する啓発等の実施や差別等の解消の取組み</a:t>
            </a:r>
            <a:endParaRPr kumimoji="1" lang="en-US" altLang="ja-JP" sz="800" dirty="0">
              <a:latin typeface="Meiryo UI" panose="020B0604030504040204" pitchFamily="50" charset="-128"/>
              <a:ea typeface="Meiryo UI" panose="020B0604030504040204" pitchFamily="50" charset="-128"/>
            </a:endParaRPr>
          </a:p>
        </p:txBody>
      </p:sp>
      <p:sp>
        <p:nvSpPr>
          <p:cNvPr id="283" name="テキスト ボックス 282">
            <a:extLst>
              <a:ext uri="{FF2B5EF4-FFF2-40B4-BE49-F238E27FC236}">
                <a16:creationId xmlns:a16="http://schemas.microsoft.com/office/drawing/2014/main" id="{9D3E2FD1-C915-4F36-AC03-85BC855E7861}"/>
              </a:ext>
            </a:extLst>
          </p:cNvPr>
          <p:cNvSpPr txBox="1"/>
          <p:nvPr/>
        </p:nvSpPr>
        <p:spPr>
          <a:xfrm>
            <a:off x="6411736" y="8745063"/>
            <a:ext cx="6442093" cy="362087"/>
          </a:xfrm>
          <a:prstGeom prst="rect">
            <a:avLst/>
          </a:prstGeom>
          <a:noFill/>
        </p:spPr>
        <p:txBody>
          <a:bodyPr wrap="square" rtlCol="0">
            <a:spAutoFit/>
          </a:bodyPr>
          <a:lstStyle/>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□府民への感染症に関する正しい知識の普及と差別等の解消、相談体制の整備</a:t>
            </a:r>
            <a:endParaRPr lang="en-US" altLang="ja-JP" sz="1000" b="1"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・府等による各種媒体を活用した感染症に関する啓発等の実施や差別等の解消の取組み、府等による相談窓口の整備</a:t>
            </a:r>
            <a:endParaRPr lang="en-US" altLang="ja-JP" sz="800" dirty="0">
              <a:latin typeface="Meiryo UI" panose="020B0604030504040204" pitchFamily="50" charset="-128"/>
              <a:ea typeface="Meiryo UI" panose="020B0604030504040204" pitchFamily="50" charset="-128"/>
            </a:endParaRPr>
          </a:p>
        </p:txBody>
      </p:sp>
      <p:sp>
        <p:nvSpPr>
          <p:cNvPr id="284" name="テキスト ボックス 283">
            <a:extLst>
              <a:ext uri="{FF2B5EF4-FFF2-40B4-BE49-F238E27FC236}">
                <a16:creationId xmlns:a16="http://schemas.microsoft.com/office/drawing/2014/main" id="{F039CD34-C0E4-4F9C-B9B1-611683B853D6}"/>
              </a:ext>
            </a:extLst>
          </p:cNvPr>
          <p:cNvSpPr txBox="1"/>
          <p:nvPr/>
        </p:nvSpPr>
        <p:spPr>
          <a:xfrm>
            <a:off x="40108" y="8712109"/>
            <a:ext cx="1298785" cy="230832"/>
          </a:xfrm>
          <a:prstGeom prst="rect">
            <a:avLst/>
          </a:prstGeom>
          <a:solidFill>
            <a:schemeClr val="tx2"/>
          </a:solidFill>
        </p:spPr>
        <p:txBody>
          <a:bodyPr wrap="square" rtlCol="0">
            <a:spAutoFit/>
          </a:bodyPr>
          <a:lstStyle/>
          <a:p>
            <a:pPr algn="ctr"/>
            <a:r>
              <a:rPr kumimoji="1" lang="ja-JP" altLang="en-US" sz="900" dirty="0">
                <a:solidFill>
                  <a:schemeClr val="bg1"/>
                </a:solidFill>
                <a:latin typeface="Meiryo UI" panose="020B0604030504040204" pitchFamily="50" charset="-128"/>
                <a:ea typeface="Meiryo UI" panose="020B0604030504040204" pitchFamily="50" charset="-128"/>
              </a:rPr>
              <a:t>普及啓発等</a:t>
            </a:r>
            <a:endParaRPr kumimoji="1" lang="en-US" altLang="ja-JP" sz="900" dirty="0">
              <a:solidFill>
                <a:schemeClr val="bg1"/>
              </a:solidFill>
              <a:latin typeface="Meiryo UI" panose="020B0604030504040204" pitchFamily="50" charset="-128"/>
              <a:ea typeface="Meiryo UI" panose="020B0604030504040204" pitchFamily="50" charset="-128"/>
            </a:endParaRPr>
          </a:p>
        </p:txBody>
      </p:sp>
      <p:sp>
        <p:nvSpPr>
          <p:cNvPr id="285" name="正方形/長方形 284">
            <a:extLst>
              <a:ext uri="{FF2B5EF4-FFF2-40B4-BE49-F238E27FC236}">
                <a16:creationId xmlns:a16="http://schemas.microsoft.com/office/drawing/2014/main" id="{C104DF65-A207-47B8-8EF8-D6BFD4E00A1F}"/>
              </a:ext>
            </a:extLst>
          </p:cNvPr>
          <p:cNvSpPr/>
          <p:nvPr/>
        </p:nvSpPr>
        <p:spPr>
          <a:xfrm>
            <a:off x="1448422" y="8742738"/>
            <a:ext cx="4436966" cy="31631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6" name="正方形/長方形 285">
            <a:extLst>
              <a:ext uri="{FF2B5EF4-FFF2-40B4-BE49-F238E27FC236}">
                <a16:creationId xmlns:a16="http://schemas.microsoft.com/office/drawing/2014/main" id="{DA9DE93F-0E45-48A7-B7BE-F7F8A14E917D}"/>
              </a:ext>
            </a:extLst>
          </p:cNvPr>
          <p:cNvSpPr/>
          <p:nvPr/>
        </p:nvSpPr>
        <p:spPr>
          <a:xfrm>
            <a:off x="6312948" y="8739335"/>
            <a:ext cx="6401102" cy="33803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grpSp>
        <p:nvGrpSpPr>
          <p:cNvPr id="288" name="グループ化 287">
            <a:extLst>
              <a:ext uri="{FF2B5EF4-FFF2-40B4-BE49-F238E27FC236}">
                <a16:creationId xmlns:a16="http://schemas.microsoft.com/office/drawing/2014/main" id="{F26D3C17-BA89-47F8-8AF9-BF66689ADF57}"/>
              </a:ext>
            </a:extLst>
          </p:cNvPr>
          <p:cNvGrpSpPr/>
          <p:nvPr/>
        </p:nvGrpSpPr>
        <p:grpSpPr>
          <a:xfrm>
            <a:off x="6000557" y="9196024"/>
            <a:ext cx="165073" cy="304058"/>
            <a:chOff x="1945243" y="2363189"/>
            <a:chExt cx="203274" cy="304058"/>
          </a:xfrm>
        </p:grpSpPr>
        <p:sp>
          <p:nvSpPr>
            <p:cNvPr id="289" name="山形 5">
              <a:extLst>
                <a:ext uri="{FF2B5EF4-FFF2-40B4-BE49-F238E27FC236}">
                  <a16:creationId xmlns:a16="http://schemas.microsoft.com/office/drawing/2014/main" id="{1849BF5C-5356-48B9-8C4B-17FA9DF586D6}"/>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290" name="山形 82">
              <a:extLst>
                <a:ext uri="{FF2B5EF4-FFF2-40B4-BE49-F238E27FC236}">
                  <a16:creationId xmlns:a16="http://schemas.microsoft.com/office/drawing/2014/main" id="{6E0C4A29-E74B-4A6F-935C-7C807F094CA1}"/>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sp>
        <p:nvSpPr>
          <p:cNvPr id="292" name="テキスト ボックス 291">
            <a:extLst>
              <a:ext uri="{FF2B5EF4-FFF2-40B4-BE49-F238E27FC236}">
                <a16:creationId xmlns:a16="http://schemas.microsoft.com/office/drawing/2014/main" id="{C6A16289-2173-472B-9403-22A48323A9B9}"/>
              </a:ext>
            </a:extLst>
          </p:cNvPr>
          <p:cNvSpPr txBox="1"/>
          <p:nvPr/>
        </p:nvSpPr>
        <p:spPr>
          <a:xfrm>
            <a:off x="6407473" y="9092413"/>
            <a:ext cx="6442093" cy="516616"/>
          </a:xfrm>
          <a:prstGeom prst="rect">
            <a:avLst/>
          </a:prstGeom>
          <a:noFill/>
        </p:spPr>
        <p:txBody>
          <a:bodyPr wrap="square" rtlCol="0">
            <a:spAutoFit/>
          </a:bodyPr>
          <a:lstStyle/>
          <a:p>
            <a:pPr marL="0" marR="0" lvl="0" indent="0" algn="l" defTabSz="1280160" rtl="0" eaLnBrk="1" fontAlgn="auto" latinLnBrk="0" hangingPunct="1">
              <a:lnSpc>
                <a:spcPts val="300"/>
              </a:lnSpc>
              <a:spcBef>
                <a:spcPts val="0"/>
              </a:spcBef>
              <a:spcAft>
                <a:spcPts val="0"/>
              </a:spcAft>
              <a:buClrTx/>
              <a:buSzTx/>
              <a:buFontTx/>
              <a:buNone/>
              <a:tabLst/>
              <a:defRPr/>
            </a:pPr>
            <a:endParaRPr lang="en-US" altLang="ja-JP" sz="9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1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a:t>
            </a:r>
            <a:r>
              <a:rPr lang="ja-JP" altLang="en-US" sz="1000" b="1" u="sng" dirty="0">
                <a:highlight>
                  <a:srgbClr val="FFFF66"/>
                </a:highlight>
                <a:latin typeface="Meiryo UI" panose="020B0604030504040204" pitchFamily="50" charset="-128"/>
                <a:ea typeface="Meiryo UI" panose="020B0604030504040204" pitchFamily="50" charset="-128"/>
              </a:rPr>
              <a:t>医療機関、高齢者施設等及び障がい者施設等への感染症発生・拡大防止の対策強化</a:t>
            </a:r>
            <a:r>
              <a:rPr lang="en-US" altLang="ja-JP" sz="1000" b="1" dirty="0">
                <a:solidFill>
                  <a:srgbClr val="FF0000"/>
                </a:solidFill>
                <a:latin typeface="Meiryo UI" panose="020B0604030504040204" pitchFamily="50" charset="-128"/>
                <a:ea typeface="Meiryo UI" panose="020B0604030504040204" pitchFamily="50" charset="-128"/>
              </a:rPr>
              <a:t>【</a:t>
            </a:r>
            <a:r>
              <a:rPr lang="ja-JP" altLang="en-US" sz="1000" b="1" dirty="0">
                <a:solidFill>
                  <a:srgbClr val="FF0000"/>
                </a:solidFill>
                <a:latin typeface="Meiryo UI" panose="020B0604030504040204" pitchFamily="50" charset="-128"/>
                <a:ea typeface="Meiryo UI" panose="020B0604030504040204" pitchFamily="50" charset="-128"/>
              </a:rPr>
              <a:t>新　一部独自</a:t>
            </a:r>
            <a:r>
              <a:rPr lang="en-US" altLang="ja-JP" sz="1000" b="1" dirty="0">
                <a:solidFill>
                  <a:srgbClr val="FF0000"/>
                </a:solidFill>
                <a:latin typeface="Meiryo UI" panose="020B0604030504040204" pitchFamily="50" charset="-128"/>
                <a:ea typeface="Meiryo UI" panose="020B0604030504040204" pitchFamily="50" charset="-128"/>
              </a:rPr>
              <a:t>】</a:t>
            </a:r>
            <a:endParaRPr lang="en-US" altLang="ja-JP" sz="900" dirty="0">
              <a:solidFill>
                <a:srgbClr val="FF0000"/>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・医療機関による地域の医療機関のネットワークを活用した感染症の発生・拡大防止の対策</a:t>
            </a: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00" dirty="0">
                <a:latin typeface="Meiryo UI" panose="020B0604030504040204" pitchFamily="50" charset="-128"/>
                <a:ea typeface="Meiryo UI" panose="020B0604030504040204" pitchFamily="50" charset="-128"/>
              </a:rPr>
              <a:t>　・保健所による高齢者施設等や障がい者施設等への感染制御に係る支援</a:t>
            </a:r>
            <a:endParaRPr lang="en-US" altLang="ja-JP" sz="800" dirty="0">
              <a:latin typeface="Meiryo UI" panose="020B0604030504040204" pitchFamily="50" charset="-128"/>
              <a:ea typeface="Meiryo UI" panose="020B0604030504040204" pitchFamily="50" charset="-128"/>
            </a:endParaRPr>
          </a:p>
        </p:txBody>
      </p:sp>
      <p:sp>
        <p:nvSpPr>
          <p:cNvPr id="293" name="正方形/長方形 292">
            <a:extLst>
              <a:ext uri="{FF2B5EF4-FFF2-40B4-BE49-F238E27FC236}">
                <a16:creationId xmlns:a16="http://schemas.microsoft.com/office/drawing/2014/main" id="{30DFB53E-1AD5-45D2-9B87-BF67F986D332}"/>
              </a:ext>
            </a:extLst>
          </p:cNvPr>
          <p:cNvSpPr/>
          <p:nvPr/>
        </p:nvSpPr>
        <p:spPr>
          <a:xfrm>
            <a:off x="1448421" y="9126348"/>
            <a:ext cx="4429433" cy="44829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4" name="正方形/長方形 293">
            <a:extLst>
              <a:ext uri="{FF2B5EF4-FFF2-40B4-BE49-F238E27FC236}">
                <a16:creationId xmlns:a16="http://schemas.microsoft.com/office/drawing/2014/main" id="{98E9B88E-A2A0-40F4-AA42-83A69FD9EB91}"/>
              </a:ext>
            </a:extLst>
          </p:cNvPr>
          <p:cNvSpPr/>
          <p:nvPr/>
        </p:nvSpPr>
        <p:spPr>
          <a:xfrm>
            <a:off x="6305414" y="9122945"/>
            <a:ext cx="6401101" cy="46107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grpSp>
        <p:nvGrpSpPr>
          <p:cNvPr id="295" name="グループ化 294">
            <a:extLst>
              <a:ext uri="{FF2B5EF4-FFF2-40B4-BE49-F238E27FC236}">
                <a16:creationId xmlns:a16="http://schemas.microsoft.com/office/drawing/2014/main" id="{DC9E46C6-77FB-4374-8997-D7817D4CEC77}"/>
              </a:ext>
            </a:extLst>
          </p:cNvPr>
          <p:cNvGrpSpPr/>
          <p:nvPr/>
        </p:nvGrpSpPr>
        <p:grpSpPr>
          <a:xfrm>
            <a:off x="6021706" y="8309184"/>
            <a:ext cx="165073" cy="304058"/>
            <a:chOff x="1945243" y="2363189"/>
            <a:chExt cx="203274" cy="304058"/>
          </a:xfrm>
        </p:grpSpPr>
        <p:sp>
          <p:nvSpPr>
            <p:cNvPr id="296" name="山形 5">
              <a:extLst>
                <a:ext uri="{FF2B5EF4-FFF2-40B4-BE49-F238E27FC236}">
                  <a16:creationId xmlns:a16="http://schemas.microsoft.com/office/drawing/2014/main" id="{35933AFD-C98C-4CFC-B908-D96C22BB605A}"/>
                </a:ext>
              </a:extLst>
            </p:cNvPr>
            <p:cNvSpPr/>
            <p:nvPr/>
          </p:nvSpPr>
          <p:spPr>
            <a:xfrm>
              <a:off x="1945243" y="2364936"/>
              <a:ext cx="103031" cy="302311"/>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sp>
          <p:nvSpPr>
            <p:cNvPr id="297" name="山形 82">
              <a:extLst>
                <a:ext uri="{FF2B5EF4-FFF2-40B4-BE49-F238E27FC236}">
                  <a16:creationId xmlns:a16="http://schemas.microsoft.com/office/drawing/2014/main" id="{A3A0323A-F228-4197-88D8-C17D4416C9C5}"/>
                </a:ext>
              </a:extLst>
            </p:cNvPr>
            <p:cNvSpPr/>
            <p:nvPr/>
          </p:nvSpPr>
          <p:spPr>
            <a:xfrm>
              <a:off x="2045486" y="2363189"/>
              <a:ext cx="103031" cy="302311"/>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solidFill>
                  <a:schemeClr val="tx1"/>
                </a:solidFill>
              </a:endParaRPr>
            </a:p>
          </p:txBody>
        </p:sp>
      </p:grpSp>
      <p:sp>
        <p:nvSpPr>
          <p:cNvPr id="298" name="テキスト ボックス 297">
            <a:extLst>
              <a:ext uri="{FF2B5EF4-FFF2-40B4-BE49-F238E27FC236}">
                <a16:creationId xmlns:a16="http://schemas.microsoft.com/office/drawing/2014/main" id="{A42F5F4D-8EC7-46F2-B540-595EF3BF604F}"/>
              </a:ext>
            </a:extLst>
          </p:cNvPr>
          <p:cNvSpPr txBox="1"/>
          <p:nvPr/>
        </p:nvSpPr>
        <p:spPr>
          <a:xfrm>
            <a:off x="10301106" y="20677"/>
            <a:ext cx="2500494" cy="184666"/>
          </a:xfrm>
          <a:prstGeom prst="rect">
            <a:avLst/>
          </a:prstGeom>
          <a:noFill/>
        </p:spPr>
        <p:txBody>
          <a:bodyPr wrap="square" rtlCol="0">
            <a:spAutoFit/>
          </a:bodyPr>
          <a:lstStyle/>
          <a:p>
            <a:r>
              <a:rPr kumimoji="1" lang="ja-JP" altLang="en-US" sz="600" dirty="0">
                <a:solidFill>
                  <a:schemeClr val="bg1"/>
                </a:solidFill>
                <a:latin typeface="Meiryo UI" panose="020B0604030504040204" pitchFamily="50" charset="-128"/>
                <a:ea typeface="Meiryo UI" panose="020B0604030504040204" pitchFamily="50" charset="-128"/>
              </a:rPr>
              <a:t>■新興感染症に係る取組み　□新興感染症も含めた感染症に係る取組み</a:t>
            </a:r>
          </a:p>
        </p:txBody>
      </p:sp>
      <p:sp>
        <p:nvSpPr>
          <p:cNvPr id="4" name="テキスト ボックス 3">
            <a:extLst>
              <a:ext uri="{FF2B5EF4-FFF2-40B4-BE49-F238E27FC236}">
                <a16:creationId xmlns:a16="http://schemas.microsoft.com/office/drawing/2014/main" id="{1AE295A0-7734-4DA6-BC44-6BFF31C5F31F}"/>
              </a:ext>
            </a:extLst>
          </p:cNvPr>
          <p:cNvSpPr txBox="1"/>
          <p:nvPr/>
        </p:nvSpPr>
        <p:spPr>
          <a:xfrm>
            <a:off x="5210391" y="9242182"/>
            <a:ext cx="740908" cy="246221"/>
          </a:xfrm>
          <a:prstGeom prst="rect">
            <a:avLst/>
          </a:prstGeom>
          <a:noFill/>
        </p:spPr>
        <p:txBody>
          <a:bodyPr wrap="none" rtlCol="0">
            <a:spAutoFit/>
          </a:bodyPr>
          <a:lstStyle/>
          <a:p>
            <a:r>
              <a:rPr kumimoji="1" lang="en-US" altLang="ja-JP" sz="1000" b="1" dirty="0">
                <a:solidFill>
                  <a:srgbClr val="FF0000"/>
                </a:solidFill>
                <a:latin typeface="Meiryo UI" panose="020B0604030504040204" pitchFamily="50" charset="-128"/>
                <a:ea typeface="Meiryo UI" panose="020B0604030504040204" pitchFamily="50" charset="-128"/>
              </a:rPr>
              <a:t>【</a:t>
            </a:r>
            <a:r>
              <a:rPr kumimoji="1" lang="ja-JP" altLang="en-US" sz="1000" b="1" dirty="0">
                <a:solidFill>
                  <a:srgbClr val="FF0000"/>
                </a:solidFill>
                <a:latin typeface="Meiryo UI" panose="020B0604030504040204" pitchFamily="50" charset="-128"/>
                <a:ea typeface="Meiryo UI" panose="020B0604030504040204" pitchFamily="50" charset="-128"/>
              </a:rPr>
              <a:t>新 独自</a:t>
            </a:r>
            <a:r>
              <a:rPr kumimoji="1" lang="en-US" altLang="ja-JP" sz="1000" b="1" dirty="0">
                <a:solidFill>
                  <a:srgbClr val="FF0000"/>
                </a:solidFill>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173724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3590</Words>
  <Application>Microsoft Office PowerPoint</Application>
  <PresentationFormat>A3 297x420 mm</PresentationFormat>
  <Paragraphs>378</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Meiryo UI</vt:lpstr>
      <vt:lpstr>ＭＳ Ｐゴシック</vt:lpstr>
      <vt:lpstr>UD デジタル 教科書体 NK-B</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2025-03-19T12:04:49Z</dcterms:created>
  <dcterms:modified xsi:type="dcterms:W3CDTF">2025-03-19T12:04:53Z</dcterms:modified>
</cp:coreProperties>
</file>