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1" r:id="rId1"/>
    <p:sldMasterId id="2147483911" r:id="rId2"/>
  </p:sldMasterIdLst>
  <p:notesMasterIdLst>
    <p:notesMasterId r:id="rId11"/>
  </p:notesMasterIdLst>
  <p:handoutMasterIdLst>
    <p:handoutMasterId r:id="rId12"/>
  </p:handoutMasterIdLst>
  <p:sldIdLst>
    <p:sldId id="325" r:id="rId3"/>
    <p:sldId id="340" r:id="rId4"/>
    <p:sldId id="341" r:id="rId5"/>
    <p:sldId id="342" r:id="rId6"/>
    <p:sldId id="343" r:id="rId7"/>
    <p:sldId id="344" r:id="rId8"/>
    <p:sldId id="345" r:id="rId9"/>
    <p:sldId id="346" r:id="rId10"/>
  </p:sldIdLst>
  <p:sldSz cx="9906000" cy="6858000" type="A4"/>
  <p:notesSz cx="6735763" cy="9866313"/>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F81BD"/>
    <a:srgbClr val="000099"/>
    <a:srgbClr val="FF3300"/>
    <a:srgbClr val="FF5050"/>
    <a:srgbClr val="33CC33"/>
    <a:srgbClr val="00CC00"/>
    <a:srgbClr val="FF9900"/>
    <a:srgbClr val="99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9117" autoAdjust="0"/>
  </p:normalViewPr>
  <p:slideViewPr>
    <p:cSldViewPr snapToGrid="0">
      <p:cViewPr varScale="1">
        <p:scale>
          <a:sx n="74" d="100"/>
          <a:sy n="74" d="100"/>
        </p:scale>
        <p:origin x="930" y="7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5.2&#24403;&#21021;\&#9733;&#20844;&#34920;&#36039;&#26009;&#9733;\&#36028;&#12426;&#20184;&#12369;&#12493;&#12479;&#65288;&#21069;&#25552;&#26465;&#20214;&#12394;&#12393;&#65289;\&#12304;&#24120;&#12395;&#26368;&#26032;&#12305;&#21454;&#25903;&#25913;&#21892;_&#12464;&#12521;&#12501;%20&#65288;7&#21106;&#32887;&#21729;&#65289;.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0828538279433473E-2"/>
          <c:y val="7.6299613741531144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A2FD-4AAC-BDE0-ADDBCC99A170}"/>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A2FD-4AAC-BDE0-ADDBCC99A170}"/>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A2FD-4AAC-BDE0-ADDBCC99A170}"/>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A2FD-4AAC-BDE0-ADDBCC99A170}"/>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A2FD-4AAC-BDE0-ADDBCC99A170}"/>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A2FD-4AAC-BDE0-ADDBCC99A170}"/>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A2FD-4AAC-BDE0-ADDBCC99A170}"/>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A2FD-4AAC-BDE0-ADDBCC99A170}"/>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A2FD-4AAC-BDE0-ADDBCC99A170}"/>
              </c:ext>
            </c:extLst>
          </c:dPt>
          <c:dPt>
            <c:idx val="9"/>
            <c:invertIfNegative val="0"/>
            <c:bubble3D val="0"/>
            <c:spPr>
              <a:gradFill>
                <a:gsLst>
                  <a:gs pos="100000">
                    <a:srgbClr val="FF0000"/>
                  </a:gs>
                  <a:gs pos="91000">
                    <a:srgbClr val="FF0000"/>
                  </a:gs>
                  <a:gs pos="60000">
                    <a:sysClr val="window" lastClr="FFFFFF"/>
                  </a:gs>
                </a:gsLst>
                <a:lin ang="5400000" scaled="0"/>
              </a:gradFill>
              <a:ln w="6350" cmpd="sng">
                <a:solidFill>
                  <a:srgbClr val="FF0000"/>
                </a:solidFill>
                <a:prstDash val="solid"/>
              </a:ln>
            </c:spPr>
            <c:extLst>
              <c:ext xmlns:c16="http://schemas.microsoft.com/office/drawing/2014/chart" uri="{C3380CC4-5D6E-409C-BE32-E72D297353CC}">
                <c16:uniqueId val="{00000013-A2FD-4AAC-BDE0-ADDBCC99A170}"/>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A2FD-4AAC-BDE0-ADDBCC99A170}"/>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A2FD-4AAC-BDE0-ADDBCC99A170}"/>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A2FD-4AAC-BDE0-ADDBCC99A170}"/>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A2FD-4AAC-BDE0-ADDBCC99A170}"/>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A2FD-4AAC-BDE0-ADDBCC99A170}"/>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A2FD-4AAC-BDE0-ADDBCC99A170}"/>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A2FD-4AAC-BDE0-ADDBCC99A170}"/>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A2FD-4AAC-BDE0-ADDBCC99A170}"/>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01-A2FD-4AAC-BDE0-ADDBCC99A170}"/>
                </c:ext>
              </c:extLst>
            </c:dLbl>
            <c:dLbl>
              <c:idx val="1"/>
              <c:layout>
                <c:manualLayout>
                  <c:x val="-4.1674719950804398E-3"/>
                  <c:y val="-0.1787355121313979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FD-4AAC-BDE0-ADDBCC99A170}"/>
                </c:ext>
              </c:extLst>
            </c:dLbl>
            <c:dLbl>
              <c:idx val="2"/>
              <c:layout>
                <c:manualLayout>
                  <c:x val="-8.4951893044076128E-4"/>
                  <c:y val="-0.14533449025152445"/>
                </c:manualLayout>
              </c:layout>
              <c:tx>
                <c:rich>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fld id="{64E6350C-7596-4C18-BFA7-4CDA7B9CA22A}" type="VALUE">
                      <a:rPr lang="en-US" altLang="ja-JP" b="1"/>
                      <a:pPr>
                        <a:defRPr sz="1200" b="1">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3273158231196433E-2"/>
                      <c:h val="2.861434736983752E-2"/>
                    </c:manualLayout>
                  </c15:layout>
                  <c15:dlblFieldTable/>
                  <c15:showDataLabelsRange val="0"/>
                </c:ext>
                <c:ext xmlns:c16="http://schemas.microsoft.com/office/drawing/2014/chart" uri="{C3380CC4-5D6E-409C-BE32-E72D297353CC}">
                  <c16:uniqueId val="{00000005-A2FD-4AAC-BDE0-ADDBCC99A170}"/>
                </c:ext>
              </c:extLst>
            </c:dLbl>
            <c:dLbl>
              <c:idx val="3"/>
              <c:layout>
                <c:manualLayout>
                  <c:x val="-2.7783146633869426E-3"/>
                  <c:y val="-0.1544268000909611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2FD-4AAC-BDE0-ADDBCC99A170}"/>
                </c:ext>
              </c:extLst>
            </c:dLbl>
            <c:dLbl>
              <c:idx val="4"/>
              <c:layout>
                <c:manualLayout>
                  <c:x val="-1.3891573316934713E-3"/>
                  <c:y val="-9.4499659802894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2FD-4AAC-BDE0-ADDBCC99A170}"/>
                </c:ext>
              </c:extLst>
            </c:dLbl>
            <c:dLbl>
              <c:idx val="5"/>
              <c:layout>
                <c:manualLayout>
                  <c:x val="-2.7783146633869426E-3"/>
                  <c:y val="-0.2067719641287605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2FD-4AAC-BDE0-ADDBCC99A170}"/>
                </c:ext>
              </c:extLst>
            </c:dLbl>
            <c:dLbl>
              <c:idx val="6"/>
              <c:layout>
                <c:manualLayout>
                  <c:x val="-4.7089152070401899E-4"/>
                  <c:y val="-0.1702633428680475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A2FD-4AAC-BDE0-ADDBCC99A170}"/>
                </c:ext>
              </c:extLst>
            </c:dLbl>
            <c:dLbl>
              <c:idx val="7"/>
              <c:layout>
                <c:manualLayout>
                  <c:x val="-1.6246577832789866E-3"/>
                  <c:y val="-0.1835087978474207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A2FD-4AAC-BDE0-ADDBCC99A170}"/>
                </c:ext>
              </c:extLst>
            </c:dLbl>
            <c:dLbl>
              <c:idx val="8"/>
              <c:layout>
                <c:manualLayout>
                  <c:x val="-2.5428142118014275E-3"/>
                  <c:y val="-0.2744034028058956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A2FD-4AAC-BDE0-ADDBCC99A170}"/>
                </c:ext>
              </c:extLst>
            </c:dLbl>
            <c:dLbl>
              <c:idx val="9"/>
              <c:layout>
                <c:manualLayout>
                  <c:x val="-4.7089152070396804E-4"/>
                  <c:y val="-0.1121699457408756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A2FD-4AAC-BDE0-ADDBCC99A170}"/>
                </c:ext>
              </c:extLst>
            </c:dLbl>
            <c:dLbl>
              <c:idx val="10"/>
              <c:layout>
                <c:manualLayout>
                  <c:x val="-2.852694740989428E-3"/>
                  <c:y val="-0.1001638644794113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A2FD-4AAC-BDE0-ADDBCC99A170}"/>
                </c:ext>
              </c:extLst>
            </c:dLbl>
            <c:dLbl>
              <c:idx val="11"/>
              <c:layout>
                <c:manualLayout>
                  <c:x val="-1.2280369577105431E-3"/>
                  <c:y val="-0.1085950177140242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A2FD-4AAC-BDE0-ADDBCC99A170}"/>
                </c:ext>
              </c:extLst>
            </c:dLbl>
            <c:dLbl>
              <c:idx val="12"/>
              <c:layout>
                <c:manualLayout>
                  <c:x val="9.1826581098950334E-4"/>
                  <c:y val="-6.22915510066077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A2FD-4AAC-BDE0-ADDBCC99A170}"/>
                </c:ext>
              </c:extLst>
            </c:dLbl>
            <c:dLbl>
              <c:idx val="13"/>
              <c:layout>
                <c:manualLayout>
                  <c:x val="-3.2492061840908091E-3"/>
                  <c:y val="-8.86915360520910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A2FD-4AAC-BDE0-ADDBCC99A170}"/>
                </c:ext>
              </c:extLst>
            </c:dLbl>
            <c:dLbl>
              <c:idx val="14"/>
              <c:layout>
                <c:manualLayout>
                  <c:x val="-4.1674719950806176E-3"/>
                  <c:y val="-5.96187941251253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A2FD-4AAC-BDE0-ADDBCC99A170}"/>
                </c:ext>
              </c:extLst>
            </c:dLbl>
            <c:dLbl>
              <c:idx val="15"/>
              <c:layout>
                <c:manualLayout>
                  <c:x val="-2.3073748514854543E-3"/>
                  <c:y val="-9.9017691940626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2FD-4AAC-BDE0-ADDBCC99A170}"/>
                </c:ext>
              </c:extLst>
            </c:dLbl>
            <c:dLbl>
              <c:idx val="16"/>
              <c:layout>
                <c:manualLayout>
                  <c:x val="2.3073748514852851E-3"/>
                  <c:y val="-4.0340396778243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A2FD-4AAC-BDE0-ADDBCC99A170}"/>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'R5.2月版'!$B$4:$P$4</c:f>
              <c:numCache>
                <c:formatCode>#,##0;"▲ "#,##0</c:formatCode>
                <c:ptCount val="15"/>
                <c:pt idx="0">
                  <c:v>-393</c:v>
                </c:pt>
                <c:pt idx="1">
                  <c:v>-520</c:v>
                </c:pt>
                <c:pt idx="2">
                  <c:v>-410</c:v>
                </c:pt>
                <c:pt idx="3">
                  <c:v>-430</c:v>
                </c:pt>
                <c:pt idx="4">
                  <c:v>-210</c:v>
                </c:pt>
                <c:pt idx="5">
                  <c:v>-560</c:v>
                </c:pt>
                <c:pt idx="6">
                  <c:v>-470</c:v>
                </c:pt>
                <c:pt idx="7">
                  <c:v>-520</c:v>
                </c:pt>
                <c:pt idx="8">
                  <c:v>-820</c:v>
                </c:pt>
                <c:pt idx="9">
                  <c:v>-270</c:v>
                </c:pt>
                <c:pt idx="10">
                  <c:v>-230</c:v>
                </c:pt>
                <c:pt idx="11">
                  <c:v>-260</c:v>
                </c:pt>
                <c:pt idx="12">
                  <c:v>-150</c:v>
                </c:pt>
                <c:pt idx="13">
                  <c:v>-200</c:v>
                </c:pt>
                <c:pt idx="14">
                  <c:v>-100</c:v>
                </c:pt>
              </c:numCache>
            </c:numRef>
          </c:val>
          <c:extLst>
            <c:ext xmlns:c16="http://schemas.microsoft.com/office/drawing/2014/chart" uri="{C3380CC4-5D6E-409C-BE32-E72D297353CC}">
              <c16:uniqueId val="{00000026-A2FD-4AAC-BDE0-ADDBCC99A170}"/>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A2FD-4AAC-BDE0-ADDBCC99A170}"/>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A2FD-4AAC-BDE0-ADDBCC99A170}"/>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A2FD-4AAC-BDE0-ADDBCC99A170}"/>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A2FD-4AAC-BDE0-ADDBCC99A170}"/>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A2FD-4AAC-BDE0-ADDBCC99A170}"/>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A2FD-4AAC-BDE0-ADDBCC99A170}"/>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A2FD-4AAC-BDE0-ADDBCC99A170}"/>
              </c:ext>
            </c:extLst>
          </c:dPt>
          <c:dLbls>
            <c:dLbl>
              <c:idx val="0"/>
              <c:delete val="1"/>
              <c:extLst>
                <c:ext xmlns:c15="http://schemas.microsoft.com/office/drawing/2012/chart" uri="{CE6537A1-D6FC-4f65-9D91-7224C49458BB}"/>
                <c:ext xmlns:c16="http://schemas.microsoft.com/office/drawing/2014/chart" uri="{C3380CC4-5D6E-409C-BE32-E72D297353CC}">
                  <c16:uniqueId val="{00000028-A2FD-4AAC-BDE0-ADDBCC99A170}"/>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'R5.2月版'!$B$3:$P$3</c:f>
              <c:strCache>
                <c:ptCount val="15"/>
                <c:pt idx="0">
                  <c:v>R5
(2023)</c:v>
                </c:pt>
                <c:pt idx="1">
                  <c:v>R6
(2024)</c:v>
                </c:pt>
                <c:pt idx="2">
                  <c:v>R7
(2025)</c:v>
                </c:pt>
                <c:pt idx="3">
                  <c:v>R8
(2026)</c:v>
                </c:pt>
                <c:pt idx="4">
                  <c:v>R9
(2027)</c:v>
                </c:pt>
                <c:pt idx="5">
                  <c:v>R10
(2028)</c:v>
                </c:pt>
                <c:pt idx="6">
                  <c:v>R11
(2029)</c:v>
                </c:pt>
                <c:pt idx="7">
                  <c:v>R12
(2030)</c:v>
                </c:pt>
                <c:pt idx="8">
                  <c:v>R13
(2031)</c:v>
                </c:pt>
                <c:pt idx="9">
                  <c:v>R14
(2032)</c:v>
                </c:pt>
                <c:pt idx="10">
                  <c:v>R15
(2033)</c:v>
                </c:pt>
                <c:pt idx="11">
                  <c:v>R16
(2034)</c:v>
                </c:pt>
                <c:pt idx="12">
                  <c:v>R17
(2035)</c:v>
                </c:pt>
                <c:pt idx="13">
                  <c:v>R18
(2036)</c:v>
                </c:pt>
                <c:pt idx="14">
                  <c:v>R19
(2037)</c:v>
                </c:pt>
              </c:strCache>
            </c:strRef>
          </c:cat>
          <c:val>
            <c:numRef>
              <c:f>'R5.2月版'!$B$5:$P$5</c:f>
              <c:numCache>
                <c:formatCode>General</c:formatCode>
                <c:ptCount val="15"/>
                <c:pt idx="0" formatCode="#,##0;&quot;▲ &quot;#,##0">
                  <c:v>-159</c:v>
                </c:pt>
              </c:numCache>
            </c:numRef>
          </c:val>
          <c:extLst>
            <c:ext xmlns:c16="http://schemas.microsoft.com/office/drawing/2014/chart" uri="{C3380CC4-5D6E-409C-BE32-E72D297353CC}">
              <c16:uniqueId val="{00000035-A2FD-4AAC-BDE0-ADDBCC99A170}"/>
            </c:ext>
          </c:extLst>
        </c:ser>
        <c:dLbls>
          <c:showLegendKey val="0"/>
          <c:showVal val="0"/>
          <c:showCatName val="0"/>
          <c:showSerName val="0"/>
          <c:showPercent val="0"/>
          <c:showBubbleSize val="0"/>
        </c:dLbls>
        <c:gapWidth val="39"/>
        <c:overlap val="100"/>
        <c:axId val="91541888"/>
        <c:axId val="91543808"/>
      </c:bar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0.18007</cdr:x>
      <cdr:y>0.38697</cdr:y>
    </cdr:from>
    <cdr:to>
      <cdr:x>0.23867</cdr:x>
      <cdr:y>0.5</cdr:y>
    </cdr:to>
    <cdr:cxnSp macro="">
      <cdr:nvCxnSpPr>
        <cdr:cNvPr id="9" name="直線矢印コネクタ 8"/>
        <cdr:cNvCxnSpPr/>
      </cdr:nvCxnSpPr>
      <cdr:spPr>
        <a:xfrm xmlns:a="http://schemas.openxmlformats.org/drawingml/2006/main" flipH="1" flipV="1">
          <a:off x="1646243" y="2132222"/>
          <a:ext cx="535759" cy="622798"/>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0.22263</cdr:x>
      <cdr:y>0.47888</cdr:y>
    </cdr:from>
    <cdr:to>
      <cdr:x>0.39563</cdr:x>
      <cdr:y>0.54879</cdr:y>
    </cdr:to>
    <cdr:sp macro="" textlink="">
      <cdr:nvSpPr>
        <cdr:cNvPr id="15" name="角丸四角形 14"/>
        <cdr:cNvSpPr/>
      </cdr:nvSpPr>
      <cdr:spPr>
        <a:xfrm xmlns:a="http://schemas.openxmlformats.org/drawingml/2006/main">
          <a:off x="2035358" y="2638663"/>
          <a:ext cx="1581607" cy="385207"/>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0.06315</cdr:x>
      <cdr:y>0.18254</cdr:y>
    </cdr:from>
    <cdr:to>
      <cdr:x>0.13359</cdr:x>
      <cdr:y>0.24936</cdr:y>
    </cdr:to>
    <cdr:sp macro="" textlink="">
      <cdr:nvSpPr>
        <cdr:cNvPr id="2" name="テキスト ボックス 1"/>
        <cdr:cNvSpPr txBox="1"/>
      </cdr:nvSpPr>
      <cdr:spPr>
        <a:xfrm xmlns:a="http://schemas.openxmlformats.org/drawingml/2006/main">
          <a:off x="577312" y="1005800"/>
          <a:ext cx="644039" cy="3681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393</a:t>
          </a:r>
          <a:endParaRPr lang="ja-JP" altLang="en-US" sz="1200" dirty="0">
            <a:latin typeface="HGPｺﾞｼｯｸM" panose="020B0600000000000000" pitchFamily="50" charset="-128"/>
            <a:ea typeface="HGPｺﾞｼｯｸM" panose="020B0600000000000000" pitchFamily="50" charset="-128"/>
          </a:endParaRPr>
        </a:p>
      </cdr:txBody>
    </cdr:sp>
  </cdr:relSizeAnchor>
  <cdr:relSizeAnchor xmlns:cdr="http://schemas.openxmlformats.org/drawingml/2006/chartDrawing">
    <cdr:from>
      <cdr:x>0.92701</cdr:x>
      <cdr:y>0</cdr:y>
    </cdr:from>
    <cdr:to>
      <cdr:x>0.99201</cdr:x>
      <cdr:y>0.0533</cdr:y>
    </cdr:to>
    <cdr:sp macro="" textlink="">
      <cdr:nvSpPr>
        <cdr:cNvPr id="5" name="テキスト ボックス 1"/>
        <cdr:cNvSpPr txBox="1"/>
      </cdr:nvSpPr>
      <cdr:spPr>
        <a:xfrm xmlns:a="http://schemas.openxmlformats.org/drawingml/2006/main">
          <a:off x="8474943" y="-1843796"/>
          <a:ext cx="594206" cy="293712"/>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en-US" altLang="ja-JP" sz="1000" dirty="0" smtClean="0">
              <a:latin typeface="HGSｺﾞｼｯｸM" panose="020B0600000000000000" pitchFamily="50" charset="-128"/>
              <a:ea typeface="HGSｺﾞｼｯｸM" panose="020B0600000000000000" pitchFamily="50" charset="-128"/>
            </a:rPr>
            <a:t>(</a:t>
          </a:r>
          <a:r>
            <a:rPr lang="ja-JP" altLang="en-US" sz="1000" dirty="0" smtClean="0">
              <a:latin typeface="HGSｺﾞｼｯｸM" panose="020B0600000000000000" pitchFamily="50" charset="-128"/>
              <a:ea typeface="HGSｺﾞｼｯｸM" panose="020B0600000000000000" pitchFamily="50" charset="-128"/>
            </a:rPr>
            <a:t>年度</a:t>
          </a:r>
          <a:r>
            <a:rPr lang="en-US" altLang="ja-JP" sz="1000" dirty="0" smtClean="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23/9/6 9時43分</a:t>
            </a:fld>
            <a:endParaRPr lang="en-US" altLang="ja-JP"/>
          </a:p>
        </p:txBody>
      </p:sp>
      <p:sp>
        <p:nvSpPr>
          <p:cNvPr id="17412" name="Rectangle 4"/>
          <p:cNvSpPr>
            <a:spLocks noGrp="1" noChangeArrowheads="1"/>
          </p:cNvSpPr>
          <p:nvPr>
            <p:ph type="ftr" sz="quarter" idx="2"/>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23/9/6 9時43分</a:t>
            </a:fld>
            <a:endParaRPr lang="en-US" altLang="ja-JP"/>
          </a:p>
        </p:txBody>
      </p:sp>
      <p:sp>
        <p:nvSpPr>
          <p:cNvPr id="15364" name="Rectangle 4"/>
          <p:cNvSpPr>
            <a:spLocks noGrp="1" noRot="1" noChangeAspect="1" noChangeArrowheads="1" noTextEdit="1"/>
          </p:cNvSpPr>
          <p:nvPr>
            <p:ph type="sldImg" idx="2"/>
          </p:nvPr>
        </p:nvSpPr>
        <p:spPr bwMode="auto">
          <a:xfrm>
            <a:off x="704850" y="742950"/>
            <a:ext cx="5335588"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2334" y="4688121"/>
            <a:ext cx="5391124" cy="443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1510" name="Rectangle 6"/>
          <p:cNvSpPr>
            <a:spLocks noGrp="1" noChangeArrowheads="1"/>
          </p:cNvSpPr>
          <p:nvPr>
            <p:ph type="ftr" sz="quarter" idx="4"/>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703263" y="741363"/>
            <a:ext cx="5340350" cy="3697287"/>
          </a:xfrm>
          <a:ln/>
        </p:spPr>
      </p:sp>
      <p:sp>
        <p:nvSpPr>
          <p:cNvPr id="17411"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245573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01688" y="776288"/>
            <a:ext cx="5573712" cy="38592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1306992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806450" y="776288"/>
            <a:ext cx="5572125" cy="38592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05239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806450" y="776288"/>
            <a:ext cx="5572125" cy="3859212"/>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910020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6795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smtClean="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23/9/6 9時43分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23/9/6 9時43分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23/9/6 9時43分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smtClean="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23/9/6 9時43分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23/9/6 9時43分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23/9/6 9時43分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23/9/6 9時43分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23/9/6 9時43分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23/9/6 9時43分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23/9/6 9時43分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23/9/6 9時43分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23/9/6 9時43分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23/9/6 9時43分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23/9/6 9時43分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23/9/6 9時43分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23/9/6 9時43分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23/9/6 9時43分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23/9/6 9時43分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23/9/6 9時43分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23/9/6 9時43分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23/9/6 9時43分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23/9/6 9時43分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23/9/6 9時43分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23/9/6 9時43分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23/9/6 9時43分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23/9/6 9時43分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09433" y="1596788"/>
            <a:ext cx="9143193" cy="4790364"/>
          </a:xfrm>
          <a:noFill/>
        </p:spPr>
        <p:txBody>
          <a:bodyPr>
            <a:normAutofit lnSpcReduction="10000"/>
          </a:bodyPr>
          <a:lstStyle/>
          <a:p>
            <a:pPr marL="265113" indent="-265113">
              <a:lnSpc>
                <a:spcPct val="120000"/>
              </a:lnSpc>
              <a:spcBef>
                <a:spcPts val="600"/>
              </a:spcBef>
              <a:buNone/>
            </a:pPr>
            <a:r>
              <a:rPr lang="ja-JP" altLang="en-US" sz="2800" dirty="0">
                <a:latin typeface="ＭＳ Ｐゴシック" pitchFamily="50" charset="-128"/>
              </a:rPr>
              <a:t>◆ 「財政運営基本</a:t>
            </a:r>
            <a:r>
              <a:rPr lang="ja-JP" altLang="en-US" sz="2800" dirty="0" smtClean="0">
                <a:latin typeface="ＭＳ Ｐゴシック" pitchFamily="50" charset="-128"/>
              </a:rPr>
              <a:t>条例</a:t>
            </a:r>
            <a:r>
              <a:rPr lang="ja-JP" altLang="en-US" sz="2800" dirty="0">
                <a:latin typeface="ＭＳ Ｐゴシック" pitchFamily="50" charset="-128"/>
              </a:rPr>
              <a:t>」に基づき、財政状況に関する中長期試算を作成。</a:t>
            </a:r>
            <a:br>
              <a:rPr lang="ja-JP" altLang="en-US" sz="2800" dirty="0">
                <a:latin typeface="ＭＳ Ｐゴシック" pitchFamily="50" charset="-128"/>
              </a:rPr>
            </a:br>
            <a:r>
              <a:rPr lang="ja-JP" altLang="en-US" sz="2800" dirty="0">
                <a:latin typeface="ＭＳ Ｐゴシック" pitchFamily="50" charset="-128"/>
              </a:rPr>
              <a:t>（発射台となる毎年度の当初予算毎に作成</a:t>
            </a:r>
            <a:r>
              <a:rPr lang="ja-JP" altLang="en-US" sz="2800" dirty="0" smtClean="0">
                <a:latin typeface="ＭＳ Ｐゴシック" pitchFamily="50" charset="-128"/>
              </a:rPr>
              <a:t>）</a:t>
            </a:r>
            <a:endParaRPr lang="en-US" altLang="ja-JP" sz="2800" dirty="0" smtClean="0">
              <a:latin typeface="ＭＳ Ｐゴシック" pitchFamily="50" charset="-128"/>
            </a:endParaRPr>
          </a:p>
          <a:p>
            <a:pPr marL="265113" indent="-265113">
              <a:lnSpc>
                <a:spcPct val="120000"/>
              </a:lnSpc>
              <a:spcBef>
                <a:spcPts val="600"/>
              </a:spcBef>
              <a:buNone/>
            </a:pPr>
            <a:endParaRPr lang="ja-JP" altLang="en-US" sz="2800" dirty="0">
              <a:latin typeface="ＭＳ Ｐゴシック" pitchFamily="50" charset="-128"/>
            </a:endParaRPr>
          </a:p>
          <a:p>
            <a:pPr marL="265113" indent="-265113">
              <a:lnSpc>
                <a:spcPct val="120000"/>
              </a:lnSpc>
              <a:spcBef>
                <a:spcPts val="600"/>
              </a:spcBef>
              <a:buNone/>
            </a:pPr>
            <a:r>
              <a:rPr lang="ja-JP" altLang="en-US" sz="2800" dirty="0">
                <a:latin typeface="ＭＳ Ｐゴシック" pitchFamily="50" charset="-128"/>
              </a:rPr>
              <a:t>◆ 試算にあたっては、「中長期の経済財政に関する試算」（内閣府）で示された経済成長率・長期金利や歳入・歳出</a:t>
            </a:r>
            <a:r>
              <a:rPr lang="ja-JP" altLang="en-US" sz="2800" dirty="0" smtClean="0">
                <a:latin typeface="ＭＳ Ｐゴシック" pitchFamily="50" charset="-128"/>
              </a:rPr>
              <a:t>の状況など</a:t>
            </a:r>
            <a:r>
              <a:rPr lang="ja-JP" altLang="en-US" sz="2800" dirty="0">
                <a:latin typeface="ＭＳ Ｐゴシック" pitchFamily="50" charset="-128"/>
              </a:rPr>
              <a:t>、現時点で見込むことができる条件を前提に推計。なお、この試算は不確定要素を多く含んでおり、将来に向かって相当の幅をもってみる必要。</a:t>
            </a:r>
          </a:p>
        </p:txBody>
      </p:sp>
      <p:sp>
        <p:nvSpPr>
          <p:cNvPr id="6" name="Rectangle 2"/>
          <p:cNvSpPr txBox="1">
            <a:spLocks noChangeArrowheads="1"/>
          </p:cNvSpPr>
          <p:nvPr/>
        </p:nvSpPr>
        <p:spPr>
          <a:xfrm>
            <a:off x="119487" y="392627"/>
            <a:ext cx="9684913" cy="105606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smtClean="0">
                <a:latin typeface="ＭＳ Ｐゴシック" pitchFamily="50" charset="-128"/>
              </a:rPr>
              <a:t>14</a:t>
            </a:r>
            <a:r>
              <a:rPr lang="ja-JP" altLang="en-US" sz="2800" b="1" dirty="0" err="1" smtClean="0">
                <a:latin typeface="ＭＳ Ｐゴシック" pitchFamily="50" charset="-128"/>
              </a:rPr>
              <a:t>．</a:t>
            </a:r>
            <a:r>
              <a:rPr lang="ja-JP" altLang="en-US" sz="2800" b="1" dirty="0" smtClean="0">
                <a:latin typeface="ＭＳ Ｐゴシック" pitchFamily="50" charset="-128"/>
              </a:rPr>
              <a:t>財政状況に関する中長期試算</a:t>
            </a:r>
            <a:r>
              <a:rPr lang="en-US" altLang="ja-JP" sz="2800" b="1" dirty="0" smtClean="0">
                <a:latin typeface="ＭＳ Ｐゴシック" pitchFamily="50" charset="-128"/>
              </a:rPr>
              <a:t>〔</a:t>
            </a:r>
            <a:r>
              <a:rPr lang="ja-JP" altLang="en-US" sz="2800" b="1" dirty="0" smtClean="0">
                <a:latin typeface="ＭＳ Ｐゴシック" pitchFamily="50" charset="-128"/>
              </a:rPr>
              <a:t>粗い試算</a:t>
            </a:r>
            <a:r>
              <a:rPr lang="en-US" altLang="ja-JP" sz="2800" b="1" dirty="0" smtClean="0">
                <a:latin typeface="ＭＳ Ｐゴシック" pitchFamily="50" charset="-128"/>
              </a:rPr>
              <a:t>〕</a:t>
            </a:r>
            <a:r>
              <a:rPr lang="ja-JP" altLang="en-US" sz="2800" b="1" dirty="0" smtClean="0">
                <a:latin typeface="ＭＳ Ｐゴシック" pitchFamily="50" charset="-128"/>
              </a:rPr>
              <a:t>の</a:t>
            </a:r>
            <a:r>
              <a:rPr lang="ja-JP" altLang="en-US" sz="2800" b="1" dirty="0">
                <a:latin typeface="ＭＳ Ｐゴシック" pitchFamily="50" charset="-128"/>
              </a:rPr>
              <a:t>策定</a:t>
            </a:r>
            <a:r>
              <a:rPr lang="ja-JP" altLang="en-US" sz="2800" b="1" dirty="0" smtClean="0">
                <a:latin typeface="ＭＳ Ｐゴシック" pitchFamily="50" charset="-128"/>
              </a:rPr>
              <a:t>について</a:t>
            </a:r>
            <a:r>
              <a:rPr lang="en-US" altLang="ja-JP" sz="2800" b="1" dirty="0" smtClean="0">
                <a:latin typeface="ＭＳ Ｐゴシック" pitchFamily="50" charset="-128"/>
              </a:rPr>
              <a:t/>
            </a:r>
            <a:br>
              <a:rPr lang="en-US" altLang="ja-JP" sz="2800" b="1" dirty="0" smtClean="0">
                <a:latin typeface="ＭＳ Ｐゴシック" pitchFamily="50" charset="-128"/>
              </a:rPr>
            </a:br>
            <a:r>
              <a:rPr lang="ja-JP" altLang="en-US" sz="2800" b="1" dirty="0" smtClean="0">
                <a:latin typeface="ＭＳ Ｐゴシック" pitchFamily="50" charset="-128"/>
              </a:rPr>
              <a:t> </a:t>
            </a:r>
            <a:r>
              <a:rPr lang="en-US" altLang="ja-JP" sz="2800" b="1" dirty="0" smtClean="0">
                <a:latin typeface="ＭＳ Ｐゴシック" pitchFamily="50" charset="-128"/>
              </a:rPr>
              <a:t>【</a:t>
            </a:r>
            <a:r>
              <a:rPr lang="ja-JP" altLang="en-US" sz="2800" b="1" dirty="0" smtClean="0">
                <a:latin typeface="ＭＳ Ｐゴシック" pitchFamily="50" charset="-128"/>
              </a:rPr>
              <a:t>令和５年２月版</a:t>
            </a:r>
            <a:r>
              <a:rPr lang="en-US" altLang="ja-JP" sz="2800" b="1" dirty="0" smtClean="0">
                <a:latin typeface="ＭＳ Ｐゴシック" pitchFamily="50" charset="-128"/>
              </a:rPr>
              <a:t>】</a:t>
            </a:r>
          </a:p>
        </p:txBody>
      </p:sp>
    </p:spTree>
    <p:extLst>
      <p:ext uri="{BB962C8B-B14F-4D97-AF65-F5344CB8AC3E}">
        <p14:creationId xmlns:p14="http://schemas.microsoft.com/office/powerpoint/2010/main" val="915151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nvPr>
        </p:nvGraphicFramePr>
        <p:xfrm>
          <a:off x="355458" y="1843796"/>
          <a:ext cx="9142233" cy="5510041"/>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76519"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398732"/>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年度の間に、</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減債基金から借入れを実施した合計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億円の積立</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額については、</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令和５年度末に復元が完了する見込み</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残高見込額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72553" y="4009029"/>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23" name="直線矢印コネクタ 22"/>
          <p:cNvCxnSpPr/>
          <p:nvPr/>
        </p:nvCxnSpPr>
        <p:spPr>
          <a:xfrm flipH="1" flipV="1">
            <a:off x="1235210" y="2575560"/>
            <a:ext cx="631995" cy="873"/>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360747" y="4088300"/>
            <a:ext cx="734753" cy="83492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053743" y="491104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
        <p:nvSpPr>
          <p:cNvPr id="17" name="角丸四角形 16"/>
          <p:cNvSpPr/>
          <p:nvPr/>
        </p:nvSpPr>
        <p:spPr>
          <a:xfrm>
            <a:off x="1730374" y="2396433"/>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sp>
        <p:nvSpPr>
          <p:cNvPr id="21" name="テキスト ボックス 1"/>
          <p:cNvSpPr txBox="1"/>
          <p:nvPr/>
        </p:nvSpPr>
        <p:spPr>
          <a:xfrm>
            <a:off x="1254790" y="1843796"/>
            <a:ext cx="513019" cy="2966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p:txBody>
      </p:sp>
      <p:sp>
        <p:nvSpPr>
          <p:cNvPr id="22" name="テキスト ボックス 11"/>
          <p:cNvSpPr txBox="1"/>
          <p:nvPr/>
        </p:nvSpPr>
        <p:spPr>
          <a:xfrm>
            <a:off x="355003" y="1802925"/>
            <a:ext cx="788742" cy="378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テキスト ボックス 2"/>
          <p:cNvSpPr txBox="1"/>
          <p:nvPr/>
        </p:nvSpPr>
        <p:spPr>
          <a:xfrm>
            <a:off x="760480" y="4178379"/>
            <a:ext cx="981269" cy="276999"/>
          </a:xfrm>
          <a:prstGeom prst="rect">
            <a:avLst/>
          </a:prstGeom>
          <a:noFill/>
        </p:spPr>
        <p:txBody>
          <a:bodyPr wrap="square" rtlCol="0">
            <a:spAutoFit/>
          </a:bodyPr>
          <a:lstStyle/>
          <a:p>
            <a:r>
              <a:rPr kumimoji="1" lang="ja-JP" altLang="en-US" sz="1200" b="1" dirty="0" smtClean="0">
                <a:latin typeface="HGPｺﾞｼｯｸM" panose="020B0600000000000000" pitchFamily="50" charset="-128"/>
                <a:ea typeface="HGPｺﾞｼｯｸM" panose="020B0600000000000000" pitchFamily="50" charset="-128"/>
              </a:rPr>
              <a:t>▲</a:t>
            </a:r>
            <a:r>
              <a:rPr kumimoji="1" lang="en-US" altLang="ja-JP" sz="1200" b="1" dirty="0" smtClean="0">
                <a:latin typeface="HGPｺﾞｼｯｸM" panose="020B0600000000000000" pitchFamily="50" charset="-128"/>
                <a:ea typeface="HGPｺﾞｼｯｸM" panose="020B0600000000000000" pitchFamily="50" charset="-128"/>
              </a:rPr>
              <a:t>552</a:t>
            </a:r>
            <a:endParaRPr kumimoji="1" lang="ja-JP" altLang="en-US" sz="1200" b="1" dirty="0">
              <a:latin typeface="HGPｺﾞｼｯｸM" panose="020B0600000000000000" pitchFamily="50" charset="-128"/>
              <a:ea typeface="HGPｺﾞｼｯｸM" panose="020B0600000000000000" pitchFamily="50" charset="-128"/>
            </a:endParaRPr>
          </a:p>
        </p:txBody>
      </p:sp>
      <p:sp>
        <p:nvSpPr>
          <p:cNvPr id="19" name="テキスト ボックス 1"/>
          <p:cNvSpPr txBox="1"/>
          <p:nvPr/>
        </p:nvSpPr>
        <p:spPr>
          <a:xfrm>
            <a:off x="901020" y="3655738"/>
            <a:ext cx="644039" cy="36817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159</a:t>
            </a:r>
            <a:endParaRPr lang="ja-JP" altLang="en-US" sz="12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60620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34811" y="1045034"/>
            <a:ext cx="8831464" cy="5676520"/>
          </a:xfrm>
          <a:prstGeom prst="rect">
            <a:avLst/>
          </a:prstGeom>
        </p:spPr>
      </p:pic>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Tree>
    <p:extLst>
      <p:ext uri="{BB962C8B-B14F-4D97-AF65-F5344CB8AC3E}">
        <p14:creationId xmlns:p14="http://schemas.microsoft.com/office/powerpoint/2010/main" val="1828698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4468916"/>
          </a:xfrm>
          <a:prstGeom prst="rect">
            <a:avLst/>
          </a:prstGeom>
          <a:noFill/>
        </p:spPr>
        <p:txBody>
          <a:bodyPr wrap="square" rtlCol="0">
            <a:spAutoFit/>
          </a:bodyPr>
          <a:lstStyle/>
          <a:p>
            <a:pPr marL="216000" indent="-457200" algn="l"/>
            <a:r>
              <a:rPr lang="ja-JP" altLang="en-US" dirty="0">
                <a:latin typeface="HGSｺﾞｼｯｸM" panose="020B0600000000000000" pitchFamily="50" charset="-128"/>
                <a:ea typeface="HGSｺﾞｼｯｸM" panose="020B0600000000000000" pitchFamily="50" charset="-128"/>
              </a:rPr>
              <a:t>〇府</a:t>
            </a:r>
            <a:r>
              <a:rPr lang="ja-JP" altLang="en-US" dirty="0" smtClean="0">
                <a:latin typeface="HGSｺﾞｼｯｸM" panose="020B0600000000000000" pitchFamily="50" charset="-128"/>
                <a:ea typeface="HGSｺﾞｼｯｸM" panose="020B0600000000000000" pitchFamily="50" charset="-128"/>
              </a:rPr>
              <a:t>税の増加の一方で公債費の増加など</a:t>
            </a:r>
            <a:r>
              <a:rPr lang="ja-JP" altLang="en-US" dirty="0">
                <a:latin typeface="HGSｺﾞｼｯｸM" panose="020B0600000000000000" pitchFamily="50" charset="-128"/>
                <a:ea typeface="HGSｺﾞｼｯｸM" panose="020B0600000000000000" pitchFamily="50" charset="-128"/>
              </a:rPr>
              <a:t>により</a:t>
            </a:r>
            <a:r>
              <a:rPr lang="ja-JP" altLang="en-US" dirty="0" smtClean="0">
                <a:latin typeface="HGSｺﾞｼｯｸM" panose="020B0600000000000000" pitchFamily="50" charset="-128"/>
                <a:ea typeface="HGSｺﾞｼｯｸM" panose="020B0600000000000000" pitchFamily="50" charset="-128"/>
              </a:rPr>
              <a:t>、</a:t>
            </a:r>
            <a:r>
              <a:rPr lang="ja-JP" altLang="en-US" u="sng" dirty="0" smtClean="0">
                <a:latin typeface="HGSｺﾞｼｯｸM" panose="020B0600000000000000" pitchFamily="50" charset="-128"/>
                <a:ea typeface="HGSｺﾞｼｯｸM" panose="020B0600000000000000" pitchFamily="50" charset="-128"/>
              </a:rPr>
              <a:t>前回</a:t>
            </a:r>
            <a:r>
              <a:rPr lang="ja-JP" altLang="en-US" u="sng" dirty="0">
                <a:latin typeface="HGSｺﾞｼｯｸM" panose="020B0600000000000000" pitchFamily="50" charset="-128"/>
                <a:ea typeface="HGSｺﾞｼｯｸM" panose="020B0600000000000000" pitchFamily="50" charset="-128"/>
              </a:rPr>
              <a:t>試算（</a:t>
            </a:r>
            <a:r>
              <a:rPr lang="ja-JP" altLang="en-US" u="sng" dirty="0" smtClean="0">
                <a:latin typeface="HGSｺﾞｼｯｸM" panose="020B0600000000000000" pitchFamily="50" charset="-128"/>
                <a:ea typeface="HGSｺﾞｼｯｸM" panose="020B0600000000000000" pitchFamily="50" charset="-128"/>
              </a:rPr>
              <a:t>令和</a:t>
            </a:r>
            <a:r>
              <a:rPr lang="en-US" altLang="ja-JP" u="sng" dirty="0" smtClean="0">
                <a:latin typeface="HGSｺﾞｼｯｸM" panose="020B0600000000000000" pitchFamily="50" charset="-128"/>
                <a:ea typeface="HGSｺﾞｼｯｸM" panose="020B0600000000000000" pitchFamily="50" charset="-128"/>
              </a:rPr>
              <a:t>4</a:t>
            </a:r>
            <a:r>
              <a:rPr lang="ja-JP" altLang="en-US" u="sng" dirty="0" smtClean="0">
                <a:latin typeface="HGSｺﾞｼｯｸM" panose="020B0600000000000000" pitchFamily="50" charset="-128"/>
                <a:ea typeface="HGSｺﾞｼｯｸM" panose="020B0600000000000000" pitchFamily="50" charset="-128"/>
              </a:rPr>
              <a:t>年</a:t>
            </a:r>
            <a:r>
              <a:rPr lang="en-US" altLang="ja-JP" u="sng" dirty="0">
                <a:latin typeface="HGSｺﾞｼｯｸM" panose="020B0600000000000000" pitchFamily="50" charset="-128"/>
                <a:ea typeface="HGSｺﾞｼｯｸM" panose="020B0600000000000000" pitchFamily="50" charset="-128"/>
              </a:rPr>
              <a:t>2</a:t>
            </a:r>
            <a:r>
              <a:rPr lang="ja-JP" altLang="en-US" u="sng" dirty="0">
                <a:latin typeface="HGSｺﾞｼｯｸM" panose="020B0600000000000000" pitchFamily="50" charset="-128"/>
                <a:ea typeface="HGSｺﾞｼｯｸM" panose="020B0600000000000000" pitchFamily="50" charset="-128"/>
              </a:rPr>
              <a:t>月版）</a:t>
            </a:r>
            <a:r>
              <a:rPr lang="ja-JP" altLang="en-US" u="sng" dirty="0" smtClean="0">
                <a:latin typeface="HGSｺﾞｼｯｸM" panose="020B0600000000000000" pitchFamily="50" charset="-128"/>
                <a:ea typeface="HGSｺﾞｼｯｸM" panose="020B0600000000000000" pitchFamily="50" charset="-128"/>
              </a:rPr>
              <a:t>と比べて、各年度</a:t>
            </a:r>
            <a:r>
              <a:rPr lang="ja-JP" altLang="en-US" u="sng" dirty="0">
                <a:latin typeface="HGSｺﾞｼｯｸM" panose="020B0600000000000000" pitchFamily="50" charset="-128"/>
                <a:ea typeface="HGSｺﾞｼｯｸM" panose="020B0600000000000000" pitchFamily="50" charset="-128"/>
              </a:rPr>
              <a:t>の収支が</a:t>
            </a:r>
            <a:r>
              <a:rPr lang="ja-JP" altLang="en-US" u="sng" dirty="0" smtClean="0">
                <a:latin typeface="HGSｺﾞｼｯｸM" panose="020B0600000000000000" pitchFamily="50" charset="-128"/>
                <a:ea typeface="HGSｺﾞｼｯｸM" panose="020B0600000000000000" pitchFamily="50" charset="-128"/>
              </a:rPr>
              <a:t>おおむね</a:t>
            </a:r>
            <a:r>
              <a:rPr lang="en-US" altLang="ja-JP" u="sng" dirty="0">
                <a:latin typeface="HGSｺﾞｼｯｸM" panose="020B0600000000000000" pitchFamily="50" charset="-128"/>
                <a:ea typeface="HGSｺﾞｼｯｸM" panose="020B0600000000000000" pitchFamily="50" charset="-128"/>
              </a:rPr>
              <a:t>21</a:t>
            </a:r>
            <a:r>
              <a:rPr lang="en-US" altLang="ja-JP" u="sng" dirty="0" smtClean="0">
                <a:latin typeface="HGSｺﾞｼｯｸM" panose="020B0600000000000000" pitchFamily="50" charset="-128"/>
                <a:ea typeface="HGSｺﾞｼｯｸM" panose="020B0600000000000000" pitchFamily="50" charset="-128"/>
              </a:rPr>
              <a:t>0</a:t>
            </a:r>
            <a:r>
              <a:rPr lang="ja-JP" altLang="en-US" u="sng" dirty="0">
                <a:latin typeface="HGSｺﾞｼｯｸM" panose="020B0600000000000000" pitchFamily="50" charset="-128"/>
                <a:ea typeface="HGSｺﾞｼｯｸM" panose="020B0600000000000000" pitchFamily="50" charset="-128"/>
              </a:rPr>
              <a:t>億円改善</a:t>
            </a:r>
            <a:r>
              <a:rPr lang="ja-JP" altLang="en-US" u="sng" dirty="0" smtClean="0">
                <a:latin typeface="HGSｺﾞｼｯｸM" panose="020B0600000000000000" pitchFamily="50" charset="-128"/>
                <a:ea typeface="HGSｺﾞｼｯｸM" panose="020B0600000000000000" pitchFamily="50" charset="-128"/>
              </a:rPr>
              <a:t>～</a:t>
            </a:r>
            <a:r>
              <a:rPr lang="en-US" altLang="ja-JP" u="sng" dirty="0" smtClean="0">
                <a:latin typeface="HGSｺﾞｼｯｸM" panose="020B0600000000000000" pitchFamily="50" charset="-128"/>
                <a:ea typeface="HGSｺﾞｼｯｸM" panose="020B0600000000000000" pitchFamily="50" charset="-128"/>
              </a:rPr>
              <a:t>160</a:t>
            </a:r>
            <a:r>
              <a:rPr lang="ja-JP" altLang="en-US" u="sng" dirty="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5</a:t>
            </a:r>
            <a:r>
              <a:rPr lang="ja-JP" altLang="en-US" dirty="0" smtClean="0">
                <a:latin typeface="HGSｺﾞｼｯｸM" panose="020B0600000000000000" pitchFamily="50" charset="-128"/>
                <a:ea typeface="HGSｺﾞｼｯｸM" panose="020B0600000000000000" pitchFamily="50" charset="-128"/>
              </a:rPr>
              <a:t>年度</a:t>
            </a:r>
            <a:r>
              <a:rPr lang="ja-JP" altLang="en-US" dirty="0">
                <a:latin typeface="HGSｺﾞｼｯｸM" panose="020B0600000000000000" pitchFamily="50" charset="-128"/>
                <a:ea typeface="HGSｺﾞｼｯｸM" panose="020B0600000000000000" pitchFamily="50" charset="-128"/>
              </a:rPr>
              <a:t>税収</a:t>
            </a:r>
            <a:r>
              <a:rPr lang="ja-JP" altLang="en-US" dirty="0" smtClean="0">
                <a:latin typeface="HGSｺﾞｼｯｸM" panose="020B0600000000000000" pitchFamily="50" charset="-128"/>
                <a:ea typeface="HGSｺﾞｼｯｸM" panose="020B0600000000000000" pitchFamily="50" charset="-128"/>
              </a:rPr>
              <a:t>見込み</a:t>
            </a:r>
            <a:r>
              <a:rPr lang="ja-JP" altLang="en-US" dirty="0">
                <a:latin typeface="HGSｺﾞｼｯｸM" panose="020B0600000000000000" pitchFamily="50" charset="-128"/>
                <a:ea typeface="HGSｺﾞｼｯｸM" panose="020B0600000000000000" pitchFamily="50" charset="-128"/>
              </a:rPr>
              <a:t>は</a:t>
            </a:r>
            <a:r>
              <a:rPr lang="ja-JP" altLang="en-US" dirty="0" smtClean="0">
                <a:latin typeface="HGSｺﾞｼｯｸM" panose="020B0600000000000000" pitchFamily="50" charset="-128"/>
                <a:ea typeface="HGSｺﾞｼｯｸM" panose="020B0600000000000000" pitchFamily="50" charset="-128"/>
              </a:rPr>
              <a:t>増加したが、</a:t>
            </a:r>
            <a:r>
              <a:rPr lang="ja-JP" altLang="en-US" dirty="0">
                <a:latin typeface="HGSｺﾞｼｯｸM" panose="020B0600000000000000" pitchFamily="50" charset="-128"/>
                <a:ea typeface="HGSｺﾞｼｯｸM" panose="020B0600000000000000" pitchFamily="50" charset="-128"/>
              </a:rPr>
              <a:t>内閣府</a:t>
            </a:r>
            <a:r>
              <a:rPr lang="ja-JP" altLang="en-US" dirty="0" smtClean="0">
                <a:latin typeface="HGSｺﾞｼｯｸM" panose="020B0600000000000000" pitchFamily="50" charset="-128"/>
                <a:ea typeface="HGSｺﾞｼｯｸM" panose="020B0600000000000000" pitchFamily="50" charset="-128"/>
              </a:rPr>
              <a:t>試算の</a:t>
            </a:r>
            <a:r>
              <a:rPr lang="ja-JP" altLang="en-US" dirty="0">
                <a:latin typeface="HGSｺﾞｼｯｸM" panose="020B0600000000000000" pitchFamily="50" charset="-128"/>
                <a:ea typeface="HGSｺﾞｼｯｸM" panose="020B0600000000000000" pitchFamily="50" charset="-128"/>
              </a:rPr>
              <a:t>経済成長率</a:t>
            </a:r>
            <a:r>
              <a:rPr lang="ja-JP" altLang="en-US" dirty="0" smtClean="0">
                <a:latin typeface="HGSｺﾞｼｯｸM" panose="020B0600000000000000" pitchFamily="50" charset="-128"/>
                <a:ea typeface="HGSｺﾞｼｯｸM" panose="020B0600000000000000" pitchFamily="50" charset="-128"/>
              </a:rPr>
              <a:t>の低下により、後年度の税収見込みの税収増は緩やかになる見込み。</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a:t>
            </a:r>
            <a:r>
              <a:rPr lang="ja-JP" altLang="en-US" dirty="0">
                <a:latin typeface="HGSｺﾞｼｯｸM" panose="020B0600000000000000" pitchFamily="50" charset="-128"/>
                <a:ea typeface="HGSｺﾞｼｯｸM" panose="020B0600000000000000" pitchFamily="50" charset="-128"/>
              </a:rPr>
              <a:t>また</a:t>
            </a:r>
            <a:r>
              <a:rPr lang="ja-JP" altLang="en-US" dirty="0" smtClean="0">
                <a:latin typeface="HGSｺﾞｼｯｸM" panose="020B0600000000000000" pitchFamily="50" charset="-128"/>
                <a:ea typeface="HGSｺﾞｼｯｸM" panose="020B0600000000000000" pitchFamily="50" charset="-128"/>
              </a:rPr>
              <a:t>、令和</a:t>
            </a:r>
            <a:r>
              <a:rPr lang="en-US" altLang="ja-JP" dirty="0" smtClean="0">
                <a:latin typeface="HGSｺﾞｼｯｸM" panose="020B0600000000000000" pitchFamily="50" charset="-128"/>
                <a:ea typeface="HGSｺﾞｼｯｸM" panose="020B0600000000000000" pitchFamily="50" charset="-128"/>
              </a:rPr>
              <a:t>4</a:t>
            </a:r>
            <a:r>
              <a:rPr lang="ja-JP" altLang="en-US" dirty="0" smtClean="0">
                <a:latin typeface="HGSｺﾞｼｯｸM" panose="020B0600000000000000" pitchFamily="50" charset="-128"/>
                <a:ea typeface="HGSｺﾞｼｯｸM" panose="020B0600000000000000" pitchFamily="50" charset="-128"/>
              </a:rPr>
              <a:t>年度給与改定</a:t>
            </a:r>
            <a:r>
              <a:rPr lang="ja-JP" altLang="en-US" dirty="0">
                <a:latin typeface="HGSｺﾞｼｯｸM" panose="020B0600000000000000" pitchFamily="50" charset="-128"/>
                <a:ea typeface="HGSｺﾞｼｯｸM" panose="020B0600000000000000" pitchFamily="50" charset="-128"/>
              </a:rPr>
              <a:t>や、内閣府試算を踏まえた金利の</a:t>
            </a:r>
            <a:r>
              <a:rPr lang="ja-JP" altLang="en-US" dirty="0" smtClean="0">
                <a:latin typeface="HGSｺﾞｼｯｸM" panose="020B0600000000000000" pitchFamily="50" charset="-128"/>
                <a:ea typeface="HGSｺﾞｼｯｸM" panose="020B0600000000000000" pitchFamily="50" charset="-128"/>
              </a:rPr>
              <a:t>上昇などを見込んだことにより、歳出</a:t>
            </a:r>
            <a:r>
              <a:rPr lang="ja-JP" altLang="en-US" dirty="0">
                <a:latin typeface="HGSｺﾞｼｯｸM" panose="020B0600000000000000" pitchFamily="50" charset="-128"/>
                <a:ea typeface="HGSｺﾞｼｯｸM" panose="020B0600000000000000" pitchFamily="50" charset="-128"/>
              </a:rPr>
              <a:t>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marL="216000" indent="-457200" algn="l"/>
            <a:r>
              <a:rPr lang="ja-JP" altLang="en-US" dirty="0" smtClean="0">
                <a:latin typeface="HGSｺﾞｼｯｸM" panose="020B0600000000000000" pitchFamily="50" charset="-128"/>
                <a:ea typeface="HGSｺﾞｼｯｸM" panose="020B0600000000000000" pitchFamily="50" charset="-128"/>
              </a:rPr>
              <a:t>〇今後も、海外経済や原材料価格等の動向が景気に及ぼす影響が懸念されるなど、依然として予断を許さない状況。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7512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5</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nvPr>
        </p:nvGraphicFramePr>
        <p:xfrm>
          <a:off x="373486" y="1672100"/>
          <a:ext cx="9138848" cy="4247695"/>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8388">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年度税収見込みや内閣府試算（令和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月）の経済成長率を反映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rPr>
                        <a:t>290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zh-TW" altLang="en-US"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税収見込みや社会保障関係経費等を反映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zh-TW" altLang="en-US"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4</a:t>
                      </a:r>
                      <a:r>
                        <a:rPr kumimoji="1" lang="ja-JP" altLang="en-US" sz="1200" dirty="0" smtClean="0">
                          <a:latin typeface="HGSｺﾞｼｯｸM" panose="020B0600000000000000" pitchFamily="50" charset="-128"/>
                          <a:ea typeface="HGSｺﾞｼｯｸM" panose="020B0600000000000000" pitchFamily="50" charset="-128"/>
                        </a:rPr>
                        <a:t>年度給与改定や内閣府試算（令和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月）の消費者物価上昇率等を反映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140</a:t>
                      </a:r>
                      <a:r>
                        <a:rPr kumimoji="1" lang="ja-JP" altLang="en-US" sz="1200" dirty="0">
                          <a:latin typeface="HGSｺﾞｼｯｸM" panose="020B0600000000000000" pitchFamily="50" charset="-128"/>
                          <a:ea typeface="HGSｺﾞｼｯｸM" panose="020B0600000000000000" pitchFamily="50" charset="-128"/>
                        </a:rPr>
                        <a:t>億</a:t>
                      </a:r>
                      <a:r>
                        <a:rPr kumimoji="1" lang="ja-JP" altLang="en-US" sz="1200" dirty="0" smtClean="0">
                          <a:latin typeface="HGSｺﾞｼｯｸM" panose="020B0600000000000000" pitchFamily="50" charset="-128"/>
                          <a:ea typeface="HGSｺﾞｼｯｸM" panose="020B0600000000000000" pitchFamily="50" charset="-128"/>
                        </a:rPr>
                        <a:t>円程度改善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内閣府試算（令和</a:t>
                      </a:r>
                      <a:r>
                        <a:rPr kumimoji="1" lang="en-US" altLang="ja-JP" sz="1200" dirty="0" smtClean="0">
                          <a:latin typeface="HGSｺﾞｼｯｸM" panose="020B0600000000000000" pitchFamily="50" charset="-128"/>
                          <a:ea typeface="HGSｺﾞｼｯｸM" panose="020B0600000000000000" pitchFamily="50" charset="-128"/>
                        </a:rPr>
                        <a:t>5</a:t>
                      </a:r>
                      <a:r>
                        <a:rPr kumimoji="1" lang="ja-JP" altLang="en-US" sz="1200" dirty="0" smtClean="0">
                          <a:latin typeface="HGSｺﾞｼｯｸM" panose="020B0600000000000000" pitchFamily="50" charset="-128"/>
                          <a:ea typeface="HGSｺﾞｼｯｸM" panose="020B0600000000000000" pitchFamily="50" charset="-128"/>
                        </a:rPr>
                        <a:t>年</a:t>
                      </a:r>
                      <a:r>
                        <a:rPr kumimoji="1" lang="en-US" altLang="ja-JP" sz="1200" dirty="0" smtClean="0">
                          <a:latin typeface="HGSｺﾞｼｯｸM" panose="020B0600000000000000" pitchFamily="50" charset="-128"/>
                          <a:ea typeface="HGSｺﾞｼｯｸM" panose="020B0600000000000000" pitchFamily="50" charset="-128"/>
                        </a:rPr>
                        <a:t>1</a:t>
                      </a:r>
                      <a:r>
                        <a:rPr kumimoji="1" lang="ja-JP" altLang="en-US" sz="1200" dirty="0" smtClean="0">
                          <a:latin typeface="HGSｺﾞｼｯｸM" panose="020B0600000000000000" pitchFamily="50" charset="-128"/>
                          <a:ea typeface="HGSｺﾞｼｯｸM" panose="020B0600000000000000" pitchFamily="50" charset="-128"/>
                        </a:rPr>
                        <a:t>月）を踏まえた金利等を反映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70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ja-JP" altLang="en-US" sz="1200" dirty="0">
                          <a:latin typeface="HGSｺﾞｼｯｸM" panose="020B0600000000000000" pitchFamily="50" charset="-128"/>
                          <a:ea typeface="HGSｺﾞｼｯｸM" panose="020B0600000000000000" pitchFamily="50" charset="-128"/>
                        </a:rPr>
                        <a:t>程度</a:t>
                      </a:r>
                      <a:r>
                        <a:rPr kumimoji="1" lang="ja-JP" altLang="en-US" sz="1200" dirty="0" smtClean="0">
                          <a:latin typeface="HGSｺﾞｼｯｸM" panose="020B0600000000000000" pitchFamily="50" charset="-128"/>
                          <a:ea typeface="HGSｺﾞｼｯｸM" panose="020B0600000000000000" pitchFamily="50" charset="-128"/>
                        </a:rPr>
                        <a:t>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府立学校の教育環境整備</a:t>
                      </a:r>
                      <a:r>
                        <a:rPr kumimoji="1" lang="zh-TW" altLang="en-US" sz="1200" dirty="0" smtClean="0">
                          <a:latin typeface="HGSｺﾞｼｯｸM" panose="020B0600000000000000" pitchFamily="50" charset="-128"/>
                          <a:ea typeface="HGSｺﾞｼｯｸM" panose="020B0600000000000000" pitchFamily="50" charset="-128"/>
                        </a:rPr>
                        <a:t>関連事業</a:t>
                      </a:r>
                      <a:r>
                        <a:rPr kumimoji="1" lang="ja-JP" altLang="en-US" sz="1200" dirty="0" smtClean="0">
                          <a:latin typeface="HGSｺﾞｼｯｸM" panose="020B0600000000000000" pitchFamily="50" charset="-128"/>
                          <a:ea typeface="HGSｺﾞｼｯｸM" panose="020B0600000000000000" pitchFamily="50" charset="-128"/>
                        </a:rPr>
                        <a:t>費や、まちづくり促進事業における定期借地事業のスキーム変更等を反映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a:t>
                      </a:r>
                      <a:r>
                        <a:rPr kumimoji="1" lang="ja-JP" altLang="en-US" sz="1200" dirty="0">
                          <a:latin typeface="HGSｺﾞｼｯｸM" panose="020B0600000000000000" pitchFamily="50" charset="-128"/>
                          <a:ea typeface="HGSｺﾞｼｯｸM" panose="020B0600000000000000" pitchFamily="50" charset="-128"/>
                        </a:rPr>
                        <a:t>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100</a:t>
                      </a:r>
                      <a:r>
                        <a:rPr kumimoji="1" lang="ja-JP" altLang="en-US" sz="1200" dirty="0">
                          <a:latin typeface="HGSｺﾞｼｯｸM" panose="020B0600000000000000" pitchFamily="50" charset="-128"/>
                          <a:ea typeface="HGSｺﾞｼｯｸM" panose="020B0600000000000000" pitchFamily="50" charset="-128"/>
                        </a:rPr>
                        <a:t>億円程度改善</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smtClean="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4</a:t>
            </a:r>
            <a:r>
              <a:rPr kumimoji="1" lang="ja-JP" altLang="en-US" dirty="0" smtClean="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a:t>
            </a:r>
            <a:r>
              <a:rPr kumimoji="1" lang="ja-JP" altLang="en-US" dirty="0" smtClean="0">
                <a:latin typeface="HGSｺﾞｼｯｸM" panose="020B0600000000000000" pitchFamily="50" charset="-128"/>
                <a:ea typeface="HGSｺﾞｼｯｸM" panose="020B0600000000000000" pitchFamily="50" charset="-128"/>
              </a:rPr>
              <a:t>要因 </a:t>
            </a:r>
            <a:r>
              <a:rPr lang="ja-JP" altLang="en-US" dirty="0" smtClean="0">
                <a:latin typeface="HGSｺﾞｼｯｸM" panose="020B0600000000000000" pitchFamily="50" charset="-128"/>
                <a:ea typeface="HGSｺﾞｼｯｸM" panose="020B0600000000000000" pitchFamily="50" charset="-128"/>
              </a:rPr>
              <a:t>（令和</a:t>
            </a:r>
            <a:r>
              <a:rPr lang="en-US" altLang="ja-JP" dirty="0" smtClean="0">
                <a:latin typeface="HGSｺﾞｼｯｸM" panose="020B0600000000000000" pitchFamily="50" charset="-128"/>
                <a:ea typeface="HGSｺﾞｼｯｸM" panose="020B0600000000000000" pitchFamily="50" charset="-128"/>
              </a:rPr>
              <a:t>6</a:t>
            </a:r>
            <a:r>
              <a:rPr lang="ja-JP" altLang="en-US" dirty="0" smtClean="0">
                <a:latin typeface="HGSｺﾞｼｯｸM" panose="020B0600000000000000" pitchFamily="50" charset="-128"/>
                <a:ea typeface="HGSｺﾞｼｯｸM" panose="020B0600000000000000" pitchFamily="50" charset="-128"/>
              </a:rPr>
              <a:t>～</a:t>
            </a:r>
            <a:r>
              <a:rPr lang="en-US" altLang="ja-JP" dirty="0" smtClean="0">
                <a:latin typeface="HGSｺﾞｼｯｸM" panose="020B0600000000000000" pitchFamily="50" charset="-128"/>
                <a:ea typeface="HGSｺﾞｼｯｸM" panose="020B0600000000000000" pitchFamily="50" charset="-128"/>
              </a:rPr>
              <a:t>19</a:t>
            </a:r>
            <a:r>
              <a:rPr lang="ja-JP" altLang="en-US" dirty="0" smtClean="0">
                <a:latin typeface="HGSｺﾞｼｯｸM" panose="020B0600000000000000" pitchFamily="50" charset="-128"/>
                <a:ea typeface="HGSｺﾞｼｯｸM" panose="020B0600000000000000" pitchFamily="50" charset="-128"/>
              </a:rPr>
              <a:t>年度）</a:t>
            </a:r>
            <a:endParaRPr lang="en-US" altLang="ja-JP" dirty="0" smtClean="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829480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68780" y="149650"/>
            <a:ext cx="8233278" cy="6602727"/>
          </a:xfrm>
          <a:prstGeom prst="rect">
            <a:avLst/>
          </a:prstGeom>
        </p:spPr>
      </p:pic>
    </p:spTree>
    <p:extLst>
      <p:ext uri="{BB962C8B-B14F-4D97-AF65-F5344CB8AC3E}">
        <p14:creationId xmlns:p14="http://schemas.microsoft.com/office/powerpoint/2010/main" val="108648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67317" y="230348"/>
            <a:ext cx="9088765" cy="6413931"/>
          </a:xfrm>
          <a:prstGeom prst="rect">
            <a:avLst/>
          </a:prstGeom>
        </p:spPr>
      </p:pic>
    </p:spTree>
    <p:extLst>
      <p:ext uri="{BB962C8B-B14F-4D97-AF65-F5344CB8AC3E}">
        <p14:creationId xmlns:p14="http://schemas.microsoft.com/office/powerpoint/2010/main" val="1267995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750609" y="1744101"/>
          <a:ext cx="8481392" cy="3541230"/>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令和</a:t>
                      </a:r>
                      <a:r>
                        <a:rPr lang="en-US" altLang="ja-JP" sz="900" b="0" i="0" u="none" strike="noStrike" dirty="0" smtClean="0">
                          <a:solidFill>
                            <a:srgbClr val="000000"/>
                          </a:solidFill>
                          <a:effectLst/>
                          <a:latin typeface="+mn-ea"/>
                          <a:ea typeface="+mn-ea"/>
                        </a:rPr>
                        <a:t>5</a:t>
                      </a:r>
                      <a:r>
                        <a:rPr lang="ja-JP" altLang="en-US" sz="900" b="0" i="0" u="none" strike="noStrike" dirty="0" smtClean="0">
                          <a:solidFill>
                            <a:srgbClr val="000000"/>
                          </a:solidFill>
                          <a:effectLst/>
                          <a:latin typeface="+mn-ea"/>
                          <a:ea typeface="+mn-ea"/>
                        </a:rPr>
                        <a:t>年</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latin typeface="+mn-ea"/>
                          <a:ea typeface="+mn-ea"/>
                        </a:rPr>
                        <a:t>840</a:t>
                      </a:r>
                      <a:endParaRPr lang="ja-JP" altLang="en-US" sz="1400" b="1"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840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rowSpan="2">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育英会</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6</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6</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2</a:t>
                      </a:r>
                    </a:p>
                    <a:p>
                      <a:pPr algn="ctr"/>
                      <a:r>
                        <a:rPr lang="en-US" altLang="ja-JP" sz="800" b="0" u="none" dirty="0">
                          <a:latin typeface="+mn-ea"/>
                          <a:ea typeface="+mn-ea"/>
                        </a:rPr>
                        <a:t>※</a:t>
                      </a:r>
                      <a:r>
                        <a:rPr lang="ja-JP" altLang="en-US" sz="800" b="0" u="none" dirty="0">
                          <a:latin typeface="+mn-ea"/>
                          <a:ea typeface="+mn-ea"/>
                        </a:rPr>
                        <a:t>決算値反映</a:t>
                      </a:r>
                      <a:endParaRPr lang="en-US" altLang="ja-JP" sz="800" b="0" u="none" dirty="0">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1922">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住宅供給公社</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35</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30</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決算値反映</a:t>
                      </a:r>
                      <a:endPar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現時点では更なる</a:t>
                      </a:r>
                      <a:endParaRPr lang="en-US" altLang="ja-JP" sz="800" b="0" i="0" u="none" strike="noStrike" dirty="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負担は見込まれない</a:t>
                      </a:r>
                      <a:endParaRPr lang="en-US" altLang="ja-JP" sz="7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77471">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t>　　　現時点では事業の</a:t>
                      </a:r>
                      <a:r>
                        <a:rPr kumimoji="1" lang="en-US" altLang="ja-JP" sz="800" dirty="0"/>
                        <a:t/>
                      </a:r>
                      <a:br>
                        <a:rPr kumimoji="1" lang="en-US" altLang="ja-JP" sz="800" dirty="0"/>
                      </a:br>
                      <a:r>
                        <a:rPr kumimoji="1" lang="ja-JP" altLang="en-US" sz="800" dirty="0"/>
                        <a:t>　　　採算性が確保され</a:t>
                      </a:r>
                      <a:r>
                        <a:rPr kumimoji="1" lang="en-US" altLang="ja-JP" sz="800" dirty="0"/>
                        <a:t/>
                      </a:r>
                      <a:br>
                        <a:rPr kumimoji="1" lang="en-US" altLang="ja-JP" sz="800" dirty="0"/>
                      </a:br>
                      <a:r>
                        <a:rPr kumimoji="1" lang="ja-JP" altLang="en-US" sz="800" dirty="0"/>
                        <a:t>　　　ている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255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111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a:t>
                      </a:r>
                      <a:endParaRPr lang="ja-JP" altLang="en-US" sz="12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30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rgbClr val="000000"/>
                          </a:solidFill>
                          <a:effectLst/>
                          <a:latin typeface="+mn-ea"/>
                          <a:ea typeface="+mn-ea"/>
                          <a:cs typeface="+mn-cs"/>
                        </a:rPr>
                        <a:t>849</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480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454</a:t>
                      </a:r>
                      <a:endParaRPr lang="en-US" altLang="ja-JP" sz="1200" b="0" i="0" u="none" strike="noStrike" dirty="0">
                        <a:solidFill>
                          <a:srgbClr val="000000"/>
                        </a:solidFill>
                        <a:effectLst/>
                        <a:latin typeface="+mn-ea"/>
                        <a:ea typeface="+mn-ea"/>
                      </a:endParaRPr>
                    </a:p>
                    <a:p>
                      <a:pPr lvl="0" algn="ctr" fontAlgn="b"/>
                      <a:r>
                        <a:rPr lang="en-US" altLang="zh-CN" sz="800" b="0" i="0" u="none" strike="noStrike" dirty="0" smtClean="0">
                          <a:solidFill>
                            <a:srgbClr val="000000"/>
                          </a:solidFill>
                          <a:effectLst/>
                          <a:latin typeface="+mn-ea"/>
                          <a:ea typeface="+mn-ea"/>
                        </a:rPr>
                        <a:t>※</a:t>
                      </a:r>
                      <a:r>
                        <a:rPr lang="ja-JP" altLang="en-US" sz="800" b="0" i="0" u="none" strike="noStrike" dirty="0" smtClean="0">
                          <a:solidFill>
                            <a:srgbClr val="000000"/>
                          </a:solidFill>
                          <a:effectLst/>
                          <a:latin typeface="+mn-ea"/>
                          <a:ea typeface="+mn-ea"/>
                        </a:rPr>
                        <a:t>土地売却等反映</a:t>
                      </a:r>
                      <a:endParaRPr lang="zh-CN" altLang="en-US" sz="8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smtClean="0">
                          <a:solidFill>
                            <a:srgbClr val="000000"/>
                          </a:solidFill>
                          <a:effectLst/>
                          <a:latin typeface="+mn-ea"/>
                          <a:ea typeface="+mn-ea"/>
                        </a:rPr>
                        <a:t>1,326</a:t>
                      </a:r>
                      <a:endParaRPr lang="en-US" altLang="ja-JP" sz="1400" b="1"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330007" y="5879407"/>
            <a:ext cx="4390817" cy="840230"/>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3</a:t>
            </a:r>
            <a:r>
              <a:rPr lang="ja-JP" altLang="en-US" sz="900" b="1" dirty="0">
                <a:latin typeface="+mn-ea"/>
                <a:ea typeface="+mn-ea"/>
              </a:rPr>
              <a:t>）まちづくり会計（</a:t>
            </a:r>
            <a:r>
              <a:rPr lang="en-US" altLang="ja-JP" sz="900" b="1" dirty="0">
                <a:latin typeface="+mn-ea"/>
                <a:ea typeface="+mn-ea"/>
              </a:rPr>
              <a:t>480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(849</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err="1">
                <a:latin typeface="ＭＳ Ｐ明朝" panose="02020600040205080304" pitchFamily="18" charset="-128"/>
                <a:ea typeface="ＭＳ Ｐ明朝" panose="02020600040205080304" pitchFamily="18" charset="-128"/>
              </a:rPr>
              <a:t>る</a:t>
            </a:r>
            <a:r>
              <a:rPr lang="ja-JP" altLang="en-US" sz="800" dirty="0">
                <a:latin typeface="ＭＳ Ｐ明朝" panose="02020600040205080304" pitchFamily="18" charset="-128"/>
                <a:ea typeface="ＭＳ Ｐ明朝" panose="02020600040205080304" pitchFamily="18" charset="-128"/>
              </a:rPr>
              <a:t>取得価格と評価額の差（</a:t>
            </a:r>
            <a:r>
              <a:rPr lang="en-US" altLang="ja-JP" sz="800" dirty="0">
                <a:latin typeface="ＭＳ Ｐ明朝" panose="02020600040205080304" pitchFamily="18" charset="-128"/>
                <a:ea typeface="ＭＳ Ｐ明朝" panose="02020600040205080304" pitchFamily="18" charset="-128"/>
              </a:rPr>
              <a:t>369</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12</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342013" y="1510425"/>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extLst/>
          </p:nvPr>
        </p:nvGraphicFramePr>
        <p:xfrm>
          <a:off x="5060484" y="5437077"/>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1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481597"/>
            <a:ext cx="3298959" cy="1117229"/>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840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○災害等の発生（</a:t>
            </a:r>
            <a:r>
              <a:rPr lang="en-US" altLang="ja-JP" sz="800" dirty="0">
                <a:latin typeface="ＭＳ Ｐ明朝" pitchFamily="18" charset="-128"/>
                <a:ea typeface="ＭＳ Ｐ明朝" pitchFamily="18" charset="-128"/>
              </a:rPr>
              <a:t>300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3217242" y="5862629"/>
            <a:ext cx="3200400" cy="674031"/>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）箕面特別会計（</a:t>
            </a:r>
            <a:r>
              <a:rPr lang="en-US" altLang="ja-JP" sz="900" b="1" dirty="0">
                <a:latin typeface="+mn-ea"/>
                <a:ea typeface="+mn-ea"/>
              </a:rPr>
              <a:t>111</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○箕面森町事業の府費負担見込額（</a:t>
            </a:r>
            <a:r>
              <a:rPr lang="en-US" altLang="ja-JP" sz="800" dirty="0">
                <a:latin typeface="ＭＳ Ｐ明朝" pitchFamily="18" charset="-128"/>
                <a:ea typeface="ＭＳ Ｐ明朝" pitchFamily="18" charset="-128"/>
              </a:rPr>
              <a:t>603</a:t>
            </a:r>
            <a:r>
              <a:rPr lang="ja-JP" altLang="en-US" sz="800" dirty="0">
                <a:latin typeface="ＭＳ Ｐ明朝" pitchFamily="18" charset="-128"/>
                <a:ea typeface="ＭＳ Ｐ明朝" pitchFamily="18" charset="-128"/>
              </a:rPr>
              <a:t>億円）から</a:t>
            </a:r>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令和元年度末</a:t>
            </a:r>
            <a:endParaRPr lang="en-US" altLang="ja-JP" sz="800" dirty="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ja-JP" altLang="en-US" sz="800" dirty="0" err="1">
                <a:latin typeface="ＭＳ Ｐ明朝" pitchFamily="18" charset="-128"/>
                <a:ea typeface="ＭＳ Ｐ明朝" pitchFamily="18" charset="-128"/>
              </a:rPr>
              <a:t>までの</a:t>
            </a:r>
            <a:r>
              <a:rPr lang="ja-JP" altLang="en-US" sz="800" dirty="0">
                <a:latin typeface="ＭＳ Ｐ明朝" pitchFamily="18" charset="-128"/>
                <a:ea typeface="ＭＳ Ｐ明朝" pitchFamily="18" charset="-128"/>
              </a:rPr>
              <a:t>支出済み額（</a:t>
            </a:r>
            <a:r>
              <a:rPr lang="en-US" altLang="ja-JP" sz="800" dirty="0">
                <a:latin typeface="ＭＳ Ｐ明朝" pitchFamily="18" charset="-128"/>
                <a:ea typeface="ＭＳ Ｐ明朝" pitchFamily="18" charset="-128"/>
              </a:rPr>
              <a:t>492</a:t>
            </a:r>
            <a:r>
              <a:rPr lang="ja-JP" altLang="en-US" sz="800" dirty="0">
                <a:latin typeface="ＭＳ Ｐ明朝" pitchFamily="18" charset="-128"/>
                <a:ea typeface="ＭＳ Ｐ明朝" pitchFamily="18" charset="-128"/>
              </a:rPr>
              <a:t>億円）を除いた額を想定されるリスク</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111</a:t>
            </a:r>
            <a:r>
              <a:rPr lang="ja-JP" altLang="en-US" sz="800" dirty="0">
                <a:latin typeface="ＭＳ Ｐ明朝" pitchFamily="18" charset="-128"/>
                <a:ea typeface="ＭＳ Ｐ明朝" pitchFamily="18" charset="-128"/>
              </a:rPr>
              <a:t>億円）に算入し、粗い試算に織り込み済み。</a:t>
            </a:r>
            <a:endParaRPr lang="en-US" altLang="ja-JP" sz="800" dirty="0">
              <a:latin typeface="ＭＳ Ｐ明朝" pitchFamily="18" charset="-128"/>
              <a:ea typeface="ＭＳ Ｐ明朝" pitchFamily="18" charset="-128"/>
            </a:endParaRPr>
          </a:p>
        </p:txBody>
      </p:sp>
      <p:sp>
        <p:nvSpPr>
          <p:cNvPr id="5" name="正方形/長方形 4"/>
          <p:cNvSpPr/>
          <p:nvPr/>
        </p:nvSpPr>
        <p:spPr>
          <a:xfrm>
            <a:off x="5970008" y="24087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18" name="正方形/長方形 17"/>
          <p:cNvSpPr/>
          <p:nvPr/>
        </p:nvSpPr>
        <p:spPr>
          <a:xfrm>
            <a:off x="5655683" y="418585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508183" y="4610748"/>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extLst/>
          </p:nvPr>
        </p:nvGraphicFramePr>
        <p:xfrm>
          <a:off x="8199475" y="5437077"/>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400" dirty="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
        <p:nvSpPr>
          <p:cNvPr id="21" name="角丸四角形 20"/>
          <p:cNvSpPr/>
          <p:nvPr/>
        </p:nvSpPr>
        <p:spPr>
          <a:xfrm>
            <a:off x="598116" y="891034"/>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33728895"/>
      </p:ext>
    </p:extLst>
  </p:cSld>
  <p:clrMapOvr>
    <a:masterClrMapping/>
  </p:clrMapOvr>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1296</Words>
  <Application>Microsoft Office PowerPoint</Application>
  <PresentationFormat>A4 210 x 297 mm</PresentationFormat>
  <Paragraphs>167</Paragraphs>
  <Slides>8</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8</vt:i4>
      </vt:variant>
    </vt:vector>
  </HeadingPairs>
  <TitlesOfParts>
    <vt:vector size="20"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Wingdings</vt:lpstr>
      <vt:lpstr>s-cool14</vt:lpstr>
      <vt:lpstr>Office ​​テーマ</vt:lpstr>
      <vt:lpstr>PowerPoint プレゼンテーション</vt:lpstr>
      <vt:lpstr>　財政収支の見通し 【令和5年2月版】</vt:lpstr>
      <vt:lpstr>　試算の前提条件 【令和5年2月版】</vt:lpstr>
      <vt:lpstr>　結果のポイント（1/2）【令和5年2月版】</vt:lpstr>
      <vt:lpstr>　結果のポイント（2/2）【令和5年2月版】</vt:lpstr>
      <vt:lpstr>PowerPoint プレゼンテーション</vt:lpstr>
      <vt:lpstr>PowerPoint プレゼンテーション</vt:lpstr>
      <vt:lpstr>財政調整基金への積立目標額　《1,400億円（ 令和12年度末）》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2023-09-06T00:43:58Z</dcterms:created>
  <dcterms:modified xsi:type="dcterms:W3CDTF">2023-09-06T00:44:45Z</dcterms:modified>
</cp:coreProperties>
</file>