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45"/>
  </p:notesMasterIdLst>
  <p:sldIdLst>
    <p:sldId id="256" r:id="rId2"/>
    <p:sldId id="262" r:id="rId3"/>
    <p:sldId id="332" r:id="rId4"/>
    <p:sldId id="327" r:id="rId5"/>
    <p:sldId id="263" r:id="rId6"/>
    <p:sldId id="309" r:id="rId7"/>
    <p:sldId id="314" r:id="rId8"/>
    <p:sldId id="333" r:id="rId9"/>
    <p:sldId id="277" r:id="rId10"/>
    <p:sldId id="272" r:id="rId11"/>
    <p:sldId id="274" r:id="rId12"/>
    <p:sldId id="308" r:id="rId13"/>
    <p:sldId id="316" r:id="rId14"/>
    <p:sldId id="317" r:id="rId15"/>
    <p:sldId id="330" r:id="rId16"/>
    <p:sldId id="319" r:id="rId17"/>
    <p:sldId id="284" r:id="rId18"/>
    <p:sldId id="285" r:id="rId19"/>
    <p:sldId id="271" r:id="rId20"/>
    <p:sldId id="267" r:id="rId21"/>
    <p:sldId id="286" r:id="rId22"/>
    <p:sldId id="288" r:id="rId23"/>
    <p:sldId id="289" r:id="rId24"/>
    <p:sldId id="325" r:id="rId25"/>
    <p:sldId id="291" r:id="rId26"/>
    <p:sldId id="310" r:id="rId27"/>
    <p:sldId id="326" r:id="rId28"/>
    <p:sldId id="276" r:id="rId29"/>
    <p:sldId id="297" r:id="rId30"/>
    <p:sldId id="302" r:id="rId31"/>
    <p:sldId id="301" r:id="rId32"/>
    <p:sldId id="328" r:id="rId33"/>
    <p:sldId id="331" r:id="rId34"/>
    <p:sldId id="296" r:id="rId35"/>
    <p:sldId id="304" r:id="rId36"/>
    <p:sldId id="312" r:id="rId37"/>
    <p:sldId id="303" r:id="rId38"/>
    <p:sldId id="320" r:id="rId39"/>
    <p:sldId id="321" r:id="rId40"/>
    <p:sldId id="322" r:id="rId41"/>
    <p:sldId id="323" r:id="rId42"/>
    <p:sldId id="311" r:id="rId43"/>
    <p:sldId id="313" r:id="rId44"/>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061C3C-65BF-66E0-0B9D-38B1E3E8A4CA}" name="武内　真喜" initials="武内　真喜" userId="S::TakeuchiMa@lan.pref.osaka.jp::67d8e775-902f-42af-a45f-d223b241a04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_____8.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_____9.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______10.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______11.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___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ea"/>
                <a:ea typeface="+mn-ea"/>
                <a:cs typeface="+mn-cs"/>
              </a:defRPr>
            </a:pPr>
            <a:r>
              <a:rPr lang="ja-JP" altLang="en-US" sz="1300" dirty="0">
                <a:latin typeface="+mn-ea"/>
                <a:ea typeface="+mn-ea"/>
              </a:rPr>
              <a:t>発達支援拠点における機関支援実施機関数</a:t>
            </a:r>
          </a:p>
        </c:rich>
      </c:tx>
      <c:layout/>
      <c:overlay val="0"/>
      <c:spPr>
        <a:noFill/>
        <a:ln>
          <a:noFill/>
        </a:ln>
        <a:effectLst/>
      </c:spPr>
      <c:txPr>
        <a:bodyPr rot="0" spcFirstLastPara="1" vertOverflow="ellipsis" vert="horz" wrap="square" anchor="ctr" anchorCtr="1"/>
        <a:lstStyle/>
        <a:p>
          <a:pPr>
            <a:defRPr sz="1300" b="0" i="0" u="none" strike="noStrike" kern="1200" spc="0" baseline="0">
              <a:solidFill>
                <a:schemeClr val="tx1">
                  <a:lumMod val="65000"/>
                  <a:lumOff val="35000"/>
                </a:schemeClr>
              </a:solidFill>
              <a:latin typeface="+mn-ea"/>
              <a:ea typeface="+mn-ea"/>
              <a:cs typeface="+mn-cs"/>
            </a:defRPr>
          </a:pPr>
          <a:endParaRPr lang="ja-JP"/>
        </a:p>
      </c:txPr>
    </c:title>
    <c:autoTitleDeleted val="0"/>
    <c:plotArea>
      <c:layout/>
      <c:barChart>
        <c:barDir val="col"/>
        <c:grouping val="stacked"/>
        <c:varyColors val="0"/>
        <c:ser>
          <c:idx val="0"/>
          <c:order val="0"/>
          <c:tx>
            <c:strRef>
              <c:f>Sheet1!$A$2</c:f>
              <c:strCache>
                <c:ptCount val="1"/>
                <c:pt idx="0">
                  <c:v>障がい児通所支援事業所</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H27</c:v>
                </c:pt>
                <c:pt idx="1">
                  <c:v>H28</c:v>
                </c:pt>
                <c:pt idx="2">
                  <c:v>H29</c:v>
                </c:pt>
                <c:pt idx="3">
                  <c:v>H30</c:v>
                </c:pt>
                <c:pt idx="4">
                  <c:v>R１</c:v>
                </c:pt>
                <c:pt idx="5">
                  <c:v>R２</c:v>
                </c:pt>
                <c:pt idx="6">
                  <c:v>R３</c:v>
                </c:pt>
                <c:pt idx="7">
                  <c:v>R4</c:v>
                </c:pt>
              </c:strCache>
            </c:strRef>
          </c:cat>
          <c:val>
            <c:numRef>
              <c:f>Sheet1!$B$2:$I$2</c:f>
              <c:numCache>
                <c:formatCode>General</c:formatCode>
                <c:ptCount val="8"/>
                <c:pt idx="0">
                  <c:v>38</c:v>
                </c:pt>
                <c:pt idx="1">
                  <c:v>61</c:v>
                </c:pt>
                <c:pt idx="2">
                  <c:v>73</c:v>
                </c:pt>
                <c:pt idx="3">
                  <c:v>82</c:v>
                </c:pt>
                <c:pt idx="4">
                  <c:v>99</c:v>
                </c:pt>
                <c:pt idx="5">
                  <c:v>94</c:v>
                </c:pt>
                <c:pt idx="6">
                  <c:v>131</c:v>
                </c:pt>
                <c:pt idx="7">
                  <c:v>133</c:v>
                </c:pt>
              </c:numCache>
            </c:numRef>
          </c:val>
          <c:extLst>
            <c:ext xmlns:c16="http://schemas.microsoft.com/office/drawing/2014/chart" uri="{C3380CC4-5D6E-409C-BE32-E72D297353CC}">
              <c16:uniqueId val="{00000000-6362-4626-A3CF-E7D752550604}"/>
            </c:ext>
          </c:extLst>
        </c:ser>
        <c:ser>
          <c:idx val="1"/>
          <c:order val="1"/>
          <c:tx>
            <c:strRef>
              <c:f>Sheet1!$A$3</c:f>
              <c:strCache>
                <c:ptCount val="1"/>
                <c:pt idx="0">
                  <c:v>学校</c:v>
                </c:pt>
              </c:strCache>
            </c:strRef>
          </c:tx>
          <c:spPr>
            <a:solidFill>
              <a:schemeClr val="accent4">
                <a:lumMod val="60000"/>
                <a:lumOff val="40000"/>
              </a:schemeClr>
            </a:solidFill>
            <a:ln>
              <a:noFill/>
            </a:ln>
            <a:effectLst/>
          </c:spPr>
          <c:invertIfNegative val="0"/>
          <c:dLbls>
            <c:spPr>
              <a:solidFill>
                <a:schemeClr val="accent4">
                  <a:lumMod val="60000"/>
                  <a:lumOff val="40000"/>
                </a:schemeClr>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H27</c:v>
                </c:pt>
                <c:pt idx="1">
                  <c:v>H28</c:v>
                </c:pt>
                <c:pt idx="2">
                  <c:v>H29</c:v>
                </c:pt>
                <c:pt idx="3">
                  <c:v>H30</c:v>
                </c:pt>
                <c:pt idx="4">
                  <c:v>R１</c:v>
                </c:pt>
                <c:pt idx="5">
                  <c:v>R２</c:v>
                </c:pt>
                <c:pt idx="6">
                  <c:v>R３</c:v>
                </c:pt>
                <c:pt idx="7">
                  <c:v>R4</c:v>
                </c:pt>
              </c:strCache>
            </c:strRef>
          </c:cat>
          <c:val>
            <c:numRef>
              <c:f>Sheet1!$B$3:$I$3</c:f>
              <c:numCache>
                <c:formatCode>General</c:formatCode>
                <c:ptCount val="8"/>
                <c:pt idx="6">
                  <c:v>38</c:v>
                </c:pt>
                <c:pt idx="7">
                  <c:v>71</c:v>
                </c:pt>
              </c:numCache>
            </c:numRef>
          </c:val>
          <c:extLst>
            <c:ext xmlns:c16="http://schemas.microsoft.com/office/drawing/2014/chart" uri="{C3380CC4-5D6E-409C-BE32-E72D297353CC}">
              <c16:uniqueId val="{00000001-6362-4626-A3CF-E7D752550604}"/>
            </c:ext>
          </c:extLst>
        </c:ser>
        <c:dLbls>
          <c:showLegendKey val="0"/>
          <c:showVal val="0"/>
          <c:showCatName val="0"/>
          <c:showSerName val="0"/>
          <c:showPercent val="0"/>
          <c:showBubbleSize val="0"/>
        </c:dLbls>
        <c:gapWidth val="150"/>
        <c:overlap val="100"/>
        <c:axId val="1197374624"/>
        <c:axId val="1197374208"/>
      </c:barChart>
      <c:catAx>
        <c:axId val="1197374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1197374208"/>
        <c:crosses val="autoZero"/>
        <c:auto val="1"/>
        <c:lblAlgn val="ctr"/>
        <c:lblOffset val="100"/>
        <c:noMultiLvlLbl val="0"/>
      </c:catAx>
      <c:valAx>
        <c:axId val="1197374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197374624"/>
        <c:crosses val="autoZero"/>
        <c:crossBetween val="between"/>
        <c:majorUnit val="50"/>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100"/>
            </a:pPr>
            <a:r>
              <a:rPr lang="en-US" sz="1100"/>
              <a:t>14</a:t>
            </a:r>
            <a:r>
              <a:rPr lang="ja-JP" sz="1100"/>
              <a:t>日以内又は</a:t>
            </a:r>
            <a:r>
              <a:rPr lang="en-US" sz="1100"/>
              <a:t>30</a:t>
            </a:r>
            <a:r>
              <a:rPr lang="ja-JP" sz="1100"/>
              <a:t>日以内と回答した医療機関（精神科等）の割合</a:t>
            </a:r>
          </a:p>
        </c:rich>
      </c:tx>
      <c:overlay val="0"/>
      <c:spPr>
        <a:noFill/>
        <a:ln w="25400">
          <a:noFill/>
        </a:ln>
      </c:spPr>
    </c:title>
    <c:autoTitleDeleted val="0"/>
    <c:plotArea>
      <c:layout/>
      <c:lineChart>
        <c:grouping val="standard"/>
        <c:varyColors val="0"/>
        <c:ser>
          <c:idx val="0"/>
          <c:order val="0"/>
          <c:tx>
            <c:v>14日以内</c:v>
          </c:tx>
          <c:spPr>
            <a:ln w="28575" cap="rnd">
              <a:solidFill>
                <a:schemeClr val="accent1"/>
              </a:solidFill>
              <a:round/>
            </a:ln>
            <a:effectLst/>
          </c:spPr>
          <c:marker>
            <c:symbol val="none"/>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Sheet1!$D$3:$P$3</c:f>
              <c:strCache>
                <c:ptCount val="13"/>
                <c:pt idx="0">
                  <c:v>R2.4</c:v>
                </c:pt>
                <c:pt idx="1">
                  <c:v>R2.7</c:v>
                </c:pt>
                <c:pt idx="2">
                  <c:v>R2.10</c:v>
                </c:pt>
                <c:pt idx="3">
                  <c:v>R3.1</c:v>
                </c:pt>
                <c:pt idx="4">
                  <c:v>R3.4</c:v>
                </c:pt>
                <c:pt idx="5">
                  <c:v>R3.7</c:v>
                </c:pt>
                <c:pt idx="6">
                  <c:v>R3.10</c:v>
                </c:pt>
                <c:pt idx="7">
                  <c:v>R4.1</c:v>
                </c:pt>
                <c:pt idx="8">
                  <c:v>R4.4</c:v>
                </c:pt>
                <c:pt idx="9">
                  <c:v>R4.7</c:v>
                </c:pt>
                <c:pt idx="10">
                  <c:v>R4.10</c:v>
                </c:pt>
                <c:pt idx="11">
                  <c:v>R5.1</c:v>
                </c:pt>
                <c:pt idx="12">
                  <c:v>R5.4</c:v>
                </c:pt>
              </c:strCache>
            </c:strRef>
          </c:cat>
          <c:val>
            <c:numRef>
              <c:f>Sheet1!$D$8:$P$8</c:f>
              <c:numCache>
                <c:formatCode>0%</c:formatCode>
                <c:ptCount val="13"/>
                <c:pt idx="0">
                  <c:v>0.44444444444444442</c:v>
                </c:pt>
                <c:pt idx="1">
                  <c:v>0.42857142857142855</c:v>
                </c:pt>
                <c:pt idx="2">
                  <c:v>0.42424242424242425</c:v>
                </c:pt>
                <c:pt idx="3">
                  <c:v>0.37931034482758619</c:v>
                </c:pt>
                <c:pt idx="4">
                  <c:v>0.42307692307692307</c:v>
                </c:pt>
                <c:pt idx="5">
                  <c:v>0.43333333333333335</c:v>
                </c:pt>
                <c:pt idx="6">
                  <c:v>0.45833333333333331</c:v>
                </c:pt>
                <c:pt idx="7">
                  <c:v>0.36363636363636365</c:v>
                </c:pt>
                <c:pt idx="8">
                  <c:v>0.42857142857142855</c:v>
                </c:pt>
                <c:pt idx="9">
                  <c:v>0.36363636363636365</c:v>
                </c:pt>
                <c:pt idx="10">
                  <c:v>0.33333333333333331</c:v>
                </c:pt>
                <c:pt idx="11">
                  <c:v>0.43478260869565216</c:v>
                </c:pt>
                <c:pt idx="12">
                  <c:v>0.42857142857142855</c:v>
                </c:pt>
              </c:numCache>
            </c:numRef>
          </c:val>
          <c:smooth val="0"/>
          <c:extLst>
            <c:ext xmlns:c16="http://schemas.microsoft.com/office/drawing/2014/chart" uri="{C3380CC4-5D6E-409C-BE32-E72D297353CC}">
              <c16:uniqueId val="{00000000-4FE8-46F3-B3D0-D0B39C050AD9}"/>
            </c:ext>
          </c:extLst>
        </c:ser>
        <c:ser>
          <c:idx val="1"/>
          <c:order val="1"/>
          <c:tx>
            <c:v>30日以内</c:v>
          </c:tx>
          <c:spPr>
            <a:ln w="28575" cap="rnd">
              <a:solidFill>
                <a:schemeClr val="accent2"/>
              </a:solidFill>
              <a:prstDash val="dash"/>
              <a:round/>
            </a:ln>
            <a:effectLst/>
          </c:spPr>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Sheet1!$D$3:$P$3</c:f>
              <c:strCache>
                <c:ptCount val="13"/>
                <c:pt idx="0">
                  <c:v>R2.4</c:v>
                </c:pt>
                <c:pt idx="1">
                  <c:v>R2.7</c:v>
                </c:pt>
                <c:pt idx="2">
                  <c:v>R2.10</c:v>
                </c:pt>
                <c:pt idx="3">
                  <c:v>R3.1</c:v>
                </c:pt>
                <c:pt idx="4">
                  <c:v>R3.4</c:v>
                </c:pt>
                <c:pt idx="5">
                  <c:v>R3.7</c:v>
                </c:pt>
                <c:pt idx="6">
                  <c:v>R3.10</c:v>
                </c:pt>
                <c:pt idx="7">
                  <c:v>R4.1</c:v>
                </c:pt>
                <c:pt idx="8">
                  <c:v>R4.4</c:v>
                </c:pt>
                <c:pt idx="9">
                  <c:v>R4.7</c:v>
                </c:pt>
                <c:pt idx="10">
                  <c:v>R4.10</c:v>
                </c:pt>
                <c:pt idx="11">
                  <c:v>R5.1</c:v>
                </c:pt>
                <c:pt idx="12">
                  <c:v>R5.4</c:v>
                </c:pt>
              </c:strCache>
            </c:strRef>
          </c:cat>
          <c:val>
            <c:numRef>
              <c:f>Sheet1!$D$11:$P$11</c:f>
              <c:numCache>
                <c:formatCode>0%</c:formatCode>
                <c:ptCount val="13"/>
                <c:pt idx="0">
                  <c:v>0.59259259259259256</c:v>
                </c:pt>
                <c:pt idx="1">
                  <c:v>0.77142857142857146</c:v>
                </c:pt>
                <c:pt idx="2">
                  <c:v>0.5757575757575758</c:v>
                </c:pt>
                <c:pt idx="3">
                  <c:v>0.62068965517241381</c:v>
                </c:pt>
                <c:pt idx="4">
                  <c:v>0.69230769230769229</c:v>
                </c:pt>
                <c:pt idx="5">
                  <c:v>0.7</c:v>
                </c:pt>
                <c:pt idx="6">
                  <c:v>0.625</c:v>
                </c:pt>
                <c:pt idx="7">
                  <c:v>0.68181818181818177</c:v>
                </c:pt>
                <c:pt idx="8">
                  <c:v>0.66666666666666663</c:v>
                </c:pt>
                <c:pt idx="9">
                  <c:v>0.63636363636363635</c:v>
                </c:pt>
                <c:pt idx="10">
                  <c:v>0.58333333333333337</c:v>
                </c:pt>
                <c:pt idx="11">
                  <c:v>0.65217391304347827</c:v>
                </c:pt>
                <c:pt idx="12">
                  <c:v>0.61904761904761907</c:v>
                </c:pt>
              </c:numCache>
            </c:numRef>
          </c:val>
          <c:smooth val="0"/>
          <c:extLst>
            <c:ext xmlns:c16="http://schemas.microsoft.com/office/drawing/2014/chart" uri="{C3380CC4-5D6E-409C-BE32-E72D297353CC}">
              <c16:uniqueId val="{00000001-4FE8-46F3-B3D0-D0B39C050AD9}"/>
            </c:ext>
          </c:extLst>
        </c:ser>
        <c:dLbls>
          <c:showLegendKey val="0"/>
          <c:showVal val="0"/>
          <c:showCatName val="0"/>
          <c:showSerName val="0"/>
          <c:showPercent val="0"/>
          <c:showBubbleSize val="0"/>
        </c:dLbls>
        <c:smooth val="0"/>
        <c:axId val="1218485728"/>
        <c:axId val="1"/>
      </c:lineChart>
      <c:catAx>
        <c:axId val="1218485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ja-JP"/>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ln w="9525">
            <a:noFill/>
          </a:ln>
        </c:spPr>
        <c:txPr>
          <a:bodyPr rot="-60000000" vert="horz"/>
          <a:lstStyle/>
          <a:p>
            <a:pPr>
              <a:defRPr/>
            </a:pPr>
            <a:endParaRPr lang="ja-JP"/>
          </a:p>
        </c:txPr>
        <c:crossAx val="1218485728"/>
        <c:crosses val="autoZero"/>
        <c:crossBetween val="between"/>
      </c:valAx>
      <c:spPr>
        <a:noFill/>
        <a:ln w="25400">
          <a:noFill/>
        </a:ln>
      </c:spPr>
    </c:plotArea>
    <c:legend>
      <c:legendPos val="b"/>
      <c:overlay val="0"/>
      <c:spPr>
        <a:noFill/>
        <a:ln w="25400">
          <a:noFill/>
        </a:ln>
      </c:spPr>
      <c:txPr>
        <a:bodyPr rot="0" vert="horz"/>
        <a:lstStyle/>
        <a:p>
          <a:pPr>
            <a:defRPr/>
          </a:pPr>
          <a:endParaRPr lang="ja-JP"/>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総受診者数</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A9A-4E51-926E-583156CE9C1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A9A-4E51-926E-583156CE9C1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A9A-4E51-926E-583156CE9C11}"/>
              </c:ext>
            </c:extLst>
          </c:dPt>
          <c:dLbls>
            <c:spPr>
              <a:noFill/>
              <a:ln>
                <a:noFill/>
              </a:ln>
              <a:effectLst/>
            </c:spPr>
            <c:txPr>
              <a:bodyPr rot="0" spcFirstLastPara="1" vertOverflow="ellipsis" vert="horz" wrap="square" anchor="ctr" anchorCtr="1"/>
              <a:lstStyle/>
              <a:p>
                <a:pPr>
                  <a:defRPr sz="1400" b="1" i="0" u="none" strike="noStrike" kern="1200" baseline="0">
                    <a:ln>
                      <a:noFill/>
                    </a:ln>
                    <a:solidFill>
                      <a:schemeClr val="tx1"/>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Sheet1!$A$2:$A$4</c:f>
              <c:strCache>
                <c:ptCount val="3"/>
                <c:pt idx="0">
                  <c:v>主訴が発達障がい</c:v>
                </c:pt>
                <c:pt idx="1">
                  <c:v>主訴が発達障がい以外で発達障がいの診断あり</c:v>
                </c:pt>
                <c:pt idx="2">
                  <c:v>主訴が発達障がい以外で発達障がいの診断なし</c:v>
                </c:pt>
              </c:strCache>
            </c:strRef>
          </c:cat>
          <c:val>
            <c:numRef>
              <c:f>Sheet1!$B$2:$B$4</c:f>
              <c:numCache>
                <c:formatCode>General</c:formatCode>
                <c:ptCount val="3"/>
                <c:pt idx="0">
                  <c:v>262</c:v>
                </c:pt>
                <c:pt idx="1">
                  <c:v>177</c:v>
                </c:pt>
                <c:pt idx="2">
                  <c:v>534</c:v>
                </c:pt>
              </c:numCache>
            </c:numRef>
          </c:val>
          <c:extLst>
            <c:ext xmlns:c16="http://schemas.microsoft.com/office/drawing/2014/chart" uri="{C3380CC4-5D6E-409C-BE32-E72D297353CC}">
              <c16:uniqueId val="{00000000-910C-498F-BD0C-6743CCE915F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1200">
          <a:solidFill>
            <a:schemeClr val="dk1"/>
          </a:solidFill>
          <a:latin typeface="+mn-lt"/>
          <a:ea typeface="+mn-ea"/>
          <a:cs typeface="+mn-cs"/>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ペアレント・メンター派遣件数</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Sheet1!$A$5</c:f>
              <c:strCache>
                <c:ptCount val="1"/>
                <c:pt idx="0">
                  <c:v>派遣件数</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Sheet1!$B$4:$I$4</c:f>
              <c:strCache>
                <c:ptCount val="8"/>
                <c:pt idx="0">
                  <c:v>H27</c:v>
                </c:pt>
                <c:pt idx="1">
                  <c:v>H28</c:v>
                </c:pt>
                <c:pt idx="2">
                  <c:v>H29</c:v>
                </c:pt>
                <c:pt idx="3">
                  <c:v>H30</c:v>
                </c:pt>
                <c:pt idx="4">
                  <c:v>R1</c:v>
                </c:pt>
                <c:pt idx="5">
                  <c:v>R2</c:v>
                </c:pt>
                <c:pt idx="6">
                  <c:v>R3</c:v>
                </c:pt>
                <c:pt idx="7">
                  <c:v>R4</c:v>
                </c:pt>
              </c:strCache>
            </c:strRef>
          </c:cat>
          <c:val>
            <c:numRef>
              <c:f>Sheet1!$B$5:$I$5</c:f>
              <c:numCache>
                <c:formatCode>General</c:formatCode>
                <c:ptCount val="8"/>
                <c:pt idx="0">
                  <c:v>3</c:v>
                </c:pt>
                <c:pt idx="1">
                  <c:v>10</c:v>
                </c:pt>
                <c:pt idx="2">
                  <c:v>21</c:v>
                </c:pt>
                <c:pt idx="3">
                  <c:v>24</c:v>
                </c:pt>
                <c:pt idx="4">
                  <c:v>23</c:v>
                </c:pt>
                <c:pt idx="5">
                  <c:v>13</c:v>
                </c:pt>
                <c:pt idx="6">
                  <c:v>14</c:v>
                </c:pt>
                <c:pt idx="7">
                  <c:v>26</c:v>
                </c:pt>
              </c:numCache>
            </c:numRef>
          </c:val>
          <c:extLst>
            <c:ext xmlns:c16="http://schemas.microsoft.com/office/drawing/2014/chart" uri="{C3380CC4-5D6E-409C-BE32-E72D297353CC}">
              <c16:uniqueId val="{00000000-5520-4841-BC5E-44B37B6E54E3}"/>
            </c:ext>
          </c:extLst>
        </c:ser>
        <c:dLbls>
          <c:dLblPos val="outEnd"/>
          <c:showLegendKey val="0"/>
          <c:showVal val="1"/>
          <c:showCatName val="0"/>
          <c:showSerName val="0"/>
          <c:showPercent val="0"/>
          <c:showBubbleSize val="0"/>
        </c:dLbls>
        <c:gapWidth val="219"/>
        <c:overlap val="-27"/>
        <c:axId val="53955696"/>
        <c:axId val="53956112"/>
      </c:barChart>
      <c:catAx>
        <c:axId val="53955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3956112"/>
        <c:crosses val="autoZero"/>
        <c:auto val="1"/>
        <c:lblAlgn val="ctr"/>
        <c:lblOffset val="100"/>
        <c:noMultiLvlLbl val="0"/>
      </c:catAx>
      <c:valAx>
        <c:axId val="53956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3955696"/>
        <c:crosses val="autoZero"/>
        <c:crossBetween val="between"/>
      </c:valAx>
      <c:spPr>
        <a:noFill/>
        <a:ln>
          <a:noFill/>
        </a:ln>
        <a:effectLst/>
      </c:spPr>
    </c:plotArea>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200" dirty="0"/>
              <a:t>ペアレント・メンターを派遣した講演会等への</a:t>
            </a:r>
            <a:endParaRPr lang="en-US" altLang="ja-JP" sz="1200" dirty="0"/>
          </a:p>
          <a:p>
            <a:pPr>
              <a:defRPr/>
            </a:pPr>
            <a:r>
              <a:rPr lang="ja-JP" altLang="en-US" sz="1200" dirty="0"/>
              <a:t>参加延べ人数</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1"/>
          <c:order val="1"/>
          <c:tx>
            <c:strRef>
              <c:f>Sheet1!$A$22</c:f>
              <c:strCache>
                <c:ptCount val="1"/>
                <c:pt idx="0">
                  <c:v>保護者</c:v>
                </c:pt>
              </c:strCache>
            </c:strRef>
          </c:tx>
          <c:spPr>
            <a:solidFill>
              <a:schemeClr val="accent2"/>
            </a:solidFill>
            <a:ln>
              <a:noFill/>
            </a:ln>
            <a:effectLst/>
          </c:spPr>
          <c:invertIfNegative val="0"/>
          <c:val>
            <c:numRef>
              <c:f>Sheet1!$B$22:$I$22</c:f>
              <c:numCache>
                <c:formatCode>General</c:formatCode>
                <c:ptCount val="8"/>
                <c:pt idx="0">
                  <c:v>78</c:v>
                </c:pt>
                <c:pt idx="1">
                  <c:v>187</c:v>
                </c:pt>
                <c:pt idx="2">
                  <c:v>183</c:v>
                </c:pt>
                <c:pt idx="3">
                  <c:v>314</c:v>
                </c:pt>
                <c:pt idx="4">
                  <c:v>384</c:v>
                </c:pt>
                <c:pt idx="5">
                  <c:v>174</c:v>
                </c:pt>
                <c:pt idx="6">
                  <c:v>103</c:v>
                </c:pt>
                <c:pt idx="7">
                  <c:v>284</c:v>
                </c:pt>
              </c:numCache>
            </c:numRef>
          </c:val>
          <c:extLst>
            <c:ext xmlns:c16="http://schemas.microsoft.com/office/drawing/2014/chart" uri="{C3380CC4-5D6E-409C-BE32-E72D297353CC}">
              <c16:uniqueId val="{00000000-7184-489E-B805-7063EA606465}"/>
            </c:ext>
          </c:extLst>
        </c:ser>
        <c:ser>
          <c:idx val="2"/>
          <c:order val="2"/>
          <c:tx>
            <c:strRef>
              <c:f>Sheet1!$A$23</c:f>
              <c:strCache>
                <c:ptCount val="1"/>
                <c:pt idx="0">
                  <c:v>支援者</c:v>
                </c:pt>
              </c:strCache>
            </c:strRef>
          </c:tx>
          <c:spPr>
            <a:solidFill>
              <a:schemeClr val="accent3"/>
            </a:solidFill>
            <a:ln>
              <a:noFill/>
            </a:ln>
            <a:effectLst/>
          </c:spPr>
          <c:invertIfNegative val="0"/>
          <c:val>
            <c:numRef>
              <c:f>Sheet1!$B$23:$I$23</c:f>
              <c:numCache>
                <c:formatCode>General</c:formatCode>
                <c:ptCount val="8"/>
                <c:pt idx="1">
                  <c:v>377</c:v>
                </c:pt>
                <c:pt idx="2">
                  <c:v>1242</c:v>
                </c:pt>
                <c:pt idx="3">
                  <c:v>784</c:v>
                </c:pt>
                <c:pt idx="4">
                  <c:v>567</c:v>
                </c:pt>
                <c:pt idx="5">
                  <c:v>742</c:v>
                </c:pt>
                <c:pt idx="6">
                  <c:v>861</c:v>
                </c:pt>
                <c:pt idx="7">
                  <c:v>1010</c:v>
                </c:pt>
              </c:numCache>
            </c:numRef>
          </c:val>
          <c:extLst>
            <c:ext xmlns:c16="http://schemas.microsoft.com/office/drawing/2014/chart" uri="{C3380CC4-5D6E-409C-BE32-E72D297353CC}">
              <c16:uniqueId val="{00000001-7184-489E-B805-7063EA606465}"/>
            </c:ext>
          </c:extLst>
        </c:ser>
        <c:ser>
          <c:idx val="3"/>
          <c:order val="3"/>
          <c:tx>
            <c:strRef>
              <c:f>Sheet1!$A$24</c:f>
              <c:strCache>
                <c:ptCount val="1"/>
                <c:pt idx="0">
                  <c:v>市民</c:v>
                </c:pt>
              </c:strCache>
            </c:strRef>
          </c:tx>
          <c:spPr>
            <a:solidFill>
              <a:schemeClr val="accent4"/>
            </a:solidFill>
            <a:ln>
              <a:noFill/>
            </a:ln>
            <a:effectLst/>
          </c:spPr>
          <c:invertIfNegative val="0"/>
          <c:val>
            <c:numRef>
              <c:f>Sheet1!$B$24:$I$24</c:f>
              <c:numCache>
                <c:formatCode>General</c:formatCode>
                <c:ptCount val="8"/>
                <c:pt idx="2">
                  <c:v>60</c:v>
                </c:pt>
                <c:pt idx="3">
                  <c:v>319</c:v>
                </c:pt>
                <c:pt idx="4">
                  <c:v>115</c:v>
                </c:pt>
                <c:pt idx="5">
                  <c:v>18</c:v>
                </c:pt>
                <c:pt idx="6">
                  <c:v>24</c:v>
                </c:pt>
                <c:pt idx="7">
                  <c:v>67</c:v>
                </c:pt>
              </c:numCache>
            </c:numRef>
          </c:val>
          <c:extLst>
            <c:ext xmlns:c16="http://schemas.microsoft.com/office/drawing/2014/chart" uri="{C3380CC4-5D6E-409C-BE32-E72D297353CC}">
              <c16:uniqueId val="{00000002-7184-489E-B805-7063EA606465}"/>
            </c:ext>
          </c:extLst>
        </c:ser>
        <c:dLbls>
          <c:showLegendKey val="0"/>
          <c:showVal val="0"/>
          <c:showCatName val="0"/>
          <c:showSerName val="0"/>
          <c:showPercent val="0"/>
          <c:showBubbleSize val="0"/>
        </c:dLbls>
        <c:gapWidth val="219"/>
        <c:axId val="50211120"/>
        <c:axId val="50216112"/>
      </c:barChart>
      <c:lineChart>
        <c:grouping val="standard"/>
        <c:varyColors val="0"/>
        <c:ser>
          <c:idx val="0"/>
          <c:order val="0"/>
          <c:tx>
            <c:strRef>
              <c:f>Sheet1!$A$21</c:f>
              <c:strCache>
                <c:ptCount val="1"/>
                <c:pt idx="0">
                  <c:v>合計</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Sheet1!$B$20:$I$20</c:f>
              <c:strCache>
                <c:ptCount val="8"/>
                <c:pt idx="0">
                  <c:v>H27</c:v>
                </c:pt>
                <c:pt idx="1">
                  <c:v>H28</c:v>
                </c:pt>
                <c:pt idx="2">
                  <c:v>H29</c:v>
                </c:pt>
                <c:pt idx="3">
                  <c:v>H30</c:v>
                </c:pt>
                <c:pt idx="4">
                  <c:v>R1</c:v>
                </c:pt>
                <c:pt idx="5">
                  <c:v>R2</c:v>
                </c:pt>
                <c:pt idx="6">
                  <c:v>R3</c:v>
                </c:pt>
                <c:pt idx="7">
                  <c:v>R4</c:v>
                </c:pt>
              </c:strCache>
            </c:strRef>
          </c:cat>
          <c:val>
            <c:numRef>
              <c:f>Sheet1!$B$21:$I$21</c:f>
              <c:numCache>
                <c:formatCode>General</c:formatCode>
                <c:ptCount val="8"/>
                <c:pt idx="0">
                  <c:v>78</c:v>
                </c:pt>
                <c:pt idx="1">
                  <c:v>564</c:v>
                </c:pt>
                <c:pt idx="2">
                  <c:v>1485</c:v>
                </c:pt>
                <c:pt idx="3">
                  <c:v>1417</c:v>
                </c:pt>
                <c:pt idx="4">
                  <c:v>1066</c:v>
                </c:pt>
                <c:pt idx="5">
                  <c:v>934</c:v>
                </c:pt>
                <c:pt idx="6">
                  <c:v>988</c:v>
                </c:pt>
                <c:pt idx="7">
                  <c:v>1361</c:v>
                </c:pt>
              </c:numCache>
            </c:numRef>
          </c:val>
          <c:smooth val="0"/>
          <c:extLst>
            <c:ext xmlns:c16="http://schemas.microsoft.com/office/drawing/2014/chart" uri="{C3380CC4-5D6E-409C-BE32-E72D297353CC}">
              <c16:uniqueId val="{00000003-7184-489E-B805-7063EA606465}"/>
            </c:ext>
          </c:extLst>
        </c:ser>
        <c:dLbls>
          <c:showLegendKey val="0"/>
          <c:showVal val="0"/>
          <c:showCatName val="0"/>
          <c:showSerName val="0"/>
          <c:showPercent val="0"/>
          <c:showBubbleSize val="0"/>
        </c:dLbls>
        <c:marker val="1"/>
        <c:smooth val="0"/>
        <c:axId val="50211120"/>
        <c:axId val="50216112"/>
      </c:lineChart>
      <c:catAx>
        <c:axId val="5021112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216112"/>
        <c:crosses val="autoZero"/>
        <c:auto val="1"/>
        <c:lblAlgn val="ctr"/>
        <c:lblOffset val="100"/>
        <c:noMultiLvlLbl val="0"/>
      </c:catAx>
      <c:valAx>
        <c:axId val="50216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2111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00" b="0" i="0" u="none" strike="noStrike" kern="1200" spc="0" baseline="0">
                <a:solidFill>
                  <a:schemeClr val="dk1"/>
                </a:solidFill>
                <a:latin typeface="+mn-lt"/>
                <a:ea typeface="+mn-ea"/>
                <a:cs typeface="+mn-cs"/>
              </a:defRPr>
            </a:pPr>
            <a:r>
              <a:rPr lang="ja-JP" sz="1300"/>
              <a:t>通所支援事業所数の推移（</a:t>
            </a:r>
            <a:r>
              <a:rPr lang="en-US" sz="1300"/>
              <a:t>H24</a:t>
            </a:r>
            <a:r>
              <a:rPr lang="ja-JP" sz="1300"/>
              <a:t>法改正時以降）</a:t>
            </a:r>
          </a:p>
        </c:rich>
      </c:tx>
      <c:layout/>
      <c:overlay val="0"/>
      <c:spPr>
        <a:noFill/>
        <a:ln>
          <a:noFill/>
        </a:ln>
        <a:effectLst/>
      </c:spPr>
      <c:txPr>
        <a:bodyPr rot="0" spcFirstLastPara="1" vertOverflow="ellipsis" vert="horz" wrap="square" anchor="ctr" anchorCtr="1"/>
        <a:lstStyle/>
        <a:p>
          <a:pPr>
            <a:defRPr sz="1300" b="0" i="0" u="none" strike="noStrike" kern="1200" spc="0" baseline="0">
              <a:solidFill>
                <a:schemeClr val="dk1"/>
              </a:solidFill>
              <a:latin typeface="+mn-lt"/>
              <a:ea typeface="+mn-ea"/>
              <a:cs typeface="+mn-cs"/>
            </a:defRPr>
          </a:pPr>
          <a:endParaRPr lang="ja-JP"/>
        </a:p>
      </c:txPr>
    </c:title>
    <c:autoTitleDeleted val="0"/>
    <c:plotArea>
      <c:layout>
        <c:manualLayout>
          <c:layoutTarget val="inner"/>
          <c:xMode val="edge"/>
          <c:yMode val="edge"/>
          <c:x val="0.11397467608184103"/>
          <c:y val="0.19132307220882475"/>
          <c:w val="0.85801240629358222"/>
          <c:h val="0.56370843875406462"/>
        </c:manualLayout>
      </c:layout>
      <c:barChart>
        <c:barDir val="col"/>
        <c:grouping val="clustered"/>
        <c:varyColors val="0"/>
        <c:ser>
          <c:idx val="0"/>
          <c:order val="0"/>
          <c:tx>
            <c:strRef>
              <c:f>Sheet1!$A$2</c:f>
              <c:strCache>
                <c:ptCount val="1"/>
                <c:pt idx="0">
                  <c:v>児童発達支援</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H24</c:v>
                </c:pt>
                <c:pt idx="1">
                  <c:v>R２</c:v>
                </c:pt>
                <c:pt idx="2">
                  <c:v>R３</c:v>
                </c:pt>
                <c:pt idx="3">
                  <c:v>R４</c:v>
                </c:pt>
              </c:strCache>
            </c:strRef>
          </c:cat>
          <c:val>
            <c:numRef>
              <c:f>Sheet1!$B$2:$E$2</c:f>
              <c:numCache>
                <c:formatCode>General</c:formatCode>
                <c:ptCount val="4"/>
                <c:pt idx="0">
                  <c:v>114</c:v>
                </c:pt>
                <c:pt idx="1">
                  <c:v>585</c:v>
                </c:pt>
                <c:pt idx="2">
                  <c:v>835</c:v>
                </c:pt>
                <c:pt idx="3">
                  <c:v>833</c:v>
                </c:pt>
              </c:numCache>
            </c:numRef>
          </c:val>
          <c:extLst>
            <c:ext xmlns:c16="http://schemas.microsoft.com/office/drawing/2014/chart" uri="{C3380CC4-5D6E-409C-BE32-E72D297353CC}">
              <c16:uniqueId val="{00000000-959A-4673-B315-7CAFFFCF2BDE}"/>
            </c:ext>
          </c:extLst>
        </c:ser>
        <c:ser>
          <c:idx val="1"/>
          <c:order val="1"/>
          <c:tx>
            <c:strRef>
              <c:f>Sheet1!$A$3</c:f>
              <c:strCache>
                <c:ptCount val="1"/>
                <c:pt idx="0">
                  <c:v>放課後等デイサービス</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H24</c:v>
                </c:pt>
                <c:pt idx="1">
                  <c:v>R２</c:v>
                </c:pt>
                <c:pt idx="2">
                  <c:v>R３</c:v>
                </c:pt>
                <c:pt idx="3">
                  <c:v>R４</c:v>
                </c:pt>
              </c:strCache>
            </c:strRef>
          </c:cat>
          <c:val>
            <c:numRef>
              <c:f>Sheet1!$B$3:$E$3</c:f>
              <c:numCache>
                <c:formatCode>General</c:formatCode>
                <c:ptCount val="4"/>
                <c:pt idx="0">
                  <c:v>85</c:v>
                </c:pt>
                <c:pt idx="1">
                  <c:v>811</c:v>
                </c:pt>
                <c:pt idx="2">
                  <c:v>1143</c:v>
                </c:pt>
                <c:pt idx="3">
                  <c:v>1024</c:v>
                </c:pt>
              </c:numCache>
            </c:numRef>
          </c:val>
          <c:extLst>
            <c:ext xmlns:c16="http://schemas.microsoft.com/office/drawing/2014/chart" uri="{C3380CC4-5D6E-409C-BE32-E72D297353CC}">
              <c16:uniqueId val="{00000001-959A-4673-B315-7CAFFFCF2BDE}"/>
            </c:ext>
          </c:extLst>
        </c:ser>
        <c:dLbls>
          <c:showLegendKey val="0"/>
          <c:showVal val="0"/>
          <c:showCatName val="0"/>
          <c:showSerName val="0"/>
          <c:showPercent val="0"/>
          <c:showBubbleSize val="0"/>
        </c:dLbls>
        <c:gapWidth val="219"/>
        <c:overlap val="-27"/>
        <c:axId val="1346797664"/>
        <c:axId val="1346793920"/>
      </c:barChart>
      <c:catAx>
        <c:axId val="134679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dk1"/>
                </a:solidFill>
                <a:latin typeface="+mn-lt"/>
                <a:ea typeface="+mn-ea"/>
                <a:cs typeface="+mn-cs"/>
              </a:defRPr>
            </a:pPr>
            <a:endParaRPr lang="ja-JP"/>
          </a:p>
        </c:txPr>
        <c:crossAx val="1346793920"/>
        <c:crosses val="autoZero"/>
        <c:auto val="1"/>
        <c:lblAlgn val="ctr"/>
        <c:lblOffset val="100"/>
        <c:noMultiLvlLbl val="0"/>
      </c:catAx>
      <c:valAx>
        <c:axId val="1346793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solidFill>
                <a:latin typeface="+mn-lt"/>
                <a:ea typeface="+mn-ea"/>
                <a:cs typeface="+mn-cs"/>
              </a:defRPr>
            </a:pPr>
            <a:endParaRPr lang="ja-JP"/>
          </a:p>
        </c:txPr>
        <c:crossAx val="13467976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dk1"/>
              </a:solidFill>
              <a:latin typeface="+mn-ea"/>
              <a:ea typeface="+mn-ea"/>
              <a:cs typeface="+mn-cs"/>
            </a:defRPr>
          </a:pPr>
          <a:endParaRPr lang="ja-JP"/>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dk1"/>
                </a:solidFill>
                <a:latin typeface="+mn-lt"/>
                <a:ea typeface="+mn-ea"/>
                <a:cs typeface="+mn-cs"/>
              </a:defRPr>
            </a:pPr>
            <a:r>
              <a:rPr lang="ja-JP"/>
              <a:t>通所支援事業所利用者数の推移（一月平均（人）</a:t>
            </a:r>
            <a:r>
              <a:rPr lang="en-US"/>
              <a:t>※</a:t>
            </a:r>
            <a:r>
              <a:rPr lang="ja-JP"/>
              <a:t>全国）</a:t>
            </a:r>
          </a:p>
        </c:rich>
      </c:tx>
      <c:layout/>
      <c:overlay val="0"/>
      <c:spPr>
        <a:noFill/>
        <a:ln>
          <a:noFill/>
        </a:ln>
        <a:effectLst/>
      </c:spPr>
      <c:txPr>
        <a:bodyPr rot="0" spcFirstLastPara="1" vertOverflow="ellipsis" vert="horz" wrap="square" anchor="ctr" anchorCtr="1"/>
        <a:lstStyle/>
        <a:p>
          <a:pPr>
            <a:defRPr sz="1260" b="0" i="0" u="none" strike="noStrike" kern="1200" spc="0" baseline="0">
              <a:solidFill>
                <a:schemeClr val="dk1"/>
              </a:solidFill>
              <a:latin typeface="+mn-lt"/>
              <a:ea typeface="+mn-ea"/>
              <a:cs typeface="+mn-cs"/>
            </a:defRPr>
          </a:pPr>
          <a:endParaRPr lang="ja-JP"/>
        </a:p>
      </c:txPr>
    </c:title>
    <c:autoTitleDeleted val="0"/>
    <c:plotArea>
      <c:layout/>
      <c:barChart>
        <c:barDir val="col"/>
        <c:grouping val="clustered"/>
        <c:varyColors val="0"/>
        <c:ser>
          <c:idx val="0"/>
          <c:order val="0"/>
          <c:tx>
            <c:strRef>
              <c:f>Sheet1!$B$5</c:f>
              <c:strCache>
                <c:ptCount val="1"/>
                <c:pt idx="0">
                  <c:v>児童発達支援</c:v>
                </c:pt>
              </c:strCache>
            </c:strRef>
          </c:tx>
          <c:spPr>
            <a:solidFill>
              <a:schemeClr val="accent1"/>
            </a:solidFill>
            <a:ln>
              <a:noFill/>
            </a:ln>
            <a:effectLst/>
          </c:spPr>
          <c:invertIfNegative val="0"/>
          <c:cat>
            <c:strRef>
              <c:f>Sheet1!$C$4:$L$4</c:f>
              <c:strCache>
                <c:ptCount val="10"/>
                <c:pt idx="0">
                  <c:v>H24</c:v>
                </c:pt>
                <c:pt idx="1">
                  <c:v>H25</c:v>
                </c:pt>
                <c:pt idx="2">
                  <c:v>H26</c:v>
                </c:pt>
                <c:pt idx="3">
                  <c:v>H27</c:v>
                </c:pt>
                <c:pt idx="4">
                  <c:v>H28</c:v>
                </c:pt>
                <c:pt idx="5">
                  <c:v>H29</c:v>
                </c:pt>
                <c:pt idx="6">
                  <c:v>H30</c:v>
                </c:pt>
                <c:pt idx="7">
                  <c:v>R1</c:v>
                </c:pt>
                <c:pt idx="8">
                  <c:v>R2</c:v>
                </c:pt>
                <c:pt idx="9">
                  <c:v>R3</c:v>
                </c:pt>
              </c:strCache>
            </c:strRef>
          </c:cat>
          <c:val>
            <c:numRef>
              <c:f>Sheet1!$C$5:$L$5</c:f>
              <c:numCache>
                <c:formatCode>General</c:formatCode>
                <c:ptCount val="10"/>
                <c:pt idx="0">
                  <c:v>47074</c:v>
                </c:pt>
                <c:pt idx="1">
                  <c:v>59017</c:v>
                </c:pt>
                <c:pt idx="2">
                  <c:v>66709</c:v>
                </c:pt>
                <c:pt idx="3">
                  <c:v>74277</c:v>
                </c:pt>
                <c:pt idx="4">
                  <c:v>82888</c:v>
                </c:pt>
                <c:pt idx="5">
                  <c:v>92657</c:v>
                </c:pt>
                <c:pt idx="6">
                  <c:v>102907</c:v>
                </c:pt>
                <c:pt idx="7">
                  <c:v>111792</c:v>
                </c:pt>
                <c:pt idx="8">
                  <c:v>118850</c:v>
                </c:pt>
                <c:pt idx="9">
                  <c:v>136422</c:v>
                </c:pt>
              </c:numCache>
            </c:numRef>
          </c:val>
          <c:extLst>
            <c:ext xmlns:c16="http://schemas.microsoft.com/office/drawing/2014/chart" uri="{C3380CC4-5D6E-409C-BE32-E72D297353CC}">
              <c16:uniqueId val="{00000000-B266-4E02-BE57-8A26CAB1B289}"/>
            </c:ext>
          </c:extLst>
        </c:ser>
        <c:ser>
          <c:idx val="1"/>
          <c:order val="1"/>
          <c:tx>
            <c:strRef>
              <c:f>Sheet1!$B$6</c:f>
              <c:strCache>
                <c:ptCount val="1"/>
                <c:pt idx="0">
                  <c:v>放課後等デイサービス</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Sheet1!$C$4:$L$4</c:f>
              <c:strCache>
                <c:ptCount val="10"/>
                <c:pt idx="0">
                  <c:v>H24</c:v>
                </c:pt>
                <c:pt idx="1">
                  <c:v>H25</c:v>
                </c:pt>
                <c:pt idx="2">
                  <c:v>H26</c:v>
                </c:pt>
                <c:pt idx="3">
                  <c:v>H27</c:v>
                </c:pt>
                <c:pt idx="4">
                  <c:v>H28</c:v>
                </c:pt>
                <c:pt idx="5">
                  <c:v>H29</c:v>
                </c:pt>
                <c:pt idx="6">
                  <c:v>H30</c:v>
                </c:pt>
                <c:pt idx="7">
                  <c:v>R1</c:v>
                </c:pt>
                <c:pt idx="8">
                  <c:v>R2</c:v>
                </c:pt>
                <c:pt idx="9">
                  <c:v>R3</c:v>
                </c:pt>
              </c:strCache>
            </c:strRef>
          </c:cat>
          <c:val>
            <c:numRef>
              <c:f>Sheet1!$C$6:$L$6</c:f>
              <c:numCache>
                <c:formatCode>General</c:formatCode>
                <c:ptCount val="10"/>
                <c:pt idx="0">
                  <c:v>53590</c:v>
                </c:pt>
                <c:pt idx="1">
                  <c:v>68035</c:v>
                </c:pt>
                <c:pt idx="2">
                  <c:v>88360</c:v>
                </c:pt>
                <c:pt idx="3">
                  <c:v>112162</c:v>
                </c:pt>
                <c:pt idx="4">
                  <c:v>140442</c:v>
                </c:pt>
                <c:pt idx="5">
                  <c:v>170844</c:v>
                </c:pt>
                <c:pt idx="6">
                  <c:v>201803</c:v>
                </c:pt>
                <c:pt idx="7">
                  <c:v>226610</c:v>
                </c:pt>
                <c:pt idx="8">
                  <c:v>243454</c:v>
                </c:pt>
                <c:pt idx="9">
                  <c:v>274414</c:v>
                </c:pt>
              </c:numCache>
            </c:numRef>
          </c:val>
          <c:extLst>
            <c:ext xmlns:c16="http://schemas.microsoft.com/office/drawing/2014/chart" uri="{C3380CC4-5D6E-409C-BE32-E72D297353CC}">
              <c16:uniqueId val="{00000001-B266-4E02-BE57-8A26CAB1B289}"/>
            </c:ext>
          </c:extLst>
        </c:ser>
        <c:dLbls>
          <c:showLegendKey val="0"/>
          <c:showVal val="0"/>
          <c:showCatName val="0"/>
          <c:showSerName val="0"/>
          <c:showPercent val="0"/>
          <c:showBubbleSize val="0"/>
        </c:dLbls>
        <c:gapWidth val="150"/>
        <c:axId val="423438608"/>
        <c:axId val="423439024"/>
      </c:barChart>
      <c:catAx>
        <c:axId val="423438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ja-JP"/>
          </a:p>
        </c:txPr>
        <c:crossAx val="423439024"/>
        <c:crosses val="autoZero"/>
        <c:auto val="1"/>
        <c:lblAlgn val="ctr"/>
        <c:lblOffset val="100"/>
        <c:noMultiLvlLbl val="0"/>
      </c:catAx>
      <c:valAx>
        <c:axId val="423439024"/>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ja-JP"/>
          </a:p>
        </c:txPr>
        <c:crossAx val="4234386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dk1"/>
              </a:solidFill>
              <a:latin typeface="+mn-ea"/>
              <a:ea typeface="+mn-ea"/>
              <a:cs typeface="+mn-cs"/>
            </a:defRPr>
          </a:pPr>
          <a:endParaRPr lang="ja-JP"/>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1050">
          <a:solidFill>
            <a:schemeClr val="dk1"/>
          </a:solidFill>
          <a:latin typeface="+mn-lt"/>
          <a:ea typeface="+mn-ea"/>
          <a:cs typeface="+mn-cs"/>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Sheet1!$D$81</c:f>
              <c:strCache>
                <c:ptCount val="1"/>
                <c:pt idx="0">
                  <c:v>件数</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Sheet1!$C$88:$C$95</c:f>
              <c:strCache>
                <c:ptCount val="8"/>
                <c:pt idx="0">
                  <c:v>その他</c:v>
                </c:pt>
                <c:pt idx="1">
                  <c:v>子ども家庭センター</c:v>
                </c:pt>
                <c:pt idx="2">
                  <c:v>医療機関</c:v>
                </c:pt>
                <c:pt idx="3">
                  <c:v>事業所</c:v>
                </c:pt>
                <c:pt idx="4">
                  <c:v>学校等</c:v>
                </c:pt>
                <c:pt idx="5">
                  <c:v>保育所等</c:v>
                </c:pt>
                <c:pt idx="6">
                  <c:v>大阪府発達支援拠点</c:v>
                </c:pt>
                <c:pt idx="7">
                  <c:v>アクトおおさか</c:v>
                </c:pt>
              </c:strCache>
            </c:strRef>
          </c:cat>
          <c:val>
            <c:numRef>
              <c:f>Sheet1!$D$88:$D$95</c:f>
              <c:numCache>
                <c:formatCode>General</c:formatCode>
                <c:ptCount val="8"/>
                <c:pt idx="0">
                  <c:v>14</c:v>
                </c:pt>
                <c:pt idx="1">
                  <c:v>20</c:v>
                </c:pt>
                <c:pt idx="2">
                  <c:v>21</c:v>
                </c:pt>
                <c:pt idx="3">
                  <c:v>65</c:v>
                </c:pt>
                <c:pt idx="4">
                  <c:v>70</c:v>
                </c:pt>
                <c:pt idx="5">
                  <c:v>27</c:v>
                </c:pt>
                <c:pt idx="6">
                  <c:v>9</c:v>
                </c:pt>
                <c:pt idx="7">
                  <c:v>7</c:v>
                </c:pt>
              </c:numCache>
            </c:numRef>
          </c:val>
          <c:extLst>
            <c:ext xmlns:c16="http://schemas.microsoft.com/office/drawing/2014/chart" uri="{C3380CC4-5D6E-409C-BE32-E72D297353CC}">
              <c16:uniqueId val="{00000000-444B-44AD-94C1-407138976612}"/>
            </c:ext>
          </c:extLst>
        </c:ser>
        <c:dLbls>
          <c:showLegendKey val="0"/>
          <c:showVal val="0"/>
          <c:showCatName val="0"/>
          <c:showSerName val="0"/>
          <c:showPercent val="0"/>
          <c:showBubbleSize val="0"/>
        </c:dLbls>
        <c:gapWidth val="148"/>
        <c:axId val="49342784"/>
        <c:axId val="49353184"/>
      </c:barChart>
      <c:valAx>
        <c:axId val="493531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49342784"/>
        <c:crosses val="autoZero"/>
        <c:crossBetween val="between"/>
      </c:valAx>
      <c:catAx>
        <c:axId val="49342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49353184"/>
        <c:crosses val="autoZero"/>
        <c:auto val="1"/>
        <c:lblAlgn val="ctr"/>
        <c:lblOffset val="100"/>
        <c:noMultiLvlLbl val="0"/>
      </c:cat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86654994700322"/>
          <c:y val="2.3719685611442602E-2"/>
          <c:w val="0.69476244498566364"/>
          <c:h val="0.89033614249741211"/>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Sheet1!$C$113:$C$121</c:f>
              <c:strCache>
                <c:ptCount val="9"/>
                <c:pt idx="0">
                  <c:v>把握していない</c:v>
                </c:pt>
                <c:pt idx="1">
                  <c:v>障がい児相談支援事業所</c:v>
                </c:pt>
                <c:pt idx="2">
                  <c:v>放課後等デイサービス事業所</c:v>
                </c:pt>
                <c:pt idx="3">
                  <c:v>児童発達支援事業所</c:v>
                </c:pt>
                <c:pt idx="4">
                  <c:v>放課後児童クラブ</c:v>
                </c:pt>
                <c:pt idx="5">
                  <c:v>支援学校</c:v>
                </c:pt>
                <c:pt idx="6">
                  <c:v>中学校</c:v>
                </c:pt>
                <c:pt idx="7">
                  <c:v>小学校</c:v>
                </c:pt>
                <c:pt idx="8">
                  <c:v>保育所等</c:v>
                </c:pt>
              </c:strCache>
            </c:strRef>
          </c:cat>
          <c:val>
            <c:numRef>
              <c:f>Sheet1!$D$113:$D$121</c:f>
              <c:numCache>
                <c:formatCode>General</c:formatCode>
                <c:ptCount val="9"/>
                <c:pt idx="0">
                  <c:v>6</c:v>
                </c:pt>
                <c:pt idx="1">
                  <c:v>10</c:v>
                </c:pt>
                <c:pt idx="2">
                  <c:v>14</c:v>
                </c:pt>
                <c:pt idx="3">
                  <c:v>13</c:v>
                </c:pt>
                <c:pt idx="4">
                  <c:v>9</c:v>
                </c:pt>
                <c:pt idx="5">
                  <c:v>13</c:v>
                </c:pt>
                <c:pt idx="6">
                  <c:v>16</c:v>
                </c:pt>
                <c:pt idx="7">
                  <c:v>20</c:v>
                </c:pt>
                <c:pt idx="8">
                  <c:v>25</c:v>
                </c:pt>
              </c:numCache>
            </c:numRef>
          </c:val>
          <c:extLst>
            <c:ext xmlns:c16="http://schemas.microsoft.com/office/drawing/2014/chart" uri="{C3380CC4-5D6E-409C-BE32-E72D297353CC}">
              <c16:uniqueId val="{00000000-632C-40F5-99AC-FD48ECCE8F6F}"/>
            </c:ext>
          </c:extLst>
        </c:ser>
        <c:dLbls>
          <c:showLegendKey val="0"/>
          <c:showVal val="0"/>
          <c:showCatName val="0"/>
          <c:showSerName val="0"/>
          <c:showPercent val="0"/>
          <c:showBubbleSize val="0"/>
        </c:dLbls>
        <c:gapWidth val="150"/>
        <c:axId val="211971584"/>
        <c:axId val="211972416"/>
      </c:barChart>
      <c:catAx>
        <c:axId val="211971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211972416"/>
        <c:crosses val="autoZero"/>
        <c:auto val="1"/>
        <c:lblAlgn val="ctr"/>
        <c:lblOffset val="100"/>
        <c:noMultiLvlLbl val="0"/>
      </c:catAx>
      <c:valAx>
        <c:axId val="2119724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211971584"/>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537990031276979"/>
          <c:y val="3.2772509752578109E-2"/>
          <c:w val="0.55564544166103258"/>
          <c:h val="0.89259062115049104"/>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Sheet1!$C$131:$C$134</c:f>
              <c:strCache>
                <c:ptCount val="4"/>
                <c:pt idx="0">
                  <c:v>特になし</c:v>
                </c:pt>
                <c:pt idx="1">
                  <c:v>他の児童発達支援センターとの意見交換の場</c:v>
                </c:pt>
                <c:pt idx="2">
                  <c:v>専門的なノウハウ等によるスーパーバイズ機能</c:v>
                </c:pt>
                <c:pt idx="3">
                  <c:v>事業所支援についての研修</c:v>
                </c:pt>
              </c:strCache>
            </c:strRef>
          </c:cat>
          <c:val>
            <c:numRef>
              <c:f>Sheet1!$D$131:$D$134</c:f>
              <c:numCache>
                <c:formatCode>General</c:formatCode>
                <c:ptCount val="4"/>
                <c:pt idx="0">
                  <c:v>3</c:v>
                </c:pt>
                <c:pt idx="1">
                  <c:v>24</c:v>
                </c:pt>
                <c:pt idx="2">
                  <c:v>19</c:v>
                </c:pt>
                <c:pt idx="3">
                  <c:v>21</c:v>
                </c:pt>
              </c:numCache>
            </c:numRef>
          </c:val>
          <c:extLst>
            <c:ext xmlns:c16="http://schemas.microsoft.com/office/drawing/2014/chart" uri="{C3380CC4-5D6E-409C-BE32-E72D297353CC}">
              <c16:uniqueId val="{00000000-0EEF-4A5F-BFDF-1EA8DF1B2A73}"/>
            </c:ext>
          </c:extLst>
        </c:ser>
        <c:dLbls>
          <c:showLegendKey val="0"/>
          <c:showVal val="0"/>
          <c:showCatName val="0"/>
          <c:showSerName val="0"/>
          <c:showPercent val="0"/>
          <c:showBubbleSize val="0"/>
        </c:dLbls>
        <c:gapWidth val="182"/>
        <c:axId val="212426400"/>
        <c:axId val="212425152"/>
      </c:barChart>
      <c:catAx>
        <c:axId val="2124264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212425152"/>
        <c:crosses val="autoZero"/>
        <c:auto val="1"/>
        <c:lblAlgn val="ctr"/>
        <c:lblOffset val="100"/>
        <c:noMultiLvlLbl val="0"/>
      </c:catAx>
      <c:valAx>
        <c:axId val="2124251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212426400"/>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ja-JP" altLang="en-US" sz="1400" dirty="0">
                <a:latin typeface="UD デジタル 教科書体 NK-B" panose="02020700000000000000" pitchFamily="18" charset="-128"/>
                <a:ea typeface="UD デジタル 教科書体 NK-B" panose="02020700000000000000" pitchFamily="18" charset="-128"/>
              </a:rPr>
              <a:t>研修修了者の推移</a:t>
            </a:r>
            <a:endParaRPr lang="en-US" altLang="ja-JP" sz="1400" dirty="0">
              <a:latin typeface="UD デジタル 教科書体 NK-B" panose="02020700000000000000" pitchFamily="18" charset="-128"/>
              <a:ea typeface="UD デジタル 教科書体 NK-B" panose="02020700000000000000" pitchFamily="18" charset="-128"/>
            </a:endParaRP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0"/>
          <c:order val="0"/>
          <c:tx>
            <c:strRef>
              <c:f>かかりつけ医研修!$B$10</c:f>
              <c:strCache>
                <c:ptCount val="1"/>
                <c:pt idx="0">
                  <c:v>医師</c:v>
                </c:pt>
              </c:strCache>
            </c:strRef>
          </c:tx>
          <c:spPr>
            <a:solidFill>
              <a:schemeClr val="accent1">
                <a:lumMod val="60000"/>
                <a:lumOff val="40000"/>
              </a:schemeClr>
            </a:solidFill>
            <a:ln>
              <a:noFill/>
            </a:ln>
            <a:effectLst>
              <a:outerShdw blurRad="57150" dist="19050" dir="5400000" algn="ctr" rotWithShape="0">
                <a:srgbClr val="000000">
                  <a:alpha val="63000"/>
                </a:srgbClr>
              </a:outerShdw>
            </a:effectLst>
          </c:spPr>
          <c:invertIfNegative val="0"/>
          <c:cat>
            <c:strRef>
              <c:f>かかりつけ医研修!$C$9:$F$9</c:f>
              <c:strCache>
                <c:ptCount val="4"/>
                <c:pt idx="0">
                  <c:v>令和元年度</c:v>
                </c:pt>
                <c:pt idx="1">
                  <c:v>令和２年度</c:v>
                </c:pt>
                <c:pt idx="2">
                  <c:v>令和３年度</c:v>
                </c:pt>
                <c:pt idx="3">
                  <c:v>令和４年度</c:v>
                </c:pt>
              </c:strCache>
            </c:strRef>
          </c:cat>
          <c:val>
            <c:numRef>
              <c:f>かかりつけ医研修!$C$10:$F$10</c:f>
              <c:numCache>
                <c:formatCode>General</c:formatCode>
                <c:ptCount val="4"/>
                <c:pt idx="0">
                  <c:v>64</c:v>
                </c:pt>
                <c:pt idx="1">
                  <c:v>93</c:v>
                </c:pt>
                <c:pt idx="2">
                  <c:v>127</c:v>
                </c:pt>
                <c:pt idx="3">
                  <c:v>147</c:v>
                </c:pt>
              </c:numCache>
            </c:numRef>
          </c:val>
          <c:extLst>
            <c:ext xmlns:c16="http://schemas.microsoft.com/office/drawing/2014/chart" uri="{C3380CC4-5D6E-409C-BE32-E72D297353CC}">
              <c16:uniqueId val="{00000000-0C6A-476D-A124-EC4381C419AD}"/>
            </c:ext>
          </c:extLst>
        </c:ser>
        <c:ser>
          <c:idx val="1"/>
          <c:order val="1"/>
          <c:tx>
            <c:strRef>
              <c:f>かかりつけ医研修!$B$11</c:f>
              <c:strCache>
                <c:ptCount val="1"/>
                <c:pt idx="0">
                  <c:v>その他スタッフ</c:v>
                </c:pt>
              </c:strCache>
            </c:strRef>
          </c:tx>
          <c:spPr>
            <a:solidFill>
              <a:schemeClr val="accent5">
                <a:lumMod val="75000"/>
              </a:schemeClr>
            </a:solidFill>
            <a:ln>
              <a:noFill/>
            </a:ln>
            <a:effectLst>
              <a:outerShdw blurRad="57150" dist="19050" dir="5400000" algn="ctr" rotWithShape="0">
                <a:srgbClr val="000000">
                  <a:alpha val="63000"/>
                </a:srgbClr>
              </a:outerShdw>
            </a:effectLst>
          </c:spPr>
          <c:invertIfNegative val="0"/>
          <c:cat>
            <c:strRef>
              <c:f>かかりつけ医研修!$C$9:$F$9</c:f>
              <c:strCache>
                <c:ptCount val="4"/>
                <c:pt idx="0">
                  <c:v>令和元年度</c:v>
                </c:pt>
                <c:pt idx="1">
                  <c:v>令和２年度</c:v>
                </c:pt>
                <c:pt idx="2">
                  <c:v>令和３年度</c:v>
                </c:pt>
                <c:pt idx="3">
                  <c:v>令和４年度</c:v>
                </c:pt>
              </c:strCache>
            </c:strRef>
          </c:cat>
          <c:val>
            <c:numRef>
              <c:f>かかりつけ医研修!$C$11:$F$11</c:f>
              <c:numCache>
                <c:formatCode>General</c:formatCode>
                <c:ptCount val="4"/>
                <c:pt idx="0">
                  <c:v>5</c:v>
                </c:pt>
                <c:pt idx="1">
                  <c:v>6</c:v>
                </c:pt>
                <c:pt idx="2">
                  <c:v>3</c:v>
                </c:pt>
                <c:pt idx="3">
                  <c:v>4</c:v>
                </c:pt>
              </c:numCache>
            </c:numRef>
          </c:val>
          <c:extLst>
            <c:ext xmlns:c16="http://schemas.microsoft.com/office/drawing/2014/chart" uri="{C3380CC4-5D6E-409C-BE32-E72D297353CC}">
              <c16:uniqueId val="{00000001-0C6A-476D-A124-EC4381C419AD}"/>
            </c:ext>
          </c:extLst>
        </c:ser>
        <c:dLbls>
          <c:showLegendKey val="0"/>
          <c:showVal val="0"/>
          <c:showCatName val="0"/>
          <c:showSerName val="0"/>
          <c:showPercent val="0"/>
          <c:showBubbleSize val="0"/>
        </c:dLbls>
        <c:gapWidth val="219"/>
        <c:overlap val="100"/>
        <c:axId val="2095854927"/>
        <c:axId val="2095861167"/>
      </c:barChart>
      <c:lineChart>
        <c:grouping val="standard"/>
        <c:varyColors val="0"/>
        <c:ser>
          <c:idx val="2"/>
          <c:order val="2"/>
          <c:tx>
            <c:strRef>
              <c:f>かかりつけ医研修!$B$13</c:f>
              <c:strCache>
                <c:ptCount val="1"/>
                <c:pt idx="0">
                  <c:v>修了者累計</c:v>
                </c:pt>
              </c:strCache>
            </c:strRef>
          </c:tx>
          <c:spPr>
            <a:ln w="34925" cap="rnd">
              <a:solidFill>
                <a:schemeClr val="accent3"/>
              </a:solidFill>
              <a:round/>
            </a:ln>
            <a:effectLst>
              <a:outerShdw blurRad="57150" dist="19050" dir="5400000" algn="ctr" rotWithShape="0">
                <a:srgbClr val="000000">
                  <a:alpha val="63000"/>
                </a:srgbClr>
              </a:outerShdw>
            </a:effectLst>
          </c:spPr>
          <c:marker>
            <c:symbol val="none"/>
          </c:marker>
          <c:cat>
            <c:strRef>
              <c:f>かかりつけ医研修!$C$9:$F$9</c:f>
              <c:strCache>
                <c:ptCount val="4"/>
                <c:pt idx="0">
                  <c:v>令和元年度</c:v>
                </c:pt>
                <c:pt idx="1">
                  <c:v>令和２年度</c:v>
                </c:pt>
                <c:pt idx="2">
                  <c:v>令和３年度</c:v>
                </c:pt>
                <c:pt idx="3">
                  <c:v>令和４年度</c:v>
                </c:pt>
              </c:strCache>
            </c:strRef>
          </c:cat>
          <c:val>
            <c:numRef>
              <c:f>かかりつけ医研修!$C$13:$F$13</c:f>
              <c:numCache>
                <c:formatCode>General</c:formatCode>
                <c:ptCount val="4"/>
                <c:pt idx="0">
                  <c:v>69</c:v>
                </c:pt>
                <c:pt idx="1">
                  <c:v>168</c:v>
                </c:pt>
                <c:pt idx="2">
                  <c:v>298</c:v>
                </c:pt>
                <c:pt idx="3">
                  <c:v>449</c:v>
                </c:pt>
              </c:numCache>
            </c:numRef>
          </c:val>
          <c:smooth val="0"/>
          <c:extLst>
            <c:ext xmlns:c16="http://schemas.microsoft.com/office/drawing/2014/chart" uri="{C3380CC4-5D6E-409C-BE32-E72D297353CC}">
              <c16:uniqueId val="{00000002-0C6A-476D-A124-EC4381C419AD}"/>
            </c:ext>
          </c:extLst>
        </c:ser>
        <c:dLbls>
          <c:showLegendKey val="0"/>
          <c:showVal val="0"/>
          <c:showCatName val="0"/>
          <c:showSerName val="0"/>
          <c:showPercent val="0"/>
          <c:showBubbleSize val="0"/>
        </c:dLbls>
        <c:marker val="1"/>
        <c:smooth val="0"/>
        <c:axId val="2100459503"/>
        <c:axId val="20649487"/>
      </c:lineChart>
      <c:catAx>
        <c:axId val="209585492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crossAx val="2095861167"/>
        <c:crosses val="autoZero"/>
        <c:auto val="1"/>
        <c:lblAlgn val="ctr"/>
        <c:lblOffset val="100"/>
        <c:noMultiLvlLbl val="0"/>
      </c:catAx>
      <c:valAx>
        <c:axId val="20958611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95854927"/>
        <c:crosses val="autoZero"/>
        <c:crossBetween val="between"/>
      </c:valAx>
      <c:valAx>
        <c:axId val="20649487"/>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100459503"/>
        <c:crosses val="max"/>
        <c:crossBetween val="between"/>
      </c:valAx>
      <c:catAx>
        <c:axId val="2100459503"/>
        <c:scaling>
          <c:orientation val="minMax"/>
        </c:scaling>
        <c:delete val="1"/>
        <c:axPos val="b"/>
        <c:numFmt formatCode="General" sourceLinked="1"/>
        <c:majorTickMark val="none"/>
        <c:minorTickMark val="none"/>
        <c:tickLblPos val="nextTo"/>
        <c:crossAx val="20649487"/>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UD デジタル 教科書体 NK-B" panose="02020700000000000000" pitchFamily="18" charset="-128"/>
              <a:ea typeface="UD デジタル 教科書体 NK-B" panose="02020700000000000000" pitchFamily="18" charset="-128"/>
              <a:cs typeface="+mn-cs"/>
            </a:defRPr>
          </a:pPr>
          <a:endParaRPr lang="ja-JP"/>
        </a:p>
      </c:txPr>
    </c:legend>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lineChart>
        <c:grouping val="standard"/>
        <c:varyColors val="0"/>
        <c:ser>
          <c:idx val="0"/>
          <c:order val="0"/>
          <c:spPr>
            <a:ln w="31750" cap="rnd">
              <a:solidFill>
                <a:schemeClr val="accent4"/>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'修正データ（R5.7）'!$C$3:$K$3</c:f>
              <c:strCache>
                <c:ptCount val="9"/>
                <c:pt idx="0">
                  <c:v>平成26年度</c:v>
                </c:pt>
                <c:pt idx="1">
                  <c:v>平成27年度</c:v>
                </c:pt>
                <c:pt idx="2">
                  <c:v>平成28年度</c:v>
                </c:pt>
                <c:pt idx="3">
                  <c:v>平成29年度</c:v>
                </c:pt>
                <c:pt idx="4">
                  <c:v>平成30年度</c:v>
                </c:pt>
                <c:pt idx="5">
                  <c:v>令和元年度</c:v>
                </c:pt>
                <c:pt idx="6">
                  <c:v>令和２年度</c:v>
                </c:pt>
                <c:pt idx="7">
                  <c:v>令和３年度</c:v>
                </c:pt>
                <c:pt idx="8">
                  <c:v>令和４年度</c:v>
                </c:pt>
              </c:strCache>
            </c:strRef>
          </c:cat>
          <c:val>
            <c:numRef>
              <c:f>'修正データ（R5.7）'!$C$4:$K$4</c:f>
              <c:numCache>
                <c:formatCode>General</c:formatCode>
                <c:ptCount val="9"/>
                <c:pt idx="0">
                  <c:v>29</c:v>
                </c:pt>
                <c:pt idx="1">
                  <c:v>34</c:v>
                </c:pt>
                <c:pt idx="2">
                  <c:v>49</c:v>
                </c:pt>
                <c:pt idx="3">
                  <c:v>65</c:v>
                </c:pt>
                <c:pt idx="4">
                  <c:v>70</c:v>
                </c:pt>
                <c:pt idx="5">
                  <c:v>74</c:v>
                </c:pt>
                <c:pt idx="6">
                  <c:v>75</c:v>
                </c:pt>
                <c:pt idx="7">
                  <c:v>74</c:v>
                </c:pt>
                <c:pt idx="8">
                  <c:v>74</c:v>
                </c:pt>
              </c:numCache>
            </c:numRef>
          </c:val>
          <c:smooth val="0"/>
          <c:extLst>
            <c:ext xmlns:c16="http://schemas.microsoft.com/office/drawing/2014/chart" uri="{C3380CC4-5D6E-409C-BE32-E72D297353CC}">
              <c16:uniqueId val="{00000000-F77D-40BC-9405-C14411942A11}"/>
            </c:ext>
          </c:extLst>
        </c:ser>
        <c:dLbls>
          <c:dLblPos val="ctr"/>
          <c:showLegendKey val="0"/>
          <c:showVal val="1"/>
          <c:showCatName val="0"/>
          <c:showSerName val="0"/>
          <c:showPercent val="0"/>
          <c:showBubbleSize val="0"/>
        </c:dLbls>
        <c:smooth val="0"/>
        <c:axId val="1259420607"/>
        <c:axId val="1259417695"/>
      </c:lineChart>
      <c:catAx>
        <c:axId val="1259420607"/>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1259417695"/>
        <c:crosses val="autoZero"/>
        <c:auto val="1"/>
        <c:lblAlgn val="ctr"/>
        <c:lblOffset val="100"/>
        <c:noMultiLvlLbl val="0"/>
      </c:catAx>
      <c:valAx>
        <c:axId val="1259417695"/>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ja-JP"/>
          </a:p>
        </c:txPr>
        <c:crossAx val="1259420607"/>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400"/>
            </a:pPr>
            <a:r>
              <a:rPr lang="ja-JP" sz="1400"/>
              <a:t>初診待機期間推計（週）</a:t>
            </a:r>
            <a:endParaRPr lang="en-US" sz="1400"/>
          </a:p>
        </c:rich>
      </c:tx>
      <c:overlay val="0"/>
      <c:spPr>
        <a:noFill/>
        <a:ln w="25400">
          <a:noFill/>
        </a:ln>
      </c:spPr>
    </c:title>
    <c:autoTitleDeleted val="0"/>
    <c:plotArea>
      <c:layout/>
      <c:lineChart>
        <c:grouping val="standard"/>
        <c:varyColors val="0"/>
        <c:ser>
          <c:idx val="0"/>
          <c:order val="0"/>
          <c:tx>
            <c:v>精神科等</c:v>
          </c:tx>
          <c:spPr>
            <a:ln w="28575" cap="rnd">
              <a:solidFill>
                <a:schemeClr val="accent1"/>
              </a:solidFill>
              <a:round/>
            </a:ln>
            <a:effectLst/>
          </c:spPr>
          <c:marker>
            <c:symbol val="none"/>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Sheet1!$D$3:$P$3</c:f>
              <c:strCache>
                <c:ptCount val="13"/>
                <c:pt idx="0">
                  <c:v>R2.4</c:v>
                </c:pt>
                <c:pt idx="1">
                  <c:v>R2.7</c:v>
                </c:pt>
                <c:pt idx="2">
                  <c:v>R2.10</c:v>
                </c:pt>
                <c:pt idx="3">
                  <c:v>R3.1</c:v>
                </c:pt>
                <c:pt idx="4">
                  <c:v>R3.4</c:v>
                </c:pt>
                <c:pt idx="5">
                  <c:v>R3.7</c:v>
                </c:pt>
                <c:pt idx="6">
                  <c:v>R3.10</c:v>
                </c:pt>
                <c:pt idx="7">
                  <c:v>R4.1</c:v>
                </c:pt>
                <c:pt idx="8">
                  <c:v>R4.4</c:v>
                </c:pt>
                <c:pt idx="9">
                  <c:v>R4.7</c:v>
                </c:pt>
                <c:pt idx="10">
                  <c:v>R4.10</c:v>
                </c:pt>
                <c:pt idx="11">
                  <c:v>R5.1</c:v>
                </c:pt>
                <c:pt idx="12">
                  <c:v>R5.4</c:v>
                </c:pt>
              </c:strCache>
            </c:strRef>
          </c:cat>
          <c:val>
            <c:numRef>
              <c:f>Sheet1!$D$5:$P$5</c:f>
              <c:numCache>
                <c:formatCode>0.0</c:formatCode>
                <c:ptCount val="13"/>
                <c:pt idx="0">
                  <c:v>5.6507936507936511</c:v>
                </c:pt>
                <c:pt idx="1">
                  <c:v>5.2653061224489788</c:v>
                </c:pt>
                <c:pt idx="2">
                  <c:v>5.6536796536796539</c:v>
                </c:pt>
                <c:pt idx="3">
                  <c:v>5.6354679802955667</c:v>
                </c:pt>
                <c:pt idx="4">
                  <c:v>5.4615384615384617</c:v>
                </c:pt>
                <c:pt idx="5">
                  <c:v>6.1523809523809527</c:v>
                </c:pt>
                <c:pt idx="6">
                  <c:v>6.2738095238095237</c:v>
                </c:pt>
                <c:pt idx="7">
                  <c:v>5.9870129870129869</c:v>
                </c:pt>
                <c:pt idx="8">
                  <c:v>6.3673469387755102</c:v>
                </c:pt>
                <c:pt idx="9">
                  <c:v>6.1818181818181817</c:v>
                </c:pt>
                <c:pt idx="10">
                  <c:v>7.0952380952380949</c:v>
                </c:pt>
                <c:pt idx="11">
                  <c:v>5.9006211180124222</c:v>
                </c:pt>
                <c:pt idx="12">
                  <c:v>6.9795918367346932</c:v>
                </c:pt>
              </c:numCache>
            </c:numRef>
          </c:val>
          <c:smooth val="0"/>
          <c:extLst>
            <c:ext xmlns:c16="http://schemas.microsoft.com/office/drawing/2014/chart" uri="{C3380CC4-5D6E-409C-BE32-E72D297353CC}">
              <c16:uniqueId val="{00000000-1EAD-428D-87B9-D06CCCFD1430}"/>
            </c:ext>
          </c:extLst>
        </c:ser>
        <c:ser>
          <c:idx val="1"/>
          <c:order val="1"/>
          <c:tx>
            <c:v>小児科等</c:v>
          </c:tx>
          <c:spPr>
            <a:ln w="28575" cap="rnd">
              <a:solidFill>
                <a:schemeClr val="accent2"/>
              </a:solidFill>
              <a:prstDash val="dash"/>
              <a:round/>
            </a:ln>
            <a:effectLst/>
          </c:spPr>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Sheet1!$D$3:$P$3</c:f>
              <c:strCache>
                <c:ptCount val="13"/>
                <c:pt idx="0">
                  <c:v>R2.4</c:v>
                </c:pt>
                <c:pt idx="1">
                  <c:v>R2.7</c:v>
                </c:pt>
                <c:pt idx="2">
                  <c:v>R2.10</c:v>
                </c:pt>
                <c:pt idx="3">
                  <c:v>R3.1</c:v>
                </c:pt>
                <c:pt idx="4">
                  <c:v>R3.4</c:v>
                </c:pt>
                <c:pt idx="5">
                  <c:v>R3.7</c:v>
                </c:pt>
                <c:pt idx="6">
                  <c:v>R3.10</c:v>
                </c:pt>
                <c:pt idx="7">
                  <c:v>R4.1</c:v>
                </c:pt>
                <c:pt idx="8">
                  <c:v>R4.4</c:v>
                </c:pt>
                <c:pt idx="9">
                  <c:v>R4.7</c:v>
                </c:pt>
                <c:pt idx="10">
                  <c:v>R4.10</c:v>
                </c:pt>
                <c:pt idx="11">
                  <c:v>R5.1</c:v>
                </c:pt>
                <c:pt idx="12">
                  <c:v>R5.4</c:v>
                </c:pt>
              </c:strCache>
            </c:strRef>
          </c:cat>
          <c:val>
            <c:numRef>
              <c:f>Sheet1!$D$6:$P$6</c:f>
              <c:numCache>
                <c:formatCode>0.0</c:formatCode>
                <c:ptCount val="13"/>
                <c:pt idx="0">
                  <c:v>10.556390977443609</c:v>
                </c:pt>
                <c:pt idx="1">
                  <c:v>9.4</c:v>
                </c:pt>
                <c:pt idx="2">
                  <c:v>9.3857142857142861</c:v>
                </c:pt>
                <c:pt idx="3">
                  <c:v>9.3469387755102051</c:v>
                </c:pt>
                <c:pt idx="4">
                  <c:v>7.5571428571428569</c:v>
                </c:pt>
                <c:pt idx="5">
                  <c:v>8.8809523809523814</c:v>
                </c:pt>
                <c:pt idx="6">
                  <c:v>10.81904761904762</c:v>
                </c:pt>
                <c:pt idx="7">
                  <c:v>11.285714285714286</c:v>
                </c:pt>
                <c:pt idx="8">
                  <c:v>8.9523809523809526</c:v>
                </c:pt>
                <c:pt idx="9">
                  <c:v>8.5238095238095237</c:v>
                </c:pt>
                <c:pt idx="10">
                  <c:v>8.1857142857142851</c:v>
                </c:pt>
                <c:pt idx="11">
                  <c:v>7.4571428571428573</c:v>
                </c:pt>
                <c:pt idx="12" formatCode="0.0_ ">
                  <c:v>6.753968253968254</c:v>
                </c:pt>
              </c:numCache>
            </c:numRef>
          </c:val>
          <c:smooth val="0"/>
          <c:extLst>
            <c:ext xmlns:c16="http://schemas.microsoft.com/office/drawing/2014/chart" uri="{C3380CC4-5D6E-409C-BE32-E72D297353CC}">
              <c16:uniqueId val="{00000001-1EAD-428D-87B9-D06CCCFD1430}"/>
            </c:ext>
          </c:extLst>
        </c:ser>
        <c:dLbls>
          <c:showLegendKey val="0"/>
          <c:showVal val="0"/>
          <c:showCatName val="0"/>
          <c:showSerName val="0"/>
          <c:showPercent val="0"/>
          <c:showBubbleSize val="0"/>
        </c:dLbls>
        <c:smooth val="0"/>
        <c:axId val="1218481152"/>
        <c:axId val="1"/>
      </c:lineChart>
      <c:catAx>
        <c:axId val="1218481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ja-JP"/>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ln w="9525">
            <a:noFill/>
          </a:ln>
        </c:spPr>
        <c:txPr>
          <a:bodyPr rot="-60000000" vert="horz"/>
          <a:lstStyle/>
          <a:p>
            <a:pPr>
              <a:defRPr/>
            </a:pPr>
            <a:endParaRPr lang="ja-JP"/>
          </a:p>
        </c:txPr>
        <c:crossAx val="1218481152"/>
        <c:crosses val="autoZero"/>
        <c:crossBetween val="between"/>
      </c:valAx>
      <c:spPr>
        <a:noFill/>
        <a:ln w="25400">
          <a:noFill/>
        </a:ln>
      </c:spPr>
    </c:plotArea>
    <c:legend>
      <c:legendPos val="b"/>
      <c:overlay val="0"/>
      <c:spPr>
        <a:noFill/>
        <a:ln w="25400">
          <a:noFill/>
        </a:ln>
      </c:spPr>
      <c:txPr>
        <a:bodyPr rot="0" vert="horz"/>
        <a:lstStyle/>
        <a:p>
          <a:pPr>
            <a:defRPr/>
          </a:pPr>
          <a:endParaRPr lang="ja-JP"/>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7">
  <a:schemeClr val="accent4"/>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ata3.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D04674-492A-49AE-B07E-C0594C68A8A5}"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kumimoji="1" lang="ja-JP" altLang="en-US"/>
        </a:p>
      </dgm:t>
    </dgm:pt>
    <dgm:pt modelId="{8BE72619-4B88-4548-89AF-26B12B0D1D68}">
      <dgm:prSet phldrT="[テキスト]" custT="1"/>
      <dgm:spPr/>
      <dgm:t>
        <a:bodyPr/>
        <a:lstStyle/>
        <a:p>
          <a:r>
            <a:rPr kumimoji="1" lang="ja-JP" altLang="en-US" sz="2000" b="1" dirty="0"/>
            <a:t>議題２</a:t>
          </a:r>
        </a:p>
      </dgm:t>
    </dgm:pt>
    <dgm:pt modelId="{FF18658C-3D45-4E12-BC31-7CDE98BFF0F3}" type="parTrans" cxnId="{0812402A-7E17-4F5F-B45E-779248F8D733}">
      <dgm:prSet/>
      <dgm:spPr/>
      <dgm:t>
        <a:bodyPr/>
        <a:lstStyle/>
        <a:p>
          <a:endParaRPr kumimoji="1" lang="ja-JP" altLang="en-US" sz="2800"/>
        </a:p>
      </dgm:t>
    </dgm:pt>
    <dgm:pt modelId="{07D4A9FA-3DDE-488F-AE51-C8310A6EB7A7}" type="sibTrans" cxnId="{0812402A-7E17-4F5F-B45E-779248F8D733}">
      <dgm:prSet/>
      <dgm:spPr/>
      <dgm:t>
        <a:bodyPr/>
        <a:lstStyle/>
        <a:p>
          <a:endParaRPr kumimoji="1" lang="ja-JP" altLang="en-US" sz="2800"/>
        </a:p>
      </dgm:t>
    </dgm:pt>
    <dgm:pt modelId="{82C09E8C-DC24-427E-B509-C2027DA86DA7}">
      <dgm:prSet phldrT="[テキスト]" custT="1"/>
      <dgm:spPr/>
      <dgm:t>
        <a:bodyPr/>
        <a:lstStyle/>
        <a:p>
          <a:r>
            <a:rPr kumimoji="1" lang="ja-JP" altLang="en-US" sz="1600" dirty="0"/>
            <a:t>改正児童福祉法の施行に先立ち、発達支援拠点と児童発達支援センターの役割及び連携体制について、ご意見をいただきたい。</a:t>
          </a:r>
        </a:p>
      </dgm:t>
    </dgm:pt>
    <dgm:pt modelId="{682E0D1D-7EF4-4F52-AEC9-57A594942E41}" type="parTrans" cxnId="{47FB40DD-B25B-4654-A76F-C79D433E7B9F}">
      <dgm:prSet/>
      <dgm:spPr/>
      <dgm:t>
        <a:bodyPr/>
        <a:lstStyle/>
        <a:p>
          <a:endParaRPr kumimoji="1" lang="ja-JP" altLang="en-US" sz="2800"/>
        </a:p>
      </dgm:t>
    </dgm:pt>
    <dgm:pt modelId="{503923F0-DD76-4804-BDC8-0F6F59FCCD6B}" type="sibTrans" cxnId="{47FB40DD-B25B-4654-A76F-C79D433E7B9F}">
      <dgm:prSet/>
      <dgm:spPr/>
      <dgm:t>
        <a:bodyPr/>
        <a:lstStyle/>
        <a:p>
          <a:endParaRPr kumimoji="1" lang="ja-JP" altLang="en-US" sz="2800"/>
        </a:p>
      </dgm:t>
    </dgm:pt>
    <dgm:pt modelId="{6519669E-4179-4D92-89F5-C71886CBF379}">
      <dgm:prSet phldrT="[テキスト]" custT="1"/>
      <dgm:spPr/>
      <dgm:t>
        <a:bodyPr/>
        <a:lstStyle/>
        <a:p>
          <a:r>
            <a:rPr kumimoji="1" lang="ja-JP" altLang="en-US" sz="2000" b="1" dirty="0"/>
            <a:t>議題３</a:t>
          </a:r>
        </a:p>
      </dgm:t>
    </dgm:pt>
    <dgm:pt modelId="{F41A7ACE-D447-486E-AB89-EAB6475F0BB8}" type="parTrans" cxnId="{E75B71D1-471C-4B16-9010-00B4F1D1E853}">
      <dgm:prSet/>
      <dgm:spPr/>
      <dgm:t>
        <a:bodyPr/>
        <a:lstStyle/>
        <a:p>
          <a:endParaRPr kumimoji="1" lang="ja-JP" altLang="en-US" sz="2800"/>
        </a:p>
      </dgm:t>
    </dgm:pt>
    <dgm:pt modelId="{22AC228A-B97E-4134-A730-BF1E57E096BE}" type="sibTrans" cxnId="{E75B71D1-471C-4B16-9010-00B4F1D1E853}">
      <dgm:prSet/>
      <dgm:spPr/>
      <dgm:t>
        <a:bodyPr/>
        <a:lstStyle/>
        <a:p>
          <a:endParaRPr kumimoji="1" lang="ja-JP" altLang="en-US" sz="2800"/>
        </a:p>
      </dgm:t>
    </dgm:pt>
    <dgm:pt modelId="{DCEBE601-C6EB-41F2-B467-777585E99EBB}">
      <dgm:prSet phldrT="[テキスト]" custT="1"/>
      <dgm:spPr/>
      <dgm:t>
        <a:bodyPr/>
        <a:lstStyle/>
        <a:p>
          <a:r>
            <a:rPr kumimoji="1" lang="ja-JP" altLang="en-US" sz="1600" dirty="0"/>
            <a:t>令和５年度で事業計画が一旦終了する下記の事業について、各ワーキンググループでの議論も踏まえた今後の方向性に対するご意見をいただきたい。</a:t>
          </a:r>
        </a:p>
      </dgm:t>
    </dgm:pt>
    <dgm:pt modelId="{BB88805C-B464-4DA8-81AA-35294CF54522}" type="parTrans" cxnId="{0EE72184-D3B5-49C8-8198-C4F1AC96EFC8}">
      <dgm:prSet/>
      <dgm:spPr/>
      <dgm:t>
        <a:bodyPr/>
        <a:lstStyle/>
        <a:p>
          <a:endParaRPr kumimoji="1" lang="ja-JP" altLang="en-US" sz="2800"/>
        </a:p>
      </dgm:t>
    </dgm:pt>
    <dgm:pt modelId="{81CB721F-AD5F-4EF7-955C-D75D47F8545B}" type="sibTrans" cxnId="{0EE72184-D3B5-49C8-8198-C4F1AC96EFC8}">
      <dgm:prSet/>
      <dgm:spPr/>
      <dgm:t>
        <a:bodyPr/>
        <a:lstStyle/>
        <a:p>
          <a:endParaRPr kumimoji="1" lang="ja-JP" altLang="en-US" sz="2800"/>
        </a:p>
      </dgm:t>
    </dgm:pt>
    <dgm:pt modelId="{B724C379-3CB7-4ABA-A433-384156884FC6}" type="pres">
      <dgm:prSet presAssocID="{87D04674-492A-49AE-B07E-C0594C68A8A5}" presName="linear" presStyleCnt="0">
        <dgm:presLayoutVars>
          <dgm:animLvl val="lvl"/>
          <dgm:resizeHandles val="exact"/>
        </dgm:presLayoutVars>
      </dgm:prSet>
      <dgm:spPr/>
      <dgm:t>
        <a:bodyPr/>
        <a:lstStyle/>
        <a:p>
          <a:endParaRPr kumimoji="1" lang="ja-JP" altLang="en-US"/>
        </a:p>
      </dgm:t>
    </dgm:pt>
    <dgm:pt modelId="{861271FA-6074-45AB-AA65-9078D21CAF11}" type="pres">
      <dgm:prSet presAssocID="{8BE72619-4B88-4548-89AF-26B12B0D1D68}" presName="parentText" presStyleLbl="node1" presStyleIdx="0" presStyleCnt="2">
        <dgm:presLayoutVars>
          <dgm:chMax val="0"/>
          <dgm:bulletEnabled val="1"/>
        </dgm:presLayoutVars>
      </dgm:prSet>
      <dgm:spPr/>
      <dgm:t>
        <a:bodyPr/>
        <a:lstStyle/>
        <a:p>
          <a:endParaRPr kumimoji="1" lang="ja-JP" altLang="en-US"/>
        </a:p>
      </dgm:t>
    </dgm:pt>
    <dgm:pt modelId="{0C794518-7835-4008-A9B2-E9C5EF52A05A}" type="pres">
      <dgm:prSet presAssocID="{8BE72619-4B88-4548-89AF-26B12B0D1D68}" presName="childText" presStyleLbl="revTx" presStyleIdx="0" presStyleCnt="2">
        <dgm:presLayoutVars>
          <dgm:bulletEnabled val="1"/>
        </dgm:presLayoutVars>
      </dgm:prSet>
      <dgm:spPr/>
      <dgm:t>
        <a:bodyPr/>
        <a:lstStyle/>
        <a:p>
          <a:endParaRPr kumimoji="1" lang="ja-JP" altLang="en-US"/>
        </a:p>
      </dgm:t>
    </dgm:pt>
    <dgm:pt modelId="{D8E4C449-714F-4D0B-B829-14DAA1CB3A2E}" type="pres">
      <dgm:prSet presAssocID="{6519669E-4179-4D92-89F5-C71886CBF379}" presName="parentText" presStyleLbl="node1" presStyleIdx="1" presStyleCnt="2">
        <dgm:presLayoutVars>
          <dgm:chMax val="0"/>
          <dgm:bulletEnabled val="1"/>
        </dgm:presLayoutVars>
      </dgm:prSet>
      <dgm:spPr/>
      <dgm:t>
        <a:bodyPr/>
        <a:lstStyle/>
        <a:p>
          <a:endParaRPr kumimoji="1" lang="ja-JP" altLang="en-US"/>
        </a:p>
      </dgm:t>
    </dgm:pt>
    <dgm:pt modelId="{2675AE31-52BE-43D0-89F6-3D651FB7DFE2}" type="pres">
      <dgm:prSet presAssocID="{6519669E-4179-4D92-89F5-C71886CBF379}" presName="childText" presStyleLbl="revTx" presStyleIdx="1" presStyleCnt="2" custScaleY="178528">
        <dgm:presLayoutVars>
          <dgm:bulletEnabled val="1"/>
        </dgm:presLayoutVars>
      </dgm:prSet>
      <dgm:spPr/>
      <dgm:t>
        <a:bodyPr/>
        <a:lstStyle/>
        <a:p>
          <a:endParaRPr kumimoji="1" lang="ja-JP" altLang="en-US"/>
        </a:p>
      </dgm:t>
    </dgm:pt>
  </dgm:ptLst>
  <dgm:cxnLst>
    <dgm:cxn modelId="{0D00B14A-A44C-48AE-87B1-D1F68A5FB0D0}" type="presOf" srcId="{87D04674-492A-49AE-B07E-C0594C68A8A5}" destId="{B724C379-3CB7-4ABA-A433-384156884FC6}" srcOrd="0" destOrd="0" presId="urn:microsoft.com/office/officeart/2005/8/layout/vList2"/>
    <dgm:cxn modelId="{CCE3CE7F-081D-4D77-B78A-6F67975C80D0}" type="presOf" srcId="{6519669E-4179-4D92-89F5-C71886CBF379}" destId="{D8E4C449-714F-4D0B-B829-14DAA1CB3A2E}" srcOrd="0" destOrd="0" presId="urn:microsoft.com/office/officeart/2005/8/layout/vList2"/>
    <dgm:cxn modelId="{0812402A-7E17-4F5F-B45E-779248F8D733}" srcId="{87D04674-492A-49AE-B07E-C0594C68A8A5}" destId="{8BE72619-4B88-4548-89AF-26B12B0D1D68}" srcOrd="0" destOrd="0" parTransId="{FF18658C-3D45-4E12-BC31-7CDE98BFF0F3}" sibTransId="{07D4A9FA-3DDE-488F-AE51-C8310A6EB7A7}"/>
    <dgm:cxn modelId="{E75B71D1-471C-4B16-9010-00B4F1D1E853}" srcId="{87D04674-492A-49AE-B07E-C0594C68A8A5}" destId="{6519669E-4179-4D92-89F5-C71886CBF379}" srcOrd="1" destOrd="0" parTransId="{F41A7ACE-D447-486E-AB89-EAB6475F0BB8}" sibTransId="{22AC228A-B97E-4134-A730-BF1E57E096BE}"/>
    <dgm:cxn modelId="{0EE72184-D3B5-49C8-8198-C4F1AC96EFC8}" srcId="{6519669E-4179-4D92-89F5-C71886CBF379}" destId="{DCEBE601-C6EB-41F2-B467-777585E99EBB}" srcOrd="0" destOrd="0" parTransId="{BB88805C-B464-4DA8-81AA-35294CF54522}" sibTransId="{81CB721F-AD5F-4EF7-955C-D75D47F8545B}"/>
    <dgm:cxn modelId="{E4C0ABDA-614E-4545-BB40-E84E820465D6}" type="presOf" srcId="{8BE72619-4B88-4548-89AF-26B12B0D1D68}" destId="{861271FA-6074-45AB-AA65-9078D21CAF11}" srcOrd="0" destOrd="0" presId="urn:microsoft.com/office/officeart/2005/8/layout/vList2"/>
    <dgm:cxn modelId="{47FB40DD-B25B-4654-A76F-C79D433E7B9F}" srcId="{8BE72619-4B88-4548-89AF-26B12B0D1D68}" destId="{82C09E8C-DC24-427E-B509-C2027DA86DA7}" srcOrd="0" destOrd="0" parTransId="{682E0D1D-7EF4-4F52-AEC9-57A594942E41}" sibTransId="{503923F0-DD76-4804-BDC8-0F6F59FCCD6B}"/>
    <dgm:cxn modelId="{345D3884-BB84-4ADC-9013-AFCA1E718CCF}" type="presOf" srcId="{82C09E8C-DC24-427E-B509-C2027DA86DA7}" destId="{0C794518-7835-4008-A9B2-E9C5EF52A05A}" srcOrd="0" destOrd="0" presId="urn:microsoft.com/office/officeart/2005/8/layout/vList2"/>
    <dgm:cxn modelId="{EE37C4ED-8363-4785-80DE-9BCB5CCEE192}" type="presOf" srcId="{DCEBE601-C6EB-41F2-B467-777585E99EBB}" destId="{2675AE31-52BE-43D0-89F6-3D651FB7DFE2}" srcOrd="0" destOrd="0" presId="urn:microsoft.com/office/officeart/2005/8/layout/vList2"/>
    <dgm:cxn modelId="{02EB1694-72A0-470A-A960-CF2DF3AF88CB}" type="presParOf" srcId="{B724C379-3CB7-4ABA-A433-384156884FC6}" destId="{861271FA-6074-45AB-AA65-9078D21CAF11}" srcOrd="0" destOrd="0" presId="urn:microsoft.com/office/officeart/2005/8/layout/vList2"/>
    <dgm:cxn modelId="{3292633C-A5DD-4669-8A8E-3BEB7D58554F}" type="presParOf" srcId="{B724C379-3CB7-4ABA-A433-384156884FC6}" destId="{0C794518-7835-4008-A9B2-E9C5EF52A05A}" srcOrd="1" destOrd="0" presId="urn:microsoft.com/office/officeart/2005/8/layout/vList2"/>
    <dgm:cxn modelId="{545F7CE3-0076-4891-85E5-B452EC01C8A2}" type="presParOf" srcId="{B724C379-3CB7-4ABA-A433-384156884FC6}" destId="{D8E4C449-714F-4D0B-B829-14DAA1CB3A2E}" srcOrd="2" destOrd="0" presId="urn:microsoft.com/office/officeart/2005/8/layout/vList2"/>
    <dgm:cxn modelId="{8870D82B-BDF1-43C9-B80A-E08EED474066}" type="presParOf" srcId="{B724C379-3CB7-4ABA-A433-384156884FC6}" destId="{2675AE31-52BE-43D0-89F6-3D651FB7DFE2}"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E21EA2B-278E-4C93-9D01-D2AB0B34719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kumimoji="1" lang="ja-JP" altLang="en-US"/>
        </a:p>
      </dgm:t>
    </dgm:pt>
    <dgm:pt modelId="{F24D0BA6-855F-4842-84F4-A8DCABF6B0FA}">
      <dgm:prSet phldrT="[テキスト]" custT="1"/>
      <dgm:spPr/>
      <dgm:t>
        <a:bodyPr/>
        <a:lstStyle/>
        <a:p>
          <a:r>
            <a:rPr kumimoji="1" lang="ja-JP" altLang="en-US" sz="1400" b="0" dirty="0">
              <a:solidFill>
                <a:schemeClr val="tx1"/>
              </a:solidFill>
            </a:rPr>
            <a:t>「第６期</a:t>
          </a:r>
          <a:r>
            <a:rPr kumimoji="1" lang="ja-JP" altLang="en-US" sz="1400" b="0" dirty="0" err="1">
              <a:solidFill>
                <a:schemeClr val="tx1"/>
              </a:solidFill>
            </a:rPr>
            <a:t>障がい</a:t>
          </a:r>
          <a:r>
            <a:rPr kumimoji="1" lang="ja-JP" altLang="en-US" sz="1400" b="0" dirty="0">
              <a:solidFill>
                <a:schemeClr val="tx1"/>
              </a:solidFill>
            </a:rPr>
            <a:t>福祉計画」及び「第２期障がい児福祉計画」終了後の発達障がい児者支援について</a:t>
          </a:r>
        </a:p>
      </dgm:t>
    </dgm:pt>
    <dgm:pt modelId="{5EAA28D6-3D0F-4F89-AF51-51D9F26453A0}" type="parTrans" cxnId="{7C88B3BC-56BA-4F6A-B8DD-BDAF788F3F7D}">
      <dgm:prSet/>
      <dgm:spPr/>
      <dgm:t>
        <a:bodyPr/>
        <a:lstStyle/>
        <a:p>
          <a:endParaRPr kumimoji="1" lang="ja-JP" altLang="en-US"/>
        </a:p>
      </dgm:t>
    </dgm:pt>
    <dgm:pt modelId="{72681CB0-2BD3-4D43-AFDA-BFCB0B68E459}" type="sibTrans" cxnId="{7C88B3BC-56BA-4F6A-B8DD-BDAF788F3F7D}">
      <dgm:prSet/>
      <dgm:spPr/>
      <dgm:t>
        <a:bodyPr/>
        <a:lstStyle/>
        <a:p>
          <a:endParaRPr kumimoji="1" lang="ja-JP" altLang="en-US"/>
        </a:p>
      </dgm:t>
    </dgm:pt>
    <dgm:pt modelId="{646DFFC9-DF7D-4A01-B8DE-42E6DF942BBE}">
      <dgm:prSet phldrT="[テキスト]" custT="1"/>
      <dgm:spPr/>
      <dgm:t>
        <a:bodyPr/>
        <a:lstStyle/>
        <a:p>
          <a:r>
            <a:rPr kumimoji="1" lang="ja-JP" altLang="en-US" sz="1400" b="0" dirty="0">
              <a:solidFill>
                <a:schemeClr val="tx1"/>
              </a:solidFill>
            </a:rPr>
            <a:t>市町村の取組状況について</a:t>
          </a:r>
        </a:p>
      </dgm:t>
    </dgm:pt>
    <dgm:pt modelId="{1B358BED-C51F-4F39-9EC9-8B288E9107F7}" type="parTrans" cxnId="{79E457E7-F137-4761-BEBA-A699756B3653}">
      <dgm:prSet/>
      <dgm:spPr/>
      <dgm:t>
        <a:bodyPr/>
        <a:lstStyle/>
        <a:p>
          <a:endParaRPr kumimoji="1" lang="ja-JP" altLang="en-US"/>
        </a:p>
      </dgm:t>
    </dgm:pt>
    <dgm:pt modelId="{E47A3840-81D9-4F36-B964-8A52ACEC6989}" type="sibTrans" cxnId="{79E457E7-F137-4761-BEBA-A699756B3653}">
      <dgm:prSet/>
      <dgm:spPr/>
      <dgm:t>
        <a:bodyPr/>
        <a:lstStyle/>
        <a:p>
          <a:endParaRPr kumimoji="1" lang="ja-JP" altLang="en-US"/>
        </a:p>
      </dgm:t>
    </dgm:pt>
    <dgm:pt modelId="{AE9D4C24-559A-483C-8EF7-44AC7A2CBABF}">
      <dgm:prSet phldrT="[テキスト]" custT="1"/>
      <dgm:spPr/>
      <dgm:t>
        <a:bodyPr/>
        <a:lstStyle/>
        <a:p>
          <a:r>
            <a:rPr kumimoji="1" lang="ja-JP" altLang="en-US" sz="1400" dirty="0"/>
            <a:t>今後実施する市町村アンケートの結果に基づく市町村の</a:t>
          </a:r>
          <a:r>
            <a:rPr kumimoji="1" lang="ja-JP" altLang="en-US" sz="1400" dirty="0" err="1"/>
            <a:t>発達障がい</a:t>
          </a:r>
          <a:r>
            <a:rPr kumimoji="1" lang="ja-JP" altLang="en-US" sz="1400" dirty="0"/>
            <a:t>児者支援の取組状況や課題等について報告</a:t>
          </a:r>
        </a:p>
      </dgm:t>
    </dgm:pt>
    <dgm:pt modelId="{FDD8AE4D-BBDC-4821-8896-D2368BD42ABD}" type="parTrans" cxnId="{52075EB9-4FD7-4FB1-8D33-753FD5500A86}">
      <dgm:prSet/>
      <dgm:spPr/>
      <dgm:t>
        <a:bodyPr/>
        <a:lstStyle/>
        <a:p>
          <a:endParaRPr kumimoji="1" lang="ja-JP" altLang="en-US"/>
        </a:p>
      </dgm:t>
    </dgm:pt>
    <dgm:pt modelId="{E16D95AD-6381-4C25-8EA9-D2C2BEB744F0}" type="sibTrans" cxnId="{52075EB9-4FD7-4FB1-8D33-753FD5500A86}">
      <dgm:prSet/>
      <dgm:spPr/>
      <dgm:t>
        <a:bodyPr/>
        <a:lstStyle/>
        <a:p>
          <a:endParaRPr kumimoji="1" lang="ja-JP" altLang="en-US"/>
        </a:p>
      </dgm:t>
    </dgm:pt>
    <dgm:pt modelId="{A3AB92A0-C771-4E89-97DB-E6F328C3D2DE}">
      <dgm:prSet phldrT="[テキスト]" custT="1"/>
      <dgm:spPr/>
      <dgm:t>
        <a:bodyPr/>
        <a:lstStyle/>
        <a:p>
          <a:r>
            <a:rPr kumimoji="1" lang="ja-JP" altLang="en-US" sz="1600" dirty="0" err="1"/>
            <a:t>発達障がい</a:t>
          </a:r>
          <a:r>
            <a:rPr kumimoji="1" lang="ja-JP" altLang="en-US" sz="1600" dirty="0"/>
            <a:t>児者支援に関する府の今後の取組みについて報告</a:t>
          </a:r>
        </a:p>
      </dgm:t>
    </dgm:pt>
    <dgm:pt modelId="{60CCB6CC-3B28-461F-A258-EB39B3AB2F86}" type="parTrans" cxnId="{FF53844B-76DD-4A68-BC7F-DC53043CED3A}">
      <dgm:prSet/>
      <dgm:spPr/>
      <dgm:t>
        <a:bodyPr/>
        <a:lstStyle/>
        <a:p>
          <a:endParaRPr kumimoji="1" lang="ja-JP" altLang="en-US"/>
        </a:p>
      </dgm:t>
    </dgm:pt>
    <dgm:pt modelId="{B1FAF1B0-4CD3-4D16-9440-4458A7109F18}" type="sibTrans" cxnId="{FF53844B-76DD-4A68-BC7F-DC53043CED3A}">
      <dgm:prSet/>
      <dgm:spPr/>
      <dgm:t>
        <a:bodyPr/>
        <a:lstStyle/>
        <a:p>
          <a:endParaRPr kumimoji="1" lang="ja-JP" altLang="en-US"/>
        </a:p>
      </dgm:t>
    </dgm:pt>
    <dgm:pt modelId="{B8BCFF94-347E-4C90-AC2B-6556083D98B1}" type="pres">
      <dgm:prSet presAssocID="{6E21EA2B-278E-4C93-9D01-D2AB0B347197}" presName="linear" presStyleCnt="0">
        <dgm:presLayoutVars>
          <dgm:animLvl val="lvl"/>
          <dgm:resizeHandles val="exact"/>
        </dgm:presLayoutVars>
      </dgm:prSet>
      <dgm:spPr/>
      <dgm:t>
        <a:bodyPr/>
        <a:lstStyle/>
        <a:p>
          <a:endParaRPr kumimoji="1" lang="ja-JP" altLang="en-US"/>
        </a:p>
      </dgm:t>
    </dgm:pt>
    <dgm:pt modelId="{76D38824-7FFA-4CC1-AACF-4B50A5D459D3}" type="pres">
      <dgm:prSet presAssocID="{F24D0BA6-855F-4842-84F4-A8DCABF6B0FA}" presName="parentText" presStyleLbl="node1" presStyleIdx="0" presStyleCnt="2">
        <dgm:presLayoutVars>
          <dgm:chMax val="0"/>
          <dgm:bulletEnabled val="1"/>
        </dgm:presLayoutVars>
      </dgm:prSet>
      <dgm:spPr/>
      <dgm:t>
        <a:bodyPr/>
        <a:lstStyle/>
        <a:p>
          <a:endParaRPr kumimoji="1" lang="ja-JP" altLang="en-US"/>
        </a:p>
      </dgm:t>
    </dgm:pt>
    <dgm:pt modelId="{7847BE0A-5BCD-4395-9735-0D8A48476470}" type="pres">
      <dgm:prSet presAssocID="{F24D0BA6-855F-4842-84F4-A8DCABF6B0FA}" presName="childText" presStyleLbl="revTx" presStyleIdx="0" presStyleCnt="2">
        <dgm:presLayoutVars>
          <dgm:bulletEnabled val="1"/>
        </dgm:presLayoutVars>
      </dgm:prSet>
      <dgm:spPr/>
      <dgm:t>
        <a:bodyPr/>
        <a:lstStyle/>
        <a:p>
          <a:endParaRPr kumimoji="1" lang="ja-JP" altLang="en-US"/>
        </a:p>
      </dgm:t>
    </dgm:pt>
    <dgm:pt modelId="{73F07FCE-2138-4689-8CAA-D5496EF5C1A8}" type="pres">
      <dgm:prSet presAssocID="{646DFFC9-DF7D-4A01-B8DE-42E6DF942BBE}" presName="parentText" presStyleLbl="node1" presStyleIdx="1" presStyleCnt="2">
        <dgm:presLayoutVars>
          <dgm:chMax val="0"/>
          <dgm:bulletEnabled val="1"/>
        </dgm:presLayoutVars>
      </dgm:prSet>
      <dgm:spPr/>
      <dgm:t>
        <a:bodyPr/>
        <a:lstStyle/>
        <a:p>
          <a:endParaRPr kumimoji="1" lang="ja-JP" altLang="en-US"/>
        </a:p>
      </dgm:t>
    </dgm:pt>
    <dgm:pt modelId="{44647708-EFB0-42EB-8111-F228EE4B2676}" type="pres">
      <dgm:prSet presAssocID="{646DFFC9-DF7D-4A01-B8DE-42E6DF942BBE}" presName="childText" presStyleLbl="revTx" presStyleIdx="1" presStyleCnt="2">
        <dgm:presLayoutVars>
          <dgm:bulletEnabled val="1"/>
        </dgm:presLayoutVars>
      </dgm:prSet>
      <dgm:spPr/>
      <dgm:t>
        <a:bodyPr/>
        <a:lstStyle/>
        <a:p>
          <a:endParaRPr kumimoji="1" lang="ja-JP" altLang="en-US"/>
        </a:p>
      </dgm:t>
    </dgm:pt>
  </dgm:ptLst>
  <dgm:cxnLst>
    <dgm:cxn modelId="{FF53844B-76DD-4A68-BC7F-DC53043CED3A}" srcId="{F24D0BA6-855F-4842-84F4-A8DCABF6B0FA}" destId="{A3AB92A0-C771-4E89-97DB-E6F328C3D2DE}" srcOrd="0" destOrd="0" parTransId="{60CCB6CC-3B28-461F-A258-EB39B3AB2F86}" sibTransId="{B1FAF1B0-4CD3-4D16-9440-4458A7109F18}"/>
    <dgm:cxn modelId="{2302D782-C203-4117-BCF7-7065A5DCE749}" type="presOf" srcId="{F24D0BA6-855F-4842-84F4-A8DCABF6B0FA}" destId="{76D38824-7FFA-4CC1-AACF-4B50A5D459D3}" srcOrd="0" destOrd="0" presId="urn:microsoft.com/office/officeart/2005/8/layout/vList2"/>
    <dgm:cxn modelId="{7C88B3BC-56BA-4F6A-B8DD-BDAF788F3F7D}" srcId="{6E21EA2B-278E-4C93-9D01-D2AB0B347197}" destId="{F24D0BA6-855F-4842-84F4-A8DCABF6B0FA}" srcOrd="0" destOrd="0" parTransId="{5EAA28D6-3D0F-4F89-AF51-51D9F26453A0}" sibTransId="{72681CB0-2BD3-4D43-AFDA-BFCB0B68E459}"/>
    <dgm:cxn modelId="{12BB542B-5ACA-4C7A-9982-A6D3A624B80B}" type="presOf" srcId="{646DFFC9-DF7D-4A01-B8DE-42E6DF942BBE}" destId="{73F07FCE-2138-4689-8CAA-D5496EF5C1A8}" srcOrd="0" destOrd="0" presId="urn:microsoft.com/office/officeart/2005/8/layout/vList2"/>
    <dgm:cxn modelId="{D5EC80F6-D353-4822-90DB-7A7E44958CAA}" type="presOf" srcId="{A3AB92A0-C771-4E89-97DB-E6F328C3D2DE}" destId="{7847BE0A-5BCD-4395-9735-0D8A48476470}" srcOrd="0" destOrd="0" presId="urn:microsoft.com/office/officeart/2005/8/layout/vList2"/>
    <dgm:cxn modelId="{52075EB9-4FD7-4FB1-8D33-753FD5500A86}" srcId="{646DFFC9-DF7D-4A01-B8DE-42E6DF942BBE}" destId="{AE9D4C24-559A-483C-8EF7-44AC7A2CBABF}" srcOrd="0" destOrd="0" parTransId="{FDD8AE4D-BBDC-4821-8896-D2368BD42ABD}" sibTransId="{E16D95AD-6381-4C25-8EA9-D2C2BEB744F0}"/>
    <dgm:cxn modelId="{23EF4E04-1282-4BAB-982E-0C806B9EE2A1}" type="presOf" srcId="{6E21EA2B-278E-4C93-9D01-D2AB0B347197}" destId="{B8BCFF94-347E-4C90-AC2B-6556083D98B1}" srcOrd="0" destOrd="0" presId="urn:microsoft.com/office/officeart/2005/8/layout/vList2"/>
    <dgm:cxn modelId="{EB14E70C-AE8B-4996-8C30-670B5DF92EA4}" type="presOf" srcId="{AE9D4C24-559A-483C-8EF7-44AC7A2CBABF}" destId="{44647708-EFB0-42EB-8111-F228EE4B2676}" srcOrd="0" destOrd="0" presId="urn:microsoft.com/office/officeart/2005/8/layout/vList2"/>
    <dgm:cxn modelId="{79E457E7-F137-4761-BEBA-A699756B3653}" srcId="{6E21EA2B-278E-4C93-9D01-D2AB0B347197}" destId="{646DFFC9-DF7D-4A01-B8DE-42E6DF942BBE}" srcOrd="1" destOrd="0" parTransId="{1B358BED-C51F-4F39-9EC9-8B288E9107F7}" sibTransId="{E47A3840-81D9-4F36-B964-8A52ACEC6989}"/>
    <dgm:cxn modelId="{DEE71DFC-E133-4E3F-BC4E-54D4DE153969}" type="presParOf" srcId="{B8BCFF94-347E-4C90-AC2B-6556083D98B1}" destId="{76D38824-7FFA-4CC1-AACF-4B50A5D459D3}" srcOrd="0" destOrd="0" presId="urn:microsoft.com/office/officeart/2005/8/layout/vList2"/>
    <dgm:cxn modelId="{816BB5A0-CC3D-4320-B87B-805A69E9A738}" type="presParOf" srcId="{B8BCFF94-347E-4C90-AC2B-6556083D98B1}" destId="{7847BE0A-5BCD-4395-9735-0D8A48476470}" srcOrd="1" destOrd="0" presId="urn:microsoft.com/office/officeart/2005/8/layout/vList2"/>
    <dgm:cxn modelId="{0A325461-D92F-41EE-BCC6-06BB6B335C82}" type="presParOf" srcId="{B8BCFF94-347E-4C90-AC2B-6556083D98B1}" destId="{73F07FCE-2138-4689-8CAA-D5496EF5C1A8}" srcOrd="2" destOrd="0" presId="urn:microsoft.com/office/officeart/2005/8/layout/vList2"/>
    <dgm:cxn modelId="{833856C9-34CC-42EE-86E9-FCB8ED46C1D8}" type="presParOf" srcId="{B8BCFF94-347E-4C90-AC2B-6556083D98B1}" destId="{44647708-EFB0-42EB-8111-F228EE4B267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66B2320-F752-46C3-B0F9-161259D6A152}" type="doc">
      <dgm:prSet loTypeId="urn:microsoft.com/office/officeart/2005/8/layout/cycle6" loCatId="cycle" qsTypeId="urn:microsoft.com/office/officeart/2005/8/quickstyle/simple3" qsCatId="simple" csTypeId="urn:microsoft.com/office/officeart/2005/8/colors/colorful5" csCatId="colorful" phldr="1"/>
      <dgm:spPr/>
      <dgm:t>
        <a:bodyPr/>
        <a:lstStyle/>
        <a:p>
          <a:endParaRPr kumimoji="1" lang="ja-JP" altLang="en-US"/>
        </a:p>
      </dgm:t>
    </dgm:pt>
    <dgm:pt modelId="{9AEC681C-ABFA-4357-B9B2-782E462ECA73}">
      <dgm:prSet phldrT="[テキスト]" custT="1"/>
      <dgm:spPr/>
      <dgm:t>
        <a:bodyPr/>
        <a:lstStyle/>
        <a:p>
          <a:pPr algn="l"/>
          <a:r>
            <a:rPr lang="ja-JP" altLang="en-US" sz="1600" b="0" dirty="0"/>
            <a:t>改正児童福祉法の施行に伴う報酬改定の動き</a:t>
          </a:r>
        </a:p>
      </dgm:t>
    </dgm:pt>
    <dgm:pt modelId="{F5AECF10-7267-4EDC-A30B-7FE23C3952A8}" type="parTrans" cxnId="{036CAEF7-385B-4B4A-A0AD-3B5AEECCD0E0}">
      <dgm:prSet/>
      <dgm:spPr/>
      <dgm:t>
        <a:bodyPr/>
        <a:lstStyle/>
        <a:p>
          <a:pPr algn="l"/>
          <a:endParaRPr lang="ja-JP" altLang="en-US" sz="2800" b="0">
            <a:solidFill>
              <a:schemeClr val="tx1"/>
            </a:solidFill>
          </a:endParaRPr>
        </a:p>
      </dgm:t>
    </dgm:pt>
    <dgm:pt modelId="{EF4FBF0C-51DA-4714-8215-0B29CB0F24CD}" type="sibTrans" cxnId="{036CAEF7-385B-4B4A-A0AD-3B5AEECCD0E0}">
      <dgm:prSet/>
      <dgm:spPr/>
      <dgm:t>
        <a:bodyPr/>
        <a:lstStyle/>
        <a:p>
          <a:pPr algn="l"/>
          <a:endParaRPr lang="ja-JP" altLang="en-US" sz="2800" b="0">
            <a:solidFill>
              <a:schemeClr val="tx1"/>
            </a:solidFill>
          </a:endParaRPr>
        </a:p>
      </dgm:t>
    </dgm:pt>
    <dgm:pt modelId="{2971E382-51E6-4B60-826B-A1F42A95160D}">
      <dgm:prSet phldrT="[テキスト]" custT="1"/>
      <dgm:spPr/>
      <dgm:t>
        <a:bodyPr/>
        <a:lstStyle/>
        <a:p>
          <a:pPr algn="l"/>
          <a:r>
            <a:rPr lang="ja-JP" altLang="en-US" sz="1600" b="0" dirty="0"/>
            <a:t>強度行動障害を有する者への支援体制の議論</a:t>
          </a:r>
          <a:endParaRPr lang="en-US" altLang="ja-JP" sz="1600" b="0" dirty="0"/>
        </a:p>
        <a:p>
          <a:pPr algn="l"/>
          <a:r>
            <a:rPr lang="en-US" altLang="ja-JP" sz="1400" b="0" dirty="0"/>
            <a:t>※</a:t>
          </a:r>
          <a:r>
            <a:rPr lang="ja-JP" altLang="en-US" sz="1400" b="0" dirty="0"/>
            <a:t>発達障がい者支援センター関係</a:t>
          </a:r>
        </a:p>
      </dgm:t>
    </dgm:pt>
    <dgm:pt modelId="{8783AF4C-BA17-404E-9ABA-63883433D23B}" type="parTrans" cxnId="{55FFC122-FA2C-4CE7-9C15-C077607D3CCB}">
      <dgm:prSet/>
      <dgm:spPr/>
      <dgm:t>
        <a:bodyPr/>
        <a:lstStyle/>
        <a:p>
          <a:pPr algn="l"/>
          <a:endParaRPr lang="ja-JP" altLang="en-US" sz="2800" b="0">
            <a:solidFill>
              <a:schemeClr val="tx1"/>
            </a:solidFill>
          </a:endParaRPr>
        </a:p>
      </dgm:t>
    </dgm:pt>
    <dgm:pt modelId="{FF5E0DFD-B580-4ECD-BAF3-FBF1784195E0}" type="sibTrans" cxnId="{55FFC122-FA2C-4CE7-9C15-C077607D3CCB}">
      <dgm:prSet/>
      <dgm:spPr/>
      <dgm:t>
        <a:bodyPr/>
        <a:lstStyle/>
        <a:p>
          <a:pPr algn="l"/>
          <a:endParaRPr lang="ja-JP" altLang="en-US" sz="2800" b="0">
            <a:solidFill>
              <a:schemeClr val="tx1"/>
            </a:solidFill>
          </a:endParaRPr>
        </a:p>
      </dgm:t>
    </dgm:pt>
    <dgm:pt modelId="{3F5F06FA-5815-4F25-87E7-85BBAFAD4450}">
      <dgm:prSet phldrT="[テキスト]" custT="1"/>
      <dgm:spPr/>
      <dgm:t>
        <a:bodyPr/>
        <a:lstStyle/>
        <a:p>
          <a:pPr algn="l"/>
          <a:r>
            <a:rPr kumimoji="1" lang="ja-JP" altLang="en-US" sz="1600" b="0" dirty="0" err="1"/>
            <a:t>障がい</a:t>
          </a:r>
          <a:r>
            <a:rPr kumimoji="1" lang="ja-JP" altLang="en-US" sz="1600" b="0" dirty="0"/>
            <a:t>者相談支援体制の充実・強化や</a:t>
          </a:r>
          <a:r>
            <a:rPr lang="ja-JP" altLang="en-US" sz="1600" b="0" dirty="0"/>
            <a:t>重層的支援体制整備事業に関する市町村の動向</a:t>
          </a:r>
        </a:p>
      </dgm:t>
    </dgm:pt>
    <dgm:pt modelId="{CDC3CED9-9A10-43B3-B730-42B7C5D7D0D7}" type="parTrans" cxnId="{8D878FE2-C0EC-4BB9-AA05-A6B1C75B1A09}">
      <dgm:prSet/>
      <dgm:spPr/>
      <dgm:t>
        <a:bodyPr/>
        <a:lstStyle/>
        <a:p>
          <a:pPr algn="l"/>
          <a:endParaRPr lang="ja-JP" altLang="en-US" sz="2800" b="0">
            <a:solidFill>
              <a:schemeClr val="tx1"/>
            </a:solidFill>
          </a:endParaRPr>
        </a:p>
      </dgm:t>
    </dgm:pt>
    <dgm:pt modelId="{635660EF-7B8A-4984-AA08-EDAC01EE7933}" type="sibTrans" cxnId="{8D878FE2-C0EC-4BB9-AA05-A6B1C75B1A09}">
      <dgm:prSet/>
      <dgm:spPr/>
      <dgm:t>
        <a:bodyPr/>
        <a:lstStyle/>
        <a:p>
          <a:pPr algn="l"/>
          <a:endParaRPr lang="ja-JP" altLang="en-US" sz="2800" b="0">
            <a:solidFill>
              <a:schemeClr val="tx1"/>
            </a:solidFill>
          </a:endParaRPr>
        </a:p>
      </dgm:t>
    </dgm:pt>
    <dgm:pt modelId="{63D4B393-B583-4877-A6A2-47EEEE7B5081}">
      <dgm:prSet phldrT="[テキスト]" custT="1"/>
      <dgm:spPr/>
      <dgm:t>
        <a:bodyPr/>
        <a:lstStyle/>
        <a:p>
          <a:pPr algn="l"/>
          <a:r>
            <a:rPr lang="ja-JP" altLang="en-US" sz="1600" b="0" dirty="0"/>
            <a:t>令和</a:t>
          </a:r>
          <a:r>
            <a:rPr lang="en-US" altLang="ja-JP" sz="1600" b="0" dirty="0"/>
            <a:t>4</a:t>
          </a:r>
          <a:r>
            <a:rPr lang="ja-JP" altLang="en-US" sz="1600" b="0" dirty="0"/>
            <a:t>年度生活のしづらさなどに関する調査の結果</a:t>
          </a:r>
        </a:p>
      </dgm:t>
    </dgm:pt>
    <dgm:pt modelId="{538E8926-6F00-43A4-9F9F-0DF2A12BEB8B}" type="parTrans" cxnId="{4C90BD31-FC83-4050-8174-91A677FC0162}">
      <dgm:prSet/>
      <dgm:spPr/>
      <dgm:t>
        <a:bodyPr/>
        <a:lstStyle/>
        <a:p>
          <a:pPr algn="l"/>
          <a:endParaRPr lang="ja-JP" altLang="en-US" sz="2800" b="0">
            <a:solidFill>
              <a:schemeClr val="tx1"/>
            </a:solidFill>
          </a:endParaRPr>
        </a:p>
      </dgm:t>
    </dgm:pt>
    <dgm:pt modelId="{33F502BB-A7DD-4B22-B61F-76875A8B5067}" type="sibTrans" cxnId="{4C90BD31-FC83-4050-8174-91A677FC0162}">
      <dgm:prSet/>
      <dgm:spPr/>
      <dgm:t>
        <a:bodyPr/>
        <a:lstStyle/>
        <a:p>
          <a:pPr algn="l"/>
          <a:endParaRPr lang="ja-JP" altLang="en-US" sz="2800" b="0">
            <a:solidFill>
              <a:schemeClr val="tx1"/>
            </a:solidFill>
          </a:endParaRPr>
        </a:p>
      </dgm:t>
    </dgm:pt>
    <dgm:pt modelId="{5C337B39-5B54-4824-855E-18C5B249D53F}">
      <dgm:prSet phldrT="[テキスト]" custT="1"/>
      <dgm:spPr/>
      <dgm:t>
        <a:bodyPr/>
        <a:lstStyle/>
        <a:p>
          <a:pPr algn="l"/>
          <a:r>
            <a:rPr lang="ja-JP" altLang="en-US" sz="1600" b="0" dirty="0" smtClean="0"/>
            <a:t>ＩＣＤ</a:t>
          </a:r>
          <a:r>
            <a:rPr lang="en-US" altLang="ja-JP" sz="1600" b="0" dirty="0" smtClean="0"/>
            <a:t>11</a:t>
          </a:r>
          <a:r>
            <a:rPr lang="ja-JP" altLang="en-US" sz="1600" b="0" dirty="0"/>
            <a:t>（国際疾病分類第</a:t>
          </a:r>
          <a:r>
            <a:rPr lang="en-US" altLang="ja-JP" sz="1600" b="0" dirty="0"/>
            <a:t>11</a:t>
          </a:r>
          <a:r>
            <a:rPr lang="ja-JP" altLang="en-US" sz="1600" b="0" dirty="0"/>
            <a:t>版）の国内適用の動向</a:t>
          </a:r>
        </a:p>
      </dgm:t>
    </dgm:pt>
    <dgm:pt modelId="{B56CDDC3-0D79-4ECE-9F55-34D94772D067}" type="parTrans" cxnId="{D468DFF9-8A2A-4E0E-A86A-81167A209075}">
      <dgm:prSet/>
      <dgm:spPr/>
      <dgm:t>
        <a:bodyPr/>
        <a:lstStyle/>
        <a:p>
          <a:endParaRPr kumimoji="1" lang="ja-JP" altLang="en-US"/>
        </a:p>
      </dgm:t>
    </dgm:pt>
    <dgm:pt modelId="{350FB5A4-C7AA-419D-ADFB-E19A271B77C8}" type="sibTrans" cxnId="{D468DFF9-8A2A-4E0E-A86A-81167A209075}">
      <dgm:prSet/>
      <dgm:spPr/>
      <dgm:t>
        <a:bodyPr/>
        <a:lstStyle/>
        <a:p>
          <a:endParaRPr kumimoji="1" lang="ja-JP" altLang="en-US"/>
        </a:p>
      </dgm:t>
    </dgm:pt>
    <dgm:pt modelId="{B58DEC28-59AD-4783-9C91-61AB65AA8070}" type="pres">
      <dgm:prSet presAssocID="{266B2320-F752-46C3-B0F9-161259D6A152}" presName="cycle" presStyleCnt="0">
        <dgm:presLayoutVars>
          <dgm:dir/>
          <dgm:resizeHandles val="exact"/>
        </dgm:presLayoutVars>
      </dgm:prSet>
      <dgm:spPr/>
      <dgm:t>
        <a:bodyPr/>
        <a:lstStyle/>
        <a:p>
          <a:endParaRPr kumimoji="1" lang="ja-JP" altLang="en-US"/>
        </a:p>
      </dgm:t>
    </dgm:pt>
    <dgm:pt modelId="{A6463B3E-ED8E-4C9E-A1E3-22C0302BF22A}" type="pres">
      <dgm:prSet presAssocID="{9AEC681C-ABFA-4357-B9B2-782E462ECA73}" presName="node" presStyleLbl="node1" presStyleIdx="0" presStyleCnt="5" custScaleX="184379" custRadScaleRad="96517" custRadScaleInc="1">
        <dgm:presLayoutVars>
          <dgm:bulletEnabled val="1"/>
        </dgm:presLayoutVars>
      </dgm:prSet>
      <dgm:spPr/>
      <dgm:t>
        <a:bodyPr/>
        <a:lstStyle/>
        <a:p>
          <a:endParaRPr kumimoji="1" lang="ja-JP" altLang="en-US"/>
        </a:p>
      </dgm:t>
    </dgm:pt>
    <dgm:pt modelId="{40F40887-E415-4A11-B422-2372AD0C214C}" type="pres">
      <dgm:prSet presAssocID="{9AEC681C-ABFA-4357-B9B2-782E462ECA73}" presName="spNode" presStyleCnt="0"/>
      <dgm:spPr/>
    </dgm:pt>
    <dgm:pt modelId="{0E6A5EE9-44AB-4861-BD3D-C9ACEAA92B6A}" type="pres">
      <dgm:prSet presAssocID="{EF4FBF0C-51DA-4714-8215-0B29CB0F24CD}" presName="sibTrans" presStyleLbl="sibTrans1D1" presStyleIdx="0" presStyleCnt="5"/>
      <dgm:spPr/>
      <dgm:t>
        <a:bodyPr/>
        <a:lstStyle/>
        <a:p>
          <a:endParaRPr kumimoji="1" lang="ja-JP" altLang="en-US"/>
        </a:p>
      </dgm:t>
    </dgm:pt>
    <dgm:pt modelId="{E5E19B5F-B996-44DC-BF79-BD011BDBA71E}" type="pres">
      <dgm:prSet presAssocID="{2971E382-51E6-4B60-826B-A1F42A95160D}" presName="node" presStyleLbl="node1" presStyleIdx="1" presStyleCnt="5" custScaleX="202761" custScaleY="106831" custRadScaleRad="118768" custRadScaleInc="17259">
        <dgm:presLayoutVars>
          <dgm:bulletEnabled val="1"/>
        </dgm:presLayoutVars>
      </dgm:prSet>
      <dgm:spPr/>
      <dgm:t>
        <a:bodyPr/>
        <a:lstStyle/>
        <a:p>
          <a:endParaRPr kumimoji="1" lang="ja-JP" altLang="en-US"/>
        </a:p>
      </dgm:t>
    </dgm:pt>
    <dgm:pt modelId="{F0D56B87-392C-44AE-BF3F-915230E624E9}" type="pres">
      <dgm:prSet presAssocID="{2971E382-51E6-4B60-826B-A1F42A95160D}" presName="spNode" presStyleCnt="0"/>
      <dgm:spPr/>
    </dgm:pt>
    <dgm:pt modelId="{6B73E2B7-429C-44A7-8FA2-58C9942F2481}" type="pres">
      <dgm:prSet presAssocID="{FF5E0DFD-B580-4ECD-BAF3-FBF1784195E0}" presName="sibTrans" presStyleLbl="sibTrans1D1" presStyleIdx="1" presStyleCnt="5"/>
      <dgm:spPr/>
      <dgm:t>
        <a:bodyPr/>
        <a:lstStyle/>
        <a:p>
          <a:endParaRPr kumimoji="1" lang="ja-JP" altLang="en-US"/>
        </a:p>
      </dgm:t>
    </dgm:pt>
    <dgm:pt modelId="{80B1E6DA-1AB3-48D3-A778-C84B97D090E0}" type="pres">
      <dgm:prSet presAssocID="{3F5F06FA-5815-4F25-87E7-85BBAFAD4450}" presName="node" presStyleLbl="node1" presStyleIdx="2" presStyleCnt="5" custScaleX="205413" custRadScaleRad="122254" custRadScaleInc="-98389">
        <dgm:presLayoutVars>
          <dgm:bulletEnabled val="1"/>
        </dgm:presLayoutVars>
      </dgm:prSet>
      <dgm:spPr/>
      <dgm:t>
        <a:bodyPr/>
        <a:lstStyle/>
        <a:p>
          <a:endParaRPr kumimoji="1" lang="ja-JP" altLang="en-US"/>
        </a:p>
      </dgm:t>
    </dgm:pt>
    <dgm:pt modelId="{CBF3B3F4-2302-4BDD-9E04-668657B98125}" type="pres">
      <dgm:prSet presAssocID="{3F5F06FA-5815-4F25-87E7-85BBAFAD4450}" presName="spNode" presStyleCnt="0"/>
      <dgm:spPr/>
    </dgm:pt>
    <dgm:pt modelId="{6027E85D-EB17-4DE1-ABC3-65D556E5AF77}" type="pres">
      <dgm:prSet presAssocID="{635660EF-7B8A-4984-AA08-EDAC01EE7933}" presName="sibTrans" presStyleLbl="sibTrans1D1" presStyleIdx="2" presStyleCnt="5"/>
      <dgm:spPr/>
      <dgm:t>
        <a:bodyPr/>
        <a:lstStyle/>
        <a:p>
          <a:endParaRPr kumimoji="1" lang="ja-JP" altLang="en-US"/>
        </a:p>
      </dgm:t>
    </dgm:pt>
    <dgm:pt modelId="{8CBFF35F-6BEC-48DA-ABFD-3A5B299F6B43}" type="pres">
      <dgm:prSet presAssocID="{63D4B393-B583-4877-A6A2-47EEEE7B5081}" presName="node" presStyleLbl="node1" presStyleIdx="3" presStyleCnt="5" custScaleX="182222" custRadScaleRad="116772" custRadScaleInc="89616">
        <dgm:presLayoutVars>
          <dgm:bulletEnabled val="1"/>
        </dgm:presLayoutVars>
      </dgm:prSet>
      <dgm:spPr/>
      <dgm:t>
        <a:bodyPr/>
        <a:lstStyle/>
        <a:p>
          <a:endParaRPr kumimoji="1" lang="ja-JP" altLang="en-US"/>
        </a:p>
      </dgm:t>
    </dgm:pt>
    <dgm:pt modelId="{B897E168-5B9E-4B88-9075-8159CEC26816}" type="pres">
      <dgm:prSet presAssocID="{63D4B393-B583-4877-A6A2-47EEEE7B5081}" presName="spNode" presStyleCnt="0"/>
      <dgm:spPr/>
    </dgm:pt>
    <dgm:pt modelId="{433BB893-1622-41C7-940D-BC163CB29451}" type="pres">
      <dgm:prSet presAssocID="{33F502BB-A7DD-4B22-B61F-76875A8B5067}" presName="sibTrans" presStyleLbl="sibTrans1D1" presStyleIdx="3" presStyleCnt="5"/>
      <dgm:spPr/>
      <dgm:t>
        <a:bodyPr/>
        <a:lstStyle/>
        <a:p>
          <a:endParaRPr kumimoji="1" lang="ja-JP" altLang="en-US"/>
        </a:p>
      </dgm:t>
    </dgm:pt>
    <dgm:pt modelId="{877D5887-7FA1-40F8-A828-3EADBA684013}" type="pres">
      <dgm:prSet presAssocID="{5C337B39-5B54-4824-855E-18C5B249D53F}" presName="node" presStyleLbl="node1" presStyleIdx="4" presStyleCnt="5" custScaleX="202832" custRadScaleRad="112711" custRadScaleInc="-26932">
        <dgm:presLayoutVars>
          <dgm:bulletEnabled val="1"/>
        </dgm:presLayoutVars>
      </dgm:prSet>
      <dgm:spPr/>
      <dgm:t>
        <a:bodyPr/>
        <a:lstStyle/>
        <a:p>
          <a:endParaRPr kumimoji="1" lang="ja-JP" altLang="en-US"/>
        </a:p>
      </dgm:t>
    </dgm:pt>
    <dgm:pt modelId="{C2809C02-6272-4F0E-AA1D-B855F0738DF0}" type="pres">
      <dgm:prSet presAssocID="{5C337B39-5B54-4824-855E-18C5B249D53F}" presName="spNode" presStyleCnt="0"/>
      <dgm:spPr/>
    </dgm:pt>
    <dgm:pt modelId="{B544CB29-9A02-42BB-9F97-1B7A46386A3B}" type="pres">
      <dgm:prSet presAssocID="{350FB5A4-C7AA-419D-ADFB-E19A271B77C8}" presName="sibTrans" presStyleLbl="sibTrans1D1" presStyleIdx="4" presStyleCnt="5"/>
      <dgm:spPr/>
      <dgm:t>
        <a:bodyPr/>
        <a:lstStyle/>
        <a:p>
          <a:endParaRPr kumimoji="1" lang="ja-JP" altLang="en-US"/>
        </a:p>
      </dgm:t>
    </dgm:pt>
  </dgm:ptLst>
  <dgm:cxnLst>
    <dgm:cxn modelId="{FFE03301-2CAC-4FAC-8D68-EEF1EBF7B684}" type="presOf" srcId="{FF5E0DFD-B580-4ECD-BAF3-FBF1784195E0}" destId="{6B73E2B7-429C-44A7-8FA2-58C9942F2481}" srcOrd="0" destOrd="0" presId="urn:microsoft.com/office/officeart/2005/8/layout/cycle6"/>
    <dgm:cxn modelId="{036CAEF7-385B-4B4A-A0AD-3B5AEECCD0E0}" srcId="{266B2320-F752-46C3-B0F9-161259D6A152}" destId="{9AEC681C-ABFA-4357-B9B2-782E462ECA73}" srcOrd="0" destOrd="0" parTransId="{F5AECF10-7267-4EDC-A30B-7FE23C3952A8}" sibTransId="{EF4FBF0C-51DA-4714-8215-0B29CB0F24CD}"/>
    <dgm:cxn modelId="{D02F4FB3-061A-47EF-8D51-14AE3A69E788}" type="presOf" srcId="{33F502BB-A7DD-4B22-B61F-76875A8B5067}" destId="{433BB893-1622-41C7-940D-BC163CB29451}" srcOrd="0" destOrd="0" presId="urn:microsoft.com/office/officeart/2005/8/layout/cycle6"/>
    <dgm:cxn modelId="{7CF60A51-FCD7-4BD4-A8A8-70BC7D914068}" type="presOf" srcId="{5C337B39-5B54-4824-855E-18C5B249D53F}" destId="{877D5887-7FA1-40F8-A828-3EADBA684013}" srcOrd="0" destOrd="0" presId="urn:microsoft.com/office/officeart/2005/8/layout/cycle6"/>
    <dgm:cxn modelId="{71A47CCE-FB16-4DB8-A5EB-026524D8E4E4}" type="presOf" srcId="{266B2320-F752-46C3-B0F9-161259D6A152}" destId="{B58DEC28-59AD-4783-9C91-61AB65AA8070}" srcOrd="0" destOrd="0" presId="urn:microsoft.com/office/officeart/2005/8/layout/cycle6"/>
    <dgm:cxn modelId="{7BD17D42-4566-4080-A621-9EA3371D10B0}" type="presOf" srcId="{3F5F06FA-5815-4F25-87E7-85BBAFAD4450}" destId="{80B1E6DA-1AB3-48D3-A778-C84B97D090E0}" srcOrd="0" destOrd="0" presId="urn:microsoft.com/office/officeart/2005/8/layout/cycle6"/>
    <dgm:cxn modelId="{5B9BA871-8688-40D7-94D4-483561A9B70E}" type="presOf" srcId="{9AEC681C-ABFA-4357-B9B2-782E462ECA73}" destId="{A6463B3E-ED8E-4C9E-A1E3-22C0302BF22A}" srcOrd="0" destOrd="0" presId="urn:microsoft.com/office/officeart/2005/8/layout/cycle6"/>
    <dgm:cxn modelId="{0071C456-D117-45A0-B3A1-90A82AE23917}" type="presOf" srcId="{635660EF-7B8A-4984-AA08-EDAC01EE7933}" destId="{6027E85D-EB17-4DE1-ABC3-65D556E5AF77}" srcOrd="0" destOrd="0" presId="urn:microsoft.com/office/officeart/2005/8/layout/cycle6"/>
    <dgm:cxn modelId="{4C90BD31-FC83-4050-8174-91A677FC0162}" srcId="{266B2320-F752-46C3-B0F9-161259D6A152}" destId="{63D4B393-B583-4877-A6A2-47EEEE7B5081}" srcOrd="3" destOrd="0" parTransId="{538E8926-6F00-43A4-9F9F-0DF2A12BEB8B}" sibTransId="{33F502BB-A7DD-4B22-B61F-76875A8B5067}"/>
    <dgm:cxn modelId="{E6A6BB48-9BD6-4FA9-BAAE-92763D76C569}" type="presOf" srcId="{350FB5A4-C7AA-419D-ADFB-E19A271B77C8}" destId="{B544CB29-9A02-42BB-9F97-1B7A46386A3B}" srcOrd="0" destOrd="0" presId="urn:microsoft.com/office/officeart/2005/8/layout/cycle6"/>
    <dgm:cxn modelId="{D468DFF9-8A2A-4E0E-A86A-81167A209075}" srcId="{266B2320-F752-46C3-B0F9-161259D6A152}" destId="{5C337B39-5B54-4824-855E-18C5B249D53F}" srcOrd="4" destOrd="0" parTransId="{B56CDDC3-0D79-4ECE-9F55-34D94772D067}" sibTransId="{350FB5A4-C7AA-419D-ADFB-E19A271B77C8}"/>
    <dgm:cxn modelId="{A0C77B72-FC9B-4673-A333-837778CDF5E6}" type="presOf" srcId="{2971E382-51E6-4B60-826B-A1F42A95160D}" destId="{E5E19B5F-B996-44DC-BF79-BD011BDBA71E}" srcOrd="0" destOrd="0" presId="urn:microsoft.com/office/officeart/2005/8/layout/cycle6"/>
    <dgm:cxn modelId="{55FFC122-FA2C-4CE7-9C15-C077607D3CCB}" srcId="{266B2320-F752-46C3-B0F9-161259D6A152}" destId="{2971E382-51E6-4B60-826B-A1F42A95160D}" srcOrd="1" destOrd="0" parTransId="{8783AF4C-BA17-404E-9ABA-63883433D23B}" sibTransId="{FF5E0DFD-B580-4ECD-BAF3-FBF1784195E0}"/>
    <dgm:cxn modelId="{8249BEDE-DEA8-4995-BEEA-66AC359860B8}" type="presOf" srcId="{EF4FBF0C-51DA-4714-8215-0B29CB0F24CD}" destId="{0E6A5EE9-44AB-4861-BD3D-C9ACEAA92B6A}" srcOrd="0" destOrd="0" presId="urn:microsoft.com/office/officeart/2005/8/layout/cycle6"/>
    <dgm:cxn modelId="{8D878FE2-C0EC-4BB9-AA05-A6B1C75B1A09}" srcId="{266B2320-F752-46C3-B0F9-161259D6A152}" destId="{3F5F06FA-5815-4F25-87E7-85BBAFAD4450}" srcOrd="2" destOrd="0" parTransId="{CDC3CED9-9A10-43B3-B730-42B7C5D7D0D7}" sibTransId="{635660EF-7B8A-4984-AA08-EDAC01EE7933}"/>
    <dgm:cxn modelId="{7301624F-F825-461D-AB78-40BFA3E0AB37}" type="presOf" srcId="{63D4B393-B583-4877-A6A2-47EEEE7B5081}" destId="{8CBFF35F-6BEC-48DA-ABFD-3A5B299F6B43}" srcOrd="0" destOrd="0" presId="urn:microsoft.com/office/officeart/2005/8/layout/cycle6"/>
    <dgm:cxn modelId="{65D70E6E-D947-49AF-B271-BAF62C0AEB0E}" type="presParOf" srcId="{B58DEC28-59AD-4783-9C91-61AB65AA8070}" destId="{A6463B3E-ED8E-4C9E-A1E3-22C0302BF22A}" srcOrd="0" destOrd="0" presId="urn:microsoft.com/office/officeart/2005/8/layout/cycle6"/>
    <dgm:cxn modelId="{0A95F84F-B0FB-45FC-9CDF-4EBC1254A9D2}" type="presParOf" srcId="{B58DEC28-59AD-4783-9C91-61AB65AA8070}" destId="{40F40887-E415-4A11-B422-2372AD0C214C}" srcOrd="1" destOrd="0" presId="urn:microsoft.com/office/officeart/2005/8/layout/cycle6"/>
    <dgm:cxn modelId="{2470563A-DA33-4A72-8038-27CA854E8F20}" type="presParOf" srcId="{B58DEC28-59AD-4783-9C91-61AB65AA8070}" destId="{0E6A5EE9-44AB-4861-BD3D-C9ACEAA92B6A}" srcOrd="2" destOrd="0" presId="urn:microsoft.com/office/officeart/2005/8/layout/cycle6"/>
    <dgm:cxn modelId="{F1FE1CDA-536C-4737-AFBC-B783C22C570B}" type="presParOf" srcId="{B58DEC28-59AD-4783-9C91-61AB65AA8070}" destId="{E5E19B5F-B996-44DC-BF79-BD011BDBA71E}" srcOrd="3" destOrd="0" presId="urn:microsoft.com/office/officeart/2005/8/layout/cycle6"/>
    <dgm:cxn modelId="{E6445833-7E4B-49FC-BBCF-5420EF9B0F8D}" type="presParOf" srcId="{B58DEC28-59AD-4783-9C91-61AB65AA8070}" destId="{F0D56B87-392C-44AE-BF3F-915230E624E9}" srcOrd="4" destOrd="0" presId="urn:microsoft.com/office/officeart/2005/8/layout/cycle6"/>
    <dgm:cxn modelId="{BBA918E6-5195-4E9B-900A-2EA27B649B4D}" type="presParOf" srcId="{B58DEC28-59AD-4783-9C91-61AB65AA8070}" destId="{6B73E2B7-429C-44A7-8FA2-58C9942F2481}" srcOrd="5" destOrd="0" presId="urn:microsoft.com/office/officeart/2005/8/layout/cycle6"/>
    <dgm:cxn modelId="{E88F24DA-53D1-43C9-B172-348119E38223}" type="presParOf" srcId="{B58DEC28-59AD-4783-9C91-61AB65AA8070}" destId="{80B1E6DA-1AB3-48D3-A778-C84B97D090E0}" srcOrd="6" destOrd="0" presId="urn:microsoft.com/office/officeart/2005/8/layout/cycle6"/>
    <dgm:cxn modelId="{69041160-DF25-4876-9DA2-D17037C5FF46}" type="presParOf" srcId="{B58DEC28-59AD-4783-9C91-61AB65AA8070}" destId="{CBF3B3F4-2302-4BDD-9E04-668657B98125}" srcOrd="7" destOrd="0" presId="urn:microsoft.com/office/officeart/2005/8/layout/cycle6"/>
    <dgm:cxn modelId="{AECB1D1C-EA04-43DC-AB74-68F00216D103}" type="presParOf" srcId="{B58DEC28-59AD-4783-9C91-61AB65AA8070}" destId="{6027E85D-EB17-4DE1-ABC3-65D556E5AF77}" srcOrd="8" destOrd="0" presId="urn:microsoft.com/office/officeart/2005/8/layout/cycle6"/>
    <dgm:cxn modelId="{99441CC8-56DF-43B5-8FFC-B37E7E2F8019}" type="presParOf" srcId="{B58DEC28-59AD-4783-9C91-61AB65AA8070}" destId="{8CBFF35F-6BEC-48DA-ABFD-3A5B299F6B43}" srcOrd="9" destOrd="0" presId="urn:microsoft.com/office/officeart/2005/8/layout/cycle6"/>
    <dgm:cxn modelId="{70C7C9E7-EABD-4765-8496-098486C1DE61}" type="presParOf" srcId="{B58DEC28-59AD-4783-9C91-61AB65AA8070}" destId="{B897E168-5B9E-4B88-9075-8159CEC26816}" srcOrd="10" destOrd="0" presId="urn:microsoft.com/office/officeart/2005/8/layout/cycle6"/>
    <dgm:cxn modelId="{C8BC542D-6CA7-4355-A315-028C743B98EC}" type="presParOf" srcId="{B58DEC28-59AD-4783-9C91-61AB65AA8070}" destId="{433BB893-1622-41C7-940D-BC163CB29451}" srcOrd="11" destOrd="0" presId="urn:microsoft.com/office/officeart/2005/8/layout/cycle6"/>
    <dgm:cxn modelId="{C40A15F0-0F46-497F-A1A8-A992B4CF92D8}" type="presParOf" srcId="{B58DEC28-59AD-4783-9C91-61AB65AA8070}" destId="{877D5887-7FA1-40F8-A828-3EADBA684013}" srcOrd="12" destOrd="0" presId="urn:microsoft.com/office/officeart/2005/8/layout/cycle6"/>
    <dgm:cxn modelId="{99FA9D4A-E417-4A6B-B577-C4D041856CEA}" type="presParOf" srcId="{B58DEC28-59AD-4783-9C91-61AB65AA8070}" destId="{C2809C02-6272-4F0E-AA1D-B855F0738DF0}" srcOrd="13" destOrd="0" presId="urn:microsoft.com/office/officeart/2005/8/layout/cycle6"/>
    <dgm:cxn modelId="{368E4949-1C65-4284-9893-38A6F7E3D240}" type="presParOf" srcId="{B58DEC28-59AD-4783-9C91-61AB65AA8070}" destId="{B544CB29-9A02-42BB-9F97-1B7A46386A3B}"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CE7A62-CA52-4E57-B03B-334AC8C15BF0}" type="doc">
      <dgm:prSet loTypeId="urn:microsoft.com/office/officeart/2005/8/layout/radial2" loCatId="relationship" qsTypeId="urn:microsoft.com/office/officeart/2005/8/quickstyle/simple1" qsCatId="simple" csTypeId="urn:microsoft.com/office/officeart/2005/8/colors/colorful5" csCatId="colorful" phldr="1"/>
      <dgm:spPr/>
      <dgm:t>
        <a:bodyPr/>
        <a:lstStyle/>
        <a:p>
          <a:endParaRPr kumimoji="1" lang="ja-JP" altLang="en-US"/>
        </a:p>
      </dgm:t>
    </dgm:pt>
    <dgm:pt modelId="{E65EAD66-86F2-44EB-B3F6-8C655A66FCD3}">
      <dgm:prSet phldrT="[テキスト]"/>
      <dgm:spPr/>
      <dgm:t>
        <a:bodyPr/>
        <a:lstStyle/>
        <a:p>
          <a:r>
            <a:rPr kumimoji="1" lang="en-US" altLang="en-US" dirty="0"/>
            <a:t>TEACCH</a:t>
          </a:r>
          <a:r>
            <a:rPr kumimoji="1" lang="ja-JP" altLang="en-US" dirty="0"/>
            <a:t>プログラムに基づく個別専門療育</a:t>
          </a:r>
        </a:p>
      </dgm:t>
    </dgm:pt>
    <dgm:pt modelId="{335A7315-D093-4BAF-907A-888566397CDF}" type="parTrans" cxnId="{47133AFC-F678-40BA-B581-6F76251E1B39}">
      <dgm:prSet/>
      <dgm:spPr/>
      <dgm:t>
        <a:bodyPr/>
        <a:lstStyle/>
        <a:p>
          <a:endParaRPr kumimoji="1" lang="ja-JP" altLang="en-US"/>
        </a:p>
      </dgm:t>
    </dgm:pt>
    <dgm:pt modelId="{01E7AEBB-5AF3-4DF2-A1EE-1B858EDDFE24}" type="sibTrans" cxnId="{47133AFC-F678-40BA-B581-6F76251E1B39}">
      <dgm:prSet/>
      <dgm:spPr/>
      <dgm:t>
        <a:bodyPr/>
        <a:lstStyle/>
        <a:p>
          <a:endParaRPr kumimoji="1" lang="ja-JP" altLang="en-US"/>
        </a:p>
      </dgm:t>
    </dgm:pt>
    <dgm:pt modelId="{6DB127BD-98A8-4CD8-BDD4-71669B2A4D77}">
      <dgm:prSet phldrT="[テキスト]"/>
      <dgm:spPr/>
      <dgm:t>
        <a:bodyPr/>
        <a:lstStyle/>
        <a:p>
          <a:r>
            <a:rPr kumimoji="1" lang="ja-JP" altLang="en-US" dirty="0" smtClean="0"/>
            <a:t>圏域交流会の開催　（事業所対象）</a:t>
          </a:r>
          <a:endParaRPr kumimoji="1" lang="ja-JP" altLang="en-US" dirty="0"/>
        </a:p>
      </dgm:t>
    </dgm:pt>
    <dgm:pt modelId="{C87A5B84-A99E-4657-82B4-F388D0C8C8B7}" type="parTrans" cxnId="{DB104017-68B4-416C-814A-5C1D78E8C1F6}">
      <dgm:prSet/>
      <dgm:spPr/>
      <dgm:t>
        <a:bodyPr/>
        <a:lstStyle/>
        <a:p>
          <a:endParaRPr kumimoji="1" lang="ja-JP" altLang="en-US"/>
        </a:p>
      </dgm:t>
    </dgm:pt>
    <dgm:pt modelId="{D0584DBB-A309-4A26-A8C6-3A4EC22D41B5}" type="sibTrans" cxnId="{DB104017-68B4-416C-814A-5C1D78E8C1F6}">
      <dgm:prSet/>
      <dgm:spPr/>
      <dgm:t>
        <a:bodyPr/>
        <a:lstStyle/>
        <a:p>
          <a:endParaRPr kumimoji="1" lang="ja-JP" altLang="en-US"/>
        </a:p>
      </dgm:t>
    </dgm:pt>
    <dgm:pt modelId="{4F80849D-F0B7-4470-8BDC-DC17ECA8C7AB}">
      <dgm:prSet phldrT="[テキスト]"/>
      <dgm:spPr/>
      <dgm:t>
        <a:bodyPr/>
        <a:lstStyle/>
        <a:p>
          <a:r>
            <a:rPr kumimoji="1" lang="ja-JP" altLang="en-US" dirty="0"/>
            <a:t>圏域交流会の</a:t>
          </a:r>
          <a:r>
            <a:rPr kumimoji="1" lang="ja-JP" altLang="en-US" dirty="0" smtClean="0"/>
            <a:t>開催　（学校対象）</a:t>
          </a:r>
          <a:endParaRPr kumimoji="1" lang="ja-JP" altLang="en-US" dirty="0"/>
        </a:p>
      </dgm:t>
    </dgm:pt>
    <dgm:pt modelId="{ED76CD6C-390D-49EE-8A5D-5A970331B942}" type="parTrans" cxnId="{1EEE2908-5C9D-4164-9873-695616182936}">
      <dgm:prSet/>
      <dgm:spPr/>
      <dgm:t>
        <a:bodyPr/>
        <a:lstStyle/>
        <a:p>
          <a:endParaRPr kumimoji="1" lang="ja-JP" altLang="en-US"/>
        </a:p>
      </dgm:t>
    </dgm:pt>
    <dgm:pt modelId="{71727999-6E26-4741-B7CD-186898BD4E3C}" type="sibTrans" cxnId="{1EEE2908-5C9D-4164-9873-695616182936}">
      <dgm:prSet/>
      <dgm:spPr/>
      <dgm:t>
        <a:bodyPr/>
        <a:lstStyle/>
        <a:p>
          <a:endParaRPr kumimoji="1" lang="ja-JP" altLang="en-US"/>
        </a:p>
      </dgm:t>
    </dgm:pt>
    <dgm:pt modelId="{A1802F1F-BAA5-4EF9-994C-05EABF086651}">
      <dgm:prSet phldrT="[テキスト]" custT="1"/>
      <dgm:spPr/>
      <dgm:t>
        <a:bodyPr/>
        <a:lstStyle/>
        <a:p>
          <a:pPr>
            <a:spcAft>
              <a:spcPts val="300"/>
            </a:spcAft>
          </a:pPr>
          <a:r>
            <a:rPr kumimoji="1" lang="ja-JP" altLang="en-US" sz="1600" dirty="0" smtClean="0"/>
            <a:t>個別</a:t>
          </a:r>
          <a:endParaRPr kumimoji="1" lang="en-US" altLang="ja-JP" sz="1600" dirty="0" smtClean="0"/>
        </a:p>
        <a:p>
          <a:pPr>
            <a:spcAft>
              <a:spcPts val="300"/>
            </a:spcAft>
          </a:pPr>
          <a:r>
            <a:rPr kumimoji="1" lang="ja-JP" altLang="en-US" sz="1600" dirty="0" smtClean="0"/>
            <a:t>療育</a:t>
          </a:r>
          <a:endParaRPr kumimoji="1" lang="ja-JP" altLang="en-US" sz="1600" dirty="0"/>
        </a:p>
      </dgm:t>
    </dgm:pt>
    <dgm:pt modelId="{0ECBB365-A0EA-4EA6-91E7-0A6FD3D8D9FD}" type="sibTrans" cxnId="{41CE497C-93A3-4E36-BF96-CF0784BBF3A4}">
      <dgm:prSet/>
      <dgm:spPr/>
      <dgm:t>
        <a:bodyPr/>
        <a:lstStyle/>
        <a:p>
          <a:endParaRPr kumimoji="1" lang="ja-JP" altLang="en-US"/>
        </a:p>
      </dgm:t>
    </dgm:pt>
    <dgm:pt modelId="{FDD28057-07F5-4DBB-89A8-8D3FD80A596B}" type="parTrans" cxnId="{41CE497C-93A3-4E36-BF96-CF0784BBF3A4}">
      <dgm:prSet/>
      <dgm:spPr/>
      <dgm:t>
        <a:bodyPr/>
        <a:lstStyle/>
        <a:p>
          <a:endParaRPr kumimoji="1" lang="ja-JP" altLang="en-US"/>
        </a:p>
      </dgm:t>
    </dgm:pt>
    <dgm:pt modelId="{B229B83F-37A9-4C89-AA4D-9A9C785C73D2}">
      <dgm:prSet phldrT="[テキスト]" custT="1"/>
      <dgm:spPr/>
      <dgm:t>
        <a:bodyPr/>
        <a:lstStyle/>
        <a:p>
          <a:pPr>
            <a:spcAft>
              <a:spcPts val="300"/>
            </a:spcAft>
          </a:pPr>
          <a:r>
            <a:rPr kumimoji="1" lang="ja-JP" altLang="en-US" sz="1600" dirty="0" smtClean="0"/>
            <a:t>機関</a:t>
          </a:r>
          <a:endParaRPr kumimoji="1" lang="en-US" altLang="ja-JP" sz="1600" dirty="0" smtClean="0"/>
        </a:p>
        <a:p>
          <a:pPr>
            <a:spcAft>
              <a:spcPts val="300"/>
            </a:spcAft>
          </a:pPr>
          <a:r>
            <a:rPr kumimoji="1" lang="ja-JP" altLang="en-US" sz="1600" dirty="0" smtClean="0"/>
            <a:t>支援</a:t>
          </a:r>
          <a:endParaRPr kumimoji="1" lang="ja-JP" altLang="en-US" sz="1600" dirty="0"/>
        </a:p>
      </dgm:t>
    </dgm:pt>
    <dgm:pt modelId="{0A00A24A-8BC5-4EE3-BFDD-18CBCE44C582}" type="sibTrans" cxnId="{F6BAE5A7-BFFE-410D-9028-ACBB941E15C8}">
      <dgm:prSet/>
      <dgm:spPr/>
      <dgm:t>
        <a:bodyPr/>
        <a:lstStyle/>
        <a:p>
          <a:endParaRPr kumimoji="1" lang="ja-JP" altLang="en-US"/>
        </a:p>
      </dgm:t>
    </dgm:pt>
    <dgm:pt modelId="{9F18B4F1-DEB9-4775-9B65-4D0FB783D747}" type="parTrans" cxnId="{F6BAE5A7-BFFE-410D-9028-ACBB941E15C8}">
      <dgm:prSet/>
      <dgm:spPr/>
      <dgm:t>
        <a:bodyPr/>
        <a:lstStyle/>
        <a:p>
          <a:endParaRPr kumimoji="1" lang="ja-JP" altLang="en-US"/>
        </a:p>
      </dgm:t>
    </dgm:pt>
    <dgm:pt modelId="{AA380682-A9C1-4354-AE8C-2DD5C1A561CF}">
      <dgm:prSet phldrT="[テキスト]" custT="1"/>
      <dgm:spPr/>
      <dgm:t>
        <a:bodyPr/>
        <a:lstStyle/>
        <a:p>
          <a:pPr>
            <a:spcAft>
              <a:spcPts val="300"/>
            </a:spcAft>
          </a:pPr>
          <a:r>
            <a:rPr kumimoji="1" lang="ja-JP" altLang="en-US" sz="1600" dirty="0" smtClean="0"/>
            <a:t>地域</a:t>
          </a:r>
          <a:endParaRPr kumimoji="1" lang="en-US" altLang="ja-JP" sz="1600" dirty="0" smtClean="0"/>
        </a:p>
        <a:p>
          <a:pPr>
            <a:spcAft>
              <a:spcPts val="300"/>
            </a:spcAft>
          </a:pPr>
          <a:r>
            <a:rPr kumimoji="1" lang="ja-JP" altLang="en-US" sz="1600" dirty="0" smtClean="0"/>
            <a:t>連携</a:t>
          </a:r>
          <a:endParaRPr kumimoji="1" lang="ja-JP" altLang="en-US" sz="1600" dirty="0"/>
        </a:p>
      </dgm:t>
    </dgm:pt>
    <dgm:pt modelId="{68765AAE-9A8F-4481-AEE8-1A7EBC05555A}" type="sibTrans" cxnId="{4F0843EB-771E-47A5-90FE-88248E058F42}">
      <dgm:prSet/>
      <dgm:spPr/>
      <dgm:t>
        <a:bodyPr/>
        <a:lstStyle/>
        <a:p>
          <a:endParaRPr kumimoji="1" lang="ja-JP" altLang="en-US"/>
        </a:p>
      </dgm:t>
    </dgm:pt>
    <dgm:pt modelId="{54449893-208C-490A-B1F8-84F5063A62CF}" type="parTrans" cxnId="{4F0843EB-771E-47A5-90FE-88248E058F42}">
      <dgm:prSet/>
      <dgm:spPr/>
      <dgm:t>
        <a:bodyPr/>
        <a:lstStyle/>
        <a:p>
          <a:endParaRPr kumimoji="1" lang="ja-JP" altLang="en-US"/>
        </a:p>
      </dgm:t>
    </dgm:pt>
    <dgm:pt modelId="{615FFD62-4AD3-41AA-8277-8D0A9BE46A79}">
      <dgm:prSet phldrT="[テキスト]" custT="1"/>
      <dgm:spPr/>
      <dgm:t>
        <a:bodyPr/>
        <a:lstStyle/>
        <a:p>
          <a:r>
            <a:rPr kumimoji="1" lang="ja-JP" altLang="en-US" sz="1300" dirty="0"/>
            <a:t>学校等へ助言</a:t>
          </a:r>
        </a:p>
      </dgm:t>
    </dgm:pt>
    <dgm:pt modelId="{15DE2142-4329-43F7-B76B-1B8815486CB6}" type="parTrans" cxnId="{8B86CA66-E0C6-42D5-B182-7BD9BF7A7479}">
      <dgm:prSet/>
      <dgm:spPr/>
      <dgm:t>
        <a:bodyPr/>
        <a:lstStyle/>
        <a:p>
          <a:endParaRPr kumimoji="1" lang="ja-JP" altLang="en-US"/>
        </a:p>
      </dgm:t>
    </dgm:pt>
    <dgm:pt modelId="{11CF063B-024D-4EE0-BDA4-DB0EDE27E46C}" type="sibTrans" cxnId="{8B86CA66-E0C6-42D5-B182-7BD9BF7A7479}">
      <dgm:prSet/>
      <dgm:spPr/>
      <dgm:t>
        <a:bodyPr/>
        <a:lstStyle/>
        <a:p>
          <a:endParaRPr kumimoji="1" lang="ja-JP" altLang="en-US"/>
        </a:p>
      </dgm:t>
    </dgm:pt>
    <dgm:pt modelId="{AB0672B0-20E4-440D-903F-2A8E96490075}">
      <dgm:prSet phldrT="[テキスト]" custT="1"/>
      <dgm:spPr/>
      <dgm:t>
        <a:bodyPr/>
        <a:lstStyle/>
        <a:p>
          <a:r>
            <a:rPr kumimoji="1" lang="ja-JP" altLang="en-US" sz="1300" dirty="0" err="1" smtClean="0"/>
            <a:t>障がい</a:t>
          </a:r>
          <a:r>
            <a:rPr kumimoji="1" lang="ja-JP" altLang="en-US" sz="1300" dirty="0" smtClean="0"/>
            <a:t>児通所支援事業所への助言</a:t>
          </a:r>
          <a:endParaRPr kumimoji="1" lang="ja-JP" altLang="en-US" sz="1300" dirty="0"/>
        </a:p>
      </dgm:t>
    </dgm:pt>
    <dgm:pt modelId="{B1DA12D0-5488-42EA-8F40-BE775E827609}" type="parTrans" cxnId="{A89C4BE9-2B7E-4803-A050-458548C7964D}">
      <dgm:prSet/>
      <dgm:spPr/>
      <dgm:t>
        <a:bodyPr/>
        <a:lstStyle/>
        <a:p>
          <a:endParaRPr kumimoji="1" lang="ja-JP" altLang="en-US"/>
        </a:p>
      </dgm:t>
    </dgm:pt>
    <dgm:pt modelId="{89079C9D-53CC-4662-8BC4-457294B25047}" type="sibTrans" cxnId="{A89C4BE9-2B7E-4803-A050-458548C7964D}">
      <dgm:prSet/>
      <dgm:spPr/>
      <dgm:t>
        <a:bodyPr/>
        <a:lstStyle/>
        <a:p>
          <a:endParaRPr kumimoji="1" lang="ja-JP" altLang="en-US"/>
        </a:p>
      </dgm:t>
    </dgm:pt>
    <dgm:pt modelId="{790A962A-2CBA-4269-BC4A-C294FA448D46}" type="pres">
      <dgm:prSet presAssocID="{F0CE7A62-CA52-4E57-B03B-334AC8C15BF0}" presName="composite" presStyleCnt="0">
        <dgm:presLayoutVars>
          <dgm:chMax val="5"/>
          <dgm:dir/>
          <dgm:animLvl val="ctr"/>
          <dgm:resizeHandles val="exact"/>
        </dgm:presLayoutVars>
      </dgm:prSet>
      <dgm:spPr/>
      <dgm:t>
        <a:bodyPr/>
        <a:lstStyle/>
        <a:p>
          <a:endParaRPr kumimoji="1" lang="ja-JP" altLang="en-US"/>
        </a:p>
      </dgm:t>
    </dgm:pt>
    <dgm:pt modelId="{AE7BD1D9-C0ED-4669-B394-27B45484DF10}" type="pres">
      <dgm:prSet presAssocID="{F0CE7A62-CA52-4E57-B03B-334AC8C15BF0}" presName="cycle" presStyleCnt="0"/>
      <dgm:spPr/>
    </dgm:pt>
    <dgm:pt modelId="{7D573D79-0C63-46E9-A8AC-76C61BE00D25}" type="pres">
      <dgm:prSet presAssocID="{F0CE7A62-CA52-4E57-B03B-334AC8C15BF0}" presName="centerShape" presStyleCnt="0"/>
      <dgm:spPr/>
    </dgm:pt>
    <dgm:pt modelId="{B85B9C6A-21FE-4275-8F85-A5637C9C24DD}" type="pres">
      <dgm:prSet presAssocID="{F0CE7A62-CA52-4E57-B03B-334AC8C15BF0}" presName="connSite" presStyleLbl="node1" presStyleIdx="0" presStyleCnt="4"/>
      <dgm:spPr/>
    </dgm:pt>
    <dgm:pt modelId="{5B6E3F7D-C44A-46C5-B378-F05DBA0C91E6}" type="pres">
      <dgm:prSet presAssocID="{F0CE7A62-CA52-4E57-B03B-334AC8C15BF0}" presName="visible" presStyleLbl="node1" presStyleIdx="0" presStyleCnt="4" custScaleX="69313" custScaleY="8168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dgm:spPr>
      <dgm:extLst>
        <a:ext uri="{E40237B7-FDA0-4F09-8148-C483321AD2D9}">
          <dgm14:cNvPr xmlns:dgm14="http://schemas.microsoft.com/office/drawing/2010/diagram" id="0" name="" descr="建物 単色塗りつぶし"/>
        </a:ext>
      </dgm:extLst>
    </dgm:pt>
    <dgm:pt modelId="{BE29EB90-6A0D-4DFA-BFFC-567BF94B754C}" type="pres">
      <dgm:prSet presAssocID="{FDD28057-07F5-4DBB-89A8-8D3FD80A596B}" presName="Name25" presStyleLbl="parChTrans1D1" presStyleIdx="0" presStyleCnt="3"/>
      <dgm:spPr/>
      <dgm:t>
        <a:bodyPr/>
        <a:lstStyle/>
        <a:p>
          <a:endParaRPr kumimoji="1" lang="ja-JP" altLang="en-US"/>
        </a:p>
      </dgm:t>
    </dgm:pt>
    <dgm:pt modelId="{20872F04-288D-45FB-A7C2-5B4A993D2678}" type="pres">
      <dgm:prSet presAssocID="{A1802F1F-BAA5-4EF9-994C-05EABF086651}" presName="node" presStyleCnt="0"/>
      <dgm:spPr/>
    </dgm:pt>
    <dgm:pt modelId="{4FE83D86-8EF5-4568-B878-13786AA55561}" type="pres">
      <dgm:prSet presAssocID="{A1802F1F-BAA5-4EF9-994C-05EABF086651}" presName="parentNode" presStyleLbl="node1" presStyleIdx="1" presStyleCnt="4" custScaleX="94506" custScaleY="84893">
        <dgm:presLayoutVars>
          <dgm:chMax val="1"/>
          <dgm:bulletEnabled val="1"/>
        </dgm:presLayoutVars>
      </dgm:prSet>
      <dgm:spPr/>
      <dgm:t>
        <a:bodyPr/>
        <a:lstStyle/>
        <a:p>
          <a:endParaRPr kumimoji="1" lang="ja-JP" altLang="en-US"/>
        </a:p>
      </dgm:t>
    </dgm:pt>
    <dgm:pt modelId="{06DD8392-7C73-4EE3-BC95-1E78CE97CA80}" type="pres">
      <dgm:prSet presAssocID="{A1802F1F-BAA5-4EF9-994C-05EABF086651}" presName="childNode" presStyleLbl="revTx" presStyleIdx="0" presStyleCnt="3">
        <dgm:presLayoutVars>
          <dgm:bulletEnabled val="1"/>
        </dgm:presLayoutVars>
      </dgm:prSet>
      <dgm:spPr/>
      <dgm:t>
        <a:bodyPr/>
        <a:lstStyle/>
        <a:p>
          <a:endParaRPr kumimoji="1" lang="ja-JP" altLang="en-US"/>
        </a:p>
      </dgm:t>
    </dgm:pt>
    <dgm:pt modelId="{37BC74A1-F299-4975-AB6A-3395DDE344A3}" type="pres">
      <dgm:prSet presAssocID="{9F18B4F1-DEB9-4775-9B65-4D0FB783D747}" presName="Name25" presStyleLbl="parChTrans1D1" presStyleIdx="1" presStyleCnt="3"/>
      <dgm:spPr/>
      <dgm:t>
        <a:bodyPr/>
        <a:lstStyle/>
        <a:p>
          <a:endParaRPr kumimoji="1" lang="ja-JP" altLang="en-US"/>
        </a:p>
      </dgm:t>
    </dgm:pt>
    <dgm:pt modelId="{67517C66-0268-47AE-84A1-ED133D337321}" type="pres">
      <dgm:prSet presAssocID="{B229B83F-37A9-4C89-AA4D-9A9C785C73D2}" presName="node" presStyleCnt="0"/>
      <dgm:spPr/>
    </dgm:pt>
    <dgm:pt modelId="{F156B75D-DBF0-48F1-98AF-4D09D732A4FA}" type="pres">
      <dgm:prSet presAssocID="{B229B83F-37A9-4C89-AA4D-9A9C785C73D2}" presName="parentNode" presStyleLbl="node1" presStyleIdx="2" presStyleCnt="4" custScaleX="94506" custScaleY="84893" custLinFactNeighborX="-6270" custLinFactNeighborY="-3290">
        <dgm:presLayoutVars>
          <dgm:chMax val="1"/>
          <dgm:bulletEnabled val="1"/>
        </dgm:presLayoutVars>
      </dgm:prSet>
      <dgm:spPr/>
      <dgm:t>
        <a:bodyPr/>
        <a:lstStyle/>
        <a:p>
          <a:endParaRPr kumimoji="1" lang="ja-JP" altLang="en-US"/>
        </a:p>
      </dgm:t>
    </dgm:pt>
    <dgm:pt modelId="{AC985152-087E-48FA-ACAD-F59C496E30CC}" type="pres">
      <dgm:prSet presAssocID="{B229B83F-37A9-4C89-AA4D-9A9C785C73D2}" presName="childNode" presStyleLbl="revTx" presStyleIdx="1" presStyleCnt="3">
        <dgm:presLayoutVars>
          <dgm:bulletEnabled val="1"/>
        </dgm:presLayoutVars>
      </dgm:prSet>
      <dgm:spPr/>
      <dgm:t>
        <a:bodyPr/>
        <a:lstStyle/>
        <a:p>
          <a:endParaRPr kumimoji="1" lang="ja-JP" altLang="en-US"/>
        </a:p>
      </dgm:t>
    </dgm:pt>
    <dgm:pt modelId="{5C7C8ADF-F423-4A92-9394-6691C4E3F68E}" type="pres">
      <dgm:prSet presAssocID="{54449893-208C-490A-B1F8-84F5063A62CF}" presName="Name25" presStyleLbl="parChTrans1D1" presStyleIdx="2" presStyleCnt="3"/>
      <dgm:spPr/>
      <dgm:t>
        <a:bodyPr/>
        <a:lstStyle/>
        <a:p>
          <a:endParaRPr kumimoji="1" lang="ja-JP" altLang="en-US"/>
        </a:p>
      </dgm:t>
    </dgm:pt>
    <dgm:pt modelId="{81234D8E-0830-46FB-9B96-8A73137D8041}" type="pres">
      <dgm:prSet presAssocID="{AA380682-A9C1-4354-AE8C-2DD5C1A561CF}" presName="node" presStyleCnt="0"/>
      <dgm:spPr/>
    </dgm:pt>
    <dgm:pt modelId="{CC3999EA-035F-4FF0-943A-469C18CEA54B}" type="pres">
      <dgm:prSet presAssocID="{AA380682-A9C1-4354-AE8C-2DD5C1A561CF}" presName="parentNode" presStyleLbl="node1" presStyleIdx="3" presStyleCnt="4" custScaleX="94507" custScaleY="84893">
        <dgm:presLayoutVars>
          <dgm:chMax val="1"/>
          <dgm:bulletEnabled val="1"/>
        </dgm:presLayoutVars>
      </dgm:prSet>
      <dgm:spPr/>
      <dgm:t>
        <a:bodyPr/>
        <a:lstStyle/>
        <a:p>
          <a:endParaRPr kumimoji="1" lang="ja-JP" altLang="en-US"/>
        </a:p>
      </dgm:t>
    </dgm:pt>
    <dgm:pt modelId="{C0A7EEDB-09C7-4DEA-9EAF-B687018D27A9}" type="pres">
      <dgm:prSet presAssocID="{AA380682-A9C1-4354-AE8C-2DD5C1A561CF}" presName="childNode" presStyleLbl="revTx" presStyleIdx="2" presStyleCnt="3">
        <dgm:presLayoutVars>
          <dgm:bulletEnabled val="1"/>
        </dgm:presLayoutVars>
      </dgm:prSet>
      <dgm:spPr/>
      <dgm:t>
        <a:bodyPr/>
        <a:lstStyle/>
        <a:p>
          <a:endParaRPr kumimoji="1" lang="ja-JP" altLang="en-US"/>
        </a:p>
      </dgm:t>
    </dgm:pt>
  </dgm:ptLst>
  <dgm:cxnLst>
    <dgm:cxn modelId="{EE6D6073-EF25-4D3C-AC96-B6888E1117F2}" type="presOf" srcId="{9F18B4F1-DEB9-4775-9B65-4D0FB783D747}" destId="{37BC74A1-F299-4975-AB6A-3395DDE344A3}" srcOrd="0" destOrd="0" presId="urn:microsoft.com/office/officeart/2005/8/layout/radial2"/>
    <dgm:cxn modelId="{2D16CCD4-E9B4-40D3-AD70-C07B34CB237C}" type="presOf" srcId="{615FFD62-4AD3-41AA-8277-8D0A9BE46A79}" destId="{AC985152-087E-48FA-ACAD-F59C496E30CC}" srcOrd="0" destOrd="1" presId="urn:microsoft.com/office/officeart/2005/8/layout/radial2"/>
    <dgm:cxn modelId="{A89C4BE9-2B7E-4803-A050-458548C7964D}" srcId="{B229B83F-37A9-4C89-AA4D-9A9C785C73D2}" destId="{AB0672B0-20E4-440D-903F-2A8E96490075}" srcOrd="0" destOrd="0" parTransId="{B1DA12D0-5488-42EA-8F40-BE775E827609}" sibTransId="{89079C9D-53CC-4662-8BC4-457294B25047}"/>
    <dgm:cxn modelId="{FD06C653-50BF-4290-9523-9162435A1B78}" type="presOf" srcId="{4F80849D-F0B7-4470-8BDC-DC17ECA8C7AB}" destId="{C0A7EEDB-09C7-4DEA-9EAF-B687018D27A9}" srcOrd="0" destOrd="1" presId="urn:microsoft.com/office/officeart/2005/8/layout/radial2"/>
    <dgm:cxn modelId="{DB104017-68B4-416C-814A-5C1D78E8C1F6}" srcId="{AA380682-A9C1-4354-AE8C-2DD5C1A561CF}" destId="{6DB127BD-98A8-4CD8-BDD4-71669B2A4D77}" srcOrd="0" destOrd="0" parTransId="{C87A5B84-A99E-4657-82B4-F388D0C8C8B7}" sibTransId="{D0584DBB-A309-4A26-A8C6-3A4EC22D41B5}"/>
    <dgm:cxn modelId="{EBA040DD-AA98-4911-9286-D637A0E3453B}" type="presOf" srcId="{6DB127BD-98A8-4CD8-BDD4-71669B2A4D77}" destId="{C0A7EEDB-09C7-4DEA-9EAF-B687018D27A9}" srcOrd="0" destOrd="0" presId="urn:microsoft.com/office/officeart/2005/8/layout/radial2"/>
    <dgm:cxn modelId="{2EAF37B3-5D6F-429F-A1CC-4AB678CB82D7}" type="presOf" srcId="{B229B83F-37A9-4C89-AA4D-9A9C785C73D2}" destId="{F156B75D-DBF0-48F1-98AF-4D09D732A4FA}" srcOrd="0" destOrd="0" presId="urn:microsoft.com/office/officeart/2005/8/layout/radial2"/>
    <dgm:cxn modelId="{4F0843EB-771E-47A5-90FE-88248E058F42}" srcId="{F0CE7A62-CA52-4E57-B03B-334AC8C15BF0}" destId="{AA380682-A9C1-4354-AE8C-2DD5C1A561CF}" srcOrd="2" destOrd="0" parTransId="{54449893-208C-490A-B1F8-84F5063A62CF}" sibTransId="{68765AAE-9A8F-4481-AEE8-1A7EBC05555A}"/>
    <dgm:cxn modelId="{46ABA05B-4DAF-4174-AB88-0F142A527D36}" type="presOf" srcId="{54449893-208C-490A-B1F8-84F5063A62CF}" destId="{5C7C8ADF-F423-4A92-9394-6691C4E3F68E}" srcOrd="0" destOrd="0" presId="urn:microsoft.com/office/officeart/2005/8/layout/radial2"/>
    <dgm:cxn modelId="{41CE497C-93A3-4E36-BF96-CF0784BBF3A4}" srcId="{F0CE7A62-CA52-4E57-B03B-334AC8C15BF0}" destId="{A1802F1F-BAA5-4EF9-994C-05EABF086651}" srcOrd="0" destOrd="0" parTransId="{FDD28057-07F5-4DBB-89A8-8D3FD80A596B}" sibTransId="{0ECBB365-A0EA-4EA6-91E7-0A6FD3D8D9FD}"/>
    <dgm:cxn modelId="{62B00E59-3A67-4759-A96F-B4F637ADC9BA}" type="presOf" srcId="{AA380682-A9C1-4354-AE8C-2DD5C1A561CF}" destId="{CC3999EA-035F-4FF0-943A-469C18CEA54B}" srcOrd="0" destOrd="0" presId="urn:microsoft.com/office/officeart/2005/8/layout/radial2"/>
    <dgm:cxn modelId="{8B86CA66-E0C6-42D5-B182-7BD9BF7A7479}" srcId="{B229B83F-37A9-4C89-AA4D-9A9C785C73D2}" destId="{615FFD62-4AD3-41AA-8277-8D0A9BE46A79}" srcOrd="1" destOrd="0" parTransId="{15DE2142-4329-43F7-B76B-1B8815486CB6}" sibTransId="{11CF063B-024D-4EE0-BDA4-DB0EDE27E46C}"/>
    <dgm:cxn modelId="{47133AFC-F678-40BA-B581-6F76251E1B39}" srcId="{A1802F1F-BAA5-4EF9-994C-05EABF086651}" destId="{E65EAD66-86F2-44EB-B3F6-8C655A66FCD3}" srcOrd="0" destOrd="0" parTransId="{335A7315-D093-4BAF-907A-888566397CDF}" sibTransId="{01E7AEBB-5AF3-4DF2-A1EE-1B858EDDFE24}"/>
    <dgm:cxn modelId="{36555C5C-2139-44FD-A0C9-075B7133ABAC}" type="presOf" srcId="{AB0672B0-20E4-440D-903F-2A8E96490075}" destId="{AC985152-087E-48FA-ACAD-F59C496E30CC}" srcOrd="0" destOrd="0" presId="urn:microsoft.com/office/officeart/2005/8/layout/radial2"/>
    <dgm:cxn modelId="{F6BAE5A7-BFFE-410D-9028-ACBB941E15C8}" srcId="{F0CE7A62-CA52-4E57-B03B-334AC8C15BF0}" destId="{B229B83F-37A9-4C89-AA4D-9A9C785C73D2}" srcOrd="1" destOrd="0" parTransId="{9F18B4F1-DEB9-4775-9B65-4D0FB783D747}" sibTransId="{0A00A24A-8BC5-4EE3-BFDD-18CBCE44C582}"/>
    <dgm:cxn modelId="{1EEE2908-5C9D-4164-9873-695616182936}" srcId="{AA380682-A9C1-4354-AE8C-2DD5C1A561CF}" destId="{4F80849D-F0B7-4470-8BDC-DC17ECA8C7AB}" srcOrd="1" destOrd="0" parTransId="{ED76CD6C-390D-49EE-8A5D-5A970331B942}" sibTransId="{71727999-6E26-4741-B7CD-186898BD4E3C}"/>
    <dgm:cxn modelId="{68D0E7F2-8C0B-4B00-BB57-86D10BF2A6DE}" type="presOf" srcId="{E65EAD66-86F2-44EB-B3F6-8C655A66FCD3}" destId="{06DD8392-7C73-4EE3-BC95-1E78CE97CA80}" srcOrd="0" destOrd="0" presId="urn:microsoft.com/office/officeart/2005/8/layout/radial2"/>
    <dgm:cxn modelId="{C618E0D5-3A44-492A-B46E-287925292A4B}" type="presOf" srcId="{A1802F1F-BAA5-4EF9-994C-05EABF086651}" destId="{4FE83D86-8EF5-4568-B878-13786AA55561}" srcOrd="0" destOrd="0" presId="urn:microsoft.com/office/officeart/2005/8/layout/radial2"/>
    <dgm:cxn modelId="{4EDA091A-701F-4EE4-A3DD-84FC795F6990}" type="presOf" srcId="{FDD28057-07F5-4DBB-89A8-8D3FD80A596B}" destId="{BE29EB90-6A0D-4DFA-BFFC-567BF94B754C}" srcOrd="0" destOrd="0" presId="urn:microsoft.com/office/officeart/2005/8/layout/radial2"/>
    <dgm:cxn modelId="{024E9832-12B9-4C36-9664-41EF4A82FA06}" type="presOf" srcId="{F0CE7A62-CA52-4E57-B03B-334AC8C15BF0}" destId="{790A962A-2CBA-4269-BC4A-C294FA448D46}" srcOrd="0" destOrd="0" presId="urn:microsoft.com/office/officeart/2005/8/layout/radial2"/>
    <dgm:cxn modelId="{D65962B8-DB99-4F5F-A230-BFB9F0353C50}" type="presParOf" srcId="{790A962A-2CBA-4269-BC4A-C294FA448D46}" destId="{AE7BD1D9-C0ED-4669-B394-27B45484DF10}" srcOrd="0" destOrd="0" presId="urn:microsoft.com/office/officeart/2005/8/layout/radial2"/>
    <dgm:cxn modelId="{00F879C1-7161-4201-B120-C594709E5CEF}" type="presParOf" srcId="{AE7BD1D9-C0ED-4669-B394-27B45484DF10}" destId="{7D573D79-0C63-46E9-A8AC-76C61BE00D25}" srcOrd="0" destOrd="0" presId="urn:microsoft.com/office/officeart/2005/8/layout/radial2"/>
    <dgm:cxn modelId="{517064EE-D8A2-44E9-B598-797AB650298B}" type="presParOf" srcId="{7D573D79-0C63-46E9-A8AC-76C61BE00D25}" destId="{B85B9C6A-21FE-4275-8F85-A5637C9C24DD}" srcOrd="0" destOrd="0" presId="urn:microsoft.com/office/officeart/2005/8/layout/radial2"/>
    <dgm:cxn modelId="{E8E920DB-9A4B-4A9B-BF9A-7669C0EDD7DD}" type="presParOf" srcId="{7D573D79-0C63-46E9-A8AC-76C61BE00D25}" destId="{5B6E3F7D-C44A-46C5-B378-F05DBA0C91E6}" srcOrd="1" destOrd="0" presId="urn:microsoft.com/office/officeart/2005/8/layout/radial2"/>
    <dgm:cxn modelId="{4DD4483C-5A65-4CBE-9CFF-18A7AFD520B7}" type="presParOf" srcId="{AE7BD1D9-C0ED-4669-B394-27B45484DF10}" destId="{BE29EB90-6A0D-4DFA-BFFC-567BF94B754C}" srcOrd="1" destOrd="0" presId="urn:microsoft.com/office/officeart/2005/8/layout/radial2"/>
    <dgm:cxn modelId="{229C7B3A-6B6A-46E4-A021-8277A8CE1550}" type="presParOf" srcId="{AE7BD1D9-C0ED-4669-B394-27B45484DF10}" destId="{20872F04-288D-45FB-A7C2-5B4A993D2678}" srcOrd="2" destOrd="0" presId="urn:microsoft.com/office/officeart/2005/8/layout/radial2"/>
    <dgm:cxn modelId="{66778C72-72BD-4A62-AE4B-B7B47227DE12}" type="presParOf" srcId="{20872F04-288D-45FB-A7C2-5B4A993D2678}" destId="{4FE83D86-8EF5-4568-B878-13786AA55561}" srcOrd="0" destOrd="0" presId="urn:microsoft.com/office/officeart/2005/8/layout/radial2"/>
    <dgm:cxn modelId="{806F9CA6-462D-4684-8A2E-960F7B4ADC95}" type="presParOf" srcId="{20872F04-288D-45FB-A7C2-5B4A993D2678}" destId="{06DD8392-7C73-4EE3-BC95-1E78CE97CA80}" srcOrd="1" destOrd="0" presId="urn:microsoft.com/office/officeart/2005/8/layout/radial2"/>
    <dgm:cxn modelId="{A647E757-A415-4C21-ACF0-F6B81B5D131E}" type="presParOf" srcId="{AE7BD1D9-C0ED-4669-B394-27B45484DF10}" destId="{37BC74A1-F299-4975-AB6A-3395DDE344A3}" srcOrd="3" destOrd="0" presId="urn:microsoft.com/office/officeart/2005/8/layout/radial2"/>
    <dgm:cxn modelId="{F2F180F8-B65A-4CB4-AAF6-8896B5B85036}" type="presParOf" srcId="{AE7BD1D9-C0ED-4669-B394-27B45484DF10}" destId="{67517C66-0268-47AE-84A1-ED133D337321}" srcOrd="4" destOrd="0" presId="urn:microsoft.com/office/officeart/2005/8/layout/radial2"/>
    <dgm:cxn modelId="{88751107-283C-453D-A3FF-A33A6B559800}" type="presParOf" srcId="{67517C66-0268-47AE-84A1-ED133D337321}" destId="{F156B75D-DBF0-48F1-98AF-4D09D732A4FA}" srcOrd="0" destOrd="0" presId="urn:microsoft.com/office/officeart/2005/8/layout/radial2"/>
    <dgm:cxn modelId="{1E44D9B4-A14B-418D-8A29-3D74895D97CE}" type="presParOf" srcId="{67517C66-0268-47AE-84A1-ED133D337321}" destId="{AC985152-087E-48FA-ACAD-F59C496E30CC}" srcOrd="1" destOrd="0" presId="urn:microsoft.com/office/officeart/2005/8/layout/radial2"/>
    <dgm:cxn modelId="{F3313011-9925-4EF1-B59A-BA0D19306670}" type="presParOf" srcId="{AE7BD1D9-C0ED-4669-B394-27B45484DF10}" destId="{5C7C8ADF-F423-4A92-9394-6691C4E3F68E}" srcOrd="5" destOrd="0" presId="urn:microsoft.com/office/officeart/2005/8/layout/radial2"/>
    <dgm:cxn modelId="{FB251F74-57C4-43F0-A9C2-CABB65CB304D}" type="presParOf" srcId="{AE7BD1D9-C0ED-4669-B394-27B45484DF10}" destId="{81234D8E-0830-46FB-9B96-8A73137D8041}" srcOrd="6" destOrd="0" presId="urn:microsoft.com/office/officeart/2005/8/layout/radial2"/>
    <dgm:cxn modelId="{6BE04D11-2C30-48D7-8710-C9FE833B6E4C}" type="presParOf" srcId="{81234D8E-0830-46FB-9B96-8A73137D8041}" destId="{CC3999EA-035F-4FF0-943A-469C18CEA54B}" srcOrd="0" destOrd="0" presId="urn:microsoft.com/office/officeart/2005/8/layout/radial2"/>
    <dgm:cxn modelId="{A1FB4B09-78F1-449F-BC8A-052BB9058A0C}" type="presParOf" srcId="{81234D8E-0830-46FB-9B96-8A73137D8041}" destId="{C0A7EEDB-09C7-4DEA-9EAF-B687018D27A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F3EFB5-2713-4650-BD17-41100B62A777}" type="doc">
      <dgm:prSet loTypeId="urn:microsoft.com/office/officeart/2005/8/layout/radial2" loCatId="relationship" qsTypeId="urn:microsoft.com/office/officeart/2005/8/quickstyle/simple1" qsCatId="simple" csTypeId="urn:microsoft.com/office/officeart/2005/8/colors/colorful1" csCatId="colorful" phldr="1"/>
      <dgm:spPr/>
      <dgm:t>
        <a:bodyPr/>
        <a:lstStyle/>
        <a:p>
          <a:endParaRPr kumimoji="1" lang="ja-JP" altLang="en-US"/>
        </a:p>
      </dgm:t>
    </dgm:pt>
    <dgm:pt modelId="{B15993FA-6C44-44E4-B701-1CC09CB2DCCF}">
      <dgm:prSet phldrT="[テキスト]" custT="1"/>
      <dgm:spPr/>
      <dgm:t>
        <a:bodyPr/>
        <a:lstStyle/>
        <a:p>
          <a:pPr>
            <a:spcAft>
              <a:spcPts val="300"/>
            </a:spcAft>
          </a:pPr>
          <a:r>
            <a:rPr kumimoji="1" lang="ja-JP" altLang="en-US" sz="1600" dirty="0" smtClean="0"/>
            <a:t>集団</a:t>
          </a:r>
          <a:endParaRPr kumimoji="1" lang="en-US" altLang="ja-JP" sz="1600" dirty="0" smtClean="0"/>
        </a:p>
        <a:p>
          <a:pPr>
            <a:spcAft>
              <a:spcPts val="300"/>
            </a:spcAft>
          </a:pPr>
          <a:r>
            <a:rPr kumimoji="1" lang="ja-JP" altLang="en-US" sz="1600" dirty="0" smtClean="0"/>
            <a:t>療育</a:t>
          </a:r>
          <a:endParaRPr kumimoji="1" lang="en-US" altLang="ja-JP" sz="1600" dirty="0" smtClean="0"/>
        </a:p>
      </dgm:t>
    </dgm:pt>
    <dgm:pt modelId="{2EADE2CC-8CD5-4B1B-ADAD-F71E98CCEAB5}" type="parTrans" cxnId="{9BD2E79D-E7EF-4757-A1BC-C2D7277F7761}">
      <dgm:prSet/>
      <dgm:spPr/>
      <dgm:t>
        <a:bodyPr/>
        <a:lstStyle/>
        <a:p>
          <a:endParaRPr kumimoji="1" lang="ja-JP" altLang="en-US"/>
        </a:p>
      </dgm:t>
    </dgm:pt>
    <dgm:pt modelId="{2D6821D6-7AAF-4AA3-9551-B0EC6B1C8AB0}" type="sibTrans" cxnId="{9BD2E79D-E7EF-4757-A1BC-C2D7277F7761}">
      <dgm:prSet/>
      <dgm:spPr/>
      <dgm:t>
        <a:bodyPr/>
        <a:lstStyle/>
        <a:p>
          <a:endParaRPr kumimoji="1" lang="ja-JP" altLang="en-US"/>
        </a:p>
      </dgm:t>
    </dgm:pt>
    <dgm:pt modelId="{FF32DCAD-E139-4036-85D3-096CE5CC58BF}">
      <dgm:prSet phldrT="[テキスト]" custT="1"/>
      <dgm:spPr/>
      <dgm:t>
        <a:bodyPr/>
        <a:lstStyle/>
        <a:p>
          <a:r>
            <a:rPr kumimoji="1" lang="ja-JP" altLang="en-US" sz="1400" dirty="0"/>
            <a:t>保育の考えをベースにした集団</a:t>
          </a:r>
          <a:r>
            <a:rPr kumimoji="1" lang="ja-JP" altLang="en-US" sz="1400" dirty="0" smtClean="0"/>
            <a:t>療育</a:t>
          </a:r>
          <a:r>
            <a:rPr kumimoji="1" lang="en-US" altLang="ja-JP" sz="800" dirty="0" smtClean="0"/>
            <a:t>※</a:t>
          </a:r>
          <a:r>
            <a:rPr kumimoji="1" lang="ja-JP" altLang="en-US" sz="800" dirty="0" smtClean="0"/>
            <a:t>必要に応じて個別療育を取り入れているセンターもある</a:t>
          </a:r>
          <a:r>
            <a:rPr kumimoji="1" lang="ja-JP" altLang="en-US" sz="1000" dirty="0" smtClean="0"/>
            <a:t>。</a:t>
          </a:r>
          <a:endParaRPr kumimoji="1" lang="ja-JP" altLang="en-US" sz="1400" dirty="0"/>
        </a:p>
      </dgm:t>
    </dgm:pt>
    <dgm:pt modelId="{599E7E0E-3591-45A2-BF6A-F4C595D5D842}" type="parTrans" cxnId="{A30F9924-43F8-4089-90FB-ED743E07AA66}">
      <dgm:prSet/>
      <dgm:spPr/>
      <dgm:t>
        <a:bodyPr/>
        <a:lstStyle/>
        <a:p>
          <a:endParaRPr kumimoji="1" lang="ja-JP" altLang="en-US"/>
        </a:p>
      </dgm:t>
    </dgm:pt>
    <dgm:pt modelId="{80DC535F-F05A-48B9-8C20-71671BDFC83D}" type="sibTrans" cxnId="{A30F9924-43F8-4089-90FB-ED743E07AA66}">
      <dgm:prSet/>
      <dgm:spPr/>
      <dgm:t>
        <a:bodyPr/>
        <a:lstStyle/>
        <a:p>
          <a:endParaRPr kumimoji="1" lang="ja-JP" altLang="en-US"/>
        </a:p>
      </dgm:t>
    </dgm:pt>
    <dgm:pt modelId="{05D43CA1-070B-477D-984F-DB1B81E734C3}">
      <dgm:prSet phldrT="[テキスト]" custT="1"/>
      <dgm:spPr/>
      <dgm:t>
        <a:bodyPr/>
        <a:lstStyle/>
        <a:p>
          <a:pPr>
            <a:spcAft>
              <a:spcPts val="300"/>
            </a:spcAft>
          </a:pPr>
          <a:r>
            <a:rPr kumimoji="1" lang="ja-JP" altLang="en-US" sz="1600" dirty="0" smtClean="0"/>
            <a:t>機関</a:t>
          </a:r>
          <a:endParaRPr kumimoji="1" lang="en-US" altLang="ja-JP" sz="1600" dirty="0" smtClean="0"/>
        </a:p>
        <a:p>
          <a:pPr>
            <a:spcAft>
              <a:spcPts val="300"/>
            </a:spcAft>
          </a:pPr>
          <a:r>
            <a:rPr kumimoji="1" lang="ja-JP" altLang="en-US" sz="1600" dirty="0" smtClean="0"/>
            <a:t>支援</a:t>
          </a:r>
          <a:endParaRPr kumimoji="1" lang="ja-JP" altLang="en-US" sz="1600" dirty="0"/>
        </a:p>
      </dgm:t>
    </dgm:pt>
    <dgm:pt modelId="{29165B69-D966-4E11-A134-923381DD80CB}" type="parTrans" cxnId="{6D21F9C2-E2D5-4058-BFA0-7AF5AA51DB54}">
      <dgm:prSet/>
      <dgm:spPr/>
      <dgm:t>
        <a:bodyPr/>
        <a:lstStyle/>
        <a:p>
          <a:endParaRPr kumimoji="1" lang="ja-JP" altLang="en-US"/>
        </a:p>
      </dgm:t>
    </dgm:pt>
    <dgm:pt modelId="{227607D2-9900-4C75-9687-D8C498E4BBC8}" type="sibTrans" cxnId="{6D21F9C2-E2D5-4058-BFA0-7AF5AA51DB54}">
      <dgm:prSet/>
      <dgm:spPr/>
      <dgm:t>
        <a:bodyPr/>
        <a:lstStyle/>
        <a:p>
          <a:endParaRPr kumimoji="1" lang="ja-JP" altLang="en-US"/>
        </a:p>
      </dgm:t>
    </dgm:pt>
    <dgm:pt modelId="{99F35600-5291-4AEF-8F1D-0B742343AAB6}">
      <dgm:prSet phldrT="[テキスト]"/>
      <dgm:spPr/>
      <dgm:t>
        <a:bodyPr/>
        <a:lstStyle/>
        <a:p>
          <a:r>
            <a:rPr kumimoji="1" lang="ja-JP" altLang="en-US" dirty="0"/>
            <a:t>障がい児通所支援事業所への助言</a:t>
          </a:r>
        </a:p>
      </dgm:t>
    </dgm:pt>
    <dgm:pt modelId="{901FE1AC-212E-4CA4-9048-7AB9E4D20FB2}" type="parTrans" cxnId="{EBF9BFDB-4167-43E1-8F2F-C743BCA822E2}">
      <dgm:prSet/>
      <dgm:spPr/>
      <dgm:t>
        <a:bodyPr/>
        <a:lstStyle/>
        <a:p>
          <a:endParaRPr kumimoji="1" lang="ja-JP" altLang="en-US"/>
        </a:p>
      </dgm:t>
    </dgm:pt>
    <dgm:pt modelId="{294F437B-0305-4332-BE57-BFD2EFE8DD74}" type="sibTrans" cxnId="{EBF9BFDB-4167-43E1-8F2F-C743BCA822E2}">
      <dgm:prSet/>
      <dgm:spPr/>
      <dgm:t>
        <a:bodyPr/>
        <a:lstStyle/>
        <a:p>
          <a:endParaRPr kumimoji="1" lang="ja-JP" altLang="en-US"/>
        </a:p>
      </dgm:t>
    </dgm:pt>
    <dgm:pt modelId="{E1FED1ED-E8C4-4C9E-9738-347EAFD163F3}">
      <dgm:prSet phldrT="[テキスト]" custT="1"/>
      <dgm:spPr/>
      <dgm:t>
        <a:bodyPr/>
        <a:lstStyle/>
        <a:p>
          <a:pPr>
            <a:spcAft>
              <a:spcPts val="300"/>
            </a:spcAft>
          </a:pPr>
          <a:r>
            <a:rPr kumimoji="1" lang="ja-JP" altLang="en-US" sz="1600" dirty="0" smtClean="0"/>
            <a:t>地域</a:t>
          </a:r>
          <a:endParaRPr kumimoji="1" lang="en-US" altLang="ja-JP" sz="1600" dirty="0" smtClean="0"/>
        </a:p>
        <a:p>
          <a:pPr>
            <a:spcAft>
              <a:spcPts val="300"/>
            </a:spcAft>
          </a:pPr>
          <a:r>
            <a:rPr kumimoji="1" lang="ja-JP" altLang="en-US" sz="1600" dirty="0" smtClean="0"/>
            <a:t>連携</a:t>
          </a:r>
          <a:endParaRPr kumimoji="1" lang="ja-JP" altLang="en-US" sz="1600" dirty="0"/>
        </a:p>
      </dgm:t>
    </dgm:pt>
    <dgm:pt modelId="{3A668F01-B4F6-475E-9B90-9354DAD03184}" type="parTrans" cxnId="{DAC501B2-B6B6-4560-89CC-B1BC0D1C272D}">
      <dgm:prSet/>
      <dgm:spPr/>
      <dgm:t>
        <a:bodyPr/>
        <a:lstStyle/>
        <a:p>
          <a:endParaRPr kumimoji="1" lang="ja-JP" altLang="en-US"/>
        </a:p>
      </dgm:t>
    </dgm:pt>
    <dgm:pt modelId="{0DD61F55-DF53-4FE1-86D0-2ADA0E536776}" type="sibTrans" cxnId="{DAC501B2-B6B6-4560-89CC-B1BC0D1C272D}">
      <dgm:prSet/>
      <dgm:spPr/>
      <dgm:t>
        <a:bodyPr/>
        <a:lstStyle/>
        <a:p>
          <a:endParaRPr kumimoji="1" lang="ja-JP" altLang="en-US"/>
        </a:p>
      </dgm:t>
    </dgm:pt>
    <dgm:pt modelId="{D7100681-57BA-470B-B555-096588EBDEAB}">
      <dgm:prSet phldrT="[テキスト]"/>
      <dgm:spPr/>
      <dgm:t>
        <a:bodyPr/>
        <a:lstStyle/>
        <a:p>
          <a:r>
            <a:rPr kumimoji="1" lang="ja-JP" altLang="en-US" dirty="0" err="1" smtClean="0"/>
            <a:t>障がい</a:t>
          </a:r>
          <a:r>
            <a:rPr kumimoji="1" lang="ja-JP" altLang="en-US" dirty="0" smtClean="0"/>
            <a:t>福祉、母子保健、子ども・子育て支援、教育、医療等関係機関との連携</a:t>
          </a:r>
          <a:endParaRPr kumimoji="1" lang="ja-JP" altLang="en-US" dirty="0"/>
        </a:p>
      </dgm:t>
    </dgm:pt>
    <dgm:pt modelId="{C7237798-BF4F-4E2F-803F-7376F15355B2}" type="parTrans" cxnId="{9BC53FF9-26F7-4B4E-9049-386055FEF9BA}">
      <dgm:prSet/>
      <dgm:spPr/>
      <dgm:t>
        <a:bodyPr/>
        <a:lstStyle/>
        <a:p>
          <a:endParaRPr kumimoji="1" lang="ja-JP" altLang="en-US"/>
        </a:p>
      </dgm:t>
    </dgm:pt>
    <dgm:pt modelId="{7D7F3491-84A6-422D-90F3-D770A806BD69}" type="sibTrans" cxnId="{9BC53FF9-26F7-4B4E-9049-386055FEF9BA}">
      <dgm:prSet/>
      <dgm:spPr/>
      <dgm:t>
        <a:bodyPr/>
        <a:lstStyle/>
        <a:p>
          <a:endParaRPr kumimoji="1" lang="ja-JP" altLang="en-US"/>
        </a:p>
      </dgm:t>
    </dgm:pt>
    <dgm:pt modelId="{23399A99-610F-4985-9C4F-EECA42557516}">
      <dgm:prSet phldrT="[テキスト]"/>
      <dgm:spPr/>
      <dgm:t>
        <a:bodyPr/>
        <a:lstStyle/>
        <a:p>
          <a:r>
            <a:rPr kumimoji="1" lang="ja-JP" altLang="en-US" dirty="0"/>
            <a:t>保育所等訪問支援</a:t>
          </a:r>
        </a:p>
      </dgm:t>
    </dgm:pt>
    <dgm:pt modelId="{71503746-B2BD-42F3-B726-B18BFAB8DCEC}" type="parTrans" cxnId="{0025395F-4007-44F8-A4AB-AF2FE5C61E04}">
      <dgm:prSet/>
      <dgm:spPr/>
      <dgm:t>
        <a:bodyPr/>
        <a:lstStyle/>
        <a:p>
          <a:endParaRPr kumimoji="1" lang="ja-JP" altLang="en-US"/>
        </a:p>
      </dgm:t>
    </dgm:pt>
    <dgm:pt modelId="{3008D2AD-CF4E-4B39-8114-D3DF53D817DE}" type="sibTrans" cxnId="{0025395F-4007-44F8-A4AB-AF2FE5C61E04}">
      <dgm:prSet/>
      <dgm:spPr/>
      <dgm:t>
        <a:bodyPr/>
        <a:lstStyle/>
        <a:p>
          <a:endParaRPr kumimoji="1" lang="ja-JP" altLang="en-US"/>
        </a:p>
      </dgm:t>
    </dgm:pt>
    <dgm:pt modelId="{E298FDF2-261C-402E-87D1-5F2E1F94E79F}" type="pres">
      <dgm:prSet presAssocID="{8FF3EFB5-2713-4650-BD17-41100B62A777}" presName="composite" presStyleCnt="0">
        <dgm:presLayoutVars>
          <dgm:chMax val="5"/>
          <dgm:dir val="rev"/>
          <dgm:animLvl val="ctr"/>
          <dgm:resizeHandles val="exact"/>
        </dgm:presLayoutVars>
      </dgm:prSet>
      <dgm:spPr/>
      <dgm:t>
        <a:bodyPr/>
        <a:lstStyle/>
        <a:p>
          <a:endParaRPr kumimoji="1" lang="ja-JP" altLang="en-US"/>
        </a:p>
      </dgm:t>
    </dgm:pt>
    <dgm:pt modelId="{28AD3FC5-CEE0-4044-A313-DBA0926E843B}" type="pres">
      <dgm:prSet presAssocID="{8FF3EFB5-2713-4650-BD17-41100B62A777}" presName="cycle" presStyleCnt="0"/>
      <dgm:spPr/>
    </dgm:pt>
    <dgm:pt modelId="{7CBE93E5-1084-4044-89BA-3CF9D37FE780}" type="pres">
      <dgm:prSet presAssocID="{8FF3EFB5-2713-4650-BD17-41100B62A777}" presName="centerShape" presStyleCnt="0"/>
      <dgm:spPr/>
    </dgm:pt>
    <dgm:pt modelId="{4E3EE5F7-3CFB-4F32-A432-43A08E0DE1E6}" type="pres">
      <dgm:prSet presAssocID="{8FF3EFB5-2713-4650-BD17-41100B62A777}" presName="connSite" presStyleLbl="node1" presStyleIdx="0" presStyleCnt="4"/>
      <dgm:spPr/>
    </dgm:pt>
    <dgm:pt modelId="{34A00B60-605F-4C80-8898-767B1B812196}" type="pres">
      <dgm:prSet presAssocID="{8FF3EFB5-2713-4650-BD17-41100B62A777}" presName="visible" presStyleLbl="node1" presStyleIdx="0" presStyleCnt="4" custScaleX="76473" custScaleY="6851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dgm:spPr>
      <dgm:extLst>
        <a:ext uri="{E40237B7-FDA0-4F09-8148-C483321AD2D9}">
          <dgm14:cNvPr xmlns:dgm14="http://schemas.microsoft.com/office/drawing/2010/diagram" id="0" name="" descr="最新のアーキテクチャ 単色塗りつぶし"/>
        </a:ext>
      </dgm:extLst>
    </dgm:pt>
    <dgm:pt modelId="{056B22BD-879E-42CB-BA30-AFE1B6EAC4B9}" type="pres">
      <dgm:prSet presAssocID="{2EADE2CC-8CD5-4B1B-ADAD-F71E98CCEAB5}" presName="Name25" presStyleLbl="parChTrans1D1" presStyleIdx="0" presStyleCnt="3"/>
      <dgm:spPr/>
      <dgm:t>
        <a:bodyPr/>
        <a:lstStyle/>
        <a:p>
          <a:endParaRPr kumimoji="1" lang="ja-JP" altLang="en-US"/>
        </a:p>
      </dgm:t>
    </dgm:pt>
    <dgm:pt modelId="{C15A3C53-A4F9-4FD4-BCF9-D3F3D5B93751}" type="pres">
      <dgm:prSet presAssocID="{B15993FA-6C44-44E4-B701-1CC09CB2DCCF}" presName="node" presStyleCnt="0"/>
      <dgm:spPr/>
    </dgm:pt>
    <dgm:pt modelId="{D396C939-47E4-43C8-BFD8-7852C4174710}" type="pres">
      <dgm:prSet presAssocID="{B15993FA-6C44-44E4-B701-1CC09CB2DCCF}" presName="parentNode" presStyleLbl="node1" presStyleIdx="1" presStyleCnt="4" custScaleX="93654" custScaleY="90629">
        <dgm:presLayoutVars>
          <dgm:chMax val="1"/>
          <dgm:bulletEnabled val="1"/>
        </dgm:presLayoutVars>
      </dgm:prSet>
      <dgm:spPr/>
      <dgm:t>
        <a:bodyPr/>
        <a:lstStyle/>
        <a:p>
          <a:endParaRPr kumimoji="1" lang="ja-JP" altLang="en-US"/>
        </a:p>
      </dgm:t>
    </dgm:pt>
    <dgm:pt modelId="{DB8364C9-79CA-4F28-A987-1373BB19207F}" type="pres">
      <dgm:prSet presAssocID="{B15993FA-6C44-44E4-B701-1CC09CB2DCCF}" presName="childNode" presStyleLbl="revTx" presStyleIdx="0" presStyleCnt="3">
        <dgm:presLayoutVars>
          <dgm:bulletEnabled val="1"/>
        </dgm:presLayoutVars>
      </dgm:prSet>
      <dgm:spPr/>
      <dgm:t>
        <a:bodyPr/>
        <a:lstStyle/>
        <a:p>
          <a:endParaRPr kumimoji="1" lang="ja-JP" altLang="en-US"/>
        </a:p>
      </dgm:t>
    </dgm:pt>
    <dgm:pt modelId="{056AF9EF-2327-4B88-813F-04AF66FBA872}" type="pres">
      <dgm:prSet presAssocID="{29165B69-D966-4E11-A134-923381DD80CB}" presName="Name25" presStyleLbl="parChTrans1D1" presStyleIdx="1" presStyleCnt="3"/>
      <dgm:spPr/>
      <dgm:t>
        <a:bodyPr/>
        <a:lstStyle/>
        <a:p>
          <a:endParaRPr kumimoji="1" lang="ja-JP" altLang="en-US"/>
        </a:p>
      </dgm:t>
    </dgm:pt>
    <dgm:pt modelId="{9D5238CF-E98B-4564-858D-9F6F7F94066E}" type="pres">
      <dgm:prSet presAssocID="{05D43CA1-070B-477D-984F-DB1B81E734C3}" presName="node" presStyleCnt="0"/>
      <dgm:spPr/>
    </dgm:pt>
    <dgm:pt modelId="{B17A7B48-E95D-45E0-A917-331C77AEB93F}" type="pres">
      <dgm:prSet presAssocID="{05D43CA1-070B-477D-984F-DB1B81E734C3}" presName="parentNode" presStyleLbl="node1" presStyleIdx="2" presStyleCnt="4" custScaleX="88517" custScaleY="90629">
        <dgm:presLayoutVars>
          <dgm:chMax val="1"/>
          <dgm:bulletEnabled val="1"/>
        </dgm:presLayoutVars>
      </dgm:prSet>
      <dgm:spPr/>
      <dgm:t>
        <a:bodyPr/>
        <a:lstStyle/>
        <a:p>
          <a:endParaRPr kumimoji="1" lang="ja-JP" altLang="en-US"/>
        </a:p>
      </dgm:t>
    </dgm:pt>
    <dgm:pt modelId="{109A28C5-6305-4C0E-A6B6-C16A76415088}" type="pres">
      <dgm:prSet presAssocID="{05D43CA1-070B-477D-984F-DB1B81E734C3}" presName="childNode" presStyleLbl="revTx" presStyleIdx="1" presStyleCnt="3">
        <dgm:presLayoutVars>
          <dgm:bulletEnabled val="1"/>
        </dgm:presLayoutVars>
      </dgm:prSet>
      <dgm:spPr/>
      <dgm:t>
        <a:bodyPr/>
        <a:lstStyle/>
        <a:p>
          <a:endParaRPr kumimoji="1" lang="ja-JP" altLang="en-US"/>
        </a:p>
      </dgm:t>
    </dgm:pt>
    <dgm:pt modelId="{366F6226-F3B1-4ED4-8353-DB6DC9593331}" type="pres">
      <dgm:prSet presAssocID="{3A668F01-B4F6-475E-9B90-9354DAD03184}" presName="Name25" presStyleLbl="parChTrans1D1" presStyleIdx="2" presStyleCnt="3"/>
      <dgm:spPr/>
      <dgm:t>
        <a:bodyPr/>
        <a:lstStyle/>
        <a:p>
          <a:endParaRPr kumimoji="1" lang="ja-JP" altLang="en-US"/>
        </a:p>
      </dgm:t>
    </dgm:pt>
    <dgm:pt modelId="{D72CAD58-C461-4FBE-A862-5A1DBC3A6487}" type="pres">
      <dgm:prSet presAssocID="{E1FED1ED-E8C4-4C9E-9738-347EAFD163F3}" presName="node" presStyleCnt="0"/>
      <dgm:spPr/>
    </dgm:pt>
    <dgm:pt modelId="{B21F13A4-B79B-471E-AC9F-B5FF6365088F}" type="pres">
      <dgm:prSet presAssocID="{E1FED1ED-E8C4-4C9E-9738-347EAFD163F3}" presName="parentNode" presStyleLbl="node1" presStyleIdx="3" presStyleCnt="4" custScaleX="88517" custScaleY="90629">
        <dgm:presLayoutVars>
          <dgm:chMax val="1"/>
          <dgm:bulletEnabled val="1"/>
        </dgm:presLayoutVars>
      </dgm:prSet>
      <dgm:spPr/>
      <dgm:t>
        <a:bodyPr/>
        <a:lstStyle/>
        <a:p>
          <a:endParaRPr kumimoji="1" lang="ja-JP" altLang="en-US"/>
        </a:p>
      </dgm:t>
    </dgm:pt>
    <dgm:pt modelId="{98F87B4C-BDD7-46E3-A825-99D92FF5BAB8}" type="pres">
      <dgm:prSet presAssocID="{E1FED1ED-E8C4-4C9E-9738-347EAFD163F3}" presName="childNode" presStyleLbl="revTx" presStyleIdx="2" presStyleCnt="3">
        <dgm:presLayoutVars>
          <dgm:bulletEnabled val="1"/>
        </dgm:presLayoutVars>
      </dgm:prSet>
      <dgm:spPr/>
      <dgm:t>
        <a:bodyPr/>
        <a:lstStyle/>
        <a:p>
          <a:endParaRPr kumimoji="1" lang="ja-JP" altLang="en-US"/>
        </a:p>
      </dgm:t>
    </dgm:pt>
  </dgm:ptLst>
  <dgm:cxnLst>
    <dgm:cxn modelId="{A650A128-D1B8-4AFD-97BD-D14769909E94}" type="presOf" srcId="{B15993FA-6C44-44E4-B701-1CC09CB2DCCF}" destId="{D396C939-47E4-43C8-BFD8-7852C4174710}" srcOrd="0" destOrd="0" presId="urn:microsoft.com/office/officeart/2005/8/layout/radial2"/>
    <dgm:cxn modelId="{A4EA052A-BEEB-4C54-9B33-6202B3B5910C}" type="presOf" srcId="{E1FED1ED-E8C4-4C9E-9738-347EAFD163F3}" destId="{B21F13A4-B79B-471E-AC9F-B5FF6365088F}" srcOrd="0" destOrd="0" presId="urn:microsoft.com/office/officeart/2005/8/layout/radial2"/>
    <dgm:cxn modelId="{0025395F-4007-44F8-A4AB-AF2FE5C61E04}" srcId="{05D43CA1-070B-477D-984F-DB1B81E734C3}" destId="{23399A99-610F-4985-9C4F-EECA42557516}" srcOrd="1" destOrd="0" parTransId="{71503746-B2BD-42F3-B726-B18BFAB8DCEC}" sibTransId="{3008D2AD-CF4E-4B39-8114-D3DF53D817DE}"/>
    <dgm:cxn modelId="{66D6677D-9F0D-43A6-AEAC-EB3EE1AD1A76}" type="presOf" srcId="{23399A99-610F-4985-9C4F-EECA42557516}" destId="{109A28C5-6305-4C0E-A6B6-C16A76415088}" srcOrd="0" destOrd="1" presId="urn:microsoft.com/office/officeart/2005/8/layout/radial2"/>
    <dgm:cxn modelId="{A07614F9-A5B8-4AD2-9470-B6005E8707C7}" type="presOf" srcId="{FF32DCAD-E139-4036-85D3-096CE5CC58BF}" destId="{DB8364C9-79CA-4F28-A987-1373BB19207F}" srcOrd="0" destOrd="0" presId="urn:microsoft.com/office/officeart/2005/8/layout/radial2"/>
    <dgm:cxn modelId="{6C827442-CB27-4F23-9F0E-781B177C5279}" type="presOf" srcId="{29165B69-D966-4E11-A134-923381DD80CB}" destId="{056AF9EF-2327-4B88-813F-04AF66FBA872}" srcOrd="0" destOrd="0" presId="urn:microsoft.com/office/officeart/2005/8/layout/radial2"/>
    <dgm:cxn modelId="{9BC53FF9-26F7-4B4E-9049-386055FEF9BA}" srcId="{E1FED1ED-E8C4-4C9E-9738-347EAFD163F3}" destId="{D7100681-57BA-470B-B555-096588EBDEAB}" srcOrd="0" destOrd="0" parTransId="{C7237798-BF4F-4E2F-803F-7376F15355B2}" sibTransId="{7D7F3491-84A6-422D-90F3-D770A806BD69}"/>
    <dgm:cxn modelId="{9F4EB790-D815-472A-8C20-3AB701DFB6F0}" type="presOf" srcId="{3A668F01-B4F6-475E-9B90-9354DAD03184}" destId="{366F6226-F3B1-4ED4-8353-DB6DC9593331}" srcOrd="0" destOrd="0" presId="urn:microsoft.com/office/officeart/2005/8/layout/radial2"/>
    <dgm:cxn modelId="{58170584-8840-473D-AAF7-B9A836ECFACE}" type="presOf" srcId="{05D43CA1-070B-477D-984F-DB1B81E734C3}" destId="{B17A7B48-E95D-45E0-A917-331C77AEB93F}" srcOrd="0" destOrd="0" presId="urn:microsoft.com/office/officeart/2005/8/layout/radial2"/>
    <dgm:cxn modelId="{9BD2E79D-E7EF-4757-A1BC-C2D7277F7761}" srcId="{8FF3EFB5-2713-4650-BD17-41100B62A777}" destId="{B15993FA-6C44-44E4-B701-1CC09CB2DCCF}" srcOrd="0" destOrd="0" parTransId="{2EADE2CC-8CD5-4B1B-ADAD-F71E98CCEAB5}" sibTransId="{2D6821D6-7AAF-4AA3-9551-B0EC6B1C8AB0}"/>
    <dgm:cxn modelId="{B4BBB8E3-766A-44C8-A717-8F8BD984FB94}" type="presOf" srcId="{D7100681-57BA-470B-B555-096588EBDEAB}" destId="{98F87B4C-BDD7-46E3-A825-99D92FF5BAB8}" srcOrd="0" destOrd="0" presId="urn:microsoft.com/office/officeart/2005/8/layout/radial2"/>
    <dgm:cxn modelId="{EBF9BFDB-4167-43E1-8F2F-C743BCA822E2}" srcId="{05D43CA1-070B-477D-984F-DB1B81E734C3}" destId="{99F35600-5291-4AEF-8F1D-0B742343AAB6}" srcOrd="0" destOrd="0" parTransId="{901FE1AC-212E-4CA4-9048-7AB9E4D20FB2}" sibTransId="{294F437B-0305-4332-BE57-BFD2EFE8DD74}"/>
    <dgm:cxn modelId="{11888612-A516-45DF-9F5A-8827B11CD348}" type="presOf" srcId="{2EADE2CC-8CD5-4B1B-ADAD-F71E98CCEAB5}" destId="{056B22BD-879E-42CB-BA30-AFE1B6EAC4B9}" srcOrd="0" destOrd="0" presId="urn:microsoft.com/office/officeart/2005/8/layout/radial2"/>
    <dgm:cxn modelId="{6D21F9C2-E2D5-4058-BFA0-7AF5AA51DB54}" srcId="{8FF3EFB5-2713-4650-BD17-41100B62A777}" destId="{05D43CA1-070B-477D-984F-DB1B81E734C3}" srcOrd="1" destOrd="0" parTransId="{29165B69-D966-4E11-A134-923381DD80CB}" sibTransId="{227607D2-9900-4C75-9687-D8C498E4BBC8}"/>
    <dgm:cxn modelId="{A30F9924-43F8-4089-90FB-ED743E07AA66}" srcId="{B15993FA-6C44-44E4-B701-1CC09CB2DCCF}" destId="{FF32DCAD-E139-4036-85D3-096CE5CC58BF}" srcOrd="0" destOrd="0" parTransId="{599E7E0E-3591-45A2-BF6A-F4C595D5D842}" sibTransId="{80DC535F-F05A-48B9-8C20-71671BDFC83D}"/>
    <dgm:cxn modelId="{DAC501B2-B6B6-4560-89CC-B1BC0D1C272D}" srcId="{8FF3EFB5-2713-4650-BD17-41100B62A777}" destId="{E1FED1ED-E8C4-4C9E-9738-347EAFD163F3}" srcOrd="2" destOrd="0" parTransId="{3A668F01-B4F6-475E-9B90-9354DAD03184}" sibTransId="{0DD61F55-DF53-4FE1-86D0-2ADA0E536776}"/>
    <dgm:cxn modelId="{B13C0C24-B1CE-4BC8-A31B-21731A312AE2}" type="presOf" srcId="{99F35600-5291-4AEF-8F1D-0B742343AAB6}" destId="{109A28C5-6305-4C0E-A6B6-C16A76415088}" srcOrd="0" destOrd="0" presId="urn:microsoft.com/office/officeart/2005/8/layout/radial2"/>
    <dgm:cxn modelId="{86C3E817-2CB6-45D6-8687-8C03F1498DCB}" type="presOf" srcId="{8FF3EFB5-2713-4650-BD17-41100B62A777}" destId="{E298FDF2-261C-402E-87D1-5F2E1F94E79F}" srcOrd="0" destOrd="0" presId="urn:microsoft.com/office/officeart/2005/8/layout/radial2"/>
    <dgm:cxn modelId="{71939185-3522-4BC4-BC34-8E19F3B59251}" type="presParOf" srcId="{E298FDF2-261C-402E-87D1-5F2E1F94E79F}" destId="{28AD3FC5-CEE0-4044-A313-DBA0926E843B}" srcOrd="0" destOrd="0" presId="urn:microsoft.com/office/officeart/2005/8/layout/radial2"/>
    <dgm:cxn modelId="{A8C23AD6-38CF-4400-9740-9A3EFE0FAFDB}" type="presParOf" srcId="{28AD3FC5-CEE0-4044-A313-DBA0926E843B}" destId="{7CBE93E5-1084-4044-89BA-3CF9D37FE780}" srcOrd="0" destOrd="0" presId="urn:microsoft.com/office/officeart/2005/8/layout/radial2"/>
    <dgm:cxn modelId="{42515760-05EF-4D80-BB91-40DF832B6A4B}" type="presParOf" srcId="{7CBE93E5-1084-4044-89BA-3CF9D37FE780}" destId="{4E3EE5F7-3CFB-4F32-A432-43A08E0DE1E6}" srcOrd="0" destOrd="0" presId="urn:microsoft.com/office/officeart/2005/8/layout/radial2"/>
    <dgm:cxn modelId="{7F6ABA29-3584-4512-B907-595DCACF98E2}" type="presParOf" srcId="{7CBE93E5-1084-4044-89BA-3CF9D37FE780}" destId="{34A00B60-605F-4C80-8898-767B1B812196}" srcOrd="1" destOrd="0" presId="urn:microsoft.com/office/officeart/2005/8/layout/radial2"/>
    <dgm:cxn modelId="{17830A41-2D30-4833-AC8B-2900415B0AB5}" type="presParOf" srcId="{28AD3FC5-CEE0-4044-A313-DBA0926E843B}" destId="{056B22BD-879E-42CB-BA30-AFE1B6EAC4B9}" srcOrd="1" destOrd="0" presId="urn:microsoft.com/office/officeart/2005/8/layout/radial2"/>
    <dgm:cxn modelId="{734CED4F-8318-40E4-9C2A-3DE1067A3F98}" type="presParOf" srcId="{28AD3FC5-CEE0-4044-A313-DBA0926E843B}" destId="{C15A3C53-A4F9-4FD4-BCF9-D3F3D5B93751}" srcOrd="2" destOrd="0" presId="urn:microsoft.com/office/officeart/2005/8/layout/radial2"/>
    <dgm:cxn modelId="{81D447D7-1E72-4481-99C6-5DF9575D3ADF}" type="presParOf" srcId="{C15A3C53-A4F9-4FD4-BCF9-D3F3D5B93751}" destId="{D396C939-47E4-43C8-BFD8-7852C4174710}" srcOrd="0" destOrd="0" presId="urn:microsoft.com/office/officeart/2005/8/layout/radial2"/>
    <dgm:cxn modelId="{832FBF5E-8D3B-4DE6-87FA-411D7240B928}" type="presParOf" srcId="{C15A3C53-A4F9-4FD4-BCF9-D3F3D5B93751}" destId="{DB8364C9-79CA-4F28-A987-1373BB19207F}" srcOrd="1" destOrd="0" presId="urn:microsoft.com/office/officeart/2005/8/layout/radial2"/>
    <dgm:cxn modelId="{2886B0A0-264F-4781-B0EC-599A396295FB}" type="presParOf" srcId="{28AD3FC5-CEE0-4044-A313-DBA0926E843B}" destId="{056AF9EF-2327-4B88-813F-04AF66FBA872}" srcOrd="3" destOrd="0" presId="urn:microsoft.com/office/officeart/2005/8/layout/radial2"/>
    <dgm:cxn modelId="{EF16E45E-22AF-43E6-B411-2142E6BF8AFB}" type="presParOf" srcId="{28AD3FC5-CEE0-4044-A313-DBA0926E843B}" destId="{9D5238CF-E98B-4564-858D-9F6F7F94066E}" srcOrd="4" destOrd="0" presId="urn:microsoft.com/office/officeart/2005/8/layout/radial2"/>
    <dgm:cxn modelId="{EA562D71-3D3B-43AF-A0FC-B62F4732C31F}" type="presParOf" srcId="{9D5238CF-E98B-4564-858D-9F6F7F94066E}" destId="{B17A7B48-E95D-45E0-A917-331C77AEB93F}" srcOrd="0" destOrd="0" presId="urn:microsoft.com/office/officeart/2005/8/layout/radial2"/>
    <dgm:cxn modelId="{3BA3A3D0-1F75-43CB-AF80-4722B0D17491}" type="presParOf" srcId="{9D5238CF-E98B-4564-858D-9F6F7F94066E}" destId="{109A28C5-6305-4C0E-A6B6-C16A76415088}" srcOrd="1" destOrd="0" presId="urn:microsoft.com/office/officeart/2005/8/layout/radial2"/>
    <dgm:cxn modelId="{51942135-52E7-4D01-8D7F-E602F4F93773}" type="presParOf" srcId="{28AD3FC5-CEE0-4044-A313-DBA0926E843B}" destId="{366F6226-F3B1-4ED4-8353-DB6DC9593331}" srcOrd="5" destOrd="0" presId="urn:microsoft.com/office/officeart/2005/8/layout/radial2"/>
    <dgm:cxn modelId="{95C452C4-61B7-47B3-89C4-0A8F0E0A8F93}" type="presParOf" srcId="{28AD3FC5-CEE0-4044-A313-DBA0926E843B}" destId="{D72CAD58-C461-4FBE-A862-5A1DBC3A6487}" srcOrd="6" destOrd="0" presId="urn:microsoft.com/office/officeart/2005/8/layout/radial2"/>
    <dgm:cxn modelId="{DC19E722-0680-4FA5-83D3-84E490D397C0}" type="presParOf" srcId="{D72CAD58-C461-4FBE-A862-5A1DBC3A6487}" destId="{B21F13A4-B79B-471E-AC9F-B5FF6365088F}" srcOrd="0" destOrd="0" presId="urn:microsoft.com/office/officeart/2005/8/layout/radial2"/>
    <dgm:cxn modelId="{32645C89-4400-4185-80A0-79629CA93277}" type="presParOf" srcId="{D72CAD58-C461-4FBE-A862-5A1DBC3A6487}" destId="{98F87B4C-BDD7-46E3-A825-99D92FF5BAB8}" srcOrd="1" destOrd="0" presId="urn:microsoft.com/office/officeart/2005/8/layout/radial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16E678-749F-4C9D-B522-AA62D36B593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9C46B92E-087C-4E68-BFA1-ADBB32F2EEA0}">
      <dgm:prSet phldrT="[テキスト]" custT="1"/>
      <dgm:spPr/>
      <dgm:t>
        <a:bodyPr/>
        <a:lstStyle/>
        <a:p>
          <a:r>
            <a:rPr kumimoji="1" lang="ja-JP" altLang="en-US" sz="1600" dirty="0"/>
            <a:t>登録医療機関の増加</a:t>
          </a:r>
        </a:p>
      </dgm:t>
    </dgm:pt>
    <dgm:pt modelId="{0F8E1B2C-2CD8-42DC-AC65-7BBFB81DA67F}" type="parTrans" cxnId="{F2A47BEA-85C0-44B4-8C9E-E5391C9C5A14}">
      <dgm:prSet/>
      <dgm:spPr/>
      <dgm:t>
        <a:bodyPr/>
        <a:lstStyle/>
        <a:p>
          <a:endParaRPr kumimoji="1" lang="ja-JP" altLang="en-US" sz="1600"/>
        </a:p>
      </dgm:t>
    </dgm:pt>
    <dgm:pt modelId="{FF47057E-3A55-4651-A602-1FBAFBC0EC14}" type="sibTrans" cxnId="{F2A47BEA-85C0-44B4-8C9E-E5391C9C5A14}">
      <dgm:prSet/>
      <dgm:spPr/>
      <dgm:t>
        <a:bodyPr/>
        <a:lstStyle/>
        <a:p>
          <a:endParaRPr kumimoji="1" lang="ja-JP" altLang="en-US" sz="1600"/>
        </a:p>
      </dgm:t>
    </dgm:pt>
    <dgm:pt modelId="{6CCD7762-DB42-4DE9-80D6-646A33490BE0}">
      <dgm:prSet phldrT="[テキスト]" custT="1"/>
      <dgm:spPr/>
      <dgm:t>
        <a:bodyPr/>
        <a:lstStyle/>
        <a:p>
          <a:r>
            <a:rPr kumimoji="1" lang="ja-JP" altLang="en-US" sz="1600" dirty="0"/>
            <a:t>医療機関同士のネットワーク構築</a:t>
          </a:r>
        </a:p>
      </dgm:t>
    </dgm:pt>
    <dgm:pt modelId="{B812725F-C839-4205-8671-33963E7A519D}" type="parTrans" cxnId="{5B8CB544-073F-40A7-9122-FF526A4AF75E}">
      <dgm:prSet/>
      <dgm:spPr/>
      <dgm:t>
        <a:bodyPr/>
        <a:lstStyle/>
        <a:p>
          <a:endParaRPr kumimoji="1" lang="ja-JP" altLang="en-US" sz="1600"/>
        </a:p>
      </dgm:t>
    </dgm:pt>
    <dgm:pt modelId="{9018DD9A-0293-4934-AEDF-311FD5B5B1AC}" type="sibTrans" cxnId="{5B8CB544-073F-40A7-9122-FF526A4AF75E}">
      <dgm:prSet/>
      <dgm:spPr/>
      <dgm:t>
        <a:bodyPr/>
        <a:lstStyle/>
        <a:p>
          <a:endParaRPr kumimoji="1" lang="ja-JP" altLang="en-US" sz="1600"/>
        </a:p>
      </dgm:t>
    </dgm:pt>
    <dgm:pt modelId="{69528DBF-95B5-4F9B-951A-50C8280417EF}">
      <dgm:prSet phldrT="[テキスト]" custT="1"/>
      <dgm:spPr/>
      <dgm:t>
        <a:bodyPr/>
        <a:lstStyle/>
        <a:p>
          <a:r>
            <a:rPr kumimoji="1" lang="ja-JP" altLang="en-US" sz="1600"/>
            <a:t>初診待機期間の減少</a:t>
          </a:r>
        </a:p>
      </dgm:t>
    </dgm:pt>
    <dgm:pt modelId="{16D6B689-CE42-4757-87AF-6C863F2F33AD}" type="parTrans" cxnId="{EBD64CAA-F631-4D18-8940-5AFC555D2428}">
      <dgm:prSet/>
      <dgm:spPr/>
      <dgm:t>
        <a:bodyPr/>
        <a:lstStyle/>
        <a:p>
          <a:endParaRPr kumimoji="1" lang="ja-JP" altLang="en-US" sz="1600"/>
        </a:p>
      </dgm:t>
    </dgm:pt>
    <dgm:pt modelId="{B5D1A011-CF95-4C18-97DD-62EB55B7DF45}" type="sibTrans" cxnId="{EBD64CAA-F631-4D18-8940-5AFC555D2428}">
      <dgm:prSet/>
      <dgm:spPr/>
      <dgm:t>
        <a:bodyPr/>
        <a:lstStyle/>
        <a:p>
          <a:endParaRPr kumimoji="1" lang="ja-JP" altLang="en-US" sz="1600"/>
        </a:p>
      </dgm:t>
    </dgm:pt>
    <dgm:pt modelId="{08A7E5D1-F73D-442F-ACE9-6F4E9C884895}">
      <dgm:prSet custT="1"/>
      <dgm:spPr/>
      <dgm:t>
        <a:bodyPr/>
        <a:lstStyle/>
        <a:p>
          <a:r>
            <a:rPr kumimoji="1" lang="ja-JP" altLang="en-US" sz="1600" dirty="0"/>
            <a:t>身近な地域で受診できる環境の整備</a:t>
          </a:r>
        </a:p>
      </dgm:t>
    </dgm:pt>
    <dgm:pt modelId="{9932B937-FC64-4B86-B4CC-1723D683F96F}" type="parTrans" cxnId="{DE4D44FA-FE8B-4383-84F7-9D81628902F6}">
      <dgm:prSet/>
      <dgm:spPr/>
      <dgm:t>
        <a:bodyPr/>
        <a:lstStyle/>
        <a:p>
          <a:endParaRPr kumimoji="1" lang="ja-JP" altLang="en-US" sz="1600"/>
        </a:p>
      </dgm:t>
    </dgm:pt>
    <dgm:pt modelId="{CFDE580E-67BE-4323-805B-20A117E6FA9B}" type="sibTrans" cxnId="{DE4D44FA-FE8B-4383-84F7-9D81628902F6}">
      <dgm:prSet/>
      <dgm:spPr/>
      <dgm:t>
        <a:bodyPr/>
        <a:lstStyle/>
        <a:p>
          <a:endParaRPr kumimoji="1" lang="ja-JP" altLang="en-US" sz="1600"/>
        </a:p>
      </dgm:t>
    </dgm:pt>
    <dgm:pt modelId="{08EA6A75-634A-42DA-8EF3-2CD3A8550453}">
      <dgm:prSet custT="1"/>
      <dgm:spPr/>
      <dgm:t>
        <a:bodyPr/>
        <a:lstStyle/>
        <a:p>
          <a:r>
            <a:rPr kumimoji="1" lang="ja-JP" altLang="en-US" sz="1600" dirty="0"/>
            <a:t>困難ケースへの対応や医療機関同士のつながりの基盤整備</a:t>
          </a:r>
        </a:p>
      </dgm:t>
    </dgm:pt>
    <dgm:pt modelId="{289DF388-4597-401F-B38D-5D128DB60941}" type="parTrans" cxnId="{88DC3948-9BC2-4FD6-9E11-99F433125330}">
      <dgm:prSet/>
      <dgm:spPr/>
      <dgm:t>
        <a:bodyPr/>
        <a:lstStyle/>
        <a:p>
          <a:endParaRPr kumimoji="1" lang="ja-JP" altLang="en-US" sz="1600"/>
        </a:p>
      </dgm:t>
    </dgm:pt>
    <dgm:pt modelId="{662F7859-E61C-4E64-ABE2-875383A994B9}" type="sibTrans" cxnId="{88DC3948-9BC2-4FD6-9E11-99F433125330}">
      <dgm:prSet/>
      <dgm:spPr/>
      <dgm:t>
        <a:bodyPr/>
        <a:lstStyle/>
        <a:p>
          <a:endParaRPr kumimoji="1" lang="ja-JP" altLang="en-US" sz="1600"/>
        </a:p>
      </dgm:t>
    </dgm:pt>
    <dgm:pt modelId="{2C298ECA-E968-469F-8E83-1303C0F76DD6}" type="pres">
      <dgm:prSet presAssocID="{3416E678-749F-4C9D-B522-AA62D36B5931}" presName="linear" presStyleCnt="0">
        <dgm:presLayoutVars>
          <dgm:dir/>
          <dgm:animLvl val="lvl"/>
          <dgm:resizeHandles val="exact"/>
        </dgm:presLayoutVars>
      </dgm:prSet>
      <dgm:spPr/>
      <dgm:t>
        <a:bodyPr/>
        <a:lstStyle/>
        <a:p>
          <a:endParaRPr kumimoji="1" lang="ja-JP" altLang="en-US"/>
        </a:p>
      </dgm:t>
    </dgm:pt>
    <dgm:pt modelId="{B0BDAD4B-DD95-4A69-B0B3-B25B5AEF3716}" type="pres">
      <dgm:prSet presAssocID="{9C46B92E-087C-4E68-BFA1-ADBB32F2EEA0}" presName="parentLin" presStyleCnt="0"/>
      <dgm:spPr/>
    </dgm:pt>
    <dgm:pt modelId="{1EC5F267-501C-471C-8087-C3B991B08DF0}" type="pres">
      <dgm:prSet presAssocID="{9C46B92E-087C-4E68-BFA1-ADBB32F2EEA0}" presName="parentLeftMargin" presStyleLbl="node1" presStyleIdx="0" presStyleCnt="3"/>
      <dgm:spPr/>
      <dgm:t>
        <a:bodyPr/>
        <a:lstStyle/>
        <a:p>
          <a:endParaRPr kumimoji="1" lang="ja-JP" altLang="en-US"/>
        </a:p>
      </dgm:t>
    </dgm:pt>
    <dgm:pt modelId="{4FE27881-4E71-4157-AD2C-AA7E7E5C899F}" type="pres">
      <dgm:prSet presAssocID="{9C46B92E-087C-4E68-BFA1-ADBB32F2EEA0}" presName="parentText" presStyleLbl="node1" presStyleIdx="0" presStyleCnt="3">
        <dgm:presLayoutVars>
          <dgm:chMax val="0"/>
          <dgm:bulletEnabled val="1"/>
        </dgm:presLayoutVars>
      </dgm:prSet>
      <dgm:spPr/>
      <dgm:t>
        <a:bodyPr/>
        <a:lstStyle/>
        <a:p>
          <a:endParaRPr kumimoji="1" lang="ja-JP" altLang="en-US"/>
        </a:p>
      </dgm:t>
    </dgm:pt>
    <dgm:pt modelId="{5513B2A5-E4D0-440E-931D-5F597B8CA0E0}" type="pres">
      <dgm:prSet presAssocID="{9C46B92E-087C-4E68-BFA1-ADBB32F2EEA0}" presName="negativeSpace" presStyleCnt="0"/>
      <dgm:spPr/>
    </dgm:pt>
    <dgm:pt modelId="{B02F8170-996B-4933-86D7-EBE372893444}" type="pres">
      <dgm:prSet presAssocID="{9C46B92E-087C-4E68-BFA1-ADBB32F2EEA0}" presName="childText" presStyleLbl="conFgAcc1" presStyleIdx="0" presStyleCnt="3">
        <dgm:presLayoutVars>
          <dgm:bulletEnabled val="1"/>
        </dgm:presLayoutVars>
      </dgm:prSet>
      <dgm:spPr/>
      <dgm:t>
        <a:bodyPr/>
        <a:lstStyle/>
        <a:p>
          <a:endParaRPr kumimoji="1" lang="ja-JP" altLang="en-US"/>
        </a:p>
      </dgm:t>
    </dgm:pt>
    <dgm:pt modelId="{E5F1FC56-3A47-416F-A6B4-28EEAF01153C}" type="pres">
      <dgm:prSet presAssocID="{FF47057E-3A55-4651-A602-1FBAFBC0EC14}" presName="spaceBetweenRectangles" presStyleCnt="0"/>
      <dgm:spPr/>
    </dgm:pt>
    <dgm:pt modelId="{91034E74-A749-49D9-B73B-1B162A4F1EF6}" type="pres">
      <dgm:prSet presAssocID="{6CCD7762-DB42-4DE9-80D6-646A33490BE0}" presName="parentLin" presStyleCnt="0"/>
      <dgm:spPr/>
    </dgm:pt>
    <dgm:pt modelId="{6C259B13-1DC6-4FB7-AC8A-066599183CC9}" type="pres">
      <dgm:prSet presAssocID="{6CCD7762-DB42-4DE9-80D6-646A33490BE0}" presName="parentLeftMargin" presStyleLbl="node1" presStyleIdx="0" presStyleCnt="3"/>
      <dgm:spPr/>
      <dgm:t>
        <a:bodyPr/>
        <a:lstStyle/>
        <a:p>
          <a:endParaRPr kumimoji="1" lang="ja-JP" altLang="en-US"/>
        </a:p>
      </dgm:t>
    </dgm:pt>
    <dgm:pt modelId="{58F47C2F-F889-4D34-9BB0-C8AD180CD7FE}" type="pres">
      <dgm:prSet presAssocID="{6CCD7762-DB42-4DE9-80D6-646A33490BE0}" presName="parentText" presStyleLbl="node1" presStyleIdx="1" presStyleCnt="3">
        <dgm:presLayoutVars>
          <dgm:chMax val="0"/>
          <dgm:bulletEnabled val="1"/>
        </dgm:presLayoutVars>
      </dgm:prSet>
      <dgm:spPr/>
      <dgm:t>
        <a:bodyPr/>
        <a:lstStyle/>
        <a:p>
          <a:endParaRPr kumimoji="1" lang="ja-JP" altLang="en-US"/>
        </a:p>
      </dgm:t>
    </dgm:pt>
    <dgm:pt modelId="{19885FC8-82AE-4144-AF28-BF44765B370A}" type="pres">
      <dgm:prSet presAssocID="{6CCD7762-DB42-4DE9-80D6-646A33490BE0}" presName="negativeSpace" presStyleCnt="0"/>
      <dgm:spPr/>
    </dgm:pt>
    <dgm:pt modelId="{B030D70E-BA0E-4591-A7F1-0ED209E9E18D}" type="pres">
      <dgm:prSet presAssocID="{6CCD7762-DB42-4DE9-80D6-646A33490BE0}" presName="childText" presStyleLbl="conFgAcc1" presStyleIdx="1" presStyleCnt="3">
        <dgm:presLayoutVars>
          <dgm:bulletEnabled val="1"/>
        </dgm:presLayoutVars>
      </dgm:prSet>
      <dgm:spPr/>
      <dgm:t>
        <a:bodyPr/>
        <a:lstStyle/>
        <a:p>
          <a:endParaRPr kumimoji="1" lang="ja-JP" altLang="en-US"/>
        </a:p>
      </dgm:t>
    </dgm:pt>
    <dgm:pt modelId="{BA4D82B1-3401-4D42-83C4-9B28392FC833}" type="pres">
      <dgm:prSet presAssocID="{9018DD9A-0293-4934-AEDF-311FD5B5B1AC}" presName="spaceBetweenRectangles" presStyleCnt="0"/>
      <dgm:spPr/>
    </dgm:pt>
    <dgm:pt modelId="{9B5270CE-8FDA-4ACF-95E1-8F5724144D33}" type="pres">
      <dgm:prSet presAssocID="{69528DBF-95B5-4F9B-951A-50C8280417EF}" presName="parentLin" presStyleCnt="0"/>
      <dgm:spPr/>
    </dgm:pt>
    <dgm:pt modelId="{68B62282-C49A-48E6-B347-5C5498B4CC0C}" type="pres">
      <dgm:prSet presAssocID="{69528DBF-95B5-4F9B-951A-50C8280417EF}" presName="parentLeftMargin" presStyleLbl="node1" presStyleIdx="1" presStyleCnt="3"/>
      <dgm:spPr/>
      <dgm:t>
        <a:bodyPr/>
        <a:lstStyle/>
        <a:p>
          <a:endParaRPr kumimoji="1" lang="ja-JP" altLang="en-US"/>
        </a:p>
      </dgm:t>
    </dgm:pt>
    <dgm:pt modelId="{A4D4BCAF-1562-4A0D-9E9C-85F85CE762BB}" type="pres">
      <dgm:prSet presAssocID="{69528DBF-95B5-4F9B-951A-50C8280417EF}" presName="parentText" presStyleLbl="node1" presStyleIdx="2" presStyleCnt="3">
        <dgm:presLayoutVars>
          <dgm:chMax val="0"/>
          <dgm:bulletEnabled val="1"/>
        </dgm:presLayoutVars>
      </dgm:prSet>
      <dgm:spPr/>
      <dgm:t>
        <a:bodyPr/>
        <a:lstStyle/>
        <a:p>
          <a:endParaRPr kumimoji="1" lang="ja-JP" altLang="en-US"/>
        </a:p>
      </dgm:t>
    </dgm:pt>
    <dgm:pt modelId="{A3393BD5-555D-4753-A5FB-6B7269D1FFC2}" type="pres">
      <dgm:prSet presAssocID="{69528DBF-95B5-4F9B-951A-50C8280417EF}" presName="negativeSpace" presStyleCnt="0"/>
      <dgm:spPr/>
    </dgm:pt>
    <dgm:pt modelId="{AC7FAAA2-AFA9-4A48-9CFA-106607499118}" type="pres">
      <dgm:prSet presAssocID="{69528DBF-95B5-4F9B-951A-50C8280417EF}" presName="childText" presStyleLbl="conFgAcc1" presStyleIdx="2" presStyleCnt="3">
        <dgm:presLayoutVars>
          <dgm:bulletEnabled val="1"/>
        </dgm:presLayoutVars>
      </dgm:prSet>
      <dgm:spPr/>
    </dgm:pt>
  </dgm:ptLst>
  <dgm:cxnLst>
    <dgm:cxn modelId="{DB11B951-01A9-4CF7-BFDC-22293B1446EF}" type="presOf" srcId="{6CCD7762-DB42-4DE9-80D6-646A33490BE0}" destId="{58F47C2F-F889-4D34-9BB0-C8AD180CD7FE}" srcOrd="1" destOrd="0" presId="urn:microsoft.com/office/officeart/2005/8/layout/list1"/>
    <dgm:cxn modelId="{88DC3948-9BC2-4FD6-9E11-99F433125330}" srcId="{6CCD7762-DB42-4DE9-80D6-646A33490BE0}" destId="{08EA6A75-634A-42DA-8EF3-2CD3A8550453}" srcOrd="0" destOrd="0" parTransId="{289DF388-4597-401F-B38D-5D128DB60941}" sibTransId="{662F7859-E61C-4E64-ABE2-875383A994B9}"/>
    <dgm:cxn modelId="{5B8CB544-073F-40A7-9122-FF526A4AF75E}" srcId="{3416E678-749F-4C9D-B522-AA62D36B5931}" destId="{6CCD7762-DB42-4DE9-80D6-646A33490BE0}" srcOrd="1" destOrd="0" parTransId="{B812725F-C839-4205-8671-33963E7A519D}" sibTransId="{9018DD9A-0293-4934-AEDF-311FD5B5B1AC}"/>
    <dgm:cxn modelId="{E6ECAF8E-98AF-4F54-8AA9-1AB9CB52F9F5}" type="presOf" srcId="{08A7E5D1-F73D-442F-ACE9-6F4E9C884895}" destId="{B02F8170-996B-4933-86D7-EBE372893444}" srcOrd="0" destOrd="0" presId="urn:microsoft.com/office/officeart/2005/8/layout/list1"/>
    <dgm:cxn modelId="{104B48A1-13AE-4A70-9536-AD8CBFDCB1D5}" type="presOf" srcId="{69528DBF-95B5-4F9B-951A-50C8280417EF}" destId="{A4D4BCAF-1562-4A0D-9E9C-85F85CE762BB}" srcOrd="1" destOrd="0" presId="urn:microsoft.com/office/officeart/2005/8/layout/list1"/>
    <dgm:cxn modelId="{DE4D44FA-FE8B-4383-84F7-9D81628902F6}" srcId="{9C46B92E-087C-4E68-BFA1-ADBB32F2EEA0}" destId="{08A7E5D1-F73D-442F-ACE9-6F4E9C884895}" srcOrd="0" destOrd="0" parTransId="{9932B937-FC64-4B86-B4CC-1723D683F96F}" sibTransId="{CFDE580E-67BE-4323-805B-20A117E6FA9B}"/>
    <dgm:cxn modelId="{25213D08-3191-4E01-9E17-F717190984DD}" type="presOf" srcId="{3416E678-749F-4C9D-B522-AA62D36B5931}" destId="{2C298ECA-E968-469F-8E83-1303C0F76DD6}" srcOrd="0" destOrd="0" presId="urn:microsoft.com/office/officeart/2005/8/layout/list1"/>
    <dgm:cxn modelId="{EBD64CAA-F631-4D18-8940-5AFC555D2428}" srcId="{3416E678-749F-4C9D-B522-AA62D36B5931}" destId="{69528DBF-95B5-4F9B-951A-50C8280417EF}" srcOrd="2" destOrd="0" parTransId="{16D6B689-CE42-4757-87AF-6C863F2F33AD}" sibTransId="{B5D1A011-CF95-4C18-97DD-62EB55B7DF45}"/>
    <dgm:cxn modelId="{59CFD658-A293-45D3-BC87-5909180AD668}" type="presOf" srcId="{08EA6A75-634A-42DA-8EF3-2CD3A8550453}" destId="{B030D70E-BA0E-4591-A7F1-0ED209E9E18D}" srcOrd="0" destOrd="0" presId="urn:microsoft.com/office/officeart/2005/8/layout/list1"/>
    <dgm:cxn modelId="{F9A08467-AB43-4F16-B398-AA7E26FCFDA4}" type="presOf" srcId="{6CCD7762-DB42-4DE9-80D6-646A33490BE0}" destId="{6C259B13-1DC6-4FB7-AC8A-066599183CC9}" srcOrd="0" destOrd="0" presId="urn:microsoft.com/office/officeart/2005/8/layout/list1"/>
    <dgm:cxn modelId="{E5973BDC-E5A0-47AE-BD37-3BDC5621257F}" type="presOf" srcId="{9C46B92E-087C-4E68-BFA1-ADBB32F2EEA0}" destId="{1EC5F267-501C-471C-8087-C3B991B08DF0}" srcOrd="0" destOrd="0" presId="urn:microsoft.com/office/officeart/2005/8/layout/list1"/>
    <dgm:cxn modelId="{FDB3B8D2-E9F6-470D-9DEE-CA7D78934D98}" type="presOf" srcId="{9C46B92E-087C-4E68-BFA1-ADBB32F2EEA0}" destId="{4FE27881-4E71-4157-AD2C-AA7E7E5C899F}" srcOrd="1" destOrd="0" presId="urn:microsoft.com/office/officeart/2005/8/layout/list1"/>
    <dgm:cxn modelId="{184241B7-1B7B-4348-BDF3-CA4844A3FB38}" type="presOf" srcId="{69528DBF-95B5-4F9B-951A-50C8280417EF}" destId="{68B62282-C49A-48E6-B347-5C5498B4CC0C}" srcOrd="0" destOrd="0" presId="urn:microsoft.com/office/officeart/2005/8/layout/list1"/>
    <dgm:cxn modelId="{F2A47BEA-85C0-44B4-8C9E-E5391C9C5A14}" srcId="{3416E678-749F-4C9D-B522-AA62D36B5931}" destId="{9C46B92E-087C-4E68-BFA1-ADBB32F2EEA0}" srcOrd="0" destOrd="0" parTransId="{0F8E1B2C-2CD8-42DC-AC65-7BBFB81DA67F}" sibTransId="{FF47057E-3A55-4651-A602-1FBAFBC0EC14}"/>
    <dgm:cxn modelId="{F68C0259-ADAD-4912-BEAA-0813F39D716C}" type="presParOf" srcId="{2C298ECA-E968-469F-8E83-1303C0F76DD6}" destId="{B0BDAD4B-DD95-4A69-B0B3-B25B5AEF3716}" srcOrd="0" destOrd="0" presId="urn:microsoft.com/office/officeart/2005/8/layout/list1"/>
    <dgm:cxn modelId="{0E1817E1-71BE-439D-97E2-E88CE2D38EEF}" type="presParOf" srcId="{B0BDAD4B-DD95-4A69-B0B3-B25B5AEF3716}" destId="{1EC5F267-501C-471C-8087-C3B991B08DF0}" srcOrd="0" destOrd="0" presId="urn:microsoft.com/office/officeart/2005/8/layout/list1"/>
    <dgm:cxn modelId="{183A20BF-F044-4AF0-882D-C433EBAE2CB5}" type="presParOf" srcId="{B0BDAD4B-DD95-4A69-B0B3-B25B5AEF3716}" destId="{4FE27881-4E71-4157-AD2C-AA7E7E5C899F}" srcOrd="1" destOrd="0" presId="urn:microsoft.com/office/officeart/2005/8/layout/list1"/>
    <dgm:cxn modelId="{7D9D7478-3EF2-4B54-9C3C-C2D22CCB4126}" type="presParOf" srcId="{2C298ECA-E968-469F-8E83-1303C0F76DD6}" destId="{5513B2A5-E4D0-440E-931D-5F597B8CA0E0}" srcOrd="1" destOrd="0" presId="urn:microsoft.com/office/officeart/2005/8/layout/list1"/>
    <dgm:cxn modelId="{BEBCD9CA-8FE1-48AC-8B16-8FB6C923D4D5}" type="presParOf" srcId="{2C298ECA-E968-469F-8E83-1303C0F76DD6}" destId="{B02F8170-996B-4933-86D7-EBE372893444}" srcOrd="2" destOrd="0" presId="urn:microsoft.com/office/officeart/2005/8/layout/list1"/>
    <dgm:cxn modelId="{FFBDE74E-A6E5-43E3-8E03-CE1BB69CF116}" type="presParOf" srcId="{2C298ECA-E968-469F-8E83-1303C0F76DD6}" destId="{E5F1FC56-3A47-416F-A6B4-28EEAF01153C}" srcOrd="3" destOrd="0" presId="urn:microsoft.com/office/officeart/2005/8/layout/list1"/>
    <dgm:cxn modelId="{4E5620F7-9EB2-4CFC-A35F-400C9BD0EC9A}" type="presParOf" srcId="{2C298ECA-E968-469F-8E83-1303C0F76DD6}" destId="{91034E74-A749-49D9-B73B-1B162A4F1EF6}" srcOrd="4" destOrd="0" presId="urn:microsoft.com/office/officeart/2005/8/layout/list1"/>
    <dgm:cxn modelId="{06492015-CF59-48E9-B68B-8F331CD60943}" type="presParOf" srcId="{91034E74-A749-49D9-B73B-1B162A4F1EF6}" destId="{6C259B13-1DC6-4FB7-AC8A-066599183CC9}" srcOrd="0" destOrd="0" presId="urn:microsoft.com/office/officeart/2005/8/layout/list1"/>
    <dgm:cxn modelId="{395F48FB-954D-4B81-B2B3-53746C753005}" type="presParOf" srcId="{91034E74-A749-49D9-B73B-1B162A4F1EF6}" destId="{58F47C2F-F889-4D34-9BB0-C8AD180CD7FE}" srcOrd="1" destOrd="0" presId="urn:microsoft.com/office/officeart/2005/8/layout/list1"/>
    <dgm:cxn modelId="{57E207CA-98AA-4C8A-8995-4369B76B054A}" type="presParOf" srcId="{2C298ECA-E968-469F-8E83-1303C0F76DD6}" destId="{19885FC8-82AE-4144-AF28-BF44765B370A}" srcOrd="5" destOrd="0" presId="urn:microsoft.com/office/officeart/2005/8/layout/list1"/>
    <dgm:cxn modelId="{FFE76AB6-64C5-4240-B23B-9113CDAD25B1}" type="presParOf" srcId="{2C298ECA-E968-469F-8E83-1303C0F76DD6}" destId="{B030D70E-BA0E-4591-A7F1-0ED209E9E18D}" srcOrd="6" destOrd="0" presId="urn:microsoft.com/office/officeart/2005/8/layout/list1"/>
    <dgm:cxn modelId="{CAAD9EF3-8A10-4DA5-9957-B7F3265D87FE}" type="presParOf" srcId="{2C298ECA-E968-469F-8E83-1303C0F76DD6}" destId="{BA4D82B1-3401-4D42-83C4-9B28392FC833}" srcOrd="7" destOrd="0" presId="urn:microsoft.com/office/officeart/2005/8/layout/list1"/>
    <dgm:cxn modelId="{CE7ECD0D-AE1D-4C9A-A777-EA12430D9976}" type="presParOf" srcId="{2C298ECA-E968-469F-8E83-1303C0F76DD6}" destId="{9B5270CE-8FDA-4ACF-95E1-8F5724144D33}" srcOrd="8" destOrd="0" presId="urn:microsoft.com/office/officeart/2005/8/layout/list1"/>
    <dgm:cxn modelId="{0F38E8D4-7CE7-4A1D-BC34-A8FC16C26760}" type="presParOf" srcId="{9B5270CE-8FDA-4ACF-95E1-8F5724144D33}" destId="{68B62282-C49A-48E6-B347-5C5498B4CC0C}" srcOrd="0" destOrd="0" presId="urn:microsoft.com/office/officeart/2005/8/layout/list1"/>
    <dgm:cxn modelId="{5F798609-7E94-4059-A08A-76BA5FD49EFD}" type="presParOf" srcId="{9B5270CE-8FDA-4ACF-95E1-8F5724144D33}" destId="{A4D4BCAF-1562-4A0D-9E9C-85F85CE762BB}" srcOrd="1" destOrd="0" presId="urn:microsoft.com/office/officeart/2005/8/layout/list1"/>
    <dgm:cxn modelId="{37295664-1432-46EE-BBA9-EB3BF9303934}" type="presParOf" srcId="{2C298ECA-E968-469F-8E83-1303C0F76DD6}" destId="{A3393BD5-555D-4753-A5FB-6B7269D1FFC2}" srcOrd="9" destOrd="0" presId="urn:microsoft.com/office/officeart/2005/8/layout/list1"/>
    <dgm:cxn modelId="{49563D70-19F5-40AB-95CA-334ED2CB4C94}" type="presParOf" srcId="{2C298ECA-E968-469F-8E83-1303C0F76DD6}" destId="{AC7FAAA2-AFA9-4A48-9CFA-10660749911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91C980-CBBA-4A4B-8C35-EA607624142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kumimoji="1" lang="ja-JP" altLang="en-US"/>
        </a:p>
      </dgm:t>
    </dgm:pt>
    <dgm:pt modelId="{97B36DC4-D1B7-40BA-8EDD-F54D29F2435B}">
      <dgm:prSet phldrT="[テキスト]" custT="1"/>
      <dgm:spPr/>
      <dgm:t>
        <a:bodyPr/>
        <a:lstStyle/>
        <a:p>
          <a:r>
            <a:rPr kumimoji="1" lang="ja-JP" altLang="en-US" sz="1600" dirty="0"/>
            <a:t>登録医療機関数の伸び悩み</a:t>
          </a:r>
        </a:p>
      </dgm:t>
    </dgm:pt>
    <dgm:pt modelId="{770D772C-37DF-4074-A468-4E7AAF36BE85}" type="parTrans" cxnId="{8823025E-4CCA-4F07-897B-A3DD2DA5CD80}">
      <dgm:prSet/>
      <dgm:spPr/>
      <dgm:t>
        <a:bodyPr/>
        <a:lstStyle/>
        <a:p>
          <a:endParaRPr kumimoji="1" lang="ja-JP" altLang="en-US" sz="1600"/>
        </a:p>
      </dgm:t>
    </dgm:pt>
    <dgm:pt modelId="{C3BB1E53-4CF2-406E-A692-07FCC07ADDB1}" type="sibTrans" cxnId="{8823025E-4CCA-4F07-897B-A3DD2DA5CD80}">
      <dgm:prSet/>
      <dgm:spPr/>
      <dgm:t>
        <a:bodyPr/>
        <a:lstStyle/>
        <a:p>
          <a:endParaRPr kumimoji="1" lang="ja-JP" altLang="en-US" sz="1600"/>
        </a:p>
      </dgm:t>
    </dgm:pt>
    <dgm:pt modelId="{9720015E-4654-4D55-AB1E-92F1ABEEC3DC}">
      <dgm:prSet phldrT="[テキスト]" custT="1"/>
      <dgm:spPr/>
      <dgm:t>
        <a:bodyPr/>
        <a:lstStyle/>
        <a:p>
          <a:r>
            <a:rPr kumimoji="1" lang="ja-JP" altLang="en-US" sz="1600" dirty="0"/>
            <a:t>初診待機期間の減少が近年緩やか</a:t>
          </a:r>
        </a:p>
      </dgm:t>
    </dgm:pt>
    <dgm:pt modelId="{CA60ECD5-CB29-40BF-9B67-74F1B8A50BB0}" type="parTrans" cxnId="{DEA2DCBA-06A1-4E2B-91C5-AEFC2A3E0C69}">
      <dgm:prSet/>
      <dgm:spPr/>
      <dgm:t>
        <a:bodyPr/>
        <a:lstStyle/>
        <a:p>
          <a:endParaRPr kumimoji="1" lang="ja-JP" altLang="en-US" sz="1600"/>
        </a:p>
      </dgm:t>
    </dgm:pt>
    <dgm:pt modelId="{34DBBEFE-C2CD-43A9-8299-50D1391B9025}" type="sibTrans" cxnId="{DEA2DCBA-06A1-4E2B-91C5-AEFC2A3E0C69}">
      <dgm:prSet/>
      <dgm:spPr/>
      <dgm:t>
        <a:bodyPr/>
        <a:lstStyle/>
        <a:p>
          <a:endParaRPr kumimoji="1" lang="ja-JP" altLang="en-US" sz="1600"/>
        </a:p>
      </dgm:t>
    </dgm:pt>
    <dgm:pt modelId="{4124937C-FBCE-4203-84D9-431466AC4EF3}">
      <dgm:prSet custT="1"/>
      <dgm:spPr/>
      <dgm:t>
        <a:bodyPr/>
        <a:lstStyle/>
        <a:p>
          <a:r>
            <a:rPr kumimoji="1" lang="ja-JP" altLang="en-US" sz="1600" dirty="0"/>
            <a:t>養成研修の実施のみでは登録医療機関の増加につながらなくなってきた</a:t>
          </a:r>
        </a:p>
      </dgm:t>
    </dgm:pt>
    <dgm:pt modelId="{27D27CE8-8C58-495A-8A56-387AC26682A9}" type="parTrans" cxnId="{A1ED4C15-79BD-40C0-96FA-945C1D36570C}">
      <dgm:prSet/>
      <dgm:spPr/>
      <dgm:t>
        <a:bodyPr/>
        <a:lstStyle/>
        <a:p>
          <a:endParaRPr kumimoji="1" lang="ja-JP" altLang="en-US" sz="1600"/>
        </a:p>
      </dgm:t>
    </dgm:pt>
    <dgm:pt modelId="{4CC880F6-ACDD-4D91-B167-12291C6BBD0C}" type="sibTrans" cxnId="{A1ED4C15-79BD-40C0-96FA-945C1D36570C}">
      <dgm:prSet/>
      <dgm:spPr/>
      <dgm:t>
        <a:bodyPr/>
        <a:lstStyle/>
        <a:p>
          <a:endParaRPr kumimoji="1" lang="ja-JP" altLang="en-US" sz="1600"/>
        </a:p>
      </dgm:t>
    </dgm:pt>
    <dgm:pt modelId="{95D5AB0B-DD15-4789-8487-C7B45819E427}">
      <dgm:prSet custT="1"/>
      <dgm:spPr/>
      <dgm:t>
        <a:bodyPr/>
        <a:lstStyle/>
        <a:p>
          <a:r>
            <a:rPr kumimoji="1" lang="ja-JP" altLang="en-US" sz="1600" dirty="0"/>
            <a:t>近年は</a:t>
          </a:r>
          <a:r>
            <a:rPr kumimoji="1" lang="en-US" altLang="ja-JP" sz="1600" dirty="0"/>
            <a:t>7</a:t>
          </a:r>
          <a:r>
            <a:rPr kumimoji="1" lang="ja-JP" altLang="en-US" sz="1600" dirty="0"/>
            <a:t>週前後でほぼ横ばいで推移している</a:t>
          </a:r>
        </a:p>
      </dgm:t>
    </dgm:pt>
    <dgm:pt modelId="{03BF4CEE-51C1-491B-A1EE-84AC3C24933D}" type="parTrans" cxnId="{8CFC6188-67A9-43D3-B871-64B6E3A73C5C}">
      <dgm:prSet/>
      <dgm:spPr/>
      <dgm:t>
        <a:bodyPr/>
        <a:lstStyle/>
        <a:p>
          <a:endParaRPr kumimoji="1" lang="ja-JP" altLang="en-US"/>
        </a:p>
      </dgm:t>
    </dgm:pt>
    <dgm:pt modelId="{DD4DFE09-63E5-45C8-9432-B010184426C7}" type="sibTrans" cxnId="{8CFC6188-67A9-43D3-B871-64B6E3A73C5C}">
      <dgm:prSet/>
      <dgm:spPr/>
      <dgm:t>
        <a:bodyPr/>
        <a:lstStyle/>
        <a:p>
          <a:endParaRPr kumimoji="1" lang="ja-JP" altLang="en-US"/>
        </a:p>
      </dgm:t>
    </dgm:pt>
    <dgm:pt modelId="{7D108993-D155-473E-8A91-7E6C29924B70}" type="pres">
      <dgm:prSet presAssocID="{0191C980-CBBA-4A4B-8C35-EA6076241421}" presName="linear" presStyleCnt="0">
        <dgm:presLayoutVars>
          <dgm:dir/>
          <dgm:animLvl val="lvl"/>
          <dgm:resizeHandles val="exact"/>
        </dgm:presLayoutVars>
      </dgm:prSet>
      <dgm:spPr/>
      <dgm:t>
        <a:bodyPr/>
        <a:lstStyle/>
        <a:p>
          <a:endParaRPr kumimoji="1" lang="ja-JP" altLang="en-US"/>
        </a:p>
      </dgm:t>
    </dgm:pt>
    <dgm:pt modelId="{B746E29E-9B22-4058-A381-77B95FCAB965}" type="pres">
      <dgm:prSet presAssocID="{97B36DC4-D1B7-40BA-8EDD-F54D29F2435B}" presName="parentLin" presStyleCnt="0"/>
      <dgm:spPr/>
    </dgm:pt>
    <dgm:pt modelId="{A354D030-7634-4EF4-AE7F-76427CE45FB9}" type="pres">
      <dgm:prSet presAssocID="{97B36DC4-D1B7-40BA-8EDD-F54D29F2435B}" presName="parentLeftMargin" presStyleLbl="node1" presStyleIdx="0" presStyleCnt="2"/>
      <dgm:spPr/>
      <dgm:t>
        <a:bodyPr/>
        <a:lstStyle/>
        <a:p>
          <a:endParaRPr kumimoji="1" lang="ja-JP" altLang="en-US"/>
        </a:p>
      </dgm:t>
    </dgm:pt>
    <dgm:pt modelId="{A450598C-D50A-4DF2-8300-3E6237466CBA}" type="pres">
      <dgm:prSet presAssocID="{97B36DC4-D1B7-40BA-8EDD-F54D29F2435B}" presName="parentText" presStyleLbl="node1" presStyleIdx="0" presStyleCnt="2">
        <dgm:presLayoutVars>
          <dgm:chMax val="0"/>
          <dgm:bulletEnabled val="1"/>
        </dgm:presLayoutVars>
      </dgm:prSet>
      <dgm:spPr/>
      <dgm:t>
        <a:bodyPr/>
        <a:lstStyle/>
        <a:p>
          <a:endParaRPr kumimoji="1" lang="ja-JP" altLang="en-US"/>
        </a:p>
      </dgm:t>
    </dgm:pt>
    <dgm:pt modelId="{B75B2A10-8B79-43B2-BE27-9C2A3C9C7C19}" type="pres">
      <dgm:prSet presAssocID="{97B36DC4-D1B7-40BA-8EDD-F54D29F2435B}" presName="negativeSpace" presStyleCnt="0"/>
      <dgm:spPr/>
    </dgm:pt>
    <dgm:pt modelId="{8BEBD2AA-CCF0-4258-882E-5ED4E0FB7C4A}" type="pres">
      <dgm:prSet presAssocID="{97B36DC4-D1B7-40BA-8EDD-F54D29F2435B}" presName="childText" presStyleLbl="conFgAcc1" presStyleIdx="0" presStyleCnt="2">
        <dgm:presLayoutVars>
          <dgm:bulletEnabled val="1"/>
        </dgm:presLayoutVars>
      </dgm:prSet>
      <dgm:spPr/>
      <dgm:t>
        <a:bodyPr/>
        <a:lstStyle/>
        <a:p>
          <a:endParaRPr kumimoji="1" lang="ja-JP" altLang="en-US"/>
        </a:p>
      </dgm:t>
    </dgm:pt>
    <dgm:pt modelId="{3D6EC32A-7E01-4D5D-9726-BADC3E26AADC}" type="pres">
      <dgm:prSet presAssocID="{C3BB1E53-4CF2-406E-A692-07FCC07ADDB1}" presName="spaceBetweenRectangles" presStyleCnt="0"/>
      <dgm:spPr/>
    </dgm:pt>
    <dgm:pt modelId="{B4B0623F-7152-46D0-8774-B8F48B6C5F07}" type="pres">
      <dgm:prSet presAssocID="{9720015E-4654-4D55-AB1E-92F1ABEEC3DC}" presName="parentLin" presStyleCnt="0"/>
      <dgm:spPr/>
    </dgm:pt>
    <dgm:pt modelId="{32B1F8F2-B2DA-4430-A32B-EB821B95E40C}" type="pres">
      <dgm:prSet presAssocID="{9720015E-4654-4D55-AB1E-92F1ABEEC3DC}" presName="parentLeftMargin" presStyleLbl="node1" presStyleIdx="0" presStyleCnt="2"/>
      <dgm:spPr/>
      <dgm:t>
        <a:bodyPr/>
        <a:lstStyle/>
        <a:p>
          <a:endParaRPr kumimoji="1" lang="ja-JP" altLang="en-US"/>
        </a:p>
      </dgm:t>
    </dgm:pt>
    <dgm:pt modelId="{873520A1-1011-4AF6-905B-23A46389BEBA}" type="pres">
      <dgm:prSet presAssocID="{9720015E-4654-4D55-AB1E-92F1ABEEC3DC}" presName="parentText" presStyleLbl="node1" presStyleIdx="1" presStyleCnt="2">
        <dgm:presLayoutVars>
          <dgm:chMax val="0"/>
          <dgm:bulletEnabled val="1"/>
        </dgm:presLayoutVars>
      </dgm:prSet>
      <dgm:spPr/>
      <dgm:t>
        <a:bodyPr/>
        <a:lstStyle/>
        <a:p>
          <a:endParaRPr kumimoji="1" lang="ja-JP" altLang="en-US"/>
        </a:p>
      </dgm:t>
    </dgm:pt>
    <dgm:pt modelId="{E4D78CE9-0839-4A60-A098-BF62307D291D}" type="pres">
      <dgm:prSet presAssocID="{9720015E-4654-4D55-AB1E-92F1ABEEC3DC}" presName="negativeSpace" presStyleCnt="0"/>
      <dgm:spPr/>
    </dgm:pt>
    <dgm:pt modelId="{FDC5BFA1-697C-4B4B-A7A2-70A5002FE67B}" type="pres">
      <dgm:prSet presAssocID="{9720015E-4654-4D55-AB1E-92F1ABEEC3DC}" presName="childText" presStyleLbl="conFgAcc1" presStyleIdx="1" presStyleCnt="2">
        <dgm:presLayoutVars>
          <dgm:bulletEnabled val="1"/>
        </dgm:presLayoutVars>
      </dgm:prSet>
      <dgm:spPr/>
      <dgm:t>
        <a:bodyPr/>
        <a:lstStyle/>
        <a:p>
          <a:endParaRPr kumimoji="1" lang="ja-JP" altLang="en-US"/>
        </a:p>
      </dgm:t>
    </dgm:pt>
  </dgm:ptLst>
  <dgm:cxnLst>
    <dgm:cxn modelId="{8CFC6188-67A9-43D3-B871-64B6E3A73C5C}" srcId="{9720015E-4654-4D55-AB1E-92F1ABEEC3DC}" destId="{95D5AB0B-DD15-4789-8487-C7B45819E427}" srcOrd="0" destOrd="0" parTransId="{03BF4CEE-51C1-491B-A1EE-84AC3C24933D}" sibTransId="{DD4DFE09-63E5-45C8-9432-B010184426C7}"/>
    <dgm:cxn modelId="{A1ED4C15-79BD-40C0-96FA-945C1D36570C}" srcId="{97B36DC4-D1B7-40BA-8EDD-F54D29F2435B}" destId="{4124937C-FBCE-4203-84D9-431466AC4EF3}" srcOrd="0" destOrd="0" parTransId="{27D27CE8-8C58-495A-8A56-387AC26682A9}" sibTransId="{4CC880F6-ACDD-4D91-B167-12291C6BBD0C}"/>
    <dgm:cxn modelId="{8823025E-4CCA-4F07-897B-A3DD2DA5CD80}" srcId="{0191C980-CBBA-4A4B-8C35-EA6076241421}" destId="{97B36DC4-D1B7-40BA-8EDD-F54D29F2435B}" srcOrd="0" destOrd="0" parTransId="{770D772C-37DF-4074-A468-4E7AAF36BE85}" sibTransId="{C3BB1E53-4CF2-406E-A692-07FCC07ADDB1}"/>
    <dgm:cxn modelId="{EBE8DFC8-EBDC-478B-A760-5C61F77F8302}" type="presOf" srcId="{9720015E-4654-4D55-AB1E-92F1ABEEC3DC}" destId="{32B1F8F2-B2DA-4430-A32B-EB821B95E40C}" srcOrd="0" destOrd="0" presId="urn:microsoft.com/office/officeart/2005/8/layout/list1"/>
    <dgm:cxn modelId="{F4221920-CFB7-4A93-AE87-EDB03997AF7C}" type="presOf" srcId="{95D5AB0B-DD15-4789-8487-C7B45819E427}" destId="{FDC5BFA1-697C-4B4B-A7A2-70A5002FE67B}" srcOrd="0" destOrd="0" presId="urn:microsoft.com/office/officeart/2005/8/layout/list1"/>
    <dgm:cxn modelId="{622EA021-6494-4D5F-A328-67CCAD288BB3}" type="presOf" srcId="{0191C980-CBBA-4A4B-8C35-EA6076241421}" destId="{7D108993-D155-473E-8A91-7E6C29924B70}" srcOrd="0" destOrd="0" presId="urn:microsoft.com/office/officeart/2005/8/layout/list1"/>
    <dgm:cxn modelId="{7654C959-9893-4823-97ED-FB6326687B7F}" type="presOf" srcId="{97B36DC4-D1B7-40BA-8EDD-F54D29F2435B}" destId="{A354D030-7634-4EF4-AE7F-76427CE45FB9}" srcOrd="0" destOrd="0" presId="urn:microsoft.com/office/officeart/2005/8/layout/list1"/>
    <dgm:cxn modelId="{0282DA85-3237-4623-A1DA-B62618DC8F8D}" type="presOf" srcId="{4124937C-FBCE-4203-84D9-431466AC4EF3}" destId="{8BEBD2AA-CCF0-4258-882E-5ED4E0FB7C4A}" srcOrd="0" destOrd="0" presId="urn:microsoft.com/office/officeart/2005/8/layout/list1"/>
    <dgm:cxn modelId="{0964F698-0B9E-49BD-8573-34B690C2FCD8}" type="presOf" srcId="{9720015E-4654-4D55-AB1E-92F1ABEEC3DC}" destId="{873520A1-1011-4AF6-905B-23A46389BEBA}" srcOrd="1" destOrd="0" presId="urn:microsoft.com/office/officeart/2005/8/layout/list1"/>
    <dgm:cxn modelId="{DEA2DCBA-06A1-4E2B-91C5-AEFC2A3E0C69}" srcId="{0191C980-CBBA-4A4B-8C35-EA6076241421}" destId="{9720015E-4654-4D55-AB1E-92F1ABEEC3DC}" srcOrd="1" destOrd="0" parTransId="{CA60ECD5-CB29-40BF-9B67-74F1B8A50BB0}" sibTransId="{34DBBEFE-C2CD-43A9-8299-50D1391B9025}"/>
    <dgm:cxn modelId="{7506BB51-3A32-4591-A53C-E768F74014A1}" type="presOf" srcId="{97B36DC4-D1B7-40BA-8EDD-F54D29F2435B}" destId="{A450598C-D50A-4DF2-8300-3E6237466CBA}" srcOrd="1" destOrd="0" presId="urn:microsoft.com/office/officeart/2005/8/layout/list1"/>
    <dgm:cxn modelId="{9B8813D5-0F49-459B-8950-229DD1755B43}" type="presParOf" srcId="{7D108993-D155-473E-8A91-7E6C29924B70}" destId="{B746E29E-9B22-4058-A381-77B95FCAB965}" srcOrd="0" destOrd="0" presId="urn:microsoft.com/office/officeart/2005/8/layout/list1"/>
    <dgm:cxn modelId="{F88829BA-FFF2-4060-AC2A-66A7B4700893}" type="presParOf" srcId="{B746E29E-9B22-4058-A381-77B95FCAB965}" destId="{A354D030-7634-4EF4-AE7F-76427CE45FB9}" srcOrd="0" destOrd="0" presId="urn:microsoft.com/office/officeart/2005/8/layout/list1"/>
    <dgm:cxn modelId="{C451E854-02E7-4BCF-BDD9-1BFF21F136FD}" type="presParOf" srcId="{B746E29E-9B22-4058-A381-77B95FCAB965}" destId="{A450598C-D50A-4DF2-8300-3E6237466CBA}" srcOrd="1" destOrd="0" presId="urn:microsoft.com/office/officeart/2005/8/layout/list1"/>
    <dgm:cxn modelId="{F7EDD917-8A70-49E5-8E8B-8E9C022F1C18}" type="presParOf" srcId="{7D108993-D155-473E-8A91-7E6C29924B70}" destId="{B75B2A10-8B79-43B2-BE27-9C2A3C9C7C19}" srcOrd="1" destOrd="0" presId="urn:microsoft.com/office/officeart/2005/8/layout/list1"/>
    <dgm:cxn modelId="{BF0F062E-6C0A-4B8F-8207-7152250E8020}" type="presParOf" srcId="{7D108993-D155-473E-8A91-7E6C29924B70}" destId="{8BEBD2AA-CCF0-4258-882E-5ED4E0FB7C4A}" srcOrd="2" destOrd="0" presId="urn:microsoft.com/office/officeart/2005/8/layout/list1"/>
    <dgm:cxn modelId="{76201FF6-1C7B-4C74-B3A1-8D09C8896750}" type="presParOf" srcId="{7D108993-D155-473E-8A91-7E6C29924B70}" destId="{3D6EC32A-7E01-4D5D-9726-BADC3E26AADC}" srcOrd="3" destOrd="0" presId="urn:microsoft.com/office/officeart/2005/8/layout/list1"/>
    <dgm:cxn modelId="{C25D89A3-F2E4-487E-90C9-16B64EF74BF6}" type="presParOf" srcId="{7D108993-D155-473E-8A91-7E6C29924B70}" destId="{B4B0623F-7152-46D0-8774-B8F48B6C5F07}" srcOrd="4" destOrd="0" presId="urn:microsoft.com/office/officeart/2005/8/layout/list1"/>
    <dgm:cxn modelId="{1E1D743D-7ED1-4509-AB36-6DCAAC24369A}" type="presParOf" srcId="{B4B0623F-7152-46D0-8774-B8F48B6C5F07}" destId="{32B1F8F2-B2DA-4430-A32B-EB821B95E40C}" srcOrd="0" destOrd="0" presId="urn:microsoft.com/office/officeart/2005/8/layout/list1"/>
    <dgm:cxn modelId="{9BDC2765-0496-43F0-8B31-85E339144878}" type="presParOf" srcId="{B4B0623F-7152-46D0-8774-B8F48B6C5F07}" destId="{873520A1-1011-4AF6-905B-23A46389BEBA}" srcOrd="1" destOrd="0" presId="urn:microsoft.com/office/officeart/2005/8/layout/list1"/>
    <dgm:cxn modelId="{42D74F34-F248-478B-9E8D-30D0DE8C77DD}" type="presParOf" srcId="{7D108993-D155-473E-8A91-7E6C29924B70}" destId="{E4D78CE9-0839-4A60-A098-BF62307D291D}" srcOrd="5" destOrd="0" presId="urn:microsoft.com/office/officeart/2005/8/layout/list1"/>
    <dgm:cxn modelId="{543D5877-F149-4B3B-A304-52C955BF02C2}" type="presParOf" srcId="{7D108993-D155-473E-8A91-7E6C29924B70}" destId="{FDC5BFA1-697C-4B4B-A7A2-70A5002FE67B}"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32271E-5C23-4059-8A9E-806F0A48A25A}" type="doc">
      <dgm:prSet loTypeId="urn:microsoft.com/office/officeart/2005/8/layout/vList2" loCatId="list" qsTypeId="urn:microsoft.com/office/officeart/2005/8/quickstyle/simple4" qsCatId="simple" csTypeId="urn:microsoft.com/office/officeart/2005/8/colors/accent5_2" csCatId="accent5" phldr="1"/>
      <dgm:spPr/>
      <dgm:t>
        <a:bodyPr/>
        <a:lstStyle/>
        <a:p>
          <a:endParaRPr kumimoji="1" lang="ja-JP" altLang="en-US"/>
        </a:p>
      </dgm:t>
    </dgm:pt>
    <dgm:pt modelId="{FCA81809-3238-46D9-A98B-1FB6F21D50D5}">
      <dgm:prSet phldrT="[テキスト]" custT="1"/>
      <dgm:spPr/>
      <dgm:t>
        <a:bodyPr/>
        <a:lstStyle/>
        <a:p>
          <a:r>
            <a:rPr kumimoji="1" lang="ja-JP" altLang="en-US" sz="1300" dirty="0" smtClean="0"/>
            <a:t>市町村</a:t>
          </a:r>
          <a:r>
            <a:rPr kumimoji="1" lang="ja-JP" altLang="en-US" sz="1300" dirty="0"/>
            <a:t>、児童発達支援センター、発達支援拠点、その他関係機関を集めて府の発達障がい児者支援のための取組みを周知するとともに、地域のニーズに合わせて関係機関との意見交換等を行う。</a:t>
          </a:r>
        </a:p>
      </dgm:t>
    </dgm:pt>
    <dgm:pt modelId="{04F2D38B-3AE6-4B22-B263-AFE4D7A13436}" type="parTrans" cxnId="{176C81CF-C09E-4597-9420-F517482356E3}">
      <dgm:prSet/>
      <dgm:spPr/>
      <dgm:t>
        <a:bodyPr/>
        <a:lstStyle/>
        <a:p>
          <a:endParaRPr kumimoji="1" lang="ja-JP" altLang="en-US" sz="2000"/>
        </a:p>
      </dgm:t>
    </dgm:pt>
    <dgm:pt modelId="{4F7DF917-9361-474E-B868-4CBD92A316DD}" type="sibTrans" cxnId="{176C81CF-C09E-4597-9420-F517482356E3}">
      <dgm:prSet/>
      <dgm:spPr/>
      <dgm:t>
        <a:bodyPr/>
        <a:lstStyle/>
        <a:p>
          <a:endParaRPr kumimoji="1" lang="ja-JP" altLang="en-US" sz="2000"/>
        </a:p>
      </dgm:t>
    </dgm:pt>
    <dgm:pt modelId="{FDCB02E4-ED9B-4115-8CB7-A74FBFDDC37A}">
      <dgm:prSet phldrT="[テキスト]" custT="1"/>
      <dgm:spPr/>
      <dgm:t>
        <a:bodyPr/>
        <a:lstStyle/>
        <a:p>
          <a:r>
            <a:rPr kumimoji="1" lang="ja-JP" altLang="en-US" sz="1800" b="1" dirty="0"/>
            <a:t>３．発達障がい診断前アセスメント力強化事業（仮）の実施</a:t>
          </a:r>
        </a:p>
      </dgm:t>
    </dgm:pt>
    <dgm:pt modelId="{78C28750-7C1B-4C47-8033-234827FAC4E5}" type="parTrans" cxnId="{92DCC5D2-888A-48FA-87A8-C4AE88ED9583}">
      <dgm:prSet/>
      <dgm:spPr/>
      <dgm:t>
        <a:bodyPr/>
        <a:lstStyle/>
        <a:p>
          <a:endParaRPr kumimoji="1" lang="ja-JP" altLang="en-US" sz="2000"/>
        </a:p>
      </dgm:t>
    </dgm:pt>
    <dgm:pt modelId="{89D2DD8D-EBFC-4E80-87E9-68EB625FFCF1}" type="sibTrans" cxnId="{92DCC5D2-888A-48FA-87A8-C4AE88ED9583}">
      <dgm:prSet/>
      <dgm:spPr/>
      <dgm:t>
        <a:bodyPr/>
        <a:lstStyle/>
        <a:p>
          <a:endParaRPr kumimoji="1" lang="ja-JP" altLang="en-US" sz="2000"/>
        </a:p>
      </dgm:t>
    </dgm:pt>
    <dgm:pt modelId="{B8D38911-E879-40D7-B40F-2C73DDFD8086}">
      <dgm:prSet phldrT="[テキスト]" custT="1"/>
      <dgm:spPr/>
      <dgm:t>
        <a:bodyPr/>
        <a:lstStyle/>
        <a:p>
          <a:r>
            <a:rPr kumimoji="1" lang="ja-JP" altLang="en-US" sz="1300" dirty="0"/>
            <a:t>拠点医療機関のＳＷ等を地域の関係機関へ派遣し、診断時に必要な情報の収集及び整理等の手法やポイントをレクチャーする。</a:t>
          </a:r>
        </a:p>
      </dgm:t>
    </dgm:pt>
    <dgm:pt modelId="{28485F60-BFB1-4B0A-B541-3BA798C20D46}" type="parTrans" cxnId="{9328A524-9EB3-43FE-8C02-BB3FF2ED548A}">
      <dgm:prSet/>
      <dgm:spPr/>
      <dgm:t>
        <a:bodyPr/>
        <a:lstStyle/>
        <a:p>
          <a:endParaRPr kumimoji="1" lang="ja-JP" altLang="en-US" sz="2000"/>
        </a:p>
      </dgm:t>
    </dgm:pt>
    <dgm:pt modelId="{E6A4C31A-609D-4529-B1FD-A7EECAAAC505}" type="sibTrans" cxnId="{9328A524-9EB3-43FE-8C02-BB3FF2ED548A}">
      <dgm:prSet/>
      <dgm:spPr/>
      <dgm:t>
        <a:bodyPr/>
        <a:lstStyle/>
        <a:p>
          <a:endParaRPr kumimoji="1" lang="ja-JP" altLang="en-US" sz="2000"/>
        </a:p>
      </dgm:t>
    </dgm:pt>
    <dgm:pt modelId="{1661E163-8849-4AB4-84F9-B1ADB932D061}">
      <dgm:prSet phldrT="[テキスト]" custT="1"/>
      <dgm:spPr/>
      <dgm:t>
        <a:bodyPr/>
        <a:lstStyle/>
        <a:p>
          <a:r>
            <a:rPr kumimoji="1" lang="ja-JP" altLang="en-US" sz="1300" dirty="0"/>
            <a:t>初診待機解消に向けた取組みに関しては、下記のようなアプローチを実施</a:t>
          </a:r>
        </a:p>
      </dgm:t>
    </dgm:pt>
    <dgm:pt modelId="{2CA24397-2259-41E4-9FCC-E452C8FD0532}" type="parTrans" cxnId="{669DF92E-0A14-4567-A071-4CC75D67D963}">
      <dgm:prSet/>
      <dgm:spPr/>
      <dgm:t>
        <a:bodyPr/>
        <a:lstStyle/>
        <a:p>
          <a:endParaRPr kumimoji="1" lang="ja-JP" altLang="en-US" sz="2000"/>
        </a:p>
      </dgm:t>
    </dgm:pt>
    <dgm:pt modelId="{A1EE6EC6-763E-4B77-A6EB-557E754386D8}" type="sibTrans" cxnId="{669DF92E-0A14-4567-A071-4CC75D67D963}">
      <dgm:prSet/>
      <dgm:spPr/>
      <dgm:t>
        <a:bodyPr/>
        <a:lstStyle/>
        <a:p>
          <a:endParaRPr kumimoji="1" lang="ja-JP" altLang="en-US" sz="2000"/>
        </a:p>
      </dgm:t>
    </dgm:pt>
    <dgm:pt modelId="{1DAC5E5A-D60F-495F-8836-F1FEFA42AE5E}">
      <dgm:prSet phldrT="[テキスト]" custT="1"/>
      <dgm:spPr/>
      <dgm:t>
        <a:bodyPr/>
        <a:lstStyle/>
        <a:p>
          <a:r>
            <a:rPr kumimoji="1" lang="ja-JP" altLang="en-US" sz="1300" dirty="0"/>
            <a:t>②拠点医療機関が対処すべきケースや受診が必要なケースの紹介</a:t>
          </a:r>
        </a:p>
      </dgm:t>
    </dgm:pt>
    <dgm:pt modelId="{1BE52108-FC5B-4C24-B7B0-8C06B7C77FD1}" type="parTrans" cxnId="{C25BAF93-3EE0-4F9B-A392-64F062C9EB6D}">
      <dgm:prSet/>
      <dgm:spPr/>
      <dgm:t>
        <a:bodyPr/>
        <a:lstStyle/>
        <a:p>
          <a:endParaRPr kumimoji="1" lang="ja-JP" altLang="en-US" sz="2000"/>
        </a:p>
      </dgm:t>
    </dgm:pt>
    <dgm:pt modelId="{E5C40C7A-685B-43A4-BD0E-4DF7B6E3D65C}" type="sibTrans" cxnId="{C25BAF93-3EE0-4F9B-A392-64F062C9EB6D}">
      <dgm:prSet/>
      <dgm:spPr/>
      <dgm:t>
        <a:bodyPr/>
        <a:lstStyle/>
        <a:p>
          <a:endParaRPr kumimoji="1" lang="ja-JP" altLang="en-US" sz="2000"/>
        </a:p>
      </dgm:t>
    </dgm:pt>
    <dgm:pt modelId="{A3B43060-E16E-4E3B-B68E-17B97228A485}">
      <dgm:prSet phldrT="[テキスト]" custT="1"/>
      <dgm:spPr/>
      <dgm:t>
        <a:bodyPr/>
        <a:lstStyle/>
        <a:p>
          <a:r>
            <a:rPr kumimoji="1" lang="ja-JP" altLang="en-US" sz="1300" dirty="0"/>
            <a:t>③地域ごとの相談窓口・支援機関の洗い出し</a:t>
          </a:r>
        </a:p>
      </dgm:t>
    </dgm:pt>
    <dgm:pt modelId="{EC8BA244-DD1F-42B3-979F-52EC24AC07B7}" type="parTrans" cxnId="{2F87DD6C-07E0-4631-B1C6-156F2ACBD98B}">
      <dgm:prSet/>
      <dgm:spPr/>
      <dgm:t>
        <a:bodyPr/>
        <a:lstStyle/>
        <a:p>
          <a:endParaRPr kumimoji="1" lang="ja-JP" altLang="en-US" sz="2000"/>
        </a:p>
      </dgm:t>
    </dgm:pt>
    <dgm:pt modelId="{836BCA6A-347F-483B-A0C3-E959D6832BC5}" type="sibTrans" cxnId="{2F87DD6C-07E0-4631-B1C6-156F2ACBD98B}">
      <dgm:prSet/>
      <dgm:spPr/>
      <dgm:t>
        <a:bodyPr/>
        <a:lstStyle/>
        <a:p>
          <a:endParaRPr kumimoji="1" lang="ja-JP" altLang="en-US" sz="2000"/>
        </a:p>
      </dgm:t>
    </dgm:pt>
    <dgm:pt modelId="{2C4C0859-65C8-4C0E-8DAA-F1C0A6908FE8}">
      <dgm:prSet phldrT="[テキスト]" custT="1"/>
      <dgm:spPr/>
      <dgm:t>
        <a:bodyPr/>
        <a:lstStyle/>
        <a:p>
          <a:r>
            <a:rPr kumimoji="1" lang="ja-JP" altLang="en-US" sz="1300" dirty="0"/>
            <a:t>④医療と他機関との連携方法について意見交換　等</a:t>
          </a:r>
        </a:p>
      </dgm:t>
    </dgm:pt>
    <dgm:pt modelId="{483A7A6A-4C4C-443F-B5C0-ABBEADACEC68}" type="parTrans" cxnId="{FCBFF8E7-D332-45B0-A879-4B891D744360}">
      <dgm:prSet/>
      <dgm:spPr/>
      <dgm:t>
        <a:bodyPr/>
        <a:lstStyle/>
        <a:p>
          <a:endParaRPr kumimoji="1" lang="ja-JP" altLang="en-US" sz="2000"/>
        </a:p>
      </dgm:t>
    </dgm:pt>
    <dgm:pt modelId="{DD280058-3380-48E5-8358-7D52F48363A5}" type="sibTrans" cxnId="{FCBFF8E7-D332-45B0-A879-4B891D744360}">
      <dgm:prSet/>
      <dgm:spPr/>
      <dgm:t>
        <a:bodyPr/>
        <a:lstStyle/>
        <a:p>
          <a:endParaRPr kumimoji="1" lang="ja-JP" altLang="en-US" sz="2000"/>
        </a:p>
      </dgm:t>
    </dgm:pt>
    <dgm:pt modelId="{9D335F0D-2AA2-4D60-969E-96DFDED62456}">
      <dgm:prSet phldrT="[テキスト]" custT="1"/>
      <dgm:spPr/>
      <dgm:t>
        <a:bodyPr/>
        <a:lstStyle/>
        <a:p>
          <a:r>
            <a:rPr kumimoji="1" lang="ja-JP" altLang="en-US" sz="1300" dirty="0"/>
            <a:t>①登録医療機関の周知</a:t>
          </a:r>
        </a:p>
      </dgm:t>
    </dgm:pt>
    <dgm:pt modelId="{63DC9B6B-1FF7-4E4B-8601-B9DF2A252D45}" type="parTrans" cxnId="{8BDB4DB4-B5BC-4A13-8BA7-43A303BD3C54}">
      <dgm:prSet/>
      <dgm:spPr/>
      <dgm:t>
        <a:bodyPr/>
        <a:lstStyle/>
        <a:p>
          <a:endParaRPr kumimoji="1" lang="ja-JP" altLang="en-US" sz="2000"/>
        </a:p>
      </dgm:t>
    </dgm:pt>
    <dgm:pt modelId="{030D577A-7A04-463E-86B2-70239EE80D13}" type="sibTrans" cxnId="{8BDB4DB4-B5BC-4A13-8BA7-43A303BD3C54}">
      <dgm:prSet/>
      <dgm:spPr/>
      <dgm:t>
        <a:bodyPr/>
        <a:lstStyle/>
        <a:p>
          <a:endParaRPr kumimoji="1" lang="ja-JP" altLang="en-US" sz="2000"/>
        </a:p>
      </dgm:t>
    </dgm:pt>
    <dgm:pt modelId="{710C6F09-AF48-4AE5-ABE6-124F0971FEEC}">
      <dgm:prSet phldrT="[テキスト]" custT="1"/>
      <dgm:spPr/>
      <dgm:t>
        <a:bodyPr/>
        <a:lstStyle/>
        <a:p>
          <a:r>
            <a:rPr kumimoji="1" lang="ja-JP" altLang="en-US" sz="1800" b="1" dirty="0"/>
            <a:t>１．養成研修及びかかりつけ医研修の継続実施</a:t>
          </a:r>
        </a:p>
      </dgm:t>
    </dgm:pt>
    <dgm:pt modelId="{1891D938-90D1-4052-9041-E56E8E621CD7}" type="parTrans" cxnId="{3674C85D-8A69-4A8A-B537-A4C846BEE9FC}">
      <dgm:prSet/>
      <dgm:spPr/>
      <dgm:t>
        <a:bodyPr/>
        <a:lstStyle/>
        <a:p>
          <a:endParaRPr kumimoji="1" lang="ja-JP" altLang="en-US" sz="2000"/>
        </a:p>
      </dgm:t>
    </dgm:pt>
    <dgm:pt modelId="{CBDC369D-A4D7-4CC9-8626-364252A675A8}" type="sibTrans" cxnId="{3674C85D-8A69-4A8A-B537-A4C846BEE9FC}">
      <dgm:prSet/>
      <dgm:spPr/>
      <dgm:t>
        <a:bodyPr/>
        <a:lstStyle/>
        <a:p>
          <a:endParaRPr kumimoji="1" lang="ja-JP" altLang="en-US" sz="2000"/>
        </a:p>
      </dgm:t>
    </dgm:pt>
    <dgm:pt modelId="{FAC374B1-6DCF-4E52-A73F-32F136CD311D}">
      <dgm:prSet phldrT="[テキスト]" custT="1"/>
      <dgm:spPr/>
      <dgm:t>
        <a:bodyPr/>
        <a:lstStyle/>
        <a:p>
          <a:r>
            <a:rPr kumimoji="1" lang="ja-JP" altLang="en-US" sz="1300" b="0" dirty="0">
              <a:latin typeface="+mn-lt"/>
            </a:rPr>
            <a:t>専門的医師研修の継続実施により発達障がいの診断が可能な医師を養成する</a:t>
          </a:r>
        </a:p>
      </dgm:t>
    </dgm:pt>
    <dgm:pt modelId="{CE965E58-9A55-4B2B-BFAB-07416E053937}" type="parTrans" cxnId="{2300118E-68E0-475C-8D6C-D4C9084A10EA}">
      <dgm:prSet/>
      <dgm:spPr/>
      <dgm:t>
        <a:bodyPr/>
        <a:lstStyle/>
        <a:p>
          <a:endParaRPr kumimoji="1" lang="ja-JP" altLang="en-US" sz="2000"/>
        </a:p>
      </dgm:t>
    </dgm:pt>
    <dgm:pt modelId="{223F8342-BFC1-4B67-848C-DFB685297FD1}" type="sibTrans" cxnId="{2300118E-68E0-475C-8D6C-D4C9084A10EA}">
      <dgm:prSet/>
      <dgm:spPr/>
      <dgm:t>
        <a:bodyPr/>
        <a:lstStyle/>
        <a:p>
          <a:endParaRPr kumimoji="1" lang="ja-JP" altLang="en-US" sz="2000"/>
        </a:p>
      </dgm:t>
    </dgm:pt>
    <dgm:pt modelId="{5FA4C8A5-33DE-4651-B137-46E50974BE61}">
      <dgm:prSet custT="1"/>
      <dgm:spPr/>
      <dgm:t>
        <a:bodyPr/>
        <a:lstStyle/>
        <a:p>
          <a:r>
            <a:rPr kumimoji="1" lang="ja-JP" altLang="en-US" sz="1300" b="0" dirty="0">
              <a:latin typeface="+mn-lt"/>
            </a:rPr>
            <a:t>かかりつけ医等発達障がい対応力向上研修の継続実施により各診療科における特性理解を促進する</a:t>
          </a:r>
        </a:p>
      </dgm:t>
    </dgm:pt>
    <dgm:pt modelId="{6FD6CCE8-DC22-4BA1-ACAC-2F24D46C1C1C}" type="parTrans" cxnId="{7997D0D3-F566-4CC5-8696-303F2D50B68C}">
      <dgm:prSet/>
      <dgm:spPr/>
      <dgm:t>
        <a:bodyPr/>
        <a:lstStyle/>
        <a:p>
          <a:endParaRPr kumimoji="1" lang="ja-JP" altLang="en-US" sz="2000"/>
        </a:p>
      </dgm:t>
    </dgm:pt>
    <dgm:pt modelId="{2C7167F2-5B74-4ED3-82D5-6ABA4EFC4397}" type="sibTrans" cxnId="{7997D0D3-F566-4CC5-8696-303F2D50B68C}">
      <dgm:prSet/>
      <dgm:spPr/>
      <dgm:t>
        <a:bodyPr/>
        <a:lstStyle/>
        <a:p>
          <a:endParaRPr kumimoji="1" lang="ja-JP" altLang="en-US" sz="2000"/>
        </a:p>
      </dgm:t>
    </dgm:pt>
    <dgm:pt modelId="{D6DB6CB3-B716-4980-81A1-F3D3C917E04F}">
      <dgm:prSet phldrT="[テキスト]" custT="1"/>
      <dgm:spPr/>
      <dgm:t>
        <a:bodyPr/>
        <a:lstStyle/>
        <a:p>
          <a:r>
            <a:rPr kumimoji="1" lang="ja-JP" altLang="en-US" sz="1800" b="1" dirty="0"/>
            <a:t>２</a:t>
          </a:r>
          <a:r>
            <a:rPr kumimoji="1" lang="ja-JP" altLang="en-US" sz="1800" b="1" dirty="0" smtClean="0"/>
            <a:t>．市町村</a:t>
          </a:r>
          <a:r>
            <a:rPr kumimoji="1" lang="ja-JP" altLang="en-US" sz="1800" b="1" dirty="0"/>
            <a:t>説明会（仮・再掲）</a:t>
          </a:r>
          <a:r>
            <a:rPr kumimoji="1" lang="ja-JP" altLang="en-US" sz="1800" b="1" dirty="0" smtClean="0"/>
            <a:t>の活用</a:t>
          </a:r>
          <a:endParaRPr kumimoji="1" lang="ja-JP" altLang="en-US" sz="1800" b="1" dirty="0"/>
        </a:p>
      </dgm:t>
    </dgm:pt>
    <dgm:pt modelId="{94B03230-8718-4115-AC24-82E7FE91DD7F}" type="sibTrans" cxnId="{3591068F-0955-4FCE-A2F1-4325C4A0CC4B}">
      <dgm:prSet/>
      <dgm:spPr/>
      <dgm:t>
        <a:bodyPr/>
        <a:lstStyle/>
        <a:p>
          <a:endParaRPr kumimoji="1" lang="ja-JP" altLang="en-US" sz="2000"/>
        </a:p>
      </dgm:t>
    </dgm:pt>
    <dgm:pt modelId="{E171970E-2017-4646-94A9-D1319CAF38A2}" type="parTrans" cxnId="{3591068F-0955-4FCE-A2F1-4325C4A0CC4B}">
      <dgm:prSet/>
      <dgm:spPr/>
      <dgm:t>
        <a:bodyPr/>
        <a:lstStyle/>
        <a:p>
          <a:endParaRPr kumimoji="1" lang="ja-JP" altLang="en-US" sz="2000"/>
        </a:p>
      </dgm:t>
    </dgm:pt>
    <dgm:pt modelId="{5A73771E-4BF3-4B36-B3A8-7F15918FF6E6}">
      <dgm:prSet phldrT="[テキスト]" custT="1"/>
      <dgm:spPr/>
      <dgm:t>
        <a:bodyPr/>
        <a:lstStyle/>
        <a:p>
          <a:r>
            <a:rPr kumimoji="1" lang="ja-JP" altLang="en-US" sz="1300" dirty="0"/>
            <a:t>さらに、先行事例の共有などを行うことで診断時の関係機関との情報連携を促し、診療時間の短縮を図るとともに、医療と他機関との相互理解につなげる。</a:t>
          </a:r>
        </a:p>
      </dgm:t>
    </dgm:pt>
    <dgm:pt modelId="{978603B0-2EB7-40A1-AAF7-CE611328BD01}" type="parTrans" cxnId="{AB6931D3-A37F-4C5A-8987-E47E74DB61D2}">
      <dgm:prSet/>
      <dgm:spPr/>
      <dgm:t>
        <a:bodyPr/>
        <a:lstStyle/>
        <a:p>
          <a:endParaRPr kumimoji="1" lang="ja-JP" altLang="en-US" sz="2000"/>
        </a:p>
      </dgm:t>
    </dgm:pt>
    <dgm:pt modelId="{1D913601-7079-4B01-B10F-C877965FBB4D}" type="sibTrans" cxnId="{AB6931D3-A37F-4C5A-8987-E47E74DB61D2}">
      <dgm:prSet/>
      <dgm:spPr/>
      <dgm:t>
        <a:bodyPr/>
        <a:lstStyle/>
        <a:p>
          <a:endParaRPr kumimoji="1" lang="ja-JP" altLang="en-US" sz="2000"/>
        </a:p>
      </dgm:t>
    </dgm:pt>
    <dgm:pt modelId="{4C410DCE-8D57-49BF-9170-DF9823404B60}" type="pres">
      <dgm:prSet presAssocID="{6032271E-5C23-4059-8A9E-806F0A48A25A}" presName="linear" presStyleCnt="0">
        <dgm:presLayoutVars>
          <dgm:animLvl val="lvl"/>
          <dgm:resizeHandles val="exact"/>
        </dgm:presLayoutVars>
      </dgm:prSet>
      <dgm:spPr/>
      <dgm:t>
        <a:bodyPr/>
        <a:lstStyle/>
        <a:p>
          <a:endParaRPr kumimoji="1" lang="ja-JP" altLang="en-US"/>
        </a:p>
      </dgm:t>
    </dgm:pt>
    <dgm:pt modelId="{00B13774-EC47-4A60-8C3D-FFE7834FCC35}" type="pres">
      <dgm:prSet presAssocID="{710C6F09-AF48-4AE5-ABE6-124F0971FEEC}" presName="parentText" presStyleLbl="node1" presStyleIdx="0" presStyleCnt="3">
        <dgm:presLayoutVars>
          <dgm:chMax val="0"/>
          <dgm:bulletEnabled val="1"/>
        </dgm:presLayoutVars>
      </dgm:prSet>
      <dgm:spPr/>
      <dgm:t>
        <a:bodyPr/>
        <a:lstStyle/>
        <a:p>
          <a:endParaRPr kumimoji="1" lang="ja-JP" altLang="en-US"/>
        </a:p>
      </dgm:t>
    </dgm:pt>
    <dgm:pt modelId="{93C49D3C-DF0F-472D-8530-721A807FA4F2}" type="pres">
      <dgm:prSet presAssocID="{710C6F09-AF48-4AE5-ABE6-124F0971FEEC}" presName="childText" presStyleLbl="revTx" presStyleIdx="0" presStyleCnt="3">
        <dgm:presLayoutVars>
          <dgm:bulletEnabled val="1"/>
        </dgm:presLayoutVars>
      </dgm:prSet>
      <dgm:spPr/>
      <dgm:t>
        <a:bodyPr/>
        <a:lstStyle/>
        <a:p>
          <a:endParaRPr kumimoji="1" lang="ja-JP" altLang="en-US"/>
        </a:p>
      </dgm:t>
    </dgm:pt>
    <dgm:pt modelId="{73F28D34-9C0B-46B1-BE6C-9F7731821748}" type="pres">
      <dgm:prSet presAssocID="{D6DB6CB3-B716-4980-81A1-F3D3C917E04F}" presName="parentText" presStyleLbl="node1" presStyleIdx="1" presStyleCnt="3">
        <dgm:presLayoutVars>
          <dgm:chMax val="0"/>
          <dgm:bulletEnabled val="1"/>
        </dgm:presLayoutVars>
      </dgm:prSet>
      <dgm:spPr/>
      <dgm:t>
        <a:bodyPr/>
        <a:lstStyle/>
        <a:p>
          <a:endParaRPr kumimoji="1" lang="ja-JP" altLang="en-US"/>
        </a:p>
      </dgm:t>
    </dgm:pt>
    <dgm:pt modelId="{56488A4F-17F6-4E15-90DD-EAC6BF574C27}" type="pres">
      <dgm:prSet presAssocID="{D6DB6CB3-B716-4980-81A1-F3D3C917E04F}" presName="childText" presStyleLbl="revTx" presStyleIdx="1" presStyleCnt="3">
        <dgm:presLayoutVars>
          <dgm:bulletEnabled val="1"/>
        </dgm:presLayoutVars>
      </dgm:prSet>
      <dgm:spPr/>
      <dgm:t>
        <a:bodyPr/>
        <a:lstStyle/>
        <a:p>
          <a:endParaRPr kumimoji="1" lang="ja-JP" altLang="en-US"/>
        </a:p>
      </dgm:t>
    </dgm:pt>
    <dgm:pt modelId="{1CE921B9-83F8-43CA-BFC5-209DE2B43070}" type="pres">
      <dgm:prSet presAssocID="{FDCB02E4-ED9B-4115-8CB7-A74FBFDDC37A}" presName="parentText" presStyleLbl="node1" presStyleIdx="2" presStyleCnt="3">
        <dgm:presLayoutVars>
          <dgm:chMax val="0"/>
          <dgm:bulletEnabled val="1"/>
        </dgm:presLayoutVars>
      </dgm:prSet>
      <dgm:spPr/>
      <dgm:t>
        <a:bodyPr/>
        <a:lstStyle/>
        <a:p>
          <a:endParaRPr kumimoji="1" lang="ja-JP" altLang="en-US"/>
        </a:p>
      </dgm:t>
    </dgm:pt>
    <dgm:pt modelId="{8368C503-7BE4-4124-8BCA-F40090C2086F}" type="pres">
      <dgm:prSet presAssocID="{FDCB02E4-ED9B-4115-8CB7-A74FBFDDC37A}" presName="childText" presStyleLbl="revTx" presStyleIdx="2" presStyleCnt="3">
        <dgm:presLayoutVars>
          <dgm:bulletEnabled val="1"/>
        </dgm:presLayoutVars>
      </dgm:prSet>
      <dgm:spPr/>
      <dgm:t>
        <a:bodyPr/>
        <a:lstStyle/>
        <a:p>
          <a:endParaRPr kumimoji="1" lang="ja-JP" altLang="en-US"/>
        </a:p>
      </dgm:t>
    </dgm:pt>
  </dgm:ptLst>
  <dgm:cxnLst>
    <dgm:cxn modelId="{2300118E-68E0-475C-8D6C-D4C9084A10EA}" srcId="{710C6F09-AF48-4AE5-ABE6-124F0971FEEC}" destId="{FAC374B1-6DCF-4E52-A73F-32F136CD311D}" srcOrd="0" destOrd="0" parTransId="{CE965E58-9A55-4B2B-BFAB-07416E053937}" sibTransId="{223F8342-BFC1-4B67-848C-DFB685297FD1}"/>
    <dgm:cxn modelId="{92DCC5D2-888A-48FA-87A8-C4AE88ED9583}" srcId="{6032271E-5C23-4059-8A9E-806F0A48A25A}" destId="{FDCB02E4-ED9B-4115-8CB7-A74FBFDDC37A}" srcOrd="2" destOrd="0" parTransId="{78C28750-7C1B-4C47-8033-234827FAC4E5}" sibTransId="{89D2DD8D-EBFC-4E80-87E9-68EB625FFCF1}"/>
    <dgm:cxn modelId="{2F87DD6C-07E0-4631-B1C6-156F2ACBD98B}" srcId="{D6DB6CB3-B716-4980-81A1-F3D3C917E04F}" destId="{A3B43060-E16E-4E3B-B68E-17B97228A485}" srcOrd="4" destOrd="0" parTransId="{EC8BA244-DD1F-42B3-979F-52EC24AC07B7}" sibTransId="{836BCA6A-347F-483B-A0C3-E959D6832BC5}"/>
    <dgm:cxn modelId="{669DF92E-0A14-4567-A071-4CC75D67D963}" srcId="{D6DB6CB3-B716-4980-81A1-F3D3C917E04F}" destId="{1661E163-8849-4AB4-84F9-B1ADB932D061}" srcOrd="1" destOrd="0" parTransId="{2CA24397-2259-41E4-9FCC-E452C8FD0532}" sibTransId="{A1EE6EC6-763E-4B77-A6EB-557E754386D8}"/>
    <dgm:cxn modelId="{8BDB4DB4-B5BC-4A13-8BA7-43A303BD3C54}" srcId="{D6DB6CB3-B716-4980-81A1-F3D3C917E04F}" destId="{9D335F0D-2AA2-4D60-969E-96DFDED62456}" srcOrd="2" destOrd="0" parTransId="{63DC9B6B-1FF7-4E4B-8601-B9DF2A252D45}" sibTransId="{030D577A-7A04-463E-86B2-70239EE80D13}"/>
    <dgm:cxn modelId="{284062DF-B40D-4354-BDB1-D8A442EABA44}" type="presOf" srcId="{9D335F0D-2AA2-4D60-969E-96DFDED62456}" destId="{56488A4F-17F6-4E15-90DD-EAC6BF574C27}" srcOrd="0" destOrd="2" presId="urn:microsoft.com/office/officeart/2005/8/layout/vList2"/>
    <dgm:cxn modelId="{90F2D1B3-B3C1-4964-9B81-7B0F66B9869A}" type="presOf" srcId="{FCA81809-3238-46D9-A98B-1FB6F21D50D5}" destId="{56488A4F-17F6-4E15-90DD-EAC6BF574C27}" srcOrd="0" destOrd="0" presId="urn:microsoft.com/office/officeart/2005/8/layout/vList2"/>
    <dgm:cxn modelId="{E8BCBBC5-4BA4-4E1A-8120-3188B3FD914D}" type="presOf" srcId="{FAC374B1-6DCF-4E52-A73F-32F136CD311D}" destId="{93C49D3C-DF0F-472D-8530-721A807FA4F2}" srcOrd="0" destOrd="0" presId="urn:microsoft.com/office/officeart/2005/8/layout/vList2"/>
    <dgm:cxn modelId="{EECEAA63-31E5-4ACF-BC1B-76A762EFA13E}" type="presOf" srcId="{FDCB02E4-ED9B-4115-8CB7-A74FBFDDC37A}" destId="{1CE921B9-83F8-43CA-BFC5-209DE2B43070}" srcOrd="0" destOrd="0" presId="urn:microsoft.com/office/officeart/2005/8/layout/vList2"/>
    <dgm:cxn modelId="{8A3B6304-9957-4AD3-86E6-418E45EB7A46}" type="presOf" srcId="{5A73771E-4BF3-4B36-B3A8-7F15918FF6E6}" destId="{8368C503-7BE4-4124-8BCA-F40090C2086F}" srcOrd="0" destOrd="1" presId="urn:microsoft.com/office/officeart/2005/8/layout/vList2"/>
    <dgm:cxn modelId="{9757940C-FE4F-4462-9885-BA1E73532FCD}" type="presOf" srcId="{1DAC5E5A-D60F-495F-8836-F1FEFA42AE5E}" destId="{56488A4F-17F6-4E15-90DD-EAC6BF574C27}" srcOrd="0" destOrd="3" presId="urn:microsoft.com/office/officeart/2005/8/layout/vList2"/>
    <dgm:cxn modelId="{CCDFD81D-55B4-4F1B-9AE2-20F341C04D43}" type="presOf" srcId="{D6DB6CB3-B716-4980-81A1-F3D3C917E04F}" destId="{73F28D34-9C0B-46B1-BE6C-9F7731821748}" srcOrd="0" destOrd="0" presId="urn:microsoft.com/office/officeart/2005/8/layout/vList2"/>
    <dgm:cxn modelId="{0C94F3B5-347F-4D72-ABB7-D0D4659F254A}" type="presOf" srcId="{1661E163-8849-4AB4-84F9-B1ADB932D061}" destId="{56488A4F-17F6-4E15-90DD-EAC6BF574C27}" srcOrd="0" destOrd="1" presId="urn:microsoft.com/office/officeart/2005/8/layout/vList2"/>
    <dgm:cxn modelId="{82AC4EE3-BAA8-4858-B8DE-D392E30077BB}" type="presOf" srcId="{710C6F09-AF48-4AE5-ABE6-124F0971FEEC}" destId="{00B13774-EC47-4A60-8C3D-FFE7834FCC35}" srcOrd="0" destOrd="0" presId="urn:microsoft.com/office/officeart/2005/8/layout/vList2"/>
    <dgm:cxn modelId="{E412178E-AFBD-4DB1-861C-ECB1160EB053}" type="presOf" srcId="{2C4C0859-65C8-4C0E-8DAA-F1C0A6908FE8}" destId="{56488A4F-17F6-4E15-90DD-EAC6BF574C27}" srcOrd="0" destOrd="5" presId="urn:microsoft.com/office/officeart/2005/8/layout/vList2"/>
    <dgm:cxn modelId="{9328A524-9EB3-43FE-8C02-BB3FF2ED548A}" srcId="{FDCB02E4-ED9B-4115-8CB7-A74FBFDDC37A}" destId="{B8D38911-E879-40D7-B40F-2C73DDFD8086}" srcOrd="0" destOrd="0" parTransId="{28485F60-BFB1-4B0A-B541-3BA798C20D46}" sibTransId="{E6A4C31A-609D-4529-B1FD-A7EECAAAC505}"/>
    <dgm:cxn modelId="{0432E691-A71B-43D8-9DCA-03147EFBB456}" type="presOf" srcId="{5FA4C8A5-33DE-4651-B137-46E50974BE61}" destId="{93C49D3C-DF0F-472D-8530-721A807FA4F2}" srcOrd="0" destOrd="1" presId="urn:microsoft.com/office/officeart/2005/8/layout/vList2"/>
    <dgm:cxn modelId="{AB6931D3-A37F-4C5A-8987-E47E74DB61D2}" srcId="{FDCB02E4-ED9B-4115-8CB7-A74FBFDDC37A}" destId="{5A73771E-4BF3-4B36-B3A8-7F15918FF6E6}" srcOrd="1" destOrd="0" parTransId="{978603B0-2EB7-40A1-AAF7-CE611328BD01}" sibTransId="{1D913601-7079-4B01-B10F-C877965FBB4D}"/>
    <dgm:cxn modelId="{176C81CF-C09E-4597-9420-F517482356E3}" srcId="{D6DB6CB3-B716-4980-81A1-F3D3C917E04F}" destId="{FCA81809-3238-46D9-A98B-1FB6F21D50D5}" srcOrd="0" destOrd="0" parTransId="{04F2D38B-3AE6-4B22-B263-AFE4D7A13436}" sibTransId="{4F7DF917-9361-474E-B868-4CBD92A316DD}"/>
    <dgm:cxn modelId="{3674C85D-8A69-4A8A-B537-A4C846BEE9FC}" srcId="{6032271E-5C23-4059-8A9E-806F0A48A25A}" destId="{710C6F09-AF48-4AE5-ABE6-124F0971FEEC}" srcOrd="0" destOrd="0" parTransId="{1891D938-90D1-4052-9041-E56E8E621CD7}" sibTransId="{CBDC369D-A4D7-4CC9-8626-364252A675A8}"/>
    <dgm:cxn modelId="{48E16EE0-7F29-4A7D-808E-DFCC5ECCEA4B}" type="presOf" srcId="{6032271E-5C23-4059-8A9E-806F0A48A25A}" destId="{4C410DCE-8D57-49BF-9170-DF9823404B60}" srcOrd="0" destOrd="0" presId="urn:microsoft.com/office/officeart/2005/8/layout/vList2"/>
    <dgm:cxn modelId="{C25BAF93-3EE0-4F9B-A392-64F062C9EB6D}" srcId="{D6DB6CB3-B716-4980-81A1-F3D3C917E04F}" destId="{1DAC5E5A-D60F-495F-8836-F1FEFA42AE5E}" srcOrd="3" destOrd="0" parTransId="{1BE52108-FC5B-4C24-B7B0-8C06B7C77FD1}" sibTransId="{E5C40C7A-685B-43A4-BD0E-4DF7B6E3D65C}"/>
    <dgm:cxn modelId="{3591068F-0955-4FCE-A2F1-4325C4A0CC4B}" srcId="{6032271E-5C23-4059-8A9E-806F0A48A25A}" destId="{D6DB6CB3-B716-4980-81A1-F3D3C917E04F}" srcOrd="1" destOrd="0" parTransId="{E171970E-2017-4646-94A9-D1319CAF38A2}" sibTransId="{94B03230-8718-4115-AC24-82E7FE91DD7F}"/>
    <dgm:cxn modelId="{FCBFF8E7-D332-45B0-A879-4B891D744360}" srcId="{D6DB6CB3-B716-4980-81A1-F3D3C917E04F}" destId="{2C4C0859-65C8-4C0E-8DAA-F1C0A6908FE8}" srcOrd="5" destOrd="0" parTransId="{483A7A6A-4C4C-443F-B5C0-ABBEADACEC68}" sibTransId="{DD280058-3380-48E5-8358-7D52F48363A5}"/>
    <dgm:cxn modelId="{5E832E33-2817-4C29-BF17-CDBB75862CCD}" type="presOf" srcId="{A3B43060-E16E-4E3B-B68E-17B97228A485}" destId="{56488A4F-17F6-4E15-90DD-EAC6BF574C27}" srcOrd="0" destOrd="4" presId="urn:microsoft.com/office/officeart/2005/8/layout/vList2"/>
    <dgm:cxn modelId="{7997D0D3-F566-4CC5-8696-303F2D50B68C}" srcId="{710C6F09-AF48-4AE5-ABE6-124F0971FEEC}" destId="{5FA4C8A5-33DE-4651-B137-46E50974BE61}" srcOrd="1" destOrd="0" parTransId="{6FD6CCE8-DC22-4BA1-ACAC-2F24D46C1C1C}" sibTransId="{2C7167F2-5B74-4ED3-82D5-6ABA4EFC4397}"/>
    <dgm:cxn modelId="{C9D0A7F9-146F-40BD-BBFC-E3EE17C8FF27}" type="presOf" srcId="{B8D38911-E879-40D7-B40F-2C73DDFD8086}" destId="{8368C503-7BE4-4124-8BCA-F40090C2086F}" srcOrd="0" destOrd="0" presId="urn:microsoft.com/office/officeart/2005/8/layout/vList2"/>
    <dgm:cxn modelId="{91306F74-68BF-4427-9918-4D452B6002E0}" type="presParOf" srcId="{4C410DCE-8D57-49BF-9170-DF9823404B60}" destId="{00B13774-EC47-4A60-8C3D-FFE7834FCC35}" srcOrd="0" destOrd="0" presId="urn:microsoft.com/office/officeart/2005/8/layout/vList2"/>
    <dgm:cxn modelId="{4728CE7A-6F0F-45A9-BFE4-414FDA432015}" type="presParOf" srcId="{4C410DCE-8D57-49BF-9170-DF9823404B60}" destId="{93C49D3C-DF0F-472D-8530-721A807FA4F2}" srcOrd="1" destOrd="0" presId="urn:microsoft.com/office/officeart/2005/8/layout/vList2"/>
    <dgm:cxn modelId="{A74FE1DF-77C7-4A99-AC07-96A83AAD6A31}" type="presParOf" srcId="{4C410DCE-8D57-49BF-9170-DF9823404B60}" destId="{73F28D34-9C0B-46B1-BE6C-9F7731821748}" srcOrd="2" destOrd="0" presId="urn:microsoft.com/office/officeart/2005/8/layout/vList2"/>
    <dgm:cxn modelId="{9A68200C-C466-472A-96A8-35AC792771F7}" type="presParOf" srcId="{4C410DCE-8D57-49BF-9170-DF9823404B60}" destId="{56488A4F-17F6-4E15-90DD-EAC6BF574C27}" srcOrd="3" destOrd="0" presId="urn:microsoft.com/office/officeart/2005/8/layout/vList2"/>
    <dgm:cxn modelId="{FF0B7258-1A1E-4A5E-AA33-E514852ADEA7}" type="presParOf" srcId="{4C410DCE-8D57-49BF-9170-DF9823404B60}" destId="{1CE921B9-83F8-43CA-BFC5-209DE2B43070}" srcOrd="4" destOrd="0" presId="urn:microsoft.com/office/officeart/2005/8/layout/vList2"/>
    <dgm:cxn modelId="{EF033F3C-31D6-4DFB-9E98-BF3BCD5CF185}" type="presParOf" srcId="{4C410DCE-8D57-49BF-9170-DF9823404B60}" destId="{8368C503-7BE4-4124-8BCA-F40090C2086F}"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5C2161-85D5-4B2D-8BF3-3F7E0110BF17}"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kumimoji="1" lang="ja-JP" altLang="en-US"/>
        </a:p>
      </dgm:t>
    </dgm:pt>
    <dgm:pt modelId="{8701C188-D964-4DB9-AB2E-2257CFB54DE4}">
      <dgm:prSet phldrT="[テキスト]" custT="1"/>
      <dgm:spPr/>
      <dgm:t>
        <a:bodyPr/>
        <a:lstStyle/>
        <a:p>
          <a:r>
            <a:rPr kumimoji="1" lang="ja-JP" altLang="en-US" sz="1600" b="1" dirty="0"/>
            <a:t>市町村の主体的な取組みを柔軟に支援</a:t>
          </a:r>
        </a:p>
      </dgm:t>
    </dgm:pt>
    <dgm:pt modelId="{80495932-E9EA-4F6F-8001-1A420E757DE5}" type="parTrans" cxnId="{D9FFC440-13C6-4777-9159-876E50FC2D1E}">
      <dgm:prSet/>
      <dgm:spPr/>
      <dgm:t>
        <a:bodyPr/>
        <a:lstStyle/>
        <a:p>
          <a:endParaRPr kumimoji="1" lang="ja-JP" altLang="en-US" sz="1600"/>
        </a:p>
      </dgm:t>
    </dgm:pt>
    <dgm:pt modelId="{C3186AD2-AC84-41B8-98D0-29B560B65FCE}" type="sibTrans" cxnId="{D9FFC440-13C6-4777-9159-876E50FC2D1E}">
      <dgm:prSet/>
      <dgm:spPr/>
      <dgm:t>
        <a:bodyPr/>
        <a:lstStyle/>
        <a:p>
          <a:endParaRPr kumimoji="1" lang="ja-JP" altLang="en-US" sz="1600"/>
        </a:p>
      </dgm:t>
    </dgm:pt>
    <dgm:pt modelId="{B34CA232-8818-4E9A-B1AC-2C5B340C51FB}">
      <dgm:prSet phldrT="[テキスト]" custT="1"/>
      <dgm:spPr/>
      <dgm:t>
        <a:bodyPr/>
        <a:lstStyle/>
        <a:p>
          <a:r>
            <a:rPr kumimoji="1" lang="ja-JP" altLang="en-US" sz="1400" dirty="0"/>
            <a:t>地域の実情や市町村のニーズに寄り添って専門的な立場から取組みを後押しできた</a:t>
          </a:r>
        </a:p>
      </dgm:t>
    </dgm:pt>
    <dgm:pt modelId="{85F8414E-F03E-46A7-A18D-41A9B6E5C0A8}" type="parTrans" cxnId="{12B93087-75C8-4789-A3B1-F422B571B8F1}">
      <dgm:prSet/>
      <dgm:spPr/>
      <dgm:t>
        <a:bodyPr/>
        <a:lstStyle/>
        <a:p>
          <a:endParaRPr kumimoji="1" lang="ja-JP" altLang="en-US" sz="1600"/>
        </a:p>
      </dgm:t>
    </dgm:pt>
    <dgm:pt modelId="{FD81276D-1EB9-428E-8CC7-BB8B5AF52FD0}" type="sibTrans" cxnId="{12B93087-75C8-4789-A3B1-F422B571B8F1}">
      <dgm:prSet/>
      <dgm:spPr/>
      <dgm:t>
        <a:bodyPr/>
        <a:lstStyle/>
        <a:p>
          <a:endParaRPr kumimoji="1" lang="ja-JP" altLang="en-US" sz="1600"/>
        </a:p>
      </dgm:t>
    </dgm:pt>
    <dgm:pt modelId="{F48E7E06-D666-4FE2-BA88-028E1150D348}">
      <dgm:prSet phldrT="[テキスト]" custT="1"/>
      <dgm:spPr/>
      <dgm:t>
        <a:bodyPr/>
        <a:lstStyle/>
        <a:p>
          <a:r>
            <a:rPr kumimoji="1" lang="ja-JP" altLang="en-US" sz="1600" b="1" dirty="0"/>
            <a:t>気づきの獲得と共有</a:t>
          </a:r>
        </a:p>
      </dgm:t>
    </dgm:pt>
    <dgm:pt modelId="{E0A9DD0E-B940-4A9F-9468-335B7249047E}" type="parTrans" cxnId="{D9FC9FDB-6A4C-488D-8CC9-EA5935636949}">
      <dgm:prSet/>
      <dgm:spPr/>
      <dgm:t>
        <a:bodyPr/>
        <a:lstStyle/>
        <a:p>
          <a:endParaRPr kumimoji="1" lang="ja-JP" altLang="en-US" sz="1600"/>
        </a:p>
      </dgm:t>
    </dgm:pt>
    <dgm:pt modelId="{8681B09F-78F0-4371-957E-C443FEC4BEDF}" type="sibTrans" cxnId="{D9FC9FDB-6A4C-488D-8CC9-EA5935636949}">
      <dgm:prSet/>
      <dgm:spPr/>
      <dgm:t>
        <a:bodyPr/>
        <a:lstStyle/>
        <a:p>
          <a:endParaRPr kumimoji="1" lang="ja-JP" altLang="en-US" sz="1600"/>
        </a:p>
      </dgm:t>
    </dgm:pt>
    <dgm:pt modelId="{9A253333-9E44-438F-8296-E750FA212F08}">
      <dgm:prSet phldrT="[テキスト]" custT="1"/>
      <dgm:spPr/>
      <dgm:t>
        <a:bodyPr/>
        <a:lstStyle/>
        <a:p>
          <a:r>
            <a:rPr kumimoji="1" lang="ja-JP" altLang="en-US" sz="1400" dirty="0"/>
            <a:t>第</a:t>
          </a:r>
          <a:r>
            <a:rPr kumimoji="1" lang="en-US" altLang="ja-JP" sz="1400" dirty="0"/>
            <a:t>3</a:t>
          </a:r>
          <a:r>
            <a:rPr kumimoji="1" lang="ja-JP" altLang="en-US" sz="1400" dirty="0"/>
            <a:t>者の立場で自立支援協議会や関係機関へ助言ができるため、連携体制の構築等に向けて何をすべきかがより明確になった</a:t>
          </a:r>
        </a:p>
      </dgm:t>
    </dgm:pt>
    <dgm:pt modelId="{7613C751-2A5C-4A9F-9E72-4F794A0F565F}" type="parTrans" cxnId="{B8EFEFC7-0E5E-47E3-B68C-609A884B9BD3}">
      <dgm:prSet/>
      <dgm:spPr/>
      <dgm:t>
        <a:bodyPr/>
        <a:lstStyle/>
        <a:p>
          <a:endParaRPr kumimoji="1" lang="ja-JP" altLang="en-US" sz="1600"/>
        </a:p>
      </dgm:t>
    </dgm:pt>
    <dgm:pt modelId="{18641BB9-FF5D-4D30-9612-D0274F660DD7}" type="sibTrans" cxnId="{B8EFEFC7-0E5E-47E3-B68C-609A884B9BD3}">
      <dgm:prSet/>
      <dgm:spPr/>
      <dgm:t>
        <a:bodyPr/>
        <a:lstStyle/>
        <a:p>
          <a:endParaRPr kumimoji="1" lang="ja-JP" altLang="en-US" sz="1600"/>
        </a:p>
      </dgm:t>
    </dgm:pt>
    <dgm:pt modelId="{13CEC8FF-8584-4CDF-AFCE-D945A26C9C83}">
      <dgm:prSet phldrT="[テキスト]" custT="1"/>
      <dgm:spPr/>
      <dgm:t>
        <a:bodyPr/>
        <a:lstStyle/>
        <a:p>
          <a:r>
            <a:rPr kumimoji="1" lang="ja-JP" altLang="en-US" sz="1600" b="1" dirty="0"/>
            <a:t>好事例の発信による波及効果の獲得</a:t>
          </a:r>
        </a:p>
      </dgm:t>
    </dgm:pt>
    <dgm:pt modelId="{0F132D05-B8A7-4286-B156-698DB39C3D16}" type="parTrans" cxnId="{F90FD0E6-8634-4B7E-AAAE-283EEE7032FB}">
      <dgm:prSet/>
      <dgm:spPr/>
      <dgm:t>
        <a:bodyPr/>
        <a:lstStyle/>
        <a:p>
          <a:endParaRPr kumimoji="1" lang="ja-JP" altLang="en-US" sz="1600"/>
        </a:p>
      </dgm:t>
    </dgm:pt>
    <dgm:pt modelId="{59269FF8-6DAF-4C93-8861-F89542D03F46}" type="sibTrans" cxnId="{F90FD0E6-8634-4B7E-AAAE-283EEE7032FB}">
      <dgm:prSet/>
      <dgm:spPr/>
      <dgm:t>
        <a:bodyPr/>
        <a:lstStyle/>
        <a:p>
          <a:endParaRPr kumimoji="1" lang="ja-JP" altLang="en-US" sz="1600"/>
        </a:p>
      </dgm:t>
    </dgm:pt>
    <dgm:pt modelId="{3C3DEC16-6755-44CC-834F-A21F7FE79709}">
      <dgm:prSet phldrT="[テキスト]" custT="1"/>
      <dgm:spPr/>
      <dgm:t>
        <a:bodyPr/>
        <a:lstStyle/>
        <a:p>
          <a:r>
            <a:rPr kumimoji="1" lang="ja-JP" altLang="en-US" sz="1400" dirty="0"/>
            <a:t>事業を活用した市町村のみでなく、好事例を他市町村へ紹介する事で近隣市への一定の波及効果が得られた</a:t>
          </a:r>
        </a:p>
      </dgm:t>
    </dgm:pt>
    <dgm:pt modelId="{489FA77B-054A-45FD-BD77-B9DF34A8F4F6}" type="parTrans" cxnId="{3CE86F85-AD3C-435B-BAAE-456FAA959665}">
      <dgm:prSet/>
      <dgm:spPr/>
      <dgm:t>
        <a:bodyPr/>
        <a:lstStyle/>
        <a:p>
          <a:endParaRPr kumimoji="1" lang="ja-JP" altLang="en-US" sz="1600"/>
        </a:p>
      </dgm:t>
    </dgm:pt>
    <dgm:pt modelId="{BE022A8C-7A19-41AC-B356-6DD5718421DE}" type="sibTrans" cxnId="{3CE86F85-AD3C-435B-BAAE-456FAA959665}">
      <dgm:prSet/>
      <dgm:spPr/>
      <dgm:t>
        <a:bodyPr/>
        <a:lstStyle/>
        <a:p>
          <a:endParaRPr kumimoji="1" lang="ja-JP" altLang="en-US" sz="1600"/>
        </a:p>
      </dgm:t>
    </dgm:pt>
    <dgm:pt modelId="{CBDE820C-36A5-4BD4-B71C-51DAF918553D}">
      <dgm:prSet phldrT="[テキスト]" custT="1"/>
      <dgm:spPr/>
      <dgm:t>
        <a:bodyPr/>
        <a:lstStyle/>
        <a:p>
          <a:r>
            <a:rPr kumimoji="1" lang="ja-JP" altLang="en-US" sz="1400" dirty="0"/>
            <a:t>関係機関</a:t>
          </a:r>
          <a:r>
            <a:rPr kumimoji="1" lang="ja-JP" altLang="en-US" sz="1400" dirty="0" smtClean="0"/>
            <a:t>が協働する</a:t>
          </a:r>
          <a:r>
            <a:rPr kumimoji="1" lang="ja-JP" altLang="en-US" sz="1400" dirty="0"/>
            <a:t>ことで、その自治体の強みや弱み、今後の課題など次につながる気づきを共有できた</a:t>
          </a:r>
        </a:p>
      </dgm:t>
    </dgm:pt>
    <dgm:pt modelId="{2062B563-AF3B-43D0-B48E-DDEC28E4F163}" type="parTrans" cxnId="{48C5393A-09CE-4CE1-9451-150F883CF37D}">
      <dgm:prSet/>
      <dgm:spPr/>
      <dgm:t>
        <a:bodyPr/>
        <a:lstStyle/>
        <a:p>
          <a:endParaRPr kumimoji="1" lang="ja-JP" altLang="en-US" sz="1600"/>
        </a:p>
      </dgm:t>
    </dgm:pt>
    <dgm:pt modelId="{6EFF410D-B803-4E01-B2DF-8EC180967CFC}" type="sibTrans" cxnId="{48C5393A-09CE-4CE1-9451-150F883CF37D}">
      <dgm:prSet/>
      <dgm:spPr/>
      <dgm:t>
        <a:bodyPr/>
        <a:lstStyle/>
        <a:p>
          <a:endParaRPr kumimoji="1" lang="ja-JP" altLang="en-US" sz="1600"/>
        </a:p>
      </dgm:t>
    </dgm:pt>
    <dgm:pt modelId="{E126804E-1259-4707-933A-6DC789ED1E2C}">
      <dgm:prSet phldrT="[テキスト]" custT="1"/>
      <dgm:spPr/>
      <dgm:t>
        <a:bodyPr/>
        <a:lstStyle/>
        <a:p>
          <a:r>
            <a:rPr kumimoji="1" lang="ja-JP" altLang="en-US" sz="1400" b="1" dirty="0" smtClean="0"/>
            <a:t>人材育成と他領域の連携促進</a:t>
          </a:r>
          <a:endParaRPr kumimoji="1" lang="ja-JP" altLang="en-US" sz="1400" b="1" dirty="0"/>
        </a:p>
      </dgm:t>
    </dgm:pt>
    <dgm:pt modelId="{B87417A2-D7B4-4F5C-B116-A25B014C0B3F}" type="parTrans" cxnId="{39D33214-5BC6-4798-BBE3-475E967C5B07}">
      <dgm:prSet/>
      <dgm:spPr/>
      <dgm:t>
        <a:bodyPr/>
        <a:lstStyle/>
        <a:p>
          <a:endParaRPr kumimoji="1" lang="ja-JP" altLang="en-US"/>
        </a:p>
      </dgm:t>
    </dgm:pt>
    <dgm:pt modelId="{8D338747-25BF-4AB7-BA42-AAB92A4432E2}" type="sibTrans" cxnId="{39D33214-5BC6-4798-BBE3-475E967C5B07}">
      <dgm:prSet/>
      <dgm:spPr/>
      <dgm:t>
        <a:bodyPr/>
        <a:lstStyle/>
        <a:p>
          <a:endParaRPr kumimoji="1" lang="ja-JP" altLang="en-US"/>
        </a:p>
      </dgm:t>
    </dgm:pt>
    <dgm:pt modelId="{E6A43C07-B72F-4520-ABBC-87CB9859C8C8}">
      <dgm:prSet phldrT="[テキスト]" custT="1"/>
      <dgm:spPr/>
      <dgm:t>
        <a:bodyPr/>
        <a:lstStyle/>
        <a:p>
          <a:r>
            <a:rPr kumimoji="1" lang="ja-JP" altLang="en-US" sz="1400" dirty="0" smtClean="0"/>
            <a:t>事業を通して地域の支援者の人材育成他領域における連携の促進につながっている</a:t>
          </a:r>
          <a:endParaRPr kumimoji="1" lang="ja-JP" altLang="en-US" sz="1400" dirty="0"/>
        </a:p>
      </dgm:t>
    </dgm:pt>
    <dgm:pt modelId="{6B17693E-8537-4AC0-8D25-554F37132B28}" type="parTrans" cxnId="{7642F0EE-4059-416A-9519-210CC5C0CD45}">
      <dgm:prSet/>
      <dgm:spPr/>
      <dgm:t>
        <a:bodyPr/>
        <a:lstStyle/>
        <a:p>
          <a:endParaRPr kumimoji="1" lang="ja-JP" altLang="en-US"/>
        </a:p>
      </dgm:t>
    </dgm:pt>
    <dgm:pt modelId="{8321DC7C-716F-495C-95C3-7D164FE65E4F}" type="sibTrans" cxnId="{7642F0EE-4059-416A-9519-210CC5C0CD45}">
      <dgm:prSet/>
      <dgm:spPr/>
      <dgm:t>
        <a:bodyPr/>
        <a:lstStyle/>
        <a:p>
          <a:endParaRPr kumimoji="1" lang="ja-JP" altLang="en-US"/>
        </a:p>
      </dgm:t>
    </dgm:pt>
    <dgm:pt modelId="{EB7EEE50-BCC8-458B-B218-A12535B48C9D}" type="pres">
      <dgm:prSet presAssocID="{3F5C2161-85D5-4B2D-8BF3-3F7E0110BF17}" presName="linear" presStyleCnt="0">
        <dgm:presLayoutVars>
          <dgm:animLvl val="lvl"/>
          <dgm:resizeHandles val="exact"/>
        </dgm:presLayoutVars>
      </dgm:prSet>
      <dgm:spPr/>
      <dgm:t>
        <a:bodyPr/>
        <a:lstStyle/>
        <a:p>
          <a:endParaRPr kumimoji="1" lang="ja-JP" altLang="en-US"/>
        </a:p>
      </dgm:t>
    </dgm:pt>
    <dgm:pt modelId="{D46BCB78-A39B-4356-8D53-41DF67C1E22F}" type="pres">
      <dgm:prSet presAssocID="{8701C188-D964-4DB9-AB2E-2257CFB54DE4}" presName="parentText" presStyleLbl="node1" presStyleIdx="0" presStyleCnt="4" custScaleY="77720" custLinFactNeighborX="0" custLinFactNeighborY="-6463">
        <dgm:presLayoutVars>
          <dgm:chMax val="0"/>
          <dgm:bulletEnabled val="1"/>
        </dgm:presLayoutVars>
      </dgm:prSet>
      <dgm:spPr/>
      <dgm:t>
        <a:bodyPr/>
        <a:lstStyle/>
        <a:p>
          <a:endParaRPr kumimoji="1" lang="ja-JP" altLang="en-US"/>
        </a:p>
      </dgm:t>
    </dgm:pt>
    <dgm:pt modelId="{B42E87E9-8CAB-4866-86E0-C66687C56F4D}" type="pres">
      <dgm:prSet presAssocID="{8701C188-D964-4DB9-AB2E-2257CFB54DE4}" presName="childText" presStyleLbl="revTx" presStyleIdx="0" presStyleCnt="4">
        <dgm:presLayoutVars>
          <dgm:bulletEnabled val="1"/>
        </dgm:presLayoutVars>
      </dgm:prSet>
      <dgm:spPr/>
      <dgm:t>
        <a:bodyPr/>
        <a:lstStyle/>
        <a:p>
          <a:endParaRPr kumimoji="1" lang="ja-JP" altLang="en-US"/>
        </a:p>
      </dgm:t>
    </dgm:pt>
    <dgm:pt modelId="{40F7EF9E-BA20-4B6B-9693-52706025E379}" type="pres">
      <dgm:prSet presAssocID="{F48E7E06-D666-4FE2-BA88-028E1150D348}" presName="parentText" presStyleLbl="node1" presStyleIdx="1" presStyleCnt="4" custScaleY="77720">
        <dgm:presLayoutVars>
          <dgm:chMax val="0"/>
          <dgm:bulletEnabled val="1"/>
        </dgm:presLayoutVars>
      </dgm:prSet>
      <dgm:spPr/>
      <dgm:t>
        <a:bodyPr/>
        <a:lstStyle/>
        <a:p>
          <a:endParaRPr kumimoji="1" lang="ja-JP" altLang="en-US"/>
        </a:p>
      </dgm:t>
    </dgm:pt>
    <dgm:pt modelId="{E0D0B0FF-2940-45FE-8215-A2A7E00040B7}" type="pres">
      <dgm:prSet presAssocID="{F48E7E06-D666-4FE2-BA88-028E1150D348}" presName="childText" presStyleLbl="revTx" presStyleIdx="1" presStyleCnt="4">
        <dgm:presLayoutVars>
          <dgm:bulletEnabled val="1"/>
        </dgm:presLayoutVars>
      </dgm:prSet>
      <dgm:spPr/>
      <dgm:t>
        <a:bodyPr/>
        <a:lstStyle/>
        <a:p>
          <a:endParaRPr kumimoji="1" lang="ja-JP" altLang="en-US"/>
        </a:p>
      </dgm:t>
    </dgm:pt>
    <dgm:pt modelId="{07CB39DC-9D32-4791-99CD-DCFEA79777C6}" type="pres">
      <dgm:prSet presAssocID="{E126804E-1259-4707-933A-6DC789ED1E2C}" presName="parentText" presStyleLbl="node1" presStyleIdx="2" presStyleCnt="4">
        <dgm:presLayoutVars>
          <dgm:chMax val="0"/>
          <dgm:bulletEnabled val="1"/>
        </dgm:presLayoutVars>
      </dgm:prSet>
      <dgm:spPr/>
      <dgm:t>
        <a:bodyPr/>
        <a:lstStyle/>
        <a:p>
          <a:endParaRPr kumimoji="1" lang="ja-JP" altLang="en-US"/>
        </a:p>
      </dgm:t>
    </dgm:pt>
    <dgm:pt modelId="{B7059C6A-4AEA-4134-A8FE-A0525B037EBA}" type="pres">
      <dgm:prSet presAssocID="{E126804E-1259-4707-933A-6DC789ED1E2C}" presName="childText" presStyleLbl="revTx" presStyleIdx="2" presStyleCnt="4">
        <dgm:presLayoutVars>
          <dgm:bulletEnabled val="1"/>
        </dgm:presLayoutVars>
      </dgm:prSet>
      <dgm:spPr/>
      <dgm:t>
        <a:bodyPr/>
        <a:lstStyle/>
        <a:p>
          <a:endParaRPr kumimoji="1" lang="ja-JP" altLang="en-US"/>
        </a:p>
      </dgm:t>
    </dgm:pt>
    <dgm:pt modelId="{23C39897-2CCE-4DC4-8841-16B88A4B98A6}" type="pres">
      <dgm:prSet presAssocID="{13CEC8FF-8584-4CDF-AFCE-D945A26C9C83}" presName="parentText" presStyleLbl="node1" presStyleIdx="3" presStyleCnt="4" custScaleY="77720">
        <dgm:presLayoutVars>
          <dgm:chMax val="0"/>
          <dgm:bulletEnabled val="1"/>
        </dgm:presLayoutVars>
      </dgm:prSet>
      <dgm:spPr/>
      <dgm:t>
        <a:bodyPr/>
        <a:lstStyle/>
        <a:p>
          <a:endParaRPr kumimoji="1" lang="ja-JP" altLang="en-US"/>
        </a:p>
      </dgm:t>
    </dgm:pt>
    <dgm:pt modelId="{8C5C8B5E-D019-4AA0-9712-7371B28F81C7}" type="pres">
      <dgm:prSet presAssocID="{13CEC8FF-8584-4CDF-AFCE-D945A26C9C83}" presName="childText" presStyleLbl="revTx" presStyleIdx="3" presStyleCnt="4">
        <dgm:presLayoutVars>
          <dgm:bulletEnabled val="1"/>
        </dgm:presLayoutVars>
      </dgm:prSet>
      <dgm:spPr/>
      <dgm:t>
        <a:bodyPr/>
        <a:lstStyle/>
        <a:p>
          <a:endParaRPr kumimoji="1" lang="ja-JP" altLang="en-US"/>
        </a:p>
      </dgm:t>
    </dgm:pt>
  </dgm:ptLst>
  <dgm:cxnLst>
    <dgm:cxn modelId="{39D33214-5BC6-4798-BBE3-475E967C5B07}" srcId="{3F5C2161-85D5-4B2D-8BF3-3F7E0110BF17}" destId="{E126804E-1259-4707-933A-6DC789ED1E2C}" srcOrd="2" destOrd="0" parTransId="{B87417A2-D7B4-4F5C-B116-A25B014C0B3F}" sibTransId="{8D338747-25BF-4AB7-BA42-AAB92A4432E2}"/>
    <dgm:cxn modelId="{8D062E80-5D95-4E4B-9F0D-9D52D6841313}" type="presOf" srcId="{B34CA232-8818-4E9A-B1AC-2C5B340C51FB}" destId="{B42E87E9-8CAB-4866-86E0-C66687C56F4D}" srcOrd="0" destOrd="0" presId="urn:microsoft.com/office/officeart/2005/8/layout/vList2"/>
    <dgm:cxn modelId="{28F64124-D974-4387-8A05-A4ECC99808AB}" type="presOf" srcId="{9A253333-9E44-438F-8296-E750FA212F08}" destId="{E0D0B0FF-2940-45FE-8215-A2A7E00040B7}" srcOrd="0" destOrd="0" presId="urn:microsoft.com/office/officeart/2005/8/layout/vList2"/>
    <dgm:cxn modelId="{03EEEA46-1D8A-47A3-BA85-48AB5160D214}" type="presOf" srcId="{E6A43C07-B72F-4520-ABBC-87CB9859C8C8}" destId="{B7059C6A-4AEA-4134-A8FE-A0525B037EBA}" srcOrd="0" destOrd="0" presId="urn:microsoft.com/office/officeart/2005/8/layout/vList2"/>
    <dgm:cxn modelId="{3CE86F85-AD3C-435B-BAAE-456FAA959665}" srcId="{13CEC8FF-8584-4CDF-AFCE-D945A26C9C83}" destId="{3C3DEC16-6755-44CC-834F-A21F7FE79709}" srcOrd="0" destOrd="0" parTransId="{489FA77B-054A-45FD-BD77-B9DF34A8F4F6}" sibTransId="{BE022A8C-7A19-41AC-B356-6DD5718421DE}"/>
    <dgm:cxn modelId="{B389AF32-B814-499F-BA09-7E05C5B2720A}" type="presOf" srcId="{3C3DEC16-6755-44CC-834F-A21F7FE79709}" destId="{8C5C8B5E-D019-4AA0-9712-7371B28F81C7}" srcOrd="0" destOrd="0" presId="urn:microsoft.com/office/officeart/2005/8/layout/vList2"/>
    <dgm:cxn modelId="{B8EFEFC7-0E5E-47E3-B68C-609A884B9BD3}" srcId="{F48E7E06-D666-4FE2-BA88-028E1150D348}" destId="{9A253333-9E44-438F-8296-E750FA212F08}" srcOrd="0" destOrd="0" parTransId="{7613C751-2A5C-4A9F-9E72-4F794A0F565F}" sibTransId="{18641BB9-FF5D-4D30-9612-D0274F660DD7}"/>
    <dgm:cxn modelId="{E5351C96-9206-43EE-AC69-E5666D11099E}" type="presOf" srcId="{E126804E-1259-4707-933A-6DC789ED1E2C}" destId="{07CB39DC-9D32-4791-99CD-DCFEA79777C6}" srcOrd="0" destOrd="0" presId="urn:microsoft.com/office/officeart/2005/8/layout/vList2"/>
    <dgm:cxn modelId="{7642F0EE-4059-416A-9519-210CC5C0CD45}" srcId="{E126804E-1259-4707-933A-6DC789ED1E2C}" destId="{E6A43C07-B72F-4520-ABBC-87CB9859C8C8}" srcOrd="0" destOrd="0" parTransId="{6B17693E-8537-4AC0-8D25-554F37132B28}" sibTransId="{8321DC7C-716F-495C-95C3-7D164FE65E4F}"/>
    <dgm:cxn modelId="{ECF58EE5-852D-43FC-B9C5-5222D7EE7852}" type="presOf" srcId="{8701C188-D964-4DB9-AB2E-2257CFB54DE4}" destId="{D46BCB78-A39B-4356-8D53-41DF67C1E22F}" srcOrd="0" destOrd="0" presId="urn:microsoft.com/office/officeart/2005/8/layout/vList2"/>
    <dgm:cxn modelId="{48C5393A-09CE-4CE1-9451-150F883CF37D}" srcId="{F48E7E06-D666-4FE2-BA88-028E1150D348}" destId="{CBDE820C-36A5-4BD4-B71C-51DAF918553D}" srcOrd="1" destOrd="0" parTransId="{2062B563-AF3B-43D0-B48E-DDEC28E4F163}" sibTransId="{6EFF410D-B803-4E01-B2DF-8EC180967CFC}"/>
    <dgm:cxn modelId="{5B4318C0-5670-4B77-842A-C178E454DAC5}" type="presOf" srcId="{3F5C2161-85D5-4B2D-8BF3-3F7E0110BF17}" destId="{EB7EEE50-BCC8-458B-B218-A12535B48C9D}" srcOrd="0" destOrd="0" presId="urn:microsoft.com/office/officeart/2005/8/layout/vList2"/>
    <dgm:cxn modelId="{FEC8CF7F-27E0-49B8-9672-3ED2EA8BD155}" type="presOf" srcId="{CBDE820C-36A5-4BD4-B71C-51DAF918553D}" destId="{E0D0B0FF-2940-45FE-8215-A2A7E00040B7}" srcOrd="0" destOrd="1" presId="urn:microsoft.com/office/officeart/2005/8/layout/vList2"/>
    <dgm:cxn modelId="{D9FFC440-13C6-4777-9159-876E50FC2D1E}" srcId="{3F5C2161-85D5-4B2D-8BF3-3F7E0110BF17}" destId="{8701C188-D964-4DB9-AB2E-2257CFB54DE4}" srcOrd="0" destOrd="0" parTransId="{80495932-E9EA-4F6F-8001-1A420E757DE5}" sibTransId="{C3186AD2-AC84-41B8-98D0-29B560B65FCE}"/>
    <dgm:cxn modelId="{F90FD0E6-8634-4B7E-AAAE-283EEE7032FB}" srcId="{3F5C2161-85D5-4B2D-8BF3-3F7E0110BF17}" destId="{13CEC8FF-8584-4CDF-AFCE-D945A26C9C83}" srcOrd="3" destOrd="0" parTransId="{0F132D05-B8A7-4286-B156-698DB39C3D16}" sibTransId="{59269FF8-6DAF-4C93-8861-F89542D03F46}"/>
    <dgm:cxn modelId="{D9FC9FDB-6A4C-488D-8CC9-EA5935636949}" srcId="{3F5C2161-85D5-4B2D-8BF3-3F7E0110BF17}" destId="{F48E7E06-D666-4FE2-BA88-028E1150D348}" srcOrd="1" destOrd="0" parTransId="{E0A9DD0E-B940-4A9F-9468-335B7249047E}" sibTransId="{8681B09F-78F0-4371-957E-C443FEC4BEDF}"/>
    <dgm:cxn modelId="{12B93087-75C8-4789-A3B1-F422B571B8F1}" srcId="{8701C188-D964-4DB9-AB2E-2257CFB54DE4}" destId="{B34CA232-8818-4E9A-B1AC-2C5B340C51FB}" srcOrd="0" destOrd="0" parTransId="{85F8414E-F03E-46A7-A18D-41A9B6E5C0A8}" sibTransId="{FD81276D-1EB9-428E-8CC7-BB8B5AF52FD0}"/>
    <dgm:cxn modelId="{4CE7138E-7E7C-47A1-A839-F745DA819EE0}" type="presOf" srcId="{F48E7E06-D666-4FE2-BA88-028E1150D348}" destId="{40F7EF9E-BA20-4B6B-9693-52706025E379}" srcOrd="0" destOrd="0" presId="urn:microsoft.com/office/officeart/2005/8/layout/vList2"/>
    <dgm:cxn modelId="{679AA10C-6127-40FD-B974-5866EF023948}" type="presOf" srcId="{13CEC8FF-8584-4CDF-AFCE-D945A26C9C83}" destId="{23C39897-2CCE-4DC4-8841-16B88A4B98A6}" srcOrd="0" destOrd="0" presId="urn:microsoft.com/office/officeart/2005/8/layout/vList2"/>
    <dgm:cxn modelId="{6F5D0F29-4E50-4496-8740-8B44B7DAC41B}" type="presParOf" srcId="{EB7EEE50-BCC8-458B-B218-A12535B48C9D}" destId="{D46BCB78-A39B-4356-8D53-41DF67C1E22F}" srcOrd="0" destOrd="0" presId="urn:microsoft.com/office/officeart/2005/8/layout/vList2"/>
    <dgm:cxn modelId="{F78301AB-D413-45B0-8A22-C7E5AFCC1714}" type="presParOf" srcId="{EB7EEE50-BCC8-458B-B218-A12535B48C9D}" destId="{B42E87E9-8CAB-4866-86E0-C66687C56F4D}" srcOrd="1" destOrd="0" presId="urn:microsoft.com/office/officeart/2005/8/layout/vList2"/>
    <dgm:cxn modelId="{829B05C5-3B5E-490E-B331-160E4CAA1C33}" type="presParOf" srcId="{EB7EEE50-BCC8-458B-B218-A12535B48C9D}" destId="{40F7EF9E-BA20-4B6B-9693-52706025E379}" srcOrd="2" destOrd="0" presId="urn:microsoft.com/office/officeart/2005/8/layout/vList2"/>
    <dgm:cxn modelId="{07CD51A9-1B0E-4A19-8AB7-026E62FF7E28}" type="presParOf" srcId="{EB7EEE50-BCC8-458B-B218-A12535B48C9D}" destId="{E0D0B0FF-2940-45FE-8215-A2A7E00040B7}" srcOrd="3" destOrd="0" presId="urn:microsoft.com/office/officeart/2005/8/layout/vList2"/>
    <dgm:cxn modelId="{32A1E0E2-BFD2-4513-B04C-56A7E77A84B0}" type="presParOf" srcId="{EB7EEE50-BCC8-458B-B218-A12535B48C9D}" destId="{07CB39DC-9D32-4791-99CD-DCFEA79777C6}" srcOrd="4" destOrd="0" presId="urn:microsoft.com/office/officeart/2005/8/layout/vList2"/>
    <dgm:cxn modelId="{621EAE3F-83B8-4599-9B5D-591495DA8D28}" type="presParOf" srcId="{EB7EEE50-BCC8-458B-B218-A12535B48C9D}" destId="{B7059C6A-4AEA-4134-A8FE-A0525B037EBA}" srcOrd="5" destOrd="0" presId="urn:microsoft.com/office/officeart/2005/8/layout/vList2"/>
    <dgm:cxn modelId="{DB46772D-C11E-4A08-A93E-C41DA048C133}" type="presParOf" srcId="{EB7EEE50-BCC8-458B-B218-A12535B48C9D}" destId="{23C39897-2CCE-4DC4-8841-16B88A4B98A6}" srcOrd="6" destOrd="0" presId="urn:microsoft.com/office/officeart/2005/8/layout/vList2"/>
    <dgm:cxn modelId="{98140F53-57F2-4BB8-9AEA-F3CF0556F5FD}" type="presParOf" srcId="{EB7EEE50-BCC8-458B-B218-A12535B48C9D}" destId="{8C5C8B5E-D019-4AA0-9712-7371B28F81C7}"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0F6C89F-999D-4C39-810B-34871E9C4ADF}"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kumimoji="1" lang="ja-JP" altLang="en-US"/>
        </a:p>
      </dgm:t>
    </dgm:pt>
    <dgm:pt modelId="{74787F15-067F-40FD-9CD4-3F2EF4F1B8FC}">
      <dgm:prSet phldrT="[テキスト]" custT="1"/>
      <dgm:spPr/>
      <dgm:t>
        <a:bodyPr/>
        <a:lstStyle/>
        <a:p>
          <a:r>
            <a:rPr kumimoji="1" lang="ja-JP" altLang="en-US" sz="1400" b="1" dirty="0"/>
            <a:t>事業効果を得られる市町村が限定的</a:t>
          </a:r>
        </a:p>
      </dgm:t>
    </dgm:pt>
    <dgm:pt modelId="{4C4F3270-2B59-447B-9EA0-9CE801BDDAC6}" type="parTrans" cxnId="{732D32EF-2E29-46C0-A441-C775AD937FA7}">
      <dgm:prSet/>
      <dgm:spPr/>
      <dgm:t>
        <a:bodyPr/>
        <a:lstStyle/>
        <a:p>
          <a:endParaRPr kumimoji="1" lang="ja-JP" altLang="en-US" sz="1400"/>
        </a:p>
      </dgm:t>
    </dgm:pt>
    <dgm:pt modelId="{1B6185A7-485E-4C28-B2E5-E56710C8F84D}" type="sibTrans" cxnId="{732D32EF-2E29-46C0-A441-C775AD937FA7}">
      <dgm:prSet/>
      <dgm:spPr/>
      <dgm:t>
        <a:bodyPr/>
        <a:lstStyle/>
        <a:p>
          <a:endParaRPr kumimoji="1" lang="ja-JP" altLang="en-US" sz="1400"/>
        </a:p>
      </dgm:t>
    </dgm:pt>
    <dgm:pt modelId="{2CD6E8F1-1116-43C7-BF48-A4144897DD80}">
      <dgm:prSet phldrT="[テキスト]" custT="1"/>
      <dgm:spPr/>
      <dgm:t>
        <a:bodyPr/>
        <a:lstStyle/>
        <a:p>
          <a:r>
            <a:rPr kumimoji="1" lang="ja-JP" altLang="en-US" sz="1400" b="1" dirty="0"/>
            <a:t>引き続き市町村が取り組みを継続していくには課題も残る</a:t>
          </a:r>
        </a:p>
      </dgm:t>
    </dgm:pt>
    <dgm:pt modelId="{ED707B08-6E67-4EA6-A4A1-EAD369AE5E72}" type="parTrans" cxnId="{C59A33EE-265E-4F2F-BDC4-A6AD83B17A6C}">
      <dgm:prSet/>
      <dgm:spPr/>
      <dgm:t>
        <a:bodyPr/>
        <a:lstStyle/>
        <a:p>
          <a:endParaRPr kumimoji="1" lang="ja-JP" altLang="en-US" sz="1400"/>
        </a:p>
      </dgm:t>
    </dgm:pt>
    <dgm:pt modelId="{FE487241-2F21-4939-95D4-9BBCFF1018C8}" type="sibTrans" cxnId="{C59A33EE-265E-4F2F-BDC4-A6AD83B17A6C}">
      <dgm:prSet/>
      <dgm:spPr/>
      <dgm:t>
        <a:bodyPr/>
        <a:lstStyle/>
        <a:p>
          <a:endParaRPr kumimoji="1" lang="ja-JP" altLang="en-US" sz="1400"/>
        </a:p>
      </dgm:t>
    </dgm:pt>
    <dgm:pt modelId="{53BA3811-87F0-4E70-A139-B27C73CB5063}">
      <dgm:prSet phldrT="[テキスト]" custT="1"/>
      <dgm:spPr/>
      <dgm:t>
        <a:bodyPr/>
        <a:lstStyle/>
        <a:p>
          <a:r>
            <a:rPr kumimoji="1" lang="ja-JP" altLang="en-US" sz="1400" b="1" dirty="0"/>
            <a:t>ライフステージを通じた課題整理や体制整備が課題</a:t>
          </a:r>
        </a:p>
      </dgm:t>
    </dgm:pt>
    <dgm:pt modelId="{4818BCA6-6B19-4C1A-88D0-2406DC6B8018}" type="parTrans" cxnId="{E6AF76A7-7342-47FF-B5D1-9C27C8BD106E}">
      <dgm:prSet/>
      <dgm:spPr/>
      <dgm:t>
        <a:bodyPr/>
        <a:lstStyle/>
        <a:p>
          <a:endParaRPr kumimoji="1" lang="ja-JP" altLang="en-US" sz="1400"/>
        </a:p>
      </dgm:t>
    </dgm:pt>
    <dgm:pt modelId="{4766E47B-CC34-4090-840A-441FD9F8A1FC}" type="sibTrans" cxnId="{E6AF76A7-7342-47FF-B5D1-9C27C8BD106E}">
      <dgm:prSet/>
      <dgm:spPr/>
      <dgm:t>
        <a:bodyPr/>
        <a:lstStyle/>
        <a:p>
          <a:endParaRPr kumimoji="1" lang="ja-JP" altLang="en-US" sz="1400"/>
        </a:p>
      </dgm:t>
    </dgm:pt>
    <dgm:pt modelId="{1D9DC955-E289-44BD-BAA8-5B5086F37738}">
      <dgm:prSet custT="1"/>
      <dgm:spPr/>
      <dgm:t>
        <a:bodyPr/>
        <a:lstStyle/>
        <a:p>
          <a:r>
            <a:rPr kumimoji="1" lang="ja-JP" altLang="en-US" sz="1400" dirty="0"/>
            <a:t>支援できる市町村数が限られており、府域全体の支援力の底上げに時間を要する</a:t>
          </a:r>
        </a:p>
      </dgm:t>
    </dgm:pt>
    <dgm:pt modelId="{09014237-AF68-42C4-9282-F5D9F738F0E4}" type="parTrans" cxnId="{3B3D01AB-ED4D-41BE-9FC0-2FE310BD9929}">
      <dgm:prSet/>
      <dgm:spPr/>
      <dgm:t>
        <a:bodyPr/>
        <a:lstStyle/>
        <a:p>
          <a:endParaRPr kumimoji="1" lang="ja-JP" altLang="en-US" sz="1400"/>
        </a:p>
      </dgm:t>
    </dgm:pt>
    <dgm:pt modelId="{AAAF01E4-266E-4B4F-8746-4F39648E73CD}" type="sibTrans" cxnId="{3B3D01AB-ED4D-41BE-9FC0-2FE310BD9929}">
      <dgm:prSet/>
      <dgm:spPr/>
      <dgm:t>
        <a:bodyPr/>
        <a:lstStyle/>
        <a:p>
          <a:endParaRPr kumimoji="1" lang="ja-JP" altLang="en-US" sz="1400"/>
        </a:p>
      </dgm:t>
    </dgm:pt>
    <dgm:pt modelId="{4707D144-240E-4807-A855-8B010D1DE373}">
      <dgm:prSet custT="1"/>
      <dgm:spPr/>
      <dgm:t>
        <a:bodyPr/>
        <a:lstStyle/>
        <a:p>
          <a:r>
            <a:rPr kumimoji="1" lang="ja-JP" altLang="en-US" sz="1400" dirty="0"/>
            <a:t>市町村のモチベーションや取り組むための土壌に地域差がある。</a:t>
          </a:r>
        </a:p>
      </dgm:t>
    </dgm:pt>
    <dgm:pt modelId="{BDDCE246-396C-4BF0-87ED-E396C697E79A}" type="parTrans" cxnId="{A07727C2-866D-4962-A600-5C563420631A}">
      <dgm:prSet/>
      <dgm:spPr/>
      <dgm:t>
        <a:bodyPr/>
        <a:lstStyle/>
        <a:p>
          <a:endParaRPr kumimoji="1" lang="ja-JP" altLang="en-US" sz="1400"/>
        </a:p>
      </dgm:t>
    </dgm:pt>
    <dgm:pt modelId="{DBF97560-9180-4551-8E03-7CA6334EA0EF}" type="sibTrans" cxnId="{A07727C2-866D-4962-A600-5C563420631A}">
      <dgm:prSet/>
      <dgm:spPr/>
      <dgm:t>
        <a:bodyPr/>
        <a:lstStyle/>
        <a:p>
          <a:endParaRPr kumimoji="1" lang="ja-JP" altLang="en-US" sz="1400"/>
        </a:p>
      </dgm:t>
    </dgm:pt>
    <dgm:pt modelId="{CE28C975-80D3-404B-BDFF-473F7464799A}">
      <dgm:prSet custT="1"/>
      <dgm:spPr/>
      <dgm:t>
        <a:bodyPr/>
        <a:lstStyle/>
        <a:p>
          <a:r>
            <a:rPr kumimoji="1" lang="ja-JP" altLang="en-US" sz="1400" dirty="0"/>
            <a:t>他分野連携や人材育成はハードルが高く、体制整備に時間がかかる</a:t>
          </a:r>
        </a:p>
      </dgm:t>
    </dgm:pt>
    <dgm:pt modelId="{6C3E242C-C7DE-4FE8-8EFE-DF46991DAEFD}" type="parTrans" cxnId="{A6016459-1170-4663-8E25-918DBEBC46BD}">
      <dgm:prSet/>
      <dgm:spPr/>
      <dgm:t>
        <a:bodyPr/>
        <a:lstStyle/>
        <a:p>
          <a:endParaRPr kumimoji="1" lang="ja-JP" altLang="en-US" sz="1400"/>
        </a:p>
      </dgm:t>
    </dgm:pt>
    <dgm:pt modelId="{A8B675AE-72AA-4F07-B816-E67B57DC5207}" type="sibTrans" cxnId="{A6016459-1170-4663-8E25-918DBEBC46BD}">
      <dgm:prSet/>
      <dgm:spPr/>
      <dgm:t>
        <a:bodyPr/>
        <a:lstStyle/>
        <a:p>
          <a:endParaRPr kumimoji="1" lang="ja-JP" altLang="en-US" sz="1400"/>
        </a:p>
      </dgm:t>
    </dgm:pt>
    <dgm:pt modelId="{A3CB2051-CE23-487A-BBE4-A1577766D1F8}">
      <dgm:prSet custT="1"/>
      <dgm:spPr/>
      <dgm:t>
        <a:bodyPr/>
        <a:lstStyle/>
        <a:p>
          <a:r>
            <a:rPr kumimoji="1" lang="ja-JP" altLang="en-US" sz="1400" dirty="0"/>
            <a:t>こどもの課題から取り掛かり、途切れない支援体制整備</a:t>
          </a:r>
          <a:r>
            <a:rPr kumimoji="1" lang="ja-JP" altLang="en-US" sz="1400" dirty="0" smtClean="0"/>
            <a:t>をめざす</a:t>
          </a:r>
          <a:r>
            <a:rPr kumimoji="1" lang="ja-JP" altLang="en-US" sz="1400" dirty="0"/>
            <a:t>市町村は多いが、こどもから成人の間で支援が途切れており、つなぎの部分が課題の市町村は多い</a:t>
          </a:r>
        </a:p>
      </dgm:t>
    </dgm:pt>
    <dgm:pt modelId="{3FCE9581-F19E-4E1B-8708-C4C6EA930F6C}" type="parTrans" cxnId="{083BC51D-0BC4-497F-8858-7EB8EBB5C87A}">
      <dgm:prSet/>
      <dgm:spPr/>
      <dgm:t>
        <a:bodyPr/>
        <a:lstStyle/>
        <a:p>
          <a:endParaRPr kumimoji="1" lang="ja-JP" altLang="en-US" sz="1400"/>
        </a:p>
      </dgm:t>
    </dgm:pt>
    <dgm:pt modelId="{B9C9E675-E8C2-411E-85C5-F8A661B2BEFD}" type="sibTrans" cxnId="{083BC51D-0BC4-497F-8858-7EB8EBB5C87A}">
      <dgm:prSet/>
      <dgm:spPr/>
      <dgm:t>
        <a:bodyPr/>
        <a:lstStyle/>
        <a:p>
          <a:endParaRPr kumimoji="1" lang="ja-JP" altLang="en-US" sz="1400"/>
        </a:p>
      </dgm:t>
    </dgm:pt>
    <dgm:pt modelId="{CB238975-E9AB-42AE-84C9-382E34B20C1B}">
      <dgm:prSet custT="1"/>
      <dgm:spPr/>
      <dgm:t>
        <a:bodyPr/>
        <a:lstStyle/>
        <a:p>
          <a:r>
            <a:rPr kumimoji="1" lang="ja-JP" altLang="en-US" sz="1400" dirty="0"/>
            <a:t>複数年度にわたって継続した</a:t>
          </a:r>
          <a:r>
            <a:rPr kumimoji="1" lang="ja-JP" altLang="en-US" sz="1400" dirty="0" smtClean="0"/>
            <a:t>フォローアップが必要な市町村もある</a:t>
          </a:r>
          <a:endParaRPr kumimoji="1" lang="ja-JP" altLang="en-US" sz="1400" dirty="0"/>
        </a:p>
      </dgm:t>
    </dgm:pt>
    <dgm:pt modelId="{CC5E8418-3C31-4ADD-981D-52007C611203}" type="parTrans" cxnId="{75770C7D-233D-4280-8237-8DEF25E1210F}">
      <dgm:prSet/>
      <dgm:spPr/>
      <dgm:t>
        <a:bodyPr/>
        <a:lstStyle/>
        <a:p>
          <a:endParaRPr kumimoji="1" lang="ja-JP" altLang="en-US" sz="1600"/>
        </a:p>
      </dgm:t>
    </dgm:pt>
    <dgm:pt modelId="{E06BF456-873E-4B2F-841E-2024009F6E16}" type="sibTrans" cxnId="{75770C7D-233D-4280-8237-8DEF25E1210F}">
      <dgm:prSet/>
      <dgm:spPr/>
      <dgm:t>
        <a:bodyPr/>
        <a:lstStyle/>
        <a:p>
          <a:endParaRPr kumimoji="1" lang="ja-JP" altLang="en-US" sz="1600"/>
        </a:p>
      </dgm:t>
    </dgm:pt>
    <dgm:pt modelId="{F75D4C67-E2A1-4CCB-B930-76D4028A6B31}">
      <dgm:prSet custT="1"/>
      <dgm:spPr/>
      <dgm:t>
        <a:bodyPr/>
        <a:lstStyle/>
        <a:p>
          <a:r>
            <a:rPr kumimoji="1" lang="ja-JP" altLang="en-US" sz="1400" dirty="0" smtClean="0"/>
            <a:t>本事業</a:t>
          </a:r>
          <a:r>
            <a:rPr kumimoji="1" lang="ja-JP" altLang="en-US" sz="1400" dirty="0"/>
            <a:t>が広く周知されていない</a:t>
          </a:r>
        </a:p>
      </dgm:t>
    </dgm:pt>
    <dgm:pt modelId="{EF95F4EC-4464-4B85-B41F-DE289615883A}" type="parTrans" cxnId="{C998A009-BBD4-49B6-AD74-CD2551ECBA7F}">
      <dgm:prSet/>
      <dgm:spPr/>
      <dgm:t>
        <a:bodyPr/>
        <a:lstStyle/>
        <a:p>
          <a:endParaRPr kumimoji="1" lang="ja-JP" altLang="en-US" sz="1600"/>
        </a:p>
      </dgm:t>
    </dgm:pt>
    <dgm:pt modelId="{B3170C93-12C2-4AD0-BFBE-4B63712C3355}" type="sibTrans" cxnId="{C998A009-BBD4-49B6-AD74-CD2551ECBA7F}">
      <dgm:prSet/>
      <dgm:spPr/>
      <dgm:t>
        <a:bodyPr/>
        <a:lstStyle/>
        <a:p>
          <a:endParaRPr kumimoji="1" lang="ja-JP" altLang="en-US" sz="1600"/>
        </a:p>
      </dgm:t>
    </dgm:pt>
    <dgm:pt modelId="{D69FE05F-29BC-4D97-AFB7-BC198F4C8A40}">
      <dgm:prSet custT="1"/>
      <dgm:spPr/>
      <dgm:t>
        <a:bodyPr/>
        <a:lstStyle/>
        <a:p>
          <a:r>
            <a:rPr kumimoji="1" lang="ja-JP" altLang="en-US" sz="1400" dirty="0"/>
            <a:t>成人への支援になるとより広域な連携や、多職種との連携が必要</a:t>
          </a:r>
        </a:p>
      </dgm:t>
    </dgm:pt>
    <dgm:pt modelId="{33638089-46B5-45F5-A1C4-DBF243EAA54F}" type="parTrans" cxnId="{840A3047-B6DB-416D-BA1A-ACF4C5D9B2EB}">
      <dgm:prSet/>
      <dgm:spPr/>
      <dgm:t>
        <a:bodyPr/>
        <a:lstStyle/>
        <a:p>
          <a:endParaRPr kumimoji="1" lang="ja-JP" altLang="en-US" sz="1600"/>
        </a:p>
      </dgm:t>
    </dgm:pt>
    <dgm:pt modelId="{D764AA88-D030-41DC-889E-609BE6B8B394}" type="sibTrans" cxnId="{840A3047-B6DB-416D-BA1A-ACF4C5D9B2EB}">
      <dgm:prSet/>
      <dgm:spPr/>
      <dgm:t>
        <a:bodyPr/>
        <a:lstStyle/>
        <a:p>
          <a:endParaRPr kumimoji="1" lang="ja-JP" altLang="en-US" sz="1600"/>
        </a:p>
      </dgm:t>
    </dgm:pt>
    <dgm:pt modelId="{4B9A313A-2028-4E0F-8513-27B84E69F19D}" type="pres">
      <dgm:prSet presAssocID="{60F6C89F-999D-4C39-810B-34871E9C4ADF}" presName="linear" presStyleCnt="0">
        <dgm:presLayoutVars>
          <dgm:animLvl val="lvl"/>
          <dgm:resizeHandles val="exact"/>
        </dgm:presLayoutVars>
      </dgm:prSet>
      <dgm:spPr/>
      <dgm:t>
        <a:bodyPr/>
        <a:lstStyle/>
        <a:p>
          <a:endParaRPr kumimoji="1" lang="ja-JP" altLang="en-US"/>
        </a:p>
      </dgm:t>
    </dgm:pt>
    <dgm:pt modelId="{BDE2250D-76C6-46A9-A5BD-AB4FD1753A8C}" type="pres">
      <dgm:prSet presAssocID="{74787F15-067F-40FD-9CD4-3F2EF4F1B8FC}" presName="parentText" presStyleLbl="node1" presStyleIdx="0" presStyleCnt="3" custLinFactNeighborY="-296">
        <dgm:presLayoutVars>
          <dgm:chMax val="0"/>
          <dgm:bulletEnabled val="1"/>
        </dgm:presLayoutVars>
      </dgm:prSet>
      <dgm:spPr/>
      <dgm:t>
        <a:bodyPr/>
        <a:lstStyle/>
        <a:p>
          <a:endParaRPr kumimoji="1" lang="ja-JP" altLang="en-US"/>
        </a:p>
      </dgm:t>
    </dgm:pt>
    <dgm:pt modelId="{A7C24FCF-F671-4465-905E-91FC7DE41331}" type="pres">
      <dgm:prSet presAssocID="{74787F15-067F-40FD-9CD4-3F2EF4F1B8FC}" presName="childText" presStyleLbl="revTx" presStyleIdx="0" presStyleCnt="3">
        <dgm:presLayoutVars>
          <dgm:bulletEnabled val="1"/>
        </dgm:presLayoutVars>
      </dgm:prSet>
      <dgm:spPr/>
      <dgm:t>
        <a:bodyPr/>
        <a:lstStyle/>
        <a:p>
          <a:endParaRPr kumimoji="1" lang="ja-JP" altLang="en-US"/>
        </a:p>
      </dgm:t>
    </dgm:pt>
    <dgm:pt modelId="{F6A86805-4F4A-4F43-ADDE-FD13D21159B4}" type="pres">
      <dgm:prSet presAssocID="{2CD6E8F1-1116-43C7-BF48-A4144897DD80}" presName="parentText" presStyleLbl="node1" presStyleIdx="1" presStyleCnt="3" custLinFactNeighborY="-403">
        <dgm:presLayoutVars>
          <dgm:chMax val="0"/>
          <dgm:bulletEnabled val="1"/>
        </dgm:presLayoutVars>
      </dgm:prSet>
      <dgm:spPr/>
      <dgm:t>
        <a:bodyPr/>
        <a:lstStyle/>
        <a:p>
          <a:endParaRPr kumimoji="1" lang="ja-JP" altLang="en-US"/>
        </a:p>
      </dgm:t>
    </dgm:pt>
    <dgm:pt modelId="{51ECA872-F7D4-4A2F-8F68-1124C6E4423B}" type="pres">
      <dgm:prSet presAssocID="{2CD6E8F1-1116-43C7-BF48-A4144897DD80}" presName="childText" presStyleLbl="revTx" presStyleIdx="1" presStyleCnt="3">
        <dgm:presLayoutVars>
          <dgm:bulletEnabled val="1"/>
        </dgm:presLayoutVars>
      </dgm:prSet>
      <dgm:spPr/>
      <dgm:t>
        <a:bodyPr/>
        <a:lstStyle/>
        <a:p>
          <a:endParaRPr kumimoji="1" lang="ja-JP" altLang="en-US"/>
        </a:p>
      </dgm:t>
    </dgm:pt>
    <dgm:pt modelId="{F4E76FAB-E41D-4334-A71A-5BB1B04A999F}" type="pres">
      <dgm:prSet presAssocID="{53BA3811-87F0-4E70-A139-B27C73CB5063}" presName="parentText" presStyleLbl="node1" presStyleIdx="2" presStyleCnt="3" custLinFactNeighborY="-311">
        <dgm:presLayoutVars>
          <dgm:chMax val="0"/>
          <dgm:bulletEnabled val="1"/>
        </dgm:presLayoutVars>
      </dgm:prSet>
      <dgm:spPr/>
      <dgm:t>
        <a:bodyPr/>
        <a:lstStyle/>
        <a:p>
          <a:endParaRPr kumimoji="1" lang="ja-JP" altLang="en-US"/>
        </a:p>
      </dgm:t>
    </dgm:pt>
    <dgm:pt modelId="{31B75314-A1B7-4D0B-AE52-CE0777E34B65}" type="pres">
      <dgm:prSet presAssocID="{53BA3811-87F0-4E70-A139-B27C73CB5063}" presName="childText" presStyleLbl="revTx" presStyleIdx="2" presStyleCnt="3">
        <dgm:presLayoutVars>
          <dgm:bulletEnabled val="1"/>
        </dgm:presLayoutVars>
      </dgm:prSet>
      <dgm:spPr/>
      <dgm:t>
        <a:bodyPr/>
        <a:lstStyle/>
        <a:p>
          <a:endParaRPr kumimoji="1" lang="ja-JP" altLang="en-US"/>
        </a:p>
      </dgm:t>
    </dgm:pt>
  </dgm:ptLst>
  <dgm:cxnLst>
    <dgm:cxn modelId="{A07727C2-866D-4962-A600-5C563420631A}" srcId="{74787F15-067F-40FD-9CD4-3F2EF4F1B8FC}" destId="{4707D144-240E-4807-A855-8B010D1DE373}" srcOrd="1" destOrd="0" parTransId="{BDDCE246-396C-4BF0-87ED-E396C697E79A}" sibTransId="{DBF97560-9180-4551-8E03-7CA6334EA0EF}"/>
    <dgm:cxn modelId="{732D32EF-2E29-46C0-A441-C775AD937FA7}" srcId="{60F6C89F-999D-4C39-810B-34871E9C4ADF}" destId="{74787F15-067F-40FD-9CD4-3F2EF4F1B8FC}" srcOrd="0" destOrd="0" parTransId="{4C4F3270-2B59-447B-9EA0-9CE801BDDAC6}" sibTransId="{1B6185A7-485E-4C28-B2E5-E56710C8F84D}"/>
    <dgm:cxn modelId="{6E9C9C61-4262-4D05-9D8F-99902D25716C}" type="presOf" srcId="{CB238975-E9AB-42AE-84C9-382E34B20C1B}" destId="{51ECA872-F7D4-4A2F-8F68-1124C6E4423B}" srcOrd="0" destOrd="1" presId="urn:microsoft.com/office/officeart/2005/8/layout/vList2"/>
    <dgm:cxn modelId="{5E19A451-04A0-4489-A89E-16522AD697B3}" type="presOf" srcId="{60F6C89F-999D-4C39-810B-34871E9C4ADF}" destId="{4B9A313A-2028-4E0F-8513-27B84E69F19D}" srcOrd="0" destOrd="0" presId="urn:microsoft.com/office/officeart/2005/8/layout/vList2"/>
    <dgm:cxn modelId="{DC4DBA6D-6548-404E-BA80-8DB193CE1A4C}" type="presOf" srcId="{1D9DC955-E289-44BD-BAA8-5B5086F37738}" destId="{A7C24FCF-F671-4465-905E-91FC7DE41331}" srcOrd="0" destOrd="0" presId="urn:microsoft.com/office/officeart/2005/8/layout/vList2"/>
    <dgm:cxn modelId="{9DA30310-8ACB-4FCD-86C4-49958A55F4C0}" type="presOf" srcId="{2CD6E8F1-1116-43C7-BF48-A4144897DD80}" destId="{F6A86805-4F4A-4F43-ADDE-FD13D21159B4}" srcOrd="0" destOrd="0" presId="urn:microsoft.com/office/officeart/2005/8/layout/vList2"/>
    <dgm:cxn modelId="{451FD70D-07B6-4192-A161-3B86604019BF}" type="presOf" srcId="{CE28C975-80D3-404B-BDFF-473F7464799A}" destId="{51ECA872-F7D4-4A2F-8F68-1124C6E4423B}" srcOrd="0" destOrd="0" presId="urn:microsoft.com/office/officeart/2005/8/layout/vList2"/>
    <dgm:cxn modelId="{AC1866FF-35DD-4339-AF4E-751586FAD5C0}" type="presOf" srcId="{4707D144-240E-4807-A855-8B010D1DE373}" destId="{A7C24FCF-F671-4465-905E-91FC7DE41331}" srcOrd="0" destOrd="1" presId="urn:microsoft.com/office/officeart/2005/8/layout/vList2"/>
    <dgm:cxn modelId="{C998A009-BBD4-49B6-AD74-CD2551ECBA7F}" srcId="{74787F15-067F-40FD-9CD4-3F2EF4F1B8FC}" destId="{F75D4C67-E2A1-4CCB-B930-76D4028A6B31}" srcOrd="2" destOrd="0" parTransId="{EF95F4EC-4464-4B85-B41F-DE289615883A}" sibTransId="{B3170C93-12C2-4AD0-BFBE-4B63712C3355}"/>
    <dgm:cxn modelId="{083BC51D-0BC4-497F-8858-7EB8EBB5C87A}" srcId="{53BA3811-87F0-4E70-A139-B27C73CB5063}" destId="{A3CB2051-CE23-487A-BBE4-A1577766D1F8}" srcOrd="0" destOrd="0" parTransId="{3FCE9581-F19E-4E1B-8708-C4C6EA930F6C}" sibTransId="{B9C9E675-E8C2-411E-85C5-F8A661B2BEFD}"/>
    <dgm:cxn modelId="{3B3D01AB-ED4D-41BE-9FC0-2FE310BD9929}" srcId="{74787F15-067F-40FD-9CD4-3F2EF4F1B8FC}" destId="{1D9DC955-E289-44BD-BAA8-5B5086F37738}" srcOrd="0" destOrd="0" parTransId="{09014237-AF68-42C4-9282-F5D9F738F0E4}" sibTransId="{AAAF01E4-266E-4B4F-8746-4F39648E73CD}"/>
    <dgm:cxn modelId="{A6016459-1170-4663-8E25-918DBEBC46BD}" srcId="{2CD6E8F1-1116-43C7-BF48-A4144897DD80}" destId="{CE28C975-80D3-404B-BDFF-473F7464799A}" srcOrd="0" destOrd="0" parTransId="{6C3E242C-C7DE-4FE8-8EFE-DF46991DAEFD}" sibTransId="{A8B675AE-72AA-4F07-B816-E67B57DC5207}"/>
    <dgm:cxn modelId="{75770C7D-233D-4280-8237-8DEF25E1210F}" srcId="{2CD6E8F1-1116-43C7-BF48-A4144897DD80}" destId="{CB238975-E9AB-42AE-84C9-382E34B20C1B}" srcOrd="1" destOrd="0" parTransId="{CC5E8418-3C31-4ADD-981D-52007C611203}" sibTransId="{E06BF456-873E-4B2F-841E-2024009F6E16}"/>
    <dgm:cxn modelId="{0E4AF1F0-20EE-4703-AF7B-14763487D811}" type="presOf" srcId="{D69FE05F-29BC-4D97-AFB7-BC198F4C8A40}" destId="{31B75314-A1B7-4D0B-AE52-CE0777E34B65}" srcOrd="0" destOrd="1" presId="urn:microsoft.com/office/officeart/2005/8/layout/vList2"/>
    <dgm:cxn modelId="{0CAAC106-759C-4E8F-885A-3FFB2CD5D8B8}" type="presOf" srcId="{74787F15-067F-40FD-9CD4-3F2EF4F1B8FC}" destId="{BDE2250D-76C6-46A9-A5BD-AB4FD1753A8C}" srcOrd="0" destOrd="0" presId="urn:microsoft.com/office/officeart/2005/8/layout/vList2"/>
    <dgm:cxn modelId="{5CBB49D2-2487-4DEB-AD4F-D1128E517559}" type="presOf" srcId="{A3CB2051-CE23-487A-BBE4-A1577766D1F8}" destId="{31B75314-A1B7-4D0B-AE52-CE0777E34B65}" srcOrd="0" destOrd="0" presId="urn:microsoft.com/office/officeart/2005/8/layout/vList2"/>
    <dgm:cxn modelId="{840A3047-B6DB-416D-BA1A-ACF4C5D9B2EB}" srcId="{53BA3811-87F0-4E70-A139-B27C73CB5063}" destId="{D69FE05F-29BC-4D97-AFB7-BC198F4C8A40}" srcOrd="1" destOrd="0" parTransId="{33638089-46B5-45F5-A1C4-DBF243EAA54F}" sibTransId="{D764AA88-D030-41DC-889E-609BE6B8B394}"/>
    <dgm:cxn modelId="{C59A33EE-265E-4F2F-BDC4-A6AD83B17A6C}" srcId="{60F6C89F-999D-4C39-810B-34871E9C4ADF}" destId="{2CD6E8F1-1116-43C7-BF48-A4144897DD80}" srcOrd="1" destOrd="0" parTransId="{ED707B08-6E67-4EA6-A4A1-EAD369AE5E72}" sibTransId="{FE487241-2F21-4939-95D4-9BBCFF1018C8}"/>
    <dgm:cxn modelId="{E6AF76A7-7342-47FF-B5D1-9C27C8BD106E}" srcId="{60F6C89F-999D-4C39-810B-34871E9C4ADF}" destId="{53BA3811-87F0-4E70-A139-B27C73CB5063}" srcOrd="2" destOrd="0" parTransId="{4818BCA6-6B19-4C1A-88D0-2406DC6B8018}" sibTransId="{4766E47B-CC34-4090-840A-441FD9F8A1FC}"/>
    <dgm:cxn modelId="{025C6A9F-54EE-408A-AD3F-6565BC8BB837}" type="presOf" srcId="{53BA3811-87F0-4E70-A139-B27C73CB5063}" destId="{F4E76FAB-E41D-4334-A71A-5BB1B04A999F}" srcOrd="0" destOrd="0" presId="urn:microsoft.com/office/officeart/2005/8/layout/vList2"/>
    <dgm:cxn modelId="{E1F4C8BF-3A04-4667-A76C-BBE0C39F3304}" type="presOf" srcId="{F75D4C67-E2A1-4CCB-B930-76D4028A6B31}" destId="{A7C24FCF-F671-4465-905E-91FC7DE41331}" srcOrd="0" destOrd="2" presId="urn:microsoft.com/office/officeart/2005/8/layout/vList2"/>
    <dgm:cxn modelId="{C9F2BE76-BFD4-4690-B4F9-7028D45B15BB}" type="presParOf" srcId="{4B9A313A-2028-4E0F-8513-27B84E69F19D}" destId="{BDE2250D-76C6-46A9-A5BD-AB4FD1753A8C}" srcOrd="0" destOrd="0" presId="urn:microsoft.com/office/officeart/2005/8/layout/vList2"/>
    <dgm:cxn modelId="{99E78391-5178-4C38-8446-F827B9566A95}" type="presParOf" srcId="{4B9A313A-2028-4E0F-8513-27B84E69F19D}" destId="{A7C24FCF-F671-4465-905E-91FC7DE41331}" srcOrd="1" destOrd="0" presId="urn:microsoft.com/office/officeart/2005/8/layout/vList2"/>
    <dgm:cxn modelId="{3A21D7CB-BC45-45DA-B7E2-92DBF6AB8650}" type="presParOf" srcId="{4B9A313A-2028-4E0F-8513-27B84E69F19D}" destId="{F6A86805-4F4A-4F43-ADDE-FD13D21159B4}" srcOrd="2" destOrd="0" presId="urn:microsoft.com/office/officeart/2005/8/layout/vList2"/>
    <dgm:cxn modelId="{AFB2C2C9-A4FB-4AE0-A329-537BA41E6D83}" type="presParOf" srcId="{4B9A313A-2028-4E0F-8513-27B84E69F19D}" destId="{51ECA872-F7D4-4A2F-8F68-1124C6E4423B}" srcOrd="3" destOrd="0" presId="urn:microsoft.com/office/officeart/2005/8/layout/vList2"/>
    <dgm:cxn modelId="{91B6404F-F309-4545-B06B-27C4975FE952}" type="presParOf" srcId="{4B9A313A-2028-4E0F-8513-27B84E69F19D}" destId="{F4E76FAB-E41D-4334-A71A-5BB1B04A999F}" srcOrd="4" destOrd="0" presId="urn:microsoft.com/office/officeart/2005/8/layout/vList2"/>
    <dgm:cxn modelId="{BBC90C94-ED89-43DF-90CF-766B70A8EA46}" type="presParOf" srcId="{4B9A313A-2028-4E0F-8513-27B84E69F19D}" destId="{31B75314-A1B7-4D0B-AE52-CE0777E34B65}" srcOrd="5"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FB241F-B0AA-4077-A04E-CE2BD6296687}"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kumimoji="1" lang="ja-JP" altLang="en-US"/>
        </a:p>
      </dgm:t>
    </dgm:pt>
    <dgm:pt modelId="{4CED4B8D-539F-4644-978A-0EF6959BA53E}">
      <dgm:prSet phldrT="[テキスト]"/>
      <dgm:spPr/>
      <dgm:t>
        <a:bodyPr/>
        <a:lstStyle/>
        <a:p>
          <a:r>
            <a:rPr kumimoji="1" lang="ja-JP" altLang="en-US" b="1" dirty="0"/>
            <a:t>市町村の状況把握とフィードバック</a:t>
          </a:r>
        </a:p>
      </dgm:t>
    </dgm:pt>
    <dgm:pt modelId="{E3ADB410-C0BA-4FE7-B28D-FE7FE42C9C4D}" type="parTrans" cxnId="{C4B44502-C7DC-41E3-AF06-EC07533A8F5F}">
      <dgm:prSet/>
      <dgm:spPr/>
      <dgm:t>
        <a:bodyPr/>
        <a:lstStyle/>
        <a:p>
          <a:endParaRPr kumimoji="1" lang="ja-JP" altLang="en-US"/>
        </a:p>
      </dgm:t>
    </dgm:pt>
    <dgm:pt modelId="{48AFFF57-6C1E-4D99-865D-9038F2BF6676}" type="sibTrans" cxnId="{C4B44502-C7DC-41E3-AF06-EC07533A8F5F}">
      <dgm:prSet/>
      <dgm:spPr/>
      <dgm:t>
        <a:bodyPr/>
        <a:lstStyle/>
        <a:p>
          <a:endParaRPr kumimoji="1" lang="ja-JP" altLang="en-US"/>
        </a:p>
      </dgm:t>
    </dgm:pt>
    <dgm:pt modelId="{8D7846E5-A86D-4BAF-A224-7D4E8BE693C4}">
      <dgm:prSet phldrT="[テキスト]"/>
      <dgm:spPr/>
      <dgm:t>
        <a:bodyPr/>
        <a:lstStyle/>
        <a:p>
          <a:r>
            <a:rPr kumimoji="1" lang="ja-JP" altLang="en-US" dirty="0"/>
            <a:t>市町村アンケートを活用し、事業活用にあたってのハードル、社会資源の地域差、支援体制整備への課題等を調査し、把握するとともに、市町村へフィードバックすることで府域全体の状況を共有する。</a:t>
          </a:r>
        </a:p>
      </dgm:t>
    </dgm:pt>
    <dgm:pt modelId="{6E9A28A1-4D8A-4D7A-B549-0A756E3A955F}" type="parTrans" cxnId="{54827237-6DDA-4EB0-BDD2-582A07B398A3}">
      <dgm:prSet/>
      <dgm:spPr/>
      <dgm:t>
        <a:bodyPr/>
        <a:lstStyle/>
        <a:p>
          <a:endParaRPr kumimoji="1" lang="ja-JP" altLang="en-US"/>
        </a:p>
      </dgm:t>
    </dgm:pt>
    <dgm:pt modelId="{150006FA-3AF2-47BD-ABA0-E367FB2912F2}" type="sibTrans" cxnId="{54827237-6DDA-4EB0-BDD2-582A07B398A3}">
      <dgm:prSet/>
      <dgm:spPr/>
      <dgm:t>
        <a:bodyPr/>
        <a:lstStyle/>
        <a:p>
          <a:endParaRPr kumimoji="1" lang="ja-JP" altLang="en-US"/>
        </a:p>
      </dgm:t>
    </dgm:pt>
    <dgm:pt modelId="{168B6C8A-CC76-4137-B71D-AACD492AD961}">
      <dgm:prSet phldrT="[テキスト]"/>
      <dgm:spPr/>
      <dgm:t>
        <a:bodyPr/>
        <a:lstStyle/>
        <a:p>
          <a:r>
            <a:rPr kumimoji="1" lang="ja-JP" altLang="en-US" b="1" dirty="0" smtClean="0"/>
            <a:t>市町村</a:t>
          </a:r>
          <a:r>
            <a:rPr kumimoji="1" lang="ja-JP" altLang="en-US" b="1" dirty="0"/>
            <a:t>説明会（仮・再掲）</a:t>
          </a:r>
          <a:r>
            <a:rPr kumimoji="1" lang="ja-JP" altLang="en-US" b="1" dirty="0" smtClean="0"/>
            <a:t>の活用</a:t>
          </a:r>
          <a:endParaRPr kumimoji="1" lang="ja-JP" altLang="en-US" b="1" dirty="0"/>
        </a:p>
      </dgm:t>
    </dgm:pt>
    <dgm:pt modelId="{5E80BCC1-DBE3-48CD-8CA0-768A5AF041AD}" type="parTrans" cxnId="{D7876A5F-9098-4B5F-8A99-14622D545F1C}">
      <dgm:prSet/>
      <dgm:spPr/>
      <dgm:t>
        <a:bodyPr/>
        <a:lstStyle/>
        <a:p>
          <a:endParaRPr kumimoji="1" lang="ja-JP" altLang="en-US"/>
        </a:p>
      </dgm:t>
    </dgm:pt>
    <dgm:pt modelId="{FA686200-7733-4CD4-A17E-685DBBDC67A5}" type="sibTrans" cxnId="{D7876A5F-9098-4B5F-8A99-14622D545F1C}">
      <dgm:prSet/>
      <dgm:spPr/>
      <dgm:t>
        <a:bodyPr/>
        <a:lstStyle/>
        <a:p>
          <a:endParaRPr kumimoji="1" lang="ja-JP" altLang="en-US"/>
        </a:p>
      </dgm:t>
    </dgm:pt>
    <dgm:pt modelId="{6BD2E46A-D5D9-4465-86FC-10BC3DF097D2}">
      <dgm:prSet phldrT="[テキスト]"/>
      <dgm:spPr/>
      <dgm:t>
        <a:bodyPr/>
        <a:lstStyle/>
        <a:p>
          <a:r>
            <a:rPr kumimoji="1" lang="ja-JP" altLang="en-US" dirty="0"/>
            <a:t>市町村職員や関係機関を集めて地域支援力向上事業を紹介。事業活用事例の紹介により具体的なイメージを共有し、積極的な事業活用を依頼する。</a:t>
          </a:r>
        </a:p>
      </dgm:t>
    </dgm:pt>
    <dgm:pt modelId="{88129D75-F177-4AF1-847E-BA64320A3088}" type="parTrans" cxnId="{5C85C356-478A-4273-82D4-10B6622768D4}">
      <dgm:prSet/>
      <dgm:spPr/>
      <dgm:t>
        <a:bodyPr/>
        <a:lstStyle/>
        <a:p>
          <a:endParaRPr kumimoji="1" lang="ja-JP" altLang="en-US"/>
        </a:p>
      </dgm:t>
    </dgm:pt>
    <dgm:pt modelId="{02DF2398-A198-4B2F-BBE4-F538912214EA}" type="sibTrans" cxnId="{5C85C356-478A-4273-82D4-10B6622768D4}">
      <dgm:prSet/>
      <dgm:spPr/>
      <dgm:t>
        <a:bodyPr/>
        <a:lstStyle/>
        <a:p>
          <a:endParaRPr kumimoji="1" lang="ja-JP" altLang="en-US"/>
        </a:p>
      </dgm:t>
    </dgm:pt>
    <dgm:pt modelId="{6C6F369A-5796-4365-A255-66EC97F83366}">
      <dgm:prSet/>
      <dgm:spPr/>
      <dgm:t>
        <a:bodyPr/>
        <a:lstStyle/>
        <a:p>
          <a:r>
            <a:rPr kumimoji="1" lang="ja-JP" altLang="en-US" b="1" dirty="0"/>
            <a:t>段階的な支援プログラムの創設</a:t>
          </a:r>
          <a:endParaRPr kumimoji="1" lang="en-US" altLang="ja-JP" b="1" dirty="0"/>
        </a:p>
      </dgm:t>
    </dgm:pt>
    <dgm:pt modelId="{13539CE0-7C55-48C2-B031-A85DC83F205F}" type="parTrans" cxnId="{DF6916F6-8339-406A-839B-416474DB5163}">
      <dgm:prSet/>
      <dgm:spPr/>
      <dgm:t>
        <a:bodyPr/>
        <a:lstStyle/>
        <a:p>
          <a:endParaRPr kumimoji="1" lang="ja-JP" altLang="en-US"/>
        </a:p>
      </dgm:t>
    </dgm:pt>
    <dgm:pt modelId="{365D44A0-87D1-4838-8C24-F7300F3FE948}" type="sibTrans" cxnId="{DF6916F6-8339-406A-839B-416474DB5163}">
      <dgm:prSet/>
      <dgm:spPr/>
      <dgm:t>
        <a:bodyPr/>
        <a:lstStyle/>
        <a:p>
          <a:endParaRPr kumimoji="1" lang="ja-JP" altLang="en-US"/>
        </a:p>
      </dgm:t>
    </dgm:pt>
    <dgm:pt modelId="{EC493B23-3498-4AF0-89D4-3C74637E9AB1}">
      <dgm:prSet phldrT="[テキスト]"/>
      <dgm:spPr/>
      <dgm:t>
        <a:bodyPr/>
        <a:lstStyle/>
        <a:p>
          <a:r>
            <a:rPr kumimoji="1" lang="ja-JP" altLang="en-US" dirty="0"/>
            <a:t>また、市町村で取り組むべき課題等を共有することで、ライフステージを通じた支援力の向上をめざす。</a:t>
          </a:r>
        </a:p>
      </dgm:t>
    </dgm:pt>
    <dgm:pt modelId="{7F3AC5AD-8F7B-4C16-B2AC-34AA0CC60779}" type="parTrans" cxnId="{F4710A18-A8C6-4F8D-B437-B4BBAE860F2A}">
      <dgm:prSet/>
      <dgm:spPr/>
      <dgm:t>
        <a:bodyPr/>
        <a:lstStyle/>
        <a:p>
          <a:endParaRPr kumimoji="1" lang="ja-JP" altLang="en-US"/>
        </a:p>
      </dgm:t>
    </dgm:pt>
    <dgm:pt modelId="{EB77000F-B85D-42E0-AA8A-79F669426339}" type="sibTrans" cxnId="{F4710A18-A8C6-4F8D-B437-B4BBAE860F2A}">
      <dgm:prSet/>
      <dgm:spPr/>
      <dgm:t>
        <a:bodyPr/>
        <a:lstStyle/>
        <a:p>
          <a:endParaRPr kumimoji="1" lang="ja-JP" altLang="en-US"/>
        </a:p>
      </dgm:t>
    </dgm:pt>
    <dgm:pt modelId="{0F5250A1-CE36-4650-ADFB-4A56E56447B4}">
      <dgm:prSet/>
      <dgm:spPr/>
      <dgm:t>
        <a:bodyPr/>
        <a:lstStyle/>
        <a:p>
          <a:r>
            <a:rPr kumimoji="1" lang="ja-JP" altLang="en-US" dirty="0"/>
            <a:t>市町村のニーズに合わせた柔軟なコンサルテーションを行いつつ、市町村の状況や希望に応じて段階的かつ継続的な支援プログラムも提供する。</a:t>
          </a:r>
          <a:endParaRPr kumimoji="1" lang="en-US" altLang="ja-JP" dirty="0"/>
        </a:p>
      </dgm:t>
    </dgm:pt>
    <dgm:pt modelId="{E91388B4-1675-46AB-9AE4-64A78DE36812}" type="parTrans" cxnId="{804701CF-9019-41D2-A9FC-FF6C6BF45C5E}">
      <dgm:prSet/>
      <dgm:spPr/>
      <dgm:t>
        <a:bodyPr/>
        <a:lstStyle/>
        <a:p>
          <a:endParaRPr kumimoji="1" lang="ja-JP" altLang="en-US"/>
        </a:p>
      </dgm:t>
    </dgm:pt>
    <dgm:pt modelId="{C321B3C5-E27E-42FC-8FE6-4FB25E865D50}" type="sibTrans" cxnId="{804701CF-9019-41D2-A9FC-FF6C6BF45C5E}">
      <dgm:prSet/>
      <dgm:spPr/>
      <dgm:t>
        <a:bodyPr/>
        <a:lstStyle/>
        <a:p>
          <a:endParaRPr kumimoji="1" lang="ja-JP" altLang="en-US"/>
        </a:p>
      </dgm:t>
    </dgm:pt>
    <dgm:pt modelId="{4525002B-9D71-42B0-BDB0-C9E52D9584F9}">
      <dgm:prSet/>
      <dgm:spPr/>
      <dgm:t>
        <a:bodyPr/>
        <a:lstStyle/>
        <a:p>
          <a:r>
            <a:rPr kumimoji="1" lang="ja-JP" altLang="en-US" dirty="0"/>
            <a:t>具体的には、初年度に地域課題の把握と整理、２年目に支援体制の</a:t>
          </a:r>
          <a:r>
            <a:rPr kumimoji="1" lang="ja-JP" altLang="en-US" dirty="0" smtClean="0"/>
            <a:t>構築への助言、</a:t>
          </a:r>
          <a:r>
            <a:rPr kumimoji="1" lang="en-US" altLang="ja-JP" dirty="0"/>
            <a:t>3</a:t>
          </a:r>
          <a:r>
            <a:rPr kumimoji="1" lang="ja-JP" altLang="en-US" dirty="0"/>
            <a:t>年目に地域課題の</a:t>
          </a:r>
          <a:r>
            <a:rPr kumimoji="1" lang="ja-JP" altLang="en-US" dirty="0" smtClean="0"/>
            <a:t>解決に向けた取組み、</a:t>
          </a:r>
          <a:r>
            <a:rPr kumimoji="1" lang="ja-JP" altLang="en-US" dirty="0"/>
            <a:t>といった段階を踏んだ支援手法を取り入れ、市町村の歩みに合わせたコンサルテーションを実施する。</a:t>
          </a:r>
          <a:endParaRPr kumimoji="1" lang="en-US" altLang="ja-JP" dirty="0"/>
        </a:p>
      </dgm:t>
    </dgm:pt>
    <dgm:pt modelId="{B13007FC-A278-4AE4-B494-63D2E70ED049}" type="parTrans" cxnId="{B59C2B2C-E158-48A5-8050-9AB72F941715}">
      <dgm:prSet/>
      <dgm:spPr/>
      <dgm:t>
        <a:bodyPr/>
        <a:lstStyle/>
        <a:p>
          <a:endParaRPr kumimoji="1" lang="ja-JP" altLang="en-US"/>
        </a:p>
      </dgm:t>
    </dgm:pt>
    <dgm:pt modelId="{5226AD12-5D9F-4349-87EC-CE1674BB7BCD}" type="sibTrans" cxnId="{B59C2B2C-E158-48A5-8050-9AB72F941715}">
      <dgm:prSet/>
      <dgm:spPr/>
      <dgm:t>
        <a:bodyPr/>
        <a:lstStyle/>
        <a:p>
          <a:endParaRPr kumimoji="1" lang="ja-JP" altLang="en-US"/>
        </a:p>
      </dgm:t>
    </dgm:pt>
    <dgm:pt modelId="{E3058E7C-7672-4110-AD30-AE86BD4BFC76}" type="pres">
      <dgm:prSet presAssocID="{FDFB241F-B0AA-4077-A04E-CE2BD6296687}" presName="linear" presStyleCnt="0">
        <dgm:presLayoutVars>
          <dgm:animLvl val="lvl"/>
          <dgm:resizeHandles val="exact"/>
        </dgm:presLayoutVars>
      </dgm:prSet>
      <dgm:spPr/>
      <dgm:t>
        <a:bodyPr/>
        <a:lstStyle/>
        <a:p>
          <a:endParaRPr kumimoji="1" lang="ja-JP" altLang="en-US"/>
        </a:p>
      </dgm:t>
    </dgm:pt>
    <dgm:pt modelId="{ED782FF6-1DCF-4E8B-A05F-017B6BB7A04A}" type="pres">
      <dgm:prSet presAssocID="{4CED4B8D-539F-4644-978A-0EF6959BA53E}" presName="parentText" presStyleLbl="node1" presStyleIdx="0" presStyleCnt="3" custLinFactNeighborX="-26765">
        <dgm:presLayoutVars>
          <dgm:chMax val="0"/>
          <dgm:bulletEnabled val="1"/>
        </dgm:presLayoutVars>
      </dgm:prSet>
      <dgm:spPr/>
      <dgm:t>
        <a:bodyPr/>
        <a:lstStyle/>
        <a:p>
          <a:endParaRPr kumimoji="1" lang="ja-JP" altLang="en-US"/>
        </a:p>
      </dgm:t>
    </dgm:pt>
    <dgm:pt modelId="{62E01D93-0FC3-4B65-B8FF-9872FFC0A8E0}" type="pres">
      <dgm:prSet presAssocID="{4CED4B8D-539F-4644-978A-0EF6959BA53E}" presName="childText" presStyleLbl="revTx" presStyleIdx="0" presStyleCnt="3">
        <dgm:presLayoutVars>
          <dgm:bulletEnabled val="1"/>
        </dgm:presLayoutVars>
      </dgm:prSet>
      <dgm:spPr/>
      <dgm:t>
        <a:bodyPr/>
        <a:lstStyle/>
        <a:p>
          <a:endParaRPr kumimoji="1" lang="ja-JP" altLang="en-US"/>
        </a:p>
      </dgm:t>
    </dgm:pt>
    <dgm:pt modelId="{6B573E4D-905A-4A63-91D1-749067438BAA}" type="pres">
      <dgm:prSet presAssocID="{168B6C8A-CC76-4137-B71D-AACD492AD961}" presName="parentText" presStyleLbl="node1" presStyleIdx="1" presStyleCnt="3">
        <dgm:presLayoutVars>
          <dgm:chMax val="0"/>
          <dgm:bulletEnabled val="1"/>
        </dgm:presLayoutVars>
      </dgm:prSet>
      <dgm:spPr/>
      <dgm:t>
        <a:bodyPr/>
        <a:lstStyle/>
        <a:p>
          <a:endParaRPr kumimoji="1" lang="ja-JP" altLang="en-US"/>
        </a:p>
      </dgm:t>
    </dgm:pt>
    <dgm:pt modelId="{61A2841A-CA07-4155-9B77-38B20944EE96}" type="pres">
      <dgm:prSet presAssocID="{168B6C8A-CC76-4137-B71D-AACD492AD961}" presName="childText" presStyleLbl="revTx" presStyleIdx="1" presStyleCnt="3">
        <dgm:presLayoutVars>
          <dgm:bulletEnabled val="1"/>
        </dgm:presLayoutVars>
      </dgm:prSet>
      <dgm:spPr/>
      <dgm:t>
        <a:bodyPr/>
        <a:lstStyle/>
        <a:p>
          <a:endParaRPr kumimoji="1" lang="ja-JP" altLang="en-US"/>
        </a:p>
      </dgm:t>
    </dgm:pt>
    <dgm:pt modelId="{9E970654-D053-4967-B4CC-F52A15BE9B40}" type="pres">
      <dgm:prSet presAssocID="{6C6F369A-5796-4365-A255-66EC97F83366}" presName="parentText" presStyleLbl="node1" presStyleIdx="2" presStyleCnt="3">
        <dgm:presLayoutVars>
          <dgm:chMax val="0"/>
          <dgm:bulletEnabled val="1"/>
        </dgm:presLayoutVars>
      </dgm:prSet>
      <dgm:spPr/>
      <dgm:t>
        <a:bodyPr/>
        <a:lstStyle/>
        <a:p>
          <a:endParaRPr kumimoji="1" lang="ja-JP" altLang="en-US"/>
        </a:p>
      </dgm:t>
    </dgm:pt>
    <dgm:pt modelId="{F1E097F3-B91E-46D8-9648-7612C1013196}" type="pres">
      <dgm:prSet presAssocID="{6C6F369A-5796-4365-A255-66EC97F83366}" presName="childText" presStyleLbl="revTx" presStyleIdx="2" presStyleCnt="3">
        <dgm:presLayoutVars>
          <dgm:bulletEnabled val="1"/>
        </dgm:presLayoutVars>
      </dgm:prSet>
      <dgm:spPr/>
      <dgm:t>
        <a:bodyPr/>
        <a:lstStyle/>
        <a:p>
          <a:endParaRPr kumimoji="1" lang="ja-JP" altLang="en-US"/>
        </a:p>
      </dgm:t>
    </dgm:pt>
  </dgm:ptLst>
  <dgm:cxnLst>
    <dgm:cxn modelId="{DF6916F6-8339-406A-839B-416474DB5163}" srcId="{FDFB241F-B0AA-4077-A04E-CE2BD6296687}" destId="{6C6F369A-5796-4365-A255-66EC97F83366}" srcOrd="2" destOrd="0" parTransId="{13539CE0-7C55-48C2-B031-A85DC83F205F}" sibTransId="{365D44A0-87D1-4838-8C24-F7300F3FE948}"/>
    <dgm:cxn modelId="{193D1E63-E3A3-401A-BA84-040284F2273D}" type="presOf" srcId="{8D7846E5-A86D-4BAF-A224-7D4E8BE693C4}" destId="{62E01D93-0FC3-4B65-B8FF-9872FFC0A8E0}" srcOrd="0" destOrd="0" presId="urn:microsoft.com/office/officeart/2005/8/layout/vList2"/>
    <dgm:cxn modelId="{F4710A18-A8C6-4F8D-B437-B4BBAE860F2A}" srcId="{168B6C8A-CC76-4137-B71D-AACD492AD961}" destId="{EC493B23-3498-4AF0-89D4-3C74637E9AB1}" srcOrd="1" destOrd="0" parTransId="{7F3AC5AD-8F7B-4C16-B2AC-34AA0CC60779}" sibTransId="{EB77000F-B85D-42E0-AA8A-79F669426339}"/>
    <dgm:cxn modelId="{CDE6E9A4-6176-4173-AC87-22722ED7C1C4}" type="presOf" srcId="{168B6C8A-CC76-4137-B71D-AACD492AD961}" destId="{6B573E4D-905A-4A63-91D1-749067438BAA}" srcOrd="0" destOrd="0" presId="urn:microsoft.com/office/officeart/2005/8/layout/vList2"/>
    <dgm:cxn modelId="{B59C2B2C-E158-48A5-8050-9AB72F941715}" srcId="{6C6F369A-5796-4365-A255-66EC97F83366}" destId="{4525002B-9D71-42B0-BDB0-C9E52D9584F9}" srcOrd="1" destOrd="0" parTransId="{B13007FC-A278-4AE4-B494-63D2E70ED049}" sibTransId="{5226AD12-5D9F-4349-87EC-CE1674BB7BCD}"/>
    <dgm:cxn modelId="{5C85C356-478A-4273-82D4-10B6622768D4}" srcId="{168B6C8A-CC76-4137-B71D-AACD492AD961}" destId="{6BD2E46A-D5D9-4465-86FC-10BC3DF097D2}" srcOrd="0" destOrd="0" parTransId="{88129D75-F177-4AF1-847E-BA64320A3088}" sibTransId="{02DF2398-A198-4B2F-BBE4-F538912214EA}"/>
    <dgm:cxn modelId="{04DF1B74-5B1B-4C7E-A197-5B0549E41F0A}" type="presOf" srcId="{4525002B-9D71-42B0-BDB0-C9E52D9584F9}" destId="{F1E097F3-B91E-46D8-9648-7612C1013196}" srcOrd="0" destOrd="1" presId="urn:microsoft.com/office/officeart/2005/8/layout/vList2"/>
    <dgm:cxn modelId="{C4B44502-C7DC-41E3-AF06-EC07533A8F5F}" srcId="{FDFB241F-B0AA-4077-A04E-CE2BD6296687}" destId="{4CED4B8D-539F-4644-978A-0EF6959BA53E}" srcOrd="0" destOrd="0" parTransId="{E3ADB410-C0BA-4FE7-B28D-FE7FE42C9C4D}" sibTransId="{48AFFF57-6C1E-4D99-865D-9038F2BF6676}"/>
    <dgm:cxn modelId="{5034817A-0F60-444F-B83E-A44A978F5F11}" type="presOf" srcId="{EC493B23-3498-4AF0-89D4-3C74637E9AB1}" destId="{61A2841A-CA07-4155-9B77-38B20944EE96}" srcOrd="0" destOrd="1" presId="urn:microsoft.com/office/officeart/2005/8/layout/vList2"/>
    <dgm:cxn modelId="{804701CF-9019-41D2-A9FC-FF6C6BF45C5E}" srcId="{6C6F369A-5796-4365-A255-66EC97F83366}" destId="{0F5250A1-CE36-4650-ADFB-4A56E56447B4}" srcOrd="0" destOrd="0" parTransId="{E91388B4-1675-46AB-9AE4-64A78DE36812}" sibTransId="{C321B3C5-E27E-42FC-8FE6-4FB25E865D50}"/>
    <dgm:cxn modelId="{1DD3CFE6-65C9-435C-A87B-3C69A3B74C7C}" type="presOf" srcId="{FDFB241F-B0AA-4077-A04E-CE2BD6296687}" destId="{E3058E7C-7672-4110-AD30-AE86BD4BFC76}" srcOrd="0" destOrd="0" presId="urn:microsoft.com/office/officeart/2005/8/layout/vList2"/>
    <dgm:cxn modelId="{E5CBE0E9-5CA2-44A9-B6E0-EB079EFEE92B}" type="presOf" srcId="{6BD2E46A-D5D9-4465-86FC-10BC3DF097D2}" destId="{61A2841A-CA07-4155-9B77-38B20944EE96}" srcOrd="0" destOrd="0" presId="urn:microsoft.com/office/officeart/2005/8/layout/vList2"/>
    <dgm:cxn modelId="{4085D111-2102-441A-9E29-5FA5A5A49AEC}" type="presOf" srcId="{4CED4B8D-539F-4644-978A-0EF6959BA53E}" destId="{ED782FF6-1DCF-4E8B-A05F-017B6BB7A04A}" srcOrd="0" destOrd="0" presId="urn:microsoft.com/office/officeart/2005/8/layout/vList2"/>
    <dgm:cxn modelId="{D7876A5F-9098-4B5F-8A99-14622D545F1C}" srcId="{FDFB241F-B0AA-4077-A04E-CE2BD6296687}" destId="{168B6C8A-CC76-4137-B71D-AACD492AD961}" srcOrd="1" destOrd="0" parTransId="{5E80BCC1-DBE3-48CD-8CA0-768A5AF041AD}" sibTransId="{FA686200-7733-4CD4-A17E-685DBBDC67A5}"/>
    <dgm:cxn modelId="{F0BC6604-C260-4ECC-90D5-6A19A99608F0}" type="presOf" srcId="{0F5250A1-CE36-4650-ADFB-4A56E56447B4}" destId="{F1E097F3-B91E-46D8-9648-7612C1013196}" srcOrd="0" destOrd="0" presId="urn:microsoft.com/office/officeart/2005/8/layout/vList2"/>
    <dgm:cxn modelId="{B4DF41A0-0137-4E51-A789-34F89E327E44}" type="presOf" srcId="{6C6F369A-5796-4365-A255-66EC97F83366}" destId="{9E970654-D053-4967-B4CC-F52A15BE9B40}" srcOrd="0" destOrd="0" presId="urn:microsoft.com/office/officeart/2005/8/layout/vList2"/>
    <dgm:cxn modelId="{54827237-6DDA-4EB0-BDD2-582A07B398A3}" srcId="{4CED4B8D-539F-4644-978A-0EF6959BA53E}" destId="{8D7846E5-A86D-4BAF-A224-7D4E8BE693C4}" srcOrd="0" destOrd="0" parTransId="{6E9A28A1-4D8A-4D7A-B549-0A756E3A955F}" sibTransId="{150006FA-3AF2-47BD-ABA0-E367FB2912F2}"/>
    <dgm:cxn modelId="{D5621EBB-4C82-4A2A-97FC-A322CD79564B}" type="presParOf" srcId="{E3058E7C-7672-4110-AD30-AE86BD4BFC76}" destId="{ED782FF6-1DCF-4E8B-A05F-017B6BB7A04A}" srcOrd="0" destOrd="0" presId="urn:microsoft.com/office/officeart/2005/8/layout/vList2"/>
    <dgm:cxn modelId="{4108D263-E0DF-475B-9744-1B4435B7C48F}" type="presParOf" srcId="{E3058E7C-7672-4110-AD30-AE86BD4BFC76}" destId="{62E01D93-0FC3-4B65-B8FF-9872FFC0A8E0}" srcOrd="1" destOrd="0" presId="urn:microsoft.com/office/officeart/2005/8/layout/vList2"/>
    <dgm:cxn modelId="{DE71B7E5-A631-490F-AFE7-630221934A5D}" type="presParOf" srcId="{E3058E7C-7672-4110-AD30-AE86BD4BFC76}" destId="{6B573E4D-905A-4A63-91D1-749067438BAA}" srcOrd="2" destOrd="0" presId="urn:microsoft.com/office/officeart/2005/8/layout/vList2"/>
    <dgm:cxn modelId="{157D6952-9395-47D8-A8CD-7157122F004B}" type="presParOf" srcId="{E3058E7C-7672-4110-AD30-AE86BD4BFC76}" destId="{61A2841A-CA07-4155-9B77-38B20944EE96}" srcOrd="3" destOrd="0" presId="urn:microsoft.com/office/officeart/2005/8/layout/vList2"/>
    <dgm:cxn modelId="{4B655D37-FE75-483D-A80E-176AE5533F64}" type="presParOf" srcId="{E3058E7C-7672-4110-AD30-AE86BD4BFC76}" destId="{9E970654-D053-4967-B4CC-F52A15BE9B40}" srcOrd="4" destOrd="0" presId="urn:microsoft.com/office/officeart/2005/8/layout/vList2"/>
    <dgm:cxn modelId="{63484E94-2A8A-4B5D-9D87-FFE8E82B4DDD}" type="presParOf" srcId="{E3058E7C-7672-4110-AD30-AE86BD4BFC76}" destId="{F1E097F3-B91E-46D8-9648-7612C1013196}"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271FA-6074-45AB-AA65-9078D21CAF11}">
      <dsp:nvSpPr>
        <dsp:cNvPr id="0" name=""/>
        <dsp:cNvSpPr/>
      </dsp:nvSpPr>
      <dsp:spPr>
        <a:xfrm>
          <a:off x="0" y="73"/>
          <a:ext cx="10161106" cy="57513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1" lang="ja-JP" altLang="en-US" sz="2000" b="1" kern="1200" dirty="0"/>
            <a:t>議題２</a:t>
          </a:r>
        </a:p>
      </dsp:txBody>
      <dsp:txXfrm>
        <a:off x="28076" y="28149"/>
        <a:ext cx="10104954" cy="518987"/>
      </dsp:txXfrm>
    </dsp:sp>
    <dsp:sp modelId="{0C794518-7835-4008-A9B2-E9C5EF52A05A}">
      <dsp:nvSpPr>
        <dsp:cNvPr id="0" name=""/>
        <dsp:cNvSpPr/>
      </dsp:nvSpPr>
      <dsp:spPr>
        <a:xfrm>
          <a:off x="0" y="575212"/>
          <a:ext cx="10161106" cy="6384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615" tIns="20320" rIns="113792" bIns="20320" numCol="1" spcCol="1270" anchor="t" anchorCtr="0">
          <a:noAutofit/>
        </a:bodyPr>
        <a:lstStyle/>
        <a:p>
          <a:pPr marL="171450" lvl="1" indent="-171450" algn="l" defTabSz="711200">
            <a:lnSpc>
              <a:spcPct val="90000"/>
            </a:lnSpc>
            <a:spcBef>
              <a:spcPct val="0"/>
            </a:spcBef>
            <a:spcAft>
              <a:spcPct val="20000"/>
            </a:spcAft>
            <a:buChar char="••"/>
          </a:pPr>
          <a:r>
            <a:rPr kumimoji="1" lang="ja-JP" altLang="en-US" sz="1600" kern="1200" dirty="0"/>
            <a:t>改正児童福祉法の施行に先立ち、発達支援拠点と児童発達支援センターの役割及び連携体制について、ご意見をいただきたい。</a:t>
          </a:r>
        </a:p>
      </dsp:txBody>
      <dsp:txXfrm>
        <a:off x="0" y="575212"/>
        <a:ext cx="10161106" cy="638465"/>
      </dsp:txXfrm>
    </dsp:sp>
    <dsp:sp modelId="{D8E4C449-714F-4D0B-B829-14DAA1CB3A2E}">
      <dsp:nvSpPr>
        <dsp:cNvPr id="0" name=""/>
        <dsp:cNvSpPr/>
      </dsp:nvSpPr>
      <dsp:spPr>
        <a:xfrm>
          <a:off x="0" y="1213678"/>
          <a:ext cx="10161106" cy="575139"/>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1" lang="ja-JP" altLang="en-US" sz="2000" b="1" kern="1200" dirty="0"/>
            <a:t>議題３</a:t>
          </a:r>
        </a:p>
      </dsp:txBody>
      <dsp:txXfrm>
        <a:off x="28076" y="1241754"/>
        <a:ext cx="10104954" cy="518987"/>
      </dsp:txXfrm>
    </dsp:sp>
    <dsp:sp modelId="{2675AE31-52BE-43D0-89F6-3D651FB7DFE2}">
      <dsp:nvSpPr>
        <dsp:cNvPr id="0" name=""/>
        <dsp:cNvSpPr/>
      </dsp:nvSpPr>
      <dsp:spPr>
        <a:xfrm>
          <a:off x="0" y="1788817"/>
          <a:ext cx="10161106" cy="1139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615" tIns="20320" rIns="113792" bIns="20320" numCol="1" spcCol="1270" anchor="t" anchorCtr="0">
          <a:noAutofit/>
        </a:bodyPr>
        <a:lstStyle/>
        <a:p>
          <a:pPr marL="171450" lvl="1" indent="-171450" algn="l" defTabSz="711200">
            <a:lnSpc>
              <a:spcPct val="90000"/>
            </a:lnSpc>
            <a:spcBef>
              <a:spcPct val="0"/>
            </a:spcBef>
            <a:spcAft>
              <a:spcPct val="20000"/>
            </a:spcAft>
            <a:buChar char="••"/>
          </a:pPr>
          <a:r>
            <a:rPr kumimoji="1" lang="ja-JP" altLang="en-US" sz="1600" kern="1200" dirty="0"/>
            <a:t>令和５年度で事業計画が一旦終了する下記の事業について、各ワーキンググループでの議論も踏まえた今後の方向性に対するご意見をいただきたい。</a:t>
          </a:r>
        </a:p>
      </dsp:txBody>
      <dsp:txXfrm>
        <a:off x="0" y="1788817"/>
        <a:ext cx="10161106" cy="11398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D38824-7FFA-4CC1-AACF-4B50A5D459D3}">
      <dsp:nvSpPr>
        <dsp:cNvPr id="0" name=""/>
        <dsp:cNvSpPr/>
      </dsp:nvSpPr>
      <dsp:spPr>
        <a:xfrm>
          <a:off x="0" y="19012"/>
          <a:ext cx="9868849" cy="5054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kumimoji="1" lang="ja-JP" altLang="en-US" sz="1400" b="0" kern="1200" dirty="0">
              <a:solidFill>
                <a:schemeClr val="tx1"/>
              </a:solidFill>
            </a:rPr>
            <a:t>「第６期</a:t>
          </a:r>
          <a:r>
            <a:rPr kumimoji="1" lang="ja-JP" altLang="en-US" sz="1400" b="0" kern="1200" dirty="0" err="1">
              <a:solidFill>
                <a:schemeClr val="tx1"/>
              </a:solidFill>
            </a:rPr>
            <a:t>障がい</a:t>
          </a:r>
          <a:r>
            <a:rPr kumimoji="1" lang="ja-JP" altLang="en-US" sz="1400" b="0" kern="1200" dirty="0">
              <a:solidFill>
                <a:schemeClr val="tx1"/>
              </a:solidFill>
            </a:rPr>
            <a:t>福祉計画」及び「第２期障がい児福祉計画」終了後の発達障がい児者支援について</a:t>
          </a:r>
        </a:p>
      </dsp:txBody>
      <dsp:txXfrm>
        <a:off x="24674" y="43686"/>
        <a:ext cx="9819501" cy="456092"/>
      </dsp:txXfrm>
    </dsp:sp>
    <dsp:sp modelId="{7847BE0A-5BCD-4395-9735-0D8A48476470}">
      <dsp:nvSpPr>
        <dsp:cNvPr id="0" name=""/>
        <dsp:cNvSpPr/>
      </dsp:nvSpPr>
      <dsp:spPr>
        <a:xfrm>
          <a:off x="0" y="524452"/>
          <a:ext cx="9868849"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336" tIns="20320" rIns="113792" bIns="20320" numCol="1" spcCol="1270" anchor="t" anchorCtr="0">
          <a:noAutofit/>
        </a:bodyPr>
        <a:lstStyle/>
        <a:p>
          <a:pPr marL="171450" lvl="1" indent="-171450" algn="l" defTabSz="711200">
            <a:lnSpc>
              <a:spcPct val="90000"/>
            </a:lnSpc>
            <a:spcBef>
              <a:spcPct val="0"/>
            </a:spcBef>
            <a:spcAft>
              <a:spcPct val="20000"/>
            </a:spcAft>
            <a:buChar char="••"/>
          </a:pPr>
          <a:r>
            <a:rPr kumimoji="1" lang="ja-JP" altLang="en-US" sz="1600" kern="1200" dirty="0" err="1"/>
            <a:t>発達障がい</a:t>
          </a:r>
          <a:r>
            <a:rPr kumimoji="1" lang="ja-JP" altLang="en-US" sz="1600" kern="1200" dirty="0"/>
            <a:t>児者支援に関する府の今後の取組みについて報告</a:t>
          </a:r>
        </a:p>
      </dsp:txBody>
      <dsp:txXfrm>
        <a:off x="0" y="524452"/>
        <a:ext cx="9868849" cy="447120"/>
      </dsp:txXfrm>
    </dsp:sp>
    <dsp:sp modelId="{73F07FCE-2138-4689-8CAA-D5496EF5C1A8}">
      <dsp:nvSpPr>
        <dsp:cNvPr id="0" name=""/>
        <dsp:cNvSpPr/>
      </dsp:nvSpPr>
      <dsp:spPr>
        <a:xfrm>
          <a:off x="0" y="971572"/>
          <a:ext cx="9868849" cy="5054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kumimoji="1" lang="ja-JP" altLang="en-US" sz="1400" b="0" kern="1200" dirty="0">
              <a:solidFill>
                <a:schemeClr val="tx1"/>
              </a:solidFill>
            </a:rPr>
            <a:t>市町村の取組状況について</a:t>
          </a:r>
        </a:p>
      </dsp:txBody>
      <dsp:txXfrm>
        <a:off x="24674" y="996246"/>
        <a:ext cx="9819501" cy="456092"/>
      </dsp:txXfrm>
    </dsp:sp>
    <dsp:sp modelId="{44647708-EFB0-42EB-8111-F228EE4B2676}">
      <dsp:nvSpPr>
        <dsp:cNvPr id="0" name=""/>
        <dsp:cNvSpPr/>
      </dsp:nvSpPr>
      <dsp:spPr>
        <a:xfrm>
          <a:off x="0" y="1477012"/>
          <a:ext cx="9868849"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3336" tIns="17780" rIns="99568" bIns="17780" numCol="1" spcCol="1270" anchor="t" anchorCtr="0">
          <a:noAutofit/>
        </a:bodyPr>
        <a:lstStyle/>
        <a:p>
          <a:pPr marL="114300" lvl="1" indent="-114300" algn="l" defTabSz="622300">
            <a:lnSpc>
              <a:spcPct val="90000"/>
            </a:lnSpc>
            <a:spcBef>
              <a:spcPct val="0"/>
            </a:spcBef>
            <a:spcAft>
              <a:spcPct val="20000"/>
            </a:spcAft>
            <a:buChar char="••"/>
          </a:pPr>
          <a:r>
            <a:rPr kumimoji="1" lang="ja-JP" altLang="en-US" sz="1400" kern="1200" dirty="0"/>
            <a:t>今後実施する市町村アンケートの結果に基づく市町村の</a:t>
          </a:r>
          <a:r>
            <a:rPr kumimoji="1" lang="ja-JP" altLang="en-US" sz="1400" kern="1200" dirty="0" err="1"/>
            <a:t>発達障がい</a:t>
          </a:r>
          <a:r>
            <a:rPr kumimoji="1" lang="ja-JP" altLang="en-US" sz="1400" kern="1200" dirty="0"/>
            <a:t>児者支援の取組状況や課題等について報告</a:t>
          </a:r>
        </a:p>
      </dsp:txBody>
      <dsp:txXfrm>
        <a:off x="0" y="1477012"/>
        <a:ext cx="9868849" cy="4471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63B3E-ED8E-4C9E-A1E3-22C0302BF22A}">
      <dsp:nvSpPr>
        <dsp:cNvPr id="0" name=""/>
        <dsp:cNvSpPr/>
      </dsp:nvSpPr>
      <dsp:spPr>
        <a:xfrm>
          <a:off x="3809906" y="67707"/>
          <a:ext cx="2698427" cy="951289"/>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ja-JP" altLang="en-US" sz="1600" b="0" kern="1200" dirty="0"/>
            <a:t>改正児童福祉法の施行に伴う報酬改定の動き</a:t>
          </a:r>
        </a:p>
      </dsp:txBody>
      <dsp:txXfrm>
        <a:off x="3856344" y="114145"/>
        <a:ext cx="2605551" cy="858413"/>
      </dsp:txXfrm>
    </dsp:sp>
    <dsp:sp modelId="{0E6A5EE9-44AB-4861-BD3D-C9ACEAA92B6A}">
      <dsp:nvSpPr>
        <dsp:cNvPr id="0" name=""/>
        <dsp:cNvSpPr/>
      </dsp:nvSpPr>
      <dsp:spPr>
        <a:xfrm>
          <a:off x="3371886" y="889050"/>
          <a:ext cx="3804015" cy="3804015"/>
        </a:xfrm>
        <a:custGeom>
          <a:avLst/>
          <a:gdLst/>
          <a:ahLst/>
          <a:cxnLst/>
          <a:rect l="0" t="0" r="0" b="0"/>
          <a:pathLst>
            <a:path>
              <a:moveTo>
                <a:pt x="2598666" y="132177"/>
              </a:moveTo>
              <a:arcTo wR="1902007" hR="1902007" stAng="17489166" swAng="1088185"/>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5E19B5F-B996-44DC-BF79-BD011BDBA71E}">
      <dsp:nvSpPr>
        <dsp:cNvPr id="0" name=""/>
        <dsp:cNvSpPr/>
      </dsp:nvSpPr>
      <dsp:spPr>
        <a:xfrm>
          <a:off x="5868611" y="1329921"/>
          <a:ext cx="2967452" cy="1016272"/>
        </a:xfrm>
        <a:prstGeom prst="roundRect">
          <a:avLst/>
        </a:prstGeom>
        <a:gradFill rotWithShape="0">
          <a:gsLst>
            <a:gs pos="0">
              <a:schemeClr val="accent5">
                <a:hueOff val="-1689636"/>
                <a:satOff val="-4355"/>
                <a:lumOff val="-2941"/>
                <a:alphaOff val="0"/>
                <a:lumMod val="110000"/>
                <a:satMod val="105000"/>
                <a:tint val="67000"/>
              </a:schemeClr>
            </a:gs>
            <a:gs pos="50000">
              <a:schemeClr val="accent5">
                <a:hueOff val="-1689636"/>
                <a:satOff val="-4355"/>
                <a:lumOff val="-2941"/>
                <a:alphaOff val="0"/>
                <a:lumMod val="105000"/>
                <a:satMod val="103000"/>
                <a:tint val="73000"/>
              </a:schemeClr>
            </a:gs>
            <a:gs pos="100000">
              <a:schemeClr val="accent5">
                <a:hueOff val="-1689636"/>
                <a:satOff val="-4355"/>
                <a:lumOff val="-29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ja-JP" altLang="en-US" sz="1600" b="0" kern="1200" dirty="0"/>
            <a:t>強度行動障害を有する者への支援体制の議論</a:t>
          </a:r>
          <a:endParaRPr lang="en-US" altLang="ja-JP" sz="1600" b="0" kern="1200" dirty="0"/>
        </a:p>
        <a:p>
          <a:pPr lvl="0" algn="l" defTabSz="711200">
            <a:lnSpc>
              <a:spcPct val="90000"/>
            </a:lnSpc>
            <a:spcBef>
              <a:spcPct val="0"/>
            </a:spcBef>
            <a:spcAft>
              <a:spcPct val="35000"/>
            </a:spcAft>
          </a:pPr>
          <a:r>
            <a:rPr lang="en-US" altLang="ja-JP" sz="1400" b="0" kern="1200" dirty="0"/>
            <a:t>※</a:t>
          </a:r>
          <a:r>
            <a:rPr lang="ja-JP" altLang="en-US" sz="1400" b="0" kern="1200" dirty="0"/>
            <a:t>発達障がい者支援センター関係</a:t>
          </a:r>
        </a:p>
      </dsp:txBody>
      <dsp:txXfrm>
        <a:off x="5918221" y="1379531"/>
        <a:ext cx="2868232" cy="917052"/>
      </dsp:txXfrm>
    </dsp:sp>
    <dsp:sp modelId="{6B73E2B7-429C-44A7-8FA2-58C9942F2481}">
      <dsp:nvSpPr>
        <dsp:cNvPr id="0" name=""/>
        <dsp:cNvSpPr/>
      </dsp:nvSpPr>
      <dsp:spPr>
        <a:xfrm>
          <a:off x="3631872" y="705509"/>
          <a:ext cx="3804015" cy="3804015"/>
        </a:xfrm>
        <a:custGeom>
          <a:avLst/>
          <a:gdLst/>
          <a:ahLst/>
          <a:cxnLst/>
          <a:rect l="0" t="0" r="0" b="0"/>
          <a:pathLst>
            <a:path>
              <a:moveTo>
                <a:pt x="3786973" y="1647962"/>
              </a:moveTo>
              <a:arcTo wR="1902007" hR="1902007" stAng="21139455" swAng="1309669"/>
            </a:path>
          </a:pathLst>
        </a:custGeom>
        <a:noFill/>
        <a:ln w="6350" cap="flat" cmpd="sng" algn="ctr">
          <a:solidFill>
            <a:schemeClr val="accent5">
              <a:hueOff val="-1689636"/>
              <a:satOff val="-4355"/>
              <a:lumOff val="-2941"/>
              <a:alphaOff val="0"/>
            </a:schemeClr>
          </a:solidFill>
          <a:prstDash val="solid"/>
          <a:miter lim="800000"/>
        </a:ln>
        <a:effectLst/>
      </dsp:spPr>
      <dsp:style>
        <a:lnRef idx="1">
          <a:scrgbClr r="0" g="0" b="0"/>
        </a:lnRef>
        <a:fillRef idx="0">
          <a:scrgbClr r="0" g="0" b="0"/>
        </a:fillRef>
        <a:effectRef idx="0">
          <a:scrgbClr r="0" g="0" b="0"/>
        </a:effectRef>
        <a:fontRef idx="minor"/>
      </dsp:style>
    </dsp:sp>
    <dsp:sp modelId="{80B1E6DA-1AB3-48D3-A778-C84B97D090E0}">
      <dsp:nvSpPr>
        <dsp:cNvPr id="0" name=""/>
        <dsp:cNvSpPr/>
      </dsp:nvSpPr>
      <dsp:spPr>
        <a:xfrm>
          <a:off x="5661841" y="3079671"/>
          <a:ext cx="3006265" cy="951289"/>
        </a:xfrm>
        <a:prstGeom prst="roundRect">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kumimoji="1" lang="ja-JP" altLang="en-US" sz="1600" b="0" kern="1200" dirty="0" err="1"/>
            <a:t>障がい</a:t>
          </a:r>
          <a:r>
            <a:rPr kumimoji="1" lang="ja-JP" altLang="en-US" sz="1600" b="0" kern="1200" dirty="0"/>
            <a:t>者相談支援体制の充実・強化や</a:t>
          </a:r>
          <a:r>
            <a:rPr lang="ja-JP" altLang="en-US" sz="1600" b="0" kern="1200" dirty="0"/>
            <a:t>重層的支援体制整備事業に関する市町村の動向</a:t>
          </a:r>
        </a:p>
      </dsp:txBody>
      <dsp:txXfrm>
        <a:off x="5708279" y="3126109"/>
        <a:ext cx="2913389" cy="858413"/>
      </dsp:txXfrm>
    </dsp:sp>
    <dsp:sp modelId="{6027E85D-EB17-4DE1-ABC3-65D556E5AF77}">
      <dsp:nvSpPr>
        <dsp:cNvPr id="0" name=""/>
        <dsp:cNvSpPr/>
      </dsp:nvSpPr>
      <dsp:spPr>
        <a:xfrm>
          <a:off x="3336553" y="1036690"/>
          <a:ext cx="3804015" cy="3804015"/>
        </a:xfrm>
        <a:custGeom>
          <a:avLst/>
          <a:gdLst/>
          <a:ahLst/>
          <a:cxnLst/>
          <a:rect l="0" t="0" r="0" b="0"/>
          <a:pathLst>
            <a:path>
              <a:moveTo>
                <a:pt x="3441097" y="3019520"/>
              </a:moveTo>
              <a:arcTo wR="1902007" hR="1902007" stAng="2158975" swAng="6444618"/>
            </a:path>
          </a:pathLst>
        </a:custGeom>
        <a:noFill/>
        <a:ln w="6350" cap="flat" cmpd="sng" algn="ctr">
          <a:solidFill>
            <a:schemeClr val="accent5">
              <a:hueOff val="-3379271"/>
              <a:satOff val="-8710"/>
              <a:lumOff val="-5883"/>
              <a:alphaOff val="0"/>
            </a:schemeClr>
          </a:solidFill>
          <a:prstDash val="solid"/>
          <a:miter lim="800000"/>
        </a:ln>
        <a:effectLst/>
      </dsp:spPr>
      <dsp:style>
        <a:lnRef idx="1">
          <a:scrgbClr r="0" g="0" b="0"/>
        </a:lnRef>
        <a:fillRef idx="0">
          <a:scrgbClr r="0" g="0" b="0"/>
        </a:fillRef>
        <a:effectRef idx="0">
          <a:scrgbClr r="0" g="0" b="0"/>
        </a:effectRef>
        <a:fontRef idx="minor"/>
      </dsp:style>
    </dsp:sp>
    <dsp:sp modelId="{8CBFF35F-6BEC-48DA-ABFD-3A5B299F6B43}">
      <dsp:nvSpPr>
        <dsp:cNvPr id="0" name=""/>
        <dsp:cNvSpPr/>
      </dsp:nvSpPr>
      <dsp:spPr>
        <a:xfrm>
          <a:off x="1952337" y="3096561"/>
          <a:ext cx="2666859" cy="951289"/>
        </a:xfrm>
        <a:prstGeom prst="roundRect">
          <a:avLst/>
        </a:prstGeom>
        <a:gradFill rotWithShape="0">
          <a:gsLst>
            <a:gs pos="0">
              <a:schemeClr val="accent5">
                <a:hueOff val="-5068907"/>
                <a:satOff val="-13064"/>
                <a:lumOff val="-8824"/>
                <a:alphaOff val="0"/>
                <a:lumMod val="110000"/>
                <a:satMod val="105000"/>
                <a:tint val="67000"/>
              </a:schemeClr>
            </a:gs>
            <a:gs pos="50000">
              <a:schemeClr val="accent5">
                <a:hueOff val="-5068907"/>
                <a:satOff val="-13064"/>
                <a:lumOff val="-8824"/>
                <a:alphaOff val="0"/>
                <a:lumMod val="105000"/>
                <a:satMod val="103000"/>
                <a:tint val="73000"/>
              </a:schemeClr>
            </a:gs>
            <a:gs pos="100000">
              <a:schemeClr val="accent5">
                <a:hueOff val="-5068907"/>
                <a:satOff val="-13064"/>
                <a:lumOff val="-882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ja-JP" altLang="en-US" sz="1600" b="0" kern="1200" dirty="0"/>
            <a:t>令和</a:t>
          </a:r>
          <a:r>
            <a:rPr lang="en-US" altLang="ja-JP" sz="1600" b="0" kern="1200" dirty="0"/>
            <a:t>4</a:t>
          </a:r>
          <a:r>
            <a:rPr lang="ja-JP" altLang="en-US" sz="1600" b="0" kern="1200" dirty="0"/>
            <a:t>年度生活のしづらさなどに関する調査の結果</a:t>
          </a:r>
        </a:p>
      </dsp:txBody>
      <dsp:txXfrm>
        <a:off x="1998775" y="3142999"/>
        <a:ext cx="2573983" cy="858413"/>
      </dsp:txXfrm>
    </dsp:sp>
    <dsp:sp modelId="{433BB893-1622-41C7-940D-BC163CB29451}">
      <dsp:nvSpPr>
        <dsp:cNvPr id="0" name=""/>
        <dsp:cNvSpPr/>
      </dsp:nvSpPr>
      <dsp:spPr>
        <a:xfrm>
          <a:off x="3003072" y="744152"/>
          <a:ext cx="3804015" cy="3804015"/>
        </a:xfrm>
        <a:custGeom>
          <a:avLst/>
          <a:gdLst/>
          <a:ahLst/>
          <a:cxnLst/>
          <a:rect l="0" t="0" r="0" b="0"/>
          <a:pathLst>
            <a:path>
              <a:moveTo>
                <a:pt x="52517" y="2345878"/>
              </a:moveTo>
              <a:arcTo wR="1902007" hR="1902007" stAng="9990268" swAng="1196360"/>
            </a:path>
          </a:pathLst>
        </a:custGeom>
        <a:noFill/>
        <a:ln w="6350" cap="flat" cmpd="sng" algn="ctr">
          <a:solidFill>
            <a:schemeClr val="accent5">
              <a:hueOff val="-5068907"/>
              <a:satOff val="-13064"/>
              <a:lumOff val="-8824"/>
              <a:alphaOff val="0"/>
            </a:schemeClr>
          </a:solidFill>
          <a:prstDash val="solid"/>
          <a:miter lim="800000"/>
        </a:ln>
        <a:effectLst/>
      </dsp:spPr>
      <dsp:style>
        <a:lnRef idx="1">
          <a:scrgbClr r="0" g="0" b="0"/>
        </a:lnRef>
        <a:fillRef idx="0">
          <a:scrgbClr r="0" g="0" b="0"/>
        </a:fillRef>
        <a:effectRef idx="0">
          <a:scrgbClr r="0" g="0" b="0"/>
        </a:effectRef>
        <a:fontRef idx="minor"/>
      </dsp:style>
    </dsp:sp>
    <dsp:sp modelId="{877D5887-7FA1-40F8-A828-3EADBA684013}">
      <dsp:nvSpPr>
        <dsp:cNvPr id="0" name=""/>
        <dsp:cNvSpPr/>
      </dsp:nvSpPr>
      <dsp:spPr>
        <a:xfrm>
          <a:off x="1574403" y="1474737"/>
          <a:ext cx="2968491" cy="951289"/>
        </a:xfrm>
        <a:prstGeom prst="round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ja-JP" altLang="en-US" sz="1600" b="0" kern="1200" dirty="0" smtClean="0"/>
            <a:t>ＩＣＤ</a:t>
          </a:r>
          <a:r>
            <a:rPr lang="en-US" altLang="ja-JP" sz="1600" b="0" kern="1200" dirty="0" smtClean="0"/>
            <a:t>11</a:t>
          </a:r>
          <a:r>
            <a:rPr lang="ja-JP" altLang="en-US" sz="1600" b="0" kern="1200" dirty="0"/>
            <a:t>（国際疾病分類第</a:t>
          </a:r>
          <a:r>
            <a:rPr lang="en-US" altLang="ja-JP" sz="1600" b="0" kern="1200" dirty="0"/>
            <a:t>11</a:t>
          </a:r>
          <a:r>
            <a:rPr lang="ja-JP" altLang="en-US" sz="1600" b="0" kern="1200" dirty="0"/>
            <a:t>版）の国内適用の動向</a:t>
          </a:r>
        </a:p>
      </dsp:txBody>
      <dsp:txXfrm>
        <a:off x="1620841" y="1521175"/>
        <a:ext cx="2875615" cy="858413"/>
      </dsp:txXfrm>
    </dsp:sp>
    <dsp:sp modelId="{B544CB29-9A02-42BB-9F97-1B7A46386A3B}">
      <dsp:nvSpPr>
        <dsp:cNvPr id="0" name=""/>
        <dsp:cNvSpPr/>
      </dsp:nvSpPr>
      <dsp:spPr>
        <a:xfrm>
          <a:off x="3240599" y="888041"/>
          <a:ext cx="3804015" cy="3804015"/>
        </a:xfrm>
        <a:custGeom>
          <a:avLst/>
          <a:gdLst/>
          <a:ahLst/>
          <a:cxnLst/>
          <a:rect l="0" t="0" r="0" b="0"/>
          <a:pathLst>
            <a:path>
              <a:moveTo>
                <a:pt x="533787" y="580793"/>
              </a:moveTo>
              <a:arcTo wR="1902007" hR="1902007" stAng="13439922" swAng="1462152"/>
            </a:path>
          </a:pathLst>
        </a:custGeom>
        <a:no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C8ADF-F423-4A92-9394-6691C4E3F68E}">
      <dsp:nvSpPr>
        <dsp:cNvPr id="0" name=""/>
        <dsp:cNvSpPr/>
      </dsp:nvSpPr>
      <dsp:spPr>
        <a:xfrm rot="2554017">
          <a:off x="1378854" y="2934397"/>
          <a:ext cx="650984" cy="65214"/>
        </a:xfrm>
        <a:custGeom>
          <a:avLst/>
          <a:gdLst/>
          <a:ahLst/>
          <a:cxnLst/>
          <a:rect l="0" t="0" r="0" b="0"/>
          <a:pathLst>
            <a:path>
              <a:moveTo>
                <a:pt x="0" y="32607"/>
              </a:moveTo>
              <a:lnTo>
                <a:pt x="650984" y="3260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BC74A1-F299-4975-AB6A-3395DDE344A3}">
      <dsp:nvSpPr>
        <dsp:cNvPr id="0" name=""/>
        <dsp:cNvSpPr/>
      </dsp:nvSpPr>
      <dsp:spPr>
        <a:xfrm rot="21529760">
          <a:off x="1464560" y="2095225"/>
          <a:ext cx="620120" cy="65214"/>
        </a:xfrm>
        <a:custGeom>
          <a:avLst/>
          <a:gdLst/>
          <a:ahLst/>
          <a:cxnLst/>
          <a:rect l="0" t="0" r="0" b="0"/>
          <a:pathLst>
            <a:path>
              <a:moveTo>
                <a:pt x="0" y="32607"/>
              </a:moveTo>
              <a:lnTo>
                <a:pt x="620120" y="3260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29EB90-6A0D-4DFA-BFFC-567BF94B754C}">
      <dsp:nvSpPr>
        <dsp:cNvPr id="0" name=""/>
        <dsp:cNvSpPr/>
      </dsp:nvSpPr>
      <dsp:spPr>
        <a:xfrm rot="19048402">
          <a:off x="1366641" y="1264626"/>
          <a:ext cx="745016" cy="65214"/>
        </a:xfrm>
        <a:custGeom>
          <a:avLst/>
          <a:gdLst/>
          <a:ahLst/>
          <a:cxnLst/>
          <a:rect l="0" t="0" r="0" b="0"/>
          <a:pathLst>
            <a:path>
              <a:moveTo>
                <a:pt x="0" y="32607"/>
              </a:moveTo>
              <a:lnTo>
                <a:pt x="745016" y="3260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6E3F7D-C44A-46C5-B378-F05DBA0C91E6}">
      <dsp:nvSpPr>
        <dsp:cNvPr id="0" name=""/>
        <dsp:cNvSpPr/>
      </dsp:nvSpPr>
      <dsp:spPr>
        <a:xfrm>
          <a:off x="166000" y="1386064"/>
          <a:ext cx="1292220" cy="1522875"/>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E83D86-8EF5-4568-B878-13786AA55561}">
      <dsp:nvSpPr>
        <dsp:cNvPr id="0" name=""/>
        <dsp:cNvSpPr/>
      </dsp:nvSpPr>
      <dsp:spPr>
        <a:xfrm>
          <a:off x="1865581" y="285951"/>
          <a:ext cx="986325" cy="885997"/>
        </a:xfrm>
        <a:prstGeom prst="ellips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ts val="300"/>
            </a:spcAft>
          </a:pPr>
          <a:r>
            <a:rPr kumimoji="1" lang="ja-JP" altLang="en-US" sz="1600" kern="1200" dirty="0" smtClean="0"/>
            <a:t>個別</a:t>
          </a:r>
          <a:endParaRPr kumimoji="1" lang="en-US" altLang="ja-JP" sz="1600" kern="1200" dirty="0" smtClean="0"/>
        </a:p>
        <a:p>
          <a:pPr lvl="0" algn="ctr" defTabSz="711200">
            <a:lnSpc>
              <a:spcPct val="90000"/>
            </a:lnSpc>
            <a:spcBef>
              <a:spcPct val="0"/>
            </a:spcBef>
            <a:spcAft>
              <a:spcPts val="300"/>
            </a:spcAft>
          </a:pPr>
          <a:r>
            <a:rPr kumimoji="1" lang="ja-JP" altLang="en-US" sz="1600" kern="1200" dirty="0" smtClean="0"/>
            <a:t>療育</a:t>
          </a:r>
          <a:endParaRPr kumimoji="1" lang="ja-JP" altLang="en-US" sz="1600" kern="1200" dirty="0"/>
        </a:p>
      </dsp:txBody>
      <dsp:txXfrm>
        <a:off x="2010025" y="415702"/>
        <a:ext cx="697437" cy="626495"/>
      </dsp:txXfrm>
    </dsp:sp>
    <dsp:sp modelId="{06DD8392-7C73-4EE3-BC95-1E78CE97CA80}">
      <dsp:nvSpPr>
        <dsp:cNvPr id="0" name=""/>
        <dsp:cNvSpPr/>
      </dsp:nvSpPr>
      <dsp:spPr>
        <a:xfrm>
          <a:off x="3056615" y="364784"/>
          <a:ext cx="1479487" cy="885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88950">
            <a:lnSpc>
              <a:spcPct val="90000"/>
            </a:lnSpc>
            <a:spcBef>
              <a:spcPct val="0"/>
            </a:spcBef>
            <a:spcAft>
              <a:spcPct val="15000"/>
            </a:spcAft>
            <a:buChar char="••"/>
          </a:pPr>
          <a:r>
            <a:rPr kumimoji="1" lang="en-US" altLang="en-US" sz="1100" kern="1200" dirty="0"/>
            <a:t>TEACCH</a:t>
          </a:r>
          <a:r>
            <a:rPr kumimoji="1" lang="ja-JP" altLang="en-US" sz="1100" kern="1200" dirty="0"/>
            <a:t>プログラムに基づく個別専門療育</a:t>
          </a:r>
        </a:p>
      </dsp:txBody>
      <dsp:txXfrm>
        <a:off x="3056615" y="364784"/>
        <a:ext cx="1479487" cy="885997"/>
      </dsp:txXfrm>
    </dsp:sp>
    <dsp:sp modelId="{F156B75D-DBF0-48F1-98AF-4D09D732A4FA}">
      <dsp:nvSpPr>
        <dsp:cNvPr id="0" name=""/>
        <dsp:cNvSpPr/>
      </dsp:nvSpPr>
      <dsp:spPr>
        <a:xfrm>
          <a:off x="2084479" y="1635895"/>
          <a:ext cx="1057140" cy="949609"/>
        </a:xfrm>
        <a:prstGeom prst="ellips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ts val="300"/>
            </a:spcAft>
          </a:pPr>
          <a:r>
            <a:rPr kumimoji="1" lang="ja-JP" altLang="en-US" sz="1600" kern="1200" dirty="0" smtClean="0"/>
            <a:t>機関</a:t>
          </a:r>
          <a:endParaRPr kumimoji="1" lang="en-US" altLang="ja-JP" sz="1600" kern="1200" dirty="0" smtClean="0"/>
        </a:p>
        <a:p>
          <a:pPr lvl="0" algn="ctr" defTabSz="711200">
            <a:lnSpc>
              <a:spcPct val="90000"/>
            </a:lnSpc>
            <a:spcBef>
              <a:spcPct val="0"/>
            </a:spcBef>
            <a:spcAft>
              <a:spcPts val="300"/>
            </a:spcAft>
          </a:pPr>
          <a:r>
            <a:rPr kumimoji="1" lang="ja-JP" altLang="en-US" sz="1600" kern="1200" dirty="0" smtClean="0"/>
            <a:t>支援</a:t>
          </a:r>
          <a:endParaRPr kumimoji="1" lang="ja-JP" altLang="en-US" sz="1600" kern="1200" dirty="0"/>
        </a:p>
      </dsp:txBody>
      <dsp:txXfrm>
        <a:off x="2239294" y="1774962"/>
        <a:ext cx="747510" cy="671475"/>
      </dsp:txXfrm>
    </dsp:sp>
    <dsp:sp modelId="{AC985152-087E-48FA-ACAD-F59C496E30CC}">
      <dsp:nvSpPr>
        <dsp:cNvPr id="0" name=""/>
        <dsp:cNvSpPr/>
      </dsp:nvSpPr>
      <dsp:spPr>
        <a:xfrm>
          <a:off x="3330298" y="1635895"/>
          <a:ext cx="1585710" cy="94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kumimoji="1" lang="ja-JP" altLang="en-US" sz="1300" kern="1200" dirty="0" err="1" smtClean="0"/>
            <a:t>障がい</a:t>
          </a:r>
          <a:r>
            <a:rPr kumimoji="1" lang="ja-JP" altLang="en-US" sz="1300" kern="1200" dirty="0" smtClean="0"/>
            <a:t>児通所支援事業所への助言</a:t>
          </a:r>
          <a:endParaRPr kumimoji="1" lang="ja-JP" altLang="en-US" sz="1300" kern="1200" dirty="0"/>
        </a:p>
        <a:p>
          <a:pPr marL="114300" lvl="1" indent="-114300" algn="l" defTabSz="577850">
            <a:lnSpc>
              <a:spcPct val="90000"/>
            </a:lnSpc>
            <a:spcBef>
              <a:spcPct val="0"/>
            </a:spcBef>
            <a:spcAft>
              <a:spcPct val="15000"/>
            </a:spcAft>
            <a:buChar char="••"/>
          </a:pPr>
          <a:r>
            <a:rPr kumimoji="1" lang="ja-JP" altLang="en-US" sz="1300" kern="1200" dirty="0"/>
            <a:t>学校等へ助言</a:t>
          </a:r>
        </a:p>
      </dsp:txBody>
      <dsp:txXfrm>
        <a:off x="3330298" y="1635895"/>
        <a:ext cx="1585710" cy="949609"/>
      </dsp:txXfrm>
    </dsp:sp>
    <dsp:sp modelId="{CC3999EA-035F-4FF0-943A-469C18CEA54B}">
      <dsp:nvSpPr>
        <dsp:cNvPr id="0" name=""/>
        <dsp:cNvSpPr/>
      </dsp:nvSpPr>
      <dsp:spPr>
        <a:xfrm>
          <a:off x="1785070" y="3051831"/>
          <a:ext cx="1057151" cy="949609"/>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ts val="300"/>
            </a:spcAft>
          </a:pPr>
          <a:r>
            <a:rPr kumimoji="1" lang="ja-JP" altLang="en-US" sz="1600" kern="1200" dirty="0" smtClean="0"/>
            <a:t>地域</a:t>
          </a:r>
          <a:endParaRPr kumimoji="1" lang="en-US" altLang="ja-JP" sz="1600" kern="1200" dirty="0" smtClean="0"/>
        </a:p>
        <a:p>
          <a:pPr lvl="0" algn="ctr" defTabSz="711200">
            <a:lnSpc>
              <a:spcPct val="90000"/>
            </a:lnSpc>
            <a:spcBef>
              <a:spcPct val="0"/>
            </a:spcBef>
            <a:spcAft>
              <a:spcPts val="300"/>
            </a:spcAft>
          </a:pPr>
          <a:r>
            <a:rPr kumimoji="1" lang="ja-JP" altLang="en-US" sz="1600" kern="1200" dirty="0" smtClean="0"/>
            <a:t>連携</a:t>
          </a:r>
          <a:endParaRPr kumimoji="1" lang="ja-JP" altLang="en-US" sz="1600" kern="1200" dirty="0"/>
        </a:p>
      </dsp:txBody>
      <dsp:txXfrm>
        <a:off x="1939886" y="3190898"/>
        <a:ext cx="747519" cy="671475"/>
      </dsp:txXfrm>
    </dsp:sp>
    <dsp:sp modelId="{C0A7EEDB-09C7-4DEA-9EAF-B687018D27A9}">
      <dsp:nvSpPr>
        <dsp:cNvPr id="0" name=""/>
        <dsp:cNvSpPr/>
      </dsp:nvSpPr>
      <dsp:spPr>
        <a:xfrm>
          <a:off x="3030887" y="3051831"/>
          <a:ext cx="1585727" cy="949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l" defTabSz="488950">
            <a:lnSpc>
              <a:spcPct val="90000"/>
            </a:lnSpc>
            <a:spcBef>
              <a:spcPct val="0"/>
            </a:spcBef>
            <a:spcAft>
              <a:spcPct val="15000"/>
            </a:spcAft>
            <a:buChar char="••"/>
          </a:pPr>
          <a:r>
            <a:rPr kumimoji="1" lang="ja-JP" altLang="en-US" sz="1100" kern="1200" dirty="0" smtClean="0"/>
            <a:t>圏域交流会の開催　（事業所対象）</a:t>
          </a:r>
          <a:endParaRPr kumimoji="1" lang="ja-JP" altLang="en-US" sz="1100" kern="1200" dirty="0"/>
        </a:p>
        <a:p>
          <a:pPr marL="57150" lvl="1" indent="-57150" algn="l" defTabSz="488950">
            <a:lnSpc>
              <a:spcPct val="90000"/>
            </a:lnSpc>
            <a:spcBef>
              <a:spcPct val="0"/>
            </a:spcBef>
            <a:spcAft>
              <a:spcPct val="15000"/>
            </a:spcAft>
            <a:buChar char="••"/>
          </a:pPr>
          <a:r>
            <a:rPr kumimoji="1" lang="ja-JP" altLang="en-US" sz="1100" kern="1200" dirty="0"/>
            <a:t>圏域交流会の</a:t>
          </a:r>
          <a:r>
            <a:rPr kumimoji="1" lang="ja-JP" altLang="en-US" sz="1100" kern="1200" dirty="0" smtClean="0"/>
            <a:t>開催　（学校対象）</a:t>
          </a:r>
          <a:endParaRPr kumimoji="1" lang="ja-JP" altLang="en-US" sz="1100" kern="1200" dirty="0"/>
        </a:p>
      </dsp:txBody>
      <dsp:txXfrm>
        <a:off x="3030887" y="3051831"/>
        <a:ext cx="1585727" cy="9496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F6226-F3B1-4ED4-8353-DB6DC9593331}">
      <dsp:nvSpPr>
        <dsp:cNvPr id="0" name=""/>
        <dsp:cNvSpPr/>
      </dsp:nvSpPr>
      <dsp:spPr>
        <a:xfrm rot="8295481">
          <a:off x="3332272" y="2727483"/>
          <a:ext cx="659846" cy="59150"/>
        </a:xfrm>
        <a:custGeom>
          <a:avLst/>
          <a:gdLst/>
          <a:ahLst/>
          <a:cxnLst/>
          <a:rect l="0" t="0" r="0" b="0"/>
          <a:pathLst>
            <a:path>
              <a:moveTo>
                <a:pt x="0" y="29575"/>
              </a:moveTo>
              <a:lnTo>
                <a:pt x="659846" y="2957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6AF9EF-2327-4B88-813F-04AF66FBA872}">
      <dsp:nvSpPr>
        <dsp:cNvPr id="0" name=""/>
        <dsp:cNvSpPr/>
      </dsp:nvSpPr>
      <dsp:spPr>
        <a:xfrm rot="10800000">
          <a:off x="3172478" y="1914116"/>
          <a:ext cx="735889" cy="59150"/>
        </a:xfrm>
        <a:custGeom>
          <a:avLst/>
          <a:gdLst/>
          <a:ahLst/>
          <a:cxnLst/>
          <a:rect l="0" t="0" r="0" b="0"/>
          <a:pathLst>
            <a:path>
              <a:moveTo>
                <a:pt x="0" y="29575"/>
              </a:moveTo>
              <a:lnTo>
                <a:pt x="735889" y="2957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6B22BD-879E-42CB-BA30-AFE1B6EAC4B9}">
      <dsp:nvSpPr>
        <dsp:cNvPr id="0" name=""/>
        <dsp:cNvSpPr/>
      </dsp:nvSpPr>
      <dsp:spPr>
        <a:xfrm rot="13312672">
          <a:off x="3353308" y="1105174"/>
          <a:ext cx="636328" cy="59150"/>
        </a:xfrm>
        <a:custGeom>
          <a:avLst/>
          <a:gdLst/>
          <a:ahLst/>
          <a:cxnLst/>
          <a:rect l="0" t="0" r="0" b="0"/>
          <a:pathLst>
            <a:path>
              <a:moveTo>
                <a:pt x="0" y="29575"/>
              </a:moveTo>
              <a:lnTo>
                <a:pt x="636328" y="29575"/>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A00B60-605F-4C80-8898-767B1B812196}">
      <dsp:nvSpPr>
        <dsp:cNvPr id="0" name=""/>
        <dsp:cNvSpPr/>
      </dsp:nvSpPr>
      <dsp:spPr>
        <a:xfrm>
          <a:off x="3846839" y="1292402"/>
          <a:ext cx="1453829" cy="130257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96C939-47E4-43C8-BFD8-7852C4174710}">
      <dsp:nvSpPr>
        <dsp:cNvPr id="0" name=""/>
        <dsp:cNvSpPr/>
      </dsp:nvSpPr>
      <dsp:spPr>
        <a:xfrm>
          <a:off x="2508618" y="54188"/>
          <a:ext cx="1068274" cy="1033769"/>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ts val="300"/>
            </a:spcAft>
          </a:pPr>
          <a:r>
            <a:rPr kumimoji="1" lang="ja-JP" altLang="en-US" sz="1600" kern="1200" dirty="0" smtClean="0"/>
            <a:t>集団</a:t>
          </a:r>
          <a:endParaRPr kumimoji="1" lang="en-US" altLang="ja-JP" sz="1600" kern="1200" dirty="0" smtClean="0"/>
        </a:p>
        <a:p>
          <a:pPr lvl="0" algn="ctr" defTabSz="711200">
            <a:lnSpc>
              <a:spcPct val="90000"/>
            </a:lnSpc>
            <a:spcBef>
              <a:spcPct val="0"/>
            </a:spcBef>
            <a:spcAft>
              <a:spcPts val="300"/>
            </a:spcAft>
          </a:pPr>
          <a:r>
            <a:rPr kumimoji="1" lang="ja-JP" altLang="en-US" sz="1600" kern="1200" dirty="0" smtClean="0"/>
            <a:t>療育</a:t>
          </a:r>
          <a:endParaRPr kumimoji="1" lang="en-US" altLang="ja-JP" sz="1600" kern="1200" dirty="0" smtClean="0"/>
        </a:p>
      </dsp:txBody>
      <dsp:txXfrm>
        <a:off x="2665063" y="205580"/>
        <a:ext cx="755384" cy="730985"/>
      </dsp:txXfrm>
    </dsp:sp>
    <dsp:sp modelId="{DB8364C9-79CA-4F28-A987-1373BB19207F}">
      <dsp:nvSpPr>
        <dsp:cNvPr id="0" name=""/>
        <dsp:cNvSpPr/>
      </dsp:nvSpPr>
      <dsp:spPr>
        <a:xfrm>
          <a:off x="815724" y="54188"/>
          <a:ext cx="1602411" cy="1033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kumimoji="1" lang="ja-JP" altLang="en-US" sz="1400" kern="1200" dirty="0"/>
            <a:t>保育の考えをベースにした集団</a:t>
          </a:r>
          <a:r>
            <a:rPr kumimoji="1" lang="ja-JP" altLang="en-US" sz="1400" kern="1200" dirty="0" smtClean="0"/>
            <a:t>療育</a:t>
          </a:r>
          <a:r>
            <a:rPr kumimoji="1" lang="en-US" altLang="ja-JP" sz="800" kern="1200" dirty="0" smtClean="0"/>
            <a:t>※</a:t>
          </a:r>
          <a:r>
            <a:rPr kumimoji="1" lang="ja-JP" altLang="en-US" sz="800" kern="1200" dirty="0" smtClean="0"/>
            <a:t>必要に応じて個別療育を取り入れているセンターもある</a:t>
          </a:r>
          <a:r>
            <a:rPr kumimoji="1" lang="ja-JP" altLang="en-US" sz="1000" kern="1200" dirty="0" smtClean="0"/>
            <a:t>。</a:t>
          </a:r>
          <a:endParaRPr kumimoji="1" lang="ja-JP" altLang="en-US" sz="1400" kern="1200" dirty="0"/>
        </a:p>
      </dsp:txBody>
      <dsp:txXfrm>
        <a:off x="815724" y="54188"/>
        <a:ext cx="1602411" cy="1033769"/>
      </dsp:txXfrm>
    </dsp:sp>
    <dsp:sp modelId="{B17A7B48-E95D-45E0-A917-331C77AEB93F}">
      <dsp:nvSpPr>
        <dsp:cNvPr id="0" name=""/>
        <dsp:cNvSpPr/>
      </dsp:nvSpPr>
      <dsp:spPr>
        <a:xfrm>
          <a:off x="2162800" y="1426806"/>
          <a:ext cx="1009678" cy="1033769"/>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ts val="300"/>
            </a:spcAft>
          </a:pPr>
          <a:r>
            <a:rPr kumimoji="1" lang="ja-JP" altLang="en-US" sz="1600" kern="1200" dirty="0" smtClean="0"/>
            <a:t>機関</a:t>
          </a:r>
          <a:endParaRPr kumimoji="1" lang="en-US" altLang="ja-JP" sz="1600" kern="1200" dirty="0" smtClean="0"/>
        </a:p>
        <a:p>
          <a:pPr lvl="0" algn="ctr" defTabSz="711200">
            <a:lnSpc>
              <a:spcPct val="90000"/>
            </a:lnSpc>
            <a:spcBef>
              <a:spcPct val="0"/>
            </a:spcBef>
            <a:spcAft>
              <a:spcPts val="300"/>
            </a:spcAft>
          </a:pPr>
          <a:r>
            <a:rPr kumimoji="1" lang="ja-JP" altLang="en-US" sz="1600" kern="1200" dirty="0" smtClean="0"/>
            <a:t>支援</a:t>
          </a:r>
          <a:endParaRPr kumimoji="1" lang="ja-JP" altLang="en-US" sz="1600" kern="1200" dirty="0"/>
        </a:p>
      </dsp:txBody>
      <dsp:txXfrm>
        <a:off x="2310664" y="1578198"/>
        <a:ext cx="713950" cy="730985"/>
      </dsp:txXfrm>
    </dsp:sp>
    <dsp:sp modelId="{109A28C5-6305-4C0E-A6B6-C16A76415088}">
      <dsp:nvSpPr>
        <dsp:cNvPr id="0" name=""/>
        <dsp:cNvSpPr/>
      </dsp:nvSpPr>
      <dsp:spPr>
        <a:xfrm>
          <a:off x="484554" y="1426806"/>
          <a:ext cx="1514517" cy="1033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kumimoji="1" lang="ja-JP" altLang="en-US" sz="1200" kern="1200" dirty="0"/>
            <a:t>障がい児通所支援事業所への助言</a:t>
          </a:r>
        </a:p>
        <a:p>
          <a:pPr marL="114300" lvl="1" indent="-114300" algn="l" defTabSz="533400">
            <a:lnSpc>
              <a:spcPct val="90000"/>
            </a:lnSpc>
            <a:spcBef>
              <a:spcPct val="0"/>
            </a:spcBef>
            <a:spcAft>
              <a:spcPct val="15000"/>
            </a:spcAft>
            <a:buChar char="••"/>
          </a:pPr>
          <a:r>
            <a:rPr kumimoji="1" lang="ja-JP" altLang="en-US" sz="1200" kern="1200" dirty="0"/>
            <a:t>保育所等訪問支援</a:t>
          </a:r>
        </a:p>
      </dsp:txBody>
      <dsp:txXfrm>
        <a:off x="484554" y="1426806"/>
        <a:ext cx="1514517" cy="1033769"/>
      </dsp:txXfrm>
    </dsp:sp>
    <dsp:sp modelId="{B21F13A4-B79B-471E-AC9F-B5FF6365088F}">
      <dsp:nvSpPr>
        <dsp:cNvPr id="0" name=""/>
        <dsp:cNvSpPr/>
      </dsp:nvSpPr>
      <dsp:spPr>
        <a:xfrm>
          <a:off x="2530592" y="2799425"/>
          <a:ext cx="1009678" cy="103376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ts val="300"/>
            </a:spcAft>
          </a:pPr>
          <a:r>
            <a:rPr kumimoji="1" lang="ja-JP" altLang="en-US" sz="1600" kern="1200" dirty="0" smtClean="0"/>
            <a:t>地域</a:t>
          </a:r>
          <a:endParaRPr kumimoji="1" lang="en-US" altLang="ja-JP" sz="1600" kern="1200" dirty="0" smtClean="0"/>
        </a:p>
        <a:p>
          <a:pPr lvl="0" algn="ctr" defTabSz="711200">
            <a:lnSpc>
              <a:spcPct val="90000"/>
            </a:lnSpc>
            <a:spcBef>
              <a:spcPct val="0"/>
            </a:spcBef>
            <a:spcAft>
              <a:spcPts val="300"/>
            </a:spcAft>
          </a:pPr>
          <a:r>
            <a:rPr kumimoji="1" lang="ja-JP" altLang="en-US" sz="1600" kern="1200" dirty="0" smtClean="0"/>
            <a:t>連携</a:t>
          </a:r>
          <a:endParaRPr kumimoji="1" lang="ja-JP" altLang="en-US" sz="1600" kern="1200" dirty="0"/>
        </a:p>
      </dsp:txBody>
      <dsp:txXfrm>
        <a:off x="2678456" y="2950817"/>
        <a:ext cx="713950" cy="730985"/>
      </dsp:txXfrm>
    </dsp:sp>
    <dsp:sp modelId="{98F87B4C-BDD7-46E3-A825-99D92FF5BAB8}">
      <dsp:nvSpPr>
        <dsp:cNvPr id="0" name=""/>
        <dsp:cNvSpPr/>
      </dsp:nvSpPr>
      <dsp:spPr>
        <a:xfrm>
          <a:off x="852346" y="2799425"/>
          <a:ext cx="1514517" cy="1033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kumimoji="1" lang="ja-JP" altLang="en-US" sz="1200" kern="1200" dirty="0" err="1" smtClean="0"/>
            <a:t>障がい</a:t>
          </a:r>
          <a:r>
            <a:rPr kumimoji="1" lang="ja-JP" altLang="en-US" sz="1200" kern="1200" dirty="0" smtClean="0"/>
            <a:t>福祉、母子保健、子ども・子育て支援、教育、医療等関係機関との連携</a:t>
          </a:r>
          <a:endParaRPr kumimoji="1" lang="ja-JP" altLang="en-US" sz="1200" kern="1200" dirty="0"/>
        </a:p>
      </dsp:txBody>
      <dsp:txXfrm>
        <a:off x="852346" y="2799425"/>
        <a:ext cx="1514517" cy="10337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F8170-996B-4933-86D7-EBE372893444}">
      <dsp:nvSpPr>
        <dsp:cNvPr id="0" name=""/>
        <dsp:cNvSpPr/>
      </dsp:nvSpPr>
      <dsp:spPr>
        <a:xfrm>
          <a:off x="0" y="381138"/>
          <a:ext cx="5305723" cy="9056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1783" tIns="479044" rIns="411783" bIns="113792"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kern="1200" dirty="0"/>
            <a:t>身近な地域で受診できる環境の整備</a:t>
          </a:r>
        </a:p>
      </dsp:txBody>
      <dsp:txXfrm>
        <a:off x="0" y="381138"/>
        <a:ext cx="5305723" cy="905625"/>
      </dsp:txXfrm>
    </dsp:sp>
    <dsp:sp modelId="{4FE27881-4E71-4157-AD2C-AA7E7E5C899F}">
      <dsp:nvSpPr>
        <dsp:cNvPr id="0" name=""/>
        <dsp:cNvSpPr/>
      </dsp:nvSpPr>
      <dsp:spPr>
        <a:xfrm>
          <a:off x="265286" y="41658"/>
          <a:ext cx="3714006"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381" tIns="0" rIns="140381" bIns="0" numCol="1" spcCol="1270" anchor="ctr" anchorCtr="0">
          <a:noAutofit/>
        </a:bodyPr>
        <a:lstStyle/>
        <a:p>
          <a:pPr lvl="0" algn="l" defTabSz="711200">
            <a:lnSpc>
              <a:spcPct val="90000"/>
            </a:lnSpc>
            <a:spcBef>
              <a:spcPct val="0"/>
            </a:spcBef>
            <a:spcAft>
              <a:spcPct val="35000"/>
            </a:spcAft>
          </a:pPr>
          <a:r>
            <a:rPr kumimoji="1" lang="ja-JP" altLang="en-US" sz="1600" kern="1200" dirty="0"/>
            <a:t>登録医療機関の増加</a:t>
          </a:r>
        </a:p>
      </dsp:txBody>
      <dsp:txXfrm>
        <a:off x="298430" y="74802"/>
        <a:ext cx="3647718" cy="612672"/>
      </dsp:txXfrm>
    </dsp:sp>
    <dsp:sp modelId="{B030D70E-BA0E-4591-A7F1-0ED209E9E18D}">
      <dsp:nvSpPr>
        <dsp:cNvPr id="0" name=""/>
        <dsp:cNvSpPr/>
      </dsp:nvSpPr>
      <dsp:spPr>
        <a:xfrm>
          <a:off x="0" y="1750443"/>
          <a:ext cx="5305723"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1783" tIns="479044" rIns="411783" bIns="113792"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kern="1200" dirty="0"/>
            <a:t>困難ケースへの対応や医療機関同士のつながりの基盤整備</a:t>
          </a:r>
        </a:p>
      </dsp:txBody>
      <dsp:txXfrm>
        <a:off x="0" y="1750443"/>
        <a:ext cx="5305723" cy="1231650"/>
      </dsp:txXfrm>
    </dsp:sp>
    <dsp:sp modelId="{58F47C2F-F889-4D34-9BB0-C8AD180CD7FE}">
      <dsp:nvSpPr>
        <dsp:cNvPr id="0" name=""/>
        <dsp:cNvSpPr/>
      </dsp:nvSpPr>
      <dsp:spPr>
        <a:xfrm>
          <a:off x="265286" y="1410963"/>
          <a:ext cx="3714006"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381" tIns="0" rIns="140381" bIns="0" numCol="1" spcCol="1270" anchor="ctr" anchorCtr="0">
          <a:noAutofit/>
        </a:bodyPr>
        <a:lstStyle/>
        <a:p>
          <a:pPr lvl="0" algn="l" defTabSz="711200">
            <a:lnSpc>
              <a:spcPct val="90000"/>
            </a:lnSpc>
            <a:spcBef>
              <a:spcPct val="0"/>
            </a:spcBef>
            <a:spcAft>
              <a:spcPct val="35000"/>
            </a:spcAft>
          </a:pPr>
          <a:r>
            <a:rPr kumimoji="1" lang="ja-JP" altLang="en-US" sz="1600" kern="1200" dirty="0"/>
            <a:t>医療機関同士のネットワーク構築</a:t>
          </a:r>
        </a:p>
      </dsp:txBody>
      <dsp:txXfrm>
        <a:off x="298430" y="1444107"/>
        <a:ext cx="3647718" cy="612672"/>
      </dsp:txXfrm>
    </dsp:sp>
    <dsp:sp modelId="{AC7FAAA2-AFA9-4A48-9CFA-106607499118}">
      <dsp:nvSpPr>
        <dsp:cNvPr id="0" name=""/>
        <dsp:cNvSpPr/>
      </dsp:nvSpPr>
      <dsp:spPr>
        <a:xfrm>
          <a:off x="0" y="3445773"/>
          <a:ext cx="5305723" cy="579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D4BCAF-1562-4A0D-9E9C-85F85CE762BB}">
      <dsp:nvSpPr>
        <dsp:cNvPr id="0" name=""/>
        <dsp:cNvSpPr/>
      </dsp:nvSpPr>
      <dsp:spPr>
        <a:xfrm>
          <a:off x="265286" y="3106293"/>
          <a:ext cx="3714006" cy="678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381" tIns="0" rIns="140381" bIns="0" numCol="1" spcCol="1270" anchor="ctr" anchorCtr="0">
          <a:noAutofit/>
        </a:bodyPr>
        <a:lstStyle/>
        <a:p>
          <a:pPr lvl="0" algn="l" defTabSz="711200">
            <a:lnSpc>
              <a:spcPct val="90000"/>
            </a:lnSpc>
            <a:spcBef>
              <a:spcPct val="0"/>
            </a:spcBef>
            <a:spcAft>
              <a:spcPct val="35000"/>
            </a:spcAft>
          </a:pPr>
          <a:r>
            <a:rPr kumimoji="1" lang="ja-JP" altLang="en-US" sz="1600" kern="1200"/>
            <a:t>初診待機期間の減少</a:t>
          </a:r>
        </a:p>
      </dsp:txBody>
      <dsp:txXfrm>
        <a:off x="298430" y="3139437"/>
        <a:ext cx="3647718" cy="6126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BD2AA-CCF0-4258-882E-5ED4E0FB7C4A}">
      <dsp:nvSpPr>
        <dsp:cNvPr id="0" name=""/>
        <dsp:cNvSpPr/>
      </dsp:nvSpPr>
      <dsp:spPr>
        <a:xfrm>
          <a:off x="0" y="339099"/>
          <a:ext cx="5122994" cy="1212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7601" tIns="458216" rIns="397601" bIns="113792"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kern="1200" dirty="0"/>
            <a:t>養成研修の実施のみでは登録医療機関の増加につながらなくなってきた</a:t>
          </a:r>
        </a:p>
      </dsp:txBody>
      <dsp:txXfrm>
        <a:off x="0" y="339099"/>
        <a:ext cx="5122994" cy="1212750"/>
      </dsp:txXfrm>
    </dsp:sp>
    <dsp:sp modelId="{A450598C-D50A-4DF2-8300-3E6237466CBA}">
      <dsp:nvSpPr>
        <dsp:cNvPr id="0" name=""/>
        <dsp:cNvSpPr/>
      </dsp:nvSpPr>
      <dsp:spPr>
        <a:xfrm>
          <a:off x="256149" y="14379"/>
          <a:ext cx="3586095"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546" tIns="0" rIns="135546" bIns="0" numCol="1" spcCol="1270" anchor="ctr" anchorCtr="0">
          <a:noAutofit/>
        </a:bodyPr>
        <a:lstStyle/>
        <a:p>
          <a:pPr lvl="0" algn="l" defTabSz="711200">
            <a:lnSpc>
              <a:spcPct val="90000"/>
            </a:lnSpc>
            <a:spcBef>
              <a:spcPct val="0"/>
            </a:spcBef>
            <a:spcAft>
              <a:spcPct val="35000"/>
            </a:spcAft>
          </a:pPr>
          <a:r>
            <a:rPr kumimoji="1" lang="ja-JP" altLang="en-US" sz="1600" kern="1200" dirty="0"/>
            <a:t>登録医療機関数の伸び悩み</a:t>
          </a:r>
        </a:p>
      </dsp:txBody>
      <dsp:txXfrm>
        <a:off x="287852" y="46082"/>
        <a:ext cx="3522689" cy="586034"/>
      </dsp:txXfrm>
    </dsp:sp>
    <dsp:sp modelId="{FDC5BFA1-697C-4B4B-A7A2-70A5002FE67B}">
      <dsp:nvSpPr>
        <dsp:cNvPr id="0" name=""/>
        <dsp:cNvSpPr/>
      </dsp:nvSpPr>
      <dsp:spPr>
        <a:xfrm>
          <a:off x="0" y="1995370"/>
          <a:ext cx="5122994" cy="8835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7601" tIns="458216" rIns="397601" bIns="113792" numCol="1" spcCol="1270" anchor="t" anchorCtr="0">
          <a:noAutofit/>
        </a:bodyPr>
        <a:lstStyle/>
        <a:p>
          <a:pPr marL="171450" lvl="1" indent="-171450" algn="l" defTabSz="711200">
            <a:lnSpc>
              <a:spcPct val="90000"/>
            </a:lnSpc>
            <a:spcBef>
              <a:spcPct val="0"/>
            </a:spcBef>
            <a:spcAft>
              <a:spcPct val="15000"/>
            </a:spcAft>
            <a:buChar char="••"/>
          </a:pPr>
          <a:r>
            <a:rPr kumimoji="1" lang="ja-JP" altLang="en-US" sz="1600" kern="1200" dirty="0"/>
            <a:t>近年は</a:t>
          </a:r>
          <a:r>
            <a:rPr kumimoji="1" lang="en-US" altLang="ja-JP" sz="1600" kern="1200" dirty="0"/>
            <a:t>7</a:t>
          </a:r>
          <a:r>
            <a:rPr kumimoji="1" lang="ja-JP" altLang="en-US" sz="1600" kern="1200" dirty="0"/>
            <a:t>週前後でほぼ横ばいで推移している</a:t>
          </a:r>
        </a:p>
      </dsp:txBody>
      <dsp:txXfrm>
        <a:off x="0" y="1995370"/>
        <a:ext cx="5122994" cy="883575"/>
      </dsp:txXfrm>
    </dsp:sp>
    <dsp:sp modelId="{873520A1-1011-4AF6-905B-23A46389BEBA}">
      <dsp:nvSpPr>
        <dsp:cNvPr id="0" name=""/>
        <dsp:cNvSpPr/>
      </dsp:nvSpPr>
      <dsp:spPr>
        <a:xfrm>
          <a:off x="256149" y="1670649"/>
          <a:ext cx="3586095"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546" tIns="0" rIns="135546" bIns="0" numCol="1" spcCol="1270" anchor="ctr" anchorCtr="0">
          <a:noAutofit/>
        </a:bodyPr>
        <a:lstStyle/>
        <a:p>
          <a:pPr lvl="0" algn="l" defTabSz="711200">
            <a:lnSpc>
              <a:spcPct val="90000"/>
            </a:lnSpc>
            <a:spcBef>
              <a:spcPct val="0"/>
            </a:spcBef>
            <a:spcAft>
              <a:spcPct val="35000"/>
            </a:spcAft>
          </a:pPr>
          <a:r>
            <a:rPr kumimoji="1" lang="ja-JP" altLang="en-US" sz="1600" kern="1200" dirty="0"/>
            <a:t>初診待機期間の減少が近年緩やか</a:t>
          </a:r>
        </a:p>
      </dsp:txBody>
      <dsp:txXfrm>
        <a:off x="287852" y="1702352"/>
        <a:ext cx="3522689" cy="5860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13774-EC47-4A60-8C3D-FFE7834FCC35}">
      <dsp:nvSpPr>
        <dsp:cNvPr id="0" name=""/>
        <dsp:cNvSpPr/>
      </dsp:nvSpPr>
      <dsp:spPr>
        <a:xfrm>
          <a:off x="0" y="16381"/>
          <a:ext cx="10564208" cy="58032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1" lang="ja-JP" altLang="en-US" sz="1800" b="1" kern="1200" dirty="0"/>
            <a:t>１．養成研修及びかかりつけ医研修の継続実施</a:t>
          </a:r>
        </a:p>
      </dsp:txBody>
      <dsp:txXfrm>
        <a:off x="28329" y="44710"/>
        <a:ext cx="10507550" cy="523662"/>
      </dsp:txXfrm>
    </dsp:sp>
    <dsp:sp modelId="{93C49D3C-DF0F-472D-8530-721A807FA4F2}">
      <dsp:nvSpPr>
        <dsp:cNvPr id="0" name=""/>
        <dsp:cNvSpPr/>
      </dsp:nvSpPr>
      <dsp:spPr>
        <a:xfrm>
          <a:off x="0" y="596701"/>
          <a:ext cx="10564208" cy="593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414" tIns="16510" rIns="92456" bIns="16510" numCol="1" spcCol="1270" anchor="t" anchorCtr="0">
          <a:noAutofit/>
        </a:bodyPr>
        <a:lstStyle/>
        <a:p>
          <a:pPr marL="114300" lvl="1" indent="-114300" algn="l" defTabSz="577850">
            <a:lnSpc>
              <a:spcPct val="90000"/>
            </a:lnSpc>
            <a:spcBef>
              <a:spcPct val="0"/>
            </a:spcBef>
            <a:spcAft>
              <a:spcPct val="20000"/>
            </a:spcAft>
            <a:buChar char="••"/>
          </a:pPr>
          <a:r>
            <a:rPr kumimoji="1" lang="ja-JP" altLang="en-US" sz="1300" b="0" kern="1200" dirty="0">
              <a:latin typeface="+mn-lt"/>
            </a:rPr>
            <a:t>専門的医師研修の継続実施により発達障がいの診断が可能な医師を養成する</a:t>
          </a:r>
        </a:p>
        <a:p>
          <a:pPr marL="114300" lvl="1" indent="-114300" algn="l" defTabSz="577850">
            <a:lnSpc>
              <a:spcPct val="90000"/>
            </a:lnSpc>
            <a:spcBef>
              <a:spcPct val="0"/>
            </a:spcBef>
            <a:spcAft>
              <a:spcPct val="20000"/>
            </a:spcAft>
            <a:buChar char="••"/>
          </a:pPr>
          <a:r>
            <a:rPr kumimoji="1" lang="ja-JP" altLang="en-US" sz="1300" b="0" kern="1200" dirty="0">
              <a:latin typeface="+mn-lt"/>
            </a:rPr>
            <a:t>かかりつけ医等発達障がい対応力向上研修の継続実施により各診療科における特性理解を促進する</a:t>
          </a:r>
        </a:p>
      </dsp:txBody>
      <dsp:txXfrm>
        <a:off x="0" y="596701"/>
        <a:ext cx="10564208" cy="593572"/>
      </dsp:txXfrm>
    </dsp:sp>
    <dsp:sp modelId="{73F28D34-9C0B-46B1-BE6C-9F7731821748}">
      <dsp:nvSpPr>
        <dsp:cNvPr id="0" name=""/>
        <dsp:cNvSpPr/>
      </dsp:nvSpPr>
      <dsp:spPr>
        <a:xfrm>
          <a:off x="0" y="1190274"/>
          <a:ext cx="10564208" cy="58032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1" lang="ja-JP" altLang="en-US" sz="1800" b="1" kern="1200" dirty="0"/>
            <a:t>２</a:t>
          </a:r>
          <a:r>
            <a:rPr kumimoji="1" lang="ja-JP" altLang="en-US" sz="1800" b="1" kern="1200" dirty="0" smtClean="0"/>
            <a:t>．市町村</a:t>
          </a:r>
          <a:r>
            <a:rPr kumimoji="1" lang="ja-JP" altLang="en-US" sz="1800" b="1" kern="1200" dirty="0"/>
            <a:t>説明会（仮・再掲）</a:t>
          </a:r>
          <a:r>
            <a:rPr kumimoji="1" lang="ja-JP" altLang="en-US" sz="1800" b="1" kern="1200" dirty="0" smtClean="0"/>
            <a:t>の活用</a:t>
          </a:r>
          <a:endParaRPr kumimoji="1" lang="ja-JP" altLang="en-US" sz="1800" b="1" kern="1200" dirty="0"/>
        </a:p>
      </dsp:txBody>
      <dsp:txXfrm>
        <a:off x="28329" y="1218603"/>
        <a:ext cx="10507550" cy="523662"/>
      </dsp:txXfrm>
    </dsp:sp>
    <dsp:sp modelId="{56488A4F-17F6-4E15-90DD-EAC6BF574C27}">
      <dsp:nvSpPr>
        <dsp:cNvPr id="0" name=""/>
        <dsp:cNvSpPr/>
      </dsp:nvSpPr>
      <dsp:spPr>
        <a:xfrm>
          <a:off x="0" y="1770594"/>
          <a:ext cx="10564208" cy="205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414" tIns="16510" rIns="92456" bIns="16510" numCol="1" spcCol="1270" anchor="t" anchorCtr="0">
          <a:noAutofit/>
        </a:bodyPr>
        <a:lstStyle/>
        <a:p>
          <a:pPr marL="114300" lvl="1" indent="-114300" algn="l" defTabSz="577850">
            <a:lnSpc>
              <a:spcPct val="90000"/>
            </a:lnSpc>
            <a:spcBef>
              <a:spcPct val="0"/>
            </a:spcBef>
            <a:spcAft>
              <a:spcPct val="20000"/>
            </a:spcAft>
            <a:buChar char="••"/>
          </a:pPr>
          <a:r>
            <a:rPr kumimoji="1" lang="ja-JP" altLang="en-US" sz="1300" kern="1200" dirty="0" smtClean="0"/>
            <a:t>市町村</a:t>
          </a:r>
          <a:r>
            <a:rPr kumimoji="1" lang="ja-JP" altLang="en-US" sz="1300" kern="1200" dirty="0"/>
            <a:t>、児童発達支援センター、発達支援拠点、その他関係機関を集めて府の発達障がい児者支援のための取組みを周知するとともに、地域のニーズに合わせて関係機関との意見交換等を行う。</a:t>
          </a:r>
        </a:p>
        <a:p>
          <a:pPr marL="114300" lvl="1" indent="-114300" algn="l" defTabSz="577850">
            <a:lnSpc>
              <a:spcPct val="90000"/>
            </a:lnSpc>
            <a:spcBef>
              <a:spcPct val="0"/>
            </a:spcBef>
            <a:spcAft>
              <a:spcPct val="20000"/>
            </a:spcAft>
            <a:buChar char="••"/>
          </a:pPr>
          <a:r>
            <a:rPr kumimoji="1" lang="ja-JP" altLang="en-US" sz="1300" kern="1200" dirty="0"/>
            <a:t>初診待機解消に向けた取組みに関しては、下記のようなアプローチを実施</a:t>
          </a:r>
        </a:p>
        <a:p>
          <a:pPr marL="114300" lvl="1" indent="-114300" algn="l" defTabSz="577850">
            <a:lnSpc>
              <a:spcPct val="90000"/>
            </a:lnSpc>
            <a:spcBef>
              <a:spcPct val="0"/>
            </a:spcBef>
            <a:spcAft>
              <a:spcPct val="20000"/>
            </a:spcAft>
            <a:buChar char="••"/>
          </a:pPr>
          <a:r>
            <a:rPr kumimoji="1" lang="ja-JP" altLang="en-US" sz="1300" kern="1200" dirty="0"/>
            <a:t>①登録医療機関の周知</a:t>
          </a:r>
        </a:p>
        <a:p>
          <a:pPr marL="114300" lvl="1" indent="-114300" algn="l" defTabSz="577850">
            <a:lnSpc>
              <a:spcPct val="90000"/>
            </a:lnSpc>
            <a:spcBef>
              <a:spcPct val="0"/>
            </a:spcBef>
            <a:spcAft>
              <a:spcPct val="20000"/>
            </a:spcAft>
            <a:buChar char="••"/>
          </a:pPr>
          <a:r>
            <a:rPr kumimoji="1" lang="ja-JP" altLang="en-US" sz="1300" kern="1200" dirty="0"/>
            <a:t>②拠点医療機関が対処すべきケースや受診が必要なケースの紹介</a:t>
          </a:r>
        </a:p>
        <a:p>
          <a:pPr marL="114300" lvl="1" indent="-114300" algn="l" defTabSz="577850">
            <a:lnSpc>
              <a:spcPct val="90000"/>
            </a:lnSpc>
            <a:spcBef>
              <a:spcPct val="0"/>
            </a:spcBef>
            <a:spcAft>
              <a:spcPct val="20000"/>
            </a:spcAft>
            <a:buChar char="••"/>
          </a:pPr>
          <a:r>
            <a:rPr kumimoji="1" lang="ja-JP" altLang="en-US" sz="1300" kern="1200" dirty="0"/>
            <a:t>③地域ごとの相談窓口・支援機関の洗い出し</a:t>
          </a:r>
        </a:p>
        <a:p>
          <a:pPr marL="114300" lvl="1" indent="-114300" algn="l" defTabSz="577850">
            <a:lnSpc>
              <a:spcPct val="90000"/>
            </a:lnSpc>
            <a:spcBef>
              <a:spcPct val="0"/>
            </a:spcBef>
            <a:spcAft>
              <a:spcPct val="20000"/>
            </a:spcAft>
            <a:buChar char="••"/>
          </a:pPr>
          <a:r>
            <a:rPr kumimoji="1" lang="ja-JP" altLang="en-US" sz="1300" kern="1200" dirty="0"/>
            <a:t>④医療と他機関との連携方法について意見交換　等</a:t>
          </a:r>
        </a:p>
      </dsp:txBody>
      <dsp:txXfrm>
        <a:off x="0" y="1770594"/>
        <a:ext cx="10564208" cy="2053440"/>
      </dsp:txXfrm>
    </dsp:sp>
    <dsp:sp modelId="{1CE921B9-83F8-43CA-BFC5-209DE2B43070}">
      <dsp:nvSpPr>
        <dsp:cNvPr id="0" name=""/>
        <dsp:cNvSpPr/>
      </dsp:nvSpPr>
      <dsp:spPr>
        <a:xfrm>
          <a:off x="0" y="3824034"/>
          <a:ext cx="10564208" cy="58032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kumimoji="1" lang="ja-JP" altLang="en-US" sz="1800" b="1" kern="1200" dirty="0"/>
            <a:t>３．発達障がい診断前アセスメント力強化事業（仮）の実施</a:t>
          </a:r>
        </a:p>
      </dsp:txBody>
      <dsp:txXfrm>
        <a:off x="28329" y="3852363"/>
        <a:ext cx="10507550" cy="523662"/>
      </dsp:txXfrm>
    </dsp:sp>
    <dsp:sp modelId="{8368C503-7BE4-4124-8BCA-F40090C2086F}">
      <dsp:nvSpPr>
        <dsp:cNvPr id="0" name=""/>
        <dsp:cNvSpPr/>
      </dsp:nvSpPr>
      <dsp:spPr>
        <a:xfrm>
          <a:off x="0" y="4404354"/>
          <a:ext cx="10564208" cy="850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5414" tIns="16510" rIns="92456" bIns="16510" numCol="1" spcCol="1270" anchor="t" anchorCtr="0">
          <a:noAutofit/>
        </a:bodyPr>
        <a:lstStyle/>
        <a:p>
          <a:pPr marL="114300" lvl="1" indent="-114300" algn="l" defTabSz="577850">
            <a:lnSpc>
              <a:spcPct val="90000"/>
            </a:lnSpc>
            <a:spcBef>
              <a:spcPct val="0"/>
            </a:spcBef>
            <a:spcAft>
              <a:spcPct val="20000"/>
            </a:spcAft>
            <a:buChar char="••"/>
          </a:pPr>
          <a:r>
            <a:rPr kumimoji="1" lang="ja-JP" altLang="en-US" sz="1300" kern="1200" dirty="0"/>
            <a:t>拠点医療機関のＳＷ等を地域の関係機関へ派遣し、診断時に必要な情報の収集及び整理等の手法やポイントをレクチャーする。</a:t>
          </a:r>
        </a:p>
        <a:p>
          <a:pPr marL="114300" lvl="1" indent="-114300" algn="l" defTabSz="577850">
            <a:lnSpc>
              <a:spcPct val="90000"/>
            </a:lnSpc>
            <a:spcBef>
              <a:spcPct val="0"/>
            </a:spcBef>
            <a:spcAft>
              <a:spcPct val="20000"/>
            </a:spcAft>
            <a:buChar char="••"/>
          </a:pPr>
          <a:r>
            <a:rPr kumimoji="1" lang="ja-JP" altLang="en-US" sz="1300" kern="1200" dirty="0"/>
            <a:t>さらに、先行事例の共有などを行うことで診断時の関係機関との情報連携を促し、診療時間の短縮を図るとともに、医療と他機関との相互理解につなげる。</a:t>
          </a:r>
        </a:p>
      </dsp:txBody>
      <dsp:txXfrm>
        <a:off x="0" y="4404354"/>
        <a:ext cx="10564208" cy="8502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BCB78-A39B-4356-8D53-41DF67C1E22F}">
      <dsp:nvSpPr>
        <dsp:cNvPr id="0" name=""/>
        <dsp:cNvSpPr/>
      </dsp:nvSpPr>
      <dsp:spPr>
        <a:xfrm>
          <a:off x="0" y="0"/>
          <a:ext cx="4932753" cy="49444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kumimoji="1" lang="ja-JP" altLang="en-US" sz="1600" b="1" kern="1200" dirty="0"/>
            <a:t>市町村の主体的な取組みを柔軟に支援</a:t>
          </a:r>
        </a:p>
      </dsp:txBody>
      <dsp:txXfrm>
        <a:off x="24137" y="24137"/>
        <a:ext cx="4884479" cy="446169"/>
      </dsp:txXfrm>
    </dsp:sp>
    <dsp:sp modelId="{B42E87E9-8CAB-4866-86E0-C66687C56F4D}">
      <dsp:nvSpPr>
        <dsp:cNvPr id="0" name=""/>
        <dsp:cNvSpPr/>
      </dsp:nvSpPr>
      <dsp:spPr>
        <a:xfrm>
          <a:off x="0" y="496845"/>
          <a:ext cx="4932753" cy="464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615" tIns="17780" rIns="99568" bIns="17780" numCol="1" spcCol="1270" anchor="t" anchorCtr="0">
          <a:noAutofit/>
        </a:bodyPr>
        <a:lstStyle/>
        <a:p>
          <a:pPr marL="114300" lvl="1" indent="-114300" algn="l" defTabSz="622300">
            <a:lnSpc>
              <a:spcPct val="90000"/>
            </a:lnSpc>
            <a:spcBef>
              <a:spcPct val="0"/>
            </a:spcBef>
            <a:spcAft>
              <a:spcPct val="20000"/>
            </a:spcAft>
            <a:buChar char="••"/>
          </a:pPr>
          <a:r>
            <a:rPr kumimoji="1" lang="ja-JP" altLang="en-US" sz="1400" kern="1200" dirty="0"/>
            <a:t>地域の実情や市町村のニーズに寄り添って専門的な立場から取組みを後押しできた</a:t>
          </a:r>
        </a:p>
      </dsp:txBody>
      <dsp:txXfrm>
        <a:off x="0" y="496845"/>
        <a:ext cx="4932753" cy="464309"/>
      </dsp:txXfrm>
    </dsp:sp>
    <dsp:sp modelId="{40F7EF9E-BA20-4B6B-9693-52706025E379}">
      <dsp:nvSpPr>
        <dsp:cNvPr id="0" name=""/>
        <dsp:cNvSpPr/>
      </dsp:nvSpPr>
      <dsp:spPr>
        <a:xfrm>
          <a:off x="0" y="961155"/>
          <a:ext cx="4932753" cy="49444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kumimoji="1" lang="ja-JP" altLang="en-US" sz="1600" b="1" kern="1200" dirty="0"/>
            <a:t>気づきの獲得と共有</a:t>
          </a:r>
        </a:p>
      </dsp:txBody>
      <dsp:txXfrm>
        <a:off x="24137" y="985292"/>
        <a:ext cx="4884479" cy="446169"/>
      </dsp:txXfrm>
    </dsp:sp>
    <dsp:sp modelId="{E0D0B0FF-2940-45FE-8215-A2A7E00040B7}">
      <dsp:nvSpPr>
        <dsp:cNvPr id="0" name=""/>
        <dsp:cNvSpPr/>
      </dsp:nvSpPr>
      <dsp:spPr>
        <a:xfrm>
          <a:off x="0" y="1455598"/>
          <a:ext cx="4932753" cy="1160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615" tIns="17780" rIns="99568" bIns="17780" numCol="1" spcCol="1270" anchor="t" anchorCtr="0">
          <a:noAutofit/>
        </a:bodyPr>
        <a:lstStyle/>
        <a:p>
          <a:pPr marL="114300" lvl="1" indent="-114300" algn="l" defTabSz="622300">
            <a:lnSpc>
              <a:spcPct val="90000"/>
            </a:lnSpc>
            <a:spcBef>
              <a:spcPct val="0"/>
            </a:spcBef>
            <a:spcAft>
              <a:spcPct val="20000"/>
            </a:spcAft>
            <a:buChar char="••"/>
          </a:pPr>
          <a:r>
            <a:rPr kumimoji="1" lang="ja-JP" altLang="en-US" sz="1400" kern="1200" dirty="0"/>
            <a:t>第</a:t>
          </a:r>
          <a:r>
            <a:rPr kumimoji="1" lang="en-US" altLang="ja-JP" sz="1400" kern="1200" dirty="0"/>
            <a:t>3</a:t>
          </a:r>
          <a:r>
            <a:rPr kumimoji="1" lang="ja-JP" altLang="en-US" sz="1400" kern="1200" dirty="0"/>
            <a:t>者の立場で自立支援協議会や関係機関へ助言ができるため、連携体制の構築等に向けて何をすべきかがより明確になった</a:t>
          </a:r>
        </a:p>
        <a:p>
          <a:pPr marL="114300" lvl="1" indent="-114300" algn="l" defTabSz="622300">
            <a:lnSpc>
              <a:spcPct val="90000"/>
            </a:lnSpc>
            <a:spcBef>
              <a:spcPct val="0"/>
            </a:spcBef>
            <a:spcAft>
              <a:spcPct val="20000"/>
            </a:spcAft>
            <a:buChar char="••"/>
          </a:pPr>
          <a:r>
            <a:rPr kumimoji="1" lang="ja-JP" altLang="en-US" sz="1400" kern="1200" dirty="0"/>
            <a:t>関係機関</a:t>
          </a:r>
          <a:r>
            <a:rPr kumimoji="1" lang="ja-JP" altLang="en-US" sz="1400" kern="1200" dirty="0" smtClean="0"/>
            <a:t>が協働する</a:t>
          </a:r>
          <a:r>
            <a:rPr kumimoji="1" lang="ja-JP" altLang="en-US" sz="1400" kern="1200" dirty="0"/>
            <a:t>ことで、その自治体の強みや弱み、今後の課題など次につながる気づきを共有できた</a:t>
          </a:r>
        </a:p>
      </dsp:txBody>
      <dsp:txXfrm>
        <a:off x="0" y="1455598"/>
        <a:ext cx="4932753" cy="1160774"/>
      </dsp:txXfrm>
    </dsp:sp>
    <dsp:sp modelId="{07CB39DC-9D32-4791-99CD-DCFEA79777C6}">
      <dsp:nvSpPr>
        <dsp:cNvPr id="0" name=""/>
        <dsp:cNvSpPr/>
      </dsp:nvSpPr>
      <dsp:spPr>
        <a:xfrm>
          <a:off x="0" y="2616372"/>
          <a:ext cx="4932753" cy="636185"/>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kumimoji="1" lang="ja-JP" altLang="en-US" sz="1400" b="1" kern="1200" dirty="0" smtClean="0"/>
            <a:t>人材育成と他領域の連携促進</a:t>
          </a:r>
          <a:endParaRPr kumimoji="1" lang="ja-JP" altLang="en-US" sz="1400" b="1" kern="1200" dirty="0"/>
        </a:p>
      </dsp:txBody>
      <dsp:txXfrm>
        <a:off x="31056" y="2647428"/>
        <a:ext cx="4870641" cy="574073"/>
      </dsp:txXfrm>
    </dsp:sp>
    <dsp:sp modelId="{B7059C6A-4AEA-4134-A8FE-A0525B037EBA}">
      <dsp:nvSpPr>
        <dsp:cNvPr id="0" name=""/>
        <dsp:cNvSpPr/>
      </dsp:nvSpPr>
      <dsp:spPr>
        <a:xfrm>
          <a:off x="0" y="3252557"/>
          <a:ext cx="4932753" cy="464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615" tIns="17780" rIns="99568" bIns="17780" numCol="1" spcCol="1270" anchor="t" anchorCtr="0">
          <a:noAutofit/>
        </a:bodyPr>
        <a:lstStyle/>
        <a:p>
          <a:pPr marL="114300" lvl="1" indent="-114300" algn="l" defTabSz="622300">
            <a:lnSpc>
              <a:spcPct val="90000"/>
            </a:lnSpc>
            <a:spcBef>
              <a:spcPct val="0"/>
            </a:spcBef>
            <a:spcAft>
              <a:spcPct val="20000"/>
            </a:spcAft>
            <a:buChar char="••"/>
          </a:pPr>
          <a:r>
            <a:rPr kumimoji="1" lang="ja-JP" altLang="en-US" sz="1400" kern="1200" dirty="0" smtClean="0"/>
            <a:t>事業を通して地域の支援者の人材育成他領域における連携の促進につながっている</a:t>
          </a:r>
          <a:endParaRPr kumimoji="1" lang="ja-JP" altLang="en-US" sz="1400" kern="1200" dirty="0"/>
        </a:p>
      </dsp:txBody>
      <dsp:txXfrm>
        <a:off x="0" y="3252557"/>
        <a:ext cx="4932753" cy="464309"/>
      </dsp:txXfrm>
    </dsp:sp>
    <dsp:sp modelId="{23C39897-2CCE-4DC4-8841-16B88A4B98A6}">
      <dsp:nvSpPr>
        <dsp:cNvPr id="0" name=""/>
        <dsp:cNvSpPr/>
      </dsp:nvSpPr>
      <dsp:spPr>
        <a:xfrm>
          <a:off x="0" y="3716867"/>
          <a:ext cx="4932753" cy="494443"/>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kumimoji="1" lang="ja-JP" altLang="en-US" sz="1600" b="1" kern="1200" dirty="0"/>
            <a:t>好事例の発信による波及効果の獲得</a:t>
          </a:r>
        </a:p>
      </dsp:txBody>
      <dsp:txXfrm>
        <a:off x="24137" y="3741004"/>
        <a:ext cx="4884479" cy="446169"/>
      </dsp:txXfrm>
    </dsp:sp>
    <dsp:sp modelId="{8C5C8B5E-D019-4AA0-9712-7371B28F81C7}">
      <dsp:nvSpPr>
        <dsp:cNvPr id="0" name=""/>
        <dsp:cNvSpPr/>
      </dsp:nvSpPr>
      <dsp:spPr>
        <a:xfrm>
          <a:off x="0" y="4211310"/>
          <a:ext cx="4932753" cy="464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615" tIns="17780" rIns="99568" bIns="17780" numCol="1" spcCol="1270" anchor="t" anchorCtr="0">
          <a:noAutofit/>
        </a:bodyPr>
        <a:lstStyle/>
        <a:p>
          <a:pPr marL="114300" lvl="1" indent="-114300" algn="l" defTabSz="622300">
            <a:lnSpc>
              <a:spcPct val="90000"/>
            </a:lnSpc>
            <a:spcBef>
              <a:spcPct val="0"/>
            </a:spcBef>
            <a:spcAft>
              <a:spcPct val="20000"/>
            </a:spcAft>
            <a:buChar char="••"/>
          </a:pPr>
          <a:r>
            <a:rPr kumimoji="1" lang="ja-JP" altLang="en-US" sz="1400" kern="1200" dirty="0"/>
            <a:t>事業を活用した市町村のみでなく、好事例を他市町村へ紹介する事で近隣市への一定の波及効果が得られた</a:t>
          </a:r>
        </a:p>
      </dsp:txBody>
      <dsp:txXfrm>
        <a:off x="0" y="4211310"/>
        <a:ext cx="4932753" cy="4643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2250D-76C6-46A9-A5BD-AB4FD1753A8C}">
      <dsp:nvSpPr>
        <dsp:cNvPr id="0" name=""/>
        <dsp:cNvSpPr/>
      </dsp:nvSpPr>
      <dsp:spPr>
        <a:xfrm>
          <a:off x="0" y="13226"/>
          <a:ext cx="5854543" cy="4867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kumimoji="1" lang="ja-JP" altLang="en-US" sz="1400" b="1" kern="1200" dirty="0"/>
            <a:t>事業効果を得られる市町村が限定的</a:t>
          </a:r>
        </a:p>
      </dsp:txBody>
      <dsp:txXfrm>
        <a:off x="23760" y="36986"/>
        <a:ext cx="5807023" cy="439200"/>
      </dsp:txXfrm>
    </dsp:sp>
    <dsp:sp modelId="{A7C24FCF-F671-4465-905E-91FC7DE41331}">
      <dsp:nvSpPr>
        <dsp:cNvPr id="0" name=""/>
        <dsp:cNvSpPr/>
      </dsp:nvSpPr>
      <dsp:spPr>
        <a:xfrm>
          <a:off x="0" y="503610"/>
          <a:ext cx="5854543" cy="1237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882" tIns="17780" rIns="99568" bIns="17780" numCol="1" spcCol="1270" anchor="t" anchorCtr="0">
          <a:noAutofit/>
        </a:bodyPr>
        <a:lstStyle/>
        <a:p>
          <a:pPr marL="114300" lvl="1" indent="-114300" algn="l" defTabSz="622300">
            <a:lnSpc>
              <a:spcPct val="90000"/>
            </a:lnSpc>
            <a:spcBef>
              <a:spcPct val="0"/>
            </a:spcBef>
            <a:spcAft>
              <a:spcPct val="20000"/>
            </a:spcAft>
            <a:buChar char="••"/>
          </a:pPr>
          <a:r>
            <a:rPr kumimoji="1" lang="ja-JP" altLang="en-US" sz="1400" kern="1200" dirty="0"/>
            <a:t>支援できる市町村数が限られており、府域全体の支援力の底上げに時間を要する</a:t>
          </a:r>
        </a:p>
        <a:p>
          <a:pPr marL="114300" lvl="1" indent="-114300" algn="l" defTabSz="622300">
            <a:lnSpc>
              <a:spcPct val="90000"/>
            </a:lnSpc>
            <a:spcBef>
              <a:spcPct val="0"/>
            </a:spcBef>
            <a:spcAft>
              <a:spcPct val="20000"/>
            </a:spcAft>
            <a:buChar char="••"/>
          </a:pPr>
          <a:r>
            <a:rPr kumimoji="1" lang="ja-JP" altLang="en-US" sz="1400" kern="1200" dirty="0"/>
            <a:t>市町村のモチベーションや取り組むための土壌に地域差がある。</a:t>
          </a:r>
        </a:p>
        <a:p>
          <a:pPr marL="114300" lvl="1" indent="-114300" algn="l" defTabSz="622300">
            <a:lnSpc>
              <a:spcPct val="90000"/>
            </a:lnSpc>
            <a:spcBef>
              <a:spcPct val="0"/>
            </a:spcBef>
            <a:spcAft>
              <a:spcPct val="20000"/>
            </a:spcAft>
            <a:buChar char="••"/>
          </a:pPr>
          <a:r>
            <a:rPr kumimoji="1" lang="ja-JP" altLang="en-US" sz="1400" kern="1200" dirty="0" smtClean="0"/>
            <a:t>本事業</a:t>
          </a:r>
          <a:r>
            <a:rPr kumimoji="1" lang="ja-JP" altLang="en-US" sz="1400" kern="1200" dirty="0"/>
            <a:t>が広く周知されていない</a:t>
          </a:r>
        </a:p>
      </dsp:txBody>
      <dsp:txXfrm>
        <a:off x="0" y="503610"/>
        <a:ext cx="5854543" cy="1237860"/>
      </dsp:txXfrm>
    </dsp:sp>
    <dsp:sp modelId="{F6A86805-4F4A-4F43-ADDE-FD13D21159B4}">
      <dsp:nvSpPr>
        <dsp:cNvPr id="0" name=""/>
        <dsp:cNvSpPr/>
      </dsp:nvSpPr>
      <dsp:spPr>
        <a:xfrm>
          <a:off x="0" y="1738921"/>
          <a:ext cx="5854543" cy="4867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kumimoji="1" lang="ja-JP" altLang="en-US" sz="1400" b="1" kern="1200" dirty="0"/>
            <a:t>引き続き市町村が取り組みを継続していくには課題も残る</a:t>
          </a:r>
        </a:p>
      </dsp:txBody>
      <dsp:txXfrm>
        <a:off x="23760" y="1762681"/>
        <a:ext cx="5807023" cy="439200"/>
      </dsp:txXfrm>
    </dsp:sp>
    <dsp:sp modelId="{51ECA872-F7D4-4A2F-8F68-1124C6E4423B}">
      <dsp:nvSpPr>
        <dsp:cNvPr id="0" name=""/>
        <dsp:cNvSpPr/>
      </dsp:nvSpPr>
      <dsp:spPr>
        <a:xfrm>
          <a:off x="0" y="2228190"/>
          <a:ext cx="5854543" cy="63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882" tIns="17780" rIns="99568" bIns="17780" numCol="1" spcCol="1270" anchor="t" anchorCtr="0">
          <a:noAutofit/>
        </a:bodyPr>
        <a:lstStyle/>
        <a:p>
          <a:pPr marL="114300" lvl="1" indent="-114300" algn="l" defTabSz="622300">
            <a:lnSpc>
              <a:spcPct val="90000"/>
            </a:lnSpc>
            <a:spcBef>
              <a:spcPct val="0"/>
            </a:spcBef>
            <a:spcAft>
              <a:spcPct val="20000"/>
            </a:spcAft>
            <a:buChar char="••"/>
          </a:pPr>
          <a:r>
            <a:rPr kumimoji="1" lang="ja-JP" altLang="en-US" sz="1400" kern="1200" dirty="0"/>
            <a:t>他分野連携や人材育成はハードルが高く、体制整備に時間がかかる</a:t>
          </a:r>
        </a:p>
        <a:p>
          <a:pPr marL="114300" lvl="1" indent="-114300" algn="l" defTabSz="622300">
            <a:lnSpc>
              <a:spcPct val="90000"/>
            </a:lnSpc>
            <a:spcBef>
              <a:spcPct val="0"/>
            </a:spcBef>
            <a:spcAft>
              <a:spcPct val="20000"/>
            </a:spcAft>
            <a:buChar char="••"/>
          </a:pPr>
          <a:r>
            <a:rPr kumimoji="1" lang="ja-JP" altLang="en-US" sz="1400" kern="1200" dirty="0"/>
            <a:t>複数年度にわたって継続した</a:t>
          </a:r>
          <a:r>
            <a:rPr kumimoji="1" lang="ja-JP" altLang="en-US" sz="1400" kern="1200" dirty="0" smtClean="0"/>
            <a:t>フォローアップが必要な市町村もある</a:t>
          </a:r>
          <a:endParaRPr kumimoji="1" lang="ja-JP" altLang="en-US" sz="1400" kern="1200" dirty="0"/>
        </a:p>
      </dsp:txBody>
      <dsp:txXfrm>
        <a:off x="0" y="2228190"/>
        <a:ext cx="5854543" cy="632385"/>
      </dsp:txXfrm>
    </dsp:sp>
    <dsp:sp modelId="{F4E76FAB-E41D-4334-A71A-5BB1B04A999F}">
      <dsp:nvSpPr>
        <dsp:cNvPr id="0" name=""/>
        <dsp:cNvSpPr/>
      </dsp:nvSpPr>
      <dsp:spPr>
        <a:xfrm>
          <a:off x="0" y="2856893"/>
          <a:ext cx="5854543" cy="48672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kumimoji="1" lang="ja-JP" altLang="en-US" sz="1400" b="1" kern="1200" dirty="0"/>
            <a:t>ライフステージを通じた課題整理や体制整備が課題</a:t>
          </a:r>
        </a:p>
      </dsp:txBody>
      <dsp:txXfrm>
        <a:off x="23760" y="2880653"/>
        <a:ext cx="5807023" cy="439200"/>
      </dsp:txXfrm>
    </dsp:sp>
    <dsp:sp modelId="{31B75314-A1B7-4D0B-AE52-CE0777E34B65}">
      <dsp:nvSpPr>
        <dsp:cNvPr id="0" name=""/>
        <dsp:cNvSpPr/>
      </dsp:nvSpPr>
      <dsp:spPr>
        <a:xfrm>
          <a:off x="0" y="3347295"/>
          <a:ext cx="5854543" cy="118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882" tIns="17780" rIns="99568" bIns="17780" numCol="1" spcCol="1270" anchor="t" anchorCtr="0">
          <a:noAutofit/>
        </a:bodyPr>
        <a:lstStyle/>
        <a:p>
          <a:pPr marL="114300" lvl="1" indent="-114300" algn="l" defTabSz="622300">
            <a:lnSpc>
              <a:spcPct val="90000"/>
            </a:lnSpc>
            <a:spcBef>
              <a:spcPct val="0"/>
            </a:spcBef>
            <a:spcAft>
              <a:spcPct val="20000"/>
            </a:spcAft>
            <a:buChar char="••"/>
          </a:pPr>
          <a:r>
            <a:rPr kumimoji="1" lang="ja-JP" altLang="en-US" sz="1400" kern="1200" dirty="0"/>
            <a:t>こどもの課題から取り掛かり、途切れない支援体制整備</a:t>
          </a:r>
          <a:r>
            <a:rPr kumimoji="1" lang="ja-JP" altLang="en-US" sz="1400" kern="1200" dirty="0" smtClean="0"/>
            <a:t>をめざす</a:t>
          </a:r>
          <a:r>
            <a:rPr kumimoji="1" lang="ja-JP" altLang="en-US" sz="1400" kern="1200" dirty="0"/>
            <a:t>市町村は多いが、こどもから成人の間で支援が途切れており、つなぎの部分が課題の市町村は多い</a:t>
          </a:r>
        </a:p>
        <a:p>
          <a:pPr marL="114300" lvl="1" indent="-114300" algn="l" defTabSz="622300">
            <a:lnSpc>
              <a:spcPct val="90000"/>
            </a:lnSpc>
            <a:spcBef>
              <a:spcPct val="0"/>
            </a:spcBef>
            <a:spcAft>
              <a:spcPct val="20000"/>
            </a:spcAft>
            <a:buChar char="••"/>
          </a:pPr>
          <a:r>
            <a:rPr kumimoji="1" lang="ja-JP" altLang="en-US" sz="1400" kern="1200" dirty="0"/>
            <a:t>成人への支援になるとより広域な連携や、多職種との連携が必要</a:t>
          </a:r>
        </a:p>
      </dsp:txBody>
      <dsp:txXfrm>
        <a:off x="0" y="3347295"/>
        <a:ext cx="5854543" cy="11840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82FF6-1DCF-4E8B-A05F-017B6BB7A04A}">
      <dsp:nvSpPr>
        <dsp:cNvPr id="0" name=""/>
        <dsp:cNvSpPr/>
      </dsp:nvSpPr>
      <dsp:spPr>
        <a:xfrm>
          <a:off x="0" y="55699"/>
          <a:ext cx="10199757" cy="64611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kumimoji="1" lang="ja-JP" altLang="en-US" sz="2100" b="1" kern="1200" dirty="0"/>
            <a:t>市町村の状況把握とフィードバック</a:t>
          </a:r>
        </a:p>
      </dsp:txBody>
      <dsp:txXfrm>
        <a:off x="31541" y="87240"/>
        <a:ext cx="10136675" cy="583032"/>
      </dsp:txXfrm>
    </dsp:sp>
    <dsp:sp modelId="{62E01D93-0FC3-4B65-B8FF-9872FFC0A8E0}">
      <dsp:nvSpPr>
        <dsp:cNvPr id="0" name=""/>
        <dsp:cNvSpPr/>
      </dsp:nvSpPr>
      <dsp:spPr>
        <a:xfrm>
          <a:off x="0" y="701813"/>
          <a:ext cx="10199757" cy="673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42" tIns="26670" rIns="149352" bIns="26670" numCol="1" spcCol="1270" anchor="t" anchorCtr="0">
          <a:noAutofit/>
        </a:bodyPr>
        <a:lstStyle/>
        <a:p>
          <a:pPr marL="171450" lvl="1" indent="-171450" algn="l" defTabSz="711200">
            <a:lnSpc>
              <a:spcPct val="90000"/>
            </a:lnSpc>
            <a:spcBef>
              <a:spcPct val="0"/>
            </a:spcBef>
            <a:spcAft>
              <a:spcPct val="20000"/>
            </a:spcAft>
            <a:buChar char="••"/>
          </a:pPr>
          <a:r>
            <a:rPr kumimoji="1" lang="ja-JP" altLang="en-US" sz="1600" kern="1200" dirty="0"/>
            <a:t>市町村アンケートを活用し、事業活用にあたってのハードル、社会資源の地域差、支援体制整備への課題等を調査し、把握するとともに、市町村へフィードバックすることで府域全体の状況を共有する。</a:t>
          </a:r>
        </a:p>
      </dsp:txBody>
      <dsp:txXfrm>
        <a:off x="0" y="701813"/>
        <a:ext cx="10199757" cy="673785"/>
      </dsp:txXfrm>
    </dsp:sp>
    <dsp:sp modelId="{6B573E4D-905A-4A63-91D1-749067438BAA}">
      <dsp:nvSpPr>
        <dsp:cNvPr id="0" name=""/>
        <dsp:cNvSpPr/>
      </dsp:nvSpPr>
      <dsp:spPr>
        <a:xfrm>
          <a:off x="0" y="1375598"/>
          <a:ext cx="10199757" cy="64611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kumimoji="1" lang="ja-JP" altLang="en-US" sz="2100" b="1" kern="1200" dirty="0" smtClean="0"/>
            <a:t>市町村</a:t>
          </a:r>
          <a:r>
            <a:rPr kumimoji="1" lang="ja-JP" altLang="en-US" sz="2100" b="1" kern="1200" dirty="0"/>
            <a:t>説明会（仮・再掲）</a:t>
          </a:r>
          <a:r>
            <a:rPr kumimoji="1" lang="ja-JP" altLang="en-US" sz="2100" b="1" kern="1200" dirty="0" smtClean="0"/>
            <a:t>の活用</a:t>
          </a:r>
          <a:endParaRPr kumimoji="1" lang="ja-JP" altLang="en-US" sz="2100" b="1" kern="1200" dirty="0"/>
        </a:p>
      </dsp:txBody>
      <dsp:txXfrm>
        <a:off x="31541" y="1407139"/>
        <a:ext cx="10136675" cy="583032"/>
      </dsp:txXfrm>
    </dsp:sp>
    <dsp:sp modelId="{61A2841A-CA07-4155-9B77-38B20944EE96}">
      <dsp:nvSpPr>
        <dsp:cNvPr id="0" name=""/>
        <dsp:cNvSpPr/>
      </dsp:nvSpPr>
      <dsp:spPr>
        <a:xfrm>
          <a:off x="0" y="2021713"/>
          <a:ext cx="10199757" cy="10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42" tIns="26670" rIns="149352" bIns="26670" numCol="1" spcCol="1270" anchor="t" anchorCtr="0">
          <a:noAutofit/>
        </a:bodyPr>
        <a:lstStyle/>
        <a:p>
          <a:pPr marL="171450" lvl="1" indent="-171450" algn="l" defTabSz="711200">
            <a:lnSpc>
              <a:spcPct val="90000"/>
            </a:lnSpc>
            <a:spcBef>
              <a:spcPct val="0"/>
            </a:spcBef>
            <a:spcAft>
              <a:spcPct val="20000"/>
            </a:spcAft>
            <a:buChar char="••"/>
          </a:pPr>
          <a:r>
            <a:rPr kumimoji="1" lang="ja-JP" altLang="en-US" sz="1600" kern="1200" dirty="0"/>
            <a:t>市町村職員や関係機関を集めて地域支援力向上事業を紹介。事業活用事例の紹介により具体的なイメージを共有し、積極的な事業活用を依頼する。</a:t>
          </a:r>
        </a:p>
        <a:p>
          <a:pPr marL="171450" lvl="1" indent="-171450" algn="l" defTabSz="711200">
            <a:lnSpc>
              <a:spcPct val="90000"/>
            </a:lnSpc>
            <a:spcBef>
              <a:spcPct val="0"/>
            </a:spcBef>
            <a:spcAft>
              <a:spcPct val="20000"/>
            </a:spcAft>
            <a:buChar char="••"/>
          </a:pPr>
          <a:r>
            <a:rPr kumimoji="1" lang="ja-JP" altLang="en-US" sz="1600" kern="1200" dirty="0"/>
            <a:t>また、市町村で取り組むべき課題等を共有することで、ライフステージを通じた支援力の向上をめざす。</a:t>
          </a:r>
        </a:p>
      </dsp:txBody>
      <dsp:txXfrm>
        <a:off x="0" y="2021713"/>
        <a:ext cx="10199757" cy="1043280"/>
      </dsp:txXfrm>
    </dsp:sp>
    <dsp:sp modelId="{9E970654-D053-4967-B4CC-F52A15BE9B40}">
      <dsp:nvSpPr>
        <dsp:cNvPr id="0" name=""/>
        <dsp:cNvSpPr/>
      </dsp:nvSpPr>
      <dsp:spPr>
        <a:xfrm>
          <a:off x="0" y="3064993"/>
          <a:ext cx="10199757" cy="64611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kumimoji="1" lang="ja-JP" altLang="en-US" sz="2100" b="1" kern="1200" dirty="0"/>
            <a:t>段階的な支援プログラムの創設</a:t>
          </a:r>
          <a:endParaRPr kumimoji="1" lang="en-US" altLang="ja-JP" sz="2100" b="1" kern="1200" dirty="0"/>
        </a:p>
      </dsp:txBody>
      <dsp:txXfrm>
        <a:off x="31541" y="3096534"/>
        <a:ext cx="10136675" cy="583032"/>
      </dsp:txXfrm>
    </dsp:sp>
    <dsp:sp modelId="{F1E097F3-B91E-46D8-9648-7612C1013196}">
      <dsp:nvSpPr>
        <dsp:cNvPr id="0" name=""/>
        <dsp:cNvSpPr/>
      </dsp:nvSpPr>
      <dsp:spPr>
        <a:xfrm>
          <a:off x="0" y="3711107"/>
          <a:ext cx="10199757" cy="1651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42" tIns="26670" rIns="149352" bIns="26670" numCol="1" spcCol="1270" anchor="t" anchorCtr="0">
          <a:noAutofit/>
        </a:bodyPr>
        <a:lstStyle/>
        <a:p>
          <a:pPr marL="171450" lvl="1" indent="-171450" algn="l" defTabSz="711200">
            <a:lnSpc>
              <a:spcPct val="90000"/>
            </a:lnSpc>
            <a:spcBef>
              <a:spcPct val="0"/>
            </a:spcBef>
            <a:spcAft>
              <a:spcPct val="20000"/>
            </a:spcAft>
            <a:buChar char="••"/>
          </a:pPr>
          <a:r>
            <a:rPr kumimoji="1" lang="ja-JP" altLang="en-US" sz="1600" kern="1200" dirty="0"/>
            <a:t>市町村のニーズに合わせた柔軟なコンサルテーションを行いつつ、市町村の状況や希望に応じて段階的かつ継続的な支援プログラムも提供する。</a:t>
          </a:r>
          <a:endParaRPr kumimoji="1" lang="en-US" altLang="ja-JP" sz="1600" kern="1200" dirty="0"/>
        </a:p>
        <a:p>
          <a:pPr marL="171450" lvl="1" indent="-171450" algn="l" defTabSz="711200">
            <a:lnSpc>
              <a:spcPct val="90000"/>
            </a:lnSpc>
            <a:spcBef>
              <a:spcPct val="0"/>
            </a:spcBef>
            <a:spcAft>
              <a:spcPct val="20000"/>
            </a:spcAft>
            <a:buChar char="••"/>
          </a:pPr>
          <a:r>
            <a:rPr kumimoji="1" lang="ja-JP" altLang="en-US" sz="1600" kern="1200" dirty="0"/>
            <a:t>具体的には、初年度に地域課題の把握と整理、２年目に支援体制の</a:t>
          </a:r>
          <a:r>
            <a:rPr kumimoji="1" lang="ja-JP" altLang="en-US" sz="1600" kern="1200" dirty="0" smtClean="0"/>
            <a:t>構築への助言、</a:t>
          </a:r>
          <a:r>
            <a:rPr kumimoji="1" lang="en-US" altLang="ja-JP" sz="1600" kern="1200" dirty="0"/>
            <a:t>3</a:t>
          </a:r>
          <a:r>
            <a:rPr kumimoji="1" lang="ja-JP" altLang="en-US" sz="1600" kern="1200" dirty="0"/>
            <a:t>年目に地域課題の</a:t>
          </a:r>
          <a:r>
            <a:rPr kumimoji="1" lang="ja-JP" altLang="en-US" sz="1600" kern="1200" dirty="0" smtClean="0"/>
            <a:t>解決に向けた取組み、</a:t>
          </a:r>
          <a:r>
            <a:rPr kumimoji="1" lang="ja-JP" altLang="en-US" sz="1600" kern="1200" dirty="0"/>
            <a:t>といった段階を踏んだ支援手法を取り入れ、市町村の歩みに合わせたコンサルテーションを実施する。</a:t>
          </a:r>
          <a:endParaRPr kumimoji="1" lang="en-US" altLang="ja-JP" sz="1600" kern="1200" dirty="0"/>
        </a:p>
      </dsp:txBody>
      <dsp:txXfrm>
        <a:off x="0" y="3711107"/>
        <a:ext cx="10199757" cy="16518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0.27074</cdr:x>
      <cdr:y>0.52087</cdr:y>
    </cdr:from>
    <cdr:to>
      <cdr:x>0.36256</cdr:x>
      <cdr:y>0.75951</cdr:y>
    </cdr:to>
    <cdr:grpSp>
      <cdr:nvGrpSpPr>
        <cdr:cNvPr id="5" name="グループ化 4">
          <a:extLst xmlns:a="http://schemas.openxmlformats.org/drawingml/2006/main">
            <a:ext uri="{FF2B5EF4-FFF2-40B4-BE49-F238E27FC236}">
              <a16:creationId xmlns:a16="http://schemas.microsoft.com/office/drawing/2014/main" id="{93DE2964-BEAD-454D-A51C-8DDDDBB9AB5F}"/>
            </a:ext>
          </a:extLst>
        </cdr:cNvPr>
        <cdr:cNvGrpSpPr/>
      </cdr:nvGrpSpPr>
      <cdr:grpSpPr>
        <a:xfrm xmlns:a="http://schemas.openxmlformats.org/drawingml/2006/main" rot="8466638">
          <a:off x="1356126" y="1269796"/>
          <a:ext cx="459923" cy="581765"/>
          <a:chOff x="1046563" y="900584"/>
          <a:chExt cx="371061" cy="364718"/>
        </a:xfrm>
      </cdr:grpSpPr>
      <cdr:cxnSp macro="">
        <cdr:nvCxnSpPr>
          <cdr:cNvPr id="3" name="コネクタ: 曲線 2">
            <a:extLst xmlns:a="http://schemas.openxmlformats.org/drawingml/2006/main">
              <a:ext uri="{FF2B5EF4-FFF2-40B4-BE49-F238E27FC236}">
                <a16:creationId xmlns:a16="http://schemas.microsoft.com/office/drawing/2014/main" id="{6B1AB25B-F523-43E2-8038-172FDF94566F}"/>
              </a:ext>
            </a:extLst>
          </cdr:cNvPr>
          <cdr:cNvCxnSpPr/>
        </cdr:nvCxnSpPr>
        <cdr:spPr>
          <a:xfrm xmlns:a="http://schemas.openxmlformats.org/drawingml/2006/main" rot="5400000">
            <a:off x="1026543" y="920604"/>
            <a:ext cx="318335" cy="278296"/>
          </a:xfrm>
          <a:prstGeom xmlns:a="http://schemas.openxmlformats.org/drawingml/2006/main" prst="curvedConnector3">
            <a:avLst/>
          </a:prstGeom>
          <a:ln xmlns:a="http://schemas.openxmlformats.org/drawingml/2006/main">
            <a:prstDash val="sys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cxnSp macro="">
        <cdr:nvCxnSpPr>
          <cdr:cNvPr id="4" name="コネクタ: 曲線 3">
            <a:extLst xmlns:a="http://schemas.openxmlformats.org/drawingml/2006/main">
              <a:ext uri="{FF2B5EF4-FFF2-40B4-BE49-F238E27FC236}">
                <a16:creationId xmlns:a16="http://schemas.microsoft.com/office/drawing/2014/main" id="{57EBFD10-F02D-4F55-B784-E38EC4E4835C}"/>
              </a:ext>
            </a:extLst>
          </cdr:cNvPr>
          <cdr:cNvCxnSpPr/>
        </cdr:nvCxnSpPr>
        <cdr:spPr>
          <a:xfrm xmlns:a="http://schemas.openxmlformats.org/drawingml/2006/main" rot="5400000">
            <a:off x="1119308" y="966987"/>
            <a:ext cx="318335" cy="278296"/>
          </a:xfrm>
          <a:prstGeom xmlns:a="http://schemas.openxmlformats.org/drawingml/2006/main" prst="curvedConnector3">
            <a:avLst/>
          </a:prstGeom>
          <a:ln xmlns:a="http://schemas.openxmlformats.org/drawingml/2006/main">
            <a:prstDash val="sys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C2D7C71B-C277-4F05-801A-B0EFE862CFB5}" type="datetimeFigureOut">
              <a:rPr kumimoji="1" lang="ja-JP" altLang="en-US" smtClean="0"/>
              <a:t>2023/9/8</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F4278982-FC76-42F7-81EA-E816A028FD1A}" type="slidenum">
              <a:rPr kumimoji="1" lang="ja-JP" altLang="en-US" smtClean="0"/>
              <a:t>‹#›</a:t>
            </a:fld>
            <a:endParaRPr kumimoji="1" lang="ja-JP" altLang="en-US"/>
          </a:p>
        </p:txBody>
      </p:sp>
    </p:spTree>
    <p:extLst>
      <p:ext uri="{BB962C8B-B14F-4D97-AF65-F5344CB8AC3E}">
        <p14:creationId xmlns:p14="http://schemas.microsoft.com/office/powerpoint/2010/main" val="37120134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0663" y="811213"/>
            <a:ext cx="7199313" cy="4049712"/>
          </a:xfrm>
        </p:spPr>
      </p:sp>
      <p:sp>
        <p:nvSpPr>
          <p:cNvPr id="3" name="ノート プレースホルダー 2"/>
          <p:cNvSpPr>
            <a:spLocks noGrp="1"/>
          </p:cNvSpPr>
          <p:nvPr>
            <p:ph type="body" idx="1"/>
          </p:nvPr>
        </p:nvSpPr>
        <p:spPr/>
        <p:txBody>
          <a:bodyPr/>
          <a:lstStyle/>
          <a:p>
            <a:endParaRPr kumimoji="1" lang="ja-JP" altLang="en-US" dirty="0"/>
          </a:p>
        </p:txBody>
      </p:sp>
      <p:sp>
        <p:nvSpPr>
          <p:cNvPr id="5" name="日付プレースホルダー 4"/>
          <p:cNvSpPr>
            <a:spLocks noGrp="1"/>
          </p:cNvSpPr>
          <p:nvPr>
            <p:ph type="dt" idx="11"/>
          </p:nvPr>
        </p:nvSpPr>
        <p:spPr/>
        <p:txBody>
          <a:bodyPr/>
          <a:lstStyle/>
          <a:p>
            <a:r>
              <a:rPr kumimoji="1" lang="ja-JP" altLang="en-US"/>
              <a:t>平成</a:t>
            </a:r>
            <a:r>
              <a:rPr kumimoji="1" lang="en-US" altLang="ja-JP"/>
              <a:t>30</a:t>
            </a:r>
            <a:r>
              <a:rPr kumimoji="1" lang="ja-JP" altLang="en-US"/>
              <a:t>年</a:t>
            </a:r>
            <a:r>
              <a:rPr kumimoji="1" lang="en-US" altLang="ja-JP"/>
              <a:t>3</a:t>
            </a:r>
            <a:r>
              <a:rPr kumimoji="1" lang="ja-JP" altLang="en-US"/>
              <a:t>月</a:t>
            </a:r>
            <a:r>
              <a:rPr kumimoji="1" lang="en-US" altLang="ja-JP"/>
              <a:t>2</a:t>
            </a:r>
            <a:r>
              <a:rPr kumimoji="1" lang="ja-JP" altLang="en-US"/>
              <a:t>日時点</a:t>
            </a:r>
          </a:p>
        </p:txBody>
      </p:sp>
      <p:sp>
        <p:nvSpPr>
          <p:cNvPr id="6" name="ヘッダー プレースホルダー 5"/>
          <p:cNvSpPr>
            <a:spLocks noGrp="1"/>
          </p:cNvSpPr>
          <p:nvPr>
            <p:ph type="hdr" sz="quarter" idx="12"/>
          </p:nvPr>
        </p:nvSpPr>
        <p:spPr/>
        <p:txBody>
          <a:bodyPr/>
          <a:lstStyle/>
          <a:p>
            <a:endParaRPr kumimoji="1" lang="ja-JP" altLang="en-US"/>
          </a:p>
        </p:txBody>
      </p:sp>
    </p:spTree>
    <p:extLst>
      <p:ext uri="{BB962C8B-B14F-4D97-AF65-F5344CB8AC3E}">
        <p14:creationId xmlns:p14="http://schemas.microsoft.com/office/powerpoint/2010/main" val="467152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E83E069-213E-43EC-811D-BB3015E9DAC8}" type="slidenum">
              <a:rPr kumimoji="1" lang="ja-JP" altLang="en-US" smtClean="0"/>
              <a:t>29</a:t>
            </a:fld>
            <a:endParaRPr kumimoji="1" lang="ja-JP" altLang="en-US"/>
          </a:p>
        </p:txBody>
      </p:sp>
    </p:spTree>
    <p:extLst>
      <p:ext uri="{BB962C8B-B14F-4D97-AF65-F5344CB8AC3E}">
        <p14:creationId xmlns:p14="http://schemas.microsoft.com/office/powerpoint/2010/main" val="1030641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E83E069-213E-43EC-811D-BB3015E9DAC8}" type="slidenum">
              <a:rPr kumimoji="1" lang="ja-JP" altLang="en-US" smtClean="0"/>
              <a:t>30</a:t>
            </a:fld>
            <a:endParaRPr kumimoji="1" lang="ja-JP" altLang="en-US"/>
          </a:p>
        </p:txBody>
      </p:sp>
    </p:spTree>
    <p:extLst>
      <p:ext uri="{BB962C8B-B14F-4D97-AF65-F5344CB8AC3E}">
        <p14:creationId xmlns:p14="http://schemas.microsoft.com/office/powerpoint/2010/main" val="3264801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E83E069-213E-43EC-811D-BB3015E9DAC8}" type="slidenum">
              <a:rPr kumimoji="1" lang="ja-JP" altLang="en-US" smtClean="0"/>
              <a:t>34</a:t>
            </a:fld>
            <a:endParaRPr kumimoji="1" lang="ja-JP" altLang="en-US"/>
          </a:p>
        </p:txBody>
      </p:sp>
    </p:spTree>
    <p:extLst>
      <p:ext uri="{BB962C8B-B14F-4D97-AF65-F5344CB8AC3E}">
        <p14:creationId xmlns:p14="http://schemas.microsoft.com/office/powerpoint/2010/main" val="3589366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4939F7-A6A0-4C8C-9636-F48575F2707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13AED18-9105-4FF2-85E3-8A469217C0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C65F7A5-C15D-42FB-81D2-744720ED27B6}"/>
              </a:ext>
            </a:extLst>
          </p:cNvPr>
          <p:cNvSpPr>
            <a:spLocks noGrp="1"/>
          </p:cNvSpPr>
          <p:nvPr>
            <p:ph type="dt" sz="half" idx="10"/>
          </p:nvPr>
        </p:nvSpPr>
        <p:spPr/>
        <p:txBody>
          <a:bodyPr/>
          <a:lstStyle/>
          <a:p>
            <a:fld id="{6A138A9A-FCDF-4F43-A538-995FDD77E6A7}" type="datetime1">
              <a:rPr lang="en-US" altLang="ja-JP" smtClean="0"/>
              <a:t>9/8/2023</a:t>
            </a:fld>
            <a:endParaRPr lang="en-US" dirty="0"/>
          </a:p>
        </p:txBody>
      </p:sp>
      <p:sp>
        <p:nvSpPr>
          <p:cNvPr id="5" name="フッター プレースホルダー 4">
            <a:extLst>
              <a:ext uri="{FF2B5EF4-FFF2-40B4-BE49-F238E27FC236}">
                <a16:creationId xmlns:a16="http://schemas.microsoft.com/office/drawing/2014/main" id="{3CC32D79-8AA5-42CE-ABD3-5D01B324BB78}"/>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5AED5D0B-5F5A-43DE-A3EC-3B35CF440257}"/>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3378878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FFD8C7-0AAC-4A37-A989-6FFD42E12C0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01E1681-50AA-4AF7-9A6C-9136BB189BE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4E7EB0E-838F-4E30-B9EC-022AAE94BA91}"/>
              </a:ext>
            </a:extLst>
          </p:cNvPr>
          <p:cNvSpPr>
            <a:spLocks noGrp="1"/>
          </p:cNvSpPr>
          <p:nvPr>
            <p:ph type="dt" sz="half" idx="10"/>
          </p:nvPr>
        </p:nvSpPr>
        <p:spPr/>
        <p:txBody>
          <a:bodyPr/>
          <a:lstStyle/>
          <a:p>
            <a:fld id="{2D50B61B-16F0-4A15-A77A-A9E700922CD0}" type="datetime1">
              <a:rPr lang="en-US" altLang="ja-JP" smtClean="0"/>
              <a:t>9/8/2023</a:t>
            </a:fld>
            <a:endParaRPr lang="en-US" dirty="0"/>
          </a:p>
        </p:txBody>
      </p:sp>
      <p:sp>
        <p:nvSpPr>
          <p:cNvPr id="5" name="フッター プレースホルダー 4">
            <a:extLst>
              <a:ext uri="{FF2B5EF4-FFF2-40B4-BE49-F238E27FC236}">
                <a16:creationId xmlns:a16="http://schemas.microsoft.com/office/drawing/2014/main" id="{F422F0E2-B630-464A-BD1C-5EF4F5C9C4A6}"/>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0F426BC4-AC68-4FBE-BBB6-FFE5E1FBAB89}"/>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2023883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3E603C2-B0B8-40F8-8C85-2923BD14FBF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3C71D98-7D45-4290-A35B-511F97BC4C1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70EAF44-081A-49DD-9575-9BAD95BACC47}"/>
              </a:ext>
            </a:extLst>
          </p:cNvPr>
          <p:cNvSpPr>
            <a:spLocks noGrp="1"/>
          </p:cNvSpPr>
          <p:nvPr>
            <p:ph type="dt" sz="half" idx="10"/>
          </p:nvPr>
        </p:nvSpPr>
        <p:spPr/>
        <p:txBody>
          <a:bodyPr/>
          <a:lstStyle/>
          <a:p>
            <a:fld id="{655CE79B-CB4F-4F58-9CC1-6A8C76A10461}" type="datetime1">
              <a:rPr lang="en-US" altLang="ja-JP" smtClean="0"/>
              <a:t>9/8/2023</a:t>
            </a:fld>
            <a:endParaRPr lang="en-US" dirty="0"/>
          </a:p>
        </p:txBody>
      </p:sp>
      <p:sp>
        <p:nvSpPr>
          <p:cNvPr id="5" name="フッター プレースホルダー 4">
            <a:extLst>
              <a:ext uri="{FF2B5EF4-FFF2-40B4-BE49-F238E27FC236}">
                <a16:creationId xmlns:a16="http://schemas.microsoft.com/office/drawing/2014/main" id="{F1AB7857-F3A1-4560-BAA9-90EA15342BB9}"/>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E53295DB-3B07-4956-BE80-17810F80123C}"/>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4152011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BABD0B-A811-4737-AF95-F9B91E931C5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E223099-1421-48D9-A7B7-B1BC2D2EB34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8B66BA5-5223-43E1-8734-B4C264E938FB}"/>
              </a:ext>
            </a:extLst>
          </p:cNvPr>
          <p:cNvSpPr>
            <a:spLocks noGrp="1"/>
          </p:cNvSpPr>
          <p:nvPr>
            <p:ph type="dt" sz="half" idx="10"/>
          </p:nvPr>
        </p:nvSpPr>
        <p:spPr/>
        <p:txBody>
          <a:bodyPr/>
          <a:lstStyle/>
          <a:p>
            <a:fld id="{6DDC987F-5404-414B-A25C-D9A4F8B497AA}" type="datetime1">
              <a:rPr lang="en-US" altLang="ja-JP" smtClean="0"/>
              <a:t>9/8/2023</a:t>
            </a:fld>
            <a:endParaRPr lang="en-US" dirty="0"/>
          </a:p>
        </p:txBody>
      </p:sp>
      <p:sp>
        <p:nvSpPr>
          <p:cNvPr id="5" name="フッター プレースホルダー 4">
            <a:extLst>
              <a:ext uri="{FF2B5EF4-FFF2-40B4-BE49-F238E27FC236}">
                <a16:creationId xmlns:a16="http://schemas.microsoft.com/office/drawing/2014/main" id="{7FD9B117-E476-46C8-9C7F-4C61CDBFE8F5}"/>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4B0AC1E8-33BC-423E-AD47-7DABE236D273}"/>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4067999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31FBDF-DEBA-49B7-ADA4-068D54A11E5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CC54167-688D-4D7A-B51C-DFFA459E4D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E2A7058-250F-46EA-A59D-627E814A07EB}"/>
              </a:ext>
            </a:extLst>
          </p:cNvPr>
          <p:cNvSpPr>
            <a:spLocks noGrp="1"/>
          </p:cNvSpPr>
          <p:nvPr>
            <p:ph type="dt" sz="half" idx="10"/>
          </p:nvPr>
        </p:nvSpPr>
        <p:spPr/>
        <p:txBody>
          <a:bodyPr/>
          <a:lstStyle/>
          <a:p>
            <a:fld id="{9223F4D1-921C-47C1-B89A-9DE12F42EAE7}" type="datetime1">
              <a:rPr lang="en-US" altLang="ja-JP" smtClean="0"/>
              <a:t>9/8/2023</a:t>
            </a:fld>
            <a:endParaRPr lang="en-US" dirty="0"/>
          </a:p>
        </p:txBody>
      </p:sp>
      <p:sp>
        <p:nvSpPr>
          <p:cNvPr id="5" name="フッター プレースホルダー 4">
            <a:extLst>
              <a:ext uri="{FF2B5EF4-FFF2-40B4-BE49-F238E27FC236}">
                <a16:creationId xmlns:a16="http://schemas.microsoft.com/office/drawing/2014/main" id="{2DDB43FD-A2C6-4CB1-8B32-0F80EEDD4EB0}"/>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7B1C2CC1-8E73-4D8C-8BDE-517E5D4C1224}"/>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14911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8586E7-CC66-496D-80C8-D0A07ABB8A3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D815E71-949F-4F3A-9435-C70232AE3F7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CB01F7B-F029-4D27-B57F-28CF2ACEEAA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C37BE1D-DE98-4220-AB6C-A0544863C1D9}"/>
              </a:ext>
            </a:extLst>
          </p:cNvPr>
          <p:cNvSpPr>
            <a:spLocks noGrp="1"/>
          </p:cNvSpPr>
          <p:nvPr>
            <p:ph type="dt" sz="half" idx="10"/>
          </p:nvPr>
        </p:nvSpPr>
        <p:spPr/>
        <p:txBody>
          <a:bodyPr/>
          <a:lstStyle/>
          <a:p>
            <a:fld id="{BD86BE18-69AF-48DB-8D6E-181C88F1584E}" type="datetime1">
              <a:rPr lang="en-US" altLang="ja-JP" smtClean="0"/>
              <a:t>9/8/2023</a:t>
            </a:fld>
            <a:endParaRPr lang="en-US" dirty="0"/>
          </a:p>
        </p:txBody>
      </p:sp>
      <p:sp>
        <p:nvSpPr>
          <p:cNvPr id="6" name="フッター プレースホルダー 5">
            <a:extLst>
              <a:ext uri="{FF2B5EF4-FFF2-40B4-BE49-F238E27FC236}">
                <a16:creationId xmlns:a16="http://schemas.microsoft.com/office/drawing/2014/main" id="{D39DA2DD-5811-4CA0-9240-E45DBABD0F99}"/>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01976545-1449-4741-8A9D-4E92FB48DD78}"/>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1481135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FA9CAB-44BE-46FF-BAA2-F8B96FD7874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BBF5536-E473-4DBA-893C-2B0DDC4DA6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5EA6E8E-E3E1-4D5C-B663-7C1981E2ED9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ACB4247-ED0F-48D0-9D74-32550BED53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90131A5-CD7E-4C4E-9A3B-D81DDB116CF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12F7502-D430-4672-9129-E82AAD6E7D9E}"/>
              </a:ext>
            </a:extLst>
          </p:cNvPr>
          <p:cNvSpPr>
            <a:spLocks noGrp="1"/>
          </p:cNvSpPr>
          <p:nvPr>
            <p:ph type="dt" sz="half" idx="10"/>
          </p:nvPr>
        </p:nvSpPr>
        <p:spPr/>
        <p:txBody>
          <a:bodyPr/>
          <a:lstStyle/>
          <a:p>
            <a:fld id="{FB014113-844D-48F7-99CA-5B51F35CAB2D}" type="datetime1">
              <a:rPr lang="en-US" altLang="ja-JP" smtClean="0"/>
              <a:t>9/8/2023</a:t>
            </a:fld>
            <a:endParaRPr lang="en-US" dirty="0"/>
          </a:p>
        </p:txBody>
      </p:sp>
      <p:sp>
        <p:nvSpPr>
          <p:cNvPr id="8" name="フッター プレースホルダー 7">
            <a:extLst>
              <a:ext uri="{FF2B5EF4-FFF2-40B4-BE49-F238E27FC236}">
                <a16:creationId xmlns:a16="http://schemas.microsoft.com/office/drawing/2014/main" id="{001392F4-EC63-478F-B841-772FD259EF3D}"/>
              </a:ext>
            </a:extLst>
          </p:cNvPr>
          <p:cNvSpPr>
            <a:spLocks noGrp="1"/>
          </p:cNvSpPr>
          <p:nvPr>
            <p:ph type="ftr" sz="quarter" idx="11"/>
          </p:nvPr>
        </p:nvSpPr>
        <p:spPr/>
        <p:txBody>
          <a:bodyPr/>
          <a:lstStyle/>
          <a:p>
            <a:endParaRPr lang="en-US" dirty="0"/>
          </a:p>
        </p:txBody>
      </p:sp>
      <p:sp>
        <p:nvSpPr>
          <p:cNvPr id="9" name="スライド番号プレースホルダー 8">
            <a:extLst>
              <a:ext uri="{FF2B5EF4-FFF2-40B4-BE49-F238E27FC236}">
                <a16:creationId xmlns:a16="http://schemas.microsoft.com/office/drawing/2014/main" id="{57941C7F-6A07-4A2E-BF01-B99D5E014094}"/>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3186874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E22889-D847-42CD-B752-A1DB9DAECE5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14C16AA-CC6C-4E5F-84BC-121CB87CDC36}"/>
              </a:ext>
            </a:extLst>
          </p:cNvPr>
          <p:cNvSpPr>
            <a:spLocks noGrp="1"/>
          </p:cNvSpPr>
          <p:nvPr>
            <p:ph type="dt" sz="half" idx="10"/>
          </p:nvPr>
        </p:nvSpPr>
        <p:spPr/>
        <p:txBody>
          <a:bodyPr/>
          <a:lstStyle/>
          <a:p>
            <a:fld id="{0BE58508-136A-47C0-8F12-0E82CFD485D8}" type="datetime1">
              <a:rPr lang="en-US" altLang="ja-JP" smtClean="0"/>
              <a:t>9/8/2023</a:t>
            </a:fld>
            <a:endParaRPr lang="en-US" dirty="0"/>
          </a:p>
        </p:txBody>
      </p:sp>
      <p:sp>
        <p:nvSpPr>
          <p:cNvPr id="4" name="フッター プレースホルダー 3">
            <a:extLst>
              <a:ext uri="{FF2B5EF4-FFF2-40B4-BE49-F238E27FC236}">
                <a16:creationId xmlns:a16="http://schemas.microsoft.com/office/drawing/2014/main" id="{AAAF0AAE-34FE-4EB4-88C7-198973239A03}"/>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FB61FE95-19EF-4D04-B3DB-D19CD44B4F65}"/>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3947704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381D242-8213-4A64-82D2-CA2A456B9E5E}"/>
              </a:ext>
            </a:extLst>
          </p:cNvPr>
          <p:cNvSpPr>
            <a:spLocks noGrp="1"/>
          </p:cNvSpPr>
          <p:nvPr>
            <p:ph type="dt" sz="half" idx="10"/>
          </p:nvPr>
        </p:nvSpPr>
        <p:spPr/>
        <p:txBody>
          <a:bodyPr/>
          <a:lstStyle/>
          <a:p>
            <a:fld id="{34B240AC-B91A-4EBB-AF4B-EAE07CED316B}" type="datetime1">
              <a:rPr lang="en-US" altLang="ja-JP" smtClean="0"/>
              <a:t>9/8/2023</a:t>
            </a:fld>
            <a:endParaRPr lang="en-US" dirty="0"/>
          </a:p>
        </p:txBody>
      </p:sp>
      <p:sp>
        <p:nvSpPr>
          <p:cNvPr id="3" name="フッター プレースホルダー 2">
            <a:extLst>
              <a:ext uri="{FF2B5EF4-FFF2-40B4-BE49-F238E27FC236}">
                <a16:creationId xmlns:a16="http://schemas.microsoft.com/office/drawing/2014/main" id="{3467F868-CEEE-414A-8284-C25ECF6479F6}"/>
              </a:ext>
            </a:extLst>
          </p:cNvPr>
          <p:cNvSpPr>
            <a:spLocks noGrp="1"/>
          </p:cNvSpPr>
          <p:nvPr>
            <p:ph type="ftr" sz="quarter" idx="11"/>
          </p:nvPr>
        </p:nvSpPr>
        <p:spPr/>
        <p:txBody>
          <a:bodyPr/>
          <a:lstStyle/>
          <a:p>
            <a:endParaRPr lang="en-US" dirty="0"/>
          </a:p>
        </p:txBody>
      </p:sp>
      <p:sp>
        <p:nvSpPr>
          <p:cNvPr id="4" name="スライド番号プレースホルダー 3">
            <a:extLst>
              <a:ext uri="{FF2B5EF4-FFF2-40B4-BE49-F238E27FC236}">
                <a16:creationId xmlns:a16="http://schemas.microsoft.com/office/drawing/2014/main" id="{80563C01-8A5B-4EFE-BEBA-0B5F276AE5F1}"/>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320538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2EFF76-F873-40BD-8F67-6C6CDCB3C77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134CCC2-6AC7-43E7-9F1E-A58D8FCB44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C97CDEF-FAD6-4DE7-A19F-270AE8B5A6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201619C-F768-482B-88DE-00277FC5F32F}"/>
              </a:ext>
            </a:extLst>
          </p:cNvPr>
          <p:cNvSpPr>
            <a:spLocks noGrp="1"/>
          </p:cNvSpPr>
          <p:nvPr>
            <p:ph type="dt" sz="half" idx="10"/>
          </p:nvPr>
        </p:nvSpPr>
        <p:spPr/>
        <p:txBody>
          <a:bodyPr/>
          <a:lstStyle/>
          <a:p>
            <a:fld id="{E54C20C0-FC4E-4588-B2C4-4FA22FC04704}" type="datetime1">
              <a:rPr lang="en-US" altLang="ja-JP" smtClean="0"/>
              <a:t>9/8/2023</a:t>
            </a:fld>
            <a:endParaRPr lang="en-US" dirty="0"/>
          </a:p>
        </p:txBody>
      </p:sp>
      <p:sp>
        <p:nvSpPr>
          <p:cNvPr id="6" name="フッター プレースホルダー 5">
            <a:extLst>
              <a:ext uri="{FF2B5EF4-FFF2-40B4-BE49-F238E27FC236}">
                <a16:creationId xmlns:a16="http://schemas.microsoft.com/office/drawing/2014/main" id="{365D0A53-B504-46D6-92E6-EE5BF0651C44}"/>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9A188915-1489-4169-AEA1-FCB12E34BEFA}"/>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3996966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435FFB-7FA1-4D60-B11F-DD74F097E4F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D270D45-C08A-4B54-BDA5-65A918E165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013981F-D4D1-41ED-AFD9-FFB4BA7F6B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1D735E3-3DAE-432E-B2BA-D81A72B287DD}"/>
              </a:ext>
            </a:extLst>
          </p:cNvPr>
          <p:cNvSpPr>
            <a:spLocks noGrp="1"/>
          </p:cNvSpPr>
          <p:nvPr>
            <p:ph type="dt" sz="half" idx="10"/>
          </p:nvPr>
        </p:nvSpPr>
        <p:spPr/>
        <p:txBody>
          <a:bodyPr/>
          <a:lstStyle/>
          <a:p>
            <a:fld id="{93719A29-C218-435A-92DD-DE7F9115514B}" type="datetime1">
              <a:rPr lang="en-US" altLang="ja-JP" smtClean="0"/>
              <a:t>9/8/2023</a:t>
            </a:fld>
            <a:endParaRPr lang="en-US" dirty="0"/>
          </a:p>
        </p:txBody>
      </p:sp>
      <p:sp>
        <p:nvSpPr>
          <p:cNvPr id="6" name="フッター プレースホルダー 5">
            <a:extLst>
              <a:ext uri="{FF2B5EF4-FFF2-40B4-BE49-F238E27FC236}">
                <a16:creationId xmlns:a16="http://schemas.microsoft.com/office/drawing/2014/main" id="{DE433D8E-B260-45AE-9434-D57213B1C889}"/>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5C212D3C-82C8-4E51-BABB-0702BD8E8483}"/>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643387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CAAA1AB-69D9-4E38-AAC6-A3A9363262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092B3DF-597E-4E89-8769-F99B5367CA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1E9870D-4E41-4CD7-A0DA-BF018AA52A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D2F90F-4B9E-44BB-B1E4-01011C8C14F5}" type="datetime1">
              <a:rPr lang="en-US" altLang="ja-JP" smtClean="0"/>
              <a:t>9/8/2023</a:t>
            </a:fld>
            <a:endParaRPr lang="en-US" dirty="0"/>
          </a:p>
        </p:txBody>
      </p:sp>
      <p:sp>
        <p:nvSpPr>
          <p:cNvPr id="5" name="フッター プレースホルダー 4">
            <a:extLst>
              <a:ext uri="{FF2B5EF4-FFF2-40B4-BE49-F238E27FC236}">
                <a16:creationId xmlns:a16="http://schemas.microsoft.com/office/drawing/2014/main" id="{CB388FFD-ABED-4376-935A-4EB0DC95E3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スライド番号プレースホルダー 5">
            <a:extLst>
              <a:ext uri="{FF2B5EF4-FFF2-40B4-BE49-F238E27FC236}">
                <a16:creationId xmlns:a16="http://schemas.microsoft.com/office/drawing/2014/main" id="{9D5355FC-918D-4DBA-9BB8-03C10E189F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412016620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6.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0.svg"/><Relationship Id="rId7" Type="http://schemas.openxmlformats.org/officeDocument/2006/relationships/image" Target="../media/image120.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00.svg"/><Relationship Id="rId4" Type="http://schemas.openxmlformats.org/officeDocument/2006/relationships/image" Target="../media/image13.png"/><Relationship Id="rId9" Type="http://schemas.openxmlformats.org/officeDocument/2006/relationships/image" Target="../media/image140.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40.svg"/><Relationship Id="rId18" Type="http://schemas.openxmlformats.org/officeDocument/2006/relationships/image" Target="../media/image24.png"/><Relationship Id="rId3" Type="http://schemas.openxmlformats.org/officeDocument/2006/relationships/image" Target="../media/image160.svg"/><Relationship Id="rId21" Type="http://schemas.openxmlformats.org/officeDocument/2006/relationships/image" Target="../media/image30.svg"/><Relationship Id="rId7" Type="http://schemas.openxmlformats.org/officeDocument/2006/relationships/image" Target="../media/image20.svg"/><Relationship Id="rId12" Type="http://schemas.openxmlformats.org/officeDocument/2006/relationships/image" Target="../media/image21.png"/><Relationship Id="rId17" Type="http://schemas.openxmlformats.org/officeDocument/2006/relationships/image" Target="../media/image28.svg"/><Relationship Id="rId2" Type="http://schemas.openxmlformats.org/officeDocument/2006/relationships/image" Target="../media/image16.png"/><Relationship Id="rId16" Type="http://schemas.openxmlformats.org/officeDocument/2006/relationships/image" Target="../media/image23.pn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6.svg"/><Relationship Id="rId10" Type="http://schemas.openxmlformats.org/officeDocument/2006/relationships/image" Target="../media/image20.png"/><Relationship Id="rId19" Type="http://schemas.openxmlformats.org/officeDocument/2006/relationships/image" Target="../media/image80.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chart" Target="../charts/chart11.xml"/><Relationship Id="rId1" Type="http://schemas.openxmlformats.org/officeDocument/2006/relationships/slideLayout" Target="../slideLayouts/slideLayout7.xml"/><Relationship Id="rId4" Type="http://schemas.openxmlformats.org/officeDocument/2006/relationships/image" Target="../media/image27.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diagramLayout" Target="../diagrams/layout6.xml"/><Relationship Id="rId7" Type="http://schemas.openxmlformats.org/officeDocument/2006/relationships/image" Target="../media/image28.png"/><Relationship Id="rId12" Type="http://schemas.openxmlformats.org/officeDocument/2006/relationships/image" Target="../media/image38.sv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11" Type="http://schemas.openxmlformats.org/officeDocument/2006/relationships/image" Target="../media/image30.png"/><Relationship Id="rId5" Type="http://schemas.openxmlformats.org/officeDocument/2006/relationships/diagramColors" Target="../diagrams/colors6.xml"/><Relationship Id="rId10" Type="http://schemas.openxmlformats.org/officeDocument/2006/relationships/image" Target="../media/image36.svg"/><Relationship Id="rId4" Type="http://schemas.openxmlformats.org/officeDocument/2006/relationships/diagramQuickStyle" Target="../diagrams/quickStyle6.xml"/><Relationship Id="rId9"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0.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8.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37.emf"/><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12.svg"/><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9.png"/><Relationship Id="rId17" Type="http://schemas.openxmlformats.org/officeDocument/2006/relationships/image" Target="../media/image16.svg"/><Relationship Id="rId2" Type="http://schemas.openxmlformats.org/officeDocument/2006/relationships/diagramData" Target="../diagrams/data2.xml"/><Relationship Id="rId16" Type="http://schemas.openxmlformats.org/officeDocument/2006/relationships/image" Target="../media/image11.png"/><Relationship Id="rId1" Type="http://schemas.openxmlformats.org/officeDocument/2006/relationships/slideLayout" Target="../slideLayouts/slideLayout6.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image" Target="../media/image14.svg"/><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C2AECE-22F5-4266-9DB8-E27A0B18FD23}"/>
              </a:ext>
            </a:extLst>
          </p:cNvPr>
          <p:cNvSpPr>
            <a:spLocks noGrp="1"/>
          </p:cNvSpPr>
          <p:nvPr>
            <p:ph type="ctrTitle"/>
          </p:nvPr>
        </p:nvSpPr>
        <p:spPr>
          <a:xfrm>
            <a:off x="4484257" y="562595"/>
            <a:ext cx="7429837" cy="2866405"/>
          </a:xfrm>
        </p:spPr>
        <p:txBody>
          <a:bodyPr>
            <a:normAutofit/>
          </a:bodyPr>
          <a:lstStyle/>
          <a:p>
            <a:pPr algn="l">
              <a:lnSpc>
                <a:spcPct val="100000"/>
              </a:lnSpc>
            </a:pPr>
            <a:r>
              <a:rPr kumimoji="1" lang="ja-JP" altLang="en-US" sz="4000" dirty="0"/>
              <a:t>令和５年度</a:t>
            </a:r>
            <a:r>
              <a:rPr kumimoji="1" lang="en-US" altLang="ja-JP" sz="4000" dirty="0"/>
              <a:t/>
            </a:r>
            <a:br>
              <a:rPr kumimoji="1" lang="en-US" altLang="ja-JP" sz="4000" dirty="0"/>
            </a:br>
            <a:r>
              <a:rPr kumimoji="1" lang="ja-JP" altLang="en-US" sz="4000" dirty="0"/>
              <a:t>第１回大阪府発達障がい児者支援体制整備検討部会資料</a:t>
            </a:r>
          </a:p>
        </p:txBody>
      </p:sp>
      <p:sp>
        <p:nvSpPr>
          <p:cNvPr id="3" name="字幕 2">
            <a:extLst>
              <a:ext uri="{FF2B5EF4-FFF2-40B4-BE49-F238E27FC236}">
                <a16:creationId xmlns:a16="http://schemas.microsoft.com/office/drawing/2014/main" id="{C736D790-7A3F-41B0-B9D0-F1646F573B95}"/>
              </a:ext>
            </a:extLst>
          </p:cNvPr>
          <p:cNvSpPr>
            <a:spLocks noGrp="1"/>
          </p:cNvSpPr>
          <p:nvPr>
            <p:ph type="subTitle" idx="1"/>
          </p:nvPr>
        </p:nvSpPr>
        <p:spPr>
          <a:xfrm>
            <a:off x="4484257" y="4942145"/>
            <a:ext cx="7577755" cy="1475177"/>
          </a:xfrm>
        </p:spPr>
        <p:txBody>
          <a:bodyPr>
            <a:normAutofit/>
          </a:bodyPr>
          <a:lstStyle/>
          <a:p>
            <a:pPr algn="l"/>
            <a:r>
              <a:rPr kumimoji="1" lang="ja-JP" altLang="en-US" dirty="0"/>
              <a:t>令和５年９月１４日　</a:t>
            </a:r>
            <a:r>
              <a:rPr kumimoji="1" lang="en-US" altLang="ja-JP" dirty="0"/>
              <a:t>14:00</a:t>
            </a:r>
            <a:r>
              <a:rPr kumimoji="1" lang="ja-JP" altLang="en-US" dirty="0"/>
              <a:t>～</a:t>
            </a:r>
            <a:r>
              <a:rPr kumimoji="1" lang="en-US" altLang="ja-JP" dirty="0"/>
              <a:t>16:00</a:t>
            </a:r>
          </a:p>
          <a:p>
            <a:pPr algn="l"/>
            <a:r>
              <a:rPr kumimoji="1" lang="ja-JP" altLang="en-US" dirty="0"/>
              <a:t>大阪府立男女共同参画・青少年センター　大会議室２</a:t>
            </a:r>
          </a:p>
        </p:txBody>
      </p:sp>
      <p:pic>
        <p:nvPicPr>
          <p:cNvPr id="4" name="Picture 3">
            <a:extLst>
              <a:ext uri="{FF2B5EF4-FFF2-40B4-BE49-F238E27FC236}">
                <a16:creationId xmlns:a16="http://schemas.microsoft.com/office/drawing/2014/main" id="{2786128D-E4FF-937E-052D-9D0676623854}"/>
              </a:ext>
            </a:extLst>
          </p:cNvPr>
          <p:cNvPicPr>
            <a:picLocks noChangeAspect="1"/>
          </p:cNvPicPr>
          <p:nvPr/>
        </p:nvPicPr>
        <p:blipFill rotWithShape="1">
          <a:blip r:embed="rId2"/>
          <a:srcRect l="13417" r="50071"/>
          <a:stretch/>
        </p:blipFill>
        <p:spPr>
          <a:xfrm>
            <a:off x="20" y="1"/>
            <a:ext cx="4173349" cy="6857999"/>
          </a:xfrm>
          <a:prstGeom prst="rect">
            <a:avLst/>
          </a:prstGeom>
        </p:spPr>
      </p:pic>
      <p:sp>
        <p:nvSpPr>
          <p:cNvPr id="5" name="スライド番号プレースホルダー 4">
            <a:extLst>
              <a:ext uri="{FF2B5EF4-FFF2-40B4-BE49-F238E27FC236}">
                <a16:creationId xmlns:a16="http://schemas.microsoft.com/office/drawing/2014/main" id="{94CA2E39-55BC-4D9A-A47D-98C1D486786E}"/>
              </a:ext>
            </a:extLst>
          </p:cNvPr>
          <p:cNvSpPr>
            <a:spLocks noGrp="1"/>
          </p:cNvSpPr>
          <p:nvPr>
            <p:ph type="sldNum" sz="quarter" idx="12"/>
          </p:nvPr>
        </p:nvSpPr>
        <p:spPr/>
        <p:txBody>
          <a:bodyPr/>
          <a:lstStyle/>
          <a:p>
            <a:fld id="{49ABCAEC-7D34-E549-A96E-FCEDAADBE4B0}" type="slidenum">
              <a:rPr lang="en-US" smtClean="0"/>
              <a:pPr/>
              <a:t>1</a:t>
            </a:fld>
            <a:endParaRPr lang="en-US" dirty="0"/>
          </a:p>
        </p:txBody>
      </p:sp>
    </p:spTree>
    <p:extLst>
      <p:ext uri="{BB962C8B-B14F-4D97-AF65-F5344CB8AC3E}">
        <p14:creationId xmlns:p14="http://schemas.microsoft.com/office/powerpoint/2010/main" val="67237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8250" y="122978"/>
            <a:ext cx="10515600" cy="523517"/>
          </a:xfrm>
        </p:spPr>
        <p:txBody>
          <a:bodyPr>
            <a:normAutofit/>
          </a:bodyPr>
          <a:lstStyle/>
          <a:p>
            <a:r>
              <a:rPr lang="ja-JP" altLang="en-US" sz="2200" b="1" dirty="0">
                <a:latin typeface="+mn-ea"/>
                <a:ea typeface="+mn-ea"/>
              </a:rPr>
              <a:t>発達支援拠点による機関支援</a:t>
            </a:r>
            <a:r>
              <a:rPr kumimoji="1" lang="ja-JP" altLang="en-US" sz="2200" b="1" dirty="0">
                <a:latin typeface="+mn-ea"/>
                <a:ea typeface="+mn-ea"/>
              </a:rPr>
              <a:t>の実績と対象機関数</a:t>
            </a:r>
          </a:p>
        </p:txBody>
      </p:sp>
      <p:sp>
        <p:nvSpPr>
          <p:cNvPr id="3" name="スライド番号プレースホルダー 2"/>
          <p:cNvSpPr>
            <a:spLocks noGrp="1"/>
          </p:cNvSpPr>
          <p:nvPr>
            <p:ph type="sldNum" sz="quarter" idx="12"/>
          </p:nvPr>
        </p:nvSpPr>
        <p:spPr/>
        <p:txBody>
          <a:bodyPr/>
          <a:lstStyle/>
          <a:p>
            <a:fld id="{556B7548-3067-481A-BA2E-B2E16A31E925}" type="slidenum">
              <a:rPr kumimoji="1" lang="ja-JP" altLang="en-US" b="1" smtClean="0">
                <a:solidFill>
                  <a:schemeClr val="tx1"/>
                </a:solidFill>
              </a:rPr>
              <a:t>10</a:t>
            </a:fld>
            <a:endParaRPr kumimoji="1" lang="ja-JP" altLang="en-US" b="1" dirty="0">
              <a:solidFill>
                <a:schemeClr val="tx1"/>
              </a:solidFill>
            </a:endParaRPr>
          </a:p>
        </p:txBody>
      </p:sp>
      <p:graphicFrame>
        <p:nvGraphicFramePr>
          <p:cNvPr id="6" name="グラフ 5"/>
          <p:cNvGraphicFramePr/>
          <p:nvPr/>
        </p:nvGraphicFramePr>
        <p:xfrm>
          <a:off x="609957" y="3976837"/>
          <a:ext cx="5008963" cy="23795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グラフ 10"/>
          <p:cNvGraphicFramePr/>
          <p:nvPr/>
        </p:nvGraphicFramePr>
        <p:xfrm>
          <a:off x="609959" y="1378790"/>
          <a:ext cx="5008962" cy="2437836"/>
        </p:xfrm>
        <a:graphic>
          <a:graphicData uri="http://schemas.openxmlformats.org/drawingml/2006/chart">
            <c:chart xmlns:c="http://schemas.openxmlformats.org/drawingml/2006/chart" xmlns:r="http://schemas.openxmlformats.org/officeDocument/2006/relationships" r:id="rId3"/>
          </a:graphicData>
        </a:graphic>
      </p:graphicFrame>
      <p:sp>
        <p:nvSpPr>
          <p:cNvPr id="16" name="テキスト ボックス 15"/>
          <p:cNvSpPr txBox="1"/>
          <p:nvPr/>
        </p:nvSpPr>
        <p:spPr>
          <a:xfrm>
            <a:off x="609959" y="695360"/>
            <a:ext cx="10743841" cy="523220"/>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400" dirty="0"/>
              <a:t>〇</a:t>
            </a:r>
            <a:r>
              <a:rPr kumimoji="1" lang="en-US" altLang="ja-JP" sz="1400" dirty="0"/>
              <a:t>H24</a:t>
            </a:r>
            <a:r>
              <a:rPr lang="ja-JP" altLang="en-US" sz="1400" dirty="0"/>
              <a:t>年以降、児童発達支援や放課後等デイサービスの利用者数及び事業所数は飛躍的に増加</a:t>
            </a:r>
            <a:endParaRPr lang="en-US" altLang="ja-JP" sz="1400" dirty="0"/>
          </a:p>
          <a:p>
            <a:r>
              <a:rPr lang="ja-JP" altLang="en-US" sz="1400" dirty="0"/>
              <a:t>〇発達支援拠点はさまざまな通所支援事業所へ機関支援を実施し、令和</a:t>
            </a:r>
            <a:r>
              <a:rPr lang="en-US" altLang="ja-JP" sz="1400" dirty="0"/>
              <a:t>3</a:t>
            </a:r>
            <a:r>
              <a:rPr lang="ja-JP" altLang="en-US" sz="1400" dirty="0"/>
              <a:t>年度からは学校への支援も開始している</a:t>
            </a:r>
            <a:endParaRPr lang="en-US" altLang="ja-JP" sz="1400" dirty="0"/>
          </a:p>
        </p:txBody>
      </p:sp>
      <p:graphicFrame>
        <p:nvGraphicFramePr>
          <p:cNvPr id="17" name="グラフ 16"/>
          <p:cNvGraphicFramePr>
            <a:graphicFrameLocks/>
          </p:cNvGraphicFramePr>
          <p:nvPr/>
        </p:nvGraphicFramePr>
        <p:xfrm>
          <a:off x="5786050" y="1376126"/>
          <a:ext cx="5567750" cy="4980224"/>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グループ化 9">
            <a:extLst>
              <a:ext uri="{FF2B5EF4-FFF2-40B4-BE49-F238E27FC236}">
                <a16:creationId xmlns:a16="http://schemas.microsoft.com/office/drawing/2014/main" id="{F4E360D3-F6BE-4ABE-BFB3-9303D19F982C}"/>
              </a:ext>
            </a:extLst>
          </p:cNvPr>
          <p:cNvGrpSpPr/>
          <p:nvPr/>
        </p:nvGrpSpPr>
        <p:grpSpPr>
          <a:xfrm rot="8466638">
            <a:off x="1912001" y="2059865"/>
            <a:ext cx="545792" cy="544573"/>
            <a:chOff x="1046563" y="900584"/>
            <a:chExt cx="371061" cy="364718"/>
          </a:xfrm>
        </p:grpSpPr>
        <p:cxnSp>
          <p:nvCxnSpPr>
            <p:cNvPr id="12" name="コネクタ: 曲線 11">
              <a:extLst>
                <a:ext uri="{FF2B5EF4-FFF2-40B4-BE49-F238E27FC236}">
                  <a16:creationId xmlns:a16="http://schemas.microsoft.com/office/drawing/2014/main" id="{36F40B4E-C17C-4D57-B83E-18BF0E45B485}"/>
                </a:ext>
              </a:extLst>
            </p:cNvPr>
            <p:cNvCxnSpPr/>
            <p:nvPr/>
          </p:nvCxnSpPr>
          <p:spPr>
            <a:xfrm rot="5400000">
              <a:off x="1026543" y="920604"/>
              <a:ext cx="318335" cy="278296"/>
            </a:xfrm>
            <a:prstGeom prst="curvedConnector3">
              <a:avLst/>
            </a:prstGeom>
            <a:ln>
              <a:prstDash val="sysDash"/>
            </a:ln>
          </p:spPr>
          <p:style>
            <a:lnRef idx="1">
              <a:schemeClr val="dk1"/>
            </a:lnRef>
            <a:fillRef idx="0">
              <a:schemeClr val="dk1"/>
            </a:fillRef>
            <a:effectRef idx="0">
              <a:schemeClr val="dk1"/>
            </a:effectRef>
            <a:fontRef idx="minor">
              <a:schemeClr val="tx1"/>
            </a:fontRef>
          </p:style>
        </p:cxnSp>
        <p:cxnSp>
          <p:nvCxnSpPr>
            <p:cNvPr id="13" name="コネクタ: 曲線 12">
              <a:extLst>
                <a:ext uri="{FF2B5EF4-FFF2-40B4-BE49-F238E27FC236}">
                  <a16:creationId xmlns:a16="http://schemas.microsoft.com/office/drawing/2014/main" id="{EE26421E-9E43-429C-9990-9F3BB78ED4A9}"/>
                </a:ext>
              </a:extLst>
            </p:cNvPr>
            <p:cNvCxnSpPr/>
            <p:nvPr/>
          </p:nvCxnSpPr>
          <p:spPr>
            <a:xfrm rot="5400000">
              <a:off x="1119308" y="966987"/>
              <a:ext cx="318335" cy="278296"/>
            </a:xfrm>
            <a:prstGeom prst="curvedConnector3">
              <a:avLst/>
            </a:prstGeom>
            <a:ln>
              <a:prstDash val="sysDash"/>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843415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8952" y="237690"/>
            <a:ext cx="11472473" cy="561307"/>
          </a:xfrm>
        </p:spPr>
        <p:txBody>
          <a:bodyPr>
            <a:normAutofit/>
          </a:bodyPr>
          <a:lstStyle/>
          <a:p>
            <a:r>
              <a:rPr kumimoji="1" lang="ja-JP" altLang="en-US" sz="2400" b="1" dirty="0">
                <a:latin typeface="+mn-ea"/>
                <a:ea typeface="+mn-ea"/>
              </a:rPr>
              <a:t>児童発達支援センターの現状　　　　　　　　　　　　　</a:t>
            </a:r>
            <a:r>
              <a:rPr kumimoji="1" lang="en-US" altLang="ja-JP" sz="1600" b="1" dirty="0">
                <a:latin typeface="+mn-ea"/>
                <a:ea typeface="+mn-ea"/>
              </a:rPr>
              <a:t>※R4</a:t>
            </a:r>
            <a:r>
              <a:rPr kumimoji="1" lang="ja-JP" altLang="en-US" sz="1600" b="1" dirty="0">
                <a:latin typeface="+mn-ea"/>
                <a:ea typeface="+mn-ea"/>
              </a:rPr>
              <a:t>年実施市町村アンケートより</a:t>
            </a:r>
            <a:endParaRPr kumimoji="1" lang="ja-JP" altLang="en-US" sz="2800" b="1" dirty="0">
              <a:latin typeface="+mn-ea"/>
              <a:ea typeface="+mn-ea"/>
            </a:endParaRPr>
          </a:p>
        </p:txBody>
      </p:sp>
      <p:sp>
        <p:nvSpPr>
          <p:cNvPr id="3" name="スライド番号プレースホルダー 2"/>
          <p:cNvSpPr>
            <a:spLocks noGrp="1"/>
          </p:cNvSpPr>
          <p:nvPr>
            <p:ph type="sldNum" sz="quarter" idx="12"/>
          </p:nvPr>
        </p:nvSpPr>
        <p:spPr/>
        <p:txBody>
          <a:bodyPr/>
          <a:lstStyle/>
          <a:p>
            <a:fld id="{556B7548-3067-481A-BA2E-B2E16A31E925}" type="slidenum">
              <a:rPr kumimoji="1" lang="ja-JP" altLang="en-US" b="1" smtClean="0">
                <a:solidFill>
                  <a:schemeClr val="tx1"/>
                </a:solidFill>
              </a:rPr>
              <a:t>11</a:t>
            </a:fld>
            <a:endParaRPr kumimoji="1" lang="ja-JP" altLang="en-US" b="1" dirty="0">
              <a:solidFill>
                <a:schemeClr val="tx1"/>
              </a:solidFill>
            </a:endParaRPr>
          </a:p>
        </p:txBody>
      </p:sp>
      <p:sp>
        <p:nvSpPr>
          <p:cNvPr id="4" name="サブタイトル 2"/>
          <p:cNvSpPr txBox="1">
            <a:spLocks/>
          </p:cNvSpPr>
          <p:nvPr/>
        </p:nvSpPr>
        <p:spPr>
          <a:xfrm>
            <a:off x="243108" y="929212"/>
            <a:ext cx="11110692" cy="354932"/>
          </a:xfrm>
          <a:prstGeom prst="rect">
            <a:avLst/>
          </a:prstGeom>
        </p:spPr>
        <p:style>
          <a:lnRef idx="2">
            <a:schemeClr val="dk1"/>
          </a:lnRef>
          <a:fillRef idx="1">
            <a:schemeClr val="lt1"/>
          </a:fillRef>
          <a:effectRef idx="0">
            <a:schemeClr val="dk1"/>
          </a:effectRef>
          <a:fontRef idx="minor">
            <a:schemeClr val="dk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dirty="0">
                <a:latin typeface="Meiryo UI" panose="020B0604030504040204" pitchFamily="50" charset="-128"/>
                <a:ea typeface="Meiryo UI" panose="020B0604030504040204" pitchFamily="50" charset="-128"/>
              </a:rPr>
              <a:t>◆調査概要：児童発達支援センターの状況や課題について、府内の政令指定都市を除く４１市町村を対象に調査を実施（</a:t>
            </a:r>
            <a:r>
              <a:rPr lang="ja-JP" altLang="en-US" sz="1400" u="sng" dirty="0">
                <a:latin typeface="Meiryo UI" panose="020B0604030504040204" pitchFamily="50" charset="-128"/>
                <a:ea typeface="Meiryo UI" panose="020B0604030504040204" pitchFamily="50" charset="-128"/>
              </a:rPr>
              <a:t>回答市町村数　３８</a:t>
            </a:r>
            <a:r>
              <a:rPr lang="en-US" altLang="ja-JP" sz="1400" u="sng"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a:t>
            </a:r>
            <a:endParaRPr lang="en-US" altLang="ja-JP" sz="1400" dirty="0">
              <a:latin typeface="ＭＳ 明朝" panose="02020609040205080304" pitchFamily="17" charset="-128"/>
              <a:ea typeface="ＭＳ 明朝" panose="02020609040205080304" pitchFamily="17" charset="-128"/>
            </a:endParaRPr>
          </a:p>
          <a:p>
            <a:pPr marL="0" indent="0">
              <a:buNone/>
            </a:pPr>
            <a:endParaRPr lang="ja-JP" altLang="en-US" sz="1000" dirty="0">
              <a:latin typeface="HG丸ｺﾞｼｯｸM-PRO" panose="020F0600000000000000" pitchFamily="50" charset="-128"/>
              <a:ea typeface="HG丸ｺﾞｼｯｸM-PRO" panose="020F0600000000000000" pitchFamily="50" charset="-128"/>
            </a:endParaRPr>
          </a:p>
        </p:txBody>
      </p:sp>
      <p:sp>
        <p:nvSpPr>
          <p:cNvPr id="6" name="テキスト ボックス 5"/>
          <p:cNvSpPr txBox="1"/>
          <p:nvPr/>
        </p:nvSpPr>
        <p:spPr>
          <a:xfrm>
            <a:off x="158620" y="1423218"/>
            <a:ext cx="3548905" cy="307777"/>
          </a:xfrm>
          <a:prstGeom prst="rect">
            <a:avLst/>
          </a:prstGeom>
          <a:noFill/>
        </p:spPr>
        <p:txBody>
          <a:bodyPr wrap="square" rtlCol="0">
            <a:spAutoFit/>
          </a:bodyPr>
          <a:lstStyle/>
          <a:p>
            <a:r>
              <a:rPr lang="en-US" altLang="ja-JP" sz="1400" dirty="0"/>
              <a:t>(1)</a:t>
            </a:r>
            <a:r>
              <a:rPr lang="ja-JP" altLang="en-US" sz="1400" dirty="0"/>
              <a:t>　児童発達支援センターの確保状況</a:t>
            </a:r>
          </a:p>
        </p:txBody>
      </p:sp>
      <p:graphicFrame>
        <p:nvGraphicFramePr>
          <p:cNvPr id="7" name="表 6"/>
          <p:cNvGraphicFramePr>
            <a:graphicFrameLocks noGrp="1"/>
          </p:cNvGraphicFramePr>
          <p:nvPr/>
        </p:nvGraphicFramePr>
        <p:xfrm>
          <a:off x="4336372" y="1441868"/>
          <a:ext cx="3980244" cy="319479"/>
        </p:xfrm>
        <a:graphic>
          <a:graphicData uri="http://schemas.openxmlformats.org/drawingml/2006/table">
            <a:tbl>
              <a:tblPr firstRow="1" bandRow="1">
                <a:tableStyleId>{5C22544A-7EE6-4342-B048-85BDC9FD1C3A}</a:tableStyleId>
              </a:tblPr>
              <a:tblGrid>
                <a:gridCol w="3980244">
                  <a:extLst>
                    <a:ext uri="{9D8B030D-6E8A-4147-A177-3AD203B41FA5}">
                      <a16:colId xmlns:a16="http://schemas.microsoft.com/office/drawing/2014/main" val="3360651160"/>
                    </a:ext>
                  </a:extLst>
                </a:gridCol>
              </a:tblGrid>
              <a:tr h="319479">
                <a:tc>
                  <a:txBody>
                    <a:bodyPr/>
                    <a:lstStyle/>
                    <a:p>
                      <a:r>
                        <a:rPr kumimoji="1" lang="en-US" altLang="ja-JP" sz="1400" b="0" u="none" dirty="0">
                          <a:solidFill>
                            <a:schemeClr val="tx1"/>
                          </a:solidFill>
                          <a:latin typeface="+mn-lt"/>
                          <a:ea typeface="Meiryo UI" panose="020B0604030504040204" pitchFamily="50" charset="-128"/>
                        </a:rPr>
                        <a:t>(</a:t>
                      </a:r>
                      <a:r>
                        <a:rPr kumimoji="1" lang="ja-JP" altLang="en-US" sz="1400" b="0" u="none" dirty="0">
                          <a:solidFill>
                            <a:schemeClr val="tx1"/>
                          </a:solidFill>
                          <a:latin typeface="+mn-lt"/>
                          <a:ea typeface="Meiryo UI" panose="020B0604030504040204" pitchFamily="50" charset="-128"/>
                        </a:rPr>
                        <a:t>３</a:t>
                      </a:r>
                      <a:r>
                        <a:rPr kumimoji="1" lang="en-US" altLang="ja-JP" sz="1400" b="0" u="none" dirty="0">
                          <a:solidFill>
                            <a:schemeClr val="tx1"/>
                          </a:solidFill>
                          <a:latin typeface="+mn-lt"/>
                          <a:ea typeface="Meiryo UI" panose="020B0604030504040204" pitchFamily="50" charset="-128"/>
                        </a:rPr>
                        <a:t>)</a:t>
                      </a:r>
                      <a:r>
                        <a:rPr kumimoji="1" lang="ja-JP" altLang="en-US" sz="1400" b="0" u="none" dirty="0">
                          <a:solidFill>
                            <a:schemeClr val="tx1"/>
                          </a:solidFill>
                          <a:latin typeface="+mn-lt"/>
                          <a:ea typeface="Meiryo UI" panose="020B0604030504040204" pitchFamily="50" charset="-128"/>
                        </a:rPr>
                        <a:t>　児童発達支援センターが連携している機関等</a:t>
                      </a:r>
                      <a:endParaRPr kumimoji="1" lang="en-US" altLang="ja-JP" sz="1400" b="0" u="none" dirty="0">
                        <a:solidFill>
                          <a:schemeClr val="tx1"/>
                        </a:solidFill>
                        <a:latin typeface="+mn-lt"/>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4569954"/>
                  </a:ext>
                </a:extLst>
              </a:tr>
            </a:tbl>
          </a:graphicData>
        </a:graphic>
      </p:graphicFrame>
      <p:graphicFrame>
        <p:nvGraphicFramePr>
          <p:cNvPr id="8" name="表 7"/>
          <p:cNvGraphicFramePr>
            <a:graphicFrameLocks noGrp="1"/>
          </p:cNvGraphicFramePr>
          <p:nvPr/>
        </p:nvGraphicFramePr>
        <p:xfrm>
          <a:off x="268953" y="1730995"/>
          <a:ext cx="3285703" cy="1809750"/>
        </p:xfrm>
        <a:graphic>
          <a:graphicData uri="http://schemas.openxmlformats.org/drawingml/2006/table">
            <a:tbl>
              <a:tblPr firstRow="1" bandRow="1">
                <a:tableStyleId>{5940675A-B579-460E-94D1-54222C63F5DA}</a:tableStyleId>
              </a:tblPr>
              <a:tblGrid>
                <a:gridCol w="859549">
                  <a:extLst>
                    <a:ext uri="{9D8B030D-6E8A-4147-A177-3AD203B41FA5}">
                      <a16:colId xmlns:a16="http://schemas.microsoft.com/office/drawing/2014/main" val="3784809491"/>
                    </a:ext>
                  </a:extLst>
                </a:gridCol>
                <a:gridCol w="665036">
                  <a:extLst>
                    <a:ext uri="{9D8B030D-6E8A-4147-A177-3AD203B41FA5}">
                      <a16:colId xmlns:a16="http://schemas.microsoft.com/office/drawing/2014/main" val="3705339864"/>
                    </a:ext>
                  </a:extLst>
                </a:gridCol>
                <a:gridCol w="677350">
                  <a:extLst>
                    <a:ext uri="{9D8B030D-6E8A-4147-A177-3AD203B41FA5}">
                      <a16:colId xmlns:a16="http://schemas.microsoft.com/office/drawing/2014/main" val="391816760"/>
                    </a:ext>
                  </a:extLst>
                </a:gridCol>
                <a:gridCol w="541884">
                  <a:extLst>
                    <a:ext uri="{9D8B030D-6E8A-4147-A177-3AD203B41FA5}">
                      <a16:colId xmlns:a16="http://schemas.microsoft.com/office/drawing/2014/main" val="2811130362"/>
                    </a:ext>
                  </a:extLst>
                </a:gridCol>
                <a:gridCol w="541884">
                  <a:extLst>
                    <a:ext uri="{9D8B030D-6E8A-4147-A177-3AD203B41FA5}">
                      <a16:colId xmlns:a16="http://schemas.microsoft.com/office/drawing/2014/main" val="3461663786"/>
                    </a:ext>
                  </a:extLst>
                </a:gridCol>
              </a:tblGrid>
              <a:tr h="301625">
                <a:tc>
                  <a:txBody>
                    <a:bodyPr/>
                    <a:lstStyle/>
                    <a:p>
                      <a:endParaRPr kumimoji="1" lang="ja-JP" altLang="en-US" sz="1200" dirty="0"/>
                    </a:p>
                  </a:txBody>
                  <a:tcPr/>
                </a:tc>
                <a:tc>
                  <a:txBody>
                    <a:bodyPr/>
                    <a:lstStyle/>
                    <a:p>
                      <a:pPr algn="ctr"/>
                      <a:r>
                        <a:rPr kumimoji="1" lang="ja-JP" altLang="en-US" sz="1200" dirty="0"/>
                        <a:t>中核市</a:t>
                      </a:r>
                    </a:p>
                  </a:txBody>
                  <a:tcPr/>
                </a:tc>
                <a:tc>
                  <a:txBody>
                    <a:bodyPr/>
                    <a:lstStyle/>
                    <a:p>
                      <a:pPr algn="ctr"/>
                      <a:r>
                        <a:rPr kumimoji="1" lang="ja-JP" altLang="en-US" sz="1200" dirty="0"/>
                        <a:t>一般市</a:t>
                      </a:r>
                    </a:p>
                  </a:txBody>
                  <a:tcPr/>
                </a:tc>
                <a:tc>
                  <a:txBody>
                    <a:bodyPr/>
                    <a:lstStyle/>
                    <a:p>
                      <a:pPr algn="ctr"/>
                      <a:r>
                        <a:rPr kumimoji="1" lang="ja-JP" altLang="en-US" sz="1200" dirty="0"/>
                        <a:t>町村</a:t>
                      </a:r>
                    </a:p>
                  </a:txBody>
                  <a:tcPr/>
                </a:tc>
                <a:tc>
                  <a:txBody>
                    <a:bodyPr/>
                    <a:lstStyle/>
                    <a:p>
                      <a:pPr algn="ctr"/>
                      <a:r>
                        <a:rPr kumimoji="1" lang="ja-JP" altLang="en-US" sz="1200" dirty="0"/>
                        <a:t>計</a:t>
                      </a:r>
                    </a:p>
                  </a:txBody>
                  <a:tcPr/>
                </a:tc>
                <a:extLst>
                  <a:ext uri="{0D108BD9-81ED-4DB2-BD59-A6C34878D82A}">
                    <a16:rowId xmlns:a16="http://schemas.microsoft.com/office/drawing/2014/main" val="1657099937"/>
                  </a:ext>
                </a:extLst>
              </a:tr>
              <a:tr h="301625">
                <a:tc>
                  <a:txBody>
                    <a:bodyPr/>
                    <a:lstStyle/>
                    <a:p>
                      <a:r>
                        <a:rPr kumimoji="1" lang="ja-JP" altLang="en-US" sz="1200" dirty="0"/>
                        <a:t>確保済</a:t>
                      </a:r>
                    </a:p>
                  </a:txBody>
                  <a:tcPr/>
                </a:tc>
                <a:tc>
                  <a:txBody>
                    <a:bodyPr/>
                    <a:lstStyle/>
                    <a:p>
                      <a:pPr algn="ctr"/>
                      <a:r>
                        <a:rPr kumimoji="1" lang="en-US" altLang="ja-JP" sz="1200" dirty="0"/>
                        <a:t>7</a:t>
                      </a:r>
                      <a:endParaRPr kumimoji="1" lang="ja-JP" altLang="en-US" sz="1200" dirty="0"/>
                    </a:p>
                  </a:txBody>
                  <a:tcPr/>
                </a:tc>
                <a:tc>
                  <a:txBody>
                    <a:bodyPr/>
                    <a:lstStyle/>
                    <a:p>
                      <a:pPr algn="ctr"/>
                      <a:r>
                        <a:rPr kumimoji="1" lang="en-US" altLang="ja-JP" sz="1200" dirty="0"/>
                        <a:t>23</a:t>
                      </a:r>
                      <a:endParaRPr kumimoji="1" lang="ja-JP" altLang="en-US" sz="1200" dirty="0"/>
                    </a:p>
                  </a:txBody>
                  <a:tcPr/>
                </a:tc>
                <a:tc>
                  <a:txBody>
                    <a:bodyPr/>
                    <a:lstStyle/>
                    <a:p>
                      <a:pPr algn="ctr"/>
                      <a:r>
                        <a:rPr kumimoji="1" lang="en-US" altLang="ja-JP" sz="1200" dirty="0"/>
                        <a:t>4</a:t>
                      </a:r>
                      <a:endParaRPr kumimoji="1" lang="ja-JP" altLang="en-US" sz="1200" dirty="0"/>
                    </a:p>
                  </a:txBody>
                  <a:tcPr/>
                </a:tc>
                <a:tc>
                  <a:txBody>
                    <a:bodyPr/>
                    <a:lstStyle/>
                    <a:p>
                      <a:pPr algn="ctr"/>
                      <a:r>
                        <a:rPr kumimoji="1" lang="en-US" altLang="ja-JP" sz="1200" dirty="0"/>
                        <a:t>34</a:t>
                      </a:r>
                      <a:endParaRPr kumimoji="1" lang="ja-JP" altLang="en-US" sz="1200" dirty="0"/>
                    </a:p>
                  </a:txBody>
                  <a:tcPr/>
                </a:tc>
                <a:extLst>
                  <a:ext uri="{0D108BD9-81ED-4DB2-BD59-A6C34878D82A}">
                    <a16:rowId xmlns:a16="http://schemas.microsoft.com/office/drawing/2014/main" val="398855926"/>
                  </a:ext>
                </a:extLst>
              </a:tr>
              <a:tr h="301625">
                <a:tc>
                  <a:txBody>
                    <a:bodyPr/>
                    <a:lstStyle/>
                    <a:p>
                      <a:r>
                        <a:rPr kumimoji="1" lang="ja-JP" altLang="en-US" sz="1200" dirty="0"/>
                        <a:t>確保予定</a:t>
                      </a:r>
                    </a:p>
                  </a:txBody>
                  <a:tcPr/>
                </a:tc>
                <a:tc>
                  <a:txBody>
                    <a:bodyPr/>
                    <a:lstStyle/>
                    <a:p>
                      <a:pPr algn="ctr"/>
                      <a:endParaRPr kumimoji="1" lang="ja-JP" altLang="en-US" sz="1200" dirty="0"/>
                    </a:p>
                  </a:txBody>
                  <a:tcPr/>
                </a:tc>
                <a:tc>
                  <a:txBody>
                    <a:bodyPr/>
                    <a:lstStyle/>
                    <a:p>
                      <a:pPr algn="ctr"/>
                      <a:r>
                        <a:rPr kumimoji="1" lang="en-US" altLang="ja-JP" sz="1200" dirty="0"/>
                        <a:t>1</a:t>
                      </a:r>
                      <a:endParaRPr kumimoji="1" lang="ja-JP" altLang="en-US" sz="1200" dirty="0"/>
                    </a:p>
                  </a:txBody>
                  <a:tcPr/>
                </a:tc>
                <a:tc>
                  <a:txBody>
                    <a:bodyPr/>
                    <a:lstStyle/>
                    <a:p>
                      <a:pPr algn="ctr"/>
                      <a:endParaRPr kumimoji="1" lang="ja-JP" altLang="en-US" sz="1200" dirty="0"/>
                    </a:p>
                  </a:txBody>
                  <a:tcPr/>
                </a:tc>
                <a:tc>
                  <a:txBody>
                    <a:bodyPr/>
                    <a:lstStyle/>
                    <a:p>
                      <a:pPr algn="ctr"/>
                      <a:r>
                        <a:rPr kumimoji="1" lang="en-US" altLang="ja-JP" sz="1200" dirty="0"/>
                        <a:t>1</a:t>
                      </a:r>
                      <a:endParaRPr kumimoji="1" lang="ja-JP" altLang="en-US" sz="1200" dirty="0"/>
                    </a:p>
                  </a:txBody>
                  <a:tcPr/>
                </a:tc>
                <a:extLst>
                  <a:ext uri="{0D108BD9-81ED-4DB2-BD59-A6C34878D82A}">
                    <a16:rowId xmlns:a16="http://schemas.microsoft.com/office/drawing/2014/main" val="1727010708"/>
                  </a:ext>
                </a:extLst>
              </a:tr>
              <a:tr h="301625">
                <a:tc>
                  <a:txBody>
                    <a:bodyPr/>
                    <a:lstStyle/>
                    <a:p>
                      <a:r>
                        <a:rPr kumimoji="1" lang="ja-JP" altLang="en-US" sz="1200" dirty="0"/>
                        <a:t>未確保</a:t>
                      </a:r>
                    </a:p>
                  </a:txBody>
                  <a:tcPr/>
                </a:tc>
                <a:tc>
                  <a:txBody>
                    <a:bodyPr/>
                    <a:lstStyle/>
                    <a:p>
                      <a:pPr algn="ctr"/>
                      <a:endParaRPr kumimoji="1" lang="ja-JP" altLang="en-US" sz="1200"/>
                    </a:p>
                  </a:txBody>
                  <a:tcPr/>
                </a:tc>
                <a:tc>
                  <a:txBody>
                    <a:bodyPr/>
                    <a:lstStyle/>
                    <a:p>
                      <a:pPr algn="ctr"/>
                      <a:endParaRPr kumimoji="1" lang="ja-JP" altLang="en-US" sz="1200" dirty="0"/>
                    </a:p>
                  </a:txBody>
                  <a:tcPr/>
                </a:tc>
                <a:tc>
                  <a:txBody>
                    <a:bodyPr/>
                    <a:lstStyle/>
                    <a:p>
                      <a:pPr algn="ctr"/>
                      <a:r>
                        <a:rPr kumimoji="1" lang="en-US" altLang="ja-JP" sz="1200" dirty="0"/>
                        <a:t>6</a:t>
                      </a:r>
                      <a:endParaRPr kumimoji="1" lang="ja-JP" altLang="en-US" sz="1200" dirty="0"/>
                    </a:p>
                  </a:txBody>
                  <a:tcPr/>
                </a:tc>
                <a:tc>
                  <a:txBody>
                    <a:bodyPr/>
                    <a:lstStyle/>
                    <a:p>
                      <a:pPr algn="ctr"/>
                      <a:r>
                        <a:rPr kumimoji="1" lang="en-US" altLang="ja-JP" sz="1200" dirty="0"/>
                        <a:t>6</a:t>
                      </a:r>
                      <a:endParaRPr kumimoji="1" lang="ja-JP" altLang="en-US" sz="1200" dirty="0"/>
                    </a:p>
                  </a:txBody>
                  <a:tcPr/>
                </a:tc>
                <a:extLst>
                  <a:ext uri="{0D108BD9-81ED-4DB2-BD59-A6C34878D82A}">
                    <a16:rowId xmlns:a16="http://schemas.microsoft.com/office/drawing/2014/main" val="1720987888"/>
                  </a:ext>
                </a:extLst>
              </a:tr>
              <a:tr h="301625">
                <a:tc>
                  <a:txBody>
                    <a:bodyPr/>
                    <a:lstStyle/>
                    <a:p>
                      <a:r>
                        <a:rPr kumimoji="1" lang="ja-JP" altLang="en-US" sz="1200" dirty="0"/>
                        <a:t>計</a:t>
                      </a:r>
                    </a:p>
                  </a:txBody>
                  <a:tcPr/>
                </a:tc>
                <a:tc>
                  <a:txBody>
                    <a:bodyPr/>
                    <a:lstStyle/>
                    <a:p>
                      <a:pPr algn="ctr"/>
                      <a:r>
                        <a:rPr kumimoji="1" lang="en-US" altLang="ja-JP" sz="1200" dirty="0"/>
                        <a:t>7</a:t>
                      </a:r>
                    </a:p>
                  </a:txBody>
                  <a:tcPr/>
                </a:tc>
                <a:tc>
                  <a:txBody>
                    <a:bodyPr/>
                    <a:lstStyle/>
                    <a:p>
                      <a:pPr algn="ctr"/>
                      <a:r>
                        <a:rPr kumimoji="1" lang="en-US" altLang="ja-JP" sz="1200" dirty="0"/>
                        <a:t>24</a:t>
                      </a:r>
                      <a:endParaRPr kumimoji="1" lang="ja-JP" altLang="en-US" sz="1200" dirty="0"/>
                    </a:p>
                  </a:txBody>
                  <a:tcPr/>
                </a:tc>
                <a:tc>
                  <a:txBody>
                    <a:bodyPr/>
                    <a:lstStyle/>
                    <a:p>
                      <a:pPr algn="ctr"/>
                      <a:r>
                        <a:rPr kumimoji="1" lang="en-US" altLang="ja-JP" sz="1200" dirty="0"/>
                        <a:t>10</a:t>
                      </a:r>
                      <a:endParaRPr kumimoji="1" lang="ja-JP" altLang="en-US" sz="1200" dirty="0"/>
                    </a:p>
                  </a:txBody>
                  <a:tcPr/>
                </a:tc>
                <a:tc>
                  <a:txBody>
                    <a:bodyPr/>
                    <a:lstStyle/>
                    <a:p>
                      <a:pPr algn="ctr"/>
                      <a:r>
                        <a:rPr kumimoji="1" lang="en-US" altLang="ja-JP" sz="1200" dirty="0"/>
                        <a:t>41</a:t>
                      </a:r>
                      <a:endParaRPr kumimoji="1" lang="ja-JP" altLang="en-US" sz="1200" dirty="0"/>
                    </a:p>
                  </a:txBody>
                  <a:tcPr/>
                </a:tc>
                <a:extLst>
                  <a:ext uri="{0D108BD9-81ED-4DB2-BD59-A6C34878D82A}">
                    <a16:rowId xmlns:a16="http://schemas.microsoft.com/office/drawing/2014/main" val="146696736"/>
                  </a:ext>
                </a:extLst>
              </a:tr>
              <a:tr h="301625">
                <a:tc>
                  <a:txBody>
                    <a:bodyPr/>
                    <a:lstStyle/>
                    <a:p>
                      <a:r>
                        <a:rPr kumimoji="1" lang="ja-JP" altLang="en-US" sz="1200" dirty="0"/>
                        <a:t>確保率</a:t>
                      </a:r>
                    </a:p>
                  </a:txBody>
                  <a:tcPr/>
                </a:tc>
                <a:tc>
                  <a:txBody>
                    <a:bodyPr/>
                    <a:lstStyle/>
                    <a:p>
                      <a:pPr algn="ctr"/>
                      <a:r>
                        <a:rPr kumimoji="1" lang="en-US" altLang="ja-JP" sz="1200" dirty="0"/>
                        <a:t>100</a:t>
                      </a:r>
                      <a:r>
                        <a:rPr kumimoji="1" lang="ja-JP" altLang="en-US" sz="1200" dirty="0"/>
                        <a:t>％</a:t>
                      </a:r>
                      <a:endParaRPr kumimoji="1" lang="en-US" altLang="ja-JP" sz="1200" dirty="0"/>
                    </a:p>
                  </a:txBody>
                  <a:tcPr/>
                </a:tc>
                <a:tc>
                  <a:txBody>
                    <a:bodyPr/>
                    <a:lstStyle/>
                    <a:p>
                      <a:pPr algn="ctr"/>
                      <a:r>
                        <a:rPr kumimoji="1" lang="en-US" altLang="ja-JP" sz="1200" dirty="0"/>
                        <a:t>96</a:t>
                      </a:r>
                      <a:r>
                        <a:rPr kumimoji="1" lang="ja-JP" altLang="en-US" sz="1200" dirty="0"/>
                        <a:t>％</a:t>
                      </a:r>
                    </a:p>
                  </a:txBody>
                  <a:tcPr/>
                </a:tc>
                <a:tc>
                  <a:txBody>
                    <a:bodyPr/>
                    <a:lstStyle/>
                    <a:p>
                      <a:pPr algn="ctr"/>
                      <a:r>
                        <a:rPr kumimoji="1" lang="en-US" altLang="ja-JP" sz="1200" dirty="0"/>
                        <a:t>40</a:t>
                      </a:r>
                      <a:r>
                        <a:rPr kumimoji="1" lang="ja-JP" altLang="en-US" sz="1200" dirty="0"/>
                        <a:t>％</a:t>
                      </a:r>
                    </a:p>
                  </a:txBody>
                  <a:tcPr/>
                </a:tc>
                <a:tc>
                  <a:txBody>
                    <a:bodyPr/>
                    <a:lstStyle/>
                    <a:p>
                      <a:pPr algn="ctr"/>
                      <a:r>
                        <a:rPr kumimoji="1" lang="en-US" altLang="ja-JP" sz="1200" dirty="0"/>
                        <a:t>85</a:t>
                      </a:r>
                      <a:r>
                        <a:rPr kumimoji="1" lang="ja-JP" altLang="en-US" sz="1200" dirty="0"/>
                        <a:t>％</a:t>
                      </a:r>
                    </a:p>
                  </a:txBody>
                  <a:tcPr/>
                </a:tc>
                <a:extLst>
                  <a:ext uri="{0D108BD9-81ED-4DB2-BD59-A6C34878D82A}">
                    <a16:rowId xmlns:a16="http://schemas.microsoft.com/office/drawing/2014/main" val="1462674582"/>
                  </a:ext>
                </a:extLst>
              </a:tr>
            </a:tbl>
          </a:graphicData>
        </a:graphic>
      </p:graphicFrame>
      <p:graphicFrame>
        <p:nvGraphicFramePr>
          <p:cNvPr id="9" name="グラフ 8"/>
          <p:cNvGraphicFramePr>
            <a:graphicFrameLocks/>
          </p:cNvGraphicFramePr>
          <p:nvPr/>
        </p:nvGraphicFramePr>
        <p:xfrm>
          <a:off x="4422484" y="1747893"/>
          <a:ext cx="3754755" cy="2214899"/>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p:cNvSpPr txBox="1"/>
          <p:nvPr/>
        </p:nvSpPr>
        <p:spPr>
          <a:xfrm>
            <a:off x="4422484" y="4295162"/>
            <a:ext cx="7595757" cy="160043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ja-JP" altLang="en-US" sz="1400" dirty="0"/>
              <a:t>〇児童発達支援センターの確保状況</a:t>
            </a:r>
            <a:endParaRPr lang="en-US" altLang="ja-JP" sz="1400" dirty="0"/>
          </a:p>
          <a:p>
            <a:r>
              <a:rPr lang="ja-JP" altLang="en-US" sz="1400" dirty="0"/>
              <a:t>　⇒中核市・一般市については確保済。一部の町村については未確保。</a:t>
            </a:r>
            <a:endParaRPr lang="en-US" altLang="ja-JP" sz="1400" dirty="0"/>
          </a:p>
          <a:p>
            <a:endParaRPr lang="en-US" altLang="ja-JP" sz="1400" dirty="0"/>
          </a:p>
          <a:p>
            <a:r>
              <a:rPr lang="ja-JP" altLang="en-US" sz="1400" dirty="0"/>
              <a:t>〇発達支援拠点への期待</a:t>
            </a:r>
            <a:endParaRPr lang="en-US" altLang="ja-JP" sz="1400" dirty="0"/>
          </a:p>
          <a:p>
            <a:r>
              <a:rPr lang="ja-JP" altLang="en-US" sz="1400" dirty="0"/>
              <a:t>　⇒「アクトおおさかや大阪府発達支援拠点と連携している」と答えた市町村は</a:t>
            </a:r>
            <a:r>
              <a:rPr lang="en-US" altLang="ja-JP" sz="1400" dirty="0"/>
              <a:t>2</a:t>
            </a:r>
            <a:r>
              <a:rPr lang="ja-JP" altLang="en-US" sz="1400" dirty="0"/>
              <a:t>割程度にとどまる一方、センターを設置・確保してる</a:t>
            </a:r>
            <a:r>
              <a:rPr lang="en-US" altLang="ja-JP" sz="1400" dirty="0"/>
              <a:t>32</a:t>
            </a:r>
            <a:r>
              <a:rPr lang="ja-JP" altLang="en-US" sz="1400" dirty="0"/>
              <a:t>市町村において、センターの機能強化に向けて</a:t>
            </a:r>
            <a:r>
              <a:rPr lang="ja-JP" altLang="en-US" sz="1400" u="sng" dirty="0"/>
              <a:t>大阪府発達支援拠点の活用を希望する市町村は</a:t>
            </a:r>
            <a:r>
              <a:rPr lang="en-US" altLang="ja-JP" sz="1400" u="sng" dirty="0"/>
              <a:t>27</a:t>
            </a:r>
            <a:r>
              <a:rPr lang="ja-JP" altLang="en-US" sz="1400" u="sng" dirty="0"/>
              <a:t>市町村（９割</a:t>
            </a:r>
            <a:r>
              <a:rPr lang="ja-JP" altLang="en-US" sz="1400" dirty="0"/>
              <a:t>）</a:t>
            </a:r>
            <a:r>
              <a:rPr lang="ja-JP" altLang="en-US" sz="1400" dirty="0">
                <a:solidFill>
                  <a:schemeClr val="tx1"/>
                </a:solidFill>
              </a:rPr>
              <a:t>であった。</a:t>
            </a:r>
            <a:endParaRPr lang="en-US" altLang="ja-JP" sz="1400" dirty="0">
              <a:solidFill>
                <a:schemeClr val="tx1"/>
              </a:solidFill>
            </a:endParaRPr>
          </a:p>
        </p:txBody>
      </p:sp>
      <p:graphicFrame>
        <p:nvGraphicFramePr>
          <p:cNvPr id="11" name="グラフ 10"/>
          <p:cNvGraphicFramePr>
            <a:graphicFrameLocks/>
          </p:cNvGraphicFramePr>
          <p:nvPr/>
        </p:nvGraphicFramePr>
        <p:xfrm>
          <a:off x="243109" y="4192013"/>
          <a:ext cx="3907786" cy="25294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表 11"/>
          <p:cNvGraphicFramePr>
            <a:graphicFrameLocks noGrp="1"/>
          </p:cNvGraphicFramePr>
          <p:nvPr/>
        </p:nvGraphicFramePr>
        <p:xfrm>
          <a:off x="158620" y="3833986"/>
          <a:ext cx="4306853" cy="384664"/>
        </p:xfrm>
        <a:graphic>
          <a:graphicData uri="http://schemas.openxmlformats.org/drawingml/2006/table">
            <a:tbl>
              <a:tblPr firstRow="1" bandRow="1">
                <a:tableStyleId>{5C22544A-7EE6-4342-B048-85BDC9FD1C3A}</a:tableStyleId>
              </a:tblPr>
              <a:tblGrid>
                <a:gridCol w="4306853">
                  <a:extLst>
                    <a:ext uri="{9D8B030D-6E8A-4147-A177-3AD203B41FA5}">
                      <a16:colId xmlns:a16="http://schemas.microsoft.com/office/drawing/2014/main" val="3360651160"/>
                    </a:ext>
                  </a:extLst>
                </a:gridCol>
              </a:tblGrid>
              <a:tr h="384664">
                <a:tc>
                  <a:txBody>
                    <a:bodyPr/>
                    <a:lstStyle/>
                    <a:p>
                      <a:r>
                        <a:rPr kumimoji="1" lang="en-US" altLang="ja-JP" sz="1400" b="0" dirty="0">
                          <a:solidFill>
                            <a:schemeClr val="tx1"/>
                          </a:solidFill>
                          <a:latin typeface="Meiryo UI" panose="020B0604030504040204" pitchFamily="50" charset="-128"/>
                          <a:ea typeface="Meiryo UI" panose="020B0604030504040204" pitchFamily="50" charset="-128"/>
                        </a:rPr>
                        <a:t>(</a:t>
                      </a:r>
                      <a:r>
                        <a:rPr kumimoji="1" lang="ja-JP" altLang="en-US" sz="1400" b="0" dirty="0">
                          <a:solidFill>
                            <a:schemeClr val="tx1"/>
                          </a:solidFill>
                          <a:latin typeface="Meiryo UI" panose="020B0604030504040204" pitchFamily="50" charset="-128"/>
                          <a:ea typeface="Meiryo UI" panose="020B0604030504040204" pitchFamily="50" charset="-128"/>
                        </a:rPr>
                        <a:t>２</a:t>
                      </a:r>
                      <a:r>
                        <a:rPr kumimoji="1" lang="en-US" altLang="ja-JP" sz="1400" b="0" dirty="0">
                          <a:solidFill>
                            <a:schemeClr val="tx1"/>
                          </a:solidFill>
                          <a:latin typeface="Meiryo UI" panose="020B0604030504040204" pitchFamily="50" charset="-128"/>
                          <a:ea typeface="Meiryo UI" panose="020B0604030504040204" pitchFamily="50" charset="-128"/>
                        </a:rPr>
                        <a:t>)</a:t>
                      </a:r>
                      <a:r>
                        <a:rPr kumimoji="1" lang="ja-JP" altLang="en-US" sz="1400" b="0" dirty="0">
                          <a:solidFill>
                            <a:schemeClr val="tx1"/>
                          </a:solidFill>
                          <a:latin typeface="Meiryo UI" panose="020B0604030504040204" pitchFamily="50" charset="-128"/>
                          <a:ea typeface="Meiryo UI" panose="020B0604030504040204" pitchFamily="50" charset="-128"/>
                        </a:rPr>
                        <a:t>　児童発達支援センターが支援を実施している機関</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4569954"/>
                  </a:ext>
                </a:extLst>
              </a:tr>
            </a:tbl>
          </a:graphicData>
        </a:graphic>
      </p:graphicFrame>
      <p:graphicFrame>
        <p:nvGraphicFramePr>
          <p:cNvPr id="13" name="グラフ 12"/>
          <p:cNvGraphicFramePr>
            <a:graphicFrameLocks/>
          </p:cNvGraphicFramePr>
          <p:nvPr/>
        </p:nvGraphicFramePr>
        <p:xfrm>
          <a:off x="8455993" y="1747893"/>
          <a:ext cx="3562248" cy="22283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表 13"/>
          <p:cNvGraphicFramePr>
            <a:graphicFrameLocks noGrp="1"/>
          </p:cNvGraphicFramePr>
          <p:nvPr/>
        </p:nvGraphicFramePr>
        <p:xfrm>
          <a:off x="8295121" y="1441868"/>
          <a:ext cx="3980244" cy="319479"/>
        </p:xfrm>
        <a:graphic>
          <a:graphicData uri="http://schemas.openxmlformats.org/drawingml/2006/table">
            <a:tbl>
              <a:tblPr firstRow="1" bandRow="1">
                <a:tableStyleId>{5C22544A-7EE6-4342-B048-85BDC9FD1C3A}</a:tableStyleId>
              </a:tblPr>
              <a:tblGrid>
                <a:gridCol w="3980244">
                  <a:extLst>
                    <a:ext uri="{9D8B030D-6E8A-4147-A177-3AD203B41FA5}">
                      <a16:colId xmlns:a16="http://schemas.microsoft.com/office/drawing/2014/main" val="3360651160"/>
                    </a:ext>
                  </a:extLst>
                </a:gridCol>
              </a:tblGrid>
              <a:tr h="319479">
                <a:tc>
                  <a:txBody>
                    <a:bodyPr/>
                    <a:lstStyle/>
                    <a:p>
                      <a:r>
                        <a:rPr kumimoji="1" lang="en-US" altLang="ja-JP" sz="1400" b="0" u="none" dirty="0">
                          <a:solidFill>
                            <a:schemeClr val="tx1"/>
                          </a:solidFill>
                          <a:latin typeface="+mn-lt"/>
                          <a:ea typeface="Meiryo UI" panose="020B0604030504040204" pitchFamily="50" charset="-128"/>
                        </a:rPr>
                        <a:t>(</a:t>
                      </a:r>
                      <a:r>
                        <a:rPr kumimoji="1" lang="ja-JP" altLang="en-US" sz="1400" b="0" u="none" dirty="0">
                          <a:solidFill>
                            <a:schemeClr val="tx1"/>
                          </a:solidFill>
                          <a:latin typeface="+mn-lt"/>
                          <a:ea typeface="Meiryo UI" panose="020B0604030504040204" pitchFamily="50" charset="-128"/>
                        </a:rPr>
                        <a:t>４</a:t>
                      </a:r>
                      <a:r>
                        <a:rPr kumimoji="1" lang="en-US" altLang="ja-JP" sz="1400" b="0" u="none" dirty="0">
                          <a:solidFill>
                            <a:schemeClr val="tx1"/>
                          </a:solidFill>
                          <a:latin typeface="+mn-lt"/>
                          <a:ea typeface="Meiryo UI" panose="020B0604030504040204" pitchFamily="50" charset="-128"/>
                        </a:rPr>
                        <a:t>)</a:t>
                      </a:r>
                      <a:r>
                        <a:rPr kumimoji="1" lang="ja-JP" altLang="en-US" sz="1400" b="0" u="none" dirty="0">
                          <a:solidFill>
                            <a:schemeClr val="tx1"/>
                          </a:solidFill>
                          <a:latin typeface="+mn-lt"/>
                          <a:ea typeface="Meiryo UI" panose="020B0604030504040204" pitchFamily="50" charset="-128"/>
                        </a:rPr>
                        <a:t>　</a:t>
                      </a:r>
                      <a:r>
                        <a:rPr kumimoji="1" lang="ja-JP" altLang="en-US" sz="1400" b="0" dirty="0">
                          <a:solidFill>
                            <a:schemeClr val="tx1"/>
                          </a:solidFill>
                          <a:latin typeface="Meiryo UI" panose="020B0604030504040204" pitchFamily="50" charset="-128"/>
                          <a:ea typeface="Meiryo UI" panose="020B0604030504040204" pitchFamily="50" charset="-128"/>
                        </a:rPr>
                        <a:t>大阪府発達支援拠点に期待する機能</a:t>
                      </a:r>
                      <a:endParaRPr kumimoji="1" lang="en-US" altLang="ja-JP" sz="1400" b="0" u="none" dirty="0">
                        <a:solidFill>
                          <a:schemeClr val="tx1"/>
                        </a:solidFill>
                        <a:latin typeface="+mn-lt"/>
                        <a:ea typeface="Meiryo UI" panose="020B0604030504040204" pitchFamily="50"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4569954"/>
                  </a:ext>
                </a:extLst>
              </a:tr>
            </a:tbl>
          </a:graphicData>
        </a:graphic>
      </p:graphicFrame>
      <p:sp>
        <p:nvSpPr>
          <p:cNvPr id="5" name="テキスト ボックス 4"/>
          <p:cNvSpPr txBox="1"/>
          <p:nvPr/>
        </p:nvSpPr>
        <p:spPr>
          <a:xfrm>
            <a:off x="268953" y="3540745"/>
            <a:ext cx="3881942" cy="261610"/>
          </a:xfrm>
          <a:prstGeom prst="rect">
            <a:avLst/>
          </a:prstGeom>
          <a:noFill/>
        </p:spPr>
        <p:txBody>
          <a:bodyPr wrap="square" rtlCol="0">
            <a:spAutoFit/>
          </a:bodyPr>
          <a:lstStyle/>
          <a:p>
            <a:r>
              <a:rPr kumimoji="1" lang="en-US" altLang="ja-JP" sz="1100" dirty="0"/>
              <a:t>※</a:t>
            </a:r>
            <a:r>
              <a:rPr kumimoji="1" lang="ja-JP" altLang="en-US" sz="1100" dirty="0"/>
              <a:t>単独設置せず共同確保</a:t>
            </a:r>
            <a:r>
              <a:rPr kumimoji="1" lang="ja-JP" altLang="en-US" sz="1100"/>
              <a:t>している</a:t>
            </a:r>
            <a:r>
              <a:rPr lang="ja-JP" altLang="en-US" sz="1100"/>
              <a:t>市町</a:t>
            </a:r>
            <a:r>
              <a:rPr kumimoji="1" lang="ja-JP" altLang="en-US" sz="1100"/>
              <a:t>も</a:t>
            </a:r>
            <a:r>
              <a:rPr kumimoji="1" lang="ja-JP" altLang="en-US" sz="1100" dirty="0"/>
              <a:t>確保済に計上</a:t>
            </a:r>
          </a:p>
        </p:txBody>
      </p:sp>
    </p:spTree>
    <p:extLst>
      <p:ext uri="{BB962C8B-B14F-4D97-AF65-F5344CB8AC3E}">
        <p14:creationId xmlns:p14="http://schemas.microsoft.com/office/powerpoint/2010/main" val="4121335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87851"/>
            <a:ext cx="10515600" cy="599983"/>
          </a:xfrm>
          <a:ln>
            <a:noFill/>
          </a:ln>
        </p:spPr>
        <p:txBody>
          <a:bodyPr>
            <a:normAutofit/>
          </a:bodyPr>
          <a:lstStyle/>
          <a:p>
            <a:r>
              <a:rPr kumimoji="1" lang="ja-JP" altLang="en-US" sz="2200" b="1" dirty="0">
                <a:latin typeface="+mn-ea"/>
                <a:ea typeface="+mn-ea"/>
              </a:rPr>
              <a:t>こどもワーキングで議論いただいた今後の連携体制案（</a:t>
            </a:r>
            <a:r>
              <a:rPr kumimoji="1" lang="en-US" altLang="ja-JP" sz="2200" b="1" dirty="0">
                <a:latin typeface="+mn-ea"/>
                <a:ea typeface="+mn-ea"/>
              </a:rPr>
              <a:t>7</a:t>
            </a:r>
            <a:r>
              <a:rPr kumimoji="1" lang="ja-JP" altLang="en-US" sz="2200" b="1" dirty="0">
                <a:latin typeface="+mn-ea"/>
                <a:ea typeface="+mn-ea"/>
              </a:rPr>
              <a:t>月</a:t>
            </a:r>
            <a:r>
              <a:rPr kumimoji="1" lang="en-US" altLang="ja-JP" sz="2200" b="1" dirty="0">
                <a:latin typeface="+mn-ea"/>
                <a:ea typeface="+mn-ea"/>
              </a:rPr>
              <a:t>27</a:t>
            </a:r>
            <a:r>
              <a:rPr kumimoji="1" lang="ja-JP" altLang="en-US" sz="2200" b="1" dirty="0">
                <a:latin typeface="+mn-ea"/>
                <a:ea typeface="+mn-ea"/>
              </a:rPr>
              <a:t>日実施）</a:t>
            </a:r>
          </a:p>
        </p:txBody>
      </p:sp>
      <p:sp>
        <p:nvSpPr>
          <p:cNvPr id="3" name="コンテンツ プレースホルダー 2"/>
          <p:cNvSpPr>
            <a:spLocks noGrp="1"/>
          </p:cNvSpPr>
          <p:nvPr>
            <p:ph idx="1"/>
          </p:nvPr>
        </p:nvSpPr>
        <p:spPr>
          <a:xfrm>
            <a:off x="798313" y="3128282"/>
            <a:ext cx="10544958" cy="575332"/>
          </a:xfrm>
        </p:spPr>
        <p:txBody>
          <a:bodyPr>
            <a:noAutofit/>
          </a:bodyPr>
          <a:lstStyle/>
          <a:p>
            <a:r>
              <a:rPr lang="ja-JP" altLang="en-US" sz="1600" dirty="0"/>
              <a:t>機関支援における</a:t>
            </a:r>
            <a:r>
              <a:rPr lang="ja-JP" altLang="ja-JP" sz="1600" dirty="0"/>
              <a:t>発達支援拠点と児童発達支援センターの連携</a:t>
            </a:r>
            <a:r>
              <a:rPr lang="ja-JP" altLang="en-US" sz="1600" dirty="0"/>
              <a:t>の手法としては、以下が考えられる。</a:t>
            </a:r>
            <a:endParaRPr lang="en-US" altLang="ja-JP" sz="1600" dirty="0"/>
          </a:p>
          <a:p>
            <a:pPr marL="0" indent="0">
              <a:buNone/>
            </a:pPr>
            <a:r>
              <a:rPr lang="ja-JP" altLang="en-US" sz="1600" dirty="0"/>
              <a:t>　</a:t>
            </a:r>
            <a:r>
              <a:rPr lang="ja-JP" altLang="ja-JP" sz="1600" dirty="0"/>
              <a:t>＜</a:t>
            </a:r>
            <a:r>
              <a:rPr lang="ja-JP" altLang="en-US" sz="1600" dirty="0"/>
              <a:t>機関支援における</a:t>
            </a:r>
            <a:r>
              <a:rPr lang="ja-JP" altLang="ja-JP" sz="1600" dirty="0"/>
              <a:t>連携の例＞</a:t>
            </a:r>
          </a:p>
          <a:p>
            <a:pPr marL="0" indent="0">
              <a:buNone/>
            </a:pPr>
            <a:r>
              <a:rPr lang="ja-JP" altLang="en-US" sz="1600" dirty="0"/>
              <a:t>　</a:t>
            </a:r>
            <a:endParaRPr lang="en-US" altLang="ja-JP" sz="1600" dirty="0"/>
          </a:p>
          <a:p>
            <a:pPr marL="0" indent="0">
              <a:buNone/>
            </a:pPr>
            <a:endParaRPr lang="en-US" altLang="ja-JP" sz="1600" dirty="0"/>
          </a:p>
          <a:p>
            <a:pPr marL="0" indent="0">
              <a:buNone/>
            </a:pPr>
            <a:endParaRPr lang="en-US" altLang="ja-JP" sz="1600" dirty="0"/>
          </a:p>
          <a:p>
            <a:pPr marL="0" indent="0">
              <a:buNone/>
            </a:pPr>
            <a:endParaRPr lang="en-US" altLang="ja-JP" sz="1600" dirty="0"/>
          </a:p>
          <a:p>
            <a:pPr marL="0" indent="0">
              <a:buNone/>
            </a:pPr>
            <a:endParaRPr lang="en-US" altLang="ja-JP" sz="1600" dirty="0"/>
          </a:p>
          <a:p>
            <a:pPr marL="0" indent="0">
              <a:buNone/>
            </a:pPr>
            <a:endParaRPr lang="en-US" altLang="ja-JP" sz="1600" dirty="0"/>
          </a:p>
          <a:p>
            <a:r>
              <a:rPr lang="ja-JP" altLang="en-US" sz="1600" dirty="0"/>
              <a:t>発達支援拠点と児童発達支援センターの情報共有や協議の場としてどのようなものが考えられるか。</a:t>
            </a:r>
            <a:endParaRPr lang="en-US" altLang="ja-JP" dirty="0"/>
          </a:p>
          <a:p>
            <a:endParaRPr kumimoji="1" lang="en-US" altLang="ja-JP" dirty="0"/>
          </a:p>
          <a:p>
            <a:pPr marL="0" indent="0">
              <a:buNone/>
            </a:pPr>
            <a:endParaRPr kumimoji="1" lang="en-US" altLang="ja-JP" dirty="0">
              <a:solidFill>
                <a:srgbClr val="FF0000"/>
              </a:solidFill>
            </a:endParaRPr>
          </a:p>
        </p:txBody>
      </p:sp>
      <p:sp>
        <p:nvSpPr>
          <p:cNvPr id="4" name="スライド番号プレースホルダー 3"/>
          <p:cNvSpPr>
            <a:spLocks noGrp="1"/>
          </p:cNvSpPr>
          <p:nvPr>
            <p:ph type="sldNum" sz="quarter" idx="12"/>
          </p:nvPr>
        </p:nvSpPr>
        <p:spPr/>
        <p:txBody>
          <a:bodyPr/>
          <a:lstStyle/>
          <a:p>
            <a:fld id="{556B7548-3067-481A-BA2E-B2E16A31E925}" type="slidenum">
              <a:rPr kumimoji="1" lang="ja-JP" altLang="en-US" b="1" smtClean="0">
                <a:solidFill>
                  <a:schemeClr val="tx1"/>
                </a:solidFill>
              </a:rPr>
              <a:t>12</a:t>
            </a:fld>
            <a:endParaRPr kumimoji="1" lang="ja-JP" altLang="en-US" b="1" dirty="0">
              <a:solidFill>
                <a:schemeClr val="tx1"/>
              </a:solidFill>
            </a:endParaRPr>
          </a:p>
        </p:txBody>
      </p:sp>
      <p:graphicFrame>
        <p:nvGraphicFramePr>
          <p:cNvPr id="5" name="表 4"/>
          <p:cNvGraphicFramePr>
            <a:graphicFrameLocks noGrp="1"/>
          </p:cNvGraphicFramePr>
          <p:nvPr>
            <p:extLst>
              <p:ext uri="{D42A27DB-BD31-4B8C-83A1-F6EECF244321}">
                <p14:modId xmlns:p14="http://schemas.microsoft.com/office/powerpoint/2010/main" val="4039103480"/>
              </p:ext>
            </p:extLst>
          </p:nvPr>
        </p:nvGraphicFramePr>
        <p:xfrm>
          <a:off x="852879" y="1745105"/>
          <a:ext cx="10515600" cy="9673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4141903048"/>
                    </a:ext>
                  </a:extLst>
                </a:gridCol>
                <a:gridCol w="5257800">
                  <a:extLst>
                    <a:ext uri="{9D8B030D-6E8A-4147-A177-3AD203B41FA5}">
                      <a16:colId xmlns:a16="http://schemas.microsoft.com/office/drawing/2014/main" val="2960797841"/>
                    </a:ext>
                  </a:extLst>
                </a:gridCol>
              </a:tblGrid>
              <a:tr h="325949">
                <a:tc>
                  <a:txBody>
                    <a:bodyPr/>
                    <a:lstStyle/>
                    <a:p>
                      <a:pPr algn="ctr"/>
                      <a:r>
                        <a:rPr kumimoji="1" lang="ja-JP" altLang="en-US" sz="1600" dirty="0"/>
                        <a:t>発達支援拠点</a:t>
                      </a:r>
                    </a:p>
                  </a:txBody>
                  <a:tcPr/>
                </a:tc>
                <a:tc>
                  <a:txBody>
                    <a:bodyPr/>
                    <a:lstStyle/>
                    <a:p>
                      <a:pPr algn="ctr"/>
                      <a:r>
                        <a:rPr kumimoji="1" lang="ja-JP" altLang="en-US" sz="1600" dirty="0"/>
                        <a:t>児童発達支援センター</a:t>
                      </a:r>
                    </a:p>
                  </a:txBody>
                  <a:tcPr/>
                </a:tc>
                <a:extLst>
                  <a:ext uri="{0D108BD9-81ED-4DB2-BD59-A6C34878D82A}">
                    <a16:rowId xmlns:a16="http://schemas.microsoft.com/office/drawing/2014/main" val="3066047191"/>
                  </a:ext>
                </a:extLst>
              </a:tr>
              <a:tr h="632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err="1">
                          <a:solidFill>
                            <a:schemeClr val="tx1"/>
                          </a:solidFill>
                        </a:rPr>
                        <a:t>発達障がい</a:t>
                      </a:r>
                      <a:r>
                        <a:rPr kumimoji="1" lang="ja-JP" altLang="en-US" sz="1600" dirty="0">
                          <a:solidFill>
                            <a:schemeClr val="tx1"/>
                          </a:solidFill>
                        </a:rPr>
                        <a:t>児支援の専門性及びノウハウが必要とされる場合に機関支援を実施する。</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rPr>
                        <a:t>全ての</a:t>
                      </a:r>
                      <a:r>
                        <a:rPr kumimoji="1" lang="ja-JP" altLang="en-US" sz="1600" dirty="0" err="1">
                          <a:solidFill>
                            <a:schemeClr val="tx1"/>
                          </a:solidFill>
                        </a:rPr>
                        <a:t>障がい</a:t>
                      </a:r>
                      <a:r>
                        <a:rPr kumimoji="1" lang="ja-JP" altLang="en-US" sz="1600" dirty="0">
                          <a:solidFill>
                            <a:schemeClr val="tx1"/>
                          </a:solidFill>
                        </a:rPr>
                        <a:t>種別を対象として機関支援を実施する。</a:t>
                      </a:r>
                    </a:p>
                    <a:p>
                      <a:endParaRPr kumimoji="1" lang="ja-JP" altLang="en-US" sz="1600" dirty="0">
                        <a:solidFill>
                          <a:schemeClr val="tx1"/>
                        </a:solidFill>
                      </a:endParaRPr>
                    </a:p>
                  </a:txBody>
                  <a:tcPr/>
                </a:tc>
                <a:extLst>
                  <a:ext uri="{0D108BD9-81ED-4DB2-BD59-A6C34878D82A}">
                    <a16:rowId xmlns:a16="http://schemas.microsoft.com/office/drawing/2014/main" val="2969439606"/>
                  </a:ext>
                </a:extLst>
              </a:tr>
            </a:tbl>
          </a:graphicData>
        </a:graphic>
      </p:graphicFrame>
      <p:sp>
        <p:nvSpPr>
          <p:cNvPr id="6" name="テキスト ボックス 5"/>
          <p:cNvSpPr txBox="1"/>
          <p:nvPr/>
        </p:nvSpPr>
        <p:spPr>
          <a:xfrm>
            <a:off x="798313" y="1124468"/>
            <a:ext cx="10478386" cy="584775"/>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err="1"/>
              <a:t>障がい</a:t>
            </a:r>
            <a:r>
              <a:rPr kumimoji="1" lang="ja-JP" altLang="en-US" sz="1600" dirty="0"/>
              <a:t>児通所支援事業所への機関支援における発達支援拠点及び児童発達支援センターの役割は以下の通りと考えられる。</a:t>
            </a:r>
          </a:p>
        </p:txBody>
      </p:sp>
      <p:grpSp>
        <p:nvGrpSpPr>
          <p:cNvPr id="32" name="グループ化 31"/>
          <p:cNvGrpSpPr/>
          <p:nvPr/>
        </p:nvGrpSpPr>
        <p:grpSpPr>
          <a:xfrm>
            <a:off x="6619665" y="3884693"/>
            <a:ext cx="2938281" cy="1937665"/>
            <a:chOff x="6634344" y="4184893"/>
            <a:chExt cx="2938281" cy="1937665"/>
          </a:xfrm>
        </p:grpSpPr>
        <p:sp>
          <p:nvSpPr>
            <p:cNvPr id="9" name="正方形/長方形 8"/>
            <p:cNvSpPr/>
            <p:nvPr/>
          </p:nvSpPr>
          <p:spPr>
            <a:xfrm>
              <a:off x="6670428" y="4184893"/>
              <a:ext cx="2902197" cy="19376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6634344" y="4212654"/>
              <a:ext cx="449896" cy="400110"/>
            </a:xfrm>
            <a:prstGeom prst="rect">
              <a:avLst/>
            </a:prstGeom>
            <a:noFill/>
          </p:spPr>
          <p:txBody>
            <a:bodyPr wrap="square" rtlCol="0">
              <a:spAutoFit/>
            </a:bodyPr>
            <a:lstStyle/>
            <a:p>
              <a:r>
                <a:rPr lang="ja-JP" altLang="en-US" sz="2000" b="1" dirty="0"/>
                <a:t>③</a:t>
              </a:r>
              <a:endParaRPr kumimoji="1" lang="ja-JP" altLang="en-US" sz="2000" b="1" dirty="0"/>
            </a:p>
          </p:txBody>
        </p:sp>
        <p:sp>
          <p:nvSpPr>
            <p:cNvPr id="43" name="正方形/長方形 42"/>
            <p:cNvSpPr/>
            <p:nvPr/>
          </p:nvSpPr>
          <p:spPr>
            <a:xfrm>
              <a:off x="7005084" y="4355828"/>
              <a:ext cx="1182897" cy="6798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7018079" y="4500182"/>
              <a:ext cx="1329091" cy="492443"/>
            </a:xfrm>
            <a:prstGeom prst="rect">
              <a:avLst/>
            </a:prstGeom>
            <a:noFill/>
          </p:spPr>
          <p:txBody>
            <a:bodyPr wrap="square" rtlCol="0">
              <a:spAutoFit/>
            </a:bodyPr>
            <a:lstStyle/>
            <a:p>
              <a:r>
                <a:rPr kumimoji="1" lang="ja-JP" altLang="en-US" sz="1300" dirty="0"/>
                <a:t>児童発達支援センター</a:t>
              </a:r>
            </a:p>
          </p:txBody>
        </p:sp>
        <p:sp>
          <p:nvSpPr>
            <p:cNvPr id="45" name="正方形/長方形 44"/>
            <p:cNvSpPr/>
            <p:nvPr/>
          </p:nvSpPr>
          <p:spPr>
            <a:xfrm>
              <a:off x="7005084" y="5415022"/>
              <a:ext cx="1182897" cy="6798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6976412" y="5585933"/>
              <a:ext cx="1347380" cy="292388"/>
            </a:xfrm>
            <a:prstGeom prst="rect">
              <a:avLst/>
            </a:prstGeom>
            <a:noFill/>
          </p:spPr>
          <p:txBody>
            <a:bodyPr wrap="square" rtlCol="0">
              <a:spAutoFit/>
            </a:bodyPr>
            <a:lstStyle/>
            <a:p>
              <a:r>
                <a:rPr lang="ja-JP" altLang="en-US" sz="1300" dirty="0"/>
                <a:t>発達支援拠点</a:t>
              </a:r>
              <a:endParaRPr kumimoji="1" lang="ja-JP" altLang="en-US" sz="1300" dirty="0"/>
            </a:p>
          </p:txBody>
        </p:sp>
        <p:sp>
          <p:nvSpPr>
            <p:cNvPr id="47" name="下矢印 46"/>
            <p:cNvSpPr/>
            <p:nvPr/>
          </p:nvSpPr>
          <p:spPr>
            <a:xfrm>
              <a:off x="7770361" y="5059799"/>
              <a:ext cx="280288" cy="3669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p:cNvSpPr/>
            <p:nvPr/>
          </p:nvSpPr>
          <p:spPr>
            <a:xfrm>
              <a:off x="8923358" y="4870661"/>
              <a:ext cx="523745" cy="6169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8981152" y="4937313"/>
              <a:ext cx="353943" cy="682581"/>
            </a:xfrm>
            <a:prstGeom prst="rect">
              <a:avLst/>
            </a:prstGeom>
            <a:noFill/>
          </p:spPr>
          <p:txBody>
            <a:bodyPr vert="eaVert" wrap="square" rtlCol="0">
              <a:spAutoFit/>
            </a:bodyPr>
            <a:lstStyle/>
            <a:p>
              <a:r>
                <a:rPr lang="ja-JP" altLang="en-US" sz="1100" dirty="0"/>
                <a:t>事業所</a:t>
              </a:r>
              <a:endParaRPr kumimoji="1" lang="ja-JP" altLang="en-US" sz="1100" dirty="0"/>
            </a:p>
          </p:txBody>
        </p:sp>
        <p:sp>
          <p:nvSpPr>
            <p:cNvPr id="50" name="右矢印 49"/>
            <p:cNvSpPr/>
            <p:nvPr/>
          </p:nvSpPr>
          <p:spPr>
            <a:xfrm rot="19562833">
              <a:off x="8263928" y="5235401"/>
              <a:ext cx="688482" cy="2803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6642147" y="5067044"/>
              <a:ext cx="1181278" cy="261610"/>
            </a:xfrm>
            <a:prstGeom prst="rect">
              <a:avLst/>
            </a:prstGeom>
            <a:noFill/>
          </p:spPr>
          <p:txBody>
            <a:bodyPr wrap="square" rtlCol="0">
              <a:spAutoFit/>
            </a:bodyPr>
            <a:lstStyle/>
            <a:p>
              <a:r>
                <a:rPr kumimoji="1" lang="ja-JP" altLang="en-US" sz="1100" dirty="0"/>
                <a:t>機関支援を依頼</a:t>
              </a:r>
            </a:p>
          </p:txBody>
        </p:sp>
        <p:sp>
          <p:nvSpPr>
            <p:cNvPr id="55" name="テキスト ボックス 54"/>
            <p:cNvSpPr txBox="1"/>
            <p:nvPr/>
          </p:nvSpPr>
          <p:spPr>
            <a:xfrm>
              <a:off x="8297865" y="5649658"/>
              <a:ext cx="832363" cy="261610"/>
            </a:xfrm>
            <a:prstGeom prst="rect">
              <a:avLst/>
            </a:prstGeom>
            <a:noFill/>
          </p:spPr>
          <p:txBody>
            <a:bodyPr wrap="square" rtlCol="0">
              <a:spAutoFit/>
            </a:bodyPr>
            <a:lstStyle/>
            <a:p>
              <a:r>
                <a:rPr lang="ja-JP" altLang="en-US" sz="1100" dirty="0"/>
                <a:t>機関支援</a:t>
              </a:r>
              <a:endParaRPr kumimoji="1" lang="ja-JP" altLang="en-US" sz="1100" dirty="0"/>
            </a:p>
          </p:txBody>
        </p:sp>
      </p:grpSp>
      <p:grpSp>
        <p:nvGrpSpPr>
          <p:cNvPr id="31" name="グループ化 30"/>
          <p:cNvGrpSpPr/>
          <p:nvPr/>
        </p:nvGrpSpPr>
        <p:grpSpPr>
          <a:xfrm>
            <a:off x="3735706" y="3864208"/>
            <a:ext cx="2839695" cy="1942072"/>
            <a:chOff x="3750385" y="4164408"/>
            <a:chExt cx="2839695" cy="1942072"/>
          </a:xfrm>
        </p:grpSpPr>
        <p:sp>
          <p:nvSpPr>
            <p:cNvPr id="8" name="正方形/長方形 7"/>
            <p:cNvSpPr/>
            <p:nvPr/>
          </p:nvSpPr>
          <p:spPr>
            <a:xfrm>
              <a:off x="3775425" y="4182903"/>
              <a:ext cx="2814655" cy="19235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p:cNvSpPr/>
            <p:nvPr/>
          </p:nvSpPr>
          <p:spPr>
            <a:xfrm>
              <a:off x="5880738" y="4676690"/>
              <a:ext cx="537270" cy="6017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5958988" y="4763156"/>
              <a:ext cx="353943" cy="625301"/>
            </a:xfrm>
            <a:prstGeom prst="rect">
              <a:avLst/>
            </a:prstGeom>
            <a:noFill/>
          </p:spPr>
          <p:txBody>
            <a:bodyPr vert="eaVert" wrap="square" rtlCol="0">
              <a:noAutofit/>
            </a:bodyPr>
            <a:lstStyle/>
            <a:p>
              <a:r>
                <a:rPr lang="ja-JP" altLang="en-US" sz="1100" dirty="0"/>
                <a:t>事業所</a:t>
              </a:r>
              <a:endParaRPr kumimoji="1" lang="ja-JP" altLang="en-US" sz="1100" dirty="0"/>
            </a:p>
          </p:txBody>
        </p:sp>
        <p:sp>
          <p:nvSpPr>
            <p:cNvPr id="36" name="右矢印 35"/>
            <p:cNvSpPr/>
            <p:nvPr/>
          </p:nvSpPr>
          <p:spPr>
            <a:xfrm>
              <a:off x="5223985" y="4819634"/>
              <a:ext cx="688482" cy="2803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角丸四角形 40"/>
            <p:cNvSpPr/>
            <p:nvPr/>
          </p:nvSpPr>
          <p:spPr>
            <a:xfrm>
              <a:off x="3853743" y="4396631"/>
              <a:ext cx="1317359" cy="170984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3902699" y="4597369"/>
              <a:ext cx="1182897" cy="6798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3965072" y="4660952"/>
              <a:ext cx="1237273" cy="492443"/>
            </a:xfrm>
            <a:prstGeom prst="rect">
              <a:avLst/>
            </a:prstGeom>
            <a:noFill/>
          </p:spPr>
          <p:txBody>
            <a:bodyPr wrap="square" rtlCol="0">
              <a:spAutoFit/>
            </a:bodyPr>
            <a:lstStyle/>
            <a:p>
              <a:r>
                <a:rPr kumimoji="1" lang="ja-JP" altLang="en-US" sz="1300" dirty="0"/>
                <a:t>児童発達支援センター</a:t>
              </a:r>
            </a:p>
          </p:txBody>
        </p:sp>
        <p:sp>
          <p:nvSpPr>
            <p:cNvPr id="39" name="正方形/長方形 38"/>
            <p:cNvSpPr/>
            <p:nvPr/>
          </p:nvSpPr>
          <p:spPr>
            <a:xfrm>
              <a:off x="3897826" y="5383785"/>
              <a:ext cx="1182897" cy="67988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3924117" y="5605373"/>
              <a:ext cx="1347380" cy="292388"/>
            </a:xfrm>
            <a:prstGeom prst="rect">
              <a:avLst/>
            </a:prstGeom>
            <a:noFill/>
          </p:spPr>
          <p:txBody>
            <a:bodyPr wrap="square" rtlCol="0">
              <a:spAutoFit/>
            </a:bodyPr>
            <a:lstStyle/>
            <a:p>
              <a:r>
                <a:rPr lang="ja-JP" altLang="en-US" sz="1300" dirty="0"/>
                <a:t>発達支援拠点</a:t>
              </a:r>
              <a:endParaRPr kumimoji="1" lang="ja-JP" altLang="en-US" sz="1300" dirty="0"/>
            </a:p>
          </p:txBody>
        </p:sp>
        <p:sp>
          <p:nvSpPr>
            <p:cNvPr id="29" name="テキスト ボックス 28"/>
            <p:cNvSpPr txBox="1"/>
            <p:nvPr/>
          </p:nvSpPr>
          <p:spPr>
            <a:xfrm>
              <a:off x="3750385" y="4164408"/>
              <a:ext cx="449896" cy="400110"/>
            </a:xfrm>
            <a:prstGeom prst="rect">
              <a:avLst/>
            </a:prstGeom>
            <a:noFill/>
          </p:spPr>
          <p:txBody>
            <a:bodyPr wrap="square" rtlCol="0">
              <a:spAutoFit/>
            </a:bodyPr>
            <a:lstStyle/>
            <a:p>
              <a:r>
                <a:rPr lang="ja-JP" altLang="en-US" sz="2000" b="1" dirty="0"/>
                <a:t>②</a:t>
              </a:r>
              <a:endParaRPr kumimoji="1" lang="ja-JP" altLang="en-US" sz="2000" b="1" dirty="0"/>
            </a:p>
          </p:txBody>
        </p:sp>
        <p:sp>
          <p:nvSpPr>
            <p:cNvPr id="42" name="テキスト ボックス 41"/>
            <p:cNvSpPr txBox="1"/>
            <p:nvPr/>
          </p:nvSpPr>
          <p:spPr>
            <a:xfrm>
              <a:off x="5146225" y="5487564"/>
              <a:ext cx="1271783" cy="553998"/>
            </a:xfrm>
            <a:prstGeom prst="rect">
              <a:avLst/>
            </a:prstGeom>
            <a:noFill/>
          </p:spPr>
          <p:txBody>
            <a:bodyPr wrap="square" rtlCol="0">
              <a:spAutoFit/>
            </a:bodyPr>
            <a:lstStyle/>
            <a:p>
              <a:pPr marL="85725" indent="-85725"/>
              <a:r>
                <a:rPr lang="en-US" altLang="ja-JP" sz="1000" dirty="0"/>
                <a:t>※</a:t>
              </a:r>
              <a:r>
                <a:rPr lang="ja-JP" altLang="en-US" sz="1000" dirty="0"/>
                <a:t>児童発達支援</a:t>
              </a:r>
              <a:endParaRPr lang="en-US" altLang="ja-JP" sz="1000" dirty="0"/>
            </a:p>
            <a:p>
              <a:pPr marL="85725" indent="-85725"/>
              <a:r>
                <a:rPr lang="ja-JP" altLang="en-US" sz="1000" dirty="0"/>
                <a:t>　センターの</a:t>
              </a:r>
              <a:endParaRPr lang="en-US" altLang="ja-JP" sz="1000" dirty="0"/>
            </a:p>
            <a:p>
              <a:pPr marL="85725" indent="-85725"/>
              <a:r>
                <a:rPr lang="ja-JP" altLang="en-US" sz="1000" dirty="0"/>
                <a:t>　機関支援に同行</a:t>
              </a:r>
              <a:endParaRPr kumimoji="1" lang="ja-JP" altLang="en-US" sz="1000" dirty="0"/>
            </a:p>
          </p:txBody>
        </p:sp>
        <p:sp>
          <p:nvSpPr>
            <p:cNvPr id="56" name="テキスト ボックス 55"/>
            <p:cNvSpPr txBox="1"/>
            <p:nvPr/>
          </p:nvSpPr>
          <p:spPr>
            <a:xfrm>
              <a:off x="5120231" y="4558024"/>
              <a:ext cx="832363" cy="261610"/>
            </a:xfrm>
            <a:prstGeom prst="rect">
              <a:avLst/>
            </a:prstGeom>
            <a:noFill/>
          </p:spPr>
          <p:txBody>
            <a:bodyPr wrap="square" rtlCol="0">
              <a:spAutoFit/>
            </a:bodyPr>
            <a:lstStyle/>
            <a:p>
              <a:r>
                <a:rPr lang="ja-JP" altLang="en-US" sz="1100" dirty="0"/>
                <a:t>機関支援</a:t>
              </a:r>
              <a:endParaRPr kumimoji="1" lang="ja-JP" altLang="en-US" sz="1100" dirty="0"/>
            </a:p>
          </p:txBody>
        </p:sp>
      </p:grpSp>
      <p:grpSp>
        <p:nvGrpSpPr>
          <p:cNvPr id="21" name="グループ化 20"/>
          <p:cNvGrpSpPr/>
          <p:nvPr/>
        </p:nvGrpSpPr>
        <p:grpSpPr>
          <a:xfrm>
            <a:off x="814388" y="3873112"/>
            <a:ext cx="2855725" cy="1949246"/>
            <a:chOff x="829067" y="4173312"/>
            <a:chExt cx="2855725" cy="1949246"/>
          </a:xfrm>
        </p:grpSpPr>
        <p:sp>
          <p:nvSpPr>
            <p:cNvPr id="28" name="テキスト ボックス 27"/>
            <p:cNvSpPr txBox="1"/>
            <p:nvPr/>
          </p:nvSpPr>
          <p:spPr>
            <a:xfrm>
              <a:off x="829067" y="4173312"/>
              <a:ext cx="449896" cy="400110"/>
            </a:xfrm>
            <a:prstGeom prst="rect">
              <a:avLst/>
            </a:prstGeom>
            <a:noFill/>
          </p:spPr>
          <p:txBody>
            <a:bodyPr wrap="square" rtlCol="0">
              <a:spAutoFit/>
            </a:bodyPr>
            <a:lstStyle/>
            <a:p>
              <a:r>
                <a:rPr kumimoji="1" lang="ja-JP" altLang="en-US" sz="2000" b="1" dirty="0"/>
                <a:t>①</a:t>
              </a:r>
            </a:p>
          </p:txBody>
        </p:sp>
        <p:grpSp>
          <p:nvGrpSpPr>
            <p:cNvPr id="19" name="グループ化 18"/>
            <p:cNvGrpSpPr/>
            <p:nvPr/>
          </p:nvGrpSpPr>
          <p:grpSpPr>
            <a:xfrm>
              <a:off x="838200" y="4199449"/>
              <a:ext cx="2846592" cy="1923109"/>
              <a:chOff x="838200" y="4199449"/>
              <a:chExt cx="2846592" cy="1923109"/>
            </a:xfrm>
          </p:grpSpPr>
          <p:sp>
            <p:nvSpPr>
              <p:cNvPr id="17" name="楕円 16"/>
              <p:cNvSpPr/>
              <p:nvPr/>
            </p:nvSpPr>
            <p:spPr>
              <a:xfrm>
                <a:off x="3133206" y="4338749"/>
                <a:ext cx="431258" cy="4836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楕円 51"/>
              <p:cNvSpPr/>
              <p:nvPr/>
            </p:nvSpPr>
            <p:spPr>
              <a:xfrm>
                <a:off x="3110867" y="4952292"/>
                <a:ext cx="466804" cy="4836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62"/>
              <p:cNvSpPr/>
              <p:nvPr/>
            </p:nvSpPr>
            <p:spPr>
              <a:xfrm>
                <a:off x="3123945" y="5453612"/>
                <a:ext cx="466804" cy="4836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p:cNvGrpSpPr/>
              <p:nvPr/>
            </p:nvGrpSpPr>
            <p:grpSpPr>
              <a:xfrm>
                <a:off x="838200" y="4199449"/>
                <a:ext cx="2846592" cy="1923109"/>
                <a:chOff x="838200" y="4199449"/>
                <a:chExt cx="2846592" cy="1923109"/>
              </a:xfrm>
            </p:grpSpPr>
            <p:sp>
              <p:nvSpPr>
                <p:cNvPr id="7" name="正方形/長方形 6"/>
                <p:cNvSpPr/>
                <p:nvPr/>
              </p:nvSpPr>
              <p:spPr>
                <a:xfrm>
                  <a:off x="838200" y="4199449"/>
                  <a:ext cx="2846592" cy="19231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a:off x="978153" y="4543566"/>
                  <a:ext cx="437106" cy="1239048"/>
                  <a:chOff x="978153" y="4543566"/>
                  <a:chExt cx="437106" cy="1239048"/>
                </a:xfrm>
              </p:grpSpPr>
              <p:sp>
                <p:nvSpPr>
                  <p:cNvPr id="11" name="正方形/長方形 10"/>
                  <p:cNvSpPr/>
                  <p:nvPr/>
                </p:nvSpPr>
                <p:spPr>
                  <a:xfrm>
                    <a:off x="978153" y="4543566"/>
                    <a:ext cx="437106" cy="12390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988796" y="4623515"/>
                    <a:ext cx="384721" cy="1159099"/>
                  </a:xfrm>
                  <a:prstGeom prst="rect">
                    <a:avLst/>
                  </a:prstGeom>
                  <a:noFill/>
                </p:spPr>
                <p:txBody>
                  <a:bodyPr vert="eaVert" wrap="square" rtlCol="0">
                    <a:spAutoFit/>
                  </a:bodyPr>
                  <a:lstStyle/>
                  <a:p>
                    <a:r>
                      <a:rPr kumimoji="1" lang="ja-JP" altLang="en-US" sz="1300" dirty="0"/>
                      <a:t>発達支援拠点</a:t>
                    </a:r>
                  </a:p>
                </p:txBody>
              </p:sp>
            </p:grpSp>
            <p:sp>
              <p:nvSpPr>
                <p:cNvPr id="13" name="正方形/長方形 12"/>
                <p:cNvSpPr/>
                <p:nvPr/>
              </p:nvSpPr>
              <p:spPr>
                <a:xfrm>
                  <a:off x="2009668" y="4543566"/>
                  <a:ext cx="538020" cy="12621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081670" y="4619078"/>
                  <a:ext cx="487761" cy="1159099"/>
                </a:xfrm>
                <a:prstGeom prst="rect">
                  <a:avLst/>
                </a:prstGeom>
                <a:noFill/>
              </p:spPr>
              <p:txBody>
                <a:bodyPr vert="eaVert" wrap="square" rtlCol="0">
                  <a:noAutofit/>
                </a:bodyPr>
                <a:lstStyle/>
                <a:p>
                  <a:r>
                    <a:rPr lang="ja-JP" altLang="en-US" sz="1300" dirty="0"/>
                    <a:t>児童発達支援センター</a:t>
                  </a:r>
                  <a:endParaRPr kumimoji="1" lang="ja-JP" altLang="en-US" sz="1300" dirty="0"/>
                </a:p>
              </p:txBody>
            </p:sp>
            <p:sp>
              <p:nvSpPr>
                <p:cNvPr id="20" name="テキスト ボックス 19"/>
                <p:cNvSpPr txBox="1"/>
                <p:nvPr/>
              </p:nvSpPr>
              <p:spPr>
                <a:xfrm>
                  <a:off x="3160040" y="4364150"/>
                  <a:ext cx="353943" cy="645290"/>
                </a:xfrm>
                <a:prstGeom prst="rect">
                  <a:avLst/>
                </a:prstGeom>
                <a:noFill/>
              </p:spPr>
              <p:txBody>
                <a:bodyPr vert="eaVert" wrap="square" rtlCol="0">
                  <a:noAutofit/>
                </a:bodyPr>
                <a:lstStyle/>
                <a:p>
                  <a:r>
                    <a:rPr lang="ja-JP" altLang="en-US" sz="1100" dirty="0"/>
                    <a:t>事業所</a:t>
                  </a:r>
                  <a:endParaRPr kumimoji="1" lang="ja-JP" altLang="en-US" sz="1100" dirty="0"/>
                </a:p>
              </p:txBody>
            </p:sp>
            <p:sp>
              <p:nvSpPr>
                <p:cNvPr id="24" name="右矢印 23"/>
                <p:cNvSpPr/>
                <p:nvPr/>
              </p:nvSpPr>
              <p:spPr>
                <a:xfrm>
                  <a:off x="1518516" y="5090095"/>
                  <a:ext cx="441472" cy="153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右矢印 24"/>
                <p:cNvSpPr/>
                <p:nvPr/>
              </p:nvSpPr>
              <p:spPr>
                <a:xfrm>
                  <a:off x="2614784" y="5072192"/>
                  <a:ext cx="381000" cy="1869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a:off x="2622913" y="4573996"/>
                  <a:ext cx="381000" cy="1869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右矢印 26"/>
                <p:cNvSpPr/>
                <p:nvPr/>
              </p:nvSpPr>
              <p:spPr>
                <a:xfrm>
                  <a:off x="2613383" y="5545791"/>
                  <a:ext cx="381000" cy="1869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p:cNvSpPr txBox="1"/>
                <p:nvPr/>
              </p:nvSpPr>
              <p:spPr>
                <a:xfrm>
                  <a:off x="2438662" y="4297787"/>
                  <a:ext cx="832363" cy="261610"/>
                </a:xfrm>
                <a:prstGeom prst="rect">
                  <a:avLst/>
                </a:prstGeom>
                <a:noFill/>
              </p:spPr>
              <p:txBody>
                <a:bodyPr wrap="square" rtlCol="0">
                  <a:spAutoFit/>
                </a:bodyPr>
                <a:lstStyle/>
                <a:p>
                  <a:r>
                    <a:rPr lang="ja-JP" altLang="en-US" sz="1100" dirty="0"/>
                    <a:t>機関支援</a:t>
                  </a:r>
                  <a:endParaRPr kumimoji="1" lang="ja-JP" altLang="en-US" sz="1100" dirty="0"/>
                </a:p>
              </p:txBody>
            </p:sp>
            <p:sp>
              <p:nvSpPr>
                <p:cNvPr id="58" name="テキスト ボックス 57"/>
                <p:cNvSpPr txBox="1"/>
                <p:nvPr/>
              </p:nvSpPr>
              <p:spPr>
                <a:xfrm>
                  <a:off x="1352661" y="4808026"/>
                  <a:ext cx="832363" cy="261610"/>
                </a:xfrm>
                <a:prstGeom prst="rect">
                  <a:avLst/>
                </a:prstGeom>
                <a:noFill/>
              </p:spPr>
              <p:txBody>
                <a:bodyPr wrap="square" rtlCol="0">
                  <a:spAutoFit/>
                </a:bodyPr>
                <a:lstStyle/>
                <a:p>
                  <a:r>
                    <a:rPr lang="ja-JP" altLang="en-US" sz="1100" dirty="0"/>
                    <a:t>機関支援</a:t>
                  </a:r>
                  <a:endParaRPr kumimoji="1" lang="ja-JP" altLang="en-US" sz="1100" dirty="0"/>
                </a:p>
              </p:txBody>
            </p:sp>
            <p:sp>
              <p:nvSpPr>
                <p:cNvPr id="54" name="テキスト ボックス 53"/>
                <p:cNvSpPr txBox="1"/>
                <p:nvPr/>
              </p:nvSpPr>
              <p:spPr>
                <a:xfrm>
                  <a:off x="3154357" y="4924751"/>
                  <a:ext cx="374271" cy="645290"/>
                </a:xfrm>
                <a:prstGeom prst="rect">
                  <a:avLst/>
                </a:prstGeom>
                <a:noFill/>
              </p:spPr>
              <p:txBody>
                <a:bodyPr vert="eaVert" wrap="square" rtlCol="0">
                  <a:noAutofit/>
                </a:bodyPr>
                <a:lstStyle/>
                <a:p>
                  <a:r>
                    <a:rPr lang="ja-JP" altLang="en-US" sz="1100" dirty="0"/>
                    <a:t>事業所</a:t>
                  </a:r>
                  <a:endParaRPr kumimoji="1" lang="ja-JP" altLang="en-US" sz="1100" dirty="0"/>
                </a:p>
              </p:txBody>
            </p:sp>
            <p:sp>
              <p:nvSpPr>
                <p:cNvPr id="64" name="テキスト ボックス 63"/>
                <p:cNvSpPr txBox="1"/>
                <p:nvPr/>
              </p:nvSpPr>
              <p:spPr>
                <a:xfrm>
                  <a:off x="3154358" y="5454570"/>
                  <a:ext cx="374271" cy="645290"/>
                </a:xfrm>
                <a:prstGeom prst="rect">
                  <a:avLst/>
                </a:prstGeom>
                <a:noFill/>
              </p:spPr>
              <p:txBody>
                <a:bodyPr vert="eaVert" wrap="square" rtlCol="0">
                  <a:noAutofit/>
                </a:bodyPr>
                <a:lstStyle/>
                <a:p>
                  <a:r>
                    <a:rPr lang="ja-JP" altLang="en-US" sz="1100" dirty="0"/>
                    <a:t>事業所</a:t>
                  </a:r>
                  <a:endParaRPr kumimoji="1" lang="ja-JP" altLang="en-US" sz="1100" dirty="0"/>
                </a:p>
              </p:txBody>
            </p:sp>
          </p:grpSp>
        </p:grpSp>
      </p:grpSp>
      <p:sp>
        <p:nvSpPr>
          <p:cNvPr id="10" name="正方形/長方形 9"/>
          <p:cNvSpPr/>
          <p:nvPr/>
        </p:nvSpPr>
        <p:spPr>
          <a:xfrm>
            <a:off x="9744467" y="3880286"/>
            <a:ext cx="1624012" cy="1949246"/>
          </a:xfrm>
          <a:prstGeom prst="rect">
            <a:avLst/>
          </a:prstGeom>
          <a:solidFill>
            <a:schemeClr val="bg1">
              <a:lumMod val="8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15" name="テキスト ボックス 14"/>
          <p:cNvSpPr txBox="1"/>
          <p:nvPr/>
        </p:nvSpPr>
        <p:spPr>
          <a:xfrm>
            <a:off x="9669865" y="3483427"/>
            <a:ext cx="857250" cy="353358"/>
          </a:xfrm>
          <a:prstGeom prst="rect">
            <a:avLst/>
          </a:prstGeom>
          <a:noFill/>
        </p:spPr>
        <p:txBody>
          <a:bodyPr wrap="square" lIns="0" rIns="0" rtlCol="0">
            <a:noAutofit/>
          </a:bodyPr>
          <a:lstStyle/>
          <a:p>
            <a:r>
              <a:rPr kumimoji="1" lang="ja-JP" altLang="en-US" sz="1600" dirty="0"/>
              <a:t>＜現状＞</a:t>
            </a:r>
          </a:p>
        </p:txBody>
      </p:sp>
      <p:sp>
        <p:nvSpPr>
          <p:cNvPr id="65" name="正方形/長方形 64"/>
          <p:cNvSpPr/>
          <p:nvPr/>
        </p:nvSpPr>
        <p:spPr>
          <a:xfrm>
            <a:off x="9843763" y="4148456"/>
            <a:ext cx="451536" cy="12939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9872094" y="4249834"/>
            <a:ext cx="384721" cy="1136591"/>
          </a:xfrm>
          <a:prstGeom prst="rect">
            <a:avLst/>
          </a:prstGeom>
          <a:noFill/>
        </p:spPr>
        <p:txBody>
          <a:bodyPr vert="eaVert" wrap="square" rtlCol="0">
            <a:spAutoFit/>
          </a:bodyPr>
          <a:lstStyle/>
          <a:p>
            <a:r>
              <a:rPr lang="ja-JP" altLang="en-US" sz="1300" dirty="0"/>
              <a:t>発達支援拠点</a:t>
            </a:r>
            <a:endParaRPr kumimoji="1" lang="ja-JP" altLang="en-US" sz="1300" dirty="0"/>
          </a:p>
        </p:txBody>
      </p:sp>
      <p:sp>
        <p:nvSpPr>
          <p:cNvPr id="67" name="右矢印 66"/>
          <p:cNvSpPr/>
          <p:nvPr/>
        </p:nvSpPr>
        <p:spPr>
          <a:xfrm>
            <a:off x="10390987" y="4798428"/>
            <a:ext cx="441472" cy="153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p:cNvSpPr txBox="1"/>
          <p:nvPr/>
        </p:nvSpPr>
        <p:spPr>
          <a:xfrm>
            <a:off x="10225132" y="4516359"/>
            <a:ext cx="832363" cy="261610"/>
          </a:xfrm>
          <a:prstGeom prst="rect">
            <a:avLst/>
          </a:prstGeom>
          <a:noFill/>
        </p:spPr>
        <p:txBody>
          <a:bodyPr wrap="square" rtlCol="0">
            <a:spAutoFit/>
          </a:bodyPr>
          <a:lstStyle/>
          <a:p>
            <a:r>
              <a:rPr lang="ja-JP" altLang="en-US" sz="1100" dirty="0"/>
              <a:t>機関支援</a:t>
            </a:r>
            <a:endParaRPr kumimoji="1" lang="ja-JP" altLang="en-US" sz="1100" dirty="0"/>
          </a:p>
        </p:txBody>
      </p:sp>
      <p:sp>
        <p:nvSpPr>
          <p:cNvPr id="69" name="楕円 68"/>
          <p:cNvSpPr/>
          <p:nvPr/>
        </p:nvSpPr>
        <p:spPr>
          <a:xfrm>
            <a:off x="10839580" y="4614207"/>
            <a:ext cx="523745" cy="6169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p:cNvSpPr txBox="1"/>
          <p:nvPr/>
        </p:nvSpPr>
        <p:spPr>
          <a:xfrm>
            <a:off x="10924482" y="4614207"/>
            <a:ext cx="353943" cy="682581"/>
          </a:xfrm>
          <a:prstGeom prst="rect">
            <a:avLst/>
          </a:prstGeom>
          <a:noFill/>
        </p:spPr>
        <p:txBody>
          <a:bodyPr vert="eaVert" wrap="square" rtlCol="0">
            <a:spAutoFit/>
          </a:bodyPr>
          <a:lstStyle/>
          <a:p>
            <a:r>
              <a:rPr lang="ja-JP" altLang="en-US" sz="1100" dirty="0"/>
              <a:t>事業所</a:t>
            </a:r>
            <a:endParaRPr kumimoji="1" lang="ja-JP" altLang="en-US" sz="1100" dirty="0"/>
          </a:p>
        </p:txBody>
      </p:sp>
    </p:spTree>
    <p:extLst>
      <p:ext uri="{BB962C8B-B14F-4D97-AF65-F5344CB8AC3E}">
        <p14:creationId xmlns:p14="http://schemas.microsoft.com/office/powerpoint/2010/main" val="752971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3F044110-C8C5-4837-8817-7F8B4D0D154B}" type="slidenum">
              <a:rPr kumimoji="1" lang="ja-JP" altLang="en-US" smtClean="0"/>
              <a:t>13</a:t>
            </a:fld>
            <a:endParaRPr kumimoji="1" lang="ja-JP" altLang="en-US"/>
          </a:p>
        </p:txBody>
      </p:sp>
      <p:sp>
        <p:nvSpPr>
          <p:cNvPr id="4" name="タイトル 1"/>
          <p:cNvSpPr txBox="1">
            <a:spLocks/>
          </p:cNvSpPr>
          <p:nvPr/>
        </p:nvSpPr>
        <p:spPr>
          <a:xfrm>
            <a:off x="618182" y="328210"/>
            <a:ext cx="10856890" cy="442221"/>
          </a:xfrm>
          <a:prstGeom prst="rect">
            <a:avLst/>
          </a:prstGeom>
          <a:ln>
            <a:noFill/>
          </a:ln>
        </p:spPr>
        <p:txBody>
          <a:bodyPr vert="horz" lIns="70954" tIns="35477" rIns="70954" bIns="35477" rtlCol="0" anchor="ctr">
            <a:noAutofit/>
          </a:bodyPr>
          <a:lstStyle>
            <a:lvl1pPr algn="ctr" defTabSz="1043056" rtl="0" eaLnBrk="1" latinLnBrk="0" hangingPunct="1">
              <a:spcBef>
                <a:spcPct val="0"/>
              </a:spcBef>
              <a:buNone/>
              <a:defRPr kumimoji="1" sz="5000" kern="1200">
                <a:solidFill>
                  <a:schemeClr val="tx1"/>
                </a:solidFill>
                <a:latin typeface="+mj-lt"/>
                <a:ea typeface="+mj-ea"/>
                <a:cs typeface="+mj-cs"/>
              </a:defRPr>
            </a:lvl1pPr>
          </a:lstStyle>
          <a:p>
            <a:r>
              <a:rPr lang="ja-JP" altLang="en-US" sz="2400" b="1" dirty="0">
                <a:latin typeface="+mn-ea"/>
                <a:ea typeface="+mn-ea"/>
              </a:rPr>
              <a:t>こどもワーキンググループで出たご意見（</a:t>
            </a:r>
            <a:r>
              <a:rPr lang="en-US" altLang="ja-JP" sz="2400" b="1" dirty="0">
                <a:latin typeface="+mn-ea"/>
                <a:ea typeface="+mn-ea"/>
              </a:rPr>
              <a:t>7</a:t>
            </a:r>
            <a:r>
              <a:rPr lang="ja-JP" altLang="en-US" sz="2400" b="1" dirty="0">
                <a:latin typeface="+mn-ea"/>
                <a:ea typeface="+mn-ea"/>
              </a:rPr>
              <a:t>月</a:t>
            </a:r>
            <a:r>
              <a:rPr lang="en-US" altLang="ja-JP" sz="2400" b="1" dirty="0">
                <a:latin typeface="+mn-ea"/>
                <a:ea typeface="+mn-ea"/>
              </a:rPr>
              <a:t>27</a:t>
            </a:r>
            <a:r>
              <a:rPr lang="ja-JP" altLang="en-US" sz="2400" b="1" dirty="0">
                <a:latin typeface="+mn-ea"/>
                <a:ea typeface="+mn-ea"/>
              </a:rPr>
              <a:t>日開催）</a:t>
            </a:r>
          </a:p>
        </p:txBody>
      </p:sp>
      <p:graphicFrame>
        <p:nvGraphicFramePr>
          <p:cNvPr id="7" name="表 6"/>
          <p:cNvGraphicFramePr>
            <a:graphicFrameLocks noGrp="1"/>
          </p:cNvGraphicFramePr>
          <p:nvPr>
            <p:extLst>
              <p:ext uri="{D42A27DB-BD31-4B8C-83A1-F6EECF244321}">
                <p14:modId xmlns:p14="http://schemas.microsoft.com/office/powerpoint/2010/main" val="4237503379"/>
              </p:ext>
            </p:extLst>
          </p:nvPr>
        </p:nvGraphicFramePr>
        <p:xfrm>
          <a:off x="618182" y="822738"/>
          <a:ext cx="10856890" cy="2852643"/>
        </p:xfrm>
        <a:graphic>
          <a:graphicData uri="http://schemas.openxmlformats.org/drawingml/2006/table">
            <a:tbl>
              <a:tblPr firstRow="1" bandRow="1">
                <a:tableStyleId>{21E4AEA4-8DFA-4A89-87EB-49C32662AFE0}</a:tableStyleId>
              </a:tblPr>
              <a:tblGrid>
                <a:gridCol w="10856890">
                  <a:extLst>
                    <a:ext uri="{9D8B030D-6E8A-4147-A177-3AD203B41FA5}">
                      <a16:colId xmlns:a16="http://schemas.microsoft.com/office/drawing/2014/main" val="3721080776"/>
                    </a:ext>
                  </a:extLst>
                </a:gridCol>
              </a:tblGrid>
              <a:tr h="251658">
                <a:tc>
                  <a:txBody>
                    <a:bodyPr/>
                    <a:lstStyle/>
                    <a:p>
                      <a:pPr algn="l"/>
                      <a:r>
                        <a:rPr kumimoji="1" lang="en-US" altLang="ja-JP" sz="1200" dirty="0"/>
                        <a:t>〈</a:t>
                      </a:r>
                      <a:r>
                        <a:rPr kumimoji="1" lang="ja-JP" altLang="en-US" sz="1200" dirty="0"/>
                        <a:t>機関支援における発達支援拠点と児童発達支援センターの連携の手法について</a:t>
                      </a:r>
                      <a:r>
                        <a:rPr kumimoji="1" lang="en-US" altLang="ja-JP" sz="1200" dirty="0"/>
                        <a:t>〉</a:t>
                      </a:r>
                    </a:p>
                  </a:txBody>
                  <a:tcPr/>
                </a:tc>
                <a:extLst>
                  <a:ext uri="{0D108BD9-81ED-4DB2-BD59-A6C34878D82A}">
                    <a16:rowId xmlns:a16="http://schemas.microsoft.com/office/drawing/2014/main" val="2890919451"/>
                  </a:ext>
                </a:extLst>
              </a:tr>
              <a:tr h="419430">
                <a:tc>
                  <a:txBody>
                    <a:bodyPr/>
                    <a:lstStyle/>
                    <a:p>
                      <a:pPr algn="l"/>
                      <a:r>
                        <a:rPr kumimoji="1" lang="ja-JP" altLang="en-US" sz="1200" dirty="0"/>
                        <a:t>・個別につながりのある事業所だけが機関支援を受けると、決まった事業所ばかりが相談をすることになる。質の担保のためには内容が伴っていない事業所や機関支援について知らない事業所にこそ実施すべき。事業所連絡会などで全体で受けるということもあるのでは。</a:t>
                      </a:r>
                    </a:p>
                  </a:txBody>
                  <a:tcPr/>
                </a:tc>
                <a:extLst>
                  <a:ext uri="{0D108BD9-81ED-4DB2-BD59-A6C34878D82A}">
                    <a16:rowId xmlns:a16="http://schemas.microsoft.com/office/drawing/2014/main" val="2251588615"/>
                  </a:ext>
                </a:extLst>
              </a:tr>
              <a:tr h="419430">
                <a:tc>
                  <a:txBody>
                    <a:bodyPr/>
                    <a:lstStyle/>
                    <a:p>
                      <a:pPr algn="l"/>
                      <a:r>
                        <a:rPr kumimoji="1" lang="ja-JP" altLang="en-US" sz="1200" dirty="0"/>
                        <a:t>・児童発達支援センターと連携を図る上では市町村との連携が欠かせない。事業所連絡会も市町村やセンターが所管していることも考えると、事務局案の図には市町村が書かれていないが、市町村も含めることが必要。</a:t>
                      </a:r>
                    </a:p>
                  </a:txBody>
                  <a:tcPr/>
                </a:tc>
                <a:extLst>
                  <a:ext uri="{0D108BD9-81ED-4DB2-BD59-A6C34878D82A}">
                    <a16:rowId xmlns:a16="http://schemas.microsoft.com/office/drawing/2014/main" val="2934266279"/>
                  </a:ext>
                </a:extLst>
              </a:tr>
              <a:tr h="388938">
                <a:tc>
                  <a:txBody>
                    <a:bodyPr/>
                    <a:lstStyle/>
                    <a:p>
                      <a:pPr algn="l"/>
                      <a:r>
                        <a:rPr kumimoji="1" lang="ja-JP" altLang="en-US" sz="1200" dirty="0"/>
                        <a:t>・市と発達支援拠点と児童発達支援センターがいっしょに地域の人材育成を考えていくということが非常に大切になってくる。</a:t>
                      </a:r>
                    </a:p>
                  </a:txBody>
                  <a:tcPr/>
                </a:tc>
                <a:extLst>
                  <a:ext uri="{0D108BD9-81ED-4DB2-BD59-A6C34878D82A}">
                    <a16:rowId xmlns:a16="http://schemas.microsoft.com/office/drawing/2014/main" val="491516044"/>
                  </a:ext>
                </a:extLst>
              </a:tr>
              <a:tr h="388938">
                <a:tc>
                  <a:txBody>
                    <a:bodyPr/>
                    <a:lstStyle/>
                    <a:p>
                      <a:pPr algn="l"/>
                      <a:r>
                        <a:rPr kumimoji="1" lang="ja-JP" altLang="en-US" sz="1200" dirty="0"/>
                        <a:t>・市町村の立場としても、図に含めることが必要だろうと思う。市町村の内部や、市町村と児童発達支援センターもしっかりと連携を取ることが重要。</a:t>
                      </a:r>
                    </a:p>
                  </a:txBody>
                  <a:tcPr/>
                </a:tc>
                <a:extLst>
                  <a:ext uri="{0D108BD9-81ED-4DB2-BD59-A6C34878D82A}">
                    <a16:rowId xmlns:a16="http://schemas.microsoft.com/office/drawing/2014/main" val="415951633"/>
                  </a:ext>
                </a:extLst>
              </a:tr>
              <a:tr h="357590">
                <a:tc>
                  <a:txBody>
                    <a:bodyPr/>
                    <a:lstStyle/>
                    <a:p>
                      <a:pPr algn="l"/>
                      <a:r>
                        <a:rPr kumimoji="1" lang="ja-JP" altLang="en-US" sz="1200" dirty="0"/>
                        <a:t>・発達支援拠点が事業所へ支援を実施しているところに児童発達支援センターが同行し、ノウハウを学ぶところから始めていくのも良いのではないか。</a:t>
                      </a:r>
                    </a:p>
                  </a:txBody>
                  <a:tcPr/>
                </a:tc>
                <a:extLst>
                  <a:ext uri="{0D108BD9-81ED-4DB2-BD59-A6C34878D82A}">
                    <a16:rowId xmlns:a16="http://schemas.microsoft.com/office/drawing/2014/main" val="2502170050"/>
                  </a:ext>
                </a:extLst>
              </a:tr>
              <a:tr h="528457">
                <a:tc>
                  <a:txBody>
                    <a:bodyPr/>
                    <a:lstStyle/>
                    <a:p>
                      <a:pPr algn="l"/>
                      <a:r>
                        <a:rPr kumimoji="1" lang="ja-JP" altLang="en-US" sz="1200" dirty="0"/>
                        <a:t>・すべての事業所に発達障がいの専門性を行き渡らせようとすると、個別の事業所への支援では間に合わないので、上から段階的、計画的にするほうが良い。発達支援拠点の研修をメニュー化、コンテンツ化、オンライン化して、各市はそのコンテンツを使いながら、機関支援を活用すれば良いのではないか。</a:t>
                      </a:r>
                    </a:p>
                  </a:txBody>
                  <a:tcPr/>
                </a:tc>
                <a:extLst>
                  <a:ext uri="{0D108BD9-81ED-4DB2-BD59-A6C34878D82A}">
                    <a16:rowId xmlns:a16="http://schemas.microsoft.com/office/drawing/2014/main" val="1540251392"/>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978909747"/>
              </p:ext>
            </p:extLst>
          </p:nvPr>
        </p:nvGraphicFramePr>
        <p:xfrm>
          <a:off x="618182" y="3727688"/>
          <a:ext cx="10856889" cy="2738505"/>
        </p:xfrm>
        <a:graphic>
          <a:graphicData uri="http://schemas.openxmlformats.org/drawingml/2006/table">
            <a:tbl>
              <a:tblPr firstRow="1" bandRow="1">
                <a:tableStyleId>{21E4AEA4-8DFA-4A89-87EB-49C32662AFE0}</a:tableStyleId>
              </a:tblPr>
              <a:tblGrid>
                <a:gridCol w="10856889">
                  <a:extLst>
                    <a:ext uri="{9D8B030D-6E8A-4147-A177-3AD203B41FA5}">
                      <a16:colId xmlns:a16="http://schemas.microsoft.com/office/drawing/2014/main" val="2732719751"/>
                    </a:ext>
                  </a:extLst>
                </a:gridCol>
              </a:tblGrid>
              <a:tr h="352255">
                <a:tc>
                  <a:txBody>
                    <a:bodyPr/>
                    <a:lstStyle/>
                    <a:p>
                      <a:r>
                        <a:rPr kumimoji="1" lang="en-US" altLang="ja-JP" sz="1200" dirty="0"/>
                        <a:t>〈</a:t>
                      </a:r>
                      <a:r>
                        <a:rPr kumimoji="1" lang="ja-JP" altLang="en-US" sz="1200" dirty="0"/>
                        <a:t>発達支援拠点と児童発達支援センターの情報共有や協議の場</a:t>
                      </a:r>
                      <a:r>
                        <a:rPr kumimoji="1" lang="en-US" altLang="ja-JP" sz="1200" dirty="0"/>
                        <a:t>〉</a:t>
                      </a:r>
                    </a:p>
                  </a:txBody>
                  <a:tcPr/>
                </a:tc>
                <a:extLst>
                  <a:ext uri="{0D108BD9-81ED-4DB2-BD59-A6C34878D82A}">
                    <a16:rowId xmlns:a16="http://schemas.microsoft.com/office/drawing/2014/main" val="126389290"/>
                  </a:ext>
                </a:extLst>
              </a:tr>
              <a:tr h="5985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発達支援拠点のことを知っている職員がとても少ない。役割が浸透していない。市町村職員に対し、「拠点として、このような役割があります」と言ったときに、「それでは、一緒にしていきましょう」という形をすぐに市町村のなかで児童発達支援センターと取ることができるような位置づけがあるととてもやりやすい。</a:t>
                      </a:r>
                    </a:p>
                  </a:txBody>
                  <a:tcPr/>
                </a:tc>
                <a:extLst>
                  <a:ext uri="{0D108BD9-81ED-4DB2-BD59-A6C34878D82A}">
                    <a16:rowId xmlns:a16="http://schemas.microsoft.com/office/drawing/2014/main" val="2134635355"/>
                  </a:ext>
                </a:extLst>
              </a:tr>
              <a:tr h="2594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・児童発達支援センターは公立、民立、指定管理などがあり、運営形態によっても発達支援拠点への理解に差がある。</a:t>
                      </a:r>
                    </a:p>
                  </a:txBody>
                  <a:tcPr/>
                </a:tc>
                <a:extLst>
                  <a:ext uri="{0D108BD9-81ED-4DB2-BD59-A6C34878D82A}">
                    <a16:rowId xmlns:a16="http://schemas.microsoft.com/office/drawing/2014/main" val="4071887444"/>
                  </a:ext>
                </a:extLst>
              </a:tr>
              <a:tr h="769517">
                <a:tc>
                  <a:txBody>
                    <a:bodyPr/>
                    <a:lstStyle/>
                    <a:p>
                      <a:r>
                        <a:rPr kumimoji="1" lang="ja-JP" altLang="en-US" sz="1200" dirty="0"/>
                        <a:t>・児童発達支援センター同士で情報を共有したいという希望があり、</a:t>
                      </a:r>
                      <a:r>
                        <a:rPr kumimoji="1" lang="en-US" altLang="ja-JP" sz="1200" dirty="0"/>
                        <a:t>Link</a:t>
                      </a:r>
                      <a:r>
                        <a:rPr kumimoji="1" lang="ja-JP" altLang="en-US" sz="1200" dirty="0"/>
                        <a:t>では全市の児童発達支援センターに「センター等交流会」に来ていただいて、顔が見える関係を作ってきている。交流会では</a:t>
                      </a:r>
                      <a:r>
                        <a:rPr kumimoji="1" lang="ja-JP" altLang="en-US" sz="1200" dirty="0" err="1"/>
                        <a:t>障がい</a:t>
                      </a:r>
                      <a:r>
                        <a:rPr kumimoji="1" lang="ja-JP" altLang="en-US" sz="1200" dirty="0"/>
                        <a:t>児に対する支援の方向性などについて話ができていけば良いのではと課題に感じながら、児童発達支援センター同士集まって話をする機会がないので、そのような場で運営状況などを話している。児童発達支援センターと発達支援拠点だけで話をしていても、方向性が見いだせないところがあるので、市を含めて、市としてどのようにしていくかということも議論していかなければなかなか難しい。</a:t>
                      </a:r>
                      <a:endParaRPr kumimoji="1" lang="en-US" altLang="ja-JP" sz="1200" dirty="0"/>
                    </a:p>
                  </a:txBody>
                  <a:tcPr/>
                </a:tc>
                <a:extLst>
                  <a:ext uri="{0D108BD9-81ED-4DB2-BD59-A6C34878D82A}">
                    <a16:rowId xmlns:a16="http://schemas.microsoft.com/office/drawing/2014/main" val="2336362297"/>
                  </a:ext>
                </a:extLst>
              </a:tr>
              <a:tr h="648890">
                <a:tc>
                  <a:txBody>
                    <a:bodyPr/>
                    <a:lstStyle/>
                    <a:p>
                      <a:r>
                        <a:rPr kumimoji="1" lang="ja-JP" altLang="en-US" sz="1200" dirty="0"/>
                        <a:t>・実際にサービスを使うときは、相談支援専門員が関わることになる。相談支援専門員も地域の事業所の取組を把握することで、もっとスムーズに子どもの特性や状況にあった事業所を見つけることができるのではないか。相談専門員に対しても、情報を伝えていく場が必要ではないか。</a:t>
                      </a:r>
                    </a:p>
                  </a:txBody>
                  <a:tcPr/>
                </a:tc>
                <a:extLst>
                  <a:ext uri="{0D108BD9-81ED-4DB2-BD59-A6C34878D82A}">
                    <a16:rowId xmlns:a16="http://schemas.microsoft.com/office/drawing/2014/main" val="4037904147"/>
                  </a:ext>
                </a:extLst>
              </a:tr>
            </a:tbl>
          </a:graphicData>
        </a:graphic>
      </p:graphicFrame>
    </p:spTree>
    <p:extLst>
      <p:ext uri="{BB962C8B-B14F-4D97-AF65-F5344CB8AC3E}">
        <p14:creationId xmlns:p14="http://schemas.microsoft.com/office/powerpoint/2010/main" val="1111551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390935" y="843176"/>
            <a:ext cx="9632324" cy="747086"/>
          </a:xfrm>
        </p:spPr>
        <p:txBody>
          <a:bodyPr>
            <a:normAutofit/>
          </a:bodyPr>
          <a:lstStyle/>
          <a:p>
            <a:pPr marL="0" indent="0">
              <a:buNone/>
            </a:pPr>
            <a:r>
              <a:rPr kumimoji="1" lang="ja-JP" altLang="en-US" sz="1800" dirty="0"/>
              <a:t>令和</a:t>
            </a:r>
            <a:r>
              <a:rPr kumimoji="1" lang="en-US" altLang="ja-JP" sz="1800" dirty="0"/>
              <a:t>6</a:t>
            </a:r>
            <a:r>
              <a:rPr kumimoji="1" lang="ja-JP" altLang="en-US" sz="1800" dirty="0"/>
              <a:t>年の改正児童福祉法施行後の発達支援拠点及び児童発達支援センターの役割と、</a:t>
            </a:r>
            <a:endParaRPr kumimoji="1" lang="en-US" altLang="ja-JP" sz="1800" dirty="0"/>
          </a:p>
          <a:p>
            <a:pPr marL="0" indent="0">
              <a:buNone/>
            </a:pPr>
            <a:r>
              <a:rPr lang="ja-JP" altLang="en-US" sz="1800" dirty="0"/>
              <a:t>こどもワーキンググループのご意見を踏まえて、、、</a:t>
            </a:r>
            <a:endParaRPr lang="en-US" altLang="ja-JP" sz="2400" dirty="0"/>
          </a:p>
          <a:p>
            <a:pPr marL="0" indent="0">
              <a:buNone/>
            </a:pPr>
            <a:endParaRPr kumimoji="1" lang="ja-JP" altLang="en-US" sz="2400" dirty="0"/>
          </a:p>
        </p:txBody>
      </p:sp>
      <p:sp>
        <p:nvSpPr>
          <p:cNvPr id="4" name="スライド番号プレースホルダー 3"/>
          <p:cNvSpPr>
            <a:spLocks noGrp="1"/>
          </p:cNvSpPr>
          <p:nvPr>
            <p:ph type="sldNum" sz="quarter" idx="12"/>
          </p:nvPr>
        </p:nvSpPr>
        <p:spPr/>
        <p:txBody>
          <a:bodyPr/>
          <a:lstStyle/>
          <a:p>
            <a:fld id="{556B7548-3067-481A-BA2E-B2E16A31E925}" type="slidenum">
              <a:rPr kumimoji="1" lang="ja-JP" altLang="en-US" b="1" smtClean="0">
                <a:solidFill>
                  <a:schemeClr val="tx1"/>
                </a:solidFill>
              </a:rPr>
              <a:t>14</a:t>
            </a:fld>
            <a:endParaRPr kumimoji="1" lang="ja-JP" altLang="en-US" b="1" dirty="0">
              <a:solidFill>
                <a:schemeClr val="tx1"/>
              </a:solidFill>
            </a:endParaRPr>
          </a:p>
        </p:txBody>
      </p:sp>
      <p:sp>
        <p:nvSpPr>
          <p:cNvPr id="5" name="下矢印 4"/>
          <p:cNvSpPr/>
          <p:nvPr/>
        </p:nvSpPr>
        <p:spPr>
          <a:xfrm>
            <a:off x="3572008" y="159911"/>
            <a:ext cx="5047981" cy="52920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99750" y="1577029"/>
            <a:ext cx="10792496" cy="4278094"/>
          </a:xfrm>
          <a:prstGeom prst="rect">
            <a:avLst/>
          </a:prstGeom>
          <a:noFill/>
          <a:ln>
            <a:solidFill>
              <a:schemeClr val="tx1"/>
            </a:solidFill>
          </a:ln>
        </p:spPr>
        <p:txBody>
          <a:bodyPr wrap="square" rtlCol="0">
            <a:spAutoFit/>
          </a:bodyPr>
          <a:lstStyle/>
          <a:p>
            <a:pPr marL="285750" indent="-285750">
              <a:buFont typeface="Wingdings" panose="05000000000000000000" pitchFamily="2" charset="2"/>
              <a:buChar char="l"/>
            </a:pPr>
            <a:r>
              <a:rPr lang="ja-JP" altLang="en-US" sz="1600" dirty="0"/>
              <a:t>児童発達支援センターは全ての障がい種別を対象として、発達支援拠点は、なかでも発達障がい児支援の専門性及びノウハウが必要とされる場合において、機関支援を実施する。</a:t>
            </a:r>
            <a:endParaRPr lang="en-US" altLang="ja-JP" sz="1600" dirty="0"/>
          </a:p>
          <a:p>
            <a:endParaRPr kumimoji="1" lang="en-US" altLang="ja-JP" sz="1600" dirty="0"/>
          </a:p>
          <a:p>
            <a:pPr marL="285750" indent="-285750">
              <a:buFont typeface="Wingdings" panose="05000000000000000000" pitchFamily="2" charset="2"/>
              <a:buChar char="l"/>
            </a:pPr>
            <a:r>
              <a:rPr lang="ja-JP" altLang="en-US" sz="1600" dirty="0"/>
              <a:t>国の「障害児通所支援に関する検討会報告書」（令和</a:t>
            </a:r>
            <a:r>
              <a:rPr lang="en-US" altLang="ja-JP" sz="1600" dirty="0"/>
              <a:t>5</a:t>
            </a:r>
            <a:r>
              <a:rPr lang="ja-JP" altLang="en-US" sz="1600" dirty="0"/>
              <a:t>年</a:t>
            </a:r>
            <a:r>
              <a:rPr lang="en-US" altLang="ja-JP" sz="1600" dirty="0"/>
              <a:t>3</a:t>
            </a:r>
            <a:r>
              <a:rPr lang="ja-JP" altLang="en-US" sz="1600" dirty="0"/>
              <a:t>月</a:t>
            </a:r>
            <a:r>
              <a:rPr lang="en-US" altLang="ja-JP" sz="1600" dirty="0"/>
              <a:t>28</a:t>
            </a:r>
            <a:r>
              <a:rPr lang="ja-JP" altLang="en-US" sz="1600" dirty="0"/>
              <a:t>日）においては、市町村は</a:t>
            </a:r>
            <a:r>
              <a:rPr lang="ja-JP" altLang="en-US" sz="1600" dirty="0" err="1"/>
              <a:t>障がい</a:t>
            </a:r>
            <a:r>
              <a:rPr lang="ja-JP" altLang="en-US" sz="1600" dirty="0"/>
              <a:t>児通所支援の質の向上について、地域の課題を把握・分析しながら、児童発達支援センターを中心として支援体制整備に取り組むこと、障がい特性等を踏まえ児童発達支援センターと他機関が連携しながら取り組む体制を整備することが重要であると提言されている。</a:t>
            </a:r>
            <a:endParaRPr kumimoji="1" lang="en-US" altLang="ja-JP" sz="1600" dirty="0"/>
          </a:p>
          <a:p>
            <a:endParaRPr kumimoji="1" lang="en-US" altLang="ja-JP" sz="1600" dirty="0"/>
          </a:p>
          <a:p>
            <a:pPr marL="285750" indent="-285750">
              <a:buFont typeface="Wingdings" panose="05000000000000000000" pitchFamily="2" charset="2"/>
              <a:buChar char="l"/>
            </a:pPr>
            <a:r>
              <a:rPr lang="ja-JP" altLang="en-US" sz="1600" dirty="0"/>
              <a:t>大阪府の発達障がい児支援においては、発達支援拠点、児童発達支援センター、市町村の三者が連携して地域の体制整備に取り組むことが必要である。</a:t>
            </a:r>
            <a:endParaRPr lang="en-US" altLang="ja-JP" sz="1600" dirty="0"/>
          </a:p>
          <a:p>
            <a:pPr marL="285750" indent="-285750">
              <a:buFont typeface="Wingdings" panose="05000000000000000000" pitchFamily="2" charset="2"/>
              <a:buChar char="l"/>
            </a:pPr>
            <a:endParaRPr lang="en-US" altLang="ja-JP" sz="1600" dirty="0"/>
          </a:p>
          <a:p>
            <a:pPr marL="285750" indent="-285750">
              <a:buFont typeface="Wingdings" panose="05000000000000000000" pitchFamily="2" charset="2"/>
              <a:buChar char="l"/>
            </a:pPr>
            <a:r>
              <a:rPr lang="ja-JP" altLang="en-US" sz="1600" dirty="0"/>
              <a:t>機関支援にあたっては、個別の事業所への支援にとどまらず、事業所</a:t>
            </a:r>
            <a:r>
              <a:rPr lang="ja-JP" altLang="en-US" sz="1600" dirty="0" smtClean="0"/>
              <a:t>連絡会等の会議体に対して支援方法についての情報共有を行うなど、</a:t>
            </a:r>
            <a:r>
              <a:rPr lang="ja-JP" altLang="en-US" sz="1600" dirty="0" err="1" smtClean="0"/>
              <a:t>障がい</a:t>
            </a:r>
            <a:r>
              <a:rPr lang="ja-JP" altLang="en-US" sz="1600" dirty="0" smtClean="0"/>
              <a:t>児通所支援事業所全体への機関支援を行い、地域</a:t>
            </a:r>
            <a:r>
              <a:rPr lang="ja-JP" altLang="en-US" sz="1600" dirty="0"/>
              <a:t>全体の事業所の質の向上をめざす必要がある。</a:t>
            </a:r>
            <a:endParaRPr lang="en-US" altLang="ja-JP" sz="1600" dirty="0"/>
          </a:p>
          <a:p>
            <a:endParaRPr lang="en-US" altLang="ja-JP" sz="1600" dirty="0"/>
          </a:p>
          <a:p>
            <a:pPr marL="285750" indent="-285750">
              <a:buFont typeface="Wingdings" panose="05000000000000000000" pitchFamily="2" charset="2"/>
              <a:buChar char="l"/>
            </a:pPr>
            <a:r>
              <a:rPr lang="ja-JP" altLang="en-US" sz="1600" dirty="0"/>
              <a:t>発達支援拠点に対する市町村及び児童発達支援センターの理解・認知度には地域差が見られ、そのことによって円滑な連携に至っていない場合がある。</a:t>
            </a:r>
            <a:endParaRPr kumimoji="1" lang="en-US" altLang="ja-JP" sz="1600" dirty="0"/>
          </a:p>
        </p:txBody>
      </p:sp>
      <p:sp>
        <p:nvSpPr>
          <p:cNvPr id="7" name="右矢印 6"/>
          <p:cNvSpPr/>
          <p:nvPr/>
        </p:nvSpPr>
        <p:spPr>
          <a:xfrm>
            <a:off x="699750" y="5899161"/>
            <a:ext cx="750728" cy="56667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567134" y="5942645"/>
            <a:ext cx="9173845" cy="646331"/>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dirty="0"/>
              <a:t>発達支援拠点、児童発達支援センター、市町村の三者の連携体制構築を目指し、令和６年度以降の発達支援拠点の役割や、活用方法について周知を強化する。</a:t>
            </a:r>
            <a:endParaRPr lang="en-US" altLang="ja-JP" dirty="0"/>
          </a:p>
        </p:txBody>
      </p:sp>
    </p:spTree>
    <p:extLst>
      <p:ext uri="{BB962C8B-B14F-4D97-AF65-F5344CB8AC3E}">
        <p14:creationId xmlns:p14="http://schemas.microsoft.com/office/powerpoint/2010/main" val="3062613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87852"/>
            <a:ext cx="10515600" cy="693362"/>
          </a:xfrm>
          <a:ln>
            <a:solidFill>
              <a:schemeClr val="tx1"/>
            </a:solidFill>
          </a:ln>
        </p:spPr>
        <p:txBody>
          <a:bodyPr>
            <a:normAutofit fontScale="90000"/>
          </a:bodyPr>
          <a:lstStyle/>
          <a:p>
            <a:pPr algn="ctr"/>
            <a:r>
              <a:rPr kumimoji="1" lang="ja-JP" altLang="en-US" sz="2400" b="1" dirty="0">
                <a:latin typeface="+mn-ea"/>
                <a:ea typeface="+mn-ea"/>
              </a:rPr>
              <a:t>こどもワーキング</a:t>
            </a:r>
            <a:r>
              <a:rPr lang="ja-JP" altLang="en-US" sz="2400" b="1" dirty="0">
                <a:latin typeface="+mn-ea"/>
                <a:ea typeface="+mn-ea"/>
              </a:rPr>
              <a:t>のご意見を踏まえた、機関支援における</a:t>
            </a:r>
            <a:r>
              <a:rPr lang="en-US" altLang="ja-JP" sz="2400" b="1" dirty="0">
                <a:latin typeface="+mn-ea"/>
                <a:ea typeface="+mn-ea"/>
              </a:rPr>
              <a:t/>
            </a:r>
            <a:br>
              <a:rPr lang="en-US" altLang="ja-JP" sz="2400" b="1" dirty="0">
                <a:latin typeface="+mn-ea"/>
                <a:ea typeface="+mn-ea"/>
              </a:rPr>
            </a:br>
            <a:r>
              <a:rPr lang="ja-JP" altLang="en-US" sz="2400" b="1" dirty="0">
                <a:latin typeface="+mn-ea"/>
                <a:ea typeface="+mn-ea"/>
              </a:rPr>
              <a:t>今後の発達支援拠点と児童発達支援センターの連携体制のイメージ</a:t>
            </a:r>
            <a:endParaRPr kumimoji="1" lang="ja-JP" altLang="en-US" sz="2400" b="1" dirty="0">
              <a:latin typeface="+mn-ea"/>
              <a:ea typeface="+mn-ea"/>
            </a:endParaRPr>
          </a:p>
        </p:txBody>
      </p:sp>
      <p:sp>
        <p:nvSpPr>
          <p:cNvPr id="4" name="スライド番号プレースホルダー 3"/>
          <p:cNvSpPr>
            <a:spLocks noGrp="1"/>
          </p:cNvSpPr>
          <p:nvPr>
            <p:ph type="sldNum" sz="quarter" idx="12"/>
          </p:nvPr>
        </p:nvSpPr>
        <p:spPr>
          <a:xfrm>
            <a:off x="9178877" y="6465431"/>
            <a:ext cx="2743200" cy="365125"/>
          </a:xfrm>
        </p:spPr>
        <p:txBody>
          <a:bodyPr/>
          <a:lstStyle/>
          <a:p>
            <a:fld id="{556B7548-3067-481A-BA2E-B2E16A31E925}" type="slidenum">
              <a:rPr kumimoji="1" lang="ja-JP" altLang="en-US" b="1" smtClean="0">
                <a:solidFill>
                  <a:schemeClr val="tx1"/>
                </a:solidFill>
              </a:rPr>
              <a:t>15</a:t>
            </a:fld>
            <a:endParaRPr kumimoji="1" lang="ja-JP" altLang="en-US" b="1" dirty="0">
              <a:solidFill>
                <a:schemeClr val="tx1"/>
              </a:solidFill>
            </a:endParaRPr>
          </a:p>
        </p:txBody>
      </p:sp>
      <p:grpSp>
        <p:nvGrpSpPr>
          <p:cNvPr id="32" name="グループ化 31"/>
          <p:cNvGrpSpPr/>
          <p:nvPr/>
        </p:nvGrpSpPr>
        <p:grpSpPr>
          <a:xfrm>
            <a:off x="6045483" y="1480036"/>
            <a:ext cx="2639429" cy="2310724"/>
            <a:chOff x="6670428" y="4184893"/>
            <a:chExt cx="2902197" cy="1937665"/>
          </a:xfrm>
        </p:grpSpPr>
        <p:sp>
          <p:nvSpPr>
            <p:cNvPr id="9" name="正方形/長方形 8"/>
            <p:cNvSpPr/>
            <p:nvPr/>
          </p:nvSpPr>
          <p:spPr>
            <a:xfrm>
              <a:off x="6670428" y="4184893"/>
              <a:ext cx="2902197" cy="19376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6691554" y="4184893"/>
              <a:ext cx="449896" cy="400110"/>
            </a:xfrm>
            <a:prstGeom prst="rect">
              <a:avLst/>
            </a:prstGeom>
            <a:noFill/>
          </p:spPr>
          <p:txBody>
            <a:bodyPr wrap="square" rtlCol="0">
              <a:spAutoFit/>
            </a:bodyPr>
            <a:lstStyle/>
            <a:p>
              <a:r>
                <a:rPr lang="ja-JP" altLang="en-US" sz="2000" b="1" dirty="0"/>
                <a:t>③</a:t>
              </a:r>
              <a:endParaRPr kumimoji="1" lang="ja-JP" altLang="en-US" sz="2000" b="1" dirty="0"/>
            </a:p>
          </p:txBody>
        </p:sp>
        <p:sp>
          <p:nvSpPr>
            <p:cNvPr id="44" name="テキスト ボックス 43"/>
            <p:cNvSpPr txBox="1"/>
            <p:nvPr/>
          </p:nvSpPr>
          <p:spPr>
            <a:xfrm>
              <a:off x="6709613" y="4576795"/>
              <a:ext cx="1556845" cy="412940"/>
            </a:xfrm>
            <a:prstGeom prst="rect">
              <a:avLst/>
            </a:prstGeom>
            <a:noFill/>
          </p:spPr>
          <p:txBody>
            <a:bodyPr wrap="square" rtlCol="0">
              <a:spAutoFit/>
            </a:bodyPr>
            <a:lstStyle/>
            <a:p>
              <a:r>
                <a:rPr kumimoji="1" lang="ja-JP" altLang="en-US" sz="1300" dirty="0"/>
                <a:t>児童発達支援</a:t>
              </a:r>
              <a:endParaRPr kumimoji="1" lang="en-US" altLang="ja-JP" sz="1300" dirty="0"/>
            </a:p>
            <a:p>
              <a:r>
                <a:rPr kumimoji="1" lang="ja-JP" altLang="en-US" sz="1300" dirty="0"/>
                <a:t>センター</a:t>
              </a:r>
            </a:p>
          </p:txBody>
        </p:sp>
        <p:sp>
          <p:nvSpPr>
            <p:cNvPr id="46" name="テキスト ボックス 45"/>
            <p:cNvSpPr txBox="1"/>
            <p:nvPr/>
          </p:nvSpPr>
          <p:spPr>
            <a:xfrm>
              <a:off x="7054594" y="5583056"/>
              <a:ext cx="1002718" cy="242714"/>
            </a:xfrm>
            <a:prstGeom prst="rect">
              <a:avLst/>
            </a:prstGeom>
            <a:noFill/>
          </p:spPr>
          <p:txBody>
            <a:bodyPr wrap="square" rtlCol="0">
              <a:spAutoFit/>
            </a:bodyPr>
            <a:lstStyle/>
            <a:p>
              <a:r>
                <a:rPr lang="ja-JP" altLang="en-US" sz="1300" dirty="0"/>
                <a:t>発達支援拠点</a:t>
              </a:r>
              <a:endParaRPr kumimoji="1" lang="ja-JP" altLang="en-US" sz="1300" dirty="0"/>
            </a:p>
          </p:txBody>
        </p:sp>
        <p:sp>
          <p:nvSpPr>
            <p:cNvPr id="49" name="テキスト ボックス 48"/>
            <p:cNvSpPr txBox="1"/>
            <p:nvPr/>
          </p:nvSpPr>
          <p:spPr>
            <a:xfrm>
              <a:off x="9066327" y="5467852"/>
              <a:ext cx="293812" cy="438286"/>
            </a:xfrm>
            <a:prstGeom prst="rect">
              <a:avLst/>
            </a:prstGeom>
            <a:noFill/>
          </p:spPr>
          <p:txBody>
            <a:bodyPr vert="eaVert" wrap="square" rtlCol="0">
              <a:spAutoFit/>
            </a:bodyPr>
            <a:lstStyle/>
            <a:p>
              <a:r>
                <a:rPr lang="ja-JP" altLang="en-US" sz="1100" dirty="0"/>
                <a:t>事業所</a:t>
              </a:r>
              <a:endParaRPr kumimoji="1" lang="ja-JP" altLang="en-US" sz="1100" dirty="0"/>
            </a:p>
          </p:txBody>
        </p:sp>
        <p:sp>
          <p:nvSpPr>
            <p:cNvPr id="51" name="テキスト ボックス 50"/>
            <p:cNvSpPr txBox="1"/>
            <p:nvPr/>
          </p:nvSpPr>
          <p:spPr>
            <a:xfrm>
              <a:off x="7344209" y="4998489"/>
              <a:ext cx="747337" cy="357684"/>
            </a:xfrm>
            <a:prstGeom prst="rect">
              <a:avLst/>
            </a:prstGeom>
            <a:noFill/>
          </p:spPr>
          <p:txBody>
            <a:bodyPr wrap="square" rtlCol="0">
              <a:spAutoFit/>
            </a:bodyPr>
            <a:lstStyle/>
            <a:p>
              <a:r>
                <a:rPr kumimoji="1" lang="ja-JP" altLang="en-US" sz="1100" dirty="0"/>
                <a:t>機関支援を</a:t>
              </a:r>
              <a:endParaRPr kumimoji="1" lang="en-US" altLang="ja-JP" sz="1100" dirty="0"/>
            </a:p>
            <a:p>
              <a:r>
                <a:rPr kumimoji="1" lang="ja-JP" altLang="en-US" sz="1100" dirty="0"/>
                <a:t>依頼</a:t>
              </a:r>
            </a:p>
          </p:txBody>
        </p:sp>
        <p:sp>
          <p:nvSpPr>
            <p:cNvPr id="55" name="テキスト ボックス 54"/>
            <p:cNvSpPr txBox="1"/>
            <p:nvPr/>
          </p:nvSpPr>
          <p:spPr>
            <a:xfrm>
              <a:off x="8102423" y="5800526"/>
              <a:ext cx="851878" cy="218756"/>
            </a:xfrm>
            <a:prstGeom prst="rect">
              <a:avLst/>
            </a:prstGeom>
            <a:noFill/>
          </p:spPr>
          <p:txBody>
            <a:bodyPr wrap="square" rtlCol="0">
              <a:spAutoFit/>
            </a:bodyPr>
            <a:lstStyle/>
            <a:p>
              <a:r>
                <a:rPr lang="ja-JP" altLang="en-US" sz="1100" dirty="0"/>
                <a:t>機関支援</a:t>
              </a:r>
              <a:endParaRPr kumimoji="1" lang="ja-JP" altLang="en-US" sz="1100" dirty="0"/>
            </a:p>
          </p:txBody>
        </p:sp>
      </p:grpSp>
      <p:grpSp>
        <p:nvGrpSpPr>
          <p:cNvPr id="31" name="グループ化 30"/>
          <p:cNvGrpSpPr/>
          <p:nvPr/>
        </p:nvGrpSpPr>
        <p:grpSpPr>
          <a:xfrm>
            <a:off x="3131070" y="1444063"/>
            <a:ext cx="2627339" cy="2317254"/>
            <a:chOff x="3611981" y="4142439"/>
            <a:chExt cx="2824387" cy="1923577"/>
          </a:xfrm>
        </p:grpSpPr>
        <p:sp>
          <p:nvSpPr>
            <p:cNvPr id="8" name="正方形/長方形 7"/>
            <p:cNvSpPr/>
            <p:nvPr/>
          </p:nvSpPr>
          <p:spPr>
            <a:xfrm>
              <a:off x="3611981" y="4142439"/>
              <a:ext cx="2814655" cy="19235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5929707" y="4995286"/>
              <a:ext cx="275815" cy="440765"/>
            </a:xfrm>
            <a:prstGeom prst="rect">
              <a:avLst/>
            </a:prstGeom>
            <a:noFill/>
          </p:spPr>
          <p:txBody>
            <a:bodyPr vert="eaVert" wrap="square" rtlCol="0">
              <a:noAutofit/>
            </a:bodyPr>
            <a:lstStyle/>
            <a:p>
              <a:r>
                <a:rPr lang="ja-JP" altLang="en-US" sz="1100" dirty="0"/>
                <a:t>事業所</a:t>
              </a:r>
              <a:endParaRPr kumimoji="1" lang="ja-JP" altLang="en-US" sz="1100" dirty="0"/>
            </a:p>
          </p:txBody>
        </p:sp>
        <p:sp>
          <p:nvSpPr>
            <p:cNvPr id="36" name="右矢印 35"/>
            <p:cNvSpPr/>
            <p:nvPr/>
          </p:nvSpPr>
          <p:spPr>
            <a:xfrm>
              <a:off x="5065702" y="5076504"/>
              <a:ext cx="688482" cy="2803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角丸四角形 40"/>
            <p:cNvSpPr/>
            <p:nvPr/>
          </p:nvSpPr>
          <p:spPr>
            <a:xfrm>
              <a:off x="3869524" y="4869432"/>
              <a:ext cx="1100300" cy="114081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3941115" y="5001999"/>
              <a:ext cx="934878" cy="3988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3834835" y="5056819"/>
              <a:ext cx="1386727" cy="357684"/>
            </a:xfrm>
            <a:prstGeom prst="rect">
              <a:avLst/>
            </a:prstGeom>
            <a:noFill/>
          </p:spPr>
          <p:txBody>
            <a:bodyPr wrap="square" rtlCol="0">
              <a:spAutoFit/>
            </a:bodyPr>
            <a:lstStyle/>
            <a:p>
              <a:r>
                <a:rPr kumimoji="1" lang="ja-JP" altLang="en-US" sz="1100" dirty="0"/>
                <a:t>児童発達支援</a:t>
              </a:r>
              <a:endParaRPr kumimoji="1" lang="en-US" altLang="ja-JP" sz="1100" dirty="0"/>
            </a:p>
            <a:p>
              <a:r>
                <a:rPr kumimoji="1" lang="ja-JP" altLang="en-US" sz="1100" dirty="0"/>
                <a:t>センター</a:t>
              </a:r>
            </a:p>
          </p:txBody>
        </p:sp>
        <p:sp>
          <p:nvSpPr>
            <p:cNvPr id="39" name="正方形/長方形 38"/>
            <p:cNvSpPr/>
            <p:nvPr/>
          </p:nvSpPr>
          <p:spPr>
            <a:xfrm>
              <a:off x="3946849" y="5506802"/>
              <a:ext cx="934878" cy="3988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3942973" y="5514756"/>
              <a:ext cx="1031716" cy="242714"/>
            </a:xfrm>
            <a:prstGeom prst="rect">
              <a:avLst/>
            </a:prstGeom>
            <a:noFill/>
          </p:spPr>
          <p:txBody>
            <a:bodyPr wrap="square" rtlCol="0">
              <a:spAutoFit/>
            </a:bodyPr>
            <a:lstStyle/>
            <a:p>
              <a:r>
                <a:rPr lang="ja-JP" altLang="en-US" sz="1300" dirty="0"/>
                <a:t>発達支援拠点</a:t>
              </a:r>
              <a:endParaRPr kumimoji="1" lang="ja-JP" altLang="en-US" sz="1300" dirty="0"/>
            </a:p>
          </p:txBody>
        </p:sp>
        <p:sp>
          <p:nvSpPr>
            <p:cNvPr id="29" name="テキスト ボックス 28"/>
            <p:cNvSpPr txBox="1"/>
            <p:nvPr/>
          </p:nvSpPr>
          <p:spPr>
            <a:xfrm>
              <a:off x="3637525" y="4151740"/>
              <a:ext cx="449896" cy="400110"/>
            </a:xfrm>
            <a:prstGeom prst="rect">
              <a:avLst/>
            </a:prstGeom>
            <a:noFill/>
          </p:spPr>
          <p:txBody>
            <a:bodyPr wrap="square" rtlCol="0">
              <a:spAutoFit/>
            </a:bodyPr>
            <a:lstStyle/>
            <a:p>
              <a:r>
                <a:rPr lang="ja-JP" altLang="en-US" sz="2000" b="1" dirty="0"/>
                <a:t>②</a:t>
              </a:r>
              <a:endParaRPr kumimoji="1" lang="ja-JP" altLang="en-US" sz="2000" b="1" dirty="0"/>
            </a:p>
          </p:txBody>
        </p:sp>
        <p:sp>
          <p:nvSpPr>
            <p:cNvPr id="42" name="テキスト ボックス 41"/>
            <p:cNvSpPr txBox="1"/>
            <p:nvPr/>
          </p:nvSpPr>
          <p:spPr>
            <a:xfrm>
              <a:off x="4961569" y="5599561"/>
              <a:ext cx="1474799" cy="332136"/>
            </a:xfrm>
            <a:prstGeom prst="rect">
              <a:avLst/>
            </a:prstGeom>
            <a:noFill/>
          </p:spPr>
          <p:txBody>
            <a:bodyPr wrap="square" rtlCol="0">
              <a:spAutoFit/>
            </a:bodyPr>
            <a:lstStyle/>
            <a:p>
              <a:pPr marL="85725" indent="-85725"/>
              <a:r>
                <a:rPr lang="en-US" altLang="ja-JP" sz="1000" dirty="0"/>
                <a:t>※</a:t>
              </a:r>
              <a:r>
                <a:rPr lang="ja-JP" altLang="en-US" sz="1000" dirty="0"/>
                <a:t>児童発達支援センターの</a:t>
              </a:r>
              <a:endParaRPr lang="en-US" altLang="ja-JP" sz="1000" dirty="0"/>
            </a:p>
            <a:p>
              <a:pPr marL="85725" indent="-85725"/>
              <a:r>
                <a:rPr lang="ja-JP" altLang="en-US" sz="1000" dirty="0"/>
                <a:t>　機関支援に同行</a:t>
              </a:r>
              <a:endParaRPr kumimoji="1" lang="ja-JP" altLang="en-US" sz="1000" dirty="0"/>
            </a:p>
          </p:txBody>
        </p:sp>
        <p:sp>
          <p:nvSpPr>
            <p:cNvPr id="56" name="テキスト ボックス 55"/>
            <p:cNvSpPr txBox="1"/>
            <p:nvPr/>
          </p:nvSpPr>
          <p:spPr>
            <a:xfrm>
              <a:off x="5037773" y="4874422"/>
              <a:ext cx="807080" cy="217165"/>
            </a:xfrm>
            <a:prstGeom prst="rect">
              <a:avLst/>
            </a:prstGeom>
            <a:noFill/>
          </p:spPr>
          <p:txBody>
            <a:bodyPr wrap="square" rtlCol="0">
              <a:spAutoFit/>
            </a:bodyPr>
            <a:lstStyle/>
            <a:p>
              <a:r>
                <a:rPr lang="ja-JP" altLang="en-US" sz="1100" dirty="0"/>
                <a:t>機関支援</a:t>
              </a:r>
              <a:endParaRPr kumimoji="1" lang="ja-JP" altLang="en-US" sz="1100" dirty="0"/>
            </a:p>
          </p:txBody>
        </p:sp>
      </p:grpSp>
      <p:grpSp>
        <p:nvGrpSpPr>
          <p:cNvPr id="21" name="グループ化 20"/>
          <p:cNvGrpSpPr/>
          <p:nvPr/>
        </p:nvGrpSpPr>
        <p:grpSpPr>
          <a:xfrm>
            <a:off x="141684" y="1444063"/>
            <a:ext cx="2633304" cy="2316691"/>
            <a:chOff x="838200" y="4199449"/>
            <a:chExt cx="2846592" cy="1923110"/>
          </a:xfrm>
        </p:grpSpPr>
        <p:sp>
          <p:nvSpPr>
            <p:cNvPr id="28" name="テキスト ボックス 27"/>
            <p:cNvSpPr txBox="1"/>
            <p:nvPr/>
          </p:nvSpPr>
          <p:spPr>
            <a:xfrm>
              <a:off x="861865" y="4226542"/>
              <a:ext cx="449896" cy="400110"/>
            </a:xfrm>
            <a:prstGeom prst="rect">
              <a:avLst/>
            </a:prstGeom>
            <a:noFill/>
          </p:spPr>
          <p:txBody>
            <a:bodyPr wrap="square" rtlCol="0">
              <a:spAutoFit/>
            </a:bodyPr>
            <a:lstStyle/>
            <a:p>
              <a:r>
                <a:rPr kumimoji="1" lang="ja-JP" altLang="en-US" sz="2000" b="1" dirty="0"/>
                <a:t>①</a:t>
              </a:r>
            </a:p>
          </p:txBody>
        </p:sp>
        <p:grpSp>
          <p:nvGrpSpPr>
            <p:cNvPr id="19" name="グループ化 18"/>
            <p:cNvGrpSpPr/>
            <p:nvPr/>
          </p:nvGrpSpPr>
          <p:grpSpPr>
            <a:xfrm>
              <a:off x="838200" y="4199449"/>
              <a:ext cx="2846592" cy="1923110"/>
              <a:chOff x="838200" y="4199449"/>
              <a:chExt cx="2846592" cy="1923110"/>
            </a:xfrm>
          </p:grpSpPr>
          <p:sp>
            <p:nvSpPr>
              <p:cNvPr id="52" name="楕円 51"/>
              <p:cNvSpPr/>
              <p:nvPr/>
            </p:nvSpPr>
            <p:spPr>
              <a:xfrm>
                <a:off x="2875124" y="5102323"/>
                <a:ext cx="632172" cy="4836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楕円 62"/>
              <p:cNvSpPr/>
              <p:nvPr/>
            </p:nvSpPr>
            <p:spPr>
              <a:xfrm>
                <a:off x="2863756" y="5577666"/>
                <a:ext cx="614339" cy="4836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p:cNvGrpSpPr/>
              <p:nvPr/>
            </p:nvGrpSpPr>
            <p:grpSpPr>
              <a:xfrm>
                <a:off x="838200" y="4199449"/>
                <a:ext cx="2846592" cy="1923110"/>
                <a:chOff x="838200" y="4199449"/>
                <a:chExt cx="2846592" cy="1923110"/>
              </a:xfrm>
            </p:grpSpPr>
            <p:sp>
              <p:nvSpPr>
                <p:cNvPr id="7" name="正方形/長方形 6"/>
                <p:cNvSpPr/>
                <p:nvPr/>
              </p:nvSpPr>
              <p:spPr>
                <a:xfrm>
                  <a:off x="838200" y="4199449"/>
                  <a:ext cx="2846592" cy="19231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a:off x="917377" y="4926208"/>
                  <a:ext cx="348562" cy="1102712"/>
                  <a:chOff x="917377" y="4926208"/>
                  <a:chExt cx="348562" cy="1102712"/>
                </a:xfrm>
              </p:grpSpPr>
              <p:sp>
                <p:nvSpPr>
                  <p:cNvPr id="11" name="正方形/長方形 10"/>
                  <p:cNvSpPr/>
                  <p:nvPr/>
                </p:nvSpPr>
                <p:spPr>
                  <a:xfrm>
                    <a:off x="917377" y="4926208"/>
                    <a:ext cx="323538" cy="1102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946578" y="4994171"/>
                    <a:ext cx="319361" cy="985015"/>
                  </a:xfrm>
                  <a:prstGeom prst="rect">
                    <a:avLst/>
                  </a:prstGeom>
                  <a:noFill/>
                </p:spPr>
                <p:txBody>
                  <a:bodyPr vert="eaVert" wrap="square" rtlCol="0">
                    <a:spAutoFit/>
                  </a:bodyPr>
                  <a:lstStyle/>
                  <a:p>
                    <a:r>
                      <a:rPr kumimoji="1" lang="ja-JP" altLang="en-US" sz="1300" dirty="0"/>
                      <a:t>発達支援拠点</a:t>
                    </a:r>
                  </a:p>
                </p:txBody>
              </p:sp>
            </p:grpSp>
            <p:sp>
              <p:nvSpPr>
                <p:cNvPr id="13" name="正方形/長方形 12"/>
                <p:cNvSpPr/>
                <p:nvPr/>
              </p:nvSpPr>
              <p:spPr>
                <a:xfrm>
                  <a:off x="1814930" y="5001942"/>
                  <a:ext cx="604742" cy="11027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166027" y="5092708"/>
                  <a:ext cx="241727" cy="996236"/>
                </a:xfrm>
                <a:prstGeom prst="rect">
                  <a:avLst/>
                </a:prstGeom>
                <a:noFill/>
              </p:spPr>
              <p:txBody>
                <a:bodyPr vert="eaVert" wrap="square" rtlCol="0">
                  <a:noAutofit/>
                </a:bodyPr>
                <a:lstStyle/>
                <a:p>
                  <a:r>
                    <a:rPr lang="ja-JP" altLang="en-US" sz="1300" dirty="0"/>
                    <a:t>児童発達支援</a:t>
                  </a:r>
                  <a:endParaRPr lang="en-US" altLang="ja-JP" sz="1300" dirty="0"/>
                </a:p>
                <a:p>
                  <a:r>
                    <a:rPr lang="ja-JP" altLang="en-US" sz="1300" dirty="0"/>
                    <a:t>センター</a:t>
                  </a:r>
                  <a:endParaRPr kumimoji="1" lang="ja-JP" altLang="en-US" sz="1300" dirty="0"/>
                </a:p>
              </p:txBody>
            </p:sp>
            <p:sp>
              <p:nvSpPr>
                <p:cNvPr id="20" name="テキスト ボックス 19"/>
                <p:cNvSpPr txBox="1"/>
                <p:nvPr/>
              </p:nvSpPr>
              <p:spPr>
                <a:xfrm>
                  <a:off x="3148002" y="4627594"/>
                  <a:ext cx="252047" cy="455587"/>
                </a:xfrm>
                <a:prstGeom prst="rect">
                  <a:avLst/>
                </a:prstGeom>
                <a:noFill/>
              </p:spPr>
              <p:txBody>
                <a:bodyPr vert="eaVert" wrap="square" rtlCol="0">
                  <a:noAutofit/>
                </a:bodyPr>
                <a:lstStyle/>
                <a:p>
                  <a:r>
                    <a:rPr lang="ja-JP" altLang="en-US" sz="1100" dirty="0"/>
                    <a:t>事業所</a:t>
                  </a:r>
                  <a:endParaRPr kumimoji="1" lang="ja-JP" altLang="en-US" sz="1100" dirty="0"/>
                </a:p>
              </p:txBody>
            </p:sp>
            <p:sp>
              <p:nvSpPr>
                <p:cNvPr id="24" name="右矢印 23"/>
                <p:cNvSpPr/>
                <p:nvPr/>
              </p:nvSpPr>
              <p:spPr>
                <a:xfrm>
                  <a:off x="1246725" y="5464297"/>
                  <a:ext cx="510119" cy="1426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右矢印 24"/>
                <p:cNvSpPr/>
                <p:nvPr/>
              </p:nvSpPr>
              <p:spPr>
                <a:xfrm>
                  <a:off x="2401755" y="5331504"/>
                  <a:ext cx="458804" cy="2051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rot="20472179">
                  <a:off x="2406144" y="5034847"/>
                  <a:ext cx="521822" cy="1692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右矢印 26"/>
                <p:cNvSpPr/>
                <p:nvPr/>
              </p:nvSpPr>
              <p:spPr>
                <a:xfrm rot="798623">
                  <a:off x="2430115" y="5681326"/>
                  <a:ext cx="459673" cy="1614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p:cNvSpPr txBox="1"/>
                <p:nvPr/>
              </p:nvSpPr>
              <p:spPr>
                <a:xfrm>
                  <a:off x="2176369" y="4826126"/>
                  <a:ext cx="841511" cy="204391"/>
                </a:xfrm>
                <a:prstGeom prst="rect">
                  <a:avLst/>
                </a:prstGeom>
                <a:noFill/>
              </p:spPr>
              <p:txBody>
                <a:bodyPr wrap="square" rtlCol="0">
                  <a:spAutoFit/>
                </a:bodyPr>
                <a:lstStyle/>
                <a:p>
                  <a:r>
                    <a:rPr lang="ja-JP" altLang="en-US" sz="1000" dirty="0"/>
                    <a:t>機関支援</a:t>
                  </a:r>
                  <a:endParaRPr kumimoji="1" lang="ja-JP" altLang="en-US" sz="1000" dirty="0"/>
                </a:p>
              </p:txBody>
            </p:sp>
            <p:sp>
              <p:nvSpPr>
                <p:cNvPr id="58" name="テキスト ボックス 57"/>
                <p:cNvSpPr txBox="1"/>
                <p:nvPr/>
              </p:nvSpPr>
              <p:spPr>
                <a:xfrm>
                  <a:off x="1141726" y="5269235"/>
                  <a:ext cx="788242" cy="210778"/>
                </a:xfrm>
                <a:prstGeom prst="rect">
                  <a:avLst/>
                </a:prstGeom>
                <a:noFill/>
              </p:spPr>
              <p:txBody>
                <a:bodyPr wrap="square" rtlCol="0">
                  <a:spAutoFit/>
                </a:bodyPr>
                <a:lstStyle/>
                <a:p>
                  <a:r>
                    <a:rPr lang="ja-JP" altLang="en-US" sz="1050" dirty="0"/>
                    <a:t>機関支援</a:t>
                  </a:r>
                  <a:endParaRPr kumimoji="1" lang="ja-JP" altLang="en-US" sz="1050" dirty="0"/>
                </a:p>
              </p:txBody>
            </p:sp>
            <p:sp>
              <p:nvSpPr>
                <p:cNvPr id="54" name="テキスト ボックス 53"/>
                <p:cNvSpPr txBox="1"/>
                <p:nvPr/>
              </p:nvSpPr>
              <p:spPr>
                <a:xfrm>
                  <a:off x="3144559" y="5156562"/>
                  <a:ext cx="233787" cy="457994"/>
                </a:xfrm>
                <a:prstGeom prst="rect">
                  <a:avLst/>
                </a:prstGeom>
                <a:noFill/>
              </p:spPr>
              <p:txBody>
                <a:bodyPr vert="eaVert" wrap="square" rtlCol="0">
                  <a:noAutofit/>
                </a:bodyPr>
                <a:lstStyle/>
                <a:p>
                  <a:r>
                    <a:rPr lang="ja-JP" altLang="en-US" sz="1100" dirty="0"/>
                    <a:t>事業所</a:t>
                  </a:r>
                  <a:endParaRPr kumimoji="1" lang="ja-JP" altLang="en-US" sz="1100" dirty="0"/>
                </a:p>
              </p:txBody>
            </p:sp>
            <p:sp>
              <p:nvSpPr>
                <p:cNvPr id="64" name="テキスト ボックス 63"/>
                <p:cNvSpPr txBox="1"/>
                <p:nvPr/>
              </p:nvSpPr>
              <p:spPr>
                <a:xfrm>
                  <a:off x="3155976" y="5606990"/>
                  <a:ext cx="220200" cy="492300"/>
                </a:xfrm>
                <a:prstGeom prst="rect">
                  <a:avLst/>
                </a:prstGeom>
                <a:noFill/>
              </p:spPr>
              <p:txBody>
                <a:bodyPr vert="eaVert" wrap="square" rtlCol="0">
                  <a:noAutofit/>
                </a:bodyPr>
                <a:lstStyle/>
                <a:p>
                  <a:r>
                    <a:rPr lang="ja-JP" altLang="en-US" sz="1100" dirty="0"/>
                    <a:t>事業所</a:t>
                  </a:r>
                  <a:endParaRPr kumimoji="1" lang="ja-JP" altLang="en-US" sz="1100" dirty="0"/>
                </a:p>
              </p:txBody>
            </p:sp>
          </p:grpSp>
        </p:grpSp>
      </p:grpSp>
      <p:sp>
        <p:nvSpPr>
          <p:cNvPr id="23" name="正方形/長方形 22"/>
          <p:cNvSpPr/>
          <p:nvPr/>
        </p:nvSpPr>
        <p:spPr>
          <a:xfrm>
            <a:off x="1001820" y="1551608"/>
            <a:ext cx="665925" cy="554306"/>
          </a:xfrm>
          <a:prstGeom prst="rect">
            <a:avLst/>
          </a:prstGeom>
          <a:solidFill>
            <a:srgbClr val="FEDEEF"/>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上下矢印 34"/>
          <p:cNvSpPr/>
          <p:nvPr/>
        </p:nvSpPr>
        <p:spPr>
          <a:xfrm>
            <a:off x="1252673" y="2120734"/>
            <a:ext cx="182011" cy="237997"/>
          </a:xfrm>
          <a:prstGeom prst="upDownArrow">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1003379" y="1597929"/>
            <a:ext cx="643800" cy="461665"/>
          </a:xfrm>
          <a:prstGeom prst="rect">
            <a:avLst/>
          </a:prstGeom>
          <a:noFill/>
        </p:spPr>
        <p:txBody>
          <a:bodyPr wrap="square" rtlCol="0">
            <a:spAutoFit/>
          </a:bodyPr>
          <a:lstStyle/>
          <a:p>
            <a:r>
              <a:rPr kumimoji="1" lang="ja-JP" altLang="en-US" sz="1200" dirty="0"/>
              <a:t>市町村担当課</a:t>
            </a:r>
          </a:p>
        </p:txBody>
      </p:sp>
      <p:sp>
        <p:nvSpPr>
          <p:cNvPr id="71" name="正方形/長方形 70"/>
          <p:cNvSpPr/>
          <p:nvPr/>
        </p:nvSpPr>
        <p:spPr>
          <a:xfrm>
            <a:off x="3604390" y="1523005"/>
            <a:ext cx="665925" cy="554306"/>
          </a:xfrm>
          <a:prstGeom prst="rect">
            <a:avLst/>
          </a:prstGeom>
          <a:solidFill>
            <a:srgbClr val="FEDEEF"/>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上下矢印 71"/>
          <p:cNvSpPr/>
          <p:nvPr/>
        </p:nvSpPr>
        <p:spPr>
          <a:xfrm>
            <a:off x="3857410" y="2115286"/>
            <a:ext cx="182011" cy="237997"/>
          </a:xfrm>
          <a:prstGeom prst="upDownArrow">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p:cNvSpPr txBox="1"/>
          <p:nvPr/>
        </p:nvSpPr>
        <p:spPr>
          <a:xfrm>
            <a:off x="3589764" y="1576153"/>
            <a:ext cx="643800" cy="461665"/>
          </a:xfrm>
          <a:prstGeom prst="rect">
            <a:avLst/>
          </a:prstGeom>
          <a:noFill/>
        </p:spPr>
        <p:txBody>
          <a:bodyPr wrap="square" rtlCol="0">
            <a:spAutoFit/>
          </a:bodyPr>
          <a:lstStyle/>
          <a:p>
            <a:r>
              <a:rPr kumimoji="1" lang="ja-JP" altLang="en-US" sz="1200" dirty="0"/>
              <a:t>市町村担当課</a:t>
            </a:r>
          </a:p>
        </p:txBody>
      </p:sp>
      <p:sp>
        <p:nvSpPr>
          <p:cNvPr id="74" name="楕円 73"/>
          <p:cNvSpPr/>
          <p:nvPr/>
        </p:nvSpPr>
        <p:spPr>
          <a:xfrm>
            <a:off x="5072335" y="2420482"/>
            <a:ext cx="562340" cy="5826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楕円 74"/>
          <p:cNvSpPr/>
          <p:nvPr/>
        </p:nvSpPr>
        <p:spPr>
          <a:xfrm>
            <a:off x="2030237" y="1904504"/>
            <a:ext cx="562340" cy="5826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6123642" y="1906450"/>
            <a:ext cx="1126209" cy="4805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a:off x="6207187" y="3113257"/>
            <a:ext cx="1126209" cy="4805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楕円 77"/>
          <p:cNvSpPr/>
          <p:nvPr/>
        </p:nvSpPr>
        <p:spPr>
          <a:xfrm>
            <a:off x="8053922" y="3011099"/>
            <a:ext cx="562340" cy="5826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9" name="正方形/長方形 78"/>
          <p:cNvSpPr/>
          <p:nvPr/>
        </p:nvSpPr>
        <p:spPr>
          <a:xfrm>
            <a:off x="7744163" y="1877727"/>
            <a:ext cx="665925" cy="554306"/>
          </a:xfrm>
          <a:prstGeom prst="rect">
            <a:avLst/>
          </a:prstGeom>
          <a:solidFill>
            <a:srgbClr val="FEDEEF"/>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7720285" y="1883935"/>
            <a:ext cx="643800" cy="461665"/>
          </a:xfrm>
          <a:prstGeom prst="rect">
            <a:avLst/>
          </a:prstGeom>
          <a:noFill/>
        </p:spPr>
        <p:txBody>
          <a:bodyPr wrap="square" rtlCol="0">
            <a:spAutoFit/>
          </a:bodyPr>
          <a:lstStyle/>
          <a:p>
            <a:r>
              <a:rPr kumimoji="1" lang="ja-JP" altLang="en-US" sz="1200" dirty="0"/>
              <a:t>市町村担当課</a:t>
            </a:r>
          </a:p>
        </p:txBody>
      </p:sp>
      <p:sp>
        <p:nvSpPr>
          <p:cNvPr id="60" name="左右矢印 59"/>
          <p:cNvSpPr/>
          <p:nvPr/>
        </p:nvSpPr>
        <p:spPr>
          <a:xfrm>
            <a:off x="7365762" y="2043238"/>
            <a:ext cx="308975" cy="205819"/>
          </a:xfrm>
          <a:prstGeom prst="leftRightArrow">
            <a:avLst/>
          </a:prstGeom>
          <a:solidFill>
            <a:srgbClr val="FF99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2" name="直線矢印コネクタ 61"/>
          <p:cNvCxnSpPr/>
          <p:nvPr/>
        </p:nvCxnSpPr>
        <p:spPr>
          <a:xfrm flipH="1">
            <a:off x="6496463" y="2395220"/>
            <a:ext cx="10821" cy="76397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83" name="直線矢印コネクタ 82"/>
          <p:cNvCxnSpPr/>
          <p:nvPr/>
        </p:nvCxnSpPr>
        <p:spPr>
          <a:xfrm flipH="1">
            <a:off x="6994378" y="2379647"/>
            <a:ext cx="817576" cy="73361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85" name="右矢印 84"/>
          <p:cNvSpPr/>
          <p:nvPr/>
        </p:nvSpPr>
        <p:spPr>
          <a:xfrm>
            <a:off x="7441939" y="3097237"/>
            <a:ext cx="573749" cy="3377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メモ 85"/>
          <p:cNvSpPr/>
          <p:nvPr/>
        </p:nvSpPr>
        <p:spPr>
          <a:xfrm>
            <a:off x="170191" y="3922721"/>
            <a:ext cx="2954248" cy="2716147"/>
          </a:xfrm>
          <a:prstGeom prst="foldedCorner">
            <a:avLst>
              <a:gd name="adj" fmla="val 1145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87" name="メモ 86"/>
          <p:cNvSpPr/>
          <p:nvPr/>
        </p:nvSpPr>
        <p:spPr>
          <a:xfrm>
            <a:off x="3206671" y="3910129"/>
            <a:ext cx="2838812" cy="2660020"/>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88" name="メモ 87"/>
          <p:cNvSpPr/>
          <p:nvPr/>
        </p:nvSpPr>
        <p:spPr>
          <a:xfrm>
            <a:off x="6115819" y="3896357"/>
            <a:ext cx="2780817" cy="2716147"/>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89" name="テキスト ボックス 88"/>
          <p:cNvSpPr txBox="1"/>
          <p:nvPr/>
        </p:nvSpPr>
        <p:spPr>
          <a:xfrm>
            <a:off x="176823" y="3947985"/>
            <a:ext cx="2954248" cy="2708434"/>
          </a:xfrm>
          <a:prstGeom prst="rect">
            <a:avLst/>
          </a:prstGeom>
          <a:noFill/>
        </p:spPr>
        <p:txBody>
          <a:bodyPr wrap="square" rtlCol="0">
            <a:spAutoFit/>
          </a:bodyPr>
          <a:lstStyle/>
          <a:p>
            <a:r>
              <a:rPr kumimoji="1" lang="ja-JP" altLang="en-US" sz="1400" b="1" dirty="0"/>
              <a:t>パターン①</a:t>
            </a:r>
            <a:endParaRPr kumimoji="1" lang="en-US" altLang="ja-JP" sz="1400" b="1" dirty="0"/>
          </a:p>
          <a:p>
            <a:pPr marL="171450" indent="-171450">
              <a:buFont typeface="Wingdings" panose="05000000000000000000" pitchFamily="2" charset="2"/>
              <a:buChar char="u"/>
            </a:pPr>
            <a:r>
              <a:rPr lang="ja-JP" altLang="en-US" sz="1200" dirty="0"/>
              <a:t>児童発達支援センターが各事業所への支援を実施。</a:t>
            </a:r>
            <a:endParaRPr lang="en-US" altLang="ja-JP" sz="1200" dirty="0"/>
          </a:p>
          <a:p>
            <a:pPr marL="171450" indent="-171450">
              <a:buFont typeface="Wingdings" panose="05000000000000000000" pitchFamily="2" charset="2"/>
              <a:buChar char="u"/>
            </a:pPr>
            <a:r>
              <a:rPr lang="ja-JP" altLang="en-US" sz="1200" dirty="0"/>
              <a:t>発達支援拠点は必要に応じて、児童発達支援センターに対し助言等を行う。児童発達支援センターは助言内容を踏まえ、各事業所への支援を実施。</a:t>
            </a:r>
            <a:endParaRPr lang="en-US" altLang="ja-JP" sz="1200" dirty="0"/>
          </a:p>
          <a:p>
            <a:endParaRPr kumimoji="1" lang="en-US" altLang="ja-JP" sz="1200" dirty="0"/>
          </a:p>
          <a:p>
            <a:r>
              <a:rPr lang="ja-JP" altLang="en-US" sz="1200" dirty="0"/>
              <a:t>＜市町村担当課の役割＞</a:t>
            </a:r>
            <a:endParaRPr lang="en-US" altLang="ja-JP" sz="1200" dirty="0"/>
          </a:p>
          <a:p>
            <a:pPr marL="171450" indent="-171450">
              <a:buFont typeface="Wingdings" panose="05000000000000000000" pitchFamily="2" charset="2"/>
              <a:buChar char="l"/>
            </a:pPr>
            <a:r>
              <a:rPr lang="ja-JP" altLang="en-US" sz="1200" dirty="0" err="1"/>
              <a:t>障がい</a:t>
            </a:r>
            <a:r>
              <a:rPr lang="ja-JP" altLang="en-US" sz="1200" dirty="0"/>
              <a:t>児通所支援の質の向上について、児童発達支援センターとともに地域の課題を把握・分析のうえ、児童発達支援センターにおける発達支援拠点からの支援の必要性とその内容を検討。</a:t>
            </a:r>
            <a:endParaRPr kumimoji="1" lang="ja-JP" altLang="en-US" sz="1200" dirty="0"/>
          </a:p>
        </p:txBody>
      </p:sp>
      <p:sp>
        <p:nvSpPr>
          <p:cNvPr id="90" name="テキスト ボックス 89"/>
          <p:cNvSpPr txBox="1"/>
          <p:nvPr/>
        </p:nvSpPr>
        <p:spPr>
          <a:xfrm>
            <a:off x="3170632" y="3940905"/>
            <a:ext cx="2838812" cy="2523768"/>
          </a:xfrm>
          <a:prstGeom prst="rect">
            <a:avLst/>
          </a:prstGeom>
          <a:noFill/>
        </p:spPr>
        <p:txBody>
          <a:bodyPr wrap="square" rtlCol="0">
            <a:spAutoFit/>
          </a:bodyPr>
          <a:lstStyle/>
          <a:p>
            <a:r>
              <a:rPr kumimoji="1" lang="ja-JP" altLang="en-US" sz="1400" b="1" dirty="0"/>
              <a:t>パターン②</a:t>
            </a:r>
            <a:endParaRPr kumimoji="1" lang="en-US" altLang="ja-JP" sz="1400" b="1" dirty="0"/>
          </a:p>
          <a:p>
            <a:pPr marL="171450" indent="-171450">
              <a:buFont typeface="Wingdings" panose="05000000000000000000" pitchFamily="2" charset="2"/>
              <a:buChar char="u"/>
            </a:pPr>
            <a:r>
              <a:rPr lang="ja-JP" altLang="en-US" sz="1200" dirty="0"/>
              <a:t>児童発達支援センターが発達支援拠点の援助を受けながら、事業所への支援を実施。</a:t>
            </a:r>
            <a:endParaRPr kumimoji="1" lang="en-US" altLang="ja-JP" sz="1200" dirty="0"/>
          </a:p>
          <a:p>
            <a:endParaRPr kumimoji="1" lang="en-US" altLang="ja-JP" sz="1200" dirty="0"/>
          </a:p>
          <a:p>
            <a:r>
              <a:rPr lang="ja-JP" altLang="en-US" sz="1200" dirty="0"/>
              <a:t>＜市町村担当課の役割＞</a:t>
            </a:r>
            <a:endParaRPr lang="en-US" altLang="ja-JP" sz="1200" dirty="0"/>
          </a:p>
          <a:p>
            <a:pPr marL="171450" indent="-171450">
              <a:buFont typeface="Wingdings" panose="05000000000000000000" pitchFamily="2" charset="2"/>
              <a:buChar char="l"/>
            </a:pPr>
            <a:r>
              <a:rPr lang="ja-JP" altLang="en-US" sz="1200" dirty="0"/>
              <a:t>各事業所への機関支援について、児童発達支援センターの取り組み状況及び課題を継続的に把握。</a:t>
            </a:r>
            <a:endParaRPr lang="en-US" altLang="ja-JP" sz="1200" dirty="0"/>
          </a:p>
          <a:p>
            <a:pPr marL="171450" indent="-171450">
              <a:buFont typeface="Wingdings" panose="05000000000000000000" pitchFamily="2" charset="2"/>
              <a:buChar char="l"/>
            </a:pPr>
            <a:r>
              <a:rPr lang="ja-JP" altLang="en-US" sz="1200" dirty="0"/>
              <a:t>発達支援拠点の同行支援の結果を踏まえ、児童発達支援センターとともに、パターン①への移行を検討する。</a:t>
            </a:r>
            <a:endParaRPr lang="en-US" altLang="ja-JP" sz="1200" dirty="0"/>
          </a:p>
          <a:p>
            <a:endParaRPr lang="en-US" altLang="ja-JP" sz="1200" dirty="0"/>
          </a:p>
        </p:txBody>
      </p:sp>
      <p:sp>
        <p:nvSpPr>
          <p:cNvPr id="91" name="テキスト ボックス 90"/>
          <p:cNvSpPr txBox="1"/>
          <p:nvPr/>
        </p:nvSpPr>
        <p:spPr>
          <a:xfrm>
            <a:off x="6109187" y="3923250"/>
            <a:ext cx="2838813" cy="2523768"/>
          </a:xfrm>
          <a:prstGeom prst="rect">
            <a:avLst/>
          </a:prstGeom>
          <a:noFill/>
        </p:spPr>
        <p:txBody>
          <a:bodyPr wrap="square" rtlCol="0">
            <a:spAutoFit/>
          </a:bodyPr>
          <a:lstStyle/>
          <a:p>
            <a:r>
              <a:rPr kumimoji="1" lang="ja-JP" altLang="en-US" sz="1400" b="1" dirty="0"/>
              <a:t>パターン③</a:t>
            </a:r>
            <a:endParaRPr kumimoji="1" lang="en-US" altLang="ja-JP" sz="1400" b="1" dirty="0"/>
          </a:p>
          <a:p>
            <a:pPr marL="171450" indent="-171450">
              <a:buFont typeface="Wingdings" panose="05000000000000000000" pitchFamily="2" charset="2"/>
              <a:buChar char="u"/>
            </a:pPr>
            <a:r>
              <a:rPr lang="ja-JP" altLang="en-US" sz="1200" dirty="0"/>
              <a:t>児童発達支援センターや市町村担当課からの依頼に基づき、発達支援拠点が各事業所への支援を実施。</a:t>
            </a:r>
            <a:endParaRPr kumimoji="1" lang="en-US" altLang="ja-JP" sz="1200" dirty="0"/>
          </a:p>
          <a:p>
            <a:endParaRPr kumimoji="1" lang="en-US" altLang="ja-JP" sz="1200" dirty="0"/>
          </a:p>
          <a:p>
            <a:r>
              <a:rPr lang="ja-JP" altLang="en-US" sz="1200" dirty="0"/>
              <a:t>＜市町村担当課の役割＞</a:t>
            </a:r>
            <a:endParaRPr lang="en-US" altLang="ja-JP" sz="1200" dirty="0"/>
          </a:p>
          <a:p>
            <a:pPr marL="171450" indent="-171450">
              <a:buFont typeface="Wingdings" panose="05000000000000000000" pitchFamily="2" charset="2"/>
              <a:buChar char="l"/>
            </a:pPr>
            <a:r>
              <a:rPr lang="ja-JP" altLang="en-US" sz="1200" dirty="0"/>
              <a:t>各事業所の状況や課題について児童発達支援センターと情報共有。</a:t>
            </a:r>
            <a:endParaRPr lang="en-US" altLang="ja-JP" sz="1200" dirty="0"/>
          </a:p>
          <a:p>
            <a:pPr marL="171450" indent="-171450">
              <a:buFont typeface="Wingdings" panose="05000000000000000000" pitchFamily="2" charset="2"/>
              <a:buChar char="l"/>
            </a:pPr>
            <a:r>
              <a:rPr lang="ja-JP" altLang="en-US" sz="1200" dirty="0"/>
              <a:t>上記を踏まえ、支援の必要な事業所を発達支援拠点につなぐ。また、支援結果について把握・分析し、次の施策につなげる。</a:t>
            </a:r>
          </a:p>
          <a:p>
            <a:pPr marL="171450" indent="-171450">
              <a:buFont typeface="Wingdings" panose="05000000000000000000" pitchFamily="2" charset="2"/>
              <a:buChar char="l"/>
            </a:pPr>
            <a:endParaRPr kumimoji="1" lang="ja-JP" altLang="en-US" sz="1200" dirty="0"/>
          </a:p>
        </p:txBody>
      </p:sp>
      <p:grpSp>
        <p:nvGrpSpPr>
          <p:cNvPr id="3" name="グループ化 2">
            <a:extLst>
              <a:ext uri="{FF2B5EF4-FFF2-40B4-BE49-F238E27FC236}">
                <a16:creationId xmlns:a16="http://schemas.microsoft.com/office/drawing/2014/main" id="{C0B6C505-867B-D06D-BB8C-AC54A69A1E73}"/>
              </a:ext>
            </a:extLst>
          </p:cNvPr>
          <p:cNvGrpSpPr/>
          <p:nvPr/>
        </p:nvGrpSpPr>
        <p:grpSpPr>
          <a:xfrm>
            <a:off x="8868803" y="1473249"/>
            <a:ext cx="3066864" cy="2317254"/>
            <a:chOff x="3611981" y="4142439"/>
            <a:chExt cx="2814655" cy="1923577"/>
          </a:xfrm>
        </p:grpSpPr>
        <p:sp>
          <p:nvSpPr>
            <p:cNvPr id="5" name="正方形/長方形 4">
              <a:extLst>
                <a:ext uri="{FF2B5EF4-FFF2-40B4-BE49-F238E27FC236}">
                  <a16:creationId xmlns:a16="http://schemas.microsoft.com/office/drawing/2014/main" id="{32258C57-0B45-AA2A-D464-93956D74906B}"/>
                </a:ext>
              </a:extLst>
            </p:cNvPr>
            <p:cNvSpPr/>
            <p:nvPr/>
          </p:nvSpPr>
          <p:spPr>
            <a:xfrm>
              <a:off x="3611981" y="4142439"/>
              <a:ext cx="2814655" cy="19235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35">
              <a:extLst>
                <a:ext uri="{FF2B5EF4-FFF2-40B4-BE49-F238E27FC236}">
                  <a16:creationId xmlns:a16="http://schemas.microsoft.com/office/drawing/2014/main" id="{DAEC35CA-03EF-0B96-CB20-CAB0DDC0B4BA}"/>
                </a:ext>
              </a:extLst>
            </p:cNvPr>
            <p:cNvSpPr/>
            <p:nvPr/>
          </p:nvSpPr>
          <p:spPr>
            <a:xfrm rot="5400000">
              <a:off x="4625325" y="5165242"/>
              <a:ext cx="551444" cy="308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40">
              <a:extLst>
                <a:ext uri="{FF2B5EF4-FFF2-40B4-BE49-F238E27FC236}">
                  <a16:creationId xmlns:a16="http://schemas.microsoft.com/office/drawing/2014/main" id="{67D54253-6854-6BB6-9B11-CA079A738EB9}"/>
                </a:ext>
              </a:extLst>
            </p:cNvPr>
            <p:cNvSpPr/>
            <p:nvPr/>
          </p:nvSpPr>
          <p:spPr>
            <a:xfrm>
              <a:off x="3762867" y="4387382"/>
              <a:ext cx="2663769" cy="59809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6DF91D2E-52E0-1013-B99F-280CD2608A6A}"/>
                </a:ext>
              </a:extLst>
            </p:cNvPr>
            <p:cNvSpPr/>
            <p:nvPr/>
          </p:nvSpPr>
          <p:spPr>
            <a:xfrm>
              <a:off x="4705618" y="4482667"/>
              <a:ext cx="947959" cy="3988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361D4074-3CD3-1D1F-8866-F7013AB4FE47}"/>
                </a:ext>
              </a:extLst>
            </p:cNvPr>
            <p:cNvSpPr txBox="1"/>
            <p:nvPr/>
          </p:nvSpPr>
          <p:spPr>
            <a:xfrm>
              <a:off x="4645061" y="4495472"/>
              <a:ext cx="1122122" cy="357684"/>
            </a:xfrm>
            <a:prstGeom prst="rect">
              <a:avLst/>
            </a:prstGeom>
            <a:noFill/>
          </p:spPr>
          <p:txBody>
            <a:bodyPr wrap="square" rtlCol="0">
              <a:spAutoFit/>
            </a:bodyPr>
            <a:lstStyle/>
            <a:p>
              <a:r>
                <a:rPr kumimoji="1" lang="ja-JP" altLang="en-US" sz="1100" dirty="0"/>
                <a:t>児童発達支援</a:t>
              </a:r>
              <a:endParaRPr kumimoji="1" lang="en-US" altLang="ja-JP" sz="1100" dirty="0"/>
            </a:p>
            <a:p>
              <a:r>
                <a:rPr kumimoji="1" lang="ja-JP" altLang="en-US" sz="1100" dirty="0"/>
                <a:t>センター</a:t>
              </a:r>
            </a:p>
          </p:txBody>
        </p:sp>
        <p:sp>
          <p:nvSpPr>
            <p:cNvPr id="33" name="正方形/長方形 32">
              <a:extLst>
                <a:ext uri="{FF2B5EF4-FFF2-40B4-BE49-F238E27FC236}">
                  <a16:creationId xmlns:a16="http://schemas.microsoft.com/office/drawing/2014/main" id="{5C83AC8E-4201-582F-7CAA-1E10FA618609}"/>
                </a:ext>
              </a:extLst>
            </p:cNvPr>
            <p:cNvSpPr/>
            <p:nvPr/>
          </p:nvSpPr>
          <p:spPr>
            <a:xfrm>
              <a:off x="3838816" y="4475427"/>
              <a:ext cx="787491" cy="3988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E55F96C0-4D78-9AB8-8135-61C93BF4FAAE}"/>
                </a:ext>
              </a:extLst>
            </p:cNvPr>
            <p:cNvSpPr txBox="1"/>
            <p:nvPr/>
          </p:nvSpPr>
          <p:spPr>
            <a:xfrm>
              <a:off x="3875015" y="4499553"/>
              <a:ext cx="787491" cy="383233"/>
            </a:xfrm>
            <a:prstGeom prst="rect">
              <a:avLst/>
            </a:prstGeom>
            <a:noFill/>
          </p:spPr>
          <p:txBody>
            <a:bodyPr wrap="square" rtlCol="0">
              <a:spAutoFit/>
            </a:bodyPr>
            <a:lstStyle/>
            <a:p>
              <a:r>
                <a:rPr lang="ja-JP" altLang="en-US" sz="1200" dirty="0"/>
                <a:t>発達支援拠点</a:t>
              </a:r>
              <a:endParaRPr kumimoji="1" lang="ja-JP" altLang="en-US" sz="1200" dirty="0"/>
            </a:p>
          </p:txBody>
        </p:sp>
        <p:sp>
          <p:nvSpPr>
            <p:cNvPr id="45" name="テキスト ボックス 44">
              <a:extLst>
                <a:ext uri="{FF2B5EF4-FFF2-40B4-BE49-F238E27FC236}">
                  <a16:creationId xmlns:a16="http://schemas.microsoft.com/office/drawing/2014/main" id="{AE6B0717-DA76-43F7-1EBE-1540C11F6BE4}"/>
                </a:ext>
              </a:extLst>
            </p:cNvPr>
            <p:cNvSpPr txBox="1"/>
            <p:nvPr/>
          </p:nvSpPr>
          <p:spPr>
            <a:xfrm>
              <a:off x="3637525" y="4151740"/>
              <a:ext cx="449896" cy="332136"/>
            </a:xfrm>
            <a:prstGeom prst="rect">
              <a:avLst/>
            </a:prstGeom>
            <a:noFill/>
          </p:spPr>
          <p:txBody>
            <a:bodyPr wrap="square" rtlCol="0">
              <a:spAutoFit/>
            </a:bodyPr>
            <a:lstStyle/>
            <a:p>
              <a:r>
                <a:rPr kumimoji="1" lang="ja-JP" altLang="en-US" sz="2000" b="1" dirty="0"/>
                <a:t>④</a:t>
              </a:r>
            </a:p>
          </p:txBody>
        </p:sp>
        <p:sp>
          <p:nvSpPr>
            <p:cNvPr id="48" name="テキスト ボックス 47">
              <a:extLst>
                <a:ext uri="{FF2B5EF4-FFF2-40B4-BE49-F238E27FC236}">
                  <a16:creationId xmlns:a16="http://schemas.microsoft.com/office/drawing/2014/main" id="{D882D40F-20A2-8304-2041-24C652CB8818}"/>
                </a:ext>
              </a:extLst>
            </p:cNvPr>
            <p:cNvSpPr txBox="1"/>
            <p:nvPr/>
          </p:nvSpPr>
          <p:spPr>
            <a:xfrm>
              <a:off x="5069917" y="5182913"/>
              <a:ext cx="1147247" cy="217165"/>
            </a:xfrm>
            <a:prstGeom prst="rect">
              <a:avLst/>
            </a:prstGeom>
            <a:noFill/>
          </p:spPr>
          <p:txBody>
            <a:bodyPr wrap="square" rtlCol="0">
              <a:spAutoFit/>
            </a:bodyPr>
            <a:lstStyle/>
            <a:p>
              <a:r>
                <a:rPr lang="ja-JP" altLang="en-US" sz="1100" dirty="0"/>
                <a:t>機関</a:t>
              </a:r>
              <a:r>
                <a:rPr lang="ja-JP" altLang="en-US" sz="1100" dirty="0" smtClean="0"/>
                <a:t>支援</a:t>
              </a:r>
              <a:endParaRPr lang="en-US" altLang="ja-JP" sz="1100" dirty="0"/>
            </a:p>
          </p:txBody>
        </p:sp>
      </p:grpSp>
      <p:sp>
        <p:nvSpPr>
          <p:cNvPr id="59" name="テキスト ボックス 58">
            <a:extLst>
              <a:ext uri="{FF2B5EF4-FFF2-40B4-BE49-F238E27FC236}">
                <a16:creationId xmlns:a16="http://schemas.microsoft.com/office/drawing/2014/main" id="{C9876823-2D8D-8FAC-6573-44215BBDF9D0}"/>
              </a:ext>
            </a:extLst>
          </p:cNvPr>
          <p:cNvSpPr txBox="1"/>
          <p:nvPr/>
        </p:nvSpPr>
        <p:spPr>
          <a:xfrm>
            <a:off x="11146258" y="1901818"/>
            <a:ext cx="640236" cy="461665"/>
          </a:xfrm>
          <a:prstGeom prst="rect">
            <a:avLst/>
          </a:prstGeom>
          <a:noFill/>
        </p:spPr>
        <p:txBody>
          <a:bodyPr wrap="square" rtlCol="0">
            <a:spAutoFit/>
          </a:bodyPr>
          <a:lstStyle/>
          <a:p>
            <a:r>
              <a:rPr kumimoji="1" lang="ja-JP" altLang="en-US" sz="1200" dirty="0"/>
              <a:t>市町村担当課</a:t>
            </a:r>
          </a:p>
        </p:txBody>
      </p:sp>
      <p:sp>
        <p:nvSpPr>
          <p:cNvPr id="61" name="正方形/長方形 60">
            <a:extLst>
              <a:ext uri="{FF2B5EF4-FFF2-40B4-BE49-F238E27FC236}">
                <a16:creationId xmlns:a16="http://schemas.microsoft.com/office/drawing/2014/main" id="{8B103845-AF08-53E5-AD0E-17A8F2AF33BB}"/>
              </a:ext>
            </a:extLst>
          </p:cNvPr>
          <p:cNvSpPr/>
          <p:nvPr/>
        </p:nvSpPr>
        <p:spPr>
          <a:xfrm>
            <a:off x="11160165" y="1869043"/>
            <a:ext cx="631207" cy="4960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FB657F29-57A3-B085-6B24-1660A9204198}"/>
              </a:ext>
            </a:extLst>
          </p:cNvPr>
          <p:cNvSpPr txBox="1"/>
          <p:nvPr/>
        </p:nvSpPr>
        <p:spPr>
          <a:xfrm>
            <a:off x="9688410" y="3283671"/>
            <a:ext cx="1553609"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400" dirty="0"/>
              <a:t>事業所</a:t>
            </a:r>
            <a:r>
              <a:rPr kumimoji="1" lang="ja-JP" altLang="en-US" sz="1400" dirty="0" smtClean="0"/>
              <a:t>連絡会等</a:t>
            </a:r>
            <a:endParaRPr kumimoji="1" lang="ja-JP" altLang="en-US" sz="1400" dirty="0"/>
          </a:p>
        </p:txBody>
      </p:sp>
      <p:sp>
        <p:nvSpPr>
          <p:cNvPr id="66" name="メモ 87">
            <a:extLst>
              <a:ext uri="{FF2B5EF4-FFF2-40B4-BE49-F238E27FC236}">
                <a16:creationId xmlns:a16="http://schemas.microsoft.com/office/drawing/2014/main" id="{3D479BB5-1CDA-A18C-0807-CECA34C28F60}"/>
              </a:ext>
            </a:extLst>
          </p:cNvPr>
          <p:cNvSpPr/>
          <p:nvPr/>
        </p:nvSpPr>
        <p:spPr>
          <a:xfrm>
            <a:off x="9042029" y="3913461"/>
            <a:ext cx="2973148" cy="2656687"/>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56C268C4-2E85-4568-A3F7-13E25316288D}"/>
              </a:ext>
            </a:extLst>
          </p:cNvPr>
          <p:cNvSpPr txBox="1"/>
          <p:nvPr/>
        </p:nvSpPr>
        <p:spPr>
          <a:xfrm>
            <a:off x="8948000" y="3940905"/>
            <a:ext cx="3066863" cy="2523768"/>
          </a:xfrm>
          <a:prstGeom prst="rect">
            <a:avLst/>
          </a:prstGeom>
          <a:noFill/>
        </p:spPr>
        <p:txBody>
          <a:bodyPr wrap="square" rtlCol="0">
            <a:spAutoFit/>
          </a:bodyPr>
          <a:lstStyle/>
          <a:p>
            <a:r>
              <a:rPr kumimoji="1" lang="ja-JP" altLang="en-US" sz="1400" b="1" dirty="0"/>
              <a:t>パターン④</a:t>
            </a:r>
            <a:endParaRPr kumimoji="1" lang="en-US" altLang="ja-JP" sz="1400" b="1" dirty="0"/>
          </a:p>
          <a:p>
            <a:pPr marL="171450" indent="-171450">
              <a:buFont typeface="Wingdings" panose="05000000000000000000" pitchFamily="2" charset="2"/>
              <a:buChar char="u"/>
            </a:pPr>
            <a:r>
              <a:rPr lang="ja-JP" altLang="en-US" sz="1200" dirty="0"/>
              <a:t>児童発達支援センターや市町村担当課などと共同して、発達達支援拠点が事業所</a:t>
            </a:r>
            <a:r>
              <a:rPr lang="ja-JP" altLang="en-US" sz="1200" dirty="0" smtClean="0"/>
              <a:t>連絡会等の会議体に対して支援方法についての情報共有等</a:t>
            </a:r>
            <a:r>
              <a:rPr lang="ja-JP" altLang="en-US" sz="1200" dirty="0"/>
              <a:t>の支援を実施。</a:t>
            </a:r>
            <a:endParaRPr kumimoji="1" lang="en-US" altLang="ja-JP" sz="1200" dirty="0"/>
          </a:p>
          <a:p>
            <a:endParaRPr kumimoji="1" lang="en-US" altLang="ja-JP" sz="1200" dirty="0"/>
          </a:p>
          <a:p>
            <a:r>
              <a:rPr lang="ja-JP" altLang="en-US" sz="1200" dirty="0"/>
              <a:t>＜市町村担当課・児童発達支援セン　</a:t>
            </a:r>
            <a:endParaRPr lang="en-US" altLang="ja-JP" sz="1200" dirty="0"/>
          </a:p>
          <a:p>
            <a:r>
              <a:rPr lang="ja-JP" altLang="en-US" sz="1200" dirty="0"/>
              <a:t>　ターの役割＞</a:t>
            </a:r>
            <a:endParaRPr lang="en-US" altLang="ja-JP" sz="1200" dirty="0"/>
          </a:p>
          <a:p>
            <a:pPr marL="171450" indent="-171450">
              <a:buFont typeface="Wingdings" panose="05000000000000000000" pitchFamily="2" charset="2"/>
              <a:buChar char="l"/>
            </a:pPr>
            <a:r>
              <a:rPr lang="ja-JP" altLang="en-US" sz="1200" dirty="0"/>
              <a:t>事業所</a:t>
            </a:r>
            <a:r>
              <a:rPr lang="ja-JP" altLang="en-US" sz="1200" dirty="0" smtClean="0"/>
              <a:t>連絡会等で</a:t>
            </a:r>
            <a:r>
              <a:rPr lang="ja-JP" altLang="en-US" sz="1200" dirty="0"/>
              <a:t>の議題やニーズ等について情報共有。</a:t>
            </a:r>
            <a:endParaRPr lang="en-US" altLang="ja-JP" sz="1200" dirty="0"/>
          </a:p>
          <a:p>
            <a:pPr marL="171450" indent="-171450">
              <a:buFont typeface="Wingdings" panose="05000000000000000000" pitchFamily="2" charset="2"/>
              <a:buChar char="l"/>
            </a:pPr>
            <a:r>
              <a:rPr lang="ja-JP" altLang="en-US" sz="1200" dirty="0"/>
              <a:t>支援が必要な場合は発達支援拠点につなぐ。また、支援結果について各事業所へ周知・伝達されるよう工夫する。</a:t>
            </a:r>
          </a:p>
        </p:txBody>
      </p:sp>
    </p:spTree>
    <p:extLst>
      <p:ext uri="{BB962C8B-B14F-4D97-AF65-F5344CB8AC3E}">
        <p14:creationId xmlns:p14="http://schemas.microsoft.com/office/powerpoint/2010/main" val="1650466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838200" y="5607228"/>
            <a:ext cx="10515600" cy="957345"/>
          </a:xfrm>
        </p:spPr>
        <p:txBody>
          <a:bodyPr>
            <a:normAutofit lnSpcReduction="10000"/>
          </a:bodyPr>
          <a:lstStyle/>
          <a:p>
            <a:pPr>
              <a:buFont typeface="Wingdings" panose="05000000000000000000" pitchFamily="2" charset="2"/>
              <a:buChar char="u"/>
            </a:pPr>
            <a:r>
              <a:rPr lang="ja-JP" altLang="en-US" sz="1800" dirty="0"/>
              <a:t>発達支援拠点の役割や、事業所への機関支援に関する今後の方向性の周知</a:t>
            </a:r>
            <a:endParaRPr lang="en-US" altLang="ja-JP" sz="1800" dirty="0"/>
          </a:p>
          <a:p>
            <a:pPr>
              <a:buFont typeface="Wingdings" panose="05000000000000000000" pitchFamily="2" charset="2"/>
              <a:buChar char="u"/>
            </a:pPr>
            <a:r>
              <a:rPr lang="ja-JP" altLang="en-US" sz="1800" dirty="0"/>
              <a:t>発達支援拠点の活用事例や、発達支援拠点と児童発達支援センター及び市町村担当課の連携に関する好事例の発信</a:t>
            </a:r>
            <a:endParaRPr lang="en-US" altLang="ja-JP" sz="1800" dirty="0"/>
          </a:p>
          <a:p>
            <a:pPr>
              <a:buFont typeface="Wingdings" panose="05000000000000000000" pitchFamily="2" charset="2"/>
              <a:buChar char="l"/>
            </a:pPr>
            <a:endParaRPr kumimoji="1" lang="ja-JP" altLang="en-US" sz="3600" dirty="0"/>
          </a:p>
        </p:txBody>
      </p:sp>
      <p:sp>
        <p:nvSpPr>
          <p:cNvPr id="4" name="スライド番号プレースホルダー 3"/>
          <p:cNvSpPr>
            <a:spLocks noGrp="1"/>
          </p:cNvSpPr>
          <p:nvPr>
            <p:ph type="sldNum" sz="quarter" idx="12"/>
          </p:nvPr>
        </p:nvSpPr>
        <p:spPr/>
        <p:txBody>
          <a:bodyPr/>
          <a:lstStyle/>
          <a:p>
            <a:fld id="{556B7548-3067-481A-BA2E-B2E16A31E925}" type="slidenum">
              <a:rPr kumimoji="1" lang="ja-JP" altLang="en-US" smtClean="0"/>
              <a:t>16</a:t>
            </a:fld>
            <a:endParaRPr kumimoji="1" lang="ja-JP" altLang="en-US"/>
          </a:p>
        </p:txBody>
      </p:sp>
      <p:sp>
        <p:nvSpPr>
          <p:cNvPr id="5" name="ホームベース 6">
            <a:extLst>
              <a:ext uri="{FF2B5EF4-FFF2-40B4-BE49-F238E27FC236}">
                <a16:creationId xmlns:a16="http://schemas.microsoft.com/office/drawing/2014/main" id="{37E9AD06-102D-4417-A650-973A2AFD23BC}"/>
              </a:ext>
            </a:extLst>
          </p:cNvPr>
          <p:cNvSpPr/>
          <p:nvPr/>
        </p:nvSpPr>
        <p:spPr>
          <a:xfrm>
            <a:off x="838200" y="1209141"/>
            <a:ext cx="1208964" cy="354880"/>
          </a:xfrm>
          <a:prstGeom prst="homePlat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n-ea"/>
              </a:rPr>
              <a:t>概要</a:t>
            </a:r>
          </a:p>
        </p:txBody>
      </p:sp>
      <p:sp>
        <p:nvSpPr>
          <p:cNvPr id="6" name="テキスト ボックス 5"/>
          <p:cNvSpPr txBox="1"/>
          <p:nvPr/>
        </p:nvSpPr>
        <p:spPr>
          <a:xfrm>
            <a:off x="838200" y="1665027"/>
            <a:ext cx="10515600" cy="923330"/>
          </a:xfrm>
          <a:prstGeom prst="rect">
            <a:avLst/>
          </a:prstGeom>
          <a:noFill/>
        </p:spPr>
        <p:txBody>
          <a:bodyPr wrap="square" rtlCol="0">
            <a:spAutoFit/>
          </a:bodyPr>
          <a:lstStyle/>
          <a:p>
            <a:r>
              <a:rPr lang="ja-JP" altLang="en-US" dirty="0"/>
              <a:t>発達支援拠点、児童発達支援センター、市町村の３者の連携体制構築の第一歩として、顔の見える関係づくりを支援する。また、大阪府として各圏域の特徴や課題を把握するため、各機関とのとの意見交換を行う。</a:t>
            </a:r>
          </a:p>
        </p:txBody>
      </p:sp>
      <p:sp>
        <p:nvSpPr>
          <p:cNvPr id="7" name="ホームベース 6">
            <a:extLst>
              <a:ext uri="{FF2B5EF4-FFF2-40B4-BE49-F238E27FC236}">
                <a16:creationId xmlns:a16="http://schemas.microsoft.com/office/drawing/2014/main" id="{37E9AD06-102D-4417-A650-973A2AFD23BC}"/>
              </a:ext>
            </a:extLst>
          </p:cNvPr>
          <p:cNvSpPr/>
          <p:nvPr/>
        </p:nvSpPr>
        <p:spPr>
          <a:xfrm>
            <a:off x="838200" y="2657791"/>
            <a:ext cx="1208964" cy="354880"/>
          </a:xfrm>
          <a:prstGeom prst="homePlat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n-ea"/>
              </a:rPr>
              <a:t>方法</a:t>
            </a:r>
          </a:p>
        </p:txBody>
      </p:sp>
      <p:sp>
        <p:nvSpPr>
          <p:cNvPr id="8" name="テキスト ボックス 7"/>
          <p:cNvSpPr txBox="1"/>
          <p:nvPr/>
        </p:nvSpPr>
        <p:spPr>
          <a:xfrm>
            <a:off x="838200" y="3117874"/>
            <a:ext cx="10515600" cy="646331"/>
          </a:xfrm>
          <a:prstGeom prst="rect">
            <a:avLst/>
          </a:prstGeom>
          <a:noFill/>
        </p:spPr>
        <p:txBody>
          <a:bodyPr wrap="square" rtlCol="0">
            <a:spAutoFit/>
          </a:bodyPr>
          <a:lstStyle/>
          <a:p>
            <a:r>
              <a:rPr lang="ja-JP" altLang="en-US" dirty="0"/>
              <a:t>現在実施している市町村説明会</a:t>
            </a:r>
            <a:r>
              <a:rPr lang="ja-JP" altLang="en-US" dirty="0" smtClean="0"/>
              <a:t>を活用し、</a:t>
            </a:r>
            <a:endParaRPr lang="en-US" altLang="ja-JP" dirty="0" smtClean="0"/>
          </a:p>
          <a:p>
            <a:r>
              <a:rPr lang="ja-JP" altLang="en-US" dirty="0" smtClean="0"/>
              <a:t>圏域</a:t>
            </a:r>
            <a:r>
              <a:rPr lang="ja-JP" altLang="en-US" dirty="0"/>
              <a:t>（ブロック）別</a:t>
            </a:r>
            <a:r>
              <a:rPr lang="ja-JP" altLang="en-US" dirty="0" smtClean="0"/>
              <a:t>に関係</a:t>
            </a:r>
            <a:r>
              <a:rPr lang="ja-JP" altLang="en-US" dirty="0"/>
              <a:t>機関同士の意見</a:t>
            </a:r>
            <a:r>
              <a:rPr lang="ja-JP" altLang="en-US" dirty="0" smtClean="0"/>
              <a:t>交換できる場</a:t>
            </a:r>
            <a:r>
              <a:rPr lang="ja-JP" altLang="en-US" dirty="0"/>
              <a:t>などを設ける。</a:t>
            </a:r>
          </a:p>
        </p:txBody>
      </p:sp>
      <p:sp>
        <p:nvSpPr>
          <p:cNvPr id="9" name="ホームベース 8">
            <a:extLst>
              <a:ext uri="{FF2B5EF4-FFF2-40B4-BE49-F238E27FC236}">
                <a16:creationId xmlns:a16="http://schemas.microsoft.com/office/drawing/2014/main" id="{37E9AD06-102D-4417-A650-973A2AFD23BC}"/>
              </a:ext>
            </a:extLst>
          </p:cNvPr>
          <p:cNvSpPr/>
          <p:nvPr/>
        </p:nvSpPr>
        <p:spPr>
          <a:xfrm>
            <a:off x="838200" y="3869408"/>
            <a:ext cx="1208964" cy="354880"/>
          </a:xfrm>
          <a:prstGeom prst="homePlat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n-ea"/>
              </a:rPr>
              <a:t>参画機関</a:t>
            </a:r>
          </a:p>
        </p:txBody>
      </p:sp>
      <p:sp>
        <p:nvSpPr>
          <p:cNvPr id="10" name="テキスト ボックス 9"/>
          <p:cNvSpPr txBox="1"/>
          <p:nvPr/>
        </p:nvSpPr>
        <p:spPr>
          <a:xfrm>
            <a:off x="838200" y="4276653"/>
            <a:ext cx="10515600" cy="646331"/>
          </a:xfrm>
          <a:prstGeom prst="rect">
            <a:avLst/>
          </a:prstGeom>
          <a:noFill/>
        </p:spPr>
        <p:txBody>
          <a:bodyPr wrap="square" rtlCol="0">
            <a:spAutoFit/>
          </a:bodyPr>
          <a:lstStyle/>
          <a:p>
            <a:r>
              <a:rPr lang="ja-JP" altLang="en-US" dirty="0"/>
              <a:t>大阪府、発達支援拠点、市町村関係課、児童発達支援センター、</a:t>
            </a:r>
            <a:endParaRPr lang="en-US" altLang="ja-JP" dirty="0"/>
          </a:p>
          <a:p>
            <a:r>
              <a:rPr lang="ja-JP" altLang="en-US" dirty="0"/>
              <a:t>その他関係機関（市町村自立支援協議会の参画機関など）</a:t>
            </a:r>
          </a:p>
        </p:txBody>
      </p:sp>
      <p:sp>
        <p:nvSpPr>
          <p:cNvPr id="11" name="ホームベース 10">
            <a:extLst>
              <a:ext uri="{FF2B5EF4-FFF2-40B4-BE49-F238E27FC236}">
                <a16:creationId xmlns:a16="http://schemas.microsoft.com/office/drawing/2014/main" id="{37E9AD06-102D-4417-A650-973A2AFD23BC}"/>
              </a:ext>
            </a:extLst>
          </p:cNvPr>
          <p:cNvSpPr/>
          <p:nvPr/>
        </p:nvSpPr>
        <p:spPr>
          <a:xfrm>
            <a:off x="838200" y="5120538"/>
            <a:ext cx="1208964" cy="354880"/>
          </a:xfrm>
          <a:prstGeom prst="homePlat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n-ea"/>
              </a:rPr>
              <a:t>主な内容</a:t>
            </a:r>
          </a:p>
        </p:txBody>
      </p:sp>
      <p:pic>
        <p:nvPicPr>
          <p:cNvPr id="12" name="図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1298" y="3012671"/>
            <a:ext cx="1851377" cy="1851377"/>
          </a:xfrm>
          <a:prstGeom prst="rect">
            <a:avLst/>
          </a:prstGeom>
        </p:spPr>
      </p:pic>
      <p:sp>
        <p:nvSpPr>
          <p:cNvPr id="13" name="タイトル 1"/>
          <p:cNvSpPr txBox="1">
            <a:spLocks/>
          </p:cNvSpPr>
          <p:nvPr/>
        </p:nvSpPr>
        <p:spPr>
          <a:xfrm>
            <a:off x="584876" y="293998"/>
            <a:ext cx="10754139" cy="544244"/>
          </a:xfrm>
          <a:prstGeom prst="rect">
            <a:avLst/>
          </a:prstGeom>
          <a:ln>
            <a:solidFill>
              <a:schemeClr val="tx1"/>
            </a:solidFill>
          </a:ln>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b="1" dirty="0">
                <a:latin typeface="+mn-ea"/>
                <a:ea typeface="+mn-ea"/>
              </a:rPr>
              <a:t>令和６年度以降の大阪府の取り組みの方向性</a:t>
            </a:r>
          </a:p>
        </p:txBody>
      </p:sp>
    </p:spTree>
    <p:extLst>
      <p:ext uri="{BB962C8B-B14F-4D97-AF65-F5344CB8AC3E}">
        <p14:creationId xmlns:p14="http://schemas.microsoft.com/office/powerpoint/2010/main" val="4087587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円/楕円 11"/>
          <p:cNvSpPr/>
          <p:nvPr/>
        </p:nvSpPr>
        <p:spPr>
          <a:xfrm>
            <a:off x="4195386" y="3059786"/>
            <a:ext cx="1035999" cy="412920"/>
          </a:xfrm>
          <a:prstGeom prst="ellipse">
            <a:avLst/>
          </a:prstGeom>
          <a:solidFill>
            <a:srgbClr val="FFC000"/>
          </a:solidFill>
          <a:ln>
            <a:noFill/>
          </a:ln>
          <a:effectLst>
            <a:glow rad="444500">
              <a:srgbClr val="FFC000"/>
            </a:glow>
            <a:outerShdw blurRad="50800" dist="50800" dir="5400000" sx="1000" sy="1000" algn="ctr" rotWithShape="0">
              <a:srgbClr val="000000">
                <a:alpha val="32000"/>
              </a:srgbClr>
            </a:out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953" dirty="0"/>
          </a:p>
        </p:txBody>
      </p:sp>
      <p:sp>
        <p:nvSpPr>
          <p:cNvPr id="5" name="正方形/長方形 4"/>
          <p:cNvSpPr/>
          <p:nvPr/>
        </p:nvSpPr>
        <p:spPr>
          <a:xfrm>
            <a:off x="664495" y="739929"/>
            <a:ext cx="10794615" cy="1491217"/>
          </a:xfrm>
          <a:prstGeom prst="rect">
            <a:avLst/>
          </a:prstGeom>
          <a:ln>
            <a:solidFill>
              <a:schemeClr val="dk1"/>
            </a:solidFill>
          </a:ln>
        </p:spPr>
        <p:style>
          <a:lnRef idx="2">
            <a:schemeClr val="accent6"/>
          </a:lnRef>
          <a:fillRef idx="1">
            <a:schemeClr val="lt1"/>
          </a:fillRef>
          <a:effectRef idx="0">
            <a:schemeClr val="accent6"/>
          </a:effectRef>
          <a:fontRef idx="minor">
            <a:schemeClr val="dk1"/>
          </a:fontRef>
        </p:style>
        <p:txBody>
          <a:bodyPr rtlCol="0" anchor="ctr"/>
          <a:lstStyle/>
          <a:p>
            <a:pPr>
              <a:spcBef>
                <a:spcPts val="204"/>
              </a:spcBef>
            </a:pPr>
            <a:r>
              <a:rPr lang="en-US" altLang="ja-JP" sz="1600" b="1" dirty="0">
                <a:latin typeface="+mn-ea"/>
                <a:cs typeface="Meiryo UI" panose="020B0604030504040204" pitchFamily="50" charset="-128"/>
              </a:rPr>
              <a:t>【</a:t>
            </a:r>
            <a:r>
              <a:rPr lang="ja-JP" altLang="en-US" sz="1600" b="1" dirty="0">
                <a:latin typeface="+mn-ea"/>
                <a:cs typeface="Meiryo UI" panose="020B0604030504040204" pitchFamily="50" charset="-128"/>
              </a:rPr>
              <a:t>現在の事業概要</a:t>
            </a:r>
            <a:r>
              <a:rPr lang="en-US" altLang="ja-JP" sz="1600" b="1" dirty="0">
                <a:latin typeface="+mn-ea"/>
                <a:cs typeface="Meiryo UI" panose="020B0604030504040204" pitchFamily="50" charset="-128"/>
              </a:rPr>
              <a:t>】</a:t>
            </a:r>
          </a:p>
          <a:p>
            <a:pPr>
              <a:spcBef>
                <a:spcPts val="204"/>
              </a:spcBef>
            </a:pPr>
            <a:r>
              <a:rPr lang="ja-JP" altLang="en-US" sz="1400" dirty="0" err="1">
                <a:latin typeface="+mn-ea"/>
                <a:cs typeface="Meiryo UI" panose="020B0604030504040204" pitchFamily="50" charset="-128"/>
              </a:rPr>
              <a:t>発達障がいにつ</a:t>
            </a:r>
            <a:r>
              <a:rPr lang="ja-JP" altLang="en-US" sz="1400" dirty="0">
                <a:latin typeface="+mn-ea"/>
                <a:cs typeface="Meiryo UI" panose="020B0604030504040204" pitchFamily="50" charset="-128"/>
              </a:rPr>
              <a:t>いて、初診待機期間の短縮により迅速かつ円滑な診断を行えるよう医療体制の充実を図る。</a:t>
            </a:r>
            <a:endParaRPr lang="en-US" altLang="ja-JP" sz="1400" dirty="0">
              <a:latin typeface="+mn-ea"/>
              <a:cs typeface="Meiryo UI" panose="020B0604030504040204" pitchFamily="50" charset="-128"/>
            </a:endParaRPr>
          </a:p>
          <a:p>
            <a:pPr>
              <a:spcBef>
                <a:spcPts val="204"/>
              </a:spcBef>
            </a:pPr>
            <a:r>
              <a:rPr lang="ja-JP" altLang="en-US" sz="1400" dirty="0">
                <a:latin typeface="+mn-ea"/>
                <a:cs typeface="Meiryo UI" panose="020B0604030504040204" pitchFamily="50" charset="-128"/>
              </a:rPr>
              <a:t>　①医師研修：</a:t>
            </a:r>
            <a:r>
              <a:rPr lang="ja-JP" altLang="en-US" sz="1400" dirty="0" err="1">
                <a:latin typeface="+mn-ea"/>
                <a:cs typeface="Meiryo UI" panose="020B0604030504040204" pitchFamily="50" charset="-128"/>
              </a:rPr>
              <a:t>発達障がいを</a:t>
            </a:r>
            <a:r>
              <a:rPr lang="ja-JP" altLang="en-US" sz="1400" dirty="0">
                <a:latin typeface="+mn-ea"/>
                <a:cs typeface="Meiryo UI" panose="020B0604030504040204" pitchFamily="50" charset="-128"/>
              </a:rPr>
              <a:t>診断できる医師の養成、登録医療機関へつなぐかかりつけ医の育成</a:t>
            </a:r>
            <a:endParaRPr lang="en-US" altLang="ja-JP" sz="1400" dirty="0">
              <a:latin typeface="+mn-ea"/>
              <a:cs typeface="Meiryo UI" panose="020B0604030504040204" pitchFamily="50" charset="-128"/>
            </a:endParaRPr>
          </a:p>
          <a:p>
            <a:pPr>
              <a:spcBef>
                <a:spcPts val="204"/>
              </a:spcBef>
            </a:pPr>
            <a:r>
              <a:rPr lang="ja-JP" altLang="en-US" sz="1400" dirty="0">
                <a:latin typeface="+mn-ea"/>
                <a:cs typeface="Meiryo UI" panose="020B0604030504040204" pitchFamily="50" charset="-128"/>
              </a:rPr>
              <a:t>　②連携体制構築：府域（拠点医療機関間）、圏域（拠点と登録医療機関）の連携体制を構築し、診療機能を強化</a:t>
            </a:r>
            <a:endParaRPr lang="en-US" altLang="ja-JP" sz="1400" dirty="0">
              <a:latin typeface="+mn-ea"/>
              <a:cs typeface="Meiryo UI" panose="020B0604030504040204" pitchFamily="50" charset="-128"/>
            </a:endParaRPr>
          </a:p>
          <a:p>
            <a:pPr>
              <a:spcBef>
                <a:spcPts val="204"/>
              </a:spcBef>
            </a:pPr>
            <a:r>
              <a:rPr lang="ja-JP" altLang="en-US" sz="1400" dirty="0">
                <a:latin typeface="+mn-ea"/>
                <a:cs typeface="Meiryo UI" panose="020B0604030504040204" pitchFamily="50" charset="-128"/>
              </a:rPr>
              <a:t>　③アセスメント機能の強化：市町村との連携により診療に必要な情報を収集・整理し、分散化と初診に要する時間の短縮を図る</a:t>
            </a:r>
            <a:endParaRPr lang="en-US" altLang="ja-JP" sz="1400" dirty="0">
              <a:latin typeface="+mn-ea"/>
              <a:cs typeface="Meiryo UI" panose="020B0604030504040204" pitchFamily="50" charset="-128"/>
            </a:endParaRPr>
          </a:p>
        </p:txBody>
      </p:sp>
      <p:grpSp>
        <p:nvGrpSpPr>
          <p:cNvPr id="14" name="グループ化 13"/>
          <p:cNvGrpSpPr/>
          <p:nvPr/>
        </p:nvGrpSpPr>
        <p:grpSpPr>
          <a:xfrm>
            <a:off x="601752" y="2643669"/>
            <a:ext cx="5740445" cy="3423753"/>
            <a:chOff x="94148" y="2105863"/>
            <a:chExt cx="6239418" cy="3205726"/>
          </a:xfrm>
        </p:grpSpPr>
        <p:sp>
          <p:nvSpPr>
            <p:cNvPr id="2" name="正方形/長方形 1"/>
            <p:cNvSpPr/>
            <p:nvPr/>
          </p:nvSpPr>
          <p:spPr>
            <a:xfrm>
              <a:off x="94148" y="2105863"/>
              <a:ext cx="6239418" cy="32057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mn-ea"/>
              </a:endParaRPr>
            </a:p>
          </p:txBody>
        </p:sp>
        <p:grpSp>
          <p:nvGrpSpPr>
            <p:cNvPr id="137" name="グループ化 136"/>
            <p:cNvGrpSpPr/>
            <p:nvPr/>
          </p:nvGrpSpPr>
          <p:grpSpPr>
            <a:xfrm>
              <a:off x="251771" y="2395168"/>
              <a:ext cx="5820292" cy="2550976"/>
              <a:chOff x="1500425" y="2562234"/>
              <a:chExt cx="6206731" cy="2955002"/>
            </a:xfrm>
          </p:grpSpPr>
          <p:sp>
            <p:nvSpPr>
              <p:cNvPr id="73" name="円/楕円 11"/>
              <p:cNvSpPr/>
              <p:nvPr/>
            </p:nvSpPr>
            <p:spPr>
              <a:xfrm>
                <a:off x="1525858" y="3529937"/>
                <a:ext cx="1296144" cy="864096"/>
              </a:xfrm>
              <a:prstGeom prst="ellipse">
                <a:avLst/>
              </a:prstGeom>
              <a:solidFill>
                <a:srgbClr val="FFC000"/>
              </a:solidFill>
              <a:ln>
                <a:noFill/>
              </a:ln>
              <a:effectLst>
                <a:glow rad="444500">
                  <a:srgbClr val="FFC000"/>
                </a:glow>
                <a:outerShdw blurRad="50800" dist="50800" dir="5400000" sx="1000" sy="1000" algn="ctr" rotWithShape="0">
                  <a:srgbClr val="000000">
                    <a:alpha val="32000"/>
                  </a:srgbClr>
                </a:out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953" dirty="0">
                  <a:latin typeface="+mn-ea"/>
                </a:endParaRPr>
              </a:p>
            </p:txBody>
          </p:sp>
          <p:grpSp>
            <p:nvGrpSpPr>
              <p:cNvPr id="136" name="グループ化 135"/>
              <p:cNvGrpSpPr/>
              <p:nvPr/>
            </p:nvGrpSpPr>
            <p:grpSpPr>
              <a:xfrm>
                <a:off x="1500425" y="2562234"/>
                <a:ext cx="6206731" cy="2955002"/>
                <a:chOff x="1500425" y="2562234"/>
                <a:chExt cx="6206731" cy="2955002"/>
              </a:xfrm>
            </p:grpSpPr>
            <p:sp>
              <p:nvSpPr>
                <p:cNvPr id="78" name="楕円 77"/>
                <p:cNvSpPr/>
                <p:nvPr/>
              </p:nvSpPr>
              <p:spPr>
                <a:xfrm>
                  <a:off x="1767433" y="2798475"/>
                  <a:ext cx="4894420" cy="2277721"/>
                </a:xfrm>
                <a:prstGeom prst="ellipse">
                  <a:avLst/>
                </a:prstGeom>
                <a:noFill/>
                <a:ln w="952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latin typeface="+mn-ea"/>
                  </a:endParaRPr>
                </a:p>
              </p:txBody>
            </p:sp>
            <p:grpSp>
              <p:nvGrpSpPr>
                <p:cNvPr id="135" name="グループ化 134"/>
                <p:cNvGrpSpPr/>
                <p:nvPr/>
              </p:nvGrpSpPr>
              <p:grpSpPr>
                <a:xfrm>
                  <a:off x="1500425" y="2562234"/>
                  <a:ext cx="6206731" cy="2955002"/>
                  <a:chOff x="1500425" y="2562234"/>
                  <a:chExt cx="6206731" cy="2955002"/>
                </a:xfrm>
              </p:grpSpPr>
              <p:sp>
                <p:nvSpPr>
                  <p:cNvPr id="80" name="正方形/長方形 79"/>
                  <p:cNvSpPr/>
                  <p:nvPr/>
                </p:nvSpPr>
                <p:spPr>
                  <a:xfrm>
                    <a:off x="1500425" y="3665308"/>
                    <a:ext cx="1627625" cy="669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88" b="1" dirty="0">
                        <a:latin typeface="+mn-ea"/>
                      </a:rPr>
                      <a:t>大阪医科薬科大学附属病院</a:t>
                    </a:r>
                  </a:p>
                </p:txBody>
              </p:sp>
              <p:grpSp>
                <p:nvGrpSpPr>
                  <p:cNvPr id="134" name="グループ化 133"/>
                  <p:cNvGrpSpPr/>
                  <p:nvPr/>
                </p:nvGrpSpPr>
                <p:grpSpPr>
                  <a:xfrm>
                    <a:off x="2822001" y="2562234"/>
                    <a:ext cx="4885155" cy="2955002"/>
                    <a:chOff x="2822001" y="2562234"/>
                    <a:chExt cx="4885155" cy="2955002"/>
                  </a:xfrm>
                </p:grpSpPr>
                <p:sp>
                  <p:nvSpPr>
                    <p:cNvPr id="72" name="円/楕円 11"/>
                    <p:cNvSpPr/>
                    <p:nvPr/>
                  </p:nvSpPr>
                  <p:spPr>
                    <a:xfrm>
                      <a:off x="3051644" y="2562234"/>
                      <a:ext cx="1473046" cy="637758"/>
                    </a:xfrm>
                    <a:prstGeom prst="ellipse">
                      <a:avLst/>
                    </a:prstGeom>
                    <a:solidFill>
                      <a:srgbClr val="FFC000"/>
                    </a:solidFill>
                    <a:ln>
                      <a:noFill/>
                    </a:ln>
                    <a:effectLst>
                      <a:glow rad="444500">
                        <a:srgbClr val="FFC000"/>
                      </a:glow>
                      <a:outerShdw blurRad="50800" dist="50800" dir="5400000" sx="1000" sy="1000" algn="ctr" rotWithShape="0">
                        <a:srgbClr val="000000">
                          <a:alpha val="32000"/>
                        </a:srgbClr>
                      </a:out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953" dirty="0">
                        <a:latin typeface="+mn-ea"/>
                      </a:endParaRPr>
                    </a:p>
                  </p:txBody>
                </p:sp>
                <p:sp>
                  <p:nvSpPr>
                    <p:cNvPr id="75" name="円/楕円 11"/>
                    <p:cNvSpPr/>
                    <p:nvPr/>
                  </p:nvSpPr>
                  <p:spPr>
                    <a:xfrm>
                      <a:off x="5084337" y="2613155"/>
                      <a:ext cx="1388127" cy="599222"/>
                    </a:xfrm>
                    <a:prstGeom prst="ellipse">
                      <a:avLst/>
                    </a:prstGeom>
                    <a:solidFill>
                      <a:srgbClr val="FFC000"/>
                    </a:solidFill>
                    <a:ln>
                      <a:noFill/>
                    </a:ln>
                    <a:effectLst>
                      <a:glow rad="444500">
                        <a:srgbClr val="FFC000"/>
                      </a:glow>
                      <a:outerShdw blurRad="50800" dist="50800" dir="5400000" sx="1000" sy="1000" algn="ctr" rotWithShape="0">
                        <a:srgbClr val="000000">
                          <a:alpha val="32000"/>
                        </a:srgbClr>
                      </a:out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tLang="ja-JP" sz="953" dirty="0">
                        <a:latin typeface="+mn-ea"/>
                      </a:endParaRPr>
                    </a:p>
                  </p:txBody>
                </p:sp>
                <p:sp>
                  <p:nvSpPr>
                    <p:cNvPr id="79" name="正方形/長方形 78"/>
                    <p:cNvSpPr/>
                    <p:nvPr/>
                  </p:nvSpPr>
                  <p:spPr>
                    <a:xfrm>
                      <a:off x="2822001" y="2644559"/>
                      <a:ext cx="1642534" cy="6239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88" b="1" dirty="0">
                          <a:latin typeface="+mn-ea"/>
                        </a:rPr>
                        <a:t>大阪大学医学部</a:t>
                      </a:r>
                      <a:endParaRPr lang="en-US" altLang="ja-JP" sz="1088" b="1" dirty="0">
                        <a:latin typeface="+mn-ea"/>
                      </a:endParaRPr>
                    </a:p>
                    <a:p>
                      <a:pPr algn="ctr"/>
                      <a:r>
                        <a:rPr lang="ja-JP" altLang="en-US" sz="1088" b="1" dirty="0">
                          <a:latin typeface="+mn-ea"/>
                        </a:rPr>
                        <a:t>附属病院</a:t>
                      </a:r>
                    </a:p>
                  </p:txBody>
                </p:sp>
                <p:sp>
                  <p:nvSpPr>
                    <p:cNvPr id="81" name="円/楕円 11"/>
                    <p:cNvSpPr/>
                    <p:nvPr/>
                  </p:nvSpPr>
                  <p:spPr>
                    <a:xfrm>
                      <a:off x="6472463" y="3766511"/>
                      <a:ext cx="1172181" cy="686257"/>
                    </a:xfrm>
                    <a:prstGeom prst="ellipse">
                      <a:avLst/>
                    </a:prstGeom>
                    <a:solidFill>
                      <a:srgbClr val="FFC000"/>
                    </a:solidFill>
                    <a:ln>
                      <a:noFill/>
                    </a:ln>
                    <a:effectLst>
                      <a:glow rad="444500">
                        <a:srgbClr val="FFC000"/>
                      </a:glow>
                      <a:outerShdw blurRad="50800" dist="50800" dir="5400000" sx="1000" sy="1000" algn="ctr" rotWithShape="0">
                        <a:srgbClr val="000000">
                          <a:alpha val="32000"/>
                        </a:srgbClr>
                      </a:out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953" dirty="0">
                        <a:latin typeface="+mn-ea"/>
                      </a:endParaRPr>
                    </a:p>
                  </p:txBody>
                </p:sp>
                <p:sp>
                  <p:nvSpPr>
                    <p:cNvPr id="82" name="円/楕円 11"/>
                    <p:cNvSpPr/>
                    <p:nvPr/>
                  </p:nvSpPr>
                  <p:spPr>
                    <a:xfrm>
                      <a:off x="4949705" y="4657455"/>
                      <a:ext cx="1447439" cy="782579"/>
                    </a:xfrm>
                    <a:prstGeom prst="ellipse">
                      <a:avLst/>
                    </a:prstGeom>
                    <a:solidFill>
                      <a:srgbClr val="FFC000"/>
                    </a:solidFill>
                    <a:ln>
                      <a:noFill/>
                    </a:ln>
                    <a:effectLst>
                      <a:glow rad="444500">
                        <a:srgbClr val="FFC000"/>
                      </a:glow>
                      <a:outerShdw blurRad="50800" dist="50800" dir="5400000" sx="1000" sy="1000" algn="ctr" rotWithShape="0">
                        <a:srgbClr val="000000">
                          <a:alpha val="32000"/>
                        </a:srgbClr>
                      </a:out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953" dirty="0">
                        <a:latin typeface="+mn-ea"/>
                      </a:endParaRPr>
                    </a:p>
                  </p:txBody>
                </p:sp>
                <p:sp>
                  <p:nvSpPr>
                    <p:cNvPr id="83" name="円/楕円 11"/>
                    <p:cNvSpPr/>
                    <p:nvPr/>
                  </p:nvSpPr>
                  <p:spPr>
                    <a:xfrm>
                      <a:off x="2990588" y="4653139"/>
                      <a:ext cx="1296144" cy="864097"/>
                    </a:xfrm>
                    <a:prstGeom prst="ellipse">
                      <a:avLst/>
                    </a:prstGeom>
                    <a:solidFill>
                      <a:srgbClr val="FFC000"/>
                    </a:solidFill>
                    <a:ln>
                      <a:noFill/>
                    </a:ln>
                    <a:effectLst>
                      <a:glow rad="444500">
                        <a:srgbClr val="FFC000"/>
                      </a:glow>
                      <a:outerShdw blurRad="50800" dist="50800" dir="5400000" sx="1000" sy="1000" algn="ctr" rotWithShape="0">
                        <a:srgbClr val="000000">
                          <a:alpha val="32000"/>
                        </a:srgbClr>
                      </a:outerShdw>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953" dirty="0">
                        <a:latin typeface="+mn-ea"/>
                      </a:endParaRPr>
                    </a:p>
                  </p:txBody>
                </p:sp>
                <p:sp>
                  <p:nvSpPr>
                    <p:cNvPr id="84" name="正方形/長方形 83"/>
                    <p:cNvSpPr/>
                    <p:nvPr/>
                  </p:nvSpPr>
                  <p:spPr>
                    <a:xfrm>
                      <a:off x="5023901" y="2634073"/>
                      <a:ext cx="1508998" cy="669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88" b="1" dirty="0">
                          <a:latin typeface="+mn-ea"/>
                        </a:rPr>
                        <a:t>大阪精神医療</a:t>
                      </a:r>
                      <a:endParaRPr lang="en-US" altLang="ja-JP" sz="1088" b="1" dirty="0">
                        <a:latin typeface="+mn-ea"/>
                      </a:endParaRPr>
                    </a:p>
                    <a:p>
                      <a:pPr algn="ctr"/>
                      <a:r>
                        <a:rPr lang="ja-JP" altLang="en-US" sz="1088" b="1" dirty="0">
                          <a:latin typeface="+mn-ea"/>
                        </a:rPr>
                        <a:t>センター</a:t>
                      </a:r>
                    </a:p>
                  </p:txBody>
                </p:sp>
                <p:sp>
                  <p:nvSpPr>
                    <p:cNvPr id="85" name="正方形/長方形 84"/>
                    <p:cNvSpPr/>
                    <p:nvPr/>
                  </p:nvSpPr>
                  <p:spPr>
                    <a:xfrm>
                      <a:off x="6191439" y="3870072"/>
                      <a:ext cx="1515717" cy="669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88" b="1" dirty="0">
                          <a:latin typeface="+mn-ea"/>
                        </a:rPr>
                        <a:t>八尾市立病院</a:t>
                      </a:r>
                    </a:p>
                  </p:txBody>
                </p:sp>
                <p:sp>
                  <p:nvSpPr>
                    <p:cNvPr id="86" name="正方形/長方形 85"/>
                    <p:cNvSpPr/>
                    <p:nvPr/>
                  </p:nvSpPr>
                  <p:spPr>
                    <a:xfrm>
                      <a:off x="2884410" y="4770771"/>
                      <a:ext cx="1526228" cy="669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88" b="1" dirty="0">
                          <a:latin typeface="+mn-ea"/>
                        </a:rPr>
                        <a:t>大阪母子医療</a:t>
                      </a:r>
                      <a:endParaRPr lang="en-US" altLang="ja-JP" sz="1088" b="1" dirty="0">
                        <a:latin typeface="+mn-ea"/>
                      </a:endParaRPr>
                    </a:p>
                    <a:p>
                      <a:pPr algn="ctr"/>
                      <a:r>
                        <a:rPr lang="ja-JP" altLang="en-US" sz="1088" b="1" dirty="0">
                          <a:latin typeface="+mn-ea"/>
                        </a:rPr>
                        <a:t>センター</a:t>
                      </a:r>
                    </a:p>
                  </p:txBody>
                </p:sp>
                <p:sp>
                  <p:nvSpPr>
                    <p:cNvPr id="87" name="正方形/長方形 86"/>
                    <p:cNvSpPr/>
                    <p:nvPr/>
                  </p:nvSpPr>
                  <p:spPr>
                    <a:xfrm>
                      <a:off x="4879293" y="4826641"/>
                      <a:ext cx="1508998" cy="6615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88" b="1" dirty="0">
                          <a:latin typeface="+mn-ea"/>
                        </a:rPr>
                        <a:t>近畿大学病院</a:t>
                      </a:r>
                    </a:p>
                  </p:txBody>
                </p:sp>
              </p:grpSp>
            </p:grpSp>
          </p:grpSp>
        </p:grpSp>
        <p:sp>
          <p:nvSpPr>
            <p:cNvPr id="144" name="正方形/長方形 143"/>
            <p:cNvSpPr/>
            <p:nvPr/>
          </p:nvSpPr>
          <p:spPr>
            <a:xfrm>
              <a:off x="1897070" y="2152194"/>
              <a:ext cx="705619" cy="236673"/>
            </a:xfrm>
            <a:prstGeom prst="rect">
              <a:avLst/>
            </a:prstGeom>
          </p:spPr>
          <p:txBody>
            <a:bodyPr wrap="square">
              <a:spAutoFit/>
            </a:bodyPr>
            <a:lstStyle/>
            <a:p>
              <a:r>
                <a:rPr lang="ja-JP" altLang="en-US" sz="953" b="1" dirty="0">
                  <a:latin typeface="+mn-ea"/>
                  <a:cs typeface="Meiryo UI" panose="020B0604030504040204" pitchFamily="50" charset="-128"/>
                </a:rPr>
                <a:t>豊能</a:t>
              </a:r>
              <a:endParaRPr lang="ja-JP" altLang="en-US" sz="953" dirty="0">
                <a:latin typeface="+mn-ea"/>
              </a:endParaRPr>
            </a:p>
          </p:txBody>
        </p:sp>
        <p:sp>
          <p:nvSpPr>
            <p:cNvPr id="146" name="正方形/長方形 145"/>
            <p:cNvSpPr/>
            <p:nvPr/>
          </p:nvSpPr>
          <p:spPr>
            <a:xfrm>
              <a:off x="1400928" y="4057285"/>
              <a:ext cx="479501" cy="236673"/>
            </a:xfrm>
            <a:prstGeom prst="rect">
              <a:avLst/>
            </a:prstGeom>
          </p:spPr>
          <p:txBody>
            <a:bodyPr wrap="none">
              <a:spAutoFit/>
            </a:bodyPr>
            <a:lstStyle/>
            <a:p>
              <a:r>
                <a:rPr lang="ja-JP" altLang="en-US" sz="953" b="1" dirty="0">
                  <a:latin typeface="+mn-ea"/>
                  <a:cs typeface="Meiryo UI" panose="020B0604030504040204" pitchFamily="50" charset="-128"/>
                </a:rPr>
                <a:t>泉州</a:t>
              </a:r>
              <a:endParaRPr lang="ja-JP" altLang="en-US" sz="953" dirty="0">
                <a:latin typeface="+mn-ea"/>
              </a:endParaRPr>
            </a:p>
          </p:txBody>
        </p:sp>
        <p:sp>
          <p:nvSpPr>
            <p:cNvPr id="147" name="正方形/長方形 146"/>
            <p:cNvSpPr/>
            <p:nvPr/>
          </p:nvSpPr>
          <p:spPr>
            <a:xfrm>
              <a:off x="3524260" y="2133352"/>
              <a:ext cx="615887" cy="236673"/>
            </a:xfrm>
            <a:prstGeom prst="rect">
              <a:avLst/>
            </a:prstGeom>
          </p:spPr>
          <p:txBody>
            <a:bodyPr wrap="none">
              <a:spAutoFit/>
            </a:bodyPr>
            <a:lstStyle/>
            <a:p>
              <a:r>
                <a:rPr lang="ja-JP" altLang="en-US" sz="953" b="1" dirty="0">
                  <a:latin typeface="+mn-ea"/>
                  <a:cs typeface="Meiryo UI" panose="020B0604030504040204" pitchFamily="50" charset="-128"/>
                </a:rPr>
                <a:t>北河内</a:t>
              </a:r>
              <a:endParaRPr lang="ja-JP" altLang="en-US" sz="953" dirty="0">
                <a:latin typeface="+mn-ea"/>
              </a:endParaRPr>
            </a:p>
          </p:txBody>
        </p:sp>
        <p:sp>
          <p:nvSpPr>
            <p:cNvPr id="148" name="正方形/長方形 147"/>
            <p:cNvSpPr/>
            <p:nvPr/>
          </p:nvSpPr>
          <p:spPr>
            <a:xfrm>
              <a:off x="4878314" y="3249336"/>
              <a:ext cx="615887" cy="236673"/>
            </a:xfrm>
            <a:prstGeom prst="rect">
              <a:avLst/>
            </a:prstGeom>
          </p:spPr>
          <p:txBody>
            <a:bodyPr wrap="none">
              <a:spAutoFit/>
            </a:bodyPr>
            <a:lstStyle/>
            <a:p>
              <a:r>
                <a:rPr lang="ja-JP" altLang="en-US" sz="953" b="1" dirty="0">
                  <a:latin typeface="+mn-ea"/>
                  <a:cs typeface="Meiryo UI" panose="020B0604030504040204" pitchFamily="50" charset="-128"/>
                </a:rPr>
                <a:t>中河内</a:t>
              </a:r>
              <a:endParaRPr lang="ja-JP" altLang="en-US" sz="953" dirty="0">
                <a:latin typeface="+mn-ea"/>
              </a:endParaRPr>
            </a:p>
          </p:txBody>
        </p:sp>
        <p:sp>
          <p:nvSpPr>
            <p:cNvPr id="149" name="正方形/長方形 148"/>
            <p:cNvSpPr/>
            <p:nvPr/>
          </p:nvSpPr>
          <p:spPr>
            <a:xfrm>
              <a:off x="3427050" y="4102120"/>
              <a:ext cx="615887" cy="236673"/>
            </a:xfrm>
            <a:prstGeom prst="rect">
              <a:avLst/>
            </a:prstGeom>
          </p:spPr>
          <p:txBody>
            <a:bodyPr wrap="none">
              <a:spAutoFit/>
            </a:bodyPr>
            <a:lstStyle/>
            <a:p>
              <a:r>
                <a:rPr lang="ja-JP" altLang="en-US" sz="953" b="1" dirty="0">
                  <a:latin typeface="+mn-ea"/>
                  <a:cs typeface="Meiryo UI" panose="020B0604030504040204" pitchFamily="50" charset="-128"/>
                </a:rPr>
                <a:t>南河内</a:t>
              </a:r>
              <a:endParaRPr lang="ja-JP" altLang="en-US" sz="953" dirty="0">
                <a:latin typeface="+mn-ea"/>
              </a:endParaRPr>
            </a:p>
          </p:txBody>
        </p:sp>
        <p:sp>
          <p:nvSpPr>
            <p:cNvPr id="145" name="正方形/長方形 144"/>
            <p:cNvSpPr/>
            <p:nvPr/>
          </p:nvSpPr>
          <p:spPr>
            <a:xfrm>
              <a:off x="122857" y="2959548"/>
              <a:ext cx="479501" cy="236673"/>
            </a:xfrm>
            <a:prstGeom prst="rect">
              <a:avLst/>
            </a:prstGeom>
          </p:spPr>
          <p:txBody>
            <a:bodyPr wrap="none">
              <a:spAutoFit/>
            </a:bodyPr>
            <a:lstStyle/>
            <a:p>
              <a:r>
                <a:rPr lang="ja-JP" altLang="en-US" sz="953" b="1" dirty="0">
                  <a:latin typeface="+mn-ea"/>
                  <a:cs typeface="Meiryo UI" panose="020B0604030504040204" pitchFamily="50" charset="-128"/>
                </a:rPr>
                <a:t>三島</a:t>
              </a:r>
              <a:endParaRPr lang="ja-JP" altLang="en-US" sz="953" dirty="0">
                <a:latin typeface="+mn-ea"/>
              </a:endParaRPr>
            </a:p>
          </p:txBody>
        </p:sp>
      </p:grpSp>
      <p:grpSp>
        <p:nvGrpSpPr>
          <p:cNvPr id="12" name="グループ化 11"/>
          <p:cNvGrpSpPr/>
          <p:nvPr/>
        </p:nvGrpSpPr>
        <p:grpSpPr>
          <a:xfrm>
            <a:off x="8935542" y="3048632"/>
            <a:ext cx="1106930" cy="2080226"/>
            <a:chOff x="8678754" y="2144518"/>
            <a:chExt cx="1149836" cy="3064240"/>
          </a:xfrm>
        </p:grpSpPr>
        <p:sp>
          <p:nvSpPr>
            <p:cNvPr id="63" name="正方形/長方形 62"/>
            <p:cNvSpPr/>
            <p:nvPr/>
          </p:nvSpPr>
          <p:spPr>
            <a:xfrm>
              <a:off x="8678754" y="2144518"/>
              <a:ext cx="1149836" cy="306424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latin typeface="+mn-ea"/>
              </a:endParaRPr>
            </a:p>
          </p:txBody>
        </p:sp>
        <p:sp>
          <p:nvSpPr>
            <p:cNvPr id="53" name="正方形/長方形 52"/>
            <p:cNvSpPr/>
            <p:nvPr/>
          </p:nvSpPr>
          <p:spPr>
            <a:xfrm>
              <a:off x="8781091" y="2441293"/>
              <a:ext cx="987656" cy="321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24489" rIns="24489" rtlCol="0" anchor="ctr"/>
            <a:lstStyle/>
            <a:p>
              <a:pPr algn="ctr"/>
              <a:r>
                <a:rPr lang="ja-JP" altLang="en-US" sz="1000" dirty="0">
                  <a:solidFill>
                    <a:schemeClr val="tx1"/>
                  </a:solidFill>
                  <a:latin typeface="+mn-ea"/>
                </a:rPr>
                <a:t>登録医療機関</a:t>
              </a:r>
            </a:p>
          </p:txBody>
        </p:sp>
        <p:sp>
          <p:nvSpPr>
            <p:cNvPr id="54" name="正方形/長方形 53"/>
            <p:cNvSpPr/>
            <p:nvPr/>
          </p:nvSpPr>
          <p:spPr>
            <a:xfrm>
              <a:off x="8781091" y="2877126"/>
              <a:ext cx="987656" cy="2818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24489" rIns="24489" rtlCol="0" anchor="ctr"/>
            <a:lstStyle/>
            <a:p>
              <a:pPr algn="ctr"/>
              <a:r>
                <a:rPr lang="ja-JP" altLang="en-US" sz="1000" dirty="0">
                  <a:solidFill>
                    <a:schemeClr val="tx1"/>
                  </a:solidFill>
                  <a:latin typeface="+mn-ea"/>
                </a:rPr>
                <a:t>登録医療機関</a:t>
              </a:r>
            </a:p>
          </p:txBody>
        </p:sp>
        <p:sp>
          <p:nvSpPr>
            <p:cNvPr id="55" name="正方形/長方形 54"/>
            <p:cNvSpPr/>
            <p:nvPr/>
          </p:nvSpPr>
          <p:spPr>
            <a:xfrm>
              <a:off x="8781091" y="3284502"/>
              <a:ext cx="987656" cy="2601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24489" rIns="24489" rtlCol="0" anchor="ctr"/>
            <a:lstStyle/>
            <a:p>
              <a:pPr algn="ctr"/>
              <a:r>
                <a:rPr lang="ja-JP" altLang="en-US" sz="1000" dirty="0">
                  <a:solidFill>
                    <a:schemeClr val="tx1"/>
                  </a:solidFill>
                  <a:latin typeface="+mn-ea"/>
                </a:rPr>
                <a:t>登録医療機関</a:t>
              </a:r>
            </a:p>
          </p:txBody>
        </p:sp>
      </p:grpSp>
      <p:sp>
        <p:nvSpPr>
          <p:cNvPr id="3" name="角丸四角形 2"/>
          <p:cNvSpPr/>
          <p:nvPr/>
        </p:nvSpPr>
        <p:spPr>
          <a:xfrm>
            <a:off x="671949" y="2313039"/>
            <a:ext cx="1579240" cy="255016"/>
          </a:xfrm>
          <a:prstGeom prst="roundRect">
            <a:avLst/>
          </a:prstGeom>
          <a:solidFill>
            <a:srgbClr val="00206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1400" b="1" dirty="0">
                <a:latin typeface="+mn-ea"/>
              </a:rPr>
              <a:t>拠点医療機関</a:t>
            </a:r>
          </a:p>
        </p:txBody>
      </p:sp>
      <p:cxnSp>
        <p:nvCxnSpPr>
          <p:cNvPr id="7" name="直線コネクタ 6"/>
          <p:cNvCxnSpPr>
            <a:cxnSpLocks/>
          </p:cNvCxnSpPr>
          <p:nvPr/>
        </p:nvCxnSpPr>
        <p:spPr>
          <a:xfrm flipV="1">
            <a:off x="2605173" y="5600038"/>
            <a:ext cx="21512" cy="638935"/>
          </a:xfrm>
          <a:prstGeom prst="line">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65" name="正方形/長方形 64"/>
          <p:cNvSpPr/>
          <p:nvPr/>
        </p:nvSpPr>
        <p:spPr>
          <a:xfrm>
            <a:off x="6509157" y="3427056"/>
            <a:ext cx="1971318" cy="923330"/>
          </a:xfrm>
          <a:prstGeom prst="rect">
            <a:avLst/>
          </a:prstGeom>
          <a:ln w="3175">
            <a:solidFill>
              <a:schemeClr val="tx1"/>
            </a:solidFill>
            <a:prstDash val="sysDot"/>
          </a:ln>
        </p:spPr>
        <p:txBody>
          <a:bodyPr wrap="square">
            <a:spAutoFit/>
          </a:bodyPr>
          <a:lstStyle/>
          <a:p>
            <a:r>
              <a:rPr lang="ja-JP" altLang="en-US" sz="900" b="1" u="sng" dirty="0">
                <a:latin typeface="+mn-ea"/>
                <a:cs typeface="Meiryo UI" panose="020B0604030504040204" pitchFamily="50" charset="-128"/>
              </a:rPr>
              <a:t>①医師研修（専門的医師研修）</a:t>
            </a:r>
            <a:endParaRPr lang="en-US" altLang="ja-JP" sz="900" b="1" u="sng" dirty="0">
              <a:latin typeface="+mn-ea"/>
              <a:cs typeface="Meiryo UI" panose="020B0604030504040204" pitchFamily="50" charset="-128"/>
            </a:endParaRPr>
          </a:p>
          <a:p>
            <a:r>
              <a:rPr lang="ja-JP" altLang="en-US" sz="900" dirty="0">
                <a:latin typeface="+mn-ea"/>
                <a:cs typeface="Meiryo UI" panose="020B0604030504040204" pitchFamily="50" charset="-128"/>
              </a:rPr>
              <a:t>・</a:t>
            </a:r>
            <a:r>
              <a:rPr lang="ja-JP" altLang="en-US" sz="900" dirty="0" err="1">
                <a:latin typeface="+mn-ea"/>
                <a:cs typeface="Meiryo UI" panose="020B0604030504040204" pitchFamily="50" charset="-128"/>
              </a:rPr>
              <a:t>発達障がいを</a:t>
            </a:r>
            <a:r>
              <a:rPr lang="ja-JP" altLang="en-US" sz="900" dirty="0">
                <a:latin typeface="+mn-ea"/>
                <a:cs typeface="Meiryo UI" panose="020B0604030504040204" pitchFamily="50" charset="-128"/>
              </a:rPr>
              <a:t>診断できる医師の養成⇒登録医療機関の増加</a:t>
            </a:r>
            <a:endParaRPr lang="en-US" altLang="ja-JP" sz="900" dirty="0">
              <a:latin typeface="+mn-ea"/>
              <a:cs typeface="Meiryo UI" panose="020B0604030504040204" pitchFamily="50" charset="-128"/>
            </a:endParaRPr>
          </a:p>
          <a:p>
            <a:endParaRPr lang="en-US" altLang="ja-JP" sz="900" dirty="0">
              <a:latin typeface="+mn-ea"/>
              <a:cs typeface="Meiryo UI" panose="020B0604030504040204" pitchFamily="50" charset="-128"/>
            </a:endParaRPr>
          </a:p>
          <a:p>
            <a:r>
              <a:rPr lang="ja-JP" altLang="en-US" sz="900" dirty="0">
                <a:latin typeface="+mn-ea"/>
                <a:cs typeface="Meiryo UI" panose="020B0604030504040204" pitchFamily="50" charset="-128"/>
              </a:rPr>
              <a:t>＊小児科医師研修（母子医療</a:t>
            </a:r>
            <a:r>
              <a:rPr lang="en-US" altLang="ja-JP" sz="900" dirty="0">
                <a:latin typeface="+mn-ea"/>
                <a:cs typeface="Meiryo UI" panose="020B0604030504040204" pitchFamily="50" charset="-128"/>
              </a:rPr>
              <a:t>C</a:t>
            </a:r>
            <a:r>
              <a:rPr lang="ja-JP" altLang="en-US" sz="900" dirty="0">
                <a:latin typeface="+mn-ea"/>
                <a:cs typeface="Meiryo UI" panose="020B0604030504040204" pitchFamily="50" charset="-128"/>
              </a:rPr>
              <a:t>）</a:t>
            </a:r>
            <a:endParaRPr lang="en-US" altLang="ja-JP" sz="900" dirty="0">
              <a:latin typeface="+mn-ea"/>
              <a:cs typeface="Meiryo UI" panose="020B0604030504040204" pitchFamily="50" charset="-128"/>
            </a:endParaRPr>
          </a:p>
          <a:p>
            <a:r>
              <a:rPr lang="ja-JP" altLang="en-US" sz="900" dirty="0">
                <a:latin typeface="+mn-ea"/>
                <a:cs typeface="Meiryo UI" panose="020B0604030504040204" pitchFamily="50" charset="-128"/>
              </a:rPr>
              <a:t>＊精神科医師研修（精神医療</a:t>
            </a:r>
            <a:r>
              <a:rPr lang="en-US" altLang="ja-JP" sz="900" dirty="0">
                <a:latin typeface="+mn-ea"/>
                <a:cs typeface="Meiryo UI" panose="020B0604030504040204" pitchFamily="50" charset="-128"/>
              </a:rPr>
              <a:t>C</a:t>
            </a:r>
            <a:r>
              <a:rPr lang="ja-JP" altLang="en-US" sz="900" dirty="0">
                <a:latin typeface="+mn-ea"/>
                <a:cs typeface="Meiryo UI" panose="020B0604030504040204" pitchFamily="50" charset="-128"/>
              </a:rPr>
              <a:t>）</a:t>
            </a:r>
            <a:endParaRPr lang="en-US" altLang="ja-JP" sz="900" dirty="0">
              <a:latin typeface="+mn-ea"/>
              <a:cs typeface="Meiryo UI" panose="020B0604030504040204" pitchFamily="50" charset="-128"/>
            </a:endParaRPr>
          </a:p>
        </p:txBody>
      </p:sp>
      <p:sp>
        <p:nvSpPr>
          <p:cNvPr id="67" name="正方形/長方形 66"/>
          <p:cNvSpPr/>
          <p:nvPr/>
        </p:nvSpPr>
        <p:spPr>
          <a:xfrm>
            <a:off x="2497455" y="3879271"/>
            <a:ext cx="1800493" cy="646331"/>
          </a:xfrm>
          <a:prstGeom prst="rect">
            <a:avLst/>
          </a:prstGeom>
          <a:ln w="3175">
            <a:solidFill>
              <a:schemeClr val="tx1"/>
            </a:solidFill>
            <a:prstDash val="sysDot"/>
          </a:ln>
        </p:spPr>
        <p:txBody>
          <a:bodyPr wrap="none">
            <a:spAutoFit/>
          </a:bodyPr>
          <a:lstStyle/>
          <a:p>
            <a:r>
              <a:rPr lang="ja-JP" altLang="en-US" sz="900" b="1" u="sng" dirty="0">
                <a:latin typeface="+mn-ea"/>
                <a:cs typeface="Meiryo UI" panose="020B0604030504040204" pitchFamily="50" charset="-128"/>
              </a:rPr>
              <a:t>②連携体制構築（府域）</a:t>
            </a:r>
            <a:endParaRPr lang="en-US" altLang="ja-JP" sz="900" b="1" u="sng" dirty="0">
              <a:latin typeface="+mn-ea"/>
              <a:cs typeface="Meiryo UI" panose="020B0604030504040204" pitchFamily="50" charset="-128"/>
            </a:endParaRPr>
          </a:p>
          <a:p>
            <a:r>
              <a:rPr lang="ja-JP" altLang="en-US" sz="900" dirty="0">
                <a:latin typeface="+mn-ea"/>
                <a:cs typeface="Meiryo UI" panose="020B0604030504040204" pitchFamily="50" charset="-128"/>
              </a:rPr>
              <a:t>・拠点医療機関の連携体制構築</a:t>
            </a:r>
            <a:endParaRPr lang="en-US" altLang="ja-JP" sz="900" dirty="0">
              <a:latin typeface="+mn-ea"/>
              <a:cs typeface="Meiryo UI" panose="020B0604030504040204" pitchFamily="50" charset="-128"/>
            </a:endParaRPr>
          </a:p>
          <a:p>
            <a:r>
              <a:rPr lang="ja-JP" altLang="en-US" sz="900" dirty="0">
                <a:latin typeface="+mn-ea"/>
                <a:cs typeface="Meiryo UI" panose="020B0604030504040204" pitchFamily="50" charset="-128"/>
              </a:rPr>
              <a:t>・各圏域の情報交換　</a:t>
            </a:r>
            <a:endParaRPr lang="en-US" altLang="ja-JP" sz="900" dirty="0">
              <a:latin typeface="+mn-ea"/>
              <a:cs typeface="Meiryo UI" panose="020B0604030504040204" pitchFamily="50" charset="-128"/>
            </a:endParaRPr>
          </a:p>
          <a:p>
            <a:r>
              <a:rPr lang="ja-JP" altLang="en-US" sz="900" dirty="0">
                <a:latin typeface="+mn-ea"/>
                <a:cs typeface="Meiryo UI" panose="020B0604030504040204" pitchFamily="50" charset="-128"/>
              </a:rPr>
              <a:t>・最新知見の共有　　など</a:t>
            </a:r>
          </a:p>
        </p:txBody>
      </p:sp>
      <p:sp>
        <p:nvSpPr>
          <p:cNvPr id="74" name="正方形/長方形 73"/>
          <p:cNvSpPr/>
          <p:nvPr/>
        </p:nvSpPr>
        <p:spPr>
          <a:xfrm>
            <a:off x="6424177" y="4457809"/>
            <a:ext cx="2429384" cy="553998"/>
          </a:xfrm>
          <a:prstGeom prst="rect">
            <a:avLst/>
          </a:prstGeom>
          <a:ln w="3175">
            <a:solidFill>
              <a:schemeClr val="tx1"/>
            </a:solidFill>
            <a:prstDash val="sysDot"/>
          </a:ln>
        </p:spPr>
        <p:txBody>
          <a:bodyPr wrap="square">
            <a:spAutoFit/>
          </a:bodyPr>
          <a:lstStyle/>
          <a:p>
            <a:r>
              <a:rPr lang="ja-JP" altLang="en-US" sz="1000" b="1" u="sng" dirty="0">
                <a:latin typeface="+mn-ea"/>
                <a:cs typeface="Meiryo UI" panose="020B0604030504040204" pitchFamily="50" charset="-128"/>
              </a:rPr>
              <a:t>②連携体制構築（各圏域）</a:t>
            </a:r>
          </a:p>
          <a:p>
            <a:r>
              <a:rPr lang="ja-JP" altLang="en-US" sz="1000" dirty="0">
                <a:latin typeface="+mn-ea"/>
                <a:cs typeface="Meiryo UI" panose="020B0604030504040204" pitchFamily="50" charset="-128"/>
              </a:rPr>
              <a:t>・拠点と登録医療機関の連携強化</a:t>
            </a:r>
          </a:p>
          <a:p>
            <a:r>
              <a:rPr lang="ja-JP" altLang="en-US" sz="1000" dirty="0">
                <a:latin typeface="+mn-ea"/>
                <a:cs typeface="Meiryo UI" panose="020B0604030504040204" pitchFamily="50" charset="-128"/>
              </a:rPr>
              <a:t>・症例検討会などにより診療機能強化</a:t>
            </a:r>
          </a:p>
        </p:txBody>
      </p:sp>
      <p:sp>
        <p:nvSpPr>
          <p:cNvPr id="76" name="フローチャート: 代替処理 75"/>
          <p:cNvSpPr/>
          <p:nvPr/>
        </p:nvSpPr>
        <p:spPr>
          <a:xfrm>
            <a:off x="8290401" y="5188151"/>
            <a:ext cx="2585642" cy="686675"/>
          </a:xfrm>
          <a:prstGeom prst="flowChartAlternateProcess">
            <a:avLst/>
          </a:prstGeom>
          <a:gradFill flip="none" rotWithShape="1">
            <a:gsLst>
              <a:gs pos="0">
                <a:schemeClr val="accent1">
                  <a:lumMod val="0"/>
                  <a:lumOff val="100000"/>
                </a:schemeClr>
              </a:gs>
              <a:gs pos="19000">
                <a:schemeClr val="accent1">
                  <a:lumMod val="0"/>
                  <a:lumOff val="100000"/>
                </a:schemeClr>
              </a:gs>
              <a:gs pos="100000">
                <a:schemeClr val="accent1">
                  <a:lumMod val="10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p>
        </p:txBody>
      </p:sp>
      <p:sp>
        <p:nvSpPr>
          <p:cNvPr id="16" name="楕円 15"/>
          <p:cNvSpPr/>
          <p:nvPr/>
        </p:nvSpPr>
        <p:spPr>
          <a:xfrm>
            <a:off x="5569957" y="2460121"/>
            <a:ext cx="4051715" cy="418312"/>
          </a:xfrm>
          <a:prstGeom prst="ellipse">
            <a:avLst/>
          </a:prstGeom>
          <a:solidFill>
            <a:schemeClr val="accent5">
              <a:lumMod val="40000"/>
              <a:lumOff val="60000"/>
            </a:schemeClr>
          </a:solidFill>
          <a:ln>
            <a:solidFill>
              <a:schemeClr val="accent5">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b="1" dirty="0" err="1">
                <a:latin typeface="+mn-ea"/>
              </a:rPr>
              <a:t>発達障がい</a:t>
            </a:r>
            <a:r>
              <a:rPr lang="ja-JP" altLang="en-US" sz="1200" b="1" dirty="0">
                <a:latin typeface="+mn-ea"/>
              </a:rPr>
              <a:t>医療機関ネットワーク</a:t>
            </a:r>
          </a:p>
        </p:txBody>
      </p:sp>
      <p:sp>
        <p:nvSpPr>
          <p:cNvPr id="77" name="正方形/長方形 76"/>
          <p:cNvSpPr/>
          <p:nvPr/>
        </p:nvSpPr>
        <p:spPr>
          <a:xfrm>
            <a:off x="8299394" y="5317311"/>
            <a:ext cx="2512041" cy="400110"/>
          </a:xfrm>
          <a:prstGeom prst="rect">
            <a:avLst/>
          </a:prstGeom>
          <a:noFill/>
        </p:spPr>
        <p:txBody>
          <a:bodyPr wrap="square">
            <a:spAutoFit/>
          </a:bodyPr>
          <a:lstStyle/>
          <a:p>
            <a:pPr>
              <a:spcBef>
                <a:spcPts val="204"/>
              </a:spcBef>
            </a:pPr>
            <a:r>
              <a:rPr lang="ja-JP" altLang="en-US" sz="1000" b="1" dirty="0">
                <a:latin typeface="+mn-ea"/>
                <a:cs typeface="Meiryo UI" panose="020B0604030504040204" pitchFamily="50" charset="-128"/>
              </a:rPr>
              <a:t>初診待機期間短縮により、早期の気づきから支援につなぐ取り組みを強化する。</a:t>
            </a:r>
            <a:endParaRPr lang="en-US" altLang="ja-JP" sz="1000" b="1" dirty="0">
              <a:latin typeface="+mn-ea"/>
              <a:cs typeface="Meiryo UI" panose="020B0604030504040204" pitchFamily="50" charset="-128"/>
            </a:endParaRPr>
          </a:p>
        </p:txBody>
      </p:sp>
      <p:sp>
        <p:nvSpPr>
          <p:cNvPr id="90" name="角丸四角形 89"/>
          <p:cNvSpPr/>
          <p:nvPr/>
        </p:nvSpPr>
        <p:spPr>
          <a:xfrm>
            <a:off x="10633047" y="3474404"/>
            <a:ext cx="1103545" cy="1615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n-ea"/>
              </a:rPr>
              <a:t>かかりつけ医</a:t>
            </a:r>
          </a:p>
        </p:txBody>
      </p:sp>
      <p:sp>
        <p:nvSpPr>
          <p:cNvPr id="91" name="角丸四角形 90"/>
          <p:cNvSpPr/>
          <p:nvPr/>
        </p:nvSpPr>
        <p:spPr>
          <a:xfrm>
            <a:off x="10636313" y="3693811"/>
            <a:ext cx="1099412" cy="1543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n-ea"/>
              </a:rPr>
              <a:t>かかりつけ医</a:t>
            </a:r>
          </a:p>
        </p:txBody>
      </p:sp>
      <p:sp>
        <p:nvSpPr>
          <p:cNvPr id="95" name="ホームベース 94"/>
          <p:cNvSpPr/>
          <p:nvPr/>
        </p:nvSpPr>
        <p:spPr>
          <a:xfrm flipH="1">
            <a:off x="10308653" y="3452274"/>
            <a:ext cx="212070" cy="432512"/>
          </a:xfrm>
          <a:prstGeom prst="homePlate">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a:p>
        </p:txBody>
      </p:sp>
      <p:sp>
        <p:nvSpPr>
          <p:cNvPr id="98" name="正方形/長方形 97"/>
          <p:cNvSpPr/>
          <p:nvPr/>
        </p:nvSpPr>
        <p:spPr>
          <a:xfrm>
            <a:off x="10414688" y="4024740"/>
            <a:ext cx="1459489" cy="1015663"/>
          </a:xfrm>
          <a:prstGeom prst="rect">
            <a:avLst/>
          </a:prstGeom>
          <a:ln w="3175">
            <a:solidFill>
              <a:schemeClr val="tx1"/>
            </a:solidFill>
            <a:prstDash val="sysDot"/>
          </a:ln>
        </p:spPr>
        <p:txBody>
          <a:bodyPr wrap="square">
            <a:spAutoFit/>
          </a:bodyPr>
          <a:lstStyle/>
          <a:p>
            <a:r>
              <a:rPr lang="ja-JP" altLang="en-US" sz="1000" b="1" u="sng" dirty="0">
                <a:latin typeface="+mn-ea"/>
                <a:cs typeface="Meiryo UI" panose="020B0604030504040204" pitchFamily="50" charset="-128"/>
              </a:rPr>
              <a:t>①医師研修（かかりつけ医等発達障がい対応力向上研修）</a:t>
            </a:r>
            <a:endParaRPr lang="en-US" altLang="ja-JP" sz="1000" b="1" u="sng" dirty="0">
              <a:latin typeface="+mn-ea"/>
              <a:cs typeface="Meiryo UI" panose="020B0604030504040204" pitchFamily="50" charset="-128"/>
            </a:endParaRPr>
          </a:p>
          <a:p>
            <a:r>
              <a:rPr lang="ja-JP" altLang="en-US" sz="1000" dirty="0">
                <a:latin typeface="+mn-ea"/>
                <a:cs typeface="Meiryo UI" panose="020B0604030504040204" pitchFamily="50" charset="-128"/>
              </a:rPr>
              <a:t>・登録医療機関へ</a:t>
            </a:r>
            <a:r>
              <a:rPr lang="ja-JP" altLang="en-US" sz="1000" dirty="0" err="1">
                <a:latin typeface="+mn-ea"/>
                <a:cs typeface="Meiryo UI" panose="020B0604030504040204" pitchFamily="50" charset="-128"/>
              </a:rPr>
              <a:t>つなぐかかりつけ</a:t>
            </a:r>
            <a:r>
              <a:rPr lang="ja-JP" altLang="en-US" sz="1000" dirty="0">
                <a:latin typeface="+mn-ea"/>
                <a:cs typeface="Meiryo UI" panose="020B0604030504040204" pitchFamily="50" charset="-128"/>
              </a:rPr>
              <a:t>医の対応力向上</a:t>
            </a:r>
          </a:p>
        </p:txBody>
      </p:sp>
      <p:sp>
        <p:nvSpPr>
          <p:cNvPr id="100" name="正方形/長方形 99"/>
          <p:cNvSpPr/>
          <p:nvPr/>
        </p:nvSpPr>
        <p:spPr>
          <a:xfrm>
            <a:off x="3481015" y="6096732"/>
            <a:ext cx="3547581" cy="507831"/>
          </a:xfrm>
          <a:prstGeom prst="rect">
            <a:avLst/>
          </a:prstGeom>
          <a:ln w="3175">
            <a:solidFill>
              <a:schemeClr val="tx1"/>
            </a:solidFill>
            <a:prstDash val="sysDot"/>
          </a:ln>
        </p:spPr>
        <p:txBody>
          <a:bodyPr wrap="square">
            <a:spAutoFit/>
          </a:bodyPr>
          <a:lstStyle/>
          <a:p>
            <a:r>
              <a:rPr lang="ja-JP" altLang="en-US" sz="900" b="1" u="sng" dirty="0">
                <a:latin typeface="+mn-ea"/>
                <a:cs typeface="Meiryo UI" panose="020B0604030504040204" pitchFamily="50" charset="-128"/>
              </a:rPr>
              <a:t>③アセスメント機能の強化（泉州圏域でモデル実施）</a:t>
            </a:r>
          </a:p>
          <a:p>
            <a:r>
              <a:rPr lang="ja-JP" altLang="en-US" sz="900" dirty="0">
                <a:latin typeface="+mn-ea"/>
                <a:cs typeface="Meiryo UI" panose="020B0604030504040204" pitchFamily="50" charset="-128"/>
              </a:rPr>
              <a:t>・乳幼児健診の問診などをもとに診療に必要な情報を収集・整理</a:t>
            </a:r>
          </a:p>
          <a:p>
            <a:r>
              <a:rPr lang="ja-JP" altLang="en-US" sz="900" dirty="0">
                <a:latin typeface="+mn-ea"/>
                <a:cs typeface="Meiryo UI" panose="020B0604030504040204" pitchFamily="50" charset="-128"/>
              </a:rPr>
              <a:t>・受診医療機関の分散化、初診に要する時間の短縮を図る。</a:t>
            </a:r>
          </a:p>
        </p:txBody>
      </p:sp>
      <p:sp>
        <p:nvSpPr>
          <p:cNvPr id="101" name="角丸四角形 100"/>
          <p:cNvSpPr/>
          <p:nvPr/>
        </p:nvSpPr>
        <p:spPr>
          <a:xfrm>
            <a:off x="2032403" y="6208513"/>
            <a:ext cx="1118243" cy="1859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n-ea"/>
              </a:rPr>
              <a:t>保健センター</a:t>
            </a:r>
          </a:p>
        </p:txBody>
      </p:sp>
      <p:cxnSp>
        <p:nvCxnSpPr>
          <p:cNvPr id="102" name="直線コネクタ 101"/>
          <p:cNvCxnSpPr/>
          <p:nvPr/>
        </p:nvCxnSpPr>
        <p:spPr>
          <a:xfrm>
            <a:off x="6464982" y="3218353"/>
            <a:ext cx="2236501" cy="1154"/>
          </a:xfrm>
          <a:prstGeom prst="line">
            <a:avLst/>
          </a:prstGeom>
          <a:ln w="127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9034060" y="4155929"/>
            <a:ext cx="950801" cy="72450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900" dirty="0">
                <a:solidFill>
                  <a:schemeClr val="tx1"/>
                </a:solidFill>
                <a:latin typeface="+mn-ea"/>
              </a:rPr>
              <a:t>「登録医療機関」</a:t>
            </a:r>
            <a:endParaRPr lang="en-US" altLang="ja-JP" sz="900" dirty="0">
              <a:solidFill>
                <a:schemeClr val="tx1"/>
              </a:solidFill>
              <a:latin typeface="+mn-ea"/>
            </a:endParaRPr>
          </a:p>
          <a:p>
            <a:r>
              <a:rPr lang="ja-JP" altLang="en-US" sz="900" dirty="0">
                <a:solidFill>
                  <a:schemeClr val="tx1"/>
                </a:solidFill>
                <a:latin typeface="+mn-ea"/>
              </a:rPr>
              <a:t>：専門的に</a:t>
            </a:r>
            <a:r>
              <a:rPr lang="ja-JP" altLang="en-US" sz="900" dirty="0" err="1">
                <a:solidFill>
                  <a:schemeClr val="tx1"/>
                </a:solidFill>
                <a:latin typeface="+mn-ea"/>
              </a:rPr>
              <a:t>発達障がいを</a:t>
            </a:r>
            <a:r>
              <a:rPr lang="ja-JP" altLang="en-US" sz="900" dirty="0">
                <a:solidFill>
                  <a:schemeClr val="tx1"/>
                </a:solidFill>
                <a:latin typeface="+mn-ea"/>
              </a:rPr>
              <a:t>診断する医療機関</a:t>
            </a:r>
          </a:p>
        </p:txBody>
      </p:sp>
      <p:sp>
        <p:nvSpPr>
          <p:cNvPr id="51" name="スライド番号プレースホルダー 1"/>
          <p:cNvSpPr>
            <a:spLocks noGrp="1"/>
          </p:cNvSpPr>
          <p:nvPr>
            <p:ph type="sldNum" sz="quarter" idx="12"/>
          </p:nvPr>
        </p:nvSpPr>
        <p:spPr>
          <a:xfrm>
            <a:off x="9583222" y="6295211"/>
            <a:ext cx="2057400" cy="365125"/>
          </a:xfrm>
        </p:spPr>
        <p:txBody>
          <a:bodyPr/>
          <a:lstStyle/>
          <a:p>
            <a:fld id="{3F044110-C8C5-4837-8817-7F8B4D0D154B}" type="slidenum">
              <a:rPr kumimoji="1" lang="ja-JP" altLang="en-US" b="1" smtClean="0">
                <a:solidFill>
                  <a:schemeClr val="tx1"/>
                </a:solidFill>
              </a:rPr>
              <a:t>17</a:t>
            </a:fld>
            <a:endParaRPr kumimoji="1" lang="ja-JP" altLang="en-US" b="1" dirty="0">
              <a:solidFill>
                <a:schemeClr val="tx1"/>
              </a:solidFill>
            </a:endParaRPr>
          </a:p>
        </p:txBody>
      </p:sp>
      <p:sp>
        <p:nvSpPr>
          <p:cNvPr id="56" name="タイトル 1">
            <a:extLst>
              <a:ext uri="{FF2B5EF4-FFF2-40B4-BE49-F238E27FC236}">
                <a16:creationId xmlns:a16="http://schemas.microsoft.com/office/drawing/2014/main" id="{77CC0271-5FB3-4D38-BCEF-AABE50DBBFFE}"/>
              </a:ext>
            </a:extLst>
          </p:cNvPr>
          <p:cNvSpPr txBox="1">
            <a:spLocks/>
          </p:cNvSpPr>
          <p:nvPr/>
        </p:nvSpPr>
        <p:spPr>
          <a:xfrm>
            <a:off x="0" y="0"/>
            <a:ext cx="12192000" cy="521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400" b="1">
                <a:latin typeface="+mn-ea"/>
              </a:rPr>
              <a:t>４．初診待機解消事業について</a:t>
            </a:r>
            <a:endParaRPr lang="ja-JP" altLang="en-US" sz="2400" b="1" dirty="0">
              <a:latin typeface="+mn-ea"/>
            </a:endParaRPr>
          </a:p>
        </p:txBody>
      </p:sp>
    </p:spTree>
    <p:extLst>
      <p:ext uri="{BB962C8B-B14F-4D97-AF65-F5344CB8AC3E}">
        <p14:creationId xmlns:p14="http://schemas.microsoft.com/office/powerpoint/2010/main" val="2067573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3"/>
          <p:cNvGraphicFramePr>
            <a:graphicFrameLocks noGrp="1"/>
          </p:cNvGraphicFramePr>
          <p:nvPr>
            <p:extLst>
              <p:ext uri="{D42A27DB-BD31-4B8C-83A1-F6EECF244321}">
                <p14:modId xmlns:p14="http://schemas.microsoft.com/office/powerpoint/2010/main" val="2906805789"/>
              </p:ext>
            </p:extLst>
          </p:nvPr>
        </p:nvGraphicFramePr>
        <p:xfrm>
          <a:off x="574180" y="665776"/>
          <a:ext cx="10453212" cy="1936532"/>
        </p:xfrm>
        <a:graphic>
          <a:graphicData uri="http://schemas.openxmlformats.org/drawingml/2006/table">
            <a:tbl>
              <a:tblPr firstRow="1" firstCol="1" bandRow="1"/>
              <a:tblGrid>
                <a:gridCol w="749808">
                  <a:extLst>
                    <a:ext uri="{9D8B030D-6E8A-4147-A177-3AD203B41FA5}">
                      <a16:colId xmlns:a16="http://schemas.microsoft.com/office/drawing/2014/main" val="3759935433"/>
                    </a:ext>
                  </a:extLst>
                </a:gridCol>
                <a:gridCol w="4851702">
                  <a:extLst>
                    <a:ext uri="{9D8B030D-6E8A-4147-A177-3AD203B41FA5}">
                      <a16:colId xmlns:a16="http://schemas.microsoft.com/office/drawing/2014/main" val="174081163"/>
                    </a:ext>
                  </a:extLst>
                </a:gridCol>
                <a:gridCol w="4851702">
                  <a:extLst>
                    <a:ext uri="{9D8B030D-6E8A-4147-A177-3AD203B41FA5}">
                      <a16:colId xmlns:a16="http://schemas.microsoft.com/office/drawing/2014/main" val="2322517921"/>
                    </a:ext>
                  </a:extLst>
                </a:gridCol>
              </a:tblGrid>
              <a:tr h="257760">
                <a:tc>
                  <a:txBody>
                    <a:bodyPr/>
                    <a:lstStyle/>
                    <a:p>
                      <a:pPr algn="just">
                        <a:spcAft>
                          <a:spcPts val="0"/>
                        </a:spcAft>
                      </a:pPr>
                      <a:r>
                        <a:rPr lang="en-US" sz="10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a:t>
                      </a:r>
                      <a:endParaRPr lang="ja-JP" sz="9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1241" marR="61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0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小児科・精神科医師への研修（専門的医師研修）</a:t>
                      </a:r>
                      <a:endParaRPr lang="ja-JP" sz="9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1241" marR="61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0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かかりつけ</a:t>
                      </a:r>
                      <a:r>
                        <a:rPr lang="ja-JP" sz="1000" kern="100" dirty="0" err="1">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医等発達障がい</a:t>
                      </a:r>
                      <a:r>
                        <a:rPr lang="ja-JP" sz="10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対応力向上研修</a:t>
                      </a:r>
                      <a:endParaRPr lang="ja-JP" sz="9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1241" marR="61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1060209"/>
                  </a:ext>
                </a:extLst>
              </a:tr>
              <a:tr h="382772">
                <a:tc>
                  <a:txBody>
                    <a:bodyPr/>
                    <a:lstStyle/>
                    <a:p>
                      <a:pPr algn="just">
                        <a:spcAft>
                          <a:spcPts val="0"/>
                        </a:spcAft>
                      </a:pPr>
                      <a:r>
                        <a:rPr lang="ja-JP" sz="10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目　的</a:t>
                      </a:r>
                    </a:p>
                  </a:txBody>
                  <a:tcPr marL="61241" marR="61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0" indent="-139700" algn="just">
                        <a:spcAft>
                          <a:spcPts val="600"/>
                        </a:spcAft>
                      </a:pPr>
                      <a:r>
                        <a:rPr lang="ja-JP" sz="10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○発達障がいの確定診断が可能な医療機関の拡充を図</a:t>
                      </a:r>
                      <a:r>
                        <a:rPr lang="ja-JP" altLang="en-US" sz="10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る</a:t>
                      </a:r>
                      <a:r>
                        <a:rPr lang="ja-JP" sz="10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ため</a:t>
                      </a:r>
                      <a:r>
                        <a:rPr lang="ja-JP" altLang="en-US" sz="10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ja-JP" sz="10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小児科医、精神科医を対象とした養成研修を実施</a:t>
                      </a:r>
                      <a:r>
                        <a:rPr lang="ja-JP" altLang="en-US" sz="10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endParaRPr lang="ja-JP" sz="10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1241" marR="61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0" indent="-139700" algn="just">
                        <a:spcAft>
                          <a:spcPts val="600"/>
                        </a:spcAft>
                      </a:pPr>
                      <a:r>
                        <a:rPr lang="ja-JP" sz="10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○発達障がいの確定診断が可能な医療機関へ、速やかにつなげるため、日頃受診する診療所の主治医等に対して、研修を実施</a:t>
                      </a:r>
                      <a:r>
                        <a:rPr lang="ja-JP" altLang="en-US" sz="10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endParaRPr lang="ja-JP" sz="10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1241" marR="61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1060793"/>
                  </a:ext>
                </a:extLst>
              </a:tr>
              <a:tr h="360000">
                <a:tc>
                  <a:txBody>
                    <a:bodyPr/>
                    <a:lstStyle/>
                    <a:p>
                      <a:pPr algn="just">
                        <a:spcAft>
                          <a:spcPts val="0"/>
                        </a:spcAft>
                      </a:pPr>
                      <a:r>
                        <a:rPr lang="ja-JP" sz="10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対　象</a:t>
                      </a:r>
                    </a:p>
                    <a:p>
                      <a:pPr algn="just">
                        <a:spcAft>
                          <a:spcPts val="0"/>
                        </a:spcAft>
                      </a:pPr>
                      <a:endParaRPr lang="ja-JP" sz="10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1241" marR="61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0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今後、発達障がいの確定診断を行う意向のある医師</a:t>
                      </a:r>
                    </a:p>
                    <a:p>
                      <a:pPr algn="just">
                        <a:spcAft>
                          <a:spcPts val="600"/>
                        </a:spcAft>
                      </a:pPr>
                      <a:r>
                        <a:rPr lang="ja-JP" sz="10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（小児科医、精神科医等）</a:t>
                      </a:r>
                    </a:p>
                  </a:txBody>
                  <a:tcPr marL="61241" marR="61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0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地域のかかりつけ医（内科医等）</a:t>
                      </a:r>
                    </a:p>
                  </a:txBody>
                  <a:tcPr marL="61241" marR="61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7041183"/>
                  </a:ext>
                </a:extLst>
              </a:tr>
              <a:tr h="684000">
                <a:tc>
                  <a:txBody>
                    <a:bodyPr/>
                    <a:lstStyle/>
                    <a:p>
                      <a:pPr algn="just">
                        <a:spcAft>
                          <a:spcPts val="0"/>
                        </a:spcAft>
                      </a:pPr>
                      <a:r>
                        <a:rPr lang="ja-JP" sz="10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内　容</a:t>
                      </a:r>
                    </a:p>
                  </a:txBody>
                  <a:tcPr marL="61241" marR="61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0" indent="-139700" algn="just">
                        <a:spcAft>
                          <a:spcPts val="0"/>
                        </a:spcAft>
                      </a:pPr>
                      <a:r>
                        <a:rPr lang="ja-JP" sz="10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発達障がい（自閉スペクトラム症、</a:t>
                      </a:r>
                      <a:r>
                        <a:rPr lang="en-US" altLang="ja-JP" sz="10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ADHD</a:t>
                      </a:r>
                      <a:r>
                        <a:rPr lang="ja-JP" altLang="en-US" sz="1000" kern="100" dirty="0" err="1">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a:t>
                      </a:r>
                      <a:r>
                        <a:rPr lang="en-US" altLang="ja-JP" sz="10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LD</a:t>
                      </a:r>
                      <a:r>
                        <a:rPr lang="ja-JP" sz="10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等）に係る診断技術の向上、発達検査、知能検査等心理検査、教育との連携、個別療育の意義、就労など多岐にわたる講義</a:t>
                      </a:r>
                    </a:p>
                    <a:p>
                      <a:pPr algn="just">
                        <a:spcAft>
                          <a:spcPts val="0"/>
                        </a:spcAft>
                      </a:pPr>
                      <a:r>
                        <a:rPr lang="ja-JP" sz="10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医療現場における臨床研修</a:t>
                      </a:r>
                      <a:r>
                        <a:rPr lang="en-US" sz="10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a:t>
                      </a:r>
                      <a:endParaRPr lang="ja-JP" sz="10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1241" marR="61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9700" indent="-139700" algn="just">
                        <a:spcAft>
                          <a:spcPts val="0"/>
                        </a:spcAft>
                      </a:pPr>
                      <a:r>
                        <a:rPr lang="ja-JP" sz="10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　かかりつけ医に対し国の研修内容に基づき、</a:t>
                      </a:r>
                      <a:r>
                        <a:rPr lang="ja-JP" sz="1000" kern="100" dirty="0" err="1">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発達障がいに</a:t>
                      </a:r>
                      <a:r>
                        <a:rPr lang="ja-JP" sz="10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関する知識等の習得に関する研修（講義のみ）</a:t>
                      </a:r>
                    </a:p>
                  </a:txBody>
                  <a:tcPr marL="61241" marR="61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7074568"/>
                  </a:ext>
                </a:extLst>
              </a:tr>
              <a:tr h="252000">
                <a:tc>
                  <a:txBody>
                    <a:bodyPr/>
                    <a:lstStyle/>
                    <a:p>
                      <a:pPr algn="just">
                        <a:spcAft>
                          <a:spcPts val="0"/>
                        </a:spcAft>
                      </a:pPr>
                      <a:r>
                        <a:rPr lang="ja-JP" sz="10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委託先</a:t>
                      </a:r>
                      <a:endParaRPr lang="ja-JP" sz="9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1241" marR="61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0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大阪精神医療センター、大阪母子医療センター</a:t>
                      </a:r>
                      <a:endParaRPr lang="ja-JP" sz="9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1241" marR="61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0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rPr>
                        <a:t>大阪府医師会</a:t>
                      </a:r>
                      <a:endParaRPr lang="ja-JP" sz="900" kern="100" dirty="0">
                        <a:effectLst/>
                        <a:latin typeface="UD デジタル 教科書体 NK-B" panose="02020700000000000000" pitchFamily="18" charset="-128"/>
                        <a:ea typeface="UD デジタル 教科書体 NK-B" panose="02020700000000000000" pitchFamily="18" charset="-128"/>
                        <a:cs typeface="Times New Roman" panose="02020603050405020304" pitchFamily="18" charset="0"/>
                      </a:endParaRPr>
                    </a:p>
                  </a:txBody>
                  <a:tcPr marL="61241" marR="612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1069482"/>
                  </a:ext>
                </a:extLst>
              </a:tr>
            </a:tbl>
          </a:graphicData>
        </a:graphic>
      </p:graphicFrame>
      <p:sp>
        <p:nvSpPr>
          <p:cNvPr id="2" name="テキスト ボックス 1"/>
          <p:cNvSpPr txBox="1"/>
          <p:nvPr/>
        </p:nvSpPr>
        <p:spPr>
          <a:xfrm>
            <a:off x="445358" y="177889"/>
            <a:ext cx="5623120" cy="369332"/>
          </a:xfrm>
          <a:prstGeom prst="rect">
            <a:avLst/>
          </a:prstGeom>
          <a:noFill/>
        </p:spPr>
        <p:txBody>
          <a:bodyPr wrap="square" rtlCol="0">
            <a:spAutoFit/>
          </a:bodyPr>
          <a:lstStyle/>
          <a:p>
            <a:r>
              <a:rPr lang="ja-JP" altLang="en-US" b="1" dirty="0">
                <a:latin typeface="UD デジタル 教科書体 NK-B" panose="02020700000000000000" pitchFamily="18" charset="-128"/>
                <a:ea typeface="UD デジタル 教科書体 NK-B" panose="02020700000000000000" pitchFamily="18" charset="-128"/>
              </a:rPr>
              <a:t>①医師研修</a:t>
            </a:r>
          </a:p>
        </p:txBody>
      </p:sp>
      <p:sp>
        <p:nvSpPr>
          <p:cNvPr id="12" name="テキスト ボックス 11"/>
          <p:cNvSpPr txBox="1"/>
          <p:nvPr/>
        </p:nvSpPr>
        <p:spPr>
          <a:xfrm>
            <a:off x="6324708" y="5737773"/>
            <a:ext cx="4702684" cy="600164"/>
          </a:xfrm>
          <a:prstGeom prst="rect">
            <a:avLst/>
          </a:prstGeom>
          <a:solidFill>
            <a:schemeClr val="accent4">
              <a:lumMod val="40000"/>
              <a:lumOff val="60000"/>
            </a:schemeClr>
          </a:solidFill>
          <a:ln>
            <a:solidFill>
              <a:schemeClr val="tx1"/>
            </a:solidFill>
          </a:ln>
        </p:spPr>
        <p:txBody>
          <a:bodyPr wrap="square" rtlCol="0">
            <a:spAutoFit/>
          </a:bodyPr>
          <a:lstStyle/>
          <a:p>
            <a:r>
              <a:rPr lang="ja-JP" altLang="en-US" sz="1100" dirty="0">
                <a:latin typeface="+mn-ea"/>
              </a:rPr>
              <a:t>かかりつけ医研修については、コロナ禍にも関わらず、年々受講者数は増加しており、一般診療科においても、発達障がいへの関心の高まりがうかがえる。</a:t>
            </a:r>
            <a:endParaRPr lang="en-US" altLang="ja-JP" sz="1100" dirty="0">
              <a:latin typeface="+mn-ea"/>
            </a:endParaRPr>
          </a:p>
        </p:txBody>
      </p:sp>
      <p:sp>
        <p:nvSpPr>
          <p:cNvPr id="15" name="テキスト ボックス 14"/>
          <p:cNvSpPr txBox="1"/>
          <p:nvPr/>
        </p:nvSpPr>
        <p:spPr>
          <a:xfrm>
            <a:off x="4885078" y="5057227"/>
            <a:ext cx="1215891" cy="1446550"/>
          </a:xfrm>
          <a:prstGeom prst="rect">
            <a:avLst/>
          </a:prstGeom>
          <a:solidFill>
            <a:schemeClr val="accent4">
              <a:lumMod val="40000"/>
              <a:lumOff val="60000"/>
            </a:schemeClr>
          </a:solidFill>
          <a:ln>
            <a:solidFill>
              <a:schemeClr val="tx1"/>
            </a:solidFill>
          </a:ln>
        </p:spPr>
        <p:txBody>
          <a:bodyPr wrap="square" rtlCol="0">
            <a:spAutoFit/>
          </a:bodyPr>
          <a:lstStyle/>
          <a:p>
            <a:r>
              <a:rPr lang="ja-JP" altLang="en-US" sz="1100" dirty="0">
                <a:latin typeface="+mn-ea"/>
              </a:rPr>
              <a:t>専門医師養成研修の修了者累計は</a:t>
            </a:r>
            <a:r>
              <a:rPr lang="en-US" altLang="ja-JP" sz="1100" dirty="0">
                <a:latin typeface="+mn-ea"/>
              </a:rPr>
              <a:t>166</a:t>
            </a:r>
            <a:r>
              <a:rPr lang="ja-JP" altLang="en-US" sz="1100" dirty="0">
                <a:latin typeface="+mn-ea"/>
              </a:rPr>
              <a:t>名であるが、登録医療機関数は令和元年度以降、</a:t>
            </a:r>
            <a:r>
              <a:rPr lang="en-US" altLang="ja-JP" sz="1100" dirty="0">
                <a:latin typeface="+mn-ea"/>
              </a:rPr>
              <a:t>75</a:t>
            </a:r>
            <a:r>
              <a:rPr lang="ja-JP" altLang="en-US" sz="1100" dirty="0">
                <a:latin typeface="+mn-ea"/>
              </a:rPr>
              <a:t>機関程度と、伸び悩んでいる。</a:t>
            </a:r>
            <a:endParaRPr lang="en-US" altLang="ja-JP" sz="1100" dirty="0">
              <a:latin typeface="+mn-ea"/>
            </a:endParaRPr>
          </a:p>
        </p:txBody>
      </p:sp>
      <p:graphicFrame>
        <p:nvGraphicFramePr>
          <p:cNvPr id="9" name="表 8"/>
          <p:cNvGraphicFramePr>
            <a:graphicFrameLocks noGrp="1"/>
          </p:cNvGraphicFramePr>
          <p:nvPr>
            <p:extLst>
              <p:ext uri="{D42A27DB-BD31-4B8C-83A1-F6EECF244321}">
                <p14:modId xmlns:p14="http://schemas.microsoft.com/office/powerpoint/2010/main" val="400612239"/>
              </p:ext>
            </p:extLst>
          </p:nvPr>
        </p:nvGraphicFramePr>
        <p:xfrm>
          <a:off x="676525" y="3004444"/>
          <a:ext cx="4930778" cy="291015"/>
        </p:xfrm>
        <a:graphic>
          <a:graphicData uri="http://schemas.openxmlformats.org/drawingml/2006/table">
            <a:tbl>
              <a:tblPr>
                <a:tableStyleId>{22838BEF-8BB2-4498-84A7-C5851F593DF1}</a:tableStyleId>
              </a:tblPr>
              <a:tblGrid>
                <a:gridCol w="1672128">
                  <a:extLst>
                    <a:ext uri="{9D8B030D-6E8A-4147-A177-3AD203B41FA5}">
                      <a16:colId xmlns:a16="http://schemas.microsoft.com/office/drawing/2014/main" val="1786014583"/>
                    </a:ext>
                  </a:extLst>
                </a:gridCol>
                <a:gridCol w="709104">
                  <a:extLst>
                    <a:ext uri="{9D8B030D-6E8A-4147-A177-3AD203B41FA5}">
                      <a16:colId xmlns:a16="http://schemas.microsoft.com/office/drawing/2014/main" val="1655562930"/>
                    </a:ext>
                  </a:extLst>
                </a:gridCol>
                <a:gridCol w="1719135">
                  <a:extLst>
                    <a:ext uri="{9D8B030D-6E8A-4147-A177-3AD203B41FA5}">
                      <a16:colId xmlns:a16="http://schemas.microsoft.com/office/drawing/2014/main" val="2753074413"/>
                    </a:ext>
                  </a:extLst>
                </a:gridCol>
                <a:gridCol w="830411">
                  <a:extLst>
                    <a:ext uri="{9D8B030D-6E8A-4147-A177-3AD203B41FA5}">
                      <a16:colId xmlns:a16="http://schemas.microsoft.com/office/drawing/2014/main" val="4182393823"/>
                    </a:ext>
                  </a:extLst>
                </a:gridCol>
              </a:tblGrid>
              <a:tr h="291015">
                <a:tc>
                  <a:txBody>
                    <a:bodyPr/>
                    <a:lstStyle/>
                    <a:p>
                      <a:pPr algn="ctr" fontAlgn="ctr"/>
                      <a:r>
                        <a:rPr lang="ja-JP" altLang="en-US" sz="1200" b="1" u="none" strike="noStrike" dirty="0">
                          <a:effectLst/>
                        </a:rPr>
                        <a:t>小児科医</a:t>
                      </a:r>
                      <a:r>
                        <a:rPr lang="ja-JP" altLang="en-US" sz="1050" b="1" u="none" strike="noStrike" dirty="0">
                          <a:effectLst/>
                        </a:rPr>
                        <a:t>（</a:t>
                      </a:r>
                      <a:r>
                        <a:rPr lang="en-US" altLang="ja-JP" sz="1050" b="1" u="none" strike="noStrike" dirty="0">
                          <a:effectLst/>
                        </a:rPr>
                        <a:t>H</a:t>
                      </a:r>
                      <a:r>
                        <a:rPr lang="ja-JP" altLang="en-US" sz="1050" b="1" u="none" strike="noStrike" dirty="0">
                          <a:effectLst/>
                        </a:rPr>
                        <a:t>２５ ～</a:t>
                      </a:r>
                      <a:r>
                        <a:rPr lang="en-US" altLang="ja-JP" sz="1050" b="1" u="none" strike="noStrike" dirty="0">
                          <a:effectLst/>
                        </a:rPr>
                        <a:t>R4</a:t>
                      </a:r>
                      <a:r>
                        <a:rPr lang="ja-JP" altLang="en-US" sz="1050" b="1" u="none" strike="noStrike" dirty="0">
                          <a:effectLst/>
                        </a:rPr>
                        <a:t>）</a:t>
                      </a:r>
                      <a:endParaRPr lang="ja-JP" altLang="en-US" sz="105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tc>
                <a:tc>
                  <a:txBody>
                    <a:bodyPr/>
                    <a:lstStyle/>
                    <a:p>
                      <a:pPr algn="r" fontAlgn="ctr"/>
                      <a:r>
                        <a:rPr lang="ja-JP" altLang="en-US" sz="1400" b="1" u="none" strike="noStrike" dirty="0">
                          <a:effectLst/>
                        </a:rPr>
                        <a:t>１１８</a:t>
                      </a:r>
                      <a:endParaRPr lang="en-US" altLang="ja-JP" sz="14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tc>
                <a:tc>
                  <a:txBody>
                    <a:bodyPr/>
                    <a:lstStyle/>
                    <a:p>
                      <a:pPr algn="r" fontAlgn="ctr"/>
                      <a:r>
                        <a:rPr lang="ja-JP" altLang="en-US" sz="1200" b="1" u="none" strike="noStrike" dirty="0">
                          <a:solidFill>
                            <a:srgbClr val="000000"/>
                          </a:solidFill>
                          <a:effectLst/>
                        </a:rPr>
                        <a:t>精神科医（Ｈ</a:t>
                      </a:r>
                      <a:r>
                        <a:rPr lang="en-US" altLang="ja-JP" sz="1200" b="1" u="none" strike="noStrike" dirty="0">
                          <a:solidFill>
                            <a:srgbClr val="000000"/>
                          </a:solidFill>
                          <a:effectLst/>
                        </a:rPr>
                        <a:t>27</a:t>
                      </a:r>
                      <a:r>
                        <a:rPr lang="ja-JP" altLang="en-US" sz="1200" b="1" u="none" strike="noStrike" dirty="0">
                          <a:solidFill>
                            <a:srgbClr val="000000"/>
                          </a:solidFill>
                          <a:effectLst/>
                        </a:rPr>
                        <a:t>～Ｒ</a:t>
                      </a:r>
                      <a:r>
                        <a:rPr lang="en-US" altLang="ja-JP" sz="1200" b="1" u="none" strike="noStrike" dirty="0">
                          <a:solidFill>
                            <a:srgbClr val="000000"/>
                          </a:solidFill>
                          <a:effectLst/>
                        </a:rPr>
                        <a:t>4</a:t>
                      </a:r>
                      <a:r>
                        <a:rPr lang="ja-JP" altLang="en-US" sz="1200" b="1" u="none" strike="noStrike" dirty="0">
                          <a:solidFill>
                            <a:srgbClr val="000000"/>
                          </a:solidFill>
                          <a:effectLst/>
                        </a:rPr>
                        <a:t>）</a:t>
                      </a:r>
                      <a:endParaRPr lang="en-US" altLang="ja-JP" sz="12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tc>
                <a:tc>
                  <a:txBody>
                    <a:bodyPr/>
                    <a:lstStyle/>
                    <a:p>
                      <a:pPr algn="r" fontAlgn="ctr"/>
                      <a:r>
                        <a:rPr lang="ja-JP" altLang="en-US" sz="1400" b="1" u="none" strike="noStrike" dirty="0">
                          <a:solidFill>
                            <a:srgbClr val="000000"/>
                          </a:solidFill>
                          <a:effectLst/>
                        </a:rPr>
                        <a:t>４８</a:t>
                      </a:r>
                      <a:endParaRPr lang="en-US" altLang="ja-JP" sz="1400" b="1"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tc>
                <a:extLst>
                  <a:ext uri="{0D108BD9-81ED-4DB2-BD59-A6C34878D82A}">
                    <a16:rowId xmlns:a16="http://schemas.microsoft.com/office/drawing/2014/main" val="1078342663"/>
                  </a:ext>
                </a:extLst>
              </a:tr>
            </a:tbl>
          </a:graphicData>
        </a:graphic>
      </p:graphicFrame>
      <p:sp>
        <p:nvSpPr>
          <p:cNvPr id="11" name="ホームベース 10"/>
          <p:cNvSpPr/>
          <p:nvPr/>
        </p:nvSpPr>
        <p:spPr>
          <a:xfrm>
            <a:off x="643495" y="2659779"/>
            <a:ext cx="3696493" cy="276987"/>
          </a:xfrm>
          <a:prstGeom prst="homePlate">
            <a:avLst/>
          </a:prstGeom>
          <a:gradFill flip="none" rotWithShape="1">
            <a:gsLst>
              <a:gs pos="0">
                <a:srgbClr val="FFC000"/>
              </a:gs>
              <a:gs pos="50000">
                <a:srgbClr val="FFFF00"/>
              </a:gs>
              <a:gs pos="88000">
                <a:srgbClr val="F5FF9B"/>
              </a:gs>
            </a:gsLst>
            <a:lin ang="10800000" scaled="1"/>
            <a:tileRect/>
          </a:gra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mn-ea"/>
              </a:rPr>
              <a:t>専門的医師養成研修受講者</a:t>
            </a:r>
            <a:r>
              <a:rPr lang="ja-JP" altLang="en-US" sz="1050" b="1" dirty="0">
                <a:solidFill>
                  <a:schemeClr val="tx1"/>
                </a:solidFill>
                <a:latin typeface="+mn-ea"/>
              </a:rPr>
              <a:t>（小児科・精神科医師）</a:t>
            </a:r>
            <a:endParaRPr lang="ja-JP" altLang="en-US" sz="1200" b="1" dirty="0">
              <a:solidFill>
                <a:schemeClr val="tx1"/>
              </a:solidFill>
              <a:latin typeface="+mn-ea"/>
            </a:endParaRPr>
          </a:p>
        </p:txBody>
      </p:sp>
      <p:sp>
        <p:nvSpPr>
          <p:cNvPr id="13" name="ホームベース 12"/>
          <p:cNvSpPr/>
          <p:nvPr/>
        </p:nvSpPr>
        <p:spPr>
          <a:xfrm>
            <a:off x="676525" y="3363137"/>
            <a:ext cx="4153143" cy="291318"/>
          </a:xfrm>
          <a:prstGeom prst="homePlate">
            <a:avLst/>
          </a:prstGeom>
          <a:gradFill flip="none" rotWithShape="1">
            <a:gsLst>
              <a:gs pos="0">
                <a:srgbClr val="FFC000"/>
              </a:gs>
              <a:gs pos="50000">
                <a:srgbClr val="FFFF00"/>
              </a:gs>
              <a:gs pos="88000">
                <a:srgbClr val="F5FF9B"/>
              </a:gs>
            </a:gsLst>
            <a:lin ang="10800000" scaled="1"/>
            <a:tileRect/>
          </a:gra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err="1">
                <a:solidFill>
                  <a:schemeClr val="tx1"/>
                </a:solidFill>
                <a:latin typeface="+mn-ea"/>
              </a:rPr>
              <a:t>発達障がい</a:t>
            </a:r>
            <a:r>
              <a:rPr lang="ja-JP" altLang="en-US" sz="1200" b="1" dirty="0">
                <a:solidFill>
                  <a:schemeClr val="tx1"/>
                </a:solidFill>
                <a:latin typeface="+mn-ea"/>
              </a:rPr>
              <a:t>医療機関ネットワーク登録医療機関の推移</a:t>
            </a:r>
          </a:p>
        </p:txBody>
      </p:sp>
      <p:graphicFrame>
        <p:nvGraphicFramePr>
          <p:cNvPr id="16" name="表 15"/>
          <p:cNvGraphicFramePr>
            <a:graphicFrameLocks noGrp="1"/>
          </p:cNvGraphicFramePr>
          <p:nvPr>
            <p:extLst>
              <p:ext uri="{D42A27DB-BD31-4B8C-83A1-F6EECF244321}">
                <p14:modId xmlns:p14="http://schemas.microsoft.com/office/powerpoint/2010/main" val="1241772024"/>
              </p:ext>
            </p:extLst>
          </p:nvPr>
        </p:nvGraphicFramePr>
        <p:xfrm>
          <a:off x="676525" y="3761485"/>
          <a:ext cx="4407465" cy="826592"/>
        </p:xfrm>
        <a:graphic>
          <a:graphicData uri="http://schemas.openxmlformats.org/drawingml/2006/table">
            <a:tbl>
              <a:tblPr>
                <a:tableStyleId>{5C22544A-7EE6-4342-B048-85BDC9FD1C3A}</a:tableStyleId>
              </a:tblPr>
              <a:tblGrid>
                <a:gridCol w="765353">
                  <a:extLst>
                    <a:ext uri="{9D8B030D-6E8A-4147-A177-3AD203B41FA5}">
                      <a16:colId xmlns:a16="http://schemas.microsoft.com/office/drawing/2014/main" val="698053572"/>
                    </a:ext>
                  </a:extLst>
                </a:gridCol>
                <a:gridCol w="410817">
                  <a:extLst>
                    <a:ext uri="{9D8B030D-6E8A-4147-A177-3AD203B41FA5}">
                      <a16:colId xmlns:a16="http://schemas.microsoft.com/office/drawing/2014/main" val="759763512"/>
                    </a:ext>
                  </a:extLst>
                </a:gridCol>
                <a:gridCol w="395433">
                  <a:extLst>
                    <a:ext uri="{9D8B030D-6E8A-4147-A177-3AD203B41FA5}">
                      <a16:colId xmlns:a16="http://schemas.microsoft.com/office/drawing/2014/main" val="2413943473"/>
                    </a:ext>
                  </a:extLst>
                </a:gridCol>
                <a:gridCol w="449865">
                  <a:extLst>
                    <a:ext uri="{9D8B030D-6E8A-4147-A177-3AD203B41FA5}">
                      <a16:colId xmlns:a16="http://schemas.microsoft.com/office/drawing/2014/main" val="3073044724"/>
                    </a:ext>
                  </a:extLst>
                </a:gridCol>
                <a:gridCol w="378832">
                  <a:extLst>
                    <a:ext uri="{9D8B030D-6E8A-4147-A177-3AD203B41FA5}">
                      <a16:colId xmlns:a16="http://schemas.microsoft.com/office/drawing/2014/main" val="3828729737"/>
                    </a:ext>
                  </a:extLst>
                </a:gridCol>
                <a:gridCol w="390673">
                  <a:extLst>
                    <a:ext uri="{9D8B030D-6E8A-4147-A177-3AD203B41FA5}">
                      <a16:colId xmlns:a16="http://schemas.microsoft.com/office/drawing/2014/main" val="1696318454"/>
                    </a:ext>
                  </a:extLst>
                </a:gridCol>
                <a:gridCol w="390673">
                  <a:extLst>
                    <a:ext uri="{9D8B030D-6E8A-4147-A177-3AD203B41FA5}">
                      <a16:colId xmlns:a16="http://schemas.microsoft.com/office/drawing/2014/main" val="3159256191"/>
                    </a:ext>
                  </a:extLst>
                </a:gridCol>
                <a:gridCol w="426188">
                  <a:extLst>
                    <a:ext uri="{9D8B030D-6E8A-4147-A177-3AD203B41FA5}">
                      <a16:colId xmlns:a16="http://schemas.microsoft.com/office/drawing/2014/main" val="2185209061"/>
                    </a:ext>
                  </a:extLst>
                </a:gridCol>
                <a:gridCol w="426188">
                  <a:extLst>
                    <a:ext uri="{9D8B030D-6E8A-4147-A177-3AD203B41FA5}">
                      <a16:colId xmlns:a16="http://schemas.microsoft.com/office/drawing/2014/main" val="2903712854"/>
                    </a:ext>
                  </a:extLst>
                </a:gridCol>
                <a:gridCol w="373443">
                  <a:extLst>
                    <a:ext uri="{9D8B030D-6E8A-4147-A177-3AD203B41FA5}">
                      <a16:colId xmlns:a16="http://schemas.microsoft.com/office/drawing/2014/main" val="3885722897"/>
                    </a:ext>
                  </a:extLst>
                </a:gridCol>
              </a:tblGrid>
              <a:tr h="212967">
                <a:tc>
                  <a:txBody>
                    <a:bodyPr/>
                    <a:lstStyle/>
                    <a:p>
                      <a:pPr algn="ctr" fontAlgn="ctr"/>
                      <a:endParaRPr lang="ja-JP" altLang="en-US" sz="105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ctr"/>
                      <a:r>
                        <a:rPr lang="en-US" altLang="ja-JP" sz="1050" u="none" strike="noStrike" dirty="0">
                          <a:effectLst/>
                          <a:latin typeface="UD デジタル 教科書体 NK-B" panose="02020700000000000000" pitchFamily="18" charset="-128"/>
                          <a:ea typeface="UD デジタル 教科書体 NK-B" panose="02020700000000000000" pitchFamily="18" charset="-128"/>
                        </a:rPr>
                        <a:t>H26</a:t>
                      </a:r>
                      <a:endParaRPr lang="ja-JP" altLang="en-US" sz="105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ctr"/>
                      <a:r>
                        <a:rPr lang="en-US" altLang="ja-JP" sz="1050" u="none" strike="noStrike" dirty="0">
                          <a:effectLst/>
                          <a:latin typeface="UD デジタル 教科書体 NK-B" panose="02020700000000000000" pitchFamily="18" charset="-128"/>
                          <a:ea typeface="UD デジタル 教科書体 NK-B" panose="02020700000000000000" pitchFamily="18" charset="-128"/>
                        </a:rPr>
                        <a:t>H27</a:t>
                      </a:r>
                      <a:endParaRPr lang="ja-JP" altLang="en-US" sz="105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ctr"/>
                      <a:r>
                        <a:rPr lang="en-US" altLang="ja-JP" sz="1050" u="none" strike="noStrike" dirty="0">
                          <a:effectLst/>
                          <a:latin typeface="UD デジタル 教科書体 NK-B" panose="02020700000000000000" pitchFamily="18" charset="-128"/>
                          <a:ea typeface="UD デジタル 教科書体 NK-B" panose="02020700000000000000" pitchFamily="18" charset="-128"/>
                        </a:rPr>
                        <a:t>H28</a:t>
                      </a:r>
                      <a:endParaRPr lang="ja-JP" altLang="en-US" sz="105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ctr"/>
                      <a:r>
                        <a:rPr lang="en-US" altLang="ja-JP" sz="1050" b="0" i="0" u="none" strike="noStrike" dirty="0">
                          <a:solidFill>
                            <a:schemeClr val="dk1"/>
                          </a:solidFill>
                          <a:effectLst/>
                          <a:latin typeface="UD デジタル 教科書体 NK-B" panose="02020700000000000000" pitchFamily="18" charset="-128"/>
                          <a:ea typeface="UD デジタル 教科書体 NK-B" panose="02020700000000000000" pitchFamily="18" charset="-128"/>
                        </a:rPr>
                        <a:t>H29</a:t>
                      </a:r>
                      <a:endParaRPr lang="ja-JP" altLang="en-US" sz="105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ctr"/>
                      <a:r>
                        <a:rPr lang="en-US" altLang="ja-JP" sz="1050" b="0" i="0" u="none" strike="noStrike" dirty="0">
                          <a:solidFill>
                            <a:schemeClr val="dk1"/>
                          </a:solidFill>
                          <a:effectLst/>
                          <a:latin typeface="UD デジタル 教科書体 NK-B" panose="02020700000000000000" pitchFamily="18" charset="-128"/>
                          <a:ea typeface="UD デジタル 教科書体 NK-B" panose="02020700000000000000" pitchFamily="18" charset="-128"/>
                        </a:rPr>
                        <a:t>H30</a:t>
                      </a:r>
                      <a:endParaRPr lang="ja-JP" altLang="en-US" sz="105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ctr"/>
                      <a:r>
                        <a:rPr lang="en-US" altLang="ja-JP" sz="1050" u="none" strike="noStrike" dirty="0">
                          <a:effectLst/>
                          <a:latin typeface="UD デジタル 教科書体 NK-B" panose="02020700000000000000" pitchFamily="18" charset="-128"/>
                          <a:ea typeface="UD デジタル 教科書体 NK-B" panose="02020700000000000000" pitchFamily="18" charset="-128"/>
                        </a:rPr>
                        <a:t>R1</a:t>
                      </a:r>
                      <a:endParaRPr lang="ja-JP" altLang="en-US" sz="105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ctr"/>
                      <a:r>
                        <a:rPr lang="en-US" altLang="ja-JP" sz="1050" u="none" strike="noStrike" dirty="0">
                          <a:effectLst/>
                          <a:latin typeface="UD デジタル 教科書体 NK-B" panose="02020700000000000000" pitchFamily="18" charset="-128"/>
                          <a:ea typeface="UD デジタル 教科書体 NK-B" panose="02020700000000000000" pitchFamily="18" charset="-128"/>
                        </a:rPr>
                        <a:t>R2</a:t>
                      </a:r>
                      <a:endParaRPr lang="ja-JP" altLang="en-US" sz="105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ctr"/>
                      <a:r>
                        <a:rPr lang="en-US" altLang="ja-JP" sz="1050" u="none" strike="noStrike" dirty="0">
                          <a:effectLst/>
                          <a:latin typeface="UD デジタル 教科書体 NK-B" panose="02020700000000000000" pitchFamily="18" charset="-128"/>
                          <a:ea typeface="UD デジタル 教科書体 NK-B" panose="02020700000000000000" pitchFamily="18" charset="-128"/>
                        </a:rPr>
                        <a:t>R3</a:t>
                      </a:r>
                      <a:endParaRPr lang="ja-JP" altLang="en-US" sz="105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fontAlgn="ctr"/>
                      <a:r>
                        <a:rPr lang="en-US" altLang="ja-JP" sz="1050" u="none" strike="noStrike" dirty="0">
                          <a:effectLst/>
                          <a:latin typeface="UD デジタル 教科書体 NK-B" panose="02020700000000000000" pitchFamily="18" charset="-128"/>
                          <a:ea typeface="UD デジタル 教科書体 NK-B" panose="02020700000000000000" pitchFamily="18" charset="-128"/>
                        </a:rPr>
                        <a:t>R4</a:t>
                      </a:r>
                      <a:endParaRPr lang="ja-JP" altLang="en-US" sz="105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956333949"/>
                  </a:ext>
                </a:extLst>
              </a:tr>
              <a:tr h="308386">
                <a:tc>
                  <a:txBody>
                    <a:bodyPr/>
                    <a:lstStyle/>
                    <a:p>
                      <a:pPr algn="ctr" fontAlgn="ctr"/>
                      <a:endParaRPr lang="en-US" altLang="ja-JP"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u="none" strike="noStrike" dirty="0">
                          <a:effectLst/>
                          <a:latin typeface="UD デジタル 教科書体 NK-B" panose="02020700000000000000" pitchFamily="18" charset="-128"/>
                          <a:ea typeface="UD デジタル 教科書体 NK-B" panose="02020700000000000000" pitchFamily="18" charset="-128"/>
                        </a:rPr>
                        <a:t>29</a:t>
                      </a:r>
                      <a:endParaRPr lang="en-US" altLang="ja-JP"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u="none" strike="noStrike" dirty="0">
                          <a:effectLst/>
                          <a:latin typeface="UD デジタル 教科書体 NK-B" panose="02020700000000000000" pitchFamily="18" charset="-128"/>
                          <a:ea typeface="UD デジタル 教科書体 NK-B" panose="02020700000000000000" pitchFamily="18" charset="-128"/>
                        </a:rPr>
                        <a:t>3</a:t>
                      </a:r>
                      <a:r>
                        <a:rPr lang="ja-JP" altLang="en-US" sz="1400" u="none" strike="noStrike" dirty="0">
                          <a:effectLst/>
                          <a:latin typeface="UD デジタル 教科書体 NK-B" panose="02020700000000000000" pitchFamily="18" charset="-128"/>
                          <a:ea typeface="UD デジタル 教科書体 NK-B" panose="02020700000000000000" pitchFamily="18" charset="-128"/>
                        </a:rPr>
                        <a:t>４</a:t>
                      </a:r>
                      <a:endParaRPr lang="en-US" altLang="ja-JP"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400" b="0" i="0" u="none" strike="noStrike" dirty="0">
                          <a:solidFill>
                            <a:schemeClr val="dk1"/>
                          </a:solidFill>
                          <a:effectLst/>
                          <a:latin typeface="UD デジタル 教科書体 NK-B" panose="02020700000000000000" pitchFamily="18" charset="-128"/>
                          <a:ea typeface="UD デジタル 教科書体 NK-B" panose="02020700000000000000" pitchFamily="18" charset="-128"/>
                        </a:rPr>
                        <a:t>４９</a:t>
                      </a:r>
                      <a:endParaRPr lang="en-US" altLang="ja-JP"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u="none" strike="noStrike" dirty="0">
                          <a:effectLst/>
                          <a:latin typeface="UD デジタル 教科書体 NK-B" panose="02020700000000000000" pitchFamily="18" charset="-128"/>
                          <a:ea typeface="UD デジタル 教科書体 NK-B" panose="02020700000000000000" pitchFamily="18" charset="-128"/>
                        </a:rPr>
                        <a:t>65</a:t>
                      </a:r>
                      <a:endParaRPr lang="en-US" altLang="ja-JP"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u="none" strike="noStrike" dirty="0">
                          <a:effectLst/>
                          <a:latin typeface="UD デジタル 教科書体 NK-B" panose="02020700000000000000" pitchFamily="18" charset="-128"/>
                          <a:ea typeface="UD デジタル 教科書体 NK-B" panose="02020700000000000000" pitchFamily="18" charset="-128"/>
                        </a:rPr>
                        <a:t>70</a:t>
                      </a:r>
                      <a:endParaRPr lang="en-US" altLang="ja-JP"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u="none" strike="noStrike" dirty="0">
                          <a:effectLst/>
                          <a:latin typeface="UD デジタル 教科書体 NK-B" panose="02020700000000000000" pitchFamily="18" charset="-128"/>
                          <a:ea typeface="UD デジタル 教科書体 NK-B" panose="02020700000000000000" pitchFamily="18" charset="-128"/>
                        </a:rPr>
                        <a:t>7</a:t>
                      </a:r>
                      <a:r>
                        <a:rPr lang="ja-JP" altLang="en-US" sz="1400" u="none" strike="noStrike" dirty="0">
                          <a:effectLst/>
                          <a:latin typeface="UD デジタル 教科書体 NK-B" panose="02020700000000000000" pitchFamily="18" charset="-128"/>
                          <a:ea typeface="UD デジタル 教科書体 NK-B" panose="02020700000000000000" pitchFamily="18" charset="-128"/>
                        </a:rPr>
                        <a:t>４</a:t>
                      </a:r>
                      <a:endParaRPr lang="en-US" altLang="ja-JP"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u="none" strike="noStrike" dirty="0">
                          <a:effectLst/>
                          <a:latin typeface="UD デジタル 教科書体 NK-B" panose="02020700000000000000" pitchFamily="18" charset="-128"/>
                          <a:ea typeface="UD デジタル 教科書体 NK-B" panose="02020700000000000000" pitchFamily="18" charset="-128"/>
                        </a:rPr>
                        <a:t>75</a:t>
                      </a:r>
                      <a:endParaRPr lang="en-US" altLang="ja-JP"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u="none" strike="noStrike" dirty="0">
                          <a:effectLst/>
                          <a:latin typeface="UD デジタル 教科書体 NK-B" panose="02020700000000000000" pitchFamily="18" charset="-128"/>
                          <a:ea typeface="UD デジタル 教科書体 NK-B" panose="02020700000000000000" pitchFamily="18" charset="-128"/>
                        </a:rPr>
                        <a:t>74</a:t>
                      </a:r>
                      <a:endParaRPr lang="en-US" altLang="ja-JP"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u="none" strike="noStrike" dirty="0">
                          <a:effectLst/>
                          <a:latin typeface="UD デジタル 教科書体 NK-B" panose="02020700000000000000" pitchFamily="18" charset="-128"/>
                          <a:ea typeface="UD デジタル 教科書体 NK-B" panose="02020700000000000000" pitchFamily="18" charset="-128"/>
                        </a:rPr>
                        <a:t>74</a:t>
                      </a:r>
                      <a:endParaRPr lang="en-US" altLang="ja-JP"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3042976"/>
                  </a:ext>
                </a:extLst>
              </a:tr>
              <a:tr h="305239">
                <a:tc>
                  <a:txBody>
                    <a:bodyPr/>
                    <a:lstStyle/>
                    <a:p>
                      <a:pPr algn="ctr" fontAlgn="ctr"/>
                      <a:r>
                        <a:rPr lang="ja-JP" altLang="en-US" sz="10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うち小児科</a:t>
                      </a:r>
                      <a:endParaRPr lang="en-US" altLang="ja-JP" sz="10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１９</a:t>
                      </a:r>
                      <a:endParaRPr lang="en-US" altLang="ja-JP"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２０</a:t>
                      </a:r>
                      <a:endParaRPr lang="en-US" altLang="ja-JP"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２３</a:t>
                      </a:r>
                      <a:endParaRPr lang="en-US" altLang="ja-JP"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２５</a:t>
                      </a:r>
                      <a:endParaRPr lang="en-US" altLang="ja-JP"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２７</a:t>
                      </a:r>
                      <a:endParaRPr lang="en-US" altLang="ja-JP"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２８</a:t>
                      </a:r>
                      <a:endParaRPr lang="en-US" altLang="ja-JP"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２９</a:t>
                      </a:r>
                      <a:endParaRPr lang="en-US" altLang="ja-JP"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２８</a:t>
                      </a:r>
                      <a:endParaRPr lang="en-US" altLang="ja-JP"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３０</a:t>
                      </a:r>
                      <a:endParaRPr lang="en-US" altLang="ja-JP"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6716130"/>
                  </a:ext>
                </a:extLst>
              </a:tr>
            </a:tbl>
          </a:graphicData>
        </a:graphic>
      </p:graphicFrame>
      <p:sp>
        <p:nvSpPr>
          <p:cNvPr id="17" name="ホームベース 16"/>
          <p:cNvSpPr/>
          <p:nvPr/>
        </p:nvSpPr>
        <p:spPr>
          <a:xfrm>
            <a:off x="6299370" y="2681434"/>
            <a:ext cx="3883627" cy="279128"/>
          </a:xfrm>
          <a:prstGeom prst="homePlate">
            <a:avLst/>
          </a:prstGeom>
          <a:gradFill flip="none" rotWithShape="1">
            <a:gsLst>
              <a:gs pos="0">
                <a:srgbClr val="FFC000"/>
              </a:gs>
              <a:gs pos="50000">
                <a:srgbClr val="FFFF00"/>
              </a:gs>
              <a:gs pos="88000">
                <a:srgbClr val="F5FF9B"/>
              </a:gs>
            </a:gsLst>
            <a:lin ang="10800000" scaled="1"/>
            <a:tileRect/>
          </a:gra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latin typeface="+mn-ea"/>
              </a:rPr>
              <a:t>かかりつけ</a:t>
            </a:r>
            <a:r>
              <a:rPr lang="ja-JP" altLang="en-US" sz="1400" b="1" dirty="0" err="1">
                <a:solidFill>
                  <a:schemeClr val="tx1"/>
                </a:solidFill>
                <a:latin typeface="+mn-ea"/>
              </a:rPr>
              <a:t>医等発達障がい</a:t>
            </a:r>
            <a:r>
              <a:rPr lang="ja-JP" altLang="en-US" sz="1400" b="1" dirty="0">
                <a:solidFill>
                  <a:schemeClr val="tx1"/>
                </a:solidFill>
                <a:latin typeface="+mn-ea"/>
              </a:rPr>
              <a:t>対応力向上研修</a:t>
            </a:r>
          </a:p>
        </p:txBody>
      </p:sp>
      <p:graphicFrame>
        <p:nvGraphicFramePr>
          <p:cNvPr id="19" name="グラフ 18"/>
          <p:cNvGraphicFramePr/>
          <p:nvPr>
            <p:extLst>
              <p:ext uri="{D42A27DB-BD31-4B8C-83A1-F6EECF244321}">
                <p14:modId xmlns:p14="http://schemas.microsoft.com/office/powerpoint/2010/main" val="1433090559"/>
              </p:ext>
            </p:extLst>
          </p:nvPr>
        </p:nvGraphicFramePr>
        <p:xfrm>
          <a:off x="6324708" y="3166327"/>
          <a:ext cx="4702684" cy="2434856"/>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直線コネクタ 3"/>
          <p:cNvCxnSpPr/>
          <p:nvPr/>
        </p:nvCxnSpPr>
        <p:spPr>
          <a:xfrm flipH="1">
            <a:off x="6183365" y="2537389"/>
            <a:ext cx="1119" cy="42279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0" name="グラフ 19"/>
          <p:cNvGraphicFramePr>
            <a:graphicFrameLocks/>
          </p:cNvGraphicFramePr>
          <p:nvPr>
            <p:extLst>
              <p:ext uri="{D42A27DB-BD31-4B8C-83A1-F6EECF244321}">
                <p14:modId xmlns:p14="http://schemas.microsoft.com/office/powerpoint/2010/main" val="3689617338"/>
              </p:ext>
            </p:extLst>
          </p:nvPr>
        </p:nvGraphicFramePr>
        <p:xfrm>
          <a:off x="643494" y="4793269"/>
          <a:ext cx="4153144" cy="1722902"/>
        </p:xfrm>
        <a:graphic>
          <a:graphicData uri="http://schemas.openxmlformats.org/drawingml/2006/chart">
            <c:chart xmlns:c="http://schemas.openxmlformats.org/drawingml/2006/chart" xmlns:r="http://schemas.openxmlformats.org/officeDocument/2006/relationships" r:id="rId3"/>
          </a:graphicData>
        </a:graphic>
      </p:graphicFrame>
      <p:sp>
        <p:nvSpPr>
          <p:cNvPr id="18" name="スライド番号プレースホルダー 1"/>
          <p:cNvSpPr>
            <a:spLocks noGrp="1"/>
          </p:cNvSpPr>
          <p:nvPr>
            <p:ph type="sldNum" sz="quarter" idx="12"/>
          </p:nvPr>
        </p:nvSpPr>
        <p:spPr>
          <a:xfrm>
            <a:off x="9736269" y="6438778"/>
            <a:ext cx="2057400" cy="365125"/>
          </a:xfrm>
        </p:spPr>
        <p:txBody>
          <a:bodyPr/>
          <a:lstStyle/>
          <a:p>
            <a:fld id="{3F044110-C8C5-4837-8817-7F8B4D0D154B}" type="slidenum">
              <a:rPr kumimoji="1" lang="ja-JP" altLang="en-US" b="1" smtClean="0">
                <a:solidFill>
                  <a:schemeClr val="tx1"/>
                </a:solidFill>
              </a:rPr>
              <a:t>18</a:t>
            </a:fld>
            <a:endParaRPr kumimoji="1" lang="ja-JP" altLang="en-US" b="1" dirty="0">
              <a:solidFill>
                <a:schemeClr val="tx1"/>
              </a:solidFill>
            </a:endParaRPr>
          </a:p>
        </p:txBody>
      </p:sp>
      <p:sp>
        <p:nvSpPr>
          <p:cNvPr id="3" name="テキスト ボックス 2"/>
          <p:cNvSpPr txBox="1"/>
          <p:nvPr/>
        </p:nvSpPr>
        <p:spPr>
          <a:xfrm>
            <a:off x="734720" y="4571996"/>
            <a:ext cx="4380614" cy="246221"/>
          </a:xfrm>
          <a:prstGeom prst="rect">
            <a:avLst/>
          </a:prstGeom>
          <a:noFill/>
        </p:spPr>
        <p:txBody>
          <a:bodyPr wrap="square" rtlCol="0">
            <a:spAutoFit/>
          </a:bodyPr>
          <a:lstStyle/>
          <a:p>
            <a:r>
              <a:rPr lang="en-US" altLang="ja-JP" sz="1000" dirty="0">
                <a:latin typeface="+mn-ea"/>
              </a:rPr>
              <a:t>※R4</a:t>
            </a:r>
            <a:r>
              <a:rPr lang="ja-JP" altLang="en-US" sz="1000" dirty="0">
                <a:latin typeface="+mn-ea"/>
              </a:rPr>
              <a:t>年度の</a:t>
            </a:r>
            <a:r>
              <a:rPr lang="en-US" altLang="ja-JP" sz="1000" dirty="0">
                <a:latin typeface="+mn-ea"/>
              </a:rPr>
              <a:t>74</a:t>
            </a:r>
            <a:r>
              <a:rPr lang="ja-JP" altLang="en-US" sz="1000" dirty="0">
                <a:latin typeface="+mn-ea"/>
              </a:rPr>
              <a:t>医療機関のうち成人を診察可とするのは</a:t>
            </a:r>
            <a:r>
              <a:rPr lang="en-US" altLang="ja-JP" sz="1000" dirty="0">
                <a:latin typeface="+mn-ea"/>
              </a:rPr>
              <a:t>43</a:t>
            </a:r>
            <a:r>
              <a:rPr lang="ja-JP" altLang="en-US" sz="1000" dirty="0">
                <a:latin typeface="+mn-ea"/>
              </a:rPr>
              <a:t>医療機関</a:t>
            </a:r>
          </a:p>
        </p:txBody>
      </p:sp>
    </p:spTree>
    <p:extLst>
      <p:ext uri="{BB962C8B-B14F-4D97-AF65-F5344CB8AC3E}">
        <p14:creationId xmlns:p14="http://schemas.microsoft.com/office/powerpoint/2010/main" val="266068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405867" y="235873"/>
            <a:ext cx="5230094" cy="370414"/>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spcBef>
                <a:spcPts val="524"/>
              </a:spcBef>
            </a:pPr>
            <a:r>
              <a:rPr lang="ja-JP" altLang="en-US" sz="1800" b="1" dirty="0">
                <a:latin typeface="+mn-ea"/>
                <a:ea typeface="+mn-ea"/>
                <a:cs typeface="Meiryo UI" panose="020B0604030504040204" pitchFamily="50" charset="-128"/>
              </a:rPr>
              <a:t>②拠点医療機関と登録医療機関の連携体制構築</a:t>
            </a:r>
          </a:p>
        </p:txBody>
      </p:sp>
      <p:sp>
        <p:nvSpPr>
          <p:cNvPr id="6" name="正方形/長方形 5"/>
          <p:cNvSpPr/>
          <p:nvPr/>
        </p:nvSpPr>
        <p:spPr>
          <a:xfrm>
            <a:off x="495568" y="898334"/>
            <a:ext cx="5140393" cy="2292935"/>
          </a:xfrm>
          <a:prstGeom prst="rect">
            <a:avLst/>
          </a:prstGeom>
          <a:ln w="12700">
            <a:solidFill>
              <a:srgbClr val="002060"/>
            </a:solidFill>
          </a:ln>
        </p:spPr>
        <p:txBody>
          <a:bodyPr wrap="square">
            <a:spAutoFit/>
          </a:bodyPr>
          <a:lstStyle/>
          <a:p>
            <a:r>
              <a:rPr lang="en-US" altLang="ja-JP" sz="1400" dirty="0">
                <a:latin typeface="+mn-ea"/>
              </a:rPr>
              <a:t>【</a:t>
            </a:r>
            <a:r>
              <a:rPr lang="ja-JP" altLang="en-US" sz="1400" dirty="0">
                <a:latin typeface="+mn-ea"/>
              </a:rPr>
              <a:t>事業概要</a:t>
            </a:r>
            <a:r>
              <a:rPr lang="en-US" altLang="ja-JP" sz="1400" dirty="0">
                <a:latin typeface="+mn-ea"/>
              </a:rPr>
              <a:t>】</a:t>
            </a:r>
          </a:p>
          <a:p>
            <a:endParaRPr lang="ja-JP" altLang="en-US" sz="1300" dirty="0">
              <a:latin typeface="+mn-ea"/>
            </a:endParaRPr>
          </a:p>
          <a:p>
            <a:r>
              <a:rPr lang="ja-JP" altLang="en-US" sz="1300" dirty="0">
                <a:latin typeface="+mn-ea"/>
              </a:rPr>
              <a:t>　 ①府域での取組</a:t>
            </a:r>
          </a:p>
          <a:p>
            <a:r>
              <a:rPr lang="ja-JP" altLang="en-US" sz="1300" dirty="0">
                <a:latin typeface="+mn-ea"/>
              </a:rPr>
              <a:t>　　拠点医療機関間の協議の場を設置し、初診待機期間の短縮に向</a:t>
            </a:r>
            <a:endParaRPr lang="en-US" altLang="ja-JP" sz="1300" dirty="0">
              <a:latin typeface="+mn-ea"/>
            </a:endParaRPr>
          </a:p>
          <a:p>
            <a:r>
              <a:rPr lang="ja-JP" altLang="en-US" sz="1300" dirty="0">
                <a:latin typeface="+mn-ea"/>
              </a:rPr>
              <a:t>　　けた好事例等の共有と意見交換を実施する。</a:t>
            </a:r>
          </a:p>
          <a:p>
            <a:r>
              <a:rPr lang="en-US" altLang="ja-JP" sz="1300" dirty="0">
                <a:latin typeface="+mn-ea"/>
              </a:rPr>
              <a:t>   </a:t>
            </a:r>
          </a:p>
          <a:p>
            <a:r>
              <a:rPr lang="ja-JP" altLang="en-US" sz="1300" dirty="0">
                <a:latin typeface="+mn-ea"/>
              </a:rPr>
              <a:t>　②各圏域での取組</a:t>
            </a:r>
            <a:endParaRPr lang="en-US" altLang="ja-JP" sz="1300" dirty="0">
              <a:latin typeface="+mn-ea"/>
            </a:endParaRPr>
          </a:p>
          <a:p>
            <a:r>
              <a:rPr lang="ja-JP" altLang="en-US" sz="1300" dirty="0">
                <a:latin typeface="+mn-ea"/>
              </a:rPr>
              <a:t>　　・拠点医療機関が主催して登録医療機関との間で症例検討会を</a:t>
            </a:r>
            <a:endParaRPr lang="en-US" altLang="ja-JP" sz="1300" dirty="0">
              <a:latin typeface="+mn-ea"/>
            </a:endParaRPr>
          </a:p>
          <a:p>
            <a:r>
              <a:rPr lang="ja-JP" altLang="en-US" sz="1300" dirty="0">
                <a:latin typeface="+mn-ea"/>
              </a:rPr>
              <a:t>　　　実施する。</a:t>
            </a:r>
            <a:endParaRPr lang="en-US" altLang="ja-JP" sz="1300" dirty="0">
              <a:latin typeface="+mn-ea"/>
            </a:endParaRPr>
          </a:p>
          <a:p>
            <a:r>
              <a:rPr lang="ja-JP" altLang="en-US" sz="1300" dirty="0">
                <a:latin typeface="+mn-ea"/>
              </a:rPr>
              <a:t>　　・拠点医療機関が登録医療機関からの困難事例の相談に応じる</a:t>
            </a:r>
            <a:endParaRPr lang="en-US" altLang="ja-JP" sz="1300" dirty="0">
              <a:latin typeface="+mn-ea"/>
            </a:endParaRPr>
          </a:p>
          <a:p>
            <a:r>
              <a:rPr lang="ja-JP" altLang="en-US" sz="1300" dirty="0">
                <a:latin typeface="+mn-ea"/>
              </a:rPr>
              <a:t>　　　等、診療支援を実施する。</a:t>
            </a:r>
            <a:endParaRPr lang="en-US" altLang="ja-JP" sz="1300" dirty="0">
              <a:latin typeface="+mn-ea"/>
            </a:endParaRPr>
          </a:p>
        </p:txBody>
      </p:sp>
      <p:grpSp>
        <p:nvGrpSpPr>
          <p:cNvPr id="7" name="グループ化 6"/>
          <p:cNvGrpSpPr/>
          <p:nvPr/>
        </p:nvGrpSpPr>
        <p:grpSpPr>
          <a:xfrm>
            <a:off x="5952056" y="898333"/>
            <a:ext cx="5677468" cy="5381815"/>
            <a:chOff x="5025761" y="1133481"/>
            <a:chExt cx="5357676" cy="4427435"/>
          </a:xfrm>
        </p:grpSpPr>
        <p:sp>
          <p:nvSpPr>
            <p:cNvPr id="8" name="台形 7"/>
            <p:cNvSpPr/>
            <p:nvPr/>
          </p:nvSpPr>
          <p:spPr>
            <a:xfrm>
              <a:off x="5658374" y="1133481"/>
              <a:ext cx="3795116" cy="1490786"/>
            </a:xfrm>
            <a:prstGeom prst="trapezoid">
              <a:avLst>
                <a:gd name="adj" fmla="val 40366"/>
              </a:avLst>
            </a:prstGeom>
            <a:no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400">
                <a:latin typeface="+mn-ea"/>
              </a:endParaRPr>
            </a:p>
          </p:txBody>
        </p:sp>
        <p:sp>
          <p:nvSpPr>
            <p:cNvPr id="9" name="正方形/長方形 8"/>
            <p:cNvSpPr/>
            <p:nvPr/>
          </p:nvSpPr>
          <p:spPr>
            <a:xfrm>
              <a:off x="6446050" y="1196001"/>
              <a:ext cx="2334104" cy="50221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n-ea"/>
                </a:rPr>
                <a:t>大阪府</a:t>
              </a:r>
              <a:endParaRPr lang="en-US" altLang="ja-JP" sz="1100" dirty="0">
                <a:solidFill>
                  <a:schemeClr val="tx1"/>
                </a:solidFill>
                <a:latin typeface="+mn-ea"/>
              </a:endParaRPr>
            </a:p>
            <a:p>
              <a:pPr algn="ctr"/>
              <a:r>
                <a:rPr lang="ja-JP" altLang="en-US" sz="1100" dirty="0">
                  <a:solidFill>
                    <a:schemeClr val="tx1"/>
                  </a:solidFill>
                  <a:latin typeface="+mn-ea"/>
                </a:rPr>
                <a:t>（拠点医療機関の協議の場設置）</a:t>
              </a:r>
            </a:p>
          </p:txBody>
        </p:sp>
        <p:grpSp>
          <p:nvGrpSpPr>
            <p:cNvPr id="10" name="グループ化 9"/>
            <p:cNvGrpSpPr/>
            <p:nvPr/>
          </p:nvGrpSpPr>
          <p:grpSpPr>
            <a:xfrm>
              <a:off x="6130215" y="1850304"/>
              <a:ext cx="3029741" cy="675914"/>
              <a:chOff x="3536832" y="1428410"/>
              <a:chExt cx="4373686" cy="799762"/>
            </a:xfrm>
          </p:grpSpPr>
          <p:sp>
            <p:nvSpPr>
              <p:cNvPr id="38" name="フローチャート: 代替処理 37"/>
              <p:cNvSpPr/>
              <p:nvPr/>
            </p:nvSpPr>
            <p:spPr>
              <a:xfrm>
                <a:off x="4266580" y="1608410"/>
                <a:ext cx="2736304" cy="467897"/>
              </a:xfrm>
              <a:prstGeom prst="flowChartAlternateProcess">
                <a:avLst/>
              </a:prstGeom>
              <a:solidFill>
                <a:schemeClr val="bg1"/>
              </a:solidFill>
              <a:ln w="4445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latin typeface="+mn-ea"/>
                </a:endParaRPr>
              </a:p>
            </p:txBody>
          </p:sp>
          <p:sp>
            <p:nvSpPr>
              <p:cNvPr id="39" name="角丸四角形 38"/>
              <p:cNvSpPr/>
              <p:nvPr/>
            </p:nvSpPr>
            <p:spPr>
              <a:xfrm>
                <a:off x="3536832" y="1428410"/>
                <a:ext cx="1379520" cy="305650"/>
              </a:xfrm>
              <a:prstGeom prst="roundRect">
                <a:avLst/>
              </a:prstGeom>
              <a:solidFill>
                <a:schemeClr val="accent1">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1423" tIns="31423" rIns="31423" bIns="31423" rtlCol="0" anchor="ctr"/>
              <a:lstStyle/>
              <a:p>
                <a:pPr algn="ctr"/>
                <a:r>
                  <a:rPr lang="ja-JP" altLang="en-US" sz="1050" dirty="0">
                    <a:solidFill>
                      <a:schemeClr val="tx1"/>
                    </a:solidFill>
                    <a:latin typeface="+mn-ea"/>
                  </a:rPr>
                  <a:t>拠点医療機関</a:t>
                </a:r>
              </a:p>
            </p:txBody>
          </p:sp>
          <p:sp>
            <p:nvSpPr>
              <p:cNvPr id="40" name="角丸四角形 39"/>
              <p:cNvSpPr/>
              <p:nvPr/>
            </p:nvSpPr>
            <p:spPr>
              <a:xfrm>
                <a:off x="3536832" y="1908423"/>
                <a:ext cx="1317162" cy="291150"/>
              </a:xfrm>
              <a:prstGeom prst="roundRect">
                <a:avLst/>
              </a:prstGeom>
              <a:solidFill>
                <a:schemeClr val="accent1">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1423" tIns="31423" rIns="31423" bIns="31423" rtlCol="0" anchor="ctr"/>
              <a:lstStyle/>
              <a:p>
                <a:pPr algn="ctr"/>
                <a:r>
                  <a:rPr lang="ja-JP" altLang="en-US" sz="1050" dirty="0">
                    <a:solidFill>
                      <a:schemeClr val="tx1"/>
                    </a:solidFill>
                    <a:latin typeface="+mn-ea"/>
                  </a:rPr>
                  <a:t>拠点医療機関</a:t>
                </a:r>
              </a:p>
            </p:txBody>
          </p:sp>
          <p:sp>
            <p:nvSpPr>
              <p:cNvPr id="41" name="角丸四角形 40"/>
              <p:cNvSpPr/>
              <p:nvPr/>
            </p:nvSpPr>
            <p:spPr>
              <a:xfrm>
                <a:off x="5130675" y="1432844"/>
                <a:ext cx="1400309" cy="319157"/>
              </a:xfrm>
              <a:prstGeom prst="roundRect">
                <a:avLst/>
              </a:prstGeom>
              <a:solidFill>
                <a:schemeClr val="accent1">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1423" tIns="31423" rIns="31423" bIns="31423" rtlCol="0" anchor="ctr"/>
              <a:lstStyle/>
              <a:p>
                <a:pPr algn="ctr"/>
                <a:r>
                  <a:rPr lang="ja-JP" altLang="en-US" sz="1050" dirty="0">
                    <a:solidFill>
                      <a:schemeClr val="tx1"/>
                    </a:solidFill>
                    <a:latin typeface="+mn-ea"/>
                  </a:rPr>
                  <a:t>拠点医療機関</a:t>
                </a:r>
              </a:p>
            </p:txBody>
          </p:sp>
          <p:sp>
            <p:nvSpPr>
              <p:cNvPr id="42" name="角丸四角形 41"/>
              <p:cNvSpPr/>
              <p:nvPr/>
            </p:nvSpPr>
            <p:spPr>
              <a:xfrm>
                <a:off x="5130675" y="1908423"/>
                <a:ext cx="1400309" cy="319749"/>
              </a:xfrm>
              <a:prstGeom prst="roundRect">
                <a:avLst/>
              </a:prstGeom>
              <a:solidFill>
                <a:schemeClr val="accent1">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1423" tIns="31423" rIns="31423" bIns="31423" rtlCol="0" anchor="ctr"/>
              <a:lstStyle/>
              <a:p>
                <a:pPr algn="ctr"/>
                <a:r>
                  <a:rPr lang="ja-JP" altLang="en-US" sz="1050" dirty="0">
                    <a:solidFill>
                      <a:schemeClr val="tx1"/>
                    </a:solidFill>
                    <a:latin typeface="+mn-ea"/>
                  </a:rPr>
                  <a:t>拠点医療機関</a:t>
                </a:r>
              </a:p>
            </p:txBody>
          </p:sp>
          <p:sp>
            <p:nvSpPr>
              <p:cNvPr id="43" name="角丸四角形 42"/>
              <p:cNvSpPr/>
              <p:nvPr/>
            </p:nvSpPr>
            <p:spPr>
              <a:xfrm>
                <a:off x="6619951" y="1908423"/>
                <a:ext cx="1281105" cy="267483"/>
              </a:xfrm>
              <a:prstGeom prst="roundRect">
                <a:avLst/>
              </a:prstGeom>
              <a:solidFill>
                <a:schemeClr val="accent1">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1423" tIns="31423" rIns="31423" bIns="31423" rtlCol="0" anchor="ctr"/>
              <a:lstStyle/>
              <a:p>
                <a:pPr algn="ctr"/>
                <a:r>
                  <a:rPr lang="ja-JP" altLang="en-US" sz="1050" dirty="0">
                    <a:solidFill>
                      <a:schemeClr val="tx1"/>
                    </a:solidFill>
                    <a:latin typeface="+mn-ea"/>
                  </a:rPr>
                  <a:t>拠点医療機関</a:t>
                </a:r>
              </a:p>
            </p:txBody>
          </p:sp>
          <p:sp>
            <p:nvSpPr>
              <p:cNvPr id="44" name="角丸四角形 43"/>
              <p:cNvSpPr/>
              <p:nvPr/>
            </p:nvSpPr>
            <p:spPr>
              <a:xfrm>
                <a:off x="6614323" y="1432844"/>
                <a:ext cx="1296195" cy="319157"/>
              </a:xfrm>
              <a:prstGeom prst="roundRect">
                <a:avLst/>
              </a:prstGeom>
              <a:solidFill>
                <a:schemeClr val="accent1">
                  <a:lumMod val="40000"/>
                  <a:lumOff val="6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1423" tIns="31423" rIns="31423" bIns="31423" rtlCol="0" anchor="ctr"/>
              <a:lstStyle/>
              <a:p>
                <a:pPr algn="ctr"/>
                <a:r>
                  <a:rPr lang="ja-JP" altLang="en-US" sz="1050" dirty="0">
                    <a:solidFill>
                      <a:schemeClr val="tx1"/>
                    </a:solidFill>
                    <a:latin typeface="+mn-ea"/>
                  </a:rPr>
                  <a:t>拠点医療機関</a:t>
                </a:r>
              </a:p>
            </p:txBody>
          </p:sp>
        </p:grpSp>
        <p:sp>
          <p:nvSpPr>
            <p:cNvPr id="11" name="正方形/長方形 10"/>
            <p:cNvSpPr/>
            <p:nvPr/>
          </p:nvSpPr>
          <p:spPr>
            <a:xfrm>
              <a:off x="5025761" y="1159599"/>
              <a:ext cx="431118" cy="1464669"/>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vert="eaVert" lIns="0" tIns="0" rIns="0" bIns="0" rtlCol="0" anchor="ctr"/>
            <a:lstStyle/>
            <a:p>
              <a:pPr algn="ctr"/>
              <a:r>
                <a:rPr lang="ja-JP" altLang="en-US" sz="1100" dirty="0">
                  <a:latin typeface="+mn-ea"/>
                </a:rPr>
                <a:t>①府域</a:t>
              </a:r>
            </a:p>
          </p:txBody>
        </p:sp>
        <p:sp>
          <p:nvSpPr>
            <p:cNvPr id="12" name="台形 11"/>
            <p:cNvSpPr/>
            <p:nvPr/>
          </p:nvSpPr>
          <p:spPr>
            <a:xfrm>
              <a:off x="5802825" y="2756466"/>
              <a:ext cx="3622166" cy="535900"/>
            </a:xfrm>
            <a:prstGeom prst="trapezoid">
              <a:avLst>
                <a:gd name="adj" fmla="val 36018"/>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400" dirty="0">
                <a:latin typeface="+mn-ea"/>
              </a:endParaRPr>
            </a:p>
          </p:txBody>
        </p:sp>
        <p:grpSp>
          <p:nvGrpSpPr>
            <p:cNvPr id="13" name="グループ化 12"/>
            <p:cNvGrpSpPr/>
            <p:nvPr/>
          </p:nvGrpSpPr>
          <p:grpSpPr>
            <a:xfrm>
              <a:off x="5860309" y="4125608"/>
              <a:ext cx="3746978" cy="352717"/>
              <a:chOff x="5855044" y="5560632"/>
              <a:chExt cx="3746978" cy="352717"/>
            </a:xfrm>
          </p:grpSpPr>
          <p:sp>
            <p:nvSpPr>
              <p:cNvPr id="33" name="角丸四角形 32"/>
              <p:cNvSpPr/>
              <p:nvPr/>
            </p:nvSpPr>
            <p:spPr>
              <a:xfrm>
                <a:off x="6628678" y="5560632"/>
                <a:ext cx="664274" cy="352678"/>
              </a:xfrm>
              <a:prstGeom prst="round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0784" tIns="30784" rIns="30784" bIns="30784" rtlCol="0" anchor="ctr"/>
              <a:lstStyle/>
              <a:p>
                <a:pPr algn="ctr"/>
                <a:r>
                  <a:rPr lang="ja-JP" altLang="en-US" sz="1100" dirty="0">
                    <a:solidFill>
                      <a:schemeClr val="tx1"/>
                    </a:solidFill>
                    <a:latin typeface="+mn-ea"/>
                  </a:rPr>
                  <a:t>登録医療機関</a:t>
                </a:r>
              </a:p>
            </p:txBody>
          </p:sp>
          <p:sp>
            <p:nvSpPr>
              <p:cNvPr id="34" name="角丸四角形 33"/>
              <p:cNvSpPr/>
              <p:nvPr/>
            </p:nvSpPr>
            <p:spPr>
              <a:xfrm>
                <a:off x="7401663" y="5560671"/>
                <a:ext cx="664274" cy="352678"/>
              </a:xfrm>
              <a:prstGeom prst="round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0784" tIns="30784" rIns="30784" bIns="30784" rtlCol="0" anchor="ctr"/>
              <a:lstStyle/>
              <a:p>
                <a:pPr algn="ctr"/>
                <a:r>
                  <a:rPr lang="ja-JP" altLang="en-US" sz="1100" dirty="0">
                    <a:solidFill>
                      <a:schemeClr val="tx1"/>
                    </a:solidFill>
                    <a:latin typeface="+mn-ea"/>
                  </a:rPr>
                  <a:t>登録医療機関</a:t>
                </a:r>
              </a:p>
            </p:txBody>
          </p:sp>
          <p:sp>
            <p:nvSpPr>
              <p:cNvPr id="35" name="角丸四角形 34"/>
              <p:cNvSpPr/>
              <p:nvPr/>
            </p:nvSpPr>
            <p:spPr>
              <a:xfrm>
                <a:off x="8169705" y="5560671"/>
                <a:ext cx="664274" cy="352678"/>
              </a:xfrm>
              <a:prstGeom prst="round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0784" tIns="30784" rIns="30784" bIns="30784" rtlCol="0" anchor="ctr"/>
              <a:lstStyle/>
              <a:p>
                <a:pPr algn="ctr"/>
                <a:r>
                  <a:rPr lang="ja-JP" altLang="en-US" sz="1100" dirty="0">
                    <a:solidFill>
                      <a:schemeClr val="tx1"/>
                    </a:solidFill>
                    <a:latin typeface="+mn-ea"/>
                  </a:rPr>
                  <a:t>登録医療機関</a:t>
                </a:r>
              </a:p>
            </p:txBody>
          </p:sp>
          <p:sp>
            <p:nvSpPr>
              <p:cNvPr id="36" name="角丸四角形 35"/>
              <p:cNvSpPr/>
              <p:nvPr/>
            </p:nvSpPr>
            <p:spPr>
              <a:xfrm>
                <a:off x="8937748" y="5560671"/>
                <a:ext cx="664274" cy="352678"/>
              </a:xfrm>
              <a:prstGeom prst="round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0784" tIns="30784" rIns="30784" bIns="30784" rtlCol="0" anchor="ctr"/>
              <a:lstStyle/>
              <a:p>
                <a:pPr algn="ctr"/>
                <a:r>
                  <a:rPr lang="ja-JP" altLang="en-US" sz="1100" dirty="0">
                    <a:solidFill>
                      <a:schemeClr val="tx1"/>
                    </a:solidFill>
                    <a:latin typeface="+mn-ea"/>
                  </a:rPr>
                  <a:t>登録医療</a:t>
                </a:r>
                <a:endParaRPr lang="en-US" altLang="ja-JP" sz="1100" dirty="0">
                  <a:solidFill>
                    <a:schemeClr val="tx1"/>
                  </a:solidFill>
                  <a:latin typeface="+mn-ea"/>
                </a:endParaRPr>
              </a:p>
              <a:p>
                <a:pPr algn="ctr"/>
                <a:r>
                  <a:rPr lang="ja-JP" altLang="en-US" sz="1100" dirty="0">
                    <a:solidFill>
                      <a:schemeClr val="tx1"/>
                    </a:solidFill>
                    <a:latin typeface="+mn-ea"/>
                  </a:rPr>
                  <a:t>機関</a:t>
                </a:r>
              </a:p>
            </p:txBody>
          </p:sp>
          <p:sp>
            <p:nvSpPr>
              <p:cNvPr id="37" name="角丸四角形 36"/>
              <p:cNvSpPr/>
              <p:nvPr/>
            </p:nvSpPr>
            <p:spPr>
              <a:xfrm>
                <a:off x="5855044" y="5560632"/>
                <a:ext cx="664274" cy="352678"/>
              </a:xfrm>
              <a:prstGeom prst="round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0784" tIns="30784" rIns="30784" bIns="30784" rtlCol="0" anchor="ctr"/>
              <a:lstStyle/>
              <a:p>
                <a:pPr algn="ctr"/>
                <a:r>
                  <a:rPr lang="ja-JP" altLang="en-US" sz="1100" dirty="0">
                    <a:solidFill>
                      <a:schemeClr val="tx1"/>
                    </a:solidFill>
                    <a:latin typeface="+mn-ea"/>
                  </a:rPr>
                  <a:t>登録医療機関</a:t>
                </a:r>
              </a:p>
            </p:txBody>
          </p:sp>
        </p:grpSp>
        <p:sp>
          <p:nvSpPr>
            <p:cNvPr id="14" name="正方形/長方形 13"/>
            <p:cNvSpPr/>
            <p:nvPr/>
          </p:nvSpPr>
          <p:spPr>
            <a:xfrm>
              <a:off x="6405250" y="2830906"/>
              <a:ext cx="2657097" cy="33375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0784" tIns="30784" rIns="30784" bIns="30784" rtlCol="0" anchor="ctr"/>
            <a:lstStyle/>
            <a:p>
              <a:pPr algn="ctr"/>
              <a:r>
                <a:rPr lang="ja-JP" altLang="en-US" dirty="0">
                  <a:solidFill>
                    <a:schemeClr val="tx1"/>
                  </a:solidFill>
                  <a:latin typeface="+mn-ea"/>
                </a:rPr>
                <a:t>拠点医療機関</a:t>
              </a:r>
              <a:endParaRPr lang="en-US" altLang="ja-JP" dirty="0">
                <a:solidFill>
                  <a:schemeClr val="tx1"/>
                </a:solidFill>
                <a:latin typeface="+mn-ea"/>
              </a:endParaRPr>
            </a:p>
          </p:txBody>
        </p:sp>
        <p:cxnSp>
          <p:nvCxnSpPr>
            <p:cNvPr id="15" name="直線矢印コネクタ 14"/>
            <p:cNvCxnSpPr/>
            <p:nvPr/>
          </p:nvCxnSpPr>
          <p:spPr>
            <a:xfrm flipH="1">
              <a:off x="6255553" y="3248347"/>
              <a:ext cx="431232" cy="831948"/>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6" name="直線矢印コネクタ 15"/>
            <p:cNvCxnSpPr/>
            <p:nvPr/>
          </p:nvCxnSpPr>
          <p:spPr>
            <a:xfrm flipH="1">
              <a:off x="6967391" y="3252991"/>
              <a:ext cx="165470" cy="827304"/>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7" name="直線矢印コネクタ 16"/>
            <p:cNvCxnSpPr/>
            <p:nvPr/>
          </p:nvCxnSpPr>
          <p:spPr>
            <a:xfrm>
              <a:off x="8780155" y="3226174"/>
              <a:ext cx="379801" cy="85412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8" name="直線矢印コネクタ 17"/>
            <p:cNvCxnSpPr/>
            <p:nvPr/>
          </p:nvCxnSpPr>
          <p:spPr>
            <a:xfrm>
              <a:off x="8262056" y="3226174"/>
              <a:ext cx="203894" cy="815297"/>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9" name="直線矢印コネクタ 18"/>
            <p:cNvCxnSpPr/>
            <p:nvPr/>
          </p:nvCxnSpPr>
          <p:spPr>
            <a:xfrm>
              <a:off x="7701473" y="3230377"/>
              <a:ext cx="32327" cy="821727"/>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20" name="正方形/長方形 19"/>
            <p:cNvSpPr/>
            <p:nvPr/>
          </p:nvSpPr>
          <p:spPr>
            <a:xfrm>
              <a:off x="5025761" y="2736914"/>
              <a:ext cx="432048" cy="976934"/>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vert="eaVert" lIns="0" tIns="0" rIns="0" bIns="0" rtlCol="0" anchor="ctr"/>
            <a:lstStyle/>
            <a:p>
              <a:pPr algn="ctr"/>
              <a:r>
                <a:rPr lang="ja-JP" altLang="en-US" sz="1100" dirty="0">
                  <a:latin typeface="+mn-ea"/>
                </a:rPr>
                <a:t>②二次医療圏</a:t>
              </a:r>
            </a:p>
          </p:txBody>
        </p:sp>
        <p:sp>
          <p:nvSpPr>
            <p:cNvPr id="21" name="台形 20"/>
            <p:cNvSpPr/>
            <p:nvPr/>
          </p:nvSpPr>
          <p:spPr>
            <a:xfrm>
              <a:off x="5511030" y="3935812"/>
              <a:ext cx="4440359" cy="939354"/>
            </a:xfrm>
            <a:prstGeom prst="trapezoid">
              <a:avLst>
                <a:gd name="adj" fmla="val 36502"/>
              </a:avLst>
            </a:prstGeom>
            <a:no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2400">
                <a:latin typeface="+mn-ea"/>
              </a:endParaRPr>
            </a:p>
          </p:txBody>
        </p:sp>
        <p:sp>
          <p:nvSpPr>
            <p:cNvPr id="22" name="角丸四角形 21"/>
            <p:cNvSpPr/>
            <p:nvPr/>
          </p:nvSpPr>
          <p:spPr>
            <a:xfrm>
              <a:off x="6917420" y="5184563"/>
              <a:ext cx="1351301" cy="355443"/>
            </a:xfrm>
            <a:prstGeom prst="round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n-ea"/>
                </a:rPr>
                <a:t>当事者・家族</a:t>
              </a:r>
            </a:p>
          </p:txBody>
        </p:sp>
        <p:grpSp>
          <p:nvGrpSpPr>
            <p:cNvPr id="23" name="グループ化 22"/>
            <p:cNvGrpSpPr/>
            <p:nvPr/>
          </p:nvGrpSpPr>
          <p:grpSpPr>
            <a:xfrm>
              <a:off x="7116039" y="4506402"/>
              <a:ext cx="1051850" cy="700747"/>
              <a:chOff x="4999577" y="5071032"/>
              <a:chExt cx="1326950" cy="884169"/>
            </a:xfrm>
          </p:grpSpPr>
          <p:sp>
            <p:nvSpPr>
              <p:cNvPr id="31" name="上矢印 30"/>
              <p:cNvSpPr/>
              <p:nvPr/>
            </p:nvSpPr>
            <p:spPr>
              <a:xfrm>
                <a:off x="4999577" y="5071032"/>
                <a:ext cx="1326950" cy="799113"/>
              </a:xfrm>
              <a:prstGeom prs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latin typeface="+mn-ea"/>
                </a:endParaRPr>
              </a:p>
            </p:txBody>
          </p:sp>
          <p:sp>
            <p:nvSpPr>
              <p:cNvPr id="32" name="テキスト ボックス 31"/>
              <p:cNvSpPr txBox="1"/>
              <p:nvPr/>
            </p:nvSpPr>
            <p:spPr>
              <a:xfrm>
                <a:off x="5039430" y="5273388"/>
                <a:ext cx="1224016" cy="681813"/>
              </a:xfrm>
              <a:prstGeom prst="rect">
                <a:avLst/>
              </a:prstGeom>
              <a:noFill/>
            </p:spPr>
            <p:txBody>
              <a:bodyPr wrap="square" rtlCol="0">
                <a:spAutoFit/>
              </a:bodyPr>
              <a:lstStyle/>
              <a:p>
                <a:pPr algn="ctr"/>
                <a:r>
                  <a:rPr lang="ja-JP" altLang="en-US" sz="1400" dirty="0">
                    <a:latin typeface="+mn-ea"/>
                    <a:cs typeface="Meiryo UI" panose="020B0604030504040204" pitchFamily="50" charset="-128"/>
                  </a:rPr>
                  <a:t>診察・</a:t>
                </a:r>
                <a:endParaRPr lang="en-US" altLang="ja-JP" sz="1400" dirty="0">
                  <a:latin typeface="+mn-ea"/>
                  <a:cs typeface="Meiryo UI" panose="020B0604030504040204" pitchFamily="50" charset="-128"/>
                </a:endParaRPr>
              </a:p>
              <a:p>
                <a:pPr algn="ctr"/>
                <a:r>
                  <a:rPr lang="ja-JP" altLang="en-US" sz="1400" dirty="0">
                    <a:latin typeface="+mn-ea"/>
                    <a:cs typeface="Meiryo UI" panose="020B0604030504040204" pitchFamily="50" charset="-128"/>
                  </a:rPr>
                  <a:t>診療</a:t>
                </a:r>
                <a:endParaRPr lang="en-US" altLang="ja-JP" sz="1400" dirty="0">
                  <a:latin typeface="+mn-ea"/>
                  <a:cs typeface="Meiryo UI" panose="020B0604030504040204" pitchFamily="50" charset="-128"/>
                </a:endParaRPr>
              </a:p>
              <a:p>
                <a:pPr algn="ctr"/>
                <a:endParaRPr lang="ja-JP" altLang="en-US" sz="1100" dirty="0">
                  <a:latin typeface="+mn-ea"/>
                  <a:cs typeface="Meiryo UI" panose="020B0604030504040204" pitchFamily="50" charset="-128"/>
                </a:endParaRPr>
              </a:p>
            </p:txBody>
          </p:sp>
        </p:grpSp>
        <p:sp>
          <p:nvSpPr>
            <p:cNvPr id="24" name="正方形/長方形 23"/>
            <p:cNvSpPr/>
            <p:nvPr/>
          </p:nvSpPr>
          <p:spPr>
            <a:xfrm>
              <a:off x="5025761" y="3908965"/>
              <a:ext cx="432048" cy="1033395"/>
            </a:xfrm>
            <a:prstGeom prst="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latin typeface="+mn-ea"/>
                </a:rPr>
                <a:t>③市町村域</a:t>
              </a:r>
            </a:p>
          </p:txBody>
        </p:sp>
        <p:sp>
          <p:nvSpPr>
            <p:cNvPr id="25" name="四角形吹き出し 24"/>
            <p:cNvSpPr/>
            <p:nvPr/>
          </p:nvSpPr>
          <p:spPr>
            <a:xfrm>
              <a:off x="5485153" y="4802580"/>
              <a:ext cx="1337643" cy="758336"/>
            </a:xfrm>
            <a:prstGeom prst="wedgeRectCallout">
              <a:avLst>
                <a:gd name="adj1" fmla="val 41568"/>
                <a:gd name="adj2" fmla="val -79733"/>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100" b="1" dirty="0">
                  <a:latin typeface="+mn-ea"/>
                </a:rPr>
                <a:t>①診療支援</a:t>
              </a:r>
              <a:endParaRPr lang="en-US" altLang="ja-JP" sz="1100" b="1" dirty="0">
                <a:latin typeface="+mn-ea"/>
              </a:endParaRPr>
            </a:p>
            <a:p>
              <a:r>
                <a:rPr lang="ja-JP" altLang="en-US" sz="1100" dirty="0">
                  <a:latin typeface="+mn-ea"/>
                </a:rPr>
                <a:t>　圏域内の登録医療機関の電話相談等による助言等</a:t>
              </a:r>
            </a:p>
          </p:txBody>
        </p:sp>
        <p:sp>
          <p:nvSpPr>
            <p:cNvPr id="26" name="四角形吹き出し 25"/>
            <p:cNvSpPr/>
            <p:nvPr/>
          </p:nvSpPr>
          <p:spPr>
            <a:xfrm>
              <a:off x="8354513" y="4747772"/>
              <a:ext cx="1544862" cy="770840"/>
            </a:xfrm>
            <a:prstGeom prst="wedgeRectCallout">
              <a:avLst>
                <a:gd name="adj1" fmla="val -35063"/>
                <a:gd name="adj2" fmla="val -88273"/>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100" b="1" dirty="0">
                  <a:latin typeface="+mn-ea"/>
                </a:rPr>
                <a:t>②症例検討</a:t>
              </a:r>
              <a:endParaRPr lang="en-US" altLang="ja-JP" sz="1100" b="1" dirty="0">
                <a:latin typeface="+mn-ea"/>
              </a:endParaRPr>
            </a:p>
            <a:p>
              <a:r>
                <a:rPr lang="ja-JP" altLang="en-US" sz="1100" dirty="0">
                  <a:latin typeface="+mn-ea"/>
                </a:rPr>
                <a:t>圏域ごとに、医療機関間で症例検討会を実施</a:t>
              </a:r>
            </a:p>
          </p:txBody>
        </p:sp>
        <p:grpSp>
          <p:nvGrpSpPr>
            <p:cNvPr id="27" name="グループ化 26"/>
            <p:cNvGrpSpPr/>
            <p:nvPr/>
          </p:nvGrpSpPr>
          <p:grpSpPr>
            <a:xfrm>
              <a:off x="9925381" y="2422265"/>
              <a:ext cx="458056" cy="2757589"/>
              <a:chOff x="9961684" y="3829472"/>
              <a:chExt cx="458056" cy="2757589"/>
            </a:xfrm>
          </p:grpSpPr>
          <p:cxnSp>
            <p:nvCxnSpPr>
              <p:cNvPr id="28" name="直線矢印コネクタ 27"/>
              <p:cNvCxnSpPr/>
              <p:nvPr/>
            </p:nvCxnSpPr>
            <p:spPr>
              <a:xfrm flipV="1">
                <a:off x="10172305" y="4075533"/>
                <a:ext cx="10809" cy="2101139"/>
              </a:xfrm>
              <a:prstGeom prst="straightConnector1">
                <a:avLst/>
              </a:prstGeom>
              <a:ln w="57150">
                <a:solidFill>
                  <a:srgbClr val="CC0000"/>
                </a:solidFill>
                <a:headEnd type="triangle"/>
                <a:tailEnd type="triangle"/>
              </a:ln>
            </p:spPr>
            <p:style>
              <a:lnRef idx="1">
                <a:schemeClr val="accent2"/>
              </a:lnRef>
              <a:fillRef idx="0">
                <a:schemeClr val="accent2"/>
              </a:fillRef>
              <a:effectRef idx="0">
                <a:schemeClr val="accent2"/>
              </a:effectRef>
              <a:fontRef idx="minor">
                <a:schemeClr val="tx1"/>
              </a:fontRef>
            </p:style>
          </p:cxnSp>
          <p:sp>
            <p:nvSpPr>
              <p:cNvPr id="29" name="正方形/長方形 28"/>
              <p:cNvSpPr/>
              <p:nvPr/>
            </p:nvSpPr>
            <p:spPr>
              <a:xfrm>
                <a:off x="9987692" y="6176672"/>
                <a:ext cx="432048" cy="41038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lIns="0" tIns="0" rIns="0" bIns="0" rtlCol="0" anchor="ctr"/>
              <a:lstStyle/>
              <a:p>
                <a:pPr algn="ctr"/>
                <a:r>
                  <a:rPr lang="ja-JP" altLang="en-US" sz="1200" dirty="0">
                    <a:latin typeface="+mn-ea"/>
                  </a:rPr>
                  <a:t>小</a:t>
                </a:r>
              </a:p>
            </p:txBody>
          </p:sp>
          <p:sp>
            <p:nvSpPr>
              <p:cNvPr id="30" name="正方形/長方形 29"/>
              <p:cNvSpPr/>
              <p:nvPr/>
            </p:nvSpPr>
            <p:spPr>
              <a:xfrm>
                <a:off x="9961684" y="3829472"/>
                <a:ext cx="432048" cy="36550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lIns="0" tIns="0" rIns="0" bIns="0" rtlCol="0" anchor="ctr"/>
              <a:lstStyle/>
              <a:p>
                <a:pPr algn="ctr"/>
                <a:r>
                  <a:rPr lang="ja-JP" altLang="en-US" sz="1200" dirty="0">
                    <a:latin typeface="+mn-ea"/>
                  </a:rPr>
                  <a:t>大</a:t>
                </a:r>
              </a:p>
            </p:txBody>
          </p:sp>
        </p:grpSp>
      </p:grpSp>
      <p:sp>
        <p:nvSpPr>
          <p:cNvPr id="45" name="テキスト ボックス 44"/>
          <p:cNvSpPr txBox="1"/>
          <p:nvPr/>
        </p:nvSpPr>
        <p:spPr>
          <a:xfrm>
            <a:off x="501029" y="3337120"/>
            <a:ext cx="5121873" cy="2754600"/>
          </a:xfrm>
          <a:prstGeom prst="rect">
            <a:avLst/>
          </a:prstGeom>
          <a:solidFill>
            <a:schemeClr val="accent4">
              <a:lumMod val="40000"/>
              <a:lumOff val="60000"/>
            </a:schemeClr>
          </a:solidFill>
          <a:ln>
            <a:solidFill>
              <a:schemeClr val="tx1"/>
            </a:solidFill>
          </a:ln>
        </p:spPr>
        <p:txBody>
          <a:bodyPr wrap="square" rtlCol="0">
            <a:spAutoFit/>
          </a:bodyPr>
          <a:lstStyle/>
          <a:p>
            <a:pPr>
              <a:spcAft>
                <a:spcPts val="600"/>
              </a:spcAft>
            </a:pPr>
            <a:r>
              <a:rPr lang="en-US" altLang="ja-JP" sz="1300" dirty="0">
                <a:latin typeface="+mn-ea"/>
              </a:rPr>
              <a:t>【</a:t>
            </a:r>
            <a:r>
              <a:rPr lang="ja-JP" altLang="en-US" sz="1300" dirty="0">
                <a:latin typeface="+mn-ea"/>
              </a:rPr>
              <a:t>現状と課題（拠点医療機関へのヒアリングより）</a:t>
            </a:r>
            <a:r>
              <a:rPr lang="en-US" altLang="ja-JP" sz="1300" dirty="0">
                <a:latin typeface="+mn-ea"/>
              </a:rPr>
              <a:t>】</a:t>
            </a:r>
          </a:p>
          <a:p>
            <a:pPr fontAlgn="t">
              <a:spcBef>
                <a:spcPts val="600"/>
              </a:spcBef>
            </a:pPr>
            <a:r>
              <a:rPr lang="ja-JP" altLang="ja-JP" sz="1300" dirty="0">
                <a:latin typeface="+mn-ea"/>
              </a:rPr>
              <a:t>〇症例検討会を実施することで、地域の医師と直接接して生の声を知り、つながることができると、患者の紹介等もしやすい</a:t>
            </a:r>
            <a:endParaRPr lang="en-US" altLang="ja-JP" sz="1300" dirty="0">
              <a:latin typeface="+mn-ea"/>
            </a:endParaRPr>
          </a:p>
          <a:p>
            <a:pPr fontAlgn="t">
              <a:spcBef>
                <a:spcPts val="600"/>
              </a:spcBef>
            </a:pPr>
            <a:endParaRPr lang="ja-JP" altLang="ja-JP" sz="1300" dirty="0">
              <a:latin typeface="+mn-ea"/>
            </a:endParaRPr>
          </a:p>
          <a:p>
            <a:pPr fontAlgn="t">
              <a:spcBef>
                <a:spcPts val="600"/>
              </a:spcBef>
            </a:pPr>
            <a:r>
              <a:rPr lang="ja-JP" altLang="ja-JP" sz="1300" dirty="0">
                <a:latin typeface="+mn-ea"/>
              </a:rPr>
              <a:t>〇就労・就学している人であれば、地域のクリニックの方が通院しやすいため、就労・就学は逆紹介のタイミングの一つである。</a:t>
            </a:r>
            <a:endParaRPr lang="en-US" altLang="ja-JP" sz="1300" dirty="0">
              <a:latin typeface="+mn-ea"/>
            </a:endParaRPr>
          </a:p>
          <a:p>
            <a:pPr fontAlgn="t">
              <a:spcBef>
                <a:spcPts val="600"/>
              </a:spcBef>
            </a:pPr>
            <a:endParaRPr lang="ja-JP" altLang="ja-JP" sz="1300" dirty="0">
              <a:latin typeface="+mn-ea"/>
            </a:endParaRPr>
          </a:p>
          <a:p>
            <a:pPr fontAlgn="t">
              <a:spcBef>
                <a:spcPts val="600"/>
              </a:spcBef>
              <a:spcAft>
                <a:spcPts val="600"/>
              </a:spcAft>
            </a:pPr>
            <a:r>
              <a:rPr lang="ja-JP" altLang="ja-JP" sz="1300" dirty="0">
                <a:latin typeface="+mn-ea"/>
              </a:rPr>
              <a:t>〇患者を地域のクリニックに返していかないと、診療枠の空きは出ないが、地域のクリニックで発達障がいの患者を受け入れると診断・処方以外の相談対応によって診療枠が圧迫される傾向にあるため、ネットワークの登録や逆紹介の受入につながりにくい</a:t>
            </a:r>
            <a:r>
              <a:rPr lang="ja-JP" altLang="en-US" sz="1300" dirty="0">
                <a:latin typeface="+mn-ea"/>
              </a:rPr>
              <a:t>。</a:t>
            </a:r>
            <a:endParaRPr lang="ja-JP" altLang="ja-JP" sz="1300" dirty="0">
              <a:latin typeface="+mn-ea"/>
            </a:endParaRPr>
          </a:p>
        </p:txBody>
      </p:sp>
      <p:sp>
        <p:nvSpPr>
          <p:cNvPr id="46" name="正方形/長方形 45"/>
          <p:cNvSpPr/>
          <p:nvPr/>
        </p:nvSpPr>
        <p:spPr bwMode="hidden">
          <a:xfrm>
            <a:off x="11492044" y="3237244"/>
            <a:ext cx="164723" cy="984141"/>
          </a:xfrm>
          <a:prstGeom prst="rect">
            <a:avLst/>
          </a:prstGeom>
          <a:ln>
            <a:noFill/>
          </a:ln>
        </p:spPr>
        <p:style>
          <a:lnRef idx="2">
            <a:schemeClr val="accent6"/>
          </a:lnRef>
          <a:fillRef idx="1">
            <a:schemeClr val="lt1"/>
          </a:fillRef>
          <a:effectRef idx="0">
            <a:schemeClr val="accent6"/>
          </a:effectRef>
          <a:fontRef idx="minor">
            <a:schemeClr val="dk1"/>
          </a:fontRef>
        </p:style>
        <p:txBody>
          <a:bodyPr vert="eaVert" lIns="0" tIns="0" rIns="0" bIns="0" rtlCol="0" anchor="ctr"/>
          <a:lstStyle/>
          <a:p>
            <a:pPr algn="ctr"/>
            <a:r>
              <a:rPr lang="ja-JP" altLang="en-US" sz="1050" dirty="0">
                <a:latin typeface="+mn-ea"/>
              </a:rPr>
              <a:t>対応の困難性</a:t>
            </a:r>
          </a:p>
        </p:txBody>
      </p:sp>
      <p:sp>
        <p:nvSpPr>
          <p:cNvPr id="47" name="スライド番号プレースホルダー 1"/>
          <p:cNvSpPr txBox="1">
            <a:spLocks/>
          </p:cNvSpPr>
          <p:nvPr/>
        </p:nvSpPr>
        <p:spPr>
          <a:xfrm>
            <a:off x="9778347" y="6348476"/>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F044110-C8C5-4837-8817-7F8B4D0D154B}" type="slidenum">
              <a:rPr lang="ja-JP" altLang="en-US" b="1">
                <a:solidFill>
                  <a:schemeClr val="tx1"/>
                </a:solidFill>
              </a:rPr>
              <a:pPr/>
              <a:t>19</a:t>
            </a:fld>
            <a:endParaRPr lang="ja-JP" altLang="en-US" b="1">
              <a:solidFill>
                <a:schemeClr val="tx1"/>
              </a:solidFill>
            </a:endParaRPr>
          </a:p>
        </p:txBody>
      </p:sp>
    </p:spTree>
    <p:extLst>
      <p:ext uri="{BB962C8B-B14F-4D97-AF65-F5344CB8AC3E}">
        <p14:creationId xmlns:p14="http://schemas.microsoft.com/office/powerpoint/2010/main" val="227938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5"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2C94F1B5-C15A-4A23-9D99-669E724D3236}"/>
              </a:ext>
            </a:extLst>
          </p:cNvPr>
          <p:cNvSpPr txBox="1">
            <a:spLocks/>
          </p:cNvSpPr>
          <p:nvPr/>
        </p:nvSpPr>
        <p:spPr>
          <a:xfrm>
            <a:off x="1115568" y="548640"/>
            <a:ext cx="10168128" cy="11795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spcAft>
                <a:spcPts val="600"/>
              </a:spcAft>
            </a:pPr>
            <a:r>
              <a:rPr lang="ja-JP" altLang="en-US" sz="4000" b="1" kern="1200">
                <a:solidFill>
                  <a:schemeClr val="tx1"/>
                </a:solidFill>
                <a:latin typeface="+mj-lt"/>
                <a:ea typeface="+mj-ea"/>
                <a:cs typeface="+mj-cs"/>
              </a:rPr>
              <a:t>目次</a:t>
            </a:r>
            <a:endParaRPr lang="en-US" altLang="ja-JP" sz="4000" kern="1200">
              <a:solidFill>
                <a:schemeClr val="tx1"/>
              </a:solidFill>
              <a:latin typeface="+mj-lt"/>
              <a:ea typeface="+mj-ea"/>
              <a:cs typeface="+mj-cs"/>
            </a:endParaRPr>
          </a:p>
        </p:txBody>
      </p:sp>
      <p:sp>
        <p:nvSpPr>
          <p:cNvPr id="15"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テキスト ボックス 3">
            <a:extLst>
              <a:ext uri="{FF2B5EF4-FFF2-40B4-BE49-F238E27FC236}">
                <a16:creationId xmlns:a16="http://schemas.microsoft.com/office/drawing/2014/main" id="{6E169851-C18E-4DBB-B7CF-402DF247ECB5}"/>
              </a:ext>
            </a:extLst>
          </p:cNvPr>
          <p:cNvSpPr txBox="1"/>
          <p:nvPr/>
        </p:nvSpPr>
        <p:spPr>
          <a:xfrm>
            <a:off x="1115568" y="2481943"/>
            <a:ext cx="10168128" cy="369502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kumimoji="1" lang="ja-JP" altLang="en-US" sz="2200" dirty="0"/>
              <a:t>１．大阪府における発達障がい児者支援に関する主な取り組み</a:t>
            </a:r>
            <a:endParaRPr kumimoji="1" lang="en-US" altLang="ja-JP" sz="2200" dirty="0"/>
          </a:p>
          <a:p>
            <a:pPr indent="-228600">
              <a:lnSpc>
                <a:spcPct val="90000"/>
              </a:lnSpc>
              <a:spcAft>
                <a:spcPts val="600"/>
              </a:spcAft>
              <a:buFont typeface="Arial" panose="020B0604020202020204" pitchFamily="34" charset="0"/>
              <a:buChar char="•"/>
            </a:pPr>
            <a:r>
              <a:rPr lang="ja-JP" altLang="en-US" sz="2200" dirty="0"/>
              <a:t>２．本日ご議論いただきたいこと</a:t>
            </a:r>
            <a:endParaRPr lang="en-US" altLang="ja-JP" sz="2200" dirty="0"/>
          </a:p>
          <a:p>
            <a:pPr indent="-228600">
              <a:lnSpc>
                <a:spcPct val="90000"/>
              </a:lnSpc>
              <a:spcAft>
                <a:spcPts val="600"/>
              </a:spcAft>
              <a:buFont typeface="Arial" panose="020B0604020202020204" pitchFamily="34" charset="0"/>
              <a:buChar char="•"/>
            </a:pPr>
            <a:r>
              <a:rPr kumimoji="1" lang="ja-JP" altLang="en-US" sz="2200" dirty="0"/>
              <a:t>３．発達支援拠点と児童発達支援センターの連携について（議題２）</a:t>
            </a:r>
            <a:endParaRPr kumimoji="1" lang="en-US" altLang="ja-JP" sz="2200" dirty="0"/>
          </a:p>
          <a:p>
            <a:pPr indent="-228600">
              <a:lnSpc>
                <a:spcPct val="90000"/>
              </a:lnSpc>
              <a:spcAft>
                <a:spcPts val="600"/>
              </a:spcAft>
              <a:buFont typeface="Arial" panose="020B0604020202020204" pitchFamily="34" charset="0"/>
              <a:buChar char="•"/>
            </a:pPr>
            <a:r>
              <a:rPr lang="ja-JP" altLang="en-US" sz="2200" dirty="0"/>
              <a:t>４．初診待機解消事業について</a:t>
            </a:r>
            <a:endParaRPr lang="en-US" altLang="ja-JP" sz="2200" dirty="0"/>
          </a:p>
          <a:p>
            <a:pPr indent="-228600">
              <a:lnSpc>
                <a:spcPct val="90000"/>
              </a:lnSpc>
              <a:spcAft>
                <a:spcPts val="600"/>
              </a:spcAft>
              <a:buFont typeface="Arial" panose="020B0604020202020204" pitchFamily="34" charset="0"/>
              <a:buChar char="•"/>
            </a:pPr>
            <a:r>
              <a:rPr kumimoji="1" lang="ja-JP" altLang="en-US" sz="2200" dirty="0"/>
              <a:t>５．地域支援力向上事業について</a:t>
            </a:r>
            <a:endParaRPr kumimoji="1" lang="en-US" altLang="ja-JP" sz="2200" dirty="0"/>
          </a:p>
          <a:p>
            <a:pPr indent="-228600">
              <a:lnSpc>
                <a:spcPct val="90000"/>
              </a:lnSpc>
              <a:spcAft>
                <a:spcPts val="600"/>
              </a:spcAft>
              <a:buFont typeface="Arial" panose="020B0604020202020204" pitchFamily="34" charset="0"/>
              <a:buChar char="•"/>
            </a:pPr>
            <a:r>
              <a:rPr lang="ja-JP" altLang="en-US" sz="2200" dirty="0"/>
              <a:t>６．家族支援について</a:t>
            </a:r>
            <a:endParaRPr lang="en-US" altLang="ja-JP" sz="2200" dirty="0"/>
          </a:p>
          <a:p>
            <a:pPr indent="-228600">
              <a:lnSpc>
                <a:spcPct val="90000"/>
              </a:lnSpc>
              <a:spcAft>
                <a:spcPts val="600"/>
              </a:spcAft>
              <a:buFont typeface="Arial" panose="020B0604020202020204" pitchFamily="34" charset="0"/>
              <a:buChar char="•"/>
            </a:pPr>
            <a:r>
              <a:rPr kumimoji="1" lang="ja-JP" altLang="en-US" sz="2200" dirty="0"/>
              <a:t>７．第２回発達障がい児者支援体制整備検討部会について</a:t>
            </a:r>
            <a:endParaRPr kumimoji="1" lang="en-US" altLang="ja-JP" sz="2200" dirty="0"/>
          </a:p>
          <a:p>
            <a:pPr indent="-228600">
              <a:lnSpc>
                <a:spcPct val="90000"/>
              </a:lnSpc>
              <a:spcAft>
                <a:spcPts val="600"/>
              </a:spcAft>
              <a:buFont typeface="Arial" panose="020B0604020202020204" pitchFamily="34" charset="0"/>
              <a:buChar char="•"/>
            </a:pPr>
            <a:r>
              <a:rPr lang="ja-JP" altLang="en-US" sz="2200" dirty="0"/>
              <a:t>８．その他今後注視すべき事項等について</a:t>
            </a:r>
            <a:endParaRPr kumimoji="1" lang="en-US" altLang="ja-JP" sz="2200" dirty="0"/>
          </a:p>
        </p:txBody>
      </p:sp>
      <p:sp>
        <p:nvSpPr>
          <p:cNvPr id="5" name="スライド番号プレースホルダー 4">
            <a:extLst>
              <a:ext uri="{FF2B5EF4-FFF2-40B4-BE49-F238E27FC236}">
                <a16:creationId xmlns:a16="http://schemas.microsoft.com/office/drawing/2014/main" id="{30FC4BB3-FFA5-4A30-8653-438FFFA0C03C}"/>
              </a:ext>
            </a:extLst>
          </p:cNvPr>
          <p:cNvSpPr>
            <a:spLocks noGrp="1"/>
          </p:cNvSpPr>
          <p:nvPr>
            <p:ph type="sldNum" sz="quarter" idx="12"/>
          </p:nvPr>
        </p:nvSpPr>
        <p:spPr/>
        <p:txBody>
          <a:bodyPr/>
          <a:lstStyle/>
          <a:p>
            <a:fld id="{49ABCAEC-7D34-E549-A96E-FCEDAADBE4B0}" type="slidenum">
              <a:rPr lang="en-US" smtClean="0"/>
              <a:pPr/>
              <a:t>2</a:t>
            </a:fld>
            <a:endParaRPr lang="en-US" dirty="0"/>
          </a:p>
        </p:txBody>
      </p:sp>
      <p:sp>
        <p:nvSpPr>
          <p:cNvPr id="3" name="右中かっこ 2">
            <a:extLst>
              <a:ext uri="{FF2B5EF4-FFF2-40B4-BE49-F238E27FC236}">
                <a16:creationId xmlns:a16="http://schemas.microsoft.com/office/drawing/2014/main" id="{509B59E6-517A-9DFD-9483-7F5237ACB5F8}"/>
              </a:ext>
            </a:extLst>
          </p:cNvPr>
          <p:cNvSpPr/>
          <p:nvPr/>
        </p:nvSpPr>
        <p:spPr>
          <a:xfrm>
            <a:off x="5685183" y="3684104"/>
            <a:ext cx="410817" cy="99391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B3C742E1-85A9-6462-B33C-5C9EA488F4EB}"/>
              </a:ext>
            </a:extLst>
          </p:cNvPr>
          <p:cNvSpPr txBox="1"/>
          <p:nvPr/>
        </p:nvSpPr>
        <p:spPr>
          <a:xfrm>
            <a:off x="6453809" y="3992059"/>
            <a:ext cx="1484243" cy="400110"/>
          </a:xfrm>
          <a:prstGeom prst="rect">
            <a:avLst/>
          </a:prstGeom>
          <a:noFill/>
        </p:spPr>
        <p:txBody>
          <a:bodyPr wrap="square" rtlCol="0">
            <a:spAutoFit/>
          </a:bodyPr>
          <a:lstStyle/>
          <a:p>
            <a:r>
              <a:rPr lang="ja-JP" altLang="en-US" sz="2000" dirty="0"/>
              <a:t>（議題３）</a:t>
            </a:r>
            <a:endParaRPr kumimoji="1" lang="ja-JP" altLang="en-US" sz="2000" dirty="0"/>
          </a:p>
        </p:txBody>
      </p:sp>
    </p:spTree>
    <p:extLst>
      <p:ext uri="{BB962C8B-B14F-4D97-AF65-F5344CB8AC3E}">
        <p14:creationId xmlns:p14="http://schemas.microsoft.com/office/powerpoint/2010/main" val="4004335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42288" y="330671"/>
            <a:ext cx="4889521" cy="293496"/>
          </a:xfrm>
          <a:prstGeom prst="rect">
            <a:avLst/>
          </a:prstGeom>
        </p:spPr>
        <p:txBody>
          <a:bodyPr>
            <a:noAutofit/>
          </a:bodyPr>
          <a:lstStyle>
            <a:lvl1pPr algn="ctr" defTabSz="1043056" rtl="0" eaLnBrk="1" latinLnBrk="0" hangingPunct="1">
              <a:spcBef>
                <a:spcPct val="0"/>
              </a:spcBef>
              <a:buNone/>
              <a:defRPr kumimoji="1" sz="5000" kern="1200">
                <a:solidFill>
                  <a:schemeClr val="tx1"/>
                </a:solidFill>
                <a:latin typeface="+mj-lt"/>
                <a:ea typeface="+mj-ea"/>
                <a:cs typeface="+mj-cs"/>
              </a:defRPr>
            </a:lvl1pPr>
          </a:lstStyle>
          <a:p>
            <a:pPr algn="l"/>
            <a:r>
              <a:rPr lang="ja-JP" altLang="en-US" sz="1800" b="1" dirty="0">
                <a:latin typeface="+mn-ea"/>
                <a:ea typeface="+mn-ea"/>
              </a:rPr>
              <a:t>③拠点医療機関のアセスメント機能強化</a:t>
            </a:r>
          </a:p>
        </p:txBody>
      </p:sp>
      <p:sp>
        <p:nvSpPr>
          <p:cNvPr id="124" name="角丸四角形 123"/>
          <p:cNvSpPr/>
          <p:nvPr/>
        </p:nvSpPr>
        <p:spPr bwMode="white">
          <a:xfrm>
            <a:off x="4422616" y="2808072"/>
            <a:ext cx="458630" cy="485484"/>
          </a:xfrm>
          <a:prstGeom prst="roundRect">
            <a:avLst/>
          </a:prstGeom>
          <a:solidFill>
            <a:schemeClr val="lt1">
              <a:alpha val="0"/>
            </a:schemeClr>
          </a:solidFill>
          <a:ln w="9525">
            <a:noFill/>
          </a:ln>
        </p:spPr>
        <p:style>
          <a:lnRef idx="2">
            <a:schemeClr val="accent6"/>
          </a:lnRef>
          <a:fillRef idx="1">
            <a:schemeClr val="lt1"/>
          </a:fillRef>
          <a:effectRef idx="0">
            <a:schemeClr val="accent6"/>
          </a:effectRef>
          <a:fontRef idx="minor">
            <a:schemeClr val="dk1"/>
          </a:fontRef>
        </p:style>
        <p:txBody>
          <a:bodyPr lIns="0" rIns="0" rtlCol="0" anchor="ctr"/>
          <a:lstStyle/>
          <a:p>
            <a:endParaRPr lang="ja-JP" altLang="en-US" sz="1026"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602605" y="787924"/>
            <a:ext cx="10752332" cy="2031325"/>
          </a:xfrm>
          <a:prstGeom prst="rect">
            <a:avLst/>
          </a:prstGeom>
          <a:ln w="12700">
            <a:solidFill>
              <a:srgbClr val="002060"/>
            </a:solidFill>
          </a:ln>
        </p:spPr>
        <p:txBody>
          <a:bodyPr wrap="square">
            <a:spAutoFit/>
          </a:bodyPr>
          <a:lstStyle/>
          <a:p>
            <a:r>
              <a:rPr lang="en-US" altLang="ja-JP" sz="1400" dirty="0">
                <a:latin typeface="+mn-ea"/>
              </a:rPr>
              <a:t>【</a:t>
            </a:r>
            <a:r>
              <a:rPr lang="ja-JP" altLang="en-US" sz="1400" dirty="0">
                <a:latin typeface="+mn-ea"/>
              </a:rPr>
              <a:t>概要</a:t>
            </a:r>
            <a:r>
              <a:rPr lang="en-US" altLang="ja-JP" sz="1400" dirty="0">
                <a:latin typeface="+mn-ea"/>
              </a:rPr>
              <a:t>】</a:t>
            </a:r>
          </a:p>
          <a:p>
            <a:r>
              <a:rPr lang="ja-JP" altLang="en-US" sz="1400" dirty="0">
                <a:latin typeface="+mn-ea"/>
              </a:rPr>
              <a:t>　拠点医療機関に心理士等を配置し、圏域内の市町村保健センターから提出される発達障がいが疑われる子どもの問診票の内容に基づき、診療に必要な情報を整理し、①医師と相談のうえ、受診可能な医療機関を紹介する。また、②拠点医療機関での初診に要する時間の短縮を図る。</a:t>
            </a:r>
            <a:endParaRPr lang="en-US" altLang="ja-JP" sz="1400" dirty="0">
              <a:latin typeface="+mn-ea"/>
            </a:endParaRPr>
          </a:p>
          <a:p>
            <a:endParaRPr lang="en-US" altLang="ja-JP" sz="1400" dirty="0">
              <a:latin typeface="+mn-ea"/>
            </a:endParaRPr>
          </a:p>
          <a:p>
            <a:r>
              <a:rPr lang="en-US" altLang="ja-JP" sz="1400" dirty="0">
                <a:latin typeface="+mn-ea"/>
              </a:rPr>
              <a:t>【</a:t>
            </a:r>
            <a:r>
              <a:rPr lang="ja-JP" altLang="en-US" sz="1400" dirty="0">
                <a:latin typeface="+mn-ea"/>
              </a:rPr>
              <a:t>目的</a:t>
            </a:r>
            <a:r>
              <a:rPr lang="en-US" altLang="ja-JP" sz="1400" dirty="0">
                <a:latin typeface="+mn-ea"/>
              </a:rPr>
              <a:t>】</a:t>
            </a:r>
            <a:endParaRPr lang="ja-JP" altLang="en-US" sz="1400" dirty="0">
              <a:latin typeface="+mn-ea"/>
            </a:endParaRPr>
          </a:p>
          <a:p>
            <a:r>
              <a:rPr lang="ja-JP" altLang="en-US" sz="1400" dirty="0">
                <a:latin typeface="+mn-ea"/>
              </a:rPr>
              <a:t>　拠点医療機関への受診集中を回避し、負担の軽減を図り、初診待機期間の短縮を図る。</a:t>
            </a:r>
            <a:endParaRPr lang="en-US" altLang="ja-JP" sz="1400" dirty="0">
              <a:latin typeface="+mn-ea"/>
            </a:endParaRPr>
          </a:p>
          <a:p>
            <a:endParaRPr lang="en-US" altLang="ja-JP" sz="1400" dirty="0">
              <a:latin typeface="+mn-ea"/>
            </a:endParaRPr>
          </a:p>
          <a:p>
            <a:r>
              <a:rPr lang="en-US" altLang="ja-JP" sz="1400" dirty="0">
                <a:latin typeface="+mn-ea"/>
              </a:rPr>
              <a:t>【</a:t>
            </a:r>
            <a:r>
              <a:rPr lang="ja-JP" altLang="en-US" sz="1400" dirty="0">
                <a:latin typeface="+mn-ea"/>
              </a:rPr>
              <a:t>委託先</a:t>
            </a:r>
            <a:r>
              <a:rPr lang="en-US" altLang="ja-JP" sz="1400" dirty="0">
                <a:latin typeface="+mn-ea"/>
              </a:rPr>
              <a:t>】 </a:t>
            </a:r>
            <a:r>
              <a:rPr lang="ja-JP" altLang="en-US" sz="1400" dirty="0">
                <a:latin typeface="+mn-ea"/>
              </a:rPr>
              <a:t>大阪母子医療センター</a:t>
            </a:r>
            <a:endParaRPr lang="en-US" altLang="ja-JP" sz="1400" dirty="0">
              <a:latin typeface="+mn-ea"/>
            </a:endParaRPr>
          </a:p>
        </p:txBody>
      </p:sp>
      <p:grpSp>
        <p:nvGrpSpPr>
          <p:cNvPr id="4" name="グループ化 3"/>
          <p:cNvGrpSpPr/>
          <p:nvPr/>
        </p:nvGrpSpPr>
        <p:grpSpPr>
          <a:xfrm>
            <a:off x="602605" y="2905689"/>
            <a:ext cx="5771593" cy="3684404"/>
            <a:chOff x="519209" y="576779"/>
            <a:chExt cx="6226530" cy="3835530"/>
          </a:xfrm>
        </p:grpSpPr>
        <p:sp>
          <p:nvSpPr>
            <p:cNvPr id="5" name="正方形/長方形 4"/>
            <p:cNvSpPr/>
            <p:nvPr/>
          </p:nvSpPr>
          <p:spPr>
            <a:xfrm>
              <a:off x="519209" y="576779"/>
              <a:ext cx="6226530" cy="3835530"/>
            </a:xfrm>
            <a:prstGeom prst="rect">
              <a:avLst/>
            </a:prstGeom>
            <a:solidFill>
              <a:schemeClr val="bg1"/>
            </a:solidFill>
            <a:ln w="1270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539" dirty="0"/>
            </a:p>
          </p:txBody>
        </p:sp>
        <p:sp>
          <p:nvSpPr>
            <p:cNvPr id="70" name="角丸四角形 69"/>
            <p:cNvSpPr/>
            <p:nvPr/>
          </p:nvSpPr>
          <p:spPr>
            <a:xfrm>
              <a:off x="1993735" y="3361022"/>
              <a:ext cx="1370470" cy="793318"/>
            </a:xfrm>
            <a:prstGeom prst="roundRect">
              <a:avLst>
                <a:gd name="adj" fmla="val 6488"/>
              </a:avLst>
            </a:prstGeom>
            <a:ln w="9525">
              <a:solidFill>
                <a:schemeClr val="tx1"/>
              </a:solidFill>
              <a:prstDash val="solid"/>
            </a:ln>
          </p:spPr>
          <p:style>
            <a:lnRef idx="2">
              <a:schemeClr val="accent6"/>
            </a:lnRef>
            <a:fillRef idx="1">
              <a:schemeClr val="lt1"/>
            </a:fillRef>
            <a:effectRef idx="0">
              <a:schemeClr val="accent6"/>
            </a:effectRef>
            <a:fontRef idx="minor">
              <a:schemeClr val="dk1"/>
            </a:fontRef>
          </p:style>
          <p:txBody>
            <a:bodyPr lIns="0" tIns="30784" rIns="0" bIns="30784" rtlCol="0" anchor="t" anchorCtr="0"/>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市町村</a:t>
              </a:r>
            </a:p>
          </p:txBody>
        </p:sp>
        <p:grpSp>
          <p:nvGrpSpPr>
            <p:cNvPr id="112" name="グループ化 111"/>
            <p:cNvGrpSpPr/>
            <p:nvPr/>
          </p:nvGrpSpPr>
          <p:grpSpPr>
            <a:xfrm>
              <a:off x="4512173" y="1348286"/>
              <a:ext cx="1533490" cy="1386256"/>
              <a:chOff x="2077497" y="5455616"/>
              <a:chExt cx="1370470" cy="1386256"/>
            </a:xfrm>
          </p:grpSpPr>
          <p:sp>
            <p:nvSpPr>
              <p:cNvPr id="115" name="角丸四角形 114"/>
              <p:cNvSpPr/>
              <p:nvPr/>
            </p:nvSpPr>
            <p:spPr>
              <a:xfrm>
                <a:off x="2077497" y="5455616"/>
                <a:ext cx="1370470" cy="1386256"/>
              </a:xfrm>
              <a:prstGeom prst="roundRect">
                <a:avLst>
                  <a:gd name="adj" fmla="val 6488"/>
                </a:avLst>
              </a:prstGeom>
              <a:ln w="9525">
                <a:solidFill>
                  <a:schemeClr val="tx1"/>
                </a:solidFill>
                <a:prstDash val="solid"/>
              </a:ln>
            </p:spPr>
            <p:style>
              <a:lnRef idx="2">
                <a:schemeClr val="accent6"/>
              </a:lnRef>
              <a:fillRef idx="1">
                <a:schemeClr val="lt1"/>
              </a:fillRef>
              <a:effectRef idx="0">
                <a:schemeClr val="accent6"/>
              </a:effectRef>
              <a:fontRef idx="minor">
                <a:schemeClr val="dk1"/>
              </a:fontRef>
            </p:style>
            <p:txBody>
              <a:bodyPr lIns="0" tIns="30784" rIns="0" bIns="30784" rtlCol="0" anchor="t" anchorCtr="0"/>
              <a:lstStyle/>
              <a:p>
                <a:pPr algn="ctr"/>
                <a:endParaRPr lang="ja-JP" altLang="en-US" sz="1026"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正方形/長方形 116"/>
              <p:cNvSpPr/>
              <p:nvPr/>
            </p:nvSpPr>
            <p:spPr>
              <a:xfrm>
                <a:off x="2200520" y="5710751"/>
                <a:ext cx="1124424" cy="4096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latin typeface="Meiryo UI" panose="020B0604030504040204" pitchFamily="50" charset="-128"/>
                    <a:ea typeface="Meiryo UI" panose="020B0604030504040204" pitchFamily="50" charset="-128"/>
                  </a:rPr>
                  <a:t>登録医療機関</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26" name="左中かっこ 125"/>
            <p:cNvSpPr/>
            <p:nvPr/>
          </p:nvSpPr>
          <p:spPr>
            <a:xfrm>
              <a:off x="1526350" y="707852"/>
              <a:ext cx="273291" cy="1865698"/>
            </a:xfrm>
            <a:prstGeom prst="leftBrace">
              <a:avLst>
                <a:gd name="adj1" fmla="val 8333"/>
                <a:gd name="adj2" fmla="val 41972"/>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sz="1539"/>
            </a:p>
          </p:txBody>
        </p:sp>
        <p:sp>
          <p:nvSpPr>
            <p:cNvPr id="127" name="角丸四角形 126"/>
            <p:cNvSpPr/>
            <p:nvPr/>
          </p:nvSpPr>
          <p:spPr bwMode="hidden">
            <a:xfrm>
              <a:off x="578497" y="1237572"/>
              <a:ext cx="1035468" cy="534696"/>
            </a:xfrm>
            <a:prstGeom prst="roundRect">
              <a:avLst/>
            </a:prstGeom>
            <a:ln w="9525">
              <a:noFill/>
            </a:ln>
          </p:spPr>
          <p:style>
            <a:lnRef idx="2">
              <a:schemeClr val="accent6"/>
            </a:lnRef>
            <a:fillRef idx="1">
              <a:schemeClr val="lt1"/>
            </a:fillRef>
            <a:effectRef idx="0">
              <a:schemeClr val="accent6"/>
            </a:effectRef>
            <a:fontRef idx="minor">
              <a:schemeClr val="dk1"/>
            </a:fontRef>
          </p:style>
          <p:txBody>
            <a:bodyPr lIns="0" rIns="0" rtlCol="0" anchor="ct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心理士等を拠点</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医療機関に配置</a:t>
              </a:r>
            </a:p>
          </p:txBody>
        </p:sp>
        <p:grpSp>
          <p:nvGrpSpPr>
            <p:cNvPr id="41" name="グループ化 40"/>
            <p:cNvGrpSpPr/>
            <p:nvPr/>
          </p:nvGrpSpPr>
          <p:grpSpPr bwMode="hidden">
            <a:xfrm>
              <a:off x="2182944" y="2627700"/>
              <a:ext cx="941579" cy="739048"/>
              <a:chOff x="7360307" y="3664339"/>
              <a:chExt cx="941579" cy="739048"/>
            </a:xfrm>
          </p:grpSpPr>
          <p:sp>
            <p:nvSpPr>
              <p:cNvPr id="83" name="角丸四角形 82"/>
              <p:cNvSpPr/>
              <p:nvPr/>
            </p:nvSpPr>
            <p:spPr bwMode="hidden">
              <a:xfrm>
                <a:off x="7360307" y="3737457"/>
                <a:ext cx="324682" cy="602289"/>
              </a:xfrm>
              <a:prstGeom prst="roundRect">
                <a:avLst/>
              </a:prstGeom>
              <a:solidFill>
                <a:schemeClr val="lt1">
                  <a:alpha val="0"/>
                </a:schemeClr>
              </a:solidFill>
              <a:ln w="9525">
                <a:noFill/>
              </a:ln>
            </p:spPr>
            <p:style>
              <a:lnRef idx="2">
                <a:schemeClr val="accent6"/>
              </a:lnRef>
              <a:fillRef idx="1">
                <a:schemeClr val="lt1"/>
              </a:fillRef>
              <a:effectRef idx="0">
                <a:schemeClr val="accent6"/>
              </a:effectRef>
              <a:fontRef idx="minor">
                <a:schemeClr val="dk1"/>
              </a:fontRef>
            </p:style>
            <p:txBody>
              <a:bodyPr vert="eaVert" lIns="0" rIns="0" rtlCol="0" anchor="ct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訪問</a:t>
                </a:r>
              </a:p>
            </p:txBody>
          </p:sp>
          <p:sp>
            <p:nvSpPr>
              <p:cNvPr id="82" name="角丸四角形 81"/>
              <p:cNvSpPr/>
              <p:nvPr/>
            </p:nvSpPr>
            <p:spPr bwMode="hidden">
              <a:xfrm>
                <a:off x="8013739" y="3664339"/>
                <a:ext cx="288147" cy="739048"/>
              </a:xfrm>
              <a:prstGeom prst="roundRect">
                <a:avLst/>
              </a:prstGeom>
              <a:solidFill>
                <a:schemeClr val="lt1">
                  <a:alpha val="0"/>
                </a:schemeClr>
              </a:solidFill>
              <a:ln w="9525">
                <a:noFill/>
              </a:ln>
            </p:spPr>
            <p:style>
              <a:lnRef idx="2">
                <a:schemeClr val="accent6"/>
              </a:lnRef>
              <a:fillRef idx="1">
                <a:schemeClr val="lt1"/>
              </a:fillRef>
              <a:effectRef idx="0">
                <a:schemeClr val="accent6"/>
              </a:effectRef>
              <a:fontRef idx="minor">
                <a:schemeClr val="dk1"/>
              </a:fontRef>
            </p:style>
            <p:txBody>
              <a:bodyPr vert="eaVert" lIns="0" rIns="0" rtlCol="0" anchor="ct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情報収集</a:t>
                </a:r>
              </a:p>
            </p:txBody>
          </p:sp>
        </p:grpSp>
        <p:cxnSp>
          <p:nvCxnSpPr>
            <p:cNvPr id="9" name="直線矢印コネクタ 8"/>
            <p:cNvCxnSpPr/>
            <p:nvPr/>
          </p:nvCxnSpPr>
          <p:spPr>
            <a:xfrm>
              <a:off x="3316022" y="2081770"/>
              <a:ext cx="1133096"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角丸四角形 43"/>
            <p:cNvSpPr/>
            <p:nvPr/>
          </p:nvSpPr>
          <p:spPr bwMode="hidden">
            <a:xfrm>
              <a:off x="3440376" y="2252246"/>
              <a:ext cx="1078875" cy="588221"/>
            </a:xfrm>
            <a:prstGeom prst="roundRect">
              <a:avLst/>
            </a:prstGeom>
            <a:solidFill>
              <a:schemeClr val="lt1">
                <a:alpha val="0"/>
              </a:schemeClr>
            </a:solidFill>
            <a:ln w="9525">
              <a:noFill/>
            </a:ln>
          </p:spPr>
          <p:style>
            <a:lnRef idx="2">
              <a:schemeClr val="accent6"/>
            </a:lnRef>
            <a:fillRef idx="1">
              <a:schemeClr val="lt1"/>
            </a:fillRef>
            <a:effectRef idx="0">
              <a:schemeClr val="accent6"/>
            </a:effectRef>
            <a:fontRef idx="minor">
              <a:schemeClr val="dk1"/>
            </a:fontRef>
          </p:style>
          <p:txBody>
            <a:bodyPr vert="horz" lIns="0" rIns="0" rtlCol="0" anchor="ct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①適切な医療</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機関につなぐ</a:t>
              </a:r>
            </a:p>
          </p:txBody>
        </p:sp>
        <p:sp>
          <p:nvSpPr>
            <p:cNvPr id="105" name="角丸四角形 104"/>
            <p:cNvSpPr/>
            <p:nvPr/>
          </p:nvSpPr>
          <p:spPr>
            <a:xfrm>
              <a:off x="1905482" y="733486"/>
              <a:ext cx="1477720" cy="1812871"/>
            </a:xfrm>
            <a:prstGeom prst="roundRect">
              <a:avLst>
                <a:gd name="adj" fmla="val 5717"/>
              </a:avLst>
            </a:prstGeom>
            <a:solidFill>
              <a:schemeClr val="accent5">
                <a:lumMod val="20000"/>
                <a:lumOff val="80000"/>
              </a:schemeClr>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sp>
          <p:nvSpPr>
            <p:cNvPr id="61" name="正方形/長方形 60"/>
            <p:cNvSpPr/>
            <p:nvPr/>
          </p:nvSpPr>
          <p:spPr>
            <a:xfrm>
              <a:off x="1998261" y="799792"/>
              <a:ext cx="1262895" cy="4096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latin typeface="Meiryo UI" panose="020B0604030504040204" pitchFamily="50" charset="-128"/>
                  <a:ea typeface="Meiryo UI" panose="020B0604030504040204" pitchFamily="50" charset="-128"/>
                </a:rPr>
                <a:t>拠点医療機関</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2" name="グループ化 61"/>
            <p:cNvGrpSpPr/>
            <p:nvPr/>
          </p:nvGrpSpPr>
          <p:grpSpPr>
            <a:xfrm>
              <a:off x="2552505" y="1627587"/>
              <a:ext cx="191619" cy="346793"/>
              <a:chOff x="1943457" y="605151"/>
              <a:chExt cx="383281" cy="732873"/>
            </a:xfrm>
            <a:solidFill>
              <a:srgbClr val="FFFF00"/>
            </a:solidFill>
          </p:grpSpPr>
          <p:sp>
            <p:nvSpPr>
              <p:cNvPr id="63" name="フローチャート: 論理積ゲート 62"/>
              <p:cNvSpPr/>
              <p:nvPr/>
            </p:nvSpPr>
            <p:spPr>
              <a:xfrm rot="16200000">
                <a:off x="1932096" y="943382"/>
                <a:ext cx="406003" cy="383281"/>
              </a:xfrm>
              <a:prstGeom prst="flowChartDelay">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sp>
            <p:nvSpPr>
              <p:cNvPr id="64" name="楕円 63"/>
              <p:cNvSpPr/>
              <p:nvPr/>
            </p:nvSpPr>
            <p:spPr>
              <a:xfrm>
                <a:off x="1977646" y="605151"/>
                <a:ext cx="299013" cy="305753"/>
              </a:xfrm>
              <a:prstGeom prst="ellipse">
                <a:avLst/>
              </a:prstGeom>
              <a:solidFill>
                <a:schemeClr val="accent4">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grpSp>
        <p:sp>
          <p:nvSpPr>
            <p:cNvPr id="68" name="角丸四角形 67"/>
            <p:cNvSpPr/>
            <p:nvPr/>
          </p:nvSpPr>
          <p:spPr>
            <a:xfrm>
              <a:off x="2064130" y="1290768"/>
              <a:ext cx="1133692" cy="259670"/>
            </a:xfrm>
            <a:prstGeom prst="roundRect">
              <a:avLst/>
            </a:prstGeom>
            <a:ln w="9525">
              <a:solidFill>
                <a:schemeClr val="tx1"/>
              </a:solidFill>
              <a:prstDash val="sysDash"/>
            </a:ln>
          </p:spPr>
          <p:style>
            <a:lnRef idx="2">
              <a:schemeClr val="accent6"/>
            </a:lnRef>
            <a:fillRef idx="1">
              <a:schemeClr val="lt1"/>
            </a:fillRef>
            <a:effectRef idx="0">
              <a:schemeClr val="accent6"/>
            </a:effectRef>
            <a:fontRef idx="minor">
              <a:schemeClr val="dk1"/>
            </a:fontRef>
          </p:style>
          <p:txBody>
            <a:bodyPr lIns="0" tIns="30784" rIns="0" bIns="30784" rtlCol="0" anchor="ctr"/>
            <a:lstStyle/>
            <a:p>
              <a:pPr algn="ctr"/>
              <a:r>
                <a:rPr lang="ja-JP" altLang="en-US" sz="1050" dirty="0">
                  <a:latin typeface="Meiryo UI" panose="020B0604030504040204" pitchFamily="50" charset="-128"/>
                  <a:ea typeface="Meiryo UI" panose="020B0604030504040204" pitchFamily="50" charset="-128"/>
                  <a:cs typeface="Meiryo UI" panose="020B0604030504040204" pitchFamily="50" charset="-128"/>
                </a:rPr>
                <a:t>心理士等</a:t>
              </a:r>
            </a:p>
          </p:txBody>
        </p:sp>
        <p:sp>
          <p:nvSpPr>
            <p:cNvPr id="6" name="正方形/長方形 5"/>
            <p:cNvSpPr/>
            <p:nvPr/>
          </p:nvSpPr>
          <p:spPr>
            <a:xfrm>
              <a:off x="1971588" y="2112920"/>
              <a:ext cx="1321036" cy="2423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rPr>
                <a:t>アセスメント</a:t>
              </a:r>
            </a:p>
          </p:txBody>
        </p:sp>
      </p:grpSp>
      <p:sp>
        <p:nvSpPr>
          <p:cNvPr id="73" name="正方形/長方形 72"/>
          <p:cNvSpPr/>
          <p:nvPr/>
        </p:nvSpPr>
        <p:spPr>
          <a:xfrm>
            <a:off x="2111056" y="5927311"/>
            <a:ext cx="961503" cy="263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latin typeface="Meiryo UI" panose="020B0604030504040204" pitchFamily="50" charset="-128"/>
                <a:ea typeface="Meiryo UI" panose="020B0604030504040204" pitchFamily="50" charset="-128"/>
              </a:rPr>
              <a:t>保健センター</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p:nvPr/>
        </p:nvGrpSpPr>
        <p:grpSpPr>
          <a:xfrm>
            <a:off x="4830023" y="4406423"/>
            <a:ext cx="197812" cy="341468"/>
            <a:chOff x="2678142" y="1692399"/>
            <a:chExt cx="238994" cy="576068"/>
          </a:xfrm>
          <a:solidFill>
            <a:srgbClr val="FFFF00"/>
          </a:solidFill>
        </p:grpSpPr>
        <p:sp>
          <p:nvSpPr>
            <p:cNvPr id="36" name="フローチャート: 論理積ゲート 35"/>
            <p:cNvSpPr/>
            <p:nvPr/>
          </p:nvSpPr>
          <p:spPr>
            <a:xfrm rot="16200000">
              <a:off x="2629103" y="1980434"/>
              <a:ext cx="360041" cy="216025"/>
            </a:xfrm>
            <a:prstGeom prst="flowChartDelay">
              <a:avLst/>
            </a:prstGeom>
            <a:grp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sp>
          <p:nvSpPr>
            <p:cNvPr id="37" name="楕円 36"/>
            <p:cNvSpPr/>
            <p:nvPr/>
          </p:nvSpPr>
          <p:spPr>
            <a:xfrm>
              <a:off x="2678142" y="1692399"/>
              <a:ext cx="216024" cy="216024"/>
            </a:xfrm>
            <a:prstGeom prst="ellipse">
              <a:avLst/>
            </a:prstGeom>
            <a:grp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grpSp>
      <p:sp>
        <p:nvSpPr>
          <p:cNvPr id="38" name="角丸四角形 37"/>
          <p:cNvSpPr/>
          <p:nvPr/>
        </p:nvSpPr>
        <p:spPr bwMode="hidden">
          <a:xfrm>
            <a:off x="4253883" y="3238344"/>
            <a:ext cx="1533684" cy="352921"/>
          </a:xfrm>
          <a:prstGeom prst="roundRect">
            <a:avLst/>
          </a:prstGeom>
          <a:solidFill>
            <a:schemeClr val="lt1">
              <a:alpha val="0"/>
            </a:schemeClr>
          </a:solidFill>
          <a:ln w="9525">
            <a:noFill/>
          </a:ln>
        </p:spPr>
        <p:style>
          <a:lnRef idx="2">
            <a:schemeClr val="accent6"/>
          </a:lnRef>
          <a:fillRef idx="1">
            <a:schemeClr val="lt1"/>
          </a:fillRef>
          <a:effectRef idx="0">
            <a:schemeClr val="accent6"/>
          </a:effectRef>
          <a:fontRef idx="minor">
            <a:schemeClr val="dk1"/>
          </a:fontRef>
        </p:style>
        <p:txBody>
          <a:bodyPr vert="horz" lIns="0" tIns="0" rIns="0" bIns="0" rtlCol="0" anchor="t" anchorCtr="0"/>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②拠点医療機関での初診に</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要する時間短縮</a:t>
            </a:r>
          </a:p>
        </p:txBody>
      </p:sp>
      <p:cxnSp>
        <p:nvCxnSpPr>
          <p:cNvPr id="7" name="直線矢印コネクタ 6"/>
          <p:cNvCxnSpPr/>
          <p:nvPr/>
        </p:nvCxnSpPr>
        <p:spPr>
          <a:xfrm>
            <a:off x="2508959" y="4863928"/>
            <a:ext cx="0" cy="6010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V="1">
            <a:off x="2700526" y="4845521"/>
            <a:ext cx="0" cy="60105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スライド番号プレースホルダー 1"/>
          <p:cNvSpPr>
            <a:spLocks noGrp="1"/>
          </p:cNvSpPr>
          <p:nvPr>
            <p:ph type="sldNum" sz="quarter" idx="12"/>
          </p:nvPr>
        </p:nvSpPr>
        <p:spPr>
          <a:xfrm>
            <a:off x="9401317" y="6342288"/>
            <a:ext cx="2057400" cy="365125"/>
          </a:xfrm>
        </p:spPr>
        <p:txBody>
          <a:bodyPr/>
          <a:lstStyle/>
          <a:p>
            <a:fld id="{3F044110-C8C5-4837-8817-7F8B4D0D154B}" type="slidenum">
              <a:rPr kumimoji="1" lang="ja-JP" altLang="en-US" b="1" smtClean="0">
                <a:solidFill>
                  <a:schemeClr val="tx1"/>
                </a:solidFill>
              </a:rPr>
              <a:t>20</a:t>
            </a:fld>
            <a:endParaRPr kumimoji="1" lang="ja-JP" altLang="en-US" b="1" dirty="0">
              <a:solidFill>
                <a:schemeClr val="tx1"/>
              </a:solidFill>
            </a:endParaRPr>
          </a:p>
        </p:txBody>
      </p:sp>
      <p:sp>
        <p:nvSpPr>
          <p:cNvPr id="33" name="テキスト ボックス 32"/>
          <p:cNvSpPr txBox="1"/>
          <p:nvPr/>
        </p:nvSpPr>
        <p:spPr>
          <a:xfrm>
            <a:off x="6521254" y="2999725"/>
            <a:ext cx="4798726" cy="3293209"/>
          </a:xfrm>
          <a:prstGeom prst="rect">
            <a:avLst/>
          </a:prstGeom>
          <a:solidFill>
            <a:schemeClr val="accent4">
              <a:lumMod val="40000"/>
              <a:lumOff val="60000"/>
            </a:schemeClr>
          </a:solidFill>
          <a:ln>
            <a:solidFill>
              <a:schemeClr val="tx1"/>
            </a:solidFill>
          </a:ln>
        </p:spPr>
        <p:txBody>
          <a:bodyPr wrap="square" rtlCol="0">
            <a:spAutoFit/>
          </a:bodyPr>
          <a:lstStyle/>
          <a:p>
            <a:r>
              <a:rPr lang="ja-JP" altLang="en-US" sz="1600" dirty="0">
                <a:latin typeface="+mn-ea"/>
              </a:rPr>
              <a:t>≪事業の成果≫</a:t>
            </a:r>
            <a:endParaRPr lang="en-US" altLang="ja-JP" sz="1600" dirty="0">
              <a:latin typeface="+mn-ea"/>
            </a:endParaRPr>
          </a:p>
          <a:p>
            <a:endParaRPr lang="en-US" altLang="ja-JP" sz="1600" dirty="0">
              <a:latin typeface="+mn-ea"/>
            </a:endParaRPr>
          </a:p>
          <a:p>
            <a:r>
              <a:rPr lang="ja-JP" altLang="en-US" sz="1600" dirty="0">
                <a:latin typeface="+mn-ea"/>
              </a:rPr>
              <a:t>・受診統計の実施により患者のニーズなどが把握できた。</a:t>
            </a:r>
            <a:endParaRPr lang="en-US" altLang="ja-JP" sz="1600" dirty="0">
              <a:latin typeface="+mn-ea"/>
            </a:endParaRPr>
          </a:p>
          <a:p>
            <a:endParaRPr lang="en-US" altLang="ja-JP" sz="1600" dirty="0">
              <a:latin typeface="+mn-ea"/>
            </a:endParaRPr>
          </a:p>
          <a:p>
            <a:r>
              <a:rPr lang="ja-JP" altLang="en-US" sz="1600" dirty="0">
                <a:latin typeface="+mn-ea"/>
              </a:rPr>
              <a:t>・保健師が事前にアセスメントの一部を担うことで初診時の診療時間が</a:t>
            </a:r>
            <a:r>
              <a:rPr lang="en-US" altLang="ja-JP" sz="1600" dirty="0">
                <a:latin typeface="+mn-ea"/>
              </a:rPr>
              <a:t>2</a:t>
            </a:r>
            <a:r>
              <a:rPr lang="ja-JP" altLang="en-US" sz="1600" dirty="0">
                <a:latin typeface="+mn-ea"/>
              </a:rPr>
              <a:t>時間から</a:t>
            </a:r>
            <a:r>
              <a:rPr lang="en-US" altLang="ja-JP" sz="1600" dirty="0">
                <a:latin typeface="+mn-ea"/>
              </a:rPr>
              <a:t>1</a:t>
            </a:r>
            <a:r>
              <a:rPr lang="ja-JP" altLang="en-US" sz="1600" dirty="0">
                <a:latin typeface="+mn-ea"/>
              </a:rPr>
              <a:t>時間へ短縮。</a:t>
            </a:r>
            <a:endParaRPr lang="en-US" altLang="ja-JP" sz="1600" dirty="0">
              <a:latin typeface="+mn-ea"/>
            </a:endParaRPr>
          </a:p>
          <a:p>
            <a:endParaRPr lang="en-US" altLang="ja-JP" sz="1600" dirty="0">
              <a:latin typeface="+mn-ea"/>
            </a:endParaRPr>
          </a:p>
          <a:p>
            <a:r>
              <a:rPr lang="ja-JP" altLang="en-US" sz="1600" dirty="0">
                <a:latin typeface="+mn-ea"/>
              </a:rPr>
              <a:t>・診察の結果と方針を医師が保健師へフィードバックすることで、医療が必要な部分以外の支援は保健師が担えるようになり、再診しなくてよいケースも生まれた。</a:t>
            </a:r>
            <a:endParaRPr lang="en-US" altLang="ja-JP" sz="1600" dirty="0">
              <a:latin typeface="+mn-ea"/>
            </a:endParaRPr>
          </a:p>
          <a:p>
            <a:endParaRPr lang="en-US" altLang="ja-JP" sz="1600" dirty="0">
              <a:latin typeface="+mn-ea"/>
            </a:endParaRPr>
          </a:p>
        </p:txBody>
      </p:sp>
    </p:spTree>
    <p:extLst>
      <p:ext uri="{BB962C8B-B14F-4D97-AF65-F5344CB8AC3E}">
        <p14:creationId xmlns:p14="http://schemas.microsoft.com/office/powerpoint/2010/main" val="4056812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182996658"/>
              </p:ext>
            </p:extLst>
          </p:nvPr>
        </p:nvGraphicFramePr>
        <p:xfrm>
          <a:off x="570065" y="995464"/>
          <a:ext cx="10525561" cy="2045434"/>
        </p:xfrm>
        <a:graphic>
          <a:graphicData uri="http://schemas.openxmlformats.org/drawingml/2006/table">
            <a:tbl>
              <a:tblPr>
                <a:tableStyleId>{5C22544A-7EE6-4342-B048-85BDC9FD1C3A}</a:tableStyleId>
              </a:tblPr>
              <a:tblGrid>
                <a:gridCol w="1778966">
                  <a:extLst>
                    <a:ext uri="{9D8B030D-6E8A-4147-A177-3AD203B41FA5}">
                      <a16:colId xmlns:a16="http://schemas.microsoft.com/office/drawing/2014/main" val="603733861"/>
                    </a:ext>
                  </a:extLst>
                </a:gridCol>
                <a:gridCol w="672815">
                  <a:extLst>
                    <a:ext uri="{9D8B030D-6E8A-4147-A177-3AD203B41FA5}">
                      <a16:colId xmlns:a16="http://schemas.microsoft.com/office/drawing/2014/main" val="955181964"/>
                    </a:ext>
                  </a:extLst>
                </a:gridCol>
                <a:gridCol w="672815">
                  <a:extLst>
                    <a:ext uri="{9D8B030D-6E8A-4147-A177-3AD203B41FA5}">
                      <a16:colId xmlns:a16="http://schemas.microsoft.com/office/drawing/2014/main" val="2144902188"/>
                    </a:ext>
                  </a:extLst>
                </a:gridCol>
                <a:gridCol w="672815">
                  <a:extLst>
                    <a:ext uri="{9D8B030D-6E8A-4147-A177-3AD203B41FA5}">
                      <a16:colId xmlns:a16="http://schemas.microsoft.com/office/drawing/2014/main" val="3042792243"/>
                    </a:ext>
                  </a:extLst>
                </a:gridCol>
                <a:gridCol w="672815">
                  <a:extLst>
                    <a:ext uri="{9D8B030D-6E8A-4147-A177-3AD203B41FA5}">
                      <a16:colId xmlns:a16="http://schemas.microsoft.com/office/drawing/2014/main" val="1627342180"/>
                    </a:ext>
                  </a:extLst>
                </a:gridCol>
                <a:gridCol w="672815">
                  <a:extLst>
                    <a:ext uri="{9D8B030D-6E8A-4147-A177-3AD203B41FA5}">
                      <a16:colId xmlns:a16="http://schemas.microsoft.com/office/drawing/2014/main" val="3933910869"/>
                    </a:ext>
                  </a:extLst>
                </a:gridCol>
                <a:gridCol w="672815">
                  <a:extLst>
                    <a:ext uri="{9D8B030D-6E8A-4147-A177-3AD203B41FA5}">
                      <a16:colId xmlns:a16="http://schemas.microsoft.com/office/drawing/2014/main" val="927583529"/>
                    </a:ext>
                  </a:extLst>
                </a:gridCol>
                <a:gridCol w="672815">
                  <a:extLst>
                    <a:ext uri="{9D8B030D-6E8A-4147-A177-3AD203B41FA5}">
                      <a16:colId xmlns:a16="http://schemas.microsoft.com/office/drawing/2014/main" val="3924122578"/>
                    </a:ext>
                  </a:extLst>
                </a:gridCol>
                <a:gridCol w="672815">
                  <a:extLst>
                    <a:ext uri="{9D8B030D-6E8A-4147-A177-3AD203B41FA5}">
                      <a16:colId xmlns:a16="http://schemas.microsoft.com/office/drawing/2014/main" val="2735034726"/>
                    </a:ext>
                  </a:extLst>
                </a:gridCol>
                <a:gridCol w="672815">
                  <a:extLst>
                    <a:ext uri="{9D8B030D-6E8A-4147-A177-3AD203B41FA5}">
                      <a16:colId xmlns:a16="http://schemas.microsoft.com/office/drawing/2014/main" val="3101232411"/>
                    </a:ext>
                  </a:extLst>
                </a:gridCol>
                <a:gridCol w="672815">
                  <a:extLst>
                    <a:ext uri="{9D8B030D-6E8A-4147-A177-3AD203B41FA5}">
                      <a16:colId xmlns:a16="http://schemas.microsoft.com/office/drawing/2014/main" val="3310179746"/>
                    </a:ext>
                  </a:extLst>
                </a:gridCol>
                <a:gridCol w="672815">
                  <a:extLst>
                    <a:ext uri="{9D8B030D-6E8A-4147-A177-3AD203B41FA5}">
                      <a16:colId xmlns:a16="http://schemas.microsoft.com/office/drawing/2014/main" val="2180884761"/>
                    </a:ext>
                  </a:extLst>
                </a:gridCol>
                <a:gridCol w="672815">
                  <a:extLst>
                    <a:ext uri="{9D8B030D-6E8A-4147-A177-3AD203B41FA5}">
                      <a16:colId xmlns:a16="http://schemas.microsoft.com/office/drawing/2014/main" val="3505059364"/>
                    </a:ext>
                  </a:extLst>
                </a:gridCol>
                <a:gridCol w="672815">
                  <a:extLst>
                    <a:ext uri="{9D8B030D-6E8A-4147-A177-3AD203B41FA5}">
                      <a16:colId xmlns:a16="http://schemas.microsoft.com/office/drawing/2014/main" val="2175007157"/>
                    </a:ext>
                  </a:extLst>
                </a:gridCol>
              </a:tblGrid>
              <a:tr h="333284">
                <a:tc>
                  <a:txBody>
                    <a:bodyPr/>
                    <a:lstStyle/>
                    <a:p>
                      <a:pPr algn="ctr" fontAlgn="ctr"/>
                      <a:endParaRPr lang="ja-JP" altLang="en-US"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dirty="0">
                          <a:effectLst/>
                          <a:latin typeface="UD デジタル 教科書体 NK-B" panose="02020700000000000000" pitchFamily="18" charset="-128"/>
                          <a:ea typeface="UD デジタル 教科書体 NK-B" panose="02020700000000000000" pitchFamily="18" charset="-128"/>
                        </a:rPr>
                        <a:t>R2.4</a:t>
                      </a:r>
                      <a:endParaRPr lang="en-US"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dirty="0">
                          <a:effectLst/>
                          <a:latin typeface="UD デジタル 教科書体 NK-B" panose="02020700000000000000" pitchFamily="18" charset="-128"/>
                          <a:ea typeface="UD デジタル 教科書体 NK-B" panose="02020700000000000000" pitchFamily="18" charset="-128"/>
                        </a:rPr>
                        <a:t>R2.7</a:t>
                      </a:r>
                      <a:endParaRPr lang="en-US"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dirty="0">
                          <a:effectLst/>
                          <a:latin typeface="UD デジタル 教科書体 NK-B" panose="02020700000000000000" pitchFamily="18" charset="-128"/>
                          <a:ea typeface="UD デジタル 教科書体 NK-B" panose="02020700000000000000" pitchFamily="18" charset="-128"/>
                        </a:rPr>
                        <a:t>R2.10</a:t>
                      </a:r>
                      <a:endParaRPr lang="en-US"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dirty="0">
                          <a:effectLst/>
                          <a:latin typeface="UD デジタル 教科書体 NK-B" panose="02020700000000000000" pitchFamily="18" charset="-128"/>
                          <a:ea typeface="UD デジタル 教科書体 NK-B" panose="02020700000000000000" pitchFamily="18" charset="-128"/>
                        </a:rPr>
                        <a:t>R3.1</a:t>
                      </a:r>
                      <a:endParaRPr lang="en-US"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dirty="0">
                          <a:effectLst/>
                          <a:latin typeface="UD デジタル 教科書体 NK-B" panose="02020700000000000000" pitchFamily="18" charset="-128"/>
                          <a:ea typeface="UD デジタル 教科書体 NK-B" panose="02020700000000000000" pitchFamily="18" charset="-128"/>
                        </a:rPr>
                        <a:t>R3.4</a:t>
                      </a:r>
                      <a:endParaRPr lang="en-US"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dirty="0">
                          <a:effectLst/>
                          <a:latin typeface="UD デジタル 教科書体 NK-B" panose="02020700000000000000" pitchFamily="18" charset="-128"/>
                          <a:ea typeface="UD デジタル 教科書体 NK-B" panose="02020700000000000000" pitchFamily="18" charset="-128"/>
                        </a:rPr>
                        <a:t>R3.7</a:t>
                      </a:r>
                      <a:endParaRPr lang="en-US"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dirty="0">
                          <a:effectLst/>
                          <a:latin typeface="UD デジタル 教科書体 NK-B" panose="02020700000000000000" pitchFamily="18" charset="-128"/>
                          <a:ea typeface="UD デジタル 教科書体 NK-B" panose="02020700000000000000" pitchFamily="18" charset="-128"/>
                        </a:rPr>
                        <a:t>R3.10</a:t>
                      </a:r>
                      <a:endParaRPr lang="en-US"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dirty="0">
                          <a:effectLst/>
                          <a:latin typeface="UD デジタル 教科書体 NK-B" panose="02020700000000000000" pitchFamily="18" charset="-128"/>
                          <a:ea typeface="UD デジタル 教科書体 NK-B" panose="02020700000000000000" pitchFamily="18" charset="-128"/>
                        </a:rPr>
                        <a:t>R4.1</a:t>
                      </a:r>
                      <a:endParaRPr lang="en-US"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dirty="0">
                          <a:effectLst/>
                          <a:latin typeface="UD デジタル 教科書体 NK-B" panose="02020700000000000000" pitchFamily="18" charset="-128"/>
                          <a:ea typeface="UD デジタル 教科書体 NK-B" panose="02020700000000000000" pitchFamily="18" charset="-128"/>
                        </a:rPr>
                        <a:t>R4.4</a:t>
                      </a:r>
                      <a:endParaRPr lang="en-US"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dirty="0">
                          <a:effectLst/>
                          <a:latin typeface="UD デジタル 教科書体 NK-B" panose="02020700000000000000" pitchFamily="18" charset="-128"/>
                          <a:ea typeface="UD デジタル 教科書体 NK-B" panose="02020700000000000000" pitchFamily="18" charset="-128"/>
                        </a:rPr>
                        <a:t>R4.7</a:t>
                      </a:r>
                      <a:endParaRPr lang="en-US"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dirty="0">
                          <a:effectLst/>
                          <a:latin typeface="UD デジタル 教科書体 NK-B" panose="02020700000000000000" pitchFamily="18" charset="-128"/>
                          <a:ea typeface="UD デジタル 教科書体 NK-B" panose="02020700000000000000" pitchFamily="18" charset="-128"/>
                        </a:rPr>
                        <a:t>R4.10</a:t>
                      </a:r>
                      <a:endParaRPr lang="en-US"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a:effectLst/>
                          <a:latin typeface="UD デジタル 教科書体 NK-B" panose="02020700000000000000" pitchFamily="18" charset="-128"/>
                          <a:ea typeface="UD デジタル 教科書体 NK-B" panose="02020700000000000000" pitchFamily="18" charset="-128"/>
                        </a:rPr>
                        <a:t>R5.1</a:t>
                      </a:r>
                      <a:endParaRPr lang="en-US" sz="1400" b="0" i="0" u="none" strike="noStrike">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400" u="none" strike="noStrike" dirty="0">
                          <a:effectLst/>
                          <a:latin typeface="UD デジタル 教科書体 NK-B" panose="02020700000000000000" pitchFamily="18" charset="-128"/>
                          <a:ea typeface="UD デジタル 教科書体 NK-B" panose="02020700000000000000" pitchFamily="18" charset="-128"/>
                        </a:rPr>
                        <a:t>R5.4</a:t>
                      </a:r>
                      <a:endParaRPr lang="en-US"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562197487"/>
                  </a:ext>
                </a:extLst>
              </a:tr>
              <a:tr h="281474">
                <a:tc>
                  <a:txBody>
                    <a:bodyPr/>
                    <a:lstStyle/>
                    <a:p>
                      <a:pPr algn="ctr" fontAlgn="ctr"/>
                      <a:r>
                        <a:rPr lang="zh-TW" altLang="en-US" sz="1400" u="none" strike="noStrike" dirty="0">
                          <a:effectLst/>
                          <a:latin typeface="UD デジタル 教科書体 NK-B" panose="02020700000000000000" pitchFamily="18" charset="-128"/>
                          <a:ea typeface="UD デジタル 教科書体 NK-B" panose="02020700000000000000" pitchFamily="18" charset="-128"/>
                        </a:rPr>
                        <a:t>初診待機推計</a:t>
                      </a:r>
                      <a:r>
                        <a:rPr lang="en-US" altLang="zh-TW" sz="1400" u="none" strike="noStrike" dirty="0">
                          <a:effectLst/>
                          <a:latin typeface="UD デジタル 教科書体 NK-B" panose="02020700000000000000" pitchFamily="18" charset="-128"/>
                          <a:ea typeface="UD デジタル 教科書体 NK-B" panose="02020700000000000000" pitchFamily="18" charset="-128"/>
                        </a:rPr>
                        <a:t>(</a:t>
                      </a:r>
                      <a:r>
                        <a:rPr lang="zh-TW" altLang="en-US" sz="1400" u="none" strike="noStrike" dirty="0">
                          <a:effectLst/>
                          <a:latin typeface="UD デジタル 教科書体 NK-B" panose="02020700000000000000" pitchFamily="18" charset="-128"/>
                          <a:ea typeface="UD デジタル 教科書体 NK-B" panose="02020700000000000000" pitchFamily="18" charset="-128"/>
                        </a:rPr>
                        <a:t>週）</a:t>
                      </a:r>
                      <a:endParaRPr lang="zh-TW" altLang="en-US"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8.0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7.4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7.2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7.6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dirty="0">
                          <a:effectLst/>
                          <a:latin typeface="UD デジタル 教科書体 NK-B" panose="02020700000000000000" pitchFamily="18" charset="-128"/>
                          <a:ea typeface="UD デジタル 教科書体 NK-B" panose="02020700000000000000" pitchFamily="18" charset="-128"/>
                        </a:rPr>
                        <a:t>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0219178"/>
                  </a:ext>
                </a:extLst>
              </a:tr>
              <a:tr h="281474">
                <a:tc>
                  <a:txBody>
                    <a:bodyPr/>
                    <a:lstStyle/>
                    <a:p>
                      <a:pPr algn="ctr" fontAlgn="ctr"/>
                      <a:r>
                        <a:rPr lang="ja-JP" altLang="en-US"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　　　　（うち精神科等）</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400" b="0" i="0" u="none" strike="noStrike" dirty="0">
                          <a:effectLst/>
                          <a:latin typeface="UD デジタル 教科書体 NK-B" panose="02020700000000000000" pitchFamily="18" charset="-128"/>
                          <a:ea typeface="UD デジタル 教科書体 NK-B" panose="02020700000000000000" pitchFamily="18" charset="-128"/>
                        </a:rPr>
                        <a:t>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448712610"/>
                  </a:ext>
                </a:extLst>
              </a:tr>
              <a:tr h="281474">
                <a:tc>
                  <a:txBody>
                    <a:bodyPr/>
                    <a:lstStyle/>
                    <a:p>
                      <a:pPr algn="ctr" fontAlgn="ctr"/>
                      <a:r>
                        <a:rPr lang="ja-JP" altLang="en-US"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　　　　（うち小児科等）</a:t>
                      </a: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10.6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7.6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8.9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10.8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11.3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400" b="0" i="0" u="none" strike="noStrike" dirty="0">
                          <a:effectLst/>
                          <a:latin typeface="UD デジタル 教科書体 NK-B" panose="02020700000000000000" pitchFamily="18" charset="-128"/>
                          <a:ea typeface="UD デジタル 教科書体 NK-B" panose="02020700000000000000" pitchFamily="18" charset="-128"/>
                        </a:rPr>
                        <a:t>6.8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782353421"/>
                  </a:ext>
                </a:extLst>
              </a:tr>
              <a:tr h="281474">
                <a:tc>
                  <a:txBody>
                    <a:bodyPr/>
                    <a:lstStyle/>
                    <a:p>
                      <a:pPr algn="ctr" fontAlgn="ctr"/>
                      <a:r>
                        <a:rPr lang="en-US" altLang="ja-JP" sz="1400" u="none" strike="noStrike" dirty="0">
                          <a:effectLst/>
                          <a:latin typeface="UD デジタル 教科書体 NK-B" panose="02020700000000000000" pitchFamily="18" charset="-128"/>
                          <a:ea typeface="UD デジタル 教科書体 NK-B" panose="02020700000000000000" pitchFamily="18" charset="-128"/>
                        </a:rPr>
                        <a:t>14</a:t>
                      </a:r>
                      <a:r>
                        <a:rPr lang="ja-JP" altLang="en-US" sz="1400" u="none" strike="noStrike" dirty="0">
                          <a:effectLst/>
                          <a:latin typeface="UD デジタル 教科書体 NK-B" panose="02020700000000000000" pitchFamily="18" charset="-128"/>
                          <a:ea typeface="UD デジタル 教科書体 NK-B" panose="02020700000000000000" pitchFamily="18" charset="-128"/>
                        </a:rPr>
                        <a:t>日以内医療機関</a:t>
                      </a:r>
                      <a:endParaRPr lang="en-US" altLang="ja-JP" sz="1400" u="none" strike="noStrike" dirty="0">
                        <a:effectLst/>
                        <a:latin typeface="UD デジタル 教科書体 NK-B" panose="02020700000000000000" pitchFamily="18" charset="-128"/>
                        <a:ea typeface="UD デジタル 教科書体 NK-B" panose="02020700000000000000" pitchFamily="18" charset="-128"/>
                      </a:endParaRPr>
                    </a:p>
                    <a:p>
                      <a:pPr algn="ctr" fontAlgn="ctr"/>
                      <a:r>
                        <a:rPr lang="ja-JP" altLang="en-US" sz="1400" u="none" strike="noStrike" dirty="0">
                          <a:effectLst/>
                          <a:latin typeface="UD デジタル 教科書体 NK-B" panose="02020700000000000000" pitchFamily="18" charset="-128"/>
                          <a:ea typeface="UD デジタル 教科書体 NK-B" panose="02020700000000000000" pitchFamily="18" charset="-128"/>
                        </a:rPr>
                        <a:t>（精神科等）</a:t>
                      </a:r>
                      <a:endParaRPr lang="ja-JP" altLang="en-US"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dirty="0">
                          <a:effectLst/>
                          <a:latin typeface="UD デジタル 教科書体 NK-B" panose="02020700000000000000" pitchFamily="18" charset="-128"/>
                          <a:ea typeface="UD デジタル 教科書体 NK-B" panose="02020700000000000000" pitchFamily="18" charset="-128"/>
                        </a:rPr>
                        <a:t>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2557925"/>
                  </a:ext>
                </a:extLst>
              </a:tr>
              <a:tr h="281474">
                <a:tc>
                  <a:txBody>
                    <a:bodyPr/>
                    <a:lstStyle/>
                    <a:p>
                      <a:pPr algn="ctr" fontAlgn="ctr"/>
                      <a:r>
                        <a:rPr lang="en-US" altLang="ja-JP" sz="1400" u="none" strike="noStrike" dirty="0">
                          <a:effectLst/>
                          <a:latin typeface="UD デジタル 教科書体 NK-B" panose="02020700000000000000" pitchFamily="18" charset="-128"/>
                          <a:ea typeface="UD デジタル 教科書体 NK-B" panose="02020700000000000000" pitchFamily="18" charset="-128"/>
                        </a:rPr>
                        <a:t>30</a:t>
                      </a:r>
                      <a:r>
                        <a:rPr lang="ja-JP" altLang="en-US" sz="1400" u="none" strike="noStrike" dirty="0">
                          <a:effectLst/>
                          <a:latin typeface="UD デジタル 教科書体 NK-B" panose="02020700000000000000" pitchFamily="18" charset="-128"/>
                          <a:ea typeface="UD デジタル 教科書体 NK-B" panose="02020700000000000000" pitchFamily="18" charset="-128"/>
                        </a:rPr>
                        <a:t>日以内医療機関</a:t>
                      </a:r>
                      <a:endParaRPr lang="en-US" altLang="ja-JP" sz="1400" u="none" strike="noStrike" dirty="0">
                        <a:effectLst/>
                        <a:latin typeface="UD デジタル 教科書体 NK-B" panose="02020700000000000000" pitchFamily="18" charset="-128"/>
                        <a:ea typeface="UD デジタル 教科書体 NK-B" panose="02020700000000000000" pitchFamily="18" charset="-128"/>
                      </a:endParaRPr>
                    </a:p>
                    <a:p>
                      <a:pPr algn="ctr" fontAlgn="ctr"/>
                      <a:r>
                        <a:rPr lang="ja-JP" altLang="en-US"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rPr>
                        <a:t>（精神科等）</a:t>
                      </a:r>
                      <a:endParaRPr lang="en-US" altLang="ja-JP" sz="14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7144" marR="7144" marT="714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70%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dirty="0">
                          <a:effectLst/>
                          <a:latin typeface="UD デジタル 教科書体 NK-B" panose="02020700000000000000" pitchFamily="18" charset="-128"/>
                          <a:ea typeface="UD デジタル 教科書体 NK-B" panose="02020700000000000000" pitchFamily="18" charset="-128"/>
                        </a:rPr>
                        <a:t>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a:effectLst/>
                          <a:latin typeface="UD デジタル 教科書体 NK-B" panose="02020700000000000000" pitchFamily="18" charset="-128"/>
                          <a:ea typeface="UD デジタル 教科書体 NK-B" panose="02020700000000000000" pitchFamily="18" charset="-128"/>
                        </a:rPr>
                        <a:t>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dirty="0">
                          <a:effectLst/>
                          <a:latin typeface="UD デジタル 教科書体 NK-B" panose="02020700000000000000" pitchFamily="18" charset="-128"/>
                          <a:ea typeface="UD デジタル 教科書体 NK-B" panose="02020700000000000000" pitchFamily="18" charset="-128"/>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244903"/>
                  </a:ext>
                </a:extLst>
              </a:tr>
            </a:tbl>
          </a:graphicData>
        </a:graphic>
      </p:graphicFrame>
      <p:sp>
        <p:nvSpPr>
          <p:cNvPr id="8" name="スライド番号プレースホルダー 1"/>
          <p:cNvSpPr>
            <a:spLocks noGrp="1"/>
          </p:cNvSpPr>
          <p:nvPr>
            <p:ph type="sldNum" sz="quarter" idx="12"/>
          </p:nvPr>
        </p:nvSpPr>
        <p:spPr>
          <a:xfrm>
            <a:off x="9694840" y="6356352"/>
            <a:ext cx="2057400" cy="365125"/>
          </a:xfrm>
        </p:spPr>
        <p:txBody>
          <a:bodyPr/>
          <a:lstStyle/>
          <a:p>
            <a:fld id="{3F044110-C8C5-4837-8817-7F8B4D0D154B}" type="slidenum">
              <a:rPr kumimoji="1" lang="ja-JP" altLang="en-US" b="1" smtClean="0">
                <a:solidFill>
                  <a:schemeClr val="tx1"/>
                </a:solidFill>
              </a:rPr>
              <a:t>21</a:t>
            </a:fld>
            <a:endParaRPr kumimoji="1" lang="ja-JP" altLang="en-US" b="1">
              <a:solidFill>
                <a:schemeClr val="tx1"/>
              </a:solidFill>
            </a:endParaRPr>
          </a:p>
        </p:txBody>
      </p:sp>
      <p:graphicFrame>
        <p:nvGraphicFramePr>
          <p:cNvPr id="12" name="グラフ 11"/>
          <p:cNvGraphicFramePr>
            <a:graphicFrameLocks/>
          </p:cNvGraphicFramePr>
          <p:nvPr>
            <p:extLst>
              <p:ext uri="{D42A27DB-BD31-4B8C-83A1-F6EECF244321}">
                <p14:modId xmlns:p14="http://schemas.microsoft.com/office/powerpoint/2010/main" val="2612405587"/>
              </p:ext>
            </p:extLst>
          </p:nvPr>
        </p:nvGraphicFramePr>
        <p:xfrm>
          <a:off x="570073" y="3118798"/>
          <a:ext cx="5407646"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グラフ 12"/>
          <p:cNvGraphicFramePr>
            <a:graphicFrameLocks/>
          </p:cNvGraphicFramePr>
          <p:nvPr>
            <p:extLst>
              <p:ext uri="{D42A27DB-BD31-4B8C-83A1-F6EECF244321}">
                <p14:modId xmlns:p14="http://schemas.microsoft.com/office/powerpoint/2010/main" val="956129010"/>
              </p:ext>
            </p:extLst>
          </p:nvPr>
        </p:nvGraphicFramePr>
        <p:xfrm>
          <a:off x="6127845" y="3118798"/>
          <a:ext cx="5123251"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9" name="正方形/長方形 8">
            <a:extLst>
              <a:ext uri="{FF2B5EF4-FFF2-40B4-BE49-F238E27FC236}">
                <a16:creationId xmlns:a16="http://schemas.microsoft.com/office/drawing/2014/main" id="{ED45A11C-FD50-41E7-BE1B-DE35629AEAB3}"/>
              </a:ext>
            </a:extLst>
          </p:cNvPr>
          <p:cNvSpPr/>
          <p:nvPr/>
        </p:nvSpPr>
        <p:spPr>
          <a:xfrm>
            <a:off x="458111" y="321659"/>
            <a:ext cx="7880671" cy="39042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2000" b="1" dirty="0">
                <a:latin typeface="+mn-ea"/>
              </a:rPr>
              <a:t>医療機関ネットワーク登録医療機関等における初診待ちの状況</a:t>
            </a:r>
          </a:p>
        </p:txBody>
      </p:sp>
      <p:sp>
        <p:nvSpPr>
          <p:cNvPr id="2" name="テキスト ボックス 1"/>
          <p:cNvSpPr txBox="1"/>
          <p:nvPr/>
        </p:nvSpPr>
        <p:spPr>
          <a:xfrm>
            <a:off x="570074" y="6017798"/>
            <a:ext cx="8982211" cy="33855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600" dirty="0"/>
              <a:t>※</a:t>
            </a:r>
            <a:r>
              <a:rPr kumimoji="1" lang="ja-JP" altLang="en-US" sz="1600" dirty="0"/>
              <a:t>拠点医療機関のみ</a:t>
            </a:r>
            <a:r>
              <a:rPr lang="ja-JP" altLang="en-US" sz="1600" dirty="0"/>
              <a:t>の場合、令和</a:t>
            </a:r>
            <a:r>
              <a:rPr lang="en-US" altLang="ja-JP" sz="1600" dirty="0"/>
              <a:t>5</a:t>
            </a:r>
            <a:r>
              <a:rPr lang="ja-JP" altLang="en-US" sz="1600" dirty="0"/>
              <a:t>年</a:t>
            </a:r>
            <a:r>
              <a:rPr lang="en-US" altLang="ja-JP" sz="1600" dirty="0"/>
              <a:t>4</a:t>
            </a:r>
            <a:r>
              <a:rPr lang="ja-JP" altLang="en-US" sz="1600" dirty="0"/>
              <a:t>月時点で</a:t>
            </a:r>
            <a:r>
              <a:rPr kumimoji="1" lang="ja-JP" altLang="en-US" sz="1600" dirty="0"/>
              <a:t>平均</a:t>
            </a:r>
            <a:r>
              <a:rPr kumimoji="1" lang="en-US" altLang="ja-JP" sz="1600" dirty="0"/>
              <a:t>14.1</a:t>
            </a:r>
            <a:r>
              <a:rPr kumimoji="1" lang="ja-JP" altLang="en-US" sz="1600" dirty="0"/>
              <a:t>週、中央値は</a:t>
            </a:r>
            <a:r>
              <a:rPr kumimoji="1" lang="en-US" altLang="ja-JP" sz="1600" dirty="0"/>
              <a:t>17.1</a:t>
            </a:r>
            <a:r>
              <a:rPr kumimoji="1" lang="ja-JP" altLang="en-US" sz="1600" dirty="0"/>
              <a:t>週の待機がある。</a:t>
            </a:r>
          </a:p>
        </p:txBody>
      </p:sp>
    </p:spTree>
    <p:extLst>
      <p:ext uri="{BB962C8B-B14F-4D97-AF65-F5344CB8AC3E}">
        <p14:creationId xmlns:p14="http://schemas.microsoft.com/office/powerpoint/2010/main" val="3683670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7E2EFB15-C7C5-4707-BDC4-5D8722275D68}"/>
              </a:ext>
            </a:extLst>
          </p:cNvPr>
          <p:cNvSpPr>
            <a:spLocks noGrp="1"/>
          </p:cNvSpPr>
          <p:nvPr>
            <p:ph type="sldNum" sz="quarter" idx="12"/>
          </p:nvPr>
        </p:nvSpPr>
        <p:spPr/>
        <p:txBody>
          <a:bodyPr/>
          <a:lstStyle/>
          <a:p>
            <a:fld id="{3F044110-C8C5-4837-8817-7F8B4D0D154B}" type="slidenum">
              <a:rPr kumimoji="1" lang="ja-JP" altLang="en-US" smtClean="0"/>
              <a:t>22</a:t>
            </a:fld>
            <a:endParaRPr kumimoji="1" lang="ja-JP" altLang="en-US"/>
          </a:p>
        </p:txBody>
      </p:sp>
      <p:graphicFrame>
        <p:nvGraphicFramePr>
          <p:cNvPr id="5" name="図表 4">
            <a:extLst>
              <a:ext uri="{FF2B5EF4-FFF2-40B4-BE49-F238E27FC236}">
                <a16:creationId xmlns:a16="http://schemas.microsoft.com/office/drawing/2014/main" id="{63905597-F554-4822-9E79-68D5D3A6ECB4}"/>
              </a:ext>
            </a:extLst>
          </p:cNvPr>
          <p:cNvGraphicFramePr/>
          <p:nvPr>
            <p:extLst>
              <p:ext uri="{D42A27DB-BD31-4B8C-83A1-F6EECF244321}">
                <p14:modId xmlns:p14="http://schemas.microsoft.com/office/powerpoint/2010/main" val="3412774708"/>
              </p:ext>
            </p:extLst>
          </p:nvPr>
        </p:nvGraphicFramePr>
        <p:xfrm>
          <a:off x="418388" y="1569493"/>
          <a:ext cx="5305723" cy="4067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ホームベース 6">
            <a:extLst>
              <a:ext uri="{FF2B5EF4-FFF2-40B4-BE49-F238E27FC236}">
                <a16:creationId xmlns:a16="http://schemas.microsoft.com/office/drawing/2014/main" id="{37E9AD06-102D-4417-A650-973A2AFD23BC}"/>
              </a:ext>
            </a:extLst>
          </p:cNvPr>
          <p:cNvSpPr/>
          <p:nvPr/>
        </p:nvSpPr>
        <p:spPr>
          <a:xfrm>
            <a:off x="555663" y="1062395"/>
            <a:ext cx="2396120" cy="365091"/>
          </a:xfrm>
          <a:prstGeom prst="homePlate">
            <a:avLst/>
          </a:prstGeom>
          <a:gradFill flip="none" rotWithShape="1">
            <a:gsLst>
              <a:gs pos="0">
                <a:srgbClr val="FFC000"/>
              </a:gs>
              <a:gs pos="50000">
                <a:srgbClr val="FFFF00"/>
              </a:gs>
              <a:gs pos="88000">
                <a:srgbClr val="F5FF9B"/>
              </a:gs>
            </a:gsLst>
            <a:lin ang="10800000" scaled="1"/>
            <a:tileRect/>
          </a:gra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n-ea"/>
              </a:rPr>
              <a:t>中長期的な成果</a:t>
            </a:r>
          </a:p>
        </p:txBody>
      </p:sp>
      <p:sp>
        <p:nvSpPr>
          <p:cNvPr id="9" name="ホームベース 6">
            <a:extLst>
              <a:ext uri="{FF2B5EF4-FFF2-40B4-BE49-F238E27FC236}">
                <a16:creationId xmlns:a16="http://schemas.microsoft.com/office/drawing/2014/main" id="{B55CA300-A833-47C2-ACF2-A5B27ACEF55A}"/>
              </a:ext>
            </a:extLst>
          </p:cNvPr>
          <p:cNvSpPr/>
          <p:nvPr/>
        </p:nvSpPr>
        <p:spPr>
          <a:xfrm>
            <a:off x="6352580" y="1072606"/>
            <a:ext cx="2174996" cy="354880"/>
          </a:xfrm>
          <a:prstGeom prst="homePlate">
            <a:avLst/>
          </a:prstGeom>
          <a:gradFill flip="none" rotWithShape="1">
            <a:gsLst>
              <a:gs pos="0">
                <a:srgbClr val="FFC000"/>
              </a:gs>
              <a:gs pos="50000">
                <a:srgbClr val="FFFF00"/>
              </a:gs>
              <a:gs pos="88000">
                <a:srgbClr val="F5FF9B"/>
              </a:gs>
            </a:gsLst>
            <a:lin ang="10800000" scaled="1"/>
            <a:tileRect/>
          </a:gra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mn-ea"/>
              </a:rPr>
              <a:t>現在の課題</a:t>
            </a:r>
          </a:p>
        </p:txBody>
      </p:sp>
      <p:graphicFrame>
        <p:nvGraphicFramePr>
          <p:cNvPr id="13" name="図表 12">
            <a:extLst>
              <a:ext uri="{FF2B5EF4-FFF2-40B4-BE49-F238E27FC236}">
                <a16:creationId xmlns:a16="http://schemas.microsoft.com/office/drawing/2014/main" id="{4AF41661-BEB6-4969-A8CF-51896164A99B}"/>
              </a:ext>
            </a:extLst>
          </p:cNvPr>
          <p:cNvGraphicFramePr/>
          <p:nvPr>
            <p:extLst>
              <p:ext uri="{D42A27DB-BD31-4B8C-83A1-F6EECF244321}">
                <p14:modId xmlns:p14="http://schemas.microsoft.com/office/powerpoint/2010/main" val="642293090"/>
              </p:ext>
            </p:extLst>
          </p:nvPr>
        </p:nvGraphicFramePr>
        <p:xfrm>
          <a:off x="6230806" y="1569493"/>
          <a:ext cx="5122994" cy="28933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矢印: 右 13">
            <a:extLst>
              <a:ext uri="{FF2B5EF4-FFF2-40B4-BE49-F238E27FC236}">
                <a16:creationId xmlns:a16="http://schemas.microsoft.com/office/drawing/2014/main" id="{64FD75B7-03AC-4F5E-8C37-AF6603E43A8D}"/>
              </a:ext>
            </a:extLst>
          </p:cNvPr>
          <p:cNvSpPr/>
          <p:nvPr/>
        </p:nvSpPr>
        <p:spPr>
          <a:xfrm>
            <a:off x="1231231" y="5913958"/>
            <a:ext cx="904472" cy="518079"/>
          </a:xfrm>
          <a:prstGeom prst="rightArrow">
            <a:avLst/>
          </a:prstGeom>
          <a:solidFill>
            <a:schemeClr val="accent2">
              <a:lumMod val="60000"/>
              <a:lumOff val="4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a:p>
        </p:txBody>
      </p:sp>
      <p:sp>
        <p:nvSpPr>
          <p:cNvPr id="15" name="テキスト ボックス 14">
            <a:extLst>
              <a:ext uri="{FF2B5EF4-FFF2-40B4-BE49-F238E27FC236}">
                <a16:creationId xmlns:a16="http://schemas.microsoft.com/office/drawing/2014/main" id="{587D5085-8CA8-477D-9E55-79B683E549B7}"/>
              </a:ext>
            </a:extLst>
          </p:cNvPr>
          <p:cNvSpPr txBox="1"/>
          <p:nvPr/>
        </p:nvSpPr>
        <p:spPr>
          <a:xfrm>
            <a:off x="2475413" y="5819054"/>
            <a:ext cx="7754334" cy="646331"/>
          </a:xfrm>
          <a:prstGeom prst="rect">
            <a:avLst/>
          </a:prstGeom>
          <a:ln w="28575">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ja-JP" altLang="en-US" dirty="0"/>
              <a:t>早期診断の実現により、早期に適切な支援（療育サービスの利用や自立支援等）を行うためには、新たなアプローチの検討が必要</a:t>
            </a:r>
          </a:p>
        </p:txBody>
      </p:sp>
      <p:sp>
        <p:nvSpPr>
          <p:cNvPr id="10" name="正方形/長方形 9">
            <a:extLst>
              <a:ext uri="{FF2B5EF4-FFF2-40B4-BE49-F238E27FC236}">
                <a16:creationId xmlns:a16="http://schemas.microsoft.com/office/drawing/2014/main" id="{ED45A11C-FD50-41E7-BE1B-DE35629AEAB3}"/>
              </a:ext>
            </a:extLst>
          </p:cNvPr>
          <p:cNvSpPr/>
          <p:nvPr/>
        </p:nvSpPr>
        <p:spPr>
          <a:xfrm>
            <a:off x="418388" y="429047"/>
            <a:ext cx="4932753" cy="39042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2000" b="1" dirty="0">
                <a:latin typeface="+mn-ea"/>
              </a:rPr>
              <a:t>これまでの取組みの成果と課題</a:t>
            </a:r>
          </a:p>
        </p:txBody>
      </p:sp>
    </p:spTree>
    <p:extLst>
      <p:ext uri="{BB962C8B-B14F-4D97-AF65-F5344CB8AC3E}">
        <p14:creationId xmlns:p14="http://schemas.microsoft.com/office/powerpoint/2010/main" val="3941150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9ACBB60-4DF2-47B9-8CF5-D348303FED42}"/>
              </a:ext>
            </a:extLst>
          </p:cNvPr>
          <p:cNvSpPr>
            <a:spLocks noGrp="1"/>
          </p:cNvSpPr>
          <p:nvPr>
            <p:ph type="sldNum" sz="quarter" idx="12"/>
          </p:nvPr>
        </p:nvSpPr>
        <p:spPr/>
        <p:txBody>
          <a:bodyPr/>
          <a:lstStyle/>
          <a:p>
            <a:fld id="{3F044110-C8C5-4837-8817-7F8B4D0D154B}" type="slidenum">
              <a:rPr kumimoji="1" lang="ja-JP" altLang="en-US" smtClean="0"/>
              <a:t>23</a:t>
            </a:fld>
            <a:endParaRPr kumimoji="1" lang="ja-JP" altLang="en-US"/>
          </a:p>
        </p:txBody>
      </p:sp>
      <p:sp>
        <p:nvSpPr>
          <p:cNvPr id="6" name="テキスト ボックス 5">
            <a:extLst>
              <a:ext uri="{FF2B5EF4-FFF2-40B4-BE49-F238E27FC236}">
                <a16:creationId xmlns:a16="http://schemas.microsoft.com/office/drawing/2014/main" id="{2A3209D0-A1B5-434A-81FE-A8D1B21381F5}"/>
              </a:ext>
            </a:extLst>
          </p:cNvPr>
          <p:cNvSpPr txBox="1"/>
          <p:nvPr/>
        </p:nvSpPr>
        <p:spPr>
          <a:xfrm>
            <a:off x="9928973" y="1591129"/>
            <a:ext cx="1196173" cy="41549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ja-JP" altLang="en-US" sz="2400" dirty="0"/>
              <a:t>拠</a:t>
            </a:r>
            <a:endParaRPr lang="en-US" altLang="ja-JP" sz="2400" dirty="0"/>
          </a:p>
          <a:p>
            <a:pPr algn="ctr"/>
            <a:endParaRPr lang="en-US" altLang="ja-JP" sz="2400" dirty="0"/>
          </a:p>
          <a:p>
            <a:pPr algn="ctr"/>
            <a:r>
              <a:rPr lang="ja-JP" altLang="en-US" sz="2400" dirty="0"/>
              <a:t>点</a:t>
            </a:r>
            <a:endParaRPr lang="en-US" altLang="ja-JP" sz="2400" dirty="0"/>
          </a:p>
          <a:p>
            <a:pPr algn="ctr"/>
            <a:endParaRPr lang="en-US" altLang="ja-JP" sz="2400" dirty="0"/>
          </a:p>
          <a:p>
            <a:pPr algn="ctr"/>
            <a:r>
              <a:rPr lang="ja-JP" altLang="en-US" sz="2400" dirty="0"/>
              <a:t>医</a:t>
            </a:r>
            <a:endParaRPr lang="en-US" altLang="ja-JP" sz="2400" dirty="0"/>
          </a:p>
          <a:p>
            <a:pPr algn="ctr"/>
            <a:endParaRPr lang="en-US" altLang="ja-JP" sz="2400" dirty="0"/>
          </a:p>
          <a:p>
            <a:pPr algn="ctr"/>
            <a:r>
              <a:rPr lang="ja-JP" altLang="en-US" sz="2400" dirty="0"/>
              <a:t>療</a:t>
            </a:r>
            <a:endParaRPr lang="en-US" altLang="ja-JP" sz="2400" dirty="0"/>
          </a:p>
          <a:p>
            <a:pPr algn="ctr"/>
            <a:endParaRPr lang="en-US" altLang="ja-JP" sz="2400" dirty="0"/>
          </a:p>
          <a:p>
            <a:pPr algn="ctr"/>
            <a:r>
              <a:rPr lang="ja-JP" altLang="en-US" sz="2400" dirty="0"/>
              <a:t>機</a:t>
            </a:r>
            <a:endParaRPr lang="en-US" altLang="ja-JP" sz="2400" dirty="0"/>
          </a:p>
          <a:p>
            <a:pPr algn="ctr"/>
            <a:endParaRPr lang="en-US" altLang="ja-JP" sz="2400" dirty="0"/>
          </a:p>
          <a:p>
            <a:pPr algn="ctr"/>
            <a:r>
              <a:rPr lang="ja-JP" altLang="en-US" sz="2400" dirty="0"/>
              <a:t>関</a:t>
            </a:r>
          </a:p>
        </p:txBody>
      </p:sp>
      <p:sp>
        <p:nvSpPr>
          <p:cNvPr id="7" name="テキスト ボックス 6">
            <a:extLst>
              <a:ext uri="{FF2B5EF4-FFF2-40B4-BE49-F238E27FC236}">
                <a16:creationId xmlns:a16="http://schemas.microsoft.com/office/drawing/2014/main" id="{7962EF6B-24E7-4B0C-A589-C6C6C05D61FC}"/>
              </a:ext>
            </a:extLst>
          </p:cNvPr>
          <p:cNvSpPr txBox="1"/>
          <p:nvPr/>
        </p:nvSpPr>
        <p:spPr>
          <a:xfrm>
            <a:off x="652918" y="1591129"/>
            <a:ext cx="1776205" cy="113107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350" dirty="0"/>
              <a:t>〔</a:t>
            </a:r>
            <a:r>
              <a:rPr lang="ja-JP" altLang="en-US" sz="1350" dirty="0"/>
              <a:t>関係機関</a:t>
            </a:r>
            <a:r>
              <a:rPr lang="en-US" altLang="ja-JP" sz="1350" dirty="0"/>
              <a:t>〕</a:t>
            </a:r>
          </a:p>
          <a:p>
            <a:r>
              <a:rPr lang="ja-JP" altLang="en-US" sz="1350" dirty="0"/>
              <a:t>保健センター</a:t>
            </a:r>
            <a:endParaRPr lang="en-US" altLang="ja-JP" sz="1350" dirty="0"/>
          </a:p>
          <a:p>
            <a:r>
              <a:rPr lang="ja-JP" altLang="en-US" sz="1350" dirty="0"/>
              <a:t>保育所・学校等</a:t>
            </a:r>
            <a:endParaRPr lang="en-US" altLang="ja-JP" sz="1350" dirty="0"/>
          </a:p>
          <a:p>
            <a:r>
              <a:rPr lang="ja-JP" altLang="en-US" sz="1350" dirty="0"/>
              <a:t>就職支援機関</a:t>
            </a:r>
            <a:endParaRPr lang="en-US" altLang="ja-JP" sz="1350" dirty="0"/>
          </a:p>
          <a:p>
            <a:r>
              <a:rPr lang="ja-JP" altLang="en-US" sz="1350" dirty="0"/>
              <a:t>相談窓口</a:t>
            </a:r>
            <a:endParaRPr lang="en-US" altLang="ja-JP" sz="1350" dirty="0"/>
          </a:p>
        </p:txBody>
      </p:sp>
      <p:sp>
        <p:nvSpPr>
          <p:cNvPr id="8" name="テキスト ボックス 7">
            <a:extLst>
              <a:ext uri="{FF2B5EF4-FFF2-40B4-BE49-F238E27FC236}">
                <a16:creationId xmlns:a16="http://schemas.microsoft.com/office/drawing/2014/main" id="{C9A30954-A669-4271-8D91-CBF83894E512}"/>
              </a:ext>
            </a:extLst>
          </p:cNvPr>
          <p:cNvSpPr txBox="1"/>
          <p:nvPr/>
        </p:nvSpPr>
        <p:spPr>
          <a:xfrm>
            <a:off x="537372" y="1072058"/>
            <a:ext cx="5798655" cy="338554"/>
          </a:xfrm>
          <a:prstGeom prst="rect">
            <a:avLst/>
          </a:prstGeom>
          <a:noFill/>
        </p:spPr>
        <p:txBody>
          <a:bodyPr wrap="square" rtlCol="0">
            <a:spAutoFit/>
          </a:bodyPr>
          <a:lstStyle/>
          <a:p>
            <a:r>
              <a:rPr lang="ja-JP" altLang="en-US" sz="1600" dirty="0"/>
              <a:t>◆受診のきっかけ①　困り感や気づきからの受診</a:t>
            </a:r>
          </a:p>
        </p:txBody>
      </p:sp>
      <p:sp>
        <p:nvSpPr>
          <p:cNvPr id="9" name="テキスト ボックス 8">
            <a:extLst>
              <a:ext uri="{FF2B5EF4-FFF2-40B4-BE49-F238E27FC236}">
                <a16:creationId xmlns:a16="http://schemas.microsoft.com/office/drawing/2014/main" id="{BE55ADEF-6DA2-46CE-8929-9243379A0C84}"/>
              </a:ext>
            </a:extLst>
          </p:cNvPr>
          <p:cNvSpPr txBox="1"/>
          <p:nvPr/>
        </p:nvSpPr>
        <p:spPr>
          <a:xfrm>
            <a:off x="4699289" y="1599118"/>
            <a:ext cx="2544988" cy="113107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350" dirty="0"/>
              <a:t>〔</a:t>
            </a:r>
            <a:r>
              <a:rPr lang="ja-JP" altLang="en-US" sz="1350" dirty="0"/>
              <a:t>本人・家族</a:t>
            </a:r>
            <a:r>
              <a:rPr lang="en-US" altLang="ja-JP" sz="1350" dirty="0"/>
              <a:t>〕</a:t>
            </a:r>
          </a:p>
          <a:p>
            <a:r>
              <a:rPr lang="ja-JP" altLang="en-US" sz="1350" dirty="0"/>
              <a:t>・乳幼児健診での気づき</a:t>
            </a:r>
            <a:endParaRPr lang="en-US" altLang="ja-JP" sz="1350" dirty="0"/>
          </a:p>
          <a:p>
            <a:r>
              <a:rPr lang="ja-JP" altLang="en-US" sz="1350" dirty="0"/>
              <a:t>・保育所・学校等での困り感</a:t>
            </a:r>
          </a:p>
          <a:p>
            <a:r>
              <a:rPr lang="ja-JP" altLang="en-US" sz="1350" dirty="0"/>
              <a:t>・求職・就労継続が困難</a:t>
            </a:r>
          </a:p>
          <a:p>
            <a:r>
              <a:rPr lang="ja-JP" altLang="en-US" sz="1350" dirty="0"/>
              <a:t>・各種相談窓口での気づき</a:t>
            </a:r>
          </a:p>
        </p:txBody>
      </p:sp>
      <p:sp>
        <p:nvSpPr>
          <p:cNvPr id="11" name="テキスト ボックス 10">
            <a:extLst>
              <a:ext uri="{FF2B5EF4-FFF2-40B4-BE49-F238E27FC236}">
                <a16:creationId xmlns:a16="http://schemas.microsoft.com/office/drawing/2014/main" id="{02A002C5-2EF6-4EE6-A865-62D95F621E0F}"/>
              </a:ext>
            </a:extLst>
          </p:cNvPr>
          <p:cNvSpPr txBox="1"/>
          <p:nvPr/>
        </p:nvSpPr>
        <p:spPr>
          <a:xfrm>
            <a:off x="4805349" y="4371763"/>
            <a:ext cx="2587903" cy="13388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350" dirty="0"/>
              <a:t>〔</a:t>
            </a:r>
            <a:r>
              <a:rPr lang="ja-JP" altLang="en-US" sz="1350" dirty="0"/>
              <a:t>本人・家族</a:t>
            </a:r>
            <a:r>
              <a:rPr lang="en-US" altLang="ja-JP" sz="1350" dirty="0"/>
              <a:t>〕</a:t>
            </a:r>
          </a:p>
          <a:p>
            <a:r>
              <a:rPr lang="ja-JP" altLang="en-US" sz="1350" dirty="0"/>
              <a:t>・受給者証の取得</a:t>
            </a:r>
            <a:endParaRPr lang="en-US" altLang="ja-JP" sz="1350" dirty="0"/>
          </a:p>
          <a:p>
            <a:r>
              <a:rPr lang="ja-JP" altLang="en-US" sz="1350" dirty="0"/>
              <a:t>・特別児童扶養手当申請</a:t>
            </a:r>
            <a:endParaRPr lang="en-US" altLang="ja-JP" sz="1350" dirty="0"/>
          </a:p>
          <a:p>
            <a:r>
              <a:rPr lang="ja-JP" altLang="en-US" sz="1350" dirty="0"/>
              <a:t>・障害児福祉手当申請</a:t>
            </a:r>
          </a:p>
          <a:p>
            <a:r>
              <a:rPr lang="ja-JP" altLang="en-US" sz="1350" dirty="0"/>
              <a:t>・障害基礎年金申請</a:t>
            </a:r>
          </a:p>
          <a:p>
            <a:r>
              <a:rPr lang="ja-JP" altLang="en-US" sz="1350" dirty="0"/>
              <a:t>・精神障害者保健福祉手帳取得</a:t>
            </a:r>
            <a:endParaRPr lang="en-US" altLang="ja-JP" sz="1350" dirty="0"/>
          </a:p>
        </p:txBody>
      </p:sp>
      <p:sp>
        <p:nvSpPr>
          <p:cNvPr id="12" name="テキスト ボックス 11">
            <a:extLst>
              <a:ext uri="{FF2B5EF4-FFF2-40B4-BE49-F238E27FC236}">
                <a16:creationId xmlns:a16="http://schemas.microsoft.com/office/drawing/2014/main" id="{6443427F-BF03-475C-BDE5-E059D0C60A3D}"/>
              </a:ext>
            </a:extLst>
          </p:cNvPr>
          <p:cNvSpPr txBox="1"/>
          <p:nvPr/>
        </p:nvSpPr>
        <p:spPr>
          <a:xfrm>
            <a:off x="505589" y="3999022"/>
            <a:ext cx="5798655" cy="338554"/>
          </a:xfrm>
          <a:prstGeom prst="rect">
            <a:avLst/>
          </a:prstGeom>
          <a:noFill/>
        </p:spPr>
        <p:txBody>
          <a:bodyPr wrap="square" rtlCol="0">
            <a:spAutoFit/>
          </a:bodyPr>
          <a:lstStyle/>
          <a:p>
            <a:r>
              <a:rPr lang="ja-JP" altLang="en-US" sz="1600" dirty="0"/>
              <a:t>◆受診のきっかけ②　制度利用のための受診</a:t>
            </a:r>
          </a:p>
        </p:txBody>
      </p:sp>
      <p:cxnSp>
        <p:nvCxnSpPr>
          <p:cNvPr id="14" name="直線矢印コネクタ 13">
            <a:extLst>
              <a:ext uri="{FF2B5EF4-FFF2-40B4-BE49-F238E27FC236}">
                <a16:creationId xmlns:a16="http://schemas.microsoft.com/office/drawing/2014/main" id="{EECAF945-EE89-468F-8A71-7067CC683379}"/>
              </a:ext>
            </a:extLst>
          </p:cNvPr>
          <p:cNvCxnSpPr>
            <a:cxnSpLocks/>
          </p:cNvCxnSpPr>
          <p:nvPr/>
        </p:nvCxnSpPr>
        <p:spPr>
          <a:xfrm>
            <a:off x="2450739" y="2268759"/>
            <a:ext cx="2290127" cy="91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テキスト ボックス 15">
            <a:extLst>
              <a:ext uri="{FF2B5EF4-FFF2-40B4-BE49-F238E27FC236}">
                <a16:creationId xmlns:a16="http://schemas.microsoft.com/office/drawing/2014/main" id="{F4AB2694-8A33-4D6B-84F7-E5ADBF4781E9}"/>
              </a:ext>
            </a:extLst>
          </p:cNvPr>
          <p:cNvSpPr txBox="1"/>
          <p:nvPr/>
        </p:nvSpPr>
        <p:spPr>
          <a:xfrm>
            <a:off x="3312392" y="1639926"/>
            <a:ext cx="764485" cy="300082"/>
          </a:xfrm>
          <a:prstGeom prst="rect">
            <a:avLst/>
          </a:prstGeom>
          <a:noFill/>
        </p:spPr>
        <p:txBody>
          <a:bodyPr wrap="square" rtlCol="0">
            <a:spAutoFit/>
          </a:bodyPr>
          <a:lstStyle/>
          <a:p>
            <a:r>
              <a:rPr lang="ja-JP" altLang="en-US" sz="1350" dirty="0"/>
              <a:t>相談</a:t>
            </a:r>
          </a:p>
        </p:txBody>
      </p:sp>
      <p:cxnSp>
        <p:nvCxnSpPr>
          <p:cNvPr id="21" name="直線矢印コネクタ 20">
            <a:extLst>
              <a:ext uri="{FF2B5EF4-FFF2-40B4-BE49-F238E27FC236}">
                <a16:creationId xmlns:a16="http://schemas.microsoft.com/office/drawing/2014/main" id="{8435A2AA-CF6C-49A0-B1DF-3C05DAB13DDF}"/>
              </a:ext>
            </a:extLst>
          </p:cNvPr>
          <p:cNvCxnSpPr>
            <a:cxnSpLocks/>
          </p:cNvCxnSpPr>
          <p:nvPr/>
        </p:nvCxnSpPr>
        <p:spPr>
          <a:xfrm flipH="1" flipV="1">
            <a:off x="2427887" y="1907316"/>
            <a:ext cx="2271402" cy="38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テキスト ボックス 21">
            <a:extLst>
              <a:ext uri="{FF2B5EF4-FFF2-40B4-BE49-F238E27FC236}">
                <a16:creationId xmlns:a16="http://schemas.microsoft.com/office/drawing/2014/main" id="{61F82647-0366-459E-A312-A6AE0F7B51EA}"/>
              </a:ext>
            </a:extLst>
          </p:cNvPr>
          <p:cNvSpPr txBox="1"/>
          <p:nvPr/>
        </p:nvSpPr>
        <p:spPr>
          <a:xfrm>
            <a:off x="2908227" y="2313870"/>
            <a:ext cx="1310722" cy="300082"/>
          </a:xfrm>
          <a:prstGeom prst="rect">
            <a:avLst/>
          </a:prstGeom>
          <a:noFill/>
        </p:spPr>
        <p:txBody>
          <a:bodyPr wrap="square" rtlCol="0">
            <a:spAutoFit/>
          </a:bodyPr>
          <a:lstStyle/>
          <a:p>
            <a:r>
              <a:rPr lang="ja-JP" altLang="en-US" sz="1350" dirty="0"/>
              <a:t>受診を勧める</a:t>
            </a:r>
          </a:p>
        </p:txBody>
      </p:sp>
      <p:sp>
        <p:nvSpPr>
          <p:cNvPr id="27" name="テキスト ボックス 26">
            <a:extLst>
              <a:ext uri="{FF2B5EF4-FFF2-40B4-BE49-F238E27FC236}">
                <a16:creationId xmlns:a16="http://schemas.microsoft.com/office/drawing/2014/main" id="{7FA49066-1EEE-4B52-8D14-8BFA5C0FA10E}"/>
              </a:ext>
            </a:extLst>
          </p:cNvPr>
          <p:cNvSpPr txBox="1"/>
          <p:nvPr/>
        </p:nvSpPr>
        <p:spPr>
          <a:xfrm>
            <a:off x="640530" y="4464122"/>
            <a:ext cx="1953449"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sz="1350" dirty="0"/>
              <a:t>〔</a:t>
            </a:r>
            <a:r>
              <a:rPr lang="ja-JP" altLang="en-US" sz="1350" dirty="0"/>
              <a:t>申請窓口</a:t>
            </a:r>
            <a:r>
              <a:rPr lang="en-US" altLang="ja-JP" sz="1350" dirty="0"/>
              <a:t>〕</a:t>
            </a:r>
          </a:p>
          <a:p>
            <a:r>
              <a:rPr lang="ja-JP" altLang="en-US" sz="1350" dirty="0"/>
              <a:t>市町村</a:t>
            </a:r>
            <a:endParaRPr lang="en-US" altLang="ja-JP" sz="1350" dirty="0"/>
          </a:p>
          <a:p>
            <a:r>
              <a:rPr lang="ja-JP" altLang="en-US" sz="1350" dirty="0"/>
              <a:t>年金事務所</a:t>
            </a:r>
            <a:endParaRPr lang="en-US" altLang="ja-JP" sz="1350" dirty="0"/>
          </a:p>
          <a:p>
            <a:r>
              <a:rPr lang="ja-JP" altLang="en-US" sz="1350" dirty="0"/>
              <a:t>就労支援事業所</a:t>
            </a:r>
            <a:endParaRPr lang="en-US" altLang="ja-JP" sz="1350" dirty="0"/>
          </a:p>
        </p:txBody>
      </p:sp>
      <p:cxnSp>
        <p:nvCxnSpPr>
          <p:cNvPr id="28" name="直線矢印コネクタ 27">
            <a:extLst>
              <a:ext uri="{FF2B5EF4-FFF2-40B4-BE49-F238E27FC236}">
                <a16:creationId xmlns:a16="http://schemas.microsoft.com/office/drawing/2014/main" id="{228425EB-DAFF-4256-A314-5D5C85464C6F}"/>
              </a:ext>
            </a:extLst>
          </p:cNvPr>
          <p:cNvCxnSpPr>
            <a:cxnSpLocks/>
          </p:cNvCxnSpPr>
          <p:nvPr/>
        </p:nvCxnSpPr>
        <p:spPr>
          <a:xfrm>
            <a:off x="2580831" y="5138898"/>
            <a:ext cx="2224518" cy="316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テキスト ボックス 28">
            <a:extLst>
              <a:ext uri="{FF2B5EF4-FFF2-40B4-BE49-F238E27FC236}">
                <a16:creationId xmlns:a16="http://schemas.microsoft.com/office/drawing/2014/main" id="{1FE92645-9A98-47AA-A445-1E121694221D}"/>
              </a:ext>
            </a:extLst>
          </p:cNvPr>
          <p:cNvSpPr txBox="1"/>
          <p:nvPr/>
        </p:nvSpPr>
        <p:spPr>
          <a:xfrm>
            <a:off x="3390572" y="4503943"/>
            <a:ext cx="764485" cy="300082"/>
          </a:xfrm>
          <a:prstGeom prst="rect">
            <a:avLst/>
          </a:prstGeom>
          <a:noFill/>
        </p:spPr>
        <p:txBody>
          <a:bodyPr wrap="square" rtlCol="0">
            <a:spAutoFit/>
          </a:bodyPr>
          <a:lstStyle/>
          <a:p>
            <a:r>
              <a:rPr lang="ja-JP" altLang="en-US" sz="1350" dirty="0"/>
              <a:t>申請</a:t>
            </a:r>
          </a:p>
        </p:txBody>
      </p:sp>
      <p:cxnSp>
        <p:nvCxnSpPr>
          <p:cNvPr id="32" name="直線矢印コネクタ 31">
            <a:extLst>
              <a:ext uri="{FF2B5EF4-FFF2-40B4-BE49-F238E27FC236}">
                <a16:creationId xmlns:a16="http://schemas.microsoft.com/office/drawing/2014/main" id="{963F01E2-65BE-483A-BF7E-67CFCFBD69FA}"/>
              </a:ext>
            </a:extLst>
          </p:cNvPr>
          <p:cNvCxnSpPr>
            <a:cxnSpLocks/>
          </p:cNvCxnSpPr>
          <p:nvPr/>
        </p:nvCxnSpPr>
        <p:spPr>
          <a:xfrm flipH="1" flipV="1">
            <a:off x="2619346" y="4784226"/>
            <a:ext cx="2186003" cy="63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テキスト ボックス 32">
            <a:extLst>
              <a:ext uri="{FF2B5EF4-FFF2-40B4-BE49-F238E27FC236}">
                <a16:creationId xmlns:a16="http://schemas.microsoft.com/office/drawing/2014/main" id="{B3705665-24C2-4341-8839-4861A67B513D}"/>
              </a:ext>
            </a:extLst>
          </p:cNvPr>
          <p:cNvSpPr txBox="1"/>
          <p:nvPr/>
        </p:nvSpPr>
        <p:spPr>
          <a:xfrm>
            <a:off x="2901204" y="5219306"/>
            <a:ext cx="1776205" cy="300082"/>
          </a:xfrm>
          <a:prstGeom prst="rect">
            <a:avLst/>
          </a:prstGeom>
          <a:noFill/>
        </p:spPr>
        <p:txBody>
          <a:bodyPr wrap="square" rtlCol="0">
            <a:spAutoFit/>
          </a:bodyPr>
          <a:lstStyle/>
          <a:p>
            <a:r>
              <a:rPr lang="ja-JP" altLang="en-US" sz="1350" dirty="0"/>
              <a:t>医学的所見の求め</a:t>
            </a:r>
          </a:p>
        </p:txBody>
      </p:sp>
      <p:sp>
        <p:nvSpPr>
          <p:cNvPr id="42" name="矢印: V 字型 41">
            <a:extLst>
              <a:ext uri="{FF2B5EF4-FFF2-40B4-BE49-F238E27FC236}">
                <a16:creationId xmlns:a16="http://schemas.microsoft.com/office/drawing/2014/main" id="{0A175953-1018-4740-8628-C426342DE374}"/>
              </a:ext>
            </a:extLst>
          </p:cNvPr>
          <p:cNvSpPr/>
          <p:nvPr/>
        </p:nvSpPr>
        <p:spPr>
          <a:xfrm>
            <a:off x="8345677" y="1837267"/>
            <a:ext cx="1254222" cy="851227"/>
          </a:xfrm>
          <a:prstGeom prst="notched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 name="テキスト ボックス 30">
            <a:extLst>
              <a:ext uri="{FF2B5EF4-FFF2-40B4-BE49-F238E27FC236}">
                <a16:creationId xmlns:a16="http://schemas.microsoft.com/office/drawing/2014/main" id="{112769CA-1EDF-44EE-A335-B48C1022F0B4}"/>
              </a:ext>
            </a:extLst>
          </p:cNvPr>
          <p:cNvSpPr txBox="1"/>
          <p:nvPr/>
        </p:nvSpPr>
        <p:spPr>
          <a:xfrm>
            <a:off x="8672406" y="2156668"/>
            <a:ext cx="764485" cy="307777"/>
          </a:xfrm>
          <a:prstGeom prst="rect">
            <a:avLst/>
          </a:prstGeom>
          <a:noFill/>
        </p:spPr>
        <p:txBody>
          <a:bodyPr wrap="square" rtlCol="0">
            <a:spAutoFit/>
          </a:bodyPr>
          <a:lstStyle/>
          <a:p>
            <a:r>
              <a:rPr lang="ja-JP" altLang="en-US" sz="1400" dirty="0"/>
              <a:t>受診</a:t>
            </a:r>
          </a:p>
        </p:txBody>
      </p:sp>
      <p:sp>
        <p:nvSpPr>
          <p:cNvPr id="43" name="矢印: V 字型 42">
            <a:extLst>
              <a:ext uri="{FF2B5EF4-FFF2-40B4-BE49-F238E27FC236}">
                <a16:creationId xmlns:a16="http://schemas.microsoft.com/office/drawing/2014/main" id="{582D9FB5-3179-49BA-9606-B4DEE475039D}"/>
              </a:ext>
            </a:extLst>
          </p:cNvPr>
          <p:cNvSpPr/>
          <p:nvPr/>
        </p:nvSpPr>
        <p:spPr>
          <a:xfrm>
            <a:off x="8365613" y="4713284"/>
            <a:ext cx="1283731" cy="851227"/>
          </a:xfrm>
          <a:prstGeom prst="notched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4" name="テキスト ボックス 43">
            <a:extLst>
              <a:ext uri="{FF2B5EF4-FFF2-40B4-BE49-F238E27FC236}">
                <a16:creationId xmlns:a16="http://schemas.microsoft.com/office/drawing/2014/main" id="{1D21F42E-3C74-46AD-B2E0-3B78C82DE01E}"/>
              </a:ext>
            </a:extLst>
          </p:cNvPr>
          <p:cNvSpPr txBox="1"/>
          <p:nvPr/>
        </p:nvSpPr>
        <p:spPr>
          <a:xfrm>
            <a:off x="8722530" y="5004571"/>
            <a:ext cx="764485" cy="307777"/>
          </a:xfrm>
          <a:prstGeom prst="rect">
            <a:avLst/>
          </a:prstGeom>
          <a:noFill/>
        </p:spPr>
        <p:txBody>
          <a:bodyPr wrap="square" rtlCol="0">
            <a:spAutoFit/>
          </a:bodyPr>
          <a:lstStyle/>
          <a:p>
            <a:r>
              <a:rPr lang="ja-JP" altLang="en-US" sz="1400" dirty="0"/>
              <a:t>受診</a:t>
            </a:r>
          </a:p>
        </p:txBody>
      </p:sp>
      <p:sp>
        <p:nvSpPr>
          <p:cNvPr id="45" name="テキスト ボックス 44">
            <a:extLst>
              <a:ext uri="{FF2B5EF4-FFF2-40B4-BE49-F238E27FC236}">
                <a16:creationId xmlns:a16="http://schemas.microsoft.com/office/drawing/2014/main" id="{5E2E9FDC-7A07-4FDB-9E98-D911827695BD}"/>
              </a:ext>
            </a:extLst>
          </p:cNvPr>
          <p:cNvSpPr txBox="1"/>
          <p:nvPr/>
        </p:nvSpPr>
        <p:spPr>
          <a:xfrm>
            <a:off x="4740866" y="2936443"/>
            <a:ext cx="3439458" cy="97317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altLang="ja-JP" sz="1400" dirty="0">
                <a:solidFill>
                  <a:schemeClr val="tx1"/>
                </a:solidFill>
              </a:rPr>
              <a:t>〈</a:t>
            </a:r>
            <a:r>
              <a:rPr lang="ja-JP" altLang="en-US" sz="1400" dirty="0">
                <a:solidFill>
                  <a:schemeClr val="tx1"/>
                </a:solidFill>
              </a:rPr>
              <a:t>本人・家族のニーズ</a:t>
            </a:r>
            <a:r>
              <a:rPr lang="en-US" altLang="ja-JP" sz="1400" dirty="0">
                <a:solidFill>
                  <a:schemeClr val="tx1"/>
                </a:solidFill>
              </a:rPr>
              <a:t>〉</a:t>
            </a:r>
          </a:p>
          <a:p>
            <a:r>
              <a:rPr lang="ja-JP" altLang="en-US" sz="1400" dirty="0">
                <a:solidFill>
                  <a:schemeClr val="tx1"/>
                </a:solidFill>
              </a:rPr>
              <a:t>・困り感の原因をつきとめたい（診断）</a:t>
            </a:r>
          </a:p>
          <a:p>
            <a:r>
              <a:rPr lang="ja-JP" altLang="en-US" sz="1400" dirty="0">
                <a:solidFill>
                  <a:schemeClr val="tx1"/>
                </a:solidFill>
              </a:rPr>
              <a:t>・症状を落ち着かせたい（投薬等）</a:t>
            </a:r>
            <a:endParaRPr lang="en-US" altLang="ja-JP" sz="1400" dirty="0">
              <a:solidFill>
                <a:schemeClr val="tx1"/>
              </a:solidFill>
            </a:endParaRPr>
          </a:p>
          <a:p>
            <a:r>
              <a:rPr lang="ja-JP" altLang="en-US" sz="1400" dirty="0">
                <a:solidFill>
                  <a:schemeClr val="tx1"/>
                </a:solidFill>
              </a:rPr>
              <a:t>・今後の対応を相談したい（相談）</a:t>
            </a:r>
          </a:p>
        </p:txBody>
      </p:sp>
      <p:sp>
        <p:nvSpPr>
          <p:cNvPr id="49" name="テキスト ボックス 48">
            <a:extLst>
              <a:ext uri="{FF2B5EF4-FFF2-40B4-BE49-F238E27FC236}">
                <a16:creationId xmlns:a16="http://schemas.microsoft.com/office/drawing/2014/main" id="{ECC8419F-8384-4159-A69C-50718B43125A}"/>
              </a:ext>
            </a:extLst>
          </p:cNvPr>
          <p:cNvSpPr txBox="1"/>
          <p:nvPr/>
        </p:nvSpPr>
        <p:spPr>
          <a:xfrm>
            <a:off x="4809423" y="5947685"/>
            <a:ext cx="3798879" cy="52322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altLang="ja-JP" sz="1400" dirty="0">
                <a:solidFill>
                  <a:schemeClr val="tx1"/>
                </a:solidFill>
              </a:rPr>
              <a:t>〈</a:t>
            </a:r>
            <a:r>
              <a:rPr lang="ja-JP" altLang="en-US" sz="1400" dirty="0">
                <a:solidFill>
                  <a:schemeClr val="tx1"/>
                </a:solidFill>
              </a:rPr>
              <a:t>本人・家族のニーズ</a:t>
            </a:r>
            <a:r>
              <a:rPr lang="en-US" altLang="ja-JP" sz="1400" dirty="0">
                <a:solidFill>
                  <a:schemeClr val="tx1"/>
                </a:solidFill>
              </a:rPr>
              <a:t>〉</a:t>
            </a:r>
          </a:p>
          <a:p>
            <a:r>
              <a:rPr lang="ja-JP" altLang="en-US" sz="1400" dirty="0">
                <a:solidFill>
                  <a:schemeClr val="tx1"/>
                </a:solidFill>
              </a:rPr>
              <a:t>・手当、サービス等の各種制度を利用したい</a:t>
            </a:r>
          </a:p>
        </p:txBody>
      </p:sp>
      <p:pic>
        <p:nvPicPr>
          <p:cNvPr id="20" name="グラフィックス 19" descr="医師男性 単色塗りつぶし">
            <a:extLst>
              <a:ext uri="{FF2B5EF4-FFF2-40B4-BE49-F238E27FC236}">
                <a16:creationId xmlns:a16="http://schemas.microsoft.com/office/drawing/2014/main" id="{B080D8F5-4201-8A6F-3AB1-8491F6C9124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992864" y="5295957"/>
            <a:ext cx="787843" cy="787843"/>
          </a:xfrm>
          <a:prstGeom prst="rect">
            <a:avLst/>
          </a:prstGeom>
        </p:spPr>
      </p:pic>
      <p:pic>
        <p:nvPicPr>
          <p:cNvPr id="34" name="グラフィックス 33" descr="オフィス ワーカー (女性) 単色塗りつぶし">
            <a:extLst>
              <a:ext uri="{FF2B5EF4-FFF2-40B4-BE49-F238E27FC236}">
                <a16:creationId xmlns:a16="http://schemas.microsoft.com/office/drawing/2014/main" id="{50F6464B-3FDF-1D22-D80D-9F3B128660C3}"/>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791450" y="2265801"/>
            <a:ext cx="687417" cy="687417"/>
          </a:xfrm>
          <a:prstGeom prst="rect">
            <a:avLst/>
          </a:prstGeom>
        </p:spPr>
      </p:pic>
      <p:pic>
        <p:nvPicPr>
          <p:cNvPr id="38" name="グラフィックス 37" descr="オフィス ワーカー (男性) 単色塗りつぶし">
            <a:extLst>
              <a:ext uri="{FF2B5EF4-FFF2-40B4-BE49-F238E27FC236}">
                <a16:creationId xmlns:a16="http://schemas.microsoft.com/office/drawing/2014/main" id="{ECA1787C-0E6D-9198-287D-5F9C84E655D4}"/>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2096897" y="5282690"/>
            <a:ext cx="625022" cy="625022"/>
          </a:xfrm>
          <a:prstGeom prst="rect">
            <a:avLst/>
          </a:prstGeom>
        </p:spPr>
      </p:pic>
      <p:pic>
        <p:nvPicPr>
          <p:cNvPr id="40" name="グラフィックス 39" descr="男の子がいる家族 単色塗りつぶし">
            <a:extLst>
              <a:ext uri="{FF2B5EF4-FFF2-40B4-BE49-F238E27FC236}">
                <a16:creationId xmlns:a16="http://schemas.microsoft.com/office/drawing/2014/main" id="{F4C5D99B-BC86-BB0C-1560-EB9046E860E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7306499" y="2115785"/>
            <a:ext cx="654589" cy="654589"/>
          </a:xfrm>
          <a:prstGeom prst="rect">
            <a:avLst/>
          </a:prstGeom>
        </p:spPr>
      </p:pic>
      <p:sp>
        <p:nvSpPr>
          <p:cNvPr id="41" name="矢印: 右カーブ 40">
            <a:extLst>
              <a:ext uri="{FF2B5EF4-FFF2-40B4-BE49-F238E27FC236}">
                <a16:creationId xmlns:a16="http://schemas.microsoft.com/office/drawing/2014/main" id="{CC26C37C-BEAE-C757-4C3D-277BEF625D82}"/>
              </a:ext>
            </a:extLst>
          </p:cNvPr>
          <p:cNvSpPr/>
          <p:nvPr/>
        </p:nvSpPr>
        <p:spPr>
          <a:xfrm rot="21264660">
            <a:off x="4333304" y="2633275"/>
            <a:ext cx="416715" cy="513745"/>
          </a:xfrm>
          <a:prstGeom prst="curved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ja-JP" altLang="en-US"/>
          </a:p>
        </p:txBody>
      </p:sp>
      <p:sp>
        <p:nvSpPr>
          <p:cNvPr id="52" name="矢印: 上カーブ 51">
            <a:extLst>
              <a:ext uri="{FF2B5EF4-FFF2-40B4-BE49-F238E27FC236}">
                <a16:creationId xmlns:a16="http://schemas.microsoft.com/office/drawing/2014/main" id="{3E22B6B9-D1C5-FA84-E285-F7E0D234DF0C}"/>
              </a:ext>
            </a:extLst>
          </p:cNvPr>
          <p:cNvSpPr/>
          <p:nvPr/>
        </p:nvSpPr>
        <p:spPr>
          <a:xfrm rot="4788424">
            <a:off x="4385920" y="5796779"/>
            <a:ext cx="531585" cy="425632"/>
          </a:xfrm>
          <a:prstGeom prst="curvedUp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ja-JP" altLang="en-US"/>
          </a:p>
        </p:txBody>
      </p:sp>
      <p:pic>
        <p:nvPicPr>
          <p:cNvPr id="53" name="グラフィックス 52" descr="男の子がいる家族 単色塗りつぶし">
            <a:extLst>
              <a:ext uri="{FF2B5EF4-FFF2-40B4-BE49-F238E27FC236}">
                <a16:creationId xmlns:a16="http://schemas.microsoft.com/office/drawing/2014/main" id="{3735FFD2-7C9E-82DC-2746-321448F883B7}"/>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7442810" y="5138898"/>
            <a:ext cx="654589" cy="654589"/>
          </a:xfrm>
          <a:prstGeom prst="rect">
            <a:avLst/>
          </a:prstGeom>
        </p:spPr>
      </p:pic>
      <p:sp>
        <p:nvSpPr>
          <p:cNvPr id="35" name="正方形/長方形 34">
            <a:extLst>
              <a:ext uri="{FF2B5EF4-FFF2-40B4-BE49-F238E27FC236}">
                <a16:creationId xmlns:a16="http://schemas.microsoft.com/office/drawing/2014/main" id="{ED45A11C-FD50-41E7-BE1B-DE35629AEAB3}"/>
              </a:ext>
            </a:extLst>
          </p:cNvPr>
          <p:cNvSpPr/>
          <p:nvPr/>
        </p:nvSpPr>
        <p:spPr>
          <a:xfrm>
            <a:off x="485408" y="257289"/>
            <a:ext cx="9144000" cy="455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2000" b="1" dirty="0">
                <a:latin typeface="+mn-ea"/>
              </a:rPr>
              <a:t>アプローチ１　拠点医療機関に集中する患者の分散化</a:t>
            </a:r>
          </a:p>
        </p:txBody>
      </p:sp>
    </p:spTree>
    <p:extLst>
      <p:ext uri="{BB962C8B-B14F-4D97-AF65-F5344CB8AC3E}">
        <p14:creationId xmlns:p14="http://schemas.microsoft.com/office/powerpoint/2010/main" val="1475516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95BC7A2-57FC-4EC0-995F-74EDD28FDF3C}"/>
              </a:ext>
            </a:extLst>
          </p:cNvPr>
          <p:cNvSpPr>
            <a:spLocks noGrp="1"/>
          </p:cNvSpPr>
          <p:nvPr>
            <p:ph type="sldNum" sz="quarter" idx="12"/>
          </p:nvPr>
        </p:nvSpPr>
        <p:spPr/>
        <p:txBody>
          <a:bodyPr/>
          <a:lstStyle/>
          <a:p>
            <a:fld id="{49ABCAEC-7D34-E549-A96E-FCEDAADBE4B0}" type="slidenum">
              <a:rPr lang="en-US" smtClean="0"/>
              <a:pPr/>
              <a:t>24</a:t>
            </a:fld>
            <a:endParaRPr lang="en-US" dirty="0"/>
          </a:p>
        </p:txBody>
      </p:sp>
      <p:sp>
        <p:nvSpPr>
          <p:cNvPr id="3" name="正方形/長方形 2">
            <a:extLst>
              <a:ext uri="{FF2B5EF4-FFF2-40B4-BE49-F238E27FC236}">
                <a16:creationId xmlns:a16="http://schemas.microsoft.com/office/drawing/2014/main" id="{21629FD5-4AA7-44A5-82A0-9053F39CEA3B}"/>
              </a:ext>
            </a:extLst>
          </p:cNvPr>
          <p:cNvSpPr/>
          <p:nvPr/>
        </p:nvSpPr>
        <p:spPr>
          <a:xfrm>
            <a:off x="511913" y="536138"/>
            <a:ext cx="9144000" cy="455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2000" b="1" dirty="0">
                <a:latin typeface="+mn-ea"/>
              </a:rPr>
              <a:t>ワーキンググループ及び拠点医療機関懇話会等での意見</a:t>
            </a:r>
          </a:p>
        </p:txBody>
      </p:sp>
      <p:sp>
        <p:nvSpPr>
          <p:cNvPr id="5" name="テキスト ボックス 4">
            <a:extLst>
              <a:ext uri="{FF2B5EF4-FFF2-40B4-BE49-F238E27FC236}">
                <a16:creationId xmlns:a16="http://schemas.microsoft.com/office/drawing/2014/main" id="{5AF8217B-FEB7-4947-A4BA-FD85DA63998A}"/>
              </a:ext>
            </a:extLst>
          </p:cNvPr>
          <p:cNvSpPr txBox="1"/>
          <p:nvPr/>
        </p:nvSpPr>
        <p:spPr>
          <a:xfrm>
            <a:off x="838200" y="5509687"/>
            <a:ext cx="10182089" cy="92333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en-US" dirty="0">
                <a:solidFill>
                  <a:schemeClr val="tx1"/>
                </a:solidFill>
                <a:latin typeface="+mn-ea"/>
              </a:rPr>
              <a:t>◆医療機関同士の役割分担が必要</a:t>
            </a:r>
            <a:endParaRPr lang="en-US" altLang="ja-JP" dirty="0">
              <a:solidFill>
                <a:schemeClr val="tx1"/>
              </a:solidFill>
              <a:latin typeface="+mn-ea"/>
            </a:endParaRPr>
          </a:p>
          <a:p>
            <a:r>
              <a:rPr lang="ja-JP" altLang="en-US" dirty="0">
                <a:solidFill>
                  <a:schemeClr val="tx1"/>
                </a:solidFill>
                <a:latin typeface="+mn-ea"/>
              </a:rPr>
              <a:t>◆医療機関を紹介する支援者へ地域の登録医療機関を周知する</a:t>
            </a:r>
            <a:r>
              <a:rPr lang="ja-JP" altLang="en-US" dirty="0" smtClean="0">
                <a:solidFill>
                  <a:schemeClr val="tx1"/>
                </a:solidFill>
                <a:latin typeface="+mn-ea"/>
              </a:rPr>
              <a:t>必要性</a:t>
            </a:r>
            <a:endParaRPr lang="en-US" altLang="ja-JP" dirty="0" smtClean="0">
              <a:solidFill>
                <a:schemeClr val="tx1"/>
              </a:solidFill>
              <a:latin typeface="+mn-ea"/>
            </a:endParaRPr>
          </a:p>
          <a:p>
            <a:r>
              <a:rPr lang="ja-JP" altLang="en-US" dirty="0">
                <a:solidFill>
                  <a:schemeClr val="tx1"/>
                </a:solidFill>
                <a:latin typeface="+mn-ea"/>
              </a:rPr>
              <a:t>◆ニーズ</a:t>
            </a:r>
            <a:r>
              <a:rPr lang="ja-JP" altLang="en-US" dirty="0" smtClean="0">
                <a:solidFill>
                  <a:schemeClr val="tx1"/>
                </a:solidFill>
                <a:latin typeface="+mn-ea"/>
              </a:rPr>
              <a:t>に</a:t>
            </a:r>
            <a:r>
              <a:rPr lang="ja-JP" altLang="en-US" dirty="0">
                <a:solidFill>
                  <a:schemeClr val="tx1"/>
                </a:solidFill>
                <a:latin typeface="+mn-ea"/>
              </a:rPr>
              <a:t>よっては</a:t>
            </a:r>
            <a:r>
              <a:rPr lang="ja-JP" altLang="en-US" dirty="0" smtClean="0">
                <a:solidFill>
                  <a:schemeClr val="tx1"/>
                </a:solidFill>
                <a:latin typeface="+mn-ea"/>
              </a:rPr>
              <a:t>医療機関以外の支援</a:t>
            </a:r>
            <a:r>
              <a:rPr lang="ja-JP" altLang="en-US" dirty="0">
                <a:solidFill>
                  <a:schemeClr val="tx1"/>
                </a:solidFill>
                <a:latin typeface="+mn-ea"/>
              </a:rPr>
              <a:t>機関</a:t>
            </a:r>
            <a:r>
              <a:rPr lang="ja-JP" altLang="en-US" dirty="0" smtClean="0">
                <a:solidFill>
                  <a:schemeClr val="tx1"/>
                </a:solidFill>
                <a:latin typeface="+mn-ea"/>
              </a:rPr>
              <a:t>へつなぐ必要性</a:t>
            </a:r>
            <a:endParaRPr lang="ja-JP" altLang="en-US" dirty="0">
              <a:solidFill>
                <a:schemeClr val="tx1"/>
              </a:solidFill>
              <a:latin typeface="+mn-ea"/>
            </a:endParaRPr>
          </a:p>
        </p:txBody>
      </p:sp>
      <p:sp>
        <p:nvSpPr>
          <p:cNvPr id="6" name="矢印: 下 5">
            <a:extLst>
              <a:ext uri="{FF2B5EF4-FFF2-40B4-BE49-F238E27FC236}">
                <a16:creationId xmlns:a16="http://schemas.microsoft.com/office/drawing/2014/main" id="{90C54BB4-1B93-4BD9-97DC-BA510F837BB7}"/>
              </a:ext>
            </a:extLst>
          </p:cNvPr>
          <p:cNvSpPr/>
          <p:nvPr/>
        </p:nvSpPr>
        <p:spPr>
          <a:xfrm>
            <a:off x="4713278" y="5001947"/>
            <a:ext cx="1992322" cy="38607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aphicFrame>
        <p:nvGraphicFramePr>
          <p:cNvPr id="7" name="表 7">
            <a:extLst>
              <a:ext uri="{FF2B5EF4-FFF2-40B4-BE49-F238E27FC236}">
                <a16:creationId xmlns:a16="http://schemas.microsoft.com/office/drawing/2014/main" id="{E903BAAC-9185-150A-86B4-6F5B89CA88D4}"/>
              </a:ext>
            </a:extLst>
          </p:cNvPr>
          <p:cNvGraphicFramePr>
            <a:graphicFrameLocks noGrp="1"/>
          </p:cNvGraphicFramePr>
          <p:nvPr>
            <p:extLst>
              <p:ext uri="{D42A27DB-BD31-4B8C-83A1-F6EECF244321}">
                <p14:modId xmlns:p14="http://schemas.microsoft.com/office/powerpoint/2010/main" val="3289155115"/>
              </p:ext>
            </p:extLst>
          </p:nvPr>
        </p:nvGraphicFramePr>
        <p:xfrm>
          <a:off x="630506" y="1145555"/>
          <a:ext cx="10389783" cy="1483360"/>
        </p:xfrm>
        <a:graphic>
          <a:graphicData uri="http://schemas.openxmlformats.org/drawingml/2006/table">
            <a:tbl>
              <a:tblPr firstRow="1" bandRow="1">
                <a:tableStyleId>{5C22544A-7EE6-4342-B048-85BDC9FD1C3A}</a:tableStyleId>
              </a:tblPr>
              <a:tblGrid>
                <a:gridCol w="10389783">
                  <a:extLst>
                    <a:ext uri="{9D8B030D-6E8A-4147-A177-3AD203B41FA5}">
                      <a16:colId xmlns:a16="http://schemas.microsoft.com/office/drawing/2014/main" val="2427212993"/>
                    </a:ext>
                  </a:extLst>
                </a:gridCol>
              </a:tblGrid>
              <a:tr h="370840">
                <a:tc>
                  <a:txBody>
                    <a:bodyPr/>
                    <a:lstStyle/>
                    <a:p>
                      <a:r>
                        <a:rPr kumimoji="1" lang="ja-JP" altLang="en-US" dirty="0"/>
                        <a:t>〇こども・成人ワーキンググループでの意見</a:t>
                      </a:r>
                    </a:p>
                  </a:txBody>
                  <a:tcPr/>
                </a:tc>
                <a:extLst>
                  <a:ext uri="{0D108BD9-81ED-4DB2-BD59-A6C34878D82A}">
                    <a16:rowId xmlns:a16="http://schemas.microsoft.com/office/drawing/2014/main" val="2367074715"/>
                  </a:ext>
                </a:extLst>
              </a:tr>
              <a:tr h="370840">
                <a:tc>
                  <a:txBody>
                    <a:bodyPr/>
                    <a:lstStyle/>
                    <a:p>
                      <a:r>
                        <a:rPr kumimoji="1" lang="ja-JP" altLang="en-US" dirty="0"/>
                        <a:t>どのようなケースの方を医療機関へつなげばよいかわからない</a:t>
                      </a:r>
                    </a:p>
                  </a:txBody>
                  <a:tcPr/>
                </a:tc>
                <a:extLst>
                  <a:ext uri="{0D108BD9-81ED-4DB2-BD59-A6C34878D82A}">
                    <a16:rowId xmlns:a16="http://schemas.microsoft.com/office/drawing/2014/main" val="4080367865"/>
                  </a:ext>
                </a:extLst>
              </a:tr>
              <a:tr h="370840">
                <a:tc>
                  <a:txBody>
                    <a:bodyPr/>
                    <a:lstStyle/>
                    <a:p>
                      <a:r>
                        <a:rPr kumimoji="1" lang="ja-JP" altLang="en-US" dirty="0"/>
                        <a:t>対応してくれる医療機関を見つけるのが難しい場合がある</a:t>
                      </a:r>
                    </a:p>
                  </a:txBody>
                  <a:tcPr/>
                </a:tc>
                <a:extLst>
                  <a:ext uri="{0D108BD9-81ED-4DB2-BD59-A6C34878D82A}">
                    <a16:rowId xmlns:a16="http://schemas.microsoft.com/office/drawing/2014/main" val="524659265"/>
                  </a:ext>
                </a:extLst>
              </a:tr>
              <a:tr h="370840">
                <a:tc>
                  <a:txBody>
                    <a:bodyPr/>
                    <a:lstStyle/>
                    <a:p>
                      <a:r>
                        <a:rPr kumimoji="1" lang="ja-JP" altLang="en-US" dirty="0"/>
                        <a:t>受診すれば困りごとが解決するわけではないが、事前にその説明ができていないケースがある</a:t>
                      </a:r>
                    </a:p>
                  </a:txBody>
                  <a:tcPr/>
                </a:tc>
                <a:extLst>
                  <a:ext uri="{0D108BD9-81ED-4DB2-BD59-A6C34878D82A}">
                    <a16:rowId xmlns:a16="http://schemas.microsoft.com/office/drawing/2014/main" val="4133971065"/>
                  </a:ext>
                </a:extLst>
              </a:tr>
            </a:tbl>
          </a:graphicData>
        </a:graphic>
      </p:graphicFrame>
      <p:graphicFrame>
        <p:nvGraphicFramePr>
          <p:cNvPr id="8" name="表 7">
            <a:extLst>
              <a:ext uri="{FF2B5EF4-FFF2-40B4-BE49-F238E27FC236}">
                <a16:creationId xmlns:a16="http://schemas.microsoft.com/office/drawing/2014/main" id="{9A932379-D06F-05EB-E1EB-16E07F422FA9}"/>
              </a:ext>
            </a:extLst>
          </p:cNvPr>
          <p:cNvGraphicFramePr>
            <a:graphicFrameLocks noGrp="1"/>
          </p:cNvGraphicFramePr>
          <p:nvPr>
            <p:extLst>
              <p:ext uri="{D42A27DB-BD31-4B8C-83A1-F6EECF244321}">
                <p14:modId xmlns:p14="http://schemas.microsoft.com/office/powerpoint/2010/main" val="2678232356"/>
              </p:ext>
            </p:extLst>
          </p:nvPr>
        </p:nvGraphicFramePr>
        <p:xfrm>
          <a:off x="630506" y="3073751"/>
          <a:ext cx="10523332" cy="1483360"/>
        </p:xfrm>
        <a:graphic>
          <a:graphicData uri="http://schemas.openxmlformats.org/drawingml/2006/table">
            <a:tbl>
              <a:tblPr firstRow="1" bandRow="1">
                <a:tableStyleId>{5C22544A-7EE6-4342-B048-85BDC9FD1C3A}</a:tableStyleId>
              </a:tblPr>
              <a:tblGrid>
                <a:gridCol w="10523332">
                  <a:extLst>
                    <a:ext uri="{9D8B030D-6E8A-4147-A177-3AD203B41FA5}">
                      <a16:colId xmlns:a16="http://schemas.microsoft.com/office/drawing/2014/main" val="2427212993"/>
                    </a:ext>
                  </a:extLst>
                </a:gridCol>
              </a:tblGrid>
              <a:tr h="370840">
                <a:tc>
                  <a:txBody>
                    <a:bodyPr/>
                    <a:lstStyle/>
                    <a:p>
                      <a:r>
                        <a:rPr kumimoji="1" lang="ja-JP" altLang="en-US" dirty="0"/>
                        <a:t>〇拠点医療機関の意見</a:t>
                      </a:r>
                    </a:p>
                  </a:txBody>
                  <a:tcPr/>
                </a:tc>
                <a:extLst>
                  <a:ext uri="{0D108BD9-81ED-4DB2-BD59-A6C34878D82A}">
                    <a16:rowId xmlns:a16="http://schemas.microsoft.com/office/drawing/2014/main" val="2367074715"/>
                  </a:ext>
                </a:extLst>
              </a:tr>
              <a:tr h="370840">
                <a:tc>
                  <a:txBody>
                    <a:bodyPr/>
                    <a:lstStyle/>
                    <a:p>
                      <a:r>
                        <a:rPr kumimoji="1" lang="ja-JP" altLang="en-US" dirty="0"/>
                        <a:t>重篤になる前に拠点医療機関を受診してほしかったというケースもある</a:t>
                      </a:r>
                    </a:p>
                  </a:txBody>
                  <a:tcPr/>
                </a:tc>
                <a:extLst>
                  <a:ext uri="{0D108BD9-81ED-4DB2-BD59-A6C34878D82A}">
                    <a16:rowId xmlns:a16="http://schemas.microsoft.com/office/drawing/2014/main" val="4080367865"/>
                  </a:ext>
                </a:extLst>
              </a:tr>
              <a:tr h="370840">
                <a:tc>
                  <a:txBody>
                    <a:bodyPr/>
                    <a:lstStyle/>
                    <a:p>
                      <a:r>
                        <a:rPr kumimoji="1" lang="ja-JP" altLang="en-US" dirty="0"/>
                        <a:t>特定の薬の処方を求めて一定数の患者が拠点医療機関に来る。地域の医療機関で対応できるとよい。</a:t>
                      </a:r>
                    </a:p>
                  </a:txBody>
                  <a:tcPr/>
                </a:tc>
                <a:extLst>
                  <a:ext uri="{0D108BD9-81ED-4DB2-BD59-A6C34878D82A}">
                    <a16:rowId xmlns:a16="http://schemas.microsoft.com/office/drawing/2014/main" val="524659265"/>
                  </a:ext>
                </a:extLst>
              </a:tr>
              <a:tr h="370840">
                <a:tc>
                  <a:txBody>
                    <a:bodyPr/>
                    <a:lstStyle/>
                    <a:p>
                      <a:r>
                        <a:rPr lang="ja-JP" altLang="en-US" dirty="0"/>
                        <a:t>地域の医療機関で対応するにしても、時間と手間がかかる割に診療報酬が見合わない</a:t>
                      </a:r>
                      <a:endParaRPr kumimoji="1" lang="ja-JP" altLang="en-US" dirty="0"/>
                    </a:p>
                  </a:txBody>
                  <a:tcPr/>
                </a:tc>
                <a:extLst>
                  <a:ext uri="{0D108BD9-81ED-4DB2-BD59-A6C34878D82A}">
                    <a16:rowId xmlns:a16="http://schemas.microsoft.com/office/drawing/2014/main" val="4133971065"/>
                  </a:ext>
                </a:extLst>
              </a:tr>
            </a:tbl>
          </a:graphicData>
        </a:graphic>
      </p:graphicFrame>
    </p:spTree>
    <p:extLst>
      <p:ext uri="{BB962C8B-B14F-4D97-AF65-F5344CB8AC3E}">
        <p14:creationId xmlns:p14="http://schemas.microsoft.com/office/powerpoint/2010/main" val="4222653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上カーブ矢印 3"/>
          <p:cNvSpPr/>
          <p:nvPr/>
        </p:nvSpPr>
        <p:spPr>
          <a:xfrm>
            <a:off x="1585771" y="5671267"/>
            <a:ext cx="5956929" cy="96916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3" name="楕円 42">
            <a:extLst>
              <a:ext uri="{FF2B5EF4-FFF2-40B4-BE49-F238E27FC236}">
                <a16:creationId xmlns:a16="http://schemas.microsoft.com/office/drawing/2014/main" id="{63004F36-EEA3-97F9-DE5D-5A0B193534EB}"/>
              </a:ext>
            </a:extLst>
          </p:cNvPr>
          <p:cNvSpPr/>
          <p:nvPr/>
        </p:nvSpPr>
        <p:spPr>
          <a:xfrm>
            <a:off x="6491781" y="2004356"/>
            <a:ext cx="4862019" cy="4222872"/>
          </a:xfrm>
          <a:prstGeom prst="ellipse">
            <a:avLst/>
          </a:prstGeom>
          <a:solidFill>
            <a:schemeClr val="accent6">
              <a:lumMod val="20000"/>
              <a:lumOff val="80000"/>
            </a:schemeClr>
          </a:solidFill>
          <a:ln>
            <a:solidFill>
              <a:schemeClr val="accent6">
                <a:lumMod val="20000"/>
                <a:lumOff val="8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a:p>
        </p:txBody>
      </p:sp>
      <p:sp>
        <p:nvSpPr>
          <p:cNvPr id="2" name="スライド番号プレースホルダー 1">
            <a:extLst>
              <a:ext uri="{FF2B5EF4-FFF2-40B4-BE49-F238E27FC236}">
                <a16:creationId xmlns:a16="http://schemas.microsoft.com/office/drawing/2014/main" id="{FAAD3395-0CBC-4300-A453-F4DCFD424303}"/>
              </a:ext>
            </a:extLst>
          </p:cNvPr>
          <p:cNvSpPr>
            <a:spLocks noGrp="1"/>
          </p:cNvSpPr>
          <p:nvPr>
            <p:ph type="sldNum" sz="quarter" idx="12"/>
          </p:nvPr>
        </p:nvSpPr>
        <p:spPr/>
        <p:txBody>
          <a:bodyPr/>
          <a:lstStyle/>
          <a:p>
            <a:fld id="{3F044110-C8C5-4837-8817-7F8B4D0D154B}" type="slidenum">
              <a:rPr kumimoji="1" lang="ja-JP" altLang="en-US" smtClean="0"/>
              <a:t>25</a:t>
            </a:fld>
            <a:endParaRPr kumimoji="1" lang="ja-JP" altLang="en-US"/>
          </a:p>
        </p:txBody>
      </p:sp>
      <p:sp>
        <p:nvSpPr>
          <p:cNvPr id="3" name="テキスト ボックス 2">
            <a:extLst>
              <a:ext uri="{FF2B5EF4-FFF2-40B4-BE49-F238E27FC236}">
                <a16:creationId xmlns:a16="http://schemas.microsoft.com/office/drawing/2014/main" id="{279B36E4-01CC-4363-97A5-7282221FE25B}"/>
              </a:ext>
            </a:extLst>
          </p:cNvPr>
          <p:cNvSpPr txBox="1"/>
          <p:nvPr/>
        </p:nvSpPr>
        <p:spPr>
          <a:xfrm>
            <a:off x="3583141" y="2045186"/>
            <a:ext cx="861391" cy="41549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ctr"/>
            <a:r>
              <a:rPr lang="ja-JP" altLang="en-US" sz="2400" dirty="0"/>
              <a:t>拠</a:t>
            </a:r>
            <a:endParaRPr lang="en-US" altLang="ja-JP" sz="2400" dirty="0"/>
          </a:p>
          <a:p>
            <a:pPr algn="ctr"/>
            <a:endParaRPr lang="en-US" altLang="ja-JP" sz="2400" dirty="0"/>
          </a:p>
          <a:p>
            <a:pPr algn="ctr"/>
            <a:r>
              <a:rPr lang="ja-JP" altLang="en-US" sz="2400" dirty="0"/>
              <a:t>点</a:t>
            </a:r>
            <a:endParaRPr lang="en-US" altLang="ja-JP" sz="2400" dirty="0"/>
          </a:p>
          <a:p>
            <a:pPr algn="ctr"/>
            <a:endParaRPr lang="en-US" altLang="ja-JP" sz="2400" dirty="0"/>
          </a:p>
          <a:p>
            <a:pPr algn="ctr"/>
            <a:r>
              <a:rPr lang="ja-JP" altLang="en-US" sz="2400" dirty="0"/>
              <a:t>医</a:t>
            </a:r>
            <a:endParaRPr lang="en-US" altLang="ja-JP" sz="2400" dirty="0"/>
          </a:p>
          <a:p>
            <a:pPr algn="ctr"/>
            <a:endParaRPr lang="en-US" altLang="ja-JP" sz="2400" dirty="0"/>
          </a:p>
          <a:p>
            <a:pPr algn="ctr"/>
            <a:r>
              <a:rPr lang="ja-JP" altLang="en-US" sz="2400" dirty="0"/>
              <a:t>療</a:t>
            </a:r>
            <a:endParaRPr lang="en-US" altLang="ja-JP" sz="2400" dirty="0"/>
          </a:p>
          <a:p>
            <a:pPr algn="ctr"/>
            <a:endParaRPr lang="en-US" altLang="ja-JP" sz="2400" dirty="0"/>
          </a:p>
          <a:p>
            <a:pPr algn="ctr"/>
            <a:r>
              <a:rPr lang="ja-JP" altLang="en-US" sz="2400" dirty="0"/>
              <a:t>機</a:t>
            </a:r>
            <a:endParaRPr lang="en-US" altLang="ja-JP" sz="2400" dirty="0"/>
          </a:p>
          <a:p>
            <a:pPr algn="ctr"/>
            <a:endParaRPr lang="en-US" altLang="ja-JP" sz="2400" dirty="0"/>
          </a:p>
          <a:p>
            <a:pPr algn="ctr"/>
            <a:r>
              <a:rPr lang="ja-JP" altLang="en-US" sz="2400" dirty="0"/>
              <a:t>関</a:t>
            </a:r>
          </a:p>
        </p:txBody>
      </p:sp>
      <p:sp>
        <p:nvSpPr>
          <p:cNvPr id="6" name="テキスト ボックス 5">
            <a:extLst>
              <a:ext uri="{FF2B5EF4-FFF2-40B4-BE49-F238E27FC236}">
                <a16:creationId xmlns:a16="http://schemas.microsoft.com/office/drawing/2014/main" id="{7909C8CD-A870-421C-AD2B-F7C01AA2F65A}"/>
              </a:ext>
            </a:extLst>
          </p:cNvPr>
          <p:cNvSpPr txBox="1"/>
          <p:nvPr/>
        </p:nvSpPr>
        <p:spPr>
          <a:xfrm>
            <a:off x="693213" y="2092504"/>
            <a:ext cx="688702" cy="11695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400" dirty="0"/>
              <a:t>本</a:t>
            </a:r>
            <a:endParaRPr lang="en-US" altLang="ja-JP" sz="1400" dirty="0"/>
          </a:p>
          <a:p>
            <a:pPr algn="ctr"/>
            <a:r>
              <a:rPr lang="ja-JP" altLang="en-US" sz="1400" dirty="0"/>
              <a:t>人</a:t>
            </a:r>
            <a:endParaRPr lang="en-US" altLang="ja-JP" sz="1400" dirty="0"/>
          </a:p>
          <a:p>
            <a:pPr algn="ctr"/>
            <a:r>
              <a:rPr lang="ja-JP" altLang="en-US" sz="1400" dirty="0"/>
              <a:t>・</a:t>
            </a:r>
            <a:endParaRPr lang="en-US" altLang="ja-JP" sz="1400" dirty="0"/>
          </a:p>
          <a:p>
            <a:pPr algn="ctr"/>
            <a:r>
              <a:rPr lang="ja-JP" altLang="en-US" sz="1400" dirty="0"/>
              <a:t>家</a:t>
            </a:r>
            <a:endParaRPr lang="en-US" altLang="ja-JP" sz="1400" dirty="0"/>
          </a:p>
          <a:p>
            <a:pPr algn="ctr"/>
            <a:r>
              <a:rPr lang="ja-JP" altLang="en-US" sz="1400" dirty="0"/>
              <a:t>族</a:t>
            </a:r>
          </a:p>
        </p:txBody>
      </p:sp>
      <p:pic>
        <p:nvPicPr>
          <p:cNvPr id="9" name="グラフィックス 8" descr="教授 女性 枠線">
            <a:extLst>
              <a:ext uri="{FF2B5EF4-FFF2-40B4-BE49-F238E27FC236}">
                <a16:creationId xmlns:a16="http://schemas.microsoft.com/office/drawing/2014/main" id="{47BAA47C-C336-713B-6C15-F6C0686D579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627580" y="4882822"/>
            <a:ext cx="914400" cy="914400"/>
          </a:xfrm>
          <a:prstGeom prst="rect">
            <a:avLst/>
          </a:prstGeom>
        </p:spPr>
      </p:pic>
      <p:pic>
        <p:nvPicPr>
          <p:cNvPr id="11" name="グラフィックス 10" descr="校舎 枠線">
            <a:extLst>
              <a:ext uri="{FF2B5EF4-FFF2-40B4-BE49-F238E27FC236}">
                <a16:creationId xmlns:a16="http://schemas.microsoft.com/office/drawing/2014/main" id="{72DED9D4-5F4C-DA05-36C0-5D3EEC3A12F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805893" y="3555035"/>
            <a:ext cx="1135286" cy="1135286"/>
          </a:xfrm>
          <a:prstGeom prst="rect">
            <a:avLst/>
          </a:prstGeom>
        </p:spPr>
      </p:pic>
      <p:pic>
        <p:nvPicPr>
          <p:cNvPr id="13" name="グラフィックス 12" descr="建物 枠線">
            <a:extLst>
              <a:ext uri="{FF2B5EF4-FFF2-40B4-BE49-F238E27FC236}">
                <a16:creationId xmlns:a16="http://schemas.microsoft.com/office/drawing/2014/main" id="{A34F12AB-B9F0-62A0-B6E4-306EF8C4E7F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928407" y="3593695"/>
            <a:ext cx="1254367" cy="1254367"/>
          </a:xfrm>
          <a:prstGeom prst="rect">
            <a:avLst/>
          </a:prstGeom>
        </p:spPr>
      </p:pic>
      <p:pic>
        <p:nvPicPr>
          <p:cNvPr id="15" name="グラフィックス 14" descr="手当て 枠線">
            <a:extLst>
              <a:ext uri="{FF2B5EF4-FFF2-40B4-BE49-F238E27FC236}">
                <a16:creationId xmlns:a16="http://schemas.microsoft.com/office/drawing/2014/main" id="{F5A4F2C8-B678-49B0-37CB-0F8CED943653}"/>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8476729" y="3632306"/>
            <a:ext cx="914400" cy="914400"/>
          </a:xfrm>
          <a:prstGeom prst="rect">
            <a:avLst/>
          </a:prstGeom>
        </p:spPr>
      </p:pic>
      <p:cxnSp>
        <p:nvCxnSpPr>
          <p:cNvPr id="17" name="直線矢印コネクタ 16">
            <a:extLst>
              <a:ext uri="{FF2B5EF4-FFF2-40B4-BE49-F238E27FC236}">
                <a16:creationId xmlns:a16="http://schemas.microsoft.com/office/drawing/2014/main" id="{8FD25F2C-DE8A-0A98-3AB4-108BBA55E681}"/>
              </a:ext>
            </a:extLst>
          </p:cNvPr>
          <p:cNvCxnSpPr>
            <a:cxnSpLocks/>
          </p:cNvCxnSpPr>
          <p:nvPr/>
        </p:nvCxnSpPr>
        <p:spPr>
          <a:xfrm>
            <a:off x="1433372" y="2516860"/>
            <a:ext cx="214976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テキスト ボックス 17">
            <a:extLst>
              <a:ext uri="{FF2B5EF4-FFF2-40B4-BE49-F238E27FC236}">
                <a16:creationId xmlns:a16="http://schemas.microsoft.com/office/drawing/2014/main" id="{77581201-6E8A-1E27-20F6-B22312AC3E04}"/>
              </a:ext>
            </a:extLst>
          </p:cNvPr>
          <p:cNvSpPr txBox="1"/>
          <p:nvPr/>
        </p:nvSpPr>
        <p:spPr>
          <a:xfrm>
            <a:off x="2143392" y="2261397"/>
            <a:ext cx="751788" cy="307777"/>
          </a:xfrm>
          <a:prstGeom prst="rect">
            <a:avLst/>
          </a:prstGeom>
          <a:noFill/>
        </p:spPr>
        <p:txBody>
          <a:bodyPr wrap="square" rtlCol="0">
            <a:spAutoFit/>
          </a:bodyPr>
          <a:lstStyle/>
          <a:p>
            <a:r>
              <a:rPr lang="ja-JP" altLang="en-US" sz="1400" dirty="0"/>
              <a:t>相談</a:t>
            </a:r>
          </a:p>
        </p:txBody>
      </p:sp>
      <p:cxnSp>
        <p:nvCxnSpPr>
          <p:cNvPr id="19" name="直線矢印コネクタ 18">
            <a:extLst>
              <a:ext uri="{FF2B5EF4-FFF2-40B4-BE49-F238E27FC236}">
                <a16:creationId xmlns:a16="http://schemas.microsoft.com/office/drawing/2014/main" id="{AD52FFF7-552F-CA96-5E9F-37BEDDC1F6E0}"/>
              </a:ext>
            </a:extLst>
          </p:cNvPr>
          <p:cNvCxnSpPr>
            <a:cxnSpLocks/>
          </p:cNvCxnSpPr>
          <p:nvPr/>
        </p:nvCxnSpPr>
        <p:spPr>
          <a:xfrm flipH="1">
            <a:off x="1379410" y="2814794"/>
            <a:ext cx="220373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テキスト ボックス 21">
            <a:extLst>
              <a:ext uri="{FF2B5EF4-FFF2-40B4-BE49-F238E27FC236}">
                <a16:creationId xmlns:a16="http://schemas.microsoft.com/office/drawing/2014/main" id="{785FF3A8-A7A8-D18E-BC4C-FFDBA97715B9}"/>
              </a:ext>
            </a:extLst>
          </p:cNvPr>
          <p:cNvSpPr txBox="1"/>
          <p:nvPr/>
        </p:nvSpPr>
        <p:spPr>
          <a:xfrm>
            <a:off x="2141596" y="2930258"/>
            <a:ext cx="751788" cy="307777"/>
          </a:xfrm>
          <a:prstGeom prst="rect">
            <a:avLst/>
          </a:prstGeom>
          <a:noFill/>
        </p:spPr>
        <p:txBody>
          <a:bodyPr wrap="square" rtlCol="0">
            <a:spAutoFit/>
          </a:bodyPr>
          <a:lstStyle/>
          <a:p>
            <a:r>
              <a:rPr lang="ja-JP" altLang="en-US" sz="1400" dirty="0"/>
              <a:t>助言</a:t>
            </a:r>
          </a:p>
        </p:txBody>
      </p:sp>
      <p:sp>
        <p:nvSpPr>
          <p:cNvPr id="25" name="テキスト ボックス 24">
            <a:extLst>
              <a:ext uri="{FF2B5EF4-FFF2-40B4-BE49-F238E27FC236}">
                <a16:creationId xmlns:a16="http://schemas.microsoft.com/office/drawing/2014/main" id="{CD9FA181-9747-9617-E03B-CCEF24CC47D6}"/>
              </a:ext>
            </a:extLst>
          </p:cNvPr>
          <p:cNvSpPr txBox="1"/>
          <p:nvPr/>
        </p:nvSpPr>
        <p:spPr>
          <a:xfrm>
            <a:off x="8345340" y="4590900"/>
            <a:ext cx="1594849" cy="307777"/>
          </a:xfrm>
          <a:prstGeom prst="rect">
            <a:avLst/>
          </a:prstGeom>
          <a:noFill/>
        </p:spPr>
        <p:txBody>
          <a:bodyPr wrap="square" rtlCol="0">
            <a:spAutoFit/>
          </a:bodyPr>
          <a:lstStyle/>
          <a:p>
            <a:r>
              <a:rPr lang="ja-JP" altLang="en-US" sz="1400" dirty="0"/>
              <a:t>地域の支援機関</a:t>
            </a:r>
          </a:p>
        </p:txBody>
      </p:sp>
      <p:pic>
        <p:nvPicPr>
          <p:cNvPr id="29" name="グラフィックス 28" descr="病院 枠線">
            <a:extLst>
              <a:ext uri="{FF2B5EF4-FFF2-40B4-BE49-F238E27FC236}">
                <a16:creationId xmlns:a16="http://schemas.microsoft.com/office/drawing/2014/main" id="{7390A31B-F569-D657-59E9-344A5EA5F33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8279271" y="2106544"/>
            <a:ext cx="1135286" cy="1135286"/>
          </a:xfrm>
          <a:prstGeom prst="rect">
            <a:avLst/>
          </a:prstGeom>
        </p:spPr>
      </p:pic>
      <p:sp>
        <p:nvSpPr>
          <p:cNvPr id="32" name="テキスト ボックス 31">
            <a:extLst>
              <a:ext uri="{FF2B5EF4-FFF2-40B4-BE49-F238E27FC236}">
                <a16:creationId xmlns:a16="http://schemas.microsoft.com/office/drawing/2014/main" id="{53CDC57C-A548-9014-CCC2-D262BE2D0AD7}"/>
              </a:ext>
            </a:extLst>
          </p:cNvPr>
          <p:cNvSpPr txBox="1"/>
          <p:nvPr/>
        </p:nvSpPr>
        <p:spPr>
          <a:xfrm>
            <a:off x="8234099" y="3100528"/>
            <a:ext cx="1290181" cy="307777"/>
          </a:xfrm>
          <a:prstGeom prst="rect">
            <a:avLst/>
          </a:prstGeom>
          <a:noFill/>
        </p:spPr>
        <p:txBody>
          <a:bodyPr wrap="square" rtlCol="0">
            <a:spAutoFit/>
          </a:bodyPr>
          <a:lstStyle/>
          <a:p>
            <a:r>
              <a:rPr lang="ja-JP" altLang="en-US" sz="1400" dirty="0"/>
              <a:t>登録医療機関</a:t>
            </a:r>
          </a:p>
        </p:txBody>
      </p:sp>
      <p:sp>
        <p:nvSpPr>
          <p:cNvPr id="38" name="テキスト ボックス 37">
            <a:extLst>
              <a:ext uri="{FF2B5EF4-FFF2-40B4-BE49-F238E27FC236}">
                <a16:creationId xmlns:a16="http://schemas.microsoft.com/office/drawing/2014/main" id="{4BD1B2EE-4FD7-572E-7CD1-66716FFCD319}"/>
              </a:ext>
            </a:extLst>
          </p:cNvPr>
          <p:cNvSpPr txBox="1"/>
          <p:nvPr/>
        </p:nvSpPr>
        <p:spPr>
          <a:xfrm>
            <a:off x="7139558" y="4669916"/>
            <a:ext cx="1135286" cy="307777"/>
          </a:xfrm>
          <a:prstGeom prst="rect">
            <a:avLst/>
          </a:prstGeom>
          <a:noFill/>
        </p:spPr>
        <p:txBody>
          <a:bodyPr wrap="square" rtlCol="0">
            <a:spAutoFit/>
          </a:bodyPr>
          <a:lstStyle/>
          <a:p>
            <a:r>
              <a:rPr lang="ja-JP" altLang="en-US" sz="1400" dirty="0"/>
              <a:t>教育</a:t>
            </a:r>
          </a:p>
        </p:txBody>
      </p:sp>
      <p:sp>
        <p:nvSpPr>
          <p:cNvPr id="39" name="テキスト ボックス 38">
            <a:extLst>
              <a:ext uri="{FF2B5EF4-FFF2-40B4-BE49-F238E27FC236}">
                <a16:creationId xmlns:a16="http://schemas.microsoft.com/office/drawing/2014/main" id="{22673C7B-154E-2E1F-094D-F6C7F4C6B4A5}"/>
              </a:ext>
            </a:extLst>
          </p:cNvPr>
          <p:cNvSpPr txBox="1"/>
          <p:nvPr/>
        </p:nvSpPr>
        <p:spPr>
          <a:xfrm>
            <a:off x="8846914" y="5802270"/>
            <a:ext cx="1135286" cy="307777"/>
          </a:xfrm>
          <a:prstGeom prst="rect">
            <a:avLst/>
          </a:prstGeom>
          <a:noFill/>
        </p:spPr>
        <p:txBody>
          <a:bodyPr wrap="square" rtlCol="0">
            <a:spAutoFit/>
          </a:bodyPr>
          <a:lstStyle/>
          <a:p>
            <a:r>
              <a:rPr lang="ja-JP" altLang="en-US" sz="1400" dirty="0"/>
              <a:t>福祉</a:t>
            </a:r>
          </a:p>
        </p:txBody>
      </p:sp>
      <p:sp>
        <p:nvSpPr>
          <p:cNvPr id="40" name="テキスト ボックス 39">
            <a:extLst>
              <a:ext uri="{FF2B5EF4-FFF2-40B4-BE49-F238E27FC236}">
                <a16:creationId xmlns:a16="http://schemas.microsoft.com/office/drawing/2014/main" id="{3457FF71-A542-1F10-4411-1FDDD1F13933}"/>
              </a:ext>
            </a:extLst>
          </p:cNvPr>
          <p:cNvSpPr txBox="1"/>
          <p:nvPr/>
        </p:nvSpPr>
        <p:spPr>
          <a:xfrm>
            <a:off x="10319575" y="4823295"/>
            <a:ext cx="1135286" cy="307777"/>
          </a:xfrm>
          <a:prstGeom prst="rect">
            <a:avLst/>
          </a:prstGeom>
          <a:noFill/>
        </p:spPr>
        <p:txBody>
          <a:bodyPr wrap="square" rtlCol="0">
            <a:spAutoFit/>
          </a:bodyPr>
          <a:lstStyle/>
          <a:p>
            <a:r>
              <a:rPr lang="ja-JP" altLang="en-US" sz="1400" dirty="0"/>
              <a:t>労働</a:t>
            </a:r>
          </a:p>
        </p:txBody>
      </p:sp>
      <p:sp>
        <p:nvSpPr>
          <p:cNvPr id="8" name="テキスト ボックス 7">
            <a:extLst>
              <a:ext uri="{FF2B5EF4-FFF2-40B4-BE49-F238E27FC236}">
                <a16:creationId xmlns:a16="http://schemas.microsoft.com/office/drawing/2014/main" id="{F1D75CCD-11C8-84E0-A0CD-DA012442B8BE}"/>
              </a:ext>
            </a:extLst>
          </p:cNvPr>
          <p:cNvSpPr txBox="1"/>
          <p:nvPr/>
        </p:nvSpPr>
        <p:spPr>
          <a:xfrm>
            <a:off x="708883" y="3423578"/>
            <a:ext cx="670526" cy="11695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400" dirty="0"/>
              <a:t>本</a:t>
            </a:r>
            <a:endParaRPr lang="en-US" altLang="ja-JP" sz="1400" dirty="0"/>
          </a:p>
          <a:p>
            <a:pPr algn="ctr"/>
            <a:r>
              <a:rPr lang="ja-JP" altLang="en-US" sz="1400" dirty="0"/>
              <a:t>人</a:t>
            </a:r>
            <a:endParaRPr lang="en-US" altLang="ja-JP" sz="1400" dirty="0"/>
          </a:p>
          <a:p>
            <a:pPr algn="ctr"/>
            <a:r>
              <a:rPr lang="ja-JP" altLang="en-US" sz="1400" dirty="0"/>
              <a:t>・</a:t>
            </a:r>
            <a:endParaRPr lang="en-US" altLang="ja-JP" sz="1400" dirty="0"/>
          </a:p>
          <a:p>
            <a:pPr algn="ctr"/>
            <a:r>
              <a:rPr lang="ja-JP" altLang="en-US" sz="1400" dirty="0"/>
              <a:t>家</a:t>
            </a:r>
            <a:endParaRPr lang="en-US" altLang="ja-JP" sz="1400" dirty="0"/>
          </a:p>
          <a:p>
            <a:pPr algn="ctr"/>
            <a:r>
              <a:rPr lang="ja-JP" altLang="en-US" sz="1400" dirty="0"/>
              <a:t>族</a:t>
            </a:r>
          </a:p>
        </p:txBody>
      </p:sp>
      <p:sp>
        <p:nvSpPr>
          <p:cNvPr id="10" name="テキスト ボックス 9">
            <a:extLst>
              <a:ext uri="{FF2B5EF4-FFF2-40B4-BE49-F238E27FC236}">
                <a16:creationId xmlns:a16="http://schemas.microsoft.com/office/drawing/2014/main" id="{23AA2AF3-51E9-3795-1743-FF0063B5EF91}"/>
              </a:ext>
            </a:extLst>
          </p:cNvPr>
          <p:cNvSpPr txBox="1"/>
          <p:nvPr/>
        </p:nvSpPr>
        <p:spPr>
          <a:xfrm>
            <a:off x="696893" y="4811249"/>
            <a:ext cx="670526" cy="11695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400" dirty="0"/>
              <a:t>本</a:t>
            </a:r>
            <a:endParaRPr lang="en-US" altLang="ja-JP" sz="1400" dirty="0"/>
          </a:p>
          <a:p>
            <a:pPr algn="ctr"/>
            <a:r>
              <a:rPr lang="ja-JP" altLang="en-US" sz="1400" dirty="0"/>
              <a:t>人</a:t>
            </a:r>
            <a:endParaRPr lang="en-US" altLang="ja-JP" sz="1400" dirty="0"/>
          </a:p>
          <a:p>
            <a:pPr algn="ctr"/>
            <a:r>
              <a:rPr lang="ja-JP" altLang="en-US" sz="1400" dirty="0"/>
              <a:t>・</a:t>
            </a:r>
            <a:endParaRPr lang="en-US" altLang="ja-JP" sz="1400" dirty="0"/>
          </a:p>
          <a:p>
            <a:pPr algn="ctr"/>
            <a:r>
              <a:rPr lang="ja-JP" altLang="en-US" sz="1400" dirty="0"/>
              <a:t>家</a:t>
            </a:r>
            <a:endParaRPr lang="en-US" altLang="ja-JP" sz="1400" dirty="0"/>
          </a:p>
          <a:p>
            <a:pPr algn="ctr"/>
            <a:r>
              <a:rPr lang="ja-JP" altLang="en-US" sz="1400" dirty="0"/>
              <a:t>族</a:t>
            </a:r>
          </a:p>
        </p:txBody>
      </p:sp>
      <p:pic>
        <p:nvPicPr>
          <p:cNvPr id="5" name="グラフィックス 4" descr="男の子がいる家族 単色塗りつぶし">
            <a:extLst>
              <a:ext uri="{FF2B5EF4-FFF2-40B4-BE49-F238E27FC236}">
                <a16:creationId xmlns:a16="http://schemas.microsoft.com/office/drawing/2014/main" id="{0403858D-8EEE-45CC-81E3-5311CCDFFB59}"/>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208424" y="2904148"/>
            <a:ext cx="478887" cy="478887"/>
          </a:xfrm>
          <a:prstGeom prst="rect">
            <a:avLst/>
          </a:prstGeom>
        </p:spPr>
      </p:pic>
      <p:pic>
        <p:nvPicPr>
          <p:cNvPr id="35" name="グラフィックス 34" descr="男性の集団 単色塗りつぶし">
            <a:extLst>
              <a:ext uri="{FF2B5EF4-FFF2-40B4-BE49-F238E27FC236}">
                <a16:creationId xmlns:a16="http://schemas.microsoft.com/office/drawing/2014/main" id="{CBA9B727-1C6A-4A96-6EE8-D5B6B1B69101}"/>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1212215" y="4220879"/>
            <a:ext cx="512705" cy="512705"/>
          </a:xfrm>
          <a:prstGeom prst="rect">
            <a:avLst/>
          </a:prstGeom>
        </p:spPr>
      </p:pic>
      <p:pic>
        <p:nvPicPr>
          <p:cNvPr id="37" name="グラフィックス 36" descr="男性と赤ちゃん 単色塗りつぶし">
            <a:extLst>
              <a:ext uri="{FF2B5EF4-FFF2-40B4-BE49-F238E27FC236}">
                <a16:creationId xmlns:a16="http://schemas.microsoft.com/office/drawing/2014/main" id="{4EC66BDA-9C64-41F4-B703-D6165CC61B4A}"/>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1099207" y="5629398"/>
            <a:ext cx="486564" cy="486564"/>
          </a:xfrm>
          <a:prstGeom prst="rect">
            <a:avLst/>
          </a:prstGeom>
        </p:spPr>
      </p:pic>
      <p:sp>
        <p:nvSpPr>
          <p:cNvPr id="12" name="テキスト ボックス 11">
            <a:extLst>
              <a:ext uri="{FF2B5EF4-FFF2-40B4-BE49-F238E27FC236}">
                <a16:creationId xmlns:a16="http://schemas.microsoft.com/office/drawing/2014/main" id="{EFC57D88-A608-C874-300F-BFA9C47ADBEC}"/>
              </a:ext>
            </a:extLst>
          </p:cNvPr>
          <p:cNvSpPr txBox="1"/>
          <p:nvPr/>
        </p:nvSpPr>
        <p:spPr>
          <a:xfrm>
            <a:off x="2210852" y="4965401"/>
            <a:ext cx="751788" cy="307777"/>
          </a:xfrm>
          <a:prstGeom prst="rect">
            <a:avLst/>
          </a:prstGeom>
          <a:noFill/>
        </p:spPr>
        <p:txBody>
          <a:bodyPr wrap="square" rtlCol="0">
            <a:spAutoFit/>
          </a:bodyPr>
          <a:lstStyle/>
          <a:p>
            <a:r>
              <a:rPr lang="ja-JP" altLang="en-US" sz="1400" dirty="0"/>
              <a:t>相談</a:t>
            </a:r>
          </a:p>
        </p:txBody>
      </p:sp>
      <p:sp>
        <p:nvSpPr>
          <p:cNvPr id="14" name="テキスト ボックス 13">
            <a:extLst>
              <a:ext uri="{FF2B5EF4-FFF2-40B4-BE49-F238E27FC236}">
                <a16:creationId xmlns:a16="http://schemas.microsoft.com/office/drawing/2014/main" id="{09F307C5-7242-A180-93CB-BE847E21CDDD}"/>
              </a:ext>
            </a:extLst>
          </p:cNvPr>
          <p:cNvSpPr txBox="1"/>
          <p:nvPr/>
        </p:nvSpPr>
        <p:spPr>
          <a:xfrm>
            <a:off x="2134270" y="3592265"/>
            <a:ext cx="751788" cy="307777"/>
          </a:xfrm>
          <a:prstGeom prst="rect">
            <a:avLst/>
          </a:prstGeom>
          <a:noFill/>
        </p:spPr>
        <p:txBody>
          <a:bodyPr wrap="square" rtlCol="0">
            <a:spAutoFit/>
          </a:bodyPr>
          <a:lstStyle/>
          <a:p>
            <a:r>
              <a:rPr lang="ja-JP" altLang="en-US" sz="1400" dirty="0"/>
              <a:t>相談</a:t>
            </a:r>
          </a:p>
        </p:txBody>
      </p:sp>
      <p:sp>
        <p:nvSpPr>
          <p:cNvPr id="16" name="テキスト ボックス 15">
            <a:extLst>
              <a:ext uri="{FF2B5EF4-FFF2-40B4-BE49-F238E27FC236}">
                <a16:creationId xmlns:a16="http://schemas.microsoft.com/office/drawing/2014/main" id="{DC8C91B1-A40E-7030-4683-532F2635AA34}"/>
              </a:ext>
            </a:extLst>
          </p:cNvPr>
          <p:cNvSpPr txBox="1"/>
          <p:nvPr/>
        </p:nvSpPr>
        <p:spPr>
          <a:xfrm>
            <a:off x="2143392" y="4297195"/>
            <a:ext cx="751788" cy="307777"/>
          </a:xfrm>
          <a:prstGeom prst="rect">
            <a:avLst/>
          </a:prstGeom>
          <a:noFill/>
        </p:spPr>
        <p:txBody>
          <a:bodyPr wrap="square" rtlCol="0">
            <a:spAutoFit/>
          </a:bodyPr>
          <a:lstStyle/>
          <a:p>
            <a:r>
              <a:rPr lang="ja-JP" altLang="en-US" sz="1400" dirty="0"/>
              <a:t>助言</a:t>
            </a:r>
          </a:p>
        </p:txBody>
      </p:sp>
      <p:sp>
        <p:nvSpPr>
          <p:cNvPr id="20" name="テキスト ボックス 19">
            <a:extLst>
              <a:ext uri="{FF2B5EF4-FFF2-40B4-BE49-F238E27FC236}">
                <a16:creationId xmlns:a16="http://schemas.microsoft.com/office/drawing/2014/main" id="{C1C4DBFA-AD8D-FF0B-B741-69ED8A77A2EE}"/>
              </a:ext>
            </a:extLst>
          </p:cNvPr>
          <p:cNvSpPr txBox="1"/>
          <p:nvPr/>
        </p:nvSpPr>
        <p:spPr>
          <a:xfrm>
            <a:off x="2048486" y="5626940"/>
            <a:ext cx="751788" cy="307777"/>
          </a:xfrm>
          <a:prstGeom prst="rect">
            <a:avLst/>
          </a:prstGeom>
          <a:noFill/>
        </p:spPr>
        <p:txBody>
          <a:bodyPr wrap="square" rtlCol="0">
            <a:spAutoFit/>
          </a:bodyPr>
          <a:lstStyle/>
          <a:p>
            <a:r>
              <a:rPr lang="ja-JP" altLang="en-US" sz="1400" dirty="0"/>
              <a:t>助言</a:t>
            </a:r>
          </a:p>
        </p:txBody>
      </p:sp>
      <p:cxnSp>
        <p:nvCxnSpPr>
          <p:cNvPr id="21" name="直線矢印コネクタ 20">
            <a:extLst>
              <a:ext uri="{FF2B5EF4-FFF2-40B4-BE49-F238E27FC236}">
                <a16:creationId xmlns:a16="http://schemas.microsoft.com/office/drawing/2014/main" id="{8E924C16-515D-AAA7-1201-05295FD124D0}"/>
              </a:ext>
            </a:extLst>
          </p:cNvPr>
          <p:cNvCxnSpPr>
            <a:cxnSpLocks/>
          </p:cNvCxnSpPr>
          <p:nvPr/>
        </p:nvCxnSpPr>
        <p:spPr>
          <a:xfrm flipH="1">
            <a:off x="1379410" y="5555189"/>
            <a:ext cx="220373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直線矢印コネクタ 22">
            <a:extLst>
              <a:ext uri="{FF2B5EF4-FFF2-40B4-BE49-F238E27FC236}">
                <a16:creationId xmlns:a16="http://schemas.microsoft.com/office/drawing/2014/main" id="{810BB654-CCDD-EE65-9F4A-128CD60892E9}"/>
              </a:ext>
            </a:extLst>
          </p:cNvPr>
          <p:cNvCxnSpPr>
            <a:cxnSpLocks/>
          </p:cNvCxnSpPr>
          <p:nvPr/>
        </p:nvCxnSpPr>
        <p:spPr>
          <a:xfrm flipH="1" flipV="1">
            <a:off x="1367420" y="4200823"/>
            <a:ext cx="2111568" cy="121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直線矢印コネクタ 23">
            <a:extLst>
              <a:ext uri="{FF2B5EF4-FFF2-40B4-BE49-F238E27FC236}">
                <a16:creationId xmlns:a16="http://schemas.microsoft.com/office/drawing/2014/main" id="{329084DA-51D3-666E-8BDA-8E7893D0F319}"/>
              </a:ext>
            </a:extLst>
          </p:cNvPr>
          <p:cNvCxnSpPr>
            <a:cxnSpLocks/>
          </p:cNvCxnSpPr>
          <p:nvPr/>
        </p:nvCxnSpPr>
        <p:spPr>
          <a:xfrm flipV="1">
            <a:off x="1400613" y="5252245"/>
            <a:ext cx="2171067" cy="48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直線矢印コネクタ 25">
            <a:extLst>
              <a:ext uri="{FF2B5EF4-FFF2-40B4-BE49-F238E27FC236}">
                <a16:creationId xmlns:a16="http://schemas.microsoft.com/office/drawing/2014/main" id="{DD01F394-BD5F-79B3-AB40-D0784D9D15C7}"/>
              </a:ext>
            </a:extLst>
          </p:cNvPr>
          <p:cNvCxnSpPr>
            <a:cxnSpLocks/>
          </p:cNvCxnSpPr>
          <p:nvPr/>
        </p:nvCxnSpPr>
        <p:spPr>
          <a:xfrm>
            <a:off x="1379410" y="3911424"/>
            <a:ext cx="219227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7" name="グラフィックス 26" descr="医師男性 単色塗りつぶし">
            <a:extLst>
              <a:ext uri="{FF2B5EF4-FFF2-40B4-BE49-F238E27FC236}">
                <a16:creationId xmlns:a16="http://schemas.microsoft.com/office/drawing/2014/main" id="{5DEDA128-A6E1-F901-B1BC-40DE969D9611}"/>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4318235" y="5627492"/>
            <a:ext cx="815627" cy="815627"/>
          </a:xfrm>
          <a:prstGeom prst="rect">
            <a:avLst/>
          </a:prstGeom>
        </p:spPr>
      </p:pic>
      <p:pic>
        <p:nvPicPr>
          <p:cNvPr id="30" name="グラフィックス 29" descr="戻る 単色塗りつぶし">
            <a:extLst>
              <a:ext uri="{FF2B5EF4-FFF2-40B4-BE49-F238E27FC236}">
                <a16:creationId xmlns:a16="http://schemas.microsoft.com/office/drawing/2014/main" id="{971E0910-8C3D-8766-AD45-4543C2B823DA}"/>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tretch>
            <a:fillRect/>
          </a:stretch>
        </p:blipFill>
        <p:spPr>
          <a:xfrm rot="1983790">
            <a:off x="5106222" y="2929404"/>
            <a:ext cx="1399644" cy="914400"/>
          </a:xfrm>
          <a:prstGeom prst="rect">
            <a:avLst/>
          </a:prstGeom>
        </p:spPr>
      </p:pic>
      <p:sp>
        <p:nvSpPr>
          <p:cNvPr id="33" name="テキスト ボックス 32">
            <a:extLst>
              <a:ext uri="{FF2B5EF4-FFF2-40B4-BE49-F238E27FC236}">
                <a16:creationId xmlns:a16="http://schemas.microsoft.com/office/drawing/2014/main" id="{BE957C0F-BFC3-CC3C-FBB0-925AB28E3CF2}"/>
              </a:ext>
            </a:extLst>
          </p:cNvPr>
          <p:cNvSpPr txBox="1"/>
          <p:nvPr/>
        </p:nvSpPr>
        <p:spPr>
          <a:xfrm>
            <a:off x="5023533" y="2873400"/>
            <a:ext cx="2558440" cy="307777"/>
          </a:xfrm>
          <a:prstGeom prst="rect">
            <a:avLst/>
          </a:prstGeom>
          <a:noFill/>
        </p:spPr>
        <p:txBody>
          <a:bodyPr wrap="square" rtlCol="0">
            <a:spAutoFit/>
          </a:bodyPr>
          <a:lstStyle/>
          <a:p>
            <a:r>
              <a:rPr lang="ja-JP" altLang="en-US" sz="1400" dirty="0"/>
              <a:t>地域の支援機関へつなぐ</a:t>
            </a:r>
          </a:p>
        </p:txBody>
      </p:sp>
      <p:pic>
        <p:nvPicPr>
          <p:cNvPr id="41" name="グラフィックス 40" descr="男の子がいる家族 単色塗りつぶし">
            <a:extLst>
              <a:ext uri="{FF2B5EF4-FFF2-40B4-BE49-F238E27FC236}">
                <a16:creationId xmlns:a16="http://schemas.microsoft.com/office/drawing/2014/main" id="{FBBF77C4-6FB2-408B-AD4A-E31DCE57EA30}"/>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4589985" y="2783168"/>
            <a:ext cx="478887" cy="478887"/>
          </a:xfrm>
          <a:prstGeom prst="rect">
            <a:avLst/>
          </a:prstGeom>
        </p:spPr>
      </p:pic>
      <p:sp>
        <p:nvSpPr>
          <p:cNvPr id="42" name="正方形/長方形 41">
            <a:extLst>
              <a:ext uri="{FF2B5EF4-FFF2-40B4-BE49-F238E27FC236}">
                <a16:creationId xmlns:a16="http://schemas.microsoft.com/office/drawing/2014/main" id="{62A73701-4E61-472D-859D-CF7BB70DEB68}"/>
              </a:ext>
            </a:extLst>
          </p:cNvPr>
          <p:cNvSpPr/>
          <p:nvPr/>
        </p:nvSpPr>
        <p:spPr>
          <a:xfrm>
            <a:off x="524344" y="244474"/>
            <a:ext cx="10580977" cy="455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2000" b="1" dirty="0">
                <a:latin typeface="+mn-ea"/>
              </a:rPr>
              <a:t>アプローチ２　当事者（患者）の悩みを地域の支援機関で受け止める枠組みづくり</a:t>
            </a:r>
          </a:p>
        </p:txBody>
      </p:sp>
      <p:sp>
        <p:nvSpPr>
          <p:cNvPr id="28" name="テキスト ボックス 27">
            <a:extLst>
              <a:ext uri="{FF2B5EF4-FFF2-40B4-BE49-F238E27FC236}">
                <a16:creationId xmlns:a16="http://schemas.microsoft.com/office/drawing/2014/main" id="{2EC2FD86-AD88-481F-A5E2-FE4DB46928D2}"/>
              </a:ext>
            </a:extLst>
          </p:cNvPr>
          <p:cNvSpPr txBox="1"/>
          <p:nvPr/>
        </p:nvSpPr>
        <p:spPr>
          <a:xfrm>
            <a:off x="689114" y="767438"/>
            <a:ext cx="10664686"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600" dirty="0"/>
              <a:t>〇当事者（患者）の受診ニーズが投薬などの医療</a:t>
            </a:r>
            <a:r>
              <a:rPr lang="ja-JP" altLang="en-US" sz="1600" dirty="0"/>
              <a:t>行為</a:t>
            </a:r>
            <a:r>
              <a:rPr kumimoji="1" lang="ja-JP" altLang="en-US" sz="1600" dirty="0"/>
              <a:t>ではなく相談である傾向が多い</a:t>
            </a:r>
            <a:endParaRPr kumimoji="1" lang="en-US" altLang="ja-JP" sz="1600" dirty="0"/>
          </a:p>
          <a:p>
            <a:r>
              <a:rPr lang="ja-JP" altLang="en-US" sz="1600" dirty="0"/>
              <a:t>〇相談対応により診療時間が長期間化し、診療枠が埋まるとともに、対応できる医療機関が増えていかない</a:t>
            </a:r>
            <a:endParaRPr lang="en-US" altLang="ja-JP" sz="1600" dirty="0"/>
          </a:p>
          <a:p>
            <a:r>
              <a:rPr kumimoji="1" lang="ja-JP" altLang="en-US" sz="1600" dirty="0"/>
              <a:t>〇医師が支援機関の情報をすべて把握しているものではないため、ニーズに合わせた支援機関へのつなぎが課題</a:t>
            </a:r>
          </a:p>
        </p:txBody>
      </p:sp>
      <p:sp>
        <p:nvSpPr>
          <p:cNvPr id="31" name="思考の吹き出し: 雲形 30">
            <a:extLst>
              <a:ext uri="{FF2B5EF4-FFF2-40B4-BE49-F238E27FC236}">
                <a16:creationId xmlns:a16="http://schemas.microsoft.com/office/drawing/2014/main" id="{54DCABAD-8BD3-467B-A958-3EAB4F0589EB}"/>
              </a:ext>
            </a:extLst>
          </p:cNvPr>
          <p:cNvSpPr/>
          <p:nvPr/>
        </p:nvSpPr>
        <p:spPr>
          <a:xfrm rot="11511392">
            <a:off x="2246915" y="5878707"/>
            <a:ext cx="1440459" cy="892451"/>
          </a:xfrm>
          <a:prstGeom prst="cloudCallout">
            <a:avLst>
              <a:gd name="adj1" fmla="val 32203"/>
              <a:gd name="adj2" fmla="val 66517"/>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157F8144-19C0-46B0-8533-0ADE7C0D8465}"/>
              </a:ext>
            </a:extLst>
          </p:cNvPr>
          <p:cNvSpPr txBox="1"/>
          <p:nvPr/>
        </p:nvSpPr>
        <p:spPr>
          <a:xfrm>
            <a:off x="2498521" y="6090228"/>
            <a:ext cx="1122631" cy="523220"/>
          </a:xfrm>
          <a:prstGeom prst="rect">
            <a:avLst/>
          </a:prstGeom>
          <a:noFill/>
        </p:spPr>
        <p:txBody>
          <a:bodyPr wrap="square" rtlCol="0">
            <a:spAutoFit/>
          </a:bodyPr>
          <a:lstStyle/>
          <a:p>
            <a:r>
              <a:rPr kumimoji="1" lang="ja-JP" altLang="en-US" sz="1400" dirty="0"/>
              <a:t>診療時間の長時間化</a:t>
            </a:r>
          </a:p>
        </p:txBody>
      </p:sp>
      <p:sp>
        <p:nvSpPr>
          <p:cNvPr id="7" name="角丸四角形吹き出し 6"/>
          <p:cNvSpPr/>
          <p:nvPr/>
        </p:nvSpPr>
        <p:spPr>
          <a:xfrm>
            <a:off x="5132493" y="5430176"/>
            <a:ext cx="1673400" cy="928702"/>
          </a:xfrm>
          <a:prstGeom prst="wedgeRoundRectCallout">
            <a:avLst>
              <a:gd name="adj1" fmla="val -17568"/>
              <a:gd name="adj2" fmla="val 66728"/>
              <a:gd name="adj3" fmla="val 16667"/>
            </a:avLst>
          </a:prstGeom>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algn="ctr"/>
            <a:r>
              <a:rPr kumimoji="1" lang="ja-JP" altLang="en-US" sz="1400" dirty="0" smtClean="0"/>
              <a:t>地域の相談窓口が課題整理して支援機関に直接つなぐ</a:t>
            </a:r>
            <a:endParaRPr kumimoji="1" lang="ja-JP" altLang="en-US" sz="1400" dirty="0"/>
          </a:p>
        </p:txBody>
      </p:sp>
    </p:spTree>
    <p:extLst>
      <p:ext uri="{BB962C8B-B14F-4D97-AF65-F5344CB8AC3E}">
        <p14:creationId xmlns:p14="http://schemas.microsoft.com/office/powerpoint/2010/main" val="1745694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9ABCAEC-7D34-E549-A96E-FCEDAADBE4B0}" type="slidenum">
              <a:rPr lang="en-US" smtClean="0"/>
              <a:pPr/>
              <a:t>26</a:t>
            </a:fld>
            <a:endParaRPr lang="en-US" dirty="0"/>
          </a:p>
        </p:txBody>
      </p:sp>
      <p:sp>
        <p:nvSpPr>
          <p:cNvPr id="3" name="正方形/長方形 2">
            <a:extLst>
              <a:ext uri="{FF2B5EF4-FFF2-40B4-BE49-F238E27FC236}">
                <a16:creationId xmlns:a16="http://schemas.microsoft.com/office/drawing/2014/main" id="{ED45A11C-FD50-41E7-BE1B-DE35629AEAB3}"/>
              </a:ext>
            </a:extLst>
          </p:cNvPr>
          <p:cNvSpPr/>
          <p:nvPr/>
        </p:nvSpPr>
        <p:spPr>
          <a:xfrm>
            <a:off x="321635" y="380118"/>
            <a:ext cx="9144000" cy="455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2000" b="1" dirty="0">
                <a:latin typeface="+mn-ea"/>
              </a:rPr>
              <a:t>（参考）受診時の患者の状況とニーズ～母子医療センターの統計から～</a:t>
            </a:r>
          </a:p>
        </p:txBody>
      </p:sp>
      <p:graphicFrame>
        <p:nvGraphicFramePr>
          <p:cNvPr id="6" name="グラフ 5"/>
          <p:cNvGraphicFramePr/>
          <p:nvPr>
            <p:extLst>
              <p:ext uri="{D42A27DB-BD31-4B8C-83A1-F6EECF244321}">
                <p14:modId xmlns:p14="http://schemas.microsoft.com/office/powerpoint/2010/main" val="901078483"/>
              </p:ext>
            </p:extLst>
          </p:nvPr>
        </p:nvGraphicFramePr>
        <p:xfrm>
          <a:off x="425740" y="1556870"/>
          <a:ext cx="3581623" cy="2616607"/>
        </p:xfrm>
        <a:graphic>
          <a:graphicData uri="http://schemas.openxmlformats.org/drawingml/2006/chart">
            <c:chart xmlns:c="http://schemas.openxmlformats.org/drawingml/2006/chart" xmlns:r="http://schemas.openxmlformats.org/officeDocument/2006/relationships" r:id="rId2"/>
          </a:graphicData>
        </a:graphic>
      </p:graphicFrame>
      <p:pic>
        <p:nvPicPr>
          <p:cNvPr id="7" name="図 6"/>
          <p:cNvPicPr>
            <a:picLocks noChangeAspect="1"/>
          </p:cNvPicPr>
          <p:nvPr/>
        </p:nvPicPr>
        <p:blipFill>
          <a:blip r:embed="rId3"/>
          <a:stretch>
            <a:fillRect/>
          </a:stretch>
        </p:blipFill>
        <p:spPr>
          <a:xfrm>
            <a:off x="4567778" y="1556870"/>
            <a:ext cx="3333951" cy="2633100"/>
          </a:xfrm>
          <a:prstGeom prst="rect">
            <a:avLst/>
          </a:prstGeom>
          <a:ln>
            <a:solidFill>
              <a:schemeClr val="tx1"/>
            </a:solidFill>
          </a:ln>
        </p:spPr>
      </p:pic>
      <p:sp>
        <p:nvSpPr>
          <p:cNvPr id="8" name="テキスト ボックス 7"/>
          <p:cNvSpPr txBox="1"/>
          <p:nvPr/>
        </p:nvSpPr>
        <p:spPr>
          <a:xfrm>
            <a:off x="4484831" y="1021729"/>
            <a:ext cx="2921649" cy="523220"/>
          </a:xfrm>
          <a:prstGeom prst="rect">
            <a:avLst/>
          </a:prstGeom>
          <a:noFill/>
        </p:spPr>
        <p:txBody>
          <a:bodyPr wrap="square" rtlCol="0">
            <a:spAutoFit/>
          </a:bodyPr>
          <a:lstStyle/>
          <a:p>
            <a:r>
              <a:rPr kumimoji="1" lang="ja-JP" altLang="en-US" sz="1400" dirty="0"/>
              <a:t>◆未就学児で初診受診者のうち</a:t>
            </a:r>
            <a:endParaRPr kumimoji="1" lang="en-US" altLang="ja-JP" sz="1400" dirty="0"/>
          </a:p>
          <a:p>
            <a:r>
              <a:rPr lang="ja-JP" altLang="en-US" sz="1400" dirty="0"/>
              <a:t>　</a:t>
            </a:r>
            <a:r>
              <a:rPr kumimoji="1" lang="ja-JP" altLang="en-US" sz="1400" dirty="0"/>
              <a:t>診療継続となる割合</a:t>
            </a:r>
          </a:p>
        </p:txBody>
      </p:sp>
      <p:sp>
        <p:nvSpPr>
          <p:cNvPr id="9" name="テキスト ボックス 8"/>
          <p:cNvSpPr txBox="1"/>
          <p:nvPr/>
        </p:nvSpPr>
        <p:spPr>
          <a:xfrm>
            <a:off x="321635" y="1224444"/>
            <a:ext cx="3527075" cy="323165"/>
          </a:xfrm>
          <a:prstGeom prst="rect">
            <a:avLst/>
          </a:prstGeom>
          <a:noFill/>
        </p:spPr>
        <p:txBody>
          <a:bodyPr wrap="square" rtlCol="0">
            <a:spAutoFit/>
          </a:bodyPr>
          <a:lstStyle/>
          <a:p>
            <a:r>
              <a:rPr kumimoji="1" lang="ja-JP" altLang="en-US" sz="1500" dirty="0"/>
              <a:t>◆初診受診者数</a:t>
            </a:r>
            <a:r>
              <a:rPr kumimoji="1" lang="en-US" altLang="ja-JP" sz="1500" dirty="0"/>
              <a:t>973</a:t>
            </a:r>
            <a:r>
              <a:rPr kumimoji="1" lang="ja-JP" altLang="en-US" sz="1500" dirty="0"/>
              <a:t>人の受診理由</a:t>
            </a:r>
          </a:p>
        </p:txBody>
      </p:sp>
      <p:sp>
        <p:nvSpPr>
          <p:cNvPr id="10" name="テキスト ボックス 9"/>
          <p:cNvSpPr txBox="1"/>
          <p:nvPr/>
        </p:nvSpPr>
        <p:spPr>
          <a:xfrm>
            <a:off x="6524455" y="2508212"/>
            <a:ext cx="900752" cy="338554"/>
          </a:xfrm>
          <a:prstGeom prst="rect">
            <a:avLst/>
          </a:prstGeom>
          <a:noFill/>
        </p:spPr>
        <p:txBody>
          <a:bodyPr wrap="square" rtlCol="0">
            <a:spAutoFit/>
          </a:bodyPr>
          <a:lstStyle/>
          <a:p>
            <a:r>
              <a:rPr kumimoji="1" lang="ja-JP" altLang="en-US" sz="1600" b="1" dirty="0">
                <a:solidFill>
                  <a:schemeClr val="bg1"/>
                </a:solidFill>
              </a:rPr>
              <a:t>継続</a:t>
            </a:r>
          </a:p>
        </p:txBody>
      </p:sp>
      <p:sp>
        <p:nvSpPr>
          <p:cNvPr id="11" name="テキスト ボックス 10"/>
          <p:cNvSpPr txBox="1"/>
          <p:nvPr/>
        </p:nvSpPr>
        <p:spPr>
          <a:xfrm>
            <a:off x="5155979" y="2508212"/>
            <a:ext cx="900752" cy="307777"/>
          </a:xfrm>
          <a:prstGeom prst="rect">
            <a:avLst/>
          </a:prstGeom>
          <a:noFill/>
        </p:spPr>
        <p:txBody>
          <a:bodyPr wrap="square" rtlCol="0">
            <a:spAutoFit/>
          </a:bodyPr>
          <a:lstStyle/>
          <a:p>
            <a:r>
              <a:rPr kumimoji="1" lang="ja-JP" altLang="en-US" sz="1400" b="1" dirty="0">
                <a:solidFill>
                  <a:schemeClr val="bg1"/>
                </a:solidFill>
              </a:rPr>
              <a:t>継続なし</a:t>
            </a:r>
          </a:p>
        </p:txBody>
      </p:sp>
      <p:sp>
        <p:nvSpPr>
          <p:cNvPr id="12" name="右矢印 11"/>
          <p:cNvSpPr/>
          <p:nvPr/>
        </p:nvSpPr>
        <p:spPr>
          <a:xfrm>
            <a:off x="4110633" y="2526619"/>
            <a:ext cx="423080" cy="5884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4"/>
          <a:stretch>
            <a:fillRect/>
          </a:stretch>
        </p:blipFill>
        <p:spPr>
          <a:xfrm>
            <a:off x="8537850" y="1556870"/>
            <a:ext cx="2823059" cy="2633100"/>
          </a:xfrm>
          <a:prstGeom prst="rect">
            <a:avLst/>
          </a:prstGeom>
          <a:ln>
            <a:solidFill>
              <a:schemeClr val="tx1"/>
            </a:solidFill>
          </a:ln>
        </p:spPr>
      </p:pic>
      <p:sp>
        <p:nvSpPr>
          <p:cNvPr id="15" name="テキスト ボックス 14"/>
          <p:cNvSpPr txBox="1"/>
          <p:nvPr/>
        </p:nvSpPr>
        <p:spPr>
          <a:xfrm>
            <a:off x="10257725" y="2651583"/>
            <a:ext cx="900752" cy="338554"/>
          </a:xfrm>
          <a:prstGeom prst="rect">
            <a:avLst/>
          </a:prstGeom>
          <a:noFill/>
        </p:spPr>
        <p:txBody>
          <a:bodyPr wrap="square" rtlCol="0">
            <a:spAutoFit/>
          </a:bodyPr>
          <a:lstStyle/>
          <a:p>
            <a:r>
              <a:rPr kumimoji="1" lang="ja-JP" altLang="en-US" sz="1600" b="1" dirty="0">
                <a:solidFill>
                  <a:schemeClr val="bg1"/>
                </a:solidFill>
              </a:rPr>
              <a:t>相談</a:t>
            </a:r>
          </a:p>
        </p:txBody>
      </p:sp>
      <p:sp>
        <p:nvSpPr>
          <p:cNvPr id="16" name="テキスト ボックス 15"/>
          <p:cNvSpPr txBox="1"/>
          <p:nvPr/>
        </p:nvSpPr>
        <p:spPr>
          <a:xfrm>
            <a:off x="8961500" y="3249173"/>
            <a:ext cx="900752" cy="338554"/>
          </a:xfrm>
          <a:prstGeom prst="rect">
            <a:avLst/>
          </a:prstGeom>
          <a:noFill/>
        </p:spPr>
        <p:txBody>
          <a:bodyPr wrap="square" rtlCol="0">
            <a:spAutoFit/>
          </a:bodyPr>
          <a:lstStyle/>
          <a:p>
            <a:r>
              <a:rPr lang="ja-JP" altLang="en-US" sz="1600" b="1" dirty="0">
                <a:solidFill>
                  <a:schemeClr val="bg1"/>
                </a:solidFill>
              </a:rPr>
              <a:t>診断</a:t>
            </a:r>
            <a:endParaRPr kumimoji="1" lang="ja-JP" altLang="en-US" sz="1600" b="1" dirty="0">
              <a:solidFill>
                <a:schemeClr val="bg1"/>
              </a:solidFill>
            </a:endParaRPr>
          </a:p>
        </p:txBody>
      </p:sp>
      <p:sp>
        <p:nvSpPr>
          <p:cNvPr id="17" name="テキスト ボックス 16"/>
          <p:cNvSpPr txBox="1"/>
          <p:nvPr/>
        </p:nvSpPr>
        <p:spPr>
          <a:xfrm>
            <a:off x="8668330" y="2480451"/>
            <a:ext cx="1084997" cy="461665"/>
          </a:xfrm>
          <a:prstGeom prst="rect">
            <a:avLst/>
          </a:prstGeom>
          <a:noFill/>
        </p:spPr>
        <p:txBody>
          <a:bodyPr wrap="square" rtlCol="0">
            <a:spAutoFit/>
          </a:bodyPr>
          <a:lstStyle/>
          <a:p>
            <a:r>
              <a:rPr lang="ja-JP" altLang="en-US" sz="1200" b="1" dirty="0"/>
              <a:t>保健センターの勧め</a:t>
            </a:r>
            <a:endParaRPr kumimoji="1" lang="ja-JP" altLang="en-US" sz="1200" b="1" dirty="0"/>
          </a:p>
        </p:txBody>
      </p:sp>
      <p:sp>
        <p:nvSpPr>
          <p:cNvPr id="18" name="テキスト ボックス 17"/>
          <p:cNvSpPr txBox="1"/>
          <p:nvPr/>
        </p:nvSpPr>
        <p:spPr>
          <a:xfrm>
            <a:off x="8824598" y="1905924"/>
            <a:ext cx="642890" cy="400110"/>
          </a:xfrm>
          <a:prstGeom prst="rect">
            <a:avLst/>
          </a:prstGeom>
          <a:noFill/>
        </p:spPr>
        <p:txBody>
          <a:bodyPr wrap="square" rtlCol="0">
            <a:spAutoFit/>
          </a:bodyPr>
          <a:lstStyle/>
          <a:p>
            <a:r>
              <a:rPr lang="ja-JP" altLang="en-US" sz="1000" b="1" dirty="0"/>
              <a:t>主治医として</a:t>
            </a:r>
            <a:endParaRPr kumimoji="1" lang="ja-JP" altLang="en-US" sz="1000" b="1" dirty="0"/>
          </a:p>
        </p:txBody>
      </p:sp>
      <p:sp>
        <p:nvSpPr>
          <p:cNvPr id="19" name="テキスト ボックス 18"/>
          <p:cNvSpPr txBox="1"/>
          <p:nvPr/>
        </p:nvSpPr>
        <p:spPr>
          <a:xfrm>
            <a:off x="9302951" y="1713932"/>
            <a:ext cx="900752" cy="276999"/>
          </a:xfrm>
          <a:prstGeom prst="rect">
            <a:avLst/>
          </a:prstGeom>
          <a:noFill/>
        </p:spPr>
        <p:txBody>
          <a:bodyPr wrap="square" rtlCol="0">
            <a:spAutoFit/>
          </a:bodyPr>
          <a:lstStyle/>
          <a:p>
            <a:r>
              <a:rPr lang="ja-JP" altLang="en-US" sz="1200" b="1" dirty="0">
                <a:solidFill>
                  <a:schemeClr val="bg1"/>
                </a:solidFill>
              </a:rPr>
              <a:t>その他</a:t>
            </a:r>
            <a:endParaRPr kumimoji="1" lang="ja-JP" altLang="en-US" sz="1200" b="1" dirty="0">
              <a:solidFill>
                <a:schemeClr val="bg1"/>
              </a:solidFill>
            </a:endParaRPr>
          </a:p>
        </p:txBody>
      </p:sp>
      <p:cxnSp>
        <p:nvCxnSpPr>
          <p:cNvPr id="21" name="曲線コネクタ 20"/>
          <p:cNvCxnSpPr/>
          <p:nvPr/>
        </p:nvCxnSpPr>
        <p:spPr>
          <a:xfrm flipV="1">
            <a:off x="7406480" y="2259701"/>
            <a:ext cx="1108958" cy="545771"/>
          </a:xfrm>
          <a:prstGeom prst="curvedConnector3">
            <a:avLst/>
          </a:prstGeom>
          <a:ln w="38100">
            <a:tailEnd type="triangle"/>
          </a:ln>
        </p:spPr>
        <p:style>
          <a:lnRef idx="1">
            <a:schemeClr val="dk1"/>
          </a:lnRef>
          <a:fillRef idx="0">
            <a:schemeClr val="dk1"/>
          </a:fillRef>
          <a:effectRef idx="0">
            <a:schemeClr val="dk1"/>
          </a:effectRef>
          <a:fontRef idx="minor">
            <a:schemeClr val="tx1"/>
          </a:fontRef>
        </p:style>
      </p:cxnSp>
      <p:sp>
        <p:nvSpPr>
          <p:cNvPr id="22" name="テキスト ボックス 21"/>
          <p:cNvSpPr txBox="1"/>
          <p:nvPr/>
        </p:nvSpPr>
        <p:spPr>
          <a:xfrm>
            <a:off x="8486208" y="1188181"/>
            <a:ext cx="2867592" cy="323165"/>
          </a:xfrm>
          <a:prstGeom prst="rect">
            <a:avLst/>
          </a:prstGeom>
          <a:noFill/>
        </p:spPr>
        <p:txBody>
          <a:bodyPr wrap="square" rtlCol="0">
            <a:spAutoFit/>
          </a:bodyPr>
          <a:lstStyle/>
          <a:p>
            <a:r>
              <a:rPr kumimoji="1" lang="ja-JP" altLang="en-US" sz="1500" dirty="0"/>
              <a:t>◆診療継続の理由</a:t>
            </a:r>
          </a:p>
        </p:txBody>
      </p:sp>
      <p:sp>
        <p:nvSpPr>
          <p:cNvPr id="23" name="テキスト ボックス 22"/>
          <p:cNvSpPr txBox="1"/>
          <p:nvPr/>
        </p:nvSpPr>
        <p:spPr>
          <a:xfrm>
            <a:off x="2799301" y="1615011"/>
            <a:ext cx="1238233" cy="415498"/>
          </a:xfrm>
          <a:prstGeom prst="rect">
            <a:avLst/>
          </a:prstGeom>
          <a:noFill/>
        </p:spPr>
        <p:txBody>
          <a:bodyPr wrap="square" rtlCol="0">
            <a:spAutoFit/>
          </a:bodyPr>
          <a:lstStyle/>
          <a:p>
            <a:r>
              <a:rPr kumimoji="1" lang="ja-JP" altLang="en-US" sz="1050" dirty="0"/>
              <a:t>未就学児</a:t>
            </a:r>
            <a:r>
              <a:rPr lang="ja-JP" altLang="en-US" sz="1050" dirty="0"/>
              <a:t>で</a:t>
            </a:r>
            <a:r>
              <a:rPr kumimoji="1" lang="ja-JP" altLang="en-US" sz="1050" dirty="0"/>
              <a:t>主訴が発達障がい</a:t>
            </a:r>
          </a:p>
        </p:txBody>
      </p:sp>
      <p:sp>
        <p:nvSpPr>
          <p:cNvPr id="24" name="テキスト ボックス 23"/>
          <p:cNvSpPr txBox="1"/>
          <p:nvPr/>
        </p:nvSpPr>
        <p:spPr>
          <a:xfrm>
            <a:off x="2199150" y="3799768"/>
            <a:ext cx="1859848" cy="400110"/>
          </a:xfrm>
          <a:prstGeom prst="rect">
            <a:avLst/>
          </a:prstGeom>
          <a:noFill/>
        </p:spPr>
        <p:txBody>
          <a:bodyPr wrap="square" rtlCol="0">
            <a:spAutoFit/>
          </a:bodyPr>
          <a:lstStyle/>
          <a:p>
            <a:r>
              <a:rPr kumimoji="1" lang="ja-JP" altLang="en-US" sz="1000" dirty="0"/>
              <a:t>未就学児で主訴が</a:t>
            </a:r>
            <a:r>
              <a:rPr lang="ja-JP" altLang="en-US" sz="1000" dirty="0"/>
              <a:t>その他</a:t>
            </a:r>
            <a:r>
              <a:rPr kumimoji="1" lang="ja-JP" altLang="en-US" sz="1000" dirty="0"/>
              <a:t>結果として発達障がいの診断あり</a:t>
            </a:r>
          </a:p>
        </p:txBody>
      </p:sp>
      <p:sp>
        <p:nvSpPr>
          <p:cNvPr id="25" name="テキスト ボックス 24"/>
          <p:cNvSpPr txBox="1"/>
          <p:nvPr/>
        </p:nvSpPr>
        <p:spPr>
          <a:xfrm>
            <a:off x="627531" y="3744812"/>
            <a:ext cx="988078" cy="253916"/>
          </a:xfrm>
          <a:prstGeom prst="rect">
            <a:avLst/>
          </a:prstGeom>
          <a:noFill/>
        </p:spPr>
        <p:txBody>
          <a:bodyPr wrap="square" rtlCol="0">
            <a:spAutoFit/>
          </a:bodyPr>
          <a:lstStyle/>
          <a:p>
            <a:r>
              <a:rPr kumimoji="1" lang="ja-JP" altLang="en-US" sz="1050" dirty="0"/>
              <a:t>それ以外</a:t>
            </a:r>
          </a:p>
        </p:txBody>
      </p:sp>
      <p:cxnSp>
        <p:nvCxnSpPr>
          <p:cNvPr id="27" name="曲線コネクタ 26"/>
          <p:cNvCxnSpPr/>
          <p:nvPr/>
        </p:nvCxnSpPr>
        <p:spPr>
          <a:xfrm rot="5400000" flipH="1" flipV="1">
            <a:off x="3002351" y="2057708"/>
            <a:ext cx="268770" cy="242846"/>
          </a:xfrm>
          <a:prstGeom prst="curvedConnector3">
            <a:avLst/>
          </a:prstGeom>
          <a:ln w="3175"/>
        </p:spPr>
        <p:style>
          <a:lnRef idx="1">
            <a:schemeClr val="dk1"/>
          </a:lnRef>
          <a:fillRef idx="0">
            <a:schemeClr val="dk1"/>
          </a:fillRef>
          <a:effectRef idx="0">
            <a:schemeClr val="dk1"/>
          </a:effectRef>
          <a:fontRef idx="minor">
            <a:schemeClr val="tx1"/>
          </a:fontRef>
        </p:style>
      </p:cxnSp>
      <p:cxnSp>
        <p:nvCxnSpPr>
          <p:cNvPr id="28" name="曲線コネクタ 27"/>
          <p:cNvCxnSpPr/>
          <p:nvPr/>
        </p:nvCxnSpPr>
        <p:spPr>
          <a:xfrm rot="16200000" flipH="1">
            <a:off x="2893263" y="3527391"/>
            <a:ext cx="288273" cy="179382"/>
          </a:xfrm>
          <a:prstGeom prst="curvedConnector3">
            <a:avLst/>
          </a:prstGeom>
          <a:ln w="3175"/>
        </p:spPr>
        <p:style>
          <a:lnRef idx="1">
            <a:schemeClr val="dk1"/>
          </a:lnRef>
          <a:fillRef idx="0">
            <a:schemeClr val="dk1"/>
          </a:fillRef>
          <a:effectRef idx="0">
            <a:schemeClr val="dk1"/>
          </a:effectRef>
          <a:fontRef idx="minor">
            <a:schemeClr val="tx1"/>
          </a:fontRef>
        </p:style>
      </p:cxnSp>
      <p:cxnSp>
        <p:nvCxnSpPr>
          <p:cNvPr id="29" name="曲線コネクタ 28"/>
          <p:cNvCxnSpPr/>
          <p:nvPr/>
        </p:nvCxnSpPr>
        <p:spPr>
          <a:xfrm rot="5400000" flipH="1" flipV="1">
            <a:off x="874876" y="3286024"/>
            <a:ext cx="601156" cy="259310"/>
          </a:xfrm>
          <a:prstGeom prst="curvedConnector3">
            <a:avLst/>
          </a:prstGeom>
          <a:ln w="3175"/>
        </p:spPr>
        <p:style>
          <a:lnRef idx="1">
            <a:schemeClr val="dk1"/>
          </a:lnRef>
          <a:fillRef idx="0">
            <a:schemeClr val="dk1"/>
          </a:fillRef>
          <a:effectRef idx="0">
            <a:schemeClr val="dk1"/>
          </a:effectRef>
          <a:fontRef idx="minor">
            <a:schemeClr val="tx1"/>
          </a:fontRef>
        </p:style>
      </p:cxnSp>
      <p:sp>
        <p:nvSpPr>
          <p:cNvPr id="34" name="テキスト ボックス 33"/>
          <p:cNvSpPr txBox="1"/>
          <p:nvPr/>
        </p:nvSpPr>
        <p:spPr>
          <a:xfrm>
            <a:off x="5314218" y="6183539"/>
            <a:ext cx="6343980" cy="276999"/>
          </a:xfrm>
          <a:prstGeom prst="rect">
            <a:avLst/>
          </a:prstGeom>
          <a:noFill/>
        </p:spPr>
        <p:txBody>
          <a:bodyPr wrap="square" rtlCol="0">
            <a:spAutoFit/>
          </a:bodyPr>
          <a:lstStyle/>
          <a:p>
            <a:r>
              <a:rPr kumimoji="1" lang="en-US" altLang="ja-JP" sz="1200" dirty="0"/>
              <a:t>※</a:t>
            </a:r>
            <a:r>
              <a:rPr kumimoji="1" lang="ja-JP" altLang="en-US" sz="1200" dirty="0"/>
              <a:t>母子医療センターの</a:t>
            </a:r>
            <a:r>
              <a:rPr kumimoji="1" lang="en-US" altLang="ja-JP" sz="1200" dirty="0"/>
              <a:t>2020</a:t>
            </a:r>
            <a:r>
              <a:rPr kumimoji="1" lang="ja-JP" altLang="en-US" sz="1200" dirty="0"/>
              <a:t>年～</a:t>
            </a:r>
            <a:r>
              <a:rPr kumimoji="1" lang="en-US" altLang="ja-JP" sz="1200" dirty="0"/>
              <a:t>2021</a:t>
            </a:r>
            <a:r>
              <a:rPr kumimoji="1" lang="ja-JP" altLang="en-US" sz="1200" dirty="0"/>
              <a:t>年の</a:t>
            </a:r>
            <a:r>
              <a:rPr kumimoji="1" lang="ja-JP" altLang="en-US" sz="1200" dirty="0" err="1"/>
              <a:t>未就学児発達障がい</a:t>
            </a:r>
            <a:r>
              <a:rPr kumimoji="1" lang="ja-JP" altLang="en-US" sz="1200" dirty="0"/>
              <a:t>専門外来の受診歴より集計</a:t>
            </a:r>
          </a:p>
        </p:txBody>
      </p:sp>
      <p:sp>
        <p:nvSpPr>
          <p:cNvPr id="35" name="テキスト ボックス 34"/>
          <p:cNvSpPr txBox="1"/>
          <p:nvPr/>
        </p:nvSpPr>
        <p:spPr>
          <a:xfrm>
            <a:off x="2985492" y="4555343"/>
            <a:ext cx="7695760" cy="156966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kumimoji="1" lang="ja-JP" altLang="en-US" sz="1600" b="1" dirty="0"/>
              <a:t>〇初診受診時の</a:t>
            </a:r>
            <a:r>
              <a:rPr kumimoji="1" lang="ja-JP" altLang="en-US" sz="1600" b="1" dirty="0" err="1"/>
              <a:t>主訴が発達障がい以</a:t>
            </a:r>
            <a:r>
              <a:rPr kumimoji="1" lang="ja-JP" altLang="en-US" sz="1600" b="1" dirty="0"/>
              <a:t>外にかかるものでも、結果的に発達障がいであったケースが一定数みられた。</a:t>
            </a:r>
            <a:endParaRPr kumimoji="1" lang="en-US" altLang="ja-JP" sz="1600" b="1" dirty="0"/>
          </a:p>
          <a:p>
            <a:r>
              <a:rPr lang="ja-JP" altLang="en-US" sz="1600" b="1" dirty="0"/>
              <a:t>〇初診受診者の半数近くが継続診療となり、そのうち半数近くの診療ニーズが医師への「相談」であった。</a:t>
            </a:r>
            <a:endParaRPr lang="en-US" altLang="ja-JP" sz="1600" b="1" dirty="0"/>
          </a:p>
          <a:p>
            <a:r>
              <a:rPr kumimoji="1" lang="ja-JP" altLang="en-US" sz="1600" b="1" dirty="0"/>
              <a:t>〇医療機関の紹介元は自治体によって保健センターが大半となっているエリアと、ばらつきがあるエリアとさまざまであった。</a:t>
            </a:r>
          </a:p>
        </p:txBody>
      </p:sp>
      <p:sp>
        <p:nvSpPr>
          <p:cNvPr id="36" name="テキスト ボックス 35"/>
          <p:cNvSpPr txBox="1"/>
          <p:nvPr/>
        </p:nvSpPr>
        <p:spPr>
          <a:xfrm>
            <a:off x="2947708" y="4187238"/>
            <a:ext cx="3527075" cy="338554"/>
          </a:xfrm>
          <a:prstGeom prst="rect">
            <a:avLst/>
          </a:prstGeom>
          <a:noFill/>
        </p:spPr>
        <p:txBody>
          <a:bodyPr wrap="square" rtlCol="0">
            <a:spAutoFit/>
          </a:bodyPr>
          <a:lstStyle/>
          <a:p>
            <a:r>
              <a:rPr kumimoji="1" lang="ja-JP" altLang="en-US" sz="1600" dirty="0"/>
              <a:t>◆統計結果の分析</a:t>
            </a:r>
          </a:p>
        </p:txBody>
      </p:sp>
      <p:sp>
        <p:nvSpPr>
          <p:cNvPr id="37" name="ストライプ矢印 36"/>
          <p:cNvSpPr/>
          <p:nvPr/>
        </p:nvSpPr>
        <p:spPr>
          <a:xfrm>
            <a:off x="1276982" y="4782826"/>
            <a:ext cx="1347761" cy="99628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49197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2DD0634-3B11-4CDC-AA4A-B36F349035A4}"/>
              </a:ext>
            </a:extLst>
          </p:cNvPr>
          <p:cNvSpPr>
            <a:spLocks noGrp="1"/>
          </p:cNvSpPr>
          <p:nvPr>
            <p:ph type="sldNum" sz="quarter" idx="12"/>
          </p:nvPr>
        </p:nvSpPr>
        <p:spPr>
          <a:xfrm>
            <a:off x="8906814" y="6346108"/>
            <a:ext cx="2743200" cy="365125"/>
          </a:xfrm>
        </p:spPr>
        <p:txBody>
          <a:bodyPr/>
          <a:lstStyle/>
          <a:p>
            <a:fld id="{49ABCAEC-7D34-E549-A96E-FCEDAADBE4B0}" type="slidenum">
              <a:rPr lang="en-US" smtClean="0"/>
              <a:pPr/>
              <a:t>27</a:t>
            </a:fld>
            <a:endParaRPr lang="en-US" dirty="0"/>
          </a:p>
        </p:txBody>
      </p:sp>
      <p:sp>
        <p:nvSpPr>
          <p:cNvPr id="3" name="正方形/長方形 2">
            <a:extLst>
              <a:ext uri="{FF2B5EF4-FFF2-40B4-BE49-F238E27FC236}">
                <a16:creationId xmlns:a16="http://schemas.microsoft.com/office/drawing/2014/main" id="{CC44A83B-BD27-4561-AD6A-145C440D347F}"/>
              </a:ext>
            </a:extLst>
          </p:cNvPr>
          <p:cNvSpPr/>
          <p:nvPr/>
        </p:nvSpPr>
        <p:spPr>
          <a:xfrm>
            <a:off x="485408" y="257289"/>
            <a:ext cx="9144000" cy="4554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2000" b="1" dirty="0">
                <a:latin typeface="+mn-ea"/>
              </a:rPr>
              <a:t>ワーキンググループ及び拠点医療機関懇話会等での意見</a:t>
            </a:r>
          </a:p>
        </p:txBody>
      </p:sp>
      <p:sp>
        <p:nvSpPr>
          <p:cNvPr id="4" name="テキスト ボックス 3">
            <a:extLst>
              <a:ext uri="{FF2B5EF4-FFF2-40B4-BE49-F238E27FC236}">
                <a16:creationId xmlns:a16="http://schemas.microsoft.com/office/drawing/2014/main" id="{70158B24-62AD-4333-83AE-B14905AE073C}"/>
              </a:ext>
            </a:extLst>
          </p:cNvPr>
          <p:cNvSpPr txBox="1"/>
          <p:nvPr/>
        </p:nvSpPr>
        <p:spPr>
          <a:xfrm>
            <a:off x="640119" y="5907419"/>
            <a:ext cx="10216772" cy="52322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ja-JP" altLang="ja-JP" sz="1400" kern="0" dirty="0">
                <a:latin typeface="+mn-ea"/>
                <a:cs typeface="ＭＳ Ｐゴシック" panose="020B0600070205080204" pitchFamily="50" charset="-128"/>
              </a:rPr>
              <a:t>発達障がいは投薬などの医療処置がケアの中心にあるものではなく、家庭や保育所、学校</a:t>
            </a:r>
            <a:r>
              <a:rPr lang="ja-JP" altLang="en-US" sz="1400" kern="0" dirty="0">
                <a:latin typeface="+mn-ea"/>
                <a:cs typeface="ＭＳ Ｐゴシック" panose="020B0600070205080204" pitchFamily="50" charset="-128"/>
              </a:rPr>
              <a:t>、職場</a:t>
            </a:r>
            <a:r>
              <a:rPr lang="ja-JP" altLang="ja-JP" sz="1400" kern="0" dirty="0">
                <a:latin typeface="+mn-ea"/>
                <a:cs typeface="ＭＳ Ｐゴシック" panose="020B0600070205080204" pitchFamily="50" charset="-128"/>
              </a:rPr>
              <a:t>で特性に応じた適切な対応を行うことが重要</a:t>
            </a:r>
            <a:r>
              <a:rPr lang="ja-JP" altLang="en-US" sz="1400" kern="0" dirty="0">
                <a:latin typeface="+mn-ea"/>
                <a:cs typeface="ＭＳ Ｐゴシック" panose="020B0600070205080204" pitchFamily="50" charset="-128"/>
              </a:rPr>
              <a:t>→地域の関係機関が役割を明確にし、連携して支援に取組むことが必要</a:t>
            </a:r>
            <a:endParaRPr lang="ja-JP" altLang="en-US" sz="1400" dirty="0">
              <a:solidFill>
                <a:schemeClr val="tx1"/>
              </a:solidFill>
              <a:latin typeface="+mn-ea"/>
            </a:endParaRPr>
          </a:p>
        </p:txBody>
      </p:sp>
      <p:sp>
        <p:nvSpPr>
          <p:cNvPr id="5" name="矢印: 下 4">
            <a:extLst>
              <a:ext uri="{FF2B5EF4-FFF2-40B4-BE49-F238E27FC236}">
                <a16:creationId xmlns:a16="http://schemas.microsoft.com/office/drawing/2014/main" id="{3572BC8D-10DE-43D1-8232-61A44A42D052}"/>
              </a:ext>
            </a:extLst>
          </p:cNvPr>
          <p:cNvSpPr/>
          <p:nvPr/>
        </p:nvSpPr>
        <p:spPr>
          <a:xfrm>
            <a:off x="5310960" y="5598026"/>
            <a:ext cx="1570079" cy="24424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aphicFrame>
        <p:nvGraphicFramePr>
          <p:cNvPr id="7" name="表 7">
            <a:extLst>
              <a:ext uri="{FF2B5EF4-FFF2-40B4-BE49-F238E27FC236}">
                <a16:creationId xmlns:a16="http://schemas.microsoft.com/office/drawing/2014/main" id="{DE9046F2-1378-6248-5272-94C0D7AFBD72}"/>
              </a:ext>
            </a:extLst>
          </p:cNvPr>
          <p:cNvGraphicFramePr>
            <a:graphicFrameLocks noGrp="1"/>
          </p:cNvGraphicFramePr>
          <p:nvPr>
            <p:extLst>
              <p:ext uri="{D42A27DB-BD31-4B8C-83A1-F6EECF244321}">
                <p14:modId xmlns:p14="http://schemas.microsoft.com/office/powerpoint/2010/main" val="4074833534"/>
              </p:ext>
            </p:extLst>
          </p:nvPr>
        </p:nvGraphicFramePr>
        <p:xfrm>
          <a:off x="640120" y="669408"/>
          <a:ext cx="11220576" cy="3310758"/>
        </p:xfrm>
        <a:graphic>
          <a:graphicData uri="http://schemas.openxmlformats.org/drawingml/2006/table">
            <a:tbl>
              <a:tblPr firstRow="1" bandRow="1">
                <a:tableStyleId>{5C22544A-7EE6-4342-B048-85BDC9FD1C3A}</a:tableStyleId>
              </a:tblPr>
              <a:tblGrid>
                <a:gridCol w="11220576">
                  <a:extLst>
                    <a:ext uri="{9D8B030D-6E8A-4147-A177-3AD203B41FA5}">
                      <a16:colId xmlns:a16="http://schemas.microsoft.com/office/drawing/2014/main" val="2298333954"/>
                    </a:ext>
                  </a:extLst>
                </a:gridCol>
              </a:tblGrid>
              <a:tr h="292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t>○こども・成人ワーキンググループ</a:t>
                      </a:r>
                      <a:r>
                        <a:rPr kumimoji="1" lang="ja-JP" altLang="en-US" sz="1400" dirty="0"/>
                        <a:t>での意見</a:t>
                      </a:r>
                      <a:endParaRPr kumimoji="1" lang="en-US" altLang="ja-JP" sz="1400" dirty="0"/>
                    </a:p>
                  </a:txBody>
                  <a:tcPr/>
                </a:tc>
                <a:extLst>
                  <a:ext uri="{0D108BD9-81ED-4DB2-BD59-A6C34878D82A}">
                    <a16:rowId xmlns:a16="http://schemas.microsoft.com/office/drawing/2014/main" val="3802729623"/>
                  </a:ext>
                </a:extLst>
              </a:tr>
              <a:tr h="4969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t>市から医療機関へ情報提供をした際にリターンがあれば、保護者にどんなふうにフォローしたら良いかがわかるので、医療側からケースごとの評価や指標をいただけるとよい。</a:t>
                      </a:r>
                      <a:endParaRPr lang="en-US" altLang="ja-JP" sz="1400" dirty="0"/>
                    </a:p>
                  </a:txBody>
                  <a:tcPr/>
                </a:tc>
                <a:extLst>
                  <a:ext uri="{0D108BD9-81ED-4DB2-BD59-A6C34878D82A}">
                    <a16:rowId xmlns:a16="http://schemas.microsoft.com/office/drawing/2014/main" val="2822326478"/>
                  </a:ext>
                </a:extLst>
              </a:tr>
              <a:tr h="4969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t>「相談は福祉等の分野で担うべき」には同意するが、大事なのはその人が何に困っていてどこに生きづらさを感じているか。その困りごとによって相談の窓口が変わるので、ニーズベースで連携することが大前提。</a:t>
                      </a:r>
                      <a:endParaRPr lang="en-US" altLang="ja-JP" sz="1400" dirty="0"/>
                    </a:p>
                  </a:txBody>
                  <a:tcPr/>
                </a:tc>
                <a:extLst>
                  <a:ext uri="{0D108BD9-81ED-4DB2-BD59-A6C34878D82A}">
                    <a16:rowId xmlns:a16="http://schemas.microsoft.com/office/drawing/2014/main" val="3440846901"/>
                  </a:ext>
                </a:extLst>
              </a:tr>
              <a:tr h="3111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t>どこに困っていて何がニーズなのか最初に相談を受けたところが丁寧に聞き、関係機関で情報共有できれば本人にも負担が少ない。</a:t>
                      </a:r>
                      <a:endParaRPr lang="en-US" altLang="ja-JP" sz="1400" dirty="0"/>
                    </a:p>
                  </a:txBody>
                  <a:tcPr/>
                </a:tc>
                <a:extLst>
                  <a:ext uri="{0D108BD9-81ED-4DB2-BD59-A6C34878D82A}">
                    <a16:rowId xmlns:a16="http://schemas.microsoft.com/office/drawing/2014/main" val="2362359792"/>
                  </a:ext>
                </a:extLst>
              </a:tr>
              <a:tr h="3111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t>医療機関の対応にも濃淡がある。相談窓口はどこで発達検査を受けられるのか等の医療情報を蓄積する必要がある。</a:t>
                      </a:r>
                      <a:endParaRPr lang="en-US" altLang="ja-JP" sz="1400" dirty="0"/>
                    </a:p>
                  </a:txBody>
                  <a:tcPr/>
                </a:tc>
                <a:extLst>
                  <a:ext uri="{0D108BD9-81ED-4DB2-BD59-A6C34878D82A}">
                    <a16:rowId xmlns:a16="http://schemas.microsoft.com/office/drawing/2014/main" val="3066454491"/>
                  </a:ext>
                </a:extLst>
              </a:tr>
              <a:tr h="3111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t>困りごとがあった時にまず医療機関に行かれる方が多いが、困りごとによって相談先が変わる。あくまで相談先の一つが医療機関。</a:t>
                      </a:r>
                      <a:endParaRPr lang="en-US" altLang="ja-JP" sz="1400" dirty="0"/>
                    </a:p>
                  </a:txBody>
                  <a:tcPr/>
                </a:tc>
                <a:extLst>
                  <a:ext uri="{0D108BD9-81ED-4DB2-BD59-A6C34878D82A}">
                    <a16:rowId xmlns:a16="http://schemas.microsoft.com/office/drawing/2014/main" val="1943265910"/>
                  </a:ext>
                </a:extLst>
              </a:tr>
              <a:tr h="4969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t>発達障がいではと思った時に医療で治ると思っている方が今なお多い。発達障がいかどうかがわかるだけで、その先どうするのかの</a:t>
                      </a:r>
                      <a:r>
                        <a:rPr lang="ja-JP" altLang="en-US" sz="1400" dirty="0" err="1"/>
                        <a:t>は</a:t>
                      </a:r>
                      <a:r>
                        <a:rPr lang="ja-JP" altLang="en-US" sz="1400" dirty="0"/>
                        <a:t>医療機関の仕事ではない。どの窓口にいっても多職種連携ができるいうことが大事。</a:t>
                      </a:r>
                      <a:endParaRPr lang="en-US" altLang="ja-JP" sz="1400" dirty="0"/>
                    </a:p>
                  </a:txBody>
                  <a:tcPr/>
                </a:tc>
                <a:extLst>
                  <a:ext uri="{0D108BD9-81ED-4DB2-BD59-A6C34878D82A}">
                    <a16:rowId xmlns:a16="http://schemas.microsoft.com/office/drawing/2014/main" val="3234599901"/>
                  </a:ext>
                </a:extLst>
              </a:tr>
              <a:tr h="4969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solidFill>
                            <a:schemeClr val="tx1"/>
                          </a:solidFill>
                        </a:rPr>
                        <a:t>連</a:t>
                      </a:r>
                      <a:r>
                        <a:rPr lang="ja-JP" altLang="en-US" sz="1400" dirty="0" smtClean="0"/>
                        <a:t>携</a:t>
                      </a:r>
                      <a:r>
                        <a:rPr lang="ja-JP" altLang="en-US" sz="1400" dirty="0"/>
                        <a:t>機関を増やしていくため、ケースのコミュニケーションを増やしていくことが必要で、その時、それぞれの窓口独自の言語ではなく共通言語が不可欠。共通言語を持った人が多職種連携していくことが必要。</a:t>
                      </a:r>
                      <a:endParaRPr lang="en-US" altLang="ja-JP" sz="1400" dirty="0"/>
                    </a:p>
                  </a:txBody>
                  <a:tcPr/>
                </a:tc>
                <a:extLst>
                  <a:ext uri="{0D108BD9-81ED-4DB2-BD59-A6C34878D82A}">
                    <a16:rowId xmlns:a16="http://schemas.microsoft.com/office/drawing/2014/main" val="2774166882"/>
                  </a:ext>
                </a:extLst>
              </a:tr>
            </a:tbl>
          </a:graphicData>
        </a:graphic>
      </p:graphicFrame>
      <p:graphicFrame>
        <p:nvGraphicFramePr>
          <p:cNvPr id="8" name="表 7">
            <a:extLst>
              <a:ext uri="{FF2B5EF4-FFF2-40B4-BE49-F238E27FC236}">
                <a16:creationId xmlns:a16="http://schemas.microsoft.com/office/drawing/2014/main" id="{DEC980F7-DCA3-B601-9929-EBC53E8EB1D8}"/>
              </a:ext>
            </a:extLst>
          </p:cNvPr>
          <p:cNvGraphicFramePr>
            <a:graphicFrameLocks noGrp="1"/>
          </p:cNvGraphicFramePr>
          <p:nvPr>
            <p:extLst>
              <p:ext uri="{D42A27DB-BD31-4B8C-83A1-F6EECF244321}">
                <p14:modId xmlns:p14="http://schemas.microsoft.com/office/powerpoint/2010/main" val="747486225"/>
              </p:ext>
            </p:extLst>
          </p:nvPr>
        </p:nvGraphicFramePr>
        <p:xfrm>
          <a:off x="640119" y="4079727"/>
          <a:ext cx="11220576" cy="1445736"/>
        </p:xfrm>
        <a:graphic>
          <a:graphicData uri="http://schemas.openxmlformats.org/drawingml/2006/table">
            <a:tbl>
              <a:tblPr firstRow="1" bandRow="1">
                <a:tableStyleId>{5C22544A-7EE6-4342-B048-85BDC9FD1C3A}</a:tableStyleId>
              </a:tblPr>
              <a:tblGrid>
                <a:gridCol w="11220576">
                  <a:extLst>
                    <a:ext uri="{9D8B030D-6E8A-4147-A177-3AD203B41FA5}">
                      <a16:colId xmlns:a16="http://schemas.microsoft.com/office/drawing/2014/main" val="2298333954"/>
                    </a:ext>
                  </a:extLst>
                </a:gridCol>
              </a:tblGrid>
              <a:tr h="3091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t>○拠点医療機関</a:t>
                      </a:r>
                      <a:r>
                        <a:rPr kumimoji="1" lang="ja-JP" altLang="en-US" sz="1400" dirty="0"/>
                        <a:t>の意見</a:t>
                      </a:r>
                      <a:endParaRPr kumimoji="1" lang="en-US" altLang="ja-JP" sz="1400" dirty="0"/>
                    </a:p>
                  </a:txBody>
                  <a:tcPr/>
                </a:tc>
                <a:extLst>
                  <a:ext uri="{0D108BD9-81ED-4DB2-BD59-A6C34878D82A}">
                    <a16:rowId xmlns:a16="http://schemas.microsoft.com/office/drawing/2014/main" val="3802729623"/>
                  </a:ext>
                </a:extLst>
              </a:tr>
              <a:tr h="3091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医療機関とは別のところで、保護者へのアドバイスができるネットワークの形成が重要。</a:t>
                      </a:r>
                      <a:endParaRPr kumimoji="1" lang="en-US" altLang="ja-JP" sz="1400" dirty="0"/>
                    </a:p>
                  </a:txBody>
                  <a:tcPr/>
                </a:tc>
                <a:extLst>
                  <a:ext uri="{0D108BD9-81ED-4DB2-BD59-A6C34878D82A}">
                    <a16:rowId xmlns:a16="http://schemas.microsoft.com/office/drawing/2014/main" val="2822326478"/>
                  </a:ext>
                </a:extLst>
              </a:tr>
              <a:tr h="3091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重篤化してしまってからだと通所サービスの利用などを断られるケースがあり、地域へ返せない。</a:t>
                      </a:r>
                      <a:endParaRPr lang="en-US" altLang="ja-JP" sz="1400" dirty="0"/>
                    </a:p>
                  </a:txBody>
                  <a:tcPr/>
                </a:tc>
                <a:extLst>
                  <a:ext uri="{0D108BD9-81ED-4DB2-BD59-A6C34878D82A}">
                    <a16:rowId xmlns:a16="http://schemas.microsoft.com/office/drawing/2014/main" val="3440846901"/>
                  </a:ext>
                </a:extLst>
              </a:tr>
              <a:tr h="4320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t>拠点医療機関と市町村保健センター間で情報連携や役割分担が整理されていれば、スムーズに診断し、その後の地域での早期支援に繋げる取組みを行っているケースもある。</a:t>
                      </a:r>
                      <a:endParaRPr lang="en-US" altLang="ja-JP" sz="1400" dirty="0"/>
                    </a:p>
                  </a:txBody>
                  <a:tcPr/>
                </a:tc>
                <a:extLst>
                  <a:ext uri="{0D108BD9-81ED-4DB2-BD59-A6C34878D82A}">
                    <a16:rowId xmlns:a16="http://schemas.microsoft.com/office/drawing/2014/main" val="4263388270"/>
                  </a:ext>
                </a:extLst>
              </a:tr>
            </a:tbl>
          </a:graphicData>
        </a:graphic>
      </p:graphicFrame>
    </p:spTree>
    <p:extLst>
      <p:ext uri="{BB962C8B-B14F-4D97-AF65-F5344CB8AC3E}">
        <p14:creationId xmlns:p14="http://schemas.microsoft.com/office/powerpoint/2010/main" val="3738805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0DC0D0E-8261-4D51-B8C1-72BF119B1C51}"/>
              </a:ext>
            </a:extLst>
          </p:cNvPr>
          <p:cNvSpPr>
            <a:spLocks noGrp="1"/>
          </p:cNvSpPr>
          <p:nvPr>
            <p:ph type="sldNum" sz="quarter" idx="12"/>
          </p:nvPr>
        </p:nvSpPr>
        <p:spPr/>
        <p:txBody>
          <a:bodyPr/>
          <a:lstStyle/>
          <a:p>
            <a:fld id="{3F044110-C8C5-4837-8817-7F8B4D0D154B}" type="slidenum">
              <a:rPr kumimoji="1" lang="ja-JP" altLang="en-US" b="1" smtClean="0">
                <a:solidFill>
                  <a:schemeClr val="tx1"/>
                </a:solidFill>
              </a:rPr>
              <a:t>28</a:t>
            </a:fld>
            <a:endParaRPr kumimoji="1" lang="ja-JP" altLang="en-US" b="1">
              <a:solidFill>
                <a:schemeClr val="tx1"/>
              </a:solidFill>
            </a:endParaRPr>
          </a:p>
        </p:txBody>
      </p:sp>
      <p:graphicFrame>
        <p:nvGraphicFramePr>
          <p:cNvPr id="3" name="図表 2">
            <a:extLst>
              <a:ext uri="{FF2B5EF4-FFF2-40B4-BE49-F238E27FC236}">
                <a16:creationId xmlns:a16="http://schemas.microsoft.com/office/drawing/2014/main" id="{416EEEE8-92F1-C438-8E5F-B26DBC056919}"/>
              </a:ext>
            </a:extLst>
          </p:cNvPr>
          <p:cNvGraphicFramePr/>
          <p:nvPr>
            <p:extLst>
              <p:ext uri="{D42A27DB-BD31-4B8C-83A1-F6EECF244321}">
                <p14:modId xmlns:p14="http://schemas.microsoft.com/office/powerpoint/2010/main" val="2357589796"/>
              </p:ext>
            </p:extLst>
          </p:nvPr>
        </p:nvGraphicFramePr>
        <p:xfrm>
          <a:off x="599661" y="900774"/>
          <a:ext cx="10564208" cy="5270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グラフィックス 5" descr="チャット 単色塗りつぶし">
            <a:extLst>
              <a:ext uri="{FF2B5EF4-FFF2-40B4-BE49-F238E27FC236}">
                <a16:creationId xmlns:a16="http://schemas.microsoft.com/office/drawing/2014/main" id="{6F576057-53E1-4EEA-A8EA-6467C19B5192}"/>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020945" y="3531840"/>
            <a:ext cx="655937" cy="655937"/>
          </a:xfrm>
          <a:prstGeom prst="rect">
            <a:avLst/>
          </a:prstGeom>
        </p:spPr>
      </p:pic>
      <p:pic>
        <p:nvPicPr>
          <p:cNvPr id="9" name="グラフィックス 8" descr="会議 単色塗りつぶし">
            <a:extLst>
              <a:ext uri="{FF2B5EF4-FFF2-40B4-BE49-F238E27FC236}">
                <a16:creationId xmlns:a16="http://schemas.microsoft.com/office/drawing/2014/main" id="{F5EB690E-670A-45B3-AF0F-8C0DBD8D3DA0}"/>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9982200" y="3952102"/>
            <a:ext cx="863632" cy="863632"/>
          </a:xfrm>
          <a:prstGeom prst="rect">
            <a:avLst/>
          </a:prstGeom>
        </p:spPr>
      </p:pic>
      <p:pic>
        <p:nvPicPr>
          <p:cNvPr id="15" name="グラフィックス 14" descr="教室 単色塗りつぶし">
            <a:extLst>
              <a:ext uri="{FF2B5EF4-FFF2-40B4-BE49-F238E27FC236}">
                <a16:creationId xmlns:a16="http://schemas.microsoft.com/office/drawing/2014/main" id="{A4E8C331-1F17-43EC-80ED-0B52DB9CEF36}"/>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9778369" y="1386326"/>
            <a:ext cx="863632" cy="863632"/>
          </a:xfrm>
          <a:prstGeom prst="rect">
            <a:avLst/>
          </a:prstGeom>
        </p:spPr>
      </p:pic>
      <p:sp>
        <p:nvSpPr>
          <p:cNvPr id="4" name="テキスト ボックス 3"/>
          <p:cNvSpPr txBox="1"/>
          <p:nvPr/>
        </p:nvSpPr>
        <p:spPr>
          <a:xfrm>
            <a:off x="8017566" y="4881024"/>
            <a:ext cx="2967192" cy="27699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kumimoji="1" lang="en-US" altLang="ja-JP" sz="1200" dirty="0"/>
              <a:t>※</a:t>
            </a:r>
            <a:r>
              <a:rPr kumimoji="1" lang="ja-JP" altLang="en-US" sz="1200" dirty="0"/>
              <a:t>予算協議未（国庫補助の活用を想定）</a:t>
            </a:r>
          </a:p>
        </p:txBody>
      </p:sp>
      <p:sp>
        <p:nvSpPr>
          <p:cNvPr id="10" name="タイトル 1"/>
          <p:cNvSpPr txBox="1">
            <a:spLocks/>
          </p:cNvSpPr>
          <p:nvPr/>
        </p:nvSpPr>
        <p:spPr>
          <a:xfrm>
            <a:off x="599661" y="171943"/>
            <a:ext cx="10754139" cy="544244"/>
          </a:xfrm>
          <a:prstGeom prst="rect">
            <a:avLst/>
          </a:prstGeom>
          <a:ln>
            <a:solidFill>
              <a:schemeClr val="tx1"/>
            </a:solidFill>
          </a:ln>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b="1" dirty="0">
                <a:latin typeface="+mn-ea"/>
                <a:ea typeface="+mn-ea"/>
              </a:rPr>
              <a:t>令和６年度以降の大阪府の取り組みの方向性</a:t>
            </a:r>
          </a:p>
        </p:txBody>
      </p:sp>
    </p:spTree>
    <p:extLst>
      <p:ext uri="{BB962C8B-B14F-4D97-AF65-F5344CB8AC3E}">
        <p14:creationId xmlns:p14="http://schemas.microsoft.com/office/powerpoint/2010/main" val="1097508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48446" y="791387"/>
            <a:ext cx="5243971" cy="400110"/>
          </a:xfrm>
          <a:prstGeom prst="rect">
            <a:avLst/>
          </a:prstGeom>
          <a:solidFill>
            <a:schemeClr val="bg1"/>
          </a:solidFill>
          <a:ln w="73025" cmpd="dbl">
            <a:no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b="1" dirty="0" err="1">
                <a:latin typeface="+mn-ea"/>
                <a:cs typeface="Meiryo UI" panose="020B0604030504040204" pitchFamily="50" charset="-128"/>
              </a:rPr>
              <a:t>発達障がい</a:t>
            </a:r>
            <a:r>
              <a:rPr lang="ja-JP" altLang="en-US" sz="2000" b="1" dirty="0">
                <a:latin typeface="+mn-ea"/>
                <a:cs typeface="Meiryo UI" panose="020B0604030504040204" pitchFamily="50" charset="-128"/>
              </a:rPr>
              <a:t>者地域支援力向上事業の内容</a:t>
            </a:r>
          </a:p>
        </p:txBody>
      </p:sp>
      <p:sp>
        <p:nvSpPr>
          <p:cNvPr id="28" name="正方形/長方形 27"/>
          <p:cNvSpPr/>
          <p:nvPr/>
        </p:nvSpPr>
        <p:spPr>
          <a:xfrm>
            <a:off x="520724" y="1320785"/>
            <a:ext cx="10876145" cy="4078039"/>
          </a:xfrm>
          <a:prstGeom prst="rect">
            <a:avLst/>
          </a:prstGeom>
          <a:ln w="12700">
            <a:noFill/>
          </a:ln>
        </p:spPr>
        <p:txBody>
          <a:bodyPr wrap="square">
            <a:spAutoFit/>
          </a:bodyPr>
          <a:lstStyle/>
          <a:p>
            <a:pPr algn="just"/>
            <a:r>
              <a:rPr lang="ja-JP" altLang="en-US" kern="100" dirty="0">
                <a:solidFill>
                  <a:srgbClr val="000000"/>
                </a:solidFill>
                <a:latin typeface="HGPｺﾞｼｯｸM" panose="020B0600000000000000" pitchFamily="50" charset="-128"/>
                <a:ea typeface="HGPｺﾞｼｯｸM" panose="020B0600000000000000" pitchFamily="50" charset="-128"/>
                <a:cs typeface="Times New Roman" panose="02020603050405020304" pitchFamily="18" charset="0"/>
              </a:rPr>
              <a:t>　</a:t>
            </a:r>
            <a:r>
              <a:rPr lang="ja-JP" altLang="ja-JP" kern="100" dirty="0" err="1">
                <a:latin typeface="HGPｺﾞｼｯｸM" panose="020B0600000000000000" pitchFamily="50" charset="-128"/>
                <a:ea typeface="HGPｺﾞｼｯｸM" panose="020B0600000000000000" pitchFamily="50" charset="-128"/>
                <a:cs typeface="Times New Roman" panose="02020603050405020304" pitchFamily="18" charset="0"/>
              </a:rPr>
              <a:t>発達障がい</a:t>
            </a:r>
            <a:r>
              <a:rPr lang="ja-JP" altLang="ja-JP" kern="100" dirty="0">
                <a:latin typeface="HGPｺﾞｼｯｸM" panose="020B0600000000000000" pitchFamily="50" charset="-128"/>
                <a:ea typeface="HGPｺﾞｼｯｸM" panose="020B0600000000000000" pitchFamily="50" charset="-128"/>
                <a:cs typeface="Times New Roman" panose="02020603050405020304" pitchFamily="18" charset="0"/>
              </a:rPr>
              <a:t>者支援センター</a:t>
            </a:r>
            <a:r>
              <a:rPr lang="ja-JP" altLang="en-US" kern="100" dirty="0">
                <a:latin typeface="HGPｺﾞｼｯｸM" panose="020B0600000000000000" pitchFamily="50" charset="-128"/>
                <a:ea typeface="HGPｺﾞｼｯｸM" panose="020B0600000000000000" pitchFamily="50" charset="-128"/>
                <a:cs typeface="Times New Roman" panose="02020603050405020304" pitchFamily="18" charset="0"/>
              </a:rPr>
              <a:t>（</a:t>
            </a:r>
            <a:r>
              <a:rPr lang="ja-JP" altLang="ja-JP" kern="100" dirty="0">
                <a:latin typeface="HGPｺﾞｼｯｸM" panose="020B0600000000000000" pitchFamily="50" charset="-128"/>
                <a:ea typeface="HGPｺﾞｼｯｸM" panose="020B0600000000000000" pitchFamily="50" charset="-128"/>
                <a:cs typeface="Times New Roman" panose="02020603050405020304" pitchFamily="18" charset="0"/>
              </a:rPr>
              <a:t>アクトおおさか</a:t>
            </a:r>
            <a:r>
              <a:rPr lang="ja-JP" altLang="en-US" kern="100" dirty="0">
                <a:latin typeface="HGPｺﾞｼｯｸM" panose="020B0600000000000000" pitchFamily="50" charset="-128"/>
                <a:ea typeface="HGPｺﾞｼｯｸM" panose="020B0600000000000000" pitchFamily="50" charset="-128"/>
                <a:cs typeface="Times New Roman" panose="02020603050405020304" pitchFamily="18" charset="0"/>
              </a:rPr>
              <a:t>）に配置する</a:t>
            </a:r>
            <a:r>
              <a:rPr lang="ja-JP" altLang="ja-JP" kern="100" dirty="0">
                <a:latin typeface="HGPｺﾞｼｯｸM" panose="020B0600000000000000" pitchFamily="50" charset="-128"/>
                <a:ea typeface="HGPｺﾞｼｯｸM" panose="020B0600000000000000" pitchFamily="50" charset="-128"/>
                <a:cs typeface="Times New Roman" panose="02020603050405020304" pitchFamily="18" charset="0"/>
              </a:rPr>
              <a:t>発達障がい者地域支援マネージャー</a:t>
            </a:r>
            <a:r>
              <a:rPr lang="ja-JP" altLang="en-US" kern="100" dirty="0">
                <a:latin typeface="HGPｺﾞｼｯｸM" panose="020B0600000000000000" pitchFamily="50" charset="-128"/>
                <a:ea typeface="HGPｺﾞｼｯｸM" panose="020B0600000000000000" pitchFamily="50" charset="-128"/>
                <a:cs typeface="Times New Roman" panose="02020603050405020304" pitchFamily="18" charset="0"/>
              </a:rPr>
              <a:t>（国の発達障害者地域支援マネジャー研修会受講者）</a:t>
            </a:r>
            <a:r>
              <a:rPr lang="ja-JP" altLang="ja-JP" kern="100" dirty="0">
                <a:latin typeface="HGPｺﾞｼｯｸM" panose="020B0600000000000000" pitchFamily="50" charset="-128"/>
                <a:ea typeface="HGPｺﾞｼｯｸM" panose="020B0600000000000000" pitchFamily="50" charset="-128"/>
                <a:cs typeface="Times New Roman" panose="02020603050405020304" pitchFamily="18" charset="0"/>
              </a:rPr>
              <a:t>を市町村に派遣</a:t>
            </a:r>
            <a:r>
              <a:rPr lang="ja-JP" altLang="en-US" kern="100" dirty="0">
                <a:latin typeface="HGPｺﾞｼｯｸM" panose="020B0600000000000000" pitchFamily="50" charset="-128"/>
                <a:ea typeface="HGPｺﾞｼｯｸM" panose="020B0600000000000000" pitchFamily="50" charset="-128"/>
                <a:cs typeface="Times New Roman" panose="02020603050405020304" pitchFamily="18" charset="0"/>
              </a:rPr>
              <a:t>し、</a:t>
            </a:r>
            <a:r>
              <a:rPr lang="en-US" altLang="ja-JP" kern="100" dirty="0">
                <a:latin typeface="HGPｺﾞｼｯｸM" panose="020B0600000000000000" pitchFamily="50" charset="-128"/>
                <a:ea typeface="HGPｺﾞｼｯｸM" panose="020B0600000000000000" pitchFamily="50" charset="-128"/>
                <a:cs typeface="Times New Roman" panose="02020603050405020304" pitchFamily="18" charset="0"/>
              </a:rPr>
              <a:t>R</a:t>
            </a:r>
            <a:r>
              <a:rPr lang="ja-JP" altLang="en-US" kern="100" dirty="0">
                <a:latin typeface="HGPｺﾞｼｯｸM" panose="020B0600000000000000" pitchFamily="50" charset="-128"/>
                <a:ea typeface="HGPｺﾞｼｯｸM" panose="020B0600000000000000" pitchFamily="50" charset="-128"/>
                <a:cs typeface="Times New Roman" panose="02020603050405020304" pitchFamily="18" charset="0"/>
              </a:rPr>
              <a:t>３～</a:t>
            </a:r>
            <a:r>
              <a:rPr lang="en-US" altLang="ja-JP" kern="100" dirty="0">
                <a:latin typeface="HGPｺﾞｼｯｸM" panose="020B0600000000000000" pitchFamily="50" charset="-128"/>
                <a:ea typeface="HGPｺﾞｼｯｸM" panose="020B0600000000000000" pitchFamily="50" charset="-128"/>
                <a:cs typeface="Times New Roman" panose="02020603050405020304" pitchFamily="18" charset="0"/>
              </a:rPr>
              <a:t>R5</a:t>
            </a:r>
            <a:r>
              <a:rPr lang="ja-JP" altLang="en-US" kern="100" dirty="0">
                <a:latin typeface="HGPｺﾞｼｯｸM" panose="020B0600000000000000" pitchFamily="50" charset="-128"/>
                <a:ea typeface="HGPｺﾞｼｯｸM" panose="020B0600000000000000" pitchFamily="50" charset="-128"/>
                <a:cs typeface="Times New Roman" panose="02020603050405020304" pitchFamily="18" charset="0"/>
              </a:rPr>
              <a:t>の間、以下の業務を実施。</a:t>
            </a:r>
            <a:endParaRPr lang="en-US" altLang="ja-JP"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algn="just"/>
            <a:endParaRPr lang="en-US" altLang="ja-JP"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algn="just"/>
            <a:endParaRPr lang="en-US" altLang="ja-JP" b="1" u="sng"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algn="just"/>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①市町村への直接支援（包括的な支援体制づくりへの助言）</a:t>
            </a:r>
          </a:p>
          <a:p>
            <a:pPr algn="just"/>
            <a:r>
              <a:rPr lang="ja-JP" altLang="en-US" kern="100" dirty="0">
                <a:latin typeface="HGPｺﾞｼｯｸM" panose="020B0600000000000000" pitchFamily="50" charset="-128"/>
                <a:ea typeface="HGPｺﾞｼｯｸM" panose="020B0600000000000000" pitchFamily="50" charset="-128"/>
                <a:cs typeface="Times New Roman" panose="02020603050405020304" pitchFamily="18" charset="0"/>
              </a:rPr>
              <a:t>〇 地域支援マネージャーが、市町村（自立支援協議会など）の会議と協働し、課題の整理や、</a:t>
            </a:r>
            <a:endParaRPr lang="en-US" altLang="ja-JP"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algn="just"/>
            <a:r>
              <a:rPr lang="ja-JP" altLang="en-US" kern="100" dirty="0">
                <a:latin typeface="HGPｺﾞｼｯｸM" panose="020B0600000000000000" pitchFamily="50" charset="-128"/>
                <a:ea typeface="HGPｺﾞｼｯｸM" panose="020B0600000000000000" pitchFamily="50" charset="-128"/>
                <a:cs typeface="Times New Roman" panose="02020603050405020304" pitchFamily="18" charset="0"/>
              </a:rPr>
              <a:t>事例検討を通した支援体制についてのコンサルテーションを実施。</a:t>
            </a:r>
            <a:endParaRPr lang="en-US" altLang="ja-JP"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algn="just"/>
            <a:r>
              <a:rPr lang="ja-JP" altLang="en-US" kern="100" dirty="0">
                <a:latin typeface="HGPｺﾞｼｯｸM" panose="020B0600000000000000" pitchFamily="50" charset="-128"/>
                <a:ea typeface="HGPｺﾞｼｯｸM" panose="020B0600000000000000" pitchFamily="50" charset="-128"/>
                <a:cs typeface="Times New Roman" panose="02020603050405020304" pitchFamily="18" charset="0"/>
              </a:rPr>
              <a:t>〇 課題に即したオーダーメイド型研修を実施。発達障がい支援の核となる人材を育成する。</a:t>
            </a:r>
            <a:endParaRPr lang="en-US" altLang="ja-JP"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algn="just"/>
            <a:r>
              <a:rPr lang="ja-JP" altLang="en-US" kern="100" dirty="0">
                <a:latin typeface="HGPｺﾞｼｯｸM" panose="020B0600000000000000" pitchFamily="50" charset="-128"/>
                <a:ea typeface="HGPｺﾞｼｯｸM" panose="020B0600000000000000" pitchFamily="50" charset="-128"/>
                <a:cs typeface="Times New Roman" panose="02020603050405020304" pitchFamily="18" charset="0"/>
              </a:rPr>
              <a:t>〇 育成した人材を中心に、多分野での連携体制を構築し、早期気づきから支援につながるよう、助言を行う。</a:t>
            </a:r>
            <a:endParaRPr lang="en-US" altLang="ja-JP"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algn="just"/>
            <a:endParaRPr lang="en-US" altLang="ja-JP" sz="900"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algn="just"/>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②府域全体への支援（好事例の発信）</a:t>
            </a:r>
            <a:endParaRPr lang="ja-JP"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kern="100" dirty="0">
                <a:latin typeface="HGPｺﾞｼｯｸM" panose="020B0600000000000000" pitchFamily="50" charset="-128"/>
                <a:ea typeface="HGPｺﾞｼｯｸM" panose="020B0600000000000000" pitchFamily="50" charset="-128"/>
                <a:cs typeface="Times New Roman" panose="02020603050405020304" pitchFamily="18" charset="0"/>
              </a:rPr>
              <a:t>〇 府内の市町村の現状（地域の強みや課題、ニーズ等）について調査・分析を行い、その中で</a:t>
            </a:r>
            <a:endParaRPr lang="en-US" altLang="ja-JP"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algn="just"/>
            <a:r>
              <a:rPr lang="ja-JP" altLang="en-US" kern="100" dirty="0">
                <a:latin typeface="HGPｺﾞｼｯｸM" panose="020B0600000000000000" pitchFamily="50" charset="-128"/>
                <a:ea typeface="HGPｺﾞｼｯｸM" panose="020B0600000000000000" pitchFamily="50" charset="-128"/>
                <a:cs typeface="Times New Roman" panose="02020603050405020304" pitchFamily="18" charset="0"/>
              </a:rPr>
              <a:t>得られた好事例を発信。</a:t>
            </a:r>
          </a:p>
          <a:p>
            <a:pPr algn="just"/>
            <a:r>
              <a:rPr lang="ja-JP" altLang="en-US" kern="100" dirty="0">
                <a:latin typeface="HGPｺﾞｼｯｸM" panose="020B0600000000000000" pitchFamily="50" charset="-128"/>
                <a:ea typeface="HGPｺﾞｼｯｸM" panose="020B0600000000000000" pitchFamily="50" charset="-128"/>
                <a:cs typeface="Times New Roman" panose="02020603050405020304" pitchFamily="18" charset="0"/>
              </a:rPr>
              <a:t>〇 </a:t>
            </a:r>
            <a:r>
              <a:rPr lang="ja-JP" altLang="ja-JP" kern="100" dirty="0">
                <a:latin typeface="HGPｺﾞｼｯｸM" panose="020B0600000000000000" pitchFamily="50" charset="-128"/>
                <a:ea typeface="HGPｺﾞｼｯｸM" panose="020B0600000000000000" pitchFamily="50" charset="-128"/>
                <a:cs typeface="Times New Roman" panose="02020603050405020304" pitchFamily="18" charset="0"/>
              </a:rPr>
              <a:t>社会資源</a:t>
            </a:r>
            <a:r>
              <a:rPr lang="ja-JP" altLang="en-US" kern="100" dirty="0">
                <a:latin typeface="HGPｺﾞｼｯｸM" panose="020B0600000000000000" pitchFamily="50" charset="-128"/>
                <a:ea typeface="HGPｺﾞｼｯｸM" panose="020B0600000000000000" pitchFamily="50" charset="-128"/>
                <a:cs typeface="Times New Roman" panose="02020603050405020304" pitchFamily="18" charset="0"/>
              </a:rPr>
              <a:t>が限られており、全てを自前で賄うことが難しい市町村に対して、近隣市町村の資源</a:t>
            </a:r>
            <a:endParaRPr lang="en-US" altLang="ja-JP"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a:p>
            <a:pPr algn="just"/>
            <a:r>
              <a:rPr lang="ja-JP" altLang="en-US" kern="100" dirty="0">
                <a:latin typeface="HGPｺﾞｼｯｸM" panose="020B0600000000000000" pitchFamily="50" charset="-128"/>
                <a:ea typeface="HGPｺﾞｼｯｸM" panose="020B0600000000000000" pitchFamily="50" charset="-128"/>
                <a:cs typeface="Times New Roman" panose="02020603050405020304" pitchFamily="18" charset="0"/>
              </a:rPr>
              <a:t>や府域の資源も活用した支援体制づくりについてのコンサルテーションを行う。</a:t>
            </a:r>
            <a:endParaRPr lang="en-US" altLang="ja-JP" kern="100" dirty="0">
              <a:latin typeface="HGPｺﾞｼｯｸM" panose="020B0600000000000000" pitchFamily="50" charset="-128"/>
              <a:ea typeface="HGPｺﾞｼｯｸM" panose="020B0600000000000000" pitchFamily="50" charset="-128"/>
              <a:cs typeface="Times New Roman" panose="02020603050405020304" pitchFamily="18" charset="0"/>
            </a:endParaRPr>
          </a:p>
        </p:txBody>
      </p:sp>
      <p:sp>
        <p:nvSpPr>
          <p:cNvPr id="25" name="角丸四角形 24"/>
          <p:cNvSpPr/>
          <p:nvPr/>
        </p:nvSpPr>
        <p:spPr>
          <a:xfrm>
            <a:off x="520724" y="2263728"/>
            <a:ext cx="10876146" cy="3273487"/>
          </a:xfrm>
          <a:prstGeom prst="roundRect">
            <a:avLst>
              <a:gd name="adj" fmla="val 915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 name="スライド番号プレースホルダー 1"/>
          <p:cNvSpPr>
            <a:spLocks noGrp="1"/>
          </p:cNvSpPr>
          <p:nvPr>
            <p:ph type="sldNum" sz="quarter" idx="12"/>
          </p:nvPr>
        </p:nvSpPr>
        <p:spPr>
          <a:xfrm>
            <a:off x="9714784" y="6170334"/>
            <a:ext cx="2133600" cy="365125"/>
          </a:xfrm>
        </p:spPr>
        <p:txBody>
          <a:bodyPr/>
          <a:lstStyle/>
          <a:p>
            <a:fld id="{FF60B22D-D2F9-4B4D-BB8F-8FF5B58FDE8A}" type="slidenum">
              <a:rPr kumimoji="1" lang="ja-JP" altLang="en-US" smtClean="0"/>
              <a:t>29</a:t>
            </a:fld>
            <a:endParaRPr kumimoji="1" lang="ja-JP" altLang="en-US"/>
          </a:p>
        </p:txBody>
      </p:sp>
      <p:sp>
        <p:nvSpPr>
          <p:cNvPr id="7" name="タイトル 1">
            <a:extLst>
              <a:ext uri="{FF2B5EF4-FFF2-40B4-BE49-F238E27FC236}">
                <a16:creationId xmlns:a16="http://schemas.microsoft.com/office/drawing/2014/main" id="{61A6CBE0-2E9D-4F41-A5D2-B382CA91BC6A}"/>
              </a:ext>
            </a:extLst>
          </p:cNvPr>
          <p:cNvSpPr txBox="1">
            <a:spLocks/>
          </p:cNvSpPr>
          <p:nvPr/>
        </p:nvSpPr>
        <p:spPr>
          <a:xfrm>
            <a:off x="0" y="0"/>
            <a:ext cx="12192000" cy="54927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ja-JP" altLang="en-US" sz="2400" b="1" dirty="0"/>
              <a:t>５．地域支援力向上事業について</a:t>
            </a:r>
          </a:p>
        </p:txBody>
      </p:sp>
      <p:pic>
        <p:nvPicPr>
          <p:cNvPr id="5" name="グラフィックス 4" descr="握手 単色塗りつぶし">
            <a:extLst>
              <a:ext uri="{FF2B5EF4-FFF2-40B4-BE49-F238E27FC236}">
                <a16:creationId xmlns:a16="http://schemas.microsoft.com/office/drawing/2014/main" id="{71903419-8B2F-435A-BBAF-FCE8C4B898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920335" y="4365155"/>
            <a:ext cx="1280321" cy="1280321"/>
          </a:xfrm>
          <a:prstGeom prst="rect">
            <a:avLst/>
          </a:prstGeom>
        </p:spPr>
      </p:pic>
    </p:spTree>
    <p:extLst>
      <p:ext uri="{BB962C8B-B14F-4D97-AF65-F5344CB8AC3E}">
        <p14:creationId xmlns:p14="http://schemas.microsoft.com/office/powerpoint/2010/main" val="1902517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p:nvPr/>
        </p:nvSpPr>
        <p:spPr>
          <a:xfrm>
            <a:off x="77308" y="3575673"/>
            <a:ext cx="12028540" cy="2778692"/>
          </a:xfrm>
          <a:prstGeom prst="roundRect">
            <a:avLst>
              <a:gd name="adj" fmla="val 3370"/>
            </a:avLst>
          </a:prstGeom>
          <a:solidFill>
            <a:schemeClr val="accent1">
              <a:lumMod val="40000"/>
              <a:lumOff val="60000"/>
            </a:schemeClr>
          </a:solidFill>
          <a:ln w="9525">
            <a:solidFill>
              <a:schemeClr val="tx1"/>
            </a:solidFill>
          </a:ln>
          <a:effectLst>
            <a:outerShdw blurRad="50800" dist="63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6178" tIns="28090" rIns="56178" bIns="28090" rtlCol="0" anchor="ctr"/>
          <a:lstStyle>
            <a:defPPr>
              <a:defRPr lang="ja-JP"/>
            </a:defPPr>
            <a:lvl1pPr marL="0" algn="l" defTabSz="1481328" rtl="0" eaLnBrk="1" latinLnBrk="0" hangingPunct="1">
              <a:defRPr kumimoji="1" sz="2900" kern="1200">
                <a:solidFill>
                  <a:schemeClr val="lt1"/>
                </a:solidFill>
                <a:latin typeface="+mn-lt"/>
                <a:ea typeface="+mn-ea"/>
                <a:cs typeface="+mn-cs"/>
              </a:defRPr>
            </a:lvl1pPr>
            <a:lvl2pPr marL="740664" algn="l" defTabSz="1481328" rtl="0" eaLnBrk="1" latinLnBrk="0" hangingPunct="1">
              <a:defRPr kumimoji="1" sz="2900" kern="1200">
                <a:solidFill>
                  <a:schemeClr val="lt1"/>
                </a:solidFill>
                <a:latin typeface="+mn-lt"/>
                <a:ea typeface="+mn-ea"/>
                <a:cs typeface="+mn-cs"/>
              </a:defRPr>
            </a:lvl2pPr>
            <a:lvl3pPr marL="1481328" algn="l" defTabSz="1481328" rtl="0" eaLnBrk="1" latinLnBrk="0" hangingPunct="1">
              <a:defRPr kumimoji="1" sz="2900" kern="1200">
                <a:solidFill>
                  <a:schemeClr val="lt1"/>
                </a:solidFill>
                <a:latin typeface="+mn-lt"/>
                <a:ea typeface="+mn-ea"/>
                <a:cs typeface="+mn-cs"/>
              </a:defRPr>
            </a:lvl3pPr>
            <a:lvl4pPr marL="2221992" algn="l" defTabSz="1481328" rtl="0" eaLnBrk="1" latinLnBrk="0" hangingPunct="1">
              <a:defRPr kumimoji="1" sz="2900" kern="1200">
                <a:solidFill>
                  <a:schemeClr val="lt1"/>
                </a:solidFill>
                <a:latin typeface="+mn-lt"/>
                <a:ea typeface="+mn-ea"/>
                <a:cs typeface="+mn-cs"/>
              </a:defRPr>
            </a:lvl4pPr>
            <a:lvl5pPr marL="2962656" algn="l" defTabSz="1481328" rtl="0" eaLnBrk="1" latinLnBrk="0" hangingPunct="1">
              <a:defRPr kumimoji="1" sz="2900" kern="1200">
                <a:solidFill>
                  <a:schemeClr val="lt1"/>
                </a:solidFill>
                <a:latin typeface="+mn-lt"/>
                <a:ea typeface="+mn-ea"/>
                <a:cs typeface="+mn-cs"/>
              </a:defRPr>
            </a:lvl5pPr>
            <a:lvl6pPr marL="3703320" algn="l" defTabSz="1481328" rtl="0" eaLnBrk="1" latinLnBrk="0" hangingPunct="1">
              <a:defRPr kumimoji="1" sz="2900" kern="1200">
                <a:solidFill>
                  <a:schemeClr val="lt1"/>
                </a:solidFill>
                <a:latin typeface="+mn-lt"/>
                <a:ea typeface="+mn-ea"/>
                <a:cs typeface="+mn-cs"/>
              </a:defRPr>
            </a:lvl6pPr>
            <a:lvl7pPr marL="4443984" algn="l" defTabSz="1481328" rtl="0" eaLnBrk="1" latinLnBrk="0" hangingPunct="1">
              <a:defRPr kumimoji="1" sz="2900" kern="1200">
                <a:solidFill>
                  <a:schemeClr val="lt1"/>
                </a:solidFill>
                <a:latin typeface="+mn-lt"/>
                <a:ea typeface="+mn-ea"/>
                <a:cs typeface="+mn-cs"/>
              </a:defRPr>
            </a:lvl7pPr>
            <a:lvl8pPr marL="5184648" algn="l" defTabSz="1481328" rtl="0" eaLnBrk="1" latinLnBrk="0" hangingPunct="1">
              <a:defRPr kumimoji="1" sz="2900" kern="1200">
                <a:solidFill>
                  <a:schemeClr val="lt1"/>
                </a:solidFill>
                <a:latin typeface="+mn-lt"/>
                <a:ea typeface="+mn-ea"/>
                <a:cs typeface="+mn-cs"/>
              </a:defRPr>
            </a:lvl8pPr>
            <a:lvl9pPr marL="5925312" algn="l" defTabSz="1481328" rtl="0" eaLnBrk="1" latinLnBrk="0" hangingPunct="1">
              <a:defRPr kumimoji="1" sz="2900" kern="1200">
                <a:solidFill>
                  <a:schemeClr val="lt1"/>
                </a:solidFill>
                <a:latin typeface="+mn-lt"/>
                <a:ea typeface="+mn-ea"/>
                <a:cs typeface="+mn-cs"/>
              </a:defRPr>
            </a:lvl9pPr>
          </a:lstStyle>
          <a:p>
            <a:pPr algn="ctr"/>
            <a:endParaRPr lang="ja-JP" altLang="en-US" sz="1782" dirty="0">
              <a:solidFill>
                <a:prstClr val="white"/>
              </a:solidFill>
            </a:endParaRPr>
          </a:p>
        </p:txBody>
      </p:sp>
      <p:sp>
        <p:nvSpPr>
          <p:cNvPr id="8" name="角丸四角形 7"/>
          <p:cNvSpPr/>
          <p:nvPr/>
        </p:nvSpPr>
        <p:spPr>
          <a:xfrm>
            <a:off x="77309" y="546590"/>
            <a:ext cx="12011595" cy="2973044"/>
          </a:xfrm>
          <a:prstGeom prst="roundRect">
            <a:avLst>
              <a:gd name="adj" fmla="val 3370"/>
            </a:avLst>
          </a:prstGeom>
          <a:solidFill>
            <a:schemeClr val="accent1">
              <a:lumMod val="40000"/>
              <a:lumOff val="60000"/>
            </a:schemeClr>
          </a:solidFill>
          <a:ln w="9525">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6178" tIns="28090" rIns="56178" bIns="28090" rtlCol="0" anchor="ctr"/>
          <a:lstStyle/>
          <a:p>
            <a:pPr algn="ctr"/>
            <a:endParaRPr lang="ja-JP" altLang="en-US" sz="1106" dirty="0">
              <a:solidFill>
                <a:prstClr val="white"/>
              </a:solidFill>
            </a:endParaRPr>
          </a:p>
        </p:txBody>
      </p:sp>
      <p:sp>
        <p:nvSpPr>
          <p:cNvPr id="18" name="テキスト ボックス 8"/>
          <p:cNvSpPr txBox="1">
            <a:spLocks noChangeArrowheads="1"/>
          </p:cNvSpPr>
          <p:nvPr/>
        </p:nvSpPr>
        <p:spPr bwMode="auto">
          <a:xfrm>
            <a:off x="7884954" y="1202946"/>
            <a:ext cx="4028172" cy="1173437"/>
          </a:xfrm>
          <a:prstGeom prst="rect">
            <a:avLst/>
          </a:prstGeom>
          <a:solidFill>
            <a:schemeClr val="bg1"/>
          </a:solidFill>
          <a:ln w="9525">
            <a:solidFill>
              <a:schemeClr val="accent1"/>
            </a:solidFill>
            <a:miter lim="800000"/>
            <a:headEnd/>
            <a:tailEnd/>
          </a:ln>
          <a:effectLst/>
        </p:spPr>
        <p:txBody>
          <a:bodyPr wrap="square" lIns="36000" tIns="22117" rIns="22117" bIns="22117">
            <a:noAutofit/>
          </a:bodyPr>
          <a:lstStyle>
            <a:lvl1pPr eaLnBrk="0" hangingPunct="0">
              <a:defRPr kumimoji="1" sz="2500">
                <a:solidFill>
                  <a:schemeClr val="tx1"/>
                </a:solidFill>
                <a:latin typeface="Calibri" pitchFamily="34" charset="0"/>
                <a:ea typeface="ＭＳ Ｐゴシック" pitchFamily="50" charset="-128"/>
              </a:defRPr>
            </a:lvl1pPr>
            <a:lvl2pPr marL="742950" indent="-285750" eaLnBrk="0" hangingPunct="0">
              <a:defRPr kumimoji="1" sz="2500">
                <a:solidFill>
                  <a:schemeClr val="tx1"/>
                </a:solidFill>
                <a:latin typeface="Calibri" pitchFamily="34" charset="0"/>
                <a:ea typeface="ＭＳ Ｐゴシック" pitchFamily="50" charset="-128"/>
              </a:defRPr>
            </a:lvl2pPr>
            <a:lvl3pPr marL="1143000" indent="-228600" eaLnBrk="0" hangingPunct="0">
              <a:defRPr kumimoji="1" sz="2500">
                <a:solidFill>
                  <a:schemeClr val="tx1"/>
                </a:solidFill>
                <a:latin typeface="Calibri" pitchFamily="34" charset="0"/>
                <a:ea typeface="ＭＳ Ｐゴシック" pitchFamily="50" charset="-128"/>
              </a:defRPr>
            </a:lvl3pPr>
            <a:lvl4pPr marL="1600200" indent="-228600" eaLnBrk="0" hangingPunct="0">
              <a:defRPr kumimoji="1" sz="2500">
                <a:solidFill>
                  <a:schemeClr val="tx1"/>
                </a:solidFill>
                <a:latin typeface="Calibri" pitchFamily="34" charset="0"/>
                <a:ea typeface="ＭＳ Ｐゴシック" pitchFamily="50" charset="-128"/>
              </a:defRPr>
            </a:lvl4pPr>
            <a:lvl5pPr marL="2057400" indent="-228600" eaLnBrk="0" hangingPunct="0">
              <a:defRPr kumimoji="1" sz="2500">
                <a:solidFill>
                  <a:schemeClr val="tx1"/>
                </a:solidFill>
                <a:latin typeface="Calibri" pitchFamily="34" charset="0"/>
                <a:ea typeface="ＭＳ Ｐゴシック" pitchFamily="50" charset="-128"/>
              </a:defRPr>
            </a:lvl5pPr>
            <a:lvl6pPr marL="25146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6pPr>
            <a:lvl7pPr marL="29718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7pPr>
            <a:lvl8pPr marL="34290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8pPr>
            <a:lvl9pPr marL="38862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9pPr>
          </a:lstStyle>
          <a:p>
            <a:pPr eaLnBrk="1" hangingPunct="1">
              <a:lnSpc>
                <a:spcPts val="614"/>
              </a:lnSpc>
              <a:defRPr/>
            </a:pPr>
            <a:endParaRPr lang="en-US" altLang="ja-JP"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就労支援と就労継続のため</a:t>
            </a:r>
            <a:r>
              <a:rPr lang="ja-JP" altLang="en-US"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の生活</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支援の充実</a:t>
            </a:r>
            <a:endPar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290"/>
              </a:lnSpc>
              <a:spcBef>
                <a:spcPts val="737"/>
              </a:spcBef>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　</a:t>
            </a:r>
            <a:r>
              <a:rPr lang="zh-TW" altLang="en-US" sz="1100" dirty="0">
                <a:latin typeface="Meiryo UI" panose="020B0604030504040204" pitchFamily="50" charset="-128"/>
                <a:ea typeface="Meiryo UI" panose="020B0604030504040204" pitchFamily="50" charset="-128"/>
                <a:cs typeface="Meiryo UI" panose="020B0604030504040204" pitchFamily="50" charset="-128"/>
              </a:rPr>
              <a:t>就労移行等連携調整事業  </a:t>
            </a:r>
            <a:endParaRPr lang="en-US" altLang="zh-TW" sz="11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290"/>
              </a:lnSpc>
              <a:spcBef>
                <a:spcPts val="369"/>
              </a:spcBef>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　精神・発達障がい者等職場定着支援事業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290"/>
              </a:lnSpc>
              <a:spcBef>
                <a:spcPts val="369"/>
              </a:spcBef>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　</a:t>
            </a:r>
            <a:r>
              <a:rPr lang="zh-TW" altLang="en-US" sz="1100" dirty="0">
                <a:latin typeface="Meiryo UI" panose="020B0604030504040204" pitchFamily="50" charset="-128"/>
                <a:ea typeface="Meiryo UI" panose="020B0604030504040204" pitchFamily="50" charset="-128"/>
                <a:cs typeface="Meiryo UI" panose="020B0604030504040204" pitchFamily="50" charset="-128"/>
              </a:rPr>
              <a:t>大阪障害者職業能力開発校運営事業</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endParaRPr lang="en-US" altLang="ja-JP" sz="369"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角丸四角形 18"/>
          <p:cNvSpPr/>
          <p:nvPr/>
        </p:nvSpPr>
        <p:spPr>
          <a:xfrm>
            <a:off x="7972928" y="974345"/>
            <a:ext cx="854097" cy="254380"/>
          </a:xfrm>
          <a:prstGeom prst="round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lIns="56178" tIns="28090" rIns="56178" bIns="28090" rtlCol="0" anchor="ctr"/>
          <a:lstStyle/>
          <a:p>
            <a:pPr algn="ctr"/>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成人期</a:t>
            </a:r>
          </a:p>
        </p:txBody>
      </p:sp>
      <p:sp>
        <p:nvSpPr>
          <p:cNvPr id="32" name="テキスト ボックス 8"/>
          <p:cNvSpPr txBox="1">
            <a:spLocks noChangeArrowheads="1"/>
          </p:cNvSpPr>
          <p:nvPr/>
        </p:nvSpPr>
        <p:spPr bwMode="auto">
          <a:xfrm>
            <a:off x="174812" y="6460468"/>
            <a:ext cx="11614197" cy="288268"/>
          </a:xfrm>
          <a:prstGeom prst="rect">
            <a:avLst/>
          </a:prstGeom>
          <a:solidFill>
            <a:schemeClr val="bg1"/>
          </a:solidFill>
          <a:ln w="9525">
            <a:solidFill>
              <a:schemeClr val="accent1"/>
            </a:solidFill>
            <a:miter lim="800000"/>
            <a:headEnd/>
            <a:tailEnd/>
          </a:ln>
          <a:effectLst/>
        </p:spPr>
        <p:txBody>
          <a:bodyPr wrap="square" lIns="22117" tIns="22117" rIns="22117" bIns="22117" anchor="ctr" anchorCtr="0">
            <a:noAutofit/>
          </a:bodyPr>
          <a:lstStyle>
            <a:lvl1pPr eaLnBrk="0" hangingPunct="0">
              <a:defRPr kumimoji="1" sz="2500">
                <a:solidFill>
                  <a:schemeClr val="tx1"/>
                </a:solidFill>
                <a:latin typeface="Calibri" pitchFamily="34" charset="0"/>
                <a:ea typeface="ＭＳ Ｐゴシック" pitchFamily="50" charset="-128"/>
              </a:defRPr>
            </a:lvl1pPr>
            <a:lvl2pPr marL="742950" indent="-285750" eaLnBrk="0" hangingPunct="0">
              <a:defRPr kumimoji="1" sz="2500">
                <a:solidFill>
                  <a:schemeClr val="tx1"/>
                </a:solidFill>
                <a:latin typeface="Calibri" pitchFamily="34" charset="0"/>
                <a:ea typeface="ＭＳ Ｐゴシック" pitchFamily="50" charset="-128"/>
              </a:defRPr>
            </a:lvl2pPr>
            <a:lvl3pPr marL="1143000" indent="-228600" eaLnBrk="0" hangingPunct="0">
              <a:defRPr kumimoji="1" sz="2500">
                <a:solidFill>
                  <a:schemeClr val="tx1"/>
                </a:solidFill>
                <a:latin typeface="Calibri" pitchFamily="34" charset="0"/>
                <a:ea typeface="ＭＳ Ｐゴシック" pitchFamily="50" charset="-128"/>
              </a:defRPr>
            </a:lvl3pPr>
            <a:lvl4pPr marL="1600200" indent="-228600" eaLnBrk="0" hangingPunct="0">
              <a:defRPr kumimoji="1" sz="2500">
                <a:solidFill>
                  <a:schemeClr val="tx1"/>
                </a:solidFill>
                <a:latin typeface="Calibri" pitchFamily="34" charset="0"/>
                <a:ea typeface="ＭＳ Ｐゴシック" pitchFamily="50" charset="-128"/>
              </a:defRPr>
            </a:lvl4pPr>
            <a:lvl5pPr marL="2057400" indent="-228600" eaLnBrk="0" hangingPunct="0">
              <a:defRPr kumimoji="1" sz="2500">
                <a:solidFill>
                  <a:schemeClr val="tx1"/>
                </a:solidFill>
                <a:latin typeface="Calibri" pitchFamily="34" charset="0"/>
                <a:ea typeface="ＭＳ Ｐゴシック" pitchFamily="50" charset="-128"/>
              </a:defRPr>
            </a:lvl5pPr>
            <a:lvl6pPr marL="25146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6pPr>
            <a:lvl7pPr marL="29718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7pPr>
            <a:lvl8pPr marL="34290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8pPr>
            <a:lvl9pPr marL="38862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9pPr>
          </a:lstStyle>
          <a:p>
            <a:pPr marL="105331" indent="-105331" eaLnBrk="1" hangingPunct="1">
              <a:buFont typeface="Wingdings" panose="05000000000000000000" pitchFamily="2" charset="2"/>
              <a:buChar char="l"/>
              <a:defRPr/>
            </a:pPr>
            <a:r>
              <a:rPr lang="ja-JP" altLang="en-US" sz="1200" b="1"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発達障がい</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児者支援体制整備検討</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部会 </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府域における</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発達障がい児者の支援体制の整備に向けた検討を行うため部会やこども・成人両ワーキングを運営</a:t>
            </a:r>
          </a:p>
        </p:txBody>
      </p:sp>
      <p:sp>
        <p:nvSpPr>
          <p:cNvPr id="41" name="額縁 40"/>
          <p:cNvSpPr/>
          <p:nvPr/>
        </p:nvSpPr>
        <p:spPr>
          <a:xfrm>
            <a:off x="94250" y="16044"/>
            <a:ext cx="12011598" cy="413592"/>
          </a:xfrm>
          <a:prstGeom prst="bevel">
            <a:avLst/>
          </a:prstGeom>
          <a:ln/>
          <a:effectLst/>
        </p:spPr>
        <p:style>
          <a:lnRef idx="0">
            <a:schemeClr val="accent2"/>
          </a:lnRef>
          <a:fillRef idx="3">
            <a:schemeClr val="accent2"/>
          </a:fillRef>
          <a:effectRef idx="3">
            <a:schemeClr val="accent2"/>
          </a:effectRef>
          <a:fontRef idx="minor">
            <a:schemeClr val="lt1"/>
          </a:fontRef>
        </p:style>
        <p:txBody>
          <a:bodyPr lIns="56168" tIns="28085" rIns="56168" bIns="28085" anchor="ctr"/>
          <a:lstStyle/>
          <a:p>
            <a:pPr algn="ctr" defTabSz="786471">
              <a:defRPr/>
            </a:pPr>
            <a:r>
              <a:rPr lang="ja-JP" altLang="en-US" sz="1600" b="1" dirty="0">
                <a:solidFill>
                  <a:schemeClr val="bg1"/>
                </a:solidFill>
                <a:latin typeface="Meiryo UI" panose="020B0604030504040204" pitchFamily="50" charset="-128"/>
                <a:ea typeface="Meiryo UI" panose="020B0604030504040204" pitchFamily="50" charset="-128"/>
              </a:rPr>
              <a:t>大 阪 府 の 発 達 障 が い 児 者 支 援 に 関 す る 主 な 取 組</a:t>
            </a:r>
            <a:endParaRPr lang="ja-JP" altLang="en-US" sz="1600" b="1" dirty="0">
              <a:solidFill>
                <a:prstClr val="white"/>
              </a:solidFill>
              <a:latin typeface="Meiryo UI" panose="020B0604030504040204" pitchFamily="50" charset="-128"/>
              <a:ea typeface="Meiryo UI" panose="020B0604030504040204" pitchFamily="50" charset="-128"/>
            </a:endParaRPr>
          </a:p>
        </p:txBody>
      </p:sp>
      <p:sp>
        <p:nvSpPr>
          <p:cNvPr id="5" name="正方形/長方形 4"/>
          <p:cNvSpPr/>
          <p:nvPr/>
        </p:nvSpPr>
        <p:spPr>
          <a:xfrm>
            <a:off x="1142098" y="3693793"/>
            <a:ext cx="10759389" cy="603866"/>
          </a:xfrm>
          <a:prstGeom prst="rect">
            <a:avLst/>
          </a:prstGeom>
          <a:solidFill>
            <a:schemeClr val="bg1"/>
          </a:solidFill>
          <a:ln w="9525"/>
          <a:effectLst/>
        </p:spPr>
        <p:style>
          <a:lnRef idx="2">
            <a:schemeClr val="accent1">
              <a:shade val="50000"/>
            </a:schemeClr>
          </a:lnRef>
          <a:fillRef idx="1">
            <a:schemeClr val="accent1"/>
          </a:fillRef>
          <a:effectRef idx="0">
            <a:schemeClr val="accent1"/>
          </a:effectRef>
          <a:fontRef idx="minor">
            <a:schemeClr val="lt1"/>
          </a:fontRef>
        </p:style>
        <p:txBody>
          <a:bodyPr lIns="44235" tIns="22117" rIns="44235" bIns="22117" rtlCol="0" anchor="t" anchorCtr="0"/>
          <a:lstStyle/>
          <a:p>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　地域生活支援と相談支援体制の充実</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府は広域自治体として、</a:t>
            </a:r>
            <a:r>
              <a:rPr lang="ja-JP" altLang="en-US" sz="1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発達障がい</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児者が身近な地域で生活できるよう市町村の取組を支援</a:t>
            </a:r>
          </a:p>
          <a:p>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発達障がい</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者支援センター事業 　・　発達障がい児者地域支援体制整備事業＜発達障がい者地域支援力向上事業＞</a:t>
            </a:r>
          </a:p>
        </p:txBody>
      </p:sp>
      <p:sp>
        <p:nvSpPr>
          <p:cNvPr id="34" name="テキスト ボックス 8"/>
          <p:cNvSpPr txBox="1">
            <a:spLocks noChangeArrowheads="1"/>
          </p:cNvSpPr>
          <p:nvPr/>
        </p:nvSpPr>
        <p:spPr bwMode="auto">
          <a:xfrm>
            <a:off x="143003" y="2462534"/>
            <a:ext cx="7683131" cy="956594"/>
          </a:xfrm>
          <a:prstGeom prst="rect">
            <a:avLst/>
          </a:prstGeom>
          <a:solidFill>
            <a:schemeClr val="bg1"/>
          </a:solidFill>
          <a:ln w="9525">
            <a:solidFill>
              <a:schemeClr val="accent1"/>
            </a:solidFill>
            <a:miter lim="800000"/>
            <a:headEnd/>
            <a:tailEnd/>
          </a:ln>
          <a:effectLst/>
        </p:spPr>
        <p:txBody>
          <a:bodyPr wrap="square" lIns="22117" tIns="72000" rIns="22117" bIns="3600">
            <a:noAutofit/>
          </a:bodyPr>
          <a:lstStyle>
            <a:lvl1pPr eaLnBrk="0" hangingPunct="0">
              <a:defRPr kumimoji="1" sz="2500">
                <a:solidFill>
                  <a:schemeClr val="tx1"/>
                </a:solidFill>
                <a:latin typeface="Calibri" pitchFamily="34" charset="0"/>
                <a:ea typeface="ＭＳ Ｐゴシック" pitchFamily="50" charset="-128"/>
              </a:defRPr>
            </a:lvl1pPr>
            <a:lvl2pPr marL="742950" indent="-285750" eaLnBrk="0" hangingPunct="0">
              <a:defRPr kumimoji="1" sz="2500">
                <a:solidFill>
                  <a:schemeClr val="tx1"/>
                </a:solidFill>
                <a:latin typeface="Calibri" pitchFamily="34" charset="0"/>
                <a:ea typeface="ＭＳ Ｐゴシック" pitchFamily="50" charset="-128"/>
              </a:defRPr>
            </a:lvl2pPr>
            <a:lvl3pPr marL="1143000" indent="-228600" eaLnBrk="0" hangingPunct="0">
              <a:defRPr kumimoji="1" sz="2500">
                <a:solidFill>
                  <a:schemeClr val="tx1"/>
                </a:solidFill>
                <a:latin typeface="Calibri" pitchFamily="34" charset="0"/>
                <a:ea typeface="ＭＳ Ｐゴシック" pitchFamily="50" charset="-128"/>
              </a:defRPr>
            </a:lvl3pPr>
            <a:lvl4pPr marL="1600200" indent="-228600" eaLnBrk="0" hangingPunct="0">
              <a:defRPr kumimoji="1" sz="2500">
                <a:solidFill>
                  <a:schemeClr val="tx1"/>
                </a:solidFill>
                <a:latin typeface="Calibri" pitchFamily="34" charset="0"/>
                <a:ea typeface="ＭＳ Ｐゴシック" pitchFamily="50" charset="-128"/>
              </a:defRPr>
            </a:lvl4pPr>
            <a:lvl5pPr marL="2057400" indent="-228600" eaLnBrk="0" hangingPunct="0">
              <a:defRPr kumimoji="1" sz="2500">
                <a:solidFill>
                  <a:schemeClr val="tx1"/>
                </a:solidFill>
                <a:latin typeface="Calibri" pitchFamily="34" charset="0"/>
                <a:ea typeface="ＭＳ Ｐゴシック" pitchFamily="50" charset="-128"/>
              </a:defRPr>
            </a:lvl5pPr>
            <a:lvl6pPr marL="25146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6pPr>
            <a:lvl7pPr marL="29718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7pPr>
            <a:lvl8pPr marL="34290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8pPr>
            <a:lvl9pPr marL="38862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9pPr>
          </a:lstStyle>
          <a:p>
            <a:pPr eaLnBrk="1" hangingPunct="1">
              <a:defRP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　子どもの時期の支援体制の充実</a:t>
            </a:r>
            <a:endPar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ts val="184"/>
              </a:spcBef>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○発達</a:t>
            </a:r>
            <a:r>
              <a:rPr lang="ja-JP" altLang="en-US" sz="1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児向けに身近な地域で個別療育を確保する市町村の取組を支援</a:t>
            </a:r>
          </a:p>
          <a:p>
            <a:pPr eaLnBrk="1" hangingPunct="1">
              <a:spcBef>
                <a:spcPts val="737"/>
              </a:spcBef>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○大阪府発達支援拠点による</a:t>
            </a:r>
            <a:r>
              <a:rPr lang="ja-JP" altLang="en-US" sz="1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児通所支援事業所や学校に対する機関支援を実施</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ts val="184"/>
              </a:spcBef>
              <a:spcAft>
                <a:spcPts val="369"/>
              </a:spcAft>
              <a:defRPr/>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発達障がい</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児者地域支援体制整備事業＜障がい児通所支援事業者等育成事業</a:t>
            </a:r>
            <a:r>
              <a:rPr lang="ja-JP" altLang="en-US" sz="86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86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492"/>
              </a:lnSpc>
              <a:defRPr/>
            </a:pPr>
            <a:r>
              <a:rPr lang="ja-JP" altLang="en-US" sz="799"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99"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8"/>
          <p:cNvSpPr txBox="1">
            <a:spLocks noChangeArrowheads="1"/>
          </p:cNvSpPr>
          <p:nvPr/>
        </p:nvSpPr>
        <p:spPr bwMode="auto">
          <a:xfrm>
            <a:off x="4486274" y="1184102"/>
            <a:ext cx="3339859" cy="1183075"/>
          </a:xfrm>
          <a:prstGeom prst="rect">
            <a:avLst/>
          </a:prstGeom>
          <a:solidFill>
            <a:schemeClr val="bg1"/>
          </a:solidFill>
          <a:ln w="9525">
            <a:solidFill>
              <a:schemeClr val="accent1"/>
            </a:solidFill>
            <a:miter lim="800000"/>
            <a:headEnd/>
            <a:tailEnd/>
          </a:ln>
          <a:effectLst/>
        </p:spPr>
        <p:txBody>
          <a:bodyPr wrap="square" lIns="22117" tIns="72000" rIns="22117" bIns="22117">
            <a:noAutofit/>
          </a:bodyPr>
          <a:lstStyle>
            <a:lvl1pPr eaLnBrk="0" hangingPunct="0">
              <a:defRPr kumimoji="1" sz="2500">
                <a:solidFill>
                  <a:schemeClr val="tx1"/>
                </a:solidFill>
                <a:latin typeface="Calibri" pitchFamily="34" charset="0"/>
                <a:ea typeface="ＭＳ Ｐゴシック" pitchFamily="50" charset="-128"/>
              </a:defRPr>
            </a:lvl1pPr>
            <a:lvl2pPr marL="742950" indent="-285750" eaLnBrk="0" hangingPunct="0">
              <a:defRPr kumimoji="1" sz="2500">
                <a:solidFill>
                  <a:schemeClr val="tx1"/>
                </a:solidFill>
                <a:latin typeface="Calibri" pitchFamily="34" charset="0"/>
                <a:ea typeface="ＭＳ Ｐゴシック" pitchFamily="50" charset="-128"/>
              </a:defRPr>
            </a:lvl2pPr>
            <a:lvl3pPr marL="1143000" indent="-228600" eaLnBrk="0" hangingPunct="0">
              <a:defRPr kumimoji="1" sz="2500">
                <a:solidFill>
                  <a:schemeClr val="tx1"/>
                </a:solidFill>
                <a:latin typeface="Calibri" pitchFamily="34" charset="0"/>
                <a:ea typeface="ＭＳ Ｐゴシック" pitchFamily="50" charset="-128"/>
              </a:defRPr>
            </a:lvl3pPr>
            <a:lvl4pPr marL="1600200" indent="-228600" eaLnBrk="0" hangingPunct="0">
              <a:defRPr kumimoji="1" sz="2500">
                <a:solidFill>
                  <a:schemeClr val="tx1"/>
                </a:solidFill>
                <a:latin typeface="Calibri" pitchFamily="34" charset="0"/>
                <a:ea typeface="ＭＳ Ｐゴシック" pitchFamily="50" charset="-128"/>
              </a:defRPr>
            </a:lvl4pPr>
            <a:lvl5pPr marL="2057400" indent="-228600" eaLnBrk="0" hangingPunct="0">
              <a:defRPr kumimoji="1" sz="2500">
                <a:solidFill>
                  <a:schemeClr val="tx1"/>
                </a:solidFill>
                <a:latin typeface="Calibri" pitchFamily="34" charset="0"/>
                <a:ea typeface="ＭＳ Ｐゴシック" pitchFamily="50" charset="-128"/>
              </a:defRPr>
            </a:lvl5pPr>
            <a:lvl6pPr marL="25146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6pPr>
            <a:lvl7pPr marL="29718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7pPr>
            <a:lvl8pPr marL="34290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8pPr>
            <a:lvl9pPr marL="38862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9pPr>
          </a:lstStyle>
          <a:p>
            <a:pPr eaLnBrk="1" hangingPunct="1">
              <a:lnSpc>
                <a:spcPts val="430"/>
              </a:lnSpc>
              <a:defRPr/>
            </a:pPr>
            <a:endParaRPr lang="en-US" altLang="ja-JP" sz="799"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教育分野における支援の</a:t>
            </a:r>
            <a:r>
              <a:rPr lang="ja-JP" altLang="en-US"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充実</a:t>
            </a:r>
            <a:r>
              <a:rPr lang="ja-JP"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教育庁）</a:t>
            </a: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430"/>
              </a:lnSpc>
              <a:defRPr/>
            </a:pPr>
            <a:endPar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737"/>
              </a:lnSpc>
              <a:spcBef>
                <a:spcPts val="369"/>
              </a:spcBef>
              <a:spcAft>
                <a:spcPts val="246"/>
              </a:spcAft>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　「市町村リーディングチーム」充実支援事業</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07290" indent="-107290" eaLnBrk="1" hangingPunct="1">
              <a:lnSpc>
                <a:spcPts val="737"/>
              </a:lnSpc>
              <a:spcBef>
                <a:spcPts val="369"/>
              </a:spcBef>
              <a:spcAft>
                <a:spcPts val="246"/>
              </a:spcAft>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　障がいのある生徒の高校生活支援事業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860"/>
              </a:lnSpc>
              <a:spcBef>
                <a:spcPts val="369"/>
              </a:spcBef>
              <a:spcAft>
                <a:spcPts val="246"/>
              </a:spcAft>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　高校生活支援カードの実施</a:t>
            </a:r>
          </a:p>
          <a:p>
            <a:pPr eaLnBrk="1" hangingPunct="1">
              <a:lnSpc>
                <a:spcPts val="860"/>
              </a:lnSpc>
              <a:spcBef>
                <a:spcPts val="369"/>
              </a:spcBef>
              <a:spcAft>
                <a:spcPts val="369"/>
              </a:spcAft>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　高等学校支援教育力充実事業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4539776" y="944598"/>
            <a:ext cx="916631" cy="275854"/>
          </a:xfrm>
          <a:prstGeom prst="round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lIns="56178" tIns="28090" rIns="56178" bIns="28090" rtlCol="0" anchor="ctr"/>
          <a:lstStyle/>
          <a:p>
            <a:pPr algn="ctr"/>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学齢期</a:t>
            </a:r>
          </a:p>
        </p:txBody>
      </p:sp>
      <p:sp>
        <p:nvSpPr>
          <p:cNvPr id="48" name="右矢印 47"/>
          <p:cNvSpPr/>
          <p:nvPr/>
        </p:nvSpPr>
        <p:spPr>
          <a:xfrm>
            <a:off x="143003" y="561951"/>
            <a:ext cx="11914092" cy="398092"/>
          </a:xfrm>
          <a:prstGeom prst="rightArrow">
            <a:avLst>
              <a:gd name="adj1" fmla="val 61373"/>
              <a:gd name="adj2" fmla="val 72747"/>
            </a:avLst>
          </a:prstGeom>
          <a:solidFill>
            <a:schemeClr val="accent1"/>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lIns="56178" tIns="28090" rIns="56178" bIns="28090" rtlCol="0" anchor="ctr"/>
          <a:lstStyle/>
          <a:p>
            <a:pPr algn="ctr"/>
            <a:r>
              <a:rPr lang="ja-JP" altLang="en-US" sz="1400" b="1"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ラ イ フ ステージに 応 じ た 取 組</a:t>
            </a:r>
          </a:p>
        </p:txBody>
      </p:sp>
      <p:sp>
        <p:nvSpPr>
          <p:cNvPr id="26" name="テキスト ボックス 8"/>
          <p:cNvSpPr txBox="1">
            <a:spLocks noChangeArrowheads="1"/>
          </p:cNvSpPr>
          <p:nvPr/>
        </p:nvSpPr>
        <p:spPr bwMode="auto">
          <a:xfrm>
            <a:off x="1142099" y="4981326"/>
            <a:ext cx="10759388" cy="403895"/>
          </a:xfrm>
          <a:prstGeom prst="rect">
            <a:avLst/>
          </a:prstGeom>
          <a:solidFill>
            <a:schemeClr val="bg1"/>
          </a:solidFill>
          <a:ln w="9525">
            <a:solidFill>
              <a:schemeClr val="accent1"/>
            </a:solidFill>
            <a:miter lim="800000"/>
            <a:headEnd/>
            <a:tailEnd/>
          </a:ln>
          <a:effectLst/>
        </p:spPr>
        <p:txBody>
          <a:bodyPr wrap="square" lIns="22117" tIns="22117" rIns="22117" bIns="22117">
            <a:noAutofit/>
          </a:bodyPr>
          <a:lstStyle>
            <a:lvl1pPr eaLnBrk="0" hangingPunct="0">
              <a:defRPr kumimoji="1" sz="2500">
                <a:solidFill>
                  <a:schemeClr val="tx1"/>
                </a:solidFill>
                <a:latin typeface="Calibri" pitchFamily="34" charset="0"/>
                <a:ea typeface="ＭＳ Ｐゴシック" pitchFamily="50" charset="-128"/>
              </a:defRPr>
            </a:lvl1pPr>
            <a:lvl2pPr marL="742950" indent="-285750" eaLnBrk="0" hangingPunct="0">
              <a:defRPr kumimoji="1" sz="2500">
                <a:solidFill>
                  <a:schemeClr val="tx1"/>
                </a:solidFill>
                <a:latin typeface="Calibri" pitchFamily="34" charset="0"/>
                <a:ea typeface="ＭＳ Ｐゴシック" pitchFamily="50" charset="-128"/>
              </a:defRPr>
            </a:lvl2pPr>
            <a:lvl3pPr marL="1143000" indent="-228600" eaLnBrk="0" hangingPunct="0">
              <a:defRPr kumimoji="1" sz="2500">
                <a:solidFill>
                  <a:schemeClr val="tx1"/>
                </a:solidFill>
                <a:latin typeface="Calibri" pitchFamily="34" charset="0"/>
                <a:ea typeface="ＭＳ Ｐゴシック" pitchFamily="50" charset="-128"/>
              </a:defRPr>
            </a:lvl3pPr>
            <a:lvl4pPr marL="1600200" indent="-228600" eaLnBrk="0" hangingPunct="0">
              <a:defRPr kumimoji="1" sz="2500">
                <a:solidFill>
                  <a:schemeClr val="tx1"/>
                </a:solidFill>
                <a:latin typeface="Calibri" pitchFamily="34" charset="0"/>
                <a:ea typeface="ＭＳ Ｐゴシック" pitchFamily="50" charset="-128"/>
              </a:defRPr>
            </a:lvl4pPr>
            <a:lvl5pPr marL="2057400" indent="-228600" eaLnBrk="0" hangingPunct="0">
              <a:defRPr kumimoji="1" sz="2500">
                <a:solidFill>
                  <a:schemeClr val="tx1"/>
                </a:solidFill>
                <a:latin typeface="Calibri" pitchFamily="34" charset="0"/>
                <a:ea typeface="ＭＳ Ｐゴシック" pitchFamily="50" charset="-128"/>
              </a:defRPr>
            </a:lvl5pPr>
            <a:lvl6pPr marL="25146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6pPr>
            <a:lvl7pPr marL="29718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7pPr>
            <a:lvl8pPr marL="34290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8pPr>
            <a:lvl9pPr marL="38862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9pPr>
          </a:lstStyle>
          <a:p>
            <a:pPr eaLnBrk="1" hangingPunct="1">
              <a:defRP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７　家族支援の充実</a:t>
            </a:r>
            <a:endPar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  ペアレントサポート事業   </a:t>
            </a:r>
            <a:r>
              <a:rPr lang="en-US" altLang="ja-JP"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：ペアレント・メンター事業（ペアレント・メンター</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活動の普及促進）   　  ：ペアレント・プログラム等フォローアップ研修事業</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8"/>
          <p:cNvSpPr txBox="1">
            <a:spLocks noChangeArrowheads="1"/>
          </p:cNvSpPr>
          <p:nvPr/>
        </p:nvSpPr>
        <p:spPr bwMode="auto">
          <a:xfrm>
            <a:off x="1142098" y="4310145"/>
            <a:ext cx="10759389" cy="647586"/>
          </a:xfrm>
          <a:prstGeom prst="rect">
            <a:avLst/>
          </a:prstGeom>
          <a:solidFill>
            <a:schemeClr val="bg1"/>
          </a:solidFill>
          <a:ln w="9525">
            <a:solidFill>
              <a:schemeClr val="accent1"/>
            </a:solidFill>
            <a:miter lim="800000"/>
            <a:headEnd/>
            <a:tailEnd/>
          </a:ln>
          <a:effectLst/>
        </p:spPr>
        <p:txBody>
          <a:bodyPr wrap="square" lIns="22117" tIns="22117" rIns="22117" bIns="22117">
            <a:noAutofit/>
          </a:bodyPr>
          <a:lstStyle>
            <a:lvl1pPr eaLnBrk="0" hangingPunct="0">
              <a:defRPr kumimoji="1" sz="2500">
                <a:solidFill>
                  <a:schemeClr val="tx1"/>
                </a:solidFill>
                <a:latin typeface="Calibri" pitchFamily="34" charset="0"/>
                <a:ea typeface="ＭＳ Ｐゴシック" pitchFamily="50" charset="-128"/>
              </a:defRPr>
            </a:lvl1pPr>
            <a:lvl2pPr marL="742950" indent="-285750" eaLnBrk="0" hangingPunct="0">
              <a:defRPr kumimoji="1" sz="2500">
                <a:solidFill>
                  <a:schemeClr val="tx1"/>
                </a:solidFill>
                <a:latin typeface="Calibri" pitchFamily="34" charset="0"/>
                <a:ea typeface="ＭＳ Ｐゴシック" pitchFamily="50" charset="-128"/>
              </a:defRPr>
            </a:lvl2pPr>
            <a:lvl3pPr marL="1143000" indent="-228600" eaLnBrk="0" hangingPunct="0">
              <a:defRPr kumimoji="1" sz="2500">
                <a:solidFill>
                  <a:schemeClr val="tx1"/>
                </a:solidFill>
                <a:latin typeface="Calibri" pitchFamily="34" charset="0"/>
                <a:ea typeface="ＭＳ Ｐゴシック" pitchFamily="50" charset="-128"/>
              </a:defRPr>
            </a:lvl3pPr>
            <a:lvl4pPr marL="1600200" indent="-228600" eaLnBrk="0" hangingPunct="0">
              <a:defRPr kumimoji="1" sz="2500">
                <a:solidFill>
                  <a:schemeClr val="tx1"/>
                </a:solidFill>
                <a:latin typeface="Calibri" pitchFamily="34" charset="0"/>
                <a:ea typeface="ＭＳ Ｐゴシック" pitchFamily="50" charset="-128"/>
              </a:defRPr>
            </a:lvl4pPr>
            <a:lvl5pPr marL="2057400" indent="-228600" eaLnBrk="0" hangingPunct="0">
              <a:defRPr kumimoji="1" sz="2500">
                <a:solidFill>
                  <a:schemeClr val="tx1"/>
                </a:solidFill>
                <a:latin typeface="Calibri" pitchFamily="34" charset="0"/>
                <a:ea typeface="ＭＳ Ｐゴシック" pitchFamily="50" charset="-128"/>
              </a:defRPr>
            </a:lvl5pPr>
            <a:lvl6pPr marL="25146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6pPr>
            <a:lvl7pPr marL="29718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7pPr>
            <a:lvl8pPr marL="34290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8pPr>
            <a:lvl9pPr marL="38862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9pPr>
          </a:lstStyle>
          <a:p>
            <a:pPr eaLnBrk="1">
              <a:defRPr/>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６　医療機関での初診待期期間の解消等</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eaLnBrk="1">
              <a:defRPr/>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err="1">
                <a:latin typeface="Meiryo UI" panose="020B0604030504040204" pitchFamily="50" charset="-128"/>
                <a:ea typeface="Meiryo UI" panose="020B0604030504040204" pitchFamily="50" charset="-128"/>
                <a:cs typeface="Meiryo UI" panose="020B0604030504040204" pitchFamily="50" charset="-128"/>
              </a:rPr>
              <a:t>発達障がい</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児者地域支援体制整備事業＜発達障がい医療機関初診待機解消事業＞</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p>
          <a:p>
            <a:pPr eaLnBrk="1">
              <a:spcBef>
                <a:spcPts val="737"/>
              </a:spcBef>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①登録医療機関を増やすための専門的研修等　②初診待機解消を図るためのアセスメント機能の強化　　③拠点医療機関を核とした医療機関連携体制の確保等</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8"/>
          <p:cNvSpPr txBox="1">
            <a:spLocks noChangeArrowheads="1"/>
          </p:cNvSpPr>
          <p:nvPr/>
        </p:nvSpPr>
        <p:spPr bwMode="auto">
          <a:xfrm>
            <a:off x="1127484" y="5408816"/>
            <a:ext cx="10759389" cy="420013"/>
          </a:xfrm>
          <a:prstGeom prst="rect">
            <a:avLst/>
          </a:prstGeom>
          <a:solidFill>
            <a:schemeClr val="bg1"/>
          </a:solidFill>
          <a:ln w="9525">
            <a:solidFill>
              <a:schemeClr val="accent1"/>
            </a:solidFill>
            <a:miter lim="800000"/>
            <a:headEnd/>
            <a:tailEnd/>
          </a:ln>
          <a:effectLst/>
        </p:spPr>
        <p:txBody>
          <a:bodyPr wrap="square" lIns="22117" tIns="22117" rIns="22117" bIns="22117">
            <a:noAutofit/>
          </a:bodyPr>
          <a:lstStyle>
            <a:lvl1pPr eaLnBrk="0" hangingPunct="0">
              <a:defRPr kumimoji="1" sz="2500">
                <a:solidFill>
                  <a:schemeClr val="tx1"/>
                </a:solidFill>
                <a:latin typeface="Calibri" pitchFamily="34" charset="0"/>
                <a:ea typeface="ＭＳ Ｐゴシック" pitchFamily="50" charset="-128"/>
              </a:defRPr>
            </a:lvl1pPr>
            <a:lvl2pPr marL="742950" indent="-285750" eaLnBrk="0" hangingPunct="0">
              <a:defRPr kumimoji="1" sz="2500">
                <a:solidFill>
                  <a:schemeClr val="tx1"/>
                </a:solidFill>
                <a:latin typeface="Calibri" pitchFamily="34" charset="0"/>
                <a:ea typeface="ＭＳ Ｐゴシック" pitchFamily="50" charset="-128"/>
              </a:defRPr>
            </a:lvl2pPr>
            <a:lvl3pPr marL="1143000" indent="-228600" eaLnBrk="0" hangingPunct="0">
              <a:defRPr kumimoji="1" sz="2500">
                <a:solidFill>
                  <a:schemeClr val="tx1"/>
                </a:solidFill>
                <a:latin typeface="Calibri" pitchFamily="34" charset="0"/>
                <a:ea typeface="ＭＳ Ｐゴシック" pitchFamily="50" charset="-128"/>
              </a:defRPr>
            </a:lvl3pPr>
            <a:lvl4pPr marL="1600200" indent="-228600" eaLnBrk="0" hangingPunct="0">
              <a:defRPr kumimoji="1" sz="2500">
                <a:solidFill>
                  <a:schemeClr val="tx1"/>
                </a:solidFill>
                <a:latin typeface="Calibri" pitchFamily="34" charset="0"/>
                <a:ea typeface="ＭＳ Ｐゴシック" pitchFamily="50" charset="-128"/>
              </a:defRPr>
            </a:lvl4pPr>
            <a:lvl5pPr marL="2057400" indent="-228600" eaLnBrk="0" hangingPunct="0">
              <a:defRPr kumimoji="1" sz="2500">
                <a:solidFill>
                  <a:schemeClr val="tx1"/>
                </a:solidFill>
                <a:latin typeface="Calibri" pitchFamily="34" charset="0"/>
                <a:ea typeface="ＭＳ Ｐゴシック" pitchFamily="50" charset="-128"/>
              </a:defRPr>
            </a:lvl5pPr>
            <a:lvl6pPr marL="25146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6pPr>
            <a:lvl7pPr marL="29718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7pPr>
            <a:lvl8pPr marL="34290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8pPr>
            <a:lvl9pPr marL="38862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9pPr>
          </a:lstStyle>
          <a:p>
            <a:pPr eaLnBrk="1" hangingPunct="1">
              <a:defRP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８　ライフステージを通じた一貫した支援のための取組</a:t>
            </a:r>
            <a:endPar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切れ目のない支援を実現していくために必要な情報の引継の実施やその定着、発達障がいに係る地域での相談支援体制の充実</a:t>
            </a:r>
            <a:r>
              <a:rPr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8"/>
          <p:cNvSpPr txBox="1">
            <a:spLocks noChangeArrowheads="1"/>
          </p:cNvSpPr>
          <p:nvPr/>
        </p:nvSpPr>
        <p:spPr bwMode="auto">
          <a:xfrm>
            <a:off x="1127520" y="5861872"/>
            <a:ext cx="10759390" cy="398609"/>
          </a:xfrm>
          <a:prstGeom prst="rect">
            <a:avLst/>
          </a:prstGeom>
          <a:solidFill>
            <a:schemeClr val="bg1"/>
          </a:solidFill>
          <a:ln w="9525">
            <a:solidFill>
              <a:schemeClr val="accent1"/>
            </a:solidFill>
            <a:miter lim="800000"/>
            <a:headEnd/>
            <a:tailEnd/>
          </a:ln>
          <a:effectLst/>
        </p:spPr>
        <p:txBody>
          <a:bodyPr wrap="square" lIns="22117" tIns="22117" rIns="22117" bIns="22117">
            <a:spAutoFit/>
          </a:bodyPr>
          <a:lstStyle>
            <a:lvl1pPr eaLnBrk="0" hangingPunct="0">
              <a:defRPr kumimoji="1" sz="2500">
                <a:solidFill>
                  <a:schemeClr val="tx1"/>
                </a:solidFill>
                <a:latin typeface="Calibri" pitchFamily="34" charset="0"/>
                <a:ea typeface="ＭＳ Ｐゴシック" pitchFamily="50" charset="-128"/>
              </a:defRPr>
            </a:lvl1pPr>
            <a:lvl2pPr marL="742950" indent="-285750" eaLnBrk="0" hangingPunct="0">
              <a:defRPr kumimoji="1" sz="2500">
                <a:solidFill>
                  <a:schemeClr val="tx1"/>
                </a:solidFill>
                <a:latin typeface="Calibri" pitchFamily="34" charset="0"/>
                <a:ea typeface="ＭＳ Ｐゴシック" pitchFamily="50" charset="-128"/>
              </a:defRPr>
            </a:lvl2pPr>
            <a:lvl3pPr marL="1143000" indent="-228600" eaLnBrk="0" hangingPunct="0">
              <a:defRPr kumimoji="1" sz="2500">
                <a:solidFill>
                  <a:schemeClr val="tx1"/>
                </a:solidFill>
                <a:latin typeface="Calibri" pitchFamily="34" charset="0"/>
                <a:ea typeface="ＭＳ Ｐゴシック" pitchFamily="50" charset="-128"/>
              </a:defRPr>
            </a:lvl3pPr>
            <a:lvl4pPr marL="1600200" indent="-228600" eaLnBrk="0" hangingPunct="0">
              <a:defRPr kumimoji="1" sz="2500">
                <a:solidFill>
                  <a:schemeClr val="tx1"/>
                </a:solidFill>
                <a:latin typeface="Calibri" pitchFamily="34" charset="0"/>
                <a:ea typeface="ＭＳ Ｐゴシック" pitchFamily="50" charset="-128"/>
              </a:defRPr>
            </a:lvl4pPr>
            <a:lvl5pPr marL="2057400" indent="-228600" eaLnBrk="0" hangingPunct="0">
              <a:defRPr kumimoji="1" sz="2500">
                <a:solidFill>
                  <a:schemeClr val="tx1"/>
                </a:solidFill>
                <a:latin typeface="Calibri" pitchFamily="34" charset="0"/>
                <a:ea typeface="ＭＳ Ｐゴシック" pitchFamily="50" charset="-128"/>
              </a:defRPr>
            </a:lvl5pPr>
            <a:lvl6pPr marL="25146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6pPr>
            <a:lvl7pPr marL="29718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7pPr>
            <a:lvl8pPr marL="34290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8pPr>
            <a:lvl9pPr marL="38862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9pPr>
          </a:lstStyle>
          <a:p>
            <a:pPr eaLnBrk="1" hangingPunct="1">
              <a:defRPr/>
            </a:pP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９　</a:t>
            </a:r>
            <a:r>
              <a:rPr lang="ja-JP" altLang="en-US" sz="1200" b="1"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発達障がい</a:t>
            </a:r>
            <a:r>
              <a:rPr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理解のための取組</a:t>
            </a:r>
            <a:endParaRPr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世界自閉症啓発デー及び</a:t>
            </a:r>
            <a:r>
              <a:rPr lang="ja-JP" altLang="en-US" sz="11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発達障がい</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啓発週間における講演会やブルーライトアップの実施、発達障がいに対する理解促進の取組</a:t>
            </a:r>
          </a:p>
        </p:txBody>
      </p:sp>
      <p:sp>
        <p:nvSpPr>
          <p:cNvPr id="3" name="テキスト ボックス 2"/>
          <p:cNvSpPr txBox="1"/>
          <p:nvPr/>
        </p:nvSpPr>
        <p:spPr>
          <a:xfrm>
            <a:off x="3131700" y="1603956"/>
            <a:ext cx="184731" cy="262508"/>
          </a:xfrm>
          <a:prstGeom prst="rect">
            <a:avLst/>
          </a:prstGeom>
          <a:noFill/>
        </p:spPr>
        <p:txBody>
          <a:bodyPr wrap="none" rtlCol="0">
            <a:spAutoFit/>
          </a:bodyPr>
          <a:lstStyle/>
          <a:p>
            <a:endParaRPr lang="ja-JP" altLang="en-US" sz="1106" dirty="0"/>
          </a:p>
        </p:txBody>
      </p:sp>
      <p:sp>
        <p:nvSpPr>
          <p:cNvPr id="27" name="角丸四角形 26"/>
          <p:cNvSpPr/>
          <p:nvPr/>
        </p:nvSpPr>
        <p:spPr>
          <a:xfrm>
            <a:off x="6707908" y="936838"/>
            <a:ext cx="1047930" cy="344452"/>
          </a:xfrm>
          <a:prstGeom prst="roundRect">
            <a:avLst/>
          </a:prstGeom>
          <a:ln w="12700"/>
        </p:spPr>
        <p:style>
          <a:lnRef idx="2">
            <a:schemeClr val="dk1"/>
          </a:lnRef>
          <a:fillRef idx="1">
            <a:schemeClr val="lt1"/>
          </a:fillRef>
          <a:effectRef idx="0">
            <a:schemeClr val="dk1"/>
          </a:effectRef>
          <a:fontRef idx="minor">
            <a:schemeClr val="dk1"/>
          </a:fontRef>
        </p:style>
        <p:txBody>
          <a:bodyPr lIns="22119" tIns="0" rIns="22119" bIns="0" anchor="t" anchorCtr="0"/>
          <a:lstStyle/>
          <a:p>
            <a:pPr algn="ctr" defTabSz="903645">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連携部局</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03645">
              <a:defRPr/>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教育</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福祉</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8" name="角丸四角形 27"/>
          <p:cNvSpPr/>
          <p:nvPr/>
        </p:nvSpPr>
        <p:spPr>
          <a:xfrm>
            <a:off x="10401475" y="971550"/>
            <a:ext cx="1241485" cy="295910"/>
          </a:xfrm>
          <a:prstGeom prst="roundRect">
            <a:avLst/>
          </a:prstGeom>
          <a:ln w="12700"/>
        </p:spPr>
        <p:style>
          <a:lnRef idx="2">
            <a:schemeClr val="dk1"/>
          </a:lnRef>
          <a:fillRef idx="1">
            <a:schemeClr val="lt1"/>
          </a:fillRef>
          <a:effectRef idx="0">
            <a:schemeClr val="dk1"/>
          </a:effectRef>
          <a:fontRef idx="minor">
            <a:schemeClr val="dk1"/>
          </a:fontRef>
        </p:style>
        <p:txBody>
          <a:bodyPr lIns="25412" tIns="0" rIns="25412" bIns="0" anchor="t" anchorCtr="0"/>
          <a:lstStyle/>
          <a:p>
            <a:pPr algn="ctr" defTabSz="903645">
              <a:lnSpc>
                <a:spcPts val="1100"/>
              </a:lnSpc>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連携部局</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03645">
              <a:lnSpc>
                <a:spcPts val="1100"/>
              </a:lnSpc>
              <a:defRPr/>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福祉</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商工労働</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 name="四角形: 角を丸くする 1">
            <a:extLst>
              <a:ext uri="{FF2B5EF4-FFF2-40B4-BE49-F238E27FC236}">
                <a16:creationId xmlns:a16="http://schemas.microsoft.com/office/drawing/2014/main" id="{601E17A8-AFA9-4BF7-A399-9EA10A689EC2}"/>
              </a:ext>
            </a:extLst>
          </p:cNvPr>
          <p:cNvSpPr/>
          <p:nvPr/>
        </p:nvSpPr>
        <p:spPr>
          <a:xfrm>
            <a:off x="3557588" y="4057650"/>
            <a:ext cx="5043487" cy="224833"/>
          </a:xfrm>
          <a:prstGeom prst="roundRect">
            <a:avLst/>
          </a:prstGeom>
          <a:noFill/>
          <a:ln w="28575">
            <a:solidFill>
              <a:srgbClr val="FF0000"/>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7" name="四角形: 角を丸くする 36">
            <a:extLst>
              <a:ext uri="{FF2B5EF4-FFF2-40B4-BE49-F238E27FC236}">
                <a16:creationId xmlns:a16="http://schemas.microsoft.com/office/drawing/2014/main" id="{78C19EB8-0434-48DE-8393-5A8ED7CF766D}"/>
              </a:ext>
            </a:extLst>
          </p:cNvPr>
          <p:cNvSpPr/>
          <p:nvPr/>
        </p:nvSpPr>
        <p:spPr>
          <a:xfrm>
            <a:off x="1162965" y="4297660"/>
            <a:ext cx="10723907" cy="683665"/>
          </a:xfrm>
          <a:prstGeom prst="roundRect">
            <a:avLst/>
          </a:prstGeom>
          <a:noFill/>
          <a:ln w="28575">
            <a:solidFill>
              <a:srgbClr val="FF0000"/>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8" name="四角形: 角を丸くする 37">
            <a:extLst>
              <a:ext uri="{FF2B5EF4-FFF2-40B4-BE49-F238E27FC236}">
                <a16:creationId xmlns:a16="http://schemas.microsoft.com/office/drawing/2014/main" id="{25008187-5F70-4D90-BD32-E159794B60C7}"/>
              </a:ext>
            </a:extLst>
          </p:cNvPr>
          <p:cNvSpPr/>
          <p:nvPr/>
        </p:nvSpPr>
        <p:spPr>
          <a:xfrm>
            <a:off x="1162966" y="5000625"/>
            <a:ext cx="10723906" cy="375148"/>
          </a:xfrm>
          <a:prstGeom prst="roundRect">
            <a:avLst/>
          </a:prstGeom>
          <a:noFill/>
          <a:ln w="28575">
            <a:solidFill>
              <a:srgbClr val="FF0000"/>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C57FC97B-629E-4412-A28B-27F8805FBDA5}"/>
              </a:ext>
            </a:extLst>
          </p:cNvPr>
          <p:cNvSpPr>
            <a:spLocks noGrp="1"/>
          </p:cNvSpPr>
          <p:nvPr>
            <p:ph type="sldNum" sz="quarter" idx="12"/>
          </p:nvPr>
        </p:nvSpPr>
        <p:spPr>
          <a:xfrm>
            <a:off x="11430000" y="6412935"/>
            <a:ext cx="658904" cy="335802"/>
          </a:xfrm>
        </p:spPr>
        <p:txBody>
          <a:bodyPr/>
          <a:lstStyle/>
          <a:p>
            <a:fld id="{49ABCAEC-7D34-E549-A96E-FCEDAADBE4B0}" type="slidenum">
              <a:rPr lang="en-US" smtClean="0"/>
              <a:pPr/>
              <a:t>3</a:t>
            </a:fld>
            <a:endParaRPr lang="en-US" dirty="0"/>
          </a:p>
        </p:txBody>
      </p:sp>
      <p:sp>
        <p:nvSpPr>
          <p:cNvPr id="4" name="ホームベース 3"/>
          <p:cNvSpPr/>
          <p:nvPr/>
        </p:nvSpPr>
        <p:spPr>
          <a:xfrm>
            <a:off x="174812" y="3678619"/>
            <a:ext cx="782451" cy="2608756"/>
          </a:xfrm>
          <a:prstGeom prst="homePlate">
            <a:avLst>
              <a:gd name="adj" fmla="val 18958"/>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dirty="0" smtClean="0">
                <a:latin typeface="UD デジタル 教科書体 NK-B" panose="02020700000000000000" pitchFamily="18" charset="-128"/>
                <a:ea typeface="UD デジタル 教科書体 NK-B" panose="02020700000000000000" pitchFamily="18" charset="-128"/>
              </a:rPr>
              <a:t>ライフステージを通じた取組み</a:t>
            </a:r>
            <a:endParaRPr kumimoji="1" lang="ja-JP" altLang="en-US" sz="1400" dirty="0">
              <a:latin typeface="UD デジタル 教科書体 NK-B" panose="02020700000000000000" pitchFamily="18" charset="-128"/>
              <a:ea typeface="UD デジタル 教科書体 NK-B" panose="02020700000000000000" pitchFamily="18" charset="-128"/>
            </a:endParaRPr>
          </a:p>
        </p:txBody>
      </p:sp>
      <p:sp>
        <p:nvSpPr>
          <p:cNvPr id="29" name="テキスト ボックス 8"/>
          <p:cNvSpPr txBox="1">
            <a:spLocks noChangeArrowheads="1"/>
          </p:cNvSpPr>
          <p:nvPr/>
        </p:nvSpPr>
        <p:spPr bwMode="auto">
          <a:xfrm>
            <a:off x="147390" y="1184102"/>
            <a:ext cx="4287149" cy="1211126"/>
          </a:xfrm>
          <a:prstGeom prst="rect">
            <a:avLst/>
          </a:prstGeom>
          <a:solidFill>
            <a:schemeClr val="bg1"/>
          </a:solidFill>
          <a:ln w="9525">
            <a:solidFill>
              <a:schemeClr val="accent1"/>
            </a:solidFill>
            <a:miter lim="800000"/>
            <a:headEnd/>
            <a:tailEnd/>
          </a:ln>
          <a:effectLst/>
        </p:spPr>
        <p:txBody>
          <a:bodyPr wrap="square" lIns="22117" tIns="22117" rIns="22117" bIns="22117">
            <a:noAutofit/>
          </a:bodyPr>
          <a:lstStyle>
            <a:lvl1pPr eaLnBrk="0" hangingPunct="0">
              <a:defRPr kumimoji="1" sz="2500">
                <a:solidFill>
                  <a:schemeClr val="tx1"/>
                </a:solidFill>
                <a:latin typeface="Calibri" pitchFamily="34" charset="0"/>
                <a:ea typeface="ＭＳ Ｐゴシック" pitchFamily="50" charset="-128"/>
              </a:defRPr>
            </a:lvl1pPr>
            <a:lvl2pPr marL="742950" indent="-285750" eaLnBrk="0" hangingPunct="0">
              <a:defRPr kumimoji="1" sz="2500">
                <a:solidFill>
                  <a:schemeClr val="tx1"/>
                </a:solidFill>
                <a:latin typeface="Calibri" pitchFamily="34" charset="0"/>
                <a:ea typeface="ＭＳ Ｐゴシック" pitchFamily="50" charset="-128"/>
              </a:defRPr>
            </a:lvl2pPr>
            <a:lvl3pPr marL="1143000" indent="-228600" eaLnBrk="0" hangingPunct="0">
              <a:defRPr kumimoji="1" sz="2500">
                <a:solidFill>
                  <a:schemeClr val="tx1"/>
                </a:solidFill>
                <a:latin typeface="Calibri" pitchFamily="34" charset="0"/>
                <a:ea typeface="ＭＳ Ｐゴシック" pitchFamily="50" charset="-128"/>
              </a:defRPr>
            </a:lvl3pPr>
            <a:lvl4pPr marL="1600200" indent="-228600" eaLnBrk="0" hangingPunct="0">
              <a:defRPr kumimoji="1" sz="2500">
                <a:solidFill>
                  <a:schemeClr val="tx1"/>
                </a:solidFill>
                <a:latin typeface="Calibri" pitchFamily="34" charset="0"/>
                <a:ea typeface="ＭＳ Ｐゴシック" pitchFamily="50" charset="-128"/>
              </a:defRPr>
            </a:lvl4pPr>
            <a:lvl5pPr marL="2057400" indent="-228600" eaLnBrk="0" hangingPunct="0">
              <a:defRPr kumimoji="1" sz="2500">
                <a:solidFill>
                  <a:schemeClr val="tx1"/>
                </a:solidFill>
                <a:latin typeface="Calibri" pitchFamily="34" charset="0"/>
                <a:ea typeface="ＭＳ Ｐゴシック" pitchFamily="50" charset="-128"/>
              </a:defRPr>
            </a:lvl5pPr>
            <a:lvl6pPr marL="25146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6pPr>
            <a:lvl7pPr marL="29718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7pPr>
            <a:lvl8pPr marL="34290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8pPr>
            <a:lvl9pPr marL="38862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9pPr>
          </a:lstStyle>
          <a:p>
            <a:pPr eaLnBrk="1" hangingPunct="1">
              <a:lnSpc>
                <a:spcPts val="737"/>
              </a:lnSpc>
              <a:defRPr/>
            </a:pPr>
            <a:endParaRPr lang="en-US" altLang="ja-JP" sz="1100" dirty="0">
              <a:solidFill>
                <a:srgbClr val="000000"/>
              </a:solidFill>
              <a:latin typeface="HGP創英角ｺﾞｼｯｸUB" pitchFamily="50" charset="-128"/>
              <a:ea typeface="HGP創英角ｺﾞｼｯｸUB" pitchFamily="50" charset="-128"/>
            </a:endParaRPr>
          </a:p>
          <a:p>
            <a:pPr eaLnBrk="1" hangingPunct="1">
              <a:lnSpc>
                <a:spcPts val="737"/>
              </a:lnSpc>
              <a:defRPr/>
            </a:pP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737"/>
              </a:lnSpc>
              <a:defRPr/>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早期気づきと早期発達支援の充実</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491"/>
              </a:lnSpc>
              <a:defRPr/>
            </a:pP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44"/>
              </a:lnSpc>
              <a:defRPr/>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○乳幼児健診や保育所等巡回の取組の充実に取り組む市町村を支援</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44"/>
              </a:lnSpc>
              <a:spcBef>
                <a:spcPts val="184"/>
              </a:spcBef>
              <a:spcAft>
                <a:spcPts val="184"/>
              </a:spcAft>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・保健師向け研修</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44"/>
              </a:lnSpc>
              <a:spcBef>
                <a:spcPts val="184"/>
              </a:spcBef>
              <a:spcAft>
                <a:spcPts val="184"/>
              </a:spcAft>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・保育士・幼稚園教諭・保育教諭などの人材育成</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44"/>
              </a:lnSpc>
              <a:spcBef>
                <a:spcPts val="184"/>
              </a:spcBef>
              <a:spcAft>
                <a:spcPts val="184"/>
              </a:spcAft>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err="1">
                <a:latin typeface="Meiryo UI" panose="020B0604030504040204" pitchFamily="50" charset="-128"/>
                <a:ea typeface="Meiryo UI" panose="020B0604030504040204" pitchFamily="50" charset="-128"/>
                <a:cs typeface="Meiryo UI" panose="020B0604030504040204" pitchFamily="50" charset="-128"/>
              </a:rPr>
              <a:t>発達障がい</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理解のための取組を進める。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044"/>
              </a:lnSpc>
              <a:spcBef>
                <a:spcPts val="184"/>
              </a:spcBef>
              <a:spcAft>
                <a:spcPts val="184"/>
              </a:spcAft>
              <a:defRPr/>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（他に「新・子育て支援交付金」を活用した支援）</a:t>
            </a:r>
          </a:p>
        </p:txBody>
      </p:sp>
      <p:sp>
        <p:nvSpPr>
          <p:cNvPr id="25" name="角丸四角形 24"/>
          <p:cNvSpPr/>
          <p:nvPr/>
        </p:nvSpPr>
        <p:spPr>
          <a:xfrm>
            <a:off x="2735621" y="955339"/>
            <a:ext cx="1622538" cy="378873"/>
          </a:xfrm>
          <a:prstGeom prst="roundRect">
            <a:avLst/>
          </a:prstGeom>
          <a:ln w="12700"/>
        </p:spPr>
        <p:style>
          <a:lnRef idx="2">
            <a:schemeClr val="dk1"/>
          </a:lnRef>
          <a:fillRef idx="1">
            <a:schemeClr val="lt1"/>
          </a:fillRef>
          <a:effectRef idx="0">
            <a:schemeClr val="dk1"/>
          </a:effectRef>
          <a:fontRef idx="minor">
            <a:schemeClr val="dk1"/>
          </a:fontRef>
        </p:style>
        <p:txBody>
          <a:bodyPr lIns="0" tIns="0" rIns="0" bIns="0" anchor="t" anchorCtr="0"/>
          <a:lstStyle/>
          <a:p>
            <a:pPr algn="ctr" defTabSz="903645">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連携部局</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903645">
              <a:defRPr/>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福祉</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健康医療</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教育</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209656" y="936838"/>
            <a:ext cx="932441" cy="310565"/>
          </a:xfrm>
          <a:prstGeom prst="round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lIns="56178" tIns="28090" rIns="56178" bIns="28090" rtlCol="0" anchor="ctr"/>
          <a:lstStyle/>
          <a:p>
            <a:pPr algn="ctr"/>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乳幼児期</a:t>
            </a:r>
          </a:p>
        </p:txBody>
      </p:sp>
    </p:spTree>
    <p:extLst>
      <p:ext uri="{BB962C8B-B14F-4D97-AF65-F5344CB8AC3E}">
        <p14:creationId xmlns:p14="http://schemas.microsoft.com/office/powerpoint/2010/main" val="15322841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527591" y="326910"/>
            <a:ext cx="8712968" cy="400110"/>
          </a:xfrm>
          <a:prstGeom prst="rect">
            <a:avLst/>
          </a:prstGeom>
          <a:solidFill>
            <a:schemeClr val="bg1"/>
          </a:solidFill>
          <a:ln w="73025" cmpd="dbl">
            <a:no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b="1" dirty="0">
                <a:latin typeface="+mn-ea"/>
                <a:cs typeface="Meiryo UI" panose="020B0604030504040204" pitchFamily="50" charset="-128"/>
              </a:rPr>
              <a:t>発達障がい者地域支援力向上事業のイメージ</a:t>
            </a:r>
          </a:p>
        </p:txBody>
      </p:sp>
      <p:pic>
        <p:nvPicPr>
          <p:cNvPr id="6" name="図 5"/>
          <p:cNvPicPr>
            <a:picLocks noChangeAspect="1"/>
          </p:cNvPicPr>
          <p:nvPr/>
        </p:nvPicPr>
        <p:blipFill>
          <a:blip r:embed="rId3"/>
          <a:stretch>
            <a:fillRect/>
          </a:stretch>
        </p:blipFill>
        <p:spPr>
          <a:xfrm>
            <a:off x="755374" y="743209"/>
            <a:ext cx="10124661" cy="5937849"/>
          </a:xfrm>
          <a:prstGeom prst="rect">
            <a:avLst/>
          </a:prstGeom>
        </p:spPr>
      </p:pic>
      <p:sp>
        <p:nvSpPr>
          <p:cNvPr id="2" name="スライド番号プレースホルダー 1"/>
          <p:cNvSpPr>
            <a:spLocks noGrp="1"/>
          </p:cNvSpPr>
          <p:nvPr>
            <p:ph type="sldNum" sz="quarter" idx="12"/>
          </p:nvPr>
        </p:nvSpPr>
        <p:spPr>
          <a:xfrm>
            <a:off x="9587915" y="6196662"/>
            <a:ext cx="2133600" cy="365125"/>
          </a:xfrm>
        </p:spPr>
        <p:txBody>
          <a:bodyPr/>
          <a:lstStyle/>
          <a:p>
            <a:fld id="{FF60B22D-D2F9-4B4D-BB8F-8FF5B58FDE8A}" type="slidenum">
              <a:rPr kumimoji="1" lang="ja-JP" altLang="en-US" smtClean="0"/>
              <a:t>30</a:t>
            </a:fld>
            <a:endParaRPr kumimoji="1" lang="ja-JP" altLang="en-US" dirty="0"/>
          </a:p>
        </p:txBody>
      </p:sp>
    </p:spTree>
    <p:extLst>
      <p:ext uri="{BB962C8B-B14F-4D97-AF65-F5344CB8AC3E}">
        <p14:creationId xmlns:p14="http://schemas.microsoft.com/office/powerpoint/2010/main" val="3110846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9683321" y="6247011"/>
            <a:ext cx="2133600" cy="365125"/>
          </a:xfrm>
        </p:spPr>
        <p:txBody>
          <a:bodyPr/>
          <a:lstStyle/>
          <a:p>
            <a:fld id="{FF60B22D-D2F9-4B4D-BB8F-8FF5B58FDE8A}" type="slidenum">
              <a:rPr kumimoji="1" lang="ja-JP" altLang="en-US" smtClean="0"/>
              <a:t>31</a:t>
            </a:fld>
            <a:endParaRPr kumimoji="1" lang="ja-JP" altLang="en-US" dirty="0"/>
          </a:p>
        </p:txBody>
      </p:sp>
      <p:sp>
        <p:nvSpPr>
          <p:cNvPr id="4" name="正方形/長方形 3"/>
          <p:cNvSpPr/>
          <p:nvPr/>
        </p:nvSpPr>
        <p:spPr>
          <a:xfrm>
            <a:off x="320588" y="253778"/>
            <a:ext cx="8164997" cy="400110"/>
          </a:xfrm>
          <a:prstGeom prst="rect">
            <a:avLst/>
          </a:prstGeom>
          <a:solidFill>
            <a:schemeClr val="bg1"/>
          </a:solidFill>
          <a:ln w="73025" cmpd="dbl">
            <a:no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b="1" dirty="0">
                <a:latin typeface="+mn-ea"/>
                <a:cs typeface="Meiryo UI" panose="020B0604030504040204" pitchFamily="50" charset="-128"/>
              </a:rPr>
              <a:t>（参考）国の定める発達障害者地域支援マネジャーの役割</a:t>
            </a:r>
            <a:endParaRPr lang="en-US" altLang="ja-JP" sz="2000" b="1" dirty="0">
              <a:latin typeface="+mn-ea"/>
              <a:cs typeface="Meiryo UI" panose="020B0604030504040204" pitchFamily="50" charset="-128"/>
            </a:endParaRPr>
          </a:p>
        </p:txBody>
      </p:sp>
      <p:sp>
        <p:nvSpPr>
          <p:cNvPr id="5" name="テキスト ボックス 4"/>
          <p:cNvSpPr txBox="1"/>
          <p:nvPr/>
        </p:nvSpPr>
        <p:spPr>
          <a:xfrm>
            <a:off x="721944" y="1042435"/>
            <a:ext cx="10409881" cy="1815882"/>
          </a:xfrm>
          <a:prstGeom prst="rect">
            <a:avLst/>
          </a:prstGeom>
          <a:noFill/>
        </p:spPr>
        <p:txBody>
          <a:bodyPr wrap="square" rtlCol="0">
            <a:spAutoFit/>
          </a:bodyPr>
          <a:lstStyle/>
          <a:p>
            <a:r>
              <a:rPr lang="ja-JP" altLang="en-US" sz="1600" dirty="0">
                <a:latin typeface="HGSｺﾞｼｯｸM" panose="020B0600000000000000" pitchFamily="50" charset="-128"/>
                <a:ea typeface="HGSｺﾞｼｯｸM" panose="020B0600000000000000" pitchFamily="50" charset="-128"/>
              </a:rPr>
              <a:t>発達障害者支援センター等に配置し、各自治体、事業所、医療機関などにうかがい、アセスメントや支援ツールの導入や各関係機関の連携や困難ケースへの対応等を実施。</a:t>
            </a:r>
            <a:endParaRPr lang="en-US" altLang="ja-JP" sz="1600" dirty="0">
              <a:latin typeface="HGSｺﾞｼｯｸM" panose="020B0600000000000000" pitchFamily="50" charset="-128"/>
              <a:ea typeface="HGSｺﾞｼｯｸM" panose="020B0600000000000000" pitchFamily="50" charset="-128"/>
            </a:endParaRPr>
          </a:p>
          <a:p>
            <a:endParaRPr lang="en-US" altLang="ja-JP" sz="1600" dirty="0">
              <a:latin typeface="HGSｺﾞｼｯｸM" panose="020B0600000000000000" pitchFamily="50" charset="-128"/>
              <a:ea typeface="HGSｺﾞｼｯｸM" panose="020B0600000000000000" pitchFamily="50" charset="-128"/>
            </a:endParaRPr>
          </a:p>
          <a:p>
            <a:r>
              <a:rPr lang="ja-JP" altLang="en-US" sz="1600" dirty="0">
                <a:latin typeface="HGSｺﾞｼｯｸM" panose="020B0600000000000000" pitchFamily="50" charset="-128"/>
                <a:ea typeface="HGSｺﾞｼｯｸM" panose="020B0600000000000000" pitchFamily="50" charset="-128"/>
              </a:rPr>
              <a:t>厚生労働省の「障害福祉サービス等及び障害児通所支援等の円滑な実施を確保するための基本的な指針（令和</a:t>
            </a:r>
            <a:r>
              <a:rPr lang="en-US" altLang="ja-JP" sz="1600" dirty="0">
                <a:latin typeface="HGSｺﾞｼｯｸM" panose="020B0600000000000000" pitchFamily="50" charset="-128"/>
                <a:ea typeface="HGSｺﾞｼｯｸM" panose="020B0600000000000000" pitchFamily="50" charset="-128"/>
              </a:rPr>
              <a:t>2</a:t>
            </a:r>
            <a:r>
              <a:rPr lang="ja-JP" altLang="en-US" sz="1600" dirty="0">
                <a:latin typeface="HGSｺﾞｼｯｸM" panose="020B0600000000000000" pitchFamily="50" charset="-128"/>
                <a:ea typeface="HGSｺﾞｼｯｸM" panose="020B0600000000000000" pitchFamily="50" charset="-128"/>
              </a:rPr>
              <a:t>年厚労省告示</a:t>
            </a:r>
            <a:r>
              <a:rPr lang="en-US" altLang="ja-JP" sz="1600" dirty="0">
                <a:latin typeface="HGSｺﾞｼｯｸM" panose="020B0600000000000000" pitchFamily="50" charset="-128"/>
                <a:ea typeface="HGSｺﾞｼｯｸM" panose="020B0600000000000000" pitchFamily="50" charset="-128"/>
              </a:rPr>
              <a:t>203</a:t>
            </a:r>
            <a:r>
              <a:rPr lang="ja-JP" altLang="en-US" sz="1600" dirty="0">
                <a:latin typeface="HGSｺﾞｼｯｸM" panose="020B0600000000000000" pitchFamily="50" charset="-128"/>
                <a:ea typeface="HGSｺﾞｼｯｸM" panose="020B0600000000000000" pitchFamily="50" charset="-128"/>
              </a:rPr>
              <a:t>号）」において、発達障がい者地域支援マネジャーの適切な配置を進めることが都道府県の役割として位置付けられた。</a:t>
            </a:r>
            <a:endParaRPr lang="en-US" altLang="ja-JP" sz="1600" dirty="0">
              <a:latin typeface="HGSｺﾞｼｯｸM" panose="020B0600000000000000" pitchFamily="50" charset="-128"/>
              <a:ea typeface="HGSｺﾞｼｯｸM" panose="020B0600000000000000" pitchFamily="50" charset="-128"/>
            </a:endParaRPr>
          </a:p>
          <a:p>
            <a:endParaRPr lang="ja-JP" altLang="en-US" sz="1600" dirty="0">
              <a:latin typeface="HGSｺﾞｼｯｸM" panose="020B0600000000000000" pitchFamily="50" charset="-128"/>
              <a:ea typeface="HGSｺﾞｼｯｸM" panose="020B0600000000000000" pitchFamily="50" charset="-128"/>
            </a:endParaRPr>
          </a:p>
        </p:txBody>
      </p:sp>
      <p:sp>
        <p:nvSpPr>
          <p:cNvPr id="7" name="テキスト ボックス 2"/>
          <p:cNvSpPr txBox="1"/>
          <p:nvPr/>
        </p:nvSpPr>
        <p:spPr>
          <a:xfrm>
            <a:off x="721945" y="3004848"/>
            <a:ext cx="10409880" cy="57964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00100" indent="-800100">
              <a:lnSpc>
                <a:spcPts val="1900"/>
              </a:lnSpc>
            </a:pPr>
            <a:r>
              <a:rPr lang="ja-JP" altLang="en-US" sz="1600" dirty="0">
                <a:latin typeface="HGSｺﾞｼｯｸM" panose="020B0600000000000000" pitchFamily="50" charset="-128"/>
                <a:ea typeface="HGSｺﾞｼｯｸM" panose="020B0600000000000000" pitchFamily="50" charset="-128"/>
              </a:rPr>
              <a:t>発達障害者地域支援マネジャーを配置して、市町村、事業所、医療機関等が発達障害児者の特性に沿った対応が</a:t>
            </a:r>
            <a:endParaRPr lang="en-US" altLang="ja-JP" sz="1600" dirty="0">
              <a:latin typeface="HGSｺﾞｼｯｸM" panose="020B0600000000000000" pitchFamily="50" charset="-128"/>
              <a:ea typeface="HGSｺﾞｼｯｸM" panose="020B0600000000000000" pitchFamily="50" charset="-128"/>
            </a:endParaRPr>
          </a:p>
          <a:p>
            <a:pPr marL="800100" indent="-800100">
              <a:lnSpc>
                <a:spcPts val="1900"/>
              </a:lnSpc>
            </a:pPr>
            <a:r>
              <a:rPr lang="ja-JP" altLang="en-US" sz="1600" dirty="0">
                <a:latin typeface="HGSｺﾞｼｯｸM" panose="020B0600000000000000" pitchFamily="50" charset="-128"/>
                <a:ea typeface="HGSｺﾞｼｯｸM" panose="020B0600000000000000" pitchFamily="50" charset="-128"/>
              </a:rPr>
              <a:t>できるよう、連絡、調整、助言等を総合的に行わせることにより、地域支援機能の強化を図る等。　　　　　　</a:t>
            </a:r>
            <a:endParaRPr lang="en-US" altLang="ja-JP" sz="1600" dirty="0">
              <a:latin typeface="HGSｺﾞｼｯｸM" panose="020B0600000000000000" pitchFamily="50" charset="-128"/>
              <a:ea typeface="HGSｺﾞｼｯｸM" panose="020B0600000000000000" pitchFamily="50" charset="-128"/>
            </a:endParaRPr>
          </a:p>
        </p:txBody>
      </p:sp>
      <p:sp>
        <p:nvSpPr>
          <p:cNvPr id="8" name="ホームベース 10">
            <a:extLst>
              <a:ext uri="{FF2B5EF4-FFF2-40B4-BE49-F238E27FC236}">
                <a16:creationId xmlns:a16="http://schemas.microsoft.com/office/drawing/2014/main" id="{06337C2A-374A-4BC1-B0DC-52C2A33A0373}"/>
              </a:ext>
            </a:extLst>
          </p:cNvPr>
          <p:cNvSpPr/>
          <p:nvPr/>
        </p:nvSpPr>
        <p:spPr>
          <a:xfrm>
            <a:off x="721945" y="715735"/>
            <a:ext cx="5760640" cy="35310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発達障害者地域支援マネジャー（</a:t>
            </a:r>
            <a:r>
              <a:rPr lang="en-US" altLang="ja-JP" b="1" kern="100" dirty="0">
                <a:latin typeface="Meiryo UI" panose="020B0604030504040204" pitchFamily="50" charset="-128"/>
                <a:ea typeface="Meiryo UI" panose="020B0604030504040204" pitchFamily="50" charset="-128"/>
                <a:cs typeface="Times New Roman" panose="02020603050405020304" pitchFamily="18" charset="0"/>
              </a:rPr>
              <a:t>H26</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年度創設）</a:t>
            </a:r>
            <a:endParaRPr lang="en-US" altLang="ja-JP"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9" name="ホームベース 10">
            <a:extLst>
              <a:ext uri="{FF2B5EF4-FFF2-40B4-BE49-F238E27FC236}">
                <a16:creationId xmlns:a16="http://schemas.microsoft.com/office/drawing/2014/main" id="{E52E3067-54E6-4D9F-AA1F-7CF22398E203}"/>
              </a:ext>
            </a:extLst>
          </p:cNvPr>
          <p:cNvSpPr/>
          <p:nvPr/>
        </p:nvSpPr>
        <p:spPr>
          <a:xfrm>
            <a:off x="721944" y="2681765"/>
            <a:ext cx="6224765" cy="353105"/>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発達障害者支援体制整備事業（地域生活支援促進事業）</a:t>
            </a:r>
            <a:endParaRPr lang="en-US" altLang="ja-JP" b="1" kern="100" dirty="0">
              <a:latin typeface="Meiryo UI" panose="020B0604030504040204" pitchFamily="50" charset="-128"/>
              <a:ea typeface="Meiryo UI" panose="020B0604030504040204" pitchFamily="50" charset="-128"/>
              <a:cs typeface="Times New Roman" panose="02020603050405020304" pitchFamily="18" charset="0"/>
            </a:endParaRPr>
          </a:p>
        </p:txBody>
      </p:sp>
      <p:graphicFrame>
        <p:nvGraphicFramePr>
          <p:cNvPr id="2" name="表 9">
            <a:extLst>
              <a:ext uri="{FF2B5EF4-FFF2-40B4-BE49-F238E27FC236}">
                <a16:creationId xmlns:a16="http://schemas.microsoft.com/office/drawing/2014/main" id="{9645BAA5-535C-413A-A79B-D6D3C4456AEC}"/>
              </a:ext>
            </a:extLst>
          </p:cNvPr>
          <p:cNvGraphicFramePr>
            <a:graphicFrameLocks noGrp="1"/>
          </p:cNvGraphicFramePr>
          <p:nvPr>
            <p:extLst>
              <p:ext uri="{D42A27DB-BD31-4B8C-83A1-F6EECF244321}">
                <p14:modId xmlns:p14="http://schemas.microsoft.com/office/powerpoint/2010/main" val="2964984845"/>
              </p:ext>
            </p:extLst>
          </p:nvPr>
        </p:nvGraphicFramePr>
        <p:xfrm>
          <a:off x="867717" y="4061767"/>
          <a:ext cx="9243692" cy="2242820"/>
        </p:xfrm>
        <a:graphic>
          <a:graphicData uri="http://schemas.openxmlformats.org/drawingml/2006/table">
            <a:tbl>
              <a:tblPr firstRow="1" bandRow="1">
                <a:tableStyleId>{69CF1AB2-1976-4502-BF36-3FF5EA218861}</a:tableStyleId>
              </a:tblPr>
              <a:tblGrid>
                <a:gridCol w="1670078">
                  <a:extLst>
                    <a:ext uri="{9D8B030D-6E8A-4147-A177-3AD203B41FA5}">
                      <a16:colId xmlns:a16="http://schemas.microsoft.com/office/drawing/2014/main" val="1148372740"/>
                    </a:ext>
                  </a:extLst>
                </a:gridCol>
                <a:gridCol w="7573614">
                  <a:extLst>
                    <a:ext uri="{9D8B030D-6E8A-4147-A177-3AD203B41FA5}">
                      <a16:colId xmlns:a16="http://schemas.microsoft.com/office/drawing/2014/main" val="1349288969"/>
                    </a:ext>
                  </a:extLst>
                </a:gridCol>
              </a:tblGrid>
              <a:tr h="283151">
                <a:tc>
                  <a:txBody>
                    <a:bodyPr/>
                    <a:lstStyle/>
                    <a:p>
                      <a:r>
                        <a:rPr lang="ja-JP" altLang="en-US" sz="1300" b="0" dirty="0">
                          <a:latin typeface="HGSｺﾞｼｯｸM" panose="020B0600000000000000" pitchFamily="50" charset="-128"/>
                          <a:ea typeface="HGSｺﾞｼｯｸM" panose="020B0600000000000000" pitchFamily="50" charset="-128"/>
                        </a:rPr>
                        <a:t>市町村等支援</a:t>
                      </a:r>
                      <a:endParaRPr kumimoji="1" lang="ja-JP" altLang="en-US" sz="1300" b="0" dirty="0"/>
                    </a:p>
                  </a:txBody>
                  <a:tcPr/>
                </a:tc>
                <a:tc>
                  <a:txBody>
                    <a:bodyPr/>
                    <a:lstStyle/>
                    <a:p>
                      <a:pPr marL="1076325" indent="-1076325">
                        <a:lnSpc>
                          <a:spcPts val="1900"/>
                        </a:lnSpc>
                      </a:pPr>
                      <a:r>
                        <a:rPr lang="ja-JP" altLang="en-US" sz="1300" b="0" dirty="0">
                          <a:latin typeface="HGSｺﾞｼｯｸM" panose="020B0600000000000000" pitchFamily="50" charset="-128"/>
                          <a:ea typeface="HGSｺﾞｼｯｸM" panose="020B0600000000000000" pitchFamily="50" charset="-128"/>
                        </a:rPr>
                        <a:t>アセスメントツールの導入や個別支援ファイルの活用・普及その他市町村等の支</a:t>
                      </a:r>
                      <a:endParaRPr lang="en-US" altLang="ja-JP" sz="1300" b="0" dirty="0">
                        <a:latin typeface="HGSｺﾞｼｯｸM" panose="020B0600000000000000" pitchFamily="50" charset="-128"/>
                        <a:ea typeface="HGSｺﾞｼｯｸM" panose="020B0600000000000000" pitchFamily="50" charset="-128"/>
                      </a:endParaRPr>
                    </a:p>
                    <a:p>
                      <a:pPr marL="1076325" indent="-1076325">
                        <a:lnSpc>
                          <a:spcPts val="1900"/>
                        </a:lnSpc>
                      </a:pPr>
                      <a:r>
                        <a:rPr lang="ja-JP" altLang="en-US" sz="1300" b="0" dirty="0">
                          <a:latin typeface="HGSｺﾞｼｯｸM" panose="020B0600000000000000" pitchFamily="50" charset="-128"/>
                          <a:ea typeface="HGSｺﾞｼｯｸM" panose="020B0600000000000000" pitchFamily="50" charset="-128"/>
                        </a:rPr>
                        <a:t>援体制の整備に必要な助言等を行う。</a:t>
                      </a:r>
                      <a:endParaRPr lang="en-US" altLang="ja-JP" sz="1300" b="0" dirty="0">
                        <a:latin typeface="HGSｺﾞｼｯｸM" panose="020B0600000000000000" pitchFamily="50" charset="-128"/>
                        <a:ea typeface="HGSｺﾞｼｯｸM" panose="020B0600000000000000" pitchFamily="50" charset="-128"/>
                      </a:endParaRPr>
                    </a:p>
                  </a:txBody>
                  <a:tcPr/>
                </a:tc>
                <a:extLst>
                  <a:ext uri="{0D108BD9-81ED-4DB2-BD59-A6C34878D82A}">
                    <a16:rowId xmlns:a16="http://schemas.microsoft.com/office/drawing/2014/main" val="1792389932"/>
                  </a:ext>
                </a:extLst>
              </a:tr>
              <a:tr h="370840">
                <a:tc>
                  <a:txBody>
                    <a:bodyPr/>
                    <a:lstStyle/>
                    <a:p>
                      <a:r>
                        <a:rPr lang="ja-JP" altLang="en-US" sz="1300" dirty="0">
                          <a:latin typeface="HGSｺﾞｼｯｸM" panose="020B0600000000000000" pitchFamily="50" charset="-128"/>
                          <a:ea typeface="HGSｺﾞｼｯｸM" panose="020B0600000000000000" pitchFamily="50" charset="-128"/>
                        </a:rPr>
                        <a:t>事業所等支援</a:t>
                      </a:r>
                      <a:endParaRPr kumimoji="1" lang="ja-JP" altLang="en-US" sz="13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300" dirty="0">
                          <a:latin typeface="HGSｺﾞｼｯｸM" panose="020B0600000000000000" pitchFamily="50" charset="-128"/>
                          <a:ea typeface="HGSｺﾞｼｯｸM" panose="020B0600000000000000" pitchFamily="50" charset="-128"/>
                        </a:rPr>
                        <a:t>事業所等が困難ケースを含めた支援を的確に実施できるように助言等を行う。</a:t>
                      </a:r>
                      <a:endParaRPr lang="en-US" altLang="ja-JP" sz="1300" dirty="0">
                        <a:latin typeface="HGSｺﾞｼｯｸM" panose="020B0600000000000000" pitchFamily="50" charset="-128"/>
                        <a:ea typeface="HGSｺﾞｼｯｸM" panose="020B0600000000000000" pitchFamily="50" charset="-128"/>
                      </a:endParaRPr>
                    </a:p>
                  </a:txBody>
                  <a:tcPr/>
                </a:tc>
                <a:extLst>
                  <a:ext uri="{0D108BD9-81ED-4DB2-BD59-A6C34878D82A}">
                    <a16:rowId xmlns:a16="http://schemas.microsoft.com/office/drawing/2014/main" val="4028221855"/>
                  </a:ext>
                </a:extLst>
              </a:tr>
              <a:tr h="370840">
                <a:tc>
                  <a:txBody>
                    <a:bodyPr/>
                    <a:lstStyle/>
                    <a:p>
                      <a:r>
                        <a:rPr lang="ja-JP" altLang="en-US" sz="1300" dirty="0">
                          <a:latin typeface="HGSｺﾞｼｯｸM" panose="020B0600000000000000" pitchFamily="50" charset="-128"/>
                          <a:ea typeface="HGSｺﾞｼｯｸM" panose="020B0600000000000000" pitchFamily="50" charset="-128"/>
                        </a:rPr>
                        <a:t>医療機関との連携</a:t>
                      </a:r>
                      <a:endParaRPr kumimoji="1" lang="ja-JP" altLang="en-US" sz="1300" dirty="0"/>
                    </a:p>
                  </a:txBody>
                  <a:tcPr/>
                </a:tc>
                <a:tc>
                  <a:txBody>
                    <a:bodyPr/>
                    <a:lstStyle/>
                    <a:p>
                      <a:pPr marL="1076325" indent="-1076325">
                        <a:lnSpc>
                          <a:spcPts val="1900"/>
                        </a:lnSpc>
                      </a:pPr>
                      <a:r>
                        <a:rPr lang="ja-JP" altLang="en-US" sz="1300" dirty="0">
                          <a:latin typeface="HGSｺﾞｼｯｸM" panose="020B0600000000000000" pitchFamily="50" charset="-128"/>
                          <a:ea typeface="HGSｺﾞｼｯｸM" panose="020B0600000000000000" pitchFamily="50" charset="-128"/>
                        </a:rPr>
                        <a:t>・医療機関と緊密な連携を図り、発達障害の専門的な診断が行える医療機関の情報、行動障害等に</a:t>
                      </a:r>
                      <a:endParaRPr lang="en-US" altLang="ja-JP" sz="1300" dirty="0">
                        <a:latin typeface="HGSｺﾞｼｯｸM" panose="020B0600000000000000" pitchFamily="50" charset="-128"/>
                        <a:ea typeface="HGSｺﾞｼｯｸM" panose="020B0600000000000000" pitchFamily="50" charset="-128"/>
                      </a:endParaRPr>
                    </a:p>
                    <a:p>
                      <a:pPr marL="1076325" indent="-1076325">
                        <a:lnSpc>
                          <a:spcPts val="1900"/>
                        </a:lnSpc>
                      </a:pPr>
                      <a:r>
                        <a:rPr lang="ja-JP" altLang="en-US" sz="1300" dirty="0">
                          <a:latin typeface="HGSｺﾞｼｯｸM" panose="020B0600000000000000" pitchFamily="50" charset="-128"/>
                          <a:ea typeface="HGSｺﾞｼｯｸM" panose="020B0600000000000000" pitchFamily="50" charset="-128"/>
                        </a:rPr>
                        <a:t>係る入院治療が行える医療機関の情報、その他身近な地域での発達障害に関する適切な医療が提供</a:t>
                      </a:r>
                      <a:endParaRPr lang="en-US" altLang="ja-JP" sz="1300" dirty="0">
                        <a:latin typeface="HGSｺﾞｼｯｸM" panose="020B0600000000000000" pitchFamily="50" charset="-128"/>
                        <a:ea typeface="HGSｺﾞｼｯｸM" panose="020B0600000000000000" pitchFamily="50" charset="-128"/>
                      </a:endParaRPr>
                    </a:p>
                    <a:p>
                      <a:pPr marL="1076325" indent="-1076325">
                        <a:lnSpc>
                          <a:spcPts val="1900"/>
                        </a:lnSpc>
                      </a:pPr>
                      <a:r>
                        <a:rPr lang="ja-JP" altLang="en-US" sz="1300" dirty="0">
                          <a:latin typeface="HGSｺﾞｼｯｸM" panose="020B0600000000000000" pitchFamily="50" charset="-128"/>
                          <a:ea typeface="HGSｺﾞｼｯｸM" panose="020B0600000000000000" pitchFamily="50" charset="-128"/>
                        </a:rPr>
                        <a:t>できる医療機関の情報を収集・集約するとともに、必要に応じて関係機関に情報共有</a:t>
                      </a:r>
                      <a:endParaRPr lang="en-US" altLang="ja-JP" sz="1300" dirty="0">
                        <a:latin typeface="HGSｺﾞｼｯｸM" panose="020B0600000000000000" pitchFamily="50" charset="-128"/>
                        <a:ea typeface="HGSｺﾞｼｯｸM" panose="020B0600000000000000" pitchFamily="50" charset="-128"/>
                      </a:endParaRPr>
                    </a:p>
                    <a:p>
                      <a:pPr marL="1076325" indent="-1076325">
                        <a:lnSpc>
                          <a:spcPts val="1900"/>
                        </a:lnSpc>
                      </a:pPr>
                      <a:r>
                        <a:rPr lang="ja-JP" altLang="en-US" sz="1300" dirty="0">
                          <a:latin typeface="HGSｺﾞｼｯｸM" panose="020B0600000000000000" pitchFamily="50" charset="-128"/>
                          <a:ea typeface="HGSｺﾞｼｯｸM" panose="020B0600000000000000" pitchFamily="50" charset="-128"/>
                        </a:rPr>
                        <a:t>・医療機関に対して、地域の福祉、教育、労働等の支援に関する情報を提供</a:t>
                      </a:r>
                      <a:endParaRPr lang="en-US" altLang="ja-JP" sz="1300" dirty="0">
                        <a:latin typeface="HGSｺﾞｼｯｸM" panose="020B0600000000000000" pitchFamily="50" charset="-128"/>
                        <a:ea typeface="HGSｺﾞｼｯｸM" panose="020B0600000000000000" pitchFamily="50" charset="-128"/>
                      </a:endParaRPr>
                    </a:p>
                    <a:p>
                      <a:pPr marL="1076325" indent="-1076325">
                        <a:lnSpc>
                          <a:spcPts val="1900"/>
                        </a:lnSpc>
                      </a:pPr>
                      <a:r>
                        <a:rPr lang="ja-JP" altLang="en-US" sz="1300" dirty="0">
                          <a:latin typeface="HGSｺﾞｼｯｸM" panose="020B0600000000000000" pitchFamily="50" charset="-128"/>
                          <a:ea typeface="HGSｺﾞｼｯｸM" panose="020B0600000000000000" pitchFamily="50" charset="-128"/>
                        </a:rPr>
                        <a:t>・発達障害児者に対して適切な医療が提要できる医療機関の開拓</a:t>
                      </a:r>
                      <a:endParaRPr lang="en-US" altLang="ja-JP" sz="1300" dirty="0">
                        <a:latin typeface="HGSｺﾞｼｯｸM" panose="020B0600000000000000" pitchFamily="50" charset="-128"/>
                        <a:ea typeface="HGSｺﾞｼｯｸM" panose="020B0600000000000000" pitchFamily="50" charset="-128"/>
                      </a:endParaRPr>
                    </a:p>
                  </a:txBody>
                  <a:tcPr/>
                </a:tc>
                <a:extLst>
                  <a:ext uri="{0D108BD9-81ED-4DB2-BD59-A6C34878D82A}">
                    <a16:rowId xmlns:a16="http://schemas.microsoft.com/office/drawing/2014/main" val="2129098065"/>
                  </a:ext>
                </a:extLst>
              </a:tr>
            </a:tbl>
          </a:graphicData>
        </a:graphic>
      </p:graphicFrame>
      <p:sp>
        <p:nvSpPr>
          <p:cNvPr id="10" name="テキスト ボックス 9">
            <a:extLst>
              <a:ext uri="{FF2B5EF4-FFF2-40B4-BE49-F238E27FC236}">
                <a16:creationId xmlns:a16="http://schemas.microsoft.com/office/drawing/2014/main" id="{494EF187-BBEA-420A-A64C-9415EAC3224A}"/>
              </a:ext>
            </a:extLst>
          </p:cNvPr>
          <p:cNvSpPr txBox="1"/>
          <p:nvPr/>
        </p:nvSpPr>
        <p:spPr>
          <a:xfrm>
            <a:off x="721944" y="3669242"/>
            <a:ext cx="2303275" cy="307777"/>
          </a:xfrm>
          <a:prstGeom prst="rect">
            <a:avLst/>
          </a:prstGeom>
          <a:noFill/>
        </p:spPr>
        <p:txBody>
          <a:bodyPr wrap="square" rtlCol="0">
            <a:spAutoFit/>
          </a:bodyPr>
          <a:lstStyle/>
          <a:p>
            <a:r>
              <a:rPr lang="en-US" altLang="ja-JP" sz="1400" dirty="0">
                <a:latin typeface="HGSｺﾞｼｯｸM" panose="020B0600000000000000" pitchFamily="50" charset="-128"/>
                <a:ea typeface="HGSｺﾞｼｯｸM" panose="020B0600000000000000" pitchFamily="50" charset="-128"/>
              </a:rPr>
              <a:t>〈</a:t>
            </a:r>
            <a:r>
              <a:rPr lang="ja-JP" altLang="en-US" sz="1400" dirty="0">
                <a:latin typeface="HGSｺﾞｼｯｸM" panose="020B0600000000000000" pitchFamily="50" charset="-128"/>
                <a:ea typeface="HGSｺﾞｼｯｸM" panose="020B0600000000000000" pitchFamily="50" charset="-128"/>
              </a:rPr>
              <a:t>マネジャーの業務</a:t>
            </a:r>
            <a:r>
              <a:rPr lang="en-US" altLang="ja-JP" sz="1400" dirty="0">
                <a:latin typeface="HGSｺﾞｼｯｸM" panose="020B0600000000000000" pitchFamily="50" charset="-128"/>
                <a:ea typeface="HGSｺﾞｼｯｸM" panose="020B0600000000000000" pitchFamily="50" charset="-128"/>
              </a:rPr>
              <a:t>〉</a:t>
            </a:r>
            <a:endParaRPr lang="ja-JP" altLang="en-US" sz="14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964096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945451" y="6362275"/>
            <a:ext cx="2743200" cy="365125"/>
          </a:xfrm>
        </p:spPr>
        <p:txBody>
          <a:bodyPr/>
          <a:lstStyle/>
          <a:p>
            <a:fld id="{49ABCAEC-7D34-E549-A96E-FCEDAADBE4B0}" type="slidenum">
              <a:rPr lang="en-US" smtClean="0"/>
              <a:pPr/>
              <a:t>32</a:t>
            </a:fld>
            <a:endParaRPr lang="en-US" dirty="0"/>
          </a:p>
        </p:txBody>
      </p:sp>
      <p:sp>
        <p:nvSpPr>
          <p:cNvPr id="6" name="テキスト ボックス 5"/>
          <p:cNvSpPr txBox="1"/>
          <p:nvPr/>
        </p:nvSpPr>
        <p:spPr>
          <a:xfrm>
            <a:off x="5834130" y="6174837"/>
            <a:ext cx="4998076" cy="461665"/>
          </a:xfrm>
          <a:prstGeom prst="rect">
            <a:avLst/>
          </a:prstGeom>
          <a:noFill/>
        </p:spPr>
        <p:txBody>
          <a:bodyPr wrap="square" rtlCol="0">
            <a:spAutoFit/>
          </a:bodyPr>
          <a:lstStyle/>
          <a:p>
            <a:r>
              <a:rPr kumimoji="1" lang="ja-JP" altLang="en-US" sz="1200" dirty="0">
                <a:latin typeface="+mn-ea"/>
              </a:rPr>
              <a:t>令和</a:t>
            </a:r>
            <a:r>
              <a:rPr kumimoji="1" lang="en-US" altLang="ja-JP" sz="1200" dirty="0">
                <a:latin typeface="+mn-ea"/>
              </a:rPr>
              <a:t>5</a:t>
            </a:r>
            <a:r>
              <a:rPr kumimoji="1" lang="ja-JP" altLang="en-US" sz="1200" dirty="0">
                <a:latin typeface="+mn-ea"/>
              </a:rPr>
              <a:t>年</a:t>
            </a:r>
            <a:r>
              <a:rPr kumimoji="1" lang="en-US" altLang="ja-JP" sz="1200" dirty="0">
                <a:latin typeface="+mn-ea"/>
              </a:rPr>
              <a:t>8</a:t>
            </a:r>
            <a:r>
              <a:rPr lang="ja-JP" altLang="en-US" sz="1200" dirty="0">
                <a:latin typeface="+mn-ea"/>
              </a:rPr>
              <a:t>月</a:t>
            </a:r>
            <a:r>
              <a:rPr kumimoji="1" lang="en-US" altLang="ja-JP" sz="1200" dirty="0">
                <a:latin typeface="+mn-ea"/>
              </a:rPr>
              <a:t>30</a:t>
            </a:r>
            <a:r>
              <a:rPr lang="ja-JP" altLang="en-US" sz="1200" dirty="0">
                <a:latin typeface="+mn-ea"/>
              </a:rPr>
              <a:t>日成人ワーキンググループ　アクトおおさか報告資料「</a:t>
            </a:r>
            <a:r>
              <a:rPr lang="ja-JP" altLang="en-US" sz="1200" dirty="0" err="1">
                <a:latin typeface="+mn-ea"/>
              </a:rPr>
              <a:t>発達障がい</a:t>
            </a:r>
            <a:r>
              <a:rPr lang="ja-JP" altLang="en-US" sz="1200" dirty="0">
                <a:latin typeface="+mn-ea"/>
              </a:rPr>
              <a:t>者地域支援力向上事業について」より抜粋</a:t>
            </a:r>
            <a:endParaRPr kumimoji="1" lang="ja-JP" altLang="en-US" sz="1200" dirty="0">
              <a:latin typeface="+mn-ea"/>
            </a:endParaRPr>
          </a:p>
        </p:txBody>
      </p:sp>
      <p:pic>
        <p:nvPicPr>
          <p:cNvPr id="4" name="図 3"/>
          <p:cNvPicPr>
            <a:picLocks noChangeAspect="1"/>
          </p:cNvPicPr>
          <p:nvPr/>
        </p:nvPicPr>
        <p:blipFill>
          <a:blip r:embed="rId2"/>
          <a:stretch>
            <a:fillRect/>
          </a:stretch>
        </p:blipFill>
        <p:spPr>
          <a:xfrm>
            <a:off x="1418667" y="827183"/>
            <a:ext cx="9642138" cy="5347654"/>
          </a:xfrm>
          <a:prstGeom prst="rect">
            <a:avLst/>
          </a:prstGeom>
        </p:spPr>
      </p:pic>
      <p:sp>
        <p:nvSpPr>
          <p:cNvPr id="5" name="正方形/長方形 4"/>
          <p:cNvSpPr/>
          <p:nvPr/>
        </p:nvSpPr>
        <p:spPr>
          <a:xfrm>
            <a:off x="445603" y="457182"/>
            <a:ext cx="8164997" cy="400110"/>
          </a:xfrm>
          <a:prstGeom prst="rect">
            <a:avLst/>
          </a:prstGeom>
          <a:solidFill>
            <a:schemeClr val="bg1"/>
          </a:solidFill>
          <a:ln w="73025" cmpd="dbl">
            <a:no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b="1" dirty="0">
                <a:latin typeface="+mn-ea"/>
                <a:cs typeface="Meiryo UI" panose="020B0604030504040204" pitchFamily="50" charset="-128"/>
              </a:rPr>
              <a:t>（参考）大阪府で地域支援マネジャーが実施している取組み例</a:t>
            </a:r>
            <a:endParaRPr lang="en-US" altLang="ja-JP" sz="2000" b="1" dirty="0">
              <a:latin typeface="+mn-ea"/>
              <a:cs typeface="Meiryo UI" panose="020B0604030504040204" pitchFamily="50" charset="-128"/>
            </a:endParaRPr>
          </a:p>
        </p:txBody>
      </p:sp>
    </p:spTree>
    <p:extLst>
      <p:ext uri="{BB962C8B-B14F-4D97-AF65-F5344CB8AC3E}">
        <p14:creationId xmlns:p14="http://schemas.microsoft.com/office/powerpoint/2010/main" val="221505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A659D37-7C13-5B4A-A177-D8CEC2877618}"/>
              </a:ext>
            </a:extLst>
          </p:cNvPr>
          <p:cNvSpPr>
            <a:spLocks noGrp="1"/>
          </p:cNvSpPr>
          <p:nvPr>
            <p:ph type="sldNum" sz="quarter" idx="12"/>
          </p:nvPr>
        </p:nvSpPr>
        <p:spPr>
          <a:xfrm>
            <a:off x="9061360" y="6353141"/>
            <a:ext cx="2743200" cy="365125"/>
          </a:xfrm>
        </p:spPr>
        <p:txBody>
          <a:bodyPr/>
          <a:lstStyle/>
          <a:p>
            <a:fld id="{49ABCAEC-7D34-E549-A96E-FCEDAADBE4B0}" type="slidenum">
              <a:rPr lang="en-US" smtClean="0"/>
              <a:pPr/>
              <a:t>33</a:t>
            </a:fld>
            <a:endParaRPr lang="en-US" dirty="0"/>
          </a:p>
        </p:txBody>
      </p:sp>
      <p:sp>
        <p:nvSpPr>
          <p:cNvPr id="3" name="正方形/長方形 2">
            <a:extLst>
              <a:ext uri="{FF2B5EF4-FFF2-40B4-BE49-F238E27FC236}">
                <a16:creationId xmlns:a16="http://schemas.microsoft.com/office/drawing/2014/main" id="{42D7B6A4-9928-6C1F-A315-2E57934C03F5}"/>
              </a:ext>
            </a:extLst>
          </p:cNvPr>
          <p:cNvSpPr/>
          <p:nvPr/>
        </p:nvSpPr>
        <p:spPr>
          <a:xfrm>
            <a:off x="0" y="354508"/>
            <a:ext cx="8164997" cy="400110"/>
          </a:xfrm>
          <a:prstGeom prst="rect">
            <a:avLst/>
          </a:prstGeom>
          <a:solidFill>
            <a:schemeClr val="bg1"/>
          </a:solidFill>
          <a:ln w="73025" cmpd="dbl">
            <a:no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b="1" dirty="0">
                <a:latin typeface="+mn-ea"/>
                <a:cs typeface="Meiryo UI" panose="020B0604030504040204" pitchFamily="50" charset="-128"/>
              </a:rPr>
              <a:t>（参考）地域診断ツール　</a:t>
            </a:r>
            <a:r>
              <a:rPr lang="en-US" altLang="ja-JP" sz="2000" b="1" dirty="0">
                <a:latin typeface="+mn-ea"/>
                <a:cs typeface="Meiryo UI" panose="020B0604030504040204" pitchFamily="50" charset="-128"/>
              </a:rPr>
              <a:t>Q‐</a:t>
            </a:r>
            <a:r>
              <a:rPr lang="ja-JP" altLang="en-US" sz="2000" b="1" dirty="0">
                <a:latin typeface="+mn-ea"/>
                <a:cs typeface="Meiryo UI" panose="020B0604030504040204" pitchFamily="50" charset="-128"/>
              </a:rPr>
              <a:t>ＳＡＣＣＳ</a:t>
            </a:r>
            <a:endParaRPr lang="en-US" altLang="ja-JP" sz="2000" b="1" dirty="0">
              <a:latin typeface="+mn-ea"/>
              <a:cs typeface="Meiryo UI" panose="020B0604030504040204" pitchFamily="50" charset="-128"/>
            </a:endParaRPr>
          </a:p>
        </p:txBody>
      </p:sp>
      <p:pic>
        <p:nvPicPr>
          <p:cNvPr id="4" name="図 3"/>
          <p:cNvPicPr>
            <a:picLocks noChangeAspect="1"/>
          </p:cNvPicPr>
          <p:nvPr/>
        </p:nvPicPr>
        <p:blipFill>
          <a:blip r:embed="rId2"/>
          <a:stretch>
            <a:fillRect/>
          </a:stretch>
        </p:blipFill>
        <p:spPr>
          <a:xfrm>
            <a:off x="732813" y="2668468"/>
            <a:ext cx="5453513" cy="4049798"/>
          </a:xfrm>
          <a:prstGeom prst="rect">
            <a:avLst/>
          </a:prstGeom>
          <a:ln>
            <a:solidFill>
              <a:schemeClr val="tx1"/>
            </a:solidFill>
          </a:ln>
        </p:spPr>
      </p:pic>
      <p:pic>
        <p:nvPicPr>
          <p:cNvPr id="5" name="図 4"/>
          <p:cNvPicPr>
            <a:picLocks noChangeAspect="1"/>
          </p:cNvPicPr>
          <p:nvPr/>
        </p:nvPicPr>
        <p:blipFill>
          <a:blip r:embed="rId3"/>
          <a:stretch>
            <a:fillRect/>
          </a:stretch>
        </p:blipFill>
        <p:spPr>
          <a:xfrm>
            <a:off x="6363020" y="2668468"/>
            <a:ext cx="4872356" cy="3634118"/>
          </a:xfrm>
          <a:prstGeom prst="rect">
            <a:avLst/>
          </a:prstGeom>
          <a:ln>
            <a:solidFill>
              <a:schemeClr val="tx1"/>
            </a:solidFill>
          </a:ln>
        </p:spPr>
      </p:pic>
      <p:sp>
        <p:nvSpPr>
          <p:cNvPr id="6" name="正方形/長方形 5"/>
          <p:cNvSpPr/>
          <p:nvPr/>
        </p:nvSpPr>
        <p:spPr>
          <a:xfrm>
            <a:off x="995043" y="762832"/>
            <a:ext cx="8558532" cy="246221"/>
          </a:xfrm>
          <a:prstGeom prst="rect">
            <a:avLst/>
          </a:prstGeom>
        </p:spPr>
        <p:txBody>
          <a:bodyPr wrap="square">
            <a:spAutoFit/>
          </a:bodyPr>
          <a:lstStyle/>
          <a:p>
            <a:r>
              <a:rPr lang="en-US" altLang="ja-JP" sz="1000" dirty="0">
                <a:solidFill>
                  <a:srgbClr val="05161A"/>
                </a:solidFill>
                <a:latin typeface="Hiragino Kaku Gothic Pro"/>
              </a:rPr>
              <a:t>Q-SACCS</a:t>
            </a:r>
            <a:r>
              <a:rPr lang="ja-JP" altLang="en-US" sz="1000" dirty="0">
                <a:solidFill>
                  <a:srgbClr val="05161A"/>
                </a:solidFill>
                <a:latin typeface="Hiragino Kaku Gothic Pro"/>
              </a:rPr>
              <a:t>（</a:t>
            </a:r>
            <a:r>
              <a:rPr lang="en-US" altLang="ja-JP" sz="1000" dirty="0">
                <a:solidFill>
                  <a:srgbClr val="05161A"/>
                </a:solidFill>
                <a:latin typeface="Hiragino Kaku Gothic Pro"/>
              </a:rPr>
              <a:t>Quick Structural Assessment of Community Care System for neurodevelopmental disorders; </a:t>
            </a:r>
            <a:r>
              <a:rPr lang="ja-JP" altLang="en-US" sz="1000" dirty="0">
                <a:solidFill>
                  <a:srgbClr val="05161A"/>
                </a:solidFill>
                <a:latin typeface="Hiragino Kaku Gothic Pro"/>
              </a:rPr>
              <a:t>発達障害の地域支援システムの簡易構造評価）</a:t>
            </a:r>
            <a:endParaRPr lang="ja-JP" altLang="en-US" sz="1000" dirty="0"/>
          </a:p>
        </p:txBody>
      </p:sp>
      <p:sp>
        <p:nvSpPr>
          <p:cNvPr id="7" name="正方形/長方形 6"/>
          <p:cNvSpPr/>
          <p:nvPr/>
        </p:nvSpPr>
        <p:spPr>
          <a:xfrm>
            <a:off x="313127" y="1180051"/>
            <a:ext cx="11746397" cy="1323439"/>
          </a:xfrm>
          <a:prstGeom prst="rect">
            <a:avLst/>
          </a:prstGeom>
        </p:spPr>
        <p:txBody>
          <a:bodyPr wrap="square">
            <a:spAutoFit/>
          </a:bodyPr>
          <a:lstStyle/>
          <a:p>
            <a:r>
              <a:rPr lang="en-US" altLang="ja-JP" sz="1600" dirty="0">
                <a:solidFill>
                  <a:srgbClr val="05161A"/>
                </a:solidFill>
                <a:latin typeface="Hiragino Kaku Gothic Pro"/>
              </a:rPr>
              <a:t>Q-SACCS</a:t>
            </a:r>
            <a:r>
              <a:rPr lang="ja-JP" altLang="en-US" sz="1600" dirty="0">
                <a:solidFill>
                  <a:srgbClr val="05161A"/>
                </a:solidFill>
                <a:latin typeface="Hiragino Kaku Gothic Pro"/>
              </a:rPr>
              <a:t>を用いることによって、基礎自治体（市区町村）の行政担当者が施策を検討する際に、自治体ですでに達成できていることや課題が残っていることを確認することができます。それだけでなく、都道府県・政令指定都市の発達障害者支援センターの職員、発達障害者地域支援マネージャー、特別支援教育コーディネーターなどが担当する地域の支援体制を概観するために役立てることもできます。また、発達障害の支援に関わる支援者が、自分の働く地域の支援体制を把握し、連携すべき他職種を確認するために用いることもできます</a:t>
            </a:r>
            <a:r>
              <a:rPr lang="ja-JP" altLang="en-US" sz="1600" dirty="0" smtClean="0">
                <a:solidFill>
                  <a:srgbClr val="05161A"/>
                </a:solidFill>
                <a:latin typeface="Hiragino Kaku Gothic Pro"/>
              </a:rPr>
              <a:t>。</a:t>
            </a:r>
            <a:endParaRPr lang="ja-JP" altLang="en-US" dirty="0"/>
          </a:p>
        </p:txBody>
      </p:sp>
      <p:sp>
        <p:nvSpPr>
          <p:cNvPr id="8" name="正方形/長方形 7"/>
          <p:cNvSpPr/>
          <p:nvPr/>
        </p:nvSpPr>
        <p:spPr>
          <a:xfrm>
            <a:off x="6752596" y="268107"/>
            <a:ext cx="4929188" cy="461665"/>
          </a:xfrm>
          <a:prstGeom prst="rect">
            <a:avLst/>
          </a:prstGeom>
          <a:ln>
            <a:solidFill>
              <a:schemeClr val="tx1"/>
            </a:solidFill>
          </a:ln>
        </p:spPr>
        <p:txBody>
          <a:bodyPr wrap="square">
            <a:spAutoFit/>
          </a:bodyPr>
          <a:lstStyle/>
          <a:p>
            <a:r>
              <a:rPr lang="ja-JP" altLang="en-US" sz="1200" b="1" dirty="0">
                <a:solidFill>
                  <a:srgbClr val="333333"/>
                </a:solidFill>
                <a:latin typeface="Meiryo" panose="020B0604030504040204" pitchFamily="50" charset="-128"/>
                <a:ea typeface="Meiryo" panose="020B0604030504040204" pitchFamily="50" charset="-128"/>
              </a:rPr>
              <a:t>「発達障害のある子どもと家族を支援するための地域支援体制づくり　</a:t>
            </a:r>
            <a:endParaRPr lang="en-US" altLang="ja-JP" sz="1200" b="1" dirty="0" smtClean="0">
              <a:solidFill>
                <a:srgbClr val="333333"/>
              </a:solidFill>
              <a:latin typeface="Meiryo" panose="020B0604030504040204" pitchFamily="50" charset="-128"/>
              <a:ea typeface="Meiryo" panose="020B0604030504040204" pitchFamily="50" charset="-128"/>
            </a:endParaRPr>
          </a:p>
          <a:p>
            <a:r>
              <a:rPr lang="ja-JP" altLang="en-US" sz="1200" b="1" dirty="0">
                <a:solidFill>
                  <a:srgbClr val="333333"/>
                </a:solidFill>
                <a:latin typeface="Meiryo" panose="020B0604030504040204" pitchFamily="50" charset="-128"/>
                <a:ea typeface="Meiryo" panose="020B0604030504040204" pitchFamily="50" charset="-128"/>
              </a:rPr>
              <a:t>　</a:t>
            </a:r>
            <a:r>
              <a:rPr lang="ja-JP" altLang="en-US" sz="1200" b="1" dirty="0" smtClean="0">
                <a:solidFill>
                  <a:srgbClr val="333333"/>
                </a:solidFill>
                <a:latin typeface="Meiryo" panose="020B0604030504040204" pitchFamily="50" charset="-128"/>
                <a:ea typeface="Meiryo" panose="020B0604030504040204" pitchFamily="50" charset="-128"/>
              </a:rPr>
              <a:t>　　</a:t>
            </a:r>
            <a:r>
              <a:rPr lang="ja-JP" altLang="en-US" sz="1200" b="1" dirty="0" err="1" smtClean="0">
                <a:solidFill>
                  <a:srgbClr val="333333"/>
                </a:solidFill>
                <a:latin typeface="Meiryo" panose="020B0604030504040204" pitchFamily="50" charset="-128"/>
                <a:ea typeface="Meiryo" panose="020B0604030504040204" pitchFamily="50" charset="-128"/>
              </a:rPr>
              <a:t>ー</a:t>
            </a:r>
            <a:r>
              <a:rPr lang="en-US" altLang="ja-JP" sz="1200" b="1" dirty="0">
                <a:solidFill>
                  <a:srgbClr val="333333"/>
                </a:solidFill>
                <a:latin typeface="Meiryo" panose="020B0604030504040204" pitchFamily="50" charset="-128"/>
                <a:ea typeface="Meiryo" panose="020B0604030504040204" pitchFamily="50" charset="-128"/>
              </a:rPr>
              <a:t>Q-SACCS</a:t>
            </a:r>
            <a:r>
              <a:rPr lang="ja-JP" altLang="en-US" sz="1200" b="1" dirty="0">
                <a:solidFill>
                  <a:srgbClr val="333333"/>
                </a:solidFill>
                <a:latin typeface="Meiryo" panose="020B0604030504040204" pitchFamily="50" charset="-128"/>
                <a:ea typeface="Meiryo" panose="020B0604030504040204" pitchFamily="50" charset="-128"/>
              </a:rPr>
              <a:t>を使った</a:t>
            </a:r>
            <a:r>
              <a:rPr lang="en-US" altLang="ja-JP" sz="1200" b="1" dirty="0">
                <a:solidFill>
                  <a:srgbClr val="333333"/>
                </a:solidFill>
                <a:latin typeface="Meiryo" panose="020B0604030504040204" pitchFamily="50" charset="-128"/>
                <a:ea typeface="Meiryo" panose="020B0604030504040204" pitchFamily="50" charset="-128"/>
              </a:rPr>
              <a:t>『</a:t>
            </a:r>
            <a:r>
              <a:rPr lang="ja-JP" altLang="en-US" sz="1200" b="1" dirty="0">
                <a:solidFill>
                  <a:srgbClr val="333333"/>
                </a:solidFill>
                <a:latin typeface="Meiryo" panose="020B0604030504040204" pitchFamily="50" charset="-128"/>
                <a:ea typeface="Meiryo" panose="020B0604030504040204" pitchFamily="50" charset="-128"/>
              </a:rPr>
              <a:t>地域診断</a:t>
            </a:r>
            <a:r>
              <a:rPr lang="en-US" altLang="ja-JP" sz="1200" b="1" dirty="0">
                <a:solidFill>
                  <a:srgbClr val="333333"/>
                </a:solidFill>
                <a:latin typeface="Meiryo" panose="020B0604030504040204" pitchFamily="50" charset="-128"/>
                <a:ea typeface="Meiryo" panose="020B0604030504040204" pitchFamily="50" charset="-128"/>
              </a:rPr>
              <a:t>』</a:t>
            </a:r>
            <a:r>
              <a:rPr lang="ja-JP" altLang="en-US" sz="1200" b="1" dirty="0">
                <a:solidFill>
                  <a:srgbClr val="333333"/>
                </a:solidFill>
                <a:latin typeface="Meiryo" panose="020B0604030504040204" pitchFamily="50" charset="-128"/>
                <a:ea typeface="Meiryo" panose="020B0604030504040204" pitchFamily="50" charset="-128"/>
              </a:rPr>
              <a:t>マニュアルー</a:t>
            </a:r>
            <a:r>
              <a:rPr lang="ja-JP" altLang="en-US" sz="1200" b="1" dirty="0" smtClean="0">
                <a:solidFill>
                  <a:srgbClr val="333333"/>
                </a:solidFill>
                <a:latin typeface="Meiryo" panose="020B0604030504040204" pitchFamily="50" charset="-128"/>
                <a:ea typeface="Meiryo" panose="020B0604030504040204" pitchFamily="50" charset="-128"/>
              </a:rPr>
              <a:t>」より</a:t>
            </a:r>
            <a:endParaRPr lang="ja-JP" altLang="en-US" sz="1200" dirty="0"/>
          </a:p>
        </p:txBody>
      </p:sp>
    </p:spTree>
    <p:extLst>
      <p:ext uri="{BB962C8B-B14F-4D97-AF65-F5344CB8AC3E}">
        <p14:creationId xmlns:p14="http://schemas.microsoft.com/office/powerpoint/2010/main" val="658591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98390" y="354702"/>
            <a:ext cx="8521325" cy="461665"/>
          </a:xfrm>
          <a:prstGeom prst="rect">
            <a:avLst/>
          </a:prstGeom>
          <a:solidFill>
            <a:schemeClr val="bg1"/>
          </a:solidFill>
          <a:ln w="73025" cmpd="dbl">
            <a:noFill/>
          </a:ln>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400" b="1" dirty="0" err="1">
                <a:latin typeface="+mn-ea"/>
                <a:cs typeface="Meiryo UI" panose="020B0604030504040204" pitchFamily="50" charset="-128"/>
              </a:rPr>
              <a:t>発達障がい</a:t>
            </a:r>
            <a:r>
              <a:rPr lang="ja-JP" altLang="en-US" sz="2400" b="1" dirty="0">
                <a:latin typeface="+mn-ea"/>
                <a:cs typeface="Meiryo UI" panose="020B0604030504040204" pitchFamily="50" charset="-128"/>
              </a:rPr>
              <a:t>者地域支援力向上事業　活用の流れ</a:t>
            </a:r>
          </a:p>
        </p:txBody>
      </p:sp>
      <p:grpSp>
        <p:nvGrpSpPr>
          <p:cNvPr id="20" name="グループ化 19"/>
          <p:cNvGrpSpPr/>
          <p:nvPr/>
        </p:nvGrpSpPr>
        <p:grpSpPr>
          <a:xfrm>
            <a:off x="768313" y="1222372"/>
            <a:ext cx="10641809" cy="4413256"/>
            <a:chOff x="145460" y="1413088"/>
            <a:chExt cx="8834679" cy="4413256"/>
          </a:xfrm>
        </p:grpSpPr>
        <p:grpSp>
          <p:nvGrpSpPr>
            <p:cNvPr id="11" name="グループ化 10"/>
            <p:cNvGrpSpPr/>
            <p:nvPr/>
          </p:nvGrpSpPr>
          <p:grpSpPr>
            <a:xfrm>
              <a:off x="145460" y="1413088"/>
              <a:ext cx="8834679" cy="4413256"/>
              <a:chOff x="205153" y="1466314"/>
              <a:chExt cx="8834679" cy="4413256"/>
            </a:xfrm>
          </p:grpSpPr>
          <p:sp>
            <p:nvSpPr>
              <p:cNvPr id="9" name="正方形/長方形 8"/>
              <p:cNvSpPr/>
              <p:nvPr/>
            </p:nvSpPr>
            <p:spPr>
              <a:xfrm>
                <a:off x="205153" y="4058602"/>
                <a:ext cx="8828452" cy="849559"/>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a:solidFill>
                      <a:schemeClr val="tx1"/>
                    </a:solidFill>
                  </a:rPr>
                  <a:t>③　お申し込みをいただいた市町村には、大阪府から連絡のうえ、アクトおおさかとともに事業説明や、活用内容のご相談。（</a:t>
                </a:r>
                <a:r>
                  <a:rPr lang="en-US" altLang="ja-JP" sz="2000" b="1" dirty="0">
                    <a:solidFill>
                      <a:schemeClr val="tx1"/>
                    </a:solidFill>
                  </a:rPr>
                  <a:t>5</a:t>
                </a:r>
                <a:r>
                  <a:rPr lang="ja-JP" altLang="en-US" sz="2000" b="1" dirty="0">
                    <a:solidFill>
                      <a:schemeClr val="tx1"/>
                    </a:solidFill>
                  </a:rPr>
                  <a:t>～</a:t>
                </a:r>
                <a:r>
                  <a:rPr lang="en-US" altLang="ja-JP" sz="2000" b="1" dirty="0">
                    <a:solidFill>
                      <a:schemeClr val="tx1"/>
                    </a:solidFill>
                  </a:rPr>
                  <a:t>6</a:t>
                </a:r>
                <a:r>
                  <a:rPr lang="ja-JP" altLang="en-US" sz="2000" b="1" dirty="0">
                    <a:solidFill>
                      <a:schemeClr val="tx1"/>
                    </a:solidFill>
                  </a:rPr>
                  <a:t>月ごろ）</a:t>
                </a:r>
                <a:endParaRPr lang="en-US" altLang="ja-JP" sz="2000" b="1" dirty="0">
                  <a:solidFill>
                    <a:schemeClr val="tx1"/>
                  </a:solidFill>
                </a:endParaRPr>
              </a:p>
            </p:txBody>
          </p:sp>
          <p:sp>
            <p:nvSpPr>
              <p:cNvPr id="15" name="正方形/長方形 14"/>
              <p:cNvSpPr/>
              <p:nvPr/>
            </p:nvSpPr>
            <p:spPr>
              <a:xfrm>
                <a:off x="217607" y="2862478"/>
                <a:ext cx="8822225" cy="849559"/>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457200"/>
                <a:r>
                  <a:rPr lang="ja-JP" altLang="en-US" sz="2000" b="1" dirty="0">
                    <a:solidFill>
                      <a:schemeClr val="tx1"/>
                    </a:solidFill>
                  </a:rPr>
                  <a:t>②　</a:t>
                </a:r>
                <a:r>
                  <a:rPr lang="en-US" altLang="ja-JP" sz="2000" b="1" dirty="0">
                    <a:solidFill>
                      <a:schemeClr val="tx1"/>
                    </a:solidFill>
                  </a:rPr>
                  <a:t>3</a:t>
                </a:r>
                <a:r>
                  <a:rPr lang="ja-JP" altLang="en-US" sz="2000" b="1" dirty="0">
                    <a:solidFill>
                      <a:schemeClr val="tx1"/>
                    </a:solidFill>
                  </a:rPr>
                  <a:t>月～</a:t>
                </a:r>
                <a:r>
                  <a:rPr lang="en-US" altLang="ja-JP" sz="2000" b="1" dirty="0">
                    <a:solidFill>
                      <a:schemeClr val="tx1"/>
                    </a:solidFill>
                  </a:rPr>
                  <a:t>4</a:t>
                </a:r>
                <a:r>
                  <a:rPr lang="ja-JP" altLang="en-US" sz="2000" b="1" dirty="0">
                    <a:solidFill>
                      <a:schemeClr val="tx1"/>
                    </a:solidFill>
                  </a:rPr>
                  <a:t>月の間に、市町村の発達障がい児者支援担当（障がい福祉、子育て部局）を対象に、活用意向調査を実施。</a:t>
                </a:r>
                <a:endParaRPr lang="en-US" altLang="ja-JP" sz="2000" b="1" dirty="0">
                  <a:solidFill>
                    <a:schemeClr val="tx1"/>
                  </a:solidFill>
                </a:endParaRPr>
              </a:p>
            </p:txBody>
          </p:sp>
          <p:sp>
            <p:nvSpPr>
              <p:cNvPr id="18" name="正方形/長方形 17"/>
              <p:cNvSpPr/>
              <p:nvPr/>
            </p:nvSpPr>
            <p:spPr>
              <a:xfrm>
                <a:off x="211380" y="1466314"/>
                <a:ext cx="8828452" cy="1078743"/>
              </a:xfrm>
              <a:prstGeom prst="rect">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AutoNum type="circleNumDbPlain"/>
                </a:pPr>
                <a:r>
                  <a:rPr lang="ja-JP" altLang="en-US" sz="2000" b="1" dirty="0">
                    <a:solidFill>
                      <a:schemeClr val="tx1"/>
                    </a:solidFill>
                  </a:rPr>
                  <a:t>市町村の発達障がい児者支援担当課（障がい福祉、子育て部局等）を対象とした説明会にて、事業説明を実施。</a:t>
                </a:r>
                <a:endParaRPr lang="en-US" altLang="ja-JP" sz="2000" b="1" dirty="0">
                  <a:solidFill>
                    <a:schemeClr val="tx1"/>
                  </a:solidFill>
                </a:endParaRPr>
              </a:p>
            </p:txBody>
          </p:sp>
          <p:sp>
            <p:nvSpPr>
              <p:cNvPr id="19" name="正方形/長方形 18"/>
              <p:cNvSpPr/>
              <p:nvPr/>
            </p:nvSpPr>
            <p:spPr>
              <a:xfrm>
                <a:off x="1978064" y="5242736"/>
                <a:ext cx="5307258" cy="63683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④　貴市町村における事業開始 （</a:t>
                </a:r>
                <a:r>
                  <a:rPr lang="en-US" altLang="ja-JP" sz="2000" b="1" dirty="0">
                    <a:solidFill>
                      <a:schemeClr val="tx1"/>
                    </a:solidFill>
                  </a:rPr>
                  <a:t>6</a:t>
                </a:r>
                <a:r>
                  <a:rPr lang="ja-JP" altLang="en-US" sz="2000" b="1" dirty="0">
                    <a:solidFill>
                      <a:schemeClr val="tx1"/>
                    </a:solidFill>
                  </a:rPr>
                  <a:t>月ごろ～）</a:t>
                </a:r>
                <a:endParaRPr lang="en-US" altLang="ja-JP" sz="2000" b="1" dirty="0">
                  <a:solidFill>
                    <a:schemeClr val="tx1"/>
                  </a:solidFill>
                </a:endParaRPr>
              </a:p>
            </p:txBody>
          </p:sp>
        </p:grpSp>
        <p:sp>
          <p:nvSpPr>
            <p:cNvPr id="17" name="下矢印 16"/>
            <p:cNvSpPr/>
            <p:nvPr/>
          </p:nvSpPr>
          <p:spPr>
            <a:xfrm>
              <a:off x="4169868" y="2491831"/>
              <a:ext cx="792088" cy="312923"/>
            </a:xfrm>
            <a:prstGeom prst="down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下矢印 21"/>
            <p:cNvSpPr/>
            <p:nvPr/>
          </p:nvSpPr>
          <p:spPr>
            <a:xfrm>
              <a:off x="4163641" y="3691461"/>
              <a:ext cx="792088" cy="312923"/>
            </a:xfrm>
            <a:prstGeom prst="down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下矢印 22"/>
            <p:cNvSpPr/>
            <p:nvPr/>
          </p:nvSpPr>
          <p:spPr>
            <a:xfrm>
              <a:off x="4175956" y="4865761"/>
              <a:ext cx="792088" cy="312923"/>
            </a:xfrm>
            <a:prstGeom prst="down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2" name="スライド番号プレースホルダー 1"/>
          <p:cNvSpPr>
            <a:spLocks noGrp="1"/>
          </p:cNvSpPr>
          <p:nvPr>
            <p:ph type="sldNum" sz="quarter" idx="12"/>
          </p:nvPr>
        </p:nvSpPr>
        <p:spPr>
          <a:xfrm>
            <a:off x="9603575" y="6283825"/>
            <a:ext cx="2133600" cy="365125"/>
          </a:xfrm>
        </p:spPr>
        <p:txBody>
          <a:bodyPr/>
          <a:lstStyle/>
          <a:p>
            <a:fld id="{FF60B22D-D2F9-4B4D-BB8F-8FF5B58FDE8A}" type="slidenum">
              <a:rPr kumimoji="1" lang="ja-JP" altLang="en-US" smtClean="0"/>
              <a:t>34</a:t>
            </a:fld>
            <a:endParaRPr kumimoji="1" lang="ja-JP" altLang="en-US" dirty="0"/>
          </a:p>
        </p:txBody>
      </p:sp>
    </p:spTree>
    <p:extLst>
      <p:ext uri="{BB962C8B-B14F-4D97-AF65-F5344CB8AC3E}">
        <p14:creationId xmlns:p14="http://schemas.microsoft.com/office/powerpoint/2010/main" val="1005257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570C771-FFCF-4637-8297-01CBAC2D12A0}"/>
              </a:ext>
            </a:extLst>
          </p:cNvPr>
          <p:cNvSpPr>
            <a:spLocks noGrp="1"/>
          </p:cNvSpPr>
          <p:nvPr>
            <p:ph type="sldNum" sz="quarter" idx="12"/>
          </p:nvPr>
        </p:nvSpPr>
        <p:spPr/>
        <p:txBody>
          <a:bodyPr/>
          <a:lstStyle/>
          <a:p>
            <a:fld id="{49ABCAEC-7D34-E549-A96E-FCEDAADBE4B0}" type="slidenum">
              <a:rPr lang="en-US" smtClean="0"/>
              <a:pPr/>
              <a:t>35</a:t>
            </a:fld>
            <a:endParaRPr lang="en-US" dirty="0"/>
          </a:p>
        </p:txBody>
      </p:sp>
      <p:sp>
        <p:nvSpPr>
          <p:cNvPr id="3" name="ホームベース 6">
            <a:extLst>
              <a:ext uri="{FF2B5EF4-FFF2-40B4-BE49-F238E27FC236}">
                <a16:creationId xmlns:a16="http://schemas.microsoft.com/office/drawing/2014/main" id="{8DB2A4D2-C5C8-4233-8C00-6EE3CFAF9490}"/>
              </a:ext>
            </a:extLst>
          </p:cNvPr>
          <p:cNvSpPr/>
          <p:nvPr/>
        </p:nvSpPr>
        <p:spPr>
          <a:xfrm>
            <a:off x="409177" y="987818"/>
            <a:ext cx="2620626" cy="334837"/>
          </a:xfrm>
          <a:prstGeom prst="homePlate">
            <a:avLst/>
          </a:prstGeom>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b="1" dirty="0">
                <a:solidFill>
                  <a:schemeClr val="tx1"/>
                </a:solidFill>
                <a:latin typeface="+mn-ea"/>
              </a:rPr>
              <a:t>中長期的な成果</a:t>
            </a:r>
          </a:p>
        </p:txBody>
      </p:sp>
      <p:sp>
        <p:nvSpPr>
          <p:cNvPr id="4" name="ホームベース 6">
            <a:extLst>
              <a:ext uri="{FF2B5EF4-FFF2-40B4-BE49-F238E27FC236}">
                <a16:creationId xmlns:a16="http://schemas.microsoft.com/office/drawing/2014/main" id="{F043611C-9C82-4B83-B358-F7B136670BF1}"/>
              </a:ext>
            </a:extLst>
          </p:cNvPr>
          <p:cNvSpPr/>
          <p:nvPr/>
        </p:nvSpPr>
        <p:spPr>
          <a:xfrm>
            <a:off x="5636872" y="987818"/>
            <a:ext cx="2174996" cy="354880"/>
          </a:xfrm>
          <a:prstGeom prst="homePlate">
            <a:avLst/>
          </a:prstGeom>
          <a:solidFill>
            <a:schemeClr val="accent6">
              <a:lumMod val="60000"/>
              <a:lumOff val="4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b="1" dirty="0">
                <a:solidFill>
                  <a:schemeClr val="tx1"/>
                </a:solidFill>
                <a:latin typeface="+mn-ea"/>
              </a:rPr>
              <a:t>現在の課題</a:t>
            </a:r>
          </a:p>
        </p:txBody>
      </p:sp>
      <p:sp>
        <p:nvSpPr>
          <p:cNvPr id="5" name="正方形/長方形 4">
            <a:extLst>
              <a:ext uri="{FF2B5EF4-FFF2-40B4-BE49-F238E27FC236}">
                <a16:creationId xmlns:a16="http://schemas.microsoft.com/office/drawing/2014/main" id="{ED45A11C-FD50-41E7-BE1B-DE35629AEAB3}"/>
              </a:ext>
            </a:extLst>
          </p:cNvPr>
          <p:cNvSpPr/>
          <p:nvPr/>
        </p:nvSpPr>
        <p:spPr>
          <a:xfrm>
            <a:off x="409177" y="392307"/>
            <a:ext cx="4932753" cy="39042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ja-JP" altLang="en-US" sz="2000" b="1" dirty="0">
                <a:latin typeface="+mn-ea"/>
              </a:rPr>
              <a:t>これまでの取組みの成果と課題</a:t>
            </a:r>
          </a:p>
        </p:txBody>
      </p:sp>
      <p:graphicFrame>
        <p:nvGraphicFramePr>
          <p:cNvPr id="6" name="図表 5"/>
          <p:cNvGraphicFramePr/>
          <p:nvPr>
            <p:extLst>
              <p:ext uri="{D42A27DB-BD31-4B8C-83A1-F6EECF244321}">
                <p14:modId xmlns:p14="http://schemas.microsoft.com/office/powerpoint/2010/main" val="651322519"/>
              </p:ext>
            </p:extLst>
          </p:nvPr>
        </p:nvGraphicFramePr>
        <p:xfrm>
          <a:off x="409176" y="1527743"/>
          <a:ext cx="4932753" cy="4678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図表 7">
            <a:extLst>
              <a:ext uri="{FF2B5EF4-FFF2-40B4-BE49-F238E27FC236}">
                <a16:creationId xmlns:a16="http://schemas.microsoft.com/office/drawing/2014/main" id="{B6DC08CF-961A-476F-87B6-3B08007DA64F}"/>
              </a:ext>
            </a:extLst>
          </p:cNvPr>
          <p:cNvGraphicFramePr/>
          <p:nvPr>
            <p:extLst>
              <p:ext uri="{D42A27DB-BD31-4B8C-83A1-F6EECF244321}">
                <p14:modId xmlns:p14="http://schemas.microsoft.com/office/powerpoint/2010/main" val="1390922983"/>
              </p:ext>
            </p:extLst>
          </p:nvPr>
        </p:nvGraphicFramePr>
        <p:xfrm>
          <a:off x="5636872" y="1527743"/>
          <a:ext cx="5854543" cy="45482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42979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9ABCAEC-7D34-E549-A96E-FCEDAADBE4B0}" type="slidenum">
              <a:rPr lang="en-US" smtClean="0"/>
              <a:pPr/>
              <a:t>36</a:t>
            </a:fld>
            <a:endParaRPr lang="en-US" dirty="0"/>
          </a:p>
        </p:txBody>
      </p:sp>
      <p:sp>
        <p:nvSpPr>
          <p:cNvPr id="3" name="タイトル 1"/>
          <p:cNvSpPr txBox="1">
            <a:spLocks/>
          </p:cNvSpPr>
          <p:nvPr/>
        </p:nvSpPr>
        <p:spPr>
          <a:xfrm>
            <a:off x="441417" y="282773"/>
            <a:ext cx="8665475" cy="641444"/>
          </a:xfrm>
          <a:prstGeom prst="rect">
            <a:avLst/>
          </a:prstGeom>
        </p:spPr>
        <p:txBody>
          <a:bodyPr vert="horz" lIns="70954" tIns="35477" rIns="70954" bIns="35477" rtlCol="0" anchor="ctr">
            <a:noAutofit/>
          </a:bodyPr>
          <a:lstStyle>
            <a:lvl1pPr algn="ctr" defTabSz="1043056" rtl="0" eaLnBrk="1" latinLnBrk="0" hangingPunct="1">
              <a:spcBef>
                <a:spcPct val="0"/>
              </a:spcBef>
              <a:buNone/>
              <a:defRPr kumimoji="1" sz="5000" kern="1200">
                <a:solidFill>
                  <a:schemeClr val="tx1"/>
                </a:solidFill>
                <a:latin typeface="+mj-lt"/>
                <a:ea typeface="+mj-ea"/>
                <a:cs typeface="+mj-cs"/>
              </a:defRPr>
            </a:lvl1pPr>
          </a:lstStyle>
          <a:p>
            <a:pPr algn="l"/>
            <a:r>
              <a:rPr lang="ja-JP" altLang="en-US" sz="2400" dirty="0">
                <a:latin typeface="UD デジタル 教科書体 NK-B" panose="02020700000000000000" pitchFamily="18" charset="-128"/>
                <a:ea typeface="UD デジタル 教科書体 NK-B" panose="02020700000000000000" pitchFamily="18" charset="-128"/>
              </a:rPr>
              <a:t>成人ワーキンググループで出たご意見（８月３０日開催）</a:t>
            </a:r>
          </a:p>
        </p:txBody>
      </p:sp>
      <p:graphicFrame>
        <p:nvGraphicFramePr>
          <p:cNvPr id="4" name="表 3"/>
          <p:cNvGraphicFramePr>
            <a:graphicFrameLocks noGrp="1"/>
          </p:cNvGraphicFramePr>
          <p:nvPr>
            <p:extLst>
              <p:ext uri="{D42A27DB-BD31-4B8C-83A1-F6EECF244321}">
                <p14:modId xmlns:p14="http://schemas.microsoft.com/office/powerpoint/2010/main" val="1944230592"/>
              </p:ext>
            </p:extLst>
          </p:nvPr>
        </p:nvGraphicFramePr>
        <p:xfrm>
          <a:off x="614618" y="1023931"/>
          <a:ext cx="10739181" cy="5181706"/>
        </p:xfrm>
        <a:graphic>
          <a:graphicData uri="http://schemas.openxmlformats.org/drawingml/2006/table">
            <a:tbl>
              <a:tblPr firstRow="1" bandRow="1">
                <a:tableStyleId>{93296810-A885-4BE3-A3E7-6D5BEEA58F35}</a:tableStyleId>
              </a:tblPr>
              <a:tblGrid>
                <a:gridCol w="10739181">
                  <a:extLst>
                    <a:ext uri="{9D8B030D-6E8A-4147-A177-3AD203B41FA5}">
                      <a16:colId xmlns:a16="http://schemas.microsoft.com/office/drawing/2014/main" val="4031179217"/>
                    </a:ext>
                  </a:extLst>
                </a:gridCol>
              </a:tblGrid>
              <a:tr h="518266">
                <a:tc>
                  <a:txBody>
                    <a:bodyPr/>
                    <a:lstStyle/>
                    <a:p>
                      <a:pPr algn="l"/>
                      <a:r>
                        <a:rPr kumimoji="1" lang="ja-JP" altLang="en-US" sz="2000" dirty="0"/>
                        <a:t>市町村が特に取り組むべき成人の地域課題や整備・強化すべき体制について</a:t>
                      </a:r>
                    </a:p>
                  </a:txBody>
                  <a:tcPr/>
                </a:tc>
                <a:extLst>
                  <a:ext uri="{0D108BD9-81ED-4DB2-BD59-A6C34878D82A}">
                    <a16:rowId xmlns:a16="http://schemas.microsoft.com/office/drawing/2014/main" val="2141559030"/>
                  </a:ext>
                </a:extLst>
              </a:tr>
              <a:tr h="810187">
                <a:tc>
                  <a:txBody>
                    <a:bodyPr/>
                    <a:lstStyle/>
                    <a:p>
                      <a:r>
                        <a:rPr kumimoji="1" lang="en-US" altLang="ja-JP" dirty="0"/>
                        <a:t>〈</a:t>
                      </a:r>
                      <a:r>
                        <a:rPr kumimoji="1" lang="ja-JP" altLang="en-US" dirty="0"/>
                        <a:t>相談対応について</a:t>
                      </a:r>
                      <a:r>
                        <a:rPr kumimoji="1" lang="en-US" altLang="ja-JP" dirty="0"/>
                        <a:t>〉</a:t>
                      </a:r>
                    </a:p>
                    <a:p>
                      <a:r>
                        <a:rPr kumimoji="1" lang="ja-JP" altLang="en-US" dirty="0"/>
                        <a:t>・手帳を所持しておらず、福祉サービスの対象ではない成人の</a:t>
                      </a:r>
                      <a:r>
                        <a:rPr kumimoji="1" lang="ja-JP" altLang="en-US" dirty="0" err="1"/>
                        <a:t>発達障がい</a:t>
                      </a:r>
                      <a:r>
                        <a:rPr kumimoji="1" lang="ja-JP" altLang="en-US" dirty="0"/>
                        <a:t>者からの相談をどこが受けるのか。最初に相談を受けたところが問題を整理して次につなげることが必要。</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・発達障がいという限定的な切り口ではなく、地域の困りごとを解決するという切り口でないと問題が解決していかないのでは。</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r>
                        <a:rPr kumimoji="1" lang="ja-JP" altLang="en-US" dirty="0" err="1"/>
                        <a:t>発達障がいに</a:t>
                      </a:r>
                      <a:r>
                        <a:rPr kumimoji="1" lang="ja-JP" altLang="en-US" dirty="0"/>
                        <a:t>関する課題は、広く地域に定着し複雑化しており、障害種別や行政区分の相談体制では、解決しなくなっている。地域としてトータル的に解決していく視点にシフトしていくべき。</a:t>
                      </a:r>
                    </a:p>
                  </a:txBody>
                  <a:tcPr/>
                </a:tc>
                <a:extLst>
                  <a:ext uri="{0D108BD9-81ED-4DB2-BD59-A6C34878D82A}">
                    <a16:rowId xmlns:a16="http://schemas.microsoft.com/office/drawing/2014/main" val="2444107148"/>
                  </a:ext>
                </a:extLst>
              </a:tr>
              <a:tr h="646033">
                <a:tc>
                  <a:txBody>
                    <a:bodyPr/>
                    <a:lstStyle/>
                    <a:p>
                      <a:r>
                        <a:rPr kumimoji="1" lang="en-US" altLang="ja-JP" dirty="0"/>
                        <a:t>〈</a:t>
                      </a:r>
                      <a:r>
                        <a:rPr kumimoji="1" lang="ja-JP" altLang="en-US" dirty="0"/>
                        <a:t>啓発・理解促進について</a:t>
                      </a:r>
                      <a:r>
                        <a:rPr kumimoji="1" lang="en-US" altLang="ja-JP" dirty="0"/>
                        <a:t>〉</a:t>
                      </a:r>
                    </a:p>
                    <a:p>
                      <a:r>
                        <a:rPr kumimoji="1" lang="ja-JP" altLang="en-US" dirty="0"/>
                        <a:t>薄くは</a:t>
                      </a:r>
                      <a:r>
                        <a:rPr kumimoji="1" lang="ja-JP" altLang="en-US" dirty="0" err="1"/>
                        <a:t>発達障がいにつ</a:t>
                      </a:r>
                      <a:r>
                        <a:rPr kumimoji="1" lang="ja-JP" altLang="en-US" dirty="0"/>
                        <a:t>いて知られてきているが、社会として発達障がいへの理解が十分でなく、一般向けの啓発がまだまだ必要ではないか。</a:t>
                      </a:r>
                    </a:p>
                  </a:txBody>
                  <a:tcPr/>
                </a:tc>
                <a:extLst>
                  <a:ext uri="{0D108BD9-81ED-4DB2-BD59-A6C34878D82A}">
                    <a16:rowId xmlns:a16="http://schemas.microsoft.com/office/drawing/2014/main" val="1754758708"/>
                  </a:ext>
                </a:extLst>
              </a:tr>
              <a:tr h="646033">
                <a:tc>
                  <a:txBody>
                    <a:bodyPr/>
                    <a:lstStyle/>
                    <a:p>
                      <a:r>
                        <a:rPr kumimoji="1" lang="en-US" altLang="ja-JP" dirty="0"/>
                        <a:t>〈</a:t>
                      </a:r>
                      <a:r>
                        <a:rPr kumimoji="1" lang="ja-JP" altLang="en-US" dirty="0"/>
                        <a:t>連携体制について</a:t>
                      </a:r>
                      <a:r>
                        <a:rPr kumimoji="1" lang="en-US" altLang="ja-JP" dirty="0"/>
                        <a:t>〉</a:t>
                      </a:r>
                    </a:p>
                    <a:p>
                      <a:r>
                        <a:rPr kumimoji="1" lang="ja-JP" altLang="en-US" dirty="0"/>
                        <a:t>・つなぎの支援が不可欠であることを、保護者や市町村等の関係機関が共有する</a:t>
                      </a:r>
                      <a:r>
                        <a:rPr kumimoji="1" lang="ja-JP" altLang="en-US" dirty="0" smtClean="0"/>
                        <a:t>ことが重要</a:t>
                      </a:r>
                      <a:r>
                        <a:rPr kumimoji="1" lang="ja-JP" altLang="en-US" dirty="0"/>
                        <a: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・徐々に重度の方の就労が進んできているが、就労支援機関と市町村との情報連携を進めていくことが重要。</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・連携というのは簡単だが、国の機関、府の機関、市町村の機関が相互の役割・</a:t>
                      </a:r>
                      <a:r>
                        <a:rPr kumimoji="1" lang="ja-JP" altLang="en-US" dirty="0" smtClean="0"/>
                        <a:t>機能</a:t>
                      </a:r>
                      <a:r>
                        <a:rPr kumimoji="1" lang="ja-JP" altLang="en-US" dirty="0" smtClean="0">
                          <a:solidFill>
                            <a:schemeClr val="tx1"/>
                          </a:solidFill>
                        </a:rPr>
                        <a:t>の</a:t>
                      </a:r>
                      <a:r>
                        <a:rPr kumimoji="1" lang="ja-JP" altLang="en-US" dirty="0" smtClean="0"/>
                        <a:t>共通</a:t>
                      </a:r>
                      <a:r>
                        <a:rPr kumimoji="1" lang="ja-JP" altLang="en-US" dirty="0"/>
                        <a:t>理解が不十分で、うまく結びついていないのではないか。</a:t>
                      </a:r>
                    </a:p>
                  </a:txBody>
                  <a:tcPr/>
                </a:tc>
                <a:extLst>
                  <a:ext uri="{0D108BD9-81ED-4DB2-BD59-A6C34878D82A}">
                    <a16:rowId xmlns:a16="http://schemas.microsoft.com/office/drawing/2014/main" val="3302841743"/>
                  </a:ext>
                </a:extLst>
              </a:tr>
            </a:tbl>
          </a:graphicData>
        </a:graphic>
      </p:graphicFrame>
    </p:spTree>
    <p:extLst>
      <p:ext uri="{BB962C8B-B14F-4D97-AF65-F5344CB8AC3E}">
        <p14:creationId xmlns:p14="http://schemas.microsoft.com/office/powerpoint/2010/main" val="18767923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05D2789-B834-43DD-8F46-477AB1D7F393}"/>
              </a:ext>
            </a:extLst>
          </p:cNvPr>
          <p:cNvSpPr>
            <a:spLocks noGrp="1"/>
          </p:cNvSpPr>
          <p:nvPr>
            <p:ph type="sldNum" sz="quarter" idx="12"/>
          </p:nvPr>
        </p:nvSpPr>
        <p:spPr/>
        <p:txBody>
          <a:bodyPr/>
          <a:lstStyle/>
          <a:p>
            <a:fld id="{49ABCAEC-7D34-E549-A96E-FCEDAADBE4B0}" type="slidenum">
              <a:rPr lang="en-US" smtClean="0"/>
              <a:pPr/>
              <a:t>37</a:t>
            </a:fld>
            <a:endParaRPr lang="en-US" dirty="0"/>
          </a:p>
        </p:txBody>
      </p:sp>
      <p:graphicFrame>
        <p:nvGraphicFramePr>
          <p:cNvPr id="4" name="図表 3">
            <a:extLst>
              <a:ext uri="{FF2B5EF4-FFF2-40B4-BE49-F238E27FC236}">
                <a16:creationId xmlns:a16="http://schemas.microsoft.com/office/drawing/2014/main" id="{1D3784D9-8924-4BD5-B101-CCC2530C9EF7}"/>
              </a:ext>
            </a:extLst>
          </p:cNvPr>
          <p:cNvGraphicFramePr/>
          <p:nvPr>
            <p:extLst>
              <p:ext uri="{D42A27DB-BD31-4B8C-83A1-F6EECF244321}">
                <p14:modId xmlns:p14="http://schemas.microsoft.com/office/powerpoint/2010/main" val="1726244319"/>
              </p:ext>
            </p:extLst>
          </p:nvPr>
        </p:nvGraphicFramePr>
        <p:xfrm>
          <a:off x="786294" y="795699"/>
          <a:ext cx="1019975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タイトル 1"/>
          <p:cNvSpPr txBox="1">
            <a:spLocks/>
          </p:cNvSpPr>
          <p:nvPr/>
        </p:nvSpPr>
        <p:spPr>
          <a:xfrm>
            <a:off x="599661" y="171943"/>
            <a:ext cx="10754139" cy="544244"/>
          </a:xfrm>
          <a:prstGeom prst="rect">
            <a:avLst/>
          </a:prstGeom>
          <a:ln>
            <a:solidFill>
              <a:schemeClr val="tx1"/>
            </a:solidFill>
          </a:ln>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b="1" dirty="0">
                <a:latin typeface="+mn-ea"/>
                <a:ea typeface="+mn-ea"/>
              </a:rPr>
              <a:t>令和６年度以降の大阪府の取り組みの方向性</a:t>
            </a:r>
          </a:p>
        </p:txBody>
      </p:sp>
    </p:spTree>
    <p:extLst>
      <p:ext uri="{BB962C8B-B14F-4D97-AF65-F5344CB8AC3E}">
        <p14:creationId xmlns:p14="http://schemas.microsoft.com/office/powerpoint/2010/main" val="1754963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9ABCAEC-7D34-E549-A96E-FCEDAADBE4B0}" type="slidenum">
              <a:rPr lang="en-US" smtClean="0"/>
              <a:pPr/>
              <a:t>38</a:t>
            </a:fld>
            <a:endParaRPr lang="en-US" dirty="0"/>
          </a:p>
        </p:txBody>
      </p:sp>
      <p:sp>
        <p:nvSpPr>
          <p:cNvPr id="4" name="タイトル 1">
            <a:extLst>
              <a:ext uri="{FF2B5EF4-FFF2-40B4-BE49-F238E27FC236}">
                <a16:creationId xmlns:a16="http://schemas.microsoft.com/office/drawing/2014/main" id="{61A6CBE0-2E9D-4F41-A5D2-B382CA91BC6A}"/>
              </a:ext>
            </a:extLst>
          </p:cNvPr>
          <p:cNvSpPr txBox="1">
            <a:spLocks/>
          </p:cNvSpPr>
          <p:nvPr/>
        </p:nvSpPr>
        <p:spPr>
          <a:xfrm>
            <a:off x="0" y="0"/>
            <a:ext cx="12192000" cy="549275"/>
          </a:xfrm>
          <a:prstGeom prst="rect">
            <a:avLst/>
          </a:prstGeom>
          <a:solidFill>
            <a:srgbClr val="FF99CC"/>
          </a:solidFill>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ja-JP" altLang="en-US" sz="2400" b="1" dirty="0"/>
              <a:t>６．家族支援について</a:t>
            </a:r>
          </a:p>
        </p:txBody>
      </p:sp>
      <p:pic>
        <p:nvPicPr>
          <p:cNvPr id="7" name="図 6"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147" y="1865231"/>
            <a:ext cx="6643263" cy="4386527"/>
          </a:xfrm>
          <a:prstGeom prst="rect">
            <a:avLst/>
          </a:prstGeom>
        </p:spPr>
      </p:pic>
      <p:sp>
        <p:nvSpPr>
          <p:cNvPr id="10" name="テキスト ボックス 9"/>
          <p:cNvSpPr txBox="1"/>
          <p:nvPr/>
        </p:nvSpPr>
        <p:spPr>
          <a:xfrm>
            <a:off x="337625" y="745588"/>
            <a:ext cx="11016175" cy="923330"/>
          </a:xfrm>
          <a:prstGeom prst="rect">
            <a:avLst/>
          </a:prstGeom>
          <a:noFill/>
        </p:spPr>
        <p:txBody>
          <a:bodyPr wrap="square" rtlCol="0">
            <a:spAutoFit/>
          </a:bodyPr>
          <a:lstStyle/>
          <a:p>
            <a:pPr marL="285750" indent="-285750">
              <a:buFont typeface="Wingdings" panose="05000000000000000000" pitchFamily="2" charset="2"/>
              <a:buChar char="l"/>
            </a:pPr>
            <a:r>
              <a:rPr kumimoji="1" lang="ja-JP" altLang="en-US" dirty="0"/>
              <a:t>平成</a:t>
            </a:r>
            <a:r>
              <a:rPr kumimoji="1" lang="en-US" altLang="ja-JP" dirty="0"/>
              <a:t>28</a:t>
            </a:r>
            <a:r>
              <a:rPr kumimoji="1" lang="ja-JP" altLang="en-US" dirty="0"/>
              <a:t>年度</a:t>
            </a:r>
            <a:r>
              <a:rPr kumimoji="1" lang="en-US" altLang="ja-JP" dirty="0"/>
              <a:t>8</a:t>
            </a:r>
            <a:r>
              <a:rPr kumimoji="1" lang="ja-JP" altLang="en-US" dirty="0"/>
              <a:t>月施行の改正発達障害者支援法において、都道府県及び市町村は、「発達障害者の家族が互いに支え合うための活動の支援その他の支援」を適切に行う</a:t>
            </a:r>
            <a:r>
              <a:rPr lang="ja-JP" altLang="en-US" dirty="0" smtClean="0"/>
              <a:t>よう</a:t>
            </a:r>
            <a:r>
              <a:rPr lang="ja-JP" altLang="en-US" dirty="0"/>
              <a:t>努める</a:t>
            </a:r>
            <a:r>
              <a:rPr kumimoji="1" lang="ja-JP" altLang="en-US" dirty="0" smtClean="0"/>
              <a:t>ことが</a:t>
            </a:r>
            <a:r>
              <a:rPr kumimoji="1" lang="ja-JP" altLang="en-US" dirty="0"/>
              <a:t>明記された。</a:t>
            </a:r>
            <a:endParaRPr kumimoji="1" lang="en-US" altLang="ja-JP" dirty="0"/>
          </a:p>
          <a:p>
            <a:pPr marL="285750" indent="-285750">
              <a:buFont typeface="Wingdings" panose="05000000000000000000" pitchFamily="2" charset="2"/>
              <a:buChar char="l"/>
            </a:pPr>
            <a:r>
              <a:rPr kumimoji="1" lang="ja-JP" altLang="en-US" dirty="0"/>
              <a:t>また、</a:t>
            </a:r>
            <a:r>
              <a:rPr lang="ja-JP" altLang="en-US" dirty="0"/>
              <a:t>より身近な地域で家族支援を受けられるよう、対象地域が市区町村に拡大された。</a:t>
            </a:r>
            <a:endParaRPr kumimoji="1" lang="ja-JP" altLang="en-US" dirty="0"/>
          </a:p>
        </p:txBody>
      </p:sp>
      <p:sp>
        <p:nvSpPr>
          <p:cNvPr id="3" name="テキスト ボックス 2"/>
          <p:cNvSpPr txBox="1"/>
          <p:nvPr/>
        </p:nvSpPr>
        <p:spPr>
          <a:xfrm>
            <a:off x="7550776" y="6036314"/>
            <a:ext cx="4077237" cy="430887"/>
          </a:xfrm>
          <a:prstGeom prst="rect">
            <a:avLst/>
          </a:prstGeom>
          <a:noFill/>
        </p:spPr>
        <p:txBody>
          <a:bodyPr wrap="square" rtlCol="0">
            <a:spAutoFit/>
          </a:bodyPr>
          <a:lstStyle/>
          <a:p>
            <a:r>
              <a:rPr kumimoji="1" lang="en-US" altLang="ja-JP" sz="1100" dirty="0"/>
              <a:t>※</a:t>
            </a:r>
            <a:r>
              <a:rPr kumimoji="1" lang="ja-JP" altLang="en-US" sz="1100" dirty="0"/>
              <a:t>ペアレント・プログラム事業化マニュアル（平成</a:t>
            </a:r>
            <a:r>
              <a:rPr kumimoji="1" lang="en-US" altLang="ja-JP" sz="1100" dirty="0"/>
              <a:t>27</a:t>
            </a:r>
            <a:r>
              <a:rPr kumimoji="1" lang="ja-JP" altLang="en-US" sz="1100" dirty="0"/>
              <a:t>年度障害者支援状況等調査研究事業）より</a:t>
            </a:r>
          </a:p>
        </p:txBody>
      </p:sp>
      <p:sp>
        <p:nvSpPr>
          <p:cNvPr id="6" name="テキスト ボックス 5"/>
          <p:cNvSpPr txBox="1"/>
          <p:nvPr/>
        </p:nvSpPr>
        <p:spPr>
          <a:xfrm>
            <a:off x="7335592" y="2361177"/>
            <a:ext cx="4018208" cy="523220"/>
          </a:xfrm>
          <a:prstGeom prst="rect">
            <a:avLst/>
          </a:prstGeom>
          <a:solidFill>
            <a:schemeClr val="accent2">
              <a:lumMod val="20000"/>
              <a:lumOff val="80000"/>
            </a:schemeClr>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err="1"/>
              <a:t>発達障がい</a:t>
            </a:r>
            <a:r>
              <a:rPr lang="ja-JP" altLang="en-US" sz="1400" dirty="0"/>
              <a:t>児の親は日常的に育児ストレスを抱え、抑うつ傾向が高い</a:t>
            </a:r>
            <a:endParaRPr kumimoji="1" lang="ja-JP" altLang="en-US" sz="1400" dirty="0"/>
          </a:p>
        </p:txBody>
      </p:sp>
      <p:sp>
        <p:nvSpPr>
          <p:cNvPr id="9" name="テキスト ボックス 8"/>
          <p:cNvSpPr txBox="1"/>
          <p:nvPr/>
        </p:nvSpPr>
        <p:spPr>
          <a:xfrm>
            <a:off x="7335592" y="2994392"/>
            <a:ext cx="4018208" cy="954107"/>
          </a:xfrm>
          <a:prstGeom prst="rect">
            <a:avLst/>
          </a:prstGeom>
          <a:solidFill>
            <a:schemeClr val="accent2">
              <a:lumMod val="20000"/>
              <a:lumOff val="80000"/>
            </a:schemeClr>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err="1"/>
              <a:t>発達障がいを</a:t>
            </a:r>
            <a:r>
              <a:rPr lang="ja-JP" altLang="en-US" sz="1400" dirty="0"/>
              <a:t>有する子どもの育てにくさ、育児困難は虐待のリスクを増大させる要素であると指摘されてきた。被虐待児の</a:t>
            </a:r>
            <a:r>
              <a:rPr lang="en-US" altLang="en-US" sz="1400" dirty="0"/>
              <a:t>54%</a:t>
            </a:r>
            <a:r>
              <a:rPr lang="ja-JP" altLang="en-US" sz="1400" dirty="0"/>
              <a:t>がなんらかの発達障害を有するという報告もある。</a:t>
            </a:r>
            <a:r>
              <a:rPr lang="en-US" altLang="ja-JP" sz="1400" dirty="0"/>
              <a:t>※</a:t>
            </a:r>
            <a:endParaRPr lang="ja-JP" altLang="en-US" sz="1400" dirty="0"/>
          </a:p>
        </p:txBody>
      </p:sp>
      <p:sp>
        <p:nvSpPr>
          <p:cNvPr id="8" name="テキスト ボックス 7"/>
          <p:cNvSpPr txBox="1"/>
          <p:nvPr/>
        </p:nvSpPr>
        <p:spPr>
          <a:xfrm>
            <a:off x="7335592" y="4058494"/>
            <a:ext cx="4018208" cy="523220"/>
          </a:xfrm>
          <a:prstGeom prst="rect">
            <a:avLst/>
          </a:prstGeom>
          <a:solidFill>
            <a:schemeClr val="accent2">
              <a:lumMod val="20000"/>
              <a:lumOff val="80000"/>
            </a:schemeClr>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400" dirty="0"/>
              <a:t>周囲（家族等）の不適切な関わりや無理解は二次的な問題を誘発する。</a:t>
            </a:r>
          </a:p>
        </p:txBody>
      </p:sp>
      <p:sp>
        <p:nvSpPr>
          <p:cNvPr id="12" name="角丸四角形 4"/>
          <p:cNvSpPr txBox="1"/>
          <p:nvPr/>
        </p:nvSpPr>
        <p:spPr>
          <a:xfrm>
            <a:off x="7335592" y="1917475"/>
            <a:ext cx="2418554" cy="328991"/>
          </a:xfrm>
          <a:prstGeom prst="rect">
            <a:avLst/>
          </a:prstGeom>
          <a:solidFill>
            <a:srgbClr val="FF9999"/>
          </a:solidFill>
          <a:ln>
            <a:solidFill>
              <a:srgbClr val="FF9999"/>
            </a:solidFill>
          </a:ln>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lvl="0" algn="l" defTabSz="533400">
              <a:lnSpc>
                <a:spcPct val="90000"/>
              </a:lnSpc>
              <a:spcBef>
                <a:spcPct val="0"/>
              </a:spcBef>
              <a:spcAft>
                <a:spcPct val="35000"/>
              </a:spcAft>
            </a:pPr>
            <a:r>
              <a:rPr lang="ja-JP" altLang="en-US" sz="1600" dirty="0">
                <a:ln w="0"/>
                <a:solidFill>
                  <a:schemeClr val="tx1"/>
                </a:solidFill>
                <a:effectLst>
                  <a:outerShdw blurRad="38100" dist="19050" dir="2700000" algn="tl" rotWithShape="0">
                    <a:schemeClr val="dk1">
                      <a:alpha val="40000"/>
                    </a:schemeClr>
                  </a:outerShdw>
                </a:effectLst>
              </a:rPr>
              <a:t>家族支援の重要性</a:t>
            </a:r>
            <a:endParaRPr kumimoji="1" lang="ja-JP" altLang="en-US" sz="1600" kern="1200" dirty="0">
              <a:ln w="0"/>
              <a:solidFill>
                <a:schemeClr val="tx1"/>
              </a:solidFill>
              <a:effectLst>
                <a:outerShdw blurRad="38100" dist="19050" dir="2700000" algn="tl" rotWithShape="0">
                  <a:schemeClr val="dk1">
                    <a:alpha val="40000"/>
                  </a:schemeClr>
                </a:outerShdw>
              </a:effectLst>
            </a:endParaRPr>
          </a:p>
        </p:txBody>
      </p:sp>
      <p:sp>
        <p:nvSpPr>
          <p:cNvPr id="13" name="下矢印 12"/>
          <p:cNvSpPr/>
          <p:nvPr/>
        </p:nvSpPr>
        <p:spPr>
          <a:xfrm>
            <a:off x="8976575" y="4675031"/>
            <a:ext cx="777571" cy="218941"/>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7356255" y="4987289"/>
            <a:ext cx="4018209" cy="646986"/>
          </a:xfrm>
          <a:prstGeom prst="roundRect">
            <a:avLst/>
          </a:prstGeom>
          <a:solidFill>
            <a:schemeClr val="accent2">
              <a:lumMod val="40000"/>
              <a:lumOff val="60000"/>
            </a:schemeClr>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600" dirty="0"/>
              <a:t>身近な地域で</a:t>
            </a:r>
            <a:r>
              <a:rPr kumimoji="1" lang="ja-JP" altLang="en-US" sz="1600" dirty="0"/>
              <a:t>家族の気持ちに寄り添った支援を行うことが必要</a:t>
            </a:r>
          </a:p>
        </p:txBody>
      </p:sp>
    </p:spTree>
    <p:extLst>
      <p:ext uri="{BB962C8B-B14F-4D97-AF65-F5344CB8AC3E}">
        <p14:creationId xmlns:p14="http://schemas.microsoft.com/office/powerpoint/2010/main" val="2547262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9ABCAEC-7D34-E549-A96E-FCEDAADBE4B0}" type="slidenum">
              <a:rPr lang="en-US" smtClean="0"/>
              <a:pPr/>
              <a:t>39</a:t>
            </a:fld>
            <a:endParaRPr lang="en-US" dirty="0"/>
          </a:p>
        </p:txBody>
      </p:sp>
      <p:sp>
        <p:nvSpPr>
          <p:cNvPr id="3" name="テキスト ボックス 2"/>
          <p:cNvSpPr txBox="1"/>
          <p:nvPr/>
        </p:nvSpPr>
        <p:spPr>
          <a:xfrm>
            <a:off x="337625" y="393896"/>
            <a:ext cx="11016175" cy="461665"/>
          </a:xfrm>
          <a:prstGeom prst="rect">
            <a:avLst/>
          </a:prstGeom>
          <a:noFill/>
        </p:spPr>
        <p:txBody>
          <a:bodyPr wrap="square" rtlCol="0">
            <a:spAutoFit/>
          </a:bodyPr>
          <a:lstStyle/>
          <a:p>
            <a:r>
              <a:rPr lang="ja-JP" altLang="en-US" sz="2400" b="1" dirty="0"/>
              <a:t>現在の</a:t>
            </a:r>
            <a:r>
              <a:rPr kumimoji="1" lang="ja-JP" altLang="en-US" sz="2400" b="1" dirty="0"/>
              <a:t>府の取り組み（ペアレント・サポート事業）</a:t>
            </a:r>
            <a:endParaRPr kumimoji="1" lang="en-US" altLang="ja-JP" sz="2400" b="1" dirty="0"/>
          </a:p>
        </p:txBody>
      </p:sp>
      <p:grpSp>
        <p:nvGrpSpPr>
          <p:cNvPr id="4" name="グループ化 3"/>
          <p:cNvGrpSpPr/>
          <p:nvPr/>
        </p:nvGrpSpPr>
        <p:grpSpPr>
          <a:xfrm>
            <a:off x="337625" y="1100171"/>
            <a:ext cx="11465169" cy="576398"/>
            <a:chOff x="0" y="509747"/>
            <a:chExt cx="8261839" cy="576398"/>
          </a:xfrm>
          <a:scene3d>
            <a:camera prst="orthographicFront"/>
            <a:lightRig rig="flat" dir="t"/>
          </a:scene3d>
        </p:grpSpPr>
        <p:sp>
          <p:nvSpPr>
            <p:cNvPr id="5" name="角丸四角形 4"/>
            <p:cNvSpPr/>
            <p:nvPr/>
          </p:nvSpPr>
          <p:spPr>
            <a:xfrm>
              <a:off x="0" y="509747"/>
              <a:ext cx="8261839" cy="576398"/>
            </a:xfrm>
            <a:prstGeom prst="round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6" name="角丸四角形 4"/>
            <p:cNvSpPr txBox="1"/>
            <p:nvPr/>
          </p:nvSpPr>
          <p:spPr>
            <a:xfrm>
              <a:off x="28137" y="537884"/>
              <a:ext cx="8205565" cy="520124"/>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kumimoji="1" lang="ja-JP" altLang="en-US" kern="1200" dirty="0">
                  <a:ln w="0"/>
                  <a:solidFill>
                    <a:schemeClr val="tx1"/>
                  </a:solidFill>
                  <a:effectLst>
                    <a:outerShdw blurRad="38100" dist="19050" dir="2700000" algn="tl" rotWithShape="0">
                      <a:schemeClr val="dk1">
                        <a:alpha val="40000"/>
                      </a:schemeClr>
                    </a:outerShdw>
                  </a:effectLst>
                </a:rPr>
                <a:t>ペアレント・メンター事業</a:t>
              </a:r>
            </a:p>
          </p:txBody>
        </p:sp>
      </p:grpSp>
      <p:sp>
        <p:nvSpPr>
          <p:cNvPr id="7" name="テキスト ボックス 6"/>
          <p:cNvSpPr txBox="1"/>
          <p:nvPr/>
        </p:nvSpPr>
        <p:spPr>
          <a:xfrm>
            <a:off x="337624" y="1807642"/>
            <a:ext cx="11465170" cy="2462213"/>
          </a:xfrm>
          <a:prstGeom prst="rect">
            <a:avLst/>
          </a:prstGeom>
          <a:noFill/>
        </p:spPr>
        <p:txBody>
          <a:bodyPr wrap="square" rtlCol="0">
            <a:spAutoFit/>
          </a:bodyPr>
          <a:lstStyle/>
          <a:p>
            <a:pPr marL="285750" indent="-285750">
              <a:buFont typeface="Wingdings" panose="05000000000000000000" pitchFamily="2" charset="2"/>
              <a:buChar char="l"/>
            </a:pPr>
            <a:r>
              <a:rPr lang="ja-JP" altLang="en-US" sz="1400" dirty="0"/>
              <a:t>平成</a:t>
            </a:r>
            <a:r>
              <a:rPr lang="en-US" altLang="ja-JP" sz="1400" dirty="0"/>
              <a:t>26</a:t>
            </a:r>
            <a:r>
              <a:rPr lang="ja-JP" altLang="en-US" sz="1400" dirty="0"/>
              <a:t>年度よりペアレント・メンターの養成を行い、平成</a:t>
            </a:r>
            <a:r>
              <a:rPr lang="en-US" altLang="ja-JP" sz="1400" dirty="0"/>
              <a:t>27</a:t>
            </a:r>
            <a:r>
              <a:rPr lang="ja-JP" altLang="en-US" sz="1400" dirty="0"/>
              <a:t>年度から派遣を実施。</a:t>
            </a:r>
            <a:endParaRPr lang="en-US" altLang="ja-JP" sz="1400" dirty="0"/>
          </a:p>
          <a:p>
            <a:endParaRPr lang="ja-JP" altLang="en-US" sz="1400" dirty="0"/>
          </a:p>
          <a:p>
            <a:pPr marL="285750" indent="-285750">
              <a:buFont typeface="Wingdings" panose="05000000000000000000" pitchFamily="2" charset="2"/>
              <a:buChar char="l"/>
            </a:pPr>
            <a:r>
              <a:rPr lang="ja-JP" altLang="en-US" sz="1400" dirty="0"/>
              <a:t>ペアレント・メンターは下記①～③の場において、子育てに関する経験談の紹介や、保護者の視点で発達障がいとその支援に関する情報提供を行う。</a:t>
            </a:r>
            <a:endParaRPr lang="en-US" altLang="ja-JP" sz="1400" dirty="0"/>
          </a:p>
          <a:p>
            <a:endParaRPr lang="ja-JP" altLang="en-US" sz="1400" dirty="0"/>
          </a:p>
          <a:p>
            <a:pPr marL="342900" indent="-342900">
              <a:buFont typeface="+mj-ea"/>
              <a:buAutoNum type="circleNumDbPlain"/>
            </a:pPr>
            <a:r>
              <a:rPr lang="ja-JP" altLang="en-US" sz="1400" dirty="0"/>
              <a:t>大阪府及び市町村等（市町村立の児童発達支援センターや教育関係機関等を含む。以下、「市町村等」という。）が実施する、発達障がいの啓発や家族支援を目的とした研修・講演会等</a:t>
            </a:r>
          </a:p>
          <a:p>
            <a:pPr marL="342900" indent="-342900">
              <a:buFont typeface="+mj-ea"/>
              <a:buAutoNum type="circleNumDbPlain"/>
            </a:pPr>
            <a:r>
              <a:rPr lang="ja-JP" altLang="en-US" sz="1400" dirty="0"/>
              <a:t>大阪府及び市町村等の事業として実施する、ペアレント・トレーニング等</a:t>
            </a:r>
          </a:p>
          <a:p>
            <a:pPr marL="342900" indent="-342900">
              <a:buFont typeface="+mj-ea"/>
              <a:buAutoNum type="circleNumDbPlain"/>
            </a:pPr>
            <a:r>
              <a:rPr lang="ja-JP" altLang="en-US" sz="1400" dirty="0"/>
              <a:t>その他の事業</a:t>
            </a:r>
            <a:endParaRPr lang="en-US" altLang="ja-JP" sz="1400" dirty="0"/>
          </a:p>
          <a:p>
            <a:endParaRPr lang="en-US" altLang="ja-JP" sz="1400" dirty="0"/>
          </a:p>
          <a:p>
            <a:pPr marL="285750" indent="-285750">
              <a:buFont typeface="Wingdings" panose="05000000000000000000" pitchFamily="2" charset="2"/>
              <a:buChar char="l"/>
            </a:pPr>
            <a:r>
              <a:rPr lang="ja-JP" altLang="en-US" sz="1400" dirty="0"/>
              <a:t>令和</a:t>
            </a:r>
            <a:r>
              <a:rPr lang="en-US" altLang="ja-JP" sz="1400" dirty="0"/>
              <a:t>4</a:t>
            </a:r>
            <a:r>
              <a:rPr lang="ja-JP" altLang="en-US" sz="1400" dirty="0"/>
              <a:t>年度の派遣数は</a:t>
            </a:r>
            <a:r>
              <a:rPr lang="en-US" altLang="ja-JP" sz="1400" dirty="0"/>
              <a:t>26</a:t>
            </a:r>
            <a:r>
              <a:rPr lang="ja-JP" altLang="en-US" sz="1400" dirty="0"/>
              <a:t>件と過去最多となり、地域支援力向上事業とのコラボなど、活躍の幅が広がっている。</a:t>
            </a:r>
          </a:p>
        </p:txBody>
      </p:sp>
      <p:graphicFrame>
        <p:nvGraphicFramePr>
          <p:cNvPr id="8" name="グラフ 7"/>
          <p:cNvGraphicFramePr>
            <a:graphicFrameLocks/>
          </p:cNvGraphicFramePr>
          <p:nvPr/>
        </p:nvGraphicFramePr>
        <p:xfrm>
          <a:off x="713741" y="4351595"/>
          <a:ext cx="4083341" cy="23698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グラフ 8"/>
          <p:cNvGraphicFramePr>
            <a:graphicFrameLocks/>
          </p:cNvGraphicFramePr>
          <p:nvPr/>
        </p:nvGraphicFramePr>
        <p:xfrm>
          <a:off x="5458265" y="4251943"/>
          <a:ext cx="5008098" cy="24742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6639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3EE371CC-5269-D5AF-4B99-EB5037825B81}"/>
              </a:ext>
            </a:extLst>
          </p:cNvPr>
          <p:cNvSpPr/>
          <p:nvPr/>
        </p:nvSpPr>
        <p:spPr>
          <a:xfrm>
            <a:off x="5992363" y="3278259"/>
            <a:ext cx="6112007" cy="1155622"/>
          </a:xfrm>
          <a:prstGeom prst="rect">
            <a:avLst/>
          </a:prstGeom>
          <a:solidFill>
            <a:srgbClr val="FFFF66"/>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 name="正方形/長方形 3"/>
          <p:cNvSpPr/>
          <p:nvPr/>
        </p:nvSpPr>
        <p:spPr>
          <a:xfrm>
            <a:off x="0" y="1"/>
            <a:ext cx="12192000" cy="308719"/>
          </a:xfrm>
          <a:prstGeom prst="rect">
            <a:avLst/>
          </a:prstGeom>
          <a:solidFill>
            <a:schemeClr val="accent5">
              <a:lumMod val="7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err="1">
                <a:latin typeface="UD デジタル 教科書体 NK-B" panose="02020700000000000000" pitchFamily="18" charset="-128"/>
                <a:ea typeface="UD デジタル 教科書体 NK-B" panose="02020700000000000000" pitchFamily="18" charset="-128"/>
              </a:rPr>
              <a:t>発達障がい</a:t>
            </a:r>
            <a:r>
              <a:rPr lang="ja-JP" altLang="en-US" dirty="0">
                <a:latin typeface="UD デジタル 教科書体 NK-B" panose="02020700000000000000" pitchFamily="18" charset="-128"/>
                <a:ea typeface="UD デジタル 教科書体 NK-B" panose="02020700000000000000" pitchFamily="18" charset="-128"/>
              </a:rPr>
              <a:t>児者支援の重点的取組</a:t>
            </a:r>
          </a:p>
        </p:txBody>
      </p:sp>
      <p:sp>
        <p:nvSpPr>
          <p:cNvPr id="5" name="テキスト ボックス 4"/>
          <p:cNvSpPr txBox="1"/>
          <p:nvPr/>
        </p:nvSpPr>
        <p:spPr>
          <a:xfrm>
            <a:off x="0" y="351762"/>
            <a:ext cx="12192000" cy="1107667"/>
          </a:xfrm>
          <a:prstGeom prst="rect">
            <a:avLst/>
          </a:prstGeom>
          <a:noFill/>
          <a:ln w="28575">
            <a:solidFill>
              <a:schemeClr val="tx1"/>
            </a:solidFill>
          </a:ln>
        </p:spPr>
        <p:txBody>
          <a:bodyPr wrap="square" lIns="36000" rtlCol="0">
            <a:noAutofit/>
          </a:bodyPr>
          <a:lstStyle/>
          <a:p>
            <a:pPr marL="85725" indent="-85725">
              <a:lnSpc>
                <a:spcPts val="1300"/>
              </a:lnSpc>
            </a:pPr>
            <a:r>
              <a:rPr lang="ja-JP" altLang="en-US" sz="1100" dirty="0">
                <a:latin typeface="UD デジタル 教科書体 NK-B" panose="02020700000000000000" pitchFamily="18" charset="-128"/>
                <a:ea typeface="UD デジタル 教科書体 NK-B" panose="02020700000000000000" pitchFamily="18" charset="-128"/>
              </a:rPr>
              <a:t>○　大阪府における発達障がい児者支援施策については、第５次大阪府障がい者計画（以下、「障がい者計画」という。）において、最重点施策のひとつである「専門性の高い分野への支援」として位置づけている。</a:t>
            </a:r>
            <a:endParaRPr lang="en-US" altLang="ja-JP" sz="1100" dirty="0">
              <a:latin typeface="UD デジタル 教科書体 NK-B" panose="02020700000000000000" pitchFamily="18" charset="-128"/>
              <a:ea typeface="UD デジタル 教科書体 NK-B" panose="02020700000000000000" pitchFamily="18" charset="-128"/>
            </a:endParaRPr>
          </a:p>
          <a:p>
            <a:pPr marL="85725" indent="-85725">
              <a:lnSpc>
                <a:spcPts val="1300"/>
              </a:lnSpc>
            </a:pPr>
            <a:r>
              <a:rPr lang="ja-JP" altLang="en-US" sz="1100" dirty="0">
                <a:latin typeface="UD デジタル 教科書体 NK-B" panose="02020700000000000000" pitchFamily="18" charset="-128"/>
                <a:ea typeface="UD デジタル 教科書体 NK-B" panose="02020700000000000000" pitchFamily="18" charset="-128"/>
              </a:rPr>
              <a:t>○　障がい者計画と一体的に策定している障がい者福祉計画及び障がい児福祉計画（以下、「障がい福祉計画等」という。）について、令和６年度から改定する予定。計画策定に係る国の基本指針において、発達障害者支援センターや発達障がい者地域支援マネジャーによる相談支援体制等の充実をはじめ、家族等への支援プログラム等の実施者を地域で計画的に養成することや、専門的な医療機関等を確保することが重要と示されている。</a:t>
            </a:r>
            <a:endParaRPr lang="en-US" altLang="ja-JP" sz="1100" dirty="0">
              <a:latin typeface="UD デジタル 教科書体 NK-B" panose="02020700000000000000" pitchFamily="18" charset="-128"/>
              <a:ea typeface="UD デジタル 教科書体 NK-B" panose="02020700000000000000" pitchFamily="18" charset="-128"/>
            </a:endParaRPr>
          </a:p>
          <a:p>
            <a:pPr marL="85725" indent="-85725">
              <a:lnSpc>
                <a:spcPts val="1300"/>
              </a:lnSpc>
            </a:pPr>
            <a:r>
              <a:rPr lang="ja-JP" altLang="en-US" sz="1100" dirty="0">
                <a:latin typeface="UD デジタル 教科書体 NK-B" panose="02020700000000000000" pitchFamily="18" charset="-128"/>
                <a:ea typeface="UD デジタル 教科書体 NK-B" panose="02020700000000000000" pitchFamily="18" charset="-128"/>
              </a:rPr>
              <a:t>○　</a:t>
            </a:r>
            <a:r>
              <a:rPr lang="ja-JP" altLang="en-US" sz="1100" dirty="0" err="1">
                <a:latin typeface="UD デジタル 教科書体 NK-B" panose="02020700000000000000" pitchFamily="18" charset="-128"/>
                <a:ea typeface="UD デジタル 教科書体 NK-B" panose="02020700000000000000" pitchFamily="18" charset="-128"/>
              </a:rPr>
              <a:t>次期障がい</a:t>
            </a:r>
            <a:r>
              <a:rPr lang="ja-JP" altLang="en-US" sz="1100" dirty="0">
                <a:latin typeface="UD デジタル 教科書体 NK-B" panose="02020700000000000000" pitchFamily="18" charset="-128"/>
                <a:ea typeface="UD デジタル 教科書体 NK-B" panose="02020700000000000000" pitchFamily="18" charset="-128"/>
              </a:rPr>
              <a:t>福祉計画等の期間において、さらに発達障がい児者支援施策の充実を図るため、現行障がい福祉計画等における取組の課題とそれを踏まえた重点的に取り組むべき方向性を整理する。</a:t>
            </a:r>
          </a:p>
        </p:txBody>
      </p:sp>
      <p:sp>
        <p:nvSpPr>
          <p:cNvPr id="7" name="正方形/長方形 6"/>
          <p:cNvSpPr/>
          <p:nvPr/>
        </p:nvSpPr>
        <p:spPr>
          <a:xfrm>
            <a:off x="802106" y="1573665"/>
            <a:ext cx="3837821" cy="296980"/>
          </a:xfrm>
          <a:prstGeom prst="rect">
            <a:avLst/>
          </a:prstGeom>
          <a:solidFill>
            <a:schemeClr val="bg1"/>
          </a:solidFill>
          <a:ln w="12700" cmpd="dbl">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1400" dirty="0" err="1">
                <a:solidFill>
                  <a:schemeClr val="tx1"/>
                </a:solidFill>
                <a:latin typeface="UD デジタル 教科書体 NK-B" panose="02020700000000000000" pitchFamily="18" charset="-128"/>
                <a:ea typeface="UD デジタル 教科書体 NK-B" panose="02020700000000000000" pitchFamily="18" charset="-128"/>
              </a:rPr>
              <a:t>発達障がい</a:t>
            </a:r>
            <a:r>
              <a:rPr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児者支援に関する施策</a:t>
            </a:r>
            <a:endParaRPr lang="en-US" altLang="ja-JP" sz="14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p:cNvSpPr txBox="1"/>
          <p:nvPr/>
        </p:nvSpPr>
        <p:spPr>
          <a:xfrm>
            <a:off x="6023968" y="3415479"/>
            <a:ext cx="6040396" cy="412600"/>
          </a:xfrm>
          <a:prstGeom prst="flowChartAlternateProcess">
            <a:avLst/>
          </a:prstGeom>
          <a:solidFill>
            <a:schemeClr val="bg1"/>
          </a:solidFill>
          <a:ln w="3175">
            <a:solidFill>
              <a:schemeClr val="tx1"/>
            </a:solidFill>
          </a:ln>
        </p:spPr>
        <p:txBody>
          <a:bodyPr wrap="square" lIns="36000" tIns="36000" rIns="36000" bIns="36000" rtlCol="0">
            <a:noAutofit/>
          </a:bodyPr>
          <a:lstStyle/>
          <a:p>
            <a:r>
              <a:rPr lang="ja-JP" altLang="en-US" sz="1050" dirty="0">
                <a:latin typeface="UD デジタル 教科書体 NK-B" panose="02020700000000000000" pitchFamily="18" charset="-128"/>
                <a:ea typeface="UD デジタル 教科書体 NK-B" panose="02020700000000000000" pitchFamily="18" charset="-128"/>
              </a:rPr>
              <a:t>発達障がいの認知度の向上や社会環境の変化等により、多様化・複雑化した課題が顕在化。一方で地域の支援体制構築と支援ノウハウの蓄積が不十分。</a:t>
            </a:r>
            <a:endParaRPr lang="en-US" altLang="ja-JP" sz="1050" dirty="0">
              <a:latin typeface="UD デジタル 教科書体 NK-B" panose="02020700000000000000" pitchFamily="18" charset="-128"/>
              <a:ea typeface="UD デジタル 教科書体 NK-B" panose="02020700000000000000" pitchFamily="18" charset="-128"/>
            </a:endParaRPr>
          </a:p>
        </p:txBody>
      </p:sp>
      <p:sp>
        <p:nvSpPr>
          <p:cNvPr id="9" name="ホームベース 8"/>
          <p:cNvSpPr/>
          <p:nvPr/>
        </p:nvSpPr>
        <p:spPr>
          <a:xfrm>
            <a:off x="6023968" y="1565552"/>
            <a:ext cx="6096029" cy="283868"/>
          </a:xfrm>
          <a:prstGeom prst="homePlate">
            <a:avLst>
              <a:gd name="adj" fmla="val 26394"/>
            </a:avLst>
          </a:prstGeom>
          <a:solidFill>
            <a:srgbClr val="FFC000"/>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1400" dirty="0">
                <a:solidFill>
                  <a:schemeClr val="tx1"/>
                </a:solidFill>
                <a:latin typeface="UD デジタル 教科書体 NK-B" panose="02020700000000000000" pitchFamily="18" charset="-128"/>
                <a:ea typeface="UD デジタル 教科書体 NK-B" panose="02020700000000000000" pitchFamily="18" charset="-128"/>
              </a:rPr>
              <a:t>重点的に取組むべき当面の課題</a:t>
            </a:r>
          </a:p>
        </p:txBody>
      </p:sp>
      <p:sp>
        <p:nvSpPr>
          <p:cNvPr id="13" name="矢印: 下 12">
            <a:extLst>
              <a:ext uri="{FF2B5EF4-FFF2-40B4-BE49-F238E27FC236}">
                <a16:creationId xmlns:a16="http://schemas.microsoft.com/office/drawing/2014/main" id="{DA715A65-755F-B48C-4FDA-F320C3710575}"/>
              </a:ext>
            </a:extLst>
          </p:cNvPr>
          <p:cNvSpPr/>
          <p:nvPr/>
        </p:nvSpPr>
        <p:spPr>
          <a:xfrm>
            <a:off x="8359022" y="3857880"/>
            <a:ext cx="971550" cy="84323"/>
          </a:xfrm>
          <a:prstGeom prst="downArrow">
            <a:avLst>
              <a:gd name="adj1" fmla="val 100000"/>
              <a:gd name="adj2" fmla="val 90906"/>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正方形/長方形 25">
            <a:extLst>
              <a:ext uri="{FF2B5EF4-FFF2-40B4-BE49-F238E27FC236}">
                <a16:creationId xmlns:a16="http://schemas.microsoft.com/office/drawing/2014/main" id="{583AB95F-4036-CFE0-FE87-6F1AACCE2836}"/>
              </a:ext>
            </a:extLst>
          </p:cNvPr>
          <p:cNvSpPr/>
          <p:nvPr/>
        </p:nvSpPr>
        <p:spPr>
          <a:xfrm>
            <a:off x="6035040" y="4000158"/>
            <a:ext cx="6040396" cy="39249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100" dirty="0">
                <a:latin typeface="UD デジタル 教科書体 NK-B" panose="02020700000000000000" pitchFamily="18" charset="-128"/>
                <a:ea typeface="UD デジタル 教科書体 NK-B" panose="02020700000000000000" pitchFamily="18" charset="-128"/>
              </a:rPr>
              <a:t>センターに求められる市町村の支援体制構築等への支援（地域支援機能）について、国施策との整合性を確保し、さらなる強化を図ることが必要。</a:t>
            </a:r>
          </a:p>
        </p:txBody>
      </p:sp>
      <p:sp>
        <p:nvSpPr>
          <p:cNvPr id="27" name="正方形/長方形 26">
            <a:extLst>
              <a:ext uri="{FF2B5EF4-FFF2-40B4-BE49-F238E27FC236}">
                <a16:creationId xmlns:a16="http://schemas.microsoft.com/office/drawing/2014/main" id="{3501B4B3-237C-0A92-538B-FF5B861D2BE4}"/>
              </a:ext>
            </a:extLst>
          </p:cNvPr>
          <p:cNvSpPr/>
          <p:nvPr/>
        </p:nvSpPr>
        <p:spPr>
          <a:xfrm>
            <a:off x="6130856" y="3144567"/>
            <a:ext cx="2412039" cy="22952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latin typeface="UD デジタル 教科書体 NK-B" panose="02020700000000000000" pitchFamily="18" charset="-128"/>
                <a:ea typeface="UD デジタル 教科書体 NK-B" panose="02020700000000000000" pitchFamily="18" charset="-128"/>
              </a:rPr>
              <a:t>センターの地域支援機能の強化</a:t>
            </a:r>
          </a:p>
        </p:txBody>
      </p:sp>
      <p:sp>
        <p:nvSpPr>
          <p:cNvPr id="28" name="正方形/長方形 27">
            <a:extLst>
              <a:ext uri="{FF2B5EF4-FFF2-40B4-BE49-F238E27FC236}">
                <a16:creationId xmlns:a16="http://schemas.microsoft.com/office/drawing/2014/main" id="{2BE68F69-5FA0-DD3F-69DB-142163A7525C}"/>
              </a:ext>
            </a:extLst>
          </p:cNvPr>
          <p:cNvSpPr/>
          <p:nvPr/>
        </p:nvSpPr>
        <p:spPr>
          <a:xfrm>
            <a:off x="5992363" y="4571101"/>
            <a:ext cx="6127633" cy="960287"/>
          </a:xfrm>
          <a:prstGeom prst="rect">
            <a:avLst/>
          </a:prstGeom>
          <a:solidFill>
            <a:srgbClr val="FFFF66"/>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テキスト ボックス 28">
            <a:extLst>
              <a:ext uri="{FF2B5EF4-FFF2-40B4-BE49-F238E27FC236}">
                <a16:creationId xmlns:a16="http://schemas.microsoft.com/office/drawing/2014/main" id="{2B60FED1-5006-D859-3F8C-DFA523C91009}"/>
              </a:ext>
            </a:extLst>
          </p:cNvPr>
          <p:cNvSpPr txBox="1"/>
          <p:nvPr/>
        </p:nvSpPr>
        <p:spPr>
          <a:xfrm>
            <a:off x="6046112" y="4744962"/>
            <a:ext cx="6029324" cy="380548"/>
          </a:xfrm>
          <a:prstGeom prst="flowChartAlternateProcess">
            <a:avLst/>
          </a:prstGeom>
          <a:solidFill>
            <a:schemeClr val="bg1"/>
          </a:solidFill>
          <a:ln w="3175">
            <a:solidFill>
              <a:schemeClr val="tx1"/>
            </a:solidFill>
          </a:ln>
        </p:spPr>
        <p:txBody>
          <a:bodyPr wrap="square" lIns="36000" tIns="36000" rIns="36000" bIns="36000" rtlCol="0">
            <a:noAutofit/>
          </a:bodyPr>
          <a:lstStyle/>
          <a:p>
            <a:r>
              <a:rPr lang="ja-JP" altLang="en-US" sz="1050" dirty="0">
                <a:latin typeface="UD デジタル 教科書体 NK-B" panose="02020700000000000000" pitchFamily="18" charset="-128"/>
                <a:ea typeface="UD デジタル 教科書体 NK-B" panose="02020700000000000000" pitchFamily="18" charset="-128"/>
              </a:rPr>
              <a:t>生き辛さの緩和や二次障がいの予防に向け、早期の適切な診断と適切な支援が重要であるが、専門医の少なさや診療時間の長時間化などから、依然として、待期期間が長期に及び、支援開始が遅延。</a:t>
            </a:r>
            <a:endParaRPr lang="en-US" altLang="ja-JP" sz="1050" dirty="0">
              <a:latin typeface="UD デジタル 教科書体 NK-B" panose="02020700000000000000" pitchFamily="18" charset="-128"/>
              <a:ea typeface="UD デジタル 教科書体 NK-B" panose="02020700000000000000" pitchFamily="18" charset="-128"/>
            </a:endParaRPr>
          </a:p>
        </p:txBody>
      </p:sp>
      <p:sp>
        <p:nvSpPr>
          <p:cNvPr id="31" name="正方形/長方形 30">
            <a:extLst>
              <a:ext uri="{FF2B5EF4-FFF2-40B4-BE49-F238E27FC236}">
                <a16:creationId xmlns:a16="http://schemas.microsoft.com/office/drawing/2014/main" id="{E7B6239E-CB79-D9E0-9BE2-FFB62C6C70A1}"/>
              </a:ext>
            </a:extLst>
          </p:cNvPr>
          <p:cNvSpPr/>
          <p:nvPr/>
        </p:nvSpPr>
        <p:spPr>
          <a:xfrm>
            <a:off x="6046112" y="5268286"/>
            <a:ext cx="6018252" cy="211308"/>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100" dirty="0">
                <a:latin typeface="UD デジタル 教科書体 NK-B" panose="02020700000000000000" pitchFamily="18" charset="-128"/>
                <a:ea typeface="UD デジタル 教科書体 NK-B" panose="02020700000000000000" pitchFamily="18" charset="-128"/>
              </a:rPr>
              <a:t>医療と関係機関の情報連携により診断の効率化を図ることが必要。</a:t>
            </a:r>
          </a:p>
        </p:txBody>
      </p:sp>
      <p:sp>
        <p:nvSpPr>
          <p:cNvPr id="32" name="正方形/長方形 31">
            <a:extLst>
              <a:ext uri="{FF2B5EF4-FFF2-40B4-BE49-F238E27FC236}">
                <a16:creationId xmlns:a16="http://schemas.microsoft.com/office/drawing/2014/main" id="{4B11AD32-28EF-1076-EE2E-B069F07C8F5C}"/>
              </a:ext>
            </a:extLst>
          </p:cNvPr>
          <p:cNvSpPr/>
          <p:nvPr/>
        </p:nvSpPr>
        <p:spPr>
          <a:xfrm>
            <a:off x="6130856" y="4483140"/>
            <a:ext cx="2057398" cy="2122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latin typeface="UD デジタル 教科書体 NK-B" panose="02020700000000000000" pitchFamily="18" charset="-128"/>
                <a:ea typeface="UD デジタル 教科書体 NK-B" panose="02020700000000000000" pitchFamily="18" charset="-128"/>
              </a:rPr>
              <a:t>初診待機期間の解消</a:t>
            </a:r>
          </a:p>
        </p:txBody>
      </p:sp>
      <p:sp>
        <p:nvSpPr>
          <p:cNvPr id="33" name="正方形/長方形 32">
            <a:extLst>
              <a:ext uri="{FF2B5EF4-FFF2-40B4-BE49-F238E27FC236}">
                <a16:creationId xmlns:a16="http://schemas.microsoft.com/office/drawing/2014/main" id="{94A02D83-F62A-0D35-7F5B-356DC153783E}"/>
              </a:ext>
            </a:extLst>
          </p:cNvPr>
          <p:cNvSpPr/>
          <p:nvPr/>
        </p:nvSpPr>
        <p:spPr>
          <a:xfrm>
            <a:off x="5988352" y="5685963"/>
            <a:ext cx="6131644" cy="1137747"/>
          </a:xfrm>
          <a:prstGeom prst="rect">
            <a:avLst/>
          </a:prstGeom>
          <a:solidFill>
            <a:srgbClr val="FFFF66"/>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テキスト ボックス 33">
            <a:extLst>
              <a:ext uri="{FF2B5EF4-FFF2-40B4-BE49-F238E27FC236}">
                <a16:creationId xmlns:a16="http://schemas.microsoft.com/office/drawing/2014/main" id="{6FAEB384-FCC7-D0AF-B487-31123030429C}"/>
              </a:ext>
            </a:extLst>
          </p:cNvPr>
          <p:cNvSpPr txBox="1"/>
          <p:nvPr/>
        </p:nvSpPr>
        <p:spPr>
          <a:xfrm>
            <a:off x="6036939" y="5853167"/>
            <a:ext cx="6038497" cy="394269"/>
          </a:xfrm>
          <a:prstGeom prst="flowChartAlternateProcess">
            <a:avLst/>
          </a:prstGeom>
          <a:solidFill>
            <a:schemeClr val="bg1"/>
          </a:solidFill>
          <a:ln w="3175">
            <a:solidFill>
              <a:schemeClr val="tx1"/>
            </a:solidFill>
          </a:ln>
        </p:spPr>
        <p:txBody>
          <a:bodyPr wrap="square" lIns="36000" tIns="36000" rIns="36000" bIns="36000" rtlCol="0">
            <a:noAutofit/>
          </a:bodyPr>
          <a:lstStyle/>
          <a:p>
            <a:r>
              <a:rPr lang="ja-JP" altLang="en-US" sz="1050" dirty="0">
                <a:latin typeface="UD デジタル 教科書体 NK-B" panose="02020700000000000000" pitchFamily="18" charset="-128"/>
                <a:ea typeface="UD デジタル 教科書体 NK-B" panose="02020700000000000000" pitchFamily="18" charset="-128"/>
              </a:rPr>
              <a:t>改正法</a:t>
            </a:r>
            <a:r>
              <a:rPr lang="en-US" altLang="ja-JP" sz="1050" dirty="0">
                <a:latin typeface="UD デジタル 教科書体 NK-B" panose="02020700000000000000" pitchFamily="18" charset="-128"/>
                <a:ea typeface="UD デジタル 教科書体 NK-B" panose="02020700000000000000" pitchFamily="18" charset="-128"/>
              </a:rPr>
              <a:t>(H28</a:t>
            </a:r>
            <a:r>
              <a:rPr lang="ja-JP" altLang="en-US" sz="1050" dirty="0">
                <a:latin typeface="UD デジタル 教科書体 NK-B" panose="02020700000000000000" pitchFamily="18" charset="-128"/>
                <a:ea typeface="UD デジタル 教科書体 NK-B" panose="02020700000000000000" pitchFamily="18" charset="-128"/>
              </a:rPr>
              <a:t>）で明記された「家族相互で支え合うための活動」への支援を、拡大・深化させるためには、市町村レベルでの充実・強化が求められる。</a:t>
            </a:r>
            <a:endParaRPr lang="en-US" altLang="ja-JP" sz="1050" dirty="0">
              <a:latin typeface="UD デジタル 教科書体 NK-B" panose="02020700000000000000" pitchFamily="18" charset="-128"/>
              <a:ea typeface="UD デジタル 教科書体 NK-B" panose="02020700000000000000" pitchFamily="18" charset="-128"/>
            </a:endParaRPr>
          </a:p>
        </p:txBody>
      </p:sp>
      <p:sp>
        <p:nvSpPr>
          <p:cNvPr id="36" name="正方形/長方形 35">
            <a:extLst>
              <a:ext uri="{FF2B5EF4-FFF2-40B4-BE49-F238E27FC236}">
                <a16:creationId xmlns:a16="http://schemas.microsoft.com/office/drawing/2014/main" id="{50499E8F-4D49-4E8A-36B5-FA1FB12B8680}"/>
              </a:ext>
            </a:extLst>
          </p:cNvPr>
          <p:cNvSpPr/>
          <p:nvPr/>
        </p:nvSpPr>
        <p:spPr>
          <a:xfrm>
            <a:off x="6046112" y="6415868"/>
            <a:ext cx="6029324" cy="367125"/>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100" dirty="0">
                <a:latin typeface="UD デジタル 教科書体 NK-B" panose="02020700000000000000" pitchFamily="18" charset="-128"/>
                <a:ea typeface="UD デジタル 教科書体 NK-B" panose="02020700000000000000" pitchFamily="18" charset="-128"/>
              </a:rPr>
              <a:t>市町村が主体的に、家族支援プログラム等の実施者を地域で養成し、継続的に実施する体制を構築することが重要</a:t>
            </a:r>
          </a:p>
        </p:txBody>
      </p:sp>
      <p:sp>
        <p:nvSpPr>
          <p:cNvPr id="37" name="正方形/長方形 36">
            <a:extLst>
              <a:ext uri="{FF2B5EF4-FFF2-40B4-BE49-F238E27FC236}">
                <a16:creationId xmlns:a16="http://schemas.microsoft.com/office/drawing/2014/main" id="{09CD493C-40B5-96D1-A956-33F31B0E93B1}"/>
              </a:ext>
            </a:extLst>
          </p:cNvPr>
          <p:cNvSpPr/>
          <p:nvPr/>
        </p:nvSpPr>
        <p:spPr>
          <a:xfrm>
            <a:off x="6130856" y="5595668"/>
            <a:ext cx="2057398" cy="1958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latin typeface="UD デジタル 教科書体 NK-B" panose="02020700000000000000" pitchFamily="18" charset="-128"/>
                <a:ea typeface="UD デジタル 教科書体 NK-B" panose="02020700000000000000" pitchFamily="18" charset="-128"/>
              </a:rPr>
              <a:t>家族支援の充実・強化</a:t>
            </a:r>
          </a:p>
        </p:txBody>
      </p:sp>
      <p:sp>
        <p:nvSpPr>
          <p:cNvPr id="58" name="正方形/長方形 57"/>
          <p:cNvSpPr/>
          <p:nvPr/>
        </p:nvSpPr>
        <p:spPr>
          <a:xfrm>
            <a:off x="802107" y="3340379"/>
            <a:ext cx="5004332" cy="961101"/>
          </a:xfrm>
          <a:prstGeom prst="rect">
            <a:avLst/>
          </a:prstGeom>
          <a:ln/>
        </p:spPr>
        <p:style>
          <a:lnRef idx="2">
            <a:schemeClr val="dk1"/>
          </a:lnRef>
          <a:fillRef idx="1">
            <a:schemeClr val="lt1"/>
          </a:fillRef>
          <a:effectRef idx="0">
            <a:schemeClr val="dk1"/>
          </a:effectRef>
          <a:fontRef idx="minor">
            <a:schemeClr val="dk1"/>
          </a:fontRef>
        </p:style>
        <p:txBody>
          <a:bodyPr lIns="42523" tIns="21262" rIns="42523" bIns="21262" rtlCol="0" anchor="t" anchorCtr="0"/>
          <a:lstStyle/>
          <a:p>
            <a:pPr>
              <a:lnSpc>
                <a:spcPts val="1400"/>
              </a:lnSpc>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　地域生活支援と相談支援体制の充実</a:t>
            </a:r>
            <a:endPar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府は広域自治体として、</a:t>
            </a:r>
            <a:r>
              <a:rPr lang="ja-JP" altLang="en-US" sz="105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発達障がい</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児者が身近な地域で生活できるよう市町村の取組を支援</a:t>
            </a:r>
          </a:p>
          <a:p>
            <a:pPr>
              <a:lnSpc>
                <a:spcPts val="1400"/>
              </a:lnSpc>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発達障がい</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者支援センター事業 　</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発達障がい児者地域支援体制整備事業＜発達障がい者地域支援力向上事業＞</a:t>
            </a:r>
          </a:p>
        </p:txBody>
      </p:sp>
      <p:sp>
        <p:nvSpPr>
          <p:cNvPr id="60" name="テキスト ボックス 8"/>
          <p:cNvSpPr txBox="1">
            <a:spLocks noChangeArrowheads="1"/>
          </p:cNvSpPr>
          <p:nvPr/>
        </p:nvSpPr>
        <p:spPr bwMode="auto">
          <a:xfrm>
            <a:off x="802107" y="4519661"/>
            <a:ext cx="5004332" cy="1102012"/>
          </a:xfrm>
          <a:prstGeom prst="rect">
            <a:avLst/>
          </a:prstGeom>
          <a:solidFill>
            <a:schemeClr val="bg1"/>
          </a:solidFill>
          <a:ln w="9525">
            <a:solidFill>
              <a:schemeClr val="accent1"/>
            </a:solidFill>
            <a:miter lim="800000"/>
            <a:headEnd/>
            <a:tailEnd/>
          </a:ln>
          <a:effectLst/>
        </p:spPr>
        <p:txBody>
          <a:bodyPr wrap="square" lIns="21262" tIns="21262" rIns="21262" bIns="21262">
            <a:spAutoFit/>
          </a:bodyPr>
          <a:lstStyle>
            <a:lvl1pPr eaLnBrk="0" hangingPunct="0">
              <a:defRPr kumimoji="1" sz="2500">
                <a:solidFill>
                  <a:schemeClr val="tx1"/>
                </a:solidFill>
                <a:latin typeface="Calibri" pitchFamily="34" charset="0"/>
                <a:ea typeface="ＭＳ Ｐゴシック" pitchFamily="50" charset="-128"/>
              </a:defRPr>
            </a:lvl1pPr>
            <a:lvl2pPr marL="742950" indent="-285750" eaLnBrk="0" hangingPunct="0">
              <a:defRPr kumimoji="1" sz="2500">
                <a:solidFill>
                  <a:schemeClr val="tx1"/>
                </a:solidFill>
                <a:latin typeface="Calibri" pitchFamily="34" charset="0"/>
                <a:ea typeface="ＭＳ Ｐゴシック" pitchFamily="50" charset="-128"/>
              </a:defRPr>
            </a:lvl2pPr>
            <a:lvl3pPr marL="1143000" indent="-228600" eaLnBrk="0" hangingPunct="0">
              <a:defRPr kumimoji="1" sz="2500">
                <a:solidFill>
                  <a:schemeClr val="tx1"/>
                </a:solidFill>
                <a:latin typeface="Calibri" pitchFamily="34" charset="0"/>
                <a:ea typeface="ＭＳ Ｐゴシック" pitchFamily="50" charset="-128"/>
              </a:defRPr>
            </a:lvl3pPr>
            <a:lvl4pPr marL="1600200" indent="-228600" eaLnBrk="0" hangingPunct="0">
              <a:defRPr kumimoji="1" sz="2500">
                <a:solidFill>
                  <a:schemeClr val="tx1"/>
                </a:solidFill>
                <a:latin typeface="Calibri" pitchFamily="34" charset="0"/>
                <a:ea typeface="ＭＳ Ｐゴシック" pitchFamily="50" charset="-128"/>
              </a:defRPr>
            </a:lvl4pPr>
            <a:lvl5pPr marL="2057400" indent="-228600" eaLnBrk="0" hangingPunct="0">
              <a:defRPr kumimoji="1" sz="2500">
                <a:solidFill>
                  <a:schemeClr val="tx1"/>
                </a:solidFill>
                <a:latin typeface="Calibri" pitchFamily="34" charset="0"/>
                <a:ea typeface="ＭＳ Ｐゴシック" pitchFamily="50" charset="-128"/>
              </a:defRPr>
            </a:lvl5pPr>
            <a:lvl6pPr marL="25146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6pPr>
            <a:lvl7pPr marL="29718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7pPr>
            <a:lvl8pPr marL="34290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8pPr>
            <a:lvl9pPr marL="38862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9pPr>
          </a:lstStyle>
          <a:p>
            <a:pPr eaLnBrk="1" hangingPunct="1">
              <a:lnSpc>
                <a:spcPts val="1400"/>
              </a:lnSpc>
              <a:defRPr/>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６　医療機関での初診待期期間の解消等</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400"/>
              </a:lnSpc>
              <a:defRPr/>
            </a:pP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err="1">
                <a:latin typeface="Meiryo UI" panose="020B0604030504040204" pitchFamily="50" charset="-128"/>
                <a:ea typeface="Meiryo UI" panose="020B0604030504040204" pitchFamily="50" charset="-128"/>
                <a:cs typeface="Meiryo UI" panose="020B0604030504040204" pitchFamily="50" charset="-128"/>
              </a:rPr>
              <a:t>発達障がい</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児者地域支援体制整備事業</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400"/>
              </a:lnSpc>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　　　　＜発達障がい医療機関初診待機解消事業＞</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 </a:t>
            </a:r>
          </a:p>
          <a:p>
            <a:pPr indent="-266700" eaLnBrk="1" hangingPunct="1">
              <a:lnSpc>
                <a:spcPts val="1400"/>
              </a:lnSpc>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　　　①登録医療機関を増やすための専門的研修等　</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indent="-266700" eaLnBrk="1" hangingPunct="1">
              <a:lnSpc>
                <a:spcPts val="1400"/>
              </a:lnSpc>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　　　②初診待機解消を図るためのアセスメント機能の強化　　</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indent="-266700" eaLnBrk="1" hangingPunct="1">
              <a:lnSpc>
                <a:spcPts val="1400"/>
              </a:lnSpc>
              <a:defRPr/>
            </a:pPr>
            <a:r>
              <a:rPr lang="en-US" altLang="ja-JP"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③拠点医療機関を核とした医療機関連携体制の確保等</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8"/>
          <p:cNvSpPr txBox="1">
            <a:spLocks noChangeArrowheads="1"/>
          </p:cNvSpPr>
          <p:nvPr/>
        </p:nvSpPr>
        <p:spPr bwMode="auto">
          <a:xfrm>
            <a:off x="803385" y="5846142"/>
            <a:ext cx="5003054" cy="783257"/>
          </a:xfrm>
          <a:prstGeom prst="rect">
            <a:avLst/>
          </a:prstGeom>
          <a:solidFill>
            <a:schemeClr val="bg1"/>
          </a:solidFill>
          <a:ln w="9525">
            <a:solidFill>
              <a:schemeClr val="accent1"/>
            </a:solidFill>
            <a:miter lim="800000"/>
            <a:headEnd/>
            <a:tailEnd/>
          </a:ln>
          <a:effectLst/>
        </p:spPr>
        <p:txBody>
          <a:bodyPr wrap="square" lIns="21262" tIns="21262" rIns="21262" bIns="21262">
            <a:noAutofit/>
          </a:bodyPr>
          <a:lstStyle>
            <a:lvl1pPr eaLnBrk="0" hangingPunct="0">
              <a:defRPr kumimoji="1" sz="2500">
                <a:solidFill>
                  <a:schemeClr val="tx1"/>
                </a:solidFill>
                <a:latin typeface="Calibri" pitchFamily="34" charset="0"/>
                <a:ea typeface="ＭＳ Ｐゴシック" pitchFamily="50" charset="-128"/>
              </a:defRPr>
            </a:lvl1pPr>
            <a:lvl2pPr marL="742950" indent="-285750" eaLnBrk="0" hangingPunct="0">
              <a:defRPr kumimoji="1" sz="2500">
                <a:solidFill>
                  <a:schemeClr val="tx1"/>
                </a:solidFill>
                <a:latin typeface="Calibri" pitchFamily="34" charset="0"/>
                <a:ea typeface="ＭＳ Ｐゴシック" pitchFamily="50" charset="-128"/>
              </a:defRPr>
            </a:lvl2pPr>
            <a:lvl3pPr marL="1143000" indent="-228600" eaLnBrk="0" hangingPunct="0">
              <a:defRPr kumimoji="1" sz="2500">
                <a:solidFill>
                  <a:schemeClr val="tx1"/>
                </a:solidFill>
                <a:latin typeface="Calibri" pitchFamily="34" charset="0"/>
                <a:ea typeface="ＭＳ Ｐゴシック" pitchFamily="50" charset="-128"/>
              </a:defRPr>
            </a:lvl3pPr>
            <a:lvl4pPr marL="1600200" indent="-228600" eaLnBrk="0" hangingPunct="0">
              <a:defRPr kumimoji="1" sz="2500">
                <a:solidFill>
                  <a:schemeClr val="tx1"/>
                </a:solidFill>
                <a:latin typeface="Calibri" pitchFamily="34" charset="0"/>
                <a:ea typeface="ＭＳ Ｐゴシック" pitchFamily="50" charset="-128"/>
              </a:defRPr>
            </a:lvl4pPr>
            <a:lvl5pPr marL="2057400" indent="-228600" eaLnBrk="0" hangingPunct="0">
              <a:defRPr kumimoji="1" sz="2500">
                <a:solidFill>
                  <a:schemeClr val="tx1"/>
                </a:solidFill>
                <a:latin typeface="Calibri" pitchFamily="34" charset="0"/>
                <a:ea typeface="ＭＳ Ｐゴシック" pitchFamily="50" charset="-128"/>
              </a:defRPr>
            </a:lvl5pPr>
            <a:lvl6pPr marL="25146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6pPr>
            <a:lvl7pPr marL="29718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7pPr>
            <a:lvl8pPr marL="34290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8pPr>
            <a:lvl9pPr marL="38862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9pPr>
          </a:lstStyle>
          <a:p>
            <a:pPr eaLnBrk="1" hangingPunct="1">
              <a:defRPr/>
            </a:pPr>
            <a:r>
              <a:rPr lang="ja-JP" altLang="en-US"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７　家族支援の充実</a:t>
            </a:r>
            <a:endParaRPr lang="en-US" altLang="ja-JP"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  ペアレントサポート事業   </a:t>
            </a:r>
            <a:r>
              <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p>
          <a:p>
            <a:pPr eaLnBrk="1" hangingPunct="1">
              <a:defRPr/>
            </a:pP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：ペアレント・メンター事業（ペアレント・メンター</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活動の普及促進）</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defRPr/>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   　  ：ペアレント・プログラム等フォローアップ研修事業</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山形 43"/>
          <p:cNvSpPr/>
          <p:nvPr/>
        </p:nvSpPr>
        <p:spPr>
          <a:xfrm>
            <a:off x="5863589" y="3619053"/>
            <a:ext cx="104776" cy="56197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62" name="山形 61"/>
          <p:cNvSpPr/>
          <p:nvPr/>
        </p:nvSpPr>
        <p:spPr>
          <a:xfrm>
            <a:off x="5865494" y="4767289"/>
            <a:ext cx="104776" cy="56197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63" name="山形 62"/>
          <p:cNvSpPr/>
          <p:nvPr/>
        </p:nvSpPr>
        <p:spPr>
          <a:xfrm>
            <a:off x="5855947" y="5955550"/>
            <a:ext cx="104776" cy="56197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64" name="角丸四角形 63"/>
          <p:cNvSpPr/>
          <p:nvPr/>
        </p:nvSpPr>
        <p:spPr>
          <a:xfrm>
            <a:off x="112605" y="3144567"/>
            <a:ext cx="503578" cy="36612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a:latin typeface="UD デジタル 教科書体 NK-B" panose="02020700000000000000" pitchFamily="18" charset="-128"/>
                <a:ea typeface="UD デジタル 教科書体 NK-B" panose="02020700000000000000" pitchFamily="18" charset="-128"/>
              </a:rPr>
              <a:t>地域生活支援促進事業に位置付け</a:t>
            </a:r>
            <a:endParaRPr lang="en-US" altLang="ja-JP" sz="1400" dirty="0">
              <a:latin typeface="UD デジタル 教科書体 NK-B" panose="02020700000000000000" pitchFamily="18" charset="-128"/>
              <a:ea typeface="UD デジタル 教科書体 NK-B" panose="02020700000000000000" pitchFamily="18" charset="-128"/>
            </a:endParaRPr>
          </a:p>
          <a:p>
            <a:pPr algn="ctr"/>
            <a:r>
              <a:rPr lang="ja-JP" altLang="en-US" sz="900" dirty="0">
                <a:latin typeface="UD デジタル 教科書体 NK-B" panose="02020700000000000000" pitchFamily="18" charset="-128"/>
                <a:ea typeface="UD デジタル 教科書体 NK-B" panose="02020700000000000000" pitchFamily="18" charset="-128"/>
              </a:rPr>
              <a:t>　　　　　</a:t>
            </a:r>
            <a:r>
              <a:rPr lang="ja-JP" altLang="en-US" sz="800" dirty="0">
                <a:latin typeface="UD デジタル 教科書体 NK-B" panose="02020700000000000000" pitchFamily="18" charset="-128"/>
                <a:ea typeface="UD デジタル 教科書体 NK-B" panose="02020700000000000000" pitchFamily="18" charset="-128"/>
              </a:rPr>
              <a:t>　（国として促進すべき事業として特別枠に位置付け、</a:t>
            </a:r>
            <a:r>
              <a:rPr lang="en-US" altLang="ja-JP" sz="800" dirty="0">
                <a:latin typeface="UD デジタル 教科書体 NK-B" panose="02020700000000000000" pitchFamily="18" charset="-128"/>
                <a:ea typeface="UD デジタル 教科書体 NK-B" panose="02020700000000000000" pitchFamily="18" charset="-128"/>
              </a:rPr>
              <a:t>5</a:t>
            </a:r>
            <a:r>
              <a:rPr lang="ja-JP" altLang="en-US" sz="800" dirty="0">
                <a:latin typeface="UD デジタル 教科書体 NK-B" panose="02020700000000000000" pitchFamily="18" charset="-128"/>
                <a:ea typeface="UD デジタル 教科書体 NK-B" panose="02020700000000000000" pitchFamily="18" charset="-128"/>
              </a:rPr>
              <a:t>割等の</a:t>
            </a:r>
            <a:endParaRPr lang="en-US" altLang="ja-JP" sz="800" dirty="0">
              <a:latin typeface="UD デジタル 教科書体 NK-B" panose="02020700000000000000" pitchFamily="18" charset="-128"/>
              <a:ea typeface="UD デジタル 教科書体 NK-B" panose="02020700000000000000" pitchFamily="18" charset="-128"/>
            </a:endParaRPr>
          </a:p>
          <a:p>
            <a:pPr algn="ctr"/>
            <a:r>
              <a:rPr lang="ja-JP" altLang="en-US" sz="800" dirty="0">
                <a:latin typeface="UD デジタル 教科書体 NK-B" panose="02020700000000000000" pitchFamily="18" charset="-128"/>
                <a:ea typeface="UD デジタル 教科書体 NK-B" panose="02020700000000000000" pitchFamily="18" charset="-128"/>
              </a:rPr>
              <a:t>補助率を確保し質の高い事業の実施を図る）</a:t>
            </a:r>
          </a:p>
        </p:txBody>
      </p:sp>
      <p:sp>
        <p:nvSpPr>
          <p:cNvPr id="65" name="正方形/長方形 64"/>
          <p:cNvSpPr/>
          <p:nvPr/>
        </p:nvSpPr>
        <p:spPr>
          <a:xfrm>
            <a:off x="922761" y="4034474"/>
            <a:ext cx="4780809" cy="183196"/>
          </a:xfrm>
          <a:prstGeom prst="rect">
            <a:avLst/>
          </a:prstGeom>
          <a:noFill/>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66" name="正方形/長方形 65"/>
          <p:cNvSpPr/>
          <p:nvPr/>
        </p:nvSpPr>
        <p:spPr>
          <a:xfrm>
            <a:off x="928079" y="5210483"/>
            <a:ext cx="3694179" cy="218767"/>
          </a:xfrm>
          <a:prstGeom prst="rect">
            <a:avLst/>
          </a:prstGeom>
          <a:noFill/>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67" name="正方形/長方形 66"/>
          <p:cNvSpPr/>
          <p:nvPr/>
        </p:nvSpPr>
        <p:spPr>
          <a:xfrm>
            <a:off x="905281" y="6387064"/>
            <a:ext cx="3694179" cy="158149"/>
          </a:xfrm>
          <a:prstGeom prst="rect">
            <a:avLst/>
          </a:prstGeom>
          <a:noFill/>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41" name="矢印: 下 12">
            <a:extLst>
              <a:ext uri="{FF2B5EF4-FFF2-40B4-BE49-F238E27FC236}">
                <a16:creationId xmlns:a16="http://schemas.microsoft.com/office/drawing/2014/main" id="{DA715A65-755F-B48C-4FDA-F320C3710575}"/>
              </a:ext>
            </a:extLst>
          </p:cNvPr>
          <p:cNvSpPr/>
          <p:nvPr/>
        </p:nvSpPr>
        <p:spPr>
          <a:xfrm>
            <a:off x="8359022" y="5153125"/>
            <a:ext cx="971550" cy="84323"/>
          </a:xfrm>
          <a:prstGeom prst="downArrow">
            <a:avLst>
              <a:gd name="adj1" fmla="val 100000"/>
              <a:gd name="adj2" fmla="val 90906"/>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 name="矢印: 下 12">
            <a:extLst>
              <a:ext uri="{FF2B5EF4-FFF2-40B4-BE49-F238E27FC236}">
                <a16:creationId xmlns:a16="http://schemas.microsoft.com/office/drawing/2014/main" id="{DA715A65-755F-B48C-4FDA-F320C3710575}"/>
              </a:ext>
            </a:extLst>
          </p:cNvPr>
          <p:cNvSpPr/>
          <p:nvPr/>
        </p:nvSpPr>
        <p:spPr>
          <a:xfrm>
            <a:off x="8359022" y="6290960"/>
            <a:ext cx="971550" cy="84323"/>
          </a:xfrm>
          <a:prstGeom prst="downArrow">
            <a:avLst>
              <a:gd name="adj1" fmla="val 100000"/>
              <a:gd name="adj2" fmla="val 90906"/>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8" name="角丸四角形 107"/>
          <p:cNvSpPr/>
          <p:nvPr/>
        </p:nvSpPr>
        <p:spPr>
          <a:xfrm>
            <a:off x="112605" y="1928379"/>
            <a:ext cx="503578" cy="11370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a:latin typeface="UD デジタル 教科書体 NK-B" panose="02020700000000000000" pitchFamily="18" charset="-128"/>
                <a:ea typeface="UD デジタル 教科書体 NK-B" panose="02020700000000000000" pitchFamily="18" charset="-128"/>
              </a:rPr>
              <a:t>大阪府の先進的取組み　</a:t>
            </a:r>
            <a:r>
              <a:rPr lang="ja-JP" altLang="en-US" sz="900" dirty="0">
                <a:latin typeface="UD デジタル 教科書体 NK-B" panose="02020700000000000000" pitchFamily="18" charset="-128"/>
                <a:ea typeface="UD デジタル 教科書体 NK-B" panose="02020700000000000000" pitchFamily="18" charset="-128"/>
              </a:rPr>
              <a:t>　　　　</a:t>
            </a:r>
            <a:endParaRPr lang="ja-JP" altLang="en-US" sz="600" dirty="0">
              <a:latin typeface="UD デジタル 教科書体 NK-B" panose="02020700000000000000" pitchFamily="18" charset="-128"/>
              <a:ea typeface="UD デジタル 教科書体 NK-B" panose="02020700000000000000" pitchFamily="18" charset="-128"/>
            </a:endParaRPr>
          </a:p>
        </p:txBody>
      </p:sp>
      <p:sp>
        <p:nvSpPr>
          <p:cNvPr id="109" name="テキスト ボックス 8"/>
          <p:cNvSpPr txBox="1">
            <a:spLocks noChangeArrowheads="1"/>
          </p:cNvSpPr>
          <p:nvPr/>
        </p:nvSpPr>
        <p:spPr bwMode="auto">
          <a:xfrm>
            <a:off x="802106" y="2132221"/>
            <a:ext cx="5004333" cy="847840"/>
          </a:xfrm>
          <a:prstGeom prst="rect">
            <a:avLst/>
          </a:prstGeom>
          <a:solidFill>
            <a:schemeClr val="bg1"/>
          </a:solidFill>
          <a:ln w="9525">
            <a:solidFill>
              <a:schemeClr val="accent1"/>
            </a:solidFill>
            <a:miter lim="800000"/>
            <a:headEnd/>
            <a:tailEnd/>
          </a:ln>
          <a:effectLst/>
        </p:spPr>
        <p:txBody>
          <a:bodyPr wrap="square" lIns="21262" tIns="21262" rIns="21262" bIns="21262">
            <a:spAutoFit/>
          </a:bodyPr>
          <a:lstStyle>
            <a:lvl1pPr eaLnBrk="0" hangingPunct="0">
              <a:defRPr kumimoji="1" sz="2500">
                <a:solidFill>
                  <a:schemeClr val="tx1"/>
                </a:solidFill>
                <a:latin typeface="Calibri" pitchFamily="34" charset="0"/>
                <a:ea typeface="ＭＳ Ｐゴシック" pitchFamily="50" charset="-128"/>
              </a:defRPr>
            </a:lvl1pPr>
            <a:lvl2pPr marL="742950" indent="-285750" eaLnBrk="0" hangingPunct="0">
              <a:defRPr kumimoji="1" sz="2500">
                <a:solidFill>
                  <a:schemeClr val="tx1"/>
                </a:solidFill>
                <a:latin typeface="Calibri" pitchFamily="34" charset="0"/>
                <a:ea typeface="ＭＳ Ｐゴシック" pitchFamily="50" charset="-128"/>
              </a:defRPr>
            </a:lvl2pPr>
            <a:lvl3pPr marL="1143000" indent="-228600" eaLnBrk="0" hangingPunct="0">
              <a:defRPr kumimoji="1" sz="2500">
                <a:solidFill>
                  <a:schemeClr val="tx1"/>
                </a:solidFill>
                <a:latin typeface="Calibri" pitchFamily="34" charset="0"/>
                <a:ea typeface="ＭＳ Ｐゴシック" pitchFamily="50" charset="-128"/>
              </a:defRPr>
            </a:lvl3pPr>
            <a:lvl4pPr marL="1600200" indent="-228600" eaLnBrk="0" hangingPunct="0">
              <a:defRPr kumimoji="1" sz="2500">
                <a:solidFill>
                  <a:schemeClr val="tx1"/>
                </a:solidFill>
                <a:latin typeface="Calibri" pitchFamily="34" charset="0"/>
                <a:ea typeface="ＭＳ Ｐゴシック" pitchFamily="50" charset="-128"/>
              </a:defRPr>
            </a:lvl4pPr>
            <a:lvl5pPr marL="2057400" indent="-228600" eaLnBrk="0" hangingPunct="0">
              <a:defRPr kumimoji="1" sz="2500">
                <a:solidFill>
                  <a:schemeClr val="tx1"/>
                </a:solidFill>
                <a:latin typeface="Calibri" pitchFamily="34" charset="0"/>
                <a:ea typeface="ＭＳ Ｐゴシック" pitchFamily="50" charset="-128"/>
              </a:defRPr>
            </a:lvl5pPr>
            <a:lvl6pPr marL="25146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6pPr>
            <a:lvl7pPr marL="29718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7pPr>
            <a:lvl8pPr marL="34290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8pPr>
            <a:lvl9pPr marL="3886200" indent="-228600" defTabSz="1279525" eaLnBrk="0" fontAlgn="base" hangingPunct="0">
              <a:spcBef>
                <a:spcPct val="0"/>
              </a:spcBef>
              <a:spcAft>
                <a:spcPct val="0"/>
              </a:spcAft>
              <a:defRPr kumimoji="1" sz="2500">
                <a:solidFill>
                  <a:schemeClr val="tx1"/>
                </a:solidFill>
                <a:latin typeface="Calibri" pitchFamily="34" charset="0"/>
                <a:ea typeface="ＭＳ Ｐゴシック" pitchFamily="50" charset="-128"/>
              </a:defRPr>
            </a:lvl9pPr>
          </a:lstStyle>
          <a:p>
            <a:pPr eaLnBrk="1" hangingPunct="1">
              <a:lnSpc>
                <a:spcPts val="1300"/>
              </a:lnSpc>
              <a:defRPr/>
            </a:pPr>
            <a:r>
              <a:rPr lang="ja-JP" altLang="en-US" sz="1050" b="1" dirty="0">
                <a:solidFill>
                  <a:srgbClr val="000000"/>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２　子どもの時期の支援体制の充実</a:t>
            </a:r>
            <a:endParaRPr lang="en-US" altLang="ja-JP" sz="1050" b="1" dirty="0">
              <a:solidFill>
                <a:srgbClr val="000000"/>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a:p>
            <a:pPr eaLnBrk="1" hangingPunct="1">
              <a:lnSpc>
                <a:spcPts val="1300"/>
              </a:lnSpc>
              <a:spcBef>
                <a:spcPts val="177"/>
              </a:spcBef>
              <a:defRPr/>
            </a:pP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○発達</a:t>
            </a:r>
            <a:r>
              <a:rPr lang="ja-JP" altLang="en-US" sz="1050" dirty="0" err="1">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障がい</a:t>
            </a: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児向けに身近な地域で個別療育を確保する市町村の取組を支援</a:t>
            </a:r>
          </a:p>
          <a:p>
            <a:pPr eaLnBrk="1" hangingPunct="1">
              <a:lnSpc>
                <a:spcPts val="1300"/>
              </a:lnSpc>
              <a:spcBef>
                <a:spcPts val="709"/>
              </a:spcBef>
              <a:defRPr/>
            </a:pP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○大阪府発達支援拠点による</a:t>
            </a:r>
            <a:r>
              <a:rPr lang="ja-JP" altLang="en-US" sz="1050" dirty="0" err="1">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障がい</a:t>
            </a: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児通所支援事業所や学校に対する機関支援を実施</a:t>
            </a:r>
            <a:endParaRPr lang="en-US" altLang="ja-JP" sz="105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a:p>
            <a:pPr eaLnBrk="1" hangingPunct="1">
              <a:lnSpc>
                <a:spcPts val="1300"/>
              </a:lnSpc>
              <a:spcBef>
                <a:spcPts val="177"/>
              </a:spcBef>
              <a:spcAft>
                <a:spcPts val="354"/>
              </a:spcAft>
              <a:defRPr/>
            </a:pP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a:t>
            </a:r>
            <a:r>
              <a:rPr lang="ja-JP" altLang="en-US" sz="1050" dirty="0" err="1">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発達障がい</a:t>
            </a: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児者地域支援体制整備事業＜障がい児通所支援事業者等育成事業</a:t>
            </a:r>
            <a:r>
              <a:rPr lang="ja-JP" altLang="en-US" sz="1050"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sz="76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768"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817849" y="2578841"/>
            <a:ext cx="4988589" cy="360198"/>
          </a:xfrm>
          <a:prstGeom prst="rect">
            <a:avLst/>
          </a:prstGeom>
          <a:noFill/>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111" name="山形 110"/>
          <p:cNvSpPr/>
          <p:nvPr/>
        </p:nvSpPr>
        <p:spPr>
          <a:xfrm>
            <a:off x="5863589" y="2266400"/>
            <a:ext cx="104776" cy="561975"/>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12" name="正方形/長方形 111">
            <a:extLst>
              <a:ext uri="{FF2B5EF4-FFF2-40B4-BE49-F238E27FC236}">
                <a16:creationId xmlns:a16="http://schemas.microsoft.com/office/drawing/2014/main" id="{94A02D83-F62A-0D35-7F5B-356DC153783E}"/>
              </a:ext>
            </a:extLst>
          </p:cNvPr>
          <p:cNvSpPr/>
          <p:nvPr/>
        </p:nvSpPr>
        <p:spPr>
          <a:xfrm>
            <a:off x="5988352" y="2118349"/>
            <a:ext cx="6111628" cy="947124"/>
          </a:xfrm>
          <a:prstGeom prst="rect">
            <a:avLst/>
          </a:prstGeom>
          <a:solidFill>
            <a:srgbClr val="FFFF66"/>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3" name="テキスト ボックス 112">
            <a:extLst>
              <a:ext uri="{FF2B5EF4-FFF2-40B4-BE49-F238E27FC236}">
                <a16:creationId xmlns:a16="http://schemas.microsoft.com/office/drawing/2014/main" id="{6FAEB384-FCC7-D0AF-B487-31123030429C}"/>
              </a:ext>
            </a:extLst>
          </p:cNvPr>
          <p:cNvSpPr txBox="1"/>
          <p:nvPr/>
        </p:nvSpPr>
        <p:spPr>
          <a:xfrm>
            <a:off x="6035040" y="2212646"/>
            <a:ext cx="6029324" cy="441671"/>
          </a:xfrm>
          <a:prstGeom prst="flowChartAlternateProcess">
            <a:avLst/>
          </a:prstGeom>
          <a:solidFill>
            <a:schemeClr val="bg1"/>
          </a:solidFill>
          <a:ln w="3175">
            <a:solidFill>
              <a:schemeClr val="tx1"/>
            </a:solidFill>
          </a:ln>
        </p:spPr>
        <p:txBody>
          <a:bodyPr wrap="square" lIns="36000" tIns="36000" rIns="36000" bIns="36000" rtlCol="0">
            <a:noAutofit/>
          </a:bodyPr>
          <a:lstStyle/>
          <a:p>
            <a:r>
              <a:rPr lang="en-US" altLang="ja-JP" sz="1050" dirty="0">
                <a:latin typeface="UD デジタル 教科書体 NK-B" panose="02020700000000000000" pitchFamily="18" charset="-128"/>
                <a:ea typeface="UD デジタル 教科書体 NK-B" panose="02020700000000000000" pitchFamily="18" charset="-128"/>
              </a:rPr>
              <a:t>R6</a:t>
            </a:r>
            <a:r>
              <a:rPr lang="ja-JP" altLang="en-US" sz="1050" dirty="0">
                <a:latin typeface="UD デジタル 教科書体 NK-B" panose="02020700000000000000" pitchFamily="18" charset="-128"/>
                <a:ea typeface="UD デジタル 教科書体 NK-B" panose="02020700000000000000" pitchFamily="18" charset="-128"/>
              </a:rPr>
              <a:t>改正児童福祉法施行による児童発達支援センターを中心とした地域の障害児通所支援の体制整備の中においても、専門性や特定の分野に強みを持つ事業所との連携の重要性が求められている。</a:t>
            </a:r>
            <a:endParaRPr lang="en-US" altLang="ja-JP" sz="1050" dirty="0">
              <a:latin typeface="UD デジタル 教科書体 NK-B" panose="02020700000000000000" pitchFamily="18" charset="-128"/>
              <a:ea typeface="UD デジタル 教科書体 NK-B" panose="02020700000000000000" pitchFamily="18" charset="-128"/>
            </a:endParaRPr>
          </a:p>
        </p:txBody>
      </p:sp>
      <p:sp>
        <p:nvSpPr>
          <p:cNvPr id="114" name="正方形/長方形 113">
            <a:extLst>
              <a:ext uri="{FF2B5EF4-FFF2-40B4-BE49-F238E27FC236}">
                <a16:creationId xmlns:a16="http://schemas.microsoft.com/office/drawing/2014/main" id="{50499E8F-4D49-4E8A-36B5-FA1FB12B8680}"/>
              </a:ext>
            </a:extLst>
          </p:cNvPr>
          <p:cNvSpPr/>
          <p:nvPr/>
        </p:nvSpPr>
        <p:spPr>
          <a:xfrm>
            <a:off x="6035040" y="2849804"/>
            <a:ext cx="6029324" cy="180429"/>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100" dirty="0">
                <a:latin typeface="UD デジタル 教科書体 NK-B" panose="02020700000000000000" pitchFamily="18" charset="-128"/>
                <a:ea typeface="UD デジタル 教科書体 NK-B" panose="02020700000000000000" pitchFamily="18" charset="-128"/>
              </a:rPr>
              <a:t>発達支援拠点と児童発達支援センターの連携</a:t>
            </a:r>
          </a:p>
        </p:txBody>
      </p:sp>
      <p:sp>
        <p:nvSpPr>
          <p:cNvPr id="115" name="正方形/長方形 114">
            <a:extLst>
              <a:ext uri="{FF2B5EF4-FFF2-40B4-BE49-F238E27FC236}">
                <a16:creationId xmlns:a16="http://schemas.microsoft.com/office/drawing/2014/main" id="{09CD493C-40B5-96D1-A956-33F31B0E93B1}"/>
              </a:ext>
            </a:extLst>
          </p:cNvPr>
          <p:cNvSpPr/>
          <p:nvPr/>
        </p:nvSpPr>
        <p:spPr>
          <a:xfrm>
            <a:off x="6149340" y="1923976"/>
            <a:ext cx="2393555" cy="2528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latin typeface="UD デジタル 教科書体 NK-B" panose="02020700000000000000" pitchFamily="18" charset="-128"/>
                <a:ea typeface="UD デジタル 教科書体 NK-B" panose="02020700000000000000" pitchFamily="18" charset="-128"/>
              </a:rPr>
              <a:t>発達支援拠点の専門性の発揮</a:t>
            </a:r>
          </a:p>
        </p:txBody>
      </p:sp>
      <p:sp>
        <p:nvSpPr>
          <p:cNvPr id="116" name="矢印: 下 12">
            <a:extLst>
              <a:ext uri="{FF2B5EF4-FFF2-40B4-BE49-F238E27FC236}">
                <a16:creationId xmlns:a16="http://schemas.microsoft.com/office/drawing/2014/main" id="{DA715A65-755F-B48C-4FDA-F320C3710575}"/>
              </a:ext>
            </a:extLst>
          </p:cNvPr>
          <p:cNvSpPr/>
          <p:nvPr/>
        </p:nvSpPr>
        <p:spPr>
          <a:xfrm>
            <a:off x="8359022" y="2711555"/>
            <a:ext cx="971550" cy="84323"/>
          </a:xfrm>
          <a:prstGeom prst="downArrow">
            <a:avLst>
              <a:gd name="adj1" fmla="val 100000"/>
              <a:gd name="adj2" fmla="val 90906"/>
            </a:avLst>
          </a:prstGeom>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9081802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448800" y="6441694"/>
            <a:ext cx="2743200" cy="365125"/>
          </a:xfrm>
        </p:spPr>
        <p:txBody>
          <a:bodyPr/>
          <a:lstStyle/>
          <a:p>
            <a:fld id="{49ABCAEC-7D34-E549-A96E-FCEDAADBE4B0}" type="slidenum">
              <a:rPr lang="en-US" smtClean="0"/>
              <a:pPr/>
              <a:t>40</a:t>
            </a:fld>
            <a:endParaRPr lang="en-US" dirty="0"/>
          </a:p>
        </p:txBody>
      </p:sp>
      <p:sp>
        <p:nvSpPr>
          <p:cNvPr id="7" name="テキスト ボックス 6"/>
          <p:cNvSpPr txBox="1"/>
          <p:nvPr/>
        </p:nvSpPr>
        <p:spPr>
          <a:xfrm>
            <a:off x="260252" y="678980"/>
            <a:ext cx="11465170" cy="338554"/>
          </a:xfrm>
          <a:prstGeom prst="rect">
            <a:avLst/>
          </a:prstGeom>
          <a:noFill/>
        </p:spPr>
        <p:txBody>
          <a:bodyPr wrap="square" rtlCol="0">
            <a:spAutoFit/>
          </a:bodyPr>
          <a:lstStyle/>
          <a:p>
            <a:pPr marL="285750" indent="-285750">
              <a:buFont typeface="Wingdings" panose="05000000000000000000" pitchFamily="2" charset="2"/>
              <a:buChar char="l"/>
            </a:pPr>
            <a:r>
              <a:rPr lang="ja-JP" altLang="en-US" sz="1600" b="1" dirty="0"/>
              <a:t>市町村におけるペアトレ、ペアプロ等家族支援の実施状況（令和</a:t>
            </a:r>
            <a:r>
              <a:rPr lang="en-US" altLang="ja-JP" sz="1600" b="1" dirty="0"/>
              <a:t>4</a:t>
            </a:r>
            <a:r>
              <a:rPr lang="ja-JP" altLang="en-US" sz="1600" b="1" dirty="0"/>
              <a:t>年度）</a:t>
            </a:r>
          </a:p>
        </p:txBody>
      </p:sp>
      <p:grpSp>
        <p:nvGrpSpPr>
          <p:cNvPr id="11" name="グループ化 10"/>
          <p:cNvGrpSpPr/>
          <p:nvPr/>
        </p:nvGrpSpPr>
        <p:grpSpPr>
          <a:xfrm>
            <a:off x="260252" y="132066"/>
            <a:ext cx="11310426" cy="463848"/>
            <a:chOff x="0" y="3575320"/>
            <a:chExt cx="8261839" cy="582968"/>
          </a:xfrm>
          <a:scene3d>
            <a:camera prst="orthographicFront"/>
            <a:lightRig rig="flat" dir="t"/>
          </a:scene3d>
        </p:grpSpPr>
        <p:sp>
          <p:nvSpPr>
            <p:cNvPr id="12" name="角丸四角形 11"/>
            <p:cNvSpPr/>
            <p:nvPr/>
          </p:nvSpPr>
          <p:spPr>
            <a:xfrm>
              <a:off x="0" y="3575320"/>
              <a:ext cx="8261839" cy="582968"/>
            </a:xfrm>
            <a:prstGeom prst="roundRect">
              <a:avLst/>
            </a:prstGeom>
            <a:sp3d prstMaterial="dkEdge">
              <a:bevelT w="8200" h="38100"/>
            </a:sp3d>
          </p:spPr>
          <p:style>
            <a:lnRef idx="0">
              <a:schemeClr val="lt1">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3" name="角丸四角形 4"/>
            <p:cNvSpPr txBox="1"/>
            <p:nvPr/>
          </p:nvSpPr>
          <p:spPr>
            <a:xfrm>
              <a:off x="28458" y="3603778"/>
              <a:ext cx="8204923" cy="526052"/>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kumimoji="1" lang="ja-JP" altLang="en-US" kern="1200" dirty="0">
                  <a:ln w="0"/>
                  <a:solidFill>
                    <a:schemeClr val="tx1"/>
                  </a:solidFill>
                  <a:effectLst>
                    <a:outerShdw blurRad="38100" dist="19050" dir="2700000" algn="tl" rotWithShape="0">
                      <a:schemeClr val="dk1">
                        <a:alpha val="40000"/>
                      </a:schemeClr>
                    </a:outerShdw>
                  </a:effectLst>
                </a:rPr>
                <a:t>ペアレント・トレーニング（以下ペアトレ）、ペアレント・プログラム（以下ペアプロ）</a:t>
              </a:r>
            </a:p>
          </p:txBody>
        </p:sp>
      </p:grpSp>
      <p:graphicFrame>
        <p:nvGraphicFramePr>
          <p:cNvPr id="14" name="表 13"/>
          <p:cNvGraphicFramePr>
            <a:graphicFrameLocks noGrp="1"/>
          </p:cNvGraphicFramePr>
          <p:nvPr/>
        </p:nvGraphicFramePr>
        <p:xfrm>
          <a:off x="353551" y="1066819"/>
          <a:ext cx="7608764" cy="668655"/>
        </p:xfrm>
        <a:graphic>
          <a:graphicData uri="http://schemas.openxmlformats.org/drawingml/2006/table">
            <a:tbl>
              <a:tblPr>
                <a:tableStyleId>{5DA37D80-6434-44D0-A028-1B22A696006F}</a:tableStyleId>
              </a:tblPr>
              <a:tblGrid>
                <a:gridCol w="1902191">
                  <a:extLst>
                    <a:ext uri="{9D8B030D-6E8A-4147-A177-3AD203B41FA5}">
                      <a16:colId xmlns:a16="http://schemas.microsoft.com/office/drawing/2014/main" val="2686986404"/>
                    </a:ext>
                  </a:extLst>
                </a:gridCol>
                <a:gridCol w="1902191">
                  <a:extLst>
                    <a:ext uri="{9D8B030D-6E8A-4147-A177-3AD203B41FA5}">
                      <a16:colId xmlns:a16="http://schemas.microsoft.com/office/drawing/2014/main" val="1948541651"/>
                    </a:ext>
                  </a:extLst>
                </a:gridCol>
                <a:gridCol w="1902191">
                  <a:extLst>
                    <a:ext uri="{9D8B030D-6E8A-4147-A177-3AD203B41FA5}">
                      <a16:colId xmlns:a16="http://schemas.microsoft.com/office/drawing/2014/main" val="1431488577"/>
                    </a:ext>
                  </a:extLst>
                </a:gridCol>
                <a:gridCol w="1902191">
                  <a:extLst>
                    <a:ext uri="{9D8B030D-6E8A-4147-A177-3AD203B41FA5}">
                      <a16:colId xmlns:a16="http://schemas.microsoft.com/office/drawing/2014/main" val="2749079353"/>
                    </a:ext>
                  </a:extLst>
                </a:gridCol>
              </a:tblGrid>
              <a:tr h="211542">
                <a:tc>
                  <a:txBody>
                    <a:bodyPr/>
                    <a:lstStyle/>
                    <a:p>
                      <a:pPr algn="ctr" fontAlgn="ctr"/>
                      <a:r>
                        <a:rPr lang="ja-JP" altLang="en-US" sz="1400" u="none" strike="noStrike" dirty="0">
                          <a:effectLst/>
                        </a:rPr>
                        <a:t>　</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400" u="none" strike="noStrike">
                          <a:effectLst/>
                        </a:rPr>
                        <a:t>ペアトレ</a:t>
                      </a: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400" u="none" strike="noStrike">
                          <a:effectLst/>
                        </a:rPr>
                        <a:t>ペアプロ</a:t>
                      </a:r>
                      <a:endParaRPr lang="ja-JP" altLang="en-US"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ja-JP" altLang="en-US" sz="1400" u="none" strike="noStrike" dirty="0">
                          <a:effectLst/>
                        </a:rPr>
                        <a:t>その他</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15433715"/>
                  </a:ext>
                </a:extLst>
              </a:tr>
              <a:tr h="211542">
                <a:tc>
                  <a:txBody>
                    <a:bodyPr/>
                    <a:lstStyle/>
                    <a:p>
                      <a:pPr algn="ctr" fontAlgn="ctr"/>
                      <a:r>
                        <a:rPr lang="ja-JP" altLang="en-US" sz="1400" u="none" strike="noStrike" dirty="0">
                          <a:effectLst/>
                        </a:rPr>
                        <a:t>市</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400" u="none" strike="noStrike" dirty="0">
                          <a:effectLst/>
                        </a:rPr>
                        <a:t>20</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400" u="none" strike="noStrike" dirty="0">
                          <a:effectLst/>
                        </a:rPr>
                        <a:t>8</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400" u="none" strike="noStrike">
                          <a:effectLst/>
                        </a:rPr>
                        <a:t>15</a:t>
                      </a:r>
                      <a:endParaRPr lang="en-US" altLang="ja-JP" sz="14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781542018"/>
                  </a:ext>
                </a:extLst>
              </a:tr>
              <a:tr h="211542">
                <a:tc>
                  <a:txBody>
                    <a:bodyPr/>
                    <a:lstStyle/>
                    <a:p>
                      <a:pPr algn="ctr" fontAlgn="ctr"/>
                      <a:r>
                        <a:rPr lang="ja-JP" altLang="en-US" sz="1400" u="none" strike="noStrike" dirty="0">
                          <a:effectLst/>
                        </a:rPr>
                        <a:t>町村</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400" u="none" strike="noStrike" dirty="0">
                          <a:effectLst/>
                        </a:rPr>
                        <a:t>3</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400" u="none" strike="noStrike" dirty="0">
                          <a:effectLst/>
                        </a:rPr>
                        <a:t>2</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400" u="none" strike="noStrike" dirty="0">
                          <a:effectLst/>
                        </a:rPr>
                        <a:t>3</a:t>
                      </a:r>
                      <a:endParaRPr lang="en-US" altLang="ja-JP"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388074493"/>
                  </a:ext>
                </a:extLst>
              </a:tr>
            </a:tbl>
          </a:graphicData>
        </a:graphic>
      </p:graphicFrame>
      <p:sp>
        <p:nvSpPr>
          <p:cNvPr id="16" name="テキスト ボックス 15"/>
          <p:cNvSpPr txBox="1"/>
          <p:nvPr/>
        </p:nvSpPr>
        <p:spPr>
          <a:xfrm>
            <a:off x="260252" y="1815068"/>
            <a:ext cx="11465170" cy="338554"/>
          </a:xfrm>
          <a:prstGeom prst="rect">
            <a:avLst/>
          </a:prstGeom>
          <a:noFill/>
        </p:spPr>
        <p:txBody>
          <a:bodyPr wrap="square" rtlCol="0">
            <a:spAutoFit/>
          </a:bodyPr>
          <a:lstStyle/>
          <a:p>
            <a:pPr marL="285750" indent="-285750">
              <a:buFont typeface="Wingdings" panose="05000000000000000000" pitchFamily="2" charset="2"/>
              <a:buChar char="l"/>
            </a:pPr>
            <a:r>
              <a:rPr lang="ja-JP" altLang="en-US" sz="1600" b="1" dirty="0"/>
              <a:t>ペアトレ、ペアプロフォローアップ研修（Ｒ</a:t>
            </a:r>
            <a:r>
              <a:rPr lang="en-US" altLang="ja-JP" sz="1600" b="1" dirty="0"/>
              <a:t>3</a:t>
            </a:r>
            <a:r>
              <a:rPr lang="ja-JP" altLang="en-US" sz="1600" b="1" dirty="0"/>
              <a:t>～</a:t>
            </a:r>
            <a:r>
              <a:rPr lang="en-US" altLang="ja-JP" sz="1600" b="1" dirty="0"/>
              <a:t>R</a:t>
            </a:r>
            <a:r>
              <a:rPr lang="ja-JP" altLang="en-US" sz="1600" b="1" dirty="0"/>
              <a:t>５）</a:t>
            </a:r>
            <a:endParaRPr lang="en-US" altLang="ja-JP" sz="1600" b="1" dirty="0"/>
          </a:p>
        </p:txBody>
      </p:sp>
      <p:sp>
        <p:nvSpPr>
          <p:cNvPr id="17" name="テキスト ボックス 16"/>
          <p:cNvSpPr txBox="1"/>
          <p:nvPr/>
        </p:nvSpPr>
        <p:spPr>
          <a:xfrm>
            <a:off x="260253" y="2505532"/>
            <a:ext cx="5163088" cy="1384995"/>
          </a:xfrm>
          <a:prstGeom prst="rect">
            <a:avLst/>
          </a:prstGeom>
          <a:noFill/>
        </p:spPr>
        <p:txBody>
          <a:bodyPr wrap="square" rtlCol="0">
            <a:spAutoFit/>
          </a:bodyPr>
          <a:lstStyle/>
          <a:p>
            <a:r>
              <a:rPr lang="ja-JP" altLang="en-US" sz="1400" dirty="0"/>
              <a:t>　ペアトレ、ペアプロに取り組む市町村を支援するため、過去に府の実施者養成研修を受講した市町村職員を主な対象としてフォローアップ研修を実施。講師の講義によりペアトレ、ペアプロについてより理解を深めるとともに、実施上の悩み、疑問、工夫について参加者同士での情報交換を行う。</a:t>
            </a:r>
            <a:endParaRPr lang="en-US" altLang="ja-JP" sz="1400" dirty="0"/>
          </a:p>
          <a:p>
            <a:endParaRPr kumimoji="1" lang="ja-JP" altLang="en-US" sz="1400" dirty="0"/>
          </a:p>
        </p:txBody>
      </p:sp>
      <p:graphicFrame>
        <p:nvGraphicFramePr>
          <p:cNvPr id="28" name="表 27"/>
          <p:cNvGraphicFramePr>
            <a:graphicFrameLocks noGrp="1"/>
          </p:cNvGraphicFramePr>
          <p:nvPr/>
        </p:nvGraphicFramePr>
        <p:xfrm>
          <a:off x="366004" y="3898739"/>
          <a:ext cx="4955955" cy="927315"/>
        </p:xfrm>
        <a:graphic>
          <a:graphicData uri="http://schemas.openxmlformats.org/drawingml/2006/table">
            <a:tbl>
              <a:tblPr>
                <a:tableStyleId>{5DA37D80-6434-44D0-A028-1B22A696006F}</a:tableStyleId>
              </a:tblPr>
              <a:tblGrid>
                <a:gridCol w="1651985">
                  <a:extLst>
                    <a:ext uri="{9D8B030D-6E8A-4147-A177-3AD203B41FA5}">
                      <a16:colId xmlns:a16="http://schemas.microsoft.com/office/drawing/2014/main" val="155971123"/>
                    </a:ext>
                  </a:extLst>
                </a:gridCol>
                <a:gridCol w="1651985">
                  <a:extLst>
                    <a:ext uri="{9D8B030D-6E8A-4147-A177-3AD203B41FA5}">
                      <a16:colId xmlns:a16="http://schemas.microsoft.com/office/drawing/2014/main" val="1066567940"/>
                    </a:ext>
                  </a:extLst>
                </a:gridCol>
                <a:gridCol w="1651985">
                  <a:extLst>
                    <a:ext uri="{9D8B030D-6E8A-4147-A177-3AD203B41FA5}">
                      <a16:colId xmlns:a16="http://schemas.microsoft.com/office/drawing/2014/main" val="6787645"/>
                    </a:ext>
                  </a:extLst>
                </a:gridCol>
              </a:tblGrid>
              <a:tr h="238017">
                <a:tc>
                  <a:txBody>
                    <a:bodyPr/>
                    <a:lstStyle/>
                    <a:p>
                      <a:pPr algn="ctr" fontAlgn="ctr"/>
                      <a:r>
                        <a:rPr lang="ja-JP" altLang="en-US" sz="1100" u="none" strike="noStrike">
                          <a:effectLst/>
                        </a:rPr>
                        <a:t>　</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1100" u="none" strike="noStrike">
                          <a:effectLst/>
                        </a:rPr>
                        <a:t>R3</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sz="1100" u="none" strike="noStrike" dirty="0">
                          <a:effectLst/>
                        </a:rPr>
                        <a:t>R4</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001207860"/>
                  </a:ext>
                </a:extLst>
              </a:tr>
              <a:tr h="344649">
                <a:tc>
                  <a:txBody>
                    <a:bodyPr/>
                    <a:lstStyle/>
                    <a:p>
                      <a:pPr algn="ctr" fontAlgn="ctr"/>
                      <a:r>
                        <a:rPr lang="ja-JP" altLang="en-US" sz="1100" u="none" strike="noStrike">
                          <a:effectLst/>
                        </a:rPr>
                        <a:t>ペアトレ</a:t>
                      </a:r>
                      <a:endParaRPr lang="ja-JP" alt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100" u="none" strike="noStrike" dirty="0">
                          <a:effectLst/>
                        </a:rPr>
                        <a:t>18</a:t>
                      </a:r>
                      <a:r>
                        <a:rPr lang="ja-JP" altLang="en-US" sz="1100" u="none" strike="noStrike" dirty="0">
                          <a:effectLst/>
                        </a:rPr>
                        <a:t>名（</a:t>
                      </a:r>
                      <a:r>
                        <a:rPr lang="en-US" altLang="ja-JP" sz="1100" u="none" strike="noStrike" dirty="0">
                          <a:effectLst/>
                        </a:rPr>
                        <a:t>9</a:t>
                      </a:r>
                      <a:r>
                        <a:rPr lang="ja-JP" altLang="en-US" sz="1100" u="none" strike="noStrike" dirty="0">
                          <a:effectLst/>
                        </a:rPr>
                        <a:t>市</a:t>
                      </a:r>
                      <a:r>
                        <a:rPr lang="en-US" altLang="ja-JP" sz="1100" u="none" strike="noStrike" dirty="0">
                          <a:effectLst/>
                        </a:rPr>
                        <a:t>2</a:t>
                      </a:r>
                      <a:r>
                        <a:rPr lang="ja-JP" altLang="en-US" sz="1100" u="none" strike="noStrike" dirty="0">
                          <a:effectLst/>
                        </a:rPr>
                        <a:t>町）</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100" u="none" strike="noStrike" dirty="0">
                          <a:effectLst/>
                        </a:rPr>
                        <a:t>20</a:t>
                      </a:r>
                      <a:r>
                        <a:rPr lang="ja-JP" altLang="en-US" sz="1100" u="none" strike="noStrike" dirty="0">
                          <a:effectLst/>
                        </a:rPr>
                        <a:t>名（</a:t>
                      </a:r>
                      <a:r>
                        <a:rPr lang="en-US" altLang="ja-JP" sz="1100" u="none" strike="noStrike" dirty="0">
                          <a:effectLst/>
                        </a:rPr>
                        <a:t>12</a:t>
                      </a:r>
                      <a:r>
                        <a:rPr lang="ja-JP" altLang="en-US" sz="1100" u="none" strike="noStrike" dirty="0">
                          <a:effectLst/>
                        </a:rPr>
                        <a:t>市</a:t>
                      </a:r>
                      <a:r>
                        <a:rPr lang="en-US" altLang="ja-JP" sz="1100" u="none" strike="noStrike" dirty="0">
                          <a:effectLst/>
                        </a:rPr>
                        <a:t>1</a:t>
                      </a:r>
                      <a:r>
                        <a:rPr lang="ja-JP" altLang="en-US" sz="1100" u="none" strike="noStrike" dirty="0">
                          <a:effectLst/>
                        </a:rPr>
                        <a:t>町）</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1318075959"/>
                  </a:ext>
                </a:extLst>
              </a:tr>
              <a:tr h="344649">
                <a:tc>
                  <a:txBody>
                    <a:bodyPr/>
                    <a:lstStyle/>
                    <a:p>
                      <a:pPr algn="ctr" fontAlgn="ctr"/>
                      <a:r>
                        <a:rPr lang="ja-JP" altLang="en-US" sz="1100" u="none" strike="noStrike" dirty="0">
                          <a:effectLst/>
                        </a:rPr>
                        <a:t>ペアプロ</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100" u="none" strike="noStrike" dirty="0">
                          <a:effectLst/>
                        </a:rPr>
                        <a:t>11</a:t>
                      </a:r>
                      <a:r>
                        <a:rPr lang="ja-JP" altLang="en-US" sz="1100" u="none" strike="noStrike" dirty="0">
                          <a:effectLst/>
                        </a:rPr>
                        <a:t>名（</a:t>
                      </a:r>
                      <a:r>
                        <a:rPr lang="en-US" altLang="ja-JP" sz="1100" u="none" strike="noStrike" dirty="0">
                          <a:effectLst/>
                        </a:rPr>
                        <a:t>7</a:t>
                      </a:r>
                      <a:r>
                        <a:rPr lang="ja-JP" altLang="en-US" sz="1100" u="none" strike="noStrike" dirty="0">
                          <a:effectLst/>
                        </a:rPr>
                        <a:t>市</a:t>
                      </a:r>
                      <a:r>
                        <a:rPr lang="en-US" altLang="ja-JP" sz="1100" u="none" strike="noStrike" dirty="0">
                          <a:effectLst/>
                        </a:rPr>
                        <a:t>1</a:t>
                      </a:r>
                      <a:r>
                        <a:rPr lang="ja-JP" altLang="en-US" sz="1100" u="none" strike="noStrike" dirty="0">
                          <a:effectLst/>
                        </a:rPr>
                        <a:t>町）</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tc>
                  <a:txBody>
                    <a:bodyPr/>
                    <a:lstStyle/>
                    <a:p>
                      <a:pPr algn="ctr" fontAlgn="ctr"/>
                      <a:r>
                        <a:rPr lang="en-US" altLang="ja-JP" sz="1100" u="none" strike="noStrike" dirty="0">
                          <a:effectLst/>
                        </a:rPr>
                        <a:t>15</a:t>
                      </a:r>
                      <a:r>
                        <a:rPr lang="ja-JP" altLang="en-US" sz="1100" u="none" strike="noStrike" dirty="0">
                          <a:effectLst/>
                        </a:rPr>
                        <a:t>名（</a:t>
                      </a:r>
                      <a:r>
                        <a:rPr lang="en-US" altLang="ja-JP" sz="1100" u="none" strike="noStrike" dirty="0">
                          <a:effectLst/>
                        </a:rPr>
                        <a:t>10</a:t>
                      </a:r>
                      <a:r>
                        <a:rPr lang="ja-JP" altLang="en-US" sz="1100" u="none" strike="noStrike" dirty="0">
                          <a:effectLst/>
                        </a:rPr>
                        <a:t>市</a:t>
                      </a:r>
                      <a:r>
                        <a:rPr lang="en-US" altLang="ja-JP" sz="1100" u="none" strike="noStrike" dirty="0">
                          <a:effectLst/>
                        </a:rPr>
                        <a:t>1</a:t>
                      </a:r>
                      <a:r>
                        <a:rPr lang="ja-JP" altLang="en-US" sz="1100" u="none" strike="noStrike" dirty="0">
                          <a:effectLst/>
                        </a:rPr>
                        <a:t>町）</a:t>
                      </a:r>
                      <a:endPar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ctr"/>
                </a:tc>
                <a:extLst>
                  <a:ext uri="{0D108BD9-81ED-4DB2-BD59-A6C34878D82A}">
                    <a16:rowId xmlns:a16="http://schemas.microsoft.com/office/drawing/2014/main" val="2015632415"/>
                  </a:ext>
                </a:extLst>
              </a:tr>
            </a:tbl>
          </a:graphicData>
        </a:graphic>
      </p:graphicFrame>
      <p:sp>
        <p:nvSpPr>
          <p:cNvPr id="29" name="テキスト ボックス 28"/>
          <p:cNvSpPr txBox="1"/>
          <p:nvPr/>
        </p:nvSpPr>
        <p:spPr>
          <a:xfrm>
            <a:off x="366003" y="3648868"/>
            <a:ext cx="2658794" cy="261610"/>
          </a:xfrm>
          <a:prstGeom prst="rect">
            <a:avLst/>
          </a:prstGeom>
          <a:noFill/>
        </p:spPr>
        <p:txBody>
          <a:bodyPr wrap="square" rtlCol="0">
            <a:spAutoFit/>
          </a:bodyPr>
          <a:lstStyle/>
          <a:p>
            <a:r>
              <a:rPr kumimoji="1" lang="en-US" altLang="ja-JP" sz="1100" dirty="0"/>
              <a:t>※</a:t>
            </a:r>
            <a:r>
              <a:rPr kumimoji="1" lang="ja-JP" altLang="en-US" sz="1100" dirty="0"/>
              <a:t>フォローアップ研修参加者数</a:t>
            </a:r>
          </a:p>
        </p:txBody>
      </p:sp>
      <p:sp>
        <p:nvSpPr>
          <p:cNvPr id="35" name="テキスト ボックス 34"/>
          <p:cNvSpPr txBox="1"/>
          <p:nvPr/>
        </p:nvSpPr>
        <p:spPr>
          <a:xfrm>
            <a:off x="5896421" y="2513613"/>
            <a:ext cx="5226148" cy="2323713"/>
          </a:xfrm>
          <a:prstGeom prst="rect">
            <a:avLst/>
          </a:prstGeom>
          <a:noFill/>
        </p:spPr>
        <p:txBody>
          <a:bodyPr wrap="square" rtlCol="0">
            <a:spAutoFit/>
          </a:bodyPr>
          <a:lstStyle/>
          <a:p>
            <a:r>
              <a:rPr kumimoji="1" lang="ja-JP" altLang="en-US" sz="1400" dirty="0"/>
              <a:t>＜感想＞</a:t>
            </a:r>
            <a:endParaRPr kumimoji="1" lang="en-US" altLang="ja-JP" sz="1400" dirty="0"/>
          </a:p>
          <a:p>
            <a:pPr marL="171450" indent="-171450">
              <a:buFont typeface="Arial" panose="020B0604020202020204" pitchFamily="34" charset="0"/>
              <a:buChar char="•"/>
            </a:pPr>
            <a:r>
              <a:rPr lang="ja-JP" altLang="ja-JP" sz="1400" dirty="0"/>
              <a:t>ペアトレ</a:t>
            </a:r>
            <a:r>
              <a:rPr lang="ja-JP" altLang="en-US" sz="1400" dirty="0"/>
              <a:t>、ペアプロ</a:t>
            </a:r>
            <a:r>
              <a:rPr lang="ja-JP" altLang="ja-JP" sz="1400" dirty="0"/>
              <a:t>の流れを再確認で</a:t>
            </a:r>
            <a:r>
              <a:rPr lang="ja-JP" altLang="en-US" sz="1400" dirty="0"/>
              <a:t>き</a:t>
            </a:r>
            <a:r>
              <a:rPr lang="ja-JP" altLang="ja-JP" sz="1400" dirty="0"/>
              <a:t>た。</a:t>
            </a:r>
            <a:endParaRPr lang="en-US" altLang="ja-JP" sz="1400" dirty="0"/>
          </a:p>
          <a:p>
            <a:pPr marL="171450" indent="-171450">
              <a:buFont typeface="Arial" panose="020B0604020202020204" pitchFamily="34" charset="0"/>
              <a:buChar char="•"/>
            </a:pPr>
            <a:r>
              <a:rPr lang="ja-JP" altLang="en-US" sz="1400" dirty="0"/>
              <a:t>「私がした事は間違ってなかった」という自信になりました。</a:t>
            </a:r>
            <a:endParaRPr lang="en-US" altLang="ja-JP" sz="1400" dirty="0"/>
          </a:p>
          <a:p>
            <a:pPr marL="171450" indent="-171450">
              <a:spcAft>
                <a:spcPts val="600"/>
              </a:spcAft>
              <a:buFont typeface="Arial" panose="020B0604020202020204" pitchFamily="34" charset="0"/>
              <a:buChar char="•"/>
            </a:pPr>
            <a:r>
              <a:rPr lang="ja-JP" altLang="en-US" sz="1400" dirty="0"/>
              <a:t>色々な市の話が聞けて大変参考になった。</a:t>
            </a:r>
            <a:endParaRPr lang="en-US" altLang="ja-JP" sz="1400" dirty="0"/>
          </a:p>
          <a:p>
            <a:r>
              <a:rPr kumimoji="1" lang="ja-JP" altLang="en-US" sz="1400" dirty="0"/>
              <a:t>＜市町村の課題＞</a:t>
            </a:r>
            <a:endParaRPr kumimoji="1" lang="en-US" altLang="ja-JP" sz="1400" dirty="0"/>
          </a:p>
          <a:p>
            <a:pPr marL="171450" indent="-171450">
              <a:buFont typeface="Arial" panose="020B0604020202020204" pitchFamily="34" charset="0"/>
              <a:buChar char="•"/>
            </a:pPr>
            <a:r>
              <a:rPr lang="ja-JP" altLang="en-US" sz="1400" dirty="0"/>
              <a:t>研修を受けた職員の異動（退職）が多く、スタッフの確保が難しい。</a:t>
            </a:r>
            <a:endParaRPr lang="en-US" altLang="ja-JP" sz="1400" dirty="0"/>
          </a:p>
          <a:p>
            <a:pPr marL="171450" indent="-171450">
              <a:buFont typeface="Arial" panose="020B0604020202020204" pitchFamily="34" charset="0"/>
              <a:buChar char="•"/>
            </a:pPr>
            <a:r>
              <a:rPr kumimoji="1" lang="ja-JP" altLang="en-US" sz="1400" dirty="0"/>
              <a:t>継続的に事業を実施する方法</a:t>
            </a:r>
            <a:endParaRPr kumimoji="1" lang="en-US" altLang="ja-JP" sz="1400" dirty="0"/>
          </a:p>
          <a:p>
            <a:pPr marL="171450" indent="-171450">
              <a:buFont typeface="Arial" panose="020B0604020202020204" pitchFamily="34" charset="0"/>
              <a:buChar char="•"/>
            </a:pPr>
            <a:r>
              <a:rPr lang="ja-JP" altLang="en-US" sz="1400" dirty="0"/>
              <a:t>職場内の理解を得ること、関係各課との連携</a:t>
            </a:r>
            <a:endParaRPr lang="en-US" altLang="ja-JP" sz="1400" dirty="0"/>
          </a:p>
          <a:p>
            <a:pPr marL="171450" indent="-171450">
              <a:buFont typeface="Arial" panose="020B0604020202020204" pitchFamily="34" charset="0"/>
              <a:buChar char="•"/>
            </a:pPr>
            <a:r>
              <a:rPr lang="ja-JP" altLang="en-US" sz="1400" dirty="0"/>
              <a:t>参加人数の伸び悩み　　　　　　　　　　　　　　など</a:t>
            </a:r>
            <a:endParaRPr kumimoji="1" lang="en-US" altLang="ja-JP" sz="1400" dirty="0"/>
          </a:p>
        </p:txBody>
      </p:sp>
      <p:sp>
        <p:nvSpPr>
          <p:cNvPr id="36" name="テキスト ボックス 35"/>
          <p:cNvSpPr txBox="1"/>
          <p:nvPr/>
        </p:nvSpPr>
        <p:spPr>
          <a:xfrm>
            <a:off x="283507" y="5280549"/>
            <a:ext cx="5139833" cy="1384995"/>
          </a:xfrm>
          <a:prstGeom prst="rect">
            <a:avLst/>
          </a:prstGeom>
          <a:noFill/>
        </p:spPr>
        <p:txBody>
          <a:bodyPr wrap="square" rtlCol="0">
            <a:spAutoFit/>
          </a:bodyPr>
          <a:lstStyle/>
          <a:p>
            <a:endParaRPr kumimoji="1" lang="en-US" altLang="ja-JP" sz="1400" dirty="0"/>
          </a:p>
          <a:p>
            <a:pPr marL="285750" indent="-285750">
              <a:buFont typeface="Arial" panose="020B0604020202020204" pitchFamily="34" charset="0"/>
              <a:buChar char="•"/>
            </a:pPr>
            <a:r>
              <a:rPr kumimoji="1" lang="ja-JP" altLang="en-US" sz="1400" dirty="0"/>
              <a:t>養成研修受講者の異動・退職等によりスタッフの確保やスキルの蓄積に課題がある。</a:t>
            </a:r>
            <a:endParaRPr kumimoji="1" lang="en-US" altLang="ja-JP" sz="1400" dirty="0"/>
          </a:p>
          <a:p>
            <a:pPr marL="285750" indent="-285750">
              <a:buFont typeface="Arial" panose="020B0604020202020204" pitchFamily="34" charset="0"/>
              <a:buChar char="•"/>
            </a:pPr>
            <a:r>
              <a:rPr lang="ja-JP" altLang="en-US" sz="1400" dirty="0"/>
              <a:t>基本の枠組みと、各市町村の職員体制や親のニーズのミスマッチにより、継続的な事業構築が難しい可能性がある。</a:t>
            </a:r>
            <a:endParaRPr lang="en-US" altLang="ja-JP" sz="1400" dirty="0"/>
          </a:p>
          <a:p>
            <a:pPr marL="285750" indent="-285750">
              <a:buFont typeface="Arial" panose="020B0604020202020204" pitchFamily="34" charset="0"/>
              <a:buChar char="•"/>
            </a:pPr>
            <a:endParaRPr kumimoji="1" lang="en-US" altLang="ja-JP" sz="1400" dirty="0"/>
          </a:p>
        </p:txBody>
      </p:sp>
      <p:sp>
        <p:nvSpPr>
          <p:cNvPr id="38" name="正方形/長方形 37"/>
          <p:cNvSpPr/>
          <p:nvPr/>
        </p:nvSpPr>
        <p:spPr>
          <a:xfrm>
            <a:off x="246730" y="5208904"/>
            <a:ext cx="5176610" cy="14566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5795040" y="5191813"/>
            <a:ext cx="6121055" cy="14737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5831464" y="5372523"/>
            <a:ext cx="6032327" cy="1169551"/>
          </a:xfrm>
          <a:prstGeom prst="rect">
            <a:avLst/>
          </a:prstGeom>
          <a:noFill/>
        </p:spPr>
        <p:txBody>
          <a:bodyPr wrap="square" rtlCol="0">
            <a:spAutoFit/>
          </a:bodyPr>
          <a:lstStyle/>
          <a:p>
            <a:pPr marL="285750" indent="-285750">
              <a:buFont typeface="Arial" panose="020B0604020202020204" pitchFamily="34" charset="0"/>
              <a:buChar char="•"/>
            </a:pPr>
            <a:r>
              <a:rPr lang="ja-JP" altLang="en-US" sz="1400" dirty="0">
                <a:latin typeface="+mn-ea"/>
              </a:rPr>
              <a:t>市町村は、府内のすべての地域においてペアトレ、ペアプロ等の家族支援を受けられるよう、体制整備に努める。</a:t>
            </a:r>
            <a:endParaRPr lang="en-US" altLang="ja-JP" sz="1400" dirty="0">
              <a:latin typeface="+mn-ea"/>
            </a:endParaRPr>
          </a:p>
          <a:p>
            <a:pPr marL="285750" indent="-285750">
              <a:buFont typeface="Arial" panose="020B0604020202020204" pitchFamily="34" charset="0"/>
              <a:buChar char="•"/>
            </a:pPr>
            <a:r>
              <a:rPr lang="ja-JP" altLang="en-US" sz="1400" dirty="0">
                <a:latin typeface="+mn-ea"/>
              </a:rPr>
              <a:t>大阪府は、各市町村でより持続可能な形で事業が実施されるよう、これまでのペアレント・プログラム等フォローアップ研修事業を、より伴走型の事業にリニューアルし、バックアップを継続する必要がある。</a:t>
            </a:r>
            <a:endParaRPr kumimoji="1" lang="en-US" altLang="ja-JP" sz="1400" dirty="0">
              <a:latin typeface="+mn-ea"/>
            </a:endParaRPr>
          </a:p>
        </p:txBody>
      </p:sp>
      <p:sp>
        <p:nvSpPr>
          <p:cNvPr id="34" name="角丸四角形 4"/>
          <p:cNvSpPr txBox="1"/>
          <p:nvPr/>
        </p:nvSpPr>
        <p:spPr>
          <a:xfrm>
            <a:off x="260252" y="5064369"/>
            <a:ext cx="1005841" cy="353727"/>
          </a:xfrm>
          <a:prstGeom prst="rect">
            <a:avLst/>
          </a:prstGeom>
          <a:solidFill>
            <a:srgbClr val="FF9999"/>
          </a:solidFill>
          <a:ln>
            <a:solidFill>
              <a:srgbClr val="FF9999"/>
            </a:solidFill>
          </a:ln>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lvl="0" algn="l" defTabSz="533400">
              <a:lnSpc>
                <a:spcPct val="90000"/>
              </a:lnSpc>
              <a:spcBef>
                <a:spcPct val="0"/>
              </a:spcBef>
              <a:spcAft>
                <a:spcPct val="35000"/>
              </a:spcAft>
            </a:pPr>
            <a:r>
              <a:rPr lang="ja-JP" altLang="en-US" sz="1600" dirty="0">
                <a:ln w="0"/>
                <a:solidFill>
                  <a:schemeClr val="tx1"/>
                </a:solidFill>
                <a:effectLst>
                  <a:outerShdw blurRad="38100" dist="19050" dir="2700000" algn="tl" rotWithShape="0">
                    <a:schemeClr val="dk1">
                      <a:alpha val="40000"/>
                    </a:schemeClr>
                  </a:outerShdw>
                </a:effectLst>
              </a:rPr>
              <a:t>課題</a:t>
            </a:r>
            <a:endParaRPr kumimoji="1" lang="ja-JP" altLang="en-US" sz="1600" kern="1200" dirty="0">
              <a:ln w="0"/>
              <a:solidFill>
                <a:schemeClr val="tx1"/>
              </a:solidFill>
              <a:effectLst>
                <a:outerShdw blurRad="38100" dist="19050" dir="2700000" algn="tl" rotWithShape="0">
                  <a:schemeClr val="dk1">
                    <a:alpha val="40000"/>
                  </a:schemeClr>
                </a:outerShdw>
              </a:effectLst>
            </a:endParaRPr>
          </a:p>
        </p:txBody>
      </p:sp>
      <p:sp>
        <p:nvSpPr>
          <p:cNvPr id="41" name="角丸四角形 4"/>
          <p:cNvSpPr txBox="1"/>
          <p:nvPr/>
        </p:nvSpPr>
        <p:spPr>
          <a:xfrm>
            <a:off x="5795040" y="5002277"/>
            <a:ext cx="1948163" cy="353727"/>
          </a:xfrm>
          <a:prstGeom prst="rect">
            <a:avLst/>
          </a:prstGeom>
          <a:solidFill>
            <a:srgbClr val="FF9999"/>
          </a:solidFill>
          <a:ln>
            <a:solidFill>
              <a:srgbClr val="FF9999"/>
            </a:solidFill>
          </a:ln>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lvl="0" algn="l" defTabSz="533400">
              <a:lnSpc>
                <a:spcPct val="90000"/>
              </a:lnSpc>
              <a:spcBef>
                <a:spcPct val="0"/>
              </a:spcBef>
              <a:spcAft>
                <a:spcPct val="35000"/>
              </a:spcAft>
            </a:pPr>
            <a:r>
              <a:rPr lang="ja-JP" altLang="en-US" sz="1600" dirty="0">
                <a:ln w="0"/>
                <a:solidFill>
                  <a:schemeClr val="tx1"/>
                </a:solidFill>
                <a:effectLst>
                  <a:outerShdw blurRad="38100" dist="19050" dir="2700000" algn="tl" rotWithShape="0">
                    <a:schemeClr val="dk1">
                      <a:alpha val="40000"/>
                    </a:schemeClr>
                  </a:outerShdw>
                </a:effectLst>
              </a:rPr>
              <a:t>今後の方向性</a:t>
            </a:r>
            <a:endParaRPr kumimoji="1" lang="ja-JP" altLang="en-US" sz="1600" kern="1200" dirty="0">
              <a:ln w="0"/>
              <a:solidFill>
                <a:schemeClr val="tx1"/>
              </a:solidFill>
              <a:effectLst>
                <a:outerShdw blurRad="38100" dist="19050" dir="2700000" algn="tl" rotWithShape="0">
                  <a:schemeClr val="dk1">
                    <a:alpha val="40000"/>
                  </a:schemeClr>
                </a:outerShdw>
              </a:effectLst>
            </a:endParaRPr>
          </a:p>
        </p:txBody>
      </p:sp>
      <p:sp>
        <p:nvSpPr>
          <p:cNvPr id="42" name="正方形/長方形 41"/>
          <p:cNvSpPr/>
          <p:nvPr/>
        </p:nvSpPr>
        <p:spPr>
          <a:xfrm>
            <a:off x="246731" y="2317161"/>
            <a:ext cx="5176610" cy="2627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4"/>
          <p:cNvSpPr txBox="1"/>
          <p:nvPr/>
        </p:nvSpPr>
        <p:spPr>
          <a:xfrm>
            <a:off x="260252" y="2152666"/>
            <a:ext cx="1005840" cy="328991"/>
          </a:xfrm>
          <a:prstGeom prst="rect">
            <a:avLst/>
          </a:prstGeom>
          <a:solidFill>
            <a:srgbClr val="FF9999"/>
          </a:solidFill>
          <a:ln>
            <a:solidFill>
              <a:srgbClr val="FF9999"/>
            </a:solidFill>
          </a:ln>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lvl="0" algn="l" defTabSz="533400">
              <a:lnSpc>
                <a:spcPct val="90000"/>
              </a:lnSpc>
              <a:spcBef>
                <a:spcPct val="0"/>
              </a:spcBef>
              <a:spcAft>
                <a:spcPct val="35000"/>
              </a:spcAft>
            </a:pPr>
            <a:r>
              <a:rPr kumimoji="1" lang="ja-JP" altLang="en-US" sz="1600" kern="1200" dirty="0">
                <a:ln w="0"/>
                <a:solidFill>
                  <a:schemeClr val="tx1"/>
                </a:solidFill>
                <a:effectLst>
                  <a:outerShdw blurRad="38100" dist="19050" dir="2700000" algn="tl" rotWithShape="0">
                    <a:schemeClr val="dk1">
                      <a:alpha val="40000"/>
                    </a:schemeClr>
                  </a:outerShdw>
                </a:effectLst>
              </a:rPr>
              <a:t>概要</a:t>
            </a:r>
          </a:p>
        </p:txBody>
      </p:sp>
      <p:sp>
        <p:nvSpPr>
          <p:cNvPr id="43" name="正方形/長方形 42"/>
          <p:cNvSpPr/>
          <p:nvPr/>
        </p:nvSpPr>
        <p:spPr>
          <a:xfrm>
            <a:off x="5795039" y="2257710"/>
            <a:ext cx="6121057" cy="268658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4"/>
          <p:cNvSpPr txBox="1"/>
          <p:nvPr/>
        </p:nvSpPr>
        <p:spPr>
          <a:xfrm>
            <a:off x="5795040" y="2141914"/>
            <a:ext cx="2530738" cy="350494"/>
          </a:xfrm>
          <a:prstGeom prst="rect">
            <a:avLst/>
          </a:prstGeom>
          <a:solidFill>
            <a:srgbClr val="FF9999"/>
          </a:solidFill>
          <a:ln>
            <a:solidFill>
              <a:srgbClr val="FF9999"/>
            </a:solidFill>
          </a:ln>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lvl="0" algn="l" defTabSz="533400">
              <a:lnSpc>
                <a:spcPct val="90000"/>
              </a:lnSpc>
              <a:spcBef>
                <a:spcPct val="0"/>
              </a:spcBef>
              <a:spcAft>
                <a:spcPct val="35000"/>
              </a:spcAft>
            </a:pPr>
            <a:r>
              <a:rPr lang="ja-JP" altLang="en-US" sz="1600" dirty="0">
                <a:ln w="0"/>
                <a:solidFill>
                  <a:schemeClr val="tx1"/>
                </a:solidFill>
                <a:effectLst>
                  <a:outerShdw blurRad="38100" dist="19050" dir="2700000" algn="tl" rotWithShape="0">
                    <a:schemeClr val="dk1">
                      <a:alpha val="40000"/>
                    </a:schemeClr>
                  </a:outerShdw>
                </a:effectLst>
              </a:rPr>
              <a:t>参加者（市町村）の声</a:t>
            </a:r>
            <a:endParaRPr kumimoji="1" lang="ja-JP" altLang="en-US" sz="1600" kern="1200" dirty="0">
              <a:ln w="0"/>
              <a:solidFill>
                <a:schemeClr val="tx1"/>
              </a:solidFill>
              <a:effectLst>
                <a:outerShdw blurRad="38100" dist="19050" dir="2700000" algn="tl" rotWithShape="0">
                  <a:schemeClr val="dk1">
                    <a:alpha val="40000"/>
                  </a:schemeClr>
                </a:outerShdw>
              </a:effectLst>
            </a:endParaRPr>
          </a:p>
        </p:txBody>
      </p:sp>
      <p:sp>
        <p:nvSpPr>
          <p:cNvPr id="37" name="右矢印 36"/>
          <p:cNvSpPr/>
          <p:nvPr/>
        </p:nvSpPr>
        <p:spPr>
          <a:xfrm>
            <a:off x="5321959" y="5602185"/>
            <a:ext cx="574462" cy="557039"/>
          </a:xfrm>
          <a:prstGeom prst="rightArrow">
            <a:avLst/>
          </a:prstGeom>
          <a:solidFill>
            <a:srgbClr val="FF3333"/>
          </a:solidFill>
          <a:ln>
            <a:solidFill>
              <a:srgbClr val="FF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角丸四角形吹き出し 43"/>
          <p:cNvSpPr/>
          <p:nvPr/>
        </p:nvSpPr>
        <p:spPr>
          <a:xfrm>
            <a:off x="8261887" y="765707"/>
            <a:ext cx="3028022" cy="885821"/>
          </a:xfrm>
          <a:prstGeom prst="wedgeRoundRectCallout">
            <a:avLst>
              <a:gd name="adj1" fmla="val -58319"/>
              <a:gd name="adj2" fmla="val 4649"/>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8325778" y="873476"/>
            <a:ext cx="2900240" cy="646331"/>
          </a:xfrm>
          <a:prstGeom prst="rect">
            <a:avLst/>
          </a:prstGeom>
          <a:noFill/>
        </p:spPr>
        <p:txBody>
          <a:bodyPr wrap="square" rtlCol="0">
            <a:spAutoFit/>
          </a:bodyPr>
          <a:lstStyle/>
          <a:p>
            <a:r>
              <a:rPr lang="ja-JP" altLang="en-US" sz="1200" dirty="0"/>
              <a:t>トリプル</a:t>
            </a:r>
            <a:r>
              <a:rPr lang="en-US" altLang="ja-JP" sz="1200" dirty="0"/>
              <a:t>P</a:t>
            </a:r>
            <a:r>
              <a:rPr lang="ja-JP" altLang="en-US" sz="1200" dirty="0"/>
              <a:t>などの子育てプログラム、親対象のグループカウンセリング・勉強会、座談会（交流会）など</a:t>
            </a:r>
            <a:endParaRPr lang="en-US" altLang="ja-JP" sz="1200" dirty="0"/>
          </a:p>
        </p:txBody>
      </p:sp>
    </p:spTree>
    <p:extLst>
      <p:ext uri="{BB962C8B-B14F-4D97-AF65-F5344CB8AC3E}">
        <p14:creationId xmlns:p14="http://schemas.microsoft.com/office/powerpoint/2010/main" val="4205534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p:cNvGrpSpPr/>
          <p:nvPr/>
        </p:nvGrpSpPr>
        <p:grpSpPr>
          <a:xfrm>
            <a:off x="636825" y="2043813"/>
            <a:ext cx="10809891" cy="4436072"/>
            <a:chOff x="565911" y="3048729"/>
            <a:chExt cx="10809891" cy="4436072"/>
          </a:xfrm>
        </p:grpSpPr>
        <p:sp>
          <p:nvSpPr>
            <p:cNvPr id="16" name="正方形/長方形 15">
              <a:extLst>
                <a:ext uri="{FF2B5EF4-FFF2-40B4-BE49-F238E27FC236}">
                  <a16:creationId xmlns:a16="http://schemas.microsoft.com/office/drawing/2014/main" id="{83712BEB-9658-4C04-A6C3-A651371594D4}"/>
                </a:ext>
              </a:extLst>
            </p:cNvPr>
            <p:cNvSpPr/>
            <p:nvPr/>
          </p:nvSpPr>
          <p:spPr>
            <a:xfrm>
              <a:off x="565911" y="3048729"/>
              <a:ext cx="10809891" cy="443607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四角形: 角を丸くする 4">
              <a:extLst>
                <a:ext uri="{FF2B5EF4-FFF2-40B4-BE49-F238E27FC236}">
                  <a16:creationId xmlns:a16="http://schemas.microsoft.com/office/drawing/2014/main" id="{8CE265D9-F59B-4998-93C5-7E4E1D524E4A}"/>
                </a:ext>
              </a:extLst>
            </p:cNvPr>
            <p:cNvSpPr/>
            <p:nvPr/>
          </p:nvSpPr>
          <p:spPr>
            <a:xfrm>
              <a:off x="740233" y="3248844"/>
              <a:ext cx="4633646" cy="3237320"/>
            </a:xfrm>
            <a:prstGeom prst="roundRect">
              <a:avLst/>
            </a:prstGeom>
            <a:solidFill>
              <a:schemeClr val="bg1"/>
            </a:solidFill>
            <a:ln w="38100">
              <a:solidFill>
                <a:srgbClr val="F458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64CCCCB6-6549-498D-A7D1-2A3A87A78821}"/>
                </a:ext>
              </a:extLst>
            </p:cNvPr>
            <p:cNvSpPr/>
            <p:nvPr/>
          </p:nvSpPr>
          <p:spPr>
            <a:xfrm>
              <a:off x="6542963" y="3267030"/>
              <a:ext cx="4525428" cy="3262705"/>
            </a:xfrm>
            <a:prstGeom prst="roundRect">
              <a:avLst/>
            </a:prstGeom>
            <a:solidFill>
              <a:schemeClr val="bg1"/>
            </a:solidFill>
            <a:ln w="38100">
              <a:solidFill>
                <a:srgbClr val="F458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6857E58F-9AA5-456C-AA74-E047C0D7E6FE}"/>
                </a:ext>
              </a:extLst>
            </p:cNvPr>
            <p:cNvSpPr txBox="1"/>
            <p:nvPr/>
          </p:nvSpPr>
          <p:spPr>
            <a:xfrm>
              <a:off x="1075094" y="3451511"/>
              <a:ext cx="4056272" cy="338554"/>
            </a:xfrm>
            <a:prstGeom prst="rect">
              <a:avLst/>
            </a:prstGeom>
            <a:noFill/>
          </p:spPr>
          <p:txBody>
            <a:bodyPr wrap="square" rtlCol="0">
              <a:spAutoFit/>
            </a:bodyPr>
            <a:lstStyle/>
            <a:p>
              <a:r>
                <a:rPr kumimoji="1" lang="ja-JP" altLang="en-US" sz="1600" b="1" dirty="0">
                  <a:latin typeface="BIZ UDPゴシック" panose="020B0400000000000000" pitchFamily="50" charset="-128"/>
                  <a:ea typeface="BIZ UDPゴシック" panose="020B0400000000000000" pitchFamily="50" charset="-128"/>
                </a:rPr>
                <a:t>①ペアトレ／ペアプロ</a:t>
              </a:r>
              <a:r>
                <a:rPr lang="ja-JP" altLang="en-US" sz="1600" b="1" dirty="0">
                  <a:latin typeface="BIZ UDPゴシック" panose="020B0400000000000000" pitchFamily="50" charset="-128"/>
                  <a:ea typeface="BIZ UDPゴシック" panose="020B0400000000000000" pitchFamily="50" charset="-128"/>
                </a:rPr>
                <a:t>　</a:t>
              </a:r>
              <a:r>
                <a:rPr kumimoji="1" lang="ja-JP" altLang="en-US" sz="1600" b="1" dirty="0">
                  <a:latin typeface="BIZ UDPゴシック" panose="020B0400000000000000" pitchFamily="50" charset="-128"/>
                  <a:ea typeface="BIZ UDPゴシック" panose="020B0400000000000000" pitchFamily="50" charset="-128"/>
                </a:rPr>
                <a:t>マッチングセミナー</a:t>
              </a:r>
              <a:endParaRPr kumimoji="1" lang="ja-JP" altLang="en-US"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517F519E-BFDC-4038-AA6F-A4F78FEDB6FF}"/>
                </a:ext>
              </a:extLst>
            </p:cNvPr>
            <p:cNvSpPr txBox="1"/>
            <p:nvPr/>
          </p:nvSpPr>
          <p:spPr>
            <a:xfrm>
              <a:off x="6982832" y="3426225"/>
              <a:ext cx="3182638" cy="338554"/>
            </a:xfrm>
            <a:prstGeom prst="rect">
              <a:avLst/>
            </a:prstGeom>
            <a:no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②市町村へのアドバイザリー派遣</a:t>
              </a:r>
              <a:endParaRPr kumimoji="1" lang="en-US" altLang="ja-JP" sz="1600" b="1"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47CB397F-DD0C-44CF-A2B5-9A4E42046FC3}"/>
                </a:ext>
              </a:extLst>
            </p:cNvPr>
            <p:cNvSpPr txBox="1"/>
            <p:nvPr/>
          </p:nvSpPr>
          <p:spPr>
            <a:xfrm>
              <a:off x="1054138" y="3980479"/>
              <a:ext cx="4056272" cy="2246769"/>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＜実施時期＞</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春頃（市町村予算要求時期まで）</a:t>
              </a:r>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＜対象＞</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市町村関係課の管理職等</a:t>
              </a:r>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＜内容</a:t>
              </a:r>
              <a:r>
                <a:rPr lang="ja-JP" altLang="en-US" sz="1400" dirty="0">
                  <a:latin typeface="BIZ UDPゴシック" panose="020B0400000000000000" pitchFamily="50" charset="-128"/>
                  <a:ea typeface="BIZ UDPゴシック" panose="020B0400000000000000" pitchFamily="50" charset="-128"/>
                </a:rPr>
                <a:t>＞</a:t>
              </a:r>
              <a:endParaRPr kumimoji="1" lang="en-US" altLang="ja-JP" sz="1400" dirty="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ペアトレ、ペアプロの概要説明、体験ワーク等</a:t>
              </a:r>
              <a:endParaRPr lang="en-US" altLang="ja-JP" sz="1400" dirty="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sz="1400" dirty="0">
                  <a:latin typeface="BIZ UDPゴシック" panose="020B0400000000000000" pitchFamily="50" charset="-128"/>
                  <a:ea typeface="BIZ UDPゴシック" panose="020B0400000000000000" pitchFamily="50" charset="-128"/>
                </a:rPr>
                <a:t>他市町村の好事例共有</a:t>
              </a:r>
              <a:endParaRPr kumimoji="1" lang="en-US" altLang="ja-JP" sz="1400" dirty="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lang="ja-JP" altLang="en-US" sz="1400" dirty="0">
                  <a:latin typeface="BIZ UDPゴシック" panose="020B0400000000000000" pitchFamily="50" charset="-128"/>
                  <a:ea typeface="BIZ UDPゴシック" panose="020B0400000000000000" pitchFamily="50" charset="-128"/>
                </a:rPr>
                <a:t>個別相談会</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3E6EED94-996E-4330-869E-2FE57150B564}"/>
                </a:ext>
              </a:extLst>
            </p:cNvPr>
            <p:cNvSpPr txBox="1"/>
            <p:nvPr/>
          </p:nvSpPr>
          <p:spPr>
            <a:xfrm>
              <a:off x="6982832" y="3757342"/>
              <a:ext cx="3907903" cy="2693045"/>
            </a:xfrm>
            <a:prstGeom prst="rect">
              <a:avLst/>
            </a:prstGeom>
            <a:noFill/>
          </p:spPr>
          <p:txBody>
            <a:bodyPr wrap="square" rtlCol="0">
              <a:spAutoFit/>
            </a:bodyPr>
            <a:lstStyle/>
            <a:p>
              <a:r>
                <a:rPr lang="ja-JP" altLang="en-US" sz="1300" dirty="0">
                  <a:latin typeface="BIZ UDPゴシック" panose="020B0400000000000000" pitchFamily="50" charset="-128"/>
                  <a:ea typeface="BIZ UDPゴシック" panose="020B0400000000000000" pitchFamily="50" charset="-128"/>
                </a:rPr>
                <a:t>＜実施時期＞</a:t>
              </a:r>
              <a:endParaRPr lang="en-US" altLang="ja-JP" sz="1300" dirty="0">
                <a:latin typeface="BIZ UDPゴシック" panose="020B0400000000000000" pitchFamily="50" charset="-128"/>
                <a:ea typeface="BIZ UDPゴシック" panose="020B0400000000000000" pitchFamily="50" charset="-128"/>
              </a:endParaRPr>
            </a:p>
            <a:p>
              <a:r>
                <a:rPr lang="ja-JP" altLang="en-US" sz="1300" dirty="0">
                  <a:latin typeface="BIZ UDPゴシック" panose="020B0400000000000000" pitchFamily="50" charset="-128"/>
                  <a:ea typeface="BIZ UDPゴシック" panose="020B0400000000000000" pitchFamily="50" charset="-128"/>
                </a:rPr>
                <a:t>６月～</a:t>
              </a:r>
              <a:r>
                <a:rPr lang="en-US" altLang="ja-JP" sz="1300" dirty="0">
                  <a:latin typeface="BIZ UDPゴシック" panose="020B0400000000000000" pitchFamily="50" charset="-128"/>
                  <a:ea typeface="BIZ UDPゴシック" panose="020B0400000000000000" pitchFamily="50" charset="-128"/>
                </a:rPr>
                <a:t>3</a:t>
              </a:r>
              <a:r>
                <a:rPr lang="ja-JP" altLang="en-US" sz="1300" dirty="0">
                  <a:latin typeface="BIZ UDPゴシック" panose="020B0400000000000000" pitchFamily="50" charset="-128"/>
                  <a:ea typeface="BIZ UDPゴシック" panose="020B0400000000000000" pitchFamily="50" charset="-128"/>
                </a:rPr>
                <a:t>月</a:t>
              </a:r>
              <a:endParaRPr lang="en-US" altLang="ja-JP" sz="1300" dirty="0">
                <a:latin typeface="BIZ UDPゴシック" panose="020B0400000000000000" pitchFamily="50" charset="-128"/>
                <a:ea typeface="BIZ UDPゴシック" panose="020B0400000000000000" pitchFamily="50" charset="-128"/>
              </a:endParaRPr>
            </a:p>
            <a:p>
              <a:endParaRPr lang="en-US" altLang="ja-JP" sz="1300" dirty="0">
                <a:latin typeface="BIZ UDPゴシック" panose="020B0400000000000000" pitchFamily="50" charset="-128"/>
                <a:ea typeface="BIZ UDPゴシック" panose="020B0400000000000000" pitchFamily="50" charset="-128"/>
              </a:endParaRPr>
            </a:p>
            <a:p>
              <a:r>
                <a:rPr lang="ja-JP" altLang="en-US" sz="1300" dirty="0">
                  <a:latin typeface="BIZ UDPゴシック" panose="020B0400000000000000" pitchFamily="50" charset="-128"/>
                  <a:ea typeface="BIZ UDPゴシック" panose="020B0400000000000000" pitchFamily="50" charset="-128"/>
                </a:rPr>
                <a:t>＜対象＞</a:t>
              </a:r>
              <a:endParaRPr lang="en-US" altLang="ja-JP" sz="1300" dirty="0">
                <a:latin typeface="BIZ UDPゴシック" panose="020B0400000000000000" pitchFamily="50" charset="-128"/>
                <a:ea typeface="BIZ UDPゴシック" panose="020B0400000000000000" pitchFamily="50" charset="-128"/>
              </a:endParaRPr>
            </a:p>
            <a:p>
              <a:r>
                <a:rPr lang="ja-JP" altLang="en-US" sz="1300" dirty="0">
                  <a:latin typeface="BIZ UDPゴシック" panose="020B0400000000000000" pitchFamily="50" charset="-128"/>
                  <a:ea typeface="BIZ UDPゴシック" panose="020B0400000000000000" pitchFamily="50" charset="-128"/>
                </a:rPr>
                <a:t>より個別に具体的な事業設計の支援を希望する市町村</a:t>
              </a:r>
              <a:endParaRPr lang="en-US" altLang="ja-JP" sz="1300" dirty="0">
                <a:latin typeface="BIZ UDPゴシック" panose="020B0400000000000000" pitchFamily="50" charset="-128"/>
                <a:ea typeface="BIZ UDPゴシック" panose="020B0400000000000000" pitchFamily="50" charset="-128"/>
              </a:endParaRPr>
            </a:p>
            <a:p>
              <a:endParaRPr lang="en-US" altLang="ja-JP" sz="1300" dirty="0">
                <a:latin typeface="BIZ UDPゴシック" panose="020B0400000000000000" pitchFamily="50" charset="-128"/>
                <a:ea typeface="BIZ UDPゴシック" panose="020B0400000000000000" pitchFamily="50" charset="-128"/>
              </a:endParaRPr>
            </a:p>
            <a:p>
              <a:r>
                <a:rPr kumimoji="1" lang="ja-JP" altLang="en-US" sz="1300" dirty="0">
                  <a:latin typeface="BIZ UDPゴシック" panose="020B0400000000000000" pitchFamily="50" charset="-128"/>
                  <a:ea typeface="BIZ UDPゴシック" panose="020B0400000000000000" pitchFamily="50" charset="-128"/>
                </a:rPr>
                <a:t>＜内容</a:t>
              </a:r>
              <a:r>
                <a:rPr lang="ja-JP" altLang="en-US" sz="1300" dirty="0">
                  <a:latin typeface="BIZ UDPゴシック" panose="020B0400000000000000" pitchFamily="50" charset="-128"/>
                  <a:ea typeface="BIZ UDPゴシック" panose="020B0400000000000000" pitchFamily="50" charset="-128"/>
                </a:rPr>
                <a:t>＞</a:t>
              </a:r>
              <a:endParaRPr lang="en-US" altLang="ja-JP" sz="1300" dirty="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sz="1300" dirty="0">
                  <a:latin typeface="BIZ UDPゴシック" panose="020B0400000000000000" pitchFamily="50" charset="-128"/>
                  <a:ea typeface="BIZ UDPゴシック" panose="020B0400000000000000" pitchFamily="50" charset="-128"/>
                </a:rPr>
                <a:t>市町村にアドバイザリーを派遣。市町村の状況に応じて、ペアトレかペアプロを選択。アドバイザリーに相談しながら実施の枠組みや実施者の養成も含め、持続可能な事業形態を検討する。</a:t>
              </a:r>
              <a:r>
                <a:rPr lang="ja-JP" altLang="en-US" sz="1300" dirty="0">
                  <a:solidFill>
                    <a:srgbClr val="FF0000"/>
                  </a:solidFill>
                  <a:latin typeface="BIZ UDPゴシック" panose="020B0400000000000000" pitchFamily="50" charset="-128"/>
                  <a:ea typeface="BIZ UDPゴシック" panose="020B0400000000000000" pitchFamily="50" charset="-128"/>
                </a:rPr>
                <a:t>　　</a:t>
              </a:r>
              <a:endParaRPr lang="en-US" altLang="ja-JP" sz="1300" dirty="0">
                <a:solidFill>
                  <a:srgbClr val="FF0000"/>
                </a:solidFill>
                <a:latin typeface="BIZ UDPゴシック" panose="020B0400000000000000" pitchFamily="50" charset="-128"/>
                <a:ea typeface="BIZ UDPゴシック" panose="020B0400000000000000" pitchFamily="50" charset="-128"/>
              </a:endParaRPr>
            </a:p>
            <a:p>
              <a:r>
                <a:rPr lang="ja-JP" altLang="en-US" sz="1300" dirty="0">
                  <a:solidFill>
                    <a:srgbClr val="FF0000"/>
                  </a:solidFill>
                  <a:latin typeface="BIZ UDPゴシック" panose="020B0400000000000000" pitchFamily="50" charset="-128"/>
                  <a:ea typeface="BIZ UDPゴシック" panose="020B0400000000000000" pitchFamily="50" charset="-128"/>
                </a:rPr>
                <a:t>　　</a:t>
              </a:r>
              <a:r>
                <a:rPr lang="en-US" altLang="ja-JP" sz="1300" dirty="0">
                  <a:solidFill>
                    <a:srgbClr val="FF0000"/>
                  </a:solidFill>
                  <a:latin typeface="BIZ UDPゴシック" panose="020B0400000000000000" pitchFamily="50" charset="-128"/>
                  <a:ea typeface="BIZ UDPゴシック" panose="020B0400000000000000" pitchFamily="50" charset="-128"/>
                </a:rPr>
                <a:t>※</a:t>
              </a:r>
              <a:r>
                <a:rPr lang="ja-JP" altLang="en-US" sz="1300" dirty="0">
                  <a:solidFill>
                    <a:srgbClr val="FF0000"/>
                  </a:solidFill>
                  <a:latin typeface="BIZ UDPゴシック" panose="020B0400000000000000" pitchFamily="50" charset="-128"/>
                  <a:ea typeface="BIZ UDPゴシック" panose="020B0400000000000000" pitchFamily="50" charset="-128"/>
                </a:rPr>
                <a:t>好事例は翌年のセミナーで共有</a:t>
              </a:r>
              <a:endParaRPr kumimoji="1" lang="ja-JP" altLang="en-US" sz="1300" dirty="0">
                <a:solidFill>
                  <a:srgbClr val="FF0000"/>
                </a:solidFill>
                <a:latin typeface="BIZ UDPゴシック" panose="020B0400000000000000" pitchFamily="50" charset="-128"/>
                <a:ea typeface="BIZ UDPゴシック" panose="020B0400000000000000" pitchFamily="50" charset="-128"/>
              </a:endParaRPr>
            </a:p>
          </p:txBody>
        </p:sp>
        <p:sp>
          <p:nvSpPr>
            <p:cNvPr id="20" name="矢印: 五方向 19">
              <a:extLst>
                <a:ext uri="{FF2B5EF4-FFF2-40B4-BE49-F238E27FC236}">
                  <a16:creationId xmlns:a16="http://schemas.microsoft.com/office/drawing/2014/main" id="{00FB9ED6-EB85-4463-B97E-602F09DE764E}"/>
                </a:ext>
              </a:extLst>
            </p:cNvPr>
            <p:cNvSpPr/>
            <p:nvPr/>
          </p:nvSpPr>
          <p:spPr>
            <a:xfrm>
              <a:off x="5639874" y="4322885"/>
              <a:ext cx="639620" cy="1010690"/>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矢印: 五方向 3">
              <a:extLst>
                <a:ext uri="{FF2B5EF4-FFF2-40B4-BE49-F238E27FC236}">
                  <a16:creationId xmlns:a16="http://schemas.microsoft.com/office/drawing/2014/main" id="{6BF739A6-C8B5-4BED-9A20-7FBE22759410}"/>
                </a:ext>
              </a:extLst>
            </p:cNvPr>
            <p:cNvSpPr/>
            <p:nvPr/>
          </p:nvSpPr>
          <p:spPr>
            <a:xfrm>
              <a:off x="1681221" y="6607730"/>
              <a:ext cx="8449300" cy="826821"/>
            </a:xfrm>
            <a:prstGeom prst="homePlate">
              <a:avLst/>
            </a:prstGeom>
            <a:solidFill>
              <a:srgbClr val="F6BB00"/>
            </a:solidFill>
            <a:ln w="38100">
              <a:solidFill>
                <a:srgbClr val="F458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CCAF07EB-7E3B-46EB-A345-756C2238F846}"/>
                </a:ext>
              </a:extLst>
            </p:cNvPr>
            <p:cNvSpPr txBox="1"/>
            <p:nvPr/>
          </p:nvSpPr>
          <p:spPr>
            <a:xfrm>
              <a:off x="2573960" y="6731075"/>
              <a:ext cx="6131829" cy="523220"/>
            </a:xfrm>
            <a:prstGeom prst="rect">
              <a:avLst/>
            </a:prstGeom>
            <a:noFill/>
          </p:spPr>
          <p:txBody>
            <a:bodyPr wrap="square" rtlCol="0">
              <a:spAutoFit/>
            </a:bodyPr>
            <a:lstStyle/>
            <a:p>
              <a:r>
                <a:rPr lang="ja-JP" altLang="en-US" sz="1400" dirty="0">
                  <a:latin typeface="BIZ UDPゴシック" panose="020B0400000000000000" pitchFamily="50" charset="-128"/>
                  <a:ea typeface="BIZ UDPゴシック" panose="020B0400000000000000" pitchFamily="50" charset="-128"/>
                </a:rPr>
                <a:t>国の地域生活支援促進事業補助金を活用し、大阪府が予算確保</a:t>
              </a:r>
              <a:endParaRPr lang="en-US" altLang="ja-JP" sz="1400" dirty="0">
                <a:latin typeface="BIZ UDPゴシック" panose="020B0400000000000000" pitchFamily="50" charset="-128"/>
                <a:ea typeface="BIZ UDPゴシック" panose="020B0400000000000000" pitchFamily="50" charset="-128"/>
              </a:endParaRPr>
            </a:p>
            <a:p>
              <a:r>
                <a:rPr kumimoji="1"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セミナー講師及びアドバイザリーの報酬・旅費、テキスト代、会場費等</a:t>
              </a:r>
              <a:r>
                <a:rPr kumimoji="1" lang="en-US" altLang="ja-JP" sz="1400" dirty="0">
                  <a:latin typeface="BIZ UDPゴシック" panose="020B0400000000000000" pitchFamily="50" charset="-128"/>
                  <a:ea typeface="BIZ UDPゴシック" panose="020B0400000000000000" pitchFamily="50" charset="-128"/>
                </a:rPr>
                <a:t>)</a:t>
              </a:r>
              <a:endParaRPr kumimoji="1" lang="ja-JP" altLang="en-US" sz="1400" dirty="0">
                <a:latin typeface="BIZ UDPゴシック" panose="020B0400000000000000" pitchFamily="50" charset="-128"/>
                <a:ea typeface="BIZ UDPゴシック" panose="020B0400000000000000" pitchFamily="50" charset="-128"/>
              </a:endParaRPr>
            </a:p>
          </p:txBody>
        </p:sp>
      </p:grpSp>
      <p:sp>
        <p:nvSpPr>
          <p:cNvPr id="22" name="タイトル 1"/>
          <p:cNvSpPr txBox="1">
            <a:spLocks/>
          </p:cNvSpPr>
          <p:nvPr/>
        </p:nvSpPr>
        <p:spPr>
          <a:xfrm>
            <a:off x="611988" y="291038"/>
            <a:ext cx="10754139" cy="544244"/>
          </a:xfrm>
          <a:prstGeom prst="rect">
            <a:avLst/>
          </a:prstGeom>
          <a:ln>
            <a:solidFill>
              <a:schemeClr val="tx1"/>
            </a:solidFill>
          </a:ln>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b="1" dirty="0">
                <a:latin typeface="+mn-ea"/>
                <a:ea typeface="+mn-ea"/>
              </a:rPr>
              <a:t>令和６年度以降の大阪府の取り組みの方向性</a:t>
            </a:r>
          </a:p>
        </p:txBody>
      </p:sp>
      <p:sp>
        <p:nvSpPr>
          <p:cNvPr id="3" name="テキスト ボックス 2">
            <a:extLst>
              <a:ext uri="{FF2B5EF4-FFF2-40B4-BE49-F238E27FC236}">
                <a16:creationId xmlns:a16="http://schemas.microsoft.com/office/drawing/2014/main" id="{FB0623F1-DDBE-BAC8-5485-881A757B03DA}"/>
              </a:ext>
            </a:extLst>
          </p:cNvPr>
          <p:cNvSpPr txBox="1"/>
          <p:nvPr/>
        </p:nvSpPr>
        <p:spPr>
          <a:xfrm>
            <a:off x="611988" y="1080438"/>
            <a:ext cx="10809891" cy="646331"/>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t>家族支援の実施主体となる市町村を後押しするため、①家族支援に関する基礎知識の伝達や、②事業化に向けた具体的なアドバイスを個別に行い、身近な地域で家族支援が実施されるよう支援する。</a:t>
            </a:r>
          </a:p>
        </p:txBody>
      </p:sp>
      <p:sp>
        <p:nvSpPr>
          <p:cNvPr id="25" name="テキスト ボックス 24"/>
          <p:cNvSpPr txBox="1"/>
          <p:nvPr/>
        </p:nvSpPr>
        <p:spPr>
          <a:xfrm>
            <a:off x="8300901" y="1905314"/>
            <a:ext cx="2967192" cy="27699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kumimoji="1" lang="en-US" altLang="ja-JP" sz="1200" dirty="0"/>
              <a:t>※</a:t>
            </a:r>
            <a:r>
              <a:rPr kumimoji="1" lang="ja-JP" altLang="en-US" sz="1200" dirty="0"/>
              <a:t>予算協議未（国庫補助の活用を想定）</a:t>
            </a:r>
          </a:p>
        </p:txBody>
      </p:sp>
      <p:sp>
        <p:nvSpPr>
          <p:cNvPr id="17" name="スライド番号プレースホルダー 1"/>
          <p:cNvSpPr>
            <a:spLocks noGrp="1"/>
          </p:cNvSpPr>
          <p:nvPr>
            <p:ph type="sldNum" sz="quarter" idx="12"/>
          </p:nvPr>
        </p:nvSpPr>
        <p:spPr>
          <a:xfrm>
            <a:off x="9113950" y="6354501"/>
            <a:ext cx="2743200" cy="365125"/>
          </a:xfrm>
        </p:spPr>
        <p:txBody>
          <a:bodyPr/>
          <a:lstStyle/>
          <a:p>
            <a:fld id="{49ABCAEC-7D34-E549-A96E-FCEDAADBE4B0}" type="slidenum">
              <a:rPr lang="en-US" smtClean="0"/>
              <a:pPr/>
              <a:t>41</a:t>
            </a:fld>
            <a:endParaRPr lang="en-US" dirty="0"/>
          </a:p>
        </p:txBody>
      </p:sp>
    </p:spTree>
    <p:extLst>
      <p:ext uri="{BB962C8B-B14F-4D97-AF65-F5344CB8AC3E}">
        <p14:creationId xmlns:p14="http://schemas.microsoft.com/office/powerpoint/2010/main" val="3152635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125259" y="6299469"/>
            <a:ext cx="2743200" cy="365125"/>
          </a:xfrm>
        </p:spPr>
        <p:txBody>
          <a:bodyPr/>
          <a:lstStyle/>
          <a:p>
            <a:fld id="{49ABCAEC-7D34-E549-A96E-FCEDAADBE4B0}" type="slidenum">
              <a:rPr lang="en-US" smtClean="0"/>
              <a:pPr/>
              <a:t>42</a:t>
            </a:fld>
            <a:endParaRPr lang="en-US" dirty="0"/>
          </a:p>
        </p:txBody>
      </p:sp>
      <p:sp>
        <p:nvSpPr>
          <p:cNvPr id="3" name="タイトル 1">
            <a:extLst>
              <a:ext uri="{FF2B5EF4-FFF2-40B4-BE49-F238E27FC236}">
                <a16:creationId xmlns:a16="http://schemas.microsoft.com/office/drawing/2014/main" id="{61A6CBE0-2E9D-4F41-A5D2-B382CA91BC6A}"/>
              </a:ext>
            </a:extLst>
          </p:cNvPr>
          <p:cNvSpPr txBox="1">
            <a:spLocks/>
          </p:cNvSpPr>
          <p:nvPr/>
        </p:nvSpPr>
        <p:spPr>
          <a:xfrm>
            <a:off x="0" y="0"/>
            <a:ext cx="12192000" cy="549275"/>
          </a:xfrm>
          <a:prstGeom prst="rect">
            <a:avLst/>
          </a:prstGeom>
          <a:solidFill>
            <a:schemeClr val="bg2">
              <a:lumMod val="50000"/>
            </a:schemeClr>
          </a:solid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ja-JP" altLang="en-US" sz="2400" b="1" dirty="0"/>
              <a:t>７．第</a:t>
            </a:r>
            <a:r>
              <a:rPr lang="en-US" altLang="ja-JP" sz="2400" b="1" dirty="0"/>
              <a:t>2</a:t>
            </a:r>
            <a:r>
              <a:rPr lang="ja-JP" altLang="en-US" sz="2400" b="1" dirty="0"/>
              <a:t>回</a:t>
            </a:r>
            <a:r>
              <a:rPr lang="ja-JP" altLang="en-US" sz="2400" b="1" dirty="0" err="1"/>
              <a:t>大阪府発達障がい</a:t>
            </a:r>
            <a:r>
              <a:rPr lang="ja-JP" altLang="en-US" sz="2400" b="1" dirty="0"/>
              <a:t>児者支援体制整備検討部会について</a:t>
            </a:r>
          </a:p>
        </p:txBody>
      </p:sp>
      <p:graphicFrame>
        <p:nvGraphicFramePr>
          <p:cNvPr id="4" name="図表 3"/>
          <p:cNvGraphicFramePr/>
          <p:nvPr>
            <p:extLst>
              <p:ext uri="{D42A27DB-BD31-4B8C-83A1-F6EECF244321}">
                <p14:modId xmlns:p14="http://schemas.microsoft.com/office/powerpoint/2010/main" val="3129072790"/>
              </p:ext>
            </p:extLst>
          </p:nvPr>
        </p:nvGraphicFramePr>
        <p:xfrm>
          <a:off x="628010" y="2046851"/>
          <a:ext cx="9868849" cy="1943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テキスト ボックス 4"/>
          <p:cNvSpPr txBox="1"/>
          <p:nvPr/>
        </p:nvSpPr>
        <p:spPr>
          <a:xfrm>
            <a:off x="510652" y="1726152"/>
            <a:ext cx="2988860" cy="338554"/>
          </a:xfrm>
          <a:prstGeom prst="rect">
            <a:avLst/>
          </a:prstGeom>
          <a:noFill/>
        </p:spPr>
        <p:txBody>
          <a:bodyPr wrap="square" rtlCol="0">
            <a:spAutoFit/>
          </a:bodyPr>
          <a:lstStyle/>
          <a:p>
            <a:r>
              <a:rPr kumimoji="1" lang="ja-JP" altLang="en-US" sz="1600" dirty="0"/>
              <a:t>◆検討予定の項目</a:t>
            </a:r>
          </a:p>
        </p:txBody>
      </p:sp>
      <p:sp>
        <p:nvSpPr>
          <p:cNvPr id="6" name="テキスト ボックス 5"/>
          <p:cNvSpPr txBox="1"/>
          <p:nvPr/>
        </p:nvSpPr>
        <p:spPr>
          <a:xfrm>
            <a:off x="510652" y="761870"/>
            <a:ext cx="9303049" cy="861774"/>
          </a:xfrm>
          <a:prstGeom prst="rect">
            <a:avLst/>
          </a:prstGeom>
          <a:noFill/>
        </p:spPr>
        <p:txBody>
          <a:bodyPr wrap="square" rtlCol="0">
            <a:spAutoFit/>
          </a:bodyPr>
          <a:lstStyle/>
          <a:p>
            <a:r>
              <a:rPr kumimoji="1" lang="ja-JP" altLang="en-US" sz="1600" dirty="0"/>
              <a:t>◆今後の予定等</a:t>
            </a:r>
            <a:endParaRPr kumimoji="1" lang="en-US" altLang="ja-JP" sz="1600" dirty="0"/>
          </a:p>
          <a:p>
            <a:r>
              <a:rPr lang="ja-JP" altLang="en-US" sz="1600" dirty="0"/>
              <a:t>・日時：令和</a:t>
            </a:r>
            <a:r>
              <a:rPr lang="en-US" altLang="ja-JP" sz="1600" dirty="0"/>
              <a:t>6</a:t>
            </a:r>
            <a:r>
              <a:rPr lang="ja-JP" altLang="en-US" sz="1600" dirty="0"/>
              <a:t>年</a:t>
            </a:r>
            <a:r>
              <a:rPr lang="en-US" altLang="ja-JP" sz="1600" dirty="0"/>
              <a:t>2</a:t>
            </a:r>
            <a:r>
              <a:rPr lang="ja-JP" altLang="en-US" sz="1600" dirty="0"/>
              <a:t>月頃を予定　　</a:t>
            </a:r>
            <a:r>
              <a:rPr lang="en-US" altLang="ja-JP" sz="1600" dirty="0"/>
              <a:t>※9</a:t>
            </a:r>
            <a:r>
              <a:rPr lang="ja-JP" altLang="en-US" sz="1600" dirty="0"/>
              <a:t>月～</a:t>
            </a:r>
            <a:r>
              <a:rPr lang="en-US" altLang="ja-JP" sz="1600" dirty="0"/>
              <a:t>10</a:t>
            </a:r>
            <a:r>
              <a:rPr lang="ja-JP" altLang="en-US" sz="1600" dirty="0"/>
              <a:t>月頃に事前の日程調整をさせていただく予定</a:t>
            </a:r>
            <a:endParaRPr lang="en-US" altLang="ja-JP" sz="1600" dirty="0"/>
          </a:p>
          <a:p>
            <a:r>
              <a:rPr kumimoji="1" lang="ja-JP" altLang="en-US" sz="1600" dirty="0"/>
              <a:t>・場所：未定</a:t>
            </a:r>
            <a:endParaRPr kumimoji="1" lang="en-US" altLang="ja-JP" sz="1600" dirty="0"/>
          </a:p>
        </p:txBody>
      </p:sp>
      <p:pic>
        <p:nvPicPr>
          <p:cNvPr id="1026" name="図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010" y="3974351"/>
            <a:ext cx="8602441" cy="2690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 6"/>
          <p:cNvSpPr/>
          <p:nvPr/>
        </p:nvSpPr>
        <p:spPr>
          <a:xfrm>
            <a:off x="4831307" y="5677469"/>
            <a:ext cx="2988860" cy="987125"/>
          </a:xfrm>
          <a:prstGeom prst="roundRect">
            <a:avLst/>
          </a:prstGeom>
          <a:noFill/>
          <a:ln w="28575">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5646442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099997" y="6356350"/>
            <a:ext cx="2743200" cy="365125"/>
          </a:xfrm>
        </p:spPr>
        <p:txBody>
          <a:bodyPr/>
          <a:lstStyle/>
          <a:p>
            <a:fld id="{49ABCAEC-7D34-E549-A96E-FCEDAADBE4B0}" type="slidenum">
              <a:rPr lang="en-US" smtClean="0"/>
              <a:pPr/>
              <a:t>43</a:t>
            </a:fld>
            <a:endParaRPr lang="en-US" dirty="0"/>
          </a:p>
        </p:txBody>
      </p:sp>
      <p:sp>
        <p:nvSpPr>
          <p:cNvPr id="3" name="タイトル 1">
            <a:extLst>
              <a:ext uri="{FF2B5EF4-FFF2-40B4-BE49-F238E27FC236}">
                <a16:creationId xmlns:a16="http://schemas.microsoft.com/office/drawing/2014/main" id="{61A6CBE0-2E9D-4F41-A5D2-B382CA91BC6A}"/>
              </a:ext>
            </a:extLst>
          </p:cNvPr>
          <p:cNvSpPr txBox="1">
            <a:spLocks/>
          </p:cNvSpPr>
          <p:nvPr/>
        </p:nvSpPr>
        <p:spPr>
          <a:xfrm>
            <a:off x="0" y="0"/>
            <a:ext cx="12192000" cy="549275"/>
          </a:xfrm>
          <a:prstGeom prst="rect">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ja-JP" altLang="en-US" sz="2400" b="1" dirty="0"/>
              <a:t>８．その他今後注視すべき事項等について</a:t>
            </a:r>
          </a:p>
        </p:txBody>
      </p:sp>
      <p:sp>
        <p:nvSpPr>
          <p:cNvPr id="4" name="テキスト ボックス 3"/>
          <p:cNvSpPr txBox="1"/>
          <p:nvPr/>
        </p:nvSpPr>
        <p:spPr>
          <a:xfrm>
            <a:off x="395785" y="914400"/>
            <a:ext cx="1123210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t>◆</a:t>
            </a:r>
            <a:r>
              <a:rPr kumimoji="1" lang="ja-JP" altLang="en-US" dirty="0" err="1"/>
              <a:t>発達障がい</a:t>
            </a:r>
            <a:r>
              <a:rPr kumimoji="1" lang="ja-JP" altLang="en-US" dirty="0"/>
              <a:t>児者（疑いのある方を含む）をとりまく下記の事項について、国の動向等を注視していく</a:t>
            </a:r>
          </a:p>
        </p:txBody>
      </p:sp>
      <p:graphicFrame>
        <p:nvGraphicFramePr>
          <p:cNvPr id="5" name="図表 4"/>
          <p:cNvGraphicFramePr/>
          <p:nvPr>
            <p:extLst>
              <p:ext uri="{D42A27DB-BD31-4B8C-83A1-F6EECF244321}">
                <p14:modId xmlns:p14="http://schemas.microsoft.com/office/powerpoint/2010/main" val="4075633273"/>
              </p:ext>
            </p:extLst>
          </p:nvPr>
        </p:nvGraphicFramePr>
        <p:xfrm>
          <a:off x="684365" y="1590939"/>
          <a:ext cx="10317707" cy="44582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8683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5F3A42-E633-4CC3-9A19-364B08B3F985}"/>
              </a:ext>
            </a:extLst>
          </p:cNvPr>
          <p:cNvSpPr>
            <a:spLocks noGrp="1"/>
          </p:cNvSpPr>
          <p:nvPr>
            <p:ph type="title"/>
          </p:nvPr>
        </p:nvSpPr>
        <p:spPr>
          <a:xfrm>
            <a:off x="838200" y="109631"/>
            <a:ext cx="10515600" cy="1325563"/>
          </a:xfrm>
        </p:spPr>
        <p:txBody>
          <a:bodyPr>
            <a:normAutofit/>
          </a:bodyPr>
          <a:lstStyle/>
          <a:p>
            <a:r>
              <a:rPr kumimoji="1" lang="ja-JP" altLang="en-US" sz="2800" b="1" dirty="0">
                <a:latin typeface="+mn-ea"/>
                <a:ea typeface="+mn-ea"/>
              </a:rPr>
              <a:t>本日ご議論いただきたいこと</a:t>
            </a:r>
          </a:p>
        </p:txBody>
      </p:sp>
      <p:sp>
        <p:nvSpPr>
          <p:cNvPr id="3" name="スライド番号プレースホルダー 2">
            <a:extLst>
              <a:ext uri="{FF2B5EF4-FFF2-40B4-BE49-F238E27FC236}">
                <a16:creationId xmlns:a16="http://schemas.microsoft.com/office/drawing/2014/main" id="{7E2A83FB-FD77-4A7E-89B2-E2EA41FB85EC}"/>
              </a:ext>
            </a:extLst>
          </p:cNvPr>
          <p:cNvSpPr>
            <a:spLocks noGrp="1"/>
          </p:cNvSpPr>
          <p:nvPr>
            <p:ph type="sldNum" sz="quarter" idx="12"/>
          </p:nvPr>
        </p:nvSpPr>
        <p:spPr/>
        <p:txBody>
          <a:bodyPr/>
          <a:lstStyle/>
          <a:p>
            <a:fld id="{49ABCAEC-7D34-E549-A96E-FCEDAADBE4B0}" type="slidenum">
              <a:rPr lang="en-US" smtClean="0"/>
              <a:pPr/>
              <a:t>5</a:t>
            </a:fld>
            <a:endParaRPr lang="en-US" dirty="0"/>
          </a:p>
        </p:txBody>
      </p:sp>
      <p:graphicFrame>
        <p:nvGraphicFramePr>
          <p:cNvPr id="6" name="図表 5">
            <a:extLst>
              <a:ext uri="{FF2B5EF4-FFF2-40B4-BE49-F238E27FC236}">
                <a16:creationId xmlns:a16="http://schemas.microsoft.com/office/drawing/2014/main" id="{EE6BC0B2-204E-632B-54E8-34C102CD9D07}"/>
              </a:ext>
            </a:extLst>
          </p:cNvPr>
          <p:cNvGraphicFramePr/>
          <p:nvPr>
            <p:extLst>
              <p:ext uri="{D42A27DB-BD31-4B8C-83A1-F6EECF244321}">
                <p14:modId xmlns:p14="http://schemas.microsoft.com/office/powerpoint/2010/main" val="2703355420"/>
              </p:ext>
            </p:extLst>
          </p:nvPr>
        </p:nvGraphicFramePr>
        <p:xfrm>
          <a:off x="838200" y="1511394"/>
          <a:ext cx="10161106" cy="2928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テキスト ボックス 6">
            <a:extLst>
              <a:ext uri="{FF2B5EF4-FFF2-40B4-BE49-F238E27FC236}">
                <a16:creationId xmlns:a16="http://schemas.microsoft.com/office/drawing/2014/main" id="{39CC1EAE-041C-AEE1-D5FE-1BBDDAFC13AB}"/>
              </a:ext>
            </a:extLst>
          </p:cNvPr>
          <p:cNvSpPr txBox="1"/>
          <p:nvPr/>
        </p:nvSpPr>
        <p:spPr>
          <a:xfrm>
            <a:off x="1259704" y="4009238"/>
            <a:ext cx="3551582" cy="861774"/>
          </a:xfrm>
          <a:prstGeom prst="rect">
            <a:avLst/>
          </a:prstGeom>
          <a:noFill/>
        </p:spPr>
        <p:txBody>
          <a:bodyPr wrap="square" rtlCol="0">
            <a:spAutoFit/>
          </a:bodyPr>
          <a:lstStyle/>
          <a:p>
            <a:r>
              <a:rPr kumimoji="1" lang="ja-JP" altLang="en-US" sz="1600" dirty="0">
                <a:latin typeface="+mn-ea"/>
              </a:rPr>
              <a:t>〇初診待機解消事業</a:t>
            </a:r>
            <a:endParaRPr kumimoji="1" lang="zh-TW" altLang="en-US" sz="1600" dirty="0">
              <a:latin typeface="+mn-ea"/>
            </a:endParaRPr>
          </a:p>
          <a:p>
            <a:r>
              <a:rPr kumimoji="1" lang="zh-TW" altLang="en-US" sz="1600" dirty="0">
                <a:latin typeface="+mn-ea"/>
              </a:rPr>
              <a:t>〇</a:t>
            </a:r>
            <a:r>
              <a:rPr kumimoji="1" lang="ja-JP" altLang="en-US" sz="1600" dirty="0">
                <a:latin typeface="+mn-ea"/>
              </a:rPr>
              <a:t>地域支援力向上事業</a:t>
            </a:r>
            <a:endParaRPr kumimoji="1" lang="en-US" altLang="zh-TW" sz="1600" dirty="0">
              <a:latin typeface="+mn-ea"/>
            </a:endParaRPr>
          </a:p>
          <a:p>
            <a:r>
              <a:rPr lang="ja-JP" altLang="en-US" sz="1600" dirty="0">
                <a:latin typeface="+mn-ea"/>
              </a:rPr>
              <a:t>〇ペアレント・サポート事業</a:t>
            </a:r>
            <a:endParaRPr kumimoji="1" lang="ja-JP" altLang="en-US" sz="1600" dirty="0">
              <a:latin typeface="+mn-ea"/>
            </a:endParaRPr>
          </a:p>
        </p:txBody>
      </p:sp>
    </p:spTree>
    <p:extLst>
      <p:ext uri="{BB962C8B-B14F-4D97-AF65-F5344CB8AC3E}">
        <p14:creationId xmlns:p14="http://schemas.microsoft.com/office/powerpoint/2010/main" val="1958233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9247" y="553044"/>
            <a:ext cx="4619358" cy="910783"/>
          </a:xfrm>
        </p:spPr>
        <p:txBody>
          <a:bodyPr>
            <a:normAutofit/>
          </a:bodyPr>
          <a:lstStyle/>
          <a:p>
            <a:r>
              <a:rPr kumimoji="1" lang="ja-JP" altLang="en-US" sz="2400" b="1" dirty="0">
                <a:latin typeface="+mn-ea"/>
                <a:ea typeface="+mn-ea"/>
              </a:rPr>
              <a:t>発達支援拠点の</a:t>
            </a:r>
            <a:r>
              <a:rPr lang="ja-JP" altLang="en-US" sz="2400" b="1" dirty="0">
                <a:latin typeface="+mn-ea"/>
                <a:ea typeface="+mn-ea"/>
              </a:rPr>
              <a:t>３つの機能</a:t>
            </a:r>
            <a:endParaRPr kumimoji="1" lang="ja-JP" altLang="en-US" sz="2400" b="1" dirty="0">
              <a:latin typeface="+mn-ea"/>
              <a:ea typeface="+mn-ea"/>
            </a:endParaRPr>
          </a:p>
        </p:txBody>
      </p:sp>
      <p:sp>
        <p:nvSpPr>
          <p:cNvPr id="3" name="スライド番号プレースホルダー 2"/>
          <p:cNvSpPr>
            <a:spLocks noGrp="1"/>
          </p:cNvSpPr>
          <p:nvPr>
            <p:ph type="sldNum" sz="quarter" idx="12"/>
          </p:nvPr>
        </p:nvSpPr>
        <p:spPr/>
        <p:txBody>
          <a:bodyPr/>
          <a:lstStyle/>
          <a:p>
            <a:fld id="{556B7548-3067-481A-BA2E-B2E16A31E925}" type="slidenum">
              <a:rPr kumimoji="1" lang="ja-JP" altLang="en-US" smtClean="0"/>
              <a:t>6</a:t>
            </a:fld>
            <a:endParaRPr kumimoji="1" lang="ja-JP" altLang="en-US" dirty="0"/>
          </a:p>
        </p:txBody>
      </p:sp>
      <p:sp>
        <p:nvSpPr>
          <p:cNvPr id="4" name="楕円 3"/>
          <p:cNvSpPr/>
          <p:nvPr/>
        </p:nvSpPr>
        <p:spPr>
          <a:xfrm>
            <a:off x="4275786" y="1475383"/>
            <a:ext cx="3477251" cy="3062389"/>
          </a:xfrm>
          <a:prstGeom prst="ellipse">
            <a:avLst/>
          </a:prstGeom>
          <a:noFill/>
          <a:ln w="28575">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p:cNvSpPr/>
          <p:nvPr/>
        </p:nvSpPr>
        <p:spPr>
          <a:xfrm>
            <a:off x="5895842" y="3619969"/>
            <a:ext cx="3477251" cy="3062389"/>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p:cNvSpPr/>
          <p:nvPr/>
        </p:nvSpPr>
        <p:spPr>
          <a:xfrm>
            <a:off x="2891844" y="3635225"/>
            <a:ext cx="3477251" cy="3062389"/>
          </a:xfrm>
          <a:prstGeom prst="ellipse">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109558" y="2714399"/>
            <a:ext cx="1972884" cy="461665"/>
          </a:xfrm>
          <a:prstGeom prst="rect">
            <a:avLst/>
          </a:prstGeom>
          <a:noFill/>
        </p:spPr>
        <p:txBody>
          <a:bodyPr wrap="square" rtlCol="0">
            <a:spAutoFit/>
          </a:bodyPr>
          <a:lstStyle/>
          <a:p>
            <a:pPr algn="ctr"/>
            <a:r>
              <a:rPr kumimoji="1" lang="ja-JP" altLang="en-US" sz="2400" b="1" dirty="0"/>
              <a:t>個別療育</a:t>
            </a:r>
          </a:p>
        </p:txBody>
      </p:sp>
      <p:sp>
        <p:nvSpPr>
          <p:cNvPr id="8" name="テキスト ボックス 7"/>
          <p:cNvSpPr txBox="1"/>
          <p:nvPr/>
        </p:nvSpPr>
        <p:spPr>
          <a:xfrm>
            <a:off x="3521331" y="4871347"/>
            <a:ext cx="1972884" cy="461665"/>
          </a:xfrm>
          <a:prstGeom prst="rect">
            <a:avLst/>
          </a:prstGeom>
          <a:noFill/>
        </p:spPr>
        <p:txBody>
          <a:bodyPr wrap="square" rtlCol="0">
            <a:spAutoFit/>
          </a:bodyPr>
          <a:lstStyle/>
          <a:p>
            <a:pPr algn="ctr"/>
            <a:r>
              <a:rPr kumimoji="1" lang="ja-JP" altLang="en-US" sz="2400" b="1" dirty="0"/>
              <a:t>機関支援</a:t>
            </a:r>
          </a:p>
        </p:txBody>
      </p:sp>
      <p:sp>
        <p:nvSpPr>
          <p:cNvPr id="9" name="テキスト ボックス 8"/>
          <p:cNvSpPr txBox="1"/>
          <p:nvPr/>
        </p:nvSpPr>
        <p:spPr>
          <a:xfrm>
            <a:off x="6307093" y="4866464"/>
            <a:ext cx="3072282" cy="461665"/>
          </a:xfrm>
          <a:prstGeom prst="rect">
            <a:avLst/>
          </a:prstGeom>
          <a:noFill/>
        </p:spPr>
        <p:txBody>
          <a:bodyPr wrap="square" rtlCol="0">
            <a:spAutoFit/>
          </a:bodyPr>
          <a:lstStyle/>
          <a:p>
            <a:pPr algn="ctr"/>
            <a:r>
              <a:rPr lang="ja-JP" altLang="en-US" sz="2400" b="1" dirty="0"/>
              <a:t>他機関との連携</a:t>
            </a:r>
            <a:endParaRPr kumimoji="1" lang="ja-JP" altLang="en-US" sz="2400" b="1" dirty="0"/>
          </a:p>
        </p:txBody>
      </p:sp>
      <p:sp>
        <p:nvSpPr>
          <p:cNvPr id="10" name="四角形吹き出し 9"/>
          <p:cNvSpPr/>
          <p:nvPr/>
        </p:nvSpPr>
        <p:spPr>
          <a:xfrm>
            <a:off x="8365758" y="877967"/>
            <a:ext cx="2748834" cy="2298097"/>
          </a:xfrm>
          <a:prstGeom prst="wedgeRectCallout">
            <a:avLst>
              <a:gd name="adj1" fmla="val -62030"/>
              <a:gd name="adj2" fmla="val 17487"/>
            </a:avLst>
          </a:prstGeom>
          <a:solidFill>
            <a:srgbClr val="FEDEEF"/>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吹き出し 10"/>
          <p:cNvSpPr/>
          <p:nvPr/>
        </p:nvSpPr>
        <p:spPr>
          <a:xfrm>
            <a:off x="298362" y="2236109"/>
            <a:ext cx="2730321" cy="2614411"/>
          </a:xfrm>
          <a:prstGeom prst="wedgeRectCallout">
            <a:avLst>
              <a:gd name="adj1" fmla="val 38129"/>
              <a:gd name="adj2" fmla="val 67426"/>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吹き出し 11"/>
          <p:cNvSpPr/>
          <p:nvPr/>
        </p:nvSpPr>
        <p:spPr>
          <a:xfrm>
            <a:off x="9624072" y="3394344"/>
            <a:ext cx="2417674" cy="2779941"/>
          </a:xfrm>
          <a:prstGeom prst="wedgeRectCallout">
            <a:avLst>
              <a:gd name="adj1" fmla="val -70761"/>
              <a:gd name="adj2" fmla="val 25743"/>
            </a:avLst>
          </a:prstGeom>
          <a:solidFill>
            <a:schemeClr val="accent6">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8436868" y="943025"/>
            <a:ext cx="2743200" cy="2308324"/>
          </a:xfrm>
          <a:prstGeom prst="rect">
            <a:avLst/>
          </a:prstGeom>
          <a:noFill/>
        </p:spPr>
        <p:txBody>
          <a:bodyPr wrap="square" rtlCol="0">
            <a:spAutoFit/>
          </a:bodyPr>
          <a:lstStyle/>
          <a:p>
            <a:pPr marL="171450" indent="-171450">
              <a:buFont typeface="Wingdings" panose="05000000000000000000" pitchFamily="2" charset="2"/>
              <a:buChar char="u"/>
            </a:pPr>
            <a:r>
              <a:rPr lang="en-US" altLang="ja-JP" sz="1200" dirty="0"/>
              <a:t>TEACCH</a:t>
            </a:r>
            <a:r>
              <a:rPr lang="ja-JP" altLang="en-US" sz="1200" dirty="0"/>
              <a:t>プログラムに基づく</a:t>
            </a:r>
            <a:r>
              <a:rPr lang="ja-JP" altLang="en-US" sz="1200" dirty="0" err="1"/>
              <a:t>発達障がいに</a:t>
            </a:r>
            <a:r>
              <a:rPr lang="ja-JP" altLang="en-US" sz="1200" dirty="0"/>
              <a:t>特化した個別療育を提供。</a:t>
            </a:r>
            <a:endParaRPr lang="en-US" altLang="ja-JP" sz="1200" dirty="0"/>
          </a:p>
          <a:p>
            <a:endParaRPr lang="ja-JP" altLang="en-US" sz="1200" dirty="0"/>
          </a:p>
          <a:p>
            <a:pPr marL="171450" indent="-171450">
              <a:buFont typeface="Wingdings" panose="05000000000000000000" pitchFamily="2" charset="2"/>
              <a:buChar char="u"/>
            </a:pPr>
            <a:r>
              <a:rPr lang="ja-JP" altLang="en-US" sz="1200" dirty="0"/>
              <a:t>子ども一人ひとりの特性に合わせ、</a:t>
            </a:r>
            <a:r>
              <a:rPr lang="en-US" altLang="ja-JP" sz="1200" dirty="0"/>
              <a:t>1</a:t>
            </a:r>
            <a:r>
              <a:rPr lang="ja-JP" altLang="en-US" sz="1200" dirty="0"/>
              <a:t>年間通して療育を実施。</a:t>
            </a:r>
          </a:p>
          <a:p>
            <a:endParaRPr lang="en-US" altLang="ja-JP" sz="1200" dirty="0"/>
          </a:p>
          <a:p>
            <a:pPr marL="171450" indent="-171450">
              <a:buFont typeface="Wingdings" panose="05000000000000000000" pitchFamily="2" charset="2"/>
              <a:buChar char="u"/>
            </a:pPr>
            <a:r>
              <a:rPr lang="ja-JP" altLang="en-US" sz="1200" dirty="0"/>
              <a:t>保護者にも研修や助言を行い、家庭で実践することで療育の効果を高められるよう支援。</a:t>
            </a:r>
            <a:endParaRPr lang="en-US" altLang="ja-JP" sz="1200" dirty="0"/>
          </a:p>
          <a:p>
            <a:pPr marL="171450" indent="-171450">
              <a:buFont typeface="Wingdings" panose="05000000000000000000" pitchFamily="2" charset="2"/>
              <a:buChar char="u"/>
            </a:pPr>
            <a:endParaRPr lang="en-US" altLang="ja-JP" sz="1200" dirty="0"/>
          </a:p>
          <a:p>
            <a:pPr marL="171450" indent="-171450">
              <a:buFont typeface="Wingdings" panose="05000000000000000000" pitchFamily="2" charset="2"/>
              <a:buChar char="u"/>
            </a:pPr>
            <a:r>
              <a:rPr lang="ja-JP" altLang="en-US" sz="1200" dirty="0"/>
              <a:t>市町村委託事業</a:t>
            </a:r>
            <a:endParaRPr lang="en-US" altLang="ja-JP" sz="1200" dirty="0"/>
          </a:p>
          <a:p>
            <a:pPr marL="171450" indent="-171450">
              <a:buFont typeface="Wingdings" panose="05000000000000000000" pitchFamily="2" charset="2"/>
              <a:buChar char="u"/>
            </a:pPr>
            <a:endParaRPr lang="ja-JP" altLang="en-US" sz="1200" dirty="0"/>
          </a:p>
        </p:txBody>
      </p:sp>
      <p:sp>
        <p:nvSpPr>
          <p:cNvPr id="14" name="テキスト ボックス 13"/>
          <p:cNvSpPr txBox="1"/>
          <p:nvPr/>
        </p:nvSpPr>
        <p:spPr>
          <a:xfrm>
            <a:off x="269192" y="2434988"/>
            <a:ext cx="2907944" cy="2308324"/>
          </a:xfrm>
          <a:prstGeom prst="rect">
            <a:avLst/>
          </a:prstGeom>
          <a:noFill/>
        </p:spPr>
        <p:txBody>
          <a:bodyPr wrap="square" rtlCol="0">
            <a:spAutoFit/>
          </a:bodyPr>
          <a:lstStyle/>
          <a:p>
            <a:pPr marL="171450" indent="-171450">
              <a:buFont typeface="Wingdings" panose="05000000000000000000" pitchFamily="2" charset="2"/>
              <a:buChar char="u"/>
            </a:pPr>
            <a:r>
              <a:rPr lang="ja-JP" altLang="en-US" sz="1200" dirty="0" err="1"/>
              <a:t>発達障がいに</a:t>
            </a:r>
            <a:r>
              <a:rPr lang="ja-JP" altLang="en-US" sz="1200" dirty="0"/>
              <a:t>特化した個別療育のノウハウを活用し、圏域内の障がい児通所支援事業所や学校等の機関に対し、発達障がいの特性に応じた環境調整や支援方法について助言。</a:t>
            </a:r>
            <a:endParaRPr lang="en-US" altLang="ja-JP" sz="1200" dirty="0"/>
          </a:p>
          <a:p>
            <a:pPr marL="171450" indent="-171450">
              <a:buFont typeface="Wingdings" panose="05000000000000000000" pitchFamily="2" charset="2"/>
              <a:buChar char="u"/>
            </a:pPr>
            <a:endParaRPr lang="en-US" altLang="ja-JP" sz="1200" dirty="0"/>
          </a:p>
          <a:p>
            <a:pPr marL="171450" indent="-171450">
              <a:buFont typeface="Wingdings" panose="05000000000000000000" pitchFamily="2" charset="2"/>
              <a:buChar char="u"/>
            </a:pPr>
            <a:r>
              <a:rPr lang="ja-JP" altLang="en-US" sz="1200" dirty="0"/>
              <a:t>各機関への訪問による支援のほか、発達支援拠点への見学受入れや電話相談も実施。</a:t>
            </a:r>
            <a:endParaRPr lang="en-US" altLang="ja-JP" sz="1200" dirty="0"/>
          </a:p>
          <a:p>
            <a:pPr marL="171450" indent="-171450">
              <a:buFont typeface="Wingdings" panose="05000000000000000000" pitchFamily="2" charset="2"/>
              <a:buChar char="u"/>
            </a:pPr>
            <a:endParaRPr lang="en-US" altLang="ja-JP" sz="1200" dirty="0"/>
          </a:p>
          <a:p>
            <a:pPr marL="171450" indent="-171450">
              <a:buFont typeface="Wingdings" panose="05000000000000000000" pitchFamily="2" charset="2"/>
              <a:buChar char="u"/>
            </a:pPr>
            <a:r>
              <a:rPr lang="ja-JP" altLang="en-US" sz="1200" dirty="0"/>
              <a:t>大阪府委託事業「通所支援事業者等育成事業」</a:t>
            </a:r>
            <a:endParaRPr lang="en-US" altLang="ja-JP" sz="1200" dirty="0"/>
          </a:p>
        </p:txBody>
      </p:sp>
      <p:sp>
        <p:nvSpPr>
          <p:cNvPr id="15" name="テキスト ボックス 14"/>
          <p:cNvSpPr txBox="1"/>
          <p:nvPr/>
        </p:nvSpPr>
        <p:spPr>
          <a:xfrm>
            <a:off x="9744746" y="3619969"/>
            <a:ext cx="2186216" cy="2492990"/>
          </a:xfrm>
          <a:prstGeom prst="rect">
            <a:avLst/>
          </a:prstGeom>
          <a:noFill/>
        </p:spPr>
        <p:txBody>
          <a:bodyPr wrap="square" rtlCol="0">
            <a:spAutoFit/>
          </a:bodyPr>
          <a:lstStyle/>
          <a:p>
            <a:pPr marL="285750" indent="-285750">
              <a:buFont typeface="Wingdings" panose="05000000000000000000" pitchFamily="2" charset="2"/>
              <a:buChar char="u"/>
            </a:pPr>
            <a:r>
              <a:rPr lang="ja-JP" altLang="en-US" sz="1200" dirty="0"/>
              <a:t>圏域内の</a:t>
            </a:r>
            <a:r>
              <a:rPr lang="ja-JP" altLang="en-US" sz="1200" dirty="0" err="1"/>
              <a:t>障がい</a:t>
            </a:r>
            <a:r>
              <a:rPr lang="ja-JP" altLang="en-US" sz="1200" dirty="0"/>
              <a:t>児通所支援事業所の情報共有・情報交換の場として交流会を実施。</a:t>
            </a:r>
            <a:endParaRPr lang="en-US" altLang="ja-JP" sz="1200" dirty="0"/>
          </a:p>
          <a:p>
            <a:pPr marL="285750" indent="-285750">
              <a:buFont typeface="Wingdings" panose="05000000000000000000" pitchFamily="2" charset="2"/>
              <a:buChar char="u"/>
            </a:pPr>
            <a:endParaRPr lang="en-US" altLang="ja-JP" sz="1200" dirty="0"/>
          </a:p>
          <a:p>
            <a:pPr marL="285750" indent="-285750">
              <a:buFont typeface="Wingdings" panose="05000000000000000000" pitchFamily="2" charset="2"/>
              <a:buChar char="u"/>
            </a:pPr>
            <a:r>
              <a:rPr lang="ja-JP" altLang="en-US" sz="1200" dirty="0"/>
              <a:t>圏域内の小中学校の教職員等に対し、支援制度や支援方法についての情報共有を行う情報交換会を実施。</a:t>
            </a:r>
            <a:endParaRPr lang="en-US" altLang="ja-JP" sz="1200" dirty="0"/>
          </a:p>
          <a:p>
            <a:pPr marL="285750" indent="-285750">
              <a:buFont typeface="Wingdings" panose="05000000000000000000" pitchFamily="2" charset="2"/>
              <a:buChar char="u"/>
            </a:pPr>
            <a:endParaRPr lang="en-US" altLang="ja-JP" sz="1200" dirty="0"/>
          </a:p>
          <a:p>
            <a:pPr marL="285750" indent="-285750">
              <a:buFont typeface="Wingdings" panose="05000000000000000000" pitchFamily="2" charset="2"/>
              <a:buChar char="u"/>
            </a:pPr>
            <a:r>
              <a:rPr lang="ja-JP" altLang="en-US" sz="1200" dirty="0"/>
              <a:t>大阪府委託事業「通所支援事業者等育成事業」</a:t>
            </a:r>
          </a:p>
        </p:txBody>
      </p:sp>
      <p:pic>
        <p:nvPicPr>
          <p:cNvPr id="16" name="図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7001" y="5389684"/>
            <a:ext cx="1219735" cy="1219735"/>
          </a:xfrm>
          <a:prstGeom prst="rect">
            <a:avLst/>
          </a:prstGeom>
        </p:spPr>
      </p:pic>
      <p:pic>
        <p:nvPicPr>
          <p:cNvPr id="18" name="図 17">
            <a:extLst>
              <a:ext uri="{FF2B5EF4-FFF2-40B4-BE49-F238E27FC236}">
                <a16:creationId xmlns:a16="http://schemas.microsoft.com/office/drawing/2014/main" id="{8726C543-72ED-44EA-835F-1EA2211673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1892" y="5610956"/>
            <a:ext cx="1177063" cy="720934"/>
          </a:xfrm>
          <a:prstGeom prst="rect">
            <a:avLst/>
          </a:prstGeom>
        </p:spPr>
      </p:pic>
      <p:pic>
        <p:nvPicPr>
          <p:cNvPr id="19" name="コンテンツ プレースホルダー 7">
            <a:extLst>
              <a:ext uri="{FF2B5EF4-FFF2-40B4-BE49-F238E27FC236}">
                <a16:creationId xmlns:a16="http://schemas.microsoft.com/office/drawing/2014/main" id="{60B7AE72-75AF-4261-AAAA-9E2F7C33005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733"/>
          <a:stretch/>
        </p:blipFill>
        <p:spPr>
          <a:xfrm>
            <a:off x="3037404" y="5579820"/>
            <a:ext cx="616933" cy="989314"/>
          </a:xfrm>
          <a:prstGeom prst="rect">
            <a:avLst/>
          </a:prstGeom>
        </p:spPr>
      </p:pic>
      <p:pic>
        <p:nvPicPr>
          <p:cNvPr id="20" name="図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6673" y="1529871"/>
            <a:ext cx="1227397" cy="1073971"/>
          </a:xfrm>
          <a:prstGeom prst="rect">
            <a:avLst/>
          </a:prstGeom>
        </p:spPr>
      </p:pic>
      <p:sp>
        <p:nvSpPr>
          <p:cNvPr id="21" name="タイトル 1">
            <a:extLst>
              <a:ext uri="{FF2B5EF4-FFF2-40B4-BE49-F238E27FC236}">
                <a16:creationId xmlns:a16="http://schemas.microsoft.com/office/drawing/2014/main" id="{681E8BA3-03BB-4272-BCC0-EA7E26038B50}"/>
              </a:ext>
            </a:extLst>
          </p:cNvPr>
          <p:cNvSpPr txBox="1">
            <a:spLocks/>
          </p:cNvSpPr>
          <p:nvPr/>
        </p:nvSpPr>
        <p:spPr>
          <a:xfrm>
            <a:off x="0" y="0"/>
            <a:ext cx="12192000" cy="5492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ja-JP" altLang="en-US" sz="2400" b="1"/>
              <a:t>３．発達支援拠点と児童発達支援センターの連携について</a:t>
            </a:r>
            <a:endParaRPr lang="ja-JP" altLang="en-US" sz="2400" b="1" dirty="0"/>
          </a:p>
        </p:txBody>
      </p:sp>
    </p:spTree>
    <p:extLst>
      <p:ext uri="{BB962C8B-B14F-4D97-AF65-F5344CB8AC3E}">
        <p14:creationId xmlns:p14="http://schemas.microsoft.com/office/powerpoint/2010/main" val="3309246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54081" y="1112207"/>
            <a:ext cx="8847548" cy="5160318"/>
          </a:xfrm>
          <a:prstGeom prst="rect">
            <a:avLst/>
          </a:prstGeom>
        </p:spPr>
      </p:pic>
      <p:sp>
        <p:nvSpPr>
          <p:cNvPr id="6" name="正方形/長方形 5"/>
          <p:cNvSpPr/>
          <p:nvPr/>
        </p:nvSpPr>
        <p:spPr>
          <a:xfrm>
            <a:off x="3731157" y="6256744"/>
            <a:ext cx="4925265" cy="1709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900" dirty="0"/>
              <a:t>厚生労働省「児童福祉法等の一部を改正する法律（令和４年法律第</a:t>
            </a:r>
            <a:r>
              <a:rPr lang="en-US" altLang="ja-JP" sz="900" dirty="0"/>
              <a:t>6 6</a:t>
            </a:r>
            <a:r>
              <a:rPr lang="ja-JP" altLang="en-US" sz="900" dirty="0"/>
              <a:t>号） の概要」より </a:t>
            </a:r>
          </a:p>
        </p:txBody>
      </p:sp>
      <p:sp>
        <p:nvSpPr>
          <p:cNvPr id="2" name="正方形/長方形 1"/>
          <p:cNvSpPr/>
          <p:nvPr/>
        </p:nvSpPr>
        <p:spPr>
          <a:xfrm>
            <a:off x="-1" y="695294"/>
            <a:ext cx="12576517" cy="3472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mn-ea"/>
              </a:rPr>
              <a:t>令和６年４月施行　改正児童福祉法の内容（児童発達支援センター関係）</a:t>
            </a:r>
          </a:p>
        </p:txBody>
      </p:sp>
      <p:sp>
        <p:nvSpPr>
          <p:cNvPr id="3" name="スライド番号プレースホルダー 2"/>
          <p:cNvSpPr>
            <a:spLocks noGrp="1"/>
          </p:cNvSpPr>
          <p:nvPr>
            <p:ph type="sldNum" sz="quarter" idx="12"/>
          </p:nvPr>
        </p:nvSpPr>
        <p:spPr>
          <a:xfrm>
            <a:off x="9001629" y="6427687"/>
            <a:ext cx="2743200" cy="365125"/>
          </a:xfrm>
        </p:spPr>
        <p:txBody>
          <a:bodyPr/>
          <a:lstStyle/>
          <a:p>
            <a:fld id="{814C26D9-F957-4342-B5C6-D93010B49845}" type="slidenum">
              <a:rPr kumimoji="1" lang="ja-JP" altLang="en-US" b="1" smtClean="0">
                <a:solidFill>
                  <a:schemeClr val="tx1"/>
                </a:solidFill>
              </a:rPr>
              <a:t>7</a:t>
            </a:fld>
            <a:endParaRPr kumimoji="1" lang="ja-JP" altLang="en-US" b="1" dirty="0">
              <a:solidFill>
                <a:schemeClr val="tx1"/>
              </a:solidFill>
            </a:endParaRPr>
          </a:p>
        </p:txBody>
      </p:sp>
      <p:graphicFrame>
        <p:nvGraphicFramePr>
          <p:cNvPr id="8" name="表 7"/>
          <p:cNvGraphicFramePr>
            <a:graphicFrameLocks noGrp="1"/>
          </p:cNvGraphicFramePr>
          <p:nvPr/>
        </p:nvGraphicFramePr>
        <p:xfrm>
          <a:off x="9001630" y="1112208"/>
          <a:ext cx="3102740" cy="5181325"/>
        </p:xfrm>
        <a:graphic>
          <a:graphicData uri="http://schemas.openxmlformats.org/drawingml/2006/table">
            <a:tbl>
              <a:tblPr firstRow="1" bandRow="1">
                <a:tableStyleId>{5C22544A-7EE6-4342-B048-85BDC9FD1C3A}</a:tableStyleId>
              </a:tblPr>
              <a:tblGrid>
                <a:gridCol w="3102740">
                  <a:extLst>
                    <a:ext uri="{9D8B030D-6E8A-4147-A177-3AD203B41FA5}">
                      <a16:colId xmlns:a16="http://schemas.microsoft.com/office/drawing/2014/main" val="3521787159"/>
                    </a:ext>
                  </a:extLst>
                </a:gridCol>
              </a:tblGrid>
              <a:tr h="619073">
                <a:tc>
                  <a:txBody>
                    <a:bodyPr/>
                    <a:lstStyle/>
                    <a:p>
                      <a:r>
                        <a:rPr kumimoji="1" lang="ja-JP" altLang="en-US" sz="1200" dirty="0">
                          <a:solidFill>
                            <a:schemeClr val="tx1"/>
                          </a:solidFill>
                          <a:latin typeface="Meiryo UI" panose="020B0604030504040204" pitchFamily="50" charset="-128"/>
                          <a:ea typeface="Meiryo UI" panose="020B0604030504040204" pitchFamily="50" charset="-128"/>
                        </a:rPr>
                        <a:t>「障害児通所支援に関する検討会報告書」（令和</a:t>
                      </a:r>
                      <a:r>
                        <a:rPr kumimoji="1" lang="en-US" altLang="ja-JP" sz="1200" dirty="0">
                          <a:solidFill>
                            <a:schemeClr val="tx1"/>
                          </a:solidFill>
                          <a:latin typeface="Meiryo UI" panose="020B0604030504040204" pitchFamily="50" charset="-128"/>
                          <a:ea typeface="Meiryo UI" panose="020B0604030504040204" pitchFamily="50" charset="-128"/>
                        </a:rPr>
                        <a:t>5</a:t>
                      </a:r>
                      <a:r>
                        <a:rPr kumimoji="1" lang="ja-JP" altLang="en-US" sz="1200" dirty="0">
                          <a:solidFill>
                            <a:schemeClr val="tx1"/>
                          </a:solidFill>
                          <a:latin typeface="Meiryo UI" panose="020B0604030504040204" pitchFamily="50" charset="-128"/>
                          <a:ea typeface="Meiryo UI" panose="020B0604030504040204" pitchFamily="50" charset="-128"/>
                        </a:rPr>
                        <a:t>年</a:t>
                      </a:r>
                      <a:r>
                        <a:rPr kumimoji="1" lang="en-US" altLang="ja-JP" sz="1200" dirty="0">
                          <a:solidFill>
                            <a:schemeClr val="tx1"/>
                          </a:solidFill>
                          <a:latin typeface="Meiryo UI" panose="020B0604030504040204" pitchFamily="50" charset="-128"/>
                          <a:ea typeface="Meiryo UI" panose="020B0604030504040204" pitchFamily="50" charset="-128"/>
                        </a:rPr>
                        <a:t>3</a:t>
                      </a:r>
                      <a:r>
                        <a:rPr kumimoji="1" lang="ja-JP" altLang="en-US" sz="1200" dirty="0">
                          <a:solidFill>
                            <a:schemeClr val="tx1"/>
                          </a:solidFill>
                          <a:latin typeface="Meiryo UI" panose="020B0604030504040204" pitchFamily="50" charset="-128"/>
                          <a:ea typeface="Meiryo UI" panose="020B0604030504040204" pitchFamily="50" charset="-128"/>
                        </a:rPr>
                        <a:t>月</a:t>
                      </a:r>
                      <a:r>
                        <a:rPr kumimoji="1" lang="en-US" altLang="ja-JP" sz="1200" dirty="0">
                          <a:solidFill>
                            <a:schemeClr val="tx1"/>
                          </a:solidFill>
                          <a:latin typeface="Meiryo UI" panose="020B0604030504040204" pitchFamily="50" charset="-128"/>
                          <a:ea typeface="Meiryo UI" panose="020B0604030504040204" pitchFamily="50" charset="-128"/>
                        </a:rPr>
                        <a:t>28</a:t>
                      </a:r>
                      <a:r>
                        <a:rPr kumimoji="1" lang="ja-JP" altLang="en-US" sz="1200" dirty="0">
                          <a:solidFill>
                            <a:schemeClr val="tx1"/>
                          </a:solidFill>
                          <a:latin typeface="Meiryo UI" panose="020B0604030504040204" pitchFamily="50" charset="-128"/>
                          <a:ea typeface="Meiryo UI" panose="020B0604030504040204" pitchFamily="50" charset="-128"/>
                        </a:rPr>
                        <a:t>日　障害児通所支援に関する検討会）</a:t>
                      </a:r>
                      <a:r>
                        <a:rPr kumimoji="1" lang="ja-JP" altLang="en-US" sz="1200" b="0" dirty="0">
                          <a:solidFill>
                            <a:schemeClr val="tx1"/>
                          </a:solidFill>
                          <a:latin typeface="Meiryo UI" panose="020B0604030504040204" pitchFamily="50" charset="-128"/>
                          <a:ea typeface="Meiryo UI" panose="020B0604030504040204" pitchFamily="50" charset="-128"/>
                        </a:rPr>
                        <a:t>＜抜粋＞</a:t>
                      </a:r>
                    </a:p>
                  </a:txBody>
                  <a:tcPr anchor="ctr"/>
                </a:tc>
                <a:extLst>
                  <a:ext uri="{0D108BD9-81ED-4DB2-BD59-A6C34878D82A}">
                    <a16:rowId xmlns:a16="http://schemas.microsoft.com/office/drawing/2014/main" val="3980433701"/>
                  </a:ext>
                </a:extLst>
              </a:tr>
              <a:tr h="4541245">
                <a:tc>
                  <a:txBody>
                    <a:bodyPr/>
                    <a:lstStyle/>
                    <a:p>
                      <a:pPr marL="85725" indent="-85725">
                        <a:lnSpc>
                          <a:spcPct val="100000"/>
                        </a:lnSpc>
                      </a:pPr>
                      <a:r>
                        <a:rPr kumimoji="1" lang="en-US" altLang="ja-JP" sz="1200" dirty="0">
                          <a:latin typeface="Meiryo UI" panose="020B0604030504040204" pitchFamily="50" charset="-128"/>
                          <a:ea typeface="Meiryo UI" panose="020B0604030504040204" pitchFamily="50" charset="-128"/>
                        </a:rPr>
                        <a:t>3</a:t>
                      </a:r>
                      <a:r>
                        <a:rPr kumimoji="1" lang="ja-JP" altLang="en-US" sz="1200" dirty="0" err="1">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）児童発達支援センターの中核機能について</a:t>
                      </a:r>
                      <a:endParaRPr kumimoji="1" lang="en-US" altLang="ja-JP" sz="1200" dirty="0">
                        <a:latin typeface="Meiryo UI" panose="020B0604030504040204" pitchFamily="50" charset="-128"/>
                        <a:ea typeface="Meiryo UI" panose="020B0604030504040204" pitchFamily="50" charset="-128"/>
                      </a:endParaRPr>
                    </a:p>
                    <a:p>
                      <a:pPr marL="85725" indent="-85725">
                        <a:lnSpc>
                          <a:spcPct val="100000"/>
                        </a:lnSpc>
                      </a:pPr>
                      <a:r>
                        <a:rPr kumimoji="1" lang="ja-JP" altLang="en-US" sz="1200" b="0" u="none" dirty="0">
                          <a:latin typeface="Meiryo UI" panose="020B0604030504040204" pitchFamily="50" charset="-128"/>
                          <a:ea typeface="Meiryo UI" panose="020B0604030504040204" pitchFamily="50" charset="-128"/>
                        </a:rPr>
                        <a:t>〇　</a:t>
                      </a:r>
                      <a:r>
                        <a:rPr kumimoji="1" lang="ja-JP" altLang="en-US" sz="1200" b="1" u="sng" dirty="0">
                          <a:latin typeface="Meiryo UI" panose="020B0604030504040204" pitchFamily="50" charset="-128"/>
                          <a:ea typeface="Meiryo UI" panose="020B0604030504040204" pitchFamily="50" charset="-128"/>
                        </a:rPr>
                        <a:t>様々なこどもや家族を支えていくためには、児童発達支援センターで全てを対応するのではなく、障害の特性を踏まえて、発達障害者支援センター、医療的ケア児支援センター、医療機関等の専門性を有する関係機関や特定の分野に強みを持つ事業所と連携して支援を進めることも重要である。</a:t>
                      </a:r>
                      <a:endParaRPr kumimoji="1" lang="en-US" altLang="ja-JP" sz="1200" b="1" u="sng" dirty="0">
                        <a:latin typeface="Meiryo UI" panose="020B0604030504040204" pitchFamily="50" charset="-128"/>
                        <a:ea typeface="Meiryo UI" panose="020B0604030504040204" pitchFamily="50" charset="-128"/>
                      </a:endParaRPr>
                    </a:p>
                    <a:p>
                      <a:pPr marL="85725" indent="-85725">
                        <a:lnSpc>
                          <a:spcPct val="100000"/>
                        </a:lnSpc>
                      </a:pPr>
                      <a:endParaRPr kumimoji="1" lang="en-US" altLang="ja-JP" sz="1200" dirty="0">
                        <a:latin typeface="Meiryo UI" panose="020B0604030504040204" pitchFamily="50" charset="-128"/>
                        <a:ea typeface="Meiryo UI" panose="020B0604030504040204" pitchFamily="50" charset="-128"/>
                      </a:endParaRPr>
                    </a:p>
                    <a:p>
                      <a:pPr marL="85725" indent="-85725">
                        <a:lnSpc>
                          <a:spcPct val="100000"/>
                        </a:lnSpc>
                      </a:pPr>
                      <a:r>
                        <a:rPr kumimoji="1" lang="ja-JP" altLang="en-US" sz="1200" dirty="0">
                          <a:latin typeface="Meiryo UI" panose="020B0604030504040204" pitchFamily="50" charset="-128"/>
                          <a:ea typeface="Meiryo UI" panose="020B0604030504040204" pitchFamily="50" charset="-128"/>
                        </a:rPr>
                        <a:t>〇　児童発達支援センターは、スーパーバイズ・コンサルテーションを全てのサービス種別の障害児支援事業を対象として行うことを基本としつつ、その運営状況に応じて</a:t>
                      </a:r>
                      <a:r>
                        <a:rPr kumimoji="1" lang="ja-JP" altLang="en-US" sz="1200" b="1" u="sng" dirty="0">
                          <a:latin typeface="Meiryo UI" panose="020B0604030504040204" pitchFamily="50" charset="-128"/>
                          <a:ea typeface="Meiryo UI" panose="020B0604030504040204" pitchFamily="50" charset="-128"/>
                        </a:rPr>
                        <a:t>児童発達支援センターだけでは十分な支援ができない場合には、市町村は、都道府県とも連携しながらスーパーバイズ等できる人材をコーディネートする等、児童発達支援センターが外部と連携しながら取り組む体制を整備することが重要である。</a:t>
                      </a:r>
                      <a:endParaRPr kumimoji="1" lang="en-US" altLang="ja-JP" sz="1200" b="1" u="sng" dirty="0">
                        <a:latin typeface="Meiryo UI" panose="020B0604030504040204" pitchFamily="50" charset="-128"/>
                        <a:ea typeface="Meiryo UI" panose="020B0604030504040204" pitchFamily="50" charset="-128"/>
                      </a:endParaRPr>
                    </a:p>
                    <a:p>
                      <a:pPr marL="85725" indent="-85725">
                        <a:lnSpc>
                          <a:spcPct val="100000"/>
                        </a:lnSpc>
                      </a:pPr>
                      <a:endParaRPr kumimoji="1" lang="en-US" altLang="ja-JP" sz="1200" dirty="0">
                        <a:latin typeface="Meiryo UI" panose="020B0604030504040204" pitchFamily="50" charset="-128"/>
                        <a:ea typeface="Meiryo UI" panose="020B0604030504040204" pitchFamily="50" charset="-128"/>
                      </a:endParaRPr>
                    </a:p>
                    <a:p>
                      <a:pPr marL="85725" indent="-85725">
                        <a:lnSpc>
                          <a:spcPct val="100000"/>
                        </a:lnSpc>
                      </a:pPr>
                      <a:r>
                        <a:rPr kumimoji="1" lang="ja-JP" altLang="en-US" sz="1200" dirty="0">
                          <a:latin typeface="Meiryo UI" panose="020B0604030504040204" pitchFamily="50" charset="-128"/>
                          <a:ea typeface="Meiryo UI" panose="020B0604030504040204" pitchFamily="50" charset="-128"/>
                        </a:rPr>
                        <a:t>〇　</a:t>
                      </a:r>
                      <a:r>
                        <a:rPr kumimoji="1" lang="ja-JP" altLang="en-US" sz="1200" b="1" u="sng" dirty="0">
                          <a:solidFill>
                            <a:schemeClr val="tx1"/>
                          </a:solidFill>
                          <a:latin typeface="Meiryo UI" panose="020B0604030504040204" pitchFamily="50" charset="-128"/>
                          <a:ea typeface="Meiryo UI" panose="020B0604030504040204" pitchFamily="50" charset="-128"/>
                        </a:rPr>
                        <a:t>市町村は、障害特性等を踏まえた特別な支援体制にも留意して、都道府県と連携しながら効果的な支援体制の整備を進める必要がある。</a:t>
                      </a:r>
                      <a:endParaRPr kumimoji="1" lang="en-US" altLang="ja-JP" sz="1200" b="1" u="sng"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147063392"/>
                  </a:ext>
                </a:extLst>
              </a:tr>
            </a:tbl>
          </a:graphicData>
        </a:graphic>
      </p:graphicFrame>
    </p:spTree>
    <p:extLst>
      <p:ext uri="{BB962C8B-B14F-4D97-AF65-F5344CB8AC3E}">
        <p14:creationId xmlns:p14="http://schemas.microsoft.com/office/powerpoint/2010/main" val="412795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121D36-0AC3-4971-B2A0-0D09390B5B7C}"/>
              </a:ext>
            </a:extLst>
          </p:cNvPr>
          <p:cNvSpPr>
            <a:spLocks noGrp="1"/>
          </p:cNvSpPr>
          <p:nvPr>
            <p:ph type="title"/>
          </p:nvPr>
        </p:nvSpPr>
        <p:spPr>
          <a:xfrm>
            <a:off x="427245" y="140465"/>
            <a:ext cx="11292620" cy="549275"/>
          </a:xfrm>
          <a:ln>
            <a:noFill/>
          </a:ln>
        </p:spPr>
        <p:style>
          <a:lnRef idx="2">
            <a:schemeClr val="dk1"/>
          </a:lnRef>
          <a:fillRef idx="1">
            <a:schemeClr val="lt1"/>
          </a:fillRef>
          <a:effectRef idx="0">
            <a:schemeClr val="dk1"/>
          </a:effectRef>
          <a:fontRef idx="minor">
            <a:schemeClr val="dk1"/>
          </a:fontRef>
        </p:style>
        <p:txBody>
          <a:bodyPr>
            <a:noAutofit/>
          </a:bodyPr>
          <a:lstStyle/>
          <a:p>
            <a:r>
              <a:rPr kumimoji="1" lang="ja-JP" altLang="en-US" sz="2400" b="1" dirty="0"/>
              <a:t>発達支援拠点と児童発達支援センターの業務</a:t>
            </a:r>
          </a:p>
        </p:txBody>
      </p:sp>
      <p:graphicFrame>
        <p:nvGraphicFramePr>
          <p:cNvPr id="3" name="図表 2">
            <a:extLst>
              <a:ext uri="{FF2B5EF4-FFF2-40B4-BE49-F238E27FC236}">
                <a16:creationId xmlns:a16="http://schemas.microsoft.com/office/drawing/2014/main" id="{97CFB84A-4F58-4755-A1FD-DF3D1D631A40}"/>
              </a:ext>
            </a:extLst>
          </p:cNvPr>
          <p:cNvGraphicFramePr/>
          <p:nvPr>
            <p:extLst/>
          </p:nvPr>
        </p:nvGraphicFramePr>
        <p:xfrm>
          <a:off x="202826" y="1755747"/>
          <a:ext cx="5145742" cy="42873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テキスト ボックス 3">
            <a:extLst>
              <a:ext uri="{FF2B5EF4-FFF2-40B4-BE49-F238E27FC236}">
                <a16:creationId xmlns:a16="http://schemas.microsoft.com/office/drawing/2014/main" id="{7831D1CE-D930-4132-811A-63F349EAAE6A}"/>
              </a:ext>
            </a:extLst>
          </p:cNvPr>
          <p:cNvSpPr txBox="1"/>
          <p:nvPr/>
        </p:nvSpPr>
        <p:spPr>
          <a:xfrm>
            <a:off x="256990" y="4766083"/>
            <a:ext cx="1505550" cy="707886"/>
          </a:xfrm>
          <a:prstGeom prst="rect">
            <a:avLst/>
          </a:prstGeom>
          <a:noFill/>
        </p:spPr>
        <p:txBody>
          <a:bodyPr wrap="square" rtlCol="0">
            <a:spAutoFit/>
          </a:bodyPr>
          <a:lstStyle/>
          <a:p>
            <a:r>
              <a:rPr kumimoji="1" lang="ja-JP" altLang="en-US" sz="1600" dirty="0"/>
              <a:t>発達支援拠点</a:t>
            </a:r>
            <a:endParaRPr kumimoji="1" lang="en-US" altLang="ja-JP" sz="1600" dirty="0"/>
          </a:p>
          <a:p>
            <a:r>
              <a:rPr lang="ja-JP" altLang="en-US" sz="1200" dirty="0"/>
              <a:t>→府が各圏域に独自に設置</a:t>
            </a:r>
            <a:endParaRPr kumimoji="1" lang="ja-JP" altLang="en-US" sz="1200" dirty="0"/>
          </a:p>
        </p:txBody>
      </p:sp>
      <p:sp>
        <p:nvSpPr>
          <p:cNvPr id="5" name="スライド番号プレースホルダー 4">
            <a:extLst>
              <a:ext uri="{FF2B5EF4-FFF2-40B4-BE49-F238E27FC236}">
                <a16:creationId xmlns:a16="http://schemas.microsoft.com/office/drawing/2014/main" id="{E4B33BD6-6565-44DB-9838-3D68D688262C}"/>
              </a:ext>
            </a:extLst>
          </p:cNvPr>
          <p:cNvSpPr>
            <a:spLocks noGrp="1"/>
          </p:cNvSpPr>
          <p:nvPr>
            <p:ph type="sldNum" sz="quarter" idx="12"/>
          </p:nvPr>
        </p:nvSpPr>
        <p:spPr/>
        <p:txBody>
          <a:bodyPr/>
          <a:lstStyle/>
          <a:p>
            <a:fld id="{49ABCAEC-7D34-E549-A96E-FCEDAADBE4B0}" type="slidenum">
              <a:rPr lang="en-US" smtClean="0"/>
              <a:pPr/>
              <a:t>8</a:t>
            </a:fld>
            <a:endParaRPr lang="en-US" dirty="0"/>
          </a:p>
        </p:txBody>
      </p:sp>
      <p:graphicFrame>
        <p:nvGraphicFramePr>
          <p:cNvPr id="7" name="図表 6">
            <a:extLst>
              <a:ext uri="{FF2B5EF4-FFF2-40B4-BE49-F238E27FC236}">
                <a16:creationId xmlns:a16="http://schemas.microsoft.com/office/drawing/2014/main" id="{77B11B72-D1FC-4B34-A48B-45033639FDAD}"/>
              </a:ext>
            </a:extLst>
          </p:cNvPr>
          <p:cNvGraphicFramePr/>
          <p:nvPr>
            <p:extLst/>
          </p:nvPr>
        </p:nvGraphicFramePr>
        <p:xfrm>
          <a:off x="6544236" y="1955753"/>
          <a:ext cx="5785223" cy="38873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テキスト ボックス 7">
            <a:extLst>
              <a:ext uri="{FF2B5EF4-FFF2-40B4-BE49-F238E27FC236}">
                <a16:creationId xmlns:a16="http://schemas.microsoft.com/office/drawing/2014/main" id="{9ED74CA1-6EDC-40C5-A4FF-7500BE4BD7A9}"/>
              </a:ext>
            </a:extLst>
          </p:cNvPr>
          <p:cNvSpPr txBox="1"/>
          <p:nvPr/>
        </p:nvSpPr>
        <p:spPr>
          <a:xfrm>
            <a:off x="10389703" y="4673750"/>
            <a:ext cx="1545307" cy="769441"/>
          </a:xfrm>
          <a:prstGeom prst="rect">
            <a:avLst/>
          </a:prstGeom>
          <a:noFill/>
        </p:spPr>
        <p:txBody>
          <a:bodyPr wrap="square" rtlCol="0">
            <a:spAutoFit/>
          </a:bodyPr>
          <a:lstStyle/>
          <a:p>
            <a:r>
              <a:rPr kumimoji="1" lang="ja-JP" altLang="en-US" sz="1600" dirty="0"/>
              <a:t>児童発達支援センター</a:t>
            </a:r>
            <a:endParaRPr kumimoji="1" lang="en-US" altLang="ja-JP" sz="1600" dirty="0"/>
          </a:p>
          <a:p>
            <a:r>
              <a:rPr lang="ja-JP" altLang="en-US" sz="1200" dirty="0"/>
              <a:t>→市町村が確保</a:t>
            </a:r>
            <a:endParaRPr kumimoji="1" lang="ja-JP" altLang="en-US" sz="1200" dirty="0"/>
          </a:p>
        </p:txBody>
      </p:sp>
      <p:pic>
        <p:nvPicPr>
          <p:cNvPr id="10" name="グラフィックス 9" descr="子供と風船 単色塗りつぶし">
            <a:extLst>
              <a:ext uri="{FF2B5EF4-FFF2-40B4-BE49-F238E27FC236}">
                <a16:creationId xmlns:a16="http://schemas.microsoft.com/office/drawing/2014/main" id="{2CC8F070-8D5A-4608-93B7-B4082942DC23}"/>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1436156" y="2114536"/>
            <a:ext cx="757210" cy="757210"/>
          </a:xfrm>
          <a:prstGeom prst="rect">
            <a:avLst/>
          </a:prstGeom>
        </p:spPr>
      </p:pic>
      <p:pic>
        <p:nvPicPr>
          <p:cNvPr id="13" name="グラフィックス 12" descr="ストア 単色塗りつぶし">
            <a:extLst>
              <a:ext uri="{FF2B5EF4-FFF2-40B4-BE49-F238E27FC236}">
                <a16:creationId xmlns:a16="http://schemas.microsoft.com/office/drawing/2014/main" id="{0675FB5F-DB28-4FA6-B57D-29BC094CE55A}"/>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5616355" y="3391646"/>
            <a:ext cx="914400" cy="914400"/>
          </a:xfrm>
          <a:prstGeom prst="rect">
            <a:avLst/>
          </a:prstGeom>
        </p:spPr>
      </p:pic>
      <p:sp>
        <p:nvSpPr>
          <p:cNvPr id="14" name="テキスト ボックス 13">
            <a:extLst>
              <a:ext uri="{FF2B5EF4-FFF2-40B4-BE49-F238E27FC236}">
                <a16:creationId xmlns:a16="http://schemas.microsoft.com/office/drawing/2014/main" id="{FD6B86E1-9F9F-4B2A-8D9F-C1BFEF3F12AE}"/>
              </a:ext>
            </a:extLst>
          </p:cNvPr>
          <p:cNvSpPr txBox="1"/>
          <p:nvPr/>
        </p:nvSpPr>
        <p:spPr>
          <a:xfrm>
            <a:off x="5211062" y="4285653"/>
            <a:ext cx="1884745" cy="276999"/>
          </a:xfrm>
          <a:prstGeom prst="rect">
            <a:avLst/>
          </a:prstGeom>
          <a:noFill/>
        </p:spPr>
        <p:txBody>
          <a:bodyPr wrap="square" rtlCol="0">
            <a:spAutoFit/>
          </a:bodyPr>
          <a:lstStyle/>
          <a:p>
            <a:r>
              <a:rPr kumimoji="1" lang="ja-JP" altLang="en-US" sz="1200" dirty="0" err="1" smtClean="0"/>
              <a:t>障がい</a:t>
            </a:r>
            <a:r>
              <a:rPr kumimoji="1" lang="ja-JP" altLang="en-US" sz="1200" dirty="0" smtClean="0"/>
              <a:t>児通所</a:t>
            </a:r>
            <a:r>
              <a:rPr kumimoji="1" lang="ja-JP" altLang="en-US" sz="1200" dirty="0"/>
              <a:t>支援事業所</a:t>
            </a:r>
          </a:p>
        </p:txBody>
      </p:sp>
      <p:sp>
        <p:nvSpPr>
          <p:cNvPr id="15" name="矢印: 右 14">
            <a:extLst>
              <a:ext uri="{FF2B5EF4-FFF2-40B4-BE49-F238E27FC236}">
                <a16:creationId xmlns:a16="http://schemas.microsoft.com/office/drawing/2014/main" id="{7965B1C7-1F17-4A0C-B6AA-D5F561224AE8}"/>
              </a:ext>
            </a:extLst>
          </p:cNvPr>
          <p:cNvSpPr/>
          <p:nvPr/>
        </p:nvSpPr>
        <p:spPr>
          <a:xfrm>
            <a:off x="5143545" y="3605445"/>
            <a:ext cx="430973" cy="2939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左 15">
            <a:extLst>
              <a:ext uri="{FF2B5EF4-FFF2-40B4-BE49-F238E27FC236}">
                <a16:creationId xmlns:a16="http://schemas.microsoft.com/office/drawing/2014/main" id="{D0E6BB95-F430-4A2E-8E8F-5577B3BF6B8B}"/>
              </a:ext>
            </a:extLst>
          </p:cNvPr>
          <p:cNvSpPr/>
          <p:nvPr/>
        </p:nvSpPr>
        <p:spPr>
          <a:xfrm>
            <a:off x="6530755" y="3589361"/>
            <a:ext cx="450376" cy="3100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8FB42A5F-1E3E-4E37-980C-C0CCE18F5A20}"/>
              </a:ext>
            </a:extLst>
          </p:cNvPr>
          <p:cNvSpPr/>
          <p:nvPr/>
        </p:nvSpPr>
        <p:spPr>
          <a:xfrm>
            <a:off x="2193366" y="3131112"/>
            <a:ext cx="7586738" cy="1535045"/>
          </a:xfrm>
          <a:prstGeom prst="roundRect">
            <a:avLst/>
          </a:prstGeom>
          <a:noFill/>
          <a:ln w="28575">
            <a:prstDash val="dashDot"/>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7" name="矢印: 右 16">
            <a:extLst>
              <a:ext uri="{FF2B5EF4-FFF2-40B4-BE49-F238E27FC236}">
                <a16:creationId xmlns:a16="http://schemas.microsoft.com/office/drawing/2014/main" id="{74D0E2ED-D7C1-4A88-B29D-7C939A346079}"/>
              </a:ext>
            </a:extLst>
          </p:cNvPr>
          <p:cNvSpPr/>
          <p:nvPr/>
        </p:nvSpPr>
        <p:spPr>
          <a:xfrm>
            <a:off x="427245" y="6117492"/>
            <a:ext cx="914400" cy="559214"/>
          </a:xfrm>
          <a:prstGeom prst="rightArrow">
            <a:avLst/>
          </a:prstGeom>
          <a:solidFill>
            <a:srgbClr val="F89528"/>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B8632447-5441-425C-A302-2D4ACEE44920}"/>
              </a:ext>
            </a:extLst>
          </p:cNvPr>
          <p:cNvSpPr txBox="1"/>
          <p:nvPr/>
        </p:nvSpPr>
        <p:spPr>
          <a:xfrm>
            <a:off x="1436156" y="6224382"/>
            <a:ext cx="9639675" cy="369332"/>
          </a:xfrm>
          <a:prstGeom prst="rect">
            <a:avLst/>
          </a:prstGeom>
          <a:noFill/>
          <a:ln w="19050">
            <a:solidFill>
              <a:schemeClr val="tx1"/>
            </a:solidFill>
          </a:ln>
        </p:spPr>
        <p:txBody>
          <a:bodyPr wrap="square" rtlCol="0">
            <a:spAutoFit/>
          </a:bodyPr>
          <a:lstStyle/>
          <a:p>
            <a:r>
              <a:rPr kumimoji="1" lang="ja-JP" altLang="en-US" dirty="0"/>
              <a:t>障がい児通所支援事業所への機関支援について</a:t>
            </a:r>
            <a:r>
              <a:rPr kumimoji="1" lang="ja-JP" altLang="en-US" dirty="0" smtClean="0"/>
              <a:t>、どの</a:t>
            </a:r>
            <a:r>
              <a:rPr kumimoji="1" lang="ja-JP" altLang="en-US" dirty="0"/>
              <a:t>ように連携していくべきか整理が必要</a:t>
            </a:r>
          </a:p>
        </p:txBody>
      </p:sp>
      <p:pic>
        <p:nvPicPr>
          <p:cNvPr id="20" name="グラフィックス 19" descr="子供 単色塗りつぶし">
            <a:extLst>
              <a:ext uri="{FF2B5EF4-FFF2-40B4-BE49-F238E27FC236}">
                <a16:creationId xmlns:a16="http://schemas.microsoft.com/office/drawing/2014/main" id="{9654EAAC-12C1-4F31-8B52-318512EF0674}"/>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tretch>
            <a:fillRect/>
          </a:stretch>
        </p:blipFill>
        <p:spPr>
          <a:xfrm>
            <a:off x="10101078" y="2343762"/>
            <a:ext cx="752453" cy="752453"/>
          </a:xfrm>
          <a:prstGeom prst="rect">
            <a:avLst/>
          </a:prstGeom>
        </p:spPr>
      </p:pic>
      <p:sp>
        <p:nvSpPr>
          <p:cNvPr id="6" name="テキスト ボックス 5">
            <a:extLst>
              <a:ext uri="{FF2B5EF4-FFF2-40B4-BE49-F238E27FC236}">
                <a16:creationId xmlns:a16="http://schemas.microsoft.com/office/drawing/2014/main" id="{3EBC241B-BC9C-48FC-A47D-CC35E2731024}"/>
              </a:ext>
            </a:extLst>
          </p:cNvPr>
          <p:cNvSpPr txBox="1"/>
          <p:nvPr/>
        </p:nvSpPr>
        <p:spPr>
          <a:xfrm>
            <a:off x="427245" y="874491"/>
            <a:ext cx="1129262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l"/>
            </a:pPr>
            <a:r>
              <a:rPr lang="ja-JP" altLang="en-US" dirty="0"/>
              <a:t>発達</a:t>
            </a:r>
            <a:r>
              <a:rPr lang="ja-JP" altLang="en-US" dirty="0" smtClean="0"/>
              <a:t>支援拠点は、平成</a:t>
            </a:r>
            <a:r>
              <a:rPr lang="en-US" altLang="ja-JP" dirty="0" smtClean="0"/>
              <a:t>24</a:t>
            </a:r>
            <a:r>
              <a:rPr lang="ja-JP" altLang="en-US" dirty="0" smtClean="0"/>
              <a:t>年度より大阪府委託事業の一環で、</a:t>
            </a:r>
            <a:r>
              <a:rPr lang="ja-JP" altLang="en-US" dirty="0" err="1" smtClean="0"/>
              <a:t>障がい</a:t>
            </a:r>
            <a:r>
              <a:rPr lang="ja-JP" altLang="en-US" dirty="0" smtClean="0"/>
              <a:t>児通所支援事業所への機関支援を実施。</a:t>
            </a:r>
            <a:endParaRPr lang="en-US" altLang="ja-JP" dirty="0" smtClean="0"/>
          </a:p>
          <a:p>
            <a:pPr marL="285750" indent="-285750">
              <a:buFont typeface="Wingdings" panose="05000000000000000000" pitchFamily="2" charset="2"/>
              <a:buChar char="l"/>
            </a:pPr>
            <a:r>
              <a:rPr kumimoji="1" lang="ja-JP" altLang="en-US" dirty="0"/>
              <a:t>児童発達支援センター</a:t>
            </a:r>
            <a:r>
              <a:rPr kumimoji="1" lang="ja-JP" altLang="en-US" dirty="0" smtClean="0"/>
              <a:t>は今般の児童福祉法改正に伴い、中核的役割の一つとして「地域の</a:t>
            </a:r>
            <a:r>
              <a:rPr kumimoji="1" lang="ja-JP" altLang="en-US" dirty="0" err="1" smtClean="0"/>
              <a:t>障がい</a:t>
            </a:r>
            <a:r>
              <a:rPr kumimoji="1" lang="ja-JP" altLang="en-US" dirty="0" smtClean="0"/>
              <a:t>児通所支援事業所に対するスーパーバイズ・コンサルテーション機能」が明記された。</a:t>
            </a:r>
            <a:endParaRPr kumimoji="1" lang="ja-JP" altLang="en-US" dirty="0"/>
          </a:p>
        </p:txBody>
      </p:sp>
      <p:sp>
        <p:nvSpPr>
          <p:cNvPr id="9" name="テキスト ボックス 8"/>
          <p:cNvSpPr txBox="1"/>
          <p:nvPr/>
        </p:nvSpPr>
        <p:spPr>
          <a:xfrm>
            <a:off x="9726766" y="2589183"/>
            <a:ext cx="393863" cy="261610"/>
          </a:xfrm>
          <a:prstGeom prst="rect">
            <a:avLst/>
          </a:prstGeom>
          <a:noFill/>
        </p:spPr>
        <p:txBody>
          <a:bodyPr wrap="square" rtlCol="0">
            <a:spAutoFit/>
          </a:bodyPr>
          <a:lstStyle/>
          <a:p>
            <a:r>
              <a:rPr kumimoji="1" lang="en-US" altLang="ja-JP" sz="1100" dirty="0" smtClean="0">
                <a:solidFill>
                  <a:schemeClr val="bg1"/>
                </a:solidFill>
              </a:rPr>
              <a:t>※</a:t>
            </a:r>
            <a:endParaRPr kumimoji="1" lang="ja-JP" altLang="en-US" sz="1100" dirty="0">
              <a:solidFill>
                <a:schemeClr val="bg1"/>
              </a:solidFill>
            </a:endParaRPr>
          </a:p>
        </p:txBody>
      </p:sp>
    </p:spTree>
    <p:extLst>
      <p:ext uri="{BB962C8B-B14F-4D97-AF65-F5344CB8AC3E}">
        <p14:creationId xmlns:p14="http://schemas.microsoft.com/office/powerpoint/2010/main" val="753964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372584" y="291034"/>
            <a:ext cx="8816925" cy="461665"/>
          </a:xfrm>
          <a:prstGeom prst="rect">
            <a:avLst/>
          </a:prstGeom>
          <a:noFill/>
        </p:spPr>
        <p:txBody>
          <a:bodyPr wrap="square" rtlCol="0">
            <a:spAutoFit/>
          </a:bodyPr>
          <a:lstStyle/>
          <a:p>
            <a:r>
              <a:rPr kumimoji="1" lang="ja-JP" altLang="en-US" sz="2400" b="1" dirty="0"/>
              <a:t>発達支援拠点と児童発達支援センターの相違点</a:t>
            </a:r>
          </a:p>
        </p:txBody>
      </p:sp>
      <p:graphicFrame>
        <p:nvGraphicFramePr>
          <p:cNvPr id="3" name="表 2"/>
          <p:cNvGraphicFramePr>
            <a:graphicFrameLocks noGrp="1"/>
          </p:cNvGraphicFramePr>
          <p:nvPr/>
        </p:nvGraphicFramePr>
        <p:xfrm>
          <a:off x="372584" y="837049"/>
          <a:ext cx="11475979" cy="5705769"/>
        </p:xfrm>
        <a:graphic>
          <a:graphicData uri="http://schemas.openxmlformats.org/drawingml/2006/table">
            <a:tbl>
              <a:tblPr firstRow="1" bandRow="1">
                <a:tableStyleId>{69CF1AB2-1976-4502-BF36-3FF5EA218861}</a:tableStyleId>
              </a:tblPr>
              <a:tblGrid>
                <a:gridCol w="2449117">
                  <a:extLst>
                    <a:ext uri="{9D8B030D-6E8A-4147-A177-3AD203B41FA5}">
                      <a16:colId xmlns:a16="http://schemas.microsoft.com/office/drawing/2014/main" val="2842719116"/>
                    </a:ext>
                  </a:extLst>
                </a:gridCol>
                <a:gridCol w="4345228">
                  <a:extLst>
                    <a:ext uri="{9D8B030D-6E8A-4147-A177-3AD203B41FA5}">
                      <a16:colId xmlns:a16="http://schemas.microsoft.com/office/drawing/2014/main" val="2878181650"/>
                    </a:ext>
                  </a:extLst>
                </a:gridCol>
                <a:gridCol w="4681634">
                  <a:extLst>
                    <a:ext uri="{9D8B030D-6E8A-4147-A177-3AD203B41FA5}">
                      <a16:colId xmlns:a16="http://schemas.microsoft.com/office/drawing/2014/main" val="2256181335"/>
                    </a:ext>
                  </a:extLst>
                </a:gridCol>
              </a:tblGrid>
              <a:tr h="43778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1600" dirty="0"/>
                        <a:t>発達支援拠点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ja-JP" altLang="en-US" sz="1600" dirty="0"/>
                        <a:t>児童発達支援センター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91174403"/>
                  </a:ext>
                </a:extLst>
              </a:tr>
              <a:tr h="1751707">
                <a:tc>
                  <a:txBody>
                    <a:bodyPr/>
                    <a:lstStyle/>
                    <a:p>
                      <a:r>
                        <a:rPr kumimoji="1" lang="ja-JP" altLang="en-US" sz="1600" b="1" dirty="0"/>
                        <a:t>主な支援対象児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t>〇発達障がいがあり、知的能力が軽度知的</a:t>
                      </a:r>
                      <a:r>
                        <a:rPr lang="ja-JP" altLang="en-US" sz="1600" dirty="0" err="1"/>
                        <a:t>障がい</a:t>
                      </a:r>
                      <a:r>
                        <a:rPr lang="ja-JP" altLang="en-US" sz="1600" dirty="0"/>
                        <a:t>～健常域の子どもを主な支援対象としている。</a:t>
                      </a:r>
                      <a:endParaRPr lang="en-US" altLang="ja-JP"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ja-JP" altLang="en-US" sz="1600" dirty="0"/>
                        <a:t>〇発達</a:t>
                      </a:r>
                      <a:r>
                        <a:rPr lang="ja-JP" altLang="en-US" sz="1600" dirty="0" err="1"/>
                        <a:t>障がいに</a:t>
                      </a:r>
                      <a:r>
                        <a:rPr lang="ja-JP" altLang="en-US" sz="1600" dirty="0"/>
                        <a:t>限らず、</a:t>
                      </a:r>
                      <a:r>
                        <a:rPr lang="en-US" altLang="ja-JP" sz="1600" dirty="0"/>
                        <a:t>3</a:t>
                      </a:r>
                      <a:r>
                        <a:rPr lang="ja-JP" altLang="en-US" sz="1600" dirty="0" err="1"/>
                        <a:t>障がい</a:t>
                      </a:r>
                      <a:r>
                        <a:rPr lang="ja-JP" altLang="en-US" sz="1600" dirty="0"/>
                        <a:t>全ての子どもを対象とする。</a:t>
                      </a:r>
                      <a:endParaRPr lang="en-US" altLang="ja-JP" sz="1600" dirty="0"/>
                    </a:p>
                    <a:p>
                      <a:endParaRPr lang="en-US" altLang="ja-JP" sz="1600" dirty="0"/>
                    </a:p>
                    <a:p>
                      <a:r>
                        <a:rPr lang="ja-JP" altLang="en-US" sz="1600" dirty="0"/>
                        <a:t>〇発達障がいのある子どもの場合、主に知的障がいのある子どもを支援対象としている。</a:t>
                      </a:r>
                      <a:endParaRPr lang="en-US" altLang="ja-JP"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06714253"/>
                  </a:ext>
                </a:extLst>
              </a:tr>
              <a:tr h="1357362">
                <a:tc>
                  <a:txBody>
                    <a:bodyPr/>
                    <a:lstStyle/>
                    <a:p>
                      <a:r>
                        <a:rPr kumimoji="1" lang="ja-JP" altLang="en-US" sz="1600" b="1" dirty="0"/>
                        <a:t>発達支援の方法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t>〇</a:t>
                      </a:r>
                      <a:r>
                        <a:rPr lang="en-US" altLang="ja-JP" sz="1600" dirty="0"/>
                        <a:t>TEACCH</a:t>
                      </a:r>
                      <a:r>
                        <a:rPr lang="ja-JP" altLang="en-US" sz="1600" dirty="0"/>
                        <a:t>プログラムに基づく個別専門療育を提供する。</a:t>
                      </a:r>
                      <a:endParaRPr lang="en-US" altLang="ja-JP"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r>
                        <a:rPr lang="ja-JP" altLang="en-US" sz="1600" dirty="0"/>
                        <a:t>〇主に保育の考え方をベースとした集団療育を提供する。（個別対応で</a:t>
                      </a:r>
                      <a:r>
                        <a:rPr lang="en-US" altLang="ja-JP" sz="1600" dirty="0"/>
                        <a:t>PT</a:t>
                      </a:r>
                      <a:r>
                        <a:rPr lang="ja-JP" altLang="en-US" sz="1600" dirty="0" err="1"/>
                        <a:t>、</a:t>
                      </a:r>
                      <a:r>
                        <a:rPr lang="en-US" altLang="ja-JP" sz="1600" dirty="0"/>
                        <a:t>OT</a:t>
                      </a:r>
                      <a:r>
                        <a:rPr lang="ja-JP" altLang="en-US" sz="1600" dirty="0" err="1"/>
                        <a:t>、</a:t>
                      </a:r>
                      <a:r>
                        <a:rPr lang="en-US" altLang="ja-JP" sz="1600" dirty="0"/>
                        <a:t>ST</a:t>
                      </a:r>
                      <a:r>
                        <a:rPr lang="ja-JP" altLang="en-US" sz="1600" dirty="0"/>
                        <a:t>その他の発達支援を実施することがある）</a:t>
                      </a:r>
                      <a:endParaRPr lang="en-US" altLang="ja-JP"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93158565"/>
                  </a:ext>
                </a:extLst>
              </a:tr>
              <a:tr h="1079460">
                <a:tc>
                  <a:txBody>
                    <a:bodyPr/>
                    <a:lstStyle/>
                    <a:p>
                      <a:r>
                        <a:rPr kumimoji="1" lang="ja-JP" altLang="en-US" sz="1600" b="1" dirty="0"/>
                        <a:t>家族支援の方法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〇発達</a:t>
                      </a:r>
                      <a:r>
                        <a:rPr kumimoji="1" lang="ja-JP" altLang="en-US" sz="1600" dirty="0" err="1"/>
                        <a:t>障がいに</a:t>
                      </a:r>
                      <a:r>
                        <a:rPr kumimoji="1" lang="ja-JP" altLang="en-US" sz="1600" dirty="0"/>
                        <a:t>特化した研修の実施</a:t>
                      </a:r>
                      <a:endParaRPr kumimoji="1" lang="en-US" altLang="ja-JP" sz="16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〇毎回の通所時に、個別に家庭の状況を聴取、発達障がいの特性及び、特性に基づく子どもとの関わり方を助言</a:t>
                      </a:r>
                      <a:endParaRPr kumimoji="1" lang="en-US" altLang="ja-JP"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〇保護者向けの研修や交流会の実施。</a:t>
                      </a:r>
                      <a:endParaRPr kumimoji="1" lang="en-US" altLang="ja-JP" sz="16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〇懇談や参観の実施。</a:t>
                      </a:r>
                      <a:endParaRPr kumimoji="1" lang="en-US" altLang="ja-JP" sz="16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〇（親子通園の場合）毎回の通所時に</a:t>
                      </a:r>
                      <a:r>
                        <a:rPr kumimoji="1" lang="ja-JP" altLang="en-US" sz="1600" dirty="0" err="1"/>
                        <a:t>障がい</a:t>
                      </a:r>
                      <a:r>
                        <a:rPr kumimoji="1" lang="ja-JP" altLang="en-US" sz="1600" dirty="0"/>
                        <a:t>特性や子どもとの関わり方を助言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66367641"/>
                  </a:ext>
                </a:extLst>
              </a:tr>
              <a:tr h="1079460">
                <a:tc>
                  <a:txBody>
                    <a:bodyPr/>
                    <a:lstStyle/>
                    <a:p>
                      <a:r>
                        <a:rPr kumimoji="1" lang="ja-JP" altLang="en-US" sz="1600" b="1" dirty="0"/>
                        <a:t>機関支援の状況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〇</a:t>
                      </a:r>
                      <a:r>
                        <a:rPr kumimoji="1" lang="ja-JP" altLang="en-US" sz="1600" dirty="0" err="1"/>
                        <a:t>障がい</a:t>
                      </a:r>
                      <a:r>
                        <a:rPr kumimoji="1" lang="ja-JP" altLang="en-US" sz="1600" dirty="0"/>
                        <a:t>児通所支援事業所等に対し、機関支援を行う。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〇子育て支援課や教育委員会と連携し、保育所・学校等への機関支援（主に巡回支援）を行う。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888724584"/>
                  </a:ext>
                </a:extLst>
              </a:tr>
            </a:tbl>
          </a:graphicData>
        </a:graphic>
      </p:graphicFrame>
      <p:sp>
        <p:nvSpPr>
          <p:cNvPr id="2" name="スライド番号プレースホルダー 1"/>
          <p:cNvSpPr>
            <a:spLocks noGrp="1"/>
          </p:cNvSpPr>
          <p:nvPr>
            <p:ph type="sldNum" sz="quarter" idx="12"/>
          </p:nvPr>
        </p:nvSpPr>
        <p:spPr>
          <a:xfrm>
            <a:off x="9009845" y="6492875"/>
            <a:ext cx="2743200" cy="365125"/>
          </a:xfrm>
        </p:spPr>
        <p:txBody>
          <a:bodyPr/>
          <a:lstStyle/>
          <a:p>
            <a:fld id="{556B7548-3067-481A-BA2E-B2E16A31E925}" type="slidenum">
              <a:rPr kumimoji="1" lang="ja-JP" altLang="en-US" b="1" smtClean="0">
                <a:solidFill>
                  <a:schemeClr val="tx1"/>
                </a:solidFill>
              </a:rPr>
              <a:t>9</a:t>
            </a:fld>
            <a:endParaRPr kumimoji="1" lang="ja-JP" altLang="en-US" b="1" dirty="0">
              <a:solidFill>
                <a:schemeClr val="tx1"/>
              </a:solidFill>
            </a:endParaRPr>
          </a:p>
        </p:txBody>
      </p:sp>
    </p:spTree>
    <p:extLst>
      <p:ext uri="{BB962C8B-B14F-4D97-AF65-F5344CB8AC3E}">
        <p14:creationId xmlns:p14="http://schemas.microsoft.com/office/powerpoint/2010/main" val="99594148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1460</TotalTime>
  <Words>11230</Words>
  <Application>Microsoft Office PowerPoint</Application>
  <PresentationFormat>ワイド画面</PresentationFormat>
  <Paragraphs>1059</Paragraphs>
  <Slides>43</Slides>
  <Notes>4</Notes>
  <HiddenSlides>0</HiddenSlides>
  <MMClips>0</MMClips>
  <ScaleCrop>false</ScaleCrop>
  <HeadingPairs>
    <vt:vector size="6" baseType="variant">
      <vt:variant>
        <vt:lpstr>使用されているフォント</vt:lpstr>
      </vt:variant>
      <vt:variant>
        <vt:i4>19</vt:i4>
      </vt:variant>
      <vt:variant>
        <vt:lpstr>テーマ</vt:lpstr>
      </vt:variant>
      <vt:variant>
        <vt:i4>1</vt:i4>
      </vt:variant>
      <vt:variant>
        <vt:lpstr>スライド タイトル</vt:lpstr>
      </vt:variant>
      <vt:variant>
        <vt:i4>43</vt:i4>
      </vt:variant>
    </vt:vector>
  </HeadingPairs>
  <TitlesOfParts>
    <vt:vector size="63" baseType="lpstr">
      <vt:lpstr>BIZ UDPゴシック</vt:lpstr>
      <vt:lpstr>HGPｺﾞｼｯｸM</vt:lpstr>
      <vt:lpstr>HGP創英角ｺﾞｼｯｸUB</vt:lpstr>
      <vt:lpstr>HGSｺﾞｼｯｸM</vt:lpstr>
      <vt:lpstr>HG丸ｺﾞｼｯｸM-PRO</vt:lpstr>
      <vt:lpstr>Hiragino Kaku Gothic Pro</vt:lpstr>
      <vt:lpstr>Meiryo UI</vt:lpstr>
      <vt:lpstr>ＭＳ Ｐゴシック</vt:lpstr>
      <vt:lpstr>ＭＳ 明朝</vt:lpstr>
      <vt:lpstr>新細明體</vt:lpstr>
      <vt:lpstr>UD デジタル 教科書体 NK-B</vt:lpstr>
      <vt:lpstr>UD デジタル 教科書体 NK-R</vt:lpstr>
      <vt:lpstr>Meiryo</vt:lpstr>
      <vt:lpstr>游ゴシック</vt:lpstr>
      <vt:lpstr>游ゴシック Light</vt:lpstr>
      <vt:lpstr>Arial</vt:lpstr>
      <vt:lpstr>Calibri</vt:lpstr>
      <vt:lpstr>Times New Roman</vt:lpstr>
      <vt:lpstr>Wingdings</vt:lpstr>
      <vt:lpstr>Office テーマ</vt:lpstr>
      <vt:lpstr>令和５年度 第１回大阪府発達障がい児者支援体制整備検討部会資料</vt:lpstr>
      <vt:lpstr>PowerPoint プレゼンテーション</vt:lpstr>
      <vt:lpstr>PowerPoint プレゼンテーション</vt:lpstr>
      <vt:lpstr>PowerPoint プレゼンテーション</vt:lpstr>
      <vt:lpstr>本日ご議論いただきたいこと</vt:lpstr>
      <vt:lpstr>発達支援拠点の３つの機能</vt:lpstr>
      <vt:lpstr>PowerPoint プレゼンテーション</vt:lpstr>
      <vt:lpstr>発達支援拠点と児童発達支援センターの業務</vt:lpstr>
      <vt:lpstr>PowerPoint プレゼンテーション</vt:lpstr>
      <vt:lpstr>発達支援拠点による機関支援の実績と対象機関数</vt:lpstr>
      <vt:lpstr>児童発達支援センターの現状　　　　　　　　　　　　　※R4年実施市町村アンケートより</vt:lpstr>
      <vt:lpstr>こどもワーキングで議論いただいた今後の連携体制案（7月27日実施）</vt:lpstr>
      <vt:lpstr>PowerPoint プレゼンテーション</vt:lpstr>
      <vt:lpstr>PowerPoint プレゼンテーション</vt:lpstr>
      <vt:lpstr>こどもワーキングのご意見を踏まえた、機関支援における 今後の発達支援拠点と児童発達支援センターの連携体制のイメージ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令和５年度第１回大阪府発達障がい児者支援体制整備検討部会</dc:title>
  <dc:creator>内藤　友恵</dc:creator>
  <cp:lastModifiedBy>内藤　友恵</cp:lastModifiedBy>
  <cp:revision>94</cp:revision>
  <cp:lastPrinted>2023-09-06T01:00:40Z</cp:lastPrinted>
  <dcterms:created xsi:type="dcterms:W3CDTF">2023-08-30T11:29:54Z</dcterms:created>
  <dcterms:modified xsi:type="dcterms:W3CDTF">2023-09-08T00:39:22Z</dcterms:modified>
</cp:coreProperties>
</file>