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3" r:id="rId2"/>
    <p:sldId id="274" r:id="rId3"/>
    <p:sldId id="263" r:id="rId4"/>
    <p:sldId id="271" r:id="rId5"/>
    <p:sldId id="267" r:id="rId6"/>
    <p:sldId id="275" r:id="rId7"/>
    <p:sldId id="260" r:id="rId8"/>
    <p:sldId id="276" r:id="rId9"/>
    <p:sldId id="261"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061C3C-65BF-66E0-0B9D-38B1E3E8A4CA}" name="武内　真喜" initials="武内　真喜" userId="S::TakeuchiMa@lan.pref.osaka.jp::67d8e775-902f-42af-a45f-d223b241a04c"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0" d="100"/>
          <a:sy n="100" d="100"/>
        </p:scale>
        <p:origin x="97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ja-JP" altLang="en-US" sz="1400" dirty="0">
                <a:latin typeface="UD デジタル 教科書体 NK-B" panose="02020700000000000000" pitchFamily="18" charset="-128"/>
                <a:ea typeface="UD デジタル 教科書体 NK-B" panose="02020700000000000000" pitchFamily="18" charset="-128"/>
              </a:rPr>
              <a:t>研修修了者の推移</a:t>
            </a:r>
            <a:endParaRPr lang="en-US" altLang="ja-JP" sz="1400" dirty="0">
              <a:latin typeface="UD デジタル 教科書体 NK-B" panose="02020700000000000000" pitchFamily="18" charset="-128"/>
              <a:ea typeface="UD デジタル 教科書体 NK-B" panose="02020700000000000000" pitchFamily="18" charset="-128"/>
            </a:endParaRP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stacked"/>
        <c:varyColors val="0"/>
        <c:ser>
          <c:idx val="0"/>
          <c:order val="0"/>
          <c:tx>
            <c:strRef>
              <c:f>かかりつけ医研修!$B$10</c:f>
              <c:strCache>
                <c:ptCount val="1"/>
                <c:pt idx="0">
                  <c:v>医師</c:v>
                </c:pt>
              </c:strCache>
            </c:strRef>
          </c:tx>
          <c:spPr>
            <a:solidFill>
              <a:schemeClr val="accent1">
                <a:lumMod val="60000"/>
                <a:lumOff val="40000"/>
              </a:schemeClr>
            </a:solidFill>
            <a:ln>
              <a:noFill/>
            </a:ln>
            <a:effectLst>
              <a:outerShdw blurRad="57150" dist="19050" dir="5400000" algn="ctr" rotWithShape="0">
                <a:srgbClr val="000000">
                  <a:alpha val="63000"/>
                </a:srgbClr>
              </a:outerShdw>
            </a:effectLst>
          </c:spPr>
          <c:invertIfNegative val="0"/>
          <c:cat>
            <c:strRef>
              <c:f>かかりつけ医研修!$C$9:$F$9</c:f>
              <c:strCache>
                <c:ptCount val="4"/>
                <c:pt idx="0">
                  <c:v>令和元年度</c:v>
                </c:pt>
                <c:pt idx="1">
                  <c:v>令和２年度</c:v>
                </c:pt>
                <c:pt idx="2">
                  <c:v>令和３年度</c:v>
                </c:pt>
                <c:pt idx="3">
                  <c:v>令和４年度</c:v>
                </c:pt>
              </c:strCache>
            </c:strRef>
          </c:cat>
          <c:val>
            <c:numRef>
              <c:f>かかりつけ医研修!$C$10:$F$10</c:f>
              <c:numCache>
                <c:formatCode>General</c:formatCode>
                <c:ptCount val="4"/>
                <c:pt idx="0">
                  <c:v>64</c:v>
                </c:pt>
                <c:pt idx="1">
                  <c:v>93</c:v>
                </c:pt>
                <c:pt idx="2">
                  <c:v>127</c:v>
                </c:pt>
                <c:pt idx="3">
                  <c:v>147</c:v>
                </c:pt>
              </c:numCache>
            </c:numRef>
          </c:val>
          <c:extLst>
            <c:ext xmlns:c16="http://schemas.microsoft.com/office/drawing/2014/chart" uri="{C3380CC4-5D6E-409C-BE32-E72D297353CC}">
              <c16:uniqueId val="{00000000-0C6A-476D-A124-EC4381C419AD}"/>
            </c:ext>
          </c:extLst>
        </c:ser>
        <c:ser>
          <c:idx val="1"/>
          <c:order val="1"/>
          <c:tx>
            <c:strRef>
              <c:f>かかりつけ医研修!$B$11</c:f>
              <c:strCache>
                <c:ptCount val="1"/>
                <c:pt idx="0">
                  <c:v>その他スタッフ</c:v>
                </c:pt>
              </c:strCache>
            </c:strRef>
          </c:tx>
          <c:spPr>
            <a:solidFill>
              <a:schemeClr val="accent5">
                <a:lumMod val="75000"/>
              </a:schemeClr>
            </a:solidFill>
            <a:ln>
              <a:noFill/>
            </a:ln>
            <a:effectLst>
              <a:outerShdw blurRad="57150" dist="19050" dir="5400000" algn="ctr" rotWithShape="0">
                <a:srgbClr val="000000">
                  <a:alpha val="63000"/>
                </a:srgbClr>
              </a:outerShdw>
            </a:effectLst>
          </c:spPr>
          <c:invertIfNegative val="0"/>
          <c:cat>
            <c:strRef>
              <c:f>かかりつけ医研修!$C$9:$F$9</c:f>
              <c:strCache>
                <c:ptCount val="4"/>
                <c:pt idx="0">
                  <c:v>令和元年度</c:v>
                </c:pt>
                <c:pt idx="1">
                  <c:v>令和２年度</c:v>
                </c:pt>
                <c:pt idx="2">
                  <c:v>令和３年度</c:v>
                </c:pt>
                <c:pt idx="3">
                  <c:v>令和４年度</c:v>
                </c:pt>
              </c:strCache>
            </c:strRef>
          </c:cat>
          <c:val>
            <c:numRef>
              <c:f>かかりつけ医研修!$C$11:$F$11</c:f>
              <c:numCache>
                <c:formatCode>General</c:formatCode>
                <c:ptCount val="4"/>
                <c:pt idx="0">
                  <c:v>5</c:v>
                </c:pt>
                <c:pt idx="1">
                  <c:v>6</c:v>
                </c:pt>
                <c:pt idx="2">
                  <c:v>3</c:v>
                </c:pt>
                <c:pt idx="3">
                  <c:v>4</c:v>
                </c:pt>
              </c:numCache>
            </c:numRef>
          </c:val>
          <c:extLst>
            <c:ext xmlns:c16="http://schemas.microsoft.com/office/drawing/2014/chart" uri="{C3380CC4-5D6E-409C-BE32-E72D297353CC}">
              <c16:uniqueId val="{00000001-0C6A-476D-A124-EC4381C419AD}"/>
            </c:ext>
          </c:extLst>
        </c:ser>
        <c:dLbls>
          <c:showLegendKey val="0"/>
          <c:showVal val="0"/>
          <c:showCatName val="0"/>
          <c:showSerName val="0"/>
          <c:showPercent val="0"/>
          <c:showBubbleSize val="0"/>
        </c:dLbls>
        <c:gapWidth val="219"/>
        <c:overlap val="100"/>
        <c:axId val="2095854927"/>
        <c:axId val="2095861167"/>
      </c:barChart>
      <c:lineChart>
        <c:grouping val="standard"/>
        <c:varyColors val="0"/>
        <c:ser>
          <c:idx val="2"/>
          <c:order val="2"/>
          <c:tx>
            <c:strRef>
              <c:f>かかりつけ医研修!$B$13</c:f>
              <c:strCache>
                <c:ptCount val="1"/>
                <c:pt idx="0">
                  <c:v>修了者累計</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cat>
            <c:strRef>
              <c:f>かかりつけ医研修!$C$9:$F$9</c:f>
              <c:strCache>
                <c:ptCount val="4"/>
                <c:pt idx="0">
                  <c:v>令和元年度</c:v>
                </c:pt>
                <c:pt idx="1">
                  <c:v>令和２年度</c:v>
                </c:pt>
                <c:pt idx="2">
                  <c:v>令和３年度</c:v>
                </c:pt>
                <c:pt idx="3">
                  <c:v>令和４年度</c:v>
                </c:pt>
              </c:strCache>
            </c:strRef>
          </c:cat>
          <c:val>
            <c:numRef>
              <c:f>かかりつけ医研修!$C$13:$F$13</c:f>
              <c:numCache>
                <c:formatCode>General</c:formatCode>
                <c:ptCount val="4"/>
                <c:pt idx="0">
                  <c:v>69</c:v>
                </c:pt>
                <c:pt idx="1">
                  <c:v>168</c:v>
                </c:pt>
                <c:pt idx="2">
                  <c:v>298</c:v>
                </c:pt>
                <c:pt idx="3">
                  <c:v>449</c:v>
                </c:pt>
              </c:numCache>
            </c:numRef>
          </c:val>
          <c:smooth val="0"/>
          <c:extLst>
            <c:ext xmlns:c16="http://schemas.microsoft.com/office/drawing/2014/chart" uri="{C3380CC4-5D6E-409C-BE32-E72D297353CC}">
              <c16:uniqueId val="{00000002-0C6A-476D-A124-EC4381C419AD}"/>
            </c:ext>
          </c:extLst>
        </c:ser>
        <c:dLbls>
          <c:showLegendKey val="0"/>
          <c:showVal val="0"/>
          <c:showCatName val="0"/>
          <c:showSerName val="0"/>
          <c:showPercent val="0"/>
          <c:showBubbleSize val="0"/>
        </c:dLbls>
        <c:marker val="1"/>
        <c:smooth val="0"/>
        <c:axId val="2100459503"/>
        <c:axId val="20649487"/>
      </c:lineChart>
      <c:catAx>
        <c:axId val="2095854927"/>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2095861167"/>
        <c:crosses val="autoZero"/>
        <c:auto val="1"/>
        <c:lblAlgn val="ctr"/>
        <c:lblOffset val="100"/>
        <c:noMultiLvlLbl val="0"/>
      </c:catAx>
      <c:valAx>
        <c:axId val="20958611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095854927"/>
        <c:crosses val="autoZero"/>
        <c:crossBetween val="between"/>
      </c:valAx>
      <c:valAx>
        <c:axId val="20649487"/>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100459503"/>
        <c:crosses val="max"/>
        <c:crossBetween val="between"/>
      </c:valAx>
      <c:catAx>
        <c:axId val="2100459503"/>
        <c:scaling>
          <c:orientation val="minMax"/>
        </c:scaling>
        <c:delete val="1"/>
        <c:axPos val="b"/>
        <c:numFmt formatCode="General" sourceLinked="1"/>
        <c:majorTickMark val="none"/>
        <c:minorTickMark val="none"/>
        <c:tickLblPos val="nextTo"/>
        <c:crossAx val="20649487"/>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solidFill>
        <a:schemeClr val="tx1"/>
      </a:solid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lineChart>
        <c:grouping val="standard"/>
        <c:varyColors val="0"/>
        <c:ser>
          <c:idx val="0"/>
          <c:order val="0"/>
          <c:spPr>
            <a:ln w="31750"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'修正データ（R5.7）'!$C$3:$K$3</c:f>
              <c:strCache>
                <c:ptCount val="9"/>
                <c:pt idx="0">
                  <c:v>平成26年度</c:v>
                </c:pt>
                <c:pt idx="1">
                  <c:v>平成27年度</c:v>
                </c:pt>
                <c:pt idx="2">
                  <c:v>平成28年度</c:v>
                </c:pt>
                <c:pt idx="3">
                  <c:v>平成29年度</c:v>
                </c:pt>
                <c:pt idx="4">
                  <c:v>平成30年度</c:v>
                </c:pt>
                <c:pt idx="5">
                  <c:v>令和元年度</c:v>
                </c:pt>
                <c:pt idx="6">
                  <c:v>令和２年度</c:v>
                </c:pt>
                <c:pt idx="7">
                  <c:v>令和３年度</c:v>
                </c:pt>
                <c:pt idx="8">
                  <c:v>令和４年度</c:v>
                </c:pt>
              </c:strCache>
            </c:strRef>
          </c:cat>
          <c:val>
            <c:numRef>
              <c:f>'修正データ（R5.7）'!$C$4:$K$4</c:f>
              <c:numCache>
                <c:formatCode>General</c:formatCode>
                <c:ptCount val="9"/>
                <c:pt idx="0">
                  <c:v>29</c:v>
                </c:pt>
                <c:pt idx="1">
                  <c:v>34</c:v>
                </c:pt>
                <c:pt idx="2">
                  <c:v>49</c:v>
                </c:pt>
                <c:pt idx="3">
                  <c:v>65</c:v>
                </c:pt>
                <c:pt idx="4">
                  <c:v>70</c:v>
                </c:pt>
                <c:pt idx="5">
                  <c:v>74</c:v>
                </c:pt>
                <c:pt idx="6">
                  <c:v>75</c:v>
                </c:pt>
                <c:pt idx="7">
                  <c:v>74</c:v>
                </c:pt>
                <c:pt idx="8">
                  <c:v>74</c:v>
                </c:pt>
              </c:numCache>
            </c:numRef>
          </c:val>
          <c:smooth val="0"/>
          <c:extLst>
            <c:ext xmlns:c16="http://schemas.microsoft.com/office/drawing/2014/chart" uri="{C3380CC4-5D6E-409C-BE32-E72D297353CC}">
              <c16:uniqueId val="{00000000-F77D-40BC-9405-C14411942A11}"/>
            </c:ext>
          </c:extLst>
        </c:ser>
        <c:dLbls>
          <c:dLblPos val="ctr"/>
          <c:showLegendKey val="0"/>
          <c:showVal val="1"/>
          <c:showCatName val="0"/>
          <c:showSerName val="0"/>
          <c:showPercent val="0"/>
          <c:showBubbleSize val="0"/>
        </c:dLbls>
        <c:smooth val="0"/>
        <c:axId val="1259420607"/>
        <c:axId val="1259417695"/>
      </c:lineChart>
      <c:catAx>
        <c:axId val="1259420607"/>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ja-JP"/>
          </a:p>
        </c:txPr>
        <c:crossAx val="1259417695"/>
        <c:crosses val="autoZero"/>
        <c:auto val="1"/>
        <c:lblAlgn val="ctr"/>
        <c:lblOffset val="100"/>
        <c:noMultiLvlLbl val="0"/>
      </c:catAx>
      <c:valAx>
        <c:axId val="1259417695"/>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ja-JP"/>
          </a:p>
        </c:txPr>
        <c:crossAx val="125942060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r>
              <a:rPr lang="zh-TW" altLang="en-US" dirty="0"/>
              <a:t>初診待機</a:t>
            </a:r>
            <a:r>
              <a:rPr lang="ja-JP" altLang="en-US" dirty="0"/>
              <a:t>期間</a:t>
            </a:r>
            <a:r>
              <a:rPr lang="zh-TW" altLang="en-US" dirty="0"/>
              <a:t>推計</a:t>
            </a:r>
            <a:r>
              <a:rPr lang="en-US" altLang="zh-TW" dirty="0"/>
              <a:t>(</a:t>
            </a:r>
            <a:r>
              <a:rPr lang="zh-TW" altLang="en-US" dirty="0"/>
              <a:t>週）</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areaChart>
        <c:grouping val="standard"/>
        <c:varyColors val="0"/>
        <c:ser>
          <c:idx val="0"/>
          <c:order val="0"/>
          <c:tx>
            <c:strRef>
              <c:f>初診待ちの状況!$A$3</c:f>
              <c:strCache>
                <c:ptCount val="1"/>
                <c:pt idx="0">
                  <c:v>初診待機推計(週）</c:v>
                </c:pt>
              </c:strCache>
            </c:strRef>
          </c:tx>
          <c:spPr>
            <a:solidFill>
              <a:schemeClr val="accent1"/>
            </a:solidFill>
            <a:ln>
              <a:noFill/>
            </a:ln>
            <a:effectLst/>
          </c:spPr>
          <c:cat>
            <c:strRef>
              <c:f>初診待ちの状況!$B$2:$N$2</c:f>
              <c:strCache>
                <c:ptCount val="13"/>
                <c:pt idx="0">
                  <c:v>R2.4</c:v>
                </c:pt>
                <c:pt idx="1">
                  <c:v>R2.7</c:v>
                </c:pt>
                <c:pt idx="2">
                  <c:v>R2.10</c:v>
                </c:pt>
                <c:pt idx="3">
                  <c:v>R3.1</c:v>
                </c:pt>
                <c:pt idx="4">
                  <c:v>R3.4</c:v>
                </c:pt>
                <c:pt idx="5">
                  <c:v>R3.7</c:v>
                </c:pt>
                <c:pt idx="6">
                  <c:v>R3.10</c:v>
                </c:pt>
                <c:pt idx="7">
                  <c:v>R4.1</c:v>
                </c:pt>
                <c:pt idx="8">
                  <c:v>R4.4</c:v>
                </c:pt>
                <c:pt idx="9">
                  <c:v>R4.7</c:v>
                </c:pt>
                <c:pt idx="10">
                  <c:v>R4.10</c:v>
                </c:pt>
                <c:pt idx="11">
                  <c:v>R5.1</c:v>
                </c:pt>
                <c:pt idx="12">
                  <c:v>R5.4</c:v>
                </c:pt>
              </c:strCache>
            </c:strRef>
          </c:cat>
          <c:val>
            <c:numRef>
              <c:f>初診待ちの状況!$B$3:$N$3</c:f>
              <c:numCache>
                <c:formatCode>General</c:formatCode>
                <c:ptCount val="13"/>
                <c:pt idx="0">
                  <c:v>8.1</c:v>
                </c:pt>
                <c:pt idx="1">
                  <c:v>6.8</c:v>
                </c:pt>
                <c:pt idx="2">
                  <c:v>7.1</c:v>
                </c:pt>
                <c:pt idx="3">
                  <c:v>7.2</c:v>
                </c:pt>
                <c:pt idx="4">
                  <c:v>6.4</c:v>
                </c:pt>
                <c:pt idx="5">
                  <c:v>7.2</c:v>
                </c:pt>
                <c:pt idx="6" formatCode="0.0">
                  <c:v>8</c:v>
                </c:pt>
                <c:pt idx="7">
                  <c:v>7.2</c:v>
                </c:pt>
                <c:pt idx="8">
                  <c:v>7.1</c:v>
                </c:pt>
                <c:pt idx="9">
                  <c:v>6.6</c:v>
                </c:pt>
                <c:pt idx="10" formatCode="0.0">
                  <c:v>7</c:v>
                </c:pt>
                <c:pt idx="11" formatCode="0.0">
                  <c:v>6</c:v>
                </c:pt>
                <c:pt idx="12" formatCode="0.0">
                  <c:v>6.3</c:v>
                </c:pt>
              </c:numCache>
            </c:numRef>
          </c:val>
          <c:extLst>
            <c:ext xmlns:c16="http://schemas.microsoft.com/office/drawing/2014/chart" uri="{C3380CC4-5D6E-409C-BE32-E72D297353CC}">
              <c16:uniqueId val="{00000000-958F-4A08-963C-34E1E75C4302}"/>
            </c:ext>
          </c:extLst>
        </c:ser>
        <c:dLbls>
          <c:showLegendKey val="0"/>
          <c:showVal val="0"/>
          <c:showCatName val="0"/>
          <c:showSerName val="0"/>
          <c:showPercent val="0"/>
          <c:showBubbleSize val="0"/>
        </c:dLbls>
        <c:axId val="1710903632"/>
        <c:axId val="1710892400"/>
      </c:areaChart>
      <c:catAx>
        <c:axId val="171090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710892400"/>
        <c:crosses val="autoZero"/>
        <c:auto val="1"/>
        <c:lblAlgn val="ctr"/>
        <c:lblOffset val="100"/>
        <c:noMultiLvlLbl val="0"/>
      </c:catAx>
      <c:valAx>
        <c:axId val="1710892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710903632"/>
        <c:crosses val="autoZero"/>
        <c:crossBetween val="midCat"/>
      </c:valAx>
      <c:spPr>
        <a:noFill/>
        <a:ln>
          <a:noFill/>
        </a:ln>
        <a:effectLst/>
      </c:spPr>
    </c:plotArea>
    <c:plotVisOnly val="1"/>
    <c:dispBlanksAs val="gap"/>
    <c:showDLblsOverMax val="0"/>
  </c:chart>
  <c:spPr>
    <a:noFill/>
    <a:ln>
      <a:noFill/>
    </a:ln>
    <a:effectLst/>
  </c:spPr>
  <c:txPr>
    <a:bodyPr/>
    <a:lstStyle/>
    <a:p>
      <a:pPr>
        <a:defRPr>
          <a:latin typeface="UD デジタル 教科書体 NK-B" panose="02020700000000000000" pitchFamily="18" charset="-128"/>
          <a:ea typeface="UD デジタル 教科書体 NK-B" panose="02020700000000000000" pitchFamily="18"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r>
              <a:rPr lang="en-US" sz="1100"/>
              <a:t>14</a:t>
            </a:r>
            <a:r>
              <a:rPr lang="ja-JP" sz="1100"/>
              <a:t>日以内又は</a:t>
            </a:r>
            <a:r>
              <a:rPr lang="en-US" sz="1100"/>
              <a:t>30</a:t>
            </a:r>
            <a:r>
              <a:rPr lang="ja-JP" sz="1100"/>
              <a:t>日以内と回答した医療機関の割合</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lineChart>
        <c:grouping val="standard"/>
        <c:varyColors val="0"/>
        <c:ser>
          <c:idx val="0"/>
          <c:order val="0"/>
          <c:tx>
            <c:strRef>
              <c:f>初診待ちの状況!$A$4</c:f>
              <c:strCache>
                <c:ptCount val="1"/>
                <c:pt idx="0">
                  <c:v>14日以内医療機関</c:v>
                </c:pt>
              </c:strCache>
            </c:strRef>
          </c:tx>
          <c:spPr>
            <a:ln w="28575" cap="rnd">
              <a:solidFill>
                <a:schemeClr val="tx2">
                  <a:lumMod val="50000"/>
                </a:schemeClr>
              </a:solidFill>
              <a:round/>
            </a:ln>
            <a:effectLst/>
          </c:spPr>
          <c:marker>
            <c:symbol val="none"/>
          </c:marker>
          <c:cat>
            <c:strRef>
              <c:f>初診待ちの状況!$B$2:$N$2</c:f>
              <c:strCache>
                <c:ptCount val="13"/>
                <c:pt idx="0">
                  <c:v>R2.4</c:v>
                </c:pt>
                <c:pt idx="1">
                  <c:v>R2.7</c:v>
                </c:pt>
                <c:pt idx="2">
                  <c:v>R2.10</c:v>
                </c:pt>
                <c:pt idx="3">
                  <c:v>R3.1</c:v>
                </c:pt>
                <c:pt idx="4">
                  <c:v>R3.4</c:v>
                </c:pt>
                <c:pt idx="5">
                  <c:v>R3.7</c:v>
                </c:pt>
                <c:pt idx="6">
                  <c:v>R3.10</c:v>
                </c:pt>
                <c:pt idx="7">
                  <c:v>R4.1</c:v>
                </c:pt>
                <c:pt idx="8">
                  <c:v>R4.4</c:v>
                </c:pt>
                <c:pt idx="9">
                  <c:v>R4.7</c:v>
                </c:pt>
                <c:pt idx="10">
                  <c:v>R4.10</c:v>
                </c:pt>
                <c:pt idx="11">
                  <c:v>R5.1</c:v>
                </c:pt>
                <c:pt idx="12">
                  <c:v>R5.4</c:v>
                </c:pt>
              </c:strCache>
            </c:strRef>
          </c:cat>
          <c:val>
            <c:numRef>
              <c:f>初診待ちの状況!$B$4:$N$4</c:f>
              <c:numCache>
                <c:formatCode>0%</c:formatCode>
                <c:ptCount val="13"/>
                <c:pt idx="0">
                  <c:v>0.38300000000000001</c:v>
                </c:pt>
                <c:pt idx="1">
                  <c:v>0.34499999999999997</c:v>
                </c:pt>
                <c:pt idx="2">
                  <c:v>0.377</c:v>
                </c:pt>
                <c:pt idx="3">
                  <c:v>0.34</c:v>
                </c:pt>
                <c:pt idx="4">
                  <c:v>0.39</c:v>
                </c:pt>
                <c:pt idx="5">
                  <c:v>0.4</c:v>
                </c:pt>
                <c:pt idx="6">
                  <c:v>0.38</c:v>
                </c:pt>
                <c:pt idx="7">
                  <c:v>0.4</c:v>
                </c:pt>
                <c:pt idx="8">
                  <c:v>0.42</c:v>
                </c:pt>
                <c:pt idx="9">
                  <c:v>0.41</c:v>
                </c:pt>
                <c:pt idx="10">
                  <c:v>0.45</c:v>
                </c:pt>
                <c:pt idx="11">
                  <c:v>0.45</c:v>
                </c:pt>
                <c:pt idx="12">
                  <c:v>0.45</c:v>
                </c:pt>
              </c:numCache>
            </c:numRef>
          </c:val>
          <c:smooth val="0"/>
          <c:extLst>
            <c:ext xmlns:c16="http://schemas.microsoft.com/office/drawing/2014/chart" uri="{C3380CC4-5D6E-409C-BE32-E72D297353CC}">
              <c16:uniqueId val="{00000000-E615-4A0D-A625-A12EBAC4C8CC}"/>
            </c:ext>
          </c:extLst>
        </c:ser>
        <c:ser>
          <c:idx val="1"/>
          <c:order val="1"/>
          <c:tx>
            <c:strRef>
              <c:f>初診待ちの状況!$A$5</c:f>
              <c:strCache>
                <c:ptCount val="1"/>
                <c:pt idx="0">
                  <c:v>30日以内医療機関</c:v>
                </c:pt>
              </c:strCache>
            </c:strRef>
          </c:tx>
          <c:spPr>
            <a:ln w="28575" cap="rnd">
              <a:solidFill>
                <a:schemeClr val="accent5">
                  <a:lumMod val="40000"/>
                  <a:lumOff val="60000"/>
                </a:schemeClr>
              </a:solidFill>
              <a:prstDash val="sysDash"/>
              <a:round/>
            </a:ln>
            <a:effectLst/>
          </c:spPr>
          <c:marker>
            <c:symbol val="none"/>
          </c:marker>
          <c:cat>
            <c:strRef>
              <c:f>初診待ちの状況!$B$2:$N$2</c:f>
              <c:strCache>
                <c:ptCount val="13"/>
                <c:pt idx="0">
                  <c:v>R2.4</c:v>
                </c:pt>
                <c:pt idx="1">
                  <c:v>R2.7</c:v>
                </c:pt>
                <c:pt idx="2">
                  <c:v>R2.10</c:v>
                </c:pt>
                <c:pt idx="3">
                  <c:v>R3.1</c:v>
                </c:pt>
                <c:pt idx="4">
                  <c:v>R3.4</c:v>
                </c:pt>
                <c:pt idx="5">
                  <c:v>R3.7</c:v>
                </c:pt>
                <c:pt idx="6">
                  <c:v>R3.10</c:v>
                </c:pt>
                <c:pt idx="7">
                  <c:v>R4.1</c:v>
                </c:pt>
                <c:pt idx="8">
                  <c:v>R4.4</c:v>
                </c:pt>
                <c:pt idx="9">
                  <c:v>R4.7</c:v>
                </c:pt>
                <c:pt idx="10">
                  <c:v>R4.10</c:v>
                </c:pt>
                <c:pt idx="11">
                  <c:v>R5.1</c:v>
                </c:pt>
                <c:pt idx="12">
                  <c:v>R5.4</c:v>
                </c:pt>
              </c:strCache>
            </c:strRef>
          </c:cat>
          <c:val>
            <c:numRef>
              <c:f>初診待ちの状況!$B$5:$N$5</c:f>
              <c:numCache>
                <c:formatCode>0%</c:formatCode>
                <c:ptCount val="13"/>
                <c:pt idx="0">
                  <c:v>0.51100000000000001</c:v>
                </c:pt>
                <c:pt idx="1">
                  <c:v>0.65500000000000003</c:v>
                </c:pt>
                <c:pt idx="2">
                  <c:v>0.54700000000000004</c:v>
                </c:pt>
                <c:pt idx="3">
                  <c:v>0.57999999999999996</c:v>
                </c:pt>
                <c:pt idx="4">
                  <c:v>0.65</c:v>
                </c:pt>
                <c:pt idx="5">
                  <c:v>0.63</c:v>
                </c:pt>
                <c:pt idx="6">
                  <c:v>0.59</c:v>
                </c:pt>
                <c:pt idx="7">
                  <c:v>0.6</c:v>
                </c:pt>
                <c:pt idx="8">
                  <c:v>0.66</c:v>
                </c:pt>
                <c:pt idx="9">
                  <c:v>0.64</c:v>
                </c:pt>
                <c:pt idx="10">
                  <c:v>0.63</c:v>
                </c:pt>
                <c:pt idx="11">
                  <c:v>0.69</c:v>
                </c:pt>
                <c:pt idx="12">
                  <c:v>0.62</c:v>
                </c:pt>
              </c:numCache>
            </c:numRef>
          </c:val>
          <c:smooth val="0"/>
          <c:extLst>
            <c:ext xmlns:c16="http://schemas.microsoft.com/office/drawing/2014/chart" uri="{C3380CC4-5D6E-409C-BE32-E72D297353CC}">
              <c16:uniqueId val="{00000001-E615-4A0D-A625-A12EBAC4C8CC}"/>
            </c:ext>
          </c:extLst>
        </c:ser>
        <c:dLbls>
          <c:showLegendKey val="0"/>
          <c:showVal val="0"/>
          <c:showCatName val="0"/>
          <c:showSerName val="0"/>
          <c:showPercent val="0"/>
          <c:showBubbleSize val="0"/>
        </c:dLbls>
        <c:smooth val="0"/>
        <c:axId val="1705175584"/>
        <c:axId val="1705163104"/>
      </c:lineChart>
      <c:catAx>
        <c:axId val="1705175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705163104"/>
        <c:crosses val="autoZero"/>
        <c:auto val="1"/>
        <c:lblAlgn val="ctr"/>
        <c:lblOffset val="100"/>
        <c:noMultiLvlLbl val="0"/>
      </c:catAx>
      <c:valAx>
        <c:axId val="1705163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705175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a:latin typeface="UD デジタル 教科書体 NK-B" panose="02020700000000000000" pitchFamily="18" charset="-128"/>
          <a:ea typeface="UD デジタル 教科書体 NK-B" panose="02020700000000000000" pitchFamily="18"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7">
  <a:schemeClr val="accent4"/>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37ACF74-3815-4479-9C07-937E6163D3C4}" type="datetimeFigureOut">
              <a:rPr kumimoji="1" lang="ja-JP" altLang="en-US" smtClean="0"/>
              <a:t>2023/11/17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F412862-ECAC-4B4E-AAE8-309CC025D28A}" type="slidenum">
              <a:rPr kumimoji="1" lang="ja-JP" altLang="en-US" smtClean="0"/>
              <a:t>‹#›</a:t>
            </a:fld>
            <a:endParaRPr kumimoji="1" lang="ja-JP" altLang="en-US"/>
          </a:p>
        </p:txBody>
      </p:sp>
    </p:spTree>
    <p:extLst>
      <p:ext uri="{BB962C8B-B14F-4D97-AF65-F5344CB8AC3E}">
        <p14:creationId xmlns:p14="http://schemas.microsoft.com/office/powerpoint/2010/main" val="23074537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04BBBE0-03C0-471A-8152-65AD9E50FAEA}" type="datetime1">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631076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EF0B71-0429-4FF5-92A9-596ECA211F1C}" type="datetime1">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56298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E8BFB2-E258-4F67-BE6D-BA31A5F46B75}" type="datetime1">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829353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2712FA-B3C3-4A0D-9F48-146C8F431E06}" type="datetime1">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252977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FAF91E-919E-44EE-B913-AC4E9A6B1F42}" type="datetime1">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8080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B838809-46A0-451A-910D-D4ADB71EADEF}" type="datetime1">
              <a:rPr kumimoji="1" lang="ja-JP" altLang="en-US" smtClean="0"/>
              <a:t>2023/11/17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09647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D4C046-E553-4DD5-9568-42A95FBB0B39}" type="datetime1">
              <a:rPr kumimoji="1" lang="ja-JP" altLang="en-US" smtClean="0"/>
              <a:t>2023/11/17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30781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0AD73A-D858-4FB1-9904-854438CB86CD}" type="datetime1">
              <a:rPr kumimoji="1" lang="ja-JP" altLang="en-US" smtClean="0"/>
              <a:t>2023/11/17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53139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5FBD02-5D70-42C1-A14C-7104F8C4446B}" type="datetime1">
              <a:rPr kumimoji="1" lang="ja-JP" altLang="en-US" smtClean="0"/>
              <a:t>2023/11/17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95790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BAB966-8886-42E4-9143-2533BA37C003}" type="datetime1">
              <a:rPr kumimoji="1" lang="ja-JP" altLang="en-US" smtClean="0"/>
              <a:t>2023/11/17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979832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086E42-92A9-4DA1-98BA-1FF878D67806}" type="datetime1">
              <a:rPr kumimoji="1" lang="ja-JP" altLang="en-US" smtClean="0"/>
              <a:t>2023/11/17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0212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D6B47-0C4B-40BC-89B8-F51D1EB53880}" type="datetime1">
              <a:rPr kumimoji="1" lang="ja-JP" altLang="en-US" smtClean="0"/>
              <a:t>2023/11/17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3061878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882463"/>
            <a:ext cx="9144000" cy="413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00" dirty="0" err="1">
                <a:latin typeface="UD デジタル 教科書体 NK-B" panose="02020700000000000000" pitchFamily="18" charset="-128"/>
                <a:ea typeface="UD デジタル 教科書体 NK-B" panose="02020700000000000000" pitchFamily="18" charset="-128"/>
              </a:rPr>
              <a:t>発達障がい</a:t>
            </a:r>
            <a:r>
              <a:rPr kumimoji="1" lang="ja-JP" altLang="en-US" sz="2100" dirty="0">
                <a:latin typeface="UD デジタル 教科書体 NK-B" panose="02020700000000000000" pitchFamily="18" charset="-128"/>
                <a:ea typeface="UD デジタル 教科書体 NK-B" panose="02020700000000000000" pitchFamily="18" charset="-128"/>
              </a:rPr>
              <a:t>医療機関初診待機解消事業について</a:t>
            </a:r>
          </a:p>
        </p:txBody>
      </p:sp>
      <p:sp>
        <p:nvSpPr>
          <p:cNvPr id="5" name="正方形/長方形 4"/>
          <p:cNvSpPr/>
          <p:nvPr/>
        </p:nvSpPr>
        <p:spPr>
          <a:xfrm>
            <a:off x="184897" y="1449545"/>
            <a:ext cx="8774206" cy="3231654"/>
          </a:xfrm>
          <a:prstGeom prst="rect">
            <a:avLst/>
          </a:prstGeom>
          <a:ln w="3175">
            <a:solidFill>
              <a:schemeClr val="tx1"/>
            </a:solidFill>
          </a:ln>
        </p:spPr>
        <p:txBody>
          <a:bodyPr wrap="square">
            <a:spAutoFit/>
          </a:bodyPr>
          <a:lstStyle/>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大阪府における</a:t>
            </a:r>
            <a:r>
              <a:rPr lang="ja-JP" altLang="ja-JP" sz="1200" kern="100" dirty="0" err="1">
                <a:latin typeface="UD デジタル 教科書体 NK-B" panose="02020700000000000000" pitchFamily="18" charset="-128"/>
                <a:ea typeface="UD デジタル 教科書体 NK-B" panose="02020700000000000000" pitchFamily="18" charset="-128"/>
                <a:cs typeface="Courier New" panose="02070309020205020404" pitchFamily="49" charset="0"/>
              </a:rPr>
              <a:t>発達障がい</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者支援施策実施以前から、初診の長期待機の課題が存在（</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平成１５年度末：</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府立松心園で診断を受けるまでに</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4</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a:t>
            </a:r>
            <a:endPar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endPar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大阪府においては、平成</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14</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年度に「大阪府自閉症・</a:t>
            </a:r>
            <a:r>
              <a:rPr lang="ja-JP" altLang="ja-JP" sz="1200" kern="100" dirty="0" err="1">
                <a:latin typeface="UD デジタル 教科書体 NK-B" panose="02020700000000000000" pitchFamily="18" charset="-128"/>
                <a:ea typeface="UD デジタル 教科書体 NK-B" panose="02020700000000000000" pitchFamily="18" charset="-128"/>
                <a:cs typeface="Courier New" panose="02070309020205020404" pitchFamily="49" charset="0"/>
              </a:rPr>
              <a:t>発達障がい</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支援センター」（現：大阪府発達障がい者支援センター）設置</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以降</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発達障がい者支援施策体制の整備</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を進める中</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で、初診待機期間の短縮に</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向け</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取り組んで</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きた</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医師研修や発達障がいに関する医療機関のネットワークの構築</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endPar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endPar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一方、国においては、平成</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29</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1</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月に、総務省行政評価局よる「発達障害者支援に関する行政評価・監視」の結果に基づく勧告があり、　勧告内容の中で「発達障害が疑われる児童の初診待ちが長期化していることから、専門的医療機関の確保のための一層の取組を行うこと」と示された。</a:t>
            </a:r>
            <a:endPar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endPar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この勧告を踏まえ、国においては、平成</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28</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年度から事業化した「かかりつけ医等発達障害対応力向上研修」に加え、</a:t>
            </a: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発達障</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がい</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の診断待機を解消する観点から、</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30</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年度より「発達障害専門医療ネットワーク構築事業」を創設し、</a:t>
            </a: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平成</a:t>
            </a:r>
            <a:r>
              <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31</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年度から「発達障害診断待機解消事業」として拡充。</a:t>
            </a:r>
            <a:endPar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endPar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a:p>
            <a:pPr marL="130969" indent="-130969"/>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　</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現在、大阪府においては、</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国事業を活用し、令和３年度から、</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これまで実施してきた取組</a:t>
            </a:r>
            <a:r>
              <a:rPr lang="ja-JP" altLang="en-US"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に「拠点医療機関のアセスメント機能強化事業」を加え、</a:t>
            </a:r>
            <a:r>
              <a:rPr lang="ja-JP"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「発達障がい医療機関初診待機解消事業」として実施。</a:t>
            </a:r>
            <a:endParaRPr lang="en-US" altLang="ja-JP" sz="120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p:txBody>
      </p:sp>
      <p:sp>
        <p:nvSpPr>
          <p:cNvPr id="2" name="正方形/長方形 1"/>
          <p:cNvSpPr/>
          <p:nvPr/>
        </p:nvSpPr>
        <p:spPr>
          <a:xfrm>
            <a:off x="1495985" y="5033655"/>
            <a:ext cx="6152029" cy="810681"/>
          </a:xfrm>
          <a:prstGeom prst="rect">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UD デジタル 教科書体 NK-B" panose="02020700000000000000" pitchFamily="18" charset="-128"/>
                <a:ea typeface="UD デジタル 教科書体 NK-B" panose="02020700000000000000" pitchFamily="18" charset="-128"/>
              </a:rPr>
              <a:t>これまでの事業実績等を踏まえ、</a:t>
            </a:r>
            <a:r>
              <a:rPr lang="ja-JP" altLang="ja-JP" dirty="0">
                <a:latin typeface="UD デジタル 教科書体 NK-B" panose="02020700000000000000" pitchFamily="18" charset="-128"/>
                <a:ea typeface="UD デジタル 教科書体 NK-B" panose="02020700000000000000" pitchFamily="18" charset="-128"/>
              </a:rPr>
              <a:t>今後の</a:t>
            </a:r>
            <a:r>
              <a:rPr lang="ja-JP" altLang="en-US" dirty="0">
                <a:latin typeface="UD デジタル 教科書体 NK-B" panose="02020700000000000000" pitchFamily="18" charset="-128"/>
                <a:ea typeface="UD デジタル 教科書体 NK-B" panose="02020700000000000000" pitchFamily="18" charset="-128"/>
              </a:rPr>
              <a:t>事業展開に向け、</a:t>
            </a:r>
            <a:endParaRPr lang="en-US" altLang="ja-JP" dirty="0">
              <a:latin typeface="UD デジタル 教科書体 NK-B" panose="02020700000000000000" pitchFamily="18" charset="-128"/>
              <a:ea typeface="UD デジタル 教科書体 NK-B" panose="02020700000000000000" pitchFamily="18" charset="-128"/>
            </a:endParaRPr>
          </a:p>
          <a:p>
            <a:pPr algn="ctr"/>
            <a:r>
              <a:rPr lang="ja-JP" altLang="en-US" dirty="0">
                <a:latin typeface="UD デジタル 教科書体 NK-B" panose="02020700000000000000" pitchFamily="18" charset="-128"/>
                <a:ea typeface="UD デジタル 教科書体 NK-B" panose="02020700000000000000" pitchFamily="18" charset="-128"/>
              </a:rPr>
              <a:t>部会・ワーキンググループのご意見等をいただきたい</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3" name="下矢印 2"/>
          <p:cNvSpPr/>
          <p:nvPr/>
        </p:nvSpPr>
        <p:spPr>
          <a:xfrm>
            <a:off x="3886200" y="4713122"/>
            <a:ext cx="1331258" cy="2655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8" name="スライド番号プレースホルダー 1"/>
          <p:cNvSpPr>
            <a:spLocks noGrp="1"/>
          </p:cNvSpPr>
          <p:nvPr>
            <p:ph type="sldNum" sz="quarter" idx="12"/>
          </p:nvPr>
        </p:nvSpPr>
        <p:spPr>
          <a:xfrm>
            <a:off x="6457950" y="6356351"/>
            <a:ext cx="2057400" cy="365125"/>
          </a:xfrm>
        </p:spPr>
        <p:txBody>
          <a:bodyPr/>
          <a:lstStyle/>
          <a:p>
            <a:fld id="{3F044110-C8C5-4837-8817-7F8B4D0D154B}" type="slidenum">
              <a:rPr kumimoji="1" lang="ja-JP" altLang="en-US" b="1" smtClean="0">
                <a:solidFill>
                  <a:schemeClr val="tx1"/>
                </a:solidFill>
              </a:rPr>
              <a:t>1</a:t>
            </a:fld>
            <a:endParaRPr kumimoji="1" lang="ja-JP" altLang="en-US" b="1" dirty="0">
              <a:solidFill>
                <a:schemeClr val="tx1"/>
              </a:solidFill>
            </a:endParaRPr>
          </a:p>
        </p:txBody>
      </p:sp>
      <p:sp>
        <p:nvSpPr>
          <p:cNvPr id="9" name="テキスト ボックス 3"/>
          <p:cNvSpPr txBox="1"/>
          <p:nvPr/>
        </p:nvSpPr>
        <p:spPr>
          <a:xfrm>
            <a:off x="8044703" y="262153"/>
            <a:ext cx="914400" cy="466725"/>
          </a:xfrm>
          <a:prstGeom prst="rect">
            <a:avLst/>
          </a:prstGeom>
          <a:solidFill>
            <a:schemeClr val="lt1"/>
          </a:solidFill>
          <a:ln w="28575">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800" kern="100">
                <a:effectLst/>
                <a:latin typeface="Century" panose="02040604050505020304" pitchFamily="18" charset="0"/>
                <a:ea typeface="BIZ UDPゴシック" panose="020B0400000000000000" pitchFamily="50" charset="-128"/>
                <a:cs typeface="Times New Roman" panose="02020603050405020304" pitchFamily="18" charset="0"/>
              </a:rPr>
              <a:t>資料</a:t>
            </a: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５</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292443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円/楕円 11"/>
          <p:cNvSpPr/>
          <p:nvPr/>
        </p:nvSpPr>
        <p:spPr>
          <a:xfrm>
            <a:off x="2671385" y="3059786"/>
            <a:ext cx="1035999" cy="412920"/>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sp>
        <p:nvSpPr>
          <p:cNvPr id="4" name="タイトル 1"/>
          <p:cNvSpPr txBox="1">
            <a:spLocks/>
          </p:cNvSpPr>
          <p:nvPr/>
        </p:nvSpPr>
        <p:spPr>
          <a:xfrm>
            <a:off x="1549764" y="736199"/>
            <a:ext cx="6182999" cy="244915"/>
          </a:xfrm>
          <a:prstGeom prst="rect">
            <a:avLst/>
          </a:prstGeom>
        </p:spPr>
        <p:txBody>
          <a:bodyPr vert="horz" lIns="70954" tIns="35477" rIns="70954" bIns="35477" rtlCol="0" anchor="ctr">
            <a:noAutofit/>
          </a:bodyPr>
          <a:lstStyle>
            <a:lvl1pPr algn="ctr" defTabSz="1043056" rtl="0" eaLnBrk="1" latinLnBrk="0" hangingPunct="1">
              <a:spcBef>
                <a:spcPct val="0"/>
              </a:spcBef>
              <a:buNone/>
              <a:defRPr kumimoji="1" sz="5000" kern="1200">
                <a:solidFill>
                  <a:schemeClr val="tx1"/>
                </a:solidFill>
                <a:latin typeface="+mj-lt"/>
                <a:ea typeface="+mj-ea"/>
                <a:cs typeface="+mj-cs"/>
              </a:defRPr>
            </a:lvl1pPr>
          </a:lstStyle>
          <a:p>
            <a:r>
              <a:rPr lang="ja-JP" altLang="ja-JP" sz="2000" b="1" u="sng" dirty="0" err="1">
                <a:latin typeface="UD デジタル 教科書体 NK-B" panose="02020700000000000000" pitchFamily="18" charset="-128"/>
                <a:ea typeface="UD デジタル 教科書体 NK-B" panose="02020700000000000000" pitchFamily="18" charset="-128"/>
              </a:rPr>
              <a:t>発達障がい</a:t>
            </a:r>
            <a:r>
              <a:rPr lang="ja-JP" altLang="en-US" sz="2000" b="1" u="sng" dirty="0">
                <a:latin typeface="UD デジタル 教科書体 NK-B" panose="02020700000000000000" pitchFamily="18" charset="-128"/>
                <a:ea typeface="UD デジタル 教科書体 NK-B" panose="02020700000000000000" pitchFamily="18" charset="-128"/>
              </a:rPr>
              <a:t>初診待機解消事業の概要</a:t>
            </a:r>
            <a:endParaRPr lang="ja-JP" altLang="en-US" sz="2000" dirty="0">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80369" y="1106616"/>
            <a:ext cx="8945970" cy="1202332"/>
          </a:xfrm>
          <a:prstGeom prst="rect">
            <a:avLst/>
          </a:prstGeom>
          <a:ln>
            <a:solidFill>
              <a:schemeClr val="dk1"/>
            </a:solidFill>
          </a:ln>
        </p:spPr>
        <p:style>
          <a:lnRef idx="2">
            <a:schemeClr val="accent6"/>
          </a:lnRef>
          <a:fillRef idx="1">
            <a:schemeClr val="lt1"/>
          </a:fillRef>
          <a:effectRef idx="0">
            <a:schemeClr val="accent6"/>
          </a:effectRef>
          <a:fontRef idx="minor">
            <a:schemeClr val="dk1"/>
          </a:fontRef>
        </p:style>
        <p:txBody>
          <a:bodyPr rtlCol="0" anchor="ctr"/>
          <a:lstStyle/>
          <a:p>
            <a:pPr>
              <a:spcBef>
                <a:spcPts val="204"/>
              </a:spcBef>
            </a:pPr>
            <a:r>
              <a:rPr lang="en-US" altLang="ja-JP" sz="1400"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ja-JP" altLang="en-US" sz="1400"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事業概要</a:t>
            </a:r>
            <a:r>
              <a:rPr lang="en-US" altLang="ja-JP" sz="1400"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p>
          <a:p>
            <a:pPr>
              <a:spcBef>
                <a:spcPts val="204"/>
              </a:spcBef>
            </a:pPr>
            <a:r>
              <a:rPr lang="ja-JP" altLang="en-US" sz="1200" dirty="0" err="1">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発達障がいにつ</a:t>
            </a:r>
            <a:r>
              <a:rPr lang="ja-JP" altLang="en-US"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いて、初診待機期間の短縮により迅速かつ円滑な診断を行えるよう医療体制の充実を図る。</a:t>
            </a:r>
            <a:endParaRPr lang="en-US" altLang="ja-JP"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pPr>
              <a:spcBef>
                <a:spcPts val="204"/>
              </a:spcBef>
            </a:pPr>
            <a:r>
              <a:rPr lang="ja-JP" altLang="en-US"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①医師研修：</a:t>
            </a:r>
            <a:r>
              <a:rPr lang="ja-JP" altLang="en-US" sz="1200" dirty="0" err="1">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発達障がいを</a:t>
            </a:r>
            <a:r>
              <a:rPr lang="ja-JP" altLang="en-US"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診断できる医師の養成、登録医療機関へつなぐかかりつけ医の育成</a:t>
            </a:r>
            <a:endParaRPr lang="en-US" altLang="ja-JP"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pPr>
              <a:spcBef>
                <a:spcPts val="204"/>
              </a:spcBef>
            </a:pPr>
            <a:r>
              <a:rPr lang="ja-JP" altLang="en-US"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②連携体制構築：府域（拠点医療機関間）、圏域（拠点と登録医療機関）の連携体制を構築し、診療機能を強化</a:t>
            </a:r>
            <a:endParaRPr lang="en-US" altLang="ja-JP"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pPr>
              <a:spcBef>
                <a:spcPts val="204"/>
              </a:spcBef>
            </a:pPr>
            <a:r>
              <a:rPr lang="ja-JP" altLang="en-US"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③アセスメント機能の強化：市町村との連携により診療に必要な情報を収集・整理し、分散化と初診に要する時間の短縮を図る</a:t>
            </a:r>
            <a:endParaRPr lang="en-US" altLang="ja-JP" sz="12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grpSp>
        <p:nvGrpSpPr>
          <p:cNvPr id="14" name="グループ化 13"/>
          <p:cNvGrpSpPr/>
          <p:nvPr/>
        </p:nvGrpSpPr>
        <p:grpSpPr>
          <a:xfrm>
            <a:off x="58837" y="2800387"/>
            <a:ext cx="4679564" cy="2404295"/>
            <a:chOff x="94148" y="2105863"/>
            <a:chExt cx="6239418" cy="3205726"/>
          </a:xfrm>
        </p:grpSpPr>
        <p:sp>
          <p:nvSpPr>
            <p:cNvPr id="2" name="正方形/長方形 1"/>
            <p:cNvSpPr/>
            <p:nvPr/>
          </p:nvSpPr>
          <p:spPr>
            <a:xfrm>
              <a:off x="94148" y="2105863"/>
              <a:ext cx="6239418" cy="32057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nvGrpSpPr>
            <p:cNvPr id="137" name="グループ化 136"/>
            <p:cNvGrpSpPr/>
            <p:nvPr/>
          </p:nvGrpSpPr>
          <p:grpSpPr>
            <a:xfrm>
              <a:off x="251771" y="2395168"/>
              <a:ext cx="5820292" cy="2550976"/>
              <a:chOff x="1500425" y="2562234"/>
              <a:chExt cx="6206731" cy="2955002"/>
            </a:xfrm>
          </p:grpSpPr>
          <p:sp>
            <p:nvSpPr>
              <p:cNvPr id="73" name="円/楕円 11"/>
              <p:cNvSpPr/>
              <p:nvPr/>
            </p:nvSpPr>
            <p:spPr>
              <a:xfrm>
                <a:off x="1525858" y="3529937"/>
                <a:ext cx="1296144" cy="864096"/>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grpSp>
            <p:nvGrpSpPr>
              <p:cNvPr id="136" name="グループ化 135"/>
              <p:cNvGrpSpPr/>
              <p:nvPr/>
            </p:nvGrpSpPr>
            <p:grpSpPr>
              <a:xfrm>
                <a:off x="1500425" y="2562234"/>
                <a:ext cx="6206731" cy="2955002"/>
                <a:chOff x="1500425" y="2562234"/>
                <a:chExt cx="6206731" cy="2955002"/>
              </a:xfrm>
            </p:grpSpPr>
            <p:sp>
              <p:nvSpPr>
                <p:cNvPr id="78" name="楕円 77"/>
                <p:cNvSpPr/>
                <p:nvPr/>
              </p:nvSpPr>
              <p:spPr>
                <a:xfrm>
                  <a:off x="1767433" y="2798475"/>
                  <a:ext cx="4894420" cy="2277721"/>
                </a:xfrm>
                <a:prstGeom prst="ellipse">
                  <a:avLst/>
                </a:prstGeom>
                <a:noFill/>
                <a:ln w="9525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25"/>
                </a:p>
              </p:txBody>
            </p:sp>
            <p:grpSp>
              <p:nvGrpSpPr>
                <p:cNvPr id="135" name="グループ化 134"/>
                <p:cNvGrpSpPr/>
                <p:nvPr/>
              </p:nvGrpSpPr>
              <p:grpSpPr>
                <a:xfrm>
                  <a:off x="1500425" y="2562234"/>
                  <a:ext cx="6206731" cy="2955002"/>
                  <a:chOff x="1500425" y="2562234"/>
                  <a:chExt cx="6206731" cy="2955002"/>
                </a:xfrm>
              </p:grpSpPr>
              <p:sp>
                <p:nvSpPr>
                  <p:cNvPr id="80" name="正方形/長方形 79"/>
                  <p:cNvSpPr/>
                  <p:nvPr/>
                </p:nvSpPr>
                <p:spPr>
                  <a:xfrm>
                    <a:off x="1500425" y="3665308"/>
                    <a:ext cx="1627625"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大阪医科薬科大学附属病院</a:t>
                    </a:r>
                  </a:p>
                </p:txBody>
              </p:sp>
              <p:grpSp>
                <p:nvGrpSpPr>
                  <p:cNvPr id="134" name="グループ化 133"/>
                  <p:cNvGrpSpPr/>
                  <p:nvPr/>
                </p:nvGrpSpPr>
                <p:grpSpPr>
                  <a:xfrm>
                    <a:off x="2822001" y="2562234"/>
                    <a:ext cx="4885155" cy="2955002"/>
                    <a:chOff x="2822001" y="2562234"/>
                    <a:chExt cx="4885155" cy="2955002"/>
                  </a:xfrm>
                </p:grpSpPr>
                <p:sp>
                  <p:nvSpPr>
                    <p:cNvPr id="72" name="円/楕円 11"/>
                    <p:cNvSpPr/>
                    <p:nvPr/>
                  </p:nvSpPr>
                  <p:spPr>
                    <a:xfrm>
                      <a:off x="3051644" y="2562234"/>
                      <a:ext cx="1473046" cy="637758"/>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sp>
                  <p:nvSpPr>
                    <p:cNvPr id="75" name="円/楕円 11"/>
                    <p:cNvSpPr/>
                    <p:nvPr/>
                  </p:nvSpPr>
                  <p:spPr>
                    <a:xfrm>
                      <a:off x="5084337" y="2613155"/>
                      <a:ext cx="1388127" cy="599222"/>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ltLang="ja-JP" sz="953" dirty="0"/>
                    </a:p>
                  </p:txBody>
                </p:sp>
                <p:sp>
                  <p:nvSpPr>
                    <p:cNvPr id="79" name="正方形/長方形 78"/>
                    <p:cNvSpPr/>
                    <p:nvPr/>
                  </p:nvSpPr>
                  <p:spPr>
                    <a:xfrm>
                      <a:off x="2822001" y="2644559"/>
                      <a:ext cx="1642534" cy="623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大阪大学医学部</a:t>
                      </a:r>
                      <a:endParaRPr lang="en-US" altLang="ja-JP" sz="1088" dirty="0">
                        <a:latin typeface="UD デジタル 教科書体 NK-B" panose="02020700000000000000" pitchFamily="18" charset="-128"/>
                        <a:ea typeface="UD デジタル 教科書体 NK-B" panose="02020700000000000000" pitchFamily="18" charset="-128"/>
                      </a:endParaRPr>
                    </a:p>
                    <a:p>
                      <a:pPr algn="ctr"/>
                      <a:r>
                        <a:rPr lang="ja-JP" altLang="en-US" sz="1088" dirty="0">
                          <a:latin typeface="UD デジタル 教科書体 NK-B" panose="02020700000000000000" pitchFamily="18" charset="-128"/>
                          <a:ea typeface="UD デジタル 教科書体 NK-B" panose="02020700000000000000" pitchFamily="18" charset="-128"/>
                        </a:rPr>
                        <a:t>附属病院</a:t>
                      </a:r>
                    </a:p>
                  </p:txBody>
                </p:sp>
                <p:sp>
                  <p:nvSpPr>
                    <p:cNvPr id="81" name="円/楕円 11"/>
                    <p:cNvSpPr/>
                    <p:nvPr/>
                  </p:nvSpPr>
                  <p:spPr>
                    <a:xfrm>
                      <a:off x="6472463" y="3766511"/>
                      <a:ext cx="1172181" cy="686257"/>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sp>
                  <p:nvSpPr>
                    <p:cNvPr id="82" name="円/楕円 11"/>
                    <p:cNvSpPr/>
                    <p:nvPr/>
                  </p:nvSpPr>
                  <p:spPr>
                    <a:xfrm>
                      <a:off x="4949705" y="4657455"/>
                      <a:ext cx="1447439" cy="782579"/>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sp>
                  <p:nvSpPr>
                    <p:cNvPr id="83" name="円/楕円 11"/>
                    <p:cNvSpPr/>
                    <p:nvPr/>
                  </p:nvSpPr>
                  <p:spPr>
                    <a:xfrm>
                      <a:off x="2990588" y="4653139"/>
                      <a:ext cx="1296144" cy="864097"/>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53" dirty="0"/>
                    </a:p>
                  </p:txBody>
                </p:sp>
                <p:sp>
                  <p:nvSpPr>
                    <p:cNvPr id="84" name="正方形/長方形 83"/>
                    <p:cNvSpPr/>
                    <p:nvPr/>
                  </p:nvSpPr>
                  <p:spPr>
                    <a:xfrm>
                      <a:off x="5023901" y="2634073"/>
                      <a:ext cx="1508998" cy="669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大阪精神医療</a:t>
                      </a:r>
                      <a:endParaRPr lang="en-US" altLang="ja-JP" sz="1088" dirty="0">
                        <a:latin typeface="UD デジタル 教科書体 NK-B" panose="02020700000000000000" pitchFamily="18" charset="-128"/>
                        <a:ea typeface="UD デジタル 教科書体 NK-B" panose="02020700000000000000" pitchFamily="18" charset="-128"/>
                      </a:endParaRPr>
                    </a:p>
                    <a:p>
                      <a:pPr algn="ctr"/>
                      <a:r>
                        <a:rPr lang="ja-JP" altLang="en-US" sz="1088" dirty="0">
                          <a:latin typeface="UD デジタル 教科書体 NK-B" panose="02020700000000000000" pitchFamily="18" charset="-128"/>
                          <a:ea typeface="UD デジタル 教科書体 NK-B" panose="02020700000000000000" pitchFamily="18" charset="-128"/>
                        </a:rPr>
                        <a:t>センター</a:t>
                      </a:r>
                    </a:p>
                  </p:txBody>
                </p:sp>
                <p:sp>
                  <p:nvSpPr>
                    <p:cNvPr id="85" name="正方形/長方形 84"/>
                    <p:cNvSpPr/>
                    <p:nvPr/>
                  </p:nvSpPr>
                  <p:spPr>
                    <a:xfrm>
                      <a:off x="6191439" y="3870072"/>
                      <a:ext cx="1515717" cy="669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八尾市立病院</a:t>
                      </a:r>
                    </a:p>
                  </p:txBody>
                </p:sp>
                <p:sp>
                  <p:nvSpPr>
                    <p:cNvPr id="86" name="正方形/長方形 85"/>
                    <p:cNvSpPr/>
                    <p:nvPr/>
                  </p:nvSpPr>
                  <p:spPr>
                    <a:xfrm>
                      <a:off x="2884410" y="4770771"/>
                      <a:ext cx="1526228"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大阪母子医療</a:t>
                      </a:r>
                      <a:endParaRPr lang="en-US" altLang="ja-JP" sz="1088" dirty="0">
                        <a:latin typeface="UD デジタル 教科書体 NK-B" panose="02020700000000000000" pitchFamily="18" charset="-128"/>
                        <a:ea typeface="UD デジタル 教科書体 NK-B" panose="02020700000000000000" pitchFamily="18" charset="-128"/>
                      </a:endParaRPr>
                    </a:p>
                    <a:p>
                      <a:pPr algn="ctr"/>
                      <a:r>
                        <a:rPr lang="ja-JP" altLang="en-US" sz="1088" dirty="0">
                          <a:latin typeface="UD デジタル 教科書体 NK-B" panose="02020700000000000000" pitchFamily="18" charset="-128"/>
                          <a:ea typeface="UD デジタル 教科書体 NK-B" panose="02020700000000000000" pitchFamily="18" charset="-128"/>
                        </a:rPr>
                        <a:t>センター</a:t>
                      </a:r>
                    </a:p>
                  </p:txBody>
                </p:sp>
                <p:sp>
                  <p:nvSpPr>
                    <p:cNvPr id="87" name="正方形/長方形 86"/>
                    <p:cNvSpPr/>
                    <p:nvPr/>
                  </p:nvSpPr>
                  <p:spPr>
                    <a:xfrm>
                      <a:off x="4879293" y="4826641"/>
                      <a:ext cx="1508998" cy="661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88" dirty="0">
                          <a:latin typeface="UD デジタル 教科書体 NK-B" panose="02020700000000000000" pitchFamily="18" charset="-128"/>
                          <a:ea typeface="UD デジタル 教科書体 NK-B" panose="02020700000000000000" pitchFamily="18" charset="-128"/>
                        </a:rPr>
                        <a:t>近畿大学病院</a:t>
                      </a:r>
                    </a:p>
                  </p:txBody>
                </p:sp>
              </p:grpSp>
            </p:grpSp>
          </p:grpSp>
        </p:grpSp>
        <p:sp>
          <p:nvSpPr>
            <p:cNvPr id="144" name="正方形/長方形 143"/>
            <p:cNvSpPr/>
            <p:nvPr/>
          </p:nvSpPr>
          <p:spPr>
            <a:xfrm>
              <a:off x="1897070" y="2152194"/>
              <a:ext cx="705619" cy="318635"/>
            </a:xfrm>
            <a:prstGeom prst="rect">
              <a:avLst/>
            </a:prstGeom>
          </p:spPr>
          <p:txBody>
            <a:bodyPr wrap="squar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豊能</a:t>
              </a:r>
              <a:endParaRPr lang="ja-JP" altLang="en-US" sz="953" dirty="0">
                <a:latin typeface="UD デジタル 教科書体 NK-B" panose="02020700000000000000" pitchFamily="18" charset="-128"/>
                <a:ea typeface="UD デジタル 教科書体 NK-B" panose="02020700000000000000" pitchFamily="18" charset="-128"/>
              </a:endParaRPr>
            </a:p>
          </p:txBody>
        </p:sp>
        <p:sp>
          <p:nvSpPr>
            <p:cNvPr id="146" name="正方形/長方形 145"/>
            <p:cNvSpPr/>
            <p:nvPr/>
          </p:nvSpPr>
          <p:spPr>
            <a:xfrm>
              <a:off x="1400928" y="4057285"/>
              <a:ext cx="571096" cy="318635"/>
            </a:xfrm>
            <a:prstGeom prst="rect">
              <a:avLst/>
            </a:prstGeom>
          </p:spPr>
          <p:txBody>
            <a:bodyPr wrap="non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泉州</a:t>
              </a:r>
              <a:endParaRPr lang="ja-JP" altLang="en-US" sz="953" dirty="0">
                <a:latin typeface="UD デジタル 教科書体 NK-B" panose="02020700000000000000" pitchFamily="18" charset="-128"/>
                <a:ea typeface="UD デジタル 教科書体 NK-B" panose="02020700000000000000" pitchFamily="18" charset="-128"/>
              </a:endParaRPr>
            </a:p>
          </p:txBody>
        </p:sp>
        <p:sp>
          <p:nvSpPr>
            <p:cNvPr id="147" name="正方形/長方形 146"/>
            <p:cNvSpPr/>
            <p:nvPr/>
          </p:nvSpPr>
          <p:spPr>
            <a:xfrm>
              <a:off x="3524260" y="2133352"/>
              <a:ext cx="733535" cy="318635"/>
            </a:xfrm>
            <a:prstGeom prst="rect">
              <a:avLst/>
            </a:prstGeom>
          </p:spPr>
          <p:txBody>
            <a:bodyPr wrap="non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北河内</a:t>
              </a:r>
              <a:endParaRPr lang="ja-JP" altLang="en-US" sz="953" dirty="0">
                <a:latin typeface="UD デジタル 教科書体 NK-B" panose="02020700000000000000" pitchFamily="18" charset="-128"/>
                <a:ea typeface="UD デジタル 教科書体 NK-B" panose="02020700000000000000" pitchFamily="18" charset="-128"/>
              </a:endParaRPr>
            </a:p>
          </p:txBody>
        </p:sp>
        <p:sp>
          <p:nvSpPr>
            <p:cNvPr id="148" name="正方形/長方形 147"/>
            <p:cNvSpPr/>
            <p:nvPr/>
          </p:nvSpPr>
          <p:spPr>
            <a:xfrm>
              <a:off x="4878314" y="3249336"/>
              <a:ext cx="733535" cy="318635"/>
            </a:xfrm>
            <a:prstGeom prst="rect">
              <a:avLst/>
            </a:prstGeom>
          </p:spPr>
          <p:txBody>
            <a:bodyPr wrap="non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中河内</a:t>
              </a:r>
              <a:endParaRPr lang="ja-JP" altLang="en-US" sz="953" dirty="0">
                <a:latin typeface="UD デジタル 教科書体 NK-B" panose="02020700000000000000" pitchFamily="18" charset="-128"/>
                <a:ea typeface="UD デジタル 教科書体 NK-B" panose="02020700000000000000" pitchFamily="18" charset="-128"/>
              </a:endParaRPr>
            </a:p>
          </p:txBody>
        </p:sp>
        <p:sp>
          <p:nvSpPr>
            <p:cNvPr id="149" name="正方形/長方形 148"/>
            <p:cNvSpPr/>
            <p:nvPr/>
          </p:nvSpPr>
          <p:spPr>
            <a:xfrm>
              <a:off x="3427050" y="4102120"/>
              <a:ext cx="733535" cy="318635"/>
            </a:xfrm>
            <a:prstGeom prst="rect">
              <a:avLst/>
            </a:prstGeom>
          </p:spPr>
          <p:txBody>
            <a:bodyPr wrap="non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南河内</a:t>
              </a:r>
              <a:endParaRPr lang="ja-JP" altLang="en-US" sz="953" dirty="0">
                <a:latin typeface="UD デジタル 教科書体 NK-B" panose="02020700000000000000" pitchFamily="18" charset="-128"/>
                <a:ea typeface="UD デジタル 教科書体 NK-B" panose="02020700000000000000" pitchFamily="18" charset="-128"/>
              </a:endParaRPr>
            </a:p>
          </p:txBody>
        </p:sp>
        <p:sp>
          <p:nvSpPr>
            <p:cNvPr id="145" name="正方形/長方形 144"/>
            <p:cNvSpPr/>
            <p:nvPr/>
          </p:nvSpPr>
          <p:spPr>
            <a:xfrm>
              <a:off x="122857" y="2959548"/>
              <a:ext cx="571096" cy="318635"/>
            </a:xfrm>
            <a:prstGeom prst="rect">
              <a:avLst/>
            </a:prstGeom>
          </p:spPr>
          <p:txBody>
            <a:bodyPr wrap="none">
              <a:spAutoFit/>
            </a:bodyPr>
            <a:lstStyle/>
            <a:p>
              <a:r>
                <a:rPr lang="ja-JP" altLang="en-US" sz="953" b="1"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三島</a:t>
              </a:r>
              <a:endParaRPr lang="ja-JP" altLang="en-US" sz="953" dirty="0">
                <a:latin typeface="UD デジタル 教科書体 NK-B" panose="02020700000000000000" pitchFamily="18" charset="-128"/>
                <a:ea typeface="UD デジタル 教科書体 NK-B" panose="02020700000000000000" pitchFamily="18" charset="-128"/>
              </a:endParaRPr>
            </a:p>
          </p:txBody>
        </p:sp>
      </p:grpSp>
      <p:grpSp>
        <p:nvGrpSpPr>
          <p:cNvPr id="12" name="グループ化 11"/>
          <p:cNvGrpSpPr/>
          <p:nvPr/>
        </p:nvGrpSpPr>
        <p:grpSpPr>
          <a:xfrm>
            <a:off x="6842199" y="2800387"/>
            <a:ext cx="904155" cy="2080226"/>
            <a:chOff x="8678754" y="2144518"/>
            <a:chExt cx="1149836" cy="3064240"/>
          </a:xfrm>
        </p:grpSpPr>
        <p:sp>
          <p:nvSpPr>
            <p:cNvPr id="63" name="正方形/長方形 62"/>
            <p:cNvSpPr/>
            <p:nvPr/>
          </p:nvSpPr>
          <p:spPr>
            <a:xfrm>
              <a:off x="8678754" y="2144518"/>
              <a:ext cx="1149836" cy="30642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53" name="正方形/長方形 52"/>
            <p:cNvSpPr/>
            <p:nvPr/>
          </p:nvSpPr>
          <p:spPr>
            <a:xfrm>
              <a:off x="8781091" y="2441293"/>
              <a:ext cx="987656" cy="321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登録医療機関</a:t>
              </a:r>
            </a:p>
          </p:txBody>
        </p:sp>
        <p:sp>
          <p:nvSpPr>
            <p:cNvPr id="54" name="正方形/長方形 53"/>
            <p:cNvSpPr/>
            <p:nvPr/>
          </p:nvSpPr>
          <p:spPr>
            <a:xfrm>
              <a:off x="8781091" y="2877126"/>
              <a:ext cx="987656" cy="2818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登録医療機関</a:t>
              </a:r>
            </a:p>
          </p:txBody>
        </p:sp>
        <p:sp>
          <p:nvSpPr>
            <p:cNvPr id="55" name="正方形/長方形 54"/>
            <p:cNvSpPr/>
            <p:nvPr/>
          </p:nvSpPr>
          <p:spPr>
            <a:xfrm>
              <a:off x="8781091" y="3284502"/>
              <a:ext cx="987656" cy="2601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登録医療機関</a:t>
              </a:r>
            </a:p>
          </p:txBody>
        </p:sp>
      </p:grpSp>
      <p:sp>
        <p:nvSpPr>
          <p:cNvPr id="3" name="角丸四角形 2"/>
          <p:cNvSpPr/>
          <p:nvPr/>
        </p:nvSpPr>
        <p:spPr>
          <a:xfrm>
            <a:off x="93774" y="2575695"/>
            <a:ext cx="1181696" cy="287906"/>
          </a:xfrm>
          <a:prstGeom prst="roundRect">
            <a:avLst/>
          </a:prstGeom>
          <a:solidFill>
            <a:srgbClr val="00206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拠点医療機関</a:t>
            </a:r>
          </a:p>
        </p:txBody>
      </p:sp>
      <p:cxnSp>
        <p:nvCxnSpPr>
          <p:cNvPr id="7" name="直線コネクタ 6"/>
          <p:cNvCxnSpPr>
            <a:stCxn id="101" idx="0"/>
          </p:cNvCxnSpPr>
          <p:nvPr/>
        </p:nvCxnSpPr>
        <p:spPr>
          <a:xfrm flipV="1">
            <a:off x="1615561" y="4981017"/>
            <a:ext cx="5335" cy="442232"/>
          </a:xfrm>
          <a:prstGeom prst="line">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4811102" y="3184728"/>
            <a:ext cx="1971318" cy="923330"/>
          </a:xfrm>
          <a:prstGeom prst="rect">
            <a:avLst/>
          </a:prstGeom>
          <a:ln w="3175">
            <a:solidFill>
              <a:schemeClr val="tx1"/>
            </a:solidFill>
            <a:prstDash val="sysDot"/>
          </a:ln>
        </p:spPr>
        <p:txBody>
          <a:bodyPr wrap="square">
            <a:spAutoFit/>
          </a:bodyPr>
          <a:lstStyle/>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①医師研修（専門的医師研修）</a:t>
            </a:r>
            <a:endParaRPr lang="en-US" altLang="ja-JP"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ja-JP" altLang="en-US" sz="900" dirty="0" err="1">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発達障がいを</a:t>
            </a:r>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診断できる医師の養成⇒登録医療機関の増加</a:t>
            </a:r>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＊小児科医師研修（母子医療</a:t>
            </a:r>
            <a:r>
              <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C</a:t>
            </a:r>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＊精神科医師研修（精神医療</a:t>
            </a:r>
            <a:r>
              <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C</a:t>
            </a:r>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sp>
        <p:nvSpPr>
          <p:cNvPr id="67" name="正方形/長方形 66"/>
          <p:cNvSpPr/>
          <p:nvPr/>
        </p:nvSpPr>
        <p:spPr>
          <a:xfrm>
            <a:off x="1642115" y="3596852"/>
            <a:ext cx="1749197" cy="646331"/>
          </a:xfrm>
          <a:prstGeom prst="rect">
            <a:avLst/>
          </a:prstGeom>
          <a:ln w="3175">
            <a:solidFill>
              <a:schemeClr val="tx1"/>
            </a:solidFill>
            <a:prstDash val="sysDot"/>
          </a:ln>
        </p:spPr>
        <p:txBody>
          <a:bodyPr wrap="none">
            <a:spAutoFit/>
          </a:bodyPr>
          <a:lstStyle/>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②連携体制構築（府域）</a:t>
            </a:r>
            <a:endParaRPr lang="en-US" altLang="ja-JP"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・拠点医療機関の連携体制構築</a:t>
            </a:r>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・各圏域の情報交換　</a:t>
            </a:r>
            <a:endParaRPr lang="en-US" altLang="ja-JP"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・最新知見の共有　　など</a:t>
            </a:r>
          </a:p>
        </p:txBody>
      </p:sp>
      <p:sp>
        <p:nvSpPr>
          <p:cNvPr id="74" name="正方形/長方形 73"/>
          <p:cNvSpPr/>
          <p:nvPr/>
        </p:nvSpPr>
        <p:spPr>
          <a:xfrm>
            <a:off x="4807934" y="4190316"/>
            <a:ext cx="1984241" cy="646331"/>
          </a:xfrm>
          <a:prstGeom prst="rect">
            <a:avLst/>
          </a:prstGeom>
          <a:ln w="3175">
            <a:solidFill>
              <a:schemeClr val="tx1"/>
            </a:solidFill>
            <a:prstDash val="sysDot"/>
          </a:ln>
        </p:spPr>
        <p:txBody>
          <a:bodyPr wrap="square">
            <a:spAutoFit/>
          </a:bodyPr>
          <a:lstStyle/>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②連携体制構築（各圏域）</a:t>
            </a:r>
          </a:p>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・拠点と登録医療機関の連携強化</a:t>
            </a:r>
          </a:p>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・症例検討会などにより診療機能強化</a:t>
            </a:r>
          </a:p>
        </p:txBody>
      </p:sp>
      <p:sp>
        <p:nvSpPr>
          <p:cNvPr id="76" name="フローチャート: 代替処理 75"/>
          <p:cNvSpPr/>
          <p:nvPr/>
        </p:nvSpPr>
        <p:spPr>
          <a:xfrm>
            <a:off x="6836908" y="5002274"/>
            <a:ext cx="2126185" cy="931677"/>
          </a:xfrm>
          <a:prstGeom prst="flowChartAlternateProcess">
            <a:avLst/>
          </a:prstGeom>
          <a:gradFill flip="none" rotWithShape="1">
            <a:gsLst>
              <a:gs pos="0">
                <a:schemeClr val="accent1">
                  <a:lumMod val="0"/>
                  <a:lumOff val="100000"/>
                </a:schemeClr>
              </a:gs>
              <a:gs pos="19000">
                <a:schemeClr val="accent1">
                  <a:lumMod val="0"/>
                  <a:lumOff val="100000"/>
                </a:schemeClr>
              </a:gs>
              <a:gs pos="100000">
                <a:schemeClr val="accent1">
                  <a:lumMod val="10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25" dirty="0"/>
          </a:p>
        </p:txBody>
      </p:sp>
      <p:sp>
        <p:nvSpPr>
          <p:cNvPr id="16" name="楕円 15"/>
          <p:cNvSpPr/>
          <p:nvPr/>
        </p:nvSpPr>
        <p:spPr>
          <a:xfrm>
            <a:off x="4142713" y="2513519"/>
            <a:ext cx="3295175" cy="265923"/>
          </a:xfrm>
          <a:prstGeom prst="ellipse">
            <a:avLst/>
          </a:prstGeom>
          <a:solidFill>
            <a:schemeClr val="accent5">
              <a:lumMod val="40000"/>
              <a:lumOff val="60000"/>
            </a:schemeClr>
          </a:solidFill>
          <a:ln>
            <a:solidFill>
              <a:schemeClr val="accent5">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err="1">
                <a:latin typeface="UD デジタル 教科書体 NK-B" panose="02020700000000000000" pitchFamily="18" charset="-128"/>
                <a:ea typeface="UD デジタル 教科書体 NK-B" panose="02020700000000000000" pitchFamily="18" charset="-128"/>
              </a:rPr>
              <a:t>発達障がい</a:t>
            </a:r>
            <a:r>
              <a:rPr kumimoji="1" lang="ja-JP" altLang="en-US" sz="1200" dirty="0">
                <a:latin typeface="UD デジタル 教科書体 NK-B" panose="02020700000000000000" pitchFamily="18" charset="-128"/>
                <a:ea typeface="UD デジタル 教科書体 NK-B" panose="02020700000000000000" pitchFamily="18" charset="-128"/>
              </a:rPr>
              <a:t>医療機関ネットワーク</a:t>
            </a:r>
          </a:p>
        </p:txBody>
      </p:sp>
      <p:sp>
        <p:nvSpPr>
          <p:cNvPr id="77" name="正方形/長方形 76"/>
          <p:cNvSpPr/>
          <p:nvPr/>
        </p:nvSpPr>
        <p:spPr>
          <a:xfrm>
            <a:off x="6842579" y="5266213"/>
            <a:ext cx="2221329" cy="385618"/>
          </a:xfrm>
          <a:prstGeom prst="rect">
            <a:avLst/>
          </a:prstGeom>
          <a:noFill/>
        </p:spPr>
        <p:txBody>
          <a:bodyPr wrap="square">
            <a:spAutoFit/>
          </a:bodyPr>
          <a:lstStyle/>
          <a:p>
            <a:pPr>
              <a:spcBef>
                <a:spcPts val="204"/>
              </a:spcBef>
            </a:pPr>
            <a:r>
              <a:rPr lang="ja-JP" altLang="en-US" sz="953" b="1" dirty="0">
                <a:latin typeface="Meiryo UI" panose="020B0604030504040204" pitchFamily="50" charset="-128"/>
                <a:ea typeface="Meiryo UI" panose="020B0604030504040204" pitchFamily="50" charset="-128"/>
                <a:cs typeface="Meiryo UI" panose="020B0604030504040204" pitchFamily="50" charset="-128"/>
              </a:rPr>
              <a:t>初診待機期間短縮により、早期の気づきから支援につなぐ取り組みを強化する。</a:t>
            </a:r>
            <a:endParaRPr lang="en-US" altLang="ja-JP" sz="953"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角丸四角形 89"/>
          <p:cNvSpPr/>
          <p:nvPr/>
        </p:nvSpPr>
        <p:spPr>
          <a:xfrm>
            <a:off x="8107467" y="3490938"/>
            <a:ext cx="872116" cy="18624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かかりつけ医</a:t>
            </a:r>
          </a:p>
        </p:txBody>
      </p:sp>
      <p:sp>
        <p:nvSpPr>
          <p:cNvPr id="91" name="角丸四角形 90"/>
          <p:cNvSpPr/>
          <p:nvPr/>
        </p:nvSpPr>
        <p:spPr>
          <a:xfrm>
            <a:off x="8110732" y="3710344"/>
            <a:ext cx="868850" cy="17791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かかりつけ医</a:t>
            </a:r>
          </a:p>
        </p:txBody>
      </p:sp>
      <p:sp>
        <p:nvSpPr>
          <p:cNvPr id="95" name="ホームベース 94"/>
          <p:cNvSpPr/>
          <p:nvPr/>
        </p:nvSpPr>
        <p:spPr>
          <a:xfrm flipH="1">
            <a:off x="7806133" y="3455743"/>
            <a:ext cx="212070" cy="432512"/>
          </a:xfrm>
          <a:prstGeom prst="homePlat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25"/>
          </a:p>
        </p:txBody>
      </p:sp>
      <p:sp>
        <p:nvSpPr>
          <p:cNvPr id="98" name="正方形/長方形 97"/>
          <p:cNvSpPr/>
          <p:nvPr/>
        </p:nvSpPr>
        <p:spPr>
          <a:xfrm>
            <a:off x="7826825" y="3997171"/>
            <a:ext cx="1237083" cy="923330"/>
          </a:xfrm>
          <a:prstGeom prst="rect">
            <a:avLst/>
          </a:prstGeom>
          <a:ln w="3175">
            <a:solidFill>
              <a:schemeClr val="tx1"/>
            </a:solidFill>
            <a:prstDash val="sysDot"/>
          </a:ln>
        </p:spPr>
        <p:txBody>
          <a:bodyPr wrap="square">
            <a:spAutoFit/>
          </a:bodyPr>
          <a:lstStyle/>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①医師研修（かかりつけ医等発達障がい対応力向上研修）</a:t>
            </a:r>
            <a:endParaRPr lang="en-US" altLang="ja-JP"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・登録医療機関へ</a:t>
            </a:r>
            <a:r>
              <a:rPr lang="ja-JP" altLang="en-US" sz="900" dirty="0" err="1">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つなぐかかりつけ</a:t>
            </a:r>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医の対応力向上</a:t>
            </a:r>
          </a:p>
        </p:txBody>
      </p:sp>
      <p:sp>
        <p:nvSpPr>
          <p:cNvPr id="100" name="正方形/長方形 99"/>
          <p:cNvSpPr/>
          <p:nvPr/>
        </p:nvSpPr>
        <p:spPr>
          <a:xfrm>
            <a:off x="2261724" y="5351061"/>
            <a:ext cx="3346102" cy="507831"/>
          </a:xfrm>
          <a:prstGeom prst="rect">
            <a:avLst/>
          </a:prstGeom>
          <a:ln w="3175">
            <a:solidFill>
              <a:schemeClr val="tx1"/>
            </a:solidFill>
            <a:prstDash val="sysDot"/>
          </a:ln>
        </p:spPr>
        <p:txBody>
          <a:bodyPr wrap="square">
            <a:spAutoFit/>
          </a:bodyPr>
          <a:lstStyle/>
          <a:p>
            <a:r>
              <a:rPr lang="ja-JP" altLang="en-US" sz="9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③アセスメント機能の強化（泉州圏域でモデル実施）</a:t>
            </a: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・乳幼児健診の問診などをもとに診療に必要な情報を収集・整理</a:t>
            </a:r>
          </a:p>
          <a:p>
            <a:r>
              <a:rPr lang="ja-JP" altLang="en-US" sz="9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・受診医療機関の分散化、初診に要する時間の短縮を図る。</a:t>
            </a:r>
          </a:p>
        </p:txBody>
      </p:sp>
      <p:sp>
        <p:nvSpPr>
          <p:cNvPr id="101" name="角丸四角形 100"/>
          <p:cNvSpPr/>
          <p:nvPr/>
        </p:nvSpPr>
        <p:spPr>
          <a:xfrm>
            <a:off x="1179877" y="5423249"/>
            <a:ext cx="871367" cy="17638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保健センター</a:t>
            </a:r>
          </a:p>
        </p:txBody>
      </p:sp>
      <p:cxnSp>
        <p:nvCxnSpPr>
          <p:cNvPr id="102" name="直線コネクタ 101"/>
          <p:cNvCxnSpPr/>
          <p:nvPr/>
        </p:nvCxnSpPr>
        <p:spPr>
          <a:xfrm>
            <a:off x="4701027" y="2987560"/>
            <a:ext cx="2236501" cy="1154"/>
          </a:xfrm>
          <a:prstGeom prst="line">
            <a:avLst/>
          </a:prstGeom>
          <a:ln w="127000">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6879492" y="3907683"/>
            <a:ext cx="853271" cy="73525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en-US" altLang="ja-JP" sz="788"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788" dirty="0">
                <a:solidFill>
                  <a:schemeClr val="tx1"/>
                </a:solidFill>
                <a:latin typeface="UD デジタル 教科書体 NK-B" panose="02020700000000000000" pitchFamily="18" charset="-128"/>
                <a:ea typeface="UD デジタル 教科書体 NK-B" panose="02020700000000000000" pitchFamily="18" charset="-128"/>
              </a:rPr>
              <a:t>「登録医療機関」</a:t>
            </a:r>
            <a:endParaRPr kumimoji="1" lang="en-US" altLang="ja-JP" sz="788"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788" dirty="0">
                <a:solidFill>
                  <a:schemeClr val="tx1"/>
                </a:solidFill>
                <a:latin typeface="UD デジタル 教科書体 NK-B" panose="02020700000000000000" pitchFamily="18" charset="-128"/>
                <a:ea typeface="UD デジタル 教科書体 NK-B" panose="02020700000000000000" pitchFamily="18" charset="-128"/>
              </a:rPr>
              <a:t>：専門的に</a:t>
            </a:r>
            <a:r>
              <a:rPr kumimoji="1" lang="ja-JP" altLang="en-US" sz="788" dirty="0" err="1">
                <a:solidFill>
                  <a:schemeClr val="tx1"/>
                </a:solidFill>
                <a:latin typeface="UD デジタル 教科書体 NK-B" panose="02020700000000000000" pitchFamily="18" charset="-128"/>
                <a:ea typeface="UD デジタル 教科書体 NK-B" panose="02020700000000000000" pitchFamily="18" charset="-128"/>
              </a:rPr>
              <a:t>発達障がいを</a:t>
            </a:r>
            <a:r>
              <a:rPr kumimoji="1" lang="ja-JP" altLang="en-US" sz="788" dirty="0">
                <a:solidFill>
                  <a:schemeClr val="tx1"/>
                </a:solidFill>
                <a:latin typeface="UD デジタル 教科書体 NK-B" panose="02020700000000000000" pitchFamily="18" charset="-128"/>
                <a:ea typeface="UD デジタル 教科書体 NK-B" panose="02020700000000000000" pitchFamily="18" charset="-128"/>
              </a:rPr>
              <a:t>診断する医療機関</a:t>
            </a:r>
          </a:p>
        </p:txBody>
      </p:sp>
      <p:sp>
        <p:nvSpPr>
          <p:cNvPr id="51" name="スライド番号プレースホルダー 1"/>
          <p:cNvSpPr>
            <a:spLocks noGrp="1"/>
          </p:cNvSpPr>
          <p:nvPr>
            <p:ph type="sldNum" sz="quarter" idx="12"/>
          </p:nvPr>
        </p:nvSpPr>
        <p:spPr>
          <a:xfrm>
            <a:off x="6457950" y="6356351"/>
            <a:ext cx="2057400" cy="365125"/>
          </a:xfrm>
        </p:spPr>
        <p:txBody>
          <a:bodyPr/>
          <a:lstStyle/>
          <a:p>
            <a:fld id="{3F044110-C8C5-4837-8817-7F8B4D0D154B}" type="slidenum">
              <a:rPr kumimoji="1" lang="ja-JP" altLang="en-US" b="1" smtClean="0">
                <a:solidFill>
                  <a:schemeClr val="tx1"/>
                </a:solidFill>
              </a:rPr>
              <a:t>2</a:t>
            </a:fld>
            <a:endParaRPr kumimoji="1" lang="ja-JP" altLang="en-US" b="1" dirty="0">
              <a:solidFill>
                <a:schemeClr val="tx1"/>
              </a:solidFill>
            </a:endParaRPr>
          </a:p>
        </p:txBody>
      </p:sp>
    </p:spTree>
    <p:extLst>
      <p:ext uri="{BB962C8B-B14F-4D97-AF65-F5344CB8AC3E}">
        <p14:creationId xmlns:p14="http://schemas.microsoft.com/office/powerpoint/2010/main" val="2067573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1393778561"/>
              </p:ext>
            </p:extLst>
          </p:nvPr>
        </p:nvGraphicFramePr>
        <p:xfrm>
          <a:off x="278478" y="422724"/>
          <a:ext cx="8532000" cy="1936532"/>
        </p:xfrm>
        <a:graphic>
          <a:graphicData uri="http://schemas.openxmlformats.org/drawingml/2006/table">
            <a:tbl>
              <a:tblPr firstRow="1" firstCol="1" bandRow="1"/>
              <a:tblGrid>
                <a:gridCol w="612000">
                  <a:extLst>
                    <a:ext uri="{9D8B030D-6E8A-4147-A177-3AD203B41FA5}">
                      <a16:colId xmlns:a16="http://schemas.microsoft.com/office/drawing/2014/main" val="3759935433"/>
                    </a:ext>
                  </a:extLst>
                </a:gridCol>
                <a:gridCol w="3960000">
                  <a:extLst>
                    <a:ext uri="{9D8B030D-6E8A-4147-A177-3AD203B41FA5}">
                      <a16:colId xmlns:a16="http://schemas.microsoft.com/office/drawing/2014/main" val="174081163"/>
                    </a:ext>
                  </a:extLst>
                </a:gridCol>
                <a:gridCol w="3960000">
                  <a:extLst>
                    <a:ext uri="{9D8B030D-6E8A-4147-A177-3AD203B41FA5}">
                      <a16:colId xmlns:a16="http://schemas.microsoft.com/office/drawing/2014/main" val="2322517921"/>
                    </a:ext>
                  </a:extLst>
                </a:gridCol>
              </a:tblGrid>
              <a:tr h="257760">
                <a:tc>
                  <a:txBody>
                    <a:bodyPr/>
                    <a:lstStyle/>
                    <a:p>
                      <a:pPr algn="just">
                        <a:spcAft>
                          <a:spcPts val="0"/>
                        </a:spcAft>
                      </a:pPr>
                      <a:r>
                        <a:rPr 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小児科・精神科医師への研修（専門的医師研修）</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かかりつけ</a:t>
                      </a:r>
                      <a:r>
                        <a:rPr lang="ja-JP" sz="1000" kern="100" dirty="0" err="1">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医等発達障がい</a:t>
                      </a: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対応力向上研修</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1060209"/>
                  </a:ext>
                </a:extLst>
              </a:tr>
              <a:tr h="382772">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目　的</a:t>
                      </a: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indent="-139700" algn="just">
                        <a:spcAft>
                          <a:spcPts val="60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○発達障がいの確定診断が可能な医療機関の拡充を図</a:t>
                      </a:r>
                      <a:r>
                        <a:rPr lang="ja-JP" alt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る</a:t>
                      </a: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ため</a:t>
                      </a:r>
                      <a:r>
                        <a:rPr lang="ja-JP" alt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小児科医、精神科医を対象とした養成研修を実施</a:t>
                      </a:r>
                      <a:r>
                        <a:rPr lang="ja-JP" alt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indent="-139700" algn="just">
                        <a:spcAft>
                          <a:spcPts val="60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○発達障がいの確定診断が可能な医療機関へ、速やかにつなげるため、日頃受診する診療所の主治医等に対して、研修を実施</a:t>
                      </a:r>
                      <a:r>
                        <a:rPr lang="ja-JP" alt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1060793"/>
                  </a:ext>
                </a:extLst>
              </a:tr>
              <a:tr h="360000">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対　象</a:t>
                      </a:r>
                    </a:p>
                    <a:p>
                      <a:pPr algn="just">
                        <a:spcAft>
                          <a:spcPts val="0"/>
                        </a:spcAft>
                      </a:pPr>
                      <a:endPar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今後、発達障がいの確定診断を行う意向のある医師</a:t>
                      </a:r>
                    </a:p>
                    <a:p>
                      <a:pPr algn="just">
                        <a:spcAft>
                          <a:spcPts val="60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（小児科医、精神科医等）</a:t>
                      </a: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地域のかかりつけ医（内科医等）</a:t>
                      </a: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7041183"/>
                  </a:ext>
                </a:extLst>
              </a:tr>
              <a:tr h="684000">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内　容</a:t>
                      </a: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indent="-139700"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発達障がい（自閉スペクトラム症、</a:t>
                      </a:r>
                      <a:r>
                        <a:rPr lang="en-US" alt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ADHD</a:t>
                      </a:r>
                      <a:r>
                        <a:rPr lang="ja-JP" altLang="en-US" sz="1000" kern="100" dirty="0" err="1">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en-US" alt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LD</a:t>
                      </a: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等）に係る診断技術の向上、発達検査、知能検査等心理検査、教育との連携、個別療育の意義、就労など多岐にわたる講義</a:t>
                      </a:r>
                    </a:p>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医療現場における臨床研修</a:t>
                      </a:r>
                      <a:r>
                        <a:rPr lang="en-US"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endPar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indent="-139700"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かかりつけ医に対し国の研修内容に基づき、</a:t>
                      </a:r>
                      <a:r>
                        <a:rPr lang="ja-JP" sz="1000" kern="100" dirty="0" err="1">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発達障がいに</a:t>
                      </a: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関する知識等の習得に関する研修（講義のみ）</a:t>
                      </a: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7074568"/>
                  </a:ext>
                </a:extLst>
              </a:tr>
              <a:tr h="252000">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委託先</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大阪精神医療センター、大阪母子医療センター</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大阪府医師会</a:t>
                      </a:r>
                      <a:endParaRPr lang="ja-JP" sz="9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1241" marR="612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1069482"/>
                  </a:ext>
                </a:extLst>
              </a:tr>
            </a:tbl>
          </a:graphicData>
        </a:graphic>
      </p:graphicFrame>
      <p:sp>
        <p:nvSpPr>
          <p:cNvPr id="2" name="テキスト ボックス 1"/>
          <p:cNvSpPr txBox="1"/>
          <p:nvPr/>
        </p:nvSpPr>
        <p:spPr>
          <a:xfrm>
            <a:off x="273521" y="66361"/>
            <a:ext cx="5623120" cy="338554"/>
          </a:xfrm>
          <a:prstGeom prst="rect">
            <a:avLst/>
          </a:prstGeom>
          <a:noFill/>
        </p:spPr>
        <p:txBody>
          <a:bodyPr wrap="square" rtlCol="0">
            <a:spAutoFit/>
          </a:bodyPr>
          <a:lstStyle/>
          <a:p>
            <a:r>
              <a:rPr kumimoji="1" lang="ja-JP" altLang="en-US" sz="1600" b="1" u="sng" dirty="0">
                <a:latin typeface="UD デジタル 教科書体 NK-B" panose="02020700000000000000" pitchFamily="18" charset="-128"/>
                <a:ea typeface="UD デジタル 教科書体 NK-B" panose="02020700000000000000" pitchFamily="18" charset="-128"/>
              </a:rPr>
              <a:t>①医師研修</a:t>
            </a:r>
          </a:p>
        </p:txBody>
      </p:sp>
      <p:sp>
        <p:nvSpPr>
          <p:cNvPr id="12" name="テキスト ボックス 11"/>
          <p:cNvSpPr txBox="1"/>
          <p:nvPr/>
        </p:nvSpPr>
        <p:spPr>
          <a:xfrm>
            <a:off x="4957373" y="6136960"/>
            <a:ext cx="3853106" cy="600164"/>
          </a:xfrm>
          <a:prstGeom prst="rect">
            <a:avLst/>
          </a:prstGeom>
          <a:solidFill>
            <a:schemeClr val="accent4">
              <a:lumMod val="40000"/>
              <a:lumOff val="60000"/>
            </a:schemeClr>
          </a:solidFill>
          <a:ln>
            <a:solidFill>
              <a:schemeClr val="tx1"/>
            </a:solidFill>
          </a:ln>
        </p:spPr>
        <p:txBody>
          <a:bodyPr wrap="square" rtlCol="0">
            <a:spAutoFit/>
          </a:bodyPr>
          <a:lstStyle/>
          <a:p>
            <a:r>
              <a:rPr kumimoji="1" lang="ja-JP" altLang="en-US" sz="1100" dirty="0">
                <a:latin typeface="UD デジタル 教科書体 NK-B" panose="02020700000000000000" pitchFamily="18" charset="-128"/>
                <a:ea typeface="UD デジタル 教科書体 NK-B" panose="02020700000000000000" pitchFamily="18" charset="-128"/>
              </a:rPr>
              <a:t>・かかりつけ医研修については、コロナ禍にも関わらず、年々受講者数は増加しており、一般診療科においても、</a:t>
            </a:r>
            <a:r>
              <a:rPr kumimoji="1" lang="ja-JP" altLang="en-US" sz="1100" dirty="0" err="1">
                <a:latin typeface="UD デジタル 教科書体 NK-B" panose="02020700000000000000" pitchFamily="18" charset="-128"/>
                <a:ea typeface="UD デジタル 教科書体 NK-B" panose="02020700000000000000" pitchFamily="18" charset="-128"/>
              </a:rPr>
              <a:t>発達障がい</a:t>
            </a:r>
            <a:r>
              <a:rPr kumimoji="1" lang="ja-JP" altLang="en-US" sz="1100" dirty="0">
                <a:latin typeface="UD デジタル 教科書体 NK-B" panose="02020700000000000000" pitchFamily="18" charset="-128"/>
                <a:ea typeface="UD デジタル 教科書体 NK-B" panose="02020700000000000000" pitchFamily="18" charset="-128"/>
              </a:rPr>
              <a:t>への関心の高まりがうかがえる。</a:t>
            </a:r>
            <a:endParaRPr kumimoji="1" lang="en-US" altLang="ja-JP" sz="1100" dirty="0">
              <a:latin typeface="UD デジタル 教科書体 NK-B" panose="02020700000000000000" pitchFamily="18" charset="-128"/>
              <a:ea typeface="UD デジタル 教科書体 NK-B" panose="02020700000000000000" pitchFamily="18" charset="-128"/>
            </a:endParaRPr>
          </a:p>
        </p:txBody>
      </p:sp>
      <p:sp>
        <p:nvSpPr>
          <p:cNvPr id="15" name="テキスト ボックス 14"/>
          <p:cNvSpPr txBox="1"/>
          <p:nvPr/>
        </p:nvSpPr>
        <p:spPr>
          <a:xfrm>
            <a:off x="244549" y="6306237"/>
            <a:ext cx="4299929" cy="430887"/>
          </a:xfrm>
          <a:prstGeom prst="rect">
            <a:avLst/>
          </a:prstGeom>
          <a:solidFill>
            <a:schemeClr val="accent4">
              <a:lumMod val="40000"/>
              <a:lumOff val="60000"/>
            </a:schemeClr>
          </a:solidFill>
          <a:ln>
            <a:solidFill>
              <a:schemeClr val="tx1"/>
            </a:solidFill>
          </a:ln>
        </p:spPr>
        <p:txBody>
          <a:bodyPr wrap="square" rtlCol="0">
            <a:spAutoFit/>
          </a:bodyPr>
          <a:lstStyle/>
          <a:p>
            <a:r>
              <a:rPr kumimoji="1" lang="ja-JP" altLang="en-US" sz="1100" dirty="0">
                <a:latin typeface="UD デジタル 教科書体 NK-B" panose="02020700000000000000" pitchFamily="18" charset="-128"/>
                <a:ea typeface="UD デジタル 教科書体 NK-B" panose="02020700000000000000" pitchFamily="18" charset="-128"/>
              </a:rPr>
              <a:t>・専門医師養成研修の修了者累計は</a:t>
            </a:r>
            <a:r>
              <a:rPr kumimoji="1" lang="en-US" altLang="ja-JP" sz="1100" dirty="0">
                <a:latin typeface="UD デジタル 教科書体 NK-B" panose="02020700000000000000" pitchFamily="18" charset="-128"/>
                <a:ea typeface="UD デジタル 教科書体 NK-B" panose="02020700000000000000" pitchFamily="18" charset="-128"/>
              </a:rPr>
              <a:t>166</a:t>
            </a:r>
            <a:r>
              <a:rPr kumimoji="1" lang="ja-JP" altLang="en-US" sz="1100" dirty="0">
                <a:latin typeface="UD デジタル 教科書体 NK-B" panose="02020700000000000000" pitchFamily="18" charset="-128"/>
                <a:ea typeface="UD デジタル 教科書体 NK-B" panose="02020700000000000000" pitchFamily="18" charset="-128"/>
              </a:rPr>
              <a:t>名であるが、登録医療機関数は令和元年度以降、</a:t>
            </a:r>
            <a:r>
              <a:rPr kumimoji="1" lang="en-US" altLang="ja-JP" sz="1100" dirty="0">
                <a:latin typeface="UD デジタル 教科書体 NK-B" panose="02020700000000000000" pitchFamily="18" charset="-128"/>
                <a:ea typeface="UD デジタル 教科書体 NK-B" panose="02020700000000000000" pitchFamily="18" charset="-128"/>
              </a:rPr>
              <a:t>75</a:t>
            </a:r>
            <a:r>
              <a:rPr kumimoji="1" lang="ja-JP" altLang="en-US" sz="1100" dirty="0">
                <a:latin typeface="UD デジタル 教科書体 NK-B" panose="02020700000000000000" pitchFamily="18" charset="-128"/>
                <a:ea typeface="UD デジタル 教科書体 NK-B" panose="02020700000000000000" pitchFamily="18" charset="-128"/>
              </a:rPr>
              <a:t>機関程度と、伸び悩んでいる。</a:t>
            </a:r>
            <a:endParaRPr kumimoji="1" lang="en-US" altLang="ja-JP" sz="1100" dirty="0">
              <a:latin typeface="UD デジタル 教科書体 NK-B" panose="02020700000000000000" pitchFamily="18" charset="-128"/>
              <a:ea typeface="UD デジタル 教科書体 NK-B" panose="020207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851606641"/>
              </p:ext>
            </p:extLst>
          </p:nvPr>
        </p:nvGraphicFramePr>
        <p:xfrm>
          <a:off x="273521" y="2788321"/>
          <a:ext cx="2690766" cy="576105"/>
        </p:xfrm>
        <a:graphic>
          <a:graphicData uri="http://schemas.openxmlformats.org/drawingml/2006/table">
            <a:tbl>
              <a:tblPr>
                <a:tableStyleId>{5C22544A-7EE6-4342-B048-85BDC9FD1C3A}</a:tableStyleId>
              </a:tblPr>
              <a:tblGrid>
                <a:gridCol w="1885530">
                  <a:extLst>
                    <a:ext uri="{9D8B030D-6E8A-4147-A177-3AD203B41FA5}">
                      <a16:colId xmlns:a16="http://schemas.microsoft.com/office/drawing/2014/main" val="1786014583"/>
                    </a:ext>
                  </a:extLst>
                </a:gridCol>
                <a:gridCol w="805236">
                  <a:extLst>
                    <a:ext uri="{9D8B030D-6E8A-4147-A177-3AD203B41FA5}">
                      <a16:colId xmlns:a16="http://schemas.microsoft.com/office/drawing/2014/main" val="1655562930"/>
                    </a:ext>
                  </a:extLst>
                </a:gridCol>
              </a:tblGrid>
              <a:tr h="285849">
                <a:tc>
                  <a:txBody>
                    <a:bodyPr/>
                    <a:lstStyle/>
                    <a:p>
                      <a:pPr algn="ctr" fontAlgn="ctr"/>
                      <a:r>
                        <a:rPr lang="ja-JP" altLang="en-US" sz="1400" u="none" strike="noStrike" dirty="0">
                          <a:effectLst/>
                          <a:latin typeface="UD デジタル 教科書体 NK-B" panose="02020700000000000000" pitchFamily="18" charset="-128"/>
                          <a:ea typeface="UD デジタル 教科書体 NK-B" panose="02020700000000000000" pitchFamily="18" charset="-128"/>
                        </a:rPr>
                        <a:t>小児科医</a:t>
                      </a:r>
                      <a:r>
                        <a:rPr lang="ja-JP" altLang="en-US" sz="1100" u="none" strike="noStrike" dirty="0">
                          <a:effectLst/>
                          <a:latin typeface="UD デジタル 教科書体 NK-B" panose="02020700000000000000" pitchFamily="18" charset="-128"/>
                          <a:ea typeface="UD デジタル 教科書体 NK-B" panose="02020700000000000000" pitchFamily="18" charset="-128"/>
                        </a:rPr>
                        <a:t>（</a:t>
                      </a: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H</a:t>
                      </a:r>
                      <a:r>
                        <a:rPr lang="ja-JP" altLang="en-US" sz="1100" u="none" strike="noStrike" dirty="0">
                          <a:effectLst/>
                          <a:latin typeface="UD デジタル 教科書体 NK-B" panose="02020700000000000000" pitchFamily="18" charset="-128"/>
                          <a:ea typeface="UD デジタル 教科書体 NK-B" panose="02020700000000000000" pitchFamily="18" charset="-128"/>
                        </a:rPr>
                        <a:t>２５ ～</a:t>
                      </a: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R4</a:t>
                      </a:r>
                      <a:r>
                        <a:rPr lang="ja-JP" altLang="en-US" sz="1100" u="none" strike="noStrike" dirty="0">
                          <a:effectLst/>
                          <a:latin typeface="UD デジタル 教科書体 NK-B" panose="02020700000000000000" pitchFamily="18" charset="-128"/>
                          <a:ea typeface="UD デジタル 教科書体 NK-B" panose="02020700000000000000" pitchFamily="18" charset="-128"/>
                        </a:rPr>
                        <a:t>）</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１１８</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8342663"/>
                  </a:ext>
                </a:extLst>
              </a:tr>
              <a:tr h="290256">
                <a:tc>
                  <a:txBody>
                    <a:bodyPr/>
                    <a:lstStyle/>
                    <a:p>
                      <a:pPr algn="ctr" fontAlgn="ctr"/>
                      <a:r>
                        <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精神科医</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H27</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R4</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5699367"/>
                  </a:ext>
                </a:extLst>
              </a:tr>
            </a:tbl>
          </a:graphicData>
        </a:graphic>
      </p:graphicFrame>
      <p:sp>
        <p:nvSpPr>
          <p:cNvPr id="11" name="ホームベース 10"/>
          <p:cNvSpPr/>
          <p:nvPr/>
        </p:nvSpPr>
        <p:spPr>
          <a:xfrm>
            <a:off x="273521" y="2452813"/>
            <a:ext cx="3388195" cy="279128"/>
          </a:xfrm>
          <a:prstGeom prst="homePlate">
            <a:avLst/>
          </a:prstGeom>
          <a:gradFill flip="none" rotWithShape="1">
            <a:gsLst>
              <a:gs pos="0">
                <a:srgbClr val="FFC000"/>
              </a:gs>
              <a:gs pos="50000">
                <a:srgbClr val="FFFF00"/>
              </a:gs>
              <a:gs pos="88000">
                <a:srgbClr val="F5FF9B"/>
              </a:gs>
            </a:gsLst>
            <a:lin ang="10800000" scaled="1"/>
            <a:tileRect/>
          </a:gra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専門的医師養成</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研修</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（小児科・精神科医師）</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3" name="ホームベース 12"/>
          <p:cNvSpPr/>
          <p:nvPr/>
        </p:nvSpPr>
        <p:spPr>
          <a:xfrm>
            <a:off x="273521" y="3455086"/>
            <a:ext cx="4394172" cy="285286"/>
          </a:xfrm>
          <a:prstGeom prst="homePlate">
            <a:avLst/>
          </a:prstGeom>
          <a:gradFill flip="none" rotWithShape="1">
            <a:gsLst>
              <a:gs pos="0">
                <a:srgbClr val="FFC000"/>
              </a:gs>
              <a:gs pos="50000">
                <a:srgbClr val="FFFF00"/>
              </a:gs>
              <a:gs pos="88000">
                <a:srgbClr val="F5FF9B"/>
              </a:gs>
            </a:gsLst>
            <a:lin ang="10800000" scaled="1"/>
            <a:tileRect/>
          </a:gra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err="1">
                <a:solidFill>
                  <a:schemeClr val="tx1"/>
                </a:solidFill>
                <a:latin typeface="UD デジタル 教科書体 NK-B" panose="02020700000000000000" pitchFamily="18" charset="-128"/>
                <a:ea typeface="UD デジタル 教科書体 NK-B" panose="02020700000000000000" pitchFamily="18" charset="-128"/>
              </a:rPr>
              <a:t>発達障がい</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医療機関ネットワーク登録医療機関の推移</a:t>
            </a:r>
          </a:p>
        </p:txBody>
      </p:sp>
      <p:graphicFrame>
        <p:nvGraphicFramePr>
          <p:cNvPr id="16" name="表 15"/>
          <p:cNvGraphicFramePr>
            <a:graphicFrameLocks noGrp="1"/>
          </p:cNvGraphicFramePr>
          <p:nvPr>
            <p:extLst>
              <p:ext uri="{D42A27DB-BD31-4B8C-83A1-F6EECF244321}">
                <p14:modId xmlns:p14="http://schemas.microsoft.com/office/powerpoint/2010/main" val="2651694775"/>
              </p:ext>
            </p:extLst>
          </p:nvPr>
        </p:nvGraphicFramePr>
        <p:xfrm>
          <a:off x="273521" y="3815930"/>
          <a:ext cx="4305660" cy="722501"/>
        </p:xfrm>
        <a:graphic>
          <a:graphicData uri="http://schemas.openxmlformats.org/drawingml/2006/table">
            <a:tbl>
              <a:tblPr>
                <a:tableStyleId>{5C22544A-7EE6-4342-B048-85BDC9FD1C3A}</a:tableStyleId>
              </a:tblPr>
              <a:tblGrid>
                <a:gridCol w="430566">
                  <a:extLst>
                    <a:ext uri="{9D8B030D-6E8A-4147-A177-3AD203B41FA5}">
                      <a16:colId xmlns:a16="http://schemas.microsoft.com/office/drawing/2014/main" val="698053572"/>
                    </a:ext>
                  </a:extLst>
                </a:gridCol>
                <a:gridCol w="430566">
                  <a:extLst>
                    <a:ext uri="{9D8B030D-6E8A-4147-A177-3AD203B41FA5}">
                      <a16:colId xmlns:a16="http://schemas.microsoft.com/office/drawing/2014/main" val="759763512"/>
                    </a:ext>
                  </a:extLst>
                </a:gridCol>
                <a:gridCol w="430566">
                  <a:extLst>
                    <a:ext uri="{9D8B030D-6E8A-4147-A177-3AD203B41FA5}">
                      <a16:colId xmlns:a16="http://schemas.microsoft.com/office/drawing/2014/main" val="2413943473"/>
                    </a:ext>
                  </a:extLst>
                </a:gridCol>
                <a:gridCol w="430566">
                  <a:extLst>
                    <a:ext uri="{9D8B030D-6E8A-4147-A177-3AD203B41FA5}">
                      <a16:colId xmlns:a16="http://schemas.microsoft.com/office/drawing/2014/main" val="3073044724"/>
                    </a:ext>
                  </a:extLst>
                </a:gridCol>
                <a:gridCol w="430566">
                  <a:extLst>
                    <a:ext uri="{9D8B030D-6E8A-4147-A177-3AD203B41FA5}">
                      <a16:colId xmlns:a16="http://schemas.microsoft.com/office/drawing/2014/main" val="3828729737"/>
                    </a:ext>
                  </a:extLst>
                </a:gridCol>
                <a:gridCol w="430566">
                  <a:extLst>
                    <a:ext uri="{9D8B030D-6E8A-4147-A177-3AD203B41FA5}">
                      <a16:colId xmlns:a16="http://schemas.microsoft.com/office/drawing/2014/main" val="1696318454"/>
                    </a:ext>
                  </a:extLst>
                </a:gridCol>
                <a:gridCol w="430566">
                  <a:extLst>
                    <a:ext uri="{9D8B030D-6E8A-4147-A177-3AD203B41FA5}">
                      <a16:colId xmlns:a16="http://schemas.microsoft.com/office/drawing/2014/main" val="3159256191"/>
                    </a:ext>
                  </a:extLst>
                </a:gridCol>
                <a:gridCol w="430566">
                  <a:extLst>
                    <a:ext uri="{9D8B030D-6E8A-4147-A177-3AD203B41FA5}">
                      <a16:colId xmlns:a16="http://schemas.microsoft.com/office/drawing/2014/main" val="2185209061"/>
                    </a:ext>
                  </a:extLst>
                </a:gridCol>
                <a:gridCol w="430566">
                  <a:extLst>
                    <a:ext uri="{9D8B030D-6E8A-4147-A177-3AD203B41FA5}">
                      <a16:colId xmlns:a16="http://schemas.microsoft.com/office/drawing/2014/main" val="2903712854"/>
                    </a:ext>
                  </a:extLst>
                </a:gridCol>
                <a:gridCol w="430566">
                  <a:extLst>
                    <a:ext uri="{9D8B030D-6E8A-4147-A177-3AD203B41FA5}">
                      <a16:colId xmlns:a16="http://schemas.microsoft.com/office/drawing/2014/main" val="3885722897"/>
                    </a:ext>
                  </a:extLst>
                </a:gridCol>
              </a:tblGrid>
              <a:tr h="215771">
                <a:tc>
                  <a:txBody>
                    <a:bodyPr/>
                    <a:lstStyle/>
                    <a:p>
                      <a:pPr algn="ctr" fontAlgn="ct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H26</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H27</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H28</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H29</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H30</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R1</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R2</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R3</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R4</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956333949"/>
                  </a:ext>
                </a:extLst>
              </a:tr>
              <a:tr h="243522">
                <a:tc>
                  <a:txBody>
                    <a:bodyPr/>
                    <a:lstStyle/>
                    <a:p>
                      <a:pPr algn="ctr" fontAlgn="ct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29</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3</a:t>
                      </a: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４</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４９</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65</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70</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a:t>
                      </a: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４</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75</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74</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74</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3042976"/>
                  </a:ext>
                </a:extLst>
              </a:tr>
              <a:tr h="243522">
                <a:tc>
                  <a:txBody>
                    <a:bodyPr/>
                    <a:lstStyle/>
                    <a:p>
                      <a:pPr algn="ctr" fontAlgn="ctr"/>
                      <a:r>
                        <a:rPr lang="ja-JP" altLang="en-US" sz="7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うち小児科</a:t>
                      </a:r>
                      <a:endParaRPr lang="en-US" altLang="ja-JP" sz="7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4392764"/>
                  </a:ext>
                </a:extLst>
              </a:tr>
            </a:tbl>
          </a:graphicData>
        </a:graphic>
      </p:graphicFrame>
      <p:sp>
        <p:nvSpPr>
          <p:cNvPr id="17" name="ホームベース 16"/>
          <p:cNvSpPr/>
          <p:nvPr/>
        </p:nvSpPr>
        <p:spPr>
          <a:xfrm>
            <a:off x="4926851" y="2509193"/>
            <a:ext cx="3883627" cy="279128"/>
          </a:xfrm>
          <a:prstGeom prst="homePlate">
            <a:avLst/>
          </a:prstGeom>
          <a:gradFill flip="none" rotWithShape="1">
            <a:gsLst>
              <a:gs pos="0">
                <a:srgbClr val="FFC000"/>
              </a:gs>
              <a:gs pos="50000">
                <a:srgbClr val="FFFF00"/>
              </a:gs>
              <a:gs pos="88000">
                <a:srgbClr val="F5FF9B"/>
              </a:gs>
            </a:gsLst>
            <a:lin ang="10800000" scaled="1"/>
            <a:tileRect/>
          </a:gra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かかりつけ</a:t>
            </a:r>
            <a:r>
              <a:rPr kumimoji="1" lang="ja-JP" altLang="en-US" sz="1400" dirty="0" err="1">
                <a:solidFill>
                  <a:schemeClr val="tx1"/>
                </a:solidFill>
                <a:latin typeface="UD デジタル 教科書体 NK-B" panose="02020700000000000000" pitchFamily="18" charset="-128"/>
                <a:ea typeface="UD デジタル 教科書体 NK-B" panose="02020700000000000000" pitchFamily="18" charset="-128"/>
              </a:rPr>
              <a:t>医等発達障がい</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対応力向上研修</a:t>
            </a:r>
          </a:p>
        </p:txBody>
      </p:sp>
      <p:graphicFrame>
        <p:nvGraphicFramePr>
          <p:cNvPr id="19" name="グラフ 18"/>
          <p:cNvGraphicFramePr/>
          <p:nvPr>
            <p:extLst>
              <p:ext uri="{D42A27DB-BD31-4B8C-83A1-F6EECF244321}">
                <p14:modId xmlns:p14="http://schemas.microsoft.com/office/powerpoint/2010/main" val="3989567034"/>
              </p:ext>
            </p:extLst>
          </p:nvPr>
        </p:nvGraphicFramePr>
        <p:xfrm>
          <a:off x="4940933" y="3273039"/>
          <a:ext cx="3869546" cy="2434856"/>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直線コネクタ 3"/>
          <p:cNvCxnSpPr/>
          <p:nvPr/>
        </p:nvCxnSpPr>
        <p:spPr>
          <a:xfrm flipH="1">
            <a:off x="4836695" y="2509193"/>
            <a:ext cx="1119" cy="42279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グラフ 19"/>
          <p:cNvGraphicFramePr>
            <a:graphicFrameLocks/>
          </p:cNvGraphicFramePr>
          <p:nvPr>
            <p:extLst>
              <p:ext uri="{D42A27DB-BD31-4B8C-83A1-F6EECF244321}">
                <p14:modId xmlns:p14="http://schemas.microsoft.com/office/powerpoint/2010/main" val="2747854530"/>
              </p:ext>
            </p:extLst>
          </p:nvPr>
        </p:nvGraphicFramePr>
        <p:xfrm>
          <a:off x="280894" y="4586301"/>
          <a:ext cx="4292555" cy="1745667"/>
        </p:xfrm>
        <a:graphic>
          <a:graphicData uri="http://schemas.openxmlformats.org/drawingml/2006/chart">
            <c:chart xmlns:c="http://schemas.openxmlformats.org/drawingml/2006/chart" xmlns:r="http://schemas.openxmlformats.org/officeDocument/2006/relationships" r:id="rId3"/>
          </a:graphicData>
        </a:graphic>
      </p:graphicFrame>
      <p:sp>
        <p:nvSpPr>
          <p:cNvPr id="18" name="スライド番号プレースホルダー 1"/>
          <p:cNvSpPr>
            <a:spLocks noGrp="1"/>
          </p:cNvSpPr>
          <p:nvPr>
            <p:ph type="sldNum" sz="quarter" idx="12"/>
          </p:nvPr>
        </p:nvSpPr>
        <p:spPr>
          <a:xfrm>
            <a:off x="6985090" y="6474526"/>
            <a:ext cx="2057400" cy="365125"/>
          </a:xfrm>
        </p:spPr>
        <p:txBody>
          <a:bodyPr/>
          <a:lstStyle/>
          <a:p>
            <a:fld id="{3F044110-C8C5-4837-8817-7F8B4D0D154B}" type="slidenum">
              <a:rPr kumimoji="1" lang="ja-JP" altLang="en-US" b="1" smtClean="0">
                <a:solidFill>
                  <a:schemeClr val="tx1"/>
                </a:solidFill>
              </a:rPr>
              <a:t>3</a:t>
            </a:fld>
            <a:endParaRPr kumimoji="1" lang="ja-JP" altLang="en-US" b="1" dirty="0">
              <a:solidFill>
                <a:schemeClr val="tx1"/>
              </a:solidFill>
            </a:endParaRPr>
          </a:p>
        </p:txBody>
      </p:sp>
    </p:spTree>
    <p:extLst>
      <p:ext uri="{BB962C8B-B14F-4D97-AF65-F5344CB8AC3E}">
        <p14:creationId xmlns:p14="http://schemas.microsoft.com/office/powerpoint/2010/main" val="266068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F044110-C8C5-4837-8817-7F8B4D0D154B}" type="slidenum">
              <a:rPr kumimoji="1" lang="ja-JP" altLang="en-US" smtClean="0"/>
              <a:t>4</a:t>
            </a:fld>
            <a:endParaRPr kumimoji="1" lang="ja-JP" altLang="en-US"/>
          </a:p>
        </p:txBody>
      </p:sp>
      <p:sp>
        <p:nvSpPr>
          <p:cNvPr id="5" name="タイトル 1"/>
          <p:cNvSpPr txBox="1">
            <a:spLocks/>
          </p:cNvSpPr>
          <p:nvPr/>
        </p:nvSpPr>
        <p:spPr>
          <a:xfrm>
            <a:off x="204945" y="140577"/>
            <a:ext cx="4486001" cy="294213"/>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spcBef>
                <a:spcPts val="524"/>
              </a:spcBef>
            </a:pPr>
            <a:r>
              <a:rPr lang="ja-JP" altLang="en-US" sz="1600" b="1" u="sng"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②拠点医療機関と登録医療機関の連携体制構築</a:t>
            </a:r>
          </a:p>
        </p:txBody>
      </p:sp>
      <p:sp>
        <p:nvSpPr>
          <p:cNvPr id="6" name="正方形/長方形 5"/>
          <p:cNvSpPr/>
          <p:nvPr/>
        </p:nvSpPr>
        <p:spPr>
          <a:xfrm>
            <a:off x="211268" y="474723"/>
            <a:ext cx="8666918" cy="1231106"/>
          </a:xfrm>
          <a:prstGeom prst="rect">
            <a:avLst/>
          </a:prstGeom>
          <a:ln w="12700">
            <a:solidFill>
              <a:srgbClr val="002060"/>
            </a:solidFill>
          </a:ln>
        </p:spPr>
        <p:txBody>
          <a:bodyPr wrap="square">
            <a:spAutoFit/>
          </a:bodyPr>
          <a:lstStyle/>
          <a:p>
            <a:r>
              <a:rPr lang="en-US" altLang="ja-JP" sz="1400" dirty="0">
                <a:latin typeface="UD デジタル 教科書体 NK-B" panose="02020700000000000000" pitchFamily="18" charset="-128"/>
                <a:ea typeface="UD デジタル 教科書体 NK-B" panose="02020700000000000000" pitchFamily="18" charset="-128"/>
              </a:rPr>
              <a:t>【</a:t>
            </a:r>
            <a:r>
              <a:rPr lang="ja-JP" altLang="en-US" sz="1400" dirty="0">
                <a:latin typeface="UD デジタル 教科書体 NK-B" panose="02020700000000000000" pitchFamily="18" charset="-128"/>
                <a:ea typeface="UD デジタル 教科書体 NK-B" panose="02020700000000000000" pitchFamily="18" charset="-128"/>
              </a:rPr>
              <a:t>概要</a:t>
            </a:r>
            <a:r>
              <a:rPr lang="en-US" altLang="ja-JP" sz="1400" dirty="0">
                <a:latin typeface="UD デジタル 教科書体 NK-B" panose="02020700000000000000" pitchFamily="18" charset="-128"/>
                <a:ea typeface="UD デジタル 教科書体 NK-B" panose="02020700000000000000" pitchFamily="18" charset="-128"/>
              </a:rPr>
              <a:t>】</a:t>
            </a:r>
            <a:endParaRPr lang="ja-JP" altLang="en-US" sz="14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　 ①府域での取組</a:t>
            </a:r>
          </a:p>
          <a:p>
            <a:r>
              <a:rPr lang="ja-JP" altLang="en-US" sz="1200" dirty="0">
                <a:latin typeface="UD デジタル 教科書体 NK-B" panose="02020700000000000000" pitchFamily="18" charset="-128"/>
                <a:ea typeface="UD デジタル 教科書体 NK-B" panose="02020700000000000000" pitchFamily="18" charset="-128"/>
              </a:rPr>
              <a:t>　　　拠点医療機関間の協議の場を設置し、初診待機期間の短縮に向けた好事例等の共有と意見交換を実施する。</a:t>
            </a:r>
          </a:p>
          <a:p>
            <a:r>
              <a:rPr lang="en-US" altLang="ja-JP" sz="1200" dirty="0">
                <a:latin typeface="UD デジタル 教科書体 NK-B" panose="02020700000000000000" pitchFamily="18" charset="-128"/>
                <a:ea typeface="UD デジタル 教科書体 NK-B" panose="02020700000000000000" pitchFamily="18" charset="-128"/>
              </a:rPr>
              <a:t>   </a:t>
            </a:r>
            <a:r>
              <a:rPr lang="ja-JP" altLang="en-US" sz="1200" dirty="0">
                <a:latin typeface="UD デジタル 教科書体 NK-B" panose="02020700000000000000" pitchFamily="18" charset="-128"/>
                <a:ea typeface="UD デジタル 教科書体 NK-B" panose="02020700000000000000" pitchFamily="18" charset="-128"/>
              </a:rPr>
              <a:t>②各圏域での取組</a:t>
            </a:r>
            <a:endParaRPr lang="en-US" altLang="ja-JP" sz="12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　　　・拠点医療機関が主催して登録医療機関との間で症例検討会を実施する。</a:t>
            </a:r>
            <a:endParaRPr lang="en-US" altLang="ja-JP" sz="12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　　　・拠点医療機関が登録医療機関からの困難事例の相談に応じる等、診療支援を実施する。</a:t>
            </a:r>
            <a:endParaRPr lang="en-US" altLang="ja-JP" sz="1200" dirty="0">
              <a:latin typeface="UD デジタル 教科書体 NK-B" panose="02020700000000000000" pitchFamily="18" charset="-128"/>
              <a:ea typeface="UD デジタル 教科書体 NK-B" panose="02020700000000000000" pitchFamily="18" charset="-128"/>
            </a:endParaRPr>
          </a:p>
        </p:txBody>
      </p:sp>
      <p:grpSp>
        <p:nvGrpSpPr>
          <p:cNvPr id="7" name="グループ化 6"/>
          <p:cNvGrpSpPr/>
          <p:nvPr/>
        </p:nvGrpSpPr>
        <p:grpSpPr>
          <a:xfrm>
            <a:off x="2211571" y="1754973"/>
            <a:ext cx="4361829" cy="3327952"/>
            <a:chOff x="5025761" y="1133481"/>
            <a:chExt cx="5357676" cy="4427435"/>
          </a:xfrm>
        </p:grpSpPr>
        <p:sp>
          <p:nvSpPr>
            <p:cNvPr id="8" name="台形 7"/>
            <p:cNvSpPr/>
            <p:nvPr/>
          </p:nvSpPr>
          <p:spPr>
            <a:xfrm>
              <a:off x="5658374" y="1133481"/>
              <a:ext cx="3795116" cy="1490786"/>
            </a:xfrm>
            <a:prstGeom prst="trapezoid">
              <a:avLst>
                <a:gd name="adj" fmla="val 40366"/>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539"/>
            </a:p>
          </p:txBody>
        </p:sp>
        <p:sp>
          <p:nvSpPr>
            <p:cNvPr id="9" name="正方形/長方形 8"/>
            <p:cNvSpPr/>
            <p:nvPr/>
          </p:nvSpPr>
          <p:spPr>
            <a:xfrm>
              <a:off x="6446050" y="1196001"/>
              <a:ext cx="2334104" cy="50221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73" dirty="0">
                  <a:solidFill>
                    <a:schemeClr val="tx1"/>
                  </a:solidFill>
                  <a:latin typeface="Meiryo UI" panose="020B0604030504040204" pitchFamily="50" charset="-128"/>
                  <a:ea typeface="Meiryo UI" panose="020B0604030504040204" pitchFamily="50" charset="-128"/>
                </a:rPr>
                <a:t>大阪府</a:t>
              </a:r>
              <a:endParaRPr kumimoji="1" lang="en-US" altLang="ja-JP" sz="873" dirty="0">
                <a:solidFill>
                  <a:schemeClr val="tx1"/>
                </a:solidFill>
                <a:latin typeface="Meiryo UI" panose="020B0604030504040204" pitchFamily="50" charset="-128"/>
                <a:ea typeface="Meiryo UI" panose="020B0604030504040204" pitchFamily="50" charset="-128"/>
              </a:endParaRPr>
            </a:p>
            <a:p>
              <a:pPr algn="ctr"/>
              <a:r>
                <a:rPr lang="ja-JP" altLang="en-US" sz="873" dirty="0">
                  <a:solidFill>
                    <a:schemeClr val="tx1"/>
                  </a:solidFill>
                  <a:latin typeface="Meiryo UI" panose="020B0604030504040204" pitchFamily="50" charset="-128"/>
                  <a:ea typeface="Meiryo UI" panose="020B0604030504040204" pitchFamily="50" charset="-128"/>
                </a:rPr>
                <a:t>（拠点医療機関の協議の場設置）</a:t>
              </a:r>
              <a:endParaRPr kumimoji="1" lang="ja-JP" altLang="en-US" sz="873" dirty="0">
                <a:solidFill>
                  <a:schemeClr val="tx1"/>
                </a:solidFill>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6130215" y="1850304"/>
              <a:ext cx="2906514" cy="675914"/>
              <a:chOff x="3536832" y="1428410"/>
              <a:chExt cx="4195798" cy="799762"/>
            </a:xfrm>
          </p:grpSpPr>
          <p:sp>
            <p:nvSpPr>
              <p:cNvPr id="38" name="フローチャート: 代替処理 37"/>
              <p:cNvSpPr/>
              <p:nvPr/>
            </p:nvSpPr>
            <p:spPr>
              <a:xfrm>
                <a:off x="4266580" y="1608410"/>
                <a:ext cx="2736304" cy="467897"/>
              </a:xfrm>
              <a:prstGeom prst="flowChartAlternateProcess">
                <a:avLst/>
              </a:prstGeom>
              <a:solidFill>
                <a:schemeClr val="bg1"/>
              </a:solidFill>
              <a:ln w="444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71"/>
              </a:p>
            </p:txBody>
          </p:sp>
          <p:sp>
            <p:nvSpPr>
              <p:cNvPr id="39" name="角丸四角形 38"/>
              <p:cNvSpPr/>
              <p:nvPr/>
            </p:nvSpPr>
            <p:spPr>
              <a:xfrm>
                <a:off x="3536832" y="1428410"/>
                <a:ext cx="1190197" cy="305650"/>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sp>
            <p:nvSpPr>
              <p:cNvPr id="40" name="角丸四角形 39"/>
              <p:cNvSpPr/>
              <p:nvPr/>
            </p:nvSpPr>
            <p:spPr>
              <a:xfrm>
                <a:off x="3536832" y="1908423"/>
                <a:ext cx="1136397" cy="291150"/>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sp>
            <p:nvSpPr>
              <p:cNvPr id="41" name="角丸四角形 40"/>
              <p:cNvSpPr/>
              <p:nvPr/>
            </p:nvSpPr>
            <p:spPr>
              <a:xfrm>
                <a:off x="5130676" y="1432844"/>
                <a:ext cx="1208132" cy="319157"/>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sp>
            <p:nvSpPr>
              <p:cNvPr id="42" name="角丸四角形 41"/>
              <p:cNvSpPr/>
              <p:nvPr/>
            </p:nvSpPr>
            <p:spPr>
              <a:xfrm>
                <a:off x="5130676" y="1908423"/>
                <a:ext cx="1208132" cy="319749"/>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sp>
            <p:nvSpPr>
              <p:cNvPr id="43" name="角丸四角形 42"/>
              <p:cNvSpPr/>
              <p:nvPr/>
            </p:nvSpPr>
            <p:spPr>
              <a:xfrm>
                <a:off x="6619951" y="1908423"/>
                <a:ext cx="1105287" cy="267483"/>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sp>
            <p:nvSpPr>
              <p:cNvPr id="44" name="角丸四角形 43"/>
              <p:cNvSpPr/>
              <p:nvPr/>
            </p:nvSpPr>
            <p:spPr>
              <a:xfrm>
                <a:off x="6614323" y="1432844"/>
                <a:ext cx="1118307" cy="319157"/>
              </a:xfrm>
              <a:prstGeom prst="roundRect">
                <a:avLst/>
              </a:prstGeom>
              <a:solidFill>
                <a:schemeClr val="accent1">
                  <a:lumMod val="40000"/>
                  <a:lumOff val="6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1423" tIns="31423" rIns="31423" bIns="31423" rtlCol="0" anchor="ctr"/>
              <a:lstStyle/>
              <a:p>
                <a:pPr algn="ctr"/>
                <a:r>
                  <a:rPr kumimoji="1" lang="ja-JP" altLang="en-US" sz="698" dirty="0">
                    <a:solidFill>
                      <a:schemeClr val="tx1"/>
                    </a:solidFill>
                    <a:latin typeface="Meiryo UI" panose="020B0604030504040204" pitchFamily="50" charset="-128"/>
                    <a:ea typeface="Meiryo UI" panose="020B0604030504040204" pitchFamily="50" charset="-128"/>
                  </a:rPr>
                  <a:t>拠点医療機関</a:t>
                </a:r>
              </a:p>
            </p:txBody>
          </p:sp>
        </p:grpSp>
        <p:sp>
          <p:nvSpPr>
            <p:cNvPr id="11" name="正方形/長方形 10"/>
            <p:cNvSpPr/>
            <p:nvPr/>
          </p:nvSpPr>
          <p:spPr>
            <a:xfrm>
              <a:off x="5025761" y="1159599"/>
              <a:ext cx="431118" cy="1464669"/>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r>
                <a:rPr kumimoji="1" lang="ja-JP" altLang="en-US" sz="873" dirty="0">
                  <a:latin typeface="Meiryo UI" panose="020B0604030504040204" pitchFamily="50" charset="-128"/>
                  <a:ea typeface="Meiryo UI" panose="020B0604030504040204" pitchFamily="50" charset="-128"/>
                </a:rPr>
                <a:t>①府域</a:t>
              </a:r>
            </a:p>
          </p:txBody>
        </p:sp>
        <p:sp>
          <p:nvSpPr>
            <p:cNvPr id="12" name="台形 11"/>
            <p:cNvSpPr/>
            <p:nvPr/>
          </p:nvSpPr>
          <p:spPr>
            <a:xfrm>
              <a:off x="5802825" y="2756466"/>
              <a:ext cx="3622166" cy="535900"/>
            </a:xfrm>
            <a:prstGeom prst="trapezoid">
              <a:avLst>
                <a:gd name="adj" fmla="val 36018"/>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539" dirty="0"/>
            </a:p>
          </p:txBody>
        </p:sp>
        <p:grpSp>
          <p:nvGrpSpPr>
            <p:cNvPr id="13" name="グループ化 12"/>
            <p:cNvGrpSpPr/>
            <p:nvPr/>
          </p:nvGrpSpPr>
          <p:grpSpPr>
            <a:xfrm>
              <a:off x="5860309" y="4125608"/>
              <a:ext cx="3746978" cy="352717"/>
              <a:chOff x="5855044" y="5560632"/>
              <a:chExt cx="3746978" cy="352717"/>
            </a:xfrm>
          </p:grpSpPr>
          <p:sp>
            <p:nvSpPr>
              <p:cNvPr id="33" name="角丸四角形 32"/>
              <p:cNvSpPr/>
              <p:nvPr/>
            </p:nvSpPr>
            <p:spPr>
              <a:xfrm>
                <a:off x="6628678" y="5560632"/>
                <a:ext cx="664274" cy="352678"/>
              </a:xfrm>
              <a:prstGeom prst="round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855" dirty="0">
                    <a:solidFill>
                      <a:schemeClr val="tx1"/>
                    </a:solidFill>
                    <a:latin typeface="Meiryo UI" panose="020B0604030504040204" pitchFamily="50" charset="-128"/>
                    <a:ea typeface="Meiryo UI" panose="020B0604030504040204" pitchFamily="50" charset="-128"/>
                  </a:rPr>
                  <a:t>登録医療機関</a:t>
                </a:r>
              </a:p>
            </p:txBody>
          </p:sp>
          <p:sp>
            <p:nvSpPr>
              <p:cNvPr id="34" name="角丸四角形 33"/>
              <p:cNvSpPr/>
              <p:nvPr/>
            </p:nvSpPr>
            <p:spPr>
              <a:xfrm>
                <a:off x="7401663" y="5560671"/>
                <a:ext cx="664274" cy="352678"/>
              </a:xfrm>
              <a:prstGeom prst="round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855" dirty="0">
                    <a:solidFill>
                      <a:schemeClr val="tx1"/>
                    </a:solidFill>
                    <a:latin typeface="Meiryo UI" panose="020B0604030504040204" pitchFamily="50" charset="-128"/>
                    <a:ea typeface="Meiryo UI" panose="020B0604030504040204" pitchFamily="50" charset="-128"/>
                  </a:rPr>
                  <a:t>登録医療機関</a:t>
                </a:r>
              </a:p>
            </p:txBody>
          </p:sp>
          <p:sp>
            <p:nvSpPr>
              <p:cNvPr id="35" name="角丸四角形 34"/>
              <p:cNvSpPr/>
              <p:nvPr/>
            </p:nvSpPr>
            <p:spPr>
              <a:xfrm>
                <a:off x="8169705" y="5560671"/>
                <a:ext cx="664274" cy="352678"/>
              </a:xfrm>
              <a:prstGeom prst="round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855" dirty="0">
                    <a:solidFill>
                      <a:schemeClr val="tx1"/>
                    </a:solidFill>
                    <a:latin typeface="Meiryo UI" panose="020B0604030504040204" pitchFamily="50" charset="-128"/>
                    <a:ea typeface="Meiryo UI" panose="020B0604030504040204" pitchFamily="50" charset="-128"/>
                  </a:rPr>
                  <a:t>登録医療機関</a:t>
                </a:r>
              </a:p>
            </p:txBody>
          </p:sp>
          <p:sp>
            <p:nvSpPr>
              <p:cNvPr id="36" name="角丸四角形 35"/>
              <p:cNvSpPr/>
              <p:nvPr/>
            </p:nvSpPr>
            <p:spPr>
              <a:xfrm>
                <a:off x="8937748" y="5560671"/>
                <a:ext cx="664274" cy="352678"/>
              </a:xfrm>
              <a:prstGeom prst="round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855" dirty="0">
                    <a:solidFill>
                      <a:schemeClr val="tx1"/>
                    </a:solidFill>
                    <a:latin typeface="Meiryo UI" panose="020B0604030504040204" pitchFamily="50" charset="-128"/>
                    <a:ea typeface="Meiryo UI" panose="020B0604030504040204" pitchFamily="50" charset="-128"/>
                  </a:rPr>
                  <a:t>登録医療</a:t>
                </a:r>
                <a:endParaRPr kumimoji="1" lang="en-US" altLang="ja-JP" sz="855" dirty="0">
                  <a:solidFill>
                    <a:schemeClr val="tx1"/>
                  </a:solidFill>
                  <a:latin typeface="Meiryo UI" panose="020B0604030504040204" pitchFamily="50" charset="-128"/>
                  <a:ea typeface="Meiryo UI" panose="020B0604030504040204" pitchFamily="50" charset="-128"/>
                </a:endParaRPr>
              </a:p>
              <a:p>
                <a:pPr algn="ctr"/>
                <a:r>
                  <a:rPr kumimoji="1" lang="ja-JP" altLang="en-US" sz="855" dirty="0">
                    <a:solidFill>
                      <a:schemeClr val="tx1"/>
                    </a:solidFill>
                    <a:latin typeface="Meiryo UI" panose="020B0604030504040204" pitchFamily="50" charset="-128"/>
                    <a:ea typeface="Meiryo UI" panose="020B0604030504040204" pitchFamily="50" charset="-128"/>
                  </a:rPr>
                  <a:t>機関</a:t>
                </a:r>
              </a:p>
            </p:txBody>
          </p:sp>
          <p:sp>
            <p:nvSpPr>
              <p:cNvPr id="37" name="角丸四角形 36"/>
              <p:cNvSpPr/>
              <p:nvPr/>
            </p:nvSpPr>
            <p:spPr>
              <a:xfrm>
                <a:off x="5855044" y="5560632"/>
                <a:ext cx="664274" cy="352678"/>
              </a:xfrm>
              <a:prstGeom prst="round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855" dirty="0">
                    <a:solidFill>
                      <a:schemeClr val="tx1"/>
                    </a:solidFill>
                    <a:latin typeface="Meiryo UI" panose="020B0604030504040204" pitchFamily="50" charset="-128"/>
                    <a:ea typeface="Meiryo UI" panose="020B0604030504040204" pitchFamily="50" charset="-128"/>
                  </a:rPr>
                  <a:t>登録医療機関</a:t>
                </a:r>
              </a:p>
            </p:txBody>
          </p:sp>
        </p:grpSp>
        <p:sp>
          <p:nvSpPr>
            <p:cNvPr id="14" name="正方形/長方形 13"/>
            <p:cNvSpPr/>
            <p:nvPr/>
          </p:nvSpPr>
          <p:spPr>
            <a:xfrm>
              <a:off x="6405250" y="2830906"/>
              <a:ext cx="2657097" cy="33375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0784" tIns="30784" rIns="30784" bIns="30784" rtlCol="0" anchor="ctr"/>
            <a:lstStyle/>
            <a:p>
              <a:pPr algn="ctr"/>
              <a:r>
                <a:rPr kumimoji="1" lang="ja-JP" altLang="en-US" sz="1198" dirty="0">
                  <a:solidFill>
                    <a:schemeClr val="tx1"/>
                  </a:solidFill>
                  <a:latin typeface="Meiryo UI" panose="020B0604030504040204" pitchFamily="50" charset="-128"/>
                  <a:ea typeface="Meiryo UI" panose="020B0604030504040204" pitchFamily="50" charset="-128"/>
                </a:rPr>
                <a:t>拠点医療機関</a:t>
              </a:r>
              <a:endParaRPr kumimoji="1" lang="en-US" altLang="ja-JP" sz="1198" dirty="0">
                <a:solidFill>
                  <a:schemeClr val="tx1"/>
                </a:solidFill>
                <a:latin typeface="Meiryo UI" panose="020B0604030504040204" pitchFamily="50" charset="-128"/>
                <a:ea typeface="Meiryo UI" panose="020B0604030504040204" pitchFamily="50" charset="-128"/>
              </a:endParaRPr>
            </a:p>
          </p:txBody>
        </p:sp>
        <p:cxnSp>
          <p:nvCxnSpPr>
            <p:cNvPr id="15" name="直線矢印コネクタ 14"/>
            <p:cNvCxnSpPr/>
            <p:nvPr/>
          </p:nvCxnSpPr>
          <p:spPr>
            <a:xfrm flipH="1">
              <a:off x="6255553" y="3248347"/>
              <a:ext cx="431232" cy="831948"/>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cxnSp>
          <p:nvCxnSpPr>
            <p:cNvPr id="16" name="直線矢印コネクタ 15"/>
            <p:cNvCxnSpPr/>
            <p:nvPr/>
          </p:nvCxnSpPr>
          <p:spPr>
            <a:xfrm flipH="1">
              <a:off x="6967391" y="3252991"/>
              <a:ext cx="165470" cy="827304"/>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a:off x="8780155" y="3226174"/>
              <a:ext cx="379801" cy="854121"/>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8262056" y="3226174"/>
              <a:ext cx="203894" cy="815297"/>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cxnSp>
          <p:nvCxnSpPr>
            <p:cNvPr id="19" name="直線矢印コネクタ 18"/>
            <p:cNvCxnSpPr/>
            <p:nvPr/>
          </p:nvCxnSpPr>
          <p:spPr>
            <a:xfrm>
              <a:off x="7701473" y="3230377"/>
              <a:ext cx="32327" cy="821727"/>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sp>
          <p:nvSpPr>
            <p:cNvPr id="20" name="正方形/長方形 19"/>
            <p:cNvSpPr/>
            <p:nvPr/>
          </p:nvSpPr>
          <p:spPr>
            <a:xfrm>
              <a:off x="5025761" y="2736914"/>
              <a:ext cx="432048" cy="976934"/>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r>
                <a:rPr kumimoji="1" lang="ja-JP" altLang="en-US" sz="873" dirty="0">
                  <a:latin typeface="Meiryo UI" panose="020B0604030504040204" pitchFamily="50" charset="-128"/>
                  <a:ea typeface="Meiryo UI" panose="020B0604030504040204" pitchFamily="50" charset="-128"/>
                </a:rPr>
                <a:t>②二次医療圏</a:t>
              </a:r>
            </a:p>
          </p:txBody>
        </p:sp>
        <p:sp>
          <p:nvSpPr>
            <p:cNvPr id="21" name="台形 20"/>
            <p:cNvSpPr/>
            <p:nvPr/>
          </p:nvSpPr>
          <p:spPr>
            <a:xfrm>
              <a:off x="5511030" y="3935812"/>
              <a:ext cx="4440359" cy="939354"/>
            </a:xfrm>
            <a:prstGeom prst="trapezoid">
              <a:avLst>
                <a:gd name="adj" fmla="val 36502"/>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571"/>
            </a:p>
          </p:txBody>
        </p:sp>
        <p:sp>
          <p:nvSpPr>
            <p:cNvPr id="22" name="角丸四角形 21"/>
            <p:cNvSpPr/>
            <p:nvPr/>
          </p:nvSpPr>
          <p:spPr>
            <a:xfrm>
              <a:off x="6917420" y="5184563"/>
              <a:ext cx="1351301" cy="355443"/>
            </a:xfrm>
            <a:prstGeom prst="roundRect">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17" dirty="0">
                  <a:solidFill>
                    <a:schemeClr val="tx1"/>
                  </a:solidFill>
                  <a:latin typeface="Meiryo UI" panose="020B0604030504040204" pitchFamily="50" charset="-128"/>
                  <a:ea typeface="Meiryo UI" panose="020B0604030504040204" pitchFamily="50" charset="-128"/>
                </a:rPr>
                <a:t>当事者・家族</a:t>
              </a:r>
              <a:endParaRPr kumimoji="1" lang="ja-JP" altLang="en-US" sz="917" dirty="0">
                <a:solidFill>
                  <a:schemeClr val="tx1"/>
                </a:solidFill>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7116039" y="4506408"/>
              <a:ext cx="1051850" cy="789268"/>
              <a:chOff x="4999577" y="5071032"/>
              <a:chExt cx="1326950" cy="995859"/>
            </a:xfrm>
          </p:grpSpPr>
          <p:sp>
            <p:nvSpPr>
              <p:cNvPr id="31" name="上矢印 30"/>
              <p:cNvSpPr/>
              <p:nvPr/>
            </p:nvSpPr>
            <p:spPr>
              <a:xfrm>
                <a:off x="4999577" y="5071032"/>
                <a:ext cx="1326950" cy="799113"/>
              </a:xfrm>
              <a:prstGeom prst="up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71"/>
              </a:p>
            </p:txBody>
          </p:sp>
          <p:sp>
            <p:nvSpPr>
              <p:cNvPr id="32" name="テキスト ボックス 31"/>
              <p:cNvSpPr txBox="1"/>
              <p:nvPr/>
            </p:nvSpPr>
            <p:spPr>
              <a:xfrm>
                <a:off x="5039430" y="5273388"/>
                <a:ext cx="1224016" cy="793503"/>
              </a:xfrm>
              <a:prstGeom prst="rect">
                <a:avLst/>
              </a:prstGeom>
              <a:noFill/>
            </p:spPr>
            <p:txBody>
              <a:bodyPr wrap="square" rtlCol="0">
                <a:spAutoFit/>
              </a:bodyPr>
              <a:lstStyle/>
              <a:p>
                <a:pPr algn="ctr"/>
                <a:r>
                  <a:rPr kumimoji="1" lang="ja-JP" altLang="en-US" sz="1047" dirty="0">
                    <a:latin typeface="Meiryo UI" panose="020B0604030504040204" pitchFamily="50" charset="-128"/>
                    <a:ea typeface="Meiryo UI" panose="020B0604030504040204" pitchFamily="50" charset="-128"/>
                    <a:cs typeface="Meiryo UI" panose="020B0604030504040204" pitchFamily="50" charset="-128"/>
                  </a:rPr>
                  <a:t>診察・</a:t>
                </a:r>
                <a:endParaRPr kumimoji="1" lang="en-US" altLang="ja-JP" sz="1047"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47" dirty="0">
                    <a:latin typeface="Meiryo UI" panose="020B0604030504040204" pitchFamily="50" charset="-128"/>
                    <a:ea typeface="Meiryo UI" panose="020B0604030504040204" pitchFamily="50" charset="-128"/>
                    <a:cs typeface="Meiryo UI" panose="020B0604030504040204" pitchFamily="50" charset="-128"/>
                  </a:rPr>
                  <a:t>診療</a:t>
                </a:r>
                <a:endParaRPr kumimoji="1" lang="en-US" altLang="ja-JP" sz="1047"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873"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4" name="正方形/長方形 23"/>
            <p:cNvSpPr/>
            <p:nvPr/>
          </p:nvSpPr>
          <p:spPr>
            <a:xfrm>
              <a:off x="5025761" y="3908965"/>
              <a:ext cx="432048" cy="1033395"/>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60" dirty="0">
                  <a:latin typeface="Meiryo UI" panose="020B0604030504040204" pitchFamily="50" charset="-128"/>
                  <a:ea typeface="Meiryo UI" panose="020B0604030504040204" pitchFamily="50" charset="-128"/>
                </a:rPr>
                <a:t>③市町村域</a:t>
              </a:r>
            </a:p>
          </p:txBody>
        </p:sp>
        <p:sp>
          <p:nvSpPr>
            <p:cNvPr id="25" name="四角形吹き出し 24"/>
            <p:cNvSpPr/>
            <p:nvPr/>
          </p:nvSpPr>
          <p:spPr>
            <a:xfrm>
              <a:off x="5485153" y="4802580"/>
              <a:ext cx="1337643" cy="758336"/>
            </a:xfrm>
            <a:prstGeom prst="wedgeRectCallout">
              <a:avLst>
                <a:gd name="adj1" fmla="val 41568"/>
                <a:gd name="adj2" fmla="val -79733"/>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873" b="1" dirty="0">
                  <a:latin typeface="Meiryo UI" panose="020B0604030504040204" pitchFamily="50" charset="-128"/>
                  <a:ea typeface="Meiryo UI" panose="020B0604030504040204" pitchFamily="50" charset="-128"/>
                </a:rPr>
                <a:t>①診療支援</a:t>
              </a:r>
              <a:endParaRPr kumimoji="1" lang="en-US" altLang="ja-JP" sz="873" b="1" dirty="0">
                <a:latin typeface="Meiryo UI" panose="020B0604030504040204" pitchFamily="50" charset="-128"/>
                <a:ea typeface="Meiryo UI" panose="020B0604030504040204" pitchFamily="50" charset="-128"/>
              </a:endParaRPr>
            </a:p>
            <a:p>
              <a:r>
                <a:rPr lang="ja-JP" altLang="en-US" sz="873" dirty="0">
                  <a:latin typeface="Meiryo UI" panose="020B0604030504040204" pitchFamily="50" charset="-128"/>
                  <a:ea typeface="Meiryo UI" panose="020B0604030504040204" pitchFamily="50" charset="-128"/>
                </a:rPr>
                <a:t>　圏域内の登録医療機関の電話相談等による助言等</a:t>
              </a:r>
              <a:endParaRPr kumimoji="1" lang="ja-JP" altLang="en-US" sz="873" dirty="0">
                <a:latin typeface="Meiryo UI" panose="020B0604030504040204" pitchFamily="50" charset="-128"/>
                <a:ea typeface="Meiryo UI" panose="020B0604030504040204" pitchFamily="50" charset="-128"/>
              </a:endParaRPr>
            </a:p>
          </p:txBody>
        </p:sp>
        <p:sp>
          <p:nvSpPr>
            <p:cNvPr id="26" name="四角形吹き出し 25"/>
            <p:cNvSpPr/>
            <p:nvPr/>
          </p:nvSpPr>
          <p:spPr>
            <a:xfrm>
              <a:off x="8354513" y="4747772"/>
              <a:ext cx="1544862" cy="770840"/>
            </a:xfrm>
            <a:prstGeom prst="wedgeRectCallout">
              <a:avLst>
                <a:gd name="adj1" fmla="val -35063"/>
                <a:gd name="adj2" fmla="val -88273"/>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873" b="1" dirty="0">
                  <a:latin typeface="Meiryo UI" panose="020B0604030504040204" pitchFamily="50" charset="-128"/>
                  <a:ea typeface="Meiryo UI" panose="020B0604030504040204" pitchFamily="50" charset="-128"/>
                </a:rPr>
                <a:t>②症例検討</a:t>
              </a:r>
              <a:endParaRPr kumimoji="1" lang="en-US" altLang="ja-JP" sz="873" b="1" dirty="0">
                <a:latin typeface="Meiryo UI" panose="020B0604030504040204" pitchFamily="50" charset="-128"/>
                <a:ea typeface="Meiryo UI" panose="020B0604030504040204" pitchFamily="50" charset="-128"/>
              </a:endParaRPr>
            </a:p>
            <a:p>
              <a:r>
                <a:rPr lang="ja-JP" altLang="en-US" sz="873" dirty="0">
                  <a:latin typeface="Meiryo UI" panose="020B0604030504040204" pitchFamily="50" charset="-128"/>
                  <a:ea typeface="Meiryo UI" panose="020B0604030504040204" pitchFamily="50" charset="-128"/>
                </a:rPr>
                <a:t>圏域ごとに、医療機関間で症例検討会を実施</a:t>
              </a:r>
              <a:endParaRPr kumimoji="1" lang="ja-JP" altLang="en-US" sz="873" dirty="0">
                <a:latin typeface="Meiryo UI" panose="020B0604030504040204" pitchFamily="50" charset="-128"/>
                <a:ea typeface="Meiryo UI" panose="020B0604030504040204" pitchFamily="50" charset="-128"/>
              </a:endParaRPr>
            </a:p>
          </p:txBody>
        </p:sp>
        <p:grpSp>
          <p:nvGrpSpPr>
            <p:cNvPr id="27" name="グループ化 26"/>
            <p:cNvGrpSpPr/>
            <p:nvPr/>
          </p:nvGrpSpPr>
          <p:grpSpPr>
            <a:xfrm>
              <a:off x="9925381" y="2422265"/>
              <a:ext cx="458056" cy="2757589"/>
              <a:chOff x="9961684" y="3829472"/>
              <a:chExt cx="458056" cy="2757589"/>
            </a:xfrm>
          </p:grpSpPr>
          <p:cxnSp>
            <p:nvCxnSpPr>
              <p:cNvPr id="28" name="直線矢印コネクタ 27"/>
              <p:cNvCxnSpPr/>
              <p:nvPr/>
            </p:nvCxnSpPr>
            <p:spPr>
              <a:xfrm flipV="1">
                <a:off x="10172304" y="4149499"/>
                <a:ext cx="10809" cy="2101139"/>
              </a:xfrm>
              <a:prstGeom prst="straightConnector1">
                <a:avLst/>
              </a:prstGeom>
              <a:ln w="57150">
                <a:solidFill>
                  <a:srgbClr val="CC000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29" name="正方形/長方形 28"/>
              <p:cNvSpPr/>
              <p:nvPr/>
            </p:nvSpPr>
            <p:spPr>
              <a:xfrm>
                <a:off x="9987692" y="6176672"/>
                <a:ext cx="432048" cy="41038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r>
                  <a:rPr kumimoji="1" lang="ja-JP" altLang="en-US" sz="917" dirty="0">
                    <a:latin typeface="Meiryo UI" panose="020B0604030504040204" pitchFamily="50" charset="-128"/>
                    <a:ea typeface="Meiryo UI" panose="020B0604030504040204" pitchFamily="50" charset="-128"/>
                  </a:rPr>
                  <a:t>小</a:t>
                </a:r>
              </a:p>
            </p:txBody>
          </p:sp>
          <p:sp>
            <p:nvSpPr>
              <p:cNvPr id="30" name="正方形/長方形 29"/>
              <p:cNvSpPr/>
              <p:nvPr/>
            </p:nvSpPr>
            <p:spPr>
              <a:xfrm>
                <a:off x="9961684" y="3829472"/>
                <a:ext cx="432048" cy="36550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r>
                  <a:rPr kumimoji="1" lang="ja-JP" altLang="en-US" sz="917" dirty="0">
                    <a:latin typeface="Meiryo UI" panose="020B0604030504040204" pitchFamily="50" charset="-128"/>
                    <a:ea typeface="Meiryo UI" panose="020B0604030504040204" pitchFamily="50" charset="-128"/>
                  </a:rPr>
                  <a:t>大</a:t>
                </a:r>
              </a:p>
            </p:txBody>
          </p:sp>
        </p:grpSp>
      </p:grpSp>
      <p:sp>
        <p:nvSpPr>
          <p:cNvPr id="45" name="テキスト ボックス 44"/>
          <p:cNvSpPr txBox="1"/>
          <p:nvPr/>
        </p:nvSpPr>
        <p:spPr>
          <a:xfrm>
            <a:off x="204945" y="5196232"/>
            <a:ext cx="8673241" cy="1354217"/>
          </a:xfrm>
          <a:prstGeom prst="rect">
            <a:avLst/>
          </a:prstGeom>
          <a:solidFill>
            <a:schemeClr val="accent4">
              <a:lumMod val="40000"/>
              <a:lumOff val="60000"/>
            </a:schemeClr>
          </a:solidFill>
          <a:ln>
            <a:solidFill>
              <a:schemeClr val="tx1"/>
            </a:solidFill>
          </a:ln>
        </p:spPr>
        <p:txBody>
          <a:bodyPr wrap="square" rtlCol="0">
            <a:spAutoFit/>
          </a:bodyPr>
          <a:lstStyle/>
          <a:p>
            <a:pPr>
              <a:spcAft>
                <a:spcPts val="600"/>
              </a:spcAft>
            </a:pP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現状と課題（拠点医療機関へのヒアリングより抜粋）</a:t>
            </a:r>
            <a:r>
              <a:rPr kumimoji="1" lang="en-US" altLang="ja-JP" sz="1400" dirty="0">
                <a:latin typeface="UD デジタル 教科書体 NK-B" panose="02020700000000000000" pitchFamily="18" charset="-128"/>
                <a:ea typeface="UD デジタル 教科書体 NK-B" panose="02020700000000000000" pitchFamily="18" charset="-128"/>
              </a:rPr>
              <a:t>】</a:t>
            </a:r>
          </a:p>
          <a:p>
            <a:pPr fontAlgn="t">
              <a:spcBef>
                <a:spcPts val="600"/>
              </a:spcBef>
            </a:pPr>
            <a:r>
              <a:rPr kumimoji="1" lang="ja-JP" altLang="ja-JP" sz="1200" dirty="0">
                <a:latin typeface="UD デジタル 教科書体 NK-B" panose="02020700000000000000" pitchFamily="18" charset="-128"/>
                <a:ea typeface="UD デジタル 教科書体 NK-B" panose="02020700000000000000" pitchFamily="18" charset="-128"/>
              </a:rPr>
              <a:t>〇症例検討会を実施することで、地域の医師と直接接して生の声を知り、つながることができると、患者の紹介等もしやすい</a:t>
            </a:r>
            <a:endParaRPr lang="ja-JP" altLang="ja-JP" sz="1200" dirty="0">
              <a:latin typeface="UD デジタル 教科書体 NK-B" panose="02020700000000000000" pitchFamily="18" charset="-128"/>
              <a:ea typeface="UD デジタル 教科書体 NK-B" panose="02020700000000000000" pitchFamily="18" charset="-128"/>
            </a:endParaRPr>
          </a:p>
          <a:p>
            <a:pPr fontAlgn="t">
              <a:spcBef>
                <a:spcPts val="600"/>
              </a:spcBef>
            </a:pPr>
            <a:r>
              <a:rPr kumimoji="1" lang="ja-JP" altLang="ja-JP" sz="1200" dirty="0">
                <a:latin typeface="UD デジタル 教科書体 NK-B" panose="02020700000000000000" pitchFamily="18" charset="-128"/>
                <a:ea typeface="UD デジタル 教科書体 NK-B" panose="02020700000000000000" pitchFamily="18" charset="-128"/>
              </a:rPr>
              <a:t>〇就労・就学している人であれば、地域のクリニックの方が通院しやすいため、就労・就学は逆紹介のタイミングの一つである。</a:t>
            </a:r>
            <a:endParaRPr lang="ja-JP" altLang="ja-JP" sz="1200" dirty="0">
              <a:latin typeface="UD デジタル 教科書体 NK-B" panose="02020700000000000000" pitchFamily="18" charset="-128"/>
              <a:ea typeface="UD デジタル 教科書体 NK-B" panose="02020700000000000000" pitchFamily="18" charset="-128"/>
            </a:endParaRPr>
          </a:p>
          <a:p>
            <a:pPr fontAlgn="t">
              <a:spcBef>
                <a:spcPts val="600"/>
              </a:spcBef>
              <a:spcAft>
                <a:spcPts val="600"/>
              </a:spcAft>
            </a:pPr>
            <a:r>
              <a:rPr kumimoji="1" lang="ja-JP" altLang="ja-JP" sz="1200" dirty="0">
                <a:latin typeface="UD デジタル 教科書体 NK-B" panose="02020700000000000000" pitchFamily="18" charset="-128"/>
                <a:ea typeface="UD デジタル 教科書体 NK-B" panose="02020700000000000000" pitchFamily="18" charset="-128"/>
              </a:rPr>
              <a:t>〇患者を地域のクリニックに返していかないと、診療枠の空きは出ないが、地域のクリニックで発達障がいの患者を受け入れると診断・処方以外の相談対応によって診療枠が圧迫される傾向にあるため、ネットワークの登録や逆紹介の受入につながりにくい</a:t>
            </a:r>
            <a:r>
              <a:rPr kumimoji="1" lang="ja-JP" altLang="en-US" sz="1200" dirty="0">
                <a:latin typeface="UD デジタル 教科書体 NK-B" panose="02020700000000000000" pitchFamily="18" charset="-128"/>
                <a:ea typeface="UD デジタル 教科書体 NK-B" panose="02020700000000000000" pitchFamily="18" charset="-128"/>
              </a:rPr>
              <a:t>。</a:t>
            </a:r>
            <a:endParaRPr lang="ja-JP" altLang="ja-JP" sz="1200" dirty="0">
              <a:latin typeface="UD デジタル 教科書体 NK-B" panose="02020700000000000000" pitchFamily="18" charset="-128"/>
              <a:ea typeface="UD デジタル 教科書体 NK-B" panose="02020700000000000000" pitchFamily="18" charset="-128"/>
            </a:endParaRPr>
          </a:p>
        </p:txBody>
      </p:sp>
      <p:sp>
        <p:nvSpPr>
          <p:cNvPr id="46" name="正方形/長方形 45"/>
          <p:cNvSpPr/>
          <p:nvPr/>
        </p:nvSpPr>
        <p:spPr bwMode="hidden">
          <a:xfrm>
            <a:off x="6520368" y="3300659"/>
            <a:ext cx="164723" cy="984141"/>
          </a:xfrm>
          <a:prstGeom prst="rect">
            <a:avLst/>
          </a:prstGeom>
          <a:ln>
            <a:no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r>
              <a:rPr kumimoji="1" lang="ja-JP" altLang="en-US" sz="917" dirty="0">
                <a:latin typeface="Meiryo UI" panose="020B0604030504040204" pitchFamily="50" charset="-128"/>
                <a:ea typeface="Meiryo UI" panose="020B0604030504040204" pitchFamily="50" charset="-128"/>
              </a:rPr>
              <a:t>対応の困難性</a:t>
            </a:r>
          </a:p>
        </p:txBody>
      </p:sp>
      <p:sp>
        <p:nvSpPr>
          <p:cNvPr id="47" name="スライド番号プレースホルダー 1"/>
          <p:cNvSpPr txBox="1">
            <a:spLocks/>
          </p:cNvSpPr>
          <p:nvPr/>
        </p:nvSpPr>
        <p:spPr>
          <a:xfrm>
            <a:off x="6610350" y="6508751"/>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F044110-C8C5-4837-8817-7F8B4D0D154B}" type="slidenum">
              <a:rPr kumimoji="1" lang="ja-JP" altLang="en-US" b="1" smtClean="0">
                <a:solidFill>
                  <a:schemeClr val="tx1"/>
                </a:solidFill>
              </a:rPr>
              <a:pPr/>
              <a:t>4</a:t>
            </a:fld>
            <a:endParaRPr kumimoji="1" lang="ja-JP" altLang="en-US" b="1">
              <a:solidFill>
                <a:schemeClr val="tx1"/>
              </a:solidFill>
            </a:endParaRPr>
          </a:p>
        </p:txBody>
      </p:sp>
    </p:spTree>
    <p:extLst>
      <p:ext uri="{BB962C8B-B14F-4D97-AF65-F5344CB8AC3E}">
        <p14:creationId xmlns:p14="http://schemas.microsoft.com/office/powerpoint/2010/main" val="227938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07187" y="180072"/>
            <a:ext cx="4007613" cy="307873"/>
          </a:xfrm>
          <a:prstGeom prst="rect">
            <a:avLst/>
          </a:prstGeom>
        </p:spPr>
        <p:txBody>
          <a:bodyPr>
            <a:noAutofit/>
          </a:bodyPr>
          <a:lstStyle>
            <a:lvl1pPr algn="ctr" defTabSz="1043056" rtl="0" eaLnBrk="1" latinLnBrk="0" hangingPunct="1">
              <a:spcBef>
                <a:spcPct val="0"/>
              </a:spcBef>
              <a:buNone/>
              <a:defRPr kumimoji="1" sz="5000" kern="1200">
                <a:solidFill>
                  <a:schemeClr val="tx1"/>
                </a:solidFill>
                <a:latin typeface="+mj-lt"/>
                <a:ea typeface="+mj-ea"/>
                <a:cs typeface="+mj-cs"/>
              </a:defRPr>
            </a:lvl1pPr>
          </a:lstStyle>
          <a:p>
            <a:pPr algn="l"/>
            <a:r>
              <a:rPr lang="ja-JP" altLang="en-US" sz="1600" b="1" u="sng" dirty="0">
                <a:latin typeface="+mn-ea"/>
                <a:ea typeface="+mn-ea"/>
              </a:rPr>
              <a:t>③拠点医療機関のアセスメント機能強化</a:t>
            </a:r>
          </a:p>
        </p:txBody>
      </p:sp>
      <p:sp>
        <p:nvSpPr>
          <p:cNvPr id="124" name="角丸四角形 123"/>
          <p:cNvSpPr/>
          <p:nvPr/>
        </p:nvSpPr>
        <p:spPr bwMode="white">
          <a:xfrm>
            <a:off x="2898616" y="2808072"/>
            <a:ext cx="458630" cy="485484"/>
          </a:xfrm>
          <a:prstGeom prst="roundRect">
            <a:avLst/>
          </a:prstGeom>
          <a:solidFill>
            <a:schemeClr val="lt1">
              <a:alpha val="0"/>
            </a:schemeClr>
          </a:solidFill>
          <a:ln w="9525">
            <a:noFill/>
          </a:ln>
        </p:spPr>
        <p:style>
          <a:lnRef idx="2">
            <a:schemeClr val="accent6"/>
          </a:lnRef>
          <a:fillRef idx="1">
            <a:schemeClr val="lt1"/>
          </a:fillRef>
          <a:effectRef idx="0">
            <a:schemeClr val="accent6"/>
          </a:effectRef>
          <a:fontRef idx="minor">
            <a:schemeClr val="dk1"/>
          </a:fontRef>
        </p:style>
        <p:txBody>
          <a:bodyPr lIns="0" rIns="0" rtlCol="0" anchor="ctr"/>
          <a:lstStyle/>
          <a:p>
            <a:endParaRPr kumimoji="1" lang="ja-JP" altLang="en-US" sz="1026"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21421" y="719720"/>
            <a:ext cx="8709928" cy="1754326"/>
          </a:xfrm>
          <a:prstGeom prst="rect">
            <a:avLst/>
          </a:prstGeom>
          <a:ln w="12700">
            <a:solidFill>
              <a:srgbClr val="002060"/>
            </a:solidFill>
          </a:ln>
        </p:spPr>
        <p:txBody>
          <a:bodyPr wrap="square">
            <a:spAutoFit/>
          </a:bodyPr>
          <a:lstStyle/>
          <a:p>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200" dirty="0">
                <a:latin typeface="UD デジタル 教科書体 NK-B" panose="02020700000000000000" pitchFamily="18" charset="-128"/>
                <a:ea typeface="UD デジタル 教科書体 NK-B" panose="02020700000000000000" pitchFamily="18" charset="-128"/>
              </a:rPr>
              <a:t>概要</a:t>
            </a:r>
            <a:r>
              <a:rPr lang="en-US" altLang="ja-JP" sz="1200" dirty="0">
                <a:latin typeface="UD デジタル 教科書体 NK-B" panose="02020700000000000000" pitchFamily="18" charset="-128"/>
                <a:ea typeface="UD デジタル 教科書体 NK-B" panose="02020700000000000000" pitchFamily="18" charset="-128"/>
              </a:rPr>
              <a:t>】</a:t>
            </a:r>
          </a:p>
          <a:p>
            <a:r>
              <a:rPr lang="ja-JP" altLang="en-US" sz="1200" dirty="0">
                <a:latin typeface="UD デジタル 教科書体 NK-B" panose="02020700000000000000" pitchFamily="18" charset="-128"/>
                <a:ea typeface="UD デジタル 教科書体 NK-B" panose="02020700000000000000" pitchFamily="18" charset="-128"/>
              </a:rPr>
              <a:t>　拠点医療機関に心理士等を配置し、圏域内の市町村保健センターから提出される発達障がいが疑われる子どもの問診票の内容に基づき、診療に必要な情報を整理し、　①医師と相談のうえ、受診可能な医療機関を紹介する。また、②拠点医療機関での初診に要する時間の短縮を図る。</a:t>
            </a:r>
            <a:endParaRPr lang="en-US" altLang="ja-JP" sz="1200" dirty="0">
              <a:latin typeface="UD デジタル 教科書体 NK-B" panose="02020700000000000000" pitchFamily="18" charset="-128"/>
              <a:ea typeface="UD デジタル 教科書体 NK-B" panose="02020700000000000000" pitchFamily="18" charset="-128"/>
            </a:endParaRPr>
          </a:p>
          <a:p>
            <a:endParaRPr lang="en-US" altLang="ja-JP" sz="1200" dirty="0">
              <a:latin typeface="UD デジタル 教科書体 NK-B" panose="02020700000000000000" pitchFamily="18" charset="-128"/>
              <a:ea typeface="UD デジタル 教科書体 NK-B" panose="02020700000000000000" pitchFamily="18" charset="-128"/>
            </a:endParaRPr>
          </a:p>
          <a:p>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200" dirty="0">
                <a:latin typeface="UD デジタル 教科書体 NK-B" panose="02020700000000000000" pitchFamily="18" charset="-128"/>
                <a:ea typeface="UD デジタル 教科書体 NK-B" panose="02020700000000000000" pitchFamily="18" charset="-128"/>
              </a:rPr>
              <a:t>目的</a:t>
            </a:r>
            <a:r>
              <a:rPr lang="en-US" altLang="ja-JP" sz="1200" dirty="0">
                <a:latin typeface="UD デジタル 教科書体 NK-B" panose="02020700000000000000" pitchFamily="18" charset="-128"/>
                <a:ea typeface="UD デジタル 教科書体 NK-B" panose="02020700000000000000" pitchFamily="18" charset="-128"/>
              </a:rPr>
              <a:t>】</a:t>
            </a:r>
            <a:endParaRPr lang="ja-JP" altLang="en-US" sz="12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　拠点医療機関への受診集中を回避し、負担の軽減を図り、初診待機期間の短縮を図る。</a:t>
            </a:r>
            <a:endParaRPr lang="en-US" altLang="ja-JP" sz="1200" dirty="0">
              <a:latin typeface="UD デジタル 教科書体 NK-B" panose="02020700000000000000" pitchFamily="18" charset="-128"/>
              <a:ea typeface="UD デジタル 教科書体 NK-B" panose="02020700000000000000" pitchFamily="18" charset="-128"/>
            </a:endParaRPr>
          </a:p>
          <a:p>
            <a:endParaRPr lang="en-US" altLang="ja-JP" sz="1200" dirty="0">
              <a:latin typeface="UD デジタル 教科書体 NK-B" panose="02020700000000000000" pitchFamily="18" charset="-128"/>
              <a:ea typeface="UD デジタル 教科書体 NK-B" panose="02020700000000000000" pitchFamily="18" charset="-128"/>
            </a:endParaRPr>
          </a:p>
          <a:p>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200" dirty="0">
                <a:latin typeface="UD デジタル 教科書体 NK-B" panose="02020700000000000000" pitchFamily="18" charset="-128"/>
                <a:ea typeface="UD デジタル 教科書体 NK-B" panose="02020700000000000000" pitchFamily="18" charset="-128"/>
              </a:rPr>
              <a:t>委託先</a:t>
            </a:r>
            <a:r>
              <a:rPr lang="en-US" altLang="ja-JP" sz="1200" dirty="0">
                <a:latin typeface="UD デジタル 教科書体 NK-B" panose="02020700000000000000" pitchFamily="18" charset="-128"/>
                <a:ea typeface="UD デジタル 教科書体 NK-B" panose="02020700000000000000" pitchFamily="18" charset="-128"/>
              </a:rPr>
              <a:t>】 </a:t>
            </a:r>
            <a:r>
              <a:rPr lang="ja-JP" altLang="en-US" sz="1200" dirty="0">
                <a:latin typeface="UD デジタル 教科書体 NK-B" panose="02020700000000000000" pitchFamily="18" charset="-128"/>
                <a:ea typeface="UD デジタル 教科書体 NK-B" panose="02020700000000000000" pitchFamily="18" charset="-128"/>
              </a:rPr>
              <a:t>大阪母子医療センター</a:t>
            </a:r>
            <a:endParaRPr lang="en-US" altLang="ja-JP" sz="1200" dirty="0">
              <a:latin typeface="UD デジタル 教科書体 NK-B" panose="02020700000000000000" pitchFamily="18" charset="-128"/>
              <a:ea typeface="UD デジタル 教科書体 NK-B" panose="02020700000000000000" pitchFamily="18" charset="-128"/>
            </a:endParaRPr>
          </a:p>
        </p:txBody>
      </p:sp>
      <p:grpSp>
        <p:nvGrpSpPr>
          <p:cNvPr id="4" name="グループ化 3"/>
          <p:cNvGrpSpPr/>
          <p:nvPr/>
        </p:nvGrpSpPr>
        <p:grpSpPr>
          <a:xfrm>
            <a:off x="1740914" y="2705821"/>
            <a:ext cx="5771593" cy="3827660"/>
            <a:chOff x="519209" y="576779"/>
            <a:chExt cx="6226530" cy="3835530"/>
          </a:xfrm>
        </p:grpSpPr>
        <p:sp>
          <p:nvSpPr>
            <p:cNvPr id="5" name="正方形/長方形 4"/>
            <p:cNvSpPr/>
            <p:nvPr/>
          </p:nvSpPr>
          <p:spPr>
            <a:xfrm>
              <a:off x="519209" y="576779"/>
              <a:ext cx="6226530" cy="3835530"/>
            </a:xfrm>
            <a:prstGeom prst="rect">
              <a:avLst/>
            </a:prstGeom>
            <a:solidFill>
              <a:schemeClr val="bg1"/>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539" dirty="0"/>
            </a:p>
          </p:txBody>
        </p:sp>
        <p:sp>
          <p:nvSpPr>
            <p:cNvPr id="70" name="角丸四角形 69"/>
            <p:cNvSpPr/>
            <p:nvPr/>
          </p:nvSpPr>
          <p:spPr>
            <a:xfrm>
              <a:off x="1993735" y="3361022"/>
              <a:ext cx="1370470" cy="793318"/>
            </a:xfrm>
            <a:prstGeom prst="roundRect">
              <a:avLst>
                <a:gd name="adj" fmla="val 6488"/>
              </a:avLst>
            </a:prstGeom>
            <a:ln w="9525">
              <a:solidFill>
                <a:schemeClr val="tx1"/>
              </a:solidFill>
              <a:prstDash val="solid"/>
            </a:ln>
          </p:spPr>
          <p:style>
            <a:lnRef idx="2">
              <a:schemeClr val="accent6"/>
            </a:lnRef>
            <a:fillRef idx="1">
              <a:schemeClr val="lt1"/>
            </a:fillRef>
            <a:effectRef idx="0">
              <a:schemeClr val="accent6"/>
            </a:effectRef>
            <a:fontRef idx="minor">
              <a:schemeClr val="dk1"/>
            </a:fontRef>
          </p:style>
          <p:txBody>
            <a:bodyPr lIns="0" tIns="30784" rIns="0" bIns="30784" rtlCol="0" anchor="t" anchorCtr="0"/>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市町村</a:t>
              </a:r>
            </a:p>
          </p:txBody>
        </p:sp>
        <p:grpSp>
          <p:nvGrpSpPr>
            <p:cNvPr id="112" name="グループ化 111"/>
            <p:cNvGrpSpPr/>
            <p:nvPr/>
          </p:nvGrpSpPr>
          <p:grpSpPr>
            <a:xfrm>
              <a:off x="4512173" y="1348286"/>
              <a:ext cx="1533490" cy="1386256"/>
              <a:chOff x="2077497" y="5455616"/>
              <a:chExt cx="1370470" cy="1386256"/>
            </a:xfrm>
          </p:grpSpPr>
          <p:sp>
            <p:nvSpPr>
              <p:cNvPr id="115" name="角丸四角形 114"/>
              <p:cNvSpPr/>
              <p:nvPr/>
            </p:nvSpPr>
            <p:spPr>
              <a:xfrm>
                <a:off x="2077497" y="5455616"/>
                <a:ext cx="1370470" cy="1386256"/>
              </a:xfrm>
              <a:prstGeom prst="roundRect">
                <a:avLst>
                  <a:gd name="adj" fmla="val 6488"/>
                </a:avLst>
              </a:prstGeom>
              <a:ln w="9525">
                <a:solidFill>
                  <a:schemeClr val="tx1"/>
                </a:solidFill>
                <a:prstDash val="solid"/>
              </a:ln>
            </p:spPr>
            <p:style>
              <a:lnRef idx="2">
                <a:schemeClr val="accent6"/>
              </a:lnRef>
              <a:fillRef idx="1">
                <a:schemeClr val="lt1"/>
              </a:fillRef>
              <a:effectRef idx="0">
                <a:schemeClr val="accent6"/>
              </a:effectRef>
              <a:fontRef idx="minor">
                <a:schemeClr val="dk1"/>
              </a:fontRef>
            </p:style>
            <p:txBody>
              <a:bodyPr lIns="0" tIns="30784" rIns="0" bIns="30784" rtlCol="0" anchor="t" anchorCtr="0"/>
              <a:lstStyle/>
              <a:p>
                <a:pPr algn="ctr"/>
                <a:endParaRPr kumimoji="1" lang="ja-JP" altLang="en-US" sz="1026"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2200520" y="5710751"/>
                <a:ext cx="1124424" cy="4096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latin typeface="Meiryo UI" panose="020B0604030504040204" pitchFamily="50" charset="-128"/>
                    <a:ea typeface="Meiryo UI" panose="020B0604030504040204" pitchFamily="50" charset="-128"/>
                  </a:rPr>
                  <a:t>登録医療機関</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26" name="左中かっこ 125"/>
            <p:cNvSpPr/>
            <p:nvPr/>
          </p:nvSpPr>
          <p:spPr>
            <a:xfrm>
              <a:off x="1526350" y="707852"/>
              <a:ext cx="273291" cy="1865698"/>
            </a:xfrm>
            <a:prstGeom prst="leftBrace">
              <a:avLst>
                <a:gd name="adj1" fmla="val 8333"/>
                <a:gd name="adj2" fmla="val 41972"/>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539"/>
            </a:p>
          </p:txBody>
        </p:sp>
        <p:sp>
          <p:nvSpPr>
            <p:cNvPr id="127" name="角丸四角形 126"/>
            <p:cNvSpPr/>
            <p:nvPr/>
          </p:nvSpPr>
          <p:spPr bwMode="hidden">
            <a:xfrm>
              <a:off x="578497" y="1237572"/>
              <a:ext cx="1035468" cy="534696"/>
            </a:xfrm>
            <a:prstGeom prst="roundRect">
              <a:avLst/>
            </a:prstGeom>
            <a:ln w="9525">
              <a:no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心理士等を拠点</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医療機関に配置</a:t>
              </a:r>
            </a:p>
          </p:txBody>
        </p:sp>
        <p:grpSp>
          <p:nvGrpSpPr>
            <p:cNvPr id="41" name="グループ化 40"/>
            <p:cNvGrpSpPr/>
            <p:nvPr/>
          </p:nvGrpSpPr>
          <p:grpSpPr bwMode="hidden">
            <a:xfrm>
              <a:off x="2182944" y="2627700"/>
              <a:ext cx="941579" cy="739048"/>
              <a:chOff x="7360307" y="3664339"/>
              <a:chExt cx="941579" cy="739048"/>
            </a:xfrm>
          </p:grpSpPr>
          <p:sp>
            <p:nvSpPr>
              <p:cNvPr id="83" name="角丸四角形 82"/>
              <p:cNvSpPr/>
              <p:nvPr/>
            </p:nvSpPr>
            <p:spPr bwMode="hidden">
              <a:xfrm>
                <a:off x="7360307" y="3737457"/>
                <a:ext cx="324682" cy="602289"/>
              </a:xfrm>
              <a:prstGeom prst="roundRect">
                <a:avLst/>
              </a:prstGeom>
              <a:solidFill>
                <a:schemeClr val="lt1">
                  <a:alpha val="0"/>
                </a:schemeClr>
              </a:solidFill>
              <a:ln w="9525">
                <a:noFill/>
              </a:ln>
            </p:spPr>
            <p:style>
              <a:lnRef idx="2">
                <a:schemeClr val="accent6"/>
              </a:lnRef>
              <a:fillRef idx="1">
                <a:schemeClr val="lt1"/>
              </a:fillRef>
              <a:effectRef idx="0">
                <a:schemeClr val="accent6"/>
              </a:effectRef>
              <a:fontRef idx="minor">
                <a:schemeClr val="dk1"/>
              </a:fontRef>
            </p:style>
            <p:txBody>
              <a:bodyPr vert="eaVert" lIns="0" rIns="0" rtlCol="0" anchor="ctr"/>
              <a:lstStyle/>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訪問</a:t>
                </a:r>
              </a:p>
            </p:txBody>
          </p:sp>
          <p:sp>
            <p:nvSpPr>
              <p:cNvPr id="82" name="角丸四角形 81"/>
              <p:cNvSpPr/>
              <p:nvPr/>
            </p:nvSpPr>
            <p:spPr bwMode="hidden">
              <a:xfrm>
                <a:off x="8013739" y="3664339"/>
                <a:ext cx="288147" cy="739048"/>
              </a:xfrm>
              <a:prstGeom prst="roundRect">
                <a:avLst/>
              </a:prstGeom>
              <a:solidFill>
                <a:schemeClr val="lt1">
                  <a:alpha val="0"/>
                </a:schemeClr>
              </a:solidFill>
              <a:ln w="9525">
                <a:noFill/>
              </a:ln>
            </p:spPr>
            <p:style>
              <a:lnRef idx="2">
                <a:schemeClr val="accent6"/>
              </a:lnRef>
              <a:fillRef idx="1">
                <a:schemeClr val="lt1"/>
              </a:fillRef>
              <a:effectRef idx="0">
                <a:schemeClr val="accent6"/>
              </a:effectRef>
              <a:fontRef idx="minor">
                <a:schemeClr val="dk1"/>
              </a:fontRef>
            </p:style>
            <p:txBody>
              <a:bodyPr vert="eaVert" lIns="0" rIns="0" rtlCol="0" anchor="ctr"/>
              <a:lstStyle/>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情報収集</a:t>
                </a:r>
              </a:p>
            </p:txBody>
          </p:sp>
        </p:grpSp>
        <p:cxnSp>
          <p:nvCxnSpPr>
            <p:cNvPr id="9" name="直線矢印コネクタ 8"/>
            <p:cNvCxnSpPr/>
            <p:nvPr/>
          </p:nvCxnSpPr>
          <p:spPr>
            <a:xfrm>
              <a:off x="3316022" y="2081770"/>
              <a:ext cx="113309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bwMode="hidden">
            <a:xfrm>
              <a:off x="3440376" y="2252246"/>
              <a:ext cx="1078875" cy="588221"/>
            </a:xfrm>
            <a:prstGeom prst="roundRect">
              <a:avLst/>
            </a:prstGeom>
            <a:solidFill>
              <a:schemeClr val="lt1">
                <a:alpha val="0"/>
              </a:schemeClr>
            </a:solidFill>
            <a:ln w="9525">
              <a:noFill/>
            </a:ln>
          </p:spPr>
          <p:style>
            <a:lnRef idx="2">
              <a:schemeClr val="accent6"/>
            </a:lnRef>
            <a:fillRef idx="1">
              <a:schemeClr val="lt1"/>
            </a:fillRef>
            <a:effectRef idx="0">
              <a:schemeClr val="accent6"/>
            </a:effectRef>
            <a:fontRef idx="minor">
              <a:schemeClr val="dk1"/>
            </a:fontRef>
          </p:style>
          <p:txBody>
            <a:bodyPr vert="horz" lIns="0" rIns="0" rtlCol="0" anchor="ctr"/>
            <a:lstStyle/>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①適切な医療</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　機関につなぐ</a:t>
              </a:r>
            </a:p>
          </p:txBody>
        </p:sp>
        <p:sp>
          <p:nvSpPr>
            <p:cNvPr id="105" name="角丸四角形 104"/>
            <p:cNvSpPr/>
            <p:nvPr/>
          </p:nvSpPr>
          <p:spPr>
            <a:xfrm>
              <a:off x="1905482" y="733486"/>
              <a:ext cx="1477720" cy="1812871"/>
            </a:xfrm>
            <a:prstGeom prst="roundRect">
              <a:avLst>
                <a:gd name="adj" fmla="val 5717"/>
              </a:avLst>
            </a:prstGeom>
            <a:solidFill>
              <a:schemeClr val="accent5">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61" name="正方形/長方形 60"/>
            <p:cNvSpPr/>
            <p:nvPr/>
          </p:nvSpPr>
          <p:spPr>
            <a:xfrm>
              <a:off x="1998261" y="799792"/>
              <a:ext cx="1262895" cy="4096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拠点医療機関</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2" name="グループ化 61"/>
            <p:cNvGrpSpPr/>
            <p:nvPr/>
          </p:nvGrpSpPr>
          <p:grpSpPr>
            <a:xfrm>
              <a:off x="2552505" y="1627587"/>
              <a:ext cx="191619" cy="346793"/>
              <a:chOff x="1943457" y="605151"/>
              <a:chExt cx="383281" cy="732873"/>
            </a:xfrm>
            <a:solidFill>
              <a:srgbClr val="FFFF00"/>
            </a:solidFill>
          </p:grpSpPr>
          <p:sp>
            <p:nvSpPr>
              <p:cNvPr id="63" name="フローチャート: 論理積ゲート 62"/>
              <p:cNvSpPr/>
              <p:nvPr/>
            </p:nvSpPr>
            <p:spPr>
              <a:xfrm rot="16200000">
                <a:off x="1932096" y="943382"/>
                <a:ext cx="406003" cy="383281"/>
              </a:xfrm>
              <a:prstGeom prst="flowChartDelay">
                <a:avLst/>
              </a:prstGeom>
              <a:solidFill>
                <a:schemeClr val="accent4">
                  <a:lumMod val="60000"/>
                  <a:lumOff val="4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64" name="楕円 63"/>
              <p:cNvSpPr/>
              <p:nvPr/>
            </p:nvSpPr>
            <p:spPr>
              <a:xfrm>
                <a:off x="1977646" y="605151"/>
                <a:ext cx="299013" cy="305753"/>
              </a:xfrm>
              <a:prstGeom prst="ellipse">
                <a:avLst/>
              </a:prstGeom>
              <a:solidFill>
                <a:schemeClr val="accent4">
                  <a:lumMod val="60000"/>
                  <a:lumOff val="4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grpSp>
        <p:sp>
          <p:nvSpPr>
            <p:cNvPr id="68" name="角丸四角形 67"/>
            <p:cNvSpPr/>
            <p:nvPr/>
          </p:nvSpPr>
          <p:spPr>
            <a:xfrm>
              <a:off x="2064130" y="1290768"/>
              <a:ext cx="1133692" cy="259670"/>
            </a:xfrm>
            <a:prstGeom prst="roundRect">
              <a:avLst/>
            </a:prstGeom>
            <a:ln w="9525">
              <a:solidFill>
                <a:schemeClr val="tx1"/>
              </a:solidFill>
              <a:prstDash val="sysDash"/>
            </a:ln>
          </p:spPr>
          <p:style>
            <a:lnRef idx="2">
              <a:schemeClr val="accent6"/>
            </a:lnRef>
            <a:fillRef idx="1">
              <a:schemeClr val="lt1"/>
            </a:fillRef>
            <a:effectRef idx="0">
              <a:schemeClr val="accent6"/>
            </a:effectRef>
            <a:fontRef idx="minor">
              <a:schemeClr val="dk1"/>
            </a:fontRef>
          </p:style>
          <p:txBody>
            <a:bodyPr lIns="0" tIns="30784" rIns="0" bIns="30784" rtlCol="0" anchor="ct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心理士等</a:t>
              </a:r>
            </a:p>
          </p:txBody>
        </p:sp>
        <p:sp>
          <p:nvSpPr>
            <p:cNvPr id="6" name="正方形/長方形 5"/>
            <p:cNvSpPr/>
            <p:nvPr/>
          </p:nvSpPr>
          <p:spPr>
            <a:xfrm>
              <a:off x="1971588" y="2112920"/>
              <a:ext cx="1321036" cy="2423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アセスメント</a:t>
              </a:r>
            </a:p>
          </p:txBody>
        </p:sp>
      </p:grpSp>
      <p:sp>
        <p:nvSpPr>
          <p:cNvPr id="73" name="正方形/長方形 72"/>
          <p:cNvSpPr/>
          <p:nvPr/>
        </p:nvSpPr>
        <p:spPr>
          <a:xfrm>
            <a:off x="3283089" y="5784441"/>
            <a:ext cx="961503" cy="263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latin typeface="Meiryo UI" panose="020B0604030504040204" pitchFamily="50" charset="-128"/>
                <a:ea typeface="Meiryo UI" panose="020B0604030504040204" pitchFamily="50" charset="-128"/>
              </a:rPr>
              <a:t>保健センター</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5" name="グループ化 34"/>
          <p:cNvGrpSpPr/>
          <p:nvPr/>
        </p:nvGrpSpPr>
        <p:grpSpPr>
          <a:xfrm>
            <a:off x="6053952" y="4238810"/>
            <a:ext cx="197812" cy="341468"/>
            <a:chOff x="2678142" y="1692399"/>
            <a:chExt cx="238994" cy="576068"/>
          </a:xfrm>
          <a:solidFill>
            <a:srgbClr val="FFFF00"/>
          </a:solidFill>
        </p:grpSpPr>
        <p:sp>
          <p:nvSpPr>
            <p:cNvPr id="36" name="フローチャート: 論理積ゲート 35"/>
            <p:cNvSpPr/>
            <p:nvPr/>
          </p:nvSpPr>
          <p:spPr>
            <a:xfrm rot="16200000">
              <a:off x="2629103" y="1980434"/>
              <a:ext cx="360041" cy="216025"/>
            </a:xfrm>
            <a:prstGeom prst="flowChartDelay">
              <a:avLst/>
            </a:prstGeom>
            <a:grp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
          <p:nvSpPr>
            <p:cNvPr id="37" name="楕円 36"/>
            <p:cNvSpPr/>
            <p:nvPr/>
          </p:nvSpPr>
          <p:spPr>
            <a:xfrm>
              <a:off x="2678142" y="1692399"/>
              <a:ext cx="216024" cy="216024"/>
            </a:xfrm>
            <a:prstGeom prst="ellipse">
              <a:avLst/>
            </a:prstGeom>
            <a:grp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grpSp>
      <p:sp>
        <p:nvSpPr>
          <p:cNvPr id="38" name="角丸四角形 37"/>
          <p:cNvSpPr/>
          <p:nvPr/>
        </p:nvSpPr>
        <p:spPr bwMode="hidden">
          <a:xfrm>
            <a:off x="4481651" y="2953248"/>
            <a:ext cx="1533684" cy="352921"/>
          </a:xfrm>
          <a:prstGeom prst="roundRect">
            <a:avLst/>
          </a:prstGeom>
          <a:solidFill>
            <a:schemeClr val="lt1">
              <a:alpha val="0"/>
            </a:schemeClr>
          </a:solidFill>
          <a:ln w="9525">
            <a:noFill/>
          </a:ln>
        </p:spPr>
        <p:style>
          <a:lnRef idx="2">
            <a:schemeClr val="accent6"/>
          </a:lnRef>
          <a:fillRef idx="1">
            <a:schemeClr val="lt1"/>
          </a:fillRef>
          <a:effectRef idx="0">
            <a:schemeClr val="accent6"/>
          </a:effectRef>
          <a:fontRef idx="minor">
            <a:schemeClr val="dk1"/>
          </a:fontRef>
        </p:style>
        <p:txBody>
          <a:bodyPr vert="horz" lIns="0" tIns="0" rIns="0" bIns="0" rtlCol="0" anchor="t" anchorCtr="0"/>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②拠点医療機関での初診に</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要する時間短縮</a:t>
            </a:r>
          </a:p>
        </p:txBody>
      </p:sp>
      <p:cxnSp>
        <p:nvCxnSpPr>
          <p:cNvPr id="7" name="直線矢印コネクタ 6"/>
          <p:cNvCxnSpPr/>
          <p:nvPr/>
        </p:nvCxnSpPr>
        <p:spPr>
          <a:xfrm>
            <a:off x="3641493" y="4825502"/>
            <a:ext cx="0" cy="6010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3803268" y="4825502"/>
            <a:ext cx="0" cy="6010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スライド番号プレースホルダー 1"/>
          <p:cNvSpPr>
            <a:spLocks noGrp="1"/>
          </p:cNvSpPr>
          <p:nvPr>
            <p:ph type="sldNum" sz="quarter" idx="12"/>
          </p:nvPr>
        </p:nvSpPr>
        <p:spPr>
          <a:xfrm>
            <a:off x="6457950" y="6356351"/>
            <a:ext cx="2057400" cy="365125"/>
          </a:xfrm>
        </p:spPr>
        <p:txBody>
          <a:bodyPr/>
          <a:lstStyle/>
          <a:p>
            <a:fld id="{3F044110-C8C5-4837-8817-7F8B4D0D154B}" type="slidenum">
              <a:rPr kumimoji="1" lang="ja-JP" altLang="en-US" b="1" smtClean="0">
                <a:solidFill>
                  <a:schemeClr val="tx1"/>
                </a:solidFill>
              </a:rPr>
              <a:t>5</a:t>
            </a:fld>
            <a:endParaRPr kumimoji="1" lang="ja-JP" altLang="en-US" b="1">
              <a:solidFill>
                <a:schemeClr val="tx1"/>
              </a:solidFill>
            </a:endParaRPr>
          </a:p>
        </p:txBody>
      </p:sp>
    </p:spTree>
    <p:extLst>
      <p:ext uri="{BB962C8B-B14F-4D97-AF65-F5344CB8AC3E}">
        <p14:creationId xmlns:p14="http://schemas.microsoft.com/office/powerpoint/2010/main" val="4056812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993421801"/>
              </p:ext>
            </p:extLst>
          </p:nvPr>
        </p:nvGraphicFramePr>
        <p:xfrm>
          <a:off x="342618" y="1651285"/>
          <a:ext cx="8290400" cy="1177706"/>
        </p:xfrm>
        <a:graphic>
          <a:graphicData uri="http://schemas.openxmlformats.org/drawingml/2006/table">
            <a:tbl>
              <a:tblPr>
                <a:tableStyleId>{5C22544A-7EE6-4342-B048-85BDC9FD1C3A}</a:tableStyleId>
              </a:tblPr>
              <a:tblGrid>
                <a:gridCol w="1401193">
                  <a:extLst>
                    <a:ext uri="{9D8B030D-6E8A-4147-A177-3AD203B41FA5}">
                      <a16:colId xmlns:a16="http://schemas.microsoft.com/office/drawing/2014/main" val="603733861"/>
                    </a:ext>
                  </a:extLst>
                </a:gridCol>
                <a:gridCol w="529939">
                  <a:extLst>
                    <a:ext uri="{9D8B030D-6E8A-4147-A177-3AD203B41FA5}">
                      <a16:colId xmlns:a16="http://schemas.microsoft.com/office/drawing/2014/main" val="955181964"/>
                    </a:ext>
                  </a:extLst>
                </a:gridCol>
                <a:gridCol w="529939">
                  <a:extLst>
                    <a:ext uri="{9D8B030D-6E8A-4147-A177-3AD203B41FA5}">
                      <a16:colId xmlns:a16="http://schemas.microsoft.com/office/drawing/2014/main" val="2144902188"/>
                    </a:ext>
                  </a:extLst>
                </a:gridCol>
                <a:gridCol w="529939">
                  <a:extLst>
                    <a:ext uri="{9D8B030D-6E8A-4147-A177-3AD203B41FA5}">
                      <a16:colId xmlns:a16="http://schemas.microsoft.com/office/drawing/2014/main" val="3042792243"/>
                    </a:ext>
                  </a:extLst>
                </a:gridCol>
                <a:gridCol w="529939">
                  <a:extLst>
                    <a:ext uri="{9D8B030D-6E8A-4147-A177-3AD203B41FA5}">
                      <a16:colId xmlns:a16="http://schemas.microsoft.com/office/drawing/2014/main" val="1627342180"/>
                    </a:ext>
                  </a:extLst>
                </a:gridCol>
                <a:gridCol w="529939">
                  <a:extLst>
                    <a:ext uri="{9D8B030D-6E8A-4147-A177-3AD203B41FA5}">
                      <a16:colId xmlns:a16="http://schemas.microsoft.com/office/drawing/2014/main" val="3933910869"/>
                    </a:ext>
                  </a:extLst>
                </a:gridCol>
                <a:gridCol w="529939">
                  <a:extLst>
                    <a:ext uri="{9D8B030D-6E8A-4147-A177-3AD203B41FA5}">
                      <a16:colId xmlns:a16="http://schemas.microsoft.com/office/drawing/2014/main" val="927583529"/>
                    </a:ext>
                  </a:extLst>
                </a:gridCol>
                <a:gridCol w="529939">
                  <a:extLst>
                    <a:ext uri="{9D8B030D-6E8A-4147-A177-3AD203B41FA5}">
                      <a16:colId xmlns:a16="http://schemas.microsoft.com/office/drawing/2014/main" val="3924122578"/>
                    </a:ext>
                  </a:extLst>
                </a:gridCol>
                <a:gridCol w="529939">
                  <a:extLst>
                    <a:ext uri="{9D8B030D-6E8A-4147-A177-3AD203B41FA5}">
                      <a16:colId xmlns:a16="http://schemas.microsoft.com/office/drawing/2014/main" val="2735034726"/>
                    </a:ext>
                  </a:extLst>
                </a:gridCol>
                <a:gridCol w="529939">
                  <a:extLst>
                    <a:ext uri="{9D8B030D-6E8A-4147-A177-3AD203B41FA5}">
                      <a16:colId xmlns:a16="http://schemas.microsoft.com/office/drawing/2014/main" val="3101232411"/>
                    </a:ext>
                  </a:extLst>
                </a:gridCol>
                <a:gridCol w="529939">
                  <a:extLst>
                    <a:ext uri="{9D8B030D-6E8A-4147-A177-3AD203B41FA5}">
                      <a16:colId xmlns:a16="http://schemas.microsoft.com/office/drawing/2014/main" val="3310179746"/>
                    </a:ext>
                  </a:extLst>
                </a:gridCol>
                <a:gridCol w="529939">
                  <a:extLst>
                    <a:ext uri="{9D8B030D-6E8A-4147-A177-3AD203B41FA5}">
                      <a16:colId xmlns:a16="http://schemas.microsoft.com/office/drawing/2014/main" val="2180884761"/>
                    </a:ext>
                  </a:extLst>
                </a:gridCol>
                <a:gridCol w="529939">
                  <a:extLst>
                    <a:ext uri="{9D8B030D-6E8A-4147-A177-3AD203B41FA5}">
                      <a16:colId xmlns:a16="http://schemas.microsoft.com/office/drawing/2014/main" val="3505059364"/>
                    </a:ext>
                  </a:extLst>
                </a:gridCol>
                <a:gridCol w="529939">
                  <a:extLst>
                    <a:ext uri="{9D8B030D-6E8A-4147-A177-3AD203B41FA5}">
                      <a16:colId xmlns:a16="http://schemas.microsoft.com/office/drawing/2014/main" val="2175007157"/>
                    </a:ext>
                  </a:extLst>
                </a:gridCol>
              </a:tblGrid>
              <a:tr h="333284">
                <a:tc>
                  <a:txBody>
                    <a:bodyPr/>
                    <a:lstStyle/>
                    <a:p>
                      <a:pPr algn="l" fontAlgn="ct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R2.4</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R2.7</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R2.10</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R3.1</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R3.4</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R3.7</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R3.10</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R4.1</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R4.4</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R4.7</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R4.10</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a:effectLst/>
                          <a:latin typeface="UD デジタル 教科書体 NK-B" panose="02020700000000000000" pitchFamily="18" charset="-128"/>
                          <a:ea typeface="UD デジタル 教科書体 NK-B" panose="02020700000000000000" pitchFamily="18" charset="-128"/>
                        </a:rPr>
                        <a:t>R5.1</a:t>
                      </a:r>
                      <a:endParaRPr 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100" u="none" strike="noStrike" dirty="0">
                          <a:effectLst/>
                          <a:latin typeface="UD デジタル 教科書体 NK-B" panose="02020700000000000000" pitchFamily="18" charset="-128"/>
                          <a:ea typeface="UD デジタル 教科書体 NK-B" panose="02020700000000000000" pitchFamily="18" charset="-128"/>
                        </a:rPr>
                        <a:t>R5.4</a:t>
                      </a:r>
                      <a:endParaRPr 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62197487"/>
                  </a:ext>
                </a:extLst>
              </a:tr>
              <a:tr h="281474">
                <a:tc>
                  <a:txBody>
                    <a:bodyPr/>
                    <a:lstStyle/>
                    <a:p>
                      <a:pPr algn="l" fontAlgn="ctr"/>
                      <a:r>
                        <a:rPr lang="zh-TW" altLang="en-US" sz="1100" u="none" strike="noStrike" dirty="0">
                          <a:effectLst/>
                          <a:latin typeface="UD デジタル 教科書体 NK-B" panose="02020700000000000000" pitchFamily="18" charset="-128"/>
                          <a:ea typeface="UD デジタル 教科書体 NK-B" panose="02020700000000000000" pitchFamily="18" charset="-128"/>
                        </a:rPr>
                        <a:t>初診待機推計</a:t>
                      </a:r>
                      <a:r>
                        <a:rPr lang="en-US" altLang="zh-TW" sz="1100" u="none" strike="noStrike" dirty="0">
                          <a:effectLst/>
                          <a:latin typeface="UD デジタル 教科書体 NK-B" panose="02020700000000000000" pitchFamily="18" charset="-128"/>
                          <a:ea typeface="UD デジタル 教科書体 NK-B" panose="02020700000000000000" pitchFamily="18" charset="-128"/>
                        </a:rPr>
                        <a:t>(</a:t>
                      </a:r>
                      <a:r>
                        <a:rPr lang="zh-TW" altLang="en-US" sz="1100" u="none" strike="noStrike" dirty="0">
                          <a:effectLst/>
                          <a:latin typeface="UD デジタル 教科書体 NK-B" panose="02020700000000000000" pitchFamily="18" charset="-128"/>
                          <a:ea typeface="UD デジタル 教科書体 NK-B" panose="02020700000000000000" pitchFamily="18" charset="-128"/>
                        </a:rPr>
                        <a:t>週）</a:t>
                      </a:r>
                      <a:endParaRPr lang="zh-TW"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8.1</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6.8</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7.1</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7.2</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6.4</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7.2</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8.0</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7.2</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7.1</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6.6</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7.0</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6.0</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6.3</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0219178"/>
                  </a:ext>
                </a:extLst>
              </a:tr>
              <a:tr h="281474">
                <a:tc>
                  <a:txBody>
                    <a:bodyPr/>
                    <a:lstStyle/>
                    <a:p>
                      <a:pPr algn="l"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14</a:t>
                      </a:r>
                      <a:r>
                        <a:rPr lang="ja-JP" altLang="en-US" sz="1100" u="none" strike="noStrike">
                          <a:effectLst/>
                          <a:latin typeface="UD デジタル 教科書体 NK-B" panose="02020700000000000000" pitchFamily="18" charset="-128"/>
                          <a:ea typeface="UD デジタル 教科書体 NK-B" panose="02020700000000000000" pitchFamily="18" charset="-128"/>
                        </a:rPr>
                        <a:t>日以内医療機関</a:t>
                      </a:r>
                      <a:endParaRPr lang="ja-JP"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38%</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35%</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38%</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34%</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39%</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40%</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38%</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40%</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42%</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41%</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45%</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45%</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45%</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2557925"/>
                  </a:ext>
                </a:extLst>
              </a:tr>
              <a:tr h="281474">
                <a:tc>
                  <a:txBody>
                    <a:bodyPr/>
                    <a:lstStyle/>
                    <a:p>
                      <a:pPr algn="l"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30</a:t>
                      </a:r>
                      <a:r>
                        <a:rPr lang="ja-JP" altLang="en-US" sz="1100" u="none" strike="noStrike" dirty="0">
                          <a:effectLst/>
                          <a:latin typeface="UD デジタル 教科書体 NK-B" panose="02020700000000000000" pitchFamily="18" charset="-128"/>
                          <a:ea typeface="UD デジタル 教科書体 NK-B" panose="02020700000000000000" pitchFamily="18" charset="-128"/>
                        </a:rPr>
                        <a:t>日以内医療機関</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51%</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UD デジタル 教科書体 NK-B" panose="02020700000000000000" pitchFamily="18" charset="-128"/>
                          <a:ea typeface="UD デジタル 教科書体 NK-B" panose="02020700000000000000" pitchFamily="18" charset="-128"/>
                        </a:rPr>
                        <a:t>66%</a:t>
                      </a:r>
                      <a:endPar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55%</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58%</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65%</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63%</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59%</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60%</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66%</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64%</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63%</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69%</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UD デジタル 教科書体 NK-B" panose="02020700000000000000" pitchFamily="18" charset="-128"/>
                          <a:ea typeface="UD デジタル 教科書体 NK-B" panose="02020700000000000000" pitchFamily="18" charset="-128"/>
                        </a:rPr>
                        <a:t>62%</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244903"/>
                  </a:ext>
                </a:extLst>
              </a:tr>
            </a:tbl>
          </a:graphicData>
        </a:graphic>
      </p:graphicFrame>
      <p:graphicFrame>
        <p:nvGraphicFramePr>
          <p:cNvPr id="5" name="グラフ 4"/>
          <p:cNvGraphicFramePr>
            <a:graphicFrameLocks/>
          </p:cNvGraphicFramePr>
          <p:nvPr>
            <p:extLst>
              <p:ext uri="{D42A27DB-BD31-4B8C-83A1-F6EECF244321}">
                <p14:modId xmlns:p14="http://schemas.microsoft.com/office/powerpoint/2010/main" val="2399902529"/>
              </p:ext>
            </p:extLst>
          </p:nvPr>
        </p:nvGraphicFramePr>
        <p:xfrm>
          <a:off x="235186" y="3201896"/>
          <a:ext cx="4252632" cy="23675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a:graphicFrameLocks/>
          </p:cNvGraphicFramePr>
          <p:nvPr>
            <p:extLst>
              <p:ext uri="{D42A27DB-BD31-4B8C-83A1-F6EECF244321}">
                <p14:modId xmlns:p14="http://schemas.microsoft.com/office/powerpoint/2010/main" val="3604326438"/>
              </p:ext>
            </p:extLst>
          </p:nvPr>
        </p:nvGraphicFramePr>
        <p:xfrm>
          <a:off x="4810685" y="3201896"/>
          <a:ext cx="4024033" cy="2357438"/>
        </p:xfrm>
        <a:graphic>
          <a:graphicData uri="http://schemas.openxmlformats.org/drawingml/2006/chart">
            <c:chart xmlns:c="http://schemas.openxmlformats.org/drawingml/2006/chart" xmlns:r="http://schemas.openxmlformats.org/officeDocument/2006/relationships" r:id="rId3"/>
          </a:graphicData>
        </a:graphic>
      </p:graphicFrame>
      <p:sp>
        <p:nvSpPr>
          <p:cNvPr id="7" name="ホームベース 6"/>
          <p:cNvSpPr/>
          <p:nvPr/>
        </p:nvSpPr>
        <p:spPr>
          <a:xfrm>
            <a:off x="342618" y="910888"/>
            <a:ext cx="6054889" cy="251327"/>
          </a:xfrm>
          <a:prstGeom prst="homePlate">
            <a:avLst/>
          </a:prstGeom>
          <a:gradFill flip="none" rotWithShape="1">
            <a:gsLst>
              <a:gs pos="0">
                <a:srgbClr val="FFC000"/>
              </a:gs>
              <a:gs pos="50000">
                <a:srgbClr val="FFFF00"/>
              </a:gs>
              <a:gs pos="88000">
                <a:srgbClr val="F5FF9B"/>
              </a:gs>
            </a:gsLst>
            <a:lin ang="10800000" scaled="1"/>
            <a:tileRect/>
          </a:gra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err="1">
                <a:solidFill>
                  <a:schemeClr val="tx1"/>
                </a:solidFill>
                <a:latin typeface="UD デジタル 教科書体 NK-B" panose="02020700000000000000" pitchFamily="18" charset="-128"/>
                <a:ea typeface="UD デジタル 教科書体 NK-B" panose="02020700000000000000" pitchFamily="18" charset="-128"/>
              </a:rPr>
              <a:t>発達障がい</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医療機関ネットワーク登録医療機関等における初診待ちの状況</a:t>
            </a:r>
          </a:p>
        </p:txBody>
      </p:sp>
      <p:sp>
        <p:nvSpPr>
          <p:cNvPr id="9" name="テキスト ボックス 8">
            <a:extLst>
              <a:ext uri="{FF2B5EF4-FFF2-40B4-BE49-F238E27FC236}">
                <a16:creationId xmlns:a16="http://schemas.microsoft.com/office/drawing/2014/main" id="{22547727-5E2E-46F4-AC83-77C0531907CB}"/>
              </a:ext>
            </a:extLst>
          </p:cNvPr>
          <p:cNvSpPr txBox="1"/>
          <p:nvPr/>
        </p:nvSpPr>
        <p:spPr>
          <a:xfrm>
            <a:off x="342618" y="5793739"/>
            <a:ext cx="8492100" cy="285089"/>
          </a:xfrm>
          <a:prstGeom prst="rect">
            <a:avLst/>
          </a:prstGeom>
          <a:noFill/>
          <a:ln>
            <a:solidFill>
              <a:schemeClr val="tx1"/>
            </a:solidFill>
          </a:ln>
        </p:spPr>
        <p:txBody>
          <a:bodyPr wrap="square" rtlCol="0">
            <a:spAutoFit/>
          </a:bodyPr>
          <a:lstStyle/>
          <a:p>
            <a:r>
              <a:rPr kumimoji="1" lang="ja-JP" altLang="en-US" sz="1200" dirty="0">
                <a:latin typeface="UD デジタル 教科書体 NK-B" panose="02020700000000000000" pitchFamily="18" charset="-128"/>
                <a:ea typeface="UD デジタル 教科書体 NK-B" panose="02020700000000000000" pitchFamily="18" charset="-128"/>
              </a:rPr>
              <a:t>登録医療機関等における初診待ちの状況の公表を開始した令和２年度以降、初診待機期間は緩やかな減少傾向に留まっている。</a:t>
            </a:r>
            <a:endParaRPr kumimoji="1" lang="en-US" altLang="ja-JP" sz="1200" dirty="0">
              <a:latin typeface="UD デジタル 教科書体 NK-B" panose="02020700000000000000" pitchFamily="18" charset="-128"/>
              <a:ea typeface="UD デジタル 教科書体 NK-B" panose="02020700000000000000" pitchFamily="18" charset="-128"/>
            </a:endParaRPr>
          </a:p>
        </p:txBody>
      </p:sp>
      <p:sp>
        <p:nvSpPr>
          <p:cNvPr id="8" name="スライド番号プレースホルダー 1"/>
          <p:cNvSpPr>
            <a:spLocks noGrp="1"/>
          </p:cNvSpPr>
          <p:nvPr>
            <p:ph type="sldNum" sz="quarter" idx="12"/>
          </p:nvPr>
        </p:nvSpPr>
        <p:spPr>
          <a:xfrm>
            <a:off x="6457950" y="6356351"/>
            <a:ext cx="2057400" cy="365125"/>
          </a:xfrm>
        </p:spPr>
        <p:txBody>
          <a:bodyPr/>
          <a:lstStyle/>
          <a:p>
            <a:fld id="{3F044110-C8C5-4837-8817-7F8B4D0D154B}" type="slidenum">
              <a:rPr kumimoji="1" lang="ja-JP" altLang="en-US" b="1" smtClean="0">
                <a:solidFill>
                  <a:schemeClr val="tx1"/>
                </a:solidFill>
              </a:rPr>
              <a:t>6</a:t>
            </a:fld>
            <a:endParaRPr kumimoji="1" lang="ja-JP" altLang="en-US" b="1">
              <a:solidFill>
                <a:schemeClr val="tx1"/>
              </a:solidFill>
            </a:endParaRPr>
          </a:p>
        </p:txBody>
      </p:sp>
    </p:spTree>
    <p:extLst>
      <p:ext uri="{BB962C8B-B14F-4D97-AF65-F5344CB8AC3E}">
        <p14:creationId xmlns:p14="http://schemas.microsoft.com/office/powerpoint/2010/main" val="3683670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564971591"/>
              </p:ext>
            </p:extLst>
          </p:nvPr>
        </p:nvGraphicFramePr>
        <p:xfrm>
          <a:off x="192506" y="424314"/>
          <a:ext cx="8783052" cy="5932037"/>
        </p:xfrm>
        <a:graphic>
          <a:graphicData uri="http://schemas.openxmlformats.org/drawingml/2006/table">
            <a:tbl>
              <a:tblPr firstRow="1" bandRow="1">
                <a:tableStyleId>{5C22544A-7EE6-4342-B048-85BDC9FD1C3A}</a:tableStyleId>
              </a:tblPr>
              <a:tblGrid>
                <a:gridCol w="8783052">
                  <a:extLst>
                    <a:ext uri="{9D8B030D-6E8A-4147-A177-3AD203B41FA5}">
                      <a16:colId xmlns:a16="http://schemas.microsoft.com/office/drawing/2014/main" val="2081350543"/>
                    </a:ext>
                  </a:extLst>
                </a:gridCol>
              </a:tblGrid>
              <a:tr h="1159607">
                <a:tc>
                  <a:txBody>
                    <a:bodyPr/>
                    <a:lstStyle/>
                    <a:p>
                      <a:endParaRPr kumimoji="1" lang="en-US" altLang="ja-JP" sz="1800" u="sng" dirty="0">
                        <a:latin typeface="UD デジタル 教科書体 NK-B" panose="02020700000000000000" pitchFamily="18" charset="-128"/>
                        <a:ea typeface="UD デジタル 教科書体 NK-B" panose="02020700000000000000" pitchFamily="18" charset="-128"/>
                      </a:endParaRPr>
                    </a:p>
                    <a:p>
                      <a:r>
                        <a:rPr kumimoji="1" lang="en-US" altLang="ja-JP" sz="1800" u="sng" dirty="0">
                          <a:latin typeface="UD デジタル 教科書体 NK-B" panose="02020700000000000000" pitchFamily="18" charset="-128"/>
                          <a:ea typeface="UD デジタル 教科書体 NK-B" panose="02020700000000000000" pitchFamily="18" charset="-128"/>
                        </a:rPr>
                        <a:t>【</a:t>
                      </a:r>
                      <a:r>
                        <a:rPr kumimoji="1" lang="ja-JP" altLang="en-US" sz="1800" u="sng" dirty="0">
                          <a:latin typeface="UD デジタル 教科書体 NK-B" panose="02020700000000000000" pitchFamily="18" charset="-128"/>
                          <a:ea typeface="UD デジタル 教科書体 NK-B" panose="02020700000000000000" pitchFamily="18" charset="-128"/>
                        </a:rPr>
                        <a:t>医療と他分野の連携について</a:t>
                      </a:r>
                      <a:r>
                        <a:rPr kumimoji="1" lang="en-US" altLang="ja-JP" sz="1800" u="sng" dirty="0">
                          <a:latin typeface="UD デジタル 教科書体 NK-B" panose="02020700000000000000" pitchFamily="18" charset="-128"/>
                          <a:ea typeface="UD デジタル 教科書体 NK-B" panose="02020700000000000000" pitchFamily="18" charset="-128"/>
                        </a:rPr>
                        <a:t>】</a:t>
                      </a:r>
                      <a:r>
                        <a:rPr kumimoji="1" lang="ja-JP" altLang="en-US" sz="1800" u="sng" dirty="0">
                          <a:latin typeface="UD デジタル 教科書体 NK-B" panose="02020700000000000000" pitchFamily="18" charset="-128"/>
                          <a:ea typeface="UD デジタル 教科書体 NK-B" panose="02020700000000000000" pitchFamily="18" charset="-128"/>
                        </a:rPr>
                        <a:t>（拠点医療機関へのヒアリングより抜粋）</a:t>
                      </a:r>
                    </a:p>
                  </a:txBody>
                  <a:tcPr/>
                </a:tc>
                <a:extLst>
                  <a:ext uri="{0D108BD9-81ED-4DB2-BD59-A6C34878D82A}">
                    <a16:rowId xmlns:a16="http://schemas.microsoft.com/office/drawing/2014/main" val="3070660235"/>
                  </a:ext>
                </a:extLst>
              </a:tr>
              <a:tr h="596422">
                <a:tc>
                  <a:txBody>
                    <a:bodyPr/>
                    <a:lstStyle/>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受診する保護者は、医療機関に対して「診断」よりも「助言」を求める傾向が強いが、それは医療機関でなければ担えない役割ではない。医療機関とは別のところで、保護者へのアドバイスができるネットワークの形成が重要。</a:t>
                      </a:r>
                    </a:p>
                  </a:txBody>
                  <a:tcPr/>
                </a:tc>
                <a:extLst>
                  <a:ext uri="{0D108BD9-81ED-4DB2-BD59-A6C34878D82A}">
                    <a16:rowId xmlns:a16="http://schemas.microsoft.com/office/drawing/2014/main" val="3329403438"/>
                  </a:ext>
                </a:extLst>
              </a:tr>
              <a:tr h="1087594">
                <a:tc>
                  <a:txBody>
                    <a:bodyPr/>
                    <a:lstStyle/>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拠点医療機関の診療枠は増えないので、患者を地域に返していかないと、空きが出ないのは当然のこと。しかしながら研修等をして地域に診療できる医師を増やしてもなかなか地域に患者を返せないのが現状。</a:t>
                      </a:r>
                    </a:p>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地域の医師にとって、</a:t>
                      </a:r>
                      <a:r>
                        <a:rPr kumimoji="1" lang="ja-JP" altLang="en-US" sz="1400" dirty="0" err="1">
                          <a:latin typeface="UD デジタル 教科書体 NK-B" panose="02020700000000000000" pitchFamily="18" charset="-128"/>
                          <a:ea typeface="UD デジタル 教科書体 NK-B" panose="02020700000000000000" pitchFamily="18" charset="-128"/>
                        </a:rPr>
                        <a:t>発達障がい</a:t>
                      </a:r>
                      <a:r>
                        <a:rPr kumimoji="1" lang="ja-JP" altLang="en-US" sz="1400" dirty="0">
                          <a:latin typeface="UD デジタル 教科書体 NK-B" panose="02020700000000000000" pitchFamily="18" charset="-128"/>
                          <a:ea typeface="UD デジタル 教科書体 NK-B" panose="02020700000000000000" pitchFamily="18" charset="-128"/>
                        </a:rPr>
                        <a:t>児者は相談を長時間聞かなければならないことが多い。相談業務は福祉等の分野で担うようにすべき。</a:t>
                      </a:r>
                      <a:endParaRPr kumimoji="1" lang="en-US" altLang="ja-JP" sz="14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3109108386"/>
                  </a:ext>
                </a:extLst>
              </a:tr>
              <a:tr h="596422">
                <a:tc>
                  <a:txBody>
                    <a:bodyPr/>
                    <a:lstStyle/>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研修を修了された医師であってもネットワークへの登録を拒む人が多いのは、話を聞いてもらいたい患者と適度な距離感をもって接するのが難しく、診療枠を圧迫してしまう事情があると思う。</a:t>
                      </a:r>
                      <a:endParaRPr kumimoji="1" lang="en-US" altLang="ja-JP" sz="14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3661792572"/>
                  </a:ext>
                </a:extLst>
              </a:tr>
              <a:tr h="842007">
                <a:tc>
                  <a:txBody>
                    <a:bodyPr/>
                    <a:lstStyle/>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比較的軽いケースは地域の小児科へ、癇癪が強い、服薬が必要、親に課題がある等のケースは当院につないでもらうなど、医療へのつなぎ方を市の保健センターへ助言することは重要。</a:t>
                      </a:r>
                    </a:p>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当院では病院受診までに療育に繋がり支援を受けているケースが多く、福祉の中でフォローできていると感じる。</a:t>
                      </a:r>
                    </a:p>
                  </a:txBody>
                  <a:tcPr/>
                </a:tc>
                <a:extLst>
                  <a:ext uri="{0D108BD9-81ED-4DB2-BD59-A6C34878D82A}">
                    <a16:rowId xmlns:a16="http://schemas.microsoft.com/office/drawing/2014/main" val="939919315"/>
                  </a:ext>
                </a:extLst>
              </a:tr>
              <a:tr h="422850">
                <a:tc>
                  <a:txBody>
                    <a:bodyPr/>
                    <a:lstStyle/>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他分野との連携は、相互理解が非常に重要。各分野の役割や事情を理解した上で、自分の役割に徹することが重要。</a:t>
                      </a:r>
                    </a:p>
                  </a:txBody>
                  <a:tcPr/>
                </a:tc>
                <a:extLst>
                  <a:ext uri="{0D108BD9-81ED-4DB2-BD59-A6C34878D82A}">
                    <a16:rowId xmlns:a16="http://schemas.microsoft.com/office/drawing/2014/main" val="1793095088"/>
                  </a:ext>
                </a:extLst>
              </a:tr>
              <a:tr h="660127">
                <a:tc>
                  <a:txBody>
                    <a:bodyPr/>
                    <a:lstStyle/>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当院の医師は学校や子育て支援部門との連携を重視しており、医療・福祉・教育で連携したケース会議も開催している。家庭環境に課題が多い子は、特性がより強くでてしまう傾向があるため、福祉と教育のサポートが欠かせない。</a:t>
                      </a:r>
                    </a:p>
                  </a:txBody>
                  <a:tcPr/>
                </a:tc>
                <a:extLst>
                  <a:ext uri="{0D108BD9-81ED-4DB2-BD59-A6C34878D82A}">
                    <a16:rowId xmlns:a16="http://schemas.microsoft.com/office/drawing/2014/main" val="2015035132"/>
                  </a:ext>
                </a:extLst>
              </a:tr>
              <a:tr h="567008">
                <a:tc>
                  <a:txBody>
                    <a:bodyPr/>
                    <a:lstStyle/>
                    <a:p>
                      <a:pPr marL="0" indent="0">
                        <a:buFont typeface="Wingdings" panose="05000000000000000000" pitchFamily="2" charset="2"/>
                        <a:buNone/>
                      </a:pPr>
                      <a:r>
                        <a:rPr kumimoji="1" lang="ja-JP" altLang="en-US" sz="1400" dirty="0">
                          <a:latin typeface="UD デジタル 教科書体 NK-B" panose="02020700000000000000" pitchFamily="18" charset="-128"/>
                          <a:ea typeface="UD デジタル 教科書体 NK-B" panose="02020700000000000000" pitchFamily="18" charset="-128"/>
                        </a:rPr>
                        <a:t>教育分野での最新の情報について、主治医が正確な情報を知るためのポータルサイト等があれば良い。</a:t>
                      </a:r>
                    </a:p>
                  </a:txBody>
                  <a:tcPr/>
                </a:tc>
                <a:extLst>
                  <a:ext uri="{0D108BD9-81ED-4DB2-BD59-A6C34878D82A}">
                    <a16:rowId xmlns:a16="http://schemas.microsoft.com/office/drawing/2014/main" val="4285834522"/>
                  </a:ext>
                </a:extLst>
              </a:tr>
            </a:tbl>
          </a:graphicData>
        </a:graphic>
      </p:graphicFrame>
      <p:sp>
        <p:nvSpPr>
          <p:cNvPr id="2" name="スライド番号プレースホルダー 1"/>
          <p:cNvSpPr>
            <a:spLocks noGrp="1"/>
          </p:cNvSpPr>
          <p:nvPr>
            <p:ph type="sldNum" sz="quarter" idx="12"/>
          </p:nvPr>
        </p:nvSpPr>
        <p:spPr/>
        <p:txBody>
          <a:bodyPr/>
          <a:lstStyle/>
          <a:p>
            <a:fld id="{3F044110-C8C5-4837-8817-7F8B4D0D154B}" type="slidenum">
              <a:rPr kumimoji="1" lang="ja-JP" altLang="en-US" b="1" smtClean="0">
                <a:solidFill>
                  <a:schemeClr val="tx1"/>
                </a:solidFill>
              </a:rPr>
              <a:t>7</a:t>
            </a:fld>
            <a:endParaRPr kumimoji="1" lang="ja-JP" altLang="en-US" b="1">
              <a:solidFill>
                <a:schemeClr val="tx1"/>
              </a:solidFill>
            </a:endParaRPr>
          </a:p>
        </p:txBody>
      </p:sp>
    </p:spTree>
    <p:extLst>
      <p:ext uri="{BB962C8B-B14F-4D97-AF65-F5344CB8AC3E}">
        <p14:creationId xmlns:p14="http://schemas.microsoft.com/office/powerpoint/2010/main" val="2680619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0DC0D0E-8261-4D51-B8C1-72BF119B1C51}"/>
              </a:ext>
            </a:extLst>
          </p:cNvPr>
          <p:cNvSpPr>
            <a:spLocks noGrp="1"/>
          </p:cNvSpPr>
          <p:nvPr>
            <p:ph type="sldNum" sz="quarter" idx="12"/>
          </p:nvPr>
        </p:nvSpPr>
        <p:spPr/>
        <p:txBody>
          <a:bodyPr/>
          <a:lstStyle/>
          <a:p>
            <a:fld id="{3F044110-C8C5-4837-8817-7F8B4D0D154B}" type="slidenum">
              <a:rPr kumimoji="1" lang="ja-JP" altLang="en-US" b="1" smtClean="0">
                <a:solidFill>
                  <a:schemeClr val="tx1"/>
                </a:solidFill>
              </a:rPr>
              <a:t>8</a:t>
            </a:fld>
            <a:endParaRPr kumimoji="1" lang="ja-JP" altLang="en-US" b="1">
              <a:solidFill>
                <a:schemeClr val="tx1"/>
              </a:solidFill>
            </a:endParaRPr>
          </a:p>
        </p:txBody>
      </p:sp>
      <p:sp>
        <p:nvSpPr>
          <p:cNvPr id="4" name="テキスト ボックス 3">
            <a:extLst>
              <a:ext uri="{FF2B5EF4-FFF2-40B4-BE49-F238E27FC236}">
                <a16:creationId xmlns:a16="http://schemas.microsoft.com/office/drawing/2014/main" id="{8878D2BA-3C07-40B6-8DE0-13A02772659D}"/>
              </a:ext>
            </a:extLst>
          </p:cNvPr>
          <p:cNvSpPr txBox="1"/>
          <p:nvPr/>
        </p:nvSpPr>
        <p:spPr>
          <a:xfrm>
            <a:off x="293427" y="1620014"/>
            <a:ext cx="8557145" cy="3139321"/>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dirty="0">
                <a:latin typeface="UD デジタル 教科書体 NK-B" panose="02020700000000000000" pitchFamily="18" charset="-128"/>
                <a:ea typeface="UD デジタル 教科書体 NK-B" panose="02020700000000000000" pitchFamily="18" charset="-128"/>
              </a:rPr>
              <a:t>かかりつけ医研修については、コロナ禍にも関わらず、年々受講者数は増加しており、一般診療科においても、発達障がいへの関心の高まりがうかがえる。</a:t>
            </a:r>
            <a:endParaRPr kumimoji="1" lang="en-US" altLang="ja-JP" dirty="0">
              <a:latin typeface="UD デジタル 教科書体 NK-B" panose="02020700000000000000" pitchFamily="18" charset="-128"/>
              <a:ea typeface="UD デジタル 教科書体 NK-B" panose="02020700000000000000" pitchFamily="18" charset="-128"/>
            </a:endParaRPr>
          </a:p>
          <a:p>
            <a:endParaRPr kumimoji="1" lang="en-US" altLang="ja-JP" dirty="0">
              <a:latin typeface="UD デジタル 教科書体 NK-B" panose="02020700000000000000" pitchFamily="18" charset="-128"/>
              <a:ea typeface="UD デジタル 教科書体 NK-B" panose="02020700000000000000" pitchFamily="18" charset="-128"/>
            </a:endParaRPr>
          </a:p>
          <a:p>
            <a:pPr marL="285750" indent="-285750">
              <a:buFont typeface="Arial" panose="020B0604020202020204" pitchFamily="34" charset="0"/>
              <a:buChar char="•"/>
            </a:pPr>
            <a:r>
              <a:rPr kumimoji="1" lang="ja-JP" altLang="en-US" dirty="0">
                <a:latin typeface="UD デジタル 教科書体 NK-B" panose="02020700000000000000" pitchFamily="18" charset="-128"/>
                <a:ea typeface="UD デジタル 教科書体 NK-B" panose="02020700000000000000" pitchFamily="18" charset="-128"/>
              </a:rPr>
              <a:t>一方で、専門医師養成研修の修了者累計は</a:t>
            </a:r>
            <a:r>
              <a:rPr kumimoji="1" lang="en-US" altLang="ja-JP" dirty="0">
                <a:latin typeface="UD デジタル 教科書体 NK-B" panose="02020700000000000000" pitchFamily="18" charset="-128"/>
                <a:ea typeface="UD デジタル 教科書体 NK-B" panose="02020700000000000000" pitchFamily="18" charset="-128"/>
              </a:rPr>
              <a:t>166</a:t>
            </a:r>
            <a:r>
              <a:rPr kumimoji="1" lang="ja-JP" altLang="en-US" dirty="0">
                <a:latin typeface="UD デジタル 教科書体 NK-B" panose="02020700000000000000" pitchFamily="18" charset="-128"/>
                <a:ea typeface="UD デジタル 教科書体 NK-B" panose="02020700000000000000" pitchFamily="18" charset="-128"/>
              </a:rPr>
              <a:t>名であるが、登録医療機関数は令和元年度以降、</a:t>
            </a:r>
            <a:r>
              <a:rPr kumimoji="1" lang="en-US" altLang="ja-JP" dirty="0">
                <a:latin typeface="UD デジタル 教科書体 NK-B" panose="02020700000000000000" pitchFamily="18" charset="-128"/>
                <a:ea typeface="UD デジタル 教科書体 NK-B" panose="02020700000000000000" pitchFamily="18" charset="-128"/>
              </a:rPr>
              <a:t>75</a:t>
            </a:r>
            <a:r>
              <a:rPr kumimoji="1" lang="ja-JP" altLang="en-US" dirty="0">
                <a:latin typeface="UD デジタル 教科書体 NK-B" panose="02020700000000000000" pitchFamily="18" charset="-128"/>
                <a:ea typeface="UD デジタル 教科書体 NK-B" panose="02020700000000000000" pitchFamily="18" charset="-128"/>
              </a:rPr>
              <a:t>機関から伸び悩んでいる。</a:t>
            </a:r>
            <a:endParaRPr kumimoji="1" lang="en-US" altLang="ja-JP" dirty="0">
              <a:latin typeface="UD デジタル 教科書体 NK-B" panose="02020700000000000000" pitchFamily="18" charset="-128"/>
              <a:ea typeface="UD デジタル 教科書体 NK-B" panose="02020700000000000000" pitchFamily="18" charset="-128"/>
            </a:endParaRPr>
          </a:p>
          <a:p>
            <a:endParaRPr kumimoji="1" lang="en-US" altLang="ja-JP" dirty="0">
              <a:latin typeface="UD デジタル 教科書体 NK-B" panose="02020700000000000000" pitchFamily="18" charset="-128"/>
              <a:ea typeface="UD デジタル 教科書体 NK-B" panose="02020700000000000000" pitchFamily="18" charset="-128"/>
            </a:endParaRPr>
          </a:p>
          <a:p>
            <a:pPr marL="285750" indent="-285750">
              <a:buFont typeface="Arial" panose="020B0604020202020204" pitchFamily="34" charset="0"/>
              <a:buChar char="•"/>
            </a:pPr>
            <a:r>
              <a:rPr kumimoji="1" lang="ja-JP" altLang="en-US" dirty="0">
                <a:latin typeface="UD デジタル 教科書体 NK-B" panose="02020700000000000000" pitchFamily="18" charset="-128"/>
                <a:ea typeface="UD デジタル 教科書体 NK-B" panose="02020700000000000000" pitchFamily="18" charset="-128"/>
              </a:rPr>
              <a:t>登録医療機関等における初診待機期間は緩やかな減少傾向に留まっている。</a:t>
            </a:r>
            <a:endParaRPr kumimoji="1" lang="en-US" altLang="ja-JP" dirty="0">
              <a:latin typeface="UD デジタル 教科書体 NK-B" panose="02020700000000000000" pitchFamily="18" charset="-128"/>
              <a:ea typeface="UD デジタル 教科書体 NK-B" panose="02020700000000000000" pitchFamily="18" charset="-128"/>
            </a:endParaRPr>
          </a:p>
          <a:p>
            <a:endParaRPr kumimoji="1" lang="en-US" altLang="ja-JP" dirty="0">
              <a:latin typeface="UD デジタル 教科書体 NK-B" panose="02020700000000000000" pitchFamily="18" charset="-128"/>
              <a:ea typeface="UD デジタル 教科書体 NK-B" panose="02020700000000000000" pitchFamily="18" charset="-128"/>
            </a:endParaRPr>
          </a:p>
          <a:p>
            <a:pPr marL="285750" indent="-285750">
              <a:buFont typeface="Arial" panose="020B0604020202020204" pitchFamily="34" charset="0"/>
              <a:buChar char="•"/>
            </a:pPr>
            <a:r>
              <a:rPr kumimoji="1" lang="ja-JP" altLang="en-US" dirty="0">
                <a:latin typeface="UD デジタル 教科書体 NK-B" panose="02020700000000000000" pitchFamily="18" charset="-128"/>
                <a:ea typeface="UD デジタル 教科書体 NK-B" panose="02020700000000000000" pitchFamily="18" charset="-128"/>
              </a:rPr>
              <a:t>受診する保護者は、医療機関に対して「診断」よりも「助言」を求める傾向が強いことから、診断・処方以外の相談対応によって診療枠が圧迫される等、医師の負担が大きいために、登録医療機関の増加や逆紹介の受入につながっていないと考えられる。</a:t>
            </a:r>
          </a:p>
        </p:txBody>
      </p:sp>
      <p:sp>
        <p:nvSpPr>
          <p:cNvPr id="5" name="下矢印 4">
            <a:extLst>
              <a:ext uri="{FF2B5EF4-FFF2-40B4-BE49-F238E27FC236}">
                <a16:creationId xmlns:a16="http://schemas.microsoft.com/office/drawing/2014/main" id="{736CF28F-AD1A-4933-95EA-48567E7011D1}"/>
              </a:ext>
            </a:extLst>
          </p:cNvPr>
          <p:cNvSpPr/>
          <p:nvPr/>
        </p:nvSpPr>
        <p:spPr>
          <a:xfrm>
            <a:off x="2212349" y="655806"/>
            <a:ext cx="4719302" cy="743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kumimoji="1" lang="ja-JP" altLang="en-US" sz="1350">
              <a:solidFill>
                <a:prstClr val="white"/>
              </a:solidFill>
              <a:latin typeface="游ゴシック" panose="020F0502020204030204"/>
              <a:ea typeface="游ゴシック" panose="020B0400000000000000" pitchFamily="50" charset="-128"/>
            </a:endParaRPr>
          </a:p>
        </p:txBody>
      </p:sp>
      <p:sp>
        <p:nvSpPr>
          <p:cNvPr id="6" name="右矢印 6">
            <a:extLst>
              <a:ext uri="{FF2B5EF4-FFF2-40B4-BE49-F238E27FC236}">
                <a16:creationId xmlns:a16="http://schemas.microsoft.com/office/drawing/2014/main" id="{7E9093A9-8C17-4A9F-B0DF-5BF3CE5163F0}"/>
              </a:ext>
            </a:extLst>
          </p:cNvPr>
          <p:cNvSpPr/>
          <p:nvPr/>
        </p:nvSpPr>
        <p:spPr>
          <a:xfrm>
            <a:off x="634800" y="5431375"/>
            <a:ext cx="564897" cy="4171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kumimoji="1" lang="ja-JP" altLang="en-US" sz="1350">
              <a:solidFill>
                <a:prstClr val="white"/>
              </a:solidFill>
              <a:latin typeface="游ゴシック" panose="020F0502020204030204"/>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D053F9C6-5336-47D3-ADDF-65D829A3AAE7}"/>
              </a:ext>
            </a:extLst>
          </p:cNvPr>
          <p:cNvSpPr txBox="1"/>
          <p:nvPr/>
        </p:nvSpPr>
        <p:spPr>
          <a:xfrm>
            <a:off x="1315521" y="5431375"/>
            <a:ext cx="7535051" cy="369332"/>
          </a:xfrm>
          <a:prstGeom prst="rect">
            <a:avLst/>
          </a:prstGeom>
          <a:solidFill>
            <a:srgbClr val="FFFF00"/>
          </a:solidFill>
          <a:ln>
            <a:solidFill>
              <a:schemeClr val="accent5"/>
            </a:solidFill>
          </a:ln>
        </p:spPr>
        <p:txBody>
          <a:bodyPr wrap="square" rtlCol="0">
            <a:spAutoFit/>
          </a:bodyPr>
          <a:lstStyle/>
          <a:p>
            <a:pPr defTabSz="685800"/>
            <a:r>
              <a:rPr kumimoji="1" lang="ja-JP" altLang="en-US" dirty="0">
                <a:solidFill>
                  <a:prstClr val="black"/>
                </a:solidFill>
                <a:latin typeface="UD デジタル 教科書体 NK-B" panose="02020700000000000000" pitchFamily="18" charset="-128"/>
                <a:ea typeface="UD デジタル 教科書体 NK-B" panose="02020700000000000000" pitchFamily="18" charset="-128"/>
              </a:rPr>
              <a:t>医療機関と、福祉・教育・労働等他分野との連携が必要と考えられる。</a:t>
            </a:r>
          </a:p>
        </p:txBody>
      </p:sp>
    </p:spTree>
    <p:extLst>
      <p:ext uri="{BB962C8B-B14F-4D97-AF65-F5344CB8AC3E}">
        <p14:creationId xmlns:p14="http://schemas.microsoft.com/office/powerpoint/2010/main" val="1097508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513960"/>
            <a:ext cx="7886700" cy="1325563"/>
          </a:xfrm>
          <a:ln>
            <a:solidFill>
              <a:schemeClr val="tx1"/>
            </a:solidFill>
          </a:ln>
        </p:spPr>
        <p:txBody>
          <a:bodyPr>
            <a:normAutofit/>
          </a:bodyP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こども・成人ワーキングで議論いただきたい点</a:t>
            </a:r>
          </a:p>
        </p:txBody>
      </p:sp>
      <p:sp>
        <p:nvSpPr>
          <p:cNvPr id="3" name="コンテンツ プレースホルダー 2"/>
          <p:cNvSpPr>
            <a:spLocks noGrp="1"/>
          </p:cNvSpPr>
          <p:nvPr>
            <p:ph idx="1"/>
          </p:nvPr>
        </p:nvSpPr>
        <p:spPr>
          <a:xfrm>
            <a:off x="628650" y="3499879"/>
            <a:ext cx="7886700" cy="1535761"/>
          </a:xfrm>
        </p:spPr>
        <p:txBody>
          <a:bodyPr>
            <a:normAutofit/>
          </a:bodyPr>
          <a:lstStyle/>
          <a:p>
            <a:r>
              <a:rPr lang="ja-JP" altLang="en-US" dirty="0">
                <a:latin typeface="UD デジタル 教科書体 NK-B" panose="02020700000000000000" pitchFamily="18" charset="-128"/>
                <a:ea typeface="UD デジタル 教科書体 NK-B" panose="02020700000000000000" pitchFamily="18" charset="-128"/>
              </a:rPr>
              <a:t>医療機関と、福祉・教育・労働等他分野との連携について</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4" name="スライド番号プレースホルダー 3"/>
          <p:cNvSpPr>
            <a:spLocks noGrp="1"/>
          </p:cNvSpPr>
          <p:nvPr>
            <p:ph type="sldNum" sz="quarter" idx="12"/>
          </p:nvPr>
        </p:nvSpPr>
        <p:spPr/>
        <p:txBody>
          <a:bodyPr/>
          <a:lstStyle/>
          <a:p>
            <a:fld id="{3F044110-C8C5-4837-8817-7F8B4D0D154B}" type="slidenum">
              <a:rPr kumimoji="1" lang="ja-JP" altLang="en-US" b="1" smtClean="0">
                <a:solidFill>
                  <a:schemeClr val="tx1"/>
                </a:solidFill>
              </a:rPr>
              <a:t>9</a:t>
            </a:fld>
            <a:endParaRPr kumimoji="1" lang="ja-JP" altLang="en-US" b="1" dirty="0">
              <a:solidFill>
                <a:schemeClr val="tx1"/>
              </a:solidFill>
            </a:endParaRPr>
          </a:p>
        </p:txBody>
      </p:sp>
    </p:spTree>
    <p:extLst>
      <p:ext uri="{BB962C8B-B14F-4D97-AF65-F5344CB8AC3E}">
        <p14:creationId xmlns:p14="http://schemas.microsoft.com/office/powerpoint/2010/main" val="26480327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1392</TotalTime>
  <Words>2361</Words>
  <Application>Microsoft Office PowerPoint</Application>
  <PresentationFormat>画面に合わせる (4:3)</PresentationFormat>
  <Paragraphs>271</Paragraphs>
  <Slides>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Meiryo UI</vt:lpstr>
      <vt:lpstr>UD デジタル 教科書体 NK-B</vt:lpstr>
      <vt:lpstr>游ゴシック</vt:lpstr>
      <vt:lpstr>Arial</vt:lpstr>
      <vt:lpstr>Calibri</vt:lpstr>
      <vt:lpstr>Calibri Light</vt:lpstr>
      <vt:lpstr>Century</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こども・成人ワーキングで議論いただきたい点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越後　絵里加</dc:creator>
  <cp:lastModifiedBy>越後　絵里加</cp:lastModifiedBy>
  <cp:revision>79</cp:revision>
  <cp:lastPrinted>2023-07-24T07:17:58Z</cp:lastPrinted>
  <dcterms:created xsi:type="dcterms:W3CDTF">2023-03-22T08:46:06Z</dcterms:created>
  <dcterms:modified xsi:type="dcterms:W3CDTF">2023-11-17T01:22:35Z</dcterms:modified>
</cp:coreProperties>
</file>