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60" r:id="rId3"/>
    <p:sldId id="261" r:id="rId4"/>
    <p:sldId id="257" r:id="rId5"/>
    <p:sldId id="262" r:id="rId6"/>
    <p:sldId id="263" r:id="rId7"/>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0258311C-38D7-4732-AFD3-42A3E829A5F8}" type="datetimeFigureOut">
              <a:rPr kumimoji="1" lang="ja-JP" altLang="en-US" smtClean="0"/>
              <a:t>2023/7/21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E41A7284-9D52-4DDE-B515-1A3D9D97C346}" type="slidenum">
              <a:rPr kumimoji="1" lang="ja-JP" altLang="en-US" smtClean="0"/>
              <a:t>‹#›</a:t>
            </a:fld>
            <a:endParaRPr kumimoji="1" lang="ja-JP" altLang="en-US"/>
          </a:p>
        </p:txBody>
      </p:sp>
    </p:spTree>
    <p:extLst>
      <p:ext uri="{BB962C8B-B14F-4D97-AF65-F5344CB8AC3E}">
        <p14:creationId xmlns:p14="http://schemas.microsoft.com/office/powerpoint/2010/main" val="160145805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F4B449C-A3CC-485E-A126-798F05ACA6A0}" type="datetime1">
              <a:rPr kumimoji="1" lang="ja-JP" altLang="en-US" smtClean="0"/>
              <a:t>2023/7/21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426080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069E1BB-F3CD-42CD-9897-171979927750}" type="datetime1">
              <a:rPr kumimoji="1" lang="ja-JP" altLang="en-US" smtClean="0"/>
              <a:t>2023/7/21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3652724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55F0097-3696-40E8-B242-A4AE4942DA91}" type="datetime1">
              <a:rPr kumimoji="1" lang="ja-JP" altLang="en-US" smtClean="0"/>
              <a:t>2023/7/21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264992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DE0A49B-08DF-45B1-835D-3D0680AAE386}" type="datetime1">
              <a:rPr kumimoji="1" lang="ja-JP" altLang="en-US" smtClean="0"/>
              <a:t>2023/7/21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475974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1CFA385-5081-4DA4-AA89-84BBE7431F41}" type="datetime1">
              <a:rPr kumimoji="1" lang="ja-JP" altLang="en-US" smtClean="0"/>
              <a:t>2023/7/21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164857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52B61F8-18F3-4F13-844B-B266C30F72CD}" type="datetime1">
              <a:rPr kumimoji="1" lang="ja-JP" altLang="en-US" smtClean="0"/>
              <a:t>2023/7/21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2999429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3374AB2-2799-42DF-969D-0D5A3CFC705A}" type="datetime1">
              <a:rPr kumimoji="1" lang="ja-JP" altLang="en-US" smtClean="0"/>
              <a:t>2023/7/21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2691442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B89CE18-DB0E-4065-A4BF-2A20B24C9CA7}" type="datetime1">
              <a:rPr kumimoji="1" lang="ja-JP" altLang="en-US" smtClean="0"/>
              <a:t>2023/7/21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386880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BBEA69B-A676-4DC8-A126-CB7CFBCF5FAF}" type="datetime1">
              <a:rPr kumimoji="1" lang="ja-JP" altLang="en-US" smtClean="0"/>
              <a:t>2023/7/21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1691618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38F78E0-40F6-49F1-B22E-3822D573697F}" type="datetime1">
              <a:rPr kumimoji="1" lang="ja-JP" altLang="en-US" smtClean="0"/>
              <a:t>2023/7/21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1229495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65E38AD-D987-4EE5-8F92-8CA704F13300}" type="datetime1">
              <a:rPr kumimoji="1" lang="ja-JP" altLang="en-US" smtClean="0"/>
              <a:t>2023/7/21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377788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4F9D4-D5E8-451B-9746-88B48B59401C}" type="datetime1">
              <a:rPr kumimoji="1" lang="ja-JP" altLang="en-US" smtClean="0"/>
              <a:t>2023/7/21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B7548-3067-481A-BA2E-B2E16A31E925}" type="slidenum">
              <a:rPr kumimoji="1" lang="ja-JP" altLang="en-US" smtClean="0"/>
              <a:t>‹#›</a:t>
            </a:fld>
            <a:endParaRPr kumimoji="1" lang="ja-JP" altLang="en-US"/>
          </a:p>
        </p:txBody>
      </p:sp>
    </p:spTree>
    <p:extLst>
      <p:ext uri="{BB962C8B-B14F-4D97-AF65-F5344CB8AC3E}">
        <p14:creationId xmlns:p14="http://schemas.microsoft.com/office/powerpoint/2010/main" val="2011309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303988792"/>
              </p:ext>
            </p:extLst>
          </p:nvPr>
        </p:nvGraphicFramePr>
        <p:xfrm>
          <a:off x="259469" y="1205230"/>
          <a:ext cx="11660849" cy="5151120"/>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3181438775"/>
                    </a:ext>
                  </a:extLst>
                </a:gridCol>
                <a:gridCol w="2340000">
                  <a:extLst>
                    <a:ext uri="{9D8B030D-6E8A-4147-A177-3AD203B41FA5}">
                      <a16:colId xmlns:a16="http://schemas.microsoft.com/office/drawing/2014/main" val="1434602541"/>
                    </a:ext>
                  </a:extLst>
                </a:gridCol>
                <a:gridCol w="2340000">
                  <a:extLst>
                    <a:ext uri="{9D8B030D-6E8A-4147-A177-3AD203B41FA5}">
                      <a16:colId xmlns:a16="http://schemas.microsoft.com/office/drawing/2014/main" val="2646980018"/>
                    </a:ext>
                  </a:extLst>
                </a:gridCol>
                <a:gridCol w="2340000">
                  <a:extLst>
                    <a:ext uri="{9D8B030D-6E8A-4147-A177-3AD203B41FA5}">
                      <a16:colId xmlns:a16="http://schemas.microsoft.com/office/drawing/2014/main" val="2292652769"/>
                    </a:ext>
                  </a:extLst>
                </a:gridCol>
                <a:gridCol w="2340000">
                  <a:extLst>
                    <a:ext uri="{9D8B030D-6E8A-4147-A177-3AD203B41FA5}">
                      <a16:colId xmlns:a16="http://schemas.microsoft.com/office/drawing/2014/main" val="619477527"/>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A</a:t>
                      </a:r>
                      <a:r>
                        <a:rPr kumimoji="1" lang="ja-JP" altLang="en-US" dirty="0" smtClean="0"/>
                        <a:t>市</a:t>
                      </a:r>
                      <a:endParaRPr kumimoji="1" lang="ja-JP" altLang="en-US" dirty="0"/>
                    </a:p>
                  </a:txBody>
                  <a:tcPr/>
                </a:tc>
                <a:tc>
                  <a:txBody>
                    <a:bodyPr/>
                    <a:lstStyle/>
                    <a:p>
                      <a:pPr algn="ctr"/>
                      <a:r>
                        <a:rPr kumimoji="1" lang="en-US" altLang="ja-JP" dirty="0" smtClean="0"/>
                        <a:t>B</a:t>
                      </a:r>
                      <a:r>
                        <a:rPr kumimoji="1" lang="ja-JP" altLang="en-US" dirty="0" smtClean="0"/>
                        <a:t>市</a:t>
                      </a:r>
                      <a:endParaRPr kumimoji="1" lang="ja-JP" altLang="en-US" dirty="0"/>
                    </a:p>
                  </a:txBody>
                  <a:tcPr/>
                </a:tc>
                <a:tc>
                  <a:txBody>
                    <a:bodyPr/>
                    <a:lstStyle/>
                    <a:p>
                      <a:pPr algn="ctr"/>
                      <a:r>
                        <a:rPr kumimoji="1" lang="en-US" altLang="ja-JP" dirty="0" smtClean="0"/>
                        <a:t>C</a:t>
                      </a:r>
                      <a:r>
                        <a:rPr kumimoji="1" lang="ja-JP" altLang="en-US" dirty="0" smtClean="0"/>
                        <a:t>市</a:t>
                      </a:r>
                      <a:endParaRPr kumimoji="1" lang="ja-JP" altLang="en-US" dirty="0"/>
                    </a:p>
                  </a:txBody>
                  <a:tcPr/>
                </a:tc>
                <a:tc>
                  <a:txBody>
                    <a:bodyPr/>
                    <a:lstStyle/>
                    <a:p>
                      <a:pPr algn="ctr"/>
                      <a:r>
                        <a:rPr kumimoji="1" lang="en-US" altLang="ja-JP" dirty="0" smtClean="0"/>
                        <a:t>D</a:t>
                      </a:r>
                      <a:r>
                        <a:rPr kumimoji="1" lang="ja-JP" altLang="en-US" dirty="0" smtClean="0"/>
                        <a:t>市</a:t>
                      </a:r>
                      <a:endParaRPr kumimoji="1" lang="ja-JP" altLang="en-US" dirty="0"/>
                    </a:p>
                  </a:txBody>
                  <a:tcPr/>
                </a:tc>
                <a:extLst>
                  <a:ext uri="{0D108BD9-81ED-4DB2-BD59-A6C34878D82A}">
                    <a16:rowId xmlns:a16="http://schemas.microsoft.com/office/drawing/2014/main" val="2986818187"/>
                  </a:ext>
                </a:extLst>
              </a:tr>
              <a:tr h="370840">
                <a:tc>
                  <a:txBody>
                    <a:bodyPr/>
                    <a:lstStyle/>
                    <a:p>
                      <a:r>
                        <a:rPr kumimoji="1" lang="ja-JP" altLang="en-US" sz="1400" dirty="0" smtClean="0">
                          <a:solidFill>
                            <a:schemeClr val="bg1"/>
                          </a:solidFill>
                        </a:rPr>
                        <a:t>公立／民立</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公立（直営）</a:t>
                      </a:r>
                      <a:endParaRPr kumimoji="1" lang="ja-JP" altLang="en-US" sz="1400" dirty="0">
                        <a:solidFill>
                          <a:schemeClr val="tx1"/>
                        </a:solidFill>
                      </a:endParaRPr>
                    </a:p>
                  </a:txBody>
                  <a:tcPr/>
                </a:tc>
                <a:tc>
                  <a:txBody>
                    <a:bodyPr/>
                    <a:lstStyle/>
                    <a:p>
                      <a:r>
                        <a:rPr kumimoji="1" lang="ja-JP" altLang="en-US" sz="1400" dirty="0" smtClean="0">
                          <a:solidFill>
                            <a:schemeClr val="tx1"/>
                          </a:solidFill>
                        </a:rPr>
                        <a:t>公立（指定管理）</a:t>
                      </a:r>
                      <a:endParaRPr kumimoji="1" lang="ja-JP" altLang="en-US" sz="1400" dirty="0">
                        <a:solidFill>
                          <a:schemeClr val="tx1"/>
                        </a:solidFill>
                      </a:endParaRPr>
                    </a:p>
                  </a:txBody>
                  <a:tcPr/>
                </a:tc>
                <a:tc>
                  <a:txBody>
                    <a:bodyPr/>
                    <a:lstStyle/>
                    <a:p>
                      <a:r>
                        <a:rPr kumimoji="1" lang="ja-JP" altLang="en-US" sz="1400" dirty="0" smtClean="0"/>
                        <a:t>民立</a:t>
                      </a:r>
                      <a:endParaRPr kumimoji="1" lang="ja-JP" altLang="en-US" sz="1400" dirty="0"/>
                    </a:p>
                  </a:txBody>
                  <a:tcPr/>
                </a:tc>
                <a:tc>
                  <a:txBody>
                    <a:bodyPr/>
                    <a:lstStyle/>
                    <a:p>
                      <a:r>
                        <a:rPr kumimoji="1" lang="ja-JP" altLang="en-US" sz="1400" dirty="0" smtClean="0"/>
                        <a:t>公立（直営）</a:t>
                      </a:r>
                      <a:endParaRPr kumimoji="1" lang="ja-JP" altLang="en-US" sz="1400" dirty="0"/>
                    </a:p>
                  </a:txBody>
                  <a:tcPr/>
                </a:tc>
                <a:extLst>
                  <a:ext uri="{0D108BD9-81ED-4DB2-BD59-A6C34878D82A}">
                    <a16:rowId xmlns:a16="http://schemas.microsoft.com/office/drawing/2014/main" val="3647308101"/>
                  </a:ext>
                </a:extLst>
              </a:tr>
              <a:tr h="370840">
                <a:tc>
                  <a:txBody>
                    <a:bodyPr/>
                    <a:lstStyle/>
                    <a:p>
                      <a:r>
                        <a:rPr kumimoji="1" lang="ja-JP" altLang="en-US" sz="1400" dirty="0" smtClean="0">
                          <a:solidFill>
                            <a:schemeClr val="bg1"/>
                          </a:solidFill>
                        </a:rPr>
                        <a:t>児童発達支援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〇（福祉型・医療型）</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〇（福祉型・医療型）</a:t>
                      </a:r>
                      <a:endParaRPr kumimoji="1" lang="ja-JP" altLang="en-US" sz="1400" dirty="0">
                        <a:solidFill>
                          <a:schemeClr val="tx1"/>
                        </a:solidFill>
                      </a:endParaRPr>
                    </a:p>
                  </a:txBody>
                  <a:tcPr/>
                </a:tc>
                <a:tc>
                  <a:txBody>
                    <a:bodyPr/>
                    <a:lstStyle/>
                    <a:p>
                      <a:r>
                        <a:rPr kumimoji="1" lang="ja-JP" altLang="en-US" sz="1400" dirty="0" smtClean="0"/>
                        <a:t>〇（福祉型・医療型）</a:t>
                      </a:r>
                      <a:endParaRPr kumimoji="1" lang="ja-JP" altLang="en-US" sz="1400" dirty="0"/>
                    </a:p>
                  </a:txBody>
                  <a:tcPr/>
                </a:tc>
                <a:tc>
                  <a:txBody>
                    <a:bodyPr/>
                    <a:lstStyle/>
                    <a:p>
                      <a:r>
                        <a:rPr kumimoji="1" lang="ja-JP" altLang="en-US" sz="1400" dirty="0" smtClean="0"/>
                        <a:t>〇（福祉型）</a:t>
                      </a:r>
                      <a:endParaRPr kumimoji="1" lang="ja-JP" altLang="en-US" sz="1400" dirty="0"/>
                    </a:p>
                  </a:txBody>
                  <a:tcPr/>
                </a:tc>
                <a:extLst>
                  <a:ext uri="{0D108BD9-81ED-4DB2-BD59-A6C34878D82A}">
                    <a16:rowId xmlns:a16="http://schemas.microsoft.com/office/drawing/2014/main" val="1521699922"/>
                  </a:ext>
                </a:extLst>
              </a:tr>
              <a:tr h="370840">
                <a:tc>
                  <a:txBody>
                    <a:bodyPr/>
                    <a:lstStyle/>
                    <a:p>
                      <a:r>
                        <a:rPr kumimoji="1" lang="ja-JP" altLang="en-US" sz="1400" dirty="0" smtClean="0">
                          <a:solidFill>
                            <a:schemeClr val="bg1"/>
                          </a:solidFill>
                        </a:rPr>
                        <a:t>放課後等デイサービス</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tc>
                  <a:txBody>
                    <a:bodyPr/>
                    <a:lstStyle/>
                    <a:p>
                      <a:r>
                        <a:rPr kumimoji="1" lang="ja-JP" altLang="en-US" sz="1400" dirty="0" smtClean="0"/>
                        <a:t>〇</a:t>
                      </a:r>
                      <a:endParaRPr kumimoji="1" lang="ja-JP" altLang="en-US" sz="1400" dirty="0"/>
                    </a:p>
                  </a:txBody>
                  <a:tcPr/>
                </a:tc>
                <a:tc>
                  <a:txBody>
                    <a:bodyPr/>
                    <a:lstStyle/>
                    <a:p>
                      <a:r>
                        <a:rPr kumimoji="1" lang="en-US" altLang="ja-JP" sz="1400" dirty="0" smtClean="0"/>
                        <a:t>×</a:t>
                      </a:r>
                      <a:endParaRPr kumimoji="1" lang="ja-JP" altLang="en-US" sz="1400" dirty="0"/>
                    </a:p>
                  </a:txBody>
                  <a:tcPr/>
                </a:tc>
                <a:extLst>
                  <a:ext uri="{0D108BD9-81ED-4DB2-BD59-A6C34878D82A}">
                    <a16:rowId xmlns:a16="http://schemas.microsoft.com/office/drawing/2014/main" val="2293874094"/>
                  </a:ext>
                </a:extLst>
              </a:tr>
              <a:tr h="370840">
                <a:tc>
                  <a:txBody>
                    <a:bodyPr/>
                    <a:lstStyle/>
                    <a:p>
                      <a:r>
                        <a:rPr kumimoji="1" lang="ja-JP" altLang="en-US" sz="1400" dirty="0" smtClean="0">
                          <a:solidFill>
                            <a:schemeClr val="bg1"/>
                          </a:solidFill>
                        </a:rPr>
                        <a:t>保育所等訪問支援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t>〇</a:t>
                      </a:r>
                      <a:endParaRPr kumimoji="1" lang="ja-JP" altLang="en-US" sz="1400" dirty="0"/>
                    </a:p>
                  </a:txBody>
                  <a:tcPr/>
                </a:tc>
                <a:tc>
                  <a:txBody>
                    <a:bodyPr/>
                    <a:lstStyle/>
                    <a:p>
                      <a:r>
                        <a:rPr kumimoji="1" lang="ja-JP" altLang="en-US" sz="1400" dirty="0" smtClean="0"/>
                        <a:t>〇</a:t>
                      </a:r>
                      <a:endParaRPr kumimoji="1" lang="ja-JP" altLang="en-US" sz="1400" dirty="0"/>
                    </a:p>
                  </a:txBody>
                  <a:tcPr/>
                </a:tc>
                <a:extLst>
                  <a:ext uri="{0D108BD9-81ED-4DB2-BD59-A6C34878D82A}">
                    <a16:rowId xmlns:a16="http://schemas.microsoft.com/office/drawing/2014/main" val="2971064749"/>
                  </a:ext>
                </a:extLst>
              </a:tr>
              <a:tr h="370840">
                <a:tc>
                  <a:txBody>
                    <a:bodyPr/>
                    <a:lstStyle/>
                    <a:p>
                      <a:r>
                        <a:rPr kumimoji="1" lang="ja-JP" altLang="en-US" sz="1400" dirty="0" err="1" smtClean="0">
                          <a:solidFill>
                            <a:schemeClr val="bg1"/>
                          </a:solidFill>
                        </a:rPr>
                        <a:t>障がい</a:t>
                      </a:r>
                      <a:r>
                        <a:rPr kumimoji="1" lang="ja-JP" altLang="en-US" sz="1400" dirty="0" smtClean="0">
                          <a:solidFill>
                            <a:schemeClr val="bg1"/>
                          </a:solidFill>
                        </a:rPr>
                        <a:t>児相談支援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t>〇</a:t>
                      </a:r>
                      <a:endParaRPr kumimoji="1" lang="ja-JP" altLang="en-US" sz="1400" dirty="0"/>
                    </a:p>
                  </a:txBody>
                  <a:tcPr/>
                </a:tc>
                <a:tc>
                  <a:txBody>
                    <a:bodyPr/>
                    <a:lstStyle/>
                    <a:p>
                      <a:r>
                        <a:rPr kumimoji="1" lang="ja-JP" altLang="en-US" sz="1400" dirty="0" smtClean="0"/>
                        <a:t>〇</a:t>
                      </a:r>
                      <a:endParaRPr kumimoji="1" lang="ja-JP" altLang="en-US" sz="1400" dirty="0"/>
                    </a:p>
                  </a:txBody>
                  <a:tcPr/>
                </a:tc>
                <a:extLst>
                  <a:ext uri="{0D108BD9-81ED-4DB2-BD59-A6C34878D82A}">
                    <a16:rowId xmlns:a16="http://schemas.microsoft.com/office/drawing/2014/main" val="2588984296"/>
                  </a:ext>
                </a:extLst>
              </a:tr>
              <a:tr h="370840">
                <a:tc>
                  <a:txBody>
                    <a:bodyPr/>
                    <a:lstStyle/>
                    <a:p>
                      <a:r>
                        <a:rPr kumimoji="1" lang="ja-JP" altLang="en-US" sz="1400" dirty="0" smtClean="0">
                          <a:solidFill>
                            <a:schemeClr val="bg1"/>
                          </a:solidFill>
                        </a:rPr>
                        <a:t>療育の特徴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r>
                        <a:rPr kumimoji="1" lang="en-US" altLang="ja-JP" sz="1200" dirty="0" smtClean="0">
                          <a:solidFill>
                            <a:schemeClr val="tx1"/>
                          </a:solidFill>
                        </a:rPr>
                        <a:t>SST</a:t>
                      </a:r>
                      <a:r>
                        <a:rPr kumimoji="1" lang="ja-JP" altLang="en-US" sz="1200" dirty="0" smtClean="0">
                          <a:solidFill>
                            <a:schemeClr val="tx1"/>
                          </a:solidFill>
                        </a:rPr>
                        <a:t>）</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（心理・</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solidFill>
                            <a:schemeClr val="tx1"/>
                          </a:solidFill>
                        </a:rPr>
                        <a:t>ST</a:t>
                      </a:r>
                      <a:r>
                        <a:rPr kumimoji="1" lang="ja-JP" altLang="en-US" sz="1200" dirty="0" smtClean="0">
                          <a:solidFill>
                            <a:schemeClr val="tx1"/>
                          </a:solidFill>
                        </a:rPr>
                        <a:t>・</a:t>
                      </a:r>
                      <a:r>
                        <a:rPr kumimoji="1" lang="en-US" altLang="ja-JP" sz="1200" dirty="0" smtClean="0">
                          <a:solidFill>
                            <a:schemeClr val="tx1"/>
                          </a:solidFill>
                        </a:rPr>
                        <a:t>OT</a:t>
                      </a:r>
                      <a:r>
                        <a:rPr kumimoji="1" lang="ja-JP" altLang="en-US" sz="1200" dirty="0" smtClean="0">
                          <a:solidFill>
                            <a:schemeClr val="tx1"/>
                          </a:solidFill>
                        </a:rPr>
                        <a:t>）</a:t>
                      </a:r>
                      <a:endParaRPr kumimoji="1" lang="en-US" altLang="ja-JP" sz="1200" dirty="0" smtClean="0">
                        <a:solidFill>
                          <a:schemeClr val="tx1"/>
                        </a:solidFill>
                      </a:endParaRPr>
                    </a:p>
                    <a:p>
                      <a:endParaRPr kumimoji="1" lang="ja-JP" altLang="en-US" sz="1400" dirty="0">
                        <a:solidFill>
                          <a:schemeClr val="tx1"/>
                        </a:solidFill>
                      </a:endParaRPr>
                    </a:p>
                  </a:txBody>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solidFill>
                            <a:schemeClr val="tx1"/>
                          </a:solidFill>
                        </a:rPr>
                        <a:t>ST</a:t>
                      </a:r>
                      <a:r>
                        <a:rPr kumimoji="1" lang="ja-JP" altLang="en-US" sz="1200" dirty="0" smtClean="0">
                          <a:solidFill>
                            <a:schemeClr val="tx1"/>
                          </a:solidFill>
                        </a:rPr>
                        <a:t>・</a:t>
                      </a:r>
                      <a:r>
                        <a:rPr kumimoji="1" lang="en-US" altLang="ja-JP" sz="1200" dirty="0" smtClean="0">
                          <a:solidFill>
                            <a:schemeClr val="tx1"/>
                          </a:solidFill>
                        </a:rPr>
                        <a:t>OT</a:t>
                      </a:r>
                      <a:r>
                        <a:rPr kumimoji="1" lang="ja-JP" altLang="en-US" sz="1200" dirty="0" smtClean="0">
                          <a:solidFill>
                            <a:schemeClr val="tx1"/>
                          </a:solidFill>
                        </a:rPr>
                        <a:t>）</a:t>
                      </a:r>
                      <a:endParaRPr kumimoji="1" lang="ja-JP" altLang="en-US" sz="1200" dirty="0">
                        <a:solidFill>
                          <a:schemeClr val="tx1"/>
                        </a:solidFill>
                      </a:endParaRPr>
                    </a:p>
                  </a:txBody>
                  <a:tcPr/>
                </a:tc>
                <a:tc>
                  <a:txBody>
                    <a:bodyPr/>
                    <a:lstStyle/>
                    <a:p>
                      <a:r>
                        <a:rPr kumimoji="1" lang="ja-JP" altLang="en-US" sz="1400" dirty="0" smtClean="0"/>
                        <a:t>集団療育</a:t>
                      </a:r>
                      <a:r>
                        <a:rPr kumimoji="1" lang="ja-JP" altLang="en-US" sz="1200" dirty="0" smtClean="0"/>
                        <a:t>（保育）</a:t>
                      </a:r>
                      <a:endParaRPr kumimoji="1" lang="en-US" altLang="ja-JP" sz="1200" dirty="0" smtClean="0"/>
                    </a:p>
                    <a:p>
                      <a:r>
                        <a:rPr kumimoji="1" lang="ja-JP" altLang="en-US" sz="1400" dirty="0" smtClean="0"/>
                        <a:t>個別療育</a:t>
                      </a:r>
                      <a:r>
                        <a:rPr kumimoji="1" lang="ja-JP" altLang="en-US" sz="1200" dirty="0" smtClean="0"/>
                        <a:t>（</a:t>
                      </a:r>
                      <a:r>
                        <a:rPr kumimoji="1" lang="en-US" altLang="ja-JP" sz="1200" dirty="0" smtClean="0"/>
                        <a:t>OT</a:t>
                      </a:r>
                      <a:r>
                        <a:rPr kumimoji="1" lang="ja-JP" altLang="en-US" sz="1200" dirty="0" smtClean="0"/>
                        <a:t>・</a:t>
                      </a:r>
                      <a:r>
                        <a:rPr kumimoji="1" lang="en-US" altLang="ja-JP" sz="1200" dirty="0" smtClean="0"/>
                        <a:t>ST</a:t>
                      </a:r>
                      <a:r>
                        <a:rPr kumimoji="1" lang="ja-JP" altLang="en-US" sz="1200" dirty="0" smtClean="0"/>
                        <a:t>）</a:t>
                      </a:r>
                      <a:endParaRPr kumimoji="1" lang="en-US" altLang="ja-JP" sz="1200" dirty="0" smtClean="0"/>
                    </a:p>
                    <a:p>
                      <a:r>
                        <a:rPr kumimoji="1" lang="ja-JP" altLang="en-US" sz="1400" dirty="0" smtClean="0"/>
                        <a:t>個別療育</a:t>
                      </a:r>
                      <a:r>
                        <a:rPr kumimoji="1" lang="ja-JP" altLang="en-US" sz="1200" dirty="0" smtClean="0"/>
                        <a:t>（ポーテージプログラム）</a:t>
                      </a:r>
                      <a:endParaRPr kumimoji="1" lang="ja-JP" altLang="en-US" sz="1200" dirty="0"/>
                    </a:p>
                  </a:txBody>
                  <a:tcPr/>
                </a:tc>
                <a:tc>
                  <a:txBody>
                    <a:bodyPr/>
                    <a:lstStyle/>
                    <a:p>
                      <a:r>
                        <a:rPr kumimoji="1" lang="ja-JP" altLang="en-US" sz="1400" dirty="0" smtClean="0"/>
                        <a:t>集団療育</a:t>
                      </a:r>
                      <a:r>
                        <a:rPr kumimoji="1" lang="ja-JP" altLang="en-US" sz="1200" dirty="0" smtClean="0"/>
                        <a:t>（保育）</a:t>
                      </a:r>
                      <a:endParaRPr kumimoji="1" lang="en-US" altLang="ja-JP" sz="1200" dirty="0" smtClean="0"/>
                    </a:p>
                    <a:p>
                      <a:r>
                        <a:rPr kumimoji="1" lang="ja-JP" altLang="en-US" sz="1400" dirty="0" smtClean="0"/>
                        <a:t>個別療育</a:t>
                      </a:r>
                      <a:r>
                        <a:rPr kumimoji="1" lang="ja-JP" altLang="en-US" sz="1200" dirty="0" smtClean="0"/>
                        <a:t>（</a:t>
                      </a:r>
                      <a:r>
                        <a:rPr kumimoji="1" lang="en-US" altLang="ja-JP" sz="1200" dirty="0" smtClean="0"/>
                        <a:t>PT</a:t>
                      </a:r>
                      <a:r>
                        <a:rPr kumimoji="1" lang="ja-JP" altLang="en-US" sz="1200" dirty="0" smtClean="0"/>
                        <a:t>・</a:t>
                      </a:r>
                      <a:r>
                        <a:rPr kumimoji="1" lang="en-US" altLang="ja-JP" sz="1200" dirty="0" smtClean="0"/>
                        <a:t>OT</a:t>
                      </a:r>
                      <a:r>
                        <a:rPr kumimoji="1" lang="ja-JP" altLang="en-US" sz="1200" dirty="0" err="1" smtClean="0"/>
                        <a:t>・</a:t>
                      </a:r>
                      <a:r>
                        <a:rPr kumimoji="1" lang="en-US" altLang="ja-JP" sz="1200" dirty="0" smtClean="0"/>
                        <a:t>ST</a:t>
                      </a:r>
                      <a:r>
                        <a:rPr kumimoji="1" lang="ja-JP" altLang="en-US" sz="1200" dirty="0" smtClean="0"/>
                        <a:t>）</a:t>
                      </a:r>
                      <a:endParaRPr kumimoji="1" lang="ja-JP" altLang="en-US" sz="1200" dirty="0"/>
                    </a:p>
                  </a:txBody>
                  <a:tcPr/>
                </a:tc>
                <a:extLst>
                  <a:ext uri="{0D108BD9-81ED-4DB2-BD59-A6C34878D82A}">
                    <a16:rowId xmlns:a16="http://schemas.microsoft.com/office/drawing/2014/main" val="2488191736"/>
                  </a:ext>
                </a:extLst>
              </a:tr>
              <a:tr h="370840">
                <a:tc>
                  <a:txBody>
                    <a:bodyPr/>
                    <a:lstStyle/>
                    <a:p>
                      <a:r>
                        <a:rPr kumimoji="1" lang="ja-JP" altLang="en-US" sz="1400" dirty="0" err="1" smtClean="0">
                          <a:solidFill>
                            <a:schemeClr val="bg1"/>
                          </a:solidFill>
                        </a:rPr>
                        <a:t>発達障がい</a:t>
                      </a:r>
                      <a:r>
                        <a:rPr kumimoji="1" lang="ja-JP" altLang="en-US" sz="1400" dirty="0" smtClean="0">
                          <a:solidFill>
                            <a:schemeClr val="bg1"/>
                          </a:solidFill>
                        </a:rPr>
                        <a:t>への対応</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・発達障がいの子どもの数や多様性が増し、子ども像にあった支援体制を検討している。</a:t>
                      </a:r>
                      <a:endParaRPr kumimoji="1" lang="en-US" altLang="ja-JP" sz="1400" dirty="0" smtClean="0">
                        <a:solidFill>
                          <a:schemeClr val="tx1"/>
                        </a:solidFill>
                      </a:endParaRPr>
                    </a:p>
                  </a:txBody>
                  <a:tcPr/>
                </a:tc>
                <a:tc>
                  <a:txBody>
                    <a:bodyPr/>
                    <a:lstStyle/>
                    <a:p>
                      <a:r>
                        <a:rPr kumimoji="1" lang="ja-JP" altLang="en-US" sz="1400" dirty="0" smtClean="0">
                          <a:solidFill>
                            <a:schemeClr val="tx1"/>
                          </a:solidFill>
                        </a:rPr>
                        <a:t>・知的障がいが中程度以上ある子どもが多い。</a:t>
                      </a:r>
                      <a:endParaRPr kumimoji="1" lang="en-US" altLang="ja-JP" sz="1400" dirty="0" smtClean="0">
                        <a:solidFill>
                          <a:schemeClr val="tx1"/>
                        </a:solidFill>
                      </a:endParaRPr>
                    </a:p>
                    <a:p>
                      <a:r>
                        <a:rPr kumimoji="1" lang="ja-JP" altLang="en-US" sz="1400" dirty="0" smtClean="0">
                          <a:solidFill>
                            <a:schemeClr val="tx1"/>
                          </a:solidFill>
                        </a:rPr>
                        <a:t>・知的能力が境界レベル～健常域の子どもは、保育所や民間事業所に通っていることが多い。</a:t>
                      </a:r>
                      <a:endParaRPr kumimoji="1" lang="en-US" altLang="ja-JP" sz="1400" dirty="0" smtClean="0">
                        <a:solidFill>
                          <a:schemeClr val="tx1"/>
                        </a:solidFill>
                      </a:endParaRPr>
                    </a:p>
                    <a:p>
                      <a:r>
                        <a:rPr kumimoji="1" lang="ja-JP" altLang="en-US" sz="1400" dirty="0" smtClean="0">
                          <a:solidFill>
                            <a:schemeClr val="tx1"/>
                          </a:solidFill>
                        </a:rPr>
                        <a:t>・自閉傾向が強い子どもを発達支援拠点に紹介することがある。</a:t>
                      </a:r>
                      <a:endParaRPr kumimoji="1" lang="ja-JP" altLang="en-US" sz="1400" dirty="0">
                        <a:solidFill>
                          <a:schemeClr val="tx1"/>
                        </a:solidFill>
                      </a:endParaRPr>
                    </a:p>
                  </a:txBody>
                  <a:tcPr/>
                </a:tc>
                <a:tc>
                  <a:txBody>
                    <a:bodyPr/>
                    <a:lstStyle/>
                    <a:p>
                      <a:r>
                        <a:rPr kumimoji="1" lang="ja-JP" altLang="en-US" sz="1400" dirty="0" smtClean="0"/>
                        <a:t>・知的障がいのある子どもが多く通所。自閉傾向のある子どもは多い。</a:t>
                      </a:r>
                      <a:endParaRPr kumimoji="1" lang="en-US" altLang="ja-JP" sz="1400" dirty="0" smtClean="0"/>
                    </a:p>
                    <a:p>
                      <a:r>
                        <a:rPr kumimoji="1" lang="ja-JP" altLang="en-US" sz="1400" dirty="0" smtClean="0"/>
                        <a:t>・発達障がいの対応は職員の力量が求められるが、業務が逼迫しており、勉強会等の時間確保が難しい。</a:t>
                      </a:r>
                      <a:endParaRPr kumimoji="1" lang="ja-JP" altLang="en-US" sz="1400" dirty="0"/>
                    </a:p>
                  </a:txBody>
                  <a:tcPr/>
                </a:tc>
                <a:tc>
                  <a:txBody>
                    <a:bodyPr/>
                    <a:lstStyle/>
                    <a:p>
                      <a:r>
                        <a:rPr kumimoji="1" lang="ja-JP" altLang="en-US" sz="1400" dirty="0" smtClean="0"/>
                        <a:t>・知的</a:t>
                      </a:r>
                      <a:r>
                        <a:rPr kumimoji="1" lang="ja-JP" altLang="en-US" sz="1400" dirty="0" err="1" smtClean="0"/>
                        <a:t>障がい</a:t>
                      </a:r>
                      <a:r>
                        <a:rPr kumimoji="1" lang="ja-JP" altLang="en-US" sz="1400" dirty="0" smtClean="0"/>
                        <a:t>及び発達障がいのある子どもが多く通所している。</a:t>
                      </a:r>
                      <a:endParaRPr kumimoji="1" lang="ja-JP" altLang="en-US" sz="1400" dirty="0"/>
                    </a:p>
                  </a:txBody>
                  <a:tcPr/>
                </a:tc>
                <a:extLst>
                  <a:ext uri="{0D108BD9-81ED-4DB2-BD59-A6C34878D82A}">
                    <a16:rowId xmlns:a16="http://schemas.microsoft.com/office/drawing/2014/main" val="1944404889"/>
                  </a:ext>
                </a:extLst>
              </a:tr>
            </a:tbl>
          </a:graphicData>
        </a:graphic>
      </p:graphicFrame>
      <p:sp>
        <p:nvSpPr>
          <p:cNvPr id="5" name="テキスト ボックス 4"/>
          <p:cNvSpPr txBox="1"/>
          <p:nvPr/>
        </p:nvSpPr>
        <p:spPr>
          <a:xfrm>
            <a:off x="259469" y="534572"/>
            <a:ext cx="11660849" cy="584775"/>
          </a:xfrm>
          <a:prstGeom prst="rect">
            <a:avLst/>
          </a:prstGeom>
          <a:noFill/>
        </p:spPr>
        <p:txBody>
          <a:bodyPr wrap="square" rtlCol="0">
            <a:spAutoFit/>
          </a:bodyPr>
          <a:lstStyle/>
          <a:p>
            <a:pPr algn="ctr"/>
            <a:r>
              <a:rPr lang="ja-JP" altLang="en-US" sz="3200" b="1" dirty="0"/>
              <a:t>児童発達</a:t>
            </a:r>
            <a:r>
              <a:rPr lang="ja-JP" altLang="en-US" sz="3200" b="1" dirty="0" smtClean="0"/>
              <a:t>支援センターおよび市所管課へのヒアリング</a:t>
            </a:r>
            <a:endParaRPr lang="en-US" altLang="ja-JP" sz="3200" b="1" dirty="0" smtClean="0"/>
          </a:p>
        </p:txBody>
      </p:sp>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1</a:t>
            </a:fld>
            <a:endParaRPr kumimoji="1" lang="ja-JP" altLang="en-US"/>
          </a:p>
        </p:txBody>
      </p:sp>
      <p:sp>
        <p:nvSpPr>
          <p:cNvPr id="7" name="角丸四角形吹き出し 6"/>
          <p:cNvSpPr/>
          <p:nvPr/>
        </p:nvSpPr>
        <p:spPr>
          <a:xfrm>
            <a:off x="276896" y="5400763"/>
            <a:ext cx="2704563" cy="1271453"/>
          </a:xfrm>
          <a:prstGeom prst="wedgeRoundRectCallout">
            <a:avLst>
              <a:gd name="adj1" fmla="val -31831"/>
              <a:gd name="adj2" fmla="val -79309"/>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489396" y="5451713"/>
            <a:ext cx="2279561" cy="1169551"/>
          </a:xfrm>
          <a:prstGeom prst="rect">
            <a:avLst/>
          </a:prstGeom>
          <a:noFill/>
        </p:spPr>
        <p:txBody>
          <a:bodyPr wrap="square" rtlCol="0">
            <a:spAutoFit/>
          </a:bodyPr>
          <a:lstStyle/>
          <a:p>
            <a:r>
              <a:rPr kumimoji="1" lang="ja-JP" altLang="en-US" sz="1400" dirty="0" smtClean="0"/>
              <a:t>特定のプログラムに特化するのではなく、集団療育の中で、必要に応じて視覚支援等の手法を取り入れていることが多い。</a:t>
            </a:r>
            <a:endParaRPr kumimoji="1" lang="ja-JP" altLang="en-US" sz="1400" dirty="0"/>
          </a:p>
        </p:txBody>
      </p:sp>
      <p:sp>
        <p:nvSpPr>
          <p:cNvPr id="11" name="テキスト ボックス 3"/>
          <p:cNvSpPr txBox="1"/>
          <p:nvPr/>
        </p:nvSpPr>
        <p:spPr>
          <a:xfrm>
            <a:off x="11112322" y="169447"/>
            <a:ext cx="914400" cy="466725"/>
          </a:xfrm>
          <a:prstGeom prst="rect">
            <a:avLst/>
          </a:prstGeom>
          <a:solidFill>
            <a:schemeClr val="lt1"/>
          </a:solidFill>
          <a:ln w="28575">
            <a:solidFill>
              <a:schemeClr val="tx1"/>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just">
              <a:spcAft>
                <a:spcPts val="0"/>
              </a:spcAft>
            </a:pPr>
            <a:r>
              <a:rPr lang="ja-JP" sz="1800" kern="100" smtClean="0">
                <a:effectLst/>
                <a:latin typeface="Century" panose="02040604050505020304" pitchFamily="18" charset="0"/>
                <a:ea typeface="BIZ UDPゴシック" panose="020B0400000000000000" pitchFamily="50" charset="-128"/>
                <a:cs typeface="Times New Roman" panose="02020603050405020304" pitchFamily="18" charset="0"/>
              </a:rPr>
              <a:t>資料</a:t>
            </a:r>
            <a:r>
              <a:rPr lang="ja-JP" altLang="en-US" kern="100">
                <a:latin typeface="Century" panose="02040604050505020304" pitchFamily="18" charset="0"/>
                <a:ea typeface="BIZ UDPゴシック" panose="020B0400000000000000" pitchFamily="50" charset="-128"/>
                <a:cs typeface="Times New Roman" panose="02020603050405020304" pitchFamily="18" charset="0"/>
              </a:rPr>
              <a:t>４</a:t>
            </a:r>
            <a:endParaRPr lang="ja-JP" sz="1050" kern="100">
              <a:effectLst/>
              <a:latin typeface="Century" panose="02040604050505020304" pitchFamily="18" charset="0"/>
              <a:ea typeface="ＭＳ 明朝" panose="02020609040205080304" pitchFamily="17" charset="-128"/>
              <a:cs typeface="Times New Roman" panose="02020603050405020304" pitchFamily="18" charset="0"/>
            </a:endParaRPr>
          </a:p>
        </p:txBody>
      </p:sp>
    </p:spTree>
    <p:extLst>
      <p:ext uri="{BB962C8B-B14F-4D97-AF65-F5344CB8AC3E}">
        <p14:creationId xmlns:p14="http://schemas.microsoft.com/office/powerpoint/2010/main" val="28686256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4120652186"/>
              </p:ext>
            </p:extLst>
          </p:nvPr>
        </p:nvGraphicFramePr>
        <p:xfrm>
          <a:off x="259469" y="1240207"/>
          <a:ext cx="11660849" cy="4541520"/>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3181438775"/>
                    </a:ext>
                  </a:extLst>
                </a:gridCol>
                <a:gridCol w="2340000">
                  <a:extLst>
                    <a:ext uri="{9D8B030D-6E8A-4147-A177-3AD203B41FA5}">
                      <a16:colId xmlns:a16="http://schemas.microsoft.com/office/drawing/2014/main" val="1434602541"/>
                    </a:ext>
                  </a:extLst>
                </a:gridCol>
                <a:gridCol w="2340000">
                  <a:extLst>
                    <a:ext uri="{9D8B030D-6E8A-4147-A177-3AD203B41FA5}">
                      <a16:colId xmlns:a16="http://schemas.microsoft.com/office/drawing/2014/main" val="2646980018"/>
                    </a:ext>
                  </a:extLst>
                </a:gridCol>
                <a:gridCol w="2340000">
                  <a:extLst>
                    <a:ext uri="{9D8B030D-6E8A-4147-A177-3AD203B41FA5}">
                      <a16:colId xmlns:a16="http://schemas.microsoft.com/office/drawing/2014/main" val="2292652769"/>
                    </a:ext>
                  </a:extLst>
                </a:gridCol>
                <a:gridCol w="2340000">
                  <a:extLst>
                    <a:ext uri="{9D8B030D-6E8A-4147-A177-3AD203B41FA5}">
                      <a16:colId xmlns:a16="http://schemas.microsoft.com/office/drawing/2014/main" val="619477527"/>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E</a:t>
                      </a:r>
                      <a:r>
                        <a:rPr kumimoji="1" lang="ja-JP" altLang="en-US" dirty="0" smtClean="0"/>
                        <a:t>市</a:t>
                      </a:r>
                      <a:endParaRPr kumimoji="1" lang="ja-JP" altLang="en-US" dirty="0"/>
                    </a:p>
                  </a:txBody>
                  <a:tcPr/>
                </a:tc>
                <a:tc>
                  <a:txBody>
                    <a:bodyPr/>
                    <a:lstStyle/>
                    <a:p>
                      <a:pPr algn="ctr"/>
                      <a:r>
                        <a:rPr kumimoji="1" lang="en-US" altLang="ja-JP" dirty="0" smtClean="0"/>
                        <a:t>F</a:t>
                      </a:r>
                      <a:r>
                        <a:rPr kumimoji="1" lang="ja-JP" altLang="en-US" dirty="0" smtClean="0"/>
                        <a:t>市</a:t>
                      </a:r>
                      <a:endParaRPr kumimoji="1" lang="ja-JP" altLang="en-US" dirty="0"/>
                    </a:p>
                  </a:txBody>
                  <a:tcPr/>
                </a:tc>
                <a:tc>
                  <a:txBody>
                    <a:bodyPr/>
                    <a:lstStyle/>
                    <a:p>
                      <a:pPr algn="ctr"/>
                      <a:r>
                        <a:rPr kumimoji="1" lang="en-US" altLang="ja-JP" dirty="0" smtClean="0"/>
                        <a:t>G</a:t>
                      </a:r>
                      <a:r>
                        <a:rPr kumimoji="1" lang="ja-JP" altLang="en-US" dirty="0" smtClean="0"/>
                        <a:t>市</a:t>
                      </a:r>
                      <a:endParaRPr kumimoji="1" lang="ja-JP" altLang="en-US" dirty="0"/>
                    </a:p>
                  </a:txBody>
                  <a:tcPr/>
                </a:tc>
                <a:tc>
                  <a:txBody>
                    <a:bodyPr/>
                    <a:lstStyle/>
                    <a:p>
                      <a:pPr algn="ctr"/>
                      <a:r>
                        <a:rPr kumimoji="1" lang="en-US" altLang="ja-JP" dirty="0" smtClean="0"/>
                        <a:t>H</a:t>
                      </a:r>
                      <a:r>
                        <a:rPr kumimoji="1" lang="ja-JP" altLang="en-US" dirty="0" smtClean="0"/>
                        <a:t>市</a:t>
                      </a:r>
                      <a:endParaRPr kumimoji="1" lang="ja-JP" altLang="en-US" dirty="0"/>
                    </a:p>
                  </a:txBody>
                  <a:tcPr/>
                </a:tc>
                <a:extLst>
                  <a:ext uri="{0D108BD9-81ED-4DB2-BD59-A6C34878D82A}">
                    <a16:rowId xmlns:a16="http://schemas.microsoft.com/office/drawing/2014/main" val="2986818187"/>
                  </a:ext>
                </a:extLst>
              </a:tr>
              <a:tr h="370840">
                <a:tc>
                  <a:txBody>
                    <a:bodyPr/>
                    <a:lstStyle/>
                    <a:p>
                      <a:r>
                        <a:rPr kumimoji="1" lang="ja-JP" altLang="en-US" sz="1400" dirty="0" smtClean="0">
                          <a:solidFill>
                            <a:schemeClr val="bg1"/>
                          </a:solidFill>
                        </a:rPr>
                        <a:t>公立／民立</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公立（直営）</a:t>
                      </a:r>
                      <a:r>
                        <a:rPr kumimoji="1" lang="en-US" altLang="ja-JP" sz="1400" dirty="0" smtClean="0">
                          <a:solidFill>
                            <a:schemeClr val="tx1"/>
                          </a:solidFill>
                        </a:rPr>
                        <a:t>※1</a:t>
                      </a:r>
                      <a:endParaRPr kumimoji="1" lang="ja-JP" altLang="en-US" sz="1400" dirty="0">
                        <a:solidFill>
                          <a:schemeClr val="tx1"/>
                        </a:solidFill>
                      </a:endParaRPr>
                    </a:p>
                  </a:txBody>
                  <a:tcPr/>
                </a:tc>
                <a:tc>
                  <a:txBody>
                    <a:bodyPr/>
                    <a:lstStyle/>
                    <a:p>
                      <a:r>
                        <a:rPr kumimoji="1" lang="ja-JP" altLang="en-US" sz="1400" dirty="0" smtClean="0">
                          <a:solidFill>
                            <a:schemeClr val="tx1"/>
                          </a:solidFill>
                        </a:rPr>
                        <a:t>公立（指定管理）</a:t>
                      </a:r>
                      <a:endParaRPr kumimoji="1" lang="ja-JP" altLang="en-US" sz="1400" dirty="0">
                        <a:solidFill>
                          <a:schemeClr val="tx1"/>
                        </a:solidFill>
                      </a:endParaRPr>
                    </a:p>
                  </a:txBody>
                  <a:tcPr/>
                </a:tc>
                <a:tc>
                  <a:txBody>
                    <a:bodyPr/>
                    <a:lstStyle/>
                    <a:p>
                      <a:r>
                        <a:rPr kumimoji="1" lang="ja-JP" altLang="en-US" sz="1400" dirty="0" smtClean="0">
                          <a:solidFill>
                            <a:schemeClr val="tx1"/>
                          </a:solidFill>
                        </a:rPr>
                        <a:t>公立（直営）</a:t>
                      </a:r>
                      <a:endParaRPr kumimoji="1" lang="ja-JP" altLang="en-US" sz="1400" dirty="0">
                        <a:solidFill>
                          <a:schemeClr val="tx1"/>
                        </a:solidFill>
                      </a:endParaRPr>
                    </a:p>
                  </a:txBody>
                  <a:tcPr/>
                </a:tc>
                <a:tc>
                  <a:txBody>
                    <a:bodyPr/>
                    <a:lstStyle/>
                    <a:p>
                      <a:r>
                        <a:rPr kumimoji="1" lang="ja-JP" altLang="en-US" sz="1400" dirty="0" smtClean="0">
                          <a:solidFill>
                            <a:schemeClr val="tx1"/>
                          </a:solidFill>
                        </a:rPr>
                        <a:t>民立</a:t>
                      </a:r>
                      <a:endParaRPr kumimoji="1" lang="ja-JP" altLang="en-US" sz="1400" dirty="0">
                        <a:solidFill>
                          <a:schemeClr val="tx1"/>
                        </a:solidFill>
                      </a:endParaRPr>
                    </a:p>
                  </a:txBody>
                  <a:tcPr/>
                </a:tc>
                <a:extLst>
                  <a:ext uri="{0D108BD9-81ED-4DB2-BD59-A6C34878D82A}">
                    <a16:rowId xmlns:a16="http://schemas.microsoft.com/office/drawing/2014/main" val="3647308101"/>
                  </a:ext>
                </a:extLst>
              </a:tr>
              <a:tr h="370840">
                <a:tc>
                  <a:txBody>
                    <a:bodyPr/>
                    <a:lstStyle/>
                    <a:p>
                      <a:r>
                        <a:rPr kumimoji="1" lang="ja-JP" altLang="en-US" sz="1400" dirty="0" smtClean="0">
                          <a:solidFill>
                            <a:schemeClr val="bg1"/>
                          </a:solidFill>
                        </a:rPr>
                        <a:t>児童発達支援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〇（福祉型・医療型）</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〇（福祉型・医療型）</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〇（福祉型・医療型）</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〇（福祉型）</a:t>
                      </a:r>
                      <a:endParaRPr kumimoji="1" lang="ja-JP" altLang="en-US" sz="1400" dirty="0">
                        <a:solidFill>
                          <a:schemeClr val="tx1"/>
                        </a:solidFill>
                      </a:endParaRPr>
                    </a:p>
                  </a:txBody>
                  <a:tcPr/>
                </a:tc>
                <a:extLst>
                  <a:ext uri="{0D108BD9-81ED-4DB2-BD59-A6C34878D82A}">
                    <a16:rowId xmlns:a16="http://schemas.microsoft.com/office/drawing/2014/main" val="1521699922"/>
                  </a:ext>
                </a:extLst>
              </a:tr>
              <a:tr h="370840">
                <a:tc>
                  <a:txBody>
                    <a:bodyPr/>
                    <a:lstStyle/>
                    <a:p>
                      <a:r>
                        <a:rPr kumimoji="1" lang="ja-JP" altLang="en-US" sz="1400" dirty="0" smtClean="0">
                          <a:solidFill>
                            <a:schemeClr val="bg1"/>
                          </a:solidFill>
                        </a:rPr>
                        <a:t>放課後等デイサービス</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extLst>
                  <a:ext uri="{0D108BD9-81ED-4DB2-BD59-A6C34878D82A}">
                    <a16:rowId xmlns:a16="http://schemas.microsoft.com/office/drawing/2014/main" val="2293874094"/>
                  </a:ext>
                </a:extLst>
              </a:tr>
              <a:tr h="370840">
                <a:tc>
                  <a:txBody>
                    <a:bodyPr/>
                    <a:lstStyle/>
                    <a:p>
                      <a:r>
                        <a:rPr kumimoji="1" lang="ja-JP" altLang="en-US" sz="1400" dirty="0" smtClean="0">
                          <a:solidFill>
                            <a:schemeClr val="bg1"/>
                          </a:solidFill>
                        </a:rPr>
                        <a:t>保育所等訪問支援</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solidFill>
                            <a:schemeClr val="tx1"/>
                          </a:solidFill>
                        </a:rPr>
                        <a:t>×</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extLst>
                  <a:ext uri="{0D108BD9-81ED-4DB2-BD59-A6C34878D82A}">
                    <a16:rowId xmlns:a16="http://schemas.microsoft.com/office/drawing/2014/main" val="2971064749"/>
                  </a:ext>
                </a:extLst>
              </a:tr>
              <a:tr h="370840">
                <a:tc>
                  <a:txBody>
                    <a:bodyPr/>
                    <a:lstStyle/>
                    <a:p>
                      <a:r>
                        <a:rPr kumimoji="1" lang="ja-JP" altLang="en-US" sz="1400" dirty="0" err="1" smtClean="0">
                          <a:solidFill>
                            <a:schemeClr val="bg1"/>
                          </a:solidFill>
                        </a:rPr>
                        <a:t>障がい</a:t>
                      </a:r>
                      <a:r>
                        <a:rPr kumimoji="1" lang="ja-JP" altLang="en-US" sz="1400" dirty="0" smtClean="0">
                          <a:solidFill>
                            <a:schemeClr val="bg1"/>
                          </a:solidFill>
                        </a:rPr>
                        <a:t>児相談支援</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solidFill>
                            <a:schemeClr val="tx1"/>
                          </a:solidFill>
                        </a:rPr>
                        <a:t>×</a:t>
                      </a: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endParaRPr kumimoji="1" lang="ja-JP" altLang="en-US" sz="1400" dirty="0">
                        <a:solidFill>
                          <a:schemeClr val="tx1"/>
                        </a:solidFill>
                      </a:endParaRPr>
                    </a:p>
                  </a:txBody>
                  <a:tcPr/>
                </a:tc>
                <a:tc>
                  <a:txBody>
                    <a:bodyPr/>
                    <a:lstStyle/>
                    <a:p>
                      <a:r>
                        <a:rPr kumimoji="1" lang="ja-JP" altLang="en-US" sz="1400" dirty="0" smtClean="0">
                          <a:solidFill>
                            <a:schemeClr val="tx1"/>
                          </a:solidFill>
                        </a:rPr>
                        <a:t>〇</a:t>
                      </a:r>
                      <a:r>
                        <a:rPr kumimoji="1" lang="en-US" altLang="ja-JP" sz="1400" dirty="0" smtClean="0">
                          <a:solidFill>
                            <a:schemeClr val="tx1"/>
                          </a:solidFill>
                        </a:rPr>
                        <a:t>※</a:t>
                      </a:r>
                      <a:r>
                        <a:rPr kumimoji="1" lang="ja-JP" altLang="en-US" sz="1400" dirty="0" smtClean="0">
                          <a:solidFill>
                            <a:schemeClr val="tx1"/>
                          </a:solidFill>
                        </a:rPr>
                        <a:t>２</a:t>
                      </a:r>
                      <a:endParaRPr kumimoji="1" lang="ja-JP" altLang="en-US" sz="1400" dirty="0">
                        <a:solidFill>
                          <a:schemeClr val="tx1"/>
                        </a:solidFill>
                      </a:endParaRPr>
                    </a:p>
                  </a:txBody>
                  <a:tcPr/>
                </a:tc>
                <a:extLst>
                  <a:ext uri="{0D108BD9-81ED-4DB2-BD59-A6C34878D82A}">
                    <a16:rowId xmlns:a16="http://schemas.microsoft.com/office/drawing/2014/main" val="2588984296"/>
                  </a:ext>
                </a:extLst>
              </a:tr>
              <a:tr h="370840">
                <a:tc>
                  <a:txBody>
                    <a:bodyPr/>
                    <a:lstStyle/>
                    <a:p>
                      <a:r>
                        <a:rPr kumimoji="1" lang="ja-JP" altLang="en-US" sz="1400" dirty="0" smtClean="0">
                          <a:solidFill>
                            <a:schemeClr val="bg1"/>
                          </a:solidFill>
                        </a:rPr>
                        <a:t>療育の特徴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r>
                        <a:rPr kumimoji="1" lang="en-US" altLang="ja-JP" sz="1200" dirty="0" smtClean="0">
                          <a:solidFill>
                            <a:schemeClr val="tx1"/>
                          </a:solidFill>
                        </a:rPr>
                        <a:t>SST</a:t>
                      </a:r>
                      <a:r>
                        <a:rPr kumimoji="1" lang="ja-JP" altLang="en-US" sz="1200" dirty="0" smtClean="0">
                          <a:solidFill>
                            <a:schemeClr val="tx1"/>
                          </a:solidFill>
                        </a:rPr>
                        <a:t>）</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solidFill>
                            <a:schemeClr val="tx1"/>
                          </a:solidFill>
                        </a:rPr>
                        <a:t>ST</a:t>
                      </a:r>
                      <a:r>
                        <a:rPr kumimoji="1" lang="ja-JP" altLang="en-US" sz="1200" dirty="0" smtClean="0">
                          <a:solidFill>
                            <a:schemeClr val="tx1"/>
                          </a:solidFill>
                        </a:rPr>
                        <a:t>・</a:t>
                      </a:r>
                      <a:r>
                        <a:rPr kumimoji="1" lang="en-US" altLang="ja-JP" sz="1200" dirty="0" smtClean="0">
                          <a:solidFill>
                            <a:schemeClr val="tx1"/>
                          </a:solidFill>
                        </a:rPr>
                        <a:t>OT</a:t>
                      </a:r>
                      <a:r>
                        <a:rPr kumimoji="1" lang="ja-JP" altLang="en-US" sz="1200" dirty="0" smtClean="0">
                          <a:solidFill>
                            <a:schemeClr val="tx1"/>
                          </a:solidFill>
                        </a:rPr>
                        <a:t>）</a:t>
                      </a:r>
                      <a:endParaRPr kumimoji="1" lang="en-US" altLang="ja-JP" sz="1200" dirty="0" smtClean="0">
                        <a:solidFill>
                          <a:schemeClr val="tx1"/>
                        </a:solidFill>
                      </a:endParaRPr>
                    </a:p>
                    <a:p>
                      <a:endParaRPr kumimoji="1" lang="ja-JP" altLang="en-US" sz="1400" dirty="0">
                        <a:solidFill>
                          <a:schemeClr val="tx1"/>
                        </a:solidFill>
                      </a:endParaRPr>
                    </a:p>
                  </a:txBody>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（心理・</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solidFill>
                            <a:schemeClr val="tx1"/>
                          </a:solidFill>
                        </a:rPr>
                        <a:t>ST</a:t>
                      </a:r>
                      <a:r>
                        <a:rPr kumimoji="1" lang="ja-JP" altLang="en-US" sz="1200" dirty="0" smtClean="0">
                          <a:solidFill>
                            <a:schemeClr val="tx1"/>
                          </a:solidFill>
                        </a:rPr>
                        <a:t>・</a:t>
                      </a:r>
                      <a:r>
                        <a:rPr kumimoji="1" lang="en-US" altLang="ja-JP" sz="1200" dirty="0" smtClean="0">
                          <a:solidFill>
                            <a:schemeClr val="tx1"/>
                          </a:solidFill>
                        </a:rPr>
                        <a:t>OT</a:t>
                      </a:r>
                      <a:r>
                        <a:rPr kumimoji="1" lang="ja-JP" altLang="en-US" sz="1200" dirty="0" smtClean="0">
                          <a:solidFill>
                            <a:schemeClr val="tx1"/>
                          </a:solidFill>
                        </a:rPr>
                        <a:t>・音楽療法）</a:t>
                      </a:r>
                      <a:endParaRPr kumimoji="1" lang="ja-JP" altLang="en-US" sz="1200" dirty="0">
                        <a:solidFill>
                          <a:schemeClr val="tx1"/>
                        </a:solidFill>
                      </a:endParaRPr>
                    </a:p>
                  </a:txBody>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（視覚支援、</a:t>
                      </a:r>
                      <a:r>
                        <a:rPr kumimoji="1" lang="en-US" altLang="ja-JP" sz="1200" dirty="0" smtClean="0">
                          <a:solidFill>
                            <a:schemeClr val="tx1"/>
                          </a:solidFill>
                        </a:rPr>
                        <a:t>SST</a:t>
                      </a:r>
                      <a:r>
                        <a:rPr kumimoji="1" lang="ja-JP" altLang="en-US" sz="1200" dirty="0" smtClean="0">
                          <a:solidFill>
                            <a:schemeClr val="tx1"/>
                          </a:solidFill>
                        </a:rPr>
                        <a:t>）</a:t>
                      </a:r>
                      <a:endParaRPr kumimoji="1" lang="en-US" altLang="ja-JP" sz="1200" dirty="0" smtClean="0">
                        <a:solidFill>
                          <a:schemeClr val="tx1"/>
                        </a:solidFill>
                      </a:endParaRPr>
                    </a:p>
                  </a:txBody>
                  <a:tcPr/>
                </a:tc>
                <a:tc>
                  <a:txBody>
                    <a:bodyPr/>
                    <a:lstStyle/>
                    <a:p>
                      <a:r>
                        <a:rPr kumimoji="1" lang="ja-JP" altLang="en-US" sz="1400" dirty="0" smtClean="0">
                          <a:solidFill>
                            <a:schemeClr val="tx1"/>
                          </a:solidFill>
                        </a:rPr>
                        <a:t>集団療育</a:t>
                      </a:r>
                      <a:r>
                        <a:rPr kumimoji="1" lang="ja-JP" altLang="en-US" sz="1200" dirty="0" smtClean="0">
                          <a:solidFill>
                            <a:schemeClr val="tx1"/>
                          </a:solidFill>
                        </a:rPr>
                        <a:t>（保育）</a:t>
                      </a:r>
                      <a:endParaRPr kumimoji="1" lang="en-US" altLang="ja-JP" sz="1200" dirty="0" smtClean="0">
                        <a:solidFill>
                          <a:schemeClr val="tx1"/>
                        </a:solidFill>
                      </a:endParaRPr>
                    </a:p>
                    <a:p>
                      <a:r>
                        <a:rPr kumimoji="1" lang="ja-JP" altLang="en-US" sz="1400" dirty="0" smtClean="0">
                          <a:solidFill>
                            <a:schemeClr val="tx1"/>
                          </a:solidFill>
                        </a:rPr>
                        <a:t>個別療育</a:t>
                      </a:r>
                      <a:r>
                        <a:rPr kumimoji="1" lang="ja-JP" altLang="en-US" sz="1200" dirty="0" smtClean="0">
                          <a:solidFill>
                            <a:schemeClr val="tx1"/>
                          </a:solidFill>
                        </a:rPr>
                        <a:t>（</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solidFill>
                            <a:schemeClr val="tx1"/>
                          </a:solidFill>
                        </a:rPr>
                        <a:t>OT</a:t>
                      </a:r>
                      <a:r>
                        <a:rPr kumimoji="1" lang="ja-JP" altLang="en-US" sz="1200" dirty="0" err="1" smtClean="0">
                          <a:solidFill>
                            <a:schemeClr val="tx1"/>
                          </a:solidFill>
                        </a:rPr>
                        <a:t>・</a:t>
                      </a:r>
                      <a:r>
                        <a:rPr kumimoji="1" lang="en-US" altLang="ja-JP" sz="1200" dirty="0" smtClean="0">
                          <a:solidFill>
                            <a:schemeClr val="tx1"/>
                          </a:solidFill>
                        </a:rPr>
                        <a:t>ST</a:t>
                      </a:r>
                      <a:r>
                        <a:rPr kumimoji="1" lang="ja-JP" altLang="en-US" sz="1200" dirty="0" smtClean="0">
                          <a:solidFill>
                            <a:schemeClr val="tx1"/>
                          </a:solidFill>
                        </a:rPr>
                        <a:t>）</a:t>
                      </a:r>
                      <a:endParaRPr kumimoji="1" lang="ja-JP" altLang="en-US" sz="1200" dirty="0">
                        <a:solidFill>
                          <a:schemeClr val="tx1"/>
                        </a:solidFill>
                      </a:endParaRPr>
                    </a:p>
                  </a:txBody>
                  <a:tcPr/>
                </a:tc>
                <a:extLst>
                  <a:ext uri="{0D108BD9-81ED-4DB2-BD59-A6C34878D82A}">
                    <a16:rowId xmlns:a16="http://schemas.microsoft.com/office/drawing/2014/main" val="2488191736"/>
                  </a:ext>
                </a:extLst>
              </a:tr>
              <a:tr h="370840">
                <a:tc>
                  <a:txBody>
                    <a:bodyPr/>
                    <a:lstStyle/>
                    <a:p>
                      <a:r>
                        <a:rPr kumimoji="1" lang="ja-JP" altLang="en-US" sz="1400" dirty="0" err="1" smtClean="0">
                          <a:solidFill>
                            <a:schemeClr val="bg1"/>
                          </a:solidFill>
                        </a:rPr>
                        <a:t>発達障がい</a:t>
                      </a:r>
                      <a:r>
                        <a:rPr kumimoji="1" lang="ja-JP" altLang="en-US" sz="1400" dirty="0" smtClean="0">
                          <a:solidFill>
                            <a:schemeClr val="bg1"/>
                          </a:solidFill>
                        </a:rPr>
                        <a:t>への対応</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・年齢が上がるにつれ、社会性やコミュニケーションの困難が顕著になるため、５歳児では知的な遅れのない発達障がいの子どもを対象としたクラスを設けている。</a:t>
                      </a:r>
                      <a:endParaRPr kumimoji="1" lang="en-US" altLang="ja-JP" sz="1400" dirty="0" smtClean="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・知的</a:t>
                      </a:r>
                      <a:r>
                        <a:rPr kumimoji="1" lang="ja-JP" altLang="en-US" sz="1400" dirty="0" err="1" smtClean="0">
                          <a:solidFill>
                            <a:schemeClr val="tx1"/>
                          </a:solidFill>
                        </a:rPr>
                        <a:t>障がい</a:t>
                      </a:r>
                      <a:r>
                        <a:rPr kumimoji="1" lang="ja-JP" altLang="en-US" sz="1400" dirty="0" smtClean="0">
                          <a:solidFill>
                            <a:schemeClr val="tx1"/>
                          </a:solidFill>
                        </a:rPr>
                        <a:t>及び発達障がいのある子どもが多く通所している。</a:t>
                      </a:r>
                      <a:endParaRPr kumimoji="1" lang="en-US" altLang="ja-JP" sz="1400" dirty="0" smtClean="0">
                        <a:solidFill>
                          <a:schemeClr val="tx1"/>
                        </a:solidFill>
                      </a:endParaRPr>
                    </a:p>
                    <a:p>
                      <a:endParaRPr kumimoji="1" lang="ja-JP" altLang="en-US" sz="1400" dirty="0">
                        <a:solidFill>
                          <a:schemeClr val="tx1"/>
                        </a:solidFill>
                      </a:endParaRPr>
                    </a:p>
                  </a:txBody>
                  <a:tcPr/>
                </a:tc>
                <a:tc>
                  <a:txBody>
                    <a:bodyPr/>
                    <a:lstStyle/>
                    <a:p>
                      <a:r>
                        <a:rPr kumimoji="1" lang="ja-JP" altLang="en-US" sz="1400" dirty="0" smtClean="0">
                          <a:solidFill>
                            <a:schemeClr val="tx1"/>
                          </a:solidFill>
                        </a:rPr>
                        <a:t>・知的</a:t>
                      </a:r>
                      <a:r>
                        <a:rPr kumimoji="1" lang="ja-JP" altLang="en-US" sz="1400" dirty="0" err="1" smtClean="0">
                          <a:solidFill>
                            <a:schemeClr val="tx1"/>
                          </a:solidFill>
                        </a:rPr>
                        <a:t>障がい</a:t>
                      </a:r>
                      <a:r>
                        <a:rPr kumimoji="1" lang="ja-JP" altLang="en-US" sz="1400" dirty="0" smtClean="0">
                          <a:solidFill>
                            <a:schemeClr val="tx1"/>
                          </a:solidFill>
                        </a:rPr>
                        <a:t>及び発達障がいのある子どもが多く通所している。</a:t>
                      </a:r>
                      <a:endParaRPr kumimoji="1" lang="en-US" altLang="ja-JP" sz="1400" dirty="0" smtClean="0">
                        <a:solidFill>
                          <a:schemeClr val="tx1"/>
                        </a:solidFill>
                      </a:endParaRPr>
                    </a:p>
                  </a:txBody>
                  <a:tcPr/>
                </a:tc>
                <a:tc>
                  <a:txBody>
                    <a:bodyPr/>
                    <a:lstStyle/>
                    <a:p>
                      <a:r>
                        <a:rPr kumimoji="1" lang="ja-JP" altLang="en-US" sz="1400" dirty="0" smtClean="0">
                          <a:solidFill>
                            <a:schemeClr val="tx1"/>
                          </a:solidFill>
                        </a:rPr>
                        <a:t>・知的障がいが中程度以上ある子どもが多い。</a:t>
                      </a:r>
                    </a:p>
                    <a:p>
                      <a:r>
                        <a:rPr kumimoji="1" lang="ja-JP" altLang="en-US" sz="1400" dirty="0" smtClean="0">
                          <a:solidFill>
                            <a:schemeClr val="tx1"/>
                          </a:solidFill>
                        </a:rPr>
                        <a:t>・児童発達支援センター外の取組みとして、療育支援事業を市独自に委託して実施している（小学</a:t>
                      </a:r>
                      <a:r>
                        <a:rPr kumimoji="1" lang="en-US" altLang="ja-JP" sz="1400" dirty="0" smtClean="0">
                          <a:solidFill>
                            <a:schemeClr val="tx1"/>
                          </a:solidFill>
                        </a:rPr>
                        <a:t>4</a:t>
                      </a:r>
                      <a:r>
                        <a:rPr kumimoji="1" lang="ja-JP" altLang="en-US" sz="1400" dirty="0" smtClean="0">
                          <a:solidFill>
                            <a:schemeClr val="tx1"/>
                          </a:solidFill>
                        </a:rPr>
                        <a:t>年生まで、定員</a:t>
                      </a:r>
                      <a:r>
                        <a:rPr kumimoji="1" lang="en-US" altLang="ja-JP" sz="1400" dirty="0" smtClean="0">
                          <a:solidFill>
                            <a:schemeClr val="tx1"/>
                          </a:solidFill>
                        </a:rPr>
                        <a:t>60</a:t>
                      </a:r>
                      <a:r>
                        <a:rPr kumimoji="1" lang="ja-JP" altLang="en-US" sz="1400" dirty="0" smtClean="0">
                          <a:solidFill>
                            <a:schemeClr val="tx1"/>
                          </a:solidFill>
                        </a:rPr>
                        <a:t>名）。</a:t>
                      </a:r>
                    </a:p>
                  </a:txBody>
                  <a:tcPr/>
                </a:tc>
                <a:extLst>
                  <a:ext uri="{0D108BD9-81ED-4DB2-BD59-A6C34878D82A}">
                    <a16:rowId xmlns:a16="http://schemas.microsoft.com/office/drawing/2014/main" val="1944404889"/>
                  </a:ext>
                </a:extLst>
              </a:tr>
            </a:tbl>
          </a:graphicData>
        </a:graphic>
      </p:graphicFrame>
      <p:sp>
        <p:nvSpPr>
          <p:cNvPr id="5" name="テキスト ボックス 4"/>
          <p:cNvSpPr txBox="1"/>
          <p:nvPr/>
        </p:nvSpPr>
        <p:spPr>
          <a:xfrm>
            <a:off x="259469" y="534572"/>
            <a:ext cx="11660849" cy="584775"/>
          </a:xfrm>
          <a:prstGeom prst="rect">
            <a:avLst/>
          </a:prstGeom>
          <a:noFill/>
        </p:spPr>
        <p:txBody>
          <a:bodyPr wrap="square" rtlCol="0">
            <a:spAutoFit/>
          </a:bodyPr>
          <a:lstStyle/>
          <a:p>
            <a:pPr algn="ctr"/>
            <a:r>
              <a:rPr lang="ja-JP" altLang="en-US" sz="3200" b="1" dirty="0"/>
              <a:t>児童発達</a:t>
            </a:r>
            <a:r>
              <a:rPr lang="ja-JP" altLang="en-US" sz="3200" b="1" dirty="0" smtClean="0"/>
              <a:t>支援センターおよび市所管課へのヒアリング</a:t>
            </a:r>
            <a:endParaRPr lang="en-US" altLang="ja-JP" sz="3200" b="1" dirty="0" smtClean="0"/>
          </a:p>
        </p:txBody>
      </p:sp>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2</a:t>
            </a:fld>
            <a:endParaRPr kumimoji="1" lang="ja-JP" altLang="en-US"/>
          </a:p>
        </p:txBody>
      </p:sp>
      <p:sp>
        <p:nvSpPr>
          <p:cNvPr id="6" name="テキスト ボックス 5"/>
          <p:cNvSpPr txBox="1"/>
          <p:nvPr/>
        </p:nvSpPr>
        <p:spPr>
          <a:xfrm>
            <a:off x="259469" y="6327675"/>
            <a:ext cx="10326965" cy="307777"/>
          </a:xfrm>
          <a:prstGeom prst="rect">
            <a:avLst/>
          </a:prstGeom>
          <a:noFill/>
        </p:spPr>
        <p:txBody>
          <a:bodyPr wrap="square" rtlCol="0">
            <a:spAutoFit/>
          </a:bodyPr>
          <a:lstStyle/>
          <a:p>
            <a:r>
              <a:rPr kumimoji="1" lang="en-US" altLang="ja-JP" sz="1400" dirty="0" smtClean="0"/>
              <a:t>※2 </a:t>
            </a:r>
            <a:r>
              <a:rPr kumimoji="1" lang="ja-JP" altLang="en-US" sz="1400" dirty="0" smtClean="0"/>
              <a:t>圏域内の複数の市町村で民立の児童発達支援センターを確保しており、一部市町村では別途委託相談を実施。</a:t>
            </a:r>
            <a:endParaRPr kumimoji="1" lang="ja-JP" altLang="en-US" sz="1400" dirty="0"/>
          </a:p>
        </p:txBody>
      </p:sp>
      <p:sp>
        <p:nvSpPr>
          <p:cNvPr id="7" name="テキスト ボックス 6"/>
          <p:cNvSpPr txBox="1"/>
          <p:nvPr/>
        </p:nvSpPr>
        <p:spPr>
          <a:xfrm>
            <a:off x="259469" y="6019898"/>
            <a:ext cx="10326965" cy="307777"/>
          </a:xfrm>
          <a:prstGeom prst="rect">
            <a:avLst/>
          </a:prstGeom>
          <a:noFill/>
        </p:spPr>
        <p:txBody>
          <a:bodyPr wrap="square" rtlCol="0">
            <a:spAutoFit/>
          </a:bodyPr>
          <a:lstStyle/>
          <a:p>
            <a:r>
              <a:rPr kumimoji="1" lang="en-US" altLang="ja-JP" sz="1400" dirty="0" smtClean="0"/>
              <a:t>※1 </a:t>
            </a:r>
            <a:r>
              <a:rPr kumimoji="1" lang="ja-JP" altLang="en-US" sz="1400" dirty="0" smtClean="0"/>
              <a:t>令和５年７月</a:t>
            </a:r>
            <a:r>
              <a:rPr lang="ja-JP" altLang="en-US" sz="1400" dirty="0" smtClean="0"/>
              <a:t>現在は児童発達支援事業所として運営。令和７年４月に児童発達支援センターとして改め開設予定。</a:t>
            </a:r>
            <a:endParaRPr kumimoji="1" lang="ja-JP" altLang="en-US" sz="1400" dirty="0"/>
          </a:p>
        </p:txBody>
      </p:sp>
    </p:spTree>
    <p:extLst>
      <p:ext uri="{BB962C8B-B14F-4D97-AF65-F5344CB8AC3E}">
        <p14:creationId xmlns:p14="http://schemas.microsoft.com/office/powerpoint/2010/main" val="35904629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711907317"/>
              </p:ext>
            </p:extLst>
          </p:nvPr>
        </p:nvGraphicFramePr>
        <p:xfrm>
          <a:off x="259469" y="1519310"/>
          <a:ext cx="4640849" cy="5181600"/>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3181438775"/>
                    </a:ext>
                  </a:extLst>
                </a:gridCol>
                <a:gridCol w="2340000">
                  <a:extLst>
                    <a:ext uri="{9D8B030D-6E8A-4147-A177-3AD203B41FA5}">
                      <a16:colId xmlns:a16="http://schemas.microsoft.com/office/drawing/2014/main" val="1434602541"/>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I</a:t>
                      </a:r>
                      <a:r>
                        <a:rPr kumimoji="1" lang="ja-JP" altLang="en-US" dirty="0" smtClean="0"/>
                        <a:t>市</a:t>
                      </a:r>
                      <a:endParaRPr kumimoji="1" lang="ja-JP" altLang="en-US" dirty="0"/>
                    </a:p>
                  </a:txBody>
                  <a:tcPr/>
                </a:tc>
                <a:extLst>
                  <a:ext uri="{0D108BD9-81ED-4DB2-BD59-A6C34878D82A}">
                    <a16:rowId xmlns:a16="http://schemas.microsoft.com/office/drawing/2014/main" val="2986818187"/>
                  </a:ext>
                </a:extLst>
              </a:tr>
              <a:tr h="370840">
                <a:tc>
                  <a:txBody>
                    <a:bodyPr/>
                    <a:lstStyle/>
                    <a:p>
                      <a:r>
                        <a:rPr kumimoji="1" lang="ja-JP" altLang="en-US" sz="1400" dirty="0" smtClean="0">
                          <a:solidFill>
                            <a:schemeClr val="bg1"/>
                          </a:solidFill>
                        </a:rPr>
                        <a:t>公立／民立</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公立（直営）</a:t>
                      </a:r>
                      <a:endParaRPr kumimoji="1" lang="ja-JP" altLang="en-US" sz="1400" dirty="0"/>
                    </a:p>
                  </a:txBody>
                  <a:tcPr/>
                </a:tc>
                <a:extLst>
                  <a:ext uri="{0D108BD9-81ED-4DB2-BD59-A6C34878D82A}">
                    <a16:rowId xmlns:a16="http://schemas.microsoft.com/office/drawing/2014/main" val="3647308101"/>
                  </a:ext>
                </a:extLst>
              </a:tr>
              <a:tr h="370840">
                <a:tc>
                  <a:txBody>
                    <a:bodyPr/>
                    <a:lstStyle/>
                    <a:p>
                      <a:r>
                        <a:rPr kumimoji="1" lang="ja-JP" altLang="en-US" sz="1400" dirty="0" smtClean="0">
                          <a:solidFill>
                            <a:schemeClr val="bg1"/>
                          </a:solidFill>
                        </a:rPr>
                        <a:t>児童発達支援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〇（福祉型・医療型）</a:t>
                      </a:r>
                      <a:endParaRPr kumimoji="1" lang="ja-JP" altLang="en-US" sz="1400" dirty="0"/>
                    </a:p>
                  </a:txBody>
                  <a:tcPr/>
                </a:tc>
                <a:extLst>
                  <a:ext uri="{0D108BD9-81ED-4DB2-BD59-A6C34878D82A}">
                    <a16:rowId xmlns:a16="http://schemas.microsoft.com/office/drawing/2014/main" val="1521699922"/>
                  </a:ext>
                </a:extLst>
              </a:tr>
              <a:tr h="370840">
                <a:tc>
                  <a:txBody>
                    <a:bodyPr/>
                    <a:lstStyle/>
                    <a:p>
                      <a:r>
                        <a:rPr kumimoji="1" lang="ja-JP" altLang="en-US" sz="1400" dirty="0" smtClean="0">
                          <a:solidFill>
                            <a:schemeClr val="bg1"/>
                          </a:solidFill>
                        </a:rPr>
                        <a:t>放課後等デイサービス</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t>×</a:t>
                      </a:r>
                      <a:endParaRPr kumimoji="1" lang="ja-JP" altLang="en-US" sz="1400" dirty="0"/>
                    </a:p>
                  </a:txBody>
                  <a:tcPr/>
                </a:tc>
                <a:extLst>
                  <a:ext uri="{0D108BD9-81ED-4DB2-BD59-A6C34878D82A}">
                    <a16:rowId xmlns:a16="http://schemas.microsoft.com/office/drawing/2014/main" val="2293874094"/>
                  </a:ext>
                </a:extLst>
              </a:tr>
              <a:tr h="370840">
                <a:tc>
                  <a:txBody>
                    <a:bodyPr/>
                    <a:lstStyle/>
                    <a:p>
                      <a:r>
                        <a:rPr kumimoji="1" lang="ja-JP" altLang="en-US" sz="1400" dirty="0" smtClean="0">
                          <a:solidFill>
                            <a:schemeClr val="bg1"/>
                          </a:solidFill>
                        </a:rPr>
                        <a:t>保育所等訪問支援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〇</a:t>
                      </a:r>
                      <a:endParaRPr kumimoji="1" lang="ja-JP" altLang="en-US" sz="1400" dirty="0"/>
                    </a:p>
                  </a:txBody>
                  <a:tcPr/>
                </a:tc>
                <a:extLst>
                  <a:ext uri="{0D108BD9-81ED-4DB2-BD59-A6C34878D82A}">
                    <a16:rowId xmlns:a16="http://schemas.microsoft.com/office/drawing/2014/main" val="2971064749"/>
                  </a:ext>
                </a:extLst>
              </a:tr>
              <a:tr h="370840">
                <a:tc>
                  <a:txBody>
                    <a:bodyPr/>
                    <a:lstStyle/>
                    <a:p>
                      <a:r>
                        <a:rPr kumimoji="1" lang="ja-JP" altLang="en-US" sz="1400" dirty="0" err="1" smtClean="0">
                          <a:solidFill>
                            <a:schemeClr val="bg1"/>
                          </a:solidFill>
                        </a:rPr>
                        <a:t>障がい</a:t>
                      </a:r>
                      <a:r>
                        <a:rPr kumimoji="1" lang="ja-JP" altLang="en-US" sz="1400" dirty="0" smtClean="0">
                          <a:solidFill>
                            <a:schemeClr val="bg1"/>
                          </a:solidFill>
                        </a:rPr>
                        <a:t>児相談支援</a:t>
                      </a:r>
                      <a:endParaRPr kumimoji="1" lang="ja-JP" altLang="en-US" sz="1400" dirty="0">
                        <a:solidFill>
                          <a:schemeClr val="bg1"/>
                        </a:solidFill>
                      </a:endParaRPr>
                    </a:p>
                  </a:txBody>
                  <a:tcPr>
                    <a:solidFill>
                      <a:srgbClr val="0070C0"/>
                    </a:solidFill>
                  </a:tcPr>
                </a:tc>
                <a:tc>
                  <a:txBody>
                    <a:bodyPr/>
                    <a:lstStyle/>
                    <a:p>
                      <a:r>
                        <a:rPr kumimoji="1" lang="en-US" altLang="ja-JP" sz="1400" dirty="0" smtClean="0"/>
                        <a:t>×</a:t>
                      </a:r>
                      <a:endParaRPr kumimoji="1" lang="ja-JP" altLang="en-US" sz="1400" dirty="0"/>
                    </a:p>
                  </a:txBody>
                  <a:tcPr/>
                </a:tc>
                <a:extLst>
                  <a:ext uri="{0D108BD9-81ED-4DB2-BD59-A6C34878D82A}">
                    <a16:rowId xmlns:a16="http://schemas.microsoft.com/office/drawing/2014/main" val="2588984296"/>
                  </a:ext>
                </a:extLst>
              </a:tr>
              <a:tr h="370840">
                <a:tc>
                  <a:txBody>
                    <a:bodyPr/>
                    <a:lstStyle/>
                    <a:p>
                      <a:r>
                        <a:rPr kumimoji="1" lang="ja-JP" altLang="en-US" sz="1400" dirty="0" smtClean="0">
                          <a:solidFill>
                            <a:schemeClr val="bg1"/>
                          </a:solidFill>
                        </a:rPr>
                        <a:t>療育の特徴</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集団療育</a:t>
                      </a:r>
                      <a:r>
                        <a:rPr kumimoji="1" lang="ja-JP" altLang="en-US" sz="1200" dirty="0" smtClean="0"/>
                        <a:t>（保育）</a:t>
                      </a:r>
                      <a:endParaRPr kumimoji="1" lang="en-US" altLang="ja-JP" sz="1200" dirty="0" smtClean="0"/>
                    </a:p>
                    <a:p>
                      <a:r>
                        <a:rPr kumimoji="1" lang="ja-JP" altLang="en-US" sz="1400" dirty="0" smtClean="0"/>
                        <a:t>個別療育</a:t>
                      </a:r>
                      <a:r>
                        <a:rPr kumimoji="1" lang="ja-JP" altLang="en-US" sz="1200" dirty="0" smtClean="0"/>
                        <a:t>（</a:t>
                      </a:r>
                      <a:r>
                        <a:rPr kumimoji="1" lang="en-US" altLang="ja-JP" sz="1200" dirty="0" smtClean="0">
                          <a:solidFill>
                            <a:schemeClr val="tx1"/>
                          </a:solidFill>
                        </a:rPr>
                        <a:t>PT</a:t>
                      </a:r>
                      <a:r>
                        <a:rPr kumimoji="1" lang="ja-JP" altLang="en-US" sz="1200" dirty="0" smtClean="0">
                          <a:solidFill>
                            <a:schemeClr val="tx1"/>
                          </a:solidFill>
                        </a:rPr>
                        <a:t>・</a:t>
                      </a:r>
                      <a:r>
                        <a:rPr kumimoji="1" lang="en-US" altLang="ja-JP" sz="1200" dirty="0" smtClean="0"/>
                        <a:t>ST</a:t>
                      </a:r>
                      <a:r>
                        <a:rPr kumimoji="1" lang="ja-JP" altLang="en-US" sz="1200" dirty="0" smtClean="0"/>
                        <a:t>・</a:t>
                      </a:r>
                      <a:r>
                        <a:rPr kumimoji="1" lang="en-US" altLang="ja-JP" sz="1200" dirty="0" smtClean="0"/>
                        <a:t>OT</a:t>
                      </a:r>
                      <a:r>
                        <a:rPr kumimoji="1" lang="ja-JP" altLang="en-US" sz="1200" dirty="0" smtClean="0"/>
                        <a:t>）</a:t>
                      </a:r>
                      <a:endParaRPr kumimoji="1" lang="en-US" altLang="ja-JP" sz="1200" dirty="0" smtClean="0"/>
                    </a:p>
                    <a:p>
                      <a:endParaRPr kumimoji="1" lang="ja-JP" altLang="en-US" sz="1400" dirty="0"/>
                    </a:p>
                  </a:txBody>
                  <a:tcPr/>
                </a:tc>
                <a:extLst>
                  <a:ext uri="{0D108BD9-81ED-4DB2-BD59-A6C34878D82A}">
                    <a16:rowId xmlns:a16="http://schemas.microsoft.com/office/drawing/2014/main" val="2488191736"/>
                  </a:ext>
                </a:extLst>
              </a:tr>
              <a:tr h="370840">
                <a:tc>
                  <a:txBody>
                    <a:bodyPr/>
                    <a:lstStyle/>
                    <a:p>
                      <a:r>
                        <a:rPr kumimoji="1" lang="ja-JP" altLang="en-US" sz="1400" dirty="0" err="1" smtClean="0">
                          <a:solidFill>
                            <a:schemeClr val="bg1"/>
                          </a:solidFill>
                        </a:rPr>
                        <a:t>発達障がい</a:t>
                      </a:r>
                      <a:r>
                        <a:rPr kumimoji="1" lang="ja-JP" altLang="en-US" sz="1400" dirty="0" smtClean="0">
                          <a:solidFill>
                            <a:schemeClr val="bg1"/>
                          </a:solidFill>
                        </a:rPr>
                        <a:t>への対応</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a:t>
                      </a:r>
                      <a:r>
                        <a:rPr kumimoji="1" lang="ja-JP" altLang="en-US" sz="1400" dirty="0" smtClean="0">
                          <a:solidFill>
                            <a:schemeClr val="tx1"/>
                          </a:solidFill>
                        </a:rPr>
                        <a:t>知的</a:t>
                      </a:r>
                      <a:r>
                        <a:rPr kumimoji="1" lang="ja-JP" altLang="en-US" sz="1400" dirty="0" err="1" smtClean="0">
                          <a:solidFill>
                            <a:schemeClr val="tx1"/>
                          </a:solidFill>
                        </a:rPr>
                        <a:t>障がい</a:t>
                      </a:r>
                      <a:r>
                        <a:rPr kumimoji="1" lang="ja-JP" altLang="en-US" sz="1400" dirty="0" smtClean="0">
                          <a:solidFill>
                            <a:schemeClr val="tx1"/>
                          </a:solidFill>
                        </a:rPr>
                        <a:t>中程度以上ある子ども及び発達障害の子どもが多い。</a:t>
                      </a:r>
                    </a:p>
                    <a:p>
                      <a:r>
                        <a:rPr kumimoji="1" lang="ja-JP" altLang="en-US" sz="1400" dirty="0" smtClean="0">
                          <a:solidFill>
                            <a:schemeClr val="tx1"/>
                          </a:solidFill>
                        </a:rPr>
                        <a:t>・知的能力が境界レベル～健常域の子どもは、保育所や民間事業所に通っていることが多いが発達障害の状況や保護者の希望により利用している子どももいる。</a:t>
                      </a:r>
                    </a:p>
                    <a:p>
                      <a:endParaRPr kumimoji="1" lang="en-US" altLang="ja-JP" sz="1400" dirty="0" smtClean="0">
                        <a:solidFill>
                          <a:schemeClr val="tx1"/>
                        </a:solidFill>
                      </a:endParaRPr>
                    </a:p>
                  </a:txBody>
                  <a:tcPr/>
                </a:tc>
                <a:extLst>
                  <a:ext uri="{0D108BD9-81ED-4DB2-BD59-A6C34878D82A}">
                    <a16:rowId xmlns:a16="http://schemas.microsoft.com/office/drawing/2014/main" val="1944404889"/>
                  </a:ext>
                </a:extLst>
              </a:tr>
            </a:tbl>
          </a:graphicData>
        </a:graphic>
      </p:graphicFrame>
      <p:sp>
        <p:nvSpPr>
          <p:cNvPr id="5" name="テキスト ボックス 4"/>
          <p:cNvSpPr txBox="1"/>
          <p:nvPr/>
        </p:nvSpPr>
        <p:spPr>
          <a:xfrm>
            <a:off x="259469" y="534572"/>
            <a:ext cx="11660849" cy="584775"/>
          </a:xfrm>
          <a:prstGeom prst="rect">
            <a:avLst/>
          </a:prstGeom>
          <a:noFill/>
        </p:spPr>
        <p:txBody>
          <a:bodyPr wrap="square" rtlCol="0">
            <a:spAutoFit/>
          </a:bodyPr>
          <a:lstStyle/>
          <a:p>
            <a:pPr algn="ctr"/>
            <a:r>
              <a:rPr lang="ja-JP" altLang="en-US" sz="3200" b="1" dirty="0"/>
              <a:t>児童発達</a:t>
            </a:r>
            <a:r>
              <a:rPr lang="ja-JP" altLang="en-US" sz="3200" b="1" dirty="0" smtClean="0"/>
              <a:t>支援センターおよび市所管課へのヒアリング</a:t>
            </a:r>
            <a:endParaRPr lang="en-US" altLang="ja-JP" sz="3200" b="1" dirty="0" smtClean="0"/>
          </a:p>
        </p:txBody>
      </p:sp>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3</a:t>
            </a:fld>
            <a:endParaRPr kumimoji="1" lang="ja-JP" altLang="en-US"/>
          </a:p>
        </p:txBody>
      </p:sp>
    </p:spTree>
    <p:extLst>
      <p:ext uri="{BB962C8B-B14F-4D97-AF65-F5344CB8AC3E}">
        <p14:creationId xmlns:p14="http://schemas.microsoft.com/office/powerpoint/2010/main" val="3335964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787387657"/>
              </p:ext>
            </p:extLst>
          </p:nvPr>
        </p:nvGraphicFramePr>
        <p:xfrm>
          <a:off x="261424" y="1516135"/>
          <a:ext cx="11660849" cy="4827569"/>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2208341818"/>
                    </a:ext>
                  </a:extLst>
                </a:gridCol>
                <a:gridCol w="2340000">
                  <a:extLst>
                    <a:ext uri="{9D8B030D-6E8A-4147-A177-3AD203B41FA5}">
                      <a16:colId xmlns:a16="http://schemas.microsoft.com/office/drawing/2014/main" val="1486141823"/>
                    </a:ext>
                  </a:extLst>
                </a:gridCol>
                <a:gridCol w="2340000">
                  <a:extLst>
                    <a:ext uri="{9D8B030D-6E8A-4147-A177-3AD203B41FA5}">
                      <a16:colId xmlns:a16="http://schemas.microsoft.com/office/drawing/2014/main" val="936084496"/>
                    </a:ext>
                  </a:extLst>
                </a:gridCol>
                <a:gridCol w="2340000">
                  <a:extLst>
                    <a:ext uri="{9D8B030D-6E8A-4147-A177-3AD203B41FA5}">
                      <a16:colId xmlns:a16="http://schemas.microsoft.com/office/drawing/2014/main" val="894553671"/>
                    </a:ext>
                  </a:extLst>
                </a:gridCol>
                <a:gridCol w="2340000">
                  <a:extLst>
                    <a:ext uri="{9D8B030D-6E8A-4147-A177-3AD203B41FA5}">
                      <a16:colId xmlns:a16="http://schemas.microsoft.com/office/drawing/2014/main" val="2599939158"/>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A</a:t>
                      </a:r>
                      <a:r>
                        <a:rPr kumimoji="1" lang="ja-JP" altLang="en-US" dirty="0" smtClean="0"/>
                        <a:t>市</a:t>
                      </a:r>
                      <a:endParaRPr kumimoji="1" lang="ja-JP" altLang="en-US" dirty="0"/>
                    </a:p>
                  </a:txBody>
                  <a:tcPr/>
                </a:tc>
                <a:tc>
                  <a:txBody>
                    <a:bodyPr/>
                    <a:lstStyle/>
                    <a:p>
                      <a:pPr algn="ctr"/>
                      <a:r>
                        <a:rPr kumimoji="1" lang="en-US" altLang="ja-JP" dirty="0" smtClean="0"/>
                        <a:t>B</a:t>
                      </a:r>
                      <a:r>
                        <a:rPr kumimoji="1" lang="ja-JP" altLang="en-US" dirty="0" smtClean="0"/>
                        <a:t>市</a:t>
                      </a:r>
                      <a:endParaRPr kumimoji="1" lang="ja-JP" altLang="en-US" dirty="0"/>
                    </a:p>
                  </a:txBody>
                  <a:tcPr/>
                </a:tc>
                <a:tc>
                  <a:txBody>
                    <a:bodyPr/>
                    <a:lstStyle/>
                    <a:p>
                      <a:pPr algn="ctr"/>
                      <a:r>
                        <a:rPr kumimoji="1" lang="en-US" altLang="ja-JP" dirty="0" smtClean="0"/>
                        <a:t>C</a:t>
                      </a:r>
                      <a:r>
                        <a:rPr kumimoji="1" lang="ja-JP" altLang="en-US" dirty="0" smtClean="0"/>
                        <a:t>市</a:t>
                      </a:r>
                      <a:endParaRPr kumimoji="1" lang="ja-JP" altLang="en-US" dirty="0"/>
                    </a:p>
                  </a:txBody>
                  <a:tcPr/>
                </a:tc>
                <a:tc>
                  <a:txBody>
                    <a:bodyPr/>
                    <a:lstStyle/>
                    <a:p>
                      <a:pPr algn="ctr"/>
                      <a:r>
                        <a:rPr kumimoji="1" lang="en-US" altLang="ja-JP" dirty="0" smtClean="0"/>
                        <a:t>D</a:t>
                      </a:r>
                      <a:r>
                        <a:rPr kumimoji="1" lang="ja-JP" altLang="en-US" dirty="0" smtClean="0"/>
                        <a:t>市</a:t>
                      </a:r>
                      <a:endParaRPr kumimoji="1" lang="ja-JP" altLang="en-US" dirty="0"/>
                    </a:p>
                  </a:txBody>
                  <a:tcPr/>
                </a:tc>
                <a:extLst>
                  <a:ext uri="{0D108BD9-81ED-4DB2-BD59-A6C34878D82A}">
                    <a16:rowId xmlns:a16="http://schemas.microsoft.com/office/drawing/2014/main" val="880729391"/>
                  </a:ext>
                </a:extLst>
              </a:tr>
              <a:tr h="1500169">
                <a:tc>
                  <a:txBody>
                    <a:bodyPr/>
                    <a:lstStyle/>
                    <a:p>
                      <a:r>
                        <a:rPr kumimoji="1" lang="ja-JP" altLang="en-US" sz="1400" dirty="0" smtClean="0">
                          <a:solidFill>
                            <a:schemeClr val="bg1"/>
                          </a:solidFill>
                        </a:rPr>
                        <a:t>家族支援について</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・発達や子育てについて、保護者向け講座を実施。</a:t>
                      </a:r>
                      <a:endParaRPr kumimoji="1" lang="en-US" altLang="ja-JP" sz="1400" dirty="0" smtClean="0">
                        <a:solidFill>
                          <a:schemeClr val="tx1"/>
                        </a:solidFill>
                      </a:endParaRPr>
                    </a:p>
                    <a:p>
                      <a:r>
                        <a:rPr kumimoji="1" lang="ja-JP" altLang="en-US" sz="1400" dirty="0" smtClean="0">
                          <a:solidFill>
                            <a:schemeClr val="tx1"/>
                          </a:solidFill>
                        </a:rPr>
                        <a:t>・ペアレント・トレーニングを実施。</a:t>
                      </a:r>
                      <a:endParaRPr kumimoji="1" lang="en-US" altLang="ja-JP" sz="1400" dirty="0" smtClean="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mtClean="0"/>
                        <a:t>・親子</a:t>
                      </a:r>
                      <a:r>
                        <a:rPr kumimoji="1" lang="ja-JP" altLang="en-US" sz="1400" dirty="0" smtClean="0"/>
                        <a:t>通園により、親に</a:t>
                      </a:r>
                      <a:r>
                        <a:rPr kumimoji="1" lang="ja-JP" altLang="en-US" sz="1400" dirty="0" err="1" smtClean="0"/>
                        <a:t>障がい</a:t>
                      </a:r>
                      <a:r>
                        <a:rPr kumimoji="1" lang="ja-JP" altLang="en-US" sz="1400" dirty="0" smtClean="0"/>
                        <a:t>特性や子どもとのかかわりを助言。</a:t>
                      </a:r>
                      <a:endParaRPr kumimoji="1" lang="en-US" altLang="ja-JP" sz="1400" dirty="0" smtClean="0"/>
                    </a:p>
                    <a:p>
                      <a:r>
                        <a:rPr kumimoji="1" lang="ja-JP" altLang="en-US" sz="1400" dirty="0" smtClean="0"/>
                        <a:t>・懇談や参観を実施。</a:t>
                      </a:r>
                      <a:endParaRPr kumimoji="1" lang="ja-JP" altLang="en-US" sz="1400" dirty="0"/>
                    </a:p>
                  </a:txBody>
                  <a:tcPr/>
                </a:tc>
                <a:tc>
                  <a:txBody>
                    <a:bodyPr/>
                    <a:lstStyle/>
                    <a:p>
                      <a:r>
                        <a:rPr kumimoji="1" lang="ja-JP" altLang="en-US" sz="1400" dirty="0" smtClean="0"/>
                        <a:t>・親子通園により、親に</a:t>
                      </a:r>
                      <a:r>
                        <a:rPr kumimoji="1" lang="ja-JP" altLang="en-US" sz="1400" dirty="0" err="1" smtClean="0"/>
                        <a:t>障がい</a:t>
                      </a:r>
                      <a:r>
                        <a:rPr kumimoji="1" lang="ja-JP" altLang="en-US" sz="1400" dirty="0" smtClean="0"/>
                        <a:t>特性や子どもとのかかわりを助言。</a:t>
                      </a:r>
                      <a:endParaRPr kumimoji="1" lang="en-US" altLang="ja-JP" sz="1400" dirty="0" smtClean="0"/>
                    </a:p>
                    <a:p>
                      <a:r>
                        <a:rPr kumimoji="1" lang="ja-JP" altLang="en-US" sz="1400" dirty="0" smtClean="0"/>
                        <a:t>・懇談や参観を実施。</a:t>
                      </a:r>
                      <a:endParaRPr kumimoji="1" lang="en-US" altLang="ja-JP" sz="1400" dirty="0" smtClean="0"/>
                    </a:p>
                    <a:p>
                      <a:r>
                        <a:rPr kumimoji="1" lang="ja-JP" altLang="en-US" sz="1400" dirty="0" smtClean="0"/>
                        <a:t>・発達や子育てについて、保護者向け講座を実施。</a:t>
                      </a:r>
                      <a:endParaRPr kumimoji="1" lang="en-US" altLang="ja-JP" sz="14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・親子通園により、親に</a:t>
                      </a:r>
                      <a:r>
                        <a:rPr kumimoji="1" lang="ja-JP" altLang="en-US" sz="1400" dirty="0" err="1" smtClean="0">
                          <a:solidFill>
                            <a:schemeClr val="tx1"/>
                          </a:solidFill>
                        </a:rPr>
                        <a:t>障がい</a:t>
                      </a:r>
                      <a:r>
                        <a:rPr kumimoji="1" lang="ja-JP" altLang="en-US" sz="1400" dirty="0" smtClean="0">
                          <a:solidFill>
                            <a:schemeClr val="tx1"/>
                          </a:solidFill>
                        </a:rPr>
                        <a:t>特性や子どもとの関わり方を助言。</a:t>
                      </a:r>
                      <a:endParaRPr kumimoji="1" lang="en-US" altLang="ja-JP" sz="1400" dirty="0" smtClean="0">
                        <a:solidFill>
                          <a:schemeClr val="tx1"/>
                        </a:solidFill>
                      </a:endParaRPr>
                    </a:p>
                    <a:p>
                      <a:endParaRPr kumimoji="1" lang="ja-JP" altLang="en-US" sz="1400" dirty="0"/>
                    </a:p>
                  </a:txBody>
                  <a:tcPr/>
                </a:tc>
                <a:extLst>
                  <a:ext uri="{0D108BD9-81ED-4DB2-BD59-A6C34878D82A}">
                    <a16:rowId xmlns:a16="http://schemas.microsoft.com/office/drawing/2014/main" val="300636842"/>
                  </a:ext>
                </a:extLst>
              </a:tr>
              <a:tr h="370840">
                <a:tc>
                  <a:txBody>
                    <a:bodyPr/>
                    <a:lstStyle/>
                    <a:p>
                      <a:r>
                        <a:rPr kumimoji="1" lang="ja-JP" altLang="en-US" sz="1400" dirty="0" smtClean="0">
                          <a:solidFill>
                            <a:schemeClr val="bg1"/>
                          </a:solidFill>
                        </a:rPr>
                        <a:t>地域の中核的機能</a:t>
                      </a:r>
                      <a:endParaRPr kumimoji="1" lang="en-US" altLang="ja-JP" sz="1400" dirty="0" smtClean="0">
                        <a:solidFill>
                          <a:schemeClr val="bg1"/>
                        </a:solidFill>
                      </a:endParaRPr>
                    </a:p>
                    <a:p>
                      <a:endParaRPr kumimoji="1" lang="en-US" altLang="ja-JP" sz="1400" dirty="0" smtClean="0">
                        <a:solidFill>
                          <a:schemeClr val="bg1"/>
                        </a:solidFill>
                      </a:endParaRPr>
                    </a:p>
                    <a:p>
                      <a:r>
                        <a:rPr kumimoji="1" lang="en-US" altLang="ja-JP" sz="1400" dirty="0" smtClean="0">
                          <a:solidFill>
                            <a:schemeClr val="bg1"/>
                          </a:solidFill>
                        </a:rPr>
                        <a:t>※</a:t>
                      </a:r>
                      <a:r>
                        <a:rPr kumimoji="1" lang="ja-JP" altLang="en-US" sz="1400" dirty="0" smtClean="0">
                          <a:solidFill>
                            <a:schemeClr val="bg1"/>
                          </a:solidFill>
                        </a:rPr>
                        <a:t>幼保こども園への巡回支援については、どの市も児発</a:t>
                      </a:r>
                      <a:r>
                        <a:rPr kumimoji="1" lang="en-US" altLang="ja-JP" sz="1400" dirty="0" smtClean="0">
                          <a:solidFill>
                            <a:schemeClr val="bg1"/>
                          </a:solidFill>
                        </a:rPr>
                        <a:t>C</a:t>
                      </a:r>
                      <a:r>
                        <a:rPr kumimoji="1" lang="ja-JP" altLang="en-US" sz="1400" dirty="0" smtClean="0">
                          <a:solidFill>
                            <a:schemeClr val="bg1"/>
                          </a:solidFill>
                        </a:rPr>
                        <a:t>と市が分担し実施。</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・幼保こども園への巡回支援システムは整備済</a:t>
                      </a:r>
                      <a:endParaRPr kumimoji="1" lang="en-US" altLang="ja-JP" sz="1400" dirty="0" smtClean="0">
                        <a:solidFill>
                          <a:schemeClr val="tx1"/>
                        </a:solidFill>
                      </a:endParaRPr>
                    </a:p>
                    <a:p>
                      <a:r>
                        <a:rPr kumimoji="1" lang="ja-JP" altLang="en-US" sz="1400" dirty="0" smtClean="0">
                          <a:solidFill>
                            <a:schemeClr val="tx1"/>
                          </a:solidFill>
                        </a:rPr>
                        <a:t>・民間事業所に対し、支援者向け講座の開催や、実習受け入れを実施。アウトリーチによる支援を実施予定。</a:t>
                      </a:r>
                      <a:endParaRPr kumimoji="1" lang="en-US" altLang="ja-JP" sz="1400" dirty="0" smtClean="0">
                        <a:solidFill>
                          <a:schemeClr val="tx1"/>
                        </a:solidFill>
                      </a:endParaRPr>
                    </a:p>
                  </a:txBody>
                  <a:tcPr/>
                </a:tc>
                <a:tc>
                  <a:txBody>
                    <a:bodyPr/>
                    <a:lstStyle/>
                    <a:p>
                      <a:r>
                        <a:rPr kumimoji="1" lang="ja-JP" altLang="en-US" sz="1400" dirty="0" smtClean="0"/>
                        <a:t>・幼保こども園への巡回支援システムは整備済</a:t>
                      </a:r>
                      <a:endParaRPr kumimoji="1" lang="en-US" altLang="ja-JP" sz="1400" dirty="0" smtClean="0"/>
                    </a:p>
                    <a:p>
                      <a:r>
                        <a:rPr kumimoji="1" lang="ja-JP" altLang="en-US" sz="1400" dirty="0" smtClean="0"/>
                        <a:t>・民間事業所への支援は未実施（コロナ前は事業所連絡会を開催）</a:t>
                      </a:r>
                      <a:endParaRPr kumimoji="1" lang="ja-JP" altLang="en-US" sz="1400" dirty="0"/>
                    </a:p>
                  </a:txBody>
                  <a:tcPr/>
                </a:tc>
                <a:tc>
                  <a:txBody>
                    <a:bodyPr/>
                    <a:lstStyle/>
                    <a:p>
                      <a:r>
                        <a:rPr kumimoji="1" lang="ja-JP" altLang="en-US" sz="1400" dirty="0" smtClean="0"/>
                        <a:t>・幼保こども園への巡回支援システムは整備済</a:t>
                      </a:r>
                      <a:endParaRPr kumimoji="1" lang="en-US" altLang="ja-JP" sz="1400" dirty="0" smtClean="0"/>
                    </a:p>
                    <a:p>
                      <a:r>
                        <a:rPr kumimoji="1" lang="ja-JP" altLang="en-US" sz="1400" dirty="0" smtClean="0"/>
                        <a:t>・</a:t>
                      </a:r>
                      <a:r>
                        <a:rPr kumimoji="1" lang="en-US" altLang="ja-JP" sz="1400" dirty="0" smtClean="0"/>
                        <a:t>R4</a:t>
                      </a:r>
                      <a:r>
                        <a:rPr kumimoji="1" lang="ja-JP" altLang="en-US" sz="1400" dirty="0" smtClean="0"/>
                        <a:t>年度は、市の</a:t>
                      </a:r>
                      <a:r>
                        <a:rPr kumimoji="1" lang="ja-JP" altLang="en-US" sz="1400" dirty="0" err="1" smtClean="0"/>
                        <a:t>障がい</a:t>
                      </a:r>
                      <a:r>
                        <a:rPr kumimoji="1" lang="ja-JP" altLang="en-US" sz="1400" dirty="0" smtClean="0"/>
                        <a:t>児部会が民間事業所向けの懇談会を開いた。定期的な交流会等は未実施。</a:t>
                      </a:r>
                      <a:endParaRPr kumimoji="1" lang="ja-JP" altLang="en-US" sz="1400" dirty="0"/>
                    </a:p>
                  </a:txBody>
                  <a:tcPr/>
                </a:tc>
                <a:tc>
                  <a:txBody>
                    <a:bodyPr/>
                    <a:lstStyle/>
                    <a:p>
                      <a:r>
                        <a:rPr kumimoji="1" lang="ja-JP" altLang="en-US" sz="1400" dirty="0" smtClean="0"/>
                        <a:t>・幼保こども園への巡回支援システムは整備済</a:t>
                      </a:r>
                      <a:endParaRPr kumimoji="1" lang="en-US" altLang="ja-JP" sz="1400" dirty="0" smtClean="0"/>
                    </a:p>
                    <a:p>
                      <a:r>
                        <a:rPr kumimoji="1" lang="ja-JP" altLang="en-US" sz="1400" dirty="0" smtClean="0"/>
                        <a:t>・民間事業所は連絡会への参加を必須とし、研修や困難事例の検討会を実施。</a:t>
                      </a:r>
                      <a:endParaRPr kumimoji="1" lang="en-US" altLang="ja-JP" sz="1400" dirty="0" smtClean="0"/>
                    </a:p>
                    <a:p>
                      <a:endParaRPr kumimoji="1" lang="ja-JP" altLang="en-US" sz="1400" dirty="0"/>
                    </a:p>
                  </a:txBody>
                  <a:tcPr/>
                </a:tc>
                <a:extLst>
                  <a:ext uri="{0D108BD9-81ED-4DB2-BD59-A6C34878D82A}">
                    <a16:rowId xmlns:a16="http://schemas.microsoft.com/office/drawing/2014/main" val="1141941457"/>
                  </a:ext>
                </a:extLst>
              </a:tr>
              <a:tr h="370840">
                <a:tc>
                  <a:txBody>
                    <a:bodyPr/>
                    <a:lstStyle/>
                    <a:p>
                      <a:r>
                        <a:rPr kumimoji="1" lang="ja-JP" altLang="en-US" sz="1400" dirty="0" smtClean="0">
                          <a:solidFill>
                            <a:schemeClr val="bg1"/>
                          </a:solidFill>
                        </a:rPr>
                        <a:t>その他（課題等）</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a:t>
                      </a:r>
                      <a:r>
                        <a:rPr kumimoji="1" lang="en-US" altLang="ja-JP" sz="1400" dirty="0" smtClean="0"/>
                        <a:t>SST</a:t>
                      </a:r>
                      <a:r>
                        <a:rPr kumimoji="1" lang="ja-JP" altLang="en-US" sz="1400" dirty="0" smtClean="0"/>
                        <a:t>について</a:t>
                      </a:r>
                      <a:r>
                        <a:rPr kumimoji="1" lang="en-US" altLang="ja-JP" sz="1400" dirty="0" smtClean="0"/>
                        <a:t>SV</a:t>
                      </a:r>
                      <a:r>
                        <a:rPr kumimoji="1" lang="ja-JP" altLang="en-US" sz="1400" dirty="0" smtClean="0"/>
                        <a:t>を受ける機会があると良い。</a:t>
                      </a:r>
                      <a:endParaRPr kumimoji="1" lang="en-US" altLang="ja-JP" sz="1400" dirty="0" smtClean="0"/>
                    </a:p>
                    <a:p>
                      <a:r>
                        <a:rPr kumimoji="1" lang="ja-JP" altLang="en-US" sz="1400" dirty="0" smtClean="0"/>
                        <a:t>・他市町村の児発</a:t>
                      </a:r>
                      <a:r>
                        <a:rPr kumimoji="1" lang="en-US" altLang="ja-JP" sz="1400" dirty="0" smtClean="0"/>
                        <a:t>C</a:t>
                      </a:r>
                      <a:r>
                        <a:rPr kumimoji="1" lang="ja-JP" altLang="en-US" sz="1400" dirty="0" smtClean="0"/>
                        <a:t>と繋がる場があると良い。</a:t>
                      </a:r>
                      <a:endParaRPr kumimoji="1" lang="ja-JP" altLang="en-US" sz="1400" dirty="0"/>
                    </a:p>
                  </a:txBody>
                  <a:tcPr/>
                </a:tc>
                <a:tc>
                  <a:txBody>
                    <a:bodyPr/>
                    <a:lstStyle/>
                    <a:p>
                      <a:r>
                        <a:rPr kumimoji="1" lang="ja-JP" altLang="en-US" sz="1400" dirty="0" smtClean="0"/>
                        <a:t>・他市町村の児発</a:t>
                      </a:r>
                      <a:r>
                        <a:rPr kumimoji="1" lang="en-US" altLang="ja-JP" sz="1400" dirty="0" smtClean="0"/>
                        <a:t>C</a:t>
                      </a:r>
                      <a:r>
                        <a:rPr kumimoji="1" lang="ja-JP" altLang="en-US" sz="1400" dirty="0" smtClean="0"/>
                        <a:t>と繋がる場があると良い（現在も拠点の圏域交流会に参加）</a:t>
                      </a:r>
                      <a:endParaRPr kumimoji="1" lang="en-US" altLang="ja-JP" sz="1400" dirty="0" smtClean="0"/>
                    </a:p>
                    <a:p>
                      <a:r>
                        <a:rPr kumimoji="1" lang="ja-JP" altLang="en-US" sz="1400" dirty="0" smtClean="0"/>
                        <a:t>・就学後の支援</a:t>
                      </a:r>
                      <a:endParaRPr kumimoji="1" lang="en-US" altLang="ja-JP" sz="1400" dirty="0" smtClean="0"/>
                    </a:p>
                    <a:p>
                      <a:r>
                        <a:rPr kumimoji="1" lang="ja-JP" altLang="en-US" sz="1400" dirty="0" smtClean="0"/>
                        <a:t>・子育て支援課と</a:t>
                      </a:r>
                      <a:r>
                        <a:rPr kumimoji="1" lang="ja-JP" altLang="en-US" sz="1400" dirty="0" err="1" smtClean="0"/>
                        <a:t>障がい</a:t>
                      </a:r>
                      <a:r>
                        <a:rPr kumimoji="1" lang="ja-JP" altLang="en-US" sz="1400" dirty="0" smtClean="0"/>
                        <a:t>福祉課の情報共有</a:t>
                      </a:r>
                      <a:endParaRPr kumimoji="1" lang="ja-JP" altLang="en-US" sz="1400" dirty="0"/>
                    </a:p>
                  </a:txBody>
                  <a:tcPr/>
                </a:tc>
                <a:tc>
                  <a:txBody>
                    <a:bodyPr/>
                    <a:lstStyle/>
                    <a:p>
                      <a:r>
                        <a:rPr kumimoji="1" lang="ja-JP" altLang="en-US" sz="1400" dirty="0" smtClean="0"/>
                        <a:t>・発達障がいの対応について、研修の機会があると良い。</a:t>
                      </a:r>
                      <a:endParaRPr kumimoji="1" lang="ja-JP" altLang="en-US" sz="1400" dirty="0"/>
                    </a:p>
                  </a:txBody>
                  <a:tcPr/>
                </a:tc>
                <a:tc>
                  <a:txBody>
                    <a:bodyPr/>
                    <a:lstStyle/>
                    <a:p>
                      <a:r>
                        <a:rPr kumimoji="1" lang="ja-JP" altLang="en-US" sz="1400" dirty="0" smtClean="0"/>
                        <a:t>・就学後の支援</a:t>
                      </a:r>
                      <a:endParaRPr kumimoji="1" lang="ja-JP" altLang="en-US" sz="1400" dirty="0"/>
                    </a:p>
                  </a:txBody>
                  <a:tcPr/>
                </a:tc>
                <a:extLst>
                  <a:ext uri="{0D108BD9-81ED-4DB2-BD59-A6C34878D82A}">
                    <a16:rowId xmlns:a16="http://schemas.microsoft.com/office/drawing/2014/main" val="4114632652"/>
                  </a:ext>
                </a:extLst>
              </a:tr>
            </a:tbl>
          </a:graphicData>
        </a:graphic>
      </p:graphicFrame>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4</a:t>
            </a:fld>
            <a:endParaRPr kumimoji="1" lang="ja-JP" altLang="en-US"/>
          </a:p>
        </p:txBody>
      </p:sp>
    </p:spTree>
    <p:extLst>
      <p:ext uri="{BB962C8B-B14F-4D97-AF65-F5344CB8AC3E}">
        <p14:creationId xmlns:p14="http://schemas.microsoft.com/office/powerpoint/2010/main" val="34576687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809315782"/>
              </p:ext>
            </p:extLst>
          </p:nvPr>
        </p:nvGraphicFramePr>
        <p:xfrm>
          <a:off x="261424" y="1516135"/>
          <a:ext cx="11660849" cy="4912360"/>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2208341818"/>
                    </a:ext>
                  </a:extLst>
                </a:gridCol>
                <a:gridCol w="2340000">
                  <a:extLst>
                    <a:ext uri="{9D8B030D-6E8A-4147-A177-3AD203B41FA5}">
                      <a16:colId xmlns:a16="http://schemas.microsoft.com/office/drawing/2014/main" val="1486141823"/>
                    </a:ext>
                  </a:extLst>
                </a:gridCol>
                <a:gridCol w="2340000">
                  <a:extLst>
                    <a:ext uri="{9D8B030D-6E8A-4147-A177-3AD203B41FA5}">
                      <a16:colId xmlns:a16="http://schemas.microsoft.com/office/drawing/2014/main" val="936084496"/>
                    </a:ext>
                  </a:extLst>
                </a:gridCol>
                <a:gridCol w="2340000">
                  <a:extLst>
                    <a:ext uri="{9D8B030D-6E8A-4147-A177-3AD203B41FA5}">
                      <a16:colId xmlns:a16="http://schemas.microsoft.com/office/drawing/2014/main" val="894553671"/>
                    </a:ext>
                  </a:extLst>
                </a:gridCol>
                <a:gridCol w="2340000">
                  <a:extLst>
                    <a:ext uri="{9D8B030D-6E8A-4147-A177-3AD203B41FA5}">
                      <a16:colId xmlns:a16="http://schemas.microsoft.com/office/drawing/2014/main" val="2599939158"/>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E</a:t>
                      </a:r>
                      <a:r>
                        <a:rPr kumimoji="1" lang="ja-JP" altLang="en-US" dirty="0" smtClean="0"/>
                        <a:t>市</a:t>
                      </a:r>
                      <a:endParaRPr kumimoji="1" lang="ja-JP" altLang="en-US" dirty="0"/>
                    </a:p>
                  </a:txBody>
                  <a:tcPr/>
                </a:tc>
                <a:tc>
                  <a:txBody>
                    <a:bodyPr/>
                    <a:lstStyle/>
                    <a:p>
                      <a:pPr algn="ctr"/>
                      <a:r>
                        <a:rPr kumimoji="1" lang="en-US" altLang="ja-JP" dirty="0" smtClean="0"/>
                        <a:t>F</a:t>
                      </a:r>
                      <a:r>
                        <a:rPr kumimoji="1" lang="ja-JP" altLang="en-US" dirty="0" smtClean="0"/>
                        <a:t>市</a:t>
                      </a:r>
                      <a:endParaRPr kumimoji="1" lang="ja-JP" altLang="en-US" dirty="0"/>
                    </a:p>
                  </a:txBody>
                  <a:tcPr/>
                </a:tc>
                <a:tc>
                  <a:txBody>
                    <a:bodyPr/>
                    <a:lstStyle/>
                    <a:p>
                      <a:pPr algn="ctr"/>
                      <a:r>
                        <a:rPr kumimoji="1" lang="en-US" altLang="ja-JP" dirty="0" smtClean="0"/>
                        <a:t>G</a:t>
                      </a:r>
                      <a:r>
                        <a:rPr kumimoji="1" lang="ja-JP" altLang="en-US" dirty="0" smtClean="0"/>
                        <a:t>市</a:t>
                      </a:r>
                      <a:endParaRPr kumimoji="1" lang="ja-JP" altLang="en-US" dirty="0"/>
                    </a:p>
                  </a:txBody>
                  <a:tcPr/>
                </a:tc>
                <a:tc>
                  <a:txBody>
                    <a:bodyPr/>
                    <a:lstStyle/>
                    <a:p>
                      <a:pPr algn="ctr"/>
                      <a:r>
                        <a:rPr kumimoji="1" lang="en-US" altLang="ja-JP" dirty="0" smtClean="0"/>
                        <a:t>H</a:t>
                      </a:r>
                      <a:r>
                        <a:rPr kumimoji="1" lang="ja-JP" altLang="en-US" dirty="0" smtClean="0"/>
                        <a:t>市</a:t>
                      </a:r>
                      <a:endParaRPr kumimoji="1" lang="ja-JP" altLang="en-US" dirty="0"/>
                    </a:p>
                  </a:txBody>
                  <a:tcPr/>
                </a:tc>
                <a:extLst>
                  <a:ext uri="{0D108BD9-81ED-4DB2-BD59-A6C34878D82A}">
                    <a16:rowId xmlns:a16="http://schemas.microsoft.com/office/drawing/2014/main" val="880729391"/>
                  </a:ext>
                </a:extLst>
              </a:tr>
              <a:tr h="370840">
                <a:tc>
                  <a:txBody>
                    <a:bodyPr/>
                    <a:lstStyle/>
                    <a:p>
                      <a:r>
                        <a:rPr kumimoji="1" lang="ja-JP" altLang="en-US" sz="1400" dirty="0" smtClean="0">
                          <a:solidFill>
                            <a:schemeClr val="bg1"/>
                          </a:solidFill>
                        </a:rPr>
                        <a:t>家族支援について</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・親子通園により、親に</a:t>
                      </a:r>
                      <a:r>
                        <a:rPr kumimoji="1" lang="ja-JP" altLang="en-US" sz="1400" dirty="0" err="1" smtClean="0">
                          <a:solidFill>
                            <a:schemeClr val="tx1"/>
                          </a:solidFill>
                        </a:rPr>
                        <a:t>障がい</a:t>
                      </a:r>
                      <a:r>
                        <a:rPr kumimoji="1" lang="ja-JP" altLang="en-US" sz="1400" dirty="0" smtClean="0">
                          <a:solidFill>
                            <a:schemeClr val="tx1"/>
                          </a:solidFill>
                        </a:rPr>
                        <a:t>特性や子どもとの関わり方を助言。</a:t>
                      </a:r>
                      <a:endParaRPr kumimoji="1" lang="en-US" altLang="ja-JP" sz="1400" dirty="0" smtClean="0">
                        <a:solidFill>
                          <a:schemeClr val="tx1"/>
                        </a:solidFill>
                      </a:endParaRPr>
                    </a:p>
                    <a:p>
                      <a:r>
                        <a:rPr kumimoji="1" lang="ja-JP" altLang="en-US" sz="1400" dirty="0" smtClean="0">
                          <a:solidFill>
                            <a:schemeClr val="tx1"/>
                          </a:solidFill>
                        </a:rPr>
                        <a:t>・ペアレント・トレーニングの要素を取り入れた親支援を実施。</a:t>
                      </a:r>
                      <a:endParaRPr kumimoji="1" lang="en-US" altLang="ja-JP" sz="1400" dirty="0" smtClean="0">
                        <a:solidFill>
                          <a:schemeClr val="tx1"/>
                        </a:solidFill>
                      </a:endParaRPr>
                    </a:p>
                  </a:txBody>
                  <a:tcPr/>
                </a:tc>
                <a:tc>
                  <a:txBody>
                    <a:bodyPr/>
                    <a:lstStyle/>
                    <a:p>
                      <a:r>
                        <a:rPr kumimoji="1" lang="ja-JP" altLang="en-US" sz="1400" dirty="0" smtClean="0"/>
                        <a:t>・年に数回、保護者が療育に参加する場を設定。</a:t>
                      </a:r>
                      <a:endParaRPr kumimoji="1" lang="en-US" altLang="ja-JP" sz="1400" dirty="0" smtClean="0"/>
                    </a:p>
                    <a:p>
                      <a:r>
                        <a:rPr kumimoji="1" lang="ja-JP" altLang="en-US" sz="1400" dirty="0" smtClean="0"/>
                        <a:t>・懇談や参観を実施。</a:t>
                      </a:r>
                      <a:endParaRPr kumimoji="1" lang="en-US" altLang="ja-JP" sz="1400" dirty="0" smtClean="0"/>
                    </a:p>
                    <a:p>
                      <a:r>
                        <a:rPr kumimoji="1" lang="ja-JP" altLang="en-US" sz="1400" dirty="0" smtClean="0"/>
                        <a:t>・保護者研修会や先輩保護者との交流会を実施。</a:t>
                      </a:r>
                      <a:endParaRPr kumimoji="1" lang="en-US" altLang="ja-JP" sz="1400" dirty="0" smtClean="0"/>
                    </a:p>
                    <a:p>
                      <a:r>
                        <a:rPr kumimoji="1" lang="ja-JP" altLang="en-US" sz="1400" dirty="0" smtClean="0"/>
                        <a:t>・</a:t>
                      </a:r>
                      <a:r>
                        <a:rPr kumimoji="1" lang="en-US" altLang="ja-JP" sz="1400" dirty="0" smtClean="0"/>
                        <a:t>R5</a:t>
                      </a:r>
                      <a:r>
                        <a:rPr kumimoji="1" lang="ja-JP" altLang="en-US" sz="1400" dirty="0" smtClean="0"/>
                        <a:t>年度よりペアレント・トレーニングを実施。</a:t>
                      </a:r>
                      <a:endParaRPr kumimoji="1" lang="ja-JP" altLang="en-US" sz="1400" dirty="0"/>
                    </a:p>
                  </a:txBody>
                  <a:tcPr/>
                </a:tc>
                <a:tc>
                  <a:txBody>
                    <a:bodyPr/>
                    <a:lstStyle/>
                    <a:p>
                      <a:r>
                        <a:rPr kumimoji="1" lang="ja-JP" altLang="en-US" sz="1400" dirty="0" smtClean="0">
                          <a:solidFill>
                            <a:schemeClr val="tx1"/>
                          </a:solidFill>
                        </a:rPr>
                        <a:t>・親子通園により、親に</a:t>
                      </a:r>
                      <a:r>
                        <a:rPr kumimoji="1" lang="ja-JP" altLang="en-US" sz="1400" dirty="0" err="1" smtClean="0">
                          <a:solidFill>
                            <a:schemeClr val="tx1"/>
                          </a:solidFill>
                        </a:rPr>
                        <a:t>障がい</a:t>
                      </a:r>
                      <a:r>
                        <a:rPr kumimoji="1" lang="ja-JP" altLang="en-US" sz="1400" dirty="0" smtClean="0">
                          <a:solidFill>
                            <a:schemeClr val="tx1"/>
                          </a:solidFill>
                        </a:rPr>
                        <a:t>特性や子どもとの関わり方を助言。</a:t>
                      </a:r>
                      <a:endParaRPr kumimoji="1" lang="en-US" altLang="ja-JP" sz="1400" dirty="0" smtClean="0">
                        <a:solidFill>
                          <a:schemeClr val="tx1"/>
                        </a:solidFill>
                      </a:endParaRPr>
                    </a:p>
                    <a:p>
                      <a:r>
                        <a:rPr kumimoji="1" lang="ja-JP" altLang="en-US" sz="1400" dirty="0" smtClean="0">
                          <a:solidFill>
                            <a:schemeClr val="tx1"/>
                          </a:solidFill>
                        </a:rPr>
                        <a:t>・職員</a:t>
                      </a:r>
                      <a:r>
                        <a:rPr kumimoji="1" lang="en-US" altLang="ja-JP" sz="1400" dirty="0" smtClean="0">
                          <a:solidFill>
                            <a:schemeClr val="tx1"/>
                          </a:solidFill>
                        </a:rPr>
                        <a:t>(</a:t>
                      </a:r>
                      <a:r>
                        <a:rPr kumimoji="1" lang="ja-JP" altLang="en-US" sz="1400" dirty="0" smtClean="0">
                          <a:solidFill>
                            <a:schemeClr val="tx1"/>
                          </a:solidFill>
                        </a:rPr>
                        <a:t>専門職</a:t>
                      </a:r>
                      <a:r>
                        <a:rPr kumimoji="1" lang="en-US" altLang="ja-JP" sz="1400" dirty="0" smtClean="0">
                          <a:solidFill>
                            <a:schemeClr val="tx1"/>
                          </a:solidFill>
                        </a:rPr>
                        <a:t>)</a:t>
                      </a:r>
                      <a:r>
                        <a:rPr kumimoji="1" lang="ja-JP" altLang="en-US" sz="1400" dirty="0" smtClean="0">
                          <a:solidFill>
                            <a:schemeClr val="tx1"/>
                          </a:solidFill>
                        </a:rPr>
                        <a:t>や先輩保護者等による講話など、保護者教室を開催。</a:t>
                      </a:r>
                      <a:endParaRPr kumimoji="1" lang="ja-JP" altLang="en-US" sz="1400" dirty="0">
                        <a:solidFill>
                          <a:schemeClr val="tx1"/>
                        </a:solidFill>
                      </a:endParaRPr>
                    </a:p>
                  </a:txBody>
                  <a:tcPr/>
                </a:tc>
                <a:tc>
                  <a:txBody>
                    <a:bodyPr/>
                    <a:lstStyle/>
                    <a:p>
                      <a:r>
                        <a:rPr kumimoji="1" lang="ja-JP" altLang="en-US" sz="1400" dirty="0" smtClean="0"/>
                        <a:t>・懇談や参観等において親へのフォローを行っている。</a:t>
                      </a:r>
                      <a:endParaRPr kumimoji="1" lang="en-US" altLang="ja-JP" sz="1400" dirty="0" smtClean="0"/>
                    </a:p>
                    <a:p>
                      <a:endParaRPr kumimoji="1" lang="en-US" altLang="ja-JP" sz="1400" dirty="0" smtClean="0"/>
                    </a:p>
                    <a:p>
                      <a:r>
                        <a:rPr kumimoji="1" lang="en-US" altLang="ja-JP" sz="1400" dirty="0" smtClean="0"/>
                        <a:t>※</a:t>
                      </a:r>
                      <a:r>
                        <a:rPr kumimoji="1" lang="ja-JP" altLang="en-US" sz="1400" dirty="0" smtClean="0"/>
                        <a:t>児童発達支援センター外の市の取り組みとして、ペアレント・トレーニングや、サポートファイルを介した親支援を実施。</a:t>
                      </a:r>
                      <a:endParaRPr kumimoji="1" lang="ja-JP" altLang="en-US" sz="1400" dirty="0"/>
                    </a:p>
                  </a:txBody>
                  <a:tcPr/>
                </a:tc>
                <a:extLst>
                  <a:ext uri="{0D108BD9-81ED-4DB2-BD59-A6C34878D82A}">
                    <a16:rowId xmlns:a16="http://schemas.microsoft.com/office/drawing/2014/main" val="300636842"/>
                  </a:ext>
                </a:extLst>
              </a:tr>
              <a:tr h="370840">
                <a:tc>
                  <a:txBody>
                    <a:bodyPr/>
                    <a:lstStyle/>
                    <a:p>
                      <a:r>
                        <a:rPr kumimoji="1" lang="ja-JP" altLang="en-US" sz="1400" dirty="0" smtClean="0">
                          <a:solidFill>
                            <a:schemeClr val="bg1"/>
                          </a:solidFill>
                        </a:rPr>
                        <a:t>地域の中核的機能</a:t>
                      </a:r>
                      <a:endParaRPr kumimoji="1" lang="en-US" altLang="ja-JP" sz="1400" dirty="0" smtClean="0">
                        <a:solidFill>
                          <a:schemeClr val="bg1"/>
                        </a:solidFill>
                      </a:endParaRPr>
                    </a:p>
                    <a:p>
                      <a:endParaRPr kumimoji="1" lang="en-US" altLang="ja-JP" sz="1400" dirty="0" smtClean="0">
                        <a:solidFill>
                          <a:schemeClr val="bg1"/>
                        </a:solidFill>
                      </a:endParaRPr>
                    </a:p>
                    <a:p>
                      <a:r>
                        <a:rPr kumimoji="1" lang="en-US" altLang="ja-JP" sz="1400" dirty="0" smtClean="0">
                          <a:solidFill>
                            <a:schemeClr val="bg1"/>
                          </a:solidFill>
                        </a:rPr>
                        <a:t>※</a:t>
                      </a:r>
                      <a:r>
                        <a:rPr kumimoji="1" lang="ja-JP" altLang="en-US" sz="1400" dirty="0" smtClean="0">
                          <a:solidFill>
                            <a:schemeClr val="bg1"/>
                          </a:solidFill>
                        </a:rPr>
                        <a:t>幼保こども園への巡回支援については、どの市も児発</a:t>
                      </a:r>
                      <a:r>
                        <a:rPr kumimoji="1" lang="en-US" altLang="ja-JP" sz="1400" dirty="0" smtClean="0">
                          <a:solidFill>
                            <a:schemeClr val="bg1"/>
                          </a:solidFill>
                        </a:rPr>
                        <a:t>C</a:t>
                      </a:r>
                      <a:r>
                        <a:rPr kumimoji="1" lang="ja-JP" altLang="en-US" sz="1400" dirty="0" smtClean="0">
                          <a:solidFill>
                            <a:schemeClr val="bg1"/>
                          </a:solidFill>
                        </a:rPr>
                        <a:t>と市が分担し実施。</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・幼保こども園への巡回支援システムは整備済</a:t>
                      </a:r>
                      <a:endParaRPr kumimoji="1" lang="en-US" altLang="ja-JP" sz="1400" dirty="0" smtClean="0">
                        <a:solidFill>
                          <a:schemeClr val="tx1"/>
                        </a:solidFill>
                      </a:endParaRPr>
                    </a:p>
                    <a:p>
                      <a:r>
                        <a:rPr kumimoji="1" lang="ja-JP" altLang="en-US" sz="1400" dirty="0" smtClean="0">
                          <a:solidFill>
                            <a:schemeClr val="tx1"/>
                          </a:solidFill>
                        </a:rPr>
                        <a:t>・民間事業所を対象とした事業所連絡会を実施。</a:t>
                      </a:r>
                      <a:endParaRPr kumimoji="1" lang="en-US" altLang="ja-JP" sz="1400" dirty="0" smtClean="0">
                        <a:solidFill>
                          <a:schemeClr val="tx1"/>
                        </a:solidFill>
                      </a:endParaRPr>
                    </a:p>
                  </a:txBody>
                  <a:tcPr/>
                </a:tc>
                <a:tc>
                  <a:txBody>
                    <a:bodyPr/>
                    <a:lstStyle/>
                    <a:p>
                      <a:r>
                        <a:rPr kumimoji="1" lang="ja-JP" altLang="en-US" sz="1400" dirty="0" smtClean="0"/>
                        <a:t>・幼保こども園への巡回支援システムは整備済</a:t>
                      </a:r>
                      <a:endParaRPr kumimoji="1" lang="en-US" altLang="ja-JP" sz="1400" dirty="0" smtClean="0"/>
                    </a:p>
                    <a:p>
                      <a:r>
                        <a:rPr kumimoji="1" lang="ja-JP" altLang="en-US" sz="1400" dirty="0" smtClean="0"/>
                        <a:t>・民間事業所への支援は、市の</a:t>
                      </a:r>
                      <a:r>
                        <a:rPr kumimoji="1" lang="ja-JP" altLang="en-US" sz="1400" dirty="0" smtClean="0">
                          <a:solidFill>
                            <a:schemeClr val="tx1"/>
                          </a:solidFill>
                        </a:rPr>
                        <a:t>所管課が主体となって、事業所連絡会を実施。研修会等内容に応じて児童発達支援センターも参画。</a:t>
                      </a:r>
                      <a:endParaRPr kumimoji="1" lang="ja-JP" altLang="en-US" sz="1400" dirty="0">
                        <a:solidFill>
                          <a:schemeClr val="tx1"/>
                        </a:solidFill>
                      </a:endParaRPr>
                    </a:p>
                  </a:txBody>
                  <a:tcPr/>
                </a:tc>
                <a:tc>
                  <a:txBody>
                    <a:bodyPr/>
                    <a:lstStyle/>
                    <a:p>
                      <a:r>
                        <a:rPr kumimoji="1" lang="ja-JP" altLang="en-US" sz="1400" dirty="0" smtClean="0">
                          <a:solidFill>
                            <a:schemeClr val="tx1"/>
                          </a:solidFill>
                        </a:rPr>
                        <a:t>・幼保こども園への巡回支援システムは整備済</a:t>
                      </a:r>
                      <a:endParaRPr kumimoji="1" lang="en-US" altLang="ja-JP" sz="14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・民間事業所を対象とした事業所連絡会を実施。（コロナ前は事業所向け研修会も実施）</a:t>
                      </a:r>
                      <a:endParaRPr kumimoji="1" lang="en-US" altLang="ja-JP" sz="1400" dirty="0" smtClean="0">
                        <a:solidFill>
                          <a:schemeClr val="tx1"/>
                        </a:solidFill>
                      </a:endParaRPr>
                    </a:p>
                    <a:p>
                      <a:endParaRPr kumimoji="1" lang="ja-JP" altLang="en-US" sz="1400" dirty="0">
                        <a:solidFill>
                          <a:schemeClr val="tx1"/>
                        </a:solidFill>
                      </a:endParaRPr>
                    </a:p>
                  </a:txBody>
                  <a:tcPr/>
                </a:tc>
                <a:tc>
                  <a:txBody>
                    <a:bodyPr/>
                    <a:lstStyle/>
                    <a:p>
                      <a:r>
                        <a:rPr kumimoji="1" lang="ja-JP" altLang="en-US" sz="1400" dirty="0" smtClean="0"/>
                        <a:t>・幼保こども園への巡回支援システムは整備済</a:t>
                      </a:r>
                      <a:endParaRPr kumimoji="1" lang="en-US" altLang="ja-JP" sz="1400" dirty="0" smtClean="0"/>
                    </a:p>
                    <a:p>
                      <a:r>
                        <a:rPr kumimoji="1" lang="ja-JP" altLang="en-US" sz="1400" dirty="0" smtClean="0"/>
                        <a:t>・市のこども部会に附属している児童支援連絡会にて、</a:t>
                      </a:r>
                      <a:r>
                        <a:rPr kumimoji="1" lang="ja-JP" altLang="en-US" sz="1400" dirty="0" smtClean="0">
                          <a:solidFill>
                            <a:schemeClr val="tx1"/>
                          </a:solidFill>
                        </a:rPr>
                        <a:t>民間事業所の交流会や勉強会を実施。</a:t>
                      </a:r>
                      <a:endParaRPr kumimoji="1" lang="en-US" altLang="ja-JP" sz="1400" dirty="0" smtClean="0">
                        <a:solidFill>
                          <a:schemeClr val="tx1"/>
                        </a:solidFill>
                      </a:endParaRPr>
                    </a:p>
                  </a:txBody>
                  <a:tcPr/>
                </a:tc>
                <a:extLst>
                  <a:ext uri="{0D108BD9-81ED-4DB2-BD59-A6C34878D82A}">
                    <a16:rowId xmlns:a16="http://schemas.microsoft.com/office/drawing/2014/main" val="1141941457"/>
                  </a:ext>
                </a:extLst>
              </a:tr>
              <a:tr h="370840">
                <a:tc>
                  <a:txBody>
                    <a:bodyPr/>
                    <a:lstStyle/>
                    <a:p>
                      <a:r>
                        <a:rPr kumimoji="1" lang="ja-JP" altLang="en-US" sz="1400" dirty="0" smtClean="0">
                          <a:solidFill>
                            <a:schemeClr val="bg1"/>
                          </a:solidFill>
                        </a:rPr>
                        <a:t>その他（課題等）</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・強度行動障がいの対応や、事業所支援のノウハウを知りたい。</a:t>
                      </a:r>
                      <a:endParaRPr kumimoji="1" lang="ja-JP" altLang="en-US" sz="1400" dirty="0"/>
                    </a:p>
                  </a:txBody>
                  <a:tcPr/>
                </a:tc>
                <a:tc>
                  <a:txBody>
                    <a:bodyPr/>
                    <a:lstStyle/>
                    <a:p>
                      <a:r>
                        <a:rPr kumimoji="1" lang="ja-JP" altLang="en-US" sz="1400" dirty="0" smtClean="0"/>
                        <a:t>・幼保こども園への巡回支援システムは一定整備しているが、内容をより充実させたい。</a:t>
                      </a:r>
                      <a:endParaRPr kumimoji="1" lang="en-US" altLang="ja-JP" sz="1400" dirty="0" smtClean="0"/>
                    </a:p>
                  </a:txBody>
                  <a:tcPr/>
                </a:tc>
                <a:tc>
                  <a:txBody>
                    <a:bodyPr/>
                    <a:lstStyle/>
                    <a:p>
                      <a:r>
                        <a:rPr kumimoji="1" lang="ja-JP" altLang="en-US" sz="1400" dirty="0" smtClean="0"/>
                        <a:t>・発達支援拠点の機関支援を利用しており、継続してほしい。</a:t>
                      </a:r>
                      <a:endParaRPr kumimoji="1" lang="en-US" altLang="ja-JP" sz="1400" dirty="0" smtClean="0"/>
                    </a:p>
                    <a:p>
                      <a:r>
                        <a:rPr kumimoji="1" lang="ja-JP" altLang="en-US" sz="1400" dirty="0" smtClean="0"/>
                        <a:t>・事業所支援のノウハウを知りたい。</a:t>
                      </a:r>
                      <a:endParaRPr kumimoji="1" lang="ja-JP" altLang="en-US" sz="1400" dirty="0"/>
                    </a:p>
                  </a:txBody>
                  <a:tcPr/>
                </a:tc>
                <a:tc>
                  <a:txBody>
                    <a:bodyPr/>
                    <a:lstStyle/>
                    <a:p>
                      <a:r>
                        <a:rPr kumimoji="1" lang="ja-JP" altLang="en-US" sz="1400" dirty="0" smtClean="0"/>
                        <a:t>・就学後の支援</a:t>
                      </a:r>
                      <a:endParaRPr kumimoji="1" lang="ja-JP" altLang="en-US" sz="1400" dirty="0"/>
                    </a:p>
                  </a:txBody>
                  <a:tcPr/>
                </a:tc>
                <a:extLst>
                  <a:ext uri="{0D108BD9-81ED-4DB2-BD59-A6C34878D82A}">
                    <a16:rowId xmlns:a16="http://schemas.microsoft.com/office/drawing/2014/main" val="4114632652"/>
                  </a:ext>
                </a:extLst>
              </a:tr>
            </a:tbl>
          </a:graphicData>
        </a:graphic>
      </p:graphicFrame>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5</a:t>
            </a:fld>
            <a:endParaRPr kumimoji="1" lang="ja-JP" altLang="en-US"/>
          </a:p>
        </p:txBody>
      </p:sp>
    </p:spTree>
    <p:extLst>
      <p:ext uri="{BB962C8B-B14F-4D97-AF65-F5344CB8AC3E}">
        <p14:creationId xmlns:p14="http://schemas.microsoft.com/office/powerpoint/2010/main" val="38001087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689269382"/>
              </p:ext>
            </p:extLst>
          </p:nvPr>
        </p:nvGraphicFramePr>
        <p:xfrm>
          <a:off x="261424" y="1516135"/>
          <a:ext cx="4640849" cy="3845560"/>
        </p:xfrm>
        <a:graphic>
          <a:graphicData uri="http://schemas.openxmlformats.org/drawingml/2006/table">
            <a:tbl>
              <a:tblPr firstRow="1" bandRow="1">
                <a:tableStyleId>{5C22544A-7EE6-4342-B048-85BDC9FD1C3A}</a:tableStyleId>
              </a:tblPr>
              <a:tblGrid>
                <a:gridCol w="2300849">
                  <a:extLst>
                    <a:ext uri="{9D8B030D-6E8A-4147-A177-3AD203B41FA5}">
                      <a16:colId xmlns:a16="http://schemas.microsoft.com/office/drawing/2014/main" val="2208341818"/>
                    </a:ext>
                  </a:extLst>
                </a:gridCol>
                <a:gridCol w="2340000">
                  <a:extLst>
                    <a:ext uri="{9D8B030D-6E8A-4147-A177-3AD203B41FA5}">
                      <a16:colId xmlns:a16="http://schemas.microsoft.com/office/drawing/2014/main" val="1486141823"/>
                    </a:ext>
                  </a:extLst>
                </a:gridCol>
              </a:tblGrid>
              <a:tr h="370840">
                <a:tc>
                  <a:txBody>
                    <a:bodyPr/>
                    <a:lstStyle/>
                    <a:p>
                      <a:endParaRPr kumimoji="1" lang="ja-JP" altLang="en-US" dirty="0"/>
                    </a:p>
                  </a:txBody>
                  <a:tcPr>
                    <a:solidFill>
                      <a:srgbClr val="0070C0"/>
                    </a:solidFill>
                  </a:tcPr>
                </a:tc>
                <a:tc>
                  <a:txBody>
                    <a:bodyPr/>
                    <a:lstStyle/>
                    <a:p>
                      <a:pPr algn="ctr"/>
                      <a:r>
                        <a:rPr kumimoji="1" lang="en-US" altLang="ja-JP" dirty="0" smtClean="0"/>
                        <a:t>I</a:t>
                      </a:r>
                      <a:r>
                        <a:rPr kumimoji="1" lang="ja-JP" altLang="en-US" dirty="0" smtClean="0"/>
                        <a:t>市</a:t>
                      </a:r>
                      <a:endParaRPr kumimoji="1" lang="ja-JP" altLang="en-US" dirty="0"/>
                    </a:p>
                  </a:txBody>
                  <a:tcPr/>
                </a:tc>
                <a:extLst>
                  <a:ext uri="{0D108BD9-81ED-4DB2-BD59-A6C34878D82A}">
                    <a16:rowId xmlns:a16="http://schemas.microsoft.com/office/drawing/2014/main" val="880729391"/>
                  </a:ext>
                </a:extLst>
              </a:tr>
              <a:tr h="370840">
                <a:tc>
                  <a:txBody>
                    <a:bodyPr/>
                    <a:lstStyle/>
                    <a:p>
                      <a:r>
                        <a:rPr kumimoji="1" lang="ja-JP" altLang="en-US" sz="1400" dirty="0" smtClean="0">
                          <a:solidFill>
                            <a:schemeClr val="bg1"/>
                          </a:solidFill>
                        </a:rPr>
                        <a:t>家族支援について</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solidFill>
                            <a:schemeClr val="tx1"/>
                          </a:solidFill>
                        </a:rPr>
                        <a:t>・親子通園により、親に</a:t>
                      </a:r>
                      <a:r>
                        <a:rPr kumimoji="1" lang="ja-JP" altLang="en-US" sz="1400" dirty="0" err="1" smtClean="0">
                          <a:solidFill>
                            <a:schemeClr val="tx1"/>
                          </a:solidFill>
                        </a:rPr>
                        <a:t>障がい</a:t>
                      </a:r>
                      <a:r>
                        <a:rPr kumimoji="1" lang="ja-JP" altLang="en-US" sz="1400" dirty="0" smtClean="0">
                          <a:solidFill>
                            <a:schemeClr val="tx1"/>
                          </a:solidFill>
                        </a:rPr>
                        <a:t>特性や子どもとの関わり方を助言。</a:t>
                      </a:r>
                      <a:endParaRPr kumimoji="1" lang="en-US" altLang="ja-JP" sz="1400" dirty="0" smtClean="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a:t>
                      </a:r>
                      <a:r>
                        <a:rPr kumimoji="1" lang="ja-JP" altLang="en-US" sz="1400" dirty="0" smtClean="0"/>
                        <a:t>職員や先輩保護者による講話など、保護者教室を開催。</a:t>
                      </a:r>
                    </a:p>
                  </a:txBody>
                  <a:tcPr/>
                </a:tc>
                <a:extLst>
                  <a:ext uri="{0D108BD9-81ED-4DB2-BD59-A6C34878D82A}">
                    <a16:rowId xmlns:a16="http://schemas.microsoft.com/office/drawing/2014/main" val="300636842"/>
                  </a:ext>
                </a:extLst>
              </a:tr>
              <a:tr h="370840">
                <a:tc>
                  <a:txBody>
                    <a:bodyPr/>
                    <a:lstStyle/>
                    <a:p>
                      <a:r>
                        <a:rPr kumimoji="1" lang="ja-JP" altLang="en-US" sz="1400" dirty="0" smtClean="0">
                          <a:solidFill>
                            <a:schemeClr val="bg1"/>
                          </a:solidFill>
                        </a:rPr>
                        <a:t>地域の中核的機能</a:t>
                      </a:r>
                      <a:endParaRPr kumimoji="1" lang="en-US" altLang="ja-JP" sz="1400" dirty="0" smtClean="0">
                        <a:solidFill>
                          <a:schemeClr val="bg1"/>
                        </a:solidFill>
                      </a:endParaRPr>
                    </a:p>
                    <a:p>
                      <a:endParaRPr kumimoji="1" lang="en-US" altLang="ja-JP" sz="1400" dirty="0" smtClean="0">
                        <a:solidFill>
                          <a:schemeClr val="bg1"/>
                        </a:solidFill>
                      </a:endParaRPr>
                    </a:p>
                    <a:p>
                      <a:r>
                        <a:rPr kumimoji="1" lang="en-US" altLang="ja-JP" sz="1400" dirty="0" smtClean="0">
                          <a:solidFill>
                            <a:schemeClr val="bg1"/>
                          </a:solidFill>
                        </a:rPr>
                        <a:t>※</a:t>
                      </a:r>
                      <a:r>
                        <a:rPr kumimoji="1" lang="ja-JP" altLang="en-US" sz="1400" dirty="0" smtClean="0">
                          <a:solidFill>
                            <a:schemeClr val="bg1"/>
                          </a:solidFill>
                        </a:rPr>
                        <a:t>幼保こども園への巡回支援については、どの市も児発</a:t>
                      </a:r>
                      <a:r>
                        <a:rPr kumimoji="1" lang="en-US" altLang="ja-JP" sz="1400" dirty="0" smtClean="0">
                          <a:solidFill>
                            <a:schemeClr val="bg1"/>
                          </a:solidFill>
                        </a:rPr>
                        <a:t>C</a:t>
                      </a:r>
                      <a:r>
                        <a:rPr kumimoji="1" lang="ja-JP" altLang="en-US" sz="1400" dirty="0" smtClean="0">
                          <a:solidFill>
                            <a:schemeClr val="bg1"/>
                          </a:solidFill>
                        </a:rPr>
                        <a:t>と市が分担し実施。</a:t>
                      </a:r>
                      <a:endParaRPr kumimoji="1" lang="ja-JP" altLang="en-US" sz="1400" dirty="0">
                        <a:solidFill>
                          <a:schemeClr val="bg1"/>
                        </a:solidFill>
                      </a:endParaRPr>
                    </a:p>
                  </a:txBody>
                  <a:tcPr>
                    <a:solidFill>
                      <a:srgbClr val="0070C0"/>
                    </a:solidFill>
                  </a:tcPr>
                </a:tc>
                <a:tc>
                  <a:txBody>
                    <a:bodyPr/>
                    <a:lstStyle/>
                    <a:p>
                      <a:r>
                        <a:rPr kumimoji="1" lang="ja-JP" altLang="en-US" sz="1400" dirty="0" smtClean="0"/>
                        <a:t>・幼保こども園への巡回支援システムは整備済</a:t>
                      </a:r>
                      <a:endParaRPr kumimoji="1" lang="en-US" altLang="ja-JP" sz="14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a:t>
                      </a:r>
                      <a:r>
                        <a:rPr kumimoji="1" lang="ja-JP" altLang="en-US" sz="1400" dirty="0" smtClean="0"/>
                        <a:t>民間事業所への支援は未実施</a:t>
                      </a:r>
                      <a:endParaRPr kumimoji="1" lang="ja-JP" altLang="en-US" sz="1400" dirty="0" smtClean="0">
                        <a:solidFill>
                          <a:srgbClr val="FF0000"/>
                        </a:solidFill>
                      </a:endParaRPr>
                    </a:p>
                    <a:p>
                      <a:endParaRPr kumimoji="1" lang="en-US" altLang="ja-JP" sz="1400" dirty="0" smtClean="0">
                        <a:solidFill>
                          <a:schemeClr val="tx1"/>
                        </a:solidFill>
                      </a:endParaRPr>
                    </a:p>
                  </a:txBody>
                  <a:tcPr/>
                </a:tc>
                <a:extLst>
                  <a:ext uri="{0D108BD9-81ED-4DB2-BD59-A6C34878D82A}">
                    <a16:rowId xmlns:a16="http://schemas.microsoft.com/office/drawing/2014/main" val="1141941457"/>
                  </a:ext>
                </a:extLst>
              </a:tr>
              <a:tr h="370840">
                <a:tc>
                  <a:txBody>
                    <a:bodyPr/>
                    <a:lstStyle/>
                    <a:p>
                      <a:r>
                        <a:rPr kumimoji="1" lang="ja-JP" altLang="en-US" sz="1400" dirty="0" smtClean="0">
                          <a:solidFill>
                            <a:schemeClr val="bg1"/>
                          </a:solidFill>
                        </a:rPr>
                        <a:t>その他（課題等）</a:t>
                      </a:r>
                      <a:endParaRPr kumimoji="1" lang="ja-JP" altLang="en-US" sz="1400" dirty="0">
                        <a:solidFill>
                          <a:schemeClr val="bg1"/>
                        </a:solidFill>
                      </a:endParaRPr>
                    </a:p>
                  </a:txBody>
                  <a:tcPr>
                    <a:solidFill>
                      <a:srgbClr val="0070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solidFill>
                            <a:schemeClr val="tx1"/>
                          </a:solidFill>
                        </a:rPr>
                        <a:t>・子どもが大人になった時のことを見据えて、丁寧な支援ができるよう充実させていく。</a:t>
                      </a:r>
                    </a:p>
                  </a:txBody>
                  <a:tcPr/>
                </a:tc>
                <a:extLst>
                  <a:ext uri="{0D108BD9-81ED-4DB2-BD59-A6C34878D82A}">
                    <a16:rowId xmlns:a16="http://schemas.microsoft.com/office/drawing/2014/main" val="4114632652"/>
                  </a:ext>
                </a:extLst>
              </a:tr>
            </a:tbl>
          </a:graphicData>
        </a:graphic>
      </p:graphicFrame>
      <p:sp>
        <p:nvSpPr>
          <p:cNvPr id="2" name="スライド番号プレースホルダー 1"/>
          <p:cNvSpPr>
            <a:spLocks noGrp="1"/>
          </p:cNvSpPr>
          <p:nvPr>
            <p:ph type="sldNum" sz="quarter" idx="12"/>
          </p:nvPr>
        </p:nvSpPr>
        <p:spPr/>
        <p:txBody>
          <a:bodyPr/>
          <a:lstStyle/>
          <a:p>
            <a:fld id="{556B7548-3067-481A-BA2E-B2E16A31E925}" type="slidenum">
              <a:rPr kumimoji="1" lang="ja-JP" altLang="en-US" smtClean="0"/>
              <a:t>6</a:t>
            </a:fld>
            <a:endParaRPr kumimoji="1" lang="ja-JP" altLang="en-US"/>
          </a:p>
        </p:txBody>
      </p:sp>
    </p:spTree>
    <p:extLst>
      <p:ext uri="{BB962C8B-B14F-4D97-AF65-F5344CB8AC3E}">
        <p14:creationId xmlns:p14="http://schemas.microsoft.com/office/powerpoint/2010/main" val="10688123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656</TotalTime>
  <Words>1680</Words>
  <Application>Microsoft Office PowerPoint</Application>
  <PresentationFormat>ワイド画面</PresentationFormat>
  <Paragraphs>197</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BIZ UDPゴシック</vt:lpstr>
      <vt:lpstr>ＭＳ 明朝</vt:lpstr>
      <vt:lpstr>游ゴシック</vt:lpstr>
      <vt:lpstr>游ゴシック Light</vt:lpstr>
      <vt:lpstr>Arial</vt:lpstr>
      <vt:lpstr>Century</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越後　絵里加</dc:creator>
  <cp:lastModifiedBy>内藤　友恵</cp:lastModifiedBy>
  <cp:revision>63</cp:revision>
  <cp:lastPrinted>2023-07-03T08:34:05Z</cp:lastPrinted>
  <dcterms:created xsi:type="dcterms:W3CDTF">2023-02-20T05:54:39Z</dcterms:created>
  <dcterms:modified xsi:type="dcterms:W3CDTF">2023-07-21T04:09:30Z</dcterms:modified>
</cp:coreProperties>
</file>