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86" r:id="rId4"/>
    <p:sldId id="258" r:id="rId5"/>
    <p:sldId id="261" r:id="rId6"/>
    <p:sldId id="262" r:id="rId7"/>
    <p:sldId id="263" r:id="rId8"/>
    <p:sldId id="264" r:id="rId9"/>
    <p:sldId id="269" r:id="rId10"/>
    <p:sldId id="266" r:id="rId11"/>
    <p:sldId id="265" r:id="rId12"/>
    <p:sldId id="289" r:id="rId13"/>
    <p:sldId id="270" r:id="rId14"/>
    <p:sldId id="290" r:id="rId15"/>
    <p:sldId id="288" r:id="rId16"/>
    <p:sldId id="277" r:id="rId17"/>
    <p:sldId id="278" r:id="rId18"/>
    <p:sldId id="279" r:id="rId19"/>
    <p:sldId id="280" r:id="rId20"/>
    <p:sldId id="293" r:id="rId21"/>
    <p:sldId id="281" r:id="rId22"/>
    <p:sldId id="294" r:id="rId23"/>
    <p:sldId id="282" r:id="rId24"/>
    <p:sldId id="284" r:id="rId25"/>
    <p:sldId id="295" r:id="rId26"/>
    <p:sldId id="296" r:id="rId27"/>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越後　絵里加" initials="越後　絵里加" lastIdx="4" clrIdx="0">
    <p:extLst>
      <p:ext uri="{19B8F6BF-5375-455C-9EA6-DF929625EA0E}">
        <p15:presenceInfo xmlns:p15="http://schemas.microsoft.com/office/powerpoint/2012/main" userId="S-1-5-21-161959346-1900351369-444732941-1934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CC00"/>
    <a:srgbClr val="F8FD39"/>
    <a:srgbClr val="66FF33"/>
    <a:srgbClr val="FD59FF"/>
    <a:srgbClr val="D85CFA"/>
    <a:srgbClr val="FF3300"/>
    <a:srgbClr val="3333FF"/>
    <a:srgbClr val="FFA41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_____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______8.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______9.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______10.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file:///\\10.19.12.25\hattatsu\&#12298;H25&#30330;&#36948;&#38556;&#12364;&#12356;&#38306;&#20418;&#12299;\&#9632;&#9632;&#12501;&#12457;&#12523;&#12480;&#25972;&#29702;\&#27861;&#25913;&#27491;&#23550;&#24540;(&#20816;&#30330;&#24375;&#21270;)\&#38598;&#35336;&#12539;&#20998;&#26512;\00&#12304;&#20816;&#31461;&#30330;&#36948;&#25903;&#25588;&#12475;&#12531;&#12479;&#12540;&#12305;&#12487;&#12540;&#12479;&#20998;&#26512;%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___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10.19.12.25\hattatsu\&#12298;H25&#30330;&#36948;&#38556;&#12364;&#12356;&#38306;&#20418;&#12299;\&#9632;&#9632;&#12501;&#12457;&#12523;&#12480;&#25972;&#29702;\&#27861;&#25913;&#27491;&#23550;&#24540;(&#20816;&#30330;&#24375;&#21270;)\&#38598;&#35336;&#12539;&#20998;&#26512;\00&#12304;&#20816;&#31461;&#30330;&#36948;&#25903;&#25588;&#12475;&#12531;&#12479;&#12540;&#12305;&#12487;&#12540;&#12479;&#20998;&#26512;%20.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234169168183506E-2"/>
          <c:y val="3.968253968253968E-2"/>
          <c:w val="0.60172363642955606"/>
          <c:h val="0.91269841269841268"/>
        </c:manualLayout>
      </c:layout>
      <c:pieChart>
        <c:varyColors val="1"/>
        <c:ser>
          <c:idx val="0"/>
          <c:order val="0"/>
          <c:dPt>
            <c:idx val="0"/>
            <c:bubble3D val="0"/>
            <c:spPr>
              <a:solidFill>
                <a:srgbClr val="FF33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BD1-4041-ACE5-7F76E3956287}"/>
              </c:ext>
            </c:extLst>
          </c:dPt>
          <c:dPt>
            <c:idx val="1"/>
            <c:bubble3D val="0"/>
            <c:spPr>
              <a:solidFill>
                <a:srgbClr val="00B0F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BD1-4041-ACE5-7F76E3956287}"/>
              </c:ext>
            </c:extLst>
          </c:dPt>
          <c:dPt>
            <c:idx val="2"/>
            <c:bubble3D val="0"/>
            <c:spPr>
              <a:solidFill>
                <a:srgbClr val="7030A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9BD1-4041-ACE5-7F76E3956287}"/>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9BD1-4041-ACE5-7F76E3956287}"/>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9BD1-4041-ACE5-7F76E3956287}"/>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9BD1-4041-ACE5-7F76E3956287}"/>
              </c:ext>
            </c:extLst>
          </c:dPt>
          <c:dLbls>
            <c:dLbl>
              <c:idx val="1"/>
              <c:layout>
                <c:manualLayout>
                  <c:x val="2.9574685830634058E-2"/>
                  <c:y val="-0.17506467941507312"/>
                </c:manualLayout>
              </c:layout>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9BD1-4041-ACE5-7F76E3956287}"/>
                </c:ext>
              </c:extLst>
            </c:dLbl>
            <c:dLbl>
              <c:idx val="3"/>
              <c:layout>
                <c:manualLayout>
                  <c:x val="0.14515238584142839"/>
                  <c:y val="0.17254811898512681"/>
                </c:manualLayout>
              </c:layout>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9BD1-4041-ACE5-7F76E3956287}"/>
                </c:ext>
              </c:extLst>
            </c:dLbl>
            <c:dLbl>
              <c:idx val="4"/>
              <c:layout>
                <c:manualLayout>
                  <c:x val="0.1049085899190588"/>
                  <c:y val="9.2541869766279178E-2"/>
                </c:manualLayout>
              </c:layout>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9BD1-4041-ACE5-7F76E3956287}"/>
                </c:ext>
              </c:extLst>
            </c:dLbl>
            <c:spPr>
              <a:solidFill>
                <a:schemeClr val="accent1">
                  <a:lumMod val="20000"/>
                  <a:lumOff val="80000"/>
                </a:schemeClr>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Sheet1!$E$2:$E$7</c:f>
              <c:strCache>
                <c:ptCount val="6"/>
                <c:pt idx="0">
                  <c:v>市町村立</c:v>
                </c:pt>
                <c:pt idx="1">
                  <c:v>市町村立と民立</c:v>
                </c:pt>
                <c:pt idx="2">
                  <c:v>民立</c:v>
                </c:pt>
                <c:pt idx="3">
                  <c:v>他市町村設置のセンターを確保</c:v>
                </c:pt>
                <c:pt idx="4">
                  <c:v>市町村内で設置等の予定</c:v>
                </c:pt>
                <c:pt idx="5">
                  <c:v>設置・確保の予定なし</c:v>
                </c:pt>
              </c:strCache>
            </c:strRef>
          </c:cat>
          <c:val>
            <c:numRef>
              <c:f>Sheet1!$F$2:$F$7</c:f>
              <c:numCache>
                <c:formatCode>General</c:formatCode>
                <c:ptCount val="6"/>
                <c:pt idx="0">
                  <c:v>19</c:v>
                </c:pt>
                <c:pt idx="1">
                  <c:v>1</c:v>
                </c:pt>
                <c:pt idx="2">
                  <c:v>3</c:v>
                </c:pt>
                <c:pt idx="3">
                  <c:v>9</c:v>
                </c:pt>
                <c:pt idx="4">
                  <c:v>1</c:v>
                </c:pt>
                <c:pt idx="5">
                  <c:v>5</c:v>
                </c:pt>
              </c:numCache>
            </c:numRef>
          </c:val>
          <c:extLst>
            <c:ext xmlns:c16="http://schemas.microsoft.com/office/drawing/2014/chart" uri="{C3380CC4-5D6E-409C-BE32-E72D297353CC}">
              <c16:uniqueId val="{0000000C-9BD1-4041-ACE5-7F76E395628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6019218076511399"/>
          <c:y val="0.18551306086739158"/>
          <c:w val="0.32411068089324546"/>
          <c:h val="0.6607199100112486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BIZ UDPゴシック" panose="020B0400000000000000" pitchFamily="50" charset="-128"/>
              <a:cs typeface="+mn-cs"/>
            </a:defRPr>
          </a:pPr>
          <a:endParaRPr lang="ja-JP"/>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537990031276979"/>
          <c:y val="3.2772509752578109E-2"/>
          <c:w val="0.55564544166103258"/>
          <c:h val="0.89259062115049104"/>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Sheet1!$C$131:$C$134</c:f>
              <c:strCache>
                <c:ptCount val="4"/>
                <c:pt idx="0">
                  <c:v>特になし</c:v>
                </c:pt>
                <c:pt idx="1">
                  <c:v>他の児童発達支援センターとの意見交換の場</c:v>
                </c:pt>
                <c:pt idx="2">
                  <c:v>専門的なノウハウ等によるスーパーバイズ機能</c:v>
                </c:pt>
                <c:pt idx="3">
                  <c:v>事業所支援についての研修</c:v>
                </c:pt>
              </c:strCache>
            </c:strRef>
          </c:cat>
          <c:val>
            <c:numRef>
              <c:f>Sheet1!$D$131:$D$134</c:f>
              <c:numCache>
                <c:formatCode>General</c:formatCode>
                <c:ptCount val="4"/>
                <c:pt idx="0">
                  <c:v>3</c:v>
                </c:pt>
                <c:pt idx="1">
                  <c:v>24</c:v>
                </c:pt>
                <c:pt idx="2">
                  <c:v>19</c:v>
                </c:pt>
                <c:pt idx="3">
                  <c:v>21</c:v>
                </c:pt>
              </c:numCache>
            </c:numRef>
          </c:val>
          <c:extLst>
            <c:ext xmlns:c16="http://schemas.microsoft.com/office/drawing/2014/chart" uri="{C3380CC4-5D6E-409C-BE32-E72D297353CC}">
              <c16:uniqueId val="{00000000-F313-422A-8DE5-E968492091B2}"/>
            </c:ext>
          </c:extLst>
        </c:ser>
        <c:dLbls>
          <c:showLegendKey val="0"/>
          <c:showVal val="0"/>
          <c:showCatName val="0"/>
          <c:showSerName val="0"/>
          <c:showPercent val="0"/>
          <c:showBubbleSize val="0"/>
        </c:dLbls>
        <c:gapWidth val="182"/>
        <c:axId val="212426400"/>
        <c:axId val="212425152"/>
      </c:barChart>
      <c:catAx>
        <c:axId val="2124264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BIZ UDPゴシック" panose="020B0400000000000000" pitchFamily="50" charset="-128"/>
                <a:cs typeface="+mn-cs"/>
              </a:defRPr>
            </a:pPr>
            <a:endParaRPr lang="ja-JP"/>
          </a:p>
        </c:txPr>
        <c:crossAx val="212425152"/>
        <c:crosses val="autoZero"/>
        <c:auto val="1"/>
        <c:lblAlgn val="ctr"/>
        <c:lblOffset val="100"/>
        <c:noMultiLvlLbl val="0"/>
      </c:catAx>
      <c:valAx>
        <c:axId val="2124251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212426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機能強化に向けた発達支援拠点の活用希望</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dPt>
            <c:idx val="0"/>
            <c:bubble3D val="0"/>
            <c:spPr>
              <a:solidFill>
                <a:srgbClr val="FF0000"/>
              </a:solidFill>
              <a:ln w="19050">
                <a:solidFill>
                  <a:schemeClr val="lt1"/>
                </a:solidFill>
              </a:ln>
              <a:effectLst/>
            </c:spPr>
            <c:extLst>
              <c:ext xmlns:c16="http://schemas.microsoft.com/office/drawing/2014/chart" uri="{C3380CC4-5D6E-409C-BE32-E72D297353CC}">
                <c16:uniqueId val="{00000001-D78C-415B-A774-510D30ACA782}"/>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D78C-415B-A774-510D30ACA78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 (両方回答)'!$AF$36:$AF$37</c:f>
              <c:strCache>
                <c:ptCount val="2"/>
                <c:pt idx="0">
                  <c:v>希望有</c:v>
                </c:pt>
                <c:pt idx="1">
                  <c:v>希望無</c:v>
                </c:pt>
              </c:strCache>
            </c:strRef>
          </c:cat>
          <c:val>
            <c:numRef>
              <c:f>'Sheet1 (両方回答)'!$AG$36:$AG$37</c:f>
              <c:numCache>
                <c:formatCode>General</c:formatCode>
                <c:ptCount val="2"/>
                <c:pt idx="0">
                  <c:v>22</c:v>
                </c:pt>
                <c:pt idx="1">
                  <c:v>5</c:v>
                </c:pt>
              </c:numCache>
            </c:numRef>
          </c:val>
          <c:extLst>
            <c:ext xmlns:c16="http://schemas.microsoft.com/office/drawing/2014/chart" uri="{C3380CC4-5D6E-409C-BE32-E72D297353CC}">
              <c16:uniqueId val="{00000004-D78C-415B-A774-510D30ACA78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活用実績の有無と活用希望の有無</a:t>
            </a:r>
            <a:endParaRPr lang="en-US" altLang="ja-JP"/>
          </a:p>
        </c:rich>
      </c:tx>
      <c:layout>
        <c:manualLayout>
          <c:xMode val="edge"/>
          <c:yMode val="edge"/>
          <c:x val="0.19444444444444445"/>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dPt>
            <c:idx val="0"/>
            <c:bubble3D val="0"/>
            <c:spPr>
              <a:solidFill>
                <a:srgbClr val="FF0000"/>
              </a:solidFill>
              <a:ln w="19050">
                <a:solidFill>
                  <a:schemeClr val="lt1"/>
                </a:solidFill>
              </a:ln>
              <a:effectLst/>
            </c:spPr>
            <c:extLst>
              <c:ext xmlns:c16="http://schemas.microsoft.com/office/drawing/2014/chart" uri="{C3380CC4-5D6E-409C-BE32-E72D297353CC}">
                <c16:uniqueId val="{00000001-981E-4CD4-A774-880591F2C1B3}"/>
              </c:ext>
            </c:extLst>
          </c:dPt>
          <c:dPt>
            <c:idx val="1"/>
            <c:bubble3D val="0"/>
            <c:spPr>
              <a:solidFill>
                <a:srgbClr val="FF9900"/>
              </a:solidFill>
              <a:ln w="19050">
                <a:solidFill>
                  <a:schemeClr val="lt1"/>
                </a:solidFill>
              </a:ln>
              <a:effectLst/>
            </c:spPr>
            <c:extLst>
              <c:ext xmlns:c16="http://schemas.microsoft.com/office/drawing/2014/chart" uri="{C3380CC4-5D6E-409C-BE32-E72D297353CC}">
                <c16:uniqueId val="{00000003-981E-4CD4-A774-880591F2C1B3}"/>
              </c:ext>
            </c:extLst>
          </c:dPt>
          <c:dPt>
            <c:idx val="2"/>
            <c:bubble3D val="0"/>
            <c:spPr>
              <a:solidFill>
                <a:srgbClr val="0070C0"/>
              </a:solidFill>
              <a:ln w="19050">
                <a:solidFill>
                  <a:schemeClr val="lt1"/>
                </a:solidFill>
              </a:ln>
              <a:effectLst/>
            </c:spPr>
            <c:extLst>
              <c:ext xmlns:c16="http://schemas.microsoft.com/office/drawing/2014/chart" uri="{C3380CC4-5D6E-409C-BE32-E72D297353CC}">
                <c16:uniqueId val="{00000005-981E-4CD4-A774-880591F2C1B3}"/>
              </c:ext>
            </c:extLst>
          </c:dPt>
          <c:dPt>
            <c:idx val="3"/>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7-981E-4CD4-A774-880591F2C1B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 (両方回答)'!$AF$39:$AF$42</c:f>
              <c:strCache>
                <c:ptCount val="4"/>
                <c:pt idx="0">
                  <c:v>実績有×希望有</c:v>
                </c:pt>
                <c:pt idx="1">
                  <c:v>実績無×希望有</c:v>
                </c:pt>
                <c:pt idx="2">
                  <c:v>実績有×希望無</c:v>
                </c:pt>
                <c:pt idx="3">
                  <c:v>両方なし・無回答</c:v>
                </c:pt>
              </c:strCache>
            </c:strRef>
          </c:cat>
          <c:val>
            <c:numRef>
              <c:f>'Sheet1 (両方回答)'!$AG$39:$AG$42</c:f>
              <c:numCache>
                <c:formatCode>General</c:formatCode>
                <c:ptCount val="4"/>
                <c:pt idx="0">
                  <c:v>15</c:v>
                </c:pt>
                <c:pt idx="1">
                  <c:v>8</c:v>
                </c:pt>
                <c:pt idx="2">
                  <c:v>1</c:v>
                </c:pt>
                <c:pt idx="3">
                  <c:v>4</c:v>
                </c:pt>
              </c:numCache>
            </c:numRef>
          </c:val>
          <c:extLst>
            <c:ext xmlns:c16="http://schemas.microsoft.com/office/drawing/2014/chart" uri="{C3380CC4-5D6E-409C-BE32-E72D297353CC}">
              <c16:uniqueId val="{00000008-981E-4CD4-A774-880591F2C1B3}"/>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55206808107493"/>
          <c:y val="5.7451395525404264E-2"/>
          <c:w val="0.59686351706036744"/>
          <c:h val="0.8416746864975212"/>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Sheet1!$C$311:$C$315</c:f>
              <c:strCache>
                <c:ptCount val="5"/>
                <c:pt idx="0">
                  <c:v>適当な法人がないため</c:v>
                </c:pt>
                <c:pt idx="1">
                  <c:v>人材確保が難しいため</c:v>
                </c:pt>
                <c:pt idx="2">
                  <c:v>財源確保に課題があるため</c:v>
                </c:pt>
                <c:pt idx="3">
                  <c:v>利用者が見込めないため</c:v>
                </c:pt>
                <c:pt idx="4">
                  <c:v>他の事業で代替が可能なため</c:v>
                </c:pt>
              </c:strCache>
            </c:strRef>
          </c:cat>
          <c:val>
            <c:numRef>
              <c:f>Sheet1!$D$311:$D$315</c:f>
              <c:numCache>
                <c:formatCode>General</c:formatCode>
                <c:ptCount val="5"/>
                <c:pt idx="0">
                  <c:v>3</c:v>
                </c:pt>
                <c:pt idx="1">
                  <c:v>3</c:v>
                </c:pt>
                <c:pt idx="2">
                  <c:v>4</c:v>
                </c:pt>
                <c:pt idx="3">
                  <c:v>3</c:v>
                </c:pt>
                <c:pt idx="4">
                  <c:v>2</c:v>
                </c:pt>
              </c:numCache>
            </c:numRef>
          </c:val>
          <c:extLst>
            <c:ext xmlns:c16="http://schemas.microsoft.com/office/drawing/2014/chart" uri="{C3380CC4-5D6E-409C-BE32-E72D297353CC}">
              <c16:uniqueId val="{00000000-3F12-489A-A9C5-72670E8285A8}"/>
            </c:ext>
          </c:extLst>
        </c:ser>
        <c:dLbls>
          <c:showLegendKey val="0"/>
          <c:showVal val="0"/>
          <c:showCatName val="0"/>
          <c:showSerName val="0"/>
          <c:showPercent val="0"/>
          <c:showBubbleSize val="0"/>
        </c:dLbls>
        <c:gapWidth val="182"/>
        <c:axId val="213547728"/>
        <c:axId val="213546064"/>
      </c:barChart>
      <c:catAx>
        <c:axId val="2135477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BIZ UDPゴシック" panose="020B0400000000000000" pitchFamily="50" charset="-128"/>
                <a:cs typeface="+mn-cs"/>
              </a:defRPr>
            </a:pPr>
            <a:endParaRPr lang="ja-JP"/>
          </a:p>
        </c:txPr>
        <c:crossAx val="213546064"/>
        <c:crosses val="autoZero"/>
        <c:auto val="1"/>
        <c:lblAlgn val="ctr"/>
        <c:lblOffset val="100"/>
        <c:noMultiLvlLbl val="0"/>
      </c:catAx>
      <c:valAx>
        <c:axId val="213546064"/>
        <c:scaling>
          <c:orientation val="minMax"/>
          <c:max val="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13547728"/>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265472307056726"/>
          <c:y val="4.5107791416422391E-2"/>
          <c:w val="0.58268677304473693"/>
          <c:h val="0.9035869795649718"/>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'グラフ (221021)'!$C$36:$C$41</c:f>
              <c:strCache>
                <c:ptCount val="6"/>
                <c:pt idx="0">
                  <c:v>巡回支援専門員整備事業</c:v>
                </c:pt>
                <c:pt idx="1">
                  <c:v>放課後等デイサービス</c:v>
                </c:pt>
                <c:pt idx="2">
                  <c:v>居宅訪問型児童発達支援</c:v>
                </c:pt>
                <c:pt idx="3">
                  <c:v>保育所等訪問支援（小学校、中学校、支援学校等）</c:v>
                </c:pt>
                <c:pt idx="4">
                  <c:v>保育所等訪問支援（保育所、幼稚園、認定こども園）</c:v>
                </c:pt>
                <c:pt idx="5">
                  <c:v>障がい児相談支援</c:v>
                </c:pt>
              </c:strCache>
            </c:strRef>
          </c:cat>
          <c:val>
            <c:numRef>
              <c:f>'グラフ (221021)'!$D$36:$D$41</c:f>
              <c:numCache>
                <c:formatCode>General</c:formatCode>
                <c:ptCount val="6"/>
                <c:pt idx="0">
                  <c:v>2</c:v>
                </c:pt>
                <c:pt idx="1">
                  <c:v>10</c:v>
                </c:pt>
                <c:pt idx="2">
                  <c:v>4</c:v>
                </c:pt>
                <c:pt idx="3">
                  <c:v>22</c:v>
                </c:pt>
                <c:pt idx="4">
                  <c:v>26</c:v>
                </c:pt>
                <c:pt idx="5">
                  <c:v>22</c:v>
                </c:pt>
              </c:numCache>
            </c:numRef>
          </c:val>
          <c:extLst>
            <c:ext xmlns:c16="http://schemas.microsoft.com/office/drawing/2014/chart" uri="{C3380CC4-5D6E-409C-BE32-E72D297353CC}">
              <c16:uniqueId val="{00000000-CA65-4453-975F-03B9FFF15CBC}"/>
            </c:ext>
          </c:extLst>
        </c:ser>
        <c:dLbls>
          <c:dLblPos val="outEnd"/>
          <c:showLegendKey val="0"/>
          <c:showVal val="1"/>
          <c:showCatName val="0"/>
          <c:showSerName val="0"/>
          <c:showPercent val="0"/>
          <c:showBubbleSize val="0"/>
        </c:dLbls>
        <c:gapWidth val="182"/>
        <c:axId val="767863280"/>
        <c:axId val="767861616"/>
      </c:barChart>
      <c:catAx>
        <c:axId val="767863280"/>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767861616"/>
        <c:crosses val="autoZero"/>
        <c:auto val="1"/>
        <c:lblAlgn val="ctr"/>
        <c:lblOffset val="100"/>
        <c:noMultiLvlLbl val="0"/>
      </c:catAx>
      <c:valAx>
        <c:axId val="7678616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767863280"/>
        <c:crosses val="autoZero"/>
        <c:crossBetween val="between"/>
      </c:valAx>
      <c:spPr>
        <a:noFill/>
        <a:ln>
          <a:noFill/>
        </a:ln>
        <a:effectLst/>
      </c:spPr>
    </c:plotArea>
    <c:plotVisOnly val="1"/>
    <c:dispBlanksAs val="gap"/>
    <c:showDLblsOverMax val="0"/>
  </c:chart>
  <c:spPr>
    <a:noFill/>
    <a:ln>
      <a:noFill/>
    </a:ln>
    <a:effectLst/>
  </c:spPr>
  <c:txPr>
    <a:bodyPr/>
    <a:lstStyle/>
    <a:p>
      <a:pPr>
        <a:defRPr sz="1100" baseline="0">
          <a:solidFill>
            <a:schemeClr val="tx1"/>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994350436420953"/>
          <c:y val="5.4170938968119482E-2"/>
          <c:w val="0.54796088142222732"/>
          <c:h val="0.77916295853729944"/>
        </c:manualLayout>
      </c:layout>
      <c:barChart>
        <c:barDir val="bar"/>
        <c:grouping val="clustered"/>
        <c:varyColors val="0"/>
        <c:ser>
          <c:idx val="0"/>
          <c:order val="0"/>
          <c:tx>
            <c:strRef>
              <c:f>Sheet1!$D$50</c:f>
              <c:strCache>
                <c:ptCount val="1"/>
                <c:pt idx="0">
                  <c:v>就学時</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Sheet1!$C$51:$C$55</c:f>
              <c:strCache>
                <c:ptCount val="5"/>
                <c:pt idx="0">
                  <c:v>把握していない</c:v>
                </c:pt>
                <c:pt idx="1">
                  <c:v>移行先との交流行事の実施</c:v>
                </c:pt>
                <c:pt idx="2">
                  <c:v>移行先の受入体制づくりへの助言</c:v>
                </c:pt>
                <c:pt idx="3">
                  <c:v>移行先とアセスメントや支援内容を共有</c:v>
                </c:pt>
                <c:pt idx="4">
                  <c:v>家族への情報提供や移行先の見学調整</c:v>
                </c:pt>
              </c:strCache>
            </c:strRef>
          </c:cat>
          <c:val>
            <c:numRef>
              <c:f>Sheet1!$D$51:$D$55</c:f>
              <c:numCache>
                <c:formatCode>General</c:formatCode>
                <c:ptCount val="5"/>
                <c:pt idx="0">
                  <c:v>5</c:v>
                </c:pt>
                <c:pt idx="1">
                  <c:v>2</c:v>
                </c:pt>
                <c:pt idx="2">
                  <c:v>17</c:v>
                </c:pt>
                <c:pt idx="3">
                  <c:v>24</c:v>
                </c:pt>
                <c:pt idx="4">
                  <c:v>22</c:v>
                </c:pt>
              </c:numCache>
            </c:numRef>
          </c:val>
          <c:extLst>
            <c:ext xmlns:c16="http://schemas.microsoft.com/office/drawing/2014/chart" uri="{C3380CC4-5D6E-409C-BE32-E72D297353CC}">
              <c16:uniqueId val="{00000000-1097-49AB-954D-8DDBEDA057F9}"/>
            </c:ext>
          </c:extLst>
        </c:ser>
        <c:ser>
          <c:idx val="1"/>
          <c:order val="1"/>
          <c:tx>
            <c:strRef>
              <c:f>Sheet1!$E$50</c:f>
              <c:strCache>
                <c:ptCount val="1"/>
                <c:pt idx="0">
                  <c:v>保育所等</c:v>
                </c:pt>
              </c:strCache>
            </c:strRef>
          </c:tx>
          <c:spPr>
            <a:solidFill>
              <a:srgbClr val="FF33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Sheet1!$C$51:$C$55</c:f>
              <c:strCache>
                <c:ptCount val="5"/>
                <c:pt idx="0">
                  <c:v>把握していない</c:v>
                </c:pt>
                <c:pt idx="1">
                  <c:v>移行先との交流行事の実施</c:v>
                </c:pt>
                <c:pt idx="2">
                  <c:v>移行先の受入体制づくりへの助言</c:v>
                </c:pt>
                <c:pt idx="3">
                  <c:v>移行先とアセスメントや支援内容を共有</c:v>
                </c:pt>
                <c:pt idx="4">
                  <c:v>家族への情報提供や移行先の見学調整</c:v>
                </c:pt>
              </c:strCache>
            </c:strRef>
          </c:cat>
          <c:val>
            <c:numRef>
              <c:f>Sheet1!$E$51:$E$55</c:f>
              <c:numCache>
                <c:formatCode>General</c:formatCode>
                <c:ptCount val="5"/>
                <c:pt idx="0">
                  <c:v>5</c:v>
                </c:pt>
                <c:pt idx="1">
                  <c:v>13</c:v>
                </c:pt>
                <c:pt idx="2">
                  <c:v>19</c:v>
                </c:pt>
                <c:pt idx="3">
                  <c:v>25</c:v>
                </c:pt>
                <c:pt idx="4">
                  <c:v>22</c:v>
                </c:pt>
              </c:numCache>
            </c:numRef>
          </c:val>
          <c:extLst>
            <c:ext xmlns:c16="http://schemas.microsoft.com/office/drawing/2014/chart" uri="{C3380CC4-5D6E-409C-BE32-E72D297353CC}">
              <c16:uniqueId val="{00000001-1097-49AB-954D-8DDBEDA057F9}"/>
            </c:ext>
          </c:extLst>
        </c:ser>
        <c:dLbls>
          <c:dLblPos val="outEnd"/>
          <c:showLegendKey val="0"/>
          <c:showVal val="1"/>
          <c:showCatName val="0"/>
          <c:showSerName val="0"/>
          <c:showPercent val="0"/>
          <c:showBubbleSize val="0"/>
        </c:dLbls>
        <c:gapWidth val="182"/>
        <c:overlap val="-49"/>
        <c:axId val="49351936"/>
        <c:axId val="49345696"/>
      </c:barChart>
      <c:catAx>
        <c:axId val="493519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BIZ UDPゴシック" panose="020B0400000000000000" pitchFamily="50" charset="-128"/>
                <a:cs typeface="+mn-cs"/>
              </a:defRPr>
            </a:pPr>
            <a:endParaRPr lang="ja-JP"/>
          </a:p>
        </c:txPr>
        <c:crossAx val="49345696"/>
        <c:crosses val="autoZero"/>
        <c:auto val="1"/>
        <c:lblAlgn val="ctr"/>
        <c:lblOffset val="100"/>
        <c:noMultiLvlLbl val="0"/>
      </c:catAx>
      <c:valAx>
        <c:axId val="493456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93519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417008225366865"/>
          <c:y val="2.6609348314536117E-2"/>
          <c:w val="0.47427200155090693"/>
          <c:h val="0.88625079782211913"/>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Sheet1!$C$63:$C$67</c:f>
              <c:strCache>
                <c:ptCount val="5"/>
                <c:pt idx="0">
                  <c:v>把握していない</c:v>
                </c:pt>
                <c:pt idx="1">
                  <c:v>保護者同士の交流の場を設けたり、父母の会の活動をサポート</c:v>
                </c:pt>
                <c:pt idx="2">
                  <c:v>保護者に対して心理カウンセリングを実施</c:v>
                </c:pt>
                <c:pt idx="3">
                  <c:v>家族支援プログラム（ペアレント・トレーニング、ペアレント・プログラム等）を実施</c:v>
                </c:pt>
                <c:pt idx="4">
                  <c:v>保護者向けに、子どもの発達や対応方法等についての研修</c:v>
                </c:pt>
              </c:strCache>
            </c:strRef>
          </c:cat>
          <c:val>
            <c:numRef>
              <c:f>Sheet1!$D$63:$D$67</c:f>
              <c:numCache>
                <c:formatCode>General</c:formatCode>
                <c:ptCount val="5"/>
                <c:pt idx="0">
                  <c:v>5</c:v>
                </c:pt>
                <c:pt idx="1">
                  <c:v>22</c:v>
                </c:pt>
                <c:pt idx="2">
                  <c:v>8</c:v>
                </c:pt>
                <c:pt idx="3">
                  <c:v>14</c:v>
                </c:pt>
                <c:pt idx="4">
                  <c:v>21</c:v>
                </c:pt>
              </c:numCache>
            </c:numRef>
          </c:val>
          <c:extLst>
            <c:ext xmlns:c16="http://schemas.microsoft.com/office/drawing/2014/chart" uri="{C3380CC4-5D6E-409C-BE32-E72D297353CC}">
              <c16:uniqueId val="{00000000-CD72-4846-AA97-F1DFAC3EE747}"/>
            </c:ext>
          </c:extLst>
        </c:ser>
        <c:dLbls>
          <c:showLegendKey val="0"/>
          <c:showVal val="0"/>
          <c:showCatName val="0"/>
          <c:showSerName val="0"/>
          <c:showPercent val="0"/>
          <c:showBubbleSize val="0"/>
        </c:dLbls>
        <c:gapWidth val="182"/>
        <c:axId val="49344032"/>
        <c:axId val="49356096"/>
      </c:barChart>
      <c:catAx>
        <c:axId val="493440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BIZ UDPゴシック" panose="020B0400000000000000" pitchFamily="50" charset="-128"/>
                <a:cs typeface="+mn-cs"/>
              </a:defRPr>
            </a:pPr>
            <a:endParaRPr lang="ja-JP"/>
          </a:p>
        </c:txPr>
        <c:crossAx val="49356096"/>
        <c:crosses val="autoZero"/>
        <c:auto val="1"/>
        <c:lblAlgn val="ctr"/>
        <c:lblOffset val="100"/>
        <c:noMultiLvlLbl val="0"/>
      </c:catAx>
      <c:valAx>
        <c:axId val="493560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49344032"/>
        <c:crosses val="autoZero"/>
        <c:crossBetween val="between"/>
      </c:valAx>
      <c:spPr>
        <a:noFill/>
        <a:ln>
          <a:noFill/>
        </a:ln>
        <a:effectLst/>
      </c:spPr>
    </c:plotArea>
    <c:plotVisOnly val="1"/>
    <c:dispBlanksAs val="gap"/>
    <c:showDLblsOverMax val="0"/>
  </c:chart>
  <c:spPr>
    <a:noFill/>
    <a:ln>
      <a:noFill/>
    </a:ln>
    <a:effectLst/>
  </c:spPr>
  <c:txPr>
    <a:bodyPr anchor="ctr" anchorCtr="0"/>
    <a:lstStyle/>
    <a:p>
      <a:pPr algn="just">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Sheet1!$D$81</c:f>
              <c:strCache>
                <c:ptCount val="1"/>
                <c:pt idx="0">
                  <c:v>家族支援</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Sheet1!$C$82:$C$95</c:f>
              <c:strCache>
                <c:ptCount val="14"/>
                <c:pt idx="0">
                  <c:v>把握していない</c:v>
                </c:pt>
                <c:pt idx="1">
                  <c:v>医療機関</c:v>
                </c:pt>
                <c:pt idx="2">
                  <c:v>児童相談所（子ども家庭センター）</c:v>
                </c:pt>
                <c:pt idx="3">
                  <c:v>障がい児相談支援事業所</c:v>
                </c:pt>
                <c:pt idx="4">
                  <c:v>放課後等デイサービス事業所</c:v>
                </c:pt>
                <c:pt idx="5">
                  <c:v>他の児童発達支援センターや児童発達支援事業所</c:v>
                </c:pt>
                <c:pt idx="6">
                  <c:v>障がい児等療育支援事業実施事業者</c:v>
                </c:pt>
                <c:pt idx="7">
                  <c:v>放課後児童クラブ</c:v>
                </c:pt>
                <c:pt idx="8">
                  <c:v>支援学校</c:v>
                </c:pt>
                <c:pt idx="9">
                  <c:v>中学校</c:v>
                </c:pt>
                <c:pt idx="10">
                  <c:v>小学校</c:v>
                </c:pt>
                <c:pt idx="11">
                  <c:v>保育所、幼稚園、認定こども園</c:v>
                </c:pt>
                <c:pt idx="12">
                  <c:v>大阪府発達支援拠点</c:v>
                </c:pt>
                <c:pt idx="13">
                  <c:v>アクトおおさか</c:v>
                </c:pt>
              </c:strCache>
            </c:strRef>
          </c:cat>
          <c:val>
            <c:numRef>
              <c:f>Sheet1!$D$82:$D$95</c:f>
              <c:numCache>
                <c:formatCode>General</c:formatCode>
                <c:ptCount val="14"/>
                <c:pt idx="0">
                  <c:v>6</c:v>
                </c:pt>
                <c:pt idx="1">
                  <c:v>18</c:v>
                </c:pt>
                <c:pt idx="2">
                  <c:v>16</c:v>
                </c:pt>
                <c:pt idx="3">
                  <c:v>22</c:v>
                </c:pt>
                <c:pt idx="4">
                  <c:v>16</c:v>
                </c:pt>
                <c:pt idx="5">
                  <c:v>17</c:v>
                </c:pt>
                <c:pt idx="6">
                  <c:v>6</c:v>
                </c:pt>
                <c:pt idx="7">
                  <c:v>6</c:v>
                </c:pt>
                <c:pt idx="8">
                  <c:v>17</c:v>
                </c:pt>
                <c:pt idx="9">
                  <c:v>11</c:v>
                </c:pt>
                <c:pt idx="10">
                  <c:v>17</c:v>
                </c:pt>
                <c:pt idx="11">
                  <c:v>20</c:v>
                </c:pt>
                <c:pt idx="12">
                  <c:v>5</c:v>
                </c:pt>
                <c:pt idx="13">
                  <c:v>7</c:v>
                </c:pt>
              </c:numCache>
            </c:numRef>
          </c:val>
          <c:extLst>
            <c:ext xmlns:c16="http://schemas.microsoft.com/office/drawing/2014/chart" uri="{C3380CC4-5D6E-409C-BE32-E72D297353CC}">
              <c16:uniqueId val="{00000000-4FA9-44AF-9CFA-A912FB3A1C71}"/>
            </c:ext>
          </c:extLst>
        </c:ser>
        <c:ser>
          <c:idx val="1"/>
          <c:order val="1"/>
          <c:tx>
            <c:strRef>
              <c:f>Sheet1!$E$81</c:f>
              <c:strCache>
                <c:ptCount val="1"/>
                <c:pt idx="0">
                  <c:v>発達支援</c:v>
                </c:pt>
              </c:strCache>
            </c:strRef>
          </c:tx>
          <c:spPr>
            <a:solidFill>
              <a:srgbClr val="FF33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Sheet1!$C$82:$C$95</c:f>
              <c:strCache>
                <c:ptCount val="14"/>
                <c:pt idx="0">
                  <c:v>把握していない</c:v>
                </c:pt>
                <c:pt idx="1">
                  <c:v>医療機関</c:v>
                </c:pt>
                <c:pt idx="2">
                  <c:v>児童相談所（子ども家庭センター）</c:v>
                </c:pt>
                <c:pt idx="3">
                  <c:v>障がい児相談支援事業所</c:v>
                </c:pt>
                <c:pt idx="4">
                  <c:v>放課後等デイサービス事業所</c:v>
                </c:pt>
                <c:pt idx="5">
                  <c:v>他の児童発達支援センターや児童発達支援事業所</c:v>
                </c:pt>
                <c:pt idx="6">
                  <c:v>障がい児等療育支援事業実施事業者</c:v>
                </c:pt>
                <c:pt idx="7">
                  <c:v>放課後児童クラブ</c:v>
                </c:pt>
                <c:pt idx="8">
                  <c:v>支援学校</c:v>
                </c:pt>
                <c:pt idx="9">
                  <c:v>中学校</c:v>
                </c:pt>
                <c:pt idx="10">
                  <c:v>小学校</c:v>
                </c:pt>
                <c:pt idx="11">
                  <c:v>保育所、幼稚園、認定こども園</c:v>
                </c:pt>
                <c:pt idx="12">
                  <c:v>大阪府発達支援拠点</c:v>
                </c:pt>
                <c:pt idx="13">
                  <c:v>アクトおおさか</c:v>
                </c:pt>
              </c:strCache>
            </c:strRef>
          </c:cat>
          <c:val>
            <c:numRef>
              <c:f>Sheet1!$E$82:$E$95</c:f>
              <c:numCache>
                <c:formatCode>General</c:formatCode>
                <c:ptCount val="14"/>
                <c:pt idx="0">
                  <c:v>3</c:v>
                </c:pt>
                <c:pt idx="1">
                  <c:v>21</c:v>
                </c:pt>
                <c:pt idx="2">
                  <c:v>20</c:v>
                </c:pt>
                <c:pt idx="3">
                  <c:v>24</c:v>
                </c:pt>
                <c:pt idx="4">
                  <c:v>18</c:v>
                </c:pt>
                <c:pt idx="5">
                  <c:v>23</c:v>
                </c:pt>
                <c:pt idx="6">
                  <c:v>11</c:v>
                </c:pt>
                <c:pt idx="7">
                  <c:v>8</c:v>
                </c:pt>
                <c:pt idx="8">
                  <c:v>24</c:v>
                </c:pt>
                <c:pt idx="9">
                  <c:v>14</c:v>
                </c:pt>
                <c:pt idx="10">
                  <c:v>24</c:v>
                </c:pt>
                <c:pt idx="11">
                  <c:v>27</c:v>
                </c:pt>
                <c:pt idx="12">
                  <c:v>9</c:v>
                </c:pt>
                <c:pt idx="13">
                  <c:v>7</c:v>
                </c:pt>
              </c:numCache>
            </c:numRef>
          </c:val>
          <c:extLst>
            <c:ext xmlns:c16="http://schemas.microsoft.com/office/drawing/2014/chart" uri="{C3380CC4-5D6E-409C-BE32-E72D297353CC}">
              <c16:uniqueId val="{00000001-4FA9-44AF-9CFA-A912FB3A1C71}"/>
            </c:ext>
          </c:extLst>
        </c:ser>
        <c:dLbls>
          <c:dLblPos val="outEnd"/>
          <c:showLegendKey val="0"/>
          <c:showVal val="1"/>
          <c:showCatName val="0"/>
          <c:showSerName val="0"/>
          <c:showPercent val="0"/>
          <c:showBubbleSize val="0"/>
        </c:dLbls>
        <c:gapWidth val="148"/>
        <c:overlap val="-45"/>
        <c:axId val="49342784"/>
        <c:axId val="49353184"/>
      </c:barChart>
      <c:catAx>
        <c:axId val="493427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BIZ UDPゴシック" panose="020B0400000000000000" pitchFamily="50" charset="-128"/>
                <a:cs typeface="+mn-cs"/>
              </a:defRPr>
            </a:pPr>
            <a:endParaRPr lang="ja-JP"/>
          </a:p>
        </c:txPr>
        <c:crossAx val="49353184"/>
        <c:crosses val="autoZero"/>
        <c:auto val="1"/>
        <c:lblAlgn val="ctr"/>
        <c:lblOffset val="100"/>
        <c:noMultiLvlLbl val="0"/>
      </c:catAx>
      <c:valAx>
        <c:axId val="49353184"/>
        <c:scaling>
          <c:orientation val="minMax"/>
          <c:max val="2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49342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Sheet1!$C$99:$C$105</c:f>
              <c:strCache>
                <c:ptCount val="7"/>
                <c:pt idx="0">
                  <c:v>把握していない</c:v>
                </c:pt>
                <c:pt idx="1">
                  <c:v>保育所、幼稚園、認定こども園の職員を対象とした研修や助言</c:v>
                </c:pt>
                <c:pt idx="2">
                  <c:v>放課後等デイ事業所に対し、アセスメントや個別支援計画の作成、具体的支援方法等に関する研修や助言</c:v>
                </c:pt>
                <c:pt idx="3">
                  <c:v>児童発達支援事業所に対し、アセスメントや個別支援計画の作成、具体的支援方法等に関する研修や助言</c:v>
                </c:pt>
                <c:pt idx="4">
                  <c:v>要保護児童対策地域協議会に参加</c:v>
                </c:pt>
                <c:pt idx="5">
                  <c:v>自立支援協議会や子ども・子育て会議等へ参加し、困難ケースや地域の課題を共有</c:v>
                </c:pt>
                <c:pt idx="6">
                  <c:v>個別のケース検討のため、他機関と連携して会議を開催</c:v>
                </c:pt>
              </c:strCache>
            </c:strRef>
          </c:cat>
          <c:val>
            <c:numRef>
              <c:f>Sheet1!$D$99:$D$105</c:f>
              <c:numCache>
                <c:formatCode>General</c:formatCode>
                <c:ptCount val="7"/>
                <c:pt idx="0">
                  <c:v>4</c:v>
                </c:pt>
                <c:pt idx="1">
                  <c:v>21</c:v>
                </c:pt>
                <c:pt idx="2">
                  <c:v>13</c:v>
                </c:pt>
                <c:pt idx="3">
                  <c:v>13</c:v>
                </c:pt>
                <c:pt idx="4">
                  <c:v>19</c:v>
                </c:pt>
                <c:pt idx="5">
                  <c:v>25</c:v>
                </c:pt>
                <c:pt idx="6">
                  <c:v>20</c:v>
                </c:pt>
              </c:numCache>
            </c:numRef>
          </c:val>
          <c:extLst>
            <c:ext xmlns:c16="http://schemas.microsoft.com/office/drawing/2014/chart" uri="{C3380CC4-5D6E-409C-BE32-E72D297353CC}">
              <c16:uniqueId val="{00000000-684A-4939-B1BA-7CC17AD5A540}"/>
            </c:ext>
          </c:extLst>
        </c:ser>
        <c:dLbls>
          <c:showLegendKey val="0"/>
          <c:showVal val="0"/>
          <c:showCatName val="0"/>
          <c:showSerName val="0"/>
          <c:showPercent val="0"/>
          <c:showBubbleSize val="0"/>
        </c:dLbls>
        <c:gapWidth val="214"/>
        <c:axId val="111026896"/>
        <c:axId val="111024816"/>
      </c:barChart>
      <c:catAx>
        <c:axId val="111026896"/>
        <c:scaling>
          <c:orientation val="minMax"/>
        </c:scaling>
        <c:delete val="0"/>
        <c:axPos val="l"/>
        <c:numFmt formatCode="General" sourceLinked="1"/>
        <c:majorTickMark val="none"/>
        <c:minorTickMark val="none"/>
        <c:tickLblPos val="nextTo"/>
        <c:spPr>
          <a:noFill/>
          <a:ln w="22225" cap="flat" cmpd="sng" algn="ctr">
            <a:solidFill>
              <a:schemeClr val="tx1">
                <a:lumMod val="15000"/>
                <a:lumOff val="85000"/>
              </a:schemeClr>
            </a:solidFill>
            <a:round/>
          </a:ln>
          <a:effectLst/>
        </c:spPr>
        <c:txPr>
          <a:bodyPr rot="-60000000" spcFirstLastPara="1" vertOverflow="ellipsis" vert="horz" wrap="square" anchor="ctr" anchorCtr="0"/>
          <a:lstStyle/>
          <a:p>
            <a:pPr>
              <a:defRPr sz="1050" b="0" i="0" u="none" strike="noStrike" kern="1200" baseline="0">
                <a:solidFill>
                  <a:schemeClr val="tx1">
                    <a:lumMod val="65000"/>
                    <a:lumOff val="35000"/>
                  </a:schemeClr>
                </a:solidFill>
                <a:latin typeface="+mn-lt"/>
                <a:ea typeface="BIZ UDPゴシック" panose="020B0400000000000000" pitchFamily="50" charset="-128"/>
                <a:cs typeface="+mn-cs"/>
              </a:defRPr>
            </a:pPr>
            <a:endParaRPr lang="ja-JP"/>
          </a:p>
        </c:txPr>
        <c:crossAx val="111024816"/>
        <c:crosses val="autoZero"/>
        <c:auto val="1"/>
        <c:lblAlgn val="ctr"/>
        <c:lblOffset val="100"/>
        <c:noMultiLvlLbl val="0"/>
      </c:catAx>
      <c:valAx>
        <c:axId val="111024816"/>
        <c:scaling>
          <c:orientation val="minMax"/>
        </c:scaling>
        <c:delete val="0"/>
        <c:axPos val="b"/>
        <c:majorGridlines>
          <c:spPr>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111026896"/>
        <c:crosses val="autoZero"/>
        <c:crossBetween val="between"/>
      </c:valAx>
      <c:spPr>
        <a:noFill/>
        <a:ln>
          <a:noFill/>
        </a:ln>
        <a:effectLst/>
      </c:spPr>
    </c:plotArea>
    <c:plotVisOnly val="1"/>
    <c:dispBlanksAs val="gap"/>
    <c:showDLblsOverMax val="0"/>
  </c:chart>
  <c:spPr>
    <a:noFill/>
    <a:ln cmpd="sng">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86654994700322"/>
          <c:y val="2.3719685611442602E-2"/>
          <c:w val="0.69476244498566364"/>
          <c:h val="0.89033614249741211"/>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Sheet1!$C$113:$C$121</c:f>
              <c:strCache>
                <c:ptCount val="9"/>
                <c:pt idx="0">
                  <c:v>把握していない</c:v>
                </c:pt>
                <c:pt idx="1">
                  <c:v>障がい児相談支援事業所</c:v>
                </c:pt>
                <c:pt idx="2">
                  <c:v>放課後等デイサービス事業所</c:v>
                </c:pt>
                <c:pt idx="3">
                  <c:v>児童発達支援事業所</c:v>
                </c:pt>
                <c:pt idx="4">
                  <c:v>放課後児童クラブ</c:v>
                </c:pt>
                <c:pt idx="5">
                  <c:v>支援学校</c:v>
                </c:pt>
                <c:pt idx="6">
                  <c:v>中学校</c:v>
                </c:pt>
                <c:pt idx="7">
                  <c:v>小学校</c:v>
                </c:pt>
                <c:pt idx="8">
                  <c:v>保育所、幼稚園、認定こども園</c:v>
                </c:pt>
              </c:strCache>
            </c:strRef>
          </c:cat>
          <c:val>
            <c:numRef>
              <c:f>Sheet1!$D$113:$D$121</c:f>
              <c:numCache>
                <c:formatCode>General</c:formatCode>
                <c:ptCount val="9"/>
                <c:pt idx="0">
                  <c:v>6</c:v>
                </c:pt>
                <c:pt idx="1">
                  <c:v>10</c:v>
                </c:pt>
                <c:pt idx="2">
                  <c:v>14</c:v>
                </c:pt>
                <c:pt idx="3">
                  <c:v>13</c:v>
                </c:pt>
                <c:pt idx="4">
                  <c:v>9</c:v>
                </c:pt>
                <c:pt idx="5">
                  <c:v>13</c:v>
                </c:pt>
                <c:pt idx="6">
                  <c:v>16</c:v>
                </c:pt>
                <c:pt idx="7">
                  <c:v>20</c:v>
                </c:pt>
                <c:pt idx="8">
                  <c:v>25</c:v>
                </c:pt>
              </c:numCache>
            </c:numRef>
          </c:val>
          <c:extLst>
            <c:ext xmlns:c16="http://schemas.microsoft.com/office/drawing/2014/chart" uri="{C3380CC4-5D6E-409C-BE32-E72D297353CC}">
              <c16:uniqueId val="{00000000-03E2-4CBA-9A31-4F7D79C21593}"/>
            </c:ext>
          </c:extLst>
        </c:ser>
        <c:dLbls>
          <c:showLegendKey val="0"/>
          <c:showVal val="0"/>
          <c:showCatName val="0"/>
          <c:showSerName val="0"/>
          <c:showPercent val="0"/>
          <c:showBubbleSize val="0"/>
        </c:dLbls>
        <c:gapWidth val="150"/>
        <c:axId val="211971584"/>
        <c:axId val="211972416"/>
      </c:barChart>
      <c:catAx>
        <c:axId val="2119715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BIZ UDPゴシック" panose="020B0400000000000000" pitchFamily="50" charset="-128"/>
                <a:cs typeface="+mn-cs"/>
              </a:defRPr>
            </a:pPr>
            <a:endParaRPr lang="ja-JP"/>
          </a:p>
        </c:txPr>
        <c:crossAx val="211972416"/>
        <c:crosses val="autoZero"/>
        <c:auto val="1"/>
        <c:lblAlgn val="ctr"/>
        <c:lblOffset val="100"/>
        <c:noMultiLvlLbl val="0"/>
      </c:catAx>
      <c:valAx>
        <c:axId val="2119724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211971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691691135260583"/>
          <c:y val="6.3816096139732131E-2"/>
          <c:w val="0.47553224236746772"/>
          <c:h val="0.8491002048676991"/>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4"/>
              <c:pt idx="0">
                <c:v>国のイメージがわかりづらいため</c:v>
              </c:pt>
              <c:pt idx="1">
                <c:v>財源確保が困難なため</c:v>
              </c:pt>
              <c:pt idx="2">
                <c:v>担っている業務が煩雑なため</c:v>
              </c:pt>
              <c:pt idx="3">
                <c:v>必要な人材が確保できないため</c:v>
              </c:pt>
            </c:strLit>
          </c:cat>
          <c:val>
            <c:numRef>
              <c:f>Sheet1!$D$199:$D$202</c:f>
              <c:numCache>
                <c:formatCode>0.0%</c:formatCode>
                <c:ptCount val="4"/>
                <c:pt idx="0">
                  <c:v>0.27272727272727271</c:v>
                </c:pt>
                <c:pt idx="1">
                  <c:v>0.48484848484848486</c:v>
                </c:pt>
                <c:pt idx="2">
                  <c:v>0.48484848484848486</c:v>
                </c:pt>
                <c:pt idx="3">
                  <c:v>0.66666666666666663</c:v>
                </c:pt>
              </c:numCache>
            </c:numRef>
          </c:val>
          <c:extLst>
            <c:ext xmlns:c16="http://schemas.microsoft.com/office/drawing/2014/chart" uri="{C3380CC4-5D6E-409C-BE32-E72D297353CC}">
              <c16:uniqueId val="{00000000-1A15-4DA1-BB70-3CDE5D9A5C11}"/>
            </c:ext>
          </c:extLst>
        </c:ser>
        <c:dLbls>
          <c:dLblPos val="outEnd"/>
          <c:showLegendKey val="0"/>
          <c:showVal val="1"/>
          <c:showCatName val="0"/>
          <c:showSerName val="0"/>
          <c:showPercent val="0"/>
          <c:showBubbleSize val="0"/>
        </c:dLbls>
        <c:gapWidth val="182"/>
        <c:axId val="121375664"/>
        <c:axId val="121373584"/>
      </c:barChart>
      <c:catAx>
        <c:axId val="121375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BIZ UDPゴシック" panose="020B0400000000000000" pitchFamily="50" charset="-128"/>
                <a:cs typeface="+mn-cs"/>
              </a:defRPr>
            </a:pPr>
            <a:endParaRPr lang="ja-JP"/>
          </a:p>
        </c:txPr>
        <c:crossAx val="121373584"/>
        <c:crosses val="autoZero"/>
        <c:auto val="1"/>
        <c:lblAlgn val="ctr"/>
        <c:lblOffset val="100"/>
        <c:noMultiLvlLbl val="0"/>
      </c:catAx>
      <c:valAx>
        <c:axId val="12137358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1375664"/>
        <c:crosses val="autoZero"/>
        <c:crossBetween val="between"/>
        <c:majorUnit val="0.2"/>
      </c:valAx>
      <c:spPr>
        <a:noFill/>
        <a:ln>
          <a:noFill/>
        </a:ln>
        <a:effectLst/>
      </c:spPr>
    </c:plotArea>
    <c:plotVisOnly val="1"/>
    <c:dispBlanksAs val="gap"/>
    <c:showDLblsOverMax val="0"/>
  </c:chart>
  <c:spPr>
    <a:noFill/>
    <a:ln>
      <a:solidFill>
        <a:schemeClr val="tx1"/>
      </a:solid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'グラフ (221021)'!$E$148</c:f>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5"/>
              <c:pt idx="0">
                <c:v>把握していない</c:v>
              </c:pt>
              <c:pt idx="1">
                <c:v>地域の障がい児の発達支援の入口としての相談機能を果たすこと</c:v>
              </c:pt>
              <c:pt idx="2">
                <c:v>「保育所等訪問支援」として、障がい児の支援に関する専門的支援・助言</c:v>
              </c:pt>
              <c:pt idx="3">
                <c:v>具体的支援方法等に関する専門的な助言</c:v>
              </c:pt>
              <c:pt idx="4">
                <c:v>幅広い高度な専門性の確保</c:v>
              </c:pt>
            </c:strLit>
          </c:cat>
          <c:val>
            <c:numRef>
              <c:f>'グラフ (221021)'!$E$149:$E$153</c:f>
              <c:numCache>
                <c:formatCode>0.0%</c:formatCode>
                <c:ptCount val="5"/>
                <c:pt idx="0">
                  <c:v>6.0606060606060608E-2</c:v>
                </c:pt>
                <c:pt idx="1">
                  <c:v>0.69696969696969702</c:v>
                </c:pt>
                <c:pt idx="2">
                  <c:v>0.5757575757575758</c:v>
                </c:pt>
                <c:pt idx="3">
                  <c:v>0.66666666666666663</c:v>
                </c:pt>
                <c:pt idx="4">
                  <c:v>0.66666666666666663</c:v>
                </c:pt>
              </c:numCache>
            </c:numRef>
          </c:val>
          <c:extLst>
            <c:ext xmlns:c16="http://schemas.microsoft.com/office/drawing/2014/chart" uri="{C3380CC4-5D6E-409C-BE32-E72D297353CC}">
              <c16:uniqueId val="{00000000-737F-4442-A95A-C517A7AF45B9}"/>
            </c:ext>
          </c:extLst>
        </c:ser>
        <c:dLbls>
          <c:dLblPos val="outEnd"/>
          <c:showLegendKey val="0"/>
          <c:showVal val="1"/>
          <c:showCatName val="0"/>
          <c:showSerName val="0"/>
          <c:showPercent val="0"/>
          <c:showBubbleSize val="0"/>
        </c:dLbls>
        <c:gapWidth val="182"/>
        <c:axId val="7278224"/>
        <c:axId val="7277392"/>
      </c:barChart>
      <c:catAx>
        <c:axId val="72782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BIZ UDPゴシック" panose="020B0400000000000000" pitchFamily="50" charset="-128"/>
                <a:cs typeface="+mn-cs"/>
              </a:defRPr>
            </a:pPr>
            <a:endParaRPr lang="ja-JP"/>
          </a:p>
        </c:txPr>
        <c:crossAx val="7277392"/>
        <c:crosses val="autoZero"/>
        <c:auto val="1"/>
        <c:lblAlgn val="ctr"/>
        <c:lblOffset val="100"/>
        <c:noMultiLvlLbl val="0"/>
      </c:catAx>
      <c:valAx>
        <c:axId val="727739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727822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653F2B96-B5E1-472A-96C8-4D438D29724A}" type="datetimeFigureOut">
              <a:rPr kumimoji="1" lang="ja-JP" altLang="en-US" smtClean="0"/>
              <a:t>2023/7/24</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907290A3-2979-44FB-B659-522E75CE485A}" type="slidenum">
              <a:rPr kumimoji="1" lang="ja-JP" altLang="en-US" smtClean="0"/>
              <a:t>‹#›</a:t>
            </a:fld>
            <a:endParaRPr kumimoji="1" lang="ja-JP" altLang="en-US"/>
          </a:p>
        </p:txBody>
      </p:sp>
    </p:spTree>
    <p:extLst>
      <p:ext uri="{BB962C8B-B14F-4D97-AF65-F5344CB8AC3E}">
        <p14:creationId xmlns:p14="http://schemas.microsoft.com/office/powerpoint/2010/main" val="281216857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3889B14-F907-459C-8F07-E8349F97D25B}" type="datetime1">
              <a:rPr kumimoji="1" lang="ja-JP" altLang="en-US" smtClean="0"/>
              <a:t>2023/7/24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14C26D9-F957-4342-B5C6-D93010B49845}" type="slidenum">
              <a:rPr kumimoji="1" lang="ja-JP" altLang="en-US" smtClean="0"/>
              <a:t>‹#›</a:t>
            </a:fld>
            <a:endParaRPr kumimoji="1" lang="ja-JP" altLang="en-US"/>
          </a:p>
        </p:txBody>
      </p:sp>
    </p:spTree>
    <p:extLst>
      <p:ext uri="{BB962C8B-B14F-4D97-AF65-F5344CB8AC3E}">
        <p14:creationId xmlns:p14="http://schemas.microsoft.com/office/powerpoint/2010/main" val="2927748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758FCDF-E0A1-4E38-9EB3-67B1E01800D3}" type="datetime1">
              <a:rPr kumimoji="1" lang="ja-JP" altLang="en-US" smtClean="0"/>
              <a:t>2023/7/24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14C26D9-F957-4342-B5C6-D93010B49845}" type="slidenum">
              <a:rPr kumimoji="1" lang="ja-JP" altLang="en-US" smtClean="0"/>
              <a:t>‹#›</a:t>
            </a:fld>
            <a:endParaRPr kumimoji="1" lang="ja-JP" altLang="en-US"/>
          </a:p>
        </p:txBody>
      </p:sp>
    </p:spTree>
    <p:extLst>
      <p:ext uri="{BB962C8B-B14F-4D97-AF65-F5344CB8AC3E}">
        <p14:creationId xmlns:p14="http://schemas.microsoft.com/office/powerpoint/2010/main" val="3399039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108C8A2-179A-44B4-9109-4026669E7AC6}" type="datetime1">
              <a:rPr kumimoji="1" lang="ja-JP" altLang="en-US" smtClean="0"/>
              <a:t>2023/7/24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14C26D9-F957-4342-B5C6-D93010B49845}" type="slidenum">
              <a:rPr kumimoji="1" lang="ja-JP" altLang="en-US" smtClean="0"/>
              <a:t>‹#›</a:t>
            </a:fld>
            <a:endParaRPr kumimoji="1" lang="ja-JP" altLang="en-US"/>
          </a:p>
        </p:txBody>
      </p:sp>
    </p:spTree>
    <p:extLst>
      <p:ext uri="{BB962C8B-B14F-4D97-AF65-F5344CB8AC3E}">
        <p14:creationId xmlns:p14="http://schemas.microsoft.com/office/powerpoint/2010/main" val="2223102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6FA795F-7B6D-42F6-8B48-A33B83AC978A}" type="datetime1">
              <a:rPr kumimoji="1" lang="ja-JP" altLang="en-US" smtClean="0"/>
              <a:t>2023/7/24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14C26D9-F957-4342-B5C6-D93010B49845}" type="slidenum">
              <a:rPr kumimoji="1" lang="ja-JP" altLang="en-US" smtClean="0"/>
              <a:t>‹#›</a:t>
            </a:fld>
            <a:endParaRPr kumimoji="1" lang="ja-JP" altLang="en-US"/>
          </a:p>
        </p:txBody>
      </p:sp>
    </p:spTree>
    <p:extLst>
      <p:ext uri="{BB962C8B-B14F-4D97-AF65-F5344CB8AC3E}">
        <p14:creationId xmlns:p14="http://schemas.microsoft.com/office/powerpoint/2010/main" val="1117651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AE8A654-7CAB-4438-97FF-775EEBF31BBE}" type="datetime1">
              <a:rPr kumimoji="1" lang="ja-JP" altLang="en-US" smtClean="0"/>
              <a:t>2023/7/24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14C26D9-F957-4342-B5C6-D93010B49845}" type="slidenum">
              <a:rPr kumimoji="1" lang="ja-JP" altLang="en-US" smtClean="0"/>
              <a:t>‹#›</a:t>
            </a:fld>
            <a:endParaRPr kumimoji="1" lang="ja-JP" altLang="en-US"/>
          </a:p>
        </p:txBody>
      </p:sp>
    </p:spTree>
    <p:extLst>
      <p:ext uri="{BB962C8B-B14F-4D97-AF65-F5344CB8AC3E}">
        <p14:creationId xmlns:p14="http://schemas.microsoft.com/office/powerpoint/2010/main" val="214339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65847D6-4AEA-4192-91D0-EEEF70527EE0}" type="datetime1">
              <a:rPr kumimoji="1" lang="ja-JP" altLang="en-US" smtClean="0"/>
              <a:t>2023/7/24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14C26D9-F957-4342-B5C6-D93010B49845}" type="slidenum">
              <a:rPr kumimoji="1" lang="ja-JP" altLang="en-US" smtClean="0"/>
              <a:t>‹#›</a:t>
            </a:fld>
            <a:endParaRPr kumimoji="1" lang="ja-JP" altLang="en-US"/>
          </a:p>
        </p:txBody>
      </p:sp>
    </p:spTree>
    <p:extLst>
      <p:ext uri="{BB962C8B-B14F-4D97-AF65-F5344CB8AC3E}">
        <p14:creationId xmlns:p14="http://schemas.microsoft.com/office/powerpoint/2010/main" val="2639115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EDC3F84-7167-40EB-804D-CD0A980F5CFE}" type="datetime1">
              <a:rPr kumimoji="1" lang="ja-JP" altLang="en-US" smtClean="0"/>
              <a:t>2023/7/24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14C26D9-F957-4342-B5C6-D93010B49845}" type="slidenum">
              <a:rPr kumimoji="1" lang="ja-JP" altLang="en-US" smtClean="0"/>
              <a:t>‹#›</a:t>
            </a:fld>
            <a:endParaRPr kumimoji="1" lang="ja-JP" altLang="en-US"/>
          </a:p>
        </p:txBody>
      </p:sp>
    </p:spTree>
    <p:extLst>
      <p:ext uri="{BB962C8B-B14F-4D97-AF65-F5344CB8AC3E}">
        <p14:creationId xmlns:p14="http://schemas.microsoft.com/office/powerpoint/2010/main" val="3390880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9A58852-730B-4CAA-A524-554599A8B6CB}" type="datetime1">
              <a:rPr kumimoji="1" lang="ja-JP" altLang="en-US" smtClean="0"/>
              <a:t>2023/7/24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14C26D9-F957-4342-B5C6-D93010B49845}" type="slidenum">
              <a:rPr kumimoji="1" lang="ja-JP" altLang="en-US" smtClean="0"/>
              <a:t>‹#›</a:t>
            </a:fld>
            <a:endParaRPr kumimoji="1" lang="ja-JP" altLang="en-US"/>
          </a:p>
        </p:txBody>
      </p:sp>
    </p:spTree>
    <p:extLst>
      <p:ext uri="{BB962C8B-B14F-4D97-AF65-F5344CB8AC3E}">
        <p14:creationId xmlns:p14="http://schemas.microsoft.com/office/powerpoint/2010/main" val="1258732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B1D85C-590A-4C7F-9449-575F644B5288}" type="datetime1">
              <a:rPr kumimoji="1" lang="ja-JP" altLang="en-US" smtClean="0"/>
              <a:t>2023/7/24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14C26D9-F957-4342-B5C6-D93010B49845}" type="slidenum">
              <a:rPr kumimoji="1" lang="ja-JP" altLang="en-US" smtClean="0"/>
              <a:t>‹#›</a:t>
            </a:fld>
            <a:endParaRPr kumimoji="1" lang="ja-JP" altLang="en-US"/>
          </a:p>
        </p:txBody>
      </p:sp>
    </p:spTree>
    <p:extLst>
      <p:ext uri="{BB962C8B-B14F-4D97-AF65-F5344CB8AC3E}">
        <p14:creationId xmlns:p14="http://schemas.microsoft.com/office/powerpoint/2010/main" val="2306567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FE57B84-314E-4B09-9D1D-193090C1E4BC}" type="datetime1">
              <a:rPr kumimoji="1" lang="ja-JP" altLang="en-US" smtClean="0"/>
              <a:t>2023/7/24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14C26D9-F957-4342-B5C6-D93010B49845}" type="slidenum">
              <a:rPr kumimoji="1" lang="ja-JP" altLang="en-US" smtClean="0"/>
              <a:t>‹#›</a:t>
            </a:fld>
            <a:endParaRPr kumimoji="1" lang="ja-JP" altLang="en-US"/>
          </a:p>
        </p:txBody>
      </p:sp>
    </p:spTree>
    <p:extLst>
      <p:ext uri="{BB962C8B-B14F-4D97-AF65-F5344CB8AC3E}">
        <p14:creationId xmlns:p14="http://schemas.microsoft.com/office/powerpoint/2010/main" val="1001696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B7B8D99-C6E5-4ABD-8860-131BEC97B927}" type="datetime1">
              <a:rPr kumimoji="1" lang="ja-JP" altLang="en-US" smtClean="0"/>
              <a:t>2023/7/24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14C26D9-F957-4342-B5C6-D93010B49845}" type="slidenum">
              <a:rPr kumimoji="1" lang="ja-JP" altLang="en-US" smtClean="0"/>
              <a:t>‹#›</a:t>
            </a:fld>
            <a:endParaRPr kumimoji="1" lang="ja-JP" altLang="en-US"/>
          </a:p>
        </p:txBody>
      </p:sp>
    </p:spTree>
    <p:extLst>
      <p:ext uri="{BB962C8B-B14F-4D97-AF65-F5344CB8AC3E}">
        <p14:creationId xmlns:p14="http://schemas.microsoft.com/office/powerpoint/2010/main" val="578323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5F5700-8AD6-45C4-B51F-9D531CA21C77}" type="datetime1">
              <a:rPr kumimoji="1" lang="ja-JP" altLang="en-US" smtClean="0"/>
              <a:t>2023/7/24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4C26D9-F957-4342-B5C6-D93010B49845}" type="slidenum">
              <a:rPr kumimoji="1" lang="ja-JP" altLang="en-US" smtClean="0"/>
              <a:t>‹#›</a:t>
            </a:fld>
            <a:endParaRPr kumimoji="1" lang="ja-JP" altLang="en-US"/>
          </a:p>
        </p:txBody>
      </p:sp>
    </p:spTree>
    <p:extLst>
      <p:ext uri="{BB962C8B-B14F-4D97-AF65-F5344CB8AC3E}">
        <p14:creationId xmlns:p14="http://schemas.microsoft.com/office/powerpoint/2010/main" val="27141347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0"/>
            <a:ext cx="9144000" cy="589858"/>
          </a:xfrm>
          <a:solidFill>
            <a:srgbClr val="FFC000"/>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chor="ctr">
            <a:normAutofit/>
          </a:bodyPr>
          <a:lstStyle/>
          <a:p>
            <a:r>
              <a:rPr kumimoji="1" lang="ja-JP" altLang="en-US" sz="2000" b="1" dirty="0" smtClean="0">
                <a:latin typeface="HG丸ｺﾞｼｯｸM-PRO" panose="020F0600000000000000" pitchFamily="50" charset="-128"/>
                <a:ea typeface="HG丸ｺﾞｼｯｸM-PRO" panose="020F0600000000000000" pitchFamily="50" charset="-128"/>
              </a:rPr>
              <a:t>児童発達支援センターの確保等に関する市町村調査結果</a:t>
            </a:r>
            <a:endParaRPr kumimoji="1" lang="ja-JP" altLang="en-US" sz="2000" b="1" dirty="0">
              <a:latin typeface="HG丸ｺﾞｼｯｸM-PRO" panose="020F0600000000000000" pitchFamily="50" charset="-128"/>
              <a:ea typeface="HG丸ｺﾞｼｯｸM-PRO" panose="020F0600000000000000" pitchFamily="50" charset="-128"/>
            </a:endParaRPr>
          </a:p>
        </p:txBody>
      </p:sp>
      <p:sp>
        <p:nvSpPr>
          <p:cNvPr id="3" name="サブタイトル 2"/>
          <p:cNvSpPr>
            <a:spLocks noGrp="1"/>
          </p:cNvSpPr>
          <p:nvPr>
            <p:ph type="subTitle" idx="1"/>
          </p:nvPr>
        </p:nvSpPr>
        <p:spPr>
          <a:xfrm>
            <a:off x="194982" y="1396714"/>
            <a:ext cx="8754035" cy="5394047"/>
          </a:xfrm>
        </p:spPr>
        <p:txBody>
          <a:bodyPr>
            <a:noAutofit/>
          </a:bodyPr>
          <a:lstStyle/>
          <a:p>
            <a:pPr algn="l"/>
            <a:r>
              <a:rPr lang="en-US" altLang="ja-JP" sz="1700" dirty="0" smtClean="0">
                <a:latin typeface="Meiryo UI" panose="020B0604030504040204" pitchFamily="50" charset="-128"/>
                <a:ea typeface="Meiryo UI" panose="020B0604030504040204" pitchFamily="50" charset="-128"/>
              </a:rPr>
              <a:t>(1)</a:t>
            </a:r>
            <a:r>
              <a:rPr lang="ja-JP" altLang="en-US" sz="1700" dirty="0" smtClean="0">
                <a:latin typeface="Meiryo UI" panose="020B0604030504040204" pitchFamily="50" charset="-128"/>
                <a:ea typeface="Meiryo UI" panose="020B0604030504040204" pitchFamily="50" charset="-128"/>
              </a:rPr>
              <a:t>調査目的</a:t>
            </a:r>
            <a:endParaRPr lang="en-US" altLang="ja-JP" sz="1700" dirty="0" smtClean="0">
              <a:latin typeface="Meiryo UI" panose="020B0604030504040204" pitchFamily="50" charset="-128"/>
              <a:ea typeface="Meiryo UI" panose="020B0604030504040204" pitchFamily="50" charset="-128"/>
            </a:endParaRPr>
          </a:p>
          <a:p>
            <a:pPr marL="268288" indent="-268288" algn="l"/>
            <a:r>
              <a:rPr kumimoji="1" lang="ja-JP" altLang="en-US" sz="1700" dirty="0">
                <a:latin typeface="Meiryo UI" panose="020B0604030504040204" pitchFamily="50" charset="-128"/>
                <a:ea typeface="Meiryo UI" panose="020B0604030504040204" pitchFamily="50" charset="-128"/>
              </a:rPr>
              <a:t>　</a:t>
            </a:r>
            <a:r>
              <a:rPr kumimoji="1" lang="ja-JP" altLang="en-US" sz="1700" dirty="0" smtClean="0">
                <a:latin typeface="Meiryo UI" panose="020B0604030504040204" pitchFamily="50" charset="-128"/>
                <a:ea typeface="Meiryo UI" panose="020B0604030504040204" pitchFamily="50" charset="-128"/>
              </a:rPr>
              <a:t>　　児童福祉法の改正（施行期日：令和</a:t>
            </a:r>
            <a:r>
              <a:rPr kumimoji="1" lang="en-US" altLang="ja-JP" sz="1700" dirty="0" smtClean="0">
                <a:latin typeface="Meiryo UI" panose="020B0604030504040204" pitchFamily="50" charset="-128"/>
                <a:ea typeface="Meiryo UI" panose="020B0604030504040204" pitchFamily="50" charset="-128"/>
              </a:rPr>
              <a:t>6</a:t>
            </a:r>
            <a:r>
              <a:rPr kumimoji="1" lang="ja-JP" altLang="en-US" sz="1700" dirty="0" smtClean="0">
                <a:latin typeface="Meiryo UI" panose="020B0604030504040204" pitchFamily="50" charset="-128"/>
                <a:ea typeface="Meiryo UI" panose="020B0604030504040204" pitchFamily="50" charset="-128"/>
              </a:rPr>
              <a:t>年</a:t>
            </a:r>
            <a:r>
              <a:rPr kumimoji="1" lang="en-US" altLang="ja-JP" sz="1700" dirty="0" smtClean="0">
                <a:latin typeface="Meiryo UI" panose="020B0604030504040204" pitchFamily="50" charset="-128"/>
                <a:ea typeface="Meiryo UI" panose="020B0604030504040204" pitchFamily="50" charset="-128"/>
              </a:rPr>
              <a:t>4</a:t>
            </a:r>
            <a:r>
              <a:rPr kumimoji="1" lang="ja-JP" altLang="en-US" sz="1700" dirty="0" smtClean="0">
                <a:latin typeface="Meiryo UI" panose="020B0604030504040204" pitchFamily="50" charset="-128"/>
                <a:ea typeface="Meiryo UI" panose="020B0604030504040204" pitchFamily="50" charset="-128"/>
              </a:rPr>
              <a:t>月</a:t>
            </a:r>
            <a:r>
              <a:rPr kumimoji="1" lang="en-US" altLang="ja-JP" sz="1700" dirty="0" smtClean="0">
                <a:latin typeface="Meiryo UI" panose="020B0604030504040204" pitchFamily="50" charset="-128"/>
                <a:ea typeface="Meiryo UI" panose="020B0604030504040204" pitchFamily="50" charset="-128"/>
              </a:rPr>
              <a:t>1</a:t>
            </a:r>
            <a:r>
              <a:rPr kumimoji="1" lang="ja-JP" altLang="en-US" sz="1700" dirty="0" smtClean="0">
                <a:latin typeface="Meiryo UI" panose="020B0604030504040204" pitchFamily="50" charset="-128"/>
                <a:ea typeface="Meiryo UI" panose="020B0604030504040204" pitchFamily="50" charset="-128"/>
              </a:rPr>
              <a:t>日）により児童発達支援センターが地域における</a:t>
            </a:r>
            <a:r>
              <a:rPr kumimoji="1" lang="ja-JP" altLang="en-US" sz="1700" dirty="0" err="1" smtClean="0">
                <a:latin typeface="Meiryo UI" panose="020B0604030504040204" pitchFamily="50" charset="-128"/>
                <a:ea typeface="Meiryo UI" panose="020B0604030504040204" pitchFamily="50" charset="-128"/>
              </a:rPr>
              <a:t>障がい</a:t>
            </a:r>
            <a:r>
              <a:rPr kumimoji="1" lang="ja-JP" altLang="en-US" sz="1700" dirty="0" smtClean="0">
                <a:latin typeface="Meiryo UI" panose="020B0604030504040204" pitchFamily="50" charset="-128"/>
                <a:ea typeface="Meiryo UI" panose="020B0604030504040204" pitchFamily="50" charset="-128"/>
              </a:rPr>
              <a:t>児支援の中核的役割を担うことの明確化等がなされたことを踏まえ、府内市町村における児童発達支援センターの運用状況とともに、法改正に関する課題等を把握し、円滑な法改正対応に向け、府における支援策を検討する基礎資料とする。</a:t>
            </a:r>
            <a:endParaRPr kumimoji="1" lang="en-US" altLang="ja-JP" sz="1700" dirty="0" smtClean="0">
              <a:latin typeface="Meiryo UI" panose="020B0604030504040204" pitchFamily="50" charset="-128"/>
              <a:ea typeface="Meiryo UI" panose="020B0604030504040204" pitchFamily="50" charset="-128"/>
            </a:endParaRPr>
          </a:p>
          <a:p>
            <a:pPr algn="l"/>
            <a:endParaRPr lang="en-US" altLang="ja-JP" sz="1700" dirty="0" smtClean="0">
              <a:latin typeface="Meiryo UI" panose="020B0604030504040204" pitchFamily="50" charset="-128"/>
              <a:ea typeface="Meiryo UI" panose="020B0604030504040204" pitchFamily="50" charset="-128"/>
            </a:endParaRPr>
          </a:p>
          <a:p>
            <a:pPr algn="l"/>
            <a:r>
              <a:rPr lang="en-US" altLang="ja-JP" sz="1700" dirty="0" smtClean="0">
                <a:latin typeface="Meiryo UI" panose="020B0604030504040204" pitchFamily="50" charset="-128"/>
                <a:ea typeface="Meiryo UI" panose="020B0604030504040204" pitchFamily="50" charset="-128"/>
              </a:rPr>
              <a:t>(2)</a:t>
            </a:r>
            <a:r>
              <a:rPr lang="ja-JP" altLang="en-US" sz="1700" dirty="0" smtClean="0">
                <a:latin typeface="Meiryo UI" panose="020B0604030504040204" pitchFamily="50" charset="-128"/>
                <a:ea typeface="Meiryo UI" panose="020B0604030504040204" pitchFamily="50" charset="-128"/>
              </a:rPr>
              <a:t>調査対象</a:t>
            </a:r>
            <a:endParaRPr lang="en-US" altLang="ja-JP" sz="1700" dirty="0" smtClean="0">
              <a:latin typeface="Meiryo UI" panose="020B0604030504040204" pitchFamily="50" charset="-128"/>
              <a:ea typeface="Meiryo UI" panose="020B0604030504040204" pitchFamily="50" charset="-128"/>
            </a:endParaRPr>
          </a:p>
          <a:p>
            <a:pPr algn="l"/>
            <a:r>
              <a:rPr lang="ja-JP" altLang="en-US" sz="1700" dirty="0">
                <a:latin typeface="Meiryo UI" panose="020B0604030504040204" pitchFamily="50" charset="-128"/>
                <a:ea typeface="Meiryo UI" panose="020B0604030504040204" pitchFamily="50" charset="-128"/>
              </a:rPr>
              <a:t>　</a:t>
            </a:r>
            <a:r>
              <a:rPr lang="ja-JP" altLang="en-US" sz="1700" dirty="0" smtClean="0">
                <a:latin typeface="Meiryo UI" panose="020B0604030504040204" pitchFamily="50" charset="-128"/>
                <a:ea typeface="Meiryo UI" panose="020B0604030504040204" pitchFamily="50" charset="-128"/>
              </a:rPr>
              <a:t>　府内の政令指定都市を除く市町村：４１市町村（</a:t>
            </a:r>
            <a:r>
              <a:rPr lang="ja-JP" altLang="en-US" sz="1700" dirty="0">
                <a:latin typeface="Meiryo UI" panose="020B0604030504040204" pitchFamily="50" charset="-128"/>
                <a:ea typeface="Meiryo UI" panose="020B0604030504040204" pitchFamily="50" charset="-128"/>
              </a:rPr>
              <a:t>回答市町村数　</a:t>
            </a:r>
            <a:r>
              <a:rPr lang="en-US" altLang="ja-JP" sz="1700" dirty="0">
                <a:latin typeface="Meiryo UI" panose="020B0604030504040204" pitchFamily="50" charset="-128"/>
                <a:ea typeface="Meiryo UI" panose="020B0604030504040204" pitchFamily="50" charset="-128"/>
              </a:rPr>
              <a:t>38 </a:t>
            </a:r>
            <a:r>
              <a:rPr lang="ja-JP" altLang="en-US" sz="1700" dirty="0" smtClean="0">
                <a:latin typeface="Meiryo UI" panose="020B0604030504040204" pitchFamily="50" charset="-128"/>
                <a:ea typeface="Meiryo UI" panose="020B0604030504040204" pitchFamily="50" charset="-128"/>
              </a:rPr>
              <a:t>）</a:t>
            </a:r>
            <a:r>
              <a:rPr lang="ja-JP" altLang="en-US" sz="1700" dirty="0" smtClean="0">
                <a:latin typeface="ＭＳ 明朝" panose="02020609040205080304" pitchFamily="17" charset="-128"/>
                <a:ea typeface="ＭＳ 明朝" panose="02020609040205080304" pitchFamily="17" charset="-128"/>
              </a:rPr>
              <a:t>　</a:t>
            </a:r>
            <a:endParaRPr lang="en-US" altLang="ja-JP" sz="1700" dirty="0" smtClean="0">
              <a:latin typeface="ＭＳ 明朝" panose="02020609040205080304" pitchFamily="17" charset="-128"/>
              <a:ea typeface="ＭＳ 明朝" panose="02020609040205080304" pitchFamily="17" charset="-128"/>
            </a:endParaRPr>
          </a:p>
          <a:p>
            <a:pPr algn="l"/>
            <a:endParaRPr lang="en-US" altLang="ja-JP" sz="1700" dirty="0" smtClean="0">
              <a:latin typeface="Meiryo UI" panose="020B0604030504040204" pitchFamily="50" charset="-128"/>
              <a:ea typeface="Meiryo UI" panose="020B0604030504040204" pitchFamily="50" charset="-128"/>
            </a:endParaRPr>
          </a:p>
          <a:p>
            <a:pPr algn="l"/>
            <a:r>
              <a:rPr lang="en-US" altLang="ja-JP" sz="1700" dirty="0" smtClean="0">
                <a:latin typeface="Meiryo UI" panose="020B0604030504040204" pitchFamily="50" charset="-128"/>
                <a:ea typeface="Meiryo UI" panose="020B0604030504040204" pitchFamily="50" charset="-128"/>
              </a:rPr>
              <a:t>(</a:t>
            </a:r>
            <a:r>
              <a:rPr lang="en-US" altLang="ja-JP" sz="1700" dirty="0">
                <a:latin typeface="Meiryo UI" panose="020B0604030504040204" pitchFamily="50" charset="-128"/>
                <a:ea typeface="Meiryo UI" panose="020B0604030504040204" pitchFamily="50" charset="-128"/>
              </a:rPr>
              <a:t>3</a:t>
            </a:r>
            <a:r>
              <a:rPr lang="en-US" altLang="ja-JP" sz="1700" dirty="0" smtClean="0">
                <a:latin typeface="Meiryo UI" panose="020B0604030504040204" pitchFamily="50" charset="-128"/>
                <a:ea typeface="Meiryo UI" panose="020B0604030504040204" pitchFamily="50" charset="-128"/>
              </a:rPr>
              <a:t>)</a:t>
            </a:r>
            <a:r>
              <a:rPr lang="ja-JP" altLang="en-US" sz="1700" dirty="0" smtClean="0">
                <a:latin typeface="Meiryo UI" panose="020B0604030504040204" pitchFamily="50" charset="-128"/>
                <a:ea typeface="Meiryo UI" panose="020B0604030504040204" pitchFamily="50" charset="-128"/>
              </a:rPr>
              <a:t>留意事項</a:t>
            </a:r>
            <a:endParaRPr lang="en-US" altLang="ja-JP" sz="1700" dirty="0" smtClean="0">
              <a:latin typeface="Meiryo UI" panose="020B0604030504040204" pitchFamily="50" charset="-128"/>
              <a:ea typeface="Meiryo UI" panose="020B0604030504040204" pitchFamily="50" charset="-128"/>
            </a:endParaRPr>
          </a:p>
          <a:p>
            <a:pPr marL="538163" indent="-538163" algn="l"/>
            <a:r>
              <a:rPr lang="ja-JP" altLang="en-US" sz="1700" dirty="0">
                <a:latin typeface="Meiryo UI" panose="020B0604030504040204" pitchFamily="50" charset="-128"/>
                <a:ea typeface="Meiryo UI" panose="020B0604030504040204" pitchFamily="50" charset="-128"/>
              </a:rPr>
              <a:t>　</a:t>
            </a:r>
            <a:r>
              <a:rPr lang="ja-JP" altLang="en-US" sz="1700" dirty="0" smtClean="0">
                <a:latin typeface="Meiryo UI" panose="020B0604030504040204" pitchFamily="50" charset="-128"/>
                <a:ea typeface="Meiryo UI" panose="020B0604030504040204" pitchFamily="50" charset="-128"/>
              </a:rPr>
              <a:t>　○本調査は、市町村単位で調査していることから、下記のケースがあることにより実際の児童発達支援センター数とは一致しない。</a:t>
            </a:r>
            <a:endParaRPr lang="en-US" altLang="ja-JP" sz="1700" dirty="0" smtClean="0">
              <a:latin typeface="Meiryo UI" panose="020B0604030504040204" pitchFamily="50" charset="-128"/>
              <a:ea typeface="Meiryo UI" panose="020B0604030504040204" pitchFamily="50" charset="-128"/>
            </a:endParaRPr>
          </a:p>
          <a:p>
            <a:pPr algn="l"/>
            <a:r>
              <a:rPr lang="ja-JP" altLang="en-US" sz="1700" dirty="0">
                <a:latin typeface="Meiryo UI" panose="020B0604030504040204" pitchFamily="50" charset="-128"/>
                <a:ea typeface="Meiryo UI" panose="020B0604030504040204" pitchFamily="50" charset="-128"/>
              </a:rPr>
              <a:t>　</a:t>
            </a:r>
            <a:r>
              <a:rPr lang="ja-JP" altLang="en-US" sz="1700" dirty="0" smtClean="0">
                <a:latin typeface="Meiryo UI" panose="020B0604030504040204" pitchFamily="50" charset="-128"/>
                <a:ea typeface="Meiryo UI" panose="020B0604030504040204" pitchFamily="50" charset="-128"/>
              </a:rPr>
              <a:t>　　・複数の市町村で一つの児童発達支援センターを</a:t>
            </a:r>
            <a:r>
              <a:rPr lang="ja-JP" altLang="en-US" sz="1700" dirty="0">
                <a:latin typeface="Meiryo UI" panose="020B0604030504040204" pitchFamily="50" charset="-128"/>
                <a:ea typeface="Meiryo UI" panose="020B0604030504040204" pitchFamily="50" charset="-128"/>
              </a:rPr>
              <a:t>運用</a:t>
            </a:r>
            <a:endParaRPr lang="en-US" altLang="ja-JP" sz="1700" dirty="0" smtClean="0">
              <a:latin typeface="Meiryo UI" panose="020B0604030504040204" pitchFamily="50" charset="-128"/>
              <a:ea typeface="Meiryo UI" panose="020B0604030504040204" pitchFamily="50" charset="-128"/>
            </a:endParaRPr>
          </a:p>
          <a:p>
            <a:pPr algn="l"/>
            <a:r>
              <a:rPr lang="ja-JP" altLang="en-US" sz="1700" dirty="0">
                <a:latin typeface="Meiryo UI" panose="020B0604030504040204" pitchFamily="50" charset="-128"/>
                <a:ea typeface="Meiryo UI" panose="020B0604030504040204" pitchFamily="50" charset="-128"/>
              </a:rPr>
              <a:t>　</a:t>
            </a:r>
            <a:r>
              <a:rPr lang="ja-JP" altLang="en-US" sz="1700" dirty="0" smtClean="0">
                <a:latin typeface="Meiryo UI" panose="020B0604030504040204" pitchFamily="50" charset="-128"/>
                <a:ea typeface="Meiryo UI" panose="020B0604030504040204" pitchFamily="50" charset="-128"/>
              </a:rPr>
              <a:t>　　　　⇒個々の市町村毎に回答</a:t>
            </a:r>
            <a:endParaRPr lang="en-US" altLang="ja-JP" sz="1700" dirty="0" smtClean="0">
              <a:latin typeface="Meiryo UI" panose="020B0604030504040204" pitchFamily="50" charset="-128"/>
              <a:ea typeface="Meiryo UI" panose="020B0604030504040204" pitchFamily="50" charset="-128"/>
            </a:endParaRPr>
          </a:p>
          <a:p>
            <a:pPr algn="l"/>
            <a:r>
              <a:rPr lang="ja-JP" altLang="en-US" sz="1700" dirty="0">
                <a:latin typeface="Meiryo UI" panose="020B0604030504040204" pitchFamily="50" charset="-128"/>
                <a:ea typeface="Meiryo UI" panose="020B0604030504040204" pitchFamily="50" charset="-128"/>
              </a:rPr>
              <a:t>　</a:t>
            </a:r>
            <a:r>
              <a:rPr lang="ja-JP" altLang="en-US" sz="1700" dirty="0" smtClean="0">
                <a:latin typeface="Meiryo UI" panose="020B0604030504040204" pitchFamily="50" charset="-128"/>
                <a:ea typeface="Meiryo UI" panose="020B0604030504040204" pitchFamily="50" charset="-128"/>
              </a:rPr>
              <a:t>　　・一市町村で複数の児童発達支援センターを運用</a:t>
            </a:r>
            <a:endParaRPr lang="en-US" altLang="ja-JP" sz="1700" dirty="0" smtClean="0">
              <a:latin typeface="Meiryo UI" panose="020B0604030504040204" pitchFamily="50" charset="-128"/>
              <a:ea typeface="Meiryo UI" panose="020B0604030504040204" pitchFamily="50" charset="-128"/>
            </a:endParaRPr>
          </a:p>
          <a:p>
            <a:pPr algn="l"/>
            <a:r>
              <a:rPr lang="ja-JP" altLang="en-US" sz="1700" dirty="0">
                <a:latin typeface="Meiryo UI" panose="020B0604030504040204" pitchFamily="50" charset="-128"/>
                <a:ea typeface="Meiryo UI" panose="020B0604030504040204" pitchFamily="50" charset="-128"/>
              </a:rPr>
              <a:t>　</a:t>
            </a:r>
            <a:r>
              <a:rPr lang="ja-JP" altLang="en-US" sz="1700" dirty="0" smtClean="0">
                <a:latin typeface="Meiryo UI" panose="020B0604030504040204" pitchFamily="50" charset="-128"/>
                <a:ea typeface="Meiryo UI" panose="020B0604030504040204" pitchFamily="50" charset="-128"/>
              </a:rPr>
              <a:t>　　　　⇒一市町村全体としての運用状況を回答</a:t>
            </a:r>
            <a:endParaRPr lang="en-US" altLang="ja-JP" sz="1700" dirty="0" smtClean="0">
              <a:latin typeface="Meiryo UI" panose="020B0604030504040204" pitchFamily="50" charset="-128"/>
              <a:ea typeface="Meiryo UI" panose="020B0604030504040204" pitchFamily="50" charset="-128"/>
            </a:endParaRPr>
          </a:p>
          <a:p>
            <a:pPr algn="l"/>
            <a:r>
              <a:rPr kumimoji="1" lang="ja-JP" altLang="en-US" sz="1700" dirty="0">
                <a:latin typeface="Meiryo UI" panose="020B0604030504040204" pitchFamily="50" charset="-128"/>
                <a:ea typeface="Meiryo UI" panose="020B0604030504040204" pitchFamily="50" charset="-128"/>
              </a:rPr>
              <a:t>　</a:t>
            </a:r>
            <a:r>
              <a:rPr kumimoji="1" lang="ja-JP" altLang="en-US" sz="1700" dirty="0" smtClean="0">
                <a:latin typeface="Meiryo UI" panose="020B0604030504040204" pitchFamily="50" charset="-128"/>
                <a:ea typeface="Meiryo UI" panose="020B0604030504040204" pitchFamily="50" charset="-128"/>
              </a:rPr>
              <a:t>　　　</a:t>
            </a:r>
            <a:endParaRPr kumimoji="1" lang="ja-JP" altLang="en-US" sz="1800" dirty="0">
              <a:latin typeface="HG丸ｺﾞｼｯｸM-PRO" panose="020F0600000000000000" pitchFamily="50" charset="-128"/>
              <a:ea typeface="HG丸ｺﾞｼｯｸM-PRO" panose="020F0600000000000000" pitchFamily="50" charset="-128"/>
            </a:endParaRPr>
          </a:p>
        </p:txBody>
      </p:sp>
      <p:graphicFrame>
        <p:nvGraphicFramePr>
          <p:cNvPr id="8" name="表 7"/>
          <p:cNvGraphicFramePr>
            <a:graphicFrameLocks noGrp="1"/>
          </p:cNvGraphicFramePr>
          <p:nvPr/>
        </p:nvGraphicFramePr>
        <p:xfrm>
          <a:off x="3402106" y="1425388"/>
          <a:ext cx="208280" cy="365760"/>
        </p:xfrm>
        <a:graphic>
          <a:graphicData uri="http://schemas.openxmlformats.org/drawingml/2006/table">
            <a:tbl>
              <a:tblPr/>
              <a:tblGrid>
                <a:gridCol w="208280">
                  <a:extLst>
                    <a:ext uri="{9D8B030D-6E8A-4147-A177-3AD203B41FA5}">
                      <a16:colId xmlns:a16="http://schemas.microsoft.com/office/drawing/2014/main" val="180261381"/>
                    </a:ext>
                  </a:extLst>
                </a:gridCol>
              </a:tblGrid>
              <a:tr h="0">
                <a:tc>
                  <a:txBody>
                    <a:bodyPr/>
                    <a:lstStyle/>
                    <a:p>
                      <a:endParaRPr kumimoji="1" lang="ja-JP" altLang="en-US" dirty="0"/>
                    </a:p>
                  </a:txBody>
                  <a:tcPr>
                    <a:lnL w="12700" cmpd="sng">
                      <a:solidFill>
                        <a:schemeClr val="bg1"/>
                      </a:solidFill>
                      <a:prstDash val="solid"/>
                    </a:lnL>
                    <a:lnR w="12700" cmpd="sng">
                      <a:solidFill>
                        <a:schemeClr val="bg1"/>
                      </a:solidFill>
                      <a:prstDash val="solid"/>
                    </a:lnR>
                    <a:lnT w="12700" cmpd="sng">
                      <a:solidFill>
                        <a:schemeClr val="bg1"/>
                      </a:solidFill>
                      <a:prstDash val="solid"/>
                    </a:lnT>
                    <a:lnB w="12700" cmpd="sng">
                      <a:solidFill>
                        <a:schemeClr val="bg1"/>
                      </a:solidFill>
                      <a:prstDash val="solid"/>
                    </a:lnB>
                  </a:tcPr>
                </a:tc>
                <a:extLst>
                  <a:ext uri="{0D108BD9-81ED-4DB2-BD59-A6C34878D82A}">
                    <a16:rowId xmlns:a16="http://schemas.microsoft.com/office/drawing/2014/main" val="1478113322"/>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3617647039"/>
              </p:ext>
            </p:extLst>
          </p:nvPr>
        </p:nvGraphicFramePr>
        <p:xfrm>
          <a:off x="7624482" y="1425388"/>
          <a:ext cx="208280" cy="365760"/>
        </p:xfrm>
        <a:graphic>
          <a:graphicData uri="http://schemas.openxmlformats.org/drawingml/2006/table">
            <a:tbl>
              <a:tblPr/>
              <a:tblGrid>
                <a:gridCol w="208280">
                  <a:extLst>
                    <a:ext uri="{9D8B030D-6E8A-4147-A177-3AD203B41FA5}">
                      <a16:colId xmlns:a16="http://schemas.microsoft.com/office/drawing/2014/main" val="2187309260"/>
                    </a:ext>
                  </a:extLst>
                </a:gridCol>
              </a:tblGrid>
              <a:tr h="0">
                <a:tc>
                  <a:txBody>
                    <a:bodyPr/>
                    <a:lstStyle/>
                    <a:p>
                      <a:endParaRPr kumimoji="1" lang="ja-JP" altLang="en-US" dirty="0"/>
                    </a:p>
                  </a:txBody>
                  <a:tcPr>
                    <a:lnL w="12700" cmpd="sng">
                      <a:noFill/>
                      <a:prstDash val="solid"/>
                    </a:lnL>
                    <a:lnR w="12700" cmpd="sng">
                      <a:solidFill>
                        <a:schemeClr val="bg1"/>
                      </a:solidFill>
                      <a:prstDash val="solid"/>
                    </a:lnR>
                    <a:lnT w="12700" cmpd="sng">
                      <a:solidFill>
                        <a:schemeClr val="bg1"/>
                      </a:solidFill>
                      <a:prstDash val="solid"/>
                    </a:lnT>
                    <a:lnB w="12700" cmpd="sng">
                      <a:solidFill>
                        <a:schemeClr val="bg1"/>
                      </a:solidFill>
                      <a:prstDash val="solid"/>
                    </a:lnB>
                  </a:tcPr>
                </a:tc>
                <a:extLst>
                  <a:ext uri="{0D108BD9-81ED-4DB2-BD59-A6C34878D82A}">
                    <a16:rowId xmlns:a16="http://schemas.microsoft.com/office/drawing/2014/main" val="2758323948"/>
                  </a:ext>
                </a:extLst>
              </a:tr>
            </a:tbl>
          </a:graphicData>
        </a:graphic>
      </p:graphicFrame>
      <p:sp>
        <p:nvSpPr>
          <p:cNvPr id="14" name="角丸四角形 13"/>
          <p:cNvSpPr/>
          <p:nvPr/>
        </p:nvSpPr>
        <p:spPr>
          <a:xfrm>
            <a:off x="194982" y="765553"/>
            <a:ext cx="8949018" cy="4581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１　調査の概要</a:t>
            </a:r>
            <a:endParaRPr kumimoji="1" lang="ja-JP" altLang="en-US" b="1"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814C26D9-F957-4342-B5C6-D93010B49845}" type="slidenum">
              <a:rPr kumimoji="1" lang="ja-JP" altLang="en-US" smtClean="0"/>
              <a:t>1</a:t>
            </a:fld>
            <a:endParaRPr kumimoji="1" lang="ja-JP" altLang="en-US"/>
          </a:p>
        </p:txBody>
      </p:sp>
      <p:sp>
        <p:nvSpPr>
          <p:cNvPr id="12" name="テキスト ボックス 3"/>
          <p:cNvSpPr txBox="1"/>
          <p:nvPr/>
        </p:nvSpPr>
        <p:spPr>
          <a:xfrm>
            <a:off x="8058150" y="84496"/>
            <a:ext cx="914400" cy="466725"/>
          </a:xfrm>
          <a:prstGeom prst="rect">
            <a:avLst/>
          </a:prstGeom>
          <a:solidFill>
            <a:schemeClr val="bg1"/>
          </a:solidFill>
          <a:ln w="28575">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800" kern="100" smtClean="0">
                <a:effectLst/>
                <a:latin typeface="Century" panose="02040604050505020304" pitchFamily="18" charset="0"/>
                <a:ea typeface="BIZ UDPゴシック" panose="020B0400000000000000" pitchFamily="50" charset="-128"/>
                <a:cs typeface="Times New Roman" panose="02020603050405020304" pitchFamily="18" charset="0"/>
              </a:rPr>
              <a:t>資料</a:t>
            </a:r>
            <a:r>
              <a:rPr lang="ja-JP" altLang="en-US" kern="100" dirty="0">
                <a:latin typeface="Century" panose="02040604050505020304" pitchFamily="18" charset="0"/>
                <a:ea typeface="BIZ UDPゴシック" panose="020B0400000000000000" pitchFamily="50" charset="-128"/>
                <a:cs typeface="Times New Roman" panose="02020603050405020304" pitchFamily="18" charset="0"/>
              </a:rPr>
              <a:t>３</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264440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943990743"/>
              </p:ext>
            </p:extLst>
          </p:nvPr>
        </p:nvGraphicFramePr>
        <p:xfrm>
          <a:off x="450476" y="156456"/>
          <a:ext cx="8596032" cy="408320"/>
        </p:xfrm>
        <a:graphic>
          <a:graphicData uri="http://schemas.openxmlformats.org/drawingml/2006/table">
            <a:tbl>
              <a:tblPr firstRow="1" bandRow="1">
                <a:tableStyleId>{5C22544A-7EE6-4342-B048-85BDC9FD1C3A}</a:tableStyleId>
              </a:tblPr>
              <a:tblGrid>
                <a:gridCol w="8596032">
                  <a:extLst>
                    <a:ext uri="{9D8B030D-6E8A-4147-A177-3AD203B41FA5}">
                      <a16:colId xmlns:a16="http://schemas.microsoft.com/office/drawing/2014/main" val="3360651160"/>
                    </a:ext>
                  </a:extLst>
                </a:gridCol>
              </a:tblGrid>
              <a:tr h="408320">
                <a:tc>
                  <a:txBody>
                    <a:bodyPr/>
                    <a:lstStyle/>
                    <a:p>
                      <a:pPr marL="363538" indent="-363538"/>
                      <a:r>
                        <a:rPr kumimoji="1" lang="en-US" altLang="ja-JP" b="0" dirty="0" smtClean="0">
                          <a:solidFill>
                            <a:schemeClr val="tx1"/>
                          </a:solidFill>
                          <a:latin typeface="Meiryo UI" panose="020B0604030504040204" pitchFamily="50" charset="-128"/>
                          <a:ea typeface="Meiryo UI" panose="020B0604030504040204" pitchFamily="50" charset="-128"/>
                        </a:rPr>
                        <a:t>(8)</a:t>
                      </a:r>
                      <a:r>
                        <a:rPr kumimoji="1" lang="ja-JP" altLang="en-US" b="0" dirty="0" smtClean="0">
                          <a:solidFill>
                            <a:schemeClr val="tx1"/>
                          </a:solidFill>
                          <a:latin typeface="Meiryo UI" panose="020B0604030504040204" pitchFamily="50" charset="-128"/>
                          <a:ea typeface="Meiryo UI" panose="020B0604030504040204" pitchFamily="50" charset="-128"/>
                        </a:rPr>
                        <a:t>　中核的な支援機関として役割・機能を発揮するための課題とその理由①（全体）</a:t>
                      </a:r>
                      <a:endParaRPr kumimoji="1" lang="en-US" altLang="ja-JP" b="0" dirty="0" smtClean="0">
                        <a:solidFill>
                          <a:schemeClr val="tx1"/>
                        </a:solidFill>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4569954"/>
                  </a:ext>
                </a:extLst>
              </a:tr>
            </a:tbl>
          </a:graphicData>
        </a:graphic>
      </p:graphicFrame>
      <p:sp>
        <p:nvSpPr>
          <p:cNvPr id="7" name="正方形/長方形 6"/>
          <p:cNvSpPr/>
          <p:nvPr/>
        </p:nvSpPr>
        <p:spPr>
          <a:xfrm>
            <a:off x="527750" y="1022229"/>
            <a:ext cx="8118661" cy="1344705"/>
          </a:xfrm>
          <a:prstGeom prst="rect">
            <a:avLst/>
          </a:prstGeom>
          <a:solidFill>
            <a:schemeClr val="accent4">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marL="174625" indent="-174625"/>
            <a:r>
              <a:rPr lang="ja-JP" altLang="ja-JP" sz="1400" dirty="0" smtClean="0">
                <a:latin typeface="Meiryo UI" panose="020B0604030504040204" pitchFamily="50" charset="-128"/>
                <a:ea typeface="Meiryo UI" panose="020B0604030504040204" pitchFamily="50" charset="-128"/>
              </a:rPr>
              <a:t>〇</a:t>
            </a:r>
            <a:r>
              <a:rPr lang="ja-JP" altLang="en-US" sz="1400" dirty="0" smtClean="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センター</a:t>
            </a:r>
            <a:r>
              <a:rPr lang="ja-JP" altLang="ja-JP" sz="1400" dirty="0">
                <a:latin typeface="Meiryo UI" panose="020B0604030504040204" pitchFamily="50" charset="-128"/>
                <a:ea typeface="Meiryo UI" panose="020B0604030504040204" pitchFamily="50" charset="-128"/>
              </a:rPr>
              <a:t>を設置・確保している市町村の過半数が、センターが地域における中核的な支援</a:t>
            </a:r>
            <a:r>
              <a:rPr lang="ja-JP" altLang="ja-JP" sz="1400" dirty="0" smtClean="0">
                <a:latin typeface="Meiryo UI" panose="020B0604030504040204" pitchFamily="50" charset="-128"/>
                <a:ea typeface="Meiryo UI" panose="020B0604030504040204" pitchFamily="50" charset="-128"/>
              </a:rPr>
              <a:t>機関と</a:t>
            </a:r>
            <a:r>
              <a:rPr lang="ja-JP" altLang="ja-JP" sz="1400" dirty="0">
                <a:latin typeface="Meiryo UI" panose="020B0604030504040204" pitchFamily="50" charset="-128"/>
                <a:ea typeface="Meiryo UI" panose="020B0604030504040204" pitchFamily="50" charset="-128"/>
              </a:rPr>
              <a:t>して担うべき</a:t>
            </a:r>
            <a:r>
              <a:rPr lang="en-US" altLang="ja-JP" sz="1400" dirty="0">
                <a:latin typeface="Meiryo UI" panose="020B0604030504040204" pitchFamily="50" charset="-128"/>
                <a:ea typeface="Meiryo UI" panose="020B0604030504040204" pitchFamily="50" charset="-128"/>
              </a:rPr>
              <a:t>4</a:t>
            </a:r>
            <a:r>
              <a:rPr lang="ja-JP" altLang="ja-JP" sz="1400" dirty="0">
                <a:latin typeface="Meiryo UI" panose="020B0604030504040204" pitchFamily="50" charset="-128"/>
                <a:ea typeface="Meiryo UI" panose="020B0604030504040204" pitchFamily="50" charset="-128"/>
              </a:rPr>
              <a:t>機能（「障害児通所支援の在り方に関する検討会報告書（令和</a:t>
            </a:r>
            <a:r>
              <a:rPr lang="en-US" altLang="ja-JP" sz="1400" dirty="0">
                <a:latin typeface="Meiryo UI" panose="020B0604030504040204" pitchFamily="50" charset="-128"/>
                <a:ea typeface="Meiryo UI" panose="020B0604030504040204" pitchFamily="50" charset="-128"/>
              </a:rPr>
              <a:t>3</a:t>
            </a:r>
            <a:r>
              <a:rPr lang="ja-JP" altLang="ja-JP"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10</a:t>
            </a:r>
            <a:r>
              <a:rPr lang="ja-JP" altLang="ja-JP"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20</a:t>
            </a:r>
            <a:r>
              <a:rPr lang="ja-JP" altLang="ja-JP" sz="1400" dirty="0">
                <a:latin typeface="Meiryo UI" panose="020B0604030504040204" pitchFamily="50" charset="-128"/>
                <a:ea typeface="Meiryo UI" panose="020B0604030504040204" pitchFamily="50" charset="-128"/>
              </a:rPr>
              <a:t>日）</a:t>
            </a:r>
            <a:r>
              <a:rPr lang="ja-JP" altLang="ja-JP" sz="1400" dirty="0" smtClean="0">
                <a:latin typeface="Meiryo UI" panose="020B0604030504040204" pitchFamily="50" charset="-128"/>
                <a:ea typeface="Meiryo UI" panose="020B0604030504040204" pitchFamily="50" charset="-128"/>
              </a:rPr>
              <a:t>」より</a:t>
            </a:r>
            <a:r>
              <a:rPr lang="ja-JP" altLang="ja-JP" sz="1400" dirty="0">
                <a:latin typeface="Meiryo UI" panose="020B0604030504040204" pitchFamily="50" charset="-128"/>
                <a:ea typeface="Meiryo UI" panose="020B0604030504040204" pitchFamily="50" charset="-128"/>
              </a:rPr>
              <a:t>）のいずれについても課題ととらえて</a:t>
            </a:r>
            <a:r>
              <a:rPr lang="ja-JP" altLang="ja-JP" sz="1400" dirty="0" smtClean="0">
                <a:latin typeface="Meiryo UI" panose="020B0604030504040204" pitchFamily="50" charset="-128"/>
                <a:ea typeface="Meiryo UI" panose="020B0604030504040204" pitchFamily="50" charset="-128"/>
              </a:rPr>
              <a:t>い</a:t>
            </a:r>
            <a:r>
              <a:rPr lang="ja-JP" altLang="en-US" sz="1400" dirty="0" smtClean="0">
                <a:latin typeface="Meiryo UI" panose="020B0604030504040204" pitchFamily="50" charset="-128"/>
                <a:ea typeface="Meiryo UI" panose="020B0604030504040204" pitchFamily="50" charset="-128"/>
              </a:rPr>
              <a:t>る</a:t>
            </a:r>
            <a:r>
              <a:rPr lang="ja-JP" altLang="ja-JP"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pPr marL="174625" indent="-174625"/>
            <a:endParaRPr lang="ja-JP" altLang="ja-JP" sz="1400" dirty="0">
              <a:latin typeface="Meiryo UI" panose="020B0604030504040204" pitchFamily="50" charset="-128"/>
              <a:ea typeface="Meiryo UI" panose="020B0604030504040204" pitchFamily="50" charset="-128"/>
            </a:endParaRPr>
          </a:p>
          <a:p>
            <a:pPr marL="174625" indent="-174625"/>
            <a:r>
              <a:rPr lang="ja-JP" altLang="ja-JP" sz="1400" dirty="0" smtClean="0">
                <a:latin typeface="Meiryo UI" panose="020B0604030504040204" pitchFamily="50" charset="-128"/>
                <a:ea typeface="Meiryo UI" panose="020B0604030504040204" pitchFamily="50" charset="-128"/>
              </a:rPr>
              <a:t>〇</a:t>
            </a:r>
            <a:r>
              <a:rPr lang="ja-JP" altLang="en-US" sz="1400" dirty="0" smtClean="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課題</a:t>
            </a:r>
            <a:r>
              <a:rPr lang="ja-JP" altLang="ja-JP" sz="1400" dirty="0">
                <a:latin typeface="Meiryo UI" panose="020B0604030504040204" pitchFamily="50" charset="-128"/>
                <a:ea typeface="Meiryo UI" panose="020B0604030504040204" pitchFamily="50" charset="-128"/>
              </a:rPr>
              <a:t>となっている要因については「必要な人材が確保できないため」を選択した市町村が</a:t>
            </a:r>
            <a:r>
              <a:rPr lang="ja-JP" altLang="ja-JP" sz="1400" dirty="0" smtClean="0">
                <a:latin typeface="Meiryo UI" panose="020B0604030504040204" pitchFamily="50" charset="-128"/>
                <a:ea typeface="Meiryo UI" panose="020B0604030504040204" pitchFamily="50" charset="-128"/>
              </a:rPr>
              <a:t>最も多</a:t>
            </a:r>
            <a:r>
              <a:rPr lang="ja-JP" altLang="en-US" sz="1400" dirty="0">
                <a:latin typeface="Meiryo UI" panose="020B0604030504040204" pitchFamily="50" charset="-128"/>
                <a:ea typeface="Meiryo UI" panose="020B0604030504040204" pitchFamily="50" charset="-128"/>
              </a:rPr>
              <a:t>い</a:t>
            </a:r>
            <a:r>
              <a:rPr lang="ja-JP" altLang="ja-JP" sz="1400" dirty="0" smtClean="0">
                <a:latin typeface="Meiryo UI" panose="020B0604030504040204" pitchFamily="50" charset="-128"/>
                <a:ea typeface="Meiryo UI" panose="020B0604030504040204" pitchFamily="50" charset="-128"/>
              </a:rPr>
              <a:t>。</a:t>
            </a:r>
            <a:endParaRPr lang="ja-JP" altLang="ja-JP" sz="1400" dirty="0">
              <a:latin typeface="Meiryo UI" panose="020B0604030504040204" pitchFamily="50" charset="-128"/>
              <a:ea typeface="Meiryo UI" panose="020B0604030504040204" pitchFamily="50" charset="-128"/>
            </a:endParaRPr>
          </a:p>
        </p:txBody>
      </p:sp>
      <p:graphicFrame>
        <p:nvGraphicFramePr>
          <p:cNvPr id="8" name="グラフ 7"/>
          <p:cNvGraphicFramePr>
            <a:graphicFrameLocks/>
          </p:cNvGraphicFramePr>
          <p:nvPr>
            <p:extLst>
              <p:ext uri="{D42A27DB-BD31-4B8C-83A1-F6EECF244321}">
                <p14:modId xmlns:p14="http://schemas.microsoft.com/office/powerpoint/2010/main" val="2435527376"/>
              </p:ext>
            </p:extLst>
          </p:nvPr>
        </p:nvGraphicFramePr>
        <p:xfrm>
          <a:off x="4958365" y="3348507"/>
          <a:ext cx="4088143" cy="28510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グラフ 8"/>
          <p:cNvGraphicFramePr>
            <a:graphicFrameLocks/>
          </p:cNvGraphicFramePr>
          <p:nvPr>
            <p:extLst>
              <p:ext uri="{D42A27DB-BD31-4B8C-83A1-F6EECF244321}">
                <p14:modId xmlns:p14="http://schemas.microsoft.com/office/powerpoint/2010/main" val="2686256000"/>
              </p:ext>
            </p:extLst>
          </p:nvPr>
        </p:nvGraphicFramePr>
        <p:xfrm>
          <a:off x="308807" y="3348507"/>
          <a:ext cx="4536701" cy="2941203"/>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543296" y="2824387"/>
            <a:ext cx="4067722" cy="523220"/>
          </a:xfrm>
          <a:prstGeom prst="rect">
            <a:avLst/>
          </a:prstGeom>
          <a:noFill/>
        </p:spPr>
        <p:txBody>
          <a:bodyPr wrap="square" rtlCol="0">
            <a:spAutoFit/>
          </a:bodyPr>
          <a:lstStyle/>
          <a:p>
            <a:r>
              <a:rPr kumimoji="1" lang="ja-JP" altLang="en-US" sz="1400" dirty="0"/>
              <a:t>児童発達支援</a:t>
            </a:r>
            <a:r>
              <a:rPr kumimoji="1" lang="ja-JP" altLang="en-US" sz="1400" dirty="0" smtClean="0"/>
              <a:t>センターが担うべき</a:t>
            </a:r>
            <a:r>
              <a:rPr kumimoji="1" lang="en-US" altLang="ja-JP" sz="1400" dirty="0" smtClean="0"/>
              <a:t>4</a:t>
            </a:r>
            <a:r>
              <a:rPr kumimoji="1" lang="ja-JP" altLang="en-US" sz="1400" dirty="0" smtClean="0"/>
              <a:t>機能のうち、課題が残る機能（複数回答）</a:t>
            </a:r>
            <a:endParaRPr kumimoji="1" lang="ja-JP" altLang="en-US" sz="1400" dirty="0"/>
          </a:p>
        </p:txBody>
      </p:sp>
      <p:sp>
        <p:nvSpPr>
          <p:cNvPr id="10" name="テキスト ボックス 9"/>
          <p:cNvSpPr txBox="1"/>
          <p:nvPr/>
        </p:nvSpPr>
        <p:spPr>
          <a:xfrm>
            <a:off x="5919085" y="2932108"/>
            <a:ext cx="2166702" cy="307777"/>
          </a:xfrm>
          <a:prstGeom prst="rect">
            <a:avLst/>
          </a:prstGeom>
          <a:noFill/>
        </p:spPr>
        <p:txBody>
          <a:bodyPr wrap="square" rtlCol="0">
            <a:spAutoFit/>
          </a:bodyPr>
          <a:lstStyle/>
          <a:p>
            <a:r>
              <a:rPr kumimoji="1" lang="ja-JP" altLang="en-US" sz="1400" dirty="0"/>
              <a:t>課題となって</a:t>
            </a:r>
            <a:r>
              <a:rPr kumimoji="1" lang="ja-JP" altLang="en-US" sz="1400" dirty="0" smtClean="0"/>
              <a:t>いる要因</a:t>
            </a:r>
            <a:endParaRPr kumimoji="1" lang="ja-JP" altLang="en-US" sz="1400" dirty="0"/>
          </a:p>
        </p:txBody>
      </p:sp>
      <p:sp>
        <p:nvSpPr>
          <p:cNvPr id="3" name="スライド番号プレースホルダー 2"/>
          <p:cNvSpPr>
            <a:spLocks noGrp="1"/>
          </p:cNvSpPr>
          <p:nvPr>
            <p:ph type="sldNum" sz="quarter" idx="12"/>
          </p:nvPr>
        </p:nvSpPr>
        <p:spPr/>
        <p:txBody>
          <a:bodyPr/>
          <a:lstStyle/>
          <a:p>
            <a:fld id="{814C26D9-F957-4342-B5C6-D93010B49845}" type="slidenum">
              <a:rPr kumimoji="1" lang="ja-JP" altLang="en-US" smtClean="0"/>
              <a:t>10</a:t>
            </a:fld>
            <a:endParaRPr kumimoji="1" lang="ja-JP" altLang="en-US"/>
          </a:p>
        </p:txBody>
      </p:sp>
    </p:spTree>
    <p:extLst>
      <p:ext uri="{BB962C8B-B14F-4D97-AF65-F5344CB8AC3E}">
        <p14:creationId xmlns:p14="http://schemas.microsoft.com/office/powerpoint/2010/main" val="1586841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447239215"/>
              </p:ext>
            </p:extLst>
          </p:nvPr>
        </p:nvGraphicFramePr>
        <p:xfrm>
          <a:off x="97492" y="102667"/>
          <a:ext cx="9046508" cy="408320"/>
        </p:xfrm>
        <a:graphic>
          <a:graphicData uri="http://schemas.openxmlformats.org/drawingml/2006/table">
            <a:tbl>
              <a:tblPr firstRow="1" bandRow="1">
                <a:tableStyleId>{5C22544A-7EE6-4342-B048-85BDC9FD1C3A}</a:tableStyleId>
              </a:tblPr>
              <a:tblGrid>
                <a:gridCol w="9046508">
                  <a:extLst>
                    <a:ext uri="{9D8B030D-6E8A-4147-A177-3AD203B41FA5}">
                      <a16:colId xmlns:a16="http://schemas.microsoft.com/office/drawing/2014/main" val="3360651160"/>
                    </a:ext>
                  </a:extLst>
                </a:gridCol>
              </a:tblGrid>
              <a:tr h="408320">
                <a:tc>
                  <a:txBody>
                    <a:bodyPr/>
                    <a:lstStyle/>
                    <a:p>
                      <a:r>
                        <a:rPr kumimoji="1" lang="en-US" altLang="ja-JP" b="0" dirty="0" smtClean="0">
                          <a:solidFill>
                            <a:schemeClr val="tx1"/>
                          </a:solidFill>
                          <a:latin typeface="Meiryo UI" panose="020B0604030504040204" pitchFamily="50" charset="-128"/>
                          <a:ea typeface="Meiryo UI" panose="020B0604030504040204" pitchFamily="50" charset="-128"/>
                        </a:rPr>
                        <a:t>(9)</a:t>
                      </a:r>
                      <a:r>
                        <a:rPr kumimoji="1" lang="ja-JP" altLang="en-US" b="0" dirty="0" smtClean="0">
                          <a:solidFill>
                            <a:schemeClr val="tx1"/>
                          </a:solidFill>
                          <a:latin typeface="Meiryo UI" panose="020B0604030504040204" pitchFamily="50" charset="-128"/>
                          <a:ea typeface="Meiryo UI" panose="020B0604030504040204" pitchFamily="50" charset="-128"/>
                        </a:rPr>
                        <a:t>　　</a:t>
                      </a:r>
                      <a:r>
                        <a:rPr kumimoji="1" lang="en-US" altLang="ja-JP" b="0" dirty="0" smtClean="0">
                          <a:solidFill>
                            <a:schemeClr val="tx1"/>
                          </a:solidFill>
                          <a:latin typeface="Meiryo UI" panose="020B0604030504040204" pitchFamily="50" charset="-128"/>
                          <a:ea typeface="Meiryo UI" panose="020B0604030504040204" pitchFamily="50" charset="-128"/>
                        </a:rPr>
                        <a:t>(8)</a:t>
                      </a:r>
                      <a:r>
                        <a:rPr kumimoji="1" lang="ja-JP" altLang="en-US" b="0" dirty="0" smtClean="0">
                          <a:solidFill>
                            <a:schemeClr val="tx1"/>
                          </a:solidFill>
                          <a:latin typeface="Meiryo UI" panose="020B0604030504040204" pitchFamily="50" charset="-128"/>
                          <a:ea typeface="Meiryo UI" panose="020B0604030504040204" pitchFamily="50" charset="-128"/>
                        </a:rPr>
                        <a:t>以外の児童発達支援センターについての課題等（自由記載から抜粋）</a:t>
                      </a:r>
                      <a:endParaRPr kumimoji="1" lang="en-US" altLang="ja-JP" b="0" dirty="0" smtClean="0">
                        <a:solidFill>
                          <a:schemeClr val="tx1"/>
                        </a:solidFill>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4569954"/>
                  </a:ext>
                </a:extLst>
              </a:tr>
            </a:tbl>
          </a:graphicData>
        </a:graphic>
      </p:graphicFrame>
      <p:sp>
        <p:nvSpPr>
          <p:cNvPr id="2" name="正方形/長方形 1"/>
          <p:cNvSpPr/>
          <p:nvPr/>
        </p:nvSpPr>
        <p:spPr>
          <a:xfrm>
            <a:off x="231962" y="554490"/>
            <a:ext cx="8912038" cy="6771084"/>
          </a:xfrm>
          <a:prstGeom prst="rect">
            <a:avLst/>
          </a:prstGeom>
        </p:spPr>
        <p:txBody>
          <a:bodyPr wrap="square">
            <a:spAutoFit/>
          </a:bodyPr>
          <a:lstStyle/>
          <a:p>
            <a:pPr marL="174625" indent="-174625"/>
            <a:r>
              <a:rPr lang="ja-JP" altLang="en-US" sz="1400" b="1" dirty="0" smtClean="0"/>
              <a:t>＜法改正に伴う全体的な枠組みづくり＞</a:t>
            </a:r>
            <a:endParaRPr lang="en-US" altLang="ja-JP" sz="1400" b="1" dirty="0" smtClean="0"/>
          </a:p>
          <a:p>
            <a:pPr marL="174625" indent="-174625"/>
            <a:r>
              <a:rPr lang="ja-JP" altLang="en-US" sz="1400" dirty="0" smtClean="0"/>
              <a:t>○</a:t>
            </a:r>
            <a:r>
              <a:rPr lang="ja-JP" altLang="en-US" sz="1400" dirty="0"/>
              <a:t>まずは現在ある市が運営する児童発達支援事業所の移転と児童発達支援センター化をすること。法改正に当たっての課題は出来るところから進めていくこと</a:t>
            </a:r>
            <a:r>
              <a:rPr lang="ja-JP" altLang="en-US" sz="1400" dirty="0" smtClean="0"/>
              <a:t>。</a:t>
            </a:r>
            <a:endParaRPr lang="en-US" altLang="ja-JP" sz="1400" dirty="0" smtClean="0"/>
          </a:p>
          <a:p>
            <a:pPr marL="174625" indent="-174625"/>
            <a:r>
              <a:rPr lang="ja-JP" altLang="en-US" sz="1400" dirty="0"/>
              <a:t>〇児童発達支援センターの地域における</a:t>
            </a:r>
            <a:r>
              <a:rPr lang="ja-JP" altLang="en-US" sz="1400" dirty="0" err="1"/>
              <a:t>障がい</a:t>
            </a:r>
            <a:r>
              <a:rPr lang="ja-JP" altLang="en-US" sz="1400" dirty="0"/>
              <a:t>児支援の中核的役割が法律で明確化されたことで、既存事業の見直しや強化、それに伴う職員体制の整備が必要と考えている</a:t>
            </a:r>
            <a:r>
              <a:rPr lang="ja-JP" altLang="en-US" sz="1400" dirty="0" smtClean="0"/>
              <a:t>。</a:t>
            </a:r>
            <a:endParaRPr lang="en-US" altLang="ja-JP" sz="1400" dirty="0" smtClean="0"/>
          </a:p>
          <a:p>
            <a:pPr marL="174625" indent="-174625"/>
            <a:r>
              <a:rPr lang="ja-JP" altLang="en-US" sz="1400" dirty="0"/>
              <a:t>〇福祉型と医療型の区別がなくなるため、全ての</a:t>
            </a:r>
            <a:r>
              <a:rPr lang="ja-JP" altLang="en-US" sz="1400" dirty="0" err="1"/>
              <a:t>障がい</a:t>
            </a:r>
            <a:r>
              <a:rPr lang="ja-JP" altLang="en-US" sz="1400" dirty="0"/>
              <a:t>児を受け入れる体制の整備が課題</a:t>
            </a:r>
            <a:r>
              <a:rPr lang="ja-JP" altLang="en-US" sz="1400" dirty="0" smtClean="0"/>
              <a:t>。</a:t>
            </a:r>
            <a:endParaRPr lang="en-US" altLang="ja-JP" sz="1400" dirty="0" smtClean="0"/>
          </a:p>
          <a:p>
            <a:pPr marL="174625" indent="-174625"/>
            <a:r>
              <a:rPr lang="ja-JP" altLang="en-US" sz="1400" dirty="0"/>
              <a:t>〇令和５年度中に関連する条例や条例施行規則の改正手続きを行う</a:t>
            </a:r>
            <a:r>
              <a:rPr lang="ja-JP" altLang="en-US" sz="1400" dirty="0" smtClean="0"/>
              <a:t>。</a:t>
            </a:r>
            <a:endParaRPr lang="en-US" altLang="ja-JP" sz="1400" dirty="0" smtClean="0"/>
          </a:p>
          <a:p>
            <a:pPr marL="174625" indent="-174625"/>
            <a:r>
              <a:rPr lang="ja-JP" altLang="en-US" sz="1400" dirty="0"/>
              <a:t>○近隣市町村と合同で設置しており、各市町村全てにおいて児童発達支援センターとしての役割を担うことが難しいと思われるため。</a:t>
            </a:r>
            <a:endParaRPr lang="en-US" altLang="ja-JP" sz="1400" dirty="0"/>
          </a:p>
          <a:p>
            <a:pPr marL="174625" indent="-174625"/>
            <a:r>
              <a:rPr lang="ja-JP" altLang="en-US" sz="1400" dirty="0"/>
              <a:t>○６市町村の委託契約であり、単独の判断で決められるものではない</a:t>
            </a:r>
            <a:r>
              <a:rPr lang="ja-JP" altLang="en-US" sz="1400" dirty="0" smtClean="0"/>
              <a:t>ため。</a:t>
            </a:r>
            <a:endParaRPr lang="en-US" altLang="ja-JP" sz="1400" dirty="0" smtClean="0"/>
          </a:p>
          <a:p>
            <a:pPr marL="174625" indent="-174625"/>
            <a:r>
              <a:rPr lang="ja-JP" altLang="en-US" sz="1400" dirty="0"/>
              <a:t>○単独でセンターを実施していくには、財源の確保等の課題が多い</a:t>
            </a:r>
            <a:r>
              <a:rPr lang="ja-JP" altLang="en-US" sz="1400" dirty="0" smtClean="0"/>
              <a:t>。</a:t>
            </a:r>
            <a:endParaRPr lang="en-US" altLang="ja-JP" sz="1400" dirty="0" smtClean="0"/>
          </a:p>
          <a:p>
            <a:pPr marL="174625" indent="-174625"/>
            <a:endParaRPr lang="en-US" altLang="ja-JP" sz="1400" dirty="0"/>
          </a:p>
          <a:p>
            <a:pPr marL="174625" indent="-174625"/>
            <a:r>
              <a:rPr lang="ja-JP" altLang="en-US" sz="1400" b="1" dirty="0" smtClean="0"/>
              <a:t>＜地域の中核的役割を担うことについて＞</a:t>
            </a:r>
            <a:endParaRPr lang="en-US" altLang="ja-JP" sz="1400" b="1" dirty="0" smtClean="0"/>
          </a:p>
          <a:p>
            <a:pPr marL="174625" indent="-174625"/>
            <a:r>
              <a:rPr lang="ja-JP" altLang="en-US" sz="1400" dirty="0"/>
              <a:t>○地域の</a:t>
            </a:r>
            <a:r>
              <a:rPr lang="ja-JP" altLang="en-US" sz="1400" dirty="0" err="1"/>
              <a:t>障がい</a:t>
            </a:r>
            <a:r>
              <a:rPr lang="ja-JP" altLang="en-US" sz="1400" dirty="0"/>
              <a:t>児の発達支援の入口としての相談機能を果たすことや、地域の児童発達支援事業所及び放課後等デイサービス事業所への専門性を生かした助言を実施することを重点的に取り組むべきと考えていますが、限られた人員の中で、担うべき役割が多く、通園児及び保護者への対応を行いながら、他機関へのアウトリーチをどこまでできるかが課題と考えられます</a:t>
            </a:r>
            <a:r>
              <a:rPr lang="ja-JP" altLang="en-US" sz="1400" dirty="0" smtClean="0"/>
              <a:t>。</a:t>
            </a:r>
            <a:endParaRPr lang="en-US" altLang="ja-JP" sz="1400" dirty="0" smtClean="0"/>
          </a:p>
          <a:p>
            <a:pPr marL="174625" indent="-174625"/>
            <a:r>
              <a:rPr lang="ja-JP" altLang="en-US" sz="1400" dirty="0"/>
              <a:t>○地域の児童発達支援や放課後等デイサービス事業所との連絡</a:t>
            </a:r>
            <a:r>
              <a:rPr lang="ja-JP" altLang="en-US" sz="1400" dirty="0" smtClean="0"/>
              <a:t>組織づくり</a:t>
            </a:r>
            <a:endParaRPr lang="en-US" altLang="ja-JP" sz="1400" dirty="0" smtClean="0"/>
          </a:p>
          <a:p>
            <a:pPr marL="174625" indent="-174625"/>
            <a:endParaRPr lang="en-US" altLang="ja-JP" sz="1400" dirty="0"/>
          </a:p>
          <a:p>
            <a:pPr marL="174625" indent="-174625"/>
            <a:r>
              <a:rPr lang="ja-JP" altLang="en-US" sz="1400" b="1" dirty="0" smtClean="0"/>
              <a:t>＜専門性確保・人材育成について＞</a:t>
            </a:r>
            <a:endParaRPr lang="en-US" altLang="ja-JP" sz="1400" b="1" dirty="0" smtClean="0"/>
          </a:p>
          <a:p>
            <a:pPr marL="174625" indent="-174625"/>
            <a:r>
              <a:rPr lang="ja-JP" altLang="en-US" sz="1400" dirty="0"/>
              <a:t>○様々な課題の</a:t>
            </a:r>
            <a:r>
              <a:rPr lang="ja-JP" altLang="en-US" sz="1400" dirty="0" err="1"/>
              <a:t>障がい</a:t>
            </a:r>
            <a:r>
              <a:rPr lang="ja-JP" altLang="en-US" sz="1400" dirty="0"/>
              <a:t>児に対しての専門性の構築と対応</a:t>
            </a:r>
            <a:r>
              <a:rPr lang="ja-JP" altLang="en-US" sz="1400" dirty="0" smtClean="0"/>
              <a:t>。</a:t>
            </a:r>
            <a:endParaRPr lang="en-US" altLang="ja-JP" sz="1400" dirty="0" smtClean="0"/>
          </a:p>
          <a:p>
            <a:pPr marL="174625" indent="-174625"/>
            <a:r>
              <a:rPr lang="ja-JP" altLang="en-US" sz="1400" dirty="0"/>
              <a:t>○センターとしての専門性・資質</a:t>
            </a:r>
            <a:r>
              <a:rPr lang="ja-JP" altLang="en-US" sz="1400" dirty="0" smtClean="0"/>
              <a:t>向上</a:t>
            </a:r>
            <a:endParaRPr lang="en-US" altLang="ja-JP" sz="1400" dirty="0"/>
          </a:p>
          <a:p>
            <a:pPr marL="174625" indent="-174625"/>
            <a:r>
              <a:rPr lang="ja-JP" altLang="en-US" sz="1400" dirty="0"/>
              <a:t>○専門的なアドバイスができる職員が育って</a:t>
            </a:r>
            <a:r>
              <a:rPr lang="ja-JP" altLang="en-US" sz="1400" dirty="0" smtClean="0"/>
              <a:t>いない</a:t>
            </a:r>
            <a:endParaRPr lang="en-US" altLang="ja-JP" sz="1400" dirty="0" smtClean="0"/>
          </a:p>
          <a:p>
            <a:pPr marL="174625" indent="-174625"/>
            <a:r>
              <a:rPr lang="ja-JP" altLang="en-US" sz="1400" dirty="0"/>
              <a:t>○安定して人材を確保するための方策が必要である。特に、地域へのバックアップ機能を求めるのであれば、それなりの専門性の高さが必要であり、相応の資源が必要である</a:t>
            </a:r>
            <a:r>
              <a:rPr lang="ja-JP" altLang="en-US" sz="1400" dirty="0" smtClean="0"/>
              <a:t>。</a:t>
            </a:r>
            <a:endParaRPr lang="en-US" altLang="ja-JP" sz="1400" dirty="0" smtClean="0"/>
          </a:p>
          <a:p>
            <a:pPr marL="174625" indent="-174625"/>
            <a:endParaRPr lang="en-US" altLang="ja-JP" sz="1400" dirty="0"/>
          </a:p>
          <a:p>
            <a:pPr marL="174625" indent="-174625"/>
            <a:r>
              <a:rPr lang="ja-JP" altLang="en-US" sz="1400" b="1" dirty="0" smtClean="0"/>
              <a:t>＜その他＞</a:t>
            </a:r>
            <a:endParaRPr lang="en-US" altLang="ja-JP" sz="1400" b="1" dirty="0"/>
          </a:p>
          <a:p>
            <a:pPr marL="174625" indent="-174625"/>
            <a:r>
              <a:rPr lang="ja-JP" altLang="en-US" sz="1400" dirty="0"/>
              <a:t>○開所時間が短いため、就労している保護者が利用しにくく年々利用児が減少している。保護者が就労していても利用できるよう利用日や時間を検討していく必要がある</a:t>
            </a:r>
            <a:r>
              <a:rPr lang="ja-JP" altLang="en-US" sz="1400" dirty="0" smtClean="0"/>
              <a:t>。</a:t>
            </a:r>
            <a:endParaRPr lang="en-US" altLang="ja-JP" sz="1400" dirty="0"/>
          </a:p>
          <a:p>
            <a:pPr marL="174625" indent="-174625"/>
            <a:endParaRPr lang="en-US" altLang="ja-JP" sz="1400" dirty="0">
              <a:solidFill>
                <a:srgbClr val="FF0000"/>
              </a:solidFill>
            </a:endParaRPr>
          </a:p>
          <a:p>
            <a:pPr marL="174625" indent="-174625"/>
            <a:endParaRPr lang="en-US" altLang="ja-JP" sz="1400" dirty="0" smtClean="0"/>
          </a:p>
        </p:txBody>
      </p:sp>
      <p:sp>
        <p:nvSpPr>
          <p:cNvPr id="3" name="スライド番号プレースホルダー 2"/>
          <p:cNvSpPr>
            <a:spLocks noGrp="1"/>
          </p:cNvSpPr>
          <p:nvPr>
            <p:ph type="sldNum" sz="quarter" idx="12"/>
          </p:nvPr>
        </p:nvSpPr>
        <p:spPr>
          <a:xfrm>
            <a:off x="6457950" y="6498020"/>
            <a:ext cx="2057400" cy="365125"/>
          </a:xfrm>
        </p:spPr>
        <p:txBody>
          <a:bodyPr/>
          <a:lstStyle/>
          <a:p>
            <a:fld id="{814C26D9-F957-4342-B5C6-D93010B49845}" type="slidenum">
              <a:rPr kumimoji="1" lang="ja-JP" altLang="en-US" smtClean="0"/>
              <a:t>11</a:t>
            </a:fld>
            <a:endParaRPr kumimoji="1" lang="ja-JP" altLang="en-US" dirty="0"/>
          </a:p>
        </p:txBody>
      </p:sp>
    </p:spTree>
    <p:extLst>
      <p:ext uri="{BB962C8B-B14F-4D97-AF65-F5344CB8AC3E}">
        <p14:creationId xmlns:p14="http://schemas.microsoft.com/office/powerpoint/2010/main" val="12114913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283193113"/>
              </p:ext>
            </p:extLst>
          </p:nvPr>
        </p:nvGraphicFramePr>
        <p:xfrm>
          <a:off x="268941" y="156456"/>
          <a:ext cx="8777567" cy="408320"/>
        </p:xfrm>
        <a:graphic>
          <a:graphicData uri="http://schemas.openxmlformats.org/drawingml/2006/table">
            <a:tbl>
              <a:tblPr firstRow="1" bandRow="1">
                <a:tableStyleId>{5C22544A-7EE6-4342-B048-85BDC9FD1C3A}</a:tableStyleId>
              </a:tblPr>
              <a:tblGrid>
                <a:gridCol w="8777567">
                  <a:extLst>
                    <a:ext uri="{9D8B030D-6E8A-4147-A177-3AD203B41FA5}">
                      <a16:colId xmlns:a16="http://schemas.microsoft.com/office/drawing/2014/main" val="3360651160"/>
                    </a:ext>
                  </a:extLst>
                </a:gridCol>
              </a:tblGrid>
              <a:tr h="408320">
                <a:tc>
                  <a:txBody>
                    <a:bodyPr/>
                    <a:lstStyle/>
                    <a:p>
                      <a:r>
                        <a:rPr kumimoji="1" lang="en-US" altLang="ja-JP" b="0" dirty="0" smtClean="0">
                          <a:solidFill>
                            <a:schemeClr val="tx1"/>
                          </a:solidFill>
                          <a:latin typeface="Meiryo UI" panose="020B0604030504040204" pitchFamily="50" charset="-128"/>
                          <a:ea typeface="Meiryo UI" panose="020B0604030504040204" pitchFamily="50" charset="-128"/>
                        </a:rPr>
                        <a:t>(10)</a:t>
                      </a:r>
                      <a:r>
                        <a:rPr kumimoji="1" lang="ja-JP" altLang="en-US" b="0" dirty="0" smtClean="0">
                          <a:solidFill>
                            <a:schemeClr val="tx1"/>
                          </a:solidFill>
                          <a:latin typeface="Meiryo UI" panose="020B0604030504040204" pitchFamily="50" charset="-128"/>
                          <a:ea typeface="Meiryo UI" panose="020B0604030504040204" pitchFamily="50" charset="-128"/>
                        </a:rPr>
                        <a:t>　法改正についての疑問点や不明点（自由記載から抜粋）</a:t>
                      </a:r>
                      <a:endParaRPr kumimoji="1" lang="en-US" altLang="ja-JP" b="0" dirty="0" smtClean="0">
                        <a:solidFill>
                          <a:schemeClr val="tx1"/>
                        </a:solidFill>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4569954"/>
                  </a:ext>
                </a:extLst>
              </a:tr>
            </a:tbl>
          </a:graphicData>
        </a:graphic>
      </p:graphicFrame>
      <p:sp>
        <p:nvSpPr>
          <p:cNvPr id="2" name="テキスト ボックス 1"/>
          <p:cNvSpPr txBox="1"/>
          <p:nvPr/>
        </p:nvSpPr>
        <p:spPr>
          <a:xfrm>
            <a:off x="161364" y="685801"/>
            <a:ext cx="8982636" cy="6340197"/>
          </a:xfrm>
          <a:prstGeom prst="rect">
            <a:avLst/>
          </a:prstGeom>
          <a:noFill/>
        </p:spPr>
        <p:txBody>
          <a:bodyPr wrap="square" rtlCol="0">
            <a:spAutoFit/>
          </a:bodyPr>
          <a:lstStyle/>
          <a:p>
            <a:pPr marL="174625" indent="-174625"/>
            <a:r>
              <a:rPr kumimoji="1" lang="ja-JP" altLang="en-US" sz="1400" b="1" dirty="0" smtClean="0">
                <a:latin typeface="Meiryo UI" panose="020B0604030504040204" pitchFamily="50" charset="-128"/>
                <a:ea typeface="Meiryo UI" panose="020B0604030504040204" pitchFamily="50" charset="-128"/>
              </a:rPr>
              <a:t>＜福祉型・医療型の一元化について＞</a:t>
            </a:r>
            <a:endParaRPr kumimoji="1" lang="en-US" altLang="ja-JP" sz="1400" b="1" dirty="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〇</a:t>
            </a:r>
            <a:r>
              <a:rPr kumimoji="1" lang="ja-JP" altLang="en-US" sz="1400" dirty="0">
                <a:latin typeface="Meiryo UI" panose="020B0604030504040204" pitchFamily="50" charset="-128"/>
                <a:ea typeface="Meiryo UI" panose="020B0604030504040204" pitchFamily="50" charset="-128"/>
              </a:rPr>
              <a:t>令和６年度の児童福祉法の一部改正により福祉型・医療型が一元化されるが、それに伴い「児童福祉法に基づく指定通所支援の事業等の人員、設備及び運営に関する基準」「児童福祉施設の設備及び運営に関する基準」も変わるのか</a:t>
            </a: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a:p>
            <a:pPr marL="174625" indent="-174625"/>
            <a:endParaRPr kumimoji="1" lang="ja-JP" altLang="en-US" sz="1400" dirty="0">
              <a:solidFill>
                <a:srgbClr val="FF0000"/>
              </a:solidFill>
              <a:latin typeface="Meiryo UI" panose="020B0604030504040204" pitchFamily="50" charset="-128"/>
              <a:ea typeface="Meiryo UI" panose="020B0604030504040204" pitchFamily="50" charset="-128"/>
            </a:endParaRPr>
          </a:p>
          <a:p>
            <a:pPr marL="174625" indent="-174625"/>
            <a:r>
              <a:rPr kumimoji="1" lang="ja-JP" altLang="en-US" sz="1400" dirty="0">
                <a:latin typeface="Meiryo UI" panose="020B0604030504040204" pitchFamily="50" charset="-128"/>
                <a:ea typeface="Meiryo UI" panose="020B0604030504040204" pitchFamily="50" charset="-128"/>
              </a:rPr>
              <a:t>〇本市の児童発達支援センターは、福祉型・医療型の２施設から構成されているが、類型の一元化により、組織の一元化も必要なのか</a:t>
            </a: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a:p>
            <a:pPr marL="174625" indent="-174625"/>
            <a:endParaRPr kumimoji="1" lang="ja-JP" altLang="en-US" sz="1400" dirty="0">
              <a:solidFill>
                <a:srgbClr val="FF0000"/>
              </a:solidFill>
              <a:latin typeface="Meiryo UI" panose="020B0604030504040204" pitchFamily="50" charset="-128"/>
              <a:ea typeface="Meiryo UI" panose="020B0604030504040204" pitchFamily="50" charset="-128"/>
            </a:endParaRPr>
          </a:p>
          <a:p>
            <a:pPr marL="174625" indent="-174625"/>
            <a:r>
              <a:rPr kumimoji="1" lang="ja-JP" altLang="en-US" sz="1400" dirty="0">
                <a:latin typeface="Meiryo UI" panose="020B0604030504040204" pitchFamily="50" charset="-128"/>
                <a:ea typeface="Meiryo UI" panose="020B0604030504040204" pitchFamily="50" charset="-128"/>
              </a:rPr>
              <a:t>〇類型の一元化により、報酬体系の変更はあるのか。今まで福祉型・医療型だった事業所はどの報酬区分になるのか</a:t>
            </a: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a:solidFill>
                <a:srgbClr val="FF0000"/>
              </a:solidFill>
              <a:latin typeface="Meiryo UI" panose="020B0604030504040204" pitchFamily="50" charset="-128"/>
              <a:ea typeface="Meiryo UI" panose="020B0604030504040204" pitchFamily="50" charset="-128"/>
            </a:endParaRPr>
          </a:p>
          <a:p>
            <a:pPr marL="174625" indent="-174625"/>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実態として、肢体不自由児と知的</a:t>
            </a:r>
            <a:r>
              <a:rPr kumimoji="1" lang="ja-JP" altLang="en-US" sz="1400" dirty="0" err="1">
                <a:latin typeface="Meiryo UI" panose="020B0604030504040204" pitchFamily="50" charset="-128"/>
                <a:ea typeface="Meiryo UI" panose="020B0604030504040204" pitchFamily="50" charset="-128"/>
              </a:rPr>
              <a:t>障がい</a:t>
            </a:r>
            <a:r>
              <a:rPr kumimoji="1" lang="ja-JP" altLang="en-US" sz="1400" dirty="0">
                <a:latin typeface="Meiryo UI" panose="020B0604030504040204" pitchFamily="50" charset="-128"/>
                <a:ea typeface="Meiryo UI" panose="020B0604030504040204" pitchFamily="50" charset="-128"/>
              </a:rPr>
              <a:t>児を同じ空間で過ごすことには危険が伴い、空間を分けざるを得ない状況になりかねないと想定されるが、同じ空間で過ごすことを一元化の目的としているの</a:t>
            </a:r>
            <a:r>
              <a:rPr kumimoji="1" lang="ja-JP" altLang="en-US" sz="1400" dirty="0" smtClean="0">
                <a:latin typeface="Meiryo UI" panose="020B0604030504040204" pitchFamily="50" charset="-128"/>
                <a:ea typeface="Meiryo UI" panose="020B0604030504040204" pitchFamily="50" charset="-128"/>
              </a:rPr>
              <a:t>か。</a:t>
            </a:r>
            <a:endParaRPr kumimoji="1" lang="ja-JP" altLang="en-US" sz="1400" dirty="0">
              <a:solidFill>
                <a:srgbClr val="FF0000"/>
              </a:solidFill>
              <a:latin typeface="Meiryo UI" panose="020B0604030504040204" pitchFamily="50" charset="-128"/>
              <a:ea typeface="Meiryo UI" panose="020B0604030504040204" pitchFamily="50" charset="-128"/>
            </a:endParaRPr>
          </a:p>
          <a:p>
            <a:pPr marL="174625" indent="-174625"/>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○福祉型</a:t>
            </a:r>
            <a:r>
              <a:rPr kumimoji="1" lang="ja-JP" altLang="en-US" sz="1400" dirty="0">
                <a:latin typeface="Meiryo UI" panose="020B0604030504040204" pitchFamily="50" charset="-128"/>
                <a:ea typeface="Meiryo UI" panose="020B0604030504040204" pitchFamily="50" charset="-128"/>
              </a:rPr>
              <a:t>児童発達支援センター及び医療型児童発達支援センターの一元化に伴う、人員配置の基準について、どのように整理するの</a:t>
            </a:r>
            <a:r>
              <a:rPr kumimoji="1" lang="ja-JP" altLang="en-US" sz="1400" dirty="0" smtClean="0">
                <a:latin typeface="Meiryo UI" panose="020B0604030504040204" pitchFamily="50" charset="-128"/>
                <a:ea typeface="Meiryo UI" panose="020B0604030504040204" pitchFamily="50" charset="-128"/>
              </a:rPr>
              <a:t>か。</a:t>
            </a:r>
            <a:endParaRPr kumimoji="1" lang="en-US" altLang="ja-JP" sz="1400" dirty="0" smtClean="0">
              <a:solidFill>
                <a:srgbClr val="FF0000"/>
              </a:solidFill>
              <a:latin typeface="Meiryo UI" panose="020B0604030504040204" pitchFamily="50" charset="-128"/>
              <a:ea typeface="Meiryo UI" panose="020B0604030504040204" pitchFamily="50" charset="-128"/>
            </a:endParaRPr>
          </a:p>
          <a:p>
            <a:pPr marL="174625" indent="-174625"/>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ja-JP" altLang="en-US" sz="1400" b="1" dirty="0" smtClean="0">
                <a:latin typeface="Meiryo UI" panose="020B0604030504040204" pitchFamily="50" charset="-128"/>
                <a:ea typeface="Meiryo UI" panose="020B0604030504040204" pitchFamily="50" charset="-128"/>
              </a:rPr>
              <a:t>＜児童発達支援センターの中核的な役割について＞</a:t>
            </a:r>
            <a:endParaRPr kumimoji="1" lang="en-US" altLang="ja-JP" sz="1400" b="1" dirty="0" smtClean="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中核的な役割として、</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点あげられているが、それぞれ先進事例としてどんな事業や取り組みが行われているか示してもらわないとイメージができない</a:t>
            </a: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a:p>
            <a:pPr marL="174625" indent="-174625"/>
            <a:endParaRPr kumimoji="1" lang="en-US" altLang="ja-JP" sz="1400" dirty="0">
              <a:latin typeface="Meiryo UI" panose="020B0604030504040204" pitchFamily="50" charset="-128"/>
              <a:ea typeface="Meiryo UI" panose="020B0604030504040204" pitchFamily="50" charset="-128"/>
            </a:endParaRPr>
          </a:p>
          <a:p>
            <a:pPr marL="174625" indent="-174625"/>
            <a:r>
              <a:rPr kumimoji="1" lang="ja-JP" altLang="en-US" sz="1400" b="1" dirty="0" smtClean="0">
                <a:latin typeface="Meiryo UI" panose="020B0604030504040204" pitchFamily="50" charset="-128"/>
                <a:ea typeface="Meiryo UI" panose="020B0604030504040204" pitchFamily="50" charset="-128"/>
              </a:rPr>
              <a:t>＜その他＞</a:t>
            </a:r>
            <a:endParaRPr kumimoji="1" lang="en-US" altLang="ja-JP" sz="1400" b="1" dirty="0">
              <a:latin typeface="Meiryo UI" panose="020B0604030504040204" pitchFamily="50" charset="-128"/>
              <a:ea typeface="Meiryo UI" panose="020B0604030504040204" pitchFamily="50" charset="-128"/>
            </a:endParaRPr>
          </a:p>
          <a:p>
            <a:pPr marL="174625" indent="-174625"/>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ja-JP" altLang="en-US" sz="1400" dirty="0">
                <a:latin typeface="Meiryo UI" panose="020B0604030504040204" pitchFamily="50" charset="-128"/>
                <a:ea typeface="Meiryo UI" panose="020B0604030504040204" pitchFamily="50" charset="-128"/>
              </a:rPr>
              <a:t>○例えば地域生活支援事業の巡回支援専門員整備事業ではなく、新子育て交付金で行っている臨床心理士巡回事業として市の心理士が保育所や幼稚園を巡回し情報共有している場合、児童発達支援センターの機能として位置づけ可能か。</a:t>
            </a:r>
            <a:endParaRPr kumimoji="1" lang="en-US" altLang="ja-JP" sz="1400" dirty="0">
              <a:solidFill>
                <a:srgbClr val="FF0000"/>
              </a:solidFill>
              <a:latin typeface="Meiryo UI" panose="020B0604030504040204" pitchFamily="50" charset="-128"/>
              <a:ea typeface="Meiryo UI" panose="020B0604030504040204" pitchFamily="50" charset="-128"/>
            </a:endParaRPr>
          </a:p>
          <a:p>
            <a:pPr marL="174625" indent="-174625"/>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国が設定している単価では、現状でも事業の遂行や人材確保が難しく、市へ補助が求められている。十分な単価設定が必要</a:t>
            </a: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a:p>
            <a:pPr marL="174625" indent="-174625"/>
            <a:endParaRPr kumimoji="1" lang="en-US" altLang="ja-JP" sz="1400" dirty="0">
              <a:latin typeface="Meiryo UI" panose="020B0604030504040204" pitchFamily="50" charset="-128"/>
              <a:ea typeface="Meiryo UI" panose="020B0604030504040204" pitchFamily="50" charset="-128"/>
            </a:endParaRPr>
          </a:p>
          <a:p>
            <a:pPr marL="174625" indent="-174625"/>
            <a:endParaRPr kumimoji="1" lang="en-US" altLang="ja-JP" sz="1400"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814C26D9-F957-4342-B5C6-D93010B49845}" type="slidenum">
              <a:rPr kumimoji="1" lang="ja-JP" altLang="en-US" smtClean="0"/>
              <a:t>12</a:t>
            </a:fld>
            <a:endParaRPr kumimoji="1" lang="ja-JP" altLang="en-US"/>
          </a:p>
        </p:txBody>
      </p:sp>
    </p:spTree>
    <p:extLst>
      <p:ext uri="{BB962C8B-B14F-4D97-AF65-F5344CB8AC3E}">
        <p14:creationId xmlns:p14="http://schemas.microsoft.com/office/powerpoint/2010/main" val="1584705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502332965"/>
              </p:ext>
            </p:extLst>
          </p:nvPr>
        </p:nvGraphicFramePr>
        <p:xfrm>
          <a:off x="268941" y="156456"/>
          <a:ext cx="8777567" cy="408320"/>
        </p:xfrm>
        <a:graphic>
          <a:graphicData uri="http://schemas.openxmlformats.org/drawingml/2006/table">
            <a:tbl>
              <a:tblPr firstRow="1" bandRow="1">
                <a:tableStyleId>{5C22544A-7EE6-4342-B048-85BDC9FD1C3A}</a:tableStyleId>
              </a:tblPr>
              <a:tblGrid>
                <a:gridCol w="8777567">
                  <a:extLst>
                    <a:ext uri="{9D8B030D-6E8A-4147-A177-3AD203B41FA5}">
                      <a16:colId xmlns:a16="http://schemas.microsoft.com/office/drawing/2014/main" val="3360651160"/>
                    </a:ext>
                  </a:extLst>
                </a:gridCol>
              </a:tblGrid>
              <a:tr h="408320">
                <a:tc>
                  <a:txBody>
                    <a:bodyPr/>
                    <a:lstStyle/>
                    <a:p>
                      <a:r>
                        <a:rPr kumimoji="1" lang="en-US" altLang="ja-JP" b="0" dirty="0" smtClean="0">
                          <a:solidFill>
                            <a:schemeClr val="tx1"/>
                          </a:solidFill>
                          <a:latin typeface="Meiryo UI" panose="020B0604030504040204" pitchFamily="50" charset="-128"/>
                          <a:ea typeface="Meiryo UI" panose="020B0604030504040204" pitchFamily="50" charset="-128"/>
                        </a:rPr>
                        <a:t>(11)</a:t>
                      </a:r>
                      <a:r>
                        <a:rPr kumimoji="1" lang="ja-JP" altLang="en-US" b="0" dirty="0" smtClean="0">
                          <a:solidFill>
                            <a:schemeClr val="tx1"/>
                          </a:solidFill>
                          <a:latin typeface="Meiryo UI" panose="020B0604030504040204" pitchFamily="50" charset="-128"/>
                          <a:ea typeface="Meiryo UI" panose="020B0604030504040204" pitchFamily="50" charset="-128"/>
                        </a:rPr>
                        <a:t>　大阪府発達支援拠点に期待する機能</a:t>
                      </a:r>
                      <a:endParaRPr kumimoji="1" lang="en-US" altLang="ja-JP" b="0" dirty="0" smtClean="0">
                        <a:solidFill>
                          <a:schemeClr val="tx1"/>
                        </a:solidFill>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4569954"/>
                  </a:ext>
                </a:extLst>
              </a:tr>
            </a:tbl>
          </a:graphicData>
        </a:graphic>
      </p:graphicFrame>
      <p:graphicFrame>
        <p:nvGraphicFramePr>
          <p:cNvPr id="6" name="グラフ 5"/>
          <p:cNvGraphicFramePr>
            <a:graphicFrameLocks/>
          </p:cNvGraphicFramePr>
          <p:nvPr>
            <p:extLst>
              <p:ext uri="{D42A27DB-BD31-4B8C-83A1-F6EECF244321}">
                <p14:modId xmlns:p14="http://schemas.microsoft.com/office/powerpoint/2010/main" val="764529096"/>
              </p:ext>
            </p:extLst>
          </p:nvPr>
        </p:nvGraphicFramePr>
        <p:xfrm>
          <a:off x="623606" y="2259105"/>
          <a:ext cx="8068235" cy="4262719"/>
        </p:xfrm>
        <a:graphic>
          <a:graphicData uri="http://schemas.openxmlformats.org/drawingml/2006/chart">
            <c:chart xmlns:c="http://schemas.openxmlformats.org/drawingml/2006/chart" xmlns:r="http://schemas.openxmlformats.org/officeDocument/2006/relationships" r:id="rId2"/>
          </a:graphicData>
        </a:graphic>
      </p:graphicFrame>
      <p:sp>
        <p:nvSpPr>
          <p:cNvPr id="8" name="正方形/長方形 7"/>
          <p:cNvSpPr/>
          <p:nvPr/>
        </p:nvSpPr>
        <p:spPr>
          <a:xfrm>
            <a:off x="927847" y="995081"/>
            <a:ext cx="8118661" cy="1264024"/>
          </a:xfrm>
          <a:prstGeom prst="rect">
            <a:avLst/>
          </a:prstGeom>
          <a:solidFill>
            <a:schemeClr val="accent4">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marL="174625" indent="-174625"/>
            <a:r>
              <a:rPr kumimoji="1" lang="ja-JP" altLang="en-US" sz="1400" dirty="0" smtClean="0">
                <a:latin typeface="Meiryo UI" panose="020B0604030504040204" pitchFamily="50" charset="-128"/>
                <a:ea typeface="Meiryo UI" panose="020B0604030504040204" pitchFamily="50" charset="-128"/>
              </a:rPr>
              <a:t>○　センターを設置・確保してる</a:t>
            </a:r>
            <a:r>
              <a:rPr kumimoji="1" lang="en-US" altLang="ja-JP" sz="1400" dirty="0" smtClean="0">
                <a:latin typeface="Meiryo UI" panose="020B0604030504040204" pitchFamily="50" charset="-128"/>
                <a:ea typeface="Meiryo UI" panose="020B0604030504040204" pitchFamily="50" charset="-128"/>
              </a:rPr>
              <a:t>32</a:t>
            </a:r>
            <a:r>
              <a:rPr kumimoji="1" lang="ja-JP" altLang="en-US" sz="1400" dirty="0" smtClean="0">
                <a:latin typeface="Meiryo UI" panose="020B0604030504040204" pitchFamily="50" charset="-128"/>
                <a:ea typeface="Meiryo UI" panose="020B0604030504040204" pitchFamily="50" charset="-128"/>
              </a:rPr>
              <a:t>市町村において、センターの機能強化に向け大阪府発達支援拠点の活用を希望する市町村は</a:t>
            </a:r>
            <a:r>
              <a:rPr kumimoji="1" lang="en-US" altLang="ja-JP" sz="1400" dirty="0" smtClean="0">
                <a:latin typeface="Meiryo UI" panose="020B0604030504040204" pitchFamily="50" charset="-128"/>
                <a:ea typeface="Meiryo UI" panose="020B0604030504040204" pitchFamily="50" charset="-128"/>
              </a:rPr>
              <a:t>27</a:t>
            </a:r>
            <a:r>
              <a:rPr kumimoji="1" lang="ja-JP" altLang="en-US" sz="1400" dirty="0" smtClean="0">
                <a:latin typeface="Meiryo UI" panose="020B0604030504040204" pitchFamily="50" charset="-128"/>
                <a:ea typeface="Meiryo UI" panose="020B0604030504040204" pitchFamily="50" charset="-128"/>
              </a:rPr>
              <a:t>市町村（９割）であった。</a:t>
            </a:r>
            <a:endParaRPr kumimoji="1" lang="en-US" altLang="ja-JP" sz="1400" dirty="0" smtClean="0">
              <a:latin typeface="Meiryo UI" panose="020B0604030504040204" pitchFamily="50" charset="-128"/>
              <a:ea typeface="Meiryo UI" panose="020B0604030504040204" pitchFamily="50" charset="-128"/>
            </a:endParaRPr>
          </a:p>
          <a:p>
            <a:pPr marL="174625" indent="-174625"/>
            <a:endParaRPr kumimoji="1" lang="en-US" altLang="ja-JP" sz="1400" dirty="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　期待する項目としては、「他の児童発達支援センターとの意見交換の場」を選択した市町村が最も多く、次いで「事業所支援のための研修」、「専門的なノウハウ等によるスーパーバイズ機能」</a:t>
            </a:r>
            <a:r>
              <a:rPr kumimoji="1" lang="ja-JP" altLang="en-US" sz="1400" dirty="0">
                <a:latin typeface="Meiryo UI" panose="020B0604030504040204" pitchFamily="50" charset="-128"/>
                <a:ea typeface="Meiryo UI" panose="020B0604030504040204" pitchFamily="50" charset="-128"/>
              </a:rPr>
              <a:t>である</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814C26D9-F957-4342-B5C6-D93010B49845}" type="slidenum">
              <a:rPr kumimoji="1" lang="ja-JP" altLang="en-US" smtClean="0"/>
              <a:t>13</a:t>
            </a:fld>
            <a:endParaRPr kumimoji="1" lang="ja-JP" altLang="en-US"/>
          </a:p>
        </p:txBody>
      </p:sp>
    </p:spTree>
    <p:extLst>
      <p:ext uri="{BB962C8B-B14F-4D97-AF65-F5344CB8AC3E}">
        <p14:creationId xmlns:p14="http://schemas.microsoft.com/office/powerpoint/2010/main" val="2104922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47918" y="107576"/>
            <a:ext cx="8871696" cy="1169551"/>
          </a:xfrm>
          <a:prstGeom prst="rect">
            <a:avLst/>
          </a:prstGeom>
          <a:noFill/>
          <a:ln>
            <a:solidFill>
              <a:schemeClr val="accent1"/>
            </a:solidFill>
            <a:prstDash val="sysDash"/>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参考）大阪府発達支援拠点の活用</a:t>
            </a:r>
            <a:r>
              <a:rPr kumimoji="1" lang="ja-JP" altLang="en-US" sz="1400" dirty="0" smtClean="0">
                <a:latin typeface="Meiryo UI" panose="020B0604030504040204" pitchFamily="50" charset="-128"/>
                <a:ea typeface="Meiryo UI" panose="020B0604030504040204" pitchFamily="50" charset="-128"/>
              </a:rPr>
              <a:t>状況と活用希望との関係</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　</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　別途</a:t>
            </a:r>
            <a:r>
              <a:rPr kumimoji="1" lang="ja-JP" altLang="en-US" sz="1400" dirty="0">
                <a:latin typeface="Meiryo UI" panose="020B0604030504040204" pitchFamily="50" charset="-128"/>
                <a:ea typeface="Meiryo UI" panose="020B0604030504040204" pitchFamily="50" charset="-128"/>
              </a:rPr>
              <a:t>調査</a:t>
            </a:r>
            <a:r>
              <a:rPr kumimoji="1" lang="ja-JP" altLang="en-US" sz="1400" dirty="0" smtClean="0">
                <a:latin typeface="Meiryo UI" panose="020B0604030504040204" pitchFamily="50" charset="-128"/>
                <a:ea typeface="Meiryo UI" panose="020B0604030504040204" pitchFamily="50" charset="-128"/>
              </a:rPr>
              <a:t>した「令和</a:t>
            </a:r>
            <a:r>
              <a:rPr kumimoji="1" lang="en-US" altLang="ja-JP" sz="1400" dirty="0" smtClean="0">
                <a:latin typeface="Meiryo UI" panose="020B0604030504040204" pitchFamily="50" charset="-128"/>
                <a:ea typeface="Meiryo UI" panose="020B0604030504040204" pitchFamily="50" charset="-128"/>
              </a:rPr>
              <a:t>3</a:t>
            </a:r>
            <a:r>
              <a:rPr kumimoji="1" lang="ja-JP" altLang="en-US" sz="1400" dirty="0" smtClean="0">
                <a:latin typeface="Meiryo UI" panose="020B0604030504040204" pitchFamily="50" charset="-128"/>
                <a:ea typeface="Meiryo UI" panose="020B0604030504040204" pitchFamily="50" charset="-128"/>
              </a:rPr>
              <a:t>年度における大阪府</a:t>
            </a:r>
            <a:r>
              <a:rPr kumimoji="1" lang="ja-JP" altLang="en-US" sz="1400" dirty="0">
                <a:latin typeface="Meiryo UI" panose="020B0604030504040204" pitchFamily="50" charset="-128"/>
                <a:ea typeface="Meiryo UI" panose="020B0604030504040204" pitchFamily="50" charset="-128"/>
              </a:rPr>
              <a:t>発達支援拠点の</a:t>
            </a:r>
            <a:r>
              <a:rPr kumimoji="1" lang="ja-JP" altLang="en-US" sz="1400" dirty="0" smtClean="0">
                <a:latin typeface="Meiryo UI" panose="020B0604030504040204" pitchFamily="50" charset="-128"/>
                <a:ea typeface="Meiryo UI" panose="020B0604030504040204" pitchFamily="50" charset="-128"/>
              </a:rPr>
              <a:t>活用状況」と</a:t>
            </a:r>
            <a:r>
              <a:rPr kumimoji="1" lang="ja-JP" altLang="en-US" sz="1400" dirty="0">
                <a:latin typeface="Meiryo UI" panose="020B0604030504040204" pitchFamily="50" charset="-128"/>
                <a:ea typeface="Meiryo UI" panose="020B0604030504040204" pitchFamily="50" charset="-128"/>
              </a:rPr>
              <a:t>本調査の「児童発達支援センターの機能強化に向けた大阪府発達支援拠点の活用</a:t>
            </a:r>
            <a:r>
              <a:rPr kumimoji="1" lang="ja-JP" altLang="en-US" sz="1400" dirty="0" smtClean="0">
                <a:latin typeface="Meiryo UI" panose="020B0604030504040204" pitchFamily="50" charset="-128"/>
                <a:ea typeface="Meiryo UI" panose="020B0604030504040204" pitchFamily="50" charset="-128"/>
              </a:rPr>
              <a:t>希望」の両方</a:t>
            </a:r>
            <a:r>
              <a:rPr kumimoji="1" lang="ja-JP" altLang="en-US" sz="1400" dirty="0">
                <a:latin typeface="Meiryo UI" panose="020B0604030504040204" pitchFamily="50" charset="-128"/>
                <a:ea typeface="Meiryo UI" panose="020B0604030504040204" pitchFamily="50" charset="-128"/>
              </a:rPr>
              <a:t>とも回答</a:t>
            </a:r>
            <a:r>
              <a:rPr kumimoji="1" lang="ja-JP" altLang="en-US" sz="1400" dirty="0" smtClean="0">
                <a:latin typeface="Meiryo UI" panose="020B0604030504040204" pitchFamily="50" charset="-128"/>
                <a:ea typeface="Meiryo UI" panose="020B0604030504040204" pitchFamily="50" charset="-128"/>
              </a:rPr>
              <a:t>した市町村で、児童</a:t>
            </a:r>
            <a:r>
              <a:rPr kumimoji="1" lang="ja-JP" altLang="en-US" sz="1400" dirty="0">
                <a:latin typeface="Meiryo UI" panose="020B0604030504040204" pitchFamily="50" charset="-128"/>
                <a:ea typeface="Meiryo UI" panose="020B0604030504040204" pitchFamily="50" charset="-128"/>
              </a:rPr>
              <a:t>発達支援センターを設置・確保している</a:t>
            </a:r>
            <a:r>
              <a:rPr kumimoji="1" lang="en-US" altLang="ja-JP" sz="1400" dirty="0" smtClean="0">
                <a:latin typeface="Meiryo UI" panose="020B0604030504040204" pitchFamily="50" charset="-128"/>
                <a:ea typeface="Meiryo UI" panose="020B0604030504040204" pitchFamily="50" charset="-128"/>
              </a:rPr>
              <a:t>28</a:t>
            </a:r>
            <a:r>
              <a:rPr kumimoji="1" lang="ja-JP" altLang="en-US" sz="1400" dirty="0" smtClean="0">
                <a:latin typeface="Meiryo UI" panose="020B0604030504040204" pitchFamily="50" charset="-128"/>
                <a:ea typeface="Meiryo UI" panose="020B0604030504040204" pitchFamily="50" charset="-128"/>
              </a:rPr>
              <a:t>市町村</a:t>
            </a:r>
            <a:r>
              <a:rPr kumimoji="1" lang="ja-JP" altLang="en-US" sz="1400" dirty="0">
                <a:latin typeface="Meiryo UI" panose="020B0604030504040204" pitchFamily="50" charset="-128"/>
                <a:ea typeface="Meiryo UI" panose="020B0604030504040204" pitchFamily="50" charset="-128"/>
              </a:rPr>
              <a:t>について</a:t>
            </a:r>
            <a:r>
              <a:rPr kumimoji="1" lang="ja-JP" altLang="en-US" sz="1400" dirty="0" smtClean="0">
                <a:latin typeface="Meiryo UI" panose="020B0604030504040204" pitchFamily="50" charset="-128"/>
                <a:ea typeface="Meiryo UI" panose="020B0604030504040204" pitchFamily="50" charset="-128"/>
              </a:rPr>
              <a:t>、その活用</a:t>
            </a:r>
            <a:r>
              <a:rPr kumimoji="1" lang="ja-JP" altLang="en-US" sz="1400" dirty="0">
                <a:latin typeface="Meiryo UI" panose="020B0604030504040204" pitchFamily="50" charset="-128"/>
                <a:ea typeface="Meiryo UI" panose="020B0604030504040204" pitchFamily="50" charset="-128"/>
              </a:rPr>
              <a:t>状況と活用希望を関係を</a:t>
            </a:r>
            <a:r>
              <a:rPr kumimoji="1" lang="ja-JP" altLang="en-US" sz="1400" dirty="0" smtClean="0">
                <a:latin typeface="Meiryo UI" panose="020B0604030504040204" pitchFamily="50" charset="-128"/>
                <a:ea typeface="Meiryo UI" panose="020B0604030504040204" pitchFamily="50" charset="-128"/>
              </a:rPr>
              <a:t>分析</a:t>
            </a:r>
            <a:endParaRPr kumimoji="1" lang="en-US" altLang="ja-JP" sz="1400" dirty="0">
              <a:latin typeface="Meiryo UI" panose="020B0604030504040204" pitchFamily="50" charset="-128"/>
              <a:ea typeface="Meiryo UI" panose="020B0604030504040204" pitchFamily="50" charset="-128"/>
            </a:endParaRPr>
          </a:p>
        </p:txBody>
      </p:sp>
      <p:graphicFrame>
        <p:nvGraphicFramePr>
          <p:cNvPr id="6" name="グラフ 5"/>
          <p:cNvGraphicFramePr>
            <a:graphicFrameLocks/>
          </p:cNvGraphicFramePr>
          <p:nvPr>
            <p:extLst>
              <p:ext uri="{D42A27DB-BD31-4B8C-83A1-F6EECF244321}">
                <p14:modId xmlns:p14="http://schemas.microsoft.com/office/powerpoint/2010/main" val="1624693643"/>
              </p:ext>
            </p:extLst>
          </p:nvPr>
        </p:nvGraphicFramePr>
        <p:xfrm>
          <a:off x="0" y="3482787"/>
          <a:ext cx="4667810" cy="2756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グラフ 6"/>
          <p:cNvGraphicFramePr>
            <a:graphicFrameLocks/>
          </p:cNvGraphicFramePr>
          <p:nvPr>
            <p:extLst>
              <p:ext uri="{D42A27DB-BD31-4B8C-83A1-F6EECF244321}">
                <p14:modId xmlns:p14="http://schemas.microsoft.com/office/powerpoint/2010/main" val="2219496788"/>
              </p:ext>
            </p:extLst>
          </p:nvPr>
        </p:nvGraphicFramePr>
        <p:xfrm>
          <a:off x="4277846" y="349623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8" name="正方形/長方形 7"/>
          <p:cNvSpPr/>
          <p:nvPr/>
        </p:nvSpPr>
        <p:spPr>
          <a:xfrm>
            <a:off x="524435" y="1436336"/>
            <a:ext cx="8118661" cy="1873796"/>
          </a:xfrm>
          <a:prstGeom prst="rect">
            <a:avLst/>
          </a:prstGeom>
          <a:solidFill>
            <a:schemeClr val="accent4">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174625" indent="-174625"/>
            <a:r>
              <a:rPr kumimoji="1" lang="ja-JP" altLang="en-US" sz="1400" dirty="0" smtClean="0">
                <a:latin typeface="Meiryo UI" panose="020B0604030504040204" pitchFamily="50" charset="-128"/>
                <a:ea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rPr>
              <a:t>28</a:t>
            </a:r>
            <a:r>
              <a:rPr kumimoji="1" lang="ja-JP" altLang="en-US" sz="1400" dirty="0" smtClean="0">
                <a:latin typeface="Meiryo UI" panose="020B0604030504040204" pitchFamily="50" charset="-128"/>
                <a:ea typeface="Meiryo UI" panose="020B0604030504040204" pitchFamily="50" charset="-128"/>
              </a:rPr>
              <a:t>市町村の</a:t>
            </a:r>
            <a:r>
              <a:rPr kumimoji="1" lang="ja-JP" altLang="en-US" sz="1400" dirty="0">
                <a:latin typeface="Meiryo UI" panose="020B0604030504040204" pitchFamily="50" charset="-128"/>
                <a:ea typeface="Meiryo UI" panose="020B0604030504040204" pitchFamily="50" charset="-128"/>
              </a:rPr>
              <a:t>うち、児童発達支援センターの機能強化に</a:t>
            </a:r>
            <a:r>
              <a:rPr kumimoji="1" lang="ja-JP" altLang="en-US" sz="1400" dirty="0" smtClean="0">
                <a:latin typeface="Meiryo UI" panose="020B0604030504040204" pitchFamily="50" charset="-128"/>
                <a:ea typeface="Meiryo UI" panose="020B0604030504040204" pitchFamily="50" charset="-128"/>
              </a:rPr>
              <a:t>向けて大阪府</a:t>
            </a:r>
            <a:r>
              <a:rPr kumimoji="1" lang="ja-JP" altLang="en-US" sz="1400" dirty="0">
                <a:latin typeface="Meiryo UI" panose="020B0604030504040204" pitchFamily="50" charset="-128"/>
                <a:ea typeface="Meiryo UI" panose="020B0604030504040204" pitchFamily="50" charset="-128"/>
              </a:rPr>
              <a:t>発達支援拠点の</a:t>
            </a:r>
            <a:r>
              <a:rPr kumimoji="1" lang="ja-JP" altLang="en-US" sz="1400" dirty="0" smtClean="0">
                <a:latin typeface="Meiryo UI" panose="020B0604030504040204" pitchFamily="50" charset="-128"/>
                <a:ea typeface="Meiryo UI" panose="020B0604030504040204" pitchFamily="50" charset="-128"/>
              </a:rPr>
              <a:t>活用を希望するところは</a:t>
            </a:r>
            <a:r>
              <a:rPr kumimoji="1" lang="en-US" altLang="ja-JP" sz="1400" dirty="0" smtClean="0">
                <a:latin typeface="Meiryo UI" panose="020B0604030504040204" pitchFamily="50" charset="-128"/>
                <a:ea typeface="Meiryo UI" panose="020B0604030504040204" pitchFamily="50" charset="-128"/>
              </a:rPr>
              <a:t>23</a:t>
            </a:r>
            <a:r>
              <a:rPr kumimoji="1" lang="ja-JP" altLang="en-US" sz="1400" dirty="0" smtClean="0">
                <a:latin typeface="Meiryo UI" panose="020B0604030504040204" pitchFamily="50" charset="-128"/>
                <a:ea typeface="Meiryo UI" panose="020B0604030504040204" pitchFamily="50" charset="-128"/>
              </a:rPr>
              <a:t>市町村（</a:t>
            </a:r>
            <a:r>
              <a:rPr kumimoji="1" lang="en-US" altLang="ja-JP" sz="1400" dirty="0" smtClean="0">
                <a:latin typeface="Meiryo UI" panose="020B0604030504040204" pitchFamily="50" charset="-128"/>
                <a:ea typeface="Meiryo UI" panose="020B0604030504040204" pitchFamily="50" charset="-128"/>
              </a:rPr>
              <a:t>8</a:t>
            </a:r>
            <a:r>
              <a:rPr kumimoji="1" lang="ja-JP" altLang="en-US" sz="1400" dirty="0" smtClean="0">
                <a:latin typeface="Meiryo UI" panose="020B0604030504040204" pitchFamily="50" charset="-128"/>
                <a:ea typeface="Meiryo UI" panose="020B0604030504040204" pitchFamily="50" charset="-128"/>
              </a:rPr>
              <a:t>割）であった。　</a:t>
            </a:r>
            <a:endParaRPr kumimoji="1" lang="en-US" altLang="ja-JP" sz="1400" dirty="0" smtClean="0">
              <a:latin typeface="Meiryo UI" panose="020B0604030504040204" pitchFamily="50" charset="-128"/>
              <a:ea typeface="Meiryo UI" panose="020B0604030504040204" pitchFamily="50" charset="-128"/>
            </a:endParaRPr>
          </a:p>
          <a:p>
            <a:pPr marL="174625" indent="-174625"/>
            <a:endParaRPr kumimoji="1" lang="en-US" altLang="ja-JP" sz="1400" dirty="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　令和</a:t>
            </a:r>
            <a:r>
              <a:rPr kumimoji="1" lang="en-US" altLang="ja-JP" sz="1400" dirty="0" smtClean="0">
                <a:latin typeface="Meiryo UI" panose="020B0604030504040204" pitchFamily="50" charset="-128"/>
                <a:ea typeface="Meiryo UI" panose="020B0604030504040204" pitchFamily="50" charset="-128"/>
              </a:rPr>
              <a:t>3</a:t>
            </a:r>
            <a:r>
              <a:rPr kumimoji="1" lang="ja-JP" altLang="en-US" sz="1400" dirty="0" smtClean="0">
                <a:latin typeface="Meiryo UI" panose="020B0604030504040204" pitchFamily="50" charset="-128"/>
                <a:ea typeface="Meiryo UI" panose="020B0604030504040204" pitchFamily="50" charset="-128"/>
              </a:rPr>
              <a:t>年度に発達支援拠点を活用した実績の有無と活用希望と関係について、希望する</a:t>
            </a:r>
            <a:r>
              <a:rPr kumimoji="1" lang="en-US" altLang="ja-JP" sz="1400" dirty="0" smtClean="0">
                <a:latin typeface="Meiryo UI" panose="020B0604030504040204" pitchFamily="50" charset="-128"/>
                <a:ea typeface="Meiryo UI" panose="020B0604030504040204" pitchFamily="50" charset="-128"/>
              </a:rPr>
              <a:t>23</a:t>
            </a:r>
            <a:r>
              <a:rPr kumimoji="1" lang="ja-JP" altLang="en-US" sz="1400" dirty="0" smtClean="0">
                <a:latin typeface="Meiryo UI" panose="020B0604030504040204" pitchFamily="50" charset="-128"/>
                <a:ea typeface="Meiryo UI" panose="020B0604030504040204" pitchFamily="50" charset="-128"/>
              </a:rPr>
              <a:t>市町村のうち活用実績があるところは</a:t>
            </a:r>
            <a:r>
              <a:rPr kumimoji="1" lang="en-US" altLang="ja-JP" sz="1400" dirty="0" smtClean="0">
                <a:latin typeface="Meiryo UI" panose="020B0604030504040204" pitchFamily="50" charset="-128"/>
                <a:ea typeface="Meiryo UI" panose="020B0604030504040204" pitchFamily="50" charset="-128"/>
              </a:rPr>
              <a:t>15</a:t>
            </a:r>
            <a:r>
              <a:rPr kumimoji="1" lang="ja-JP" altLang="en-US" sz="1400" dirty="0" smtClean="0">
                <a:latin typeface="Meiryo UI" panose="020B0604030504040204" pitchFamily="50" charset="-128"/>
                <a:ea typeface="Meiryo UI" panose="020B0604030504040204" pitchFamily="50" charset="-128"/>
              </a:rPr>
              <a:t>市町村（</a:t>
            </a:r>
            <a:r>
              <a:rPr kumimoji="1" lang="en-US" altLang="ja-JP" sz="1400" dirty="0" smtClean="0">
                <a:latin typeface="Meiryo UI" panose="020B0604030504040204" pitchFamily="50" charset="-128"/>
                <a:ea typeface="Meiryo UI" panose="020B0604030504040204" pitchFamily="50" charset="-128"/>
              </a:rPr>
              <a:t>7</a:t>
            </a:r>
            <a:r>
              <a:rPr kumimoji="1" lang="ja-JP" altLang="en-US" sz="1400" dirty="0" smtClean="0">
                <a:latin typeface="Meiryo UI" panose="020B0604030504040204" pitchFamily="50" charset="-128"/>
                <a:ea typeface="Meiryo UI" panose="020B0604030504040204" pitchFamily="50" charset="-128"/>
              </a:rPr>
              <a:t>割）、実績はないが希望するところは</a:t>
            </a:r>
            <a:r>
              <a:rPr kumimoji="1" lang="en-US" altLang="ja-JP" sz="1400" dirty="0">
                <a:latin typeface="Meiryo UI" panose="020B0604030504040204" pitchFamily="50" charset="-128"/>
                <a:ea typeface="Meiryo UI" panose="020B0604030504040204" pitchFamily="50" charset="-128"/>
              </a:rPr>
              <a:t>8</a:t>
            </a:r>
            <a:r>
              <a:rPr kumimoji="1" lang="ja-JP" altLang="en-US" sz="1400" dirty="0" smtClean="0">
                <a:latin typeface="Meiryo UI" panose="020B0604030504040204" pitchFamily="50" charset="-128"/>
                <a:ea typeface="Meiryo UI" panose="020B0604030504040204" pitchFamily="50" charset="-128"/>
              </a:rPr>
              <a:t>市町村（</a:t>
            </a:r>
            <a:r>
              <a:rPr kumimoji="1" lang="en-US" altLang="ja-JP" sz="1400" dirty="0" smtClean="0">
                <a:latin typeface="Meiryo UI" panose="020B0604030504040204" pitchFamily="50" charset="-128"/>
                <a:ea typeface="Meiryo UI" panose="020B0604030504040204" pitchFamily="50" charset="-128"/>
              </a:rPr>
              <a:t>3</a:t>
            </a:r>
            <a:r>
              <a:rPr kumimoji="1" lang="ja-JP" altLang="en-US" sz="1400" dirty="0" smtClean="0">
                <a:latin typeface="Meiryo UI" panose="020B0604030504040204" pitchFamily="50" charset="-128"/>
                <a:ea typeface="Meiryo UI" panose="020B0604030504040204" pitchFamily="50" charset="-128"/>
              </a:rPr>
              <a:t>割）であった。</a:t>
            </a:r>
            <a:endParaRPr kumimoji="1" lang="en-US" altLang="ja-JP" sz="1400" dirty="0" smtClean="0">
              <a:latin typeface="Meiryo UI" panose="020B0604030504040204" pitchFamily="50" charset="-128"/>
              <a:ea typeface="Meiryo UI" panose="020B0604030504040204" pitchFamily="50" charset="-128"/>
            </a:endParaRPr>
          </a:p>
          <a:p>
            <a:pPr marL="174625" indent="-174625"/>
            <a:endParaRPr kumimoji="1" lang="en-US" altLang="ja-JP" sz="1400" dirty="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なお、大阪府発達支援拠点の活用を</a:t>
            </a:r>
            <a:r>
              <a:rPr kumimoji="1" lang="ja-JP" altLang="en-US" sz="1400" dirty="0" smtClean="0">
                <a:latin typeface="Meiryo UI" panose="020B0604030504040204" pitchFamily="50" charset="-128"/>
                <a:ea typeface="Meiryo UI" panose="020B0604030504040204" pitchFamily="50" charset="-128"/>
              </a:rPr>
              <a:t>希望しないと回答した市町村で、活用実績があるところは１市町村であった。</a:t>
            </a:r>
            <a:endParaRPr kumimoji="1" lang="ja-JP" altLang="en-US" sz="14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814C26D9-F957-4342-B5C6-D93010B49845}" type="slidenum">
              <a:rPr kumimoji="1" lang="ja-JP" altLang="en-US" smtClean="0"/>
              <a:t>14</a:t>
            </a:fld>
            <a:endParaRPr kumimoji="1" lang="ja-JP" altLang="en-US"/>
          </a:p>
        </p:txBody>
      </p:sp>
    </p:spTree>
    <p:extLst>
      <p:ext uri="{BB962C8B-B14F-4D97-AF65-F5344CB8AC3E}">
        <p14:creationId xmlns:p14="http://schemas.microsoft.com/office/powerpoint/2010/main" val="284432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485965855"/>
              </p:ext>
            </p:extLst>
          </p:nvPr>
        </p:nvGraphicFramePr>
        <p:xfrm>
          <a:off x="268941" y="156456"/>
          <a:ext cx="8777567" cy="408320"/>
        </p:xfrm>
        <a:graphic>
          <a:graphicData uri="http://schemas.openxmlformats.org/drawingml/2006/table">
            <a:tbl>
              <a:tblPr firstRow="1" bandRow="1">
                <a:tableStyleId>{5C22544A-7EE6-4342-B048-85BDC9FD1C3A}</a:tableStyleId>
              </a:tblPr>
              <a:tblGrid>
                <a:gridCol w="8777567">
                  <a:extLst>
                    <a:ext uri="{9D8B030D-6E8A-4147-A177-3AD203B41FA5}">
                      <a16:colId xmlns:a16="http://schemas.microsoft.com/office/drawing/2014/main" val="3360651160"/>
                    </a:ext>
                  </a:extLst>
                </a:gridCol>
              </a:tblGrid>
              <a:tr h="408320">
                <a:tc>
                  <a:txBody>
                    <a:bodyPr/>
                    <a:lstStyle/>
                    <a:p>
                      <a:r>
                        <a:rPr kumimoji="1" lang="en-US" altLang="ja-JP" b="0" dirty="0" smtClean="0">
                          <a:solidFill>
                            <a:schemeClr val="tx1"/>
                          </a:solidFill>
                          <a:latin typeface="Meiryo UI" panose="020B0604030504040204" pitchFamily="50" charset="-128"/>
                          <a:ea typeface="Meiryo UI" panose="020B0604030504040204" pitchFamily="50" charset="-128"/>
                        </a:rPr>
                        <a:t>(12)</a:t>
                      </a:r>
                      <a:r>
                        <a:rPr kumimoji="1" lang="ja-JP" altLang="en-US" b="0" dirty="0" smtClean="0">
                          <a:solidFill>
                            <a:schemeClr val="tx1"/>
                          </a:solidFill>
                          <a:latin typeface="Meiryo UI" panose="020B0604030504040204" pitchFamily="50" charset="-128"/>
                          <a:ea typeface="Meiryo UI" panose="020B0604030504040204" pitchFamily="50" charset="-128"/>
                        </a:rPr>
                        <a:t>　未設置市町村における理由や課題</a:t>
                      </a:r>
                      <a:endParaRPr kumimoji="1" lang="en-US" altLang="ja-JP" b="0" dirty="0" smtClean="0">
                        <a:solidFill>
                          <a:schemeClr val="tx1"/>
                        </a:solidFill>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4569954"/>
                  </a:ext>
                </a:extLst>
              </a:tr>
            </a:tbl>
          </a:graphicData>
        </a:graphic>
      </p:graphicFrame>
      <p:graphicFrame>
        <p:nvGraphicFramePr>
          <p:cNvPr id="8" name="グラフ 7"/>
          <p:cNvGraphicFramePr>
            <a:graphicFrameLocks/>
          </p:cNvGraphicFramePr>
          <p:nvPr>
            <p:extLst>
              <p:ext uri="{D42A27DB-BD31-4B8C-83A1-F6EECF244321}">
                <p14:modId xmlns:p14="http://schemas.microsoft.com/office/powerpoint/2010/main" val="3462805711"/>
              </p:ext>
            </p:extLst>
          </p:nvPr>
        </p:nvGraphicFramePr>
        <p:xfrm>
          <a:off x="912718" y="2514599"/>
          <a:ext cx="7490011" cy="4235824"/>
        </p:xfrm>
        <a:graphic>
          <a:graphicData uri="http://schemas.openxmlformats.org/drawingml/2006/chart">
            <c:chart xmlns:c="http://schemas.openxmlformats.org/drawingml/2006/chart" xmlns:r="http://schemas.openxmlformats.org/officeDocument/2006/relationships" r:id="rId2"/>
          </a:graphicData>
        </a:graphic>
      </p:graphicFrame>
      <p:sp>
        <p:nvSpPr>
          <p:cNvPr id="6" name="正方形/長方形 5"/>
          <p:cNvSpPr/>
          <p:nvPr/>
        </p:nvSpPr>
        <p:spPr>
          <a:xfrm>
            <a:off x="927847" y="770964"/>
            <a:ext cx="8118661" cy="1743635"/>
          </a:xfrm>
          <a:prstGeom prst="rect">
            <a:avLst/>
          </a:prstGeom>
          <a:solidFill>
            <a:schemeClr val="accent4">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174625" indent="-174625"/>
            <a:r>
              <a:rPr kumimoji="1" lang="ja-JP" altLang="en-US" sz="1400" dirty="0" smtClean="0">
                <a:latin typeface="Meiryo UI" panose="020B0604030504040204" pitchFamily="50" charset="-128"/>
                <a:ea typeface="Meiryo UI" panose="020B0604030504040204" pitchFamily="50" charset="-128"/>
              </a:rPr>
              <a:t>○　児童発達支援センターが未設置又は確保できていないと回答があったのは、</a:t>
            </a:r>
            <a:r>
              <a:rPr kumimoji="1" lang="en-US" altLang="ja-JP" sz="1400" dirty="0" smtClean="0">
                <a:latin typeface="Meiryo UI" panose="020B0604030504040204" pitchFamily="50" charset="-128"/>
                <a:ea typeface="Meiryo UI" panose="020B0604030504040204" pitchFamily="50" charset="-128"/>
              </a:rPr>
              <a:t>5</a:t>
            </a:r>
            <a:r>
              <a:rPr kumimoji="1" lang="ja-JP" altLang="en-US" sz="1400" dirty="0" smtClean="0">
                <a:latin typeface="Meiryo UI" panose="020B0604030504040204" pitchFamily="50" charset="-128"/>
                <a:ea typeface="Meiryo UI" panose="020B0604030504040204" pitchFamily="50" charset="-128"/>
              </a:rPr>
              <a:t>市町村であった。</a:t>
            </a:r>
            <a:endParaRPr kumimoji="1" lang="en-US" altLang="ja-JP" sz="1400" dirty="0" smtClean="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　その理由について４市町村が「財源確保に課題がある」と回答した。</a:t>
            </a:r>
            <a:endParaRPr kumimoji="1" lang="en-US" altLang="ja-JP" sz="1400" dirty="0" smtClean="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また、「適当な法人がない」「人材確保が難しい」「利用者が見込めない」は、それぞれ３市町村が選択した。　</a:t>
            </a:r>
            <a:endParaRPr kumimoji="1" lang="ja-JP" altLang="en-US" sz="14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814C26D9-F957-4342-B5C6-D93010B49845}" type="slidenum">
              <a:rPr kumimoji="1" lang="ja-JP" altLang="en-US" smtClean="0"/>
              <a:t>15</a:t>
            </a:fld>
            <a:endParaRPr kumimoji="1" lang="ja-JP" altLang="en-US"/>
          </a:p>
        </p:txBody>
      </p:sp>
    </p:spTree>
    <p:extLst>
      <p:ext uri="{BB962C8B-B14F-4D97-AF65-F5344CB8AC3E}">
        <p14:creationId xmlns:p14="http://schemas.microsoft.com/office/powerpoint/2010/main" val="1137710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0" y="559174"/>
            <a:ext cx="9140638" cy="4570319"/>
          </a:xfrm>
          <a:prstGeom prst="rect">
            <a:avLst/>
          </a:prstGeom>
        </p:spPr>
      </p:pic>
      <p:pic>
        <p:nvPicPr>
          <p:cNvPr id="5" name="図 4"/>
          <p:cNvPicPr>
            <a:picLocks noChangeAspect="1"/>
          </p:cNvPicPr>
          <p:nvPr/>
        </p:nvPicPr>
        <p:blipFill>
          <a:blip r:embed="rId3"/>
          <a:stretch>
            <a:fillRect/>
          </a:stretch>
        </p:blipFill>
        <p:spPr>
          <a:xfrm>
            <a:off x="0" y="5129493"/>
            <a:ext cx="9030540" cy="1708950"/>
          </a:xfrm>
          <a:prstGeom prst="rect">
            <a:avLst/>
          </a:prstGeom>
        </p:spPr>
      </p:pic>
      <p:sp>
        <p:nvSpPr>
          <p:cNvPr id="6" name="正方形/長方形 5"/>
          <p:cNvSpPr/>
          <p:nvPr/>
        </p:nvSpPr>
        <p:spPr>
          <a:xfrm>
            <a:off x="4105274" y="6667500"/>
            <a:ext cx="4925265" cy="17094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900" dirty="0" smtClean="0"/>
              <a:t>厚生労働省「</a:t>
            </a:r>
            <a:r>
              <a:rPr lang="ja-JP" altLang="en-US" sz="900" dirty="0"/>
              <a:t>児童福祉法等の一部を改正する法律（令和４年法律第</a:t>
            </a:r>
            <a:r>
              <a:rPr lang="en-US" altLang="ja-JP" sz="900" dirty="0"/>
              <a:t>6 6</a:t>
            </a:r>
            <a:r>
              <a:rPr lang="ja-JP" altLang="en-US" sz="900" dirty="0"/>
              <a:t>号） の</a:t>
            </a:r>
            <a:r>
              <a:rPr lang="ja-JP" altLang="en-US" sz="900" dirty="0" smtClean="0"/>
              <a:t>概要」より </a:t>
            </a:r>
            <a:endParaRPr kumimoji="1" lang="ja-JP" altLang="en-US" sz="900" dirty="0"/>
          </a:p>
        </p:txBody>
      </p:sp>
      <p:sp>
        <p:nvSpPr>
          <p:cNvPr id="2" name="正方形/長方形 1"/>
          <p:cNvSpPr/>
          <p:nvPr/>
        </p:nvSpPr>
        <p:spPr>
          <a:xfrm>
            <a:off x="0" y="0"/>
            <a:ext cx="9140638" cy="3143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rPr>
              <a:t>令和４年６月　改正児童福祉法の内容（児童発達支援センター関係）</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814C26D9-F957-4342-B5C6-D93010B49845}" type="slidenum">
              <a:rPr kumimoji="1" lang="ja-JP" altLang="en-US" smtClean="0"/>
              <a:t>16</a:t>
            </a:fld>
            <a:endParaRPr kumimoji="1" lang="ja-JP" altLang="en-US"/>
          </a:p>
        </p:txBody>
      </p:sp>
    </p:spTree>
    <p:extLst>
      <p:ext uri="{BB962C8B-B14F-4D97-AF65-F5344CB8AC3E}">
        <p14:creationId xmlns:p14="http://schemas.microsoft.com/office/powerpoint/2010/main" val="2983064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147918" y="966692"/>
          <a:ext cx="8821269" cy="3688080"/>
        </p:xfrm>
        <a:graphic>
          <a:graphicData uri="http://schemas.openxmlformats.org/drawingml/2006/table">
            <a:tbl>
              <a:tblPr firstRow="1" bandRow="1">
                <a:tableStyleId>{5C22544A-7EE6-4342-B048-85BDC9FD1C3A}</a:tableStyleId>
              </a:tblPr>
              <a:tblGrid>
                <a:gridCol w="4363060">
                  <a:extLst>
                    <a:ext uri="{9D8B030D-6E8A-4147-A177-3AD203B41FA5}">
                      <a16:colId xmlns:a16="http://schemas.microsoft.com/office/drawing/2014/main" val="2150851103"/>
                    </a:ext>
                  </a:extLst>
                </a:gridCol>
                <a:gridCol w="4458209">
                  <a:extLst>
                    <a:ext uri="{9D8B030D-6E8A-4147-A177-3AD203B41FA5}">
                      <a16:colId xmlns:a16="http://schemas.microsoft.com/office/drawing/2014/main" val="2510412239"/>
                    </a:ext>
                  </a:extLst>
                </a:gridCol>
              </a:tblGrid>
              <a:tr h="252508">
                <a:tc>
                  <a:txBody>
                    <a:bodyPr/>
                    <a:lstStyle/>
                    <a:p>
                      <a:pPr algn="ctr"/>
                      <a:r>
                        <a:rPr kumimoji="1" lang="ja-JP" altLang="en-US" sz="1400" dirty="0" smtClean="0">
                          <a:latin typeface="Meiryo UI" panose="020B0604030504040204" pitchFamily="50" charset="-128"/>
                          <a:ea typeface="Meiryo UI" panose="020B0604030504040204" pitchFamily="50" charset="-128"/>
                        </a:rPr>
                        <a:t>新</a:t>
                      </a:r>
                      <a:endParaRPr kumimoji="1" lang="ja-JP" altLang="en-US" sz="1400" dirty="0">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t>旧</a:t>
                      </a:r>
                      <a:endParaRPr kumimoji="1" lang="ja-JP" altLang="en-US" sz="1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4322989"/>
                  </a:ext>
                </a:extLst>
              </a:tr>
              <a:tr h="2840103">
                <a:tc>
                  <a:txBody>
                    <a:bodyPr/>
                    <a:lstStyle/>
                    <a:p>
                      <a:pPr marL="174625" indent="-174625" algn="just">
                        <a:lnSpc>
                          <a:spcPct val="150000"/>
                        </a:lnSpc>
                      </a:pPr>
                      <a:r>
                        <a:rPr kumimoji="1" lang="ja-JP" altLang="en-US" sz="1200" dirty="0" smtClean="0">
                          <a:latin typeface="Meiryo UI" panose="020B0604030504040204" pitchFamily="50" charset="-128"/>
                          <a:ea typeface="Meiryo UI" panose="020B0604030504040204" pitchFamily="50" charset="-128"/>
                        </a:rPr>
                        <a:t>第四十三条　児童発達支援センターは、</a:t>
                      </a:r>
                      <a:r>
                        <a:rPr kumimoji="1" lang="ja-JP" altLang="en-US" sz="1200" b="1" u="sng" dirty="0" smtClean="0">
                          <a:latin typeface="Meiryo UI" panose="020B0604030504040204" pitchFamily="50" charset="-128"/>
                          <a:ea typeface="Meiryo UI" panose="020B0604030504040204" pitchFamily="50" charset="-128"/>
                        </a:rPr>
                        <a:t>地域の障害児の健全な発達において中核的な役割を担う機関として</a:t>
                      </a:r>
                      <a:r>
                        <a:rPr kumimoji="1" lang="ja-JP" altLang="en-US" sz="1200" dirty="0" smtClean="0">
                          <a:latin typeface="Meiryo UI" panose="020B0604030504040204" pitchFamily="50" charset="-128"/>
                          <a:ea typeface="Meiryo UI" panose="020B0604030504040204" pitchFamily="50" charset="-128"/>
                        </a:rPr>
                        <a:t>、障害児を日々保護者の下から通わせて、</a:t>
                      </a:r>
                      <a:r>
                        <a:rPr kumimoji="1" lang="ja-JP" altLang="en-US" sz="1200" b="1" u="sng" dirty="0" smtClean="0">
                          <a:latin typeface="Meiryo UI" panose="020B0604030504040204" pitchFamily="50" charset="-128"/>
                          <a:ea typeface="Meiryo UI" panose="020B0604030504040204" pitchFamily="50" charset="-128"/>
                        </a:rPr>
                        <a:t>高度の専門的な知識及び技術を必要とする児童発達支援を提供し、あわせて障害児の家族、指定障害児通所事業者その他の関係者に対し、相談、専門的な助言その他の必要な援助を行う</a:t>
                      </a:r>
                      <a:r>
                        <a:rPr kumimoji="1" lang="ja-JP" altLang="en-US" sz="1200" dirty="0" smtClean="0">
                          <a:latin typeface="Meiryo UI" panose="020B0604030504040204" pitchFamily="50" charset="-128"/>
                          <a:ea typeface="Meiryo UI" panose="020B0604030504040204" pitchFamily="50" charset="-128"/>
                        </a:rPr>
                        <a:t>ことを目的とする施設とする。</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4625" indent="-174625" algn="just">
                        <a:lnSpc>
                          <a:spcPct val="150000"/>
                        </a:lnSpc>
                      </a:pPr>
                      <a:r>
                        <a:rPr kumimoji="1" lang="ja-JP" altLang="en-US" sz="1200" dirty="0" smtClean="0">
                          <a:latin typeface="Meiryo UI" panose="020B0604030504040204" pitchFamily="50" charset="-128"/>
                          <a:ea typeface="Meiryo UI" panose="020B0604030504040204" pitchFamily="50" charset="-128"/>
                        </a:rPr>
                        <a:t>第四十三条　児童発達支援センターは、</a:t>
                      </a:r>
                      <a:r>
                        <a:rPr kumimoji="1" lang="ja-JP" altLang="en-US" sz="1200" b="1" u="sng" dirty="0" smtClean="0">
                          <a:latin typeface="Meiryo UI" panose="020B0604030504040204" pitchFamily="50" charset="-128"/>
                          <a:ea typeface="Meiryo UI" panose="020B0604030504040204" pitchFamily="50" charset="-128"/>
                        </a:rPr>
                        <a:t>次の各号に掲げる区分に応じ</a:t>
                      </a:r>
                      <a:r>
                        <a:rPr kumimoji="1" lang="ja-JP" altLang="en-US" sz="1200" dirty="0" smtClean="0">
                          <a:latin typeface="Meiryo UI" panose="020B0604030504040204" pitchFamily="50" charset="-128"/>
                          <a:ea typeface="Meiryo UI" panose="020B0604030504040204" pitchFamily="50" charset="-128"/>
                        </a:rPr>
                        <a:t>、障害児を日々保護者の下から通わせて、</a:t>
                      </a:r>
                      <a:r>
                        <a:rPr kumimoji="1" lang="ja-JP" altLang="en-US" sz="1200" b="1" u="sng" dirty="0" smtClean="0">
                          <a:latin typeface="Meiryo UI" panose="020B0604030504040204" pitchFamily="50" charset="-128"/>
                          <a:ea typeface="Meiryo UI" panose="020B0604030504040204" pitchFamily="50" charset="-128"/>
                        </a:rPr>
                        <a:t>当該各号に定める支援を提供する</a:t>
                      </a:r>
                      <a:r>
                        <a:rPr kumimoji="1" lang="ja-JP" altLang="en-US" sz="1200" dirty="0" smtClean="0">
                          <a:latin typeface="Meiryo UI" panose="020B0604030504040204" pitchFamily="50" charset="-128"/>
                          <a:ea typeface="Meiryo UI" panose="020B0604030504040204" pitchFamily="50" charset="-128"/>
                        </a:rPr>
                        <a:t>ことを目的とする施設とする。</a:t>
                      </a:r>
                    </a:p>
                    <a:p>
                      <a:pPr algn="just">
                        <a:lnSpc>
                          <a:spcPct val="150000"/>
                        </a:lnSpc>
                      </a:pPr>
                      <a:r>
                        <a:rPr kumimoji="1" lang="ja-JP" altLang="en-US" sz="1200" dirty="0" smtClean="0">
                          <a:latin typeface="Meiryo UI" panose="020B0604030504040204" pitchFamily="50" charset="-128"/>
                          <a:ea typeface="Meiryo UI" panose="020B0604030504040204" pitchFamily="50" charset="-128"/>
                        </a:rPr>
                        <a:t>　</a:t>
                      </a:r>
                      <a:endParaRPr kumimoji="1" lang="en-US" altLang="ja-JP" sz="1200" dirty="0" smtClean="0">
                        <a:latin typeface="Meiryo UI" panose="020B0604030504040204" pitchFamily="50" charset="-128"/>
                        <a:ea typeface="Meiryo UI" panose="020B0604030504040204" pitchFamily="50" charset="-128"/>
                      </a:endParaRPr>
                    </a:p>
                    <a:p>
                      <a:pPr algn="just">
                        <a:lnSpc>
                          <a:spcPct val="150000"/>
                        </a:lnSpc>
                      </a:pPr>
                      <a:endParaRPr kumimoji="1" lang="en-US" altLang="ja-JP" sz="1200" dirty="0" smtClean="0">
                        <a:latin typeface="Meiryo UI" panose="020B0604030504040204" pitchFamily="50" charset="-128"/>
                        <a:ea typeface="Meiryo UI" panose="020B0604030504040204" pitchFamily="50" charset="-128"/>
                      </a:endParaRPr>
                    </a:p>
                    <a:p>
                      <a:pPr algn="just">
                        <a:lnSpc>
                          <a:spcPct val="150000"/>
                        </a:lnSpc>
                      </a:pPr>
                      <a:endParaRPr kumimoji="1" lang="en-US" altLang="ja-JP" sz="1200" dirty="0" smtClean="0">
                        <a:latin typeface="Meiryo UI" panose="020B0604030504040204" pitchFamily="50" charset="-128"/>
                        <a:ea typeface="Meiryo UI" panose="020B0604030504040204" pitchFamily="50" charset="-128"/>
                      </a:endParaRPr>
                    </a:p>
                    <a:p>
                      <a:pPr marL="363538" indent="-188913" algn="just">
                        <a:lnSpc>
                          <a:spcPct val="150000"/>
                        </a:lnSpc>
                      </a:pPr>
                      <a:r>
                        <a:rPr kumimoji="1" lang="ja-JP" altLang="en-US" sz="1200" b="1" u="sng" dirty="0" smtClean="0">
                          <a:latin typeface="Meiryo UI" panose="020B0604030504040204" pitchFamily="50" charset="-128"/>
                          <a:ea typeface="Meiryo UI" panose="020B0604030504040204" pitchFamily="50" charset="-128"/>
                        </a:rPr>
                        <a:t>一　福祉型児童発達支援センター日常生活における基本的動作の指導、独立自活に必要な知識技能の付与又は集団生活への適応のための訓練</a:t>
                      </a:r>
                      <a:endParaRPr kumimoji="1" lang="en-US" altLang="ja-JP" sz="1200" b="1" u="sng" dirty="0" smtClean="0">
                        <a:latin typeface="Meiryo UI" panose="020B0604030504040204" pitchFamily="50" charset="-128"/>
                        <a:ea typeface="Meiryo UI" panose="020B0604030504040204" pitchFamily="50" charset="-128"/>
                      </a:endParaRPr>
                    </a:p>
                    <a:p>
                      <a:pPr marL="363538" indent="-188913" algn="just">
                        <a:lnSpc>
                          <a:spcPct val="150000"/>
                        </a:lnSpc>
                      </a:pPr>
                      <a:r>
                        <a:rPr kumimoji="1" lang="ja-JP" altLang="en-US" sz="1200" b="1" u="sng" dirty="0" smtClean="0">
                          <a:latin typeface="Meiryo UI" panose="020B0604030504040204" pitchFamily="50" charset="-128"/>
                          <a:ea typeface="Meiryo UI" panose="020B0604030504040204" pitchFamily="50" charset="-128"/>
                        </a:rPr>
                        <a:t>二　医療型児童発達支援センター日常生活における基本的動作の指導、独立自活に必要な知識技能の付与又は集団生活への適応のための訓練及び治療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9643765"/>
                  </a:ext>
                </a:extLst>
              </a:tr>
            </a:tbl>
          </a:graphicData>
        </a:graphic>
      </p:graphicFrame>
      <p:sp>
        <p:nvSpPr>
          <p:cNvPr id="3" name="正方形/長方形 2"/>
          <p:cNvSpPr/>
          <p:nvPr/>
        </p:nvSpPr>
        <p:spPr>
          <a:xfrm>
            <a:off x="0" y="0"/>
            <a:ext cx="9140638" cy="3143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rPr>
              <a:t>令和４年６月　改正児童福祉法</a:t>
            </a:r>
            <a:r>
              <a:rPr kumimoji="1" lang="ja-JP" altLang="en-US" sz="1600" b="1" smtClean="0">
                <a:solidFill>
                  <a:schemeClr val="tx1"/>
                </a:solidFill>
                <a:latin typeface="Meiryo UI" panose="020B0604030504040204" pitchFamily="50" charset="-128"/>
                <a:ea typeface="Meiryo UI" panose="020B0604030504040204" pitchFamily="50" charset="-128"/>
              </a:rPr>
              <a:t>の</a:t>
            </a:r>
            <a:r>
              <a:rPr kumimoji="1" lang="ja-JP" altLang="en-US" sz="1600" b="1" smtClean="0">
                <a:solidFill>
                  <a:schemeClr val="tx1"/>
                </a:solidFill>
                <a:latin typeface="Meiryo UI" panose="020B0604030504040204" pitchFamily="50" charset="-128"/>
                <a:ea typeface="Meiryo UI" panose="020B0604030504040204" pitchFamily="50" charset="-128"/>
              </a:rPr>
              <a:t>新旧対照（</a:t>
            </a:r>
            <a:r>
              <a:rPr kumimoji="1" lang="ja-JP" altLang="en-US" sz="1600" b="1" dirty="0" smtClean="0">
                <a:solidFill>
                  <a:schemeClr val="tx1"/>
                </a:solidFill>
                <a:latin typeface="Meiryo UI" panose="020B0604030504040204" pitchFamily="50" charset="-128"/>
                <a:ea typeface="Meiryo UI" panose="020B0604030504040204" pitchFamily="50" charset="-128"/>
              </a:rPr>
              <a:t>児童発達支援センター関係）</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814C26D9-F957-4342-B5C6-D93010B49845}" type="slidenum">
              <a:rPr kumimoji="1" lang="ja-JP" altLang="en-US" smtClean="0"/>
              <a:t>17</a:t>
            </a:fld>
            <a:endParaRPr kumimoji="1" lang="ja-JP" altLang="en-US"/>
          </a:p>
        </p:txBody>
      </p:sp>
    </p:spTree>
    <p:extLst>
      <p:ext uri="{BB962C8B-B14F-4D97-AF65-F5344CB8AC3E}">
        <p14:creationId xmlns:p14="http://schemas.microsoft.com/office/powerpoint/2010/main" val="2733119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4248993356"/>
              </p:ext>
            </p:extLst>
          </p:nvPr>
        </p:nvGraphicFramePr>
        <p:xfrm>
          <a:off x="160244" y="523875"/>
          <a:ext cx="8820150" cy="5433491"/>
        </p:xfrm>
        <a:graphic>
          <a:graphicData uri="http://schemas.openxmlformats.org/drawingml/2006/table">
            <a:tbl>
              <a:tblPr firstRow="1" bandRow="1">
                <a:tableStyleId>{5C22544A-7EE6-4342-B048-85BDC9FD1C3A}</a:tableStyleId>
              </a:tblPr>
              <a:tblGrid>
                <a:gridCol w="8820150">
                  <a:extLst>
                    <a:ext uri="{9D8B030D-6E8A-4147-A177-3AD203B41FA5}">
                      <a16:colId xmlns:a16="http://schemas.microsoft.com/office/drawing/2014/main" val="3521787159"/>
                    </a:ext>
                  </a:extLst>
                </a:gridCol>
              </a:tblGrid>
              <a:tr h="504394">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「今後の障害児支援の在り方について（報告書）（平成</a:t>
                      </a:r>
                      <a:r>
                        <a:rPr kumimoji="1" lang="en-US" altLang="ja-JP" sz="1400" dirty="0" smtClean="0">
                          <a:solidFill>
                            <a:schemeClr val="tx1"/>
                          </a:solidFill>
                          <a:latin typeface="Meiryo UI" panose="020B0604030504040204" pitchFamily="50" charset="-128"/>
                          <a:ea typeface="Meiryo UI" panose="020B0604030504040204" pitchFamily="50" charset="-128"/>
                        </a:rPr>
                        <a:t>26</a:t>
                      </a:r>
                      <a:r>
                        <a:rPr kumimoji="1" lang="ja-JP" altLang="en-US" sz="1400" dirty="0" smtClean="0">
                          <a:solidFill>
                            <a:schemeClr val="tx1"/>
                          </a:solidFill>
                          <a:latin typeface="Meiryo UI" panose="020B0604030504040204" pitchFamily="50" charset="-128"/>
                          <a:ea typeface="Meiryo UI" panose="020B0604030504040204" pitchFamily="50" charset="-128"/>
                        </a:rPr>
                        <a:t>年７月</a:t>
                      </a:r>
                      <a:r>
                        <a:rPr kumimoji="1" lang="en-US" altLang="ja-JP" sz="1400" dirty="0" smtClean="0">
                          <a:solidFill>
                            <a:schemeClr val="tx1"/>
                          </a:solidFill>
                          <a:latin typeface="Meiryo UI" panose="020B0604030504040204" pitchFamily="50" charset="-128"/>
                          <a:ea typeface="Meiryo UI" panose="020B0604030504040204" pitchFamily="50" charset="-128"/>
                        </a:rPr>
                        <a:t>16</a:t>
                      </a:r>
                      <a:r>
                        <a:rPr kumimoji="1" lang="ja-JP" altLang="en-US" sz="1400" dirty="0" smtClean="0">
                          <a:solidFill>
                            <a:schemeClr val="tx1"/>
                          </a:solidFill>
                          <a:latin typeface="Meiryo UI" panose="020B0604030504040204" pitchFamily="50" charset="-128"/>
                          <a:ea typeface="Meiryo UI" panose="020B0604030504040204" pitchFamily="50" charset="-128"/>
                        </a:rPr>
                        <a:t>日　障害児支援の在り方に関する検討会）</a:t>
                      </a:r>
                      <a:r>
                        <a:rPr kumimoji="1" lang="ja-JP" altLang="en-US" sz="1400" b="0" dirty="0" smtClean="0">
                          <a:solidFill>
                            <a:schemeClr val="tx1"/>
                          </a:solidFill>
                          <a:latin typeface="Meiryo UI" panose="020B0604030504040204" pitchFamily="50" charset="-128"/>
                          <a:ea typeface="Meiryo UI" panose="020B0604030504040204" pitchFamily="50" charset="-128"/>
                        </a:rPr>
                        <a:t>＜３の（１）の①より抜粋＞</a:t>
                      </a:r>
                    </a:p>
                  </a:txBody>
                  <a:tcPr/>
                </a:tc>
                <a:extLst>
                  <a:ext uri="{0D108BD9-81ED-4DB2-BD59-A6C34878D82A}">
                    <a16:rowId xmlns:a16="http://schemas.microsoft.com/office/drawing/2014/main" val="3980433701"/>
                  </a:ext>
                </a:extLst>
              </a:tr>
              <a:tr h="4915331">
                <a:tc>
                  <a:txBody>
                    <a:bodyPr/>
                    <a:lstStyle/>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児童発達支援センターには、その専門的機能を活かし、例えば障害福祉圏域や市町村等を単位として、児童相談所等とも連携しつつ、当該地域で生活している</a:t>
                      </a:r>
                      <a:r>
                        <a:rPr kumimoji="1" lang="ja-JP" altLang="en-US" sz="1200" b="1" u="sng" dirty="0" smtClean="0">
                          <a:latin typeface="Meiryo UI" panose="020B0604030504040204" pitchFamily="50" charset="-128"/>
                          <a:ea typeface="Meiryo UI" panose="020B0604030504040204" pitchFamily="50" charset="-128"/>
                        </a:rPr>
                        <a:t>障害児やその家族からの相談に応じるほか、児童発達支援等の事業所や障害児を受け入れている保育所等への専門的な支援の実施</a:t>
                      </a:r>
                      <a:r>
                        <a:rPr kumimoji="1" lang="ja-JP" altLang="en-US" sz="1200" dirty="0" smtClean="0">
                          <a:latin typeface="Meiryo UI" panose="020B0604030504040204" pitchFamily="50" charset="-128"/>
                          <a:ea typeface="Meiryo UI" panose="020B0604030504040204" pitchFamily="50" charset="-128"/>
                        </a:rPr>
                        <a:t>、</a:t>
                      </a:r>
                      <a:r>
                        <a:rPr kumimoji="1" lang="ja-JP" altLang="en-US" sz="1200" b="1" u="sng" dirty="0" smtClean="0">
                          <a:latin typeface="Meiryo UI" panose="020B0604030504040204" pitchFamily="50" charset="-128"/>
                          <a:ea typeface="Meiryo UI" panose="020B0604030504040204" pitchFamily="50" charset="-128"/>
                        </a:rPr>
                        <a:t>人材育成や地域住民が障害児者に対する理解を深めるための活動を行うなど、当該地域における障害児支援の中核施設としての役割が求められる</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このため、センターは、専門的な知識・経験を地域に還元する観点から、保育所等訪問支援及び障害児相談支援の指定を受けることが必要であり、厚生労働省においては、障害児等療育支援事業等との役割分担も踏まえ、各センターが指定を受けることを促進するための具体的な措置を検討すべきである。</a:t>
                      </a:r>
                      <a:endParaRPr kumimoji="1" lang="en-US" altLang="ja-JP" sz="1200" dirty="0" smtClean="0">
                        <a:latin typeface="Meiryo UI" panose="020B0604030504040204" pitchFamily="50" charset="-128"/>
                        <a:ea typeface="Meiryo UI" panose="020B0604030504040204" pitchFamily="50" charset="-128"/>
                      </a:endParaRPr>
                    </a:p>
                    <a:p>
                      <a:pPr marL="180975" indent="-180975">
                        <a:lnSpc>
                          <a:spcPts val="1700"/>
                        </a:lnSpc>
                      </a:pPr>
                      <a:endParaRPr kumimoji="1" lang="ja-JP" altLang="en-US" sz="1200" dirty="0" smtClean="0">
                        <a:latin typeface="Meiryo UI" panose="020B0604030504040204" pitchFamily="50" charset="-128"/>
                        <a:ea typeface="Meiryo UI" panose="020B0604030504040204" pitchFamily="50" charset="-128"/>
                      </a:endParaRP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本検討会では、障害児の地域社会への参加・包容を促進する観点から、障害児についても保育所等で受け入れることを基本とし、児童発達支援センターの基本的機能を通所支援ではなく保育所等訪問支援等のアウトリーチ型支援へと移行していくべきとの意見も出された。これについては、児童発達支援が通所による利用を中心として組み立てられていることとの関係もあり、制度の枠組み全体の見直しが必要となるが、長期的視点に立ってそのような選択肢も含めて今後検討していくべきである。</a:t>
                      </a:r>
                      <a:endParaRPr kumimoji="1" lang="en-US" altLang="ja-JP" sz="1200" dirty="0" smtClean="0">
                        <a:latin typeface="Meiryo UI" panose="020B0604030504040204" pitchFamily="50" charset="-128"/>
                        <a:ea typeface="Meiryo UI" panose="020B0604030504040204" pitchFamily="50" charset="-128"/>
                      </a:endParaRPr>
                    </a:p>
                    <a:p>
                      <a:pPr marL="180975" indent="-180975">
                        <a:lnSpc>
                          <a:spcPts val="1700"/>
                        </a:lnSpc>
                      </a:pPr>
                      <a:endParaRPr kumimoji="1" lang="ja-JP" altLang="en-US" sz="1200" dirty="0" smtClean="0">
                        <a:latin typeface="Meiryo UI" panose="020B0604030504040204" pitchFamily="50" charset="-128"/>
                        <a:ea typeface="Meiryo UI" panose="020B0604030504040204" pitchFamily="50" charset="-128"/>
                      </a:endParaRP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保護者の「気づき」の段階からの支援についても関与することができるように、</a:t>
                      </a:r>
                      <a:r>
                        <a:rPr kumimoji="1" lang="ja-JP" altLang="en-US" sz="1200" b="1" u="sng" dirty="0" smtClean="0">
                          <a:latin typeface="Meiryo UI" panose="020B0604030504040204" pitchFamily="50" charset="-128"/>
                          <a:ea typeface="Meiryo UI" panose="020B0604030504040204" pitchFamily="50" charset="-128"/>
                        </a:rPr>
                        <a:t>児童発達支援センターにおいては、障害児等療育支援事業や巡回支援専門員整備事業等を受託し、それぞれの役割を踏まえつつ、保育所等訪問支援と併せて車の両輪として実施を進めていくことが望ましい</a:t>
                      </a:r>
                      <a:r>
                        <a:rPr kumimoji="1" lang="ja-JP" altLang="en-US" sz="1200" dirty="0" smtClean="0">
                          <a:latin typeface="Meiryo UI" panose="020B0604030504040204" pitchFamily="50" charset="-128"/>
                          <a:ea typeface="Meiryo UI" panose="020B0604030504040204" pitchFamily="50" charset="-128"/>
                        </a:rPr>
                        <a:t>。また、</a:t>
                      </a:r>
                      <a:r>
                        <a:rPr kumimoji="1" lang="ja-JP" altLang="en-US" sz="1200" b="1" u="sng" dirty="0" smtClean="0">
                          <a:latin typeface="Meiryo UI" panose="020B0604030504040204" pitchFamily="50" charset="-128"/>
                          <a:ea typeface="Meiryo UI" panose="020B0604030504040204" pitchFamily="50" charset="-128"/>
                        </a:rPr>
                        <a:t>障害児相談支援事業の実施に当たっては、</a:t>
                      </a:r>
                      <a:r>
                        <a:rPr kumimoji="1" lang="ja-JP" altLang="en-US" sz="1200" dirty="0" smtClean="0">
                          <a:latin typeface="Meiryo UI" panose="020B0604030504040204" pitchFamily="50" charset="-128"/>
                          <a:ea typeface="Meiryo UI" panose="020B0604030504040204" pitchFamily="50" charset="-128"/>
                        </a:rPr>
                        <a:t>居宅介護、短期入所等の障害福祉サービスを利用する際に一体的な支援が可能となるよう、サービス等利用計画の作成を担当する</a:t>
                      </a:r>
                      <a:r>
                        <a:rPr kumimoji="1" lang="ja-JP" altLang="en-US" sz="1200" b="1" u="sng" dirty="0" smtClean="0">
                          <a:latin typeface="Meiryo UI" panose="020B0604030504040204" pitchFamily="50" charset="-128"/>
                          <a:ea typeface="Meiryo UI" panose="020B0604030504040204" pitchFamily="50" charset="-128"/>
                        </a:rPr>
                        <a:t>特定相談支援事業所の指定を併せて受けた上</a:t>
                      </a:r>
                      <a:r>
                        <a:rPr kumimoji="1" lang="ja-JP" altLang="en-US" sz="12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で、基幹相談支援センター等とも連携し、各地域における支援のネットワークづくりを進めることが望ましい。</a:t>
                      </a:r>
                      <a:endParaRPr kumimoji="1" lang="en-US" altLang="ja-JP" sz="12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180975" indent="-180975">
                        <a:lnSpc>
                          <a:spcPts val="1700"/>
                        </a:lnSpc>
                      </a:pPr>
                      <a:endParaRPr kumimoji="1" lang="ja-JP" altLang="en-US" sz="1200" b="1" u="none"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a:t>
                      </a:r>
                      <a:r>
                        <a:rPr kumimoji="1" lang="ja-JP" altLang="en-US" sz="1200" b="1" u="sng" dirty="0" smtClean="0">
                          <a:latin typeface="Meiryo UI" panose="020B0604030504040204" pitchFamily="50" charset="-128"/>
                          <a:ea typeface="Meiryo UI" panose="020B0604030504040204" pitchFamily="50" charset="-128"/>
                        </a:rPr>
                        <a:t>アウトリーチ型の支援である保育所等訪問支援は、医療型も含めた児童発達支援センターがその専門的な知識・経験を地域に還元する重要なツール</a:t>
                      </a:r>
                      <a:r>
                        <a:rPr kumimoji="1" lang="ja-JP" altLang="en-US" sz="1200" dirty="0" smtClean="0">
                          <a:latin typeface="Meiryo UI" panose="020B0604030504040204" pitchFamily="50" charset="-128"/>
                          <a:ea typeface="Meiryo UI" panose="020B0604030504040204" pitchFamily="50" charset="-128"/>
                        </a:rPr>
                        <a:t>である。さらに多くの関係機関に専門的な知識・経験を還元するために、制度上認められる訪問対象先を拡大し、医療機関や児童養護施設等を追加することを検討すべきである。</a:t>
                      </a:r>
                    </a:p>
                  </a:txBody>
                  <a:tcPr/>
                </a:tc>
                <a:extLst>
                  <a:ext uri="{0D108BD9-81ED-4DB2-BD59-A6C34878D82A}">
                    <a16:rowId xmlns:a16="http://schemas.microsoft.com/office/drawing/2014/main" val="2147063392"/>
                  </a:ext>
                </a:extLst>
              </a:tr>
            </a:tbl>
          </a:graphicData>
        </a:graphic>
      </p:graphicFrame>
      <p:sp>
        <p:nvSpPr>
          <p:cNvPr id="6" name="正方形/長方形 5"/>
          <p:cNvSpPr/>
          <p:nvPr/>
        </p:nvSpPr>
        <p:spPr>
          <a:xfrm>
            <a:off x="0" y="0"/>
            <a:ext cx="9140638" cy="3143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rPr>
              <a:t>児童発達支援センターの機能強化に関するこれまでの国の動向</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814C26D9-F957-4342-B5C6-D93010B49845}" type="slidenum">
              <a:rPr kumimoji="1" lang="ja-JP" altLang="en-US" smtClean="0"/>
              <a:t>18</a:t>
            </a:fld>
            <a:endParaRPr kumimoji="1" lang="ja-JP" altLang="en-US"/>
          </a:p>
        </p:txBody>
      </p:sp>
    </p:spTree>
    <p:extLst>
      <p:ext uri="{BB962C8B-B14F-4D97-AF65-F5344CB8AC3E}">
        <p14:creationId xmlns:p14="http://schemas.microsoft.com/office/powerpoint/2010/main" val="2880815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799860432"/>
              </p:ext>
            </p:extLst>
          </p:nvPr>
        </p:nvGraphicFramePr>
        <p:xfrm>
          <a:off x="133350" y="123826"/>
          <a:ext cx="8820150" cy="3802715"/>
        </p:xfrm>
        <a:graphic>
          <a:graphicData uri="http://schemas.openxmlformats.org/drawingml/2006/table">
            <a:tbl>
              <a:tblPr firstRow="1" bandRow="1">
                <a:tableStyleId>{5C22544A-7EE6-4342-B048-85BDC9FD1C3A}</a:tableStyleId>
              </a:tblPr>
              <a:tblGrid>
                <a:gridCol w="8820150">
                  <a:extLst>
                    <a:ext uri="{9D8B030D-6E8A-4147-A177-3AD203B41FA5}">
                      <a16:colId xmlns:a16="http://schemas.microsoft.com/office/drawing/2014/main" val="3521787159"/>
                    </a:ext>
                  </a:extLst>
                </a:gridCol>
              </a:tblGrid>
              <a:tr h="471290">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「児童発達支援センターによる地域支援の実施における留意点」（平成</a:t>
                      </a:r>
                      <a:r>
                        <a:rPr kumimoji="1" lang="en-US" altLang="ja-JP" sz="1400" dirty="0" smtClean="0">
                          <a:solidFill>
                            <a:schemeClr val="tx1"/>
                          </a:solidFill>
                          <a:latin typeface="Meiryo UI" panose="020B0604030504040204" pitchFamily="50" charset="-128"/>
                          <a:ea typeface="Meiryo UI" panose="020B0604030504040204" pitchFamily="50" charset="-128"/>
                        </a:rPr>
                        <a:t>26</a:t>
                      </a:r>
                      <a:r>
                        <a:rPr kumimoji="1" lang="ja-JP" altLang="en-US" sz="1400" dirty="0" smtClean="0">
                          <a:solidFill>
                            <a:schemeClr val="tx1"/>
                          </a:solidFill>
                          <a:latin typeface="Meiryo UI" panose="020B0604030504040204" pitchFamily="50" charset="-128"/>
                          <a:ea typeface="Meiryo UI" panose="020B0604030504040204" pitchFamily="50" charset="-128"/>
                        </a:rPr>
                        <a:t>年</a:t>
                      </a:r>
                      <a:r>
                        <a:rPr kumimoji="1" lang="en-US" altLang="ja-JP" sz="1400" dirty="0" smtClean="0">
                          <a:solidFill>
                            <a:schemeClr val="tx1"/>
                          </a:solidFill>
                          <a:latin typeface="Meiryo UI" panose="020B0604030504040204" pitchFamily="50" charset="-128"/>
                          <a:ea typeface="Meiryo UI" panose="020B0604030504040204" pitchFamily="50" charset="-128"/>
                        </a:rPr>
                        <a:t>1</a:t>
                      </a:r>
                      <a:r>
                        <a:rPr kumimoji="1" lang="ja-JP" altLang="en-US" sz="1400" dirty="0" smtClean="0">
                          <a:solidFill>
                            <a:schemeClr val="tx1"/>
                          </a:solidFill>
                          <a:latin typeface="Meiryo UI" panose="020B0604030504040204" pitchFamily="50" charset="-128"/>
                          <a:ea typeface="Meiryo UI" panose="020B0604030504040204" pitchFamily="50" charset="-128"/>
                        </a:rPr>
                        <a:t>月</a:t>
                      </a:r>
                      <a:r>
                        <a:rPr kumimoji="1" lang="en-US" altLang="ja-JP" sz="1400" dirty="0" smtClean="0">
                          <a:solidFill>
                            <a:schemeClr val="tx1"/>
                          </a:solidFill>
                          <a:latin typeface="Meiryo UI" panose="020B0604030504040204" pitchFamily="50" charset="-128"/>
                          <a:ea typeface="Meiryo UI" panose="020B0604030504040204" pitchFamily="50" charset="-128"/>
                        </a:rPr>
                        <a:t>6</a:t>
                      </a:r>
                      <a:r>
                        <a:rPr kumimoji="1" lang="ja-JP" altLang="en-US" sz="1400" dirty="0" smtClean="0">
                          <a:solidFill>
                            <a:schemeClr val="tx1"/>
                          </a:solidFill>
                          <a:latin typeface="Meiryo UI" panose="020B0604030504040204" pitchFamily="50" charset="-128"/>
                          <a:ea typeface="Meiryo UI" panose="020B0604030504040204" pitchFamily="50" charset="-128"/>
                        </a:rPr>
                        <a:t>日　厚生労働省社会・援護局障害保健福祉部障害福祉課障害児・発達障害者支援室事務連絡）</a:t>
                      </a:r>
                      <a:r>
                        <a:rPr kumimoji="1" lang="ja-JP" altLang="en-US" sz="1400" b="0" dirty="0" smtClean="0">
                          <a:solidFill>
                            <a:schemeClr val="tx1"/>
                          </a:solidFill>
                          <a:latin typeface="Meiryo UI" panose="020B0604030504040204" pitchFamily="50" charset="-128"/>
                          <a:ea typeface="Meiryo UI" panose="020B0604030504040204" pitchFamily="50" charset="-128"/>
                        </a:rPr>
                        <a:t>＜抜粋＞</a:t>
                      </a:r>
                    </a:p>
                  </a:txBody>
                  <a:tcPr/>
                </a:tc>
                <a:extLst>
                  <a:ext uri="{0D108BD9-81ED-4DB2-BD59-A6C34878D82A}">
                    <a16:rowId xmlns:a16="http://schemas.microsoft.com/office/drawing/2014/main" val="3980433701"/>
                  </a:ext>
                </a:extLst>
              </a:tr>
              <a:tr h="3284555">
                <a:tc>
                  <a:txBody>
                    <a:bodyPr/>
                    <a:lstStyle/>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１．地域支援の体制整備</a:t>
                      </a: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障害者総合支援法第</a:t>
                      </a:r>
                      <a:r>
                        <a:rPr kumimoji="1" lang="en-US" altLang="ja-JP" sz="1200" dirty="0" smtClean="0">
                          <a:latin typeface="Meiryo UI" panose="020B0604030504040204" pitchFamily="50" charset="-128"/>
                          <a:ea typeface="Meiryo UI" panose="020B0604030504040204" pitchFamily="50" charset="-128"/>
                        </a:rPr>
                        <a:t>89</a:t>
                      </a:r>
                      <a:r>
                        <a:rPr kumimoji="1" lang="ja-JP" altLang="en-US" sz="1200" dirty="0" smtClean="0">
                          <a:latin typeface="Meiryo UI" panose="020B0604030504040204" pitchFamily="50" charset="-128"/>
                          <a:ea typeface="Meiryo UI" panose="020B0604030504040204" pitchFamily="50" charset="-128"/>
                        </a:rPr>
                        <a:t>条の３第１項に定める協議会などの議論を通じて市町村におけるニーズや体制整備を把握した上で、地域における関係機関との連携や、障害児とその家族に対する療育相談などを通じて、障害が疑われる段階からのフォローとその後の支援までを一体的に行うなど、必要な機能を担うことが求められる。</a:t>
                      </a: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なかでも、発達障害児については、今後</a:t>
                      </a:r>
                      <a:r>
                        <a:rPr kumimoji="1" lang="ja-JP" altLang="en-US" sz="1200" b="1" u="sng" dirty="0" smtClean="0">
                          <a:latin typeface="Meiryo UI" panose="020B0604030504040204" pitchFamily="50" charset="-128"/>
                          <a:ea typeface="Meiryo UI" panose="020B0604030504040204" pitchFamily="50" charset="-128"/>
                        </a:rPr>
                        <a:t>センターにおいて通園児の受入れに併せて適切に地域支援を行う体制づくりを進めることが非常に重要であり、発達障害者支援センターによるバックアップ支援等の拡充と併せて必要な体制を作るよう努めていただきたい。</a:t>
                      </a:r>
                      <a:endParaRPr kumimoji="1" lang="en-US" altLang="ja-JP" sz="1200" b="1" u="sng" dirty="0" smtClean="0">
                        <a:latin typeface="Meiryo UI" panose="020B0604030504040204" pitchFamily="50" charset="-128"/>
                        <a:ea typeface="Meiryo UI" panose="020B0604030504040204" pitchFamily="50" charset="-128"/>
                      </a:endParaRPr>
                    </a:p>
                    <a:p>
                      <a:pPr marL="180975" indent="-180975">
                        <a:lnSpc>
                          <a:spcPts val="1700"/>
                        </a:lnSpc>
                      </a:pPr>
                      <a:endParaRPr kumimoji="1" lang="ja-JP" altLang="en-US" sz="1200" dirty="0" smtClean="0">
                        <a:latin typeface="Meiryo UI" panose="020B0604030504040204" pitchFamily="50" charset="-128"/>
                        <a:ea typeface="Meiryo UI" panose="020B0604030504040204" pitchFamily="50" charset="-128"/>
                      </a:endParaRPr>
                    </a:p>
                    <a:p>
                      <a:pPr marL="180975" indent="-180975">
                        <a:lnSpc>
                          <a:spcPts val="1700"/>
                        </a:lnSpc>
                      </a:pPr>
                      <a:r>
                        <a:rPr kumimoji="1" lang="ja-JP" altLang="en-US" sz="1200" b="1" u="sng" dirty="0" smtClean="0">
                          <a:latin typeface="Meiryo UI" panose="020B0604030504040204" pitchFamily="50" charset="-128"/>
                          <a:ea typeface="Meiryo UI" panose="020B0604030504040204" pitchFamily="50" charset="-128"/>
                        </a:rPr>
                        <a:t>２．体制整備の方法（市町村事業のみを抜粋）</a:t>
                      </a:r>
                    </a:p>
                    <a:p>
                      <a:pPr marL="180975" indent="-95250">
                        <a:lnSpc>
                          <a:spcPts val="1700"/>
                        </a:lnSpc>
                      </a:pPr>
                      <a:r>
                        <a:rPr kumimoji="1" lang="ja-JP" altLang="en-US" sz="1200" b="1" u="sng" dirty="0" smtClean="0">
                          <a:latin typeface="Meiryo UI" panose="020B0604030504040204" pitchFamily="50" charset="-128"/>
                          <a:ea typeface="Meiryo UI" panose="020B0604030504040204" pitchFamily="50" charset="-128"/>
                        </a:rPr>
                        <a:t>①巡回支援専門員整備</a:t>
                      </a:r>
                    </a:p>
                    <a:p>
                      <a:pPr marL="180975" indent="-95250">
                        <a:lnSpc>
                          <a:spcPts val="1700"/>
                        </a:lnSpc>
                      </a:pPr>
                      <a:r>
                        <a:rPr kumimoji="1" lang="ja-JP" altLang="en-US" sz="1200" b="1" u="sng" dirty="0" smtClean="0">
                          <a:latin typeface="Meiryo UI" panose="020B0604030504040204" pitchFamily="50" charset="-128"/>
                          <a:ea typeface="Meiryo UI" panose="020B0604030504040204" pitchFamily="50" charset="-128"/>
                        </a:rPr>
                        <a:t>②障害児支援体制整備</a:t>
                      </a:r>
                      <a:r>
                        <a:rPr kumimoji="1" lang="ja-JP" altLang="en-US" sz="1200" b="0" u="none" dirty="0" smtClean="0">
                          <a:latin typeface="Meiryo UI" panose="020B0604030504040204" pitchFamily="50" charset="-128"/>
                          <a:ea typeface="Meiryo UI" panose="020B0604030504040204" pitchFamily="50" charset="-128"/>
                        </a:rPr>
                        <a:t>＜現「児童発達支援センターの機能強化」　</a:t>
                      </a:r>
                      <a:r>
                        <a:rPr kumimoji="1" lang="en-US" altLang="ja-JP" sz="1200" b="0" u="none" dirty="0" smtClean="0">
                          <a:latin typeface="Meiryo UI" panose="020B0604030504040204" pitchFamily="50" charset="-128"/>
                          <a:ea typeface="Meiryo UI" panose="020B0604030504040204" pitchFamily="50" charset="-128"/>
                        </a:rPr>
                        <a:t>※</a:t>
                      </a:r>
                      <a:r>
                        <a:rPr kumimoji="1" lang="ja-JP" altLang="en-US" sz="1200" b="0" u="none" dirty="0" smtClean="0">
                          <a:latin typeface="Meiryo UI" panose="020B0604030504040204" pitchFamily="50" charset="-128"/>
                          <a:ea typeface="Meiryo UI" panose="020B0604030504040204" pitchFamily="50" charset="-128"/>
                        </a:rPr>
                        <a:t>府で追記＞</a:t>
                      </a:r>
                    </a:p>
                    <a:p>
                      <a:pPr marL="180975" indent="-95250">
                        <a:lnSpc>
                          <a:spcPts val="1700"/>
                        </a:lnSpc>
                      </a:pPr>
                      <a:r>
                        <a:rPr kumimoji="1" lang="ja-JP" altLang="en-US" sz="1200" b="1" u="sng" dirty="0" smtClean="0">
                          <a:latin typeface="Meiryo UI" panose="020B0604030504040204" pitchFamily="50" charset="-128"/>
                          <a:ea typeface="Meiryo UI" panose="020B0604030504040204" pitchFamily="50" charset="-128"/>
                        </a:rPr>
                        <a:t>③理解促進研修・啓発事業</a:t>
                      </a:r>
                    </a:p>
                    <a:p>
                      <a:pPr marL="180975" indent="-95250">
                        <a:lnSpc>
                          <a:spcPts val="1700"/>
                        </a:lnSpc>
                      </a:pPr>
                      <a:r>
                        <a:rPr kumimoji="1" lang="ja-JP" altLang="en-US" sz="1200" b="1" u="sng" dirty="0" smtClean="0">
                          <a:latin typeface="Meiryo UI" panose="020B0604030504040204" pitchFamily="50" charset="-128"/>
                          <a:ea typeface="Meiryo UI" panose="020B0604030504040204" pitchFamily="50" charset="-128"/>
                        </a:rPr>
                        <a:t>④児童福祉法に定める個別給付</a:t>
                      </a:r>
                    </a:p>
                    <a:p>
                      <a:pPr marL="180975" indent="0">
                        <a:lnSpc>
                          <a:spcPts val="1700"/>
                        </a:lnSpc>
                      </a:pPr>
                      <a:r>
                        <a:rPr kumimoji="1" lang="ja-JP" altLang="en-US" sz="1200" b="1" u="sng" dirty="0" smtClean="0">
                          <a:latin typeface="Meiryo UI" panose="020B0604030504040204" pitchFamily="50" charset="-128"/>
                          <a:ea typeface="Meiryo UI" panose="020B0604030504040204" pitchFamily="50" charset="-128"/>
                        </a:rPr>
                        <a:t>・保育所等訪問支援</a:t>
                      </a:r>
                    </a:p>
                    <a:p>
                      <a:pPr marL="180975" indent="0">
                        <a:lnSpc>
                          <a:spcPts val="1700"/>
                        </a:lnSpc>
                      </a:pPr>
                      <a:r>
                        <a:rPr kumimoji="1" lang="ja-JP" altLang="en-US" sz="1200" b="1" u="sng" dirty="0" smtClean="0">
                          <a:latin typeface="Meiryo UI" panose="020B0604030504040204" pitchFamily="50" charset="-128"/>
                          <a:ea typeface="Meiryo UI" panose="020B0604030504040204" pitchFamily="50" charset="-128"/>
                        </a:rPr>
                        <a:t>・障害児相談支援</a:t>
                      </a:r>
                    </a:p>
                  </a:txBody>
                  <a:tcPr/>
                </a:tc>
                <a:extLst>
                  <a:ext uri="{0D108BD9-81ED-4DB2-BD59-A6C34878D82A}">
                    <a16:rowId xmlns:a16="http://schemas.microsoft.com/office/drawing/2014/main" val="2147063392"/>
                  </a:ext>
                </a:extLst>
              </a:tr>
            </a:tbl>
          </a:graphicData>
        </a:graphic>
      </p:graphicFrame>
      <p:sp>
        <p:nvSpPr>
          <p:cNvPr id="2" name="スライド番号プレースホルダー 1"/>
          <p:cNvSpPr>
            <a:spLocks noGrp="1"/>
          </p:cNvSpPr>
          <p:nvPr>
            <p:ph type="sldNum" sz="quarter" idx="12"/>
          </p:nvPr>
        </p:nvSpPr>
        <p:spPr/>
        <p:txBody>
          <a:bodyPr/>
          <a:lstStyle/>
          <a:p>
            <a:fld id="{814C26D9-F957-4342-B5C6-D93010B49845}" type="slidenum">
              <a:rPr kumimoji="1" lang="ja-JP" altLang="en-US" smtClean="0"/>
              <a:t>19</a:t>
            </a:fld>
            <a:endParaRPr kumimoji="1" lang="ja-JP" altLang="en-US"/>
          </a:p>
        </p:txBody>
      </p:sp>
    </p:spTree>
    <p:extLst>
      <p:ext uri="{BB962C8B-B14F-4D97-AF65-F5344CB8AC3E}">
        <p14:creationId xmlns:p14="http://schemas.microsoft.com/office/powerpoint/2010/main" val="340594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a:graphicFrameLocks/>
          </p:cNvGraphicFramePr>
          <p:nvPr>
            <p:extLst>
              <p:ext uri="{D42A27DB-BD31-4B8C-83A1-F6EECF244321}">
                <p14:modId xmlns:p14="http://schemas.microsoft.com/office/powerpoint/2010/main" val="62776614"/>
              </p:ext>
            </p:extLst>
          </p:nvPr>
        </p:nvGraphicFramePr>
        <p:xfrm>
          <a:off x="450476" y="3518219"/>
          <a:ext cx="4854388" cy="32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表 4"/>
          <p:cNvGraphicFramePr>
            <a:graphicFrameLocks noGrp="1"/>
          </p:cNvGraphicFramePr>
          <p:nvPr>
            <p:extLst>
              <p:ext uri="{D42A27DB-BD31-4B8C-83A1-F6EECF244321}">
                <p14:modId xmlns:p14="http://schemas.microsoft.com/office/powerpoint/2010/main" val="2262349451"/>
              </p:ext>
            </p:extLst>
          </p:nvPr>
        </p:nvGraphicFramePr>
        <p:xfrm>
          <a:off x="450476" y="842256"/>
          <a:ext cx="8596032" cy="408320"/>
        </p:xfrm>
        <a:graphic>
          <a:graphicData uri="http://schemas.openxmlformats.org/drawingml/2006/table">
            <a:tbl>
              <a:tblPr firstRow="1" bandRow="1">
                <a:tableStyleId>{5C22544A-7EE6-4342-B048-85BDC9FD1C3A}</a:tableStyleId>
              </a:tblPr>
              <a:tblGrid>
                <a:gridCol w="8596032">
                  <a:extLst>
                    <a:ext uri="{9D8B030D-6E8A-4147-A177-3AD203B41FA5}">
                      <a16:colId xmlns:a16="http://schemas.microsoft.com/office/drawing/2014/main" val="3360651160"/>
                    </a:ext>
                  </a:extLst>
                </a:gridCol>
              </a:tblGrid>
              <a:tr h="408320">
                <a:tc>
                  <a:txBody>
                    <a:bodyPr/>
                    <a:lstStyle/>
                    <a:p>
                      <a:r>
                        <a:rPr kumimoji="1" lang="en-US" altLang="ja-JP" b="0" dirty="0" smtClean="0">
                          <a:solidFill>
                            <a:schemeClr val="tx1"/>
                          </a:solidFill>
                          <a:latin typeface="Meiryo UI" panose="020B0604030504040204" pitchFamily="50" charset="-128"/>
                          <a:ea typeface="Meiryo UI" panose="020B0604030504040204" pitchFamily="50" charset="-128"/>
                        </a:rPr>
                        <a:t>(1)</a:t>
                      </a:r>
                      <a:r>
                        <a:rPr kumimoji="1" lang="ja-JP" altLang="en-US" b="0" dirty="0" smtClean="0">
                          <a:solidFill>
                            <a:schemeClr val="tx1"/>
                          </a:solidFill>
                          <a:latin typeface="Meiryo UI" panose="020B0604030504040204" pitchFamily="50" charset="-128"/>
                          <a:ea typeface="Meiryo UI" panose="020B0604030504040204" pitchFamily="50" charset="-128"/>
                        </a:rPr>
                        <a:t>　児童発達支援センターの確保状況</a:t>
                      </a:r>
                      <a:endParaRPr kumimoji="1" lang="en-US" altLang="ja-JP" b="0" dirty="0" smtClean="0">
                        <a:solidFill>
                          <a:schemeClr val="tx1"/>
                        </a:solidFill>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4569954"/>
                  </a:ext>
                </a:extLst>
              </a:tr>
            </a:tbl>
          </a:graphicData>
        </a:graphic>
      </p:graphicFrame>
      <p:sp>
        <p:nvSpPr>
          <p:cNvPr id="6" name="角丸四角形 5"/>
          <p:cNvSpPr/>
          <p:nvPr/>
        </p:nvSpPr>
        <p:spPr>
          <a:xfrm>
            <a:off x="292473" y="241118"/>
            <a:ext cx="8754035" cy="4446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２　調査結果（概要）</a:t>
            </a:r>
            <a:endParaRPr kumimoji="1" lang="ja-JP" altLang="en-US" b="1"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761302182"/>
              </p:ext>
            </p:extLst>
          </p:nvPr>
        </p:nvGraphicFramePr>
        <p:xfrm>
          <a:off x="5497603" y="3518219"/>
          <a:ext cx="3548905" cy="3038013"/>
        </p:xfrm>
        <a:graphic>
          <a:graphicData uri="http://schemas.openxmlformats.org/drawingml/2006/table">
            <a:tbl>
              <a:tblPr firstRow="1" bandRow="1">
                <a:tableStyleId>{5C22544A-7EE6-4342-B048-85BDC9FD1C3A}</a:tableStyleId>
              </a:tblPr>
              <a:tblGrid>
                <a:gridCol w="959437">
                  <a:extLst>
                    <a:ext uri="{9D8B030D-6E8A-4147-A177-3AD203B41FA5}">
                      <a16:colId xmlns:a16="http://schemas.microsoft.com/office/drawing/2014/main" val="2070855685"/>
                    </a:ext>
                  </a:extLst>
                </a:gridCol>
                <a:gridCol w="431578">
                  <a:extLst>
                    <a:ext uri="{9D8B030D-6E8A-4147-A177-3AD203B41FA5}">
                      <a16:colId xmlns:a16="http://schemas.microsoft.com/office/drawing/2014/main" val="1464471252"/>
                    </a:ext>
                  </a:extLst>
                </a:gridCol>
                <a:gridCol w="431578">
                  <a:extLst>
                    <a:ext uri="{9D8B030D-6E8A-4147-A177-3AD203B41FA5}">
                      <a16:colId xmlns:a16="http://schemas.microsoft.com/office/drawing/2014/main" val="3474460159"/>
                    </a:ext>
                  </a:extLst>
                </a:gridCol>
                <a:gridCol w="431578">
                  <a:extLst>
                    <a:ext uri="{9D8B030D-6E8A-4147-A177-3AD203B41FA5}">
                      <a16:colId xmlns:a16="http://schemas.microsoft.com/office/drawing/2014/main" val="1391993893"/>
                    </a:ext>
                  </a:extLst>
                </a:gridCol>
                <a:gridCol w="431578">
                  <a:extLst>
                    <a:ext uri="{9D8B030D-6E8A-4147-A177-3AD203B41FA5}">
                      <a16:colId xmlns:a16="http://schemas.microsoft.com/office/drawing/2014/main" val="4253097465"/>
                    </a:ext>
                  </a:extLst>
                </a:gridCol>
                <a:gridCol w="431578">
                  <a:extLst>
                    <a:ext uri="{9D8B030D-6E8A-4147-A177-3AD203B41FA5}">
                      <a16:colId xmlns:a16="http://schemas.microsoft.com/office/drawing/2014/main" val="539260504"/>
                    </a:ext>
                  </a:extLst>
                </a:gridCol>
                <a:gridCol w="431578">
                  <a:extLst>
                    <a:ext uri="{9D8B030D-6E8A-4147-A177-3AD203B41FA5}">
                      <a16:colId xmlns:a16="http://schemas.microsoft.com/office/drawing/2014/main" val="2900653802"/>
                    </a:ext>
                  </a:extLst>
                </a:gridCol>
              </a:tblGrid>
              <a:tr h="1556057">
                <a:tc>
                  <a:txBody>
                    <a:bodyPr/>
                    <a:lstStyle/>
                    <a:p>
                      <a:endParaRPr kumimoji="1" lang="ja-JP" altLang="en-US" dirty="0"/>
                    </a:p>
                  </a:txBody>
                  <a:tcPr/>
                </a:tc>
                <a:tc>
                  <a:txBody>
                    <a:bodyPr/>
                    <a:lstStyle/>
                    <a:p>
                      <a:r>
                        <a:rPr kumimoji="1" lang="ja-JP" altLang="en-US" sz="1200" dirty="0" smtClean="0">
                          <a:solidFill>
                            <a:schemeClr val="tx1"/>
                          </a:solidFill>
                        </a:rPr>
                        <a:t>市町村立</a:t>
                      </a:r>
                      <a:endParaRPr kumimoji="1" lang="ja-JP" altLang="en-US" sz="1200" dirty="0">
                        <a:solidFill>
                          <a:schemeClr val="tx1"/>
                        </a:solidFill>
                      </a:endParaRPr>
                    </a:p>
                  </a:txBody>
                  <a:tcPr vert="eaVert" anchor="ctr"/>
                </a:tc>
                <a:tc>
                  <a:txBody>
                    <a:bodyPr/>
                    <a:lstStyle/>
                    <a:p>
                      <a:r>
                        <a:rPr kumimoji="1" lang="ja-JP" altLang="en-US" sz="1200" dirty="0" smtClean="0">
                          <a:solidFill>
                            <a:schemeClr val="tx1"/>
                          </a:solidFill>
                        </a:rPr>
                        <a:t>市町村立及び民立</a:t>
                      </a:r>
                      <a:endParaRPr kumimoji="1" lang="ja-JP" altLang="en-US" sz="1200" dirty="0">
                        <a:solidFill>
                          <a:schemeClr val="tx1"/>
                        </a:solidFill>
                      </a:endParaRPr>
                    </a:p>
                  </a:txBody>
                  <a:tcPr vert="eaVert" anchor="ctr"/>
                </a:tc>
                <a:tc>
                  <a:txBody>
                    <a:bodyPr/>
                    <a:lstStyle/>
                    <a:p>
                      <a:r>
                        <a:rPr kumimoji="1" lang="ja-JP" altLang="en-US" sz="1200" dirty="0" smtClean="0">
                          <a:solidFill>
                            <a:schemeClr val="tx1"/>
                          </a:solidFill>
                        </a:rPr>
                        <a:t>民立</a:t>
                      </a:r>
                      <a:endParaRPr kumimoji="1" lang="ja-JP" altLang="en-US" sz="1200" dirty="0">
                        <a:solidFill>
                          <a:schemeClr val="tx1"/>
                        </a:solidFill>
                      </a:endParaRPr>
                    </a:p>
                  </a:txBody>
                  <a:tcPr vert="eaVert" anchor="ctr"/>
                </a:tc>
                <a:tc>
                  <a:txBody>
                    <a:bodyPr/>
                    <a:lstStyle/>
                    <a:p>
                      <a:r>
                        <a:rPr kumimoji="1" lang="ja-JP" altLang="en-US" sz="1000" dirty="0" smtClean="0">
                          <a:solidFill>
                            <a:schemeClr val="tx1"/>
                          </a:solidFill>
                        </a:rPr>
                        <a:t>他市町村域センター</a:t>
                      </a:r>
                      <a:endParaRPr kumimoji="1" lang="ja-JP" altLang="en-US" sz="1000" dirty="0">
                        <a:solidFill>
                          <a:schemeClr val="tx1"/>
                        </a:solidFill>
                      </a:endParaRPr>
                    </a:p>
                  </a:txBody>
                  <a:tcPr vert="eaVert" anchor="ctr"/>
                </a:tc>
                <a:tc>
                  <a:txBody>
                    <a:bodyPr/>
                    <a:lstStyle/>
                    <a:p>
                      <a:r>
                        <a:rPr kumimoji="1" lang="ja-JP" altLang="en-US" sz="1200" dirty="0" smtClean="0">
                          <a:solidFill>
                            <a:schemeClr val="tx1"/>
                          </a:solidFill>
                        </a:rPr>
                        <a:t>設置予定</a:t>
                      </a:r>
                      <a:endParaRPr kumimoji="1" lang="ja-JP" altLang="en-US" sz="1200" dirty="0">
                        <a:solidFill>
                          <a:schemeClr val="tx1"/>
                        </a:solidFill>
                      </a:endParaRPr>
                    </a:p>
                  </a:txBody>
                  <a:tcPr vert="eaVert" anchor="ctr"/>
                </a:tc>
                <a:tc>
                  <a:txBody>
                    <a:bodyPr/>
                    <a:lstStyle/>
                    <a:p>
                      <a:r>
                        <a:rPr kumimoji="1" lang="ja-JP" altLang="en-US" sz="1200" dirty="0" smtClean="0">
                          <a:solidFill>
                            <a:schemeClr val="tx1"/>
                          </a:solidFill>
                        </a:rPr>
                        <a:t>設置等予定なし</a:t>
                      </a:r>
                      <a:endParaRPr kumimoji="1" lang="ja-JP" altLang="en-US" sz="1200" dirty="0">
                        <a:solidFill>
                          <a:schemeClr val="tx1"/>
                        </a:solidFill>
                      </a:endParaRPr>
                    </a:p>
                  </a:txBody>
                  <a:tcPr vert="eaVert" anchor="ctr"/>
                </a:tc>
                <a:extLst>
                  <a:ext uri="{0D108BD9-81ED-4DB2-BD59-A6C34878D82A}">
                    <a16:rowId xmlns:a16="http://schemas.microsoft.com/office/drawing/2014/main" val="521385980"/>
                  </a:ext>
                </a:extLst>
              </a:tr>
              <a:tr h="370489">
                <a:tc>
                  <a:txBody>
                    <a:bodyPr/>
                    <a:lstStyle/>
                    <a:p>
                      <a:pPr algn="ctr"/>
                      <a:r>
                        <a:rPr kumimoji="1" lang="ja-JP" altLang="en-US" sz="1200" dirty="0" smtClean="0"/>
                        <a:t>中核市</a:t>
                      </a:r>
                      <a:endParaRPr kumimoji="1" lang="ja-JP" altLang="en-US" sz="1200" dirty="0"/>
                    </a:p>
                  </a:txBody>
                  <a:tcPr anchor="ctr"/>
                </a:tc>
                <a:tc>
                  <a:txBody>
                    <a:bodyPr/>
                    <a:lstStyle/>
                    <a:p>
                      <a:pPr algn="r"/>
                      <a:r>
                        <a:rPr kumimoji="1" lang="ja-JP" altLang="en-US" sz="1600" dirty="0" smtClean="0"/>
                        <a:t>７</a:t>
                      </a:r>
                      <a:endParaRPr kumimoji="1" lang="ja-JP" altLang="en-US" sz="1600" dirty="0"/>
                    </a:p>
                  </a:txBody>
                  <a:tcPr anchor="ctr"/>
                </a:tc>
                <a:tc>
                  <a:txBody>
                    <a:bodyPr/>
                    <a:lstStyle/>
                    <a:p>
                      <a:pPr algn="r"/>
                      <a:endParaRPr kumimoji="1" lang="ja-JP" altLang="en-US" sz="1600" dirty="0"/>
                    </a:p>
                  </a:txBody>
                  <a:tcPr anchor="ctr"/>
                </a:tc>
                <a:tc>
                  <a:txBody>
                    <a:bodyPr/>
                    <a:lstStyle/>
                    <a:p>
                      <a:pPr algn="r"/>
                      <a:endParaRPr kumimoji="1" lang="ja-JP" altLang="en-US" sz="1600"/>
                    </a:p>
                  </a:txBody>
                  <a:tcPr anchor="ctr"/>
                </a:tc>
                <a:tc>
                  <a:txBody>
                    <a:bodyPr/>
                    <a:lstStyle/>
                    <a:p>
                      <a:pPr algn="r"/>
                      <a:endParaRPr kumimoji="1" lang="ja-JP" altLang="en-US" sz="1600" dirty="0"/>
                    </a:p>
                  </a:txBody>
                  <a:tcPr anchor="ctr"/>
                </a:tc>
                <a:tc>
                  <a:txBody>
                    <a:bodyPr/>
                    <a:lstStyle/>
                    <a:p>
                      <a:pPr algn="r"/>
                      <a:endParaRPr kumimoji="1" lang="ja-JP" altLang="en-US" sz="1600"/>
                    </a:p>
                  </a:txBody>
                  <a:tcPr anchor="ctr"/>
                </a:tc>
                <a:tc>
                  <a:txBody>
                    <a:bodyPr/>
                    <a:lstStyle/>
                    <a:p>
                      <a:pPr algn="r"/>
                      <a:endParaRPr kumimoji="1" lang="ja-JP" altLang="en-US" sz="1600"/>
                    </a:p>
                  </a:txBody>
                  <a:tcPr anchor="ctr"/>
                </a:tc>
                <a:extLst>
                  <a:ext uri="{0D108BD9-81ED-4DB2-BD59-A6C34878D82A}">
                    <a16:rowId xmlns:a16="http://schemas.microsoft.com/office/drawing/2014/main" val="2915609680"/>
                  </a:ext>
                </a:extLst>
              </a:tr>
              <a:tr h="370489">
                <a:tc>
                  <a:txBody>
                    <a:bodyPr/>
                    <a:lstStyle/>
                    <a:p>
                      <a:pPr algn="ctr"/>
                      <a:r>
                        <a:rPr kumimoji="1" lang="ja-JP" altLang="en-US" sz="1200" dirty="0" smtClean="0"/>
                        <a:t>一般市</a:t>
                      </a:r>
                      <a:endParaRPr kumimoji="1" lang="ja-JP" altLang="en-US" sz="1200" dirty="0"/>
                    </a:p>
                  </a:txBody>
                  <a:tcPr anchor="ctr"/>
                </a:tc>
                <a:tc>
                  <a:txBody>
                    <a:bodyPr/>
                    <a:lstStyle/>
                    <a:p>
                      <a:pPr algn="r"/>
                      <a:r>
                        <a:rPr kumimoji="1" lang="en-US" altLang="ja-JP" sz="1600" dirty="0" smtClean="0">
                          <a:latin typeface="+mn-ea"/>
                          <a:ea typeface="+mn-ea"/>
                        </a:rPr>
                        <a:t>12</a:t>
                      </a:r>
                    </a:p>
                  </a:txBody>
                  <a:tcPr anchor="ctr"/>
                </a:tc>
                <a:tc>
                  <a:txBody>
                    <a:bodyPr/>
                    <a:lstStyle/>
                    <a:p>
                      <a:pPr algn="ctr"/>
                      <a:r>
                        <a:rPr kumimoji="1" lang="en-US" altLang="ja-JP" sz="1600" dirty="0" smtClean="0">
                          <a:latin typeface="+mn-ea"/>
                          <a:ea typeface="+mn-ea"/>
                        </a:rPr>
                        <a:t>1</a:t>
                      </a:r>
                      <a:endParaRPr kumimoji="1" lang="ja-JP" altLang="en-US" sz="1600" dirty="0">
                        <a:latin typeface="+mn-ea"/>
                        <a:ea typeface="+mn-ea"/>
                      </a:endParaRPr>
                    </a:p>
                  </a:txBody>
                  <a:tcPr anchor="ctr"/>
                </a:tc>
                <a:tc>
                  <a:txBody>
                    <a:bodyPr/>
                    <a:lstStyle/>
                    <a:p>
                      <a:pPr algn="ctr"/>
                      <a:r>
                        <a:rPr kumimoji="1" lang="en-US" altLang="ja-JP" sz="1600" dirty="0" smtClean="0">
                          <a:latin typeface="+mn-ea"/>
                          <a:ea typeface="+mn-ea"/>
                        </a:rPr>
                        <a:t>3</a:t>
                      </a:r>
                      <a:endParaRPr kumimoji="1" lang="ja-JP" altLang="en-US" sz="1600" dirty="0">
                        <a:latin typeface="+mn-ea"/>
                        <a:ea typeface="+mn-ea"/>
                      </a:endParaRPr>
                    </a:p>
                  </a:txBody>
                  <a:tcPr anchor="ctr"/>
                </a:tc>
                <a:tc>
                  <a:txBody>
                    <a:bodyPr/>
                    <a:lstStyle/>
                    <a:p>
                      <a:pPr algn="ctr"/>
                      <a:r>
                        <a:rPr kumimoji="1" lang="en-US" altLang="ja-JP" sz="1600" dirty="0" smtClean="0">
                          <a:latin typeface="+mn-ea"/>
                          <a:ea typeface="+mn-ea"/>
                        </a:rPr>
                        <a:t>5</a:t>
                      </a:r>
                      <a:endParaRPr kumimoji="1" lang="ja-JP" altLang="en-US" sz="1600" dirty="0">
                        <a:latin typeface="+mn-ea"/>
                        <a:ea typeface="+mn-ea"/>
                      </a:endParaRPr>
                    </a:p>
                  </a:txBody>
                  <a:tcPr anchor="ctr"/>
                </a:tc>
                <a:tc>
                  <a:txBody>
                    <a:bodyPr/>
                    <a:lstStyle/>
                    <a:p>
                      <a:pPr algn="r"/>
                      <a:r>
                        <a:rPr kumimoji="1" lang="ja-JP" altLang="en-US" sz="1600" dirty="0" smtClean="0"/>
                        <a:t>１</a:t>
                      </a:r>
                      <a:endParaRPr kumimoji="1" lang="ja-JP" altLang="en-US" sz="1600" dirty="0"/>
                    </a:p>
                  </a:txBody>
                  <a:tcPr anchor="ctr"/>
                </a:tc>
                <a:tc>
                  <a:txBody>
                    <a:bodyPr/>
                    <a:lstStyle/>
                    <a:p>
                      <a:pPr algn="r"/>
                      <a:r>
                        <a:rPr kumimoji="1" lang="ja-JP" altLang="en-US" sz="1600" dirty="0" smtClean="0"/>
                        <a:t>０</a:t>
                      </a:r>
                      <a:endParaRPr kumimoji="1" lang="ja-JP" altLang="en-US" sz="1600" dirty="0"/>
                    </a:p>
                  </a:txBody>
                  <a:tcPr anchor="ctr"/>
                </a:tc>
                <a:extLst>
                  <a:ext uri="{0D108BD9-81ED-4DB2-BD59-A6C34878D82A}">
                    <a16:rowId xmlns:a16="http://schemas.microsoft.com/office/drawing/2014/main" val="3480147965"/>
                  </a:ext>
                </a:extLst>
              </a:tr>
              <a:tr h="370489">
                <a:tc>
                  <a:txBody>
                    <a:bodyPr/>
                    <a:lstStyle/>
                    <a:p>
                      <a:pPr algn="ctr"/>
                      <a:r>
                        <a:rPr kumimoji="1" lang="ja-JP" altLang="en-US" sz="1200" dirty="0" smtClean="0"/>
                        <a:t>町村</a:t>
                      </a:r>
                      <a:endParaRPr kumimoji="1" lang="ja-JP" altLang="en-US" sz="1200" dirty="0"/>
                    </a:p>
                  </a:txBody>
                  <a:tcPr anchor="ctr"/>
                </a:tc>
                <a:tc>
                  <a:txBody>
                    <a:bodyPr/>
                    <a:lstStyle/>
                    <a:p>
                      <a:pPr algn="r"/>
                      <a:endParaRPr kumimoji="1" lang="ja-JP" altLang="en-US" sz="1600" dirty="0"/>
                    </a:p>
                  </a:txBody>
                  <a:tcPr anchor="ctr"/>
                </a:tc>
                <a:tc>
                  <a:txBody>
                    <a:bodyPr/>
                    <a:lstStyle/>
                    <a:p>
                      <a:pPr algn="ctr"/>
                      <a:endParaRPr kumimoji="1" lang="ja-JP" altLang="en-US" sz="1600" dirty="0">
                        <a:latin typeface="+mn-ea"/>
                        <a:ea typeface="+mn-ea"/>
                      </a:endParaRPr>
                    </a:p>
                  </a:txBody>
                  <a:tcPr anchor="ctr"/>
                </a:tc>
                <a:tc>
                  <a:txBody>
                    <a:bodyPr/>
                    <a:lstStyle/>
                    <a:p>
                      <a:pPr algn="ctr"/>
                      <a:endParaRPr kumimoji="1" lang="ja-JP" altLang="en-US" sz="1600" dirty="0">
                        <a:latin typeface="+mn-ea"/>
                        <a:ea typeface="+mn-ea"/>
                      </a:endParaRPr>
                    </a:p>
                  </a:txBody>
                  <a:tcPr anchor="ctr"/>
                </a:tc>
                <a:tc>
                  <a:txBody>
                    <a:bodyPr/>
                    <a:lstStyle/>
                    <a:p>
                      <a:pPr algn="ctr"/>
                      <a:r>
                        <a:rPr kumimoji="1" lang="en-US" altLang="ja-JP" sz="1600" dirty="0" smtClean="0">
                          <a:latin typeface="+mn-ea"/>
                          <a:ea typeface="+mn-ea"/>
                        </a:rPr>
                        <a:t>4</a:t>
                      </a:r>
                      <a:endParaRPr kumimoji="1" lang="ja-JP" altLang="en-US" sz="1600" dirty="0">
                        <a:latin typeface="+mn-ea"/>
                        <a:ea typeface="+mn-ea"/>
                      </a:endParaRPr>
                    </a:p>
                  </a:txBody>
                  <a:tcPr anchor="ctr"/>
                </a:tc>
                <a:tc>
                  <a:txBody>
                    <a:bodyPr/>
                    <a:lstStyle/>
                    <a:p>
                      <a:pPr algn="r"/>
                      <a:endParaRPr kumimoji="1" lang="ja-JP" altLang="en-US" sz="1600" dirty="0"/>
                    </a:p>
                  </a:txBody>
                  <a:tcPr anchor="ctr"/>
                </a:tc>
                <a:tc>
                  <a:txBody>
                    <a:bodyPr/>
                    <a:lstStyle/>
                    <a:p>
                      <a:pPr algn="r"/>
                      <a:r>
                        <a:rPr kumimoji="1" lang="ja-JP" altLang="en-US" sz="1600" dirty="0" smtClean="0"/>
                        <a:t>５</a:t>
                      </a:r>
                      <a:endParaRPr kumimoji="1" lang="ja-JP" altLang="en-US" sz="1600" dirty="0"/>
                    </a:p>
                  </a:txBody>
                  <a:tcPr anchor="ctr"/>
                </a:tc>
                <a:extLst>
                  <a:ext uri="{0D108BD9-81ED-4DB2-BD59-A6C34878D82A}">
                    <a16:rowId xmlns:a16="http://schemas.microsoft.com/office/drawing/2014/main" val="3683375688"/>
                  </a:ext>
                </a:extLst>
              </a:tr>
              <a:tr h="370489">
                <a:tc>
                  <a:txBody>
                    <a:bodyPr/>
                    <a:lstStyle/>
                    <a:p>
                      <a:pPr algn="ctr"/>
                      <a:r>
                        <a:rPr kumimoji="1" lang="ja-JP" altLang="en-US" sz="1200" b="1" dirty="0" smtClean="0"/>
                        <a:t>計</a:t>
                      </a:r>
                      <a:endParaRPr kumimoji="1" lang="ja-JP" altLang="en-US" sz="1200" b="1" dirty="0"/>
                    </a:p>
                  </a:txBody>
                  <a:tcPr anchor="ctr"/>
                </a:tc>
                <a:tc>
                  <a:txBody>
                    <a:bodyPr/>
                    <a:lstStyle/>
                    <a:p>
                      <a:pPr algn="ctr"/>
                      <a:r>
                        <a:rPr kumimoji="1" lang="en-US" altLang="ja-JP" sz="1600" b="1" dirty="0" smtClean="0">
                          <a:latin typeface="+mn-ea"/>
                          <a:ea typeface="+mn-ea"/>
                        </a:rPr>
                        <a:t>19</a:t>
                      </a:r>
                      <a:endParaRPr kumimoji="1" lang="ja-JP" altLang="en-US" sz="1600" b="1" dirty="0">
                        <a:latin typeface="+mn-ea"/>
                        <a:ea typeface="+mn-ea"/>
                      </a:endParaRPr>
                    </a:p>
                  </a:txBody>
                  <a:tcPr anchor="ctr"/>
                </a:tc>
                <a:tc>
                  <a:txBody>
                    <a:bodyPr/>
                    <a:lstStyle/>
                    <a:p>
                      <a:pPr algn="ctr"/>
                      <a:r>
                        <a:rPr kumimoji="1" lang="en-US" altLang="ja-JP" sz="1600" b="1" dirty="0" smtClean="0">
                          <a:latin typeface="+mn-ea"/>
                          <a:ea typeface="+mn-ea"/>
                        </a:rPr>
                        <a:t>1</a:t>
                      </a:r>
                      <a:endParaRPr kumimoji="1" lang="ja-JP" altLang="en-US" sz="1600" b="1" dirty="0">
                        <a:latin typeface="+mn-ea"/>
                        <a:ea typeface="+mn-ea"/>
                      </a:endParaRPr>
                    </a:p>
                  </a:txBody>
                  <a:tcPr anchor="ctr"/>
                </a:tc>
                <a:tc>
                  <a:txBody>
                    <a:bodyPr/>
                    <a:lstStyle/>
                    <a:p>
                      <a:pPr algn="ctr"/>
                      <a:r>
                        <a:rPr kumimoji="1" lang="en-US" altLang="ja-JP" sz="1600" b="1" dirty="0" smtClean="0">
                          <a:latin typeface="+mn-ea"/>
                          <a:ea typeface="+mn-ea"/>
                        </a:rPr>
                        <a:t>3</a:t>
                      </a:r>
                      <a:endParaRPr kumimoji="1" lang="ja-JP" altLang="en-US" sz="1600" b="1" dirty="0">
                        <a:latin typeface="+mn-ea"/>
                        <a:ea typeface="+mn-ea"/>
                      </a:endParaRPr>
                    </a:p>
                  </a:txBody>
                  <a:tcPr anchor="ctr"/>
                </a:tc>
                <a:tc>
                  <a:txBody>
                    <a:bodyPr/>
                    <a:lstStyle/>
                    <a:p>
                      <a:pPr algn="r"/>
                      <a:r>
                        <a:rPr kumimoji="1" lang="ja-JP" altLang="en-US" sz="1600" b="1" dirty="0" smtClean="0"/>
                        <a:t>９</a:t>
                      </a:r>
                      <a:endParaRPr kumimoji="1" lang="ja-JP" altLang="en-US" sz="1600" b="1" dirty="0"/>
                    </a:p>
                  </a:txBody>
                  <a:tcPr anchor="ctr"/>
                </a:tc>
                <a:tc>
                  <a:txBody>
                    <a:bodyPr/>
                    <a:lstStyle/>
                    <a:p>
                      <a:pPr algn="r"/>
                      <a:r>
                        <a:rPr kumimoji="1" lang="ja-JP" altLang="en-US" sz="1600" b="1" dirty="0" smtClean="0"/>
                        <a:t>１</a:t>
                      </a:r>
                      <a:endParaRPr kumimoji="1" lang="ja-JP" altLang="en-US" sz="1600" b="1" dirty="0"/>
                    </a:p>
                  </a:txBody>
                  <a:tcPr anchor="ctr"/>
                </a:tc>
                <a:tc>
                  <a:txBody>
                    <a:bodyPr/>
                    <a:lstStyle/>
                    <a:p>
                      <a:pPr algn="r"/>
                      <a:r>
                        <a:rPr kumimoji="1" lang="ja-JP" altLang="en-US" sz="1600" b="1" dirty="0" smtClean="0"/>
                        <a:t>５</a:t>
                      </a:r>
                      <a:endParaRPr kumimoji="1" lang="ja-JP" altLang="en-US" sz="1600" b="1" dirty="0"/>
                    </a:p>
                  </a:txBody>
                  <a:tcPr anchor="ctr"/>
                </a:tc>
                <a:extLst>
                  <a:ext uri="{0D108BD9-81ED-4DB2-BD59-A6C34878D82A}">
                    <a16:rowId xmlns:a16="http://schemas.microsoft.com/office/drawing/2014/main" val="2828087600"/>
                  </a:ext>
                </a:extLst>
              </a:tr>
            </a:tbl>
          </a:graphicData>
        </a:graphic>
      </p:graphicFrame>
      <p:sp>
        <p:nvSpPr>
          <p:cNvPr id="8" name="正方形/長方形 7"/>
          <p:cNvSpPr/>
          <p:nvPr/>
        </p:nvSpPr>
        <p:spPr>
          <a:xfrm>
            <a:off x="450476" y="1407033"/>
            <a:ext cx="8596032" cy="1735412"/>
          </a:xfrm>
          <a:prstGeom prst="rect">
            <a:avLst/>
          </a:prstGeom>
          <a:solidFill>
            <a:schemeClr val="accent4">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174625" indent="-174625"/>
            <a:r>
              <a:rPr kumimoji="1" lang="ja-JP" altLang="en-US" sz="1400" dirty="0" smtClean="0">
                <a:latin typeface="Meiryo UI" panose="020B0604030504040204" pitchFamily="50" charset="-128"/>
                <a:ea typeface="Meiryo UI" panose="020B0604030504040204" pitchFamily="50" charset="-128"/>
              </a:rPr>
              <a:t>○　回答があった市町村のうち、過半数の</a:t>
            </a:r>
            <a:r>
              <a:rPr kumimoji="1" lang="en-US" altLang="ja-JP" sz="1400" dirty="0" smtClean="0">
                <a:latin typeface="Meiryo UI" panose="020B0604030504040204" pitchFamily="50" charset="-128"/>
                <a:ea typeface="Meiryo UI" panose="020B0604030504040204" pitchFamily="50" charset="-128"/>
              </a:rPr>
              <a:t>20</a:t>
            </a:r>
            <a:r>
              <a:rPr kumimoji="1" lang="ja-JP" altLang="en-US" sz="1400" dirty="0" smtClean="0">
                <a:latin typeface="Meiryo UI" panose="020B0604030504040204" pitchFamily="50" charset="-128"/>
                <a:ea typeface="Meiryo UI" panose="020B0604030504040204" pitchFamily="50" charset="-128"/>
              </a:rPr>
              <a:t>市が公立の児童発達支援センターを設置。</a:t>
            </a:r>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うち</a:t>
            </a:r>
            <a:r>
              <a:rPr kumimoji="1" lang="en-US" altLang="ja-JP" sz="1400" dirty="0">
                <a:solidFill>
                  <a:schemeClr val="tx1"/>
                </a:solidFill>
                <a:latin typeface="Meiryo UI" panose="020B0604030504040204" pitchFamily="50" charset="-128"/>
                <a:ea typeface="Meiryo UI" panose="020B0604030504040204" pitchFamily="50" charset="-128"/>
              </a:rPr>
              <a:t>6</a:t>
            </a:r>
            <a:r>
              <a:rPr kumimoji="1" lang="ja-JP" altLang="en-US" sz="1400" dirty="0">
                <a:solidFill>
                  <a:schemeClr val="tx1"/>
                </a:solidFill>
                <a:latin typeface="Meiryo UI" panose="020B0604030504040204" pitchFamily="50" charset="-128"/>
                <a:ea typeface="Meiryo UI" panose="020B0604030504040204" pitchFamily="50" charset="-128"/>
              </a:rPr>
              <a:t>市は社会</a:t>
            </a:r>
            <a:r>
              <a:rPr kumimoji="1" lang="ja-JP" altLang="en-US" sz="1400" dirty="0" smtClean="0">
                <a:solidFill>
                  <a:schemeClr val="tx1"/>
                </a:solidFill>
                <a:latin typeface="Meiryo UI" panose="020B0604030504040204" pitchFamily="50" charset="-128"/>
                <a:ea typeface="Meiryo UI" panose="020B0604030504040204" pitchFamily="50" charset="-128"/>
              </a:rPr>
              <a:t>福祉法人等が指定管理または事業委託を受けて運営）</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74625" indent="-174625"/>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　町村においては、単独で設置・確保しているところはなく</a:t>
            </a:r>
            <a:r>
              <a:rPr kumimoji="1" lang="ja-JP" altLang="en-US" sz="1400" dirty="0">
                <a:latin typeface="Meiryo UI" panose="020B0604030504040204" pitchFamily="50" charset="-128"/>
                <a:ea typeface="Meiryo UI" panose="020B0604030504040204" pitchFamily="50" charset="-128"/>
              </a:rPr>
              <a:t>、約半数の町が未設置</a:t>
            </a:r>
            <a:r>
              <a:rPr kumimoji="1" lang="ja-JP" altLang="en-US" sz="1400" dirty="0" smtClean="0">
                <a:latin typeface="Meiryo UI" panose="020B0604030504040204" pitchFamily="50" charset="-128"/>
                <a:ea typeface="Meiryo UI" panose="020B0604030504040204" pitchFamily="50" charset="-128"/>
              </a:rPr>
              <a:t>・未確保。</a:t>
            </a:r>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　　 なお、南河内圏域では、圏域内の市町村が共同で民立のセンターを確保して運用している。</a:t>
            </a:r>
            <a:endParaRPr kumimoji="1" lang="en-US" altLang="ja-JP" sz="14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457950" y="6472262"/>
            <a:ext cx="2057400" cy="365125"/>
          </a:xfrm>
        </p:spPr>
        <p:txBody>
          <a:bodyPr/>
          <a:lstStyle/>
          <a:p>
            <a:fld id="{814C26D9-F957-4342-B5C6-D93010B49845}" type="slidenum">
              <a:rPr kumimoji="1" lang="ja-JP" altLang="en-US" smtClean="0"/>
              <a:t>2</a:t>
            </a:fld>
            <a:endParaRPr kumimoji="1" lang="ja-JP" altLang="en-US" dirty="0"/>
          </a:p>
        </p:txBody>
      </p:sp>
    </p:spTree>
    <p:extLst>
      <p:ext uri="{BB962C8B-B14F-4D97-AF65-F5344CB8AC3E}">
        <p14:creationId xmlns:p14="http://schemas.microsoft.com/office/powerpoint/2010/main" val="3359434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4247027861"/>
              </p:ext>
            </p:extLst>
          </p:nvPr>
        </p:nvGraphicFramePr>
        <p:xfrm>
          <a:off x="106456" y="101787"/>
          <a:ext cx="8820150" cy="4618131"/>
        </p:xfrm>
        <a:graphic>
          <a:graphicData uri="http://schemas.openxmlformats.org/drawingml/2006/table">
            <a:tbl>
              <a:tblPr firstRow="1" bandRow="1">
                <a:tableStyleId>{5C22544A-7EE6-4342-B048-85BDC9FD1C3A}</a:tableStyleId>
              </a:tblPr>
              <a:tblGrid>
                <a:gridCol w="8820150">
                  <a:extLst>
                    <a:ext uri="{9D8B030D-6E8A-4147-A177-3AD203B41FA5}">
                      <a16:colId xmlns:a16="http://schemas.microsoft.com/office/drawing/2014/main" val="3521787159"/>
                    </a:ext>
                  </a:extLst>
                </a:gridCol>
              </a:tblGrid>
              <a:tr h="535086">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「児童発達支援ガイドライン」（平成</a:t>
                      </a:r>
                      <a:r>
                        <a:rPr kumimoji="1" lang="en-US" altLang="ja-JP" sz="1400" dirty="0" smtClean="0">
                          <a:solidFill>
                            <a:schemeClr val="tx1"/>
                          </a:solidFill>
                          <a:latin typeface="Meiryo UI" panose="020B0604030504040204" pitchFamily="50" charset="-128"/>
                          <a:ea typeface="Meiryo UI" panose="020B0604030504040204" pitchFamily="50" charset="-128"/>
                        </a:rPr>
                        <a:t>29</a:t>
                      </a:r>
                      <a:r>
                        <a:rPr kumimoji="1" lang="ja-JP" altLang="en-US" sz="1400" dirty="0" smtClean="0">
                          <a:solidFill>
                            <a:schemeClr val="tx1"/>
                          </a:solidFill>
                          <a:latin typeface="Meiryo UI" panose="020B0604030504040204" pitchFamily="50" charset="-128"/>
                          <a:ea typeface="Meiryo UI" panose="020B0604030504040204" pitchFamily="50" charset="-128"/>
                        </a:rPr>
                        <a:t>年７月</a:t>
                      </a:r>
                      <a:r>
                        <a:rPr kumimoji="1" lang="en-US" altLang="ja-JP" sz="1400" dirty="0" smtClean="0">
                          <a:solidFill>
                            <a:schemeClr val="tx1"/>
                          </a:solidFill>
                          <a:latin typeface="Meiryo UI" panose="020B0604030504040204" pitchFamily="50" charset="-128"/>
                          <a:ea typeface="Meiryo UI" panose="020B0604030504040204" pitchFamily="50" charset="-128"/>
                        </a:rPr>
                        <a:t>24</a:t>
                      </a:r>
                      <a:r>
                        <a:rPr kumimoji="1" lang="ja-JP" altLang="en-US" sz="1400" dirty="0" smtClean="0">
                          <a:solidFill>
                            <a:schemeClr val="tx1"/>
                          </a:solidFill>
                          <a:latin typeface="Meiryo UI" panose="020B0604030504040204" pitchFamily="50" charset="-128"/>
                          <a:ea typeface="Meiryo UI" panose="020B0604030504040204" pitchFamily="50" charset="-128"/>
                        </a:rPr>
                        <a:t>日障発</a:t>
                      </a:r>
                      <a:r>
                        <a:rPr kumimoji="1" lang="en-US" altLang="ja-JP" sz="1400" dirty="0" smtClean="0">
                          <a:solidFill>
                            <a:schemeClr val="tx1"/>
                          </a:solidFill>
                          <a:latin typeface="Meiryo UI" panose="020B0604030504040204" pitchFamily="50" charset="-128"/>
                          <a:ea typeface="Meiryo UI" panose="020B0604030504040204" pitchFamily="50" charset="-128"/>
                        </a:rPr>
                        <a:t>0724</a:t>
                      </a:r>
                      <a:r>
                        <a:rPr kumimoji="1" lang="ja-JP" altLang="en-US" sz="1400" dirty="0" smtClean="0">
                          <a:solidFill>
                            <a:schemeClr val="tx1"/>
                          </a:solidFill>
                          <a:latin typeface="Meiryo UI" panose="020B0604030504040204" pitchFamily="50" charset="-128"/>
                          <a:ea typeface="Meiryo UI" panose="020B0604030504040204" pitchFamily="50" charset="-128"/>
                        </a:rPr>
                        <a:t>第１号厚生労働省社会・援護局障害保健福祉部長通知）</a:t>
                      </a:r>
                      <a:r>
                        <a:rPr kumimoji="1" lang="ja-JP" altLang="en-US" sz="1400" b="0" dirty="0" smtClean="0">
                          <a:solidFill>
                            <a:schemeClr val="tx1"/>
                          </a:solidFill>
                          <a:latin typeface="Meiryo UI" panose="020B0604030504040204" pitchFamily="50" charset="-128"/>
                          <a:ea typeface="Meiryo UI" panose="020B0604030504040204" pitchFamily="50" charset="-128"/>
                        </a:rPr>
                        <a:t>＜抜粋＞</a:t>
                      </a:r>
                    </a:p>
                  </a:txBody>
                  <a:tcPr anchor="ctr"/>
                </a:tc>
                <a:extLst>
                  <a:ext uri="{0D108BD9-81ED-4DB2-BD59-A6C34878D82A}">
                    <a16:rowId xmlns:a16="http://schemas.microsoft.com/office/drawing/2014/main" val="3980433701"/>
                  </a:ext>
                </a:extLst>
              </a:tr>
              <a:tr h="4083045">
                <a:tc>
                  <a:txBody>
                    <a:bodyPr/>
                    <a:lstStyle/>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第</a:t>
                      </a:r>
                      <a:r>
                        <a:rPr kumimoji="1" lang="en-US" altLang="ja-JP" sz="1200" dirty="0" smtClean="0">
                          <a:latin typeface="Meiryo UI" panose="020B0604030504040204" pitchFamily="50" charset="-128"/>
                          <a:ea typeface="Meiryo UI" panose="020B0604030504040204" pitchFamily="50" charset="-128"/>
                        </a:rPr>
                        <a:t>2</a:t>
                      </a:r>
                      <a:r>
                        <a:rPr kumimoji="1" lang="ja-JP" altLang="en-US" sz="1200" dirty="0" smtClean="0">
                          <a:latin typeface="Meiryo UI" panose="020B0604030504040204" pitchFamily="50" charset="-128"/>
                          <a:ea typeface="Meiryo UI" panose="020B0604030504040204" pitchFamily="50" charset="-128"/>
                        </a:rPr>
                        <a:t>章　児童発達支援の提供すべき支援</a:t>
                      </a: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１　児童発達支援の内容</a:t>
                      </a: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（３）地域支援</a:t>
                      </a: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イ　支援内容</a:t>
                      </a: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（イ）</a:t>
                      </a:r>
                      <a:r>
                        <a:rPr kumimoji="1" lang="ja-JP" altLang="en-US" sz="1200" b="1" u="sng" dirty="0" smtClean="0">
                          <a:latin typeface="Meiryo UI" panose="020B0604030504040204" pitchFamily="50" charset="-128"/>
                          <a:ea typeface="Meiryo UI" panose="020B0604030504040204" pitchFamily="50" charset="-128"/>
                        </a:rPr>
                        <a:t>特に児童発達支援センター</a:t>
                      </a: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a:t>
                      </a:r>
                      <a:r>
                        <a:rPr kumimoji="1" lang="ja-JP" altLang="en-US" sz="1200" b="1" u="sng" dirty="0" smtClean="0">
                          <a:latin typeface="Meiryo UI" panose="020B0604030504040204" pitchFamily="50" charset="-128"/>
                          <a:ea typeface="Meiryo UI" panose="020B0604030504040204" pitchFamily="50" charset="-128"/>
                        </a:rPr>
                        <a:t>（ａ）連携・ネットワークの中核機関としての役割</a:t>
                      </a: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a:t>
                      </a:r>
                      <a:r>
                        <a:rPr kumimoji="1" lang="ja-JP" altLang="en-US" sz="1200" b="1" u="sng" dirty="0" smtClean="0">
                          <a:latin typeface="Meiryo UI" panose="020B0604030504040204" pitchFamily="50" charset="-128"/>
                          <a:ea typeface="Meiryo UI" panose="020B0604030504040204" pitchFamily="50" charset="-128"/>
                        </a:rPr>
                        <a:t>（ｂ）保育所等訪問支援の実施</a:t>
                      </a: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a:t>
                      </a:r>
                      <a:r>
                        <a:rPr kumimoji="1" lang="ja-JP" altLang="en-US" sz="1200" b="1" u="sng" dirty="0" smtClean="0">
                          <a:latin typeface="Meiryo UI" panose="020B0604030504040204" pitchFamily="50" charset="-128"/>
                          <a:ea typeface="Meiryo UI" panose="020B0604030504040204" pitchFamily="50" charset="-128"/>
                        </a:rPr>
                        <a:t>（</a:t>
                      </a:r>
                      <a:r>
                        <a:rPr kumimoji="1" lang="en-US" altLang="ja-JP" sz="1200" b="1" u="sng" dirty="0" smtClean="0">
                          <a:latin typeface="Meiryo UI" panose="020B0604030504040204" pitchFamily="50" charset="-128"/>
                          <a:ea typeface="Meiryo UI" panose="020B0604030504040204" pitchFamily="50" charset="-128"/>
                        </a:rPr>
                        <a:t>C</a:t>
                      </a:r>
                      <a:r>
                        <a:rPr kumimoji="1" lang="ja-JP" altLang="en-US" sz="1200" b="1" u="sng" dirty="0" smtClean="0">
                          <a:latin typeface="Meiryo UI" panose="020B0604030504040204" pitchFamily="50" charset="-128"/>
                          <a:ea typeface="Meiryo UI" panose="020B0604030504040204" pitchFamily="50" charset="-128"/>
                        </a:rPr>
                        <a:t>）障害児等療育支援事業、巡回支援専門員整備事業の実施</a:t>
                      </a:r>
                    </a:p>
                    <a:p>
                      <a:pPr marL="180975" indent="-180975">
                        <a:lnSpc>
                          <a:spcPts val="1700"/>
                        </a:lnSpc>
                      </a:pPr>
                      <a:endParaRPr kumimoji="1" lang="en-US" altLang="ja-JP" sz="1200" dirty="0" smtClean="0">
                        <a:latin typeface="Meiryo UI" panose="020B0604030504040204" pitchFamily="50" charset="-128"/>
                        <a:ea typeface="Meiryo UI" panose="020B0604030504040204" pitchFamily="50" charset="-128"/>
                      </a:endParaRP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第</a:t>
                      </a:r>
                      <a:r>
                        <a:rPr kumimoji="1" lang="en-US" altLang="ja-JP" sz="1200" dirty="0" smtClean="0">
                          <a:latin typeface="Meiryo UI" panose="020B0604030504040204" pitchFamily="50" charset="-128"/>
                          <a:ea typeface="Meiryo UI" panose="020B0604030504040204" pitchFamily="50" charset="-128"/>
                        </a:rPr>
                        <a:t>4</a:t>
                      </a:r>
                      <a:r>
                        <a:rPr kumimoji="1" lang="ja-JP" altLang="en-US" sz="1200" dirty="0" smtClean="0">
                          <a:latin typeface="Meiryo UI" panose="020B0604030504040204" pitchFamily="50" charset="-128"/>
                          <a:ea typeface="Meiryo UI" panose="020B0604030504040204" pitchFamily="50" charset="-128"/>
                        </a:rPr>
                        <a:t>章　関係機関との連携</a:t>
                      </a: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２　保育所や幼稚園等との連携</a:t>
                      </a:r>
                    </a:p>
                    <a:p>
                      <a:pPr marL="363538" indent="-363538">
                        <a:lnSpc>
                          <a:spcPts val="1700"/>
                        </a:lnSpc>
                      </a:pPr>
                      <a:r>
                        <a:rPr kumimoji="1" lang="ja-JP" altLang="en-US" sz="1200" dirty="0" smtClean="0">
                          <a:latin typeface="Meiryo UI" panose="020B0604030504040204" pitchFamily="50" charset="-128"/>
                          <a:ea typeface="Meiryo UI" panose="020B0604030504040204" pitchFamily="50" charset="-128"/>
                        </a:rPr>
                        <a:t>　　　・</a:t>
                      </a:r>
                      <a:r>
                        <a:rPr kumimoji="1" lang="ja-JP" altLang="en-US" sz="1200" b="1" u="sng" dirty="0" smtClean="0">
                          <a:latin typeface="Meiryo UI" panose="020B0604030504040204" pitchFamily="50" charset="-128"/>
                          <a:ea typeface="Meiryo UI" panose="020B0604030504040204" pitchFamily="50" charset="-128"/>
                        </a:rPr>
                        <a:t>児童発達支援センターにおいては、保育所等の職員が障害のある子どもへの対応に不安を抱える場合等に、保育所等訪問支援や巡回支援専門員整備、障害児等療育支援事業等の積極的な活用を図る</a:t>
                      </a:r>
                      <a:r>
                        <a:rPr kumimoji="1" lang="ja-JP" altLang="en-US" sz="1200" dirty="0" smtClean="0">
                          <a:latin typeface="Meiryo UI" panose="020B0604030504040204" pitchFamily="50" charset="-128"/>
                          <a:ea typeface="Meiryo UI" panose="020B0604030504040204" pitchFamily="50" charset="-128"/>
                        </a:rPr>
                        <a:t>ことにより、適切な支援を行っていくことが重要である。</a:t>
                      </a: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・保育所や認定こども園、幼稚園、特別支援学校（幼稚部）等との交流や、同年代の障害のない子どもと活動する機会の確保も必要。</a:t>
                      </a: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３　他の児童発達支援センターや児童発達支援事業所等との連携</a:t>
                      </a:r>
                    </a:p>
                    <a:p>
                      <a:pPr marL="363538" indent="-95250">
                        <a:lnSpc>
                          <a:spcPts val="1700"/>
                        </a:lnSpc>
                      </a:pPr>
                      <a:r>
                        <a:rPr kumimoji="1" lang="ja-JP" altLang="en-US" sz="1200" dirty="0" smtClean="0">
                          <a:latin typeface="Meiryo UI" panose="020B0604030504040204" pitchFamily="50" charset="-128"/>
                          <a:ea typeface="Meiryo UI" panose="020B0604030504040204" pitchFamily="50" charset="-128"/>
                        </a:rPr>
                        <a:t>・障害種別や障害特性の理解、障害種別や障害の特性に応じた活動や支援方法、支援困難事例等について、合同で研修を行うことやそれぞれから助言をし合うことにより、連携を図りながら適切な支援を行っていく必要がある。</a:t>
                      </a:r>
                    </a:p>
                    <a:p>
                      <a:pPr marL="363538" indent="-95250">
                        <a:lnSpc>
                          <a:spcPts val="1700"/>
                        </a:lnSpc>
                      </a:pPr>
                      <a:r>
                        <a:rPr kumimoji="1" lang="ja-JP" altLang="en-US" sz="1200" dirty="0" smtClean="0">
                          <a:latin typeface="Meiryo UI" panose="020B0604030504040204" pitchFamily="50" charset="-128"/>
                          <a:ea typeface="Meiryo UI" panose="020B0604030504040204" pitchFamily="50" charset="-128"/>
                        </a:rPr>
                        <a:t>・</a:t>
                      </a:r>
                      <a:r>
                        <a:rPr kumimoji="1" lang="ja-JP" altLang="en-US" sz="1200" b="1" u="sng" dirty="0" smtClean="0">
                          <a:latin typeface="Meiryo UI" panose="020B0604030504040204" pitchFamily="50" charset="-128"/>
                          <a:ea typeface="Meiryo UI" panose="020B0604030504040204" pitchFamily="50" charset="-128"/>
                        </a:rPr>
                        <a:t>発達障害者支援センター等の専門機関と連携し、助言や研修等を受けることも必要</a:t>
                      </a:r>
                      <a:r>
                        <a:rPr kumimoji="1" lang="ja-JP" altLang="en-US" sz="1200" b="0" u="none" dirty="0" smtClean="0">
                          <a:latin typeface="Meiryo UI" panose="020B0604030504040204" pitchFamily="50" charset="-128"/>
                          <a:ea typeface="Meiryo UI" panose="020B0604030504040204" pitchFamily="50" charset="-128"/>
                        </a:rPr>
                        <a:t>である</a:t>
                      </a:r>
                      <a:r>
                        <a:rPr kumimoji="1" lang="ja-JP" altLang="en-US" sz="1200" dirty="0" smtClean="0">
                          <a:latin typeface="Meiryo UI" panose="020B0604030504040204" pitchFamily="50" charset="-128"/>
                          <a:ea typeface="Meiryo UI" panose="020B0604030504040204" pitchFamily="50" charset="-128"/>
                        </a:rPr>
                        <a:t>。</a:t>
                      </a:r>
                    </a:p>
                  </a:txBody>
                  <a:tcPr/>
                </a:tc>
                <a:extLst>
                  <a:ext uri="{0D108BD9-81ED-4DB2-BD59-A6C34878D82A}">
                    <a16:rowId xmlns:a16="http://schemas.microsoft.com/office/drawing/2014/main" val="2147063392"/>
                  </a:ext>
                </a:extLst>
              </a:tr>
            </a:tbl>
          </a:graphicData>
        </a:graphic>
      </p:graphicFrame>
      <p:sp>
        <p:nvSpPr>
          <p:cNvPr id="2" name="スライド番号プレースホルダー 1"/>
          <p:cNvSpPr>
            <a:spLocks noGrp="1"/>
          </p:cNvSpPr>
          <p:nvPr>
            <p:ph type="sldNum" sz="quarter" idx="12"/>
          </p:nvPr>
        </p:nvSpPr>
        <p:spPr/>
        <p:txBody>
          <a:bodyPr/>
          <a:lstStyle/>
          <a:p>
            <a:fld id="{814C26D9-F957-4342-B5C6-D93010B49845}" type="slidenum">
              <a:rPr kumimoji="1" lang="ja-JP" altLang="en-US" smtClean="0"/>
              <a:t>20</a:t>
            </a:fld>
            <a:endParaRPr kumimoji="1" lang="ja-JP" altLang="en-US"/>
          </a:p>
        </p:txBody>
      </p:sp>
    </p:spTree>
    <p:extLst>
      <p:ext uri="{BB962C8B-B14F-4D97-AF65-F5344CB8AC3E}">
        <p14:creationId xmlns:p14="http://schemas.microsoft.com/office/powerpoint/2010/main" val="2291569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261104583"/>
              </p:ext>
            </p:extLst>
          </p:nvPr>
        </p:nvGraphicFramePr>
        <p:xfrm>
          <a:off x="152400" y="125692"/>
          <a:ext cx="8820150" cy="3787402"/>
        </p:xfrm>
        <a:graphic>
          <a:graphicData uri="http://schemas.openxmlformats.org/drawingml/2006/table">
            <a:tbl>
              <a:tblPr firstRow="1" bandRow="1">
                <a:tableStyleId>{5C22544A-7EE6-4342-B048-85BDC9FD1C3A}</a:tableStyleId>
              </a:tblPr>
              <a:tblGrid>
                <a:gridCol w="8820150">
                  <a:extLst>
                    <a:ext uri="{9D8B030D-6E8A-4147-A177-3AD203B41FA5}">
                      <a16:colId xmlns:a16="http://schemas.microsoft.com/office/drawing/2014/main" val="3521787159"/>
                    </a:ext>
                  </a:extLst>
                </a:gridCol>
              </a:tblGrid>
              <a:tr h="540301">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「障害福祉サービス等及び障害児通所支援等の円滑な実施を確保するための基本的な指針」（平成</a:t>
                      </a:r>
                      <a:r>
                        <a:rPr kumimoji="1" lang="en-US" altLang="ja-JP" sz="1400" dirty="0" smtClean="0">
                          <a:solidFill>
                            <a:schemeClr val="tx1"/>
                          </a:solidFill>
                          <a:latin typeface="Meiryo UI" panose="020B0604030504040204" pitchFamily="50" charset="-128"/>
                          <a:ea typeface="Meiryo UI" panose="020B0604030504040204" pitchFamily="50" charset="-128"/>
                        </a:rPr>
                        <a:t>18</a:t>
                      </a:r>
                      <a:r>
                        <a:rPr kumimoji="1" lang="ja-JP" altLang="en-US" sz="1400" dirty="0" smtClean="0">
                          <a:solidFill>
                            <a:schemeClr val="tx1"/>
                          </a:solidFill>
                          <a:latin typeface="Meiryo UI" panose="020B0604030504040204" pitchFamily="50" charset="-128"/>
                          <a:ea typeface="Meiryo UI" panose="020B0604030504040204" pitchFamily="50" charset="-128"/>
                        </a:rPr>
                        <a:t>年厚生労働省告示第</a:t>
                      </a:r>
                      <a:r>
                        <a:rPr kumimoji="1" lang="en-US" altLang="ja-JP" sz="1400" dirty="0" smtClean="0">
                          <a:solidFill>
                            <a:schemeClr val="tx1"/>
                          </a:solidFill>
                          <a:latin typeface="Meiryo UI" panose="020B0604030504040204" pitchFamily="50" charset="-128"/>
                          <a:ea typeface="Meiryo UI" panose="020B0604030504040204" pitchFamily="50" charset="-128"/>
                        </a:rPr>
                        <a:t>395</a:t>
                      </a:r>
                      <a:r>
                        <a:rPr kumimoji="1" lang="ja-JP" altLang="en-US" sz="1400" dirty="0" smtClean="0">
                          <a:solidFill>
                            <a:schemeClr val="tx1"/>
                          </a:solidFill>
                          <a:latin typeface="Meiryo UI" panose="020B0604030504040204" pitchFamily="50" charset="-128"/>
                          <a:ea typeface="Meiryo UI" panose="020B0604030504040204" pitchFamily="50" charset="-128"/>
                        </a:rPr>
                        <a:t>号</a:t>
                      </a:r>
                      <a:r>
                        <a:rPr kumimoji="1" lang="en-US" altLang="ja-JP"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最終改正　令和</a:t>
                      </a:r>
                      <a:r>
                        <a:rPr kumimoji="1" lang="en-US" altLang="ja-JP" sz="1400" dirty="0" smtClean="0">
                          <a:solidFill>
                            <a:schemeClr val="tx1"/>
                          </a:solidFill>
                          <a:latin typeface="Meiryo UI" panose="020B0604030504040204" pitchFamily="50" charset="-128"/>
                          <a:ea typeface="Meiryo UI" panose="020B0604030504040204" pitchFamily="50" charset="-128"/>
                        </a:rPr>
                        <a:t>2</a:t>
                      </a:r>
                      <a:r>
                        <a:rPr kumimoji="1" lang="ja-JP" altLang="en-US" sz="1400" dirty="0" smtClean="0">
                          <a:solidFill>
                            <a:schemeClr val="tx1"/>
                          </a:solidFill>
                          <a:latin typeface="Meiryo UI" panose="020B0604030504040204" pitchFamily="50" charset="-128"/>
                          <a:ea typeface="Meiryo UI" panose="020B0604030504040204" pitchFamily="50" charset="-128"/>
                        </a:rPr>
                        <a:t>年厚生労働省告示第</a:t>
                      </a:r>
                      <a:r>
                        <a:rPr kumimoji="1" lang="en-US" altLang="ja-JP" sz="1400" dirty="0" smtClean="0">
                          <a:solidFill>
                            <a:schemeClr val="tx1"/>
                          </a:solidFill>
                          <a:latin typeface="Meiryo UI" panose="020B0604030504040204" pitchFamily="50" charset="-128"/>
                          <a:ea typeface="Meiryo UI" panose="020B0604030504040204" pitchFamily="50" charset="-128"/>
                        </a:rPr>
                        <a:t>213</a:t>
                      </a:r>
                      <a:r>
                        <a:rPr kumimoji="1" lang="ja-JP" altLang="en-US" sz="1400" dirty="0" smtClean="0">
                          <a:solidFill>
                            <a:schemeClr val="tx1"/>
                          </a:solidFill>
                          <a:latin typeface="Meiryo UI" panose="020B0604030504040204" pitchFamily="50" charset="-128"/>
                          <a:ea typeface="Meiryo UI" panose="020B0604030504040204" pitchFamily="50" charset="-128"/>
                        </a:rPr>
                        <a:t>号</a:t>
                      </a:r>
                      <a:r>
                        <a:rPr kumimoji="1" lang="en-US" altLang="ja-JP"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ja-JP" altLang="en-US" sz="1400" b="0" dirty="0" smtClean="0">
                          <a:solidFill>
                            <a:schemeClr val="tx1"/>
                          </a:solidFill>
                          <a:latin typeface="Meiryo UI" panose="020B0604030504040204" pitchFamily="50" charset="-128"/>
                          <a:ea typeface="Meiryo UI" panose="020B0604030504040204" pitchFamily="50" charset="-128"/>
                        </a:rPr>
                        <a:t>＜「第一の四の１」及び「第二の五の１」より抜粋＞</a:t>
                      </a:r>
                    </a:p>
                  </a:txBody>
                  <a:tcPr/>
                </a:tc>
                <a:extLst>
                  <a:ext uri="{0D108BD9-81ED-4DB2-BD59-A6C34878D82A}">
                    <a16:rowId xmlns:a16="http://schemas.microsoft.com/office/drawing/2014/main" val="3980433701"/>
                  </a:ext>
                </a:extLst>
              </a:tr>
              <a:tr h="3247101">
                <a:tc>
                  <a:txBody>
                    <a:bodyPr/>
                    <a:lstStyle/>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a:t>
                      </a:r>
                      <a:r>
                        <a:rPr kumimoji="1" lang="ja-JP" altLang="en-US" sz="1200" b="1" u="sng" dirty="0" smtClean="0">
                          <a:latin typeface="Meiryo UI" panose="020B0604030504040204" pitchFamily="50" charset="-128"/>
                          <a:ea typeface="Meiryo UI" panose="020B0604030504040204" pitchFamily="50" charset="-128"/>
                        </a:rPr>
                        <a:t>児童発達支援センターについては、</a:t>
                      </a:r>
                      <a:r>
                        <a:rPr kumimoji="1" lang="ja-JP" altLang="en-US" sz="1200" dirty="0" smtClean="0">
                          <a:latin typeface="Meiryo UI" panose="020B0604030504040204" pitchFamily="50" charset="-128"/>
                          <a:ea typeface="Meiryo UI" panose="020B0604030504040204" pitchFamily="50" charset="-128"/>
                        </a:rPr>
                        <a:t>障害の重度化・重複化や多様化に対応する専門的機能の強化を図った上で、</a:t>
                      </a:r>
                      <a:r>
                        <a:rPr kumimoji="1" lang="ja-JP" altLang="en-US" sz="1200" b="1" u="sng" dirty="0" smtClean="0">
                          <a:latin typeface="Meiryo UI" panose="020B0604030504040204" pitchFamily="50" charset="-128"/>
                          <a:ea typeface="Meiryo UI" panose="020B0604030504040204" pitchFamily="50" charset="-128"/>
                        </a:rPr>
                        <a:t>地域における中核的な支援施設として位置づけ</a:t>
                      </a:r>
                      <a:r>
                        <a:rPr kumimoji="1" lang="ja-JP" altLang="en-US" sz="1200" dirty="0" smtClean="0">
                          <a:latin typeface="Meiryo UI" panose="020B0604030504040204" pitchFamily="50" charset="-128"/>
                          <a:ea typeface="Meiryo UI" panose="020B0604030504040204" pitchFamily="50" charset="-128"/>
                        </a:rPr>
                        <a:t>、障害児通所支援等を実施する事業所と緊密な連携を図り、重層的な障害児通所支援の体制整備を図ることが必要である。</a:t>
                      </a: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併せて、その他</a:t>
                      </a:r>
                      <a:r>
                        <a:rPr kumimoji="1" lang="ja-JP" altLang="en-US" sz="1200" b="1" u="sng" dirty="0" smtClean="0">
                          <a:latin typeface="Meiryo UI" panose="020B0604030504040204" pitchFamily="50" charset="-128"/>
                          <a:ea typeface="Meiryo UI" panose="020B0604030504040204" pitchFamily="50" charset="-128"/>
                        </a:rPr>
                        <a:t>地域支援機能を強化することにより、障害児の地域社会への参加や包摂を推進することが重要</a:t>
                      </a:r>
                      <a:r>
                        <a:rPr kumimoji="1" lang="ja-JP" altLang="en-US" sz="1200" dirty="0" smtClean="0">
                          <a:latin typeface="Meiryo UI" panose="020B0604030504040204" pitchFamily="50" charset="-128"/>
                          <a:ea typeface="Meiryo UI" panose="020B0604030504040204" pitchFamily="50" charset="-128"/>
                        </a:rPr>
                        <a:t>である。</a:t>
                      </a: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なお、極端な過疎地域や極端に広域であるために児童発達支援センターの効率的な運用が望めない市町村においては、共生型サービス事業所や基準該当事業所等の活用により児童発達支援の提供体制を確保しつつ、市町村の障害福祉主管部局等が中心となって、児童発達支援センターと同等の地域における中核的な支援機能を有する体制を整備することが考えられる。</a:t>
                      </a:r>
                      <a:endParaRPr kumimoji="1" lang="en-US" altLang="ja-JP" sz="1200" dirty="0" smtClean="0">
                        <a:latin typeface="Meiryo UI" panose="020B0604030504040204" pitchFamily="50" charset="-128"/>
                        <a:ea typeface="Meiryo UI" panose="020B0604030504040204" pitchFamily="50" charset="-128"/>
                      </a:endParaRPr>
                    </a:p>
                    <a:p>
                      <a:pPr marL="180975" indent="-180975">
                        <a:lnSpc>
                          <a:spcPts val="1700"/>
                        </a:lnSpc>
                      </a:pPr>
                      <a:endParaRPr kumimoji="1" lang="en-US" altLang="ja-JP" sz="1200" dirty="0" smtClean="0">
                        <a:latin typeface="Meiryo UI" panose="020B0604030504040204" pitchFamily="50" charset="-128"/>
                        <a:ea typeface="Meiryo UI" panose="020B0604030504040204" pitchFamily="50" charset="-128"/>
                      </a:endParaRP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a:t>
                      </a:r>
                      <a:r>
                        <a:rPr kumimoji="1" lang="ja-JP" altLang="en-US" sz="1200" b="1" u="sng" dirty="0" smtClean="0">
                          <a:latin typeface="Meiryo UI" panose="020B0604030504040204" pitchFamily="50" charset="-128"/>
                          <a:ea typeface="Meiryo UI" panose="020B0604030504040204" pitchFamily="50" charset="-128"/>
                        </a:rPr>
                        <a:t>児童発達支援センターを中核とした重層的な地域支援体制の構築を目指すため</a:t>
                      </a:r>
                      <a:r>
                        <a:rPr kumimoji="1" lang="ja-JP" altLang="en-US" sz="1200" dirty="0" smtClean="0">
                          <a:latin typeface="Meiryo UI" panose="020B0604030504040204" pitchFamily="50" charset="-128"/>
                          <a:ea typeface="Meiryo UI" panose="020B0604030504040204" pitchFamily="50" charset="-128"/>
                        </a:rPr>
                        <a:t>、</a:t>
                      </a:r>
                      <a:r>
                        <a:rPr kumimoji="1" lang="ja-JP" altLang="en-US" sz="1200" b="1" u="sng" dirty="0" smtClean="0">
                          <a:latin typeface="Meiryo UI" panose="020B0604030504040204" pitchFamily="50" charset="-128"/>
                          <a:ea typeface="Meiryo UI" panose="020B0604030504040204" pitchFamily="50" charset="-128"/>
                        </a:rPr>
                        <a:t>令和五年度末までに、児童発達支援センターを各市町村に少なくとも一カ所以上設置することを基本</a:t>
                      </a:r>
                      <a:r>
                        <a:rPr kumimoji="1" lang="ja-JP" altLang="en-US" sz="1200" dirty="0" smtClean="0">
                          <a:latin typeface="Meiryo UI" panose="020B0604030504040204" pitchFamily="50" charset="-128"/>
                          <a:ea typeface="Meiryo UI" panose="020B0604030504040204" pitchFamily="50" charset="-128"/>
                        </a:rPr>
                        <a:t>とする。なお、</a:t>
                      </a:r>
                      <a:r>
                        <a:rPr kumimoji="1" lang="ja-JP" altLang="en-US" sz="1200" b="1" u="sng" dirty="0" smtClean="0">
                          <a:latin typeface="Meiryo UI" panose="020B0604030504040204" pitchFamily="50" charset="-128"/>
                          <a:ea typeface="Meiryo UI" panose="020B0604030504040204" pitchFamily="50" charset="-128"/>
                        </a:rPr>
                        <a:t>町村単独での設置が困難な場合には、圏域での設置であっても差し支えない。</a:t>
                      </a:r>
                    </a:p>
                    <a:p>
                      <a:pPr marL="180975" marR="0" lvl="0" indent="-180975" algn="l" defTabSz="914400" rtl="0" eaLnBrk="1" fontAlgn="auto" latinLnBrk="0" hangingPunct="1">
                        <a:lnSpc>
                          <a:spcPts val="17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　　また、障害児の地域社会への参加・包容（インクルージョン）を推進するため、各市町村又は各圏域に設置された</a:t>
                      </a:r>
                      <a:r>
                        <a:rPr kumimoji="1" lang="ja-JP" altLang="en-US" sz="1200" b="1" u="sng" dirty="0" smtClean="0">
                          <a:latin typeface="Meiryo UI" panose="020B0604030504040204" pitchFamily="50" charset="-128"/>
                          <a:ea typeface="Meiryo UI" panose="020B0604030504040204" pitchFamily="50" charset="-128"/>
                        </a:rPr>
                        <a:t>児童発達支援センターが保育所等訪問支援を実施するなどにより、令和五年度末までに、全ての市町村において、保育所等訪問支援を利用できる体制を構築することを基本</a:t>
                      </a:r>
                      <a:r>
                        <a:rPr kumimoji="1" lang="ja-JP" altLang="en-US" sz="1200" dirty="0" smtClean="0">
                          <a:latin typeface="Meiryo UI" panose="020B0604030504040204" pitchFamily="50" charset="-128"/>
                          <a:ea typeface="Meiryo UI" panose="020B0604030504040204" pitchFamily="50" charset="-128"/>
                        </a:rPr>
                        <a:t>とする。</a:t>
                      </a:r>
                      <a:endParaRPr kumimoji="1" lang="en-US" altLang="ja-JP" sz="12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147063392"/>
                  </a:ext>
                </a:extLst>
              </a:tr>
            </a:tbl>
          </a:graphicData>
        </a:graphic>
      </p:graphicFrame>
      <p:sp>
        <p:nvSpPr>
          <p:cNvPr id="2" name="スライド番号プレースホルダー 1"/>
          <p:cNvSpPr>
            <a:spLocks noGrp="1"/>
          </p:cNvSpPr>
          <p:nvPr>
            <p:ph type="sldNum" sz="quarter" idx="12"/>
          </p:nvPr>
        </p:nvSpPr>
        <p:spPr/>
        <p:txBody>
          <a:bodyPr/>
          <a:lstStyle/>
          <a:p>
            <a:fld id="{814C26D9-F957-4342-B5C6-D93010B49845}" type="slidenum">
              <a:rPr kumimoji="1" lang="ja-JP" altLang="en-US" smtClean="0"/>
              <a:t>21</a:t>
            </a:fld>
            <a:endParaRPr kumimoji="1" lang="ja-JP" altLang="en-US"/>
          </a:p>
        </p:txBody>
      </p:sp>
    </p:spTree>
    <p:extLst>
      <p:ext uri="{BB962C8B-B14F-4D97-AF65-F5344CB8AC3E}">
        <p14:creationId xmlns:p14="http://schemas.microsoft.com/office/powerpoint/2010/main" val="1824996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258143548"/>
              </p:ext>
            </p:extLst>
          </p:nvPr>
        </p:nvGraphicFramePr>
        <p:xfrm>
          <a:off x="152400" y="173506"/>
          <a:ext cx="8877300" cy="5375287"/>
        </p:xfrm>
        <a:graphic>
          <a:graphicData uri="http://schemas.openxmlformats.org/drawingml/2006/table">
            <a:tbl>
              <a:tblPr firstRow="1" bandRow="1">
                <a:tableStyleId>{5C22544A-7EE6-4342-B048-85BDC9FD1C3A}</a:tableStyleId>
              </a:tblPr>
              <a:tblGrid>
                <a:gridCol w="8877300">
                  <a:extLst>
                    <a:ext uri="{9D8B030D-6E8A-4147-A177-3AD203B41FA5}">
                      <a16:colId xmlns:a16="http://schemas.microsoft.com/office/drawing/2014/main" val="3521787159"/>
                    </a:ext>
                  </a:extLst>
                </a:gridCol>
              </a:tblGrid>
              <a:tr h="534047">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障害児通所支援の在り方に関する検討会報告書（令和３年１０月２０日　障害児通所支援の在り方に関する検討会）</a:t>
                      </a:r>
                      <a:r>
                        <a:rPr kumimoji="1" lang="ja-JP" altLang="en-US" sz="1400" b="0" dirty="0" smtClean="0">
                          <a:solidFill>
                            <a:schemeClr val="tx1"/>
                          </a:solidFill>
                          <a:latin typeface="Meiryo UI" panose="020B0604030504040204" pitchFamily="50" charset="-128"/>
                          <a:ea typeface="Meiryo UI" panose="020B0604030504040204" pitchFamily="50" charset="-128"/>
                        </a:rPr>
                        <a:t>＜４の１）より抜粋　</a:t>
                      </a:r>
                      <a:r>
                        <a:rPr kumimoji="1" lang="en-US" altLang="ja-JP" sz="1400" b="0" dirty="0" smtClean="0">
                          <a:solidFill>
                            <a:schemeClr val="tx1"/>
                          </a:solidFill>
                          <a:latin typeface="Meiryo UI" panose="020B0604030504040204" pitchFamily="50" charset="-128"/>
                          <a:ea typeface="Meiryo UI" panose="020B0604030504040204" pitchFamily="50" charset="-128"/>
                        </a:rPr>
                        <a:t>※</a:t>
                      </a:r>
                      <a:r>
                        <a:rPr kumimoji="1" lang="ja-JP" altLang="en-US" sz="1400" b="0" dirty="0" smtClean="0">
                          <a:solidFill>
                            <a:schemeClr val="tx1"/>
                          </a:solidFill>
                          <a:latin typeface="Meiryo UI" panose="020B0604030504040204" pitchFamily="50" charset="-128"/>
                          <a:ea typeface="Meiryo UI" panose="020B0604030504040204" pitchFamily="50" charset="-128"/>
                        </a:rPr>
                        <a:t>一部要約＞</a:t>
                      </a:r>
                    </a:p>
                  </a:txBody>
                  <a:tcPr/>
                </a:tc>
                <a:extLst>
                  <a:ext uri="{0D108BD9-81ED-4DB2-BD59-A6C34878D82A}">
                    <a16:rowId xmlns:a16="http://schemas.microsoft.com/office/drawing/2014/main" val="3980433701"/>
                  </a:ext>
                </a:extLst>
              </a:tr>
              <a:tr h="4240965">
                <a:tc>
                  <a:txBody>
                    <a:bodyPr/>
                    <a:lstStyle/>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a:t>
                      </a:r>
                      <a:r>
                        <a:rPr kumimoji="1" lang="ja-JP" altLang="en-US" sz="1200" b="1" u="sng" dirty="0" smtClean="0">
                          <a:latin typeface="Meiryo UI" panose="020B0604030504040204" pitchFamily="50" charset="-128"/>
                          <a:ea typeface="Meiryo UI" panose="020B0604030504040204" pitchFamily="50" charset="-128"/>
                        </a:rPr>
                        <a:t>児童発達支援センターは、地域における中核的な支援機関として、以下のような役割・機能を担うべきものであることを、児童福祉法や指定基準において明確化することが必要</a:t>
                      </a:r>
                      <a:r>
                        <a:rPr kumimoji="1" lang="ja-JP" altLang="en-US" sz="1200" dirty="0" smtClean="0">
                          <a:latin typeface="Meiryo UI" panose="020B0604030504040204" pitchFamily="50" charset="-128"/>
                          <a:ea typeface="Meiryo UI" panose="020B0604030504040204" pitchFamily="50" charset="-128"/>
                        </a:rPr>
                        <a:t>である。また、これらの役割・機能発揮が促さる報酬体系となるよう検討が進められる必要がある。</a:t>
                      </a:r>
                      <a:endParaRPr kumimoji="1" lang="en-US" altLang="ja-JP" sz="1200" dirty="0" smtClean="0">
                        <a:latin typeface="Meiryo UI" panose="020B0604030504040204" pitchFamily="50" charset="-128"/>
                        <a:ea typeface="Meiryo UI" panose="020B0604030504040204" pitchFamily="50" charset="-128"/>
                      </a:endParaRP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a:t>
                      </a:r>
                      <a:r>
                        <a:rPr kumimoji="1" lang="ja-JP" altLang="en-US" sz="1200" b="1" u="sng" dirty="0" smtClean="0">
                          <a:latin typeface="Meiryo UI" panose="020B0604030504040204" pitchFamily="50" charset="-128"/>
                          <a:ea typeface="Meiryo UI" panose="020B0604030504040204" pitchFamily="50" charset="-128"/>
                        </a:rPr>
                        <a:t>①　幅広い高度な専門性に基づく発達支援・家族支援機能</a:t>
                      </a: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様々な課題を抱える障害児・家族に対し、必要な支援を提供できるよう、多様な専門職の配置等により幅広い専門性を確保</a:t>
                      </a: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a:t>
                      </a:r>
                      <a:r>
                        <a:rPr kumimoji="1" lang="ja-JP" altLang="en-US" sz="1200" b="1" u="sng" dirty="0" smtClean="0">
                          <a:latin typeface="Meiryo UI" panose="020B0604030504040204" pitchFamily="50" charset="-128"/>
                          <a:ea typeface="Meiryo UI" panose="020B0604030504040204" pitchFamily="50" charset="-128"/>
                        </a:rPr>
                        <a:t>②　地域の障害児通所支援事業所に対するスーパーバイズ・コンサルテーション機能</a:t>
                      </a: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地域の児童発達支援事業所・放課後等デイサービス事業所に対し、専門性が高い支援を必要とする障害児（及び家族）の支援に関して、アセスメントや個別支援計画の作成、具体的支援方法等に関する専門的な助言</a:t>
                      </a: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a:t>
                      </a:r>
                      <a:r>
                        <a:rPr kumimoji="1" lang="ja-JP" altLang="en-US" sz="1200" b="1" u="sng" dirty="0" smtClean="0">
                          <a:latin typeface="Meiryo UI" panose="020B0604030504040204" pitchFamily="50" charset="-128"/>
                          <a:ea typeface="Meiryo UI" panose="020B0604030504040204" pitchFamily="50" charset="-128"/>
                        </a:rPr>
                        <a:t>③　地域のインクルージョン推進の中核としての機能</a:t>
                      </a: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「保育所等訪問支援」として、保育所・幼稚園や放課後児童クラブ、児童養護施設等に対する障害児（及び家族）の支援に関する専門的支援・助言</a:t>
                      </a: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a:t>
                      </a:r>
                      <a:r>
                        <a:rPr kumimoji="1" lang="ja-JP" altLang="en-US" sz="1200" b="1" u="sng" dirty="0" smtClean="0">
                          <a:latin typeface="Meiryo UI" panose="020B0604030504040204" pitchFamily="50" charset="-128"/>
                          <a:ea typeface="Meiryo UI" panose="020B0604030504040204" pitchFamily="50" charset="-128"/>
                        </a:rPr>
                        <a:t>④　地域の障害児の発達支援の入口としての相談機能</a:t>
                      </a:r>
                    </a:p>
                    <a:p>
                      <a:pPr marL="266700" indent="-266700">
                        <a:lnSpc>
                          <a:spcPts val="1700"/>
                        </a:lnSpc>
                      </a:pPr>
                      <a:r>
                        <a:rPr kumimoji="1" lang="ja-JP" altLang="en-US" sz="1200" dirty="0" smtClean="0">
                          <a:latin typeface="Meiryo UI" panose="020B0604030504040204" pitchFamily="50" charset="-128"/>
                          <a:ea typeface="Meiryo UI" panose="020B0604030504040204" pitchFamily="50" charset="-128"/>
                        </a:rPr>
                        <a:t>　　　「気づき」の段階を含めた地域の多様な障害児（及び家族）に対し、発達支援に関する入口としての相談機能を果たすとともに、特定プログラムによる支援の　ニーズのある障害児に対する多領域にまたがる支援内容全体のコーディネート機能</a:t>
                      </a:r>
                      <a:endParaRPr kumimoji="1" lang="en-US" altLang="ja-JP" sz="1200" dirty="0" smtClean="0">
                        <a:latin typeface="Meiryo UI" panose="020B0604030504040204" pitchFamily="50" charset="-128"/>
                        <a:ea typeface="Meiryo UI" panose="020B0604030504040204" pitchFamily="50" charset="-128"/>
                      </a:endParaRPr>
                    </a:p>
                    <a:p>
                      <a:pPr marL="266700" indent="-266700">
                        <a:lnSpc>
                          <a:spcPts val="1700"/>
                        </a:lnSpc>
                      </a:pPr>
                      <a:endParaRPr kumimoji="1" lang="ja-JP" altLang="en-US" sz="1200" dirty="0" smtClean="0">
                        <a:latin typeface="Meiryo UI" panose="020B0604030504040204" pitchFamily="50" charset="-128"/>
                        <a:ea typeface="Meiryo UI" panose="020B0604030504040204" pitchFamily="50" charset="-128"/>
                      </a:endParaRP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役割・機能を果たすため、</a:t>
                      </a:r>
                      <a:r>
                        <a:rPr kumimoji="1" lang="ja-JP" altLang="en-US" sz="1200" b="1" u="sng" dirty="0" smtClean="0">
                          <a:latin typeface="Meiryo UI" panose="020B0604030504040204" pitchFamily="50" charset="-128"/>
                          <a:ea typeface="Meiryo UI" panose="020B0604030504040204" pitchFamily="50" charset="-128"/>
                        </a:rPr>
                        <a:t>児童発達支援センターは、「保育所等訪問支援」や「障害児相談支援事業」としての指定を併せて有することを原則とする方向で検討していくことが必要</a:t>
                      </a:r>
                      <a:r>
                        <a:rPr kumimoji="1" lang="ja-JP" altLang="en-US" sz="1200" dirty="0" smtClean="0">
                          <a:latin typeface="Meiryo UI" panose="020B0604030504040204" pitchFamily="50" charset="-128"/>
                          <a:ea typeface="Meiryo UI" panose="020B0604030504040204" pitchFamily="50" charset="-128"/>
                        </a:rPr>
                        <a:t>と考えられる。その際は、従来の児童発達支援センターが、既に通所している児童に対する発達支援のために余力がなく、地域の保育所等に対する後方支援や、困難な状況にある児童・家族に対する相談支援等に十分手が回らない状況をあるという指摘も踏まえ、これらの４つの機能を、地域の中で十分に発揮できるようにしていくことが重要である。</a:t>
                      </a: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また、行政機関や地域の子育て関連機関、教育機関、社会的養護の関連機関、発達障害者支援センター、医療的ケア児支援センター等の関係機関との連携・協働が十分に行われるよう留意していくことが必要である。さらに、出生前検査を受検後の妊婦やそのパートナーへのサポート体制にも、児童発達支援センターの参画が求められている。</a:t>
                      </a: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今後、これらの点も十分に踏まえ、必要な指定基準や報酬体系、経過的な措置等を検討していく必要がある。</a:t>
                      </a:r>
                      <a:endParaRPr kumimoji="1" lang="en-US" altLang="ja-JP" sz="12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147063392"/>
                  </a:ext>
                </a:extLst>
              </a:tr>
            </a:tbl>
          </a:graphicData>
        </a:graphic>
      </p:graphicFrame>
      <p:sp>
        <p:nvSpPr>
          <p:cNvPr id="2" name="スライド番号プレースホルダー 1"/>
          <p:cNvSpPr>
            <a:spLocks noGrp="1"/>
          </p:cNvSpPr>
          <p:nvPr>
            <p:ph type="sldNum" sz="quarter" idx="12"/>
          </p:nvPr>
        </p:nvSpPr>
        <p:spPr/>
        <p:txBody>
          <a:bodyPr/>
          <a:lstStyle/>
          <a:p>
            <a:fld id="{814C26D9-F957-4342-B5C6-D93010B49845}" type="slidenum">
              <a:rPr kumimoji="1" lang="ja-JP" altLang="en-US" smtClean="0"/>
              <a:t>22</a:t>
            </a:fld>
            <a:endParaRPr kumimoji="1" lang="ja-JP" altLang="en-US"/>
          </a:p>
        </p:txBody>
      </p:sp>
    </p:spTree>
    <p:extLst>
      <p:ext uri="{BB962C8B-B14F-4D97-AF65-F5344CB8AC3E}">
        <p14:creationId xmlns:p14="http://schemas.microsoft.com/office/powerpoint/2010/main" val="2623976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79663580"/>
              </p:ext>
            </p:extLst>
          </p:nvPr>
        </p:nvGraphicFramePr>
        <p:xfrm>
          <a:off x="179294" y="154454"/>
          <a:ext cx="8820150" cy="3416300"/>
        </p:xfrm>
        <a:graphic>
          <a:graphicData uri="http://schemas.openxmlformats.org/drawingml/2006/table">
            <a:tbl>
              <a:tblPr firstRow="1" bandRow="1">
                <a:tableStyleId>{5C22544A-7EE6-4342-B048-85BDC9FD1C3A}</a:tableStyleId>
              </a:tblPr>
              <a:tblGrid>
                <a:gridCol w="8820150">
                  <a:extLst>
                    <a:ext uri="{9D8B030D-6E8A-4147-A177-3AD203B41FA5}">
                      <a16:colId xmlns:a16="http://schemas.microsoft.com/office/drawing/2014/main" val="3521787159"/>
                    </a:ext>
                  </a:extLst>
                </a:gridCol>
              </a:tblGrid>
              <a:tr h="461018">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「障害者総合支援法改正法施行後３年の見直しについて中間整理」（令和３年</a:t>
                      </a:r>
                      <a:r>
                        <a:rPr kumimoji="1" lang="en-US" altLang="ja-JP" sz="1400" dirty="0" smtClean="0">
                          <a:solidFill>
                            <a:schemeClr val="tx1"/>
                          </a:solidFill>
                          <a:latin typeface="Meiryo UI" panose="020B0604030504040204" pitchFamily="50" charset="-128"/>
                          <a:ea typeface="Meiryo UI" panose="020B0604030504040204" pitchFamily="50" charset="-128"/>
                        </a:rPr>
                        <a:t>12</a:t>
                      </a:r>
                      <a:r>
                        <a:rPr kumimoji="1" lang="ja-JP" altLang="en-US" sz="1400" dirty="0" smtClean="0">
                          <a:solidFill>
                            <a:schemeClr val="tx1"/>
                          </a:solidFill>
                          <a:latin typeface="Meiryo UI" panose="020B0604030504040204" pitchFamily="50" charset="-128"/>
                          <a:ea typeface="Meiryo UI" panose="020B0604030504040204" pitchFamily="50" charset="-128"/>
                        </a:rPr>
                        <a:t>月</a:t>
                      </a:r>
                      <a:r>
                        <a:rPr kumimoji="1" lang="en-US" altLang="ja-JP" sz="1400" dirty="0" smtClean="0">
                          <a:solidFill>
                            <a:schemeClr val="tx1"/>
                          </a:solidFill>
                          <a:latin typeface="Meiryo UI" panose="020B0604030504040204" pitchFamily="50" charset="-128"/>
                          <a:ea typeface="Meiryo UI" panose="020B0604030504040204" pitchFamily="50" charset="-128"/>
                        </a:rPr>
                        <a:t>16</a:t>
                      </a:r>
                      <a:r>
                        <a:rPr kumimoji="1" lang="ja-JP" altLang="en-US" sz="1400" dirty="0" smtClean="0">
                          <a:solidFill>
                            <a:schemeClr val="tx1"/>
                          </a:solidFill>
                          <a:latin typeface="Meiryo UI" panose="020B0604030504040204" pitchFamily="50" charset="-128"/>
                          <a:ea typeface="Meiryo UI" panose="020B0604030504040204" pitchFamily="50" charset="-128"/>
                        </a:rPr>
                        <a:t>日　社会保障審議会障害者部会）</a:t>
                      </a:r>
                      <a:r>
                        <a:rPr kumimoji="1" lang="ja-JP" altLang="en-US" sz="1400" b="0" dirty="0" smtClean="0">
                          <a:solidFill>
                            <a:schemeClr val="tx1"/>
                          </a:solidFill>
                          <a:latin typeface="Meiryo UI" panose="020B0604030504040204" pitchFamily="50" charset="-128"/>
                          <a:ea typeface="Meiryo UI" panose="020B0604030504040204" pitchFamily="50" charset="-128"/>
                        </a:rPr>
                        <a:t>＜抜粋＞</a:t>
                      </a:r>
                    </a:p>
                  </a:txBody>
                  <a:tcPr anchor="ctr"/>
                </a:tc>
                <a:extLst>
                  <a:ext uri="{0D108BD9-81ED-4DB2-BD59-A6C34878D82A}">
                    <a16:rowId xmlns:a16="http://schemas.microsoft.com/office/drawing/2014/main" val="3980433701"/>
                  </a:ext>
                </a:extLst>
              </a:tr>
              <a:tr h="1930692">
                <a:tc>
                  <a:txBody>
                    <a:bodyPr/>
                    <a:lstStyle/>
                    <a:p>
                      <a:pPr marL="85725" indent="-85725">
                        <a:lnSpc>
                          <a:spcPts val="1700"/>
                        </a:lnSpc>
                      </a:pPr>
                      <a:r>
                        <a:rPr kumimoji="1" lang="ja-JP" altLang="en-US" sz="1200" dirty="0" smtClean="0">
                          <a:latin typeface="Meiryo UI" panose="020B0604030504040204" pitchFamily="50" charset="-128"/>
                          <a:ea typeface="Meiryo UI" panose="020B0604030504040204" pitchFamily="50" charset="-128"/>
                        </a:rPr>
                        <a:t>○ </a:t>
                      </a:r>
                      <a:r>
                        <a:rPr kumimoji="1" lang="ja-JP" altLang="en-US" sz="1200" b="1" u="sng" dirty="0" smtClean="0">
                          <a:latin typeface="Meiryo UI" panose="020B0604030504040204" pitchFamily="50" charset="-128"/>
                          <a:ea typeface="Meiryo UI" panose="020B0604030504040204" pitchFamily="50" charset="-128"/>
                        </a:rPr>
                        <a:t>児童発達支援センターについては、</a:t>
                      </a:r>
                      <a:r>
                        <a:rPr kumimoji="1" lang="ja-JP" altLang="en-US" sz="1200" dirty="0" smtClean="0">
                          <a:latin typeface="Meiryo UI" panose="020B0604030504040204" pitchFamily="50" charset="-128"/>
                          <a:ea typeface="Meiryo UI" panose="020B0604030504040204" pitchFamily="50" charset="-128"/>
                        </a:rPr>
                        <a:t>当該センター以外の施設と役割・機能の違いが明確でないため、多様な障害等への専門的機能を強化し、児童発達支援事　業所対する助言その他の援助を行う機関として、</a:t>
                      </a:r>
                      <a:r>
                        <a:rPr kumimoji="1" lang="ja-JP" altLang="en-US" sz="1200" b="1" u="sng" dirty="0" smtClean="0">
                          <a:latin typeface="Meiryo UI" panose="020B0604030504040204" pitchFamily="50" charset="-128"/>
                          <a:ea typeface="Meiryo UI" panose="020B0604030504040204" pitchFamily="50" charset="-128"/>
                        </a:rPr>
                        <a:t>以下のような機能・役割を担うべきであることを明確化すべき</a:t>
                      </a:r>
                      <a:r>
                        <a:rPr kumimoji="1" lang="ja-JP" altLang="en-US" sz="1200" dirty="0" smtClean="0">
                          <a:latin typeface="Meiryo UI" panose="020B0604030504040204" pitchFamily="50" charset="-128"/>
                          <a:ea typeface="Meiryo UI" panose="020B0604030504040204" pitchFamily="50" charset="-128"/>
                        </a:rPr>
                        <a:t>である。</a:t>
                      </a:r>
                    </a:p>
                    <a:p>
                      <a:pPr marL="0" indent="0">
                        <a:lnSpc>
                          <a:spcPts val="1700"/>
                        </a:lnSpc>
                      </a:pPr>
                      <a:r>
                        <a:rPr kumimoji="1" lang="ja-JP" altLang="en-US" sz="1200" dirty="0" smtClean="0">
                          <a:latin typeface="Meiryo UI" panose="020B0604030504040204" pitchFamily="50" charset="-128"/>
                          <a:ea typeface="Meiryo UI" panose="020B0604030504040204" pitchFamily="50" charset="-128"/>
                        </a:rPr>
                        <a:t>　</a:t>
                      </a:r>
                      <a:r>
                        <a:rPr kumimoji="1" lang="ja-JP" altLang="en-US" sz="1200" b="1" u="sng" dirty="0" smtClean="0">
                          <a:latin typeface="Meiryo UI" panose="020B0604030504040204" pitchFamily="50" charset="-128"/>
                          <a:ea typeface="Meiryo UI" panose="020B0604030504040204" pitchFamily="50" charset="-128"/>
                        </a:rPr>
                        <a:t>① 幅広い高度な専門性に基づく発達支援・家族支援機能</a:t>
                      </a:r>
                    </a:p>
                    <a:p>
                      <a:pPr marL="180975" indent="-180975">
                        <a:lnSpc>
                          <a:spcPts val="1700"/>
                        </a:lnSpc>
                      </a:pPr>
                      <a:r>
                        <a:rPr kumimoji="1" lang="ja-JP" altLang="en-US" sz="1200" dirty="0" smtClean="0">
                          <a:latin typeface="Meiryo UI" panose="020B0604030504040204" pitchFamily="50" charset="-128"/>
                          <a:ea typeface="Meiryo UI" panose="020B0604030504040204" pitchFamily="50" charset="-128"/>
                        </a:rPr>
                        <a:t>　</a:t>
                      </a:r>
                      <a:r>
                        <a:rPr kumimoji="1" lang="ja-JP" altLang="en-US" sz="1200" b="1" u="sng" dirty="0" smtClean="0">
                          <a:latin typeface="Meiryo UI" panose="020B0604030504040204" pitchFamily="50" charset="-128"/>
                          <a:ea typeface="Meiryo UI" panose="020B0604030504040204" pitchFamily="50" charset="-128"/>
                        </a:rPr>
                        <a:t>② 地域の障害児通所支援事業に対するスーパーバイズ・コンサルテーション（児童発達支援センターが障害通所支援事業所に対し、支援内容等への助言・援助等を行う機能）</a:t>
                      </a:r>
                    </a:p>
                    <a:p>
                      <a:pPr marL="0" indent="0">
                        <a:lnSpc>
                          <a:spcPts val="1700"/>
                        </a:lnSpc>
                      </a:pPr>
                      <a:r>
                        <a:rPr kumimoji="1" lang="ja-JP" altLang="en-US" sz="1200" dirty="0" smtClean="0">
                          <a:latin typeface="Meiryo UI" panose="020B0604030504040204" pitchFamily="50" charset="-128"/>
                          <a:ea typeface="Meiryo UI" panose="020B0604030504040204" pitchFamily="50" charset="-128"/>
                        </a:rPr>
                        <a:t>　</a:t>
                      </a:r>
                      <a:r>
                        <a:rPr kumimoji="1" lang="ja-JP" altLang="en-US" sz="1200" b="1" u="sng" dirty="0" smtClean="0">
                          <a:latin typeface="Meiryo UI" panose="020B0604030504040204" pitchFamily="50" charset="-128"/>
                          <a:ea typeface="Meiryo UI" panose="020B0604030504040204" pitchFamily="50" charset="-128"/>
                        </a:rPr>
                        <a:t>③ 地域のインクルージョン推進の中核としての機能</a:t>
                      </a:r>
                    </a:p>
                    <a:p>
                      <a:pPr marL="0" indent="0">
                        <a:lnSpc>
                          <a:spcPts val="1700"/>
                        </a:lnSpc>
                      </a:pPr>
                      <a:r>
                        <a:rPr kumimoji="1" lang="ja-JP" altLang="en-US" sz="1200" dirty="0" smtClean="0">
                          <a:latin typeface="Meiryo UI" panose="020B0604030504040204" pitchFamily="50" charset="-128"/>
                          <a:ea typeface="Meiryo UI" panose="020B0604030504040204" pitchFamily="50" charset="-128"/>
                        </a:rPr>
                        <a:t>　</a:t>
                      </a:r>
                      <a:r>
                        <a:rPr kumimoji="1" lang="ja-JP" altLang="en-US" sz="1200" b="1" u="sng" dirty="0" smtClean="0">
                          <a:latin typeface="Meiryo UI" panose="020B0604030504040204" pitchFamily="50" charset="-128"/>
                          <a:ea typeface="Meiryo UI" panose="020B0604030504040204" pitchFamily="50" charset="-128"/>
                        </a:rPr>
                        <a:t>④ 地域の障害児の発達支援の入口としての相談機能</a:t>
                      </a:r>
                    </a:p>
                    <a:p>
                      <a:pPr marL="85725" indent="-85725">
                        <a:lnSpc>
                          <a:spcPts val="1700"/>
                        </a:lnSpc>
                      </a:pPr>
                      <a:r>
                        <a:rPr kumimoji="1" lang="ja-JP" altLang="en-US" sz="1200" dirty="0" smtClean="0">
                          <a:latin typeface="Meiryo UI" panose="020B0604030504040204" pitchFamily="50" charset="-128"/>
                          <a:ea typeface="Meiryo UI" panose="020B0604030504040204" pitchFamily="50" charset="-128"/>
                        </a:rPr>
                        <a:t>　　また、こうした</a:t>
                      </a:r>
                      <a:r>
                        <a:rPr kumimoji="1" lang="ja-JP" altLang="en-US" sz="1200" b="1" u="sng" dirty="0" smtClean="0">
                          <a:latin typeface="Meiryo UI" panose="020B0604030504040204" pitchFamily="50" charset="-128"/>
                          <a:ea typeface="Meiryo UI" panose="020B0604030504040204" pitchFamily="50" charset="-128"/>
                        </a:rPr>
                        <a:t>役割・機能を総合的に果たすため「児童発達支援センター」は 「保育所等訪問支援」や「障害児相談支援」としての指定を併せて有することを原則とする方向で検討する必要</a:t>
                      </a:r>
                      <a:r>
                        <a:rPr kumimoji="1" lang="ja-JP" altLang="en-US" sz="1200" dirty="0" smtClean="0">
                          <a:latin typeface="Meiryo UI" panose="020B0604030504040204" pitchFamily="50" charset="-128"/>
                          <a:ea typeface="Meiryo UI" panose="020B0604030504040204" pitchFamily="50" charset="-128"/>
                        </a:rPr>
                        <a:t>がある。</a:t>
                      </a:r>
                      <a:endParaRPr kumimoji="1" lang="en-US" altLang="ja-JP" sz="1200" dirty="0" smtClean="0">
                        <a:latin typeface="Meiryo UI" panose="020B0604030504040204" pitchFamily="50" charset="-128"/>
                        <a:ea typeface="Meiryo UI" panose="020B0604030504040204" pitchFamily="50" charset="-128"/>
                      </a:endParaRPr>
                    </a:p>
                    <a:p>
                      <a:pPr marL="85725" indent="-85725">
                        <a:lnSpc>
                          <a:spcPts val="1700"/>
                        </a:lnSpc>
                      </a:pPr>
                      <a:endParaRPr kumimoji="1" lang="en-US" altLang="ja-JP" sz="1200" dirty="0" smtClean="0">
                        <a:latin typeface="Meiryo UI" panose="020B0604030504040204" pitchFamily="50" charset="-128"/>
                        <a:ea typeface="Meiryo UI" panose="020B0604030504040204" pitchFamily="50" charset="-128"/>
                      </a:endParaRPr>
                    </a:p>
                    <a:p>
                      <a:pPr marL="85725" indent="-85725">
                        <a:lnSpc>
                          <a:spcPts val="1700"/>
                        </a:lnSpc>
                      </a:pPr>
                      <a:r>
                        <a:rPr kumimoji="1" lang="ja-JP" altLang="en-US" sz="1200" dirty="0" smtClean="0">
                          <a:latin typeface="Meiryo UI" panose="020B0604030504040204" pitchFamily="50" charset="-128"/>
                          <a:ea typeface="Meiryo UI" panose="020B0604030504040204" pitchFamily="50" charset="-128"/>
                        </a:rPr>
                        <a:t>○ 「児童発達支援 」について、障害種別にかかわらず、身近な地域で必要な発達支援を受けられるようにするという障害児通所支援の理念をさらに進めるため、</a:t>
                      </a:r>
                      <a:r>
                        <a:rPr kumimoji="1" lang="ja-JP" altLang="en-US" sz="1200" b="1" u="sng" dirty="0" smtClean="0">
                          <a:latin typeface="Meiryo UI" panose="020B0604030504040204" pitchFamily="50" charset="-128"/>
                          <a:ea typeface="Meiryo UI" panose="020B0604030504040204" pitchFamily="50" charset="-128"/>
                        </a:rPr>
                        <a:t>「福祉型」 と「医療型」に区別せず一元化する方向</a:t>
                      </a:r>
                      <a:r>
                        <a:rPr kumimoji="1" lang="ja-JP" altLang="en-US" sz="1200" dirty="0" smtClean="0">
                          <a:latin typeface="Meiryo UI" panose="020B0604030504040204" pitchFamily="50" charset="-128"/>
                          <a:ea typeface="Meiryo UI" panose="020B0604030504040204" pitchFamily="50" charset="-128"/>
                        </a:rPr>
                        <a:t>とし、全ての児童発達支援事業所において肢体不自由児以外も含めた障害児全般に対する支援を行うべきである。</a:t>
                      </a:r>
                      <a:endParaRPr kumimoji="1" lang="en-US" altLang="ja-JP" sz="12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147063392"/>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793511181"/>
              </p:ext>
            </p:extLst>
          </p:nvPr>
        </p:nvGraphicFramePr>
        <p:xfrm>
          <a:off x="179294" y="4162798"/>
          <a:ext cx="8820150" cy="1905000"/>
        </p:xfrm>
        <a:graphic>
          <a:graphicData uri="http://schemas.openxmlformats.org/drawingml/2006/table">
            <a:tbl>
              <a:tblPr firstRow="1" bandRow="1">
                <a:tableStyleId>{5C22544A-7EE6-4342-B048-85BDC9FD1C3A}</a:tableStyleId>
              </a:tblPr>
              <a:tblGrid>
                <a:gridCol w="8820150">
                  <a:extLst>
                    <a:ext uri="{9D8B030D-6E8A-4147-A177-3AD203B41FA5}">
                      <a16:colId xmlns:a16="http://schemas.microsoft.com/office/drawing/2014/main" val="3521787159"/>
                    </a:ext>
                  </a:extLst>
                </a:gridCol>
              </a:tblGrid>
              <a:tr h="397996">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「児童虐待防止対策の更なる推進について」（令和４年９月２日児童虐待防止対策に関する関係閣僚会議）</a:t>
                      </a:r>
                      <a:r>
                        <a:rPr kumimoji="1" lang="ja-JP" altLang="en-US" sz="1400" b="0" dirty="0" smtClean="0">
                          <a:solidFill>
                            <a:schemeClr val="tx1"/>
                          </a:solidFill>
                          <a:latin typeface="Meiryo UI" panose="020B0604030504040204" pitchFamily="50" charset="-128"/>
                          <a:ea typeface="Meiryo UI" panose="020B0604030504040204" pitchFamily="50" charset="-128"/>
                        </a:rPr>
                        <a:t>＜抜粋＞</a:t>
                      </a:r>
                    </a:p>
                  </a:txBody>
                  <a:tcPr anchor="ctr"/>
                </a:tc>
                <a:extLst>
                  <a:ext uri="{0D108BD9-81ED-4DB2-BD59-A6C34878D82A}">
                    <a16:rowId xmlns:a16="http://schemas.microsoft.com/office/drawing/2014/main" val="3980433701"/>
                  </a:ext>
                </a:extLst>
              </a:tr>
              <a:tr h="1120935">
                <a:tc>
                  <a:txBody>
                    <a:bodyPr/>
                    <a:lstStyle/>
                    <a:p>
                      <a:pPr marL="85725" indent="-85725">
                        <a:lnSpc>
                          <a:spcPts val="1700"/>
                        </a:lnSpc>
                      </a:pPr>
                      <a:r>
                        <a:rPr kumimoji="1" lang="ja-JP" altLang="en-US" sz="1200" dirty="0" smtClean="0">
                          <a:latin typeface="Meiryo UI" panose="020B0604030504040204" pitchFamily="50" charset="-128"/>
                          <a:ea typeface="Meiryo UI" panose="020B0604030504040204" pitchFamily="50" charset="-128"/>
                        </a:rPr>
                        <a:t>９．障害児支援の充実</a:t>
                      </a:r>
                    </a:p>
                    <a:p>
                      <a:pPr marL="180975" indent="-95250">
                        <a:lnSpc>
                          <a:spcPts val="1700"/>
                        </a:lnSpc>
                      </a:pPr>
                      <a:r>
                        <a:rPr kumimoji="1" lang="ja-JP" altLang="en-US" sz="1200" dirty="0" smtClean="0">
                          <a:latin typeface="Meiryo UI" panose="020B0604030504040204" pitchFamily="50" charset="-128"/>
                          <a:ea typeface="Meiryo UI" panose="020B0604030504040204" pitchFamily="50" charset="-128"/>
                        </a:rPr>
                        <a:t>・　令和４年改正児童福祉法により、</a:t>
                      </a:r>
                      <a:r>
                        <a:rPr kumimoji="1" lang="ja-JP" altLang="en-US" sz="1200" b="1" u="sng" dirty="0" smtClean="0">
                          <a:latin typeface="Meiryo UI" panose="020B0604030504040204" pitchFamily="50" charset="-128"/>
                          <a:ea typeface="Meiryo UI" panose="020B0604030504040204" pitchFamily="50" charset="-128"/>
                        </a:rPr>
                        <a:t>児童発達支援センターについて、地域における障害児支援の中核的な支援機関としての役割を担うことが明確化されたことを踏まえ、児童発達支援センターが役割・機能を総合的に果たすことで、地域全体の障害児の支援の質の底上げが図られるよう取組を進める</a:t>
                      </a:r>
                      <a:r>
                        <a:rPr kumimoji="1" lang="ja-JP" altLang="en-US" sz="1200" dirty="0" smtClean="0">
                          <a:latin typeface="Meiryo UI" panose="020B0604030504040204" pitchFamily="50" charset="-128"/>
                          <a:ea typeface="Meiryo UI" panose="020B0604030504040204" pitchFamily="50" charset="-128"/>
                        </a:rPr>
                        <a:t>。その際、社会的養護の関係機関等と十分に連携・協同が行われるよう留意する。</a:t>
                      </a:r>
                    </a:p>
                    <a:p>
                      <a:pPr marL="180975" indent="-95250">
                        <a:lnSpc>
                          <a:spcPts val="1700"/>
                        </a:lnSpc>
                      </a:pPr>
                      <a:r>
                        <a:rPr kumimoji="1" lang="ja-JP" altLang="en-US" sz="1200" dirty="0" smtClean="0">
                          <a:latin typeface="Meiryo UI" panose="020B0604030504040204" pitchFamily="50" charset="-128"/>
                          <a:ea typeface="Meiryo UI" panose="020B0604030504040204" pitchFamily="50" charset="-128"/>
                        </a:rPr>
                        <a:t>・　保護者に対する</a:t>
                      </a:r>
                      <a:r>
                        <a:rPr kumimoji="1" lang="ja-JP" altLang="en-US" sz="1200" b="1" u="sng" dirty="0" smtClean="0">
                          <a:latin typeface="Meiryo UI" panose="020B0604030504040204" pitchFamily="50" charset="-128"/>
                          <a:ea typeface="Meiryo UI" panose="020B0604030504040204" pitchFamily="50" charset="-128"/>
                        </a:rPr>
                        <a:t>ペアレントプログラム、ペアレントトレーニングの実施や巡回支援専門員の配置を進め</a:t>
                      </a:r>
                      <a:r>
                        <a:rPr kumimoji="1" lang="ja-JP" altLang="en-US" sz="1200" dirty="0" smtClean="0">
                          <a:latin typeface="Meiryo UI" panose="020B0604030504040204" pitchFamily="50" charset="-128"/>
                          <a:ea typeface="Meiryo UI" panose="020B0604030504040204" pitchFamily="50" charset="-128"/>
                        </a:rPr>
                        <a:t>、障害のあるこどもの保護者の</a:t>
                      </a:r>
                      <a:r>
                        <a:rPr kumimoji="1" lang="ja-JP" altLang="en-US" sz="1200" b="1" u="sng" dirty="0" smtClean="0">
                          <a:latin typeface="Meiryo UI" panose="020B0604030504040204" pitchFamily="50" charset="-128"/>
                          <a:ea typeface="Meiryo UI" panose="020B0604030504040204" pitchFamily="50" charset="-128"/>
                        </a:rPr>
                        <a:t>子育てに対する不安を軽減し、虐待の未然防止を図る</a:t>
                      </a:r>
                      <a:r>
                        <a:rPr kumimoji="1" lang="ja-JP" altLang="en-US" sz="1200" dirty="0" smtClean="0">
                          <a:latin typeface="Meiryo UI" panose="020B0604030504040204" pitchFamily="50" charset="-128"/>
                          <a:ea typeface="Meiryo UI" panose="020B0604030504040204" pitchFamily="50" charset="-128"/>
                        </a:rPr>
                        <a:t>。</a:t>
                      </a:r>
                    </a:p>
                  </a:txBody>
                  <a:tcPr/>
                </a:tc>
                <a:extLst>
                  <a:ext uri="{0D108BD9-81ED-4DB2-BD59-A6C34878D82A}">
                    <a16:rowId xmlns:a16="http://schemas.microsoft.com/office/drawing/2014/main" val="2147063392"/>
                  </a:ext>
                </a:extLst>
              </a:tr>
            </a:tbl>
          </a:graphicData>
        </a:graphic>
      </p:graphicFrame>
      <p:sp>
        <p:nvSpPr>
          <p:cNvPr id="2" name="スライド番号プレースホルダー 1"/>
          <p:cNvSpPr>
            <a:spLocks noGrp="1"/>
          </p:cNvSpPr>
          <p:nvPr>
            <p:ph type="sldNum" sz="quarter" idx="12"/>
          </p:nvPr>
        </p:nvSpPr>
        <p:spPr/>
        <p:txBody>
          <a:bodyPr/>
          <a:lstStyle/>
          <a:p>
            <a:fld id="{814C26D9-F957-4342-B5C6-D93010B49845}" type="slidenum">
              <a:rPr kumimoji="1" lang="ja-JP" altLang="en-US" smtClean="0"/>
              <a:t>23</a:t>
            </a:fld>
            <a:endParaRPr kumimoji="1" lang="ja-JP" altLang="en-US"/>
          </a:p>
        </p:txBody>
      </p:sp>
    </p:spTree>
    <p:extLst>
      <p:ext uri="{BB962C8B-B14F-4D97-AF65-F5344CB8AC3E}">
        <p14:creationId xmlns:p14="http://schemas.microsoft.com/office/powerpoint/2010/main" val="205096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0" y="0"/>
            <a:ext cx="9144000" cy="2838450"/>
          </a:xfrm>
          <a:prstGeom prst="rect">
            <a:avLst/>
          </a:prstGeom>
        </p:spPr>
      </p:pic>
      <p:pic>
        <p:nvPicPr>
          <p:cNvPr id="5" name="図 4"/>
          <p:cNvPicPr>
            <a:picLocks noChangeAspect="1"/>
          </p:cNvPicPr>
          <p:nvPr/>
        </p:nvPicPr>
        <p:blipFill>
          <a:blip r:embed="rId3"/>
          <a:stretch>
            <a:fillRect/>
          </a:stretch>
        </p:blipFill>
        <p:spPr>
          <a:xfrm>
            <a:off x="0" y="2818279"/>
            <a:ext cx="9144000" cy="4000500"/>
          </a:xfrm>
          <a:prstGeom prst="rect">
            <a:avLst/>
          </a:prstGeom>
        </p:spPr>
      </p:pic>
      <p:sp>
        <p:nvSpPr>
          <p:cNvPr id="6" name="正方形/長方形 5"/>
          <p:cNvSpPr/>
          <p:nvPr/>
        </p:nvSpPr>
        <p:spPr>
          <a:xfrm>
            <a:off x="4464424" y="94128"/>
            <a:ext cx="4504764" cy="3630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smtClean="0">
                <a:latin typeface="Meiryo UI" panose="020B0604030504040204" pitchFamily="50" charset="-128"/>
                <a:ea typeface="Meiryo UI" panose="020B0604030504040204" pitchFamily="50" charset="-128"/>
              </a:rPr>
              <a:t>厚生労働省　</a:t>
            </a:r>
            <a:r>
              <a:rPr kumimoji="1" lang="zh-CN" altLang="en-US" sz="1200" dirty="0" smtClean="0">
                <a:latin typeface="Meiryo UI" panose="020B0604030504040204" pitchFamily="50" charset="-128"/>
                <a:ea typeface="Meiryo UI" panose="020B0604030504040204" pitchFamily="50" charset="-128"/>
              </a:rPr>
              <a:t>社会</a:t>
            </a:r>
            <a:r>
              <a:rPr kumimoji="1" lang="zh-CN" altLang="en-US" sz="1200" dirty="0">
                <a:latin typeface="Meiryo UI" panose="020B0604030504040204" pitchFamily="50" charset="-128"/>
                <a:ea typeface="Meiryo UI" panose="020B0604030504040204" pitchFamily="50" charset="-128"/>
              </a:rPr>
              <a:t>保障審議会障害者部会（第</a:t>
            </a:r>
            <a:r>
              <a:rPr kumimoji="1" lang="en-US" altLang="zh-CN" sz="1200" dirty="0">
                <a:latin typeface="Meiryo UI" panose="020B0604030504040204" pitchFamily="50" charset="-128"/>
                <a:ea typeface="Meiryo UI" panose="020B0604030504040204" pitchFamily="50" charset="-128"/>
              </a:rPr>
              <a:t>133</a:t>
            </a:r>
            <a:r>
              <a:rPr kumimoji="1" lang="zh-CN" altLang="en-US" sz="1200" dirty="0">
                <a:latin typeface="Meiryo UI" panose="020B0604030504040204" pitchFamily="50" charset="-128"/>
                <a:ea typeface="Meiryo UI" panose="020B0604030504040204" pitchFamily="50" charset="-128"/>
              </a:rPr>
              <a:t>回</a:t>
            </a:r>
            <a:r>
              <a:rPr kumimoji="1" lang="zh-CN" altLang="en-US"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資料</a:t>
            </a:r>
            <a:endParaRPr kumimoji="1" lang="ja-JP" altLang="en-US" sz="12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457950" y="6613931"/>
            <a:ext cx="2057400" cy="365125"/>
          </a:xfrm>
        </p:spPr>
        <p:txBody>
          <a:bodyPr/>
          <a:lstStyle/>
          <a:p>
            <a:fld id="{814C26D9-F957-4342-B5C6-D93010B49845}" type="slidenum">
              <a:rPr kumimoji="1" lang="ja-JP" altLang="en-US" smtClean="0"/>
              <a:t>24</a:t>
            </a:fld>
            <a:endParaRPr kumimoji="1" lang="ja-JP" altLang="en-US" dirty="0"/>
          </a:p>
        </p:txBody>
      </p:sp>
    </p:spTree>
    <p:extLst>
      <p:ext uri="{BB962C8B-B14F-4D97-AF65-F5344CB8AC3E}">
        <p14:creationId xmlns:p14="http://schemas.microsoft.com/office/powerpoint/2010/main" val="2151616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14C26D9-F957-4342-B5C6-D93010B49845}" type="slidenum">
              <a:rPr kumimoji="1" lang="ja-JP" altLang="en-US" smtClean="0"/>
              <a:t>25</a:t>
            </a:fld>
            <a:endParaRPr kumimoji="1" lang="ja-JP" altLang="en-US"/>
          </a:p>
        </p:txBody>
      </p:sp>
      <p:graphicFrame>
        <p:nvGraphicFramePr>
          <p:cNvPr id="4" name="表 3"/>
          <p:cNvGraphicFramePr>
            <a:graphicFrameLocks noGrp="1"/>
          </p:cNvGraphicFramePr>
          <p:nvPr>
            <p:extLst>
              <p:ext uri="{D42A27DB-BD31-4B8C-83A1-F6EECF244321}">
                <p14:modId xmlns:p14="http://schemas.microsoft.com/office/powerpoint/2010/main" val="3945699748"/>
              </p:ext>
            </p:extLst>
          </p:nvPr>
        </p:nvGraphicFramePr>
        <p:xfrm>
          <a:off x="230809" y="279687"/>
          <a:ext cx="8629856" cy="6076664"/>
        </p:xfrm>
        <a:graphic>
          <a:graphicData uri="http://schemas.openxmlformats.org/drawingml/2006/table">
            <a:tbl>
              <a:tblPr firstRow="1" bandRow="1">
                <a:tableStyleId>{5C22544A-7EE6-4342-B048-85BDC9FD1C3A}</a:tableStyleId>
              </a:tblPr>
              <a:tblGrid>
                <a:gridCol w="8629856">
                  <a:extLst>
                    <a:ext uri="{9D8B030D-6E8A-4147-A177-3AD203B41FA5}">
                      <a16:colId xmlns:a16="http://schemas.microsoft.com/office/drawing/2014/main" val="3521787159"/>
                    </a:ext>
                  </a:extLst>
                </a:gridCol>
              </a:tblGrid>
              <a:tr h="542330">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「障害児通所支援に関する検討会報告書」（令和</a:t>
                      </a:r>
                      <a:r>
                        <a:rPr kumimoji="1" lang="en-US" altLang="ja-JP" sz="1400" dirty="0" smtClean="0">
                          <a:solidFill>
                            <a:schemeClr val="tx1"/>
                          </a:solidFill>
                          <a:latin typeface="Meiryo UI" panose="020B0604030504040204" pitchFamily="50" charset="-128"/>
                          <a:ea typeface="Meiryo UI" panose="020B0604030504040204" pitchFamily="50" charset="-128"/>
                        </a:rPr>
                        <a:t>5</a:t>
                      </a:r>
                      <a:r>
                        <a:rPr kumimoji="1" lang="ja-JP" altLang="en-US" sz="1400" dirty="0" smtClean="0">
                          <a:solidFill>
                            <a:schemeClr val="tx1"/>
                          </a:solidFill>
                          <a:latin typeface="Meiryo UI" panose="020B0604030504040204" pitchFamily="50" charset="-128"/>
                          <a:ea typeface="Meiryo UI" panose="020B0604030504040204" pitchFamily="50" charset="-128"/>
                        </a:rPr>
                        <a:t>年</a:t>
                      </a:r>
                      <a:r>
                        <a:rPr kumimoji="1" lang="en-US" altLang="ja-JP" sz="1400" dirty="0" smtClean="0">
                          <a:solidFill>
                            <a:schemeClr val="tx1"/>
                          </a:solidFill>
                          <a:latin typeface="Meiryo UI" panose="020B0604030504040204" pitchFamily="50" charset="-128"/>
                          <a:ea typeface="Meiryo UI" panose="020B0604030504040204" pitchFamily="50" charset="-128"/>
                        </a:rPr>
                        <a:t>3</a:t>
                      </a:r>
                      <a:r>
                        <a:rPr kumimoji="1" lang="ja-JP" altLang="en-US" sz="1400" dirty="0" smtClean="0">
                          <a:solidFill>
                            <a:schemeClr val="tx1"/>
                          </a:solidFill>
                          <a:latin typeface="Meiryo UI" panose="020B0604030504040204" pitchFamily="50" charset="-128"/>
                          <a:ea typeface="Meiryo UI" panose="020B0604030504040204" pitchFamily="50" charset="-128"/>
                        </a:rPr>
                        <a:t>月</a:t>
                      </a:r>
                      <a:r>
                        <a:rPr kumimoji="1" lang="en-US" altLang="ja-JP" sz="1400" dirty="0" smtClean="0">
                          <a:solidFill>
                            <a:schemeClr val="tx1"/>
                          </a:solidFill>
                          <a:latin typeface="Meiryo UI" panose="020B0604030504040204" pitchFamily="50" charset="-128"/>
                          <a:ea typeface="Meiryo UI" panose="020B0604030504040204" pitchFamily="50" charset="-128"/>
                        </a:rPr>
                        <a:t>28</a:t>
                      </a:r>
                      <a:r>
                        <a:rPr kumimoji="1" lang="ja-JP" altLang="en-US" sz="1400" dirty="0" smtClean="0">
                          <a:solidFill>
                            <a:schemeClr val="tx1"/>
                          </a:solidFill>
                          <a:latin typeface="Meiryo UI" panose="020B0604030504040204" pitchFamily="50" charset="-128"/>
                          <a:ea typeface="Meiryo UI" panose="020B0604030504040204" pitchFamily="50" charset="-128"/>
                        </a:rPr>
                        <a:t>日　障害児通所支援に関する検討会）</a:t>
                      </a:r>
                      <a:r>
                        <a:rPr kumimoji="1" lang="ja-JP" altLang="en-US" sz="1400" b="0" dirty="0" smtClean="0">
                          <a:solidFill>
                            <a:schemeClr val="tx1"/>
                          </a:solidFill>
                          <a:latin typeface="Meiryo UI" panose="020B0604030504040204" pitchFamily="50" charset="-128"/>
                          <a:ea typeface="Meiryo UI" panose="020B0604030504040204" pitchFamily="50" charset="-128"/>
                        </a:rPr>
                        <a:t>＜抜粋＞</a:t>
                      </a:r>
                    </a:p>
                  </a:txBody>
                  <a:tcPr anchor="ctr"/>
                </a:tc>
                <a:extLst>
                  <a:ext uri="{0D108BD9-81ED-4DB2-BD59-A6C34878D82A}">
                    <a16:rowId xmlns:a16="http://schemas.microsoft.com/office/drawing/2014/main" val="3980433701"/>
                  </a:ext>
                </a:extLst>
              </a:tr>
              <a:tr h="5534334">
                <a:tc>
                  <a:txBody>
                    <a:bodyPr/>
                    <a:lstStyle/>
                    <a:p>
                      <a:pPr marL="85725" indent="-85725">
                        <a:lnSpc>
                          <a:spcPts val="1700"/>
                        </a:lnSpc>
                      </a:pPr>
                      <a:r>
                        <a:rPr kumimoji="1" lang="en-US" altLang="ja-JP" sz="1200" dirty="0" smtClean="0">
                          <a:latin typeface="Meiryo UI" panose="020B0604030504040204" pitchFamily="50" charset="-128"/>
                          <a:ea typeface="Meiryo UI" panose="020B0604030504040204" pitchFamily="50" charset="-128"/>
                        </a:rPr>
                        <a:t>3</a:t>
                      </a:r>
                      <a:r>
                        <a:rPr kumimoji="1" lang="ja-JP" altLang="en-US" sz="1200" dirty="0" err="1"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児童発達支援センターを中心とした地域の障害児通所支援の体制整備について</a:t>
                      </a:r>
                      <a:endParaRPr kumimoji="1" lang="en-US" altLang="ja-JP" sz="1200" dirty="0" smtClean="0">
                        <a:latin typeface="Meiryo UI" panose="020B0604030504040204" pitchFamily="50" charset="-128"/>
                        <a:ea typeface="Meiryo UI" panose="020B0604030504040204" pitchFamily="50" charset="-128"/>
                      </a:endParaRPr>
                    </a:p>
                    <a:p>
                      <a:pPr marL="85725" indent="-85725">
                        <a:lnSpc>
                          <a:spcPts val="17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2</a:t>
                      </a:r>
                      <a:r>
                        <a:rPr kumimoji="1" lang="ja-JP" altLang="en-US" sz="1200" dirty="0" smtClean="0">
                          <a:latin typeface="Meiryo UI" panose="020B0604030504040204" pitchFamily="50" charset="-128"/>
                          <a:ea typeface="Meiryo UI" panose="020B0604030504040204" pitchFamily="50" charset="-128"/>
                        </a:rPr>
                        <a:t>）児童発達支援センターの中核機能について</a:t>
                      </a:r>
                      <a:endParaRPr kumimoji="1" lang="en-US" altLang="ja-JP" sz="1200" dirty="0" smtClean="0">
                        <a:latin typeface="Meiryo UI" panose="020B0604030504040204" pitchFamily="50" charset="-128"/>
                        <a:ea typeface="Meiryo UI" panose="020B0604030504040204" pitchFamily="50" charset="-128"/>
                      </a:endParaRPr>
                    </a:p>
                    <a:p>
                      <a:pPr marL="85725" indent="-85725">
                        <a:lnSpc>
                          <a:spcPts val="1700"/>
                        </a:lnSpc>
                      </a:pPr>
                      <a:r>
                        <a:rPr kumimoji="1" lang="ja-JP" altLang="en-US" sz="1200" dirty="0" smtClean="0">
                          <a:latin typeface="Meiryo UI" panose="020B0604030504040204" pitchFamily="50" charset="-128"/>
                          <a:ea typeface="Meiryo UI" panose="020B0604030504040204" pitchFamily="50" charset="-128"/>
                        </a:rPr>
                        <a:t>①幅広い高度な専門性に基づく発達支援・家族支援機能</a:t>
                      </a:r>
                      <a:endParaRPr kumimoji="1" lang="en-US" altLang="ja-JP" sz="1200" dirty="0" smtClean="0">
                        <a:latin typeface="Meiryo UI" panose="020B0604030504040204" pitchFamily="50" charset="-128"/>
                        <a:ea typeface="Meiryo UI" panose="020B0604030504040204" pitchFamily="50" charset="-128"/>
                      </a:endParaRPr>
                    </a:p>
                    <a:p>
                      <a:pPr marL="85725" indent="-85725">
                        <a:lnSpc>
                          <a:spcPts val="1700"/>
                        </a:lnSpc>
                      </a:pPr>
                      <a:r>
                        <a:rPr kumimoji="1" lang="ja-JP" altLang="en-US" sz="1200" dirty="0" smtClean="0">
                          <a:latin typeface="Meiryo UI" panose="020B0604030504040204" pitchFamily="50" charset="-128"/>
                          <a:ea typeface="Meiryo UI" panose="020B0604030504040204" pitchFamily="50" charset="-128"/>
                        </a:rPr>
                        <a:t>〇　幅広い高度な専門性に基づく発達支援・家族支援機能を発揮するためには、こどもの発達全般や障害特性・行動特性等のアセスメントにより障害の特性や発達段階を捉えアプローチするという発達支援における基本的な支援を確実に行うとともに、こどもの今の育ちを充実させていくこととあわせて、成人期を見据えた上で乳幼児期から段階的に必要なアプローチを行う視点、障害の有無に関わらずこどもの育ちに大切な遊びを通じて支援する視点、子育て支援という観点を持って対応することも必要である。</a:t>
                      </a:r>
                      <a:endParaRPr kumimoji="1" lang="en-US" altLang="ja-JP" sz="1200" dirty="0" smtClean="0">
                        <a:latin typeface="Meiryo UI" panose="020B0604030504040204" pitchFamily="50" charset="-128"/>
                        <a:ea typeface="Meiryo UI" panose="020B0604030504040204" pitchFamily="50" charset="-128"/>
                      </a:endParaRPr>
                    </a:p>
                    <a:p>
                      <a:pPr marL="85725" indent="-85725">
                        <a:lnSpc>
                          <a:spcPts val="1700"/>
                        </a:lnSpc>
                      </a:pPr>
                      <a:r>
                        <a:rPr kumimoji="1" lang="ja-JP" altLang="en-US" sz="1200" b="0" u="none" dirty="0" smtClean="0">
                          <a:latin typeface="Meiryo UI" panose="020B0604030504040204" pitchFamily="50" charset="-128"/>
                          <a:ea typeface="Meiryo UI" panose="020B0604030504040204" pitchFamily="50" charset="-128"/>
                        </a:rPr>
                        <a:t>〇　</a:t>
                      </a:r>
                      <a:r>
                        <a:rPr kumimoji="1" lang="ja-JP" altLang="en-US" sz="1200" b="1" u="sng" dirty="0" smtClean="0">
                          <a:latin typeface="Meiryo UI" panose="020B0604030504040204" pitchFamily="50" charset="-128"/>
                          <a:ea typeface="Meiryo UI" panose="020B0604030504040204" pitchFamily="50" charset="-128"/>
                        </a:rPr>
                        <a:t>また、様々なこどもや家族を支えていくためには、児童発達支援センターで全てを対応するのではなく、障害の特性を踏まえて、発達障害者支援センター、医療的ケア児支援センター、医療機関等の専門性を有する関係機関や特定の分野に強みを持つ事業所と連携して支援を進めることも重要である。</a:t>
                      </a:r>
                      <a:endParaRPr kumimoji="1" lang="en-US" altLang="ja-JP" sz="1200" b="1" u="sng" dirty="0" smtClean="0">
                        <a:latin typeface="Meiryo UI" panose="020B0604030504040204" pitchFamily="50" charset="-128"/>
                        <a:ea typeface="Meiryo UI" panose="020B0604030504040204" pitchFamily="50" charset="-128"/>
                      </a:endParaRPr>
                    </a:p>
                    <a:p>
                      <a:pPr marL="85725" indent="-85725">
                        <a:lnSpc>
                          <a:spcPts val="1700"/>
                        </a:lnSpc>
                      </a:pPr>
                      <a:endParaRPr kumimoji="1" lang="en-US" altLang="ja-JP" sz="1200" dirty="0" smtClean="0">
                        <a:latin typeface="Meiryo UI" panose="020B0604030504040204" pitchFamily="50" charset="-128"/>
                        <a:ea typeface="Meiryo UI" panose="020B0604030504040204" pitchFamily="50" charset="-128"/>
                      </a:endParaRPr>
                    </a:p>
                    <a:p>
                      <a:pPr marL="85725" indent="-85725">
                        <a:lnSpc>
                          <a:spcPts val="1700"/>
                        </a:lnSpc>
                      </a:pPr>
                      <a:r>
                        <a:rPr kumimoji="1" lang="ja-JP" altLang="en-US" sz="1200" dirty="0" smtClean="0">
                          <a:latin typeface="Meiryo UI" panose="020B0604030504040204" pitchFamily="50" charset="-128"/>
                          <a:ea typeface="Meiryo UI" panose="020B0604030504040204" pitchFamily="50" charset="-128"/>
                        </a:rPr>
                        <a:t>②地域の障害児通所支援事業所に対するスーパーバイズ・コンサルテーション機能（児童発達支援センターが障害児通所支援事業所に対し、支援内容等への助言・援助等を行う機能）</a:t>
                      </a:r>
                      <a:endParaRPr kumimoji="1" lang="en-US" altLang="ja-JP" sz="1200" dirty="0" smtClean="0">
                        <a:latin typeface="Meiryo UI" panose="020B0604030504040204" pitchFamily="50" charset="-128"/>
                        <a:ea typeface="Meiryo UI" panose="020B0604030504040204" pitchFamily="50" charset="-128"/>
                      </a:endParaRPr>
                    </a:p>
                    <a:p>
                      <a:pPr marL="85725" indent="-85725">
                        <a:lnSpc>
                          <a:spcPts val="1700"/>
                        </a:lnSpc>
                      </a:pPr>
                      <a:r>
                        <a:rPr kumimoji="1" lang="ja-JP" altLang="en-US" sz="1200" dirty="0" smtClean="0">
                          <a:latin typeface="Meiryo UI" panose="020B0604030504040204" pitchFamily="50" charset="-128"/>
                          <a:ea typeface="Meiryo UI" panose="020B0604030504040204" pitchFamily="50" charset="-128"/>
                        </a:rPr>
                        <a:t>〇　児童発達支援センターは、スーパーバイズ・コンサルテーションを全てのサービス種別の障害児支援事業を対象として行うことを基本としつつ、その運営状況に応じて</a:t>
                      </a:r>
                      <a:r>
                        <a:rPr kumimoji="1" lang="ja-JP" altLang="en-US" sz="1200" b="1" u="sng" dirty="0" smtClean="0">
                          <a:latin typeface="Meiryo UI" panose="020B0604030504040204" pitchFamily="50" charset="-128"/>
                          <a:ea typeface="Meiryo UI" panose="020B0604030504040204" pitchFamily="50" charset="-128"/>
                        </a:rPr>
                        <a:t>児童発達支援センターだけでは十分な支援ができない場合には、市町村は、都道府県とも連携しながらスーパーバイズ等できる人材をコーディネートする等、児童発達支援センターが外部と連携しながら取り組む体制を整備することが重要である。</a:t>
                      </a:r>
                      <a:endParaRPr kumimoji="1" lang="en-US" altLang="ja-JP" sz="1200" b="1" u="sng" dirty="0" smtClean="0">
                        <a:latin typeface="Meiryo UI" panose="020B0604030504040204" pitchFamily="50" charset="-128"/>
                        <a:ea typeface="Meiryo UI" panose="020B0604030504040204" pitchFamily="50" charset="-128"/>
                      </a:endParaRPr>
                    </a:p>
                    <a:p>
                      <a:pPr marL="85725" indent="-85725">
                        <a:lnSpc>
                          <a:spcPts val="1700"/>
                        </a:lnSpc>
                      </a:pPr>
                      <a:endParaRPr kumimoji="1" lang="en-US" altLang="ja-JP" sz="1200" dirty="0" smtClean="0">
                        <a:latin typeface="Meiryo UI" panose="020B0604030504040204" pitchFamily="50" charset="-128"/>
                        <a:ea typeface="Meiryo UI" panose="020B0604030504040204" pitchFamily="50" charset="-128"/>
                      </a:endParaRPr>
                    </a:p>
                    <a:p>
                      <a:pPr marL="85725" indent="-85725">
                        <a:lnSpc>
                          <a:spcPts val="1700"/>
                        </a:lnSpc>
                      </a:pPr>
                      <a:r>
                        <a:rPr kumimoji="1" lang="ja-JP" altLang="en-US" sz="1200" dirty="0" smtClean="0">
                          <a:latin typeface="Meiryo UI" panose="020B0604030504040204" pitchFamily="50" charset="-128"/>
                          <a:ea typeface="Meiryo UI" panose="020B0604030504040204" pitchFamily="50" charset="-128"/>
                        </a:rPr>
                        <a:t>③地域のインクルージョン推進の中核機能</a:t>
                      </a:r>
                      <a:endParaRPr kumimoji="1" lang="en-US" altLang="ja-JP" sz="1200" dirty="0" smtClean="0">
                        <a:latin typeface="Meiryo UI" panose="020B0604030504040204" pitchFamily="50" charset="-128"/>
                        <a:ea typeface="Meiryo UI" panose="020B0604030504040204" pitchFamily="50" charset="-128"/>
                      </a:endParaRPr>
                    </a:p>
                    <a:p>
                      <a:pPr marL="85725" indent="-85725">
                        <a:lnSpc>
                          <a:spcPts val="1700"/>
                        </a:lnSpc>
                      </a:pPr>
                      <a:r>
                        <a:rPr kumimoji="1" lang="ja-JP" altLang="en-US" sz="1200" dirty="0" smtClean="0">
                          <a:latin typeface="Meiryo UI" panose="020B0604030504040204" pitchFamily="50" charset="-128"/>
                          <a:ea typeface="Meiryo UI" panose="020B0604030504040204" pitchFamily="50" charset="-128"/>
                        </a:rPr>
                        <a:t>〇　地域のインクルージョン推進の中核としての機能を果たす観点からも、</a:t>
                      </a:r>
                      <a:r>
                        <a:rPr kumimoji="1" lang="ja-JP" altLang="en-US" sz="1200" b="1" u="sng" dirty="0" smtClean="0">
                          <a:latin typeface="Meiryo UI" panose="020B0604030504040204" pitchFamily="50" charset="-128"/>
                          <a:ea typeface="Meiryo UI" panose="020B0604030504040204" pitchFamily="50" charset="-128"/>
                        </a:rPr>
                        <a:t>児童発達支援センターは、保育所等訪問支援事業の指定を併せて有することを基本とするべきである。</a:t>
                      </a:r>
                      <a:endParaRPr kumimoji="1" lang="en-US" altLang="ja-JP" sz="1200" b="1" u="sng" dirty="0" smtClean="0">
                        <a:latin typeface="Meiryo UI" panose="020B0604030504040204" pitchFamily="50" charset="-128"/>
                        <a:ea typeface="Meiryo UI" panose="020B0604030504040204" pitchFamily="50" charset="-128"/>
                      </a:endParaRPr>
                    </a:p>
                    <a:p>
                      <a:pPr marL="85725" indent="-85725">
                        <a:lnSpc>
                          <a:spcPts val="1700"/>
                        </a:lnSpc>
                      </a:pPr>
                      <a:endParaRPr kumimoji="1" lang="en-US" altLang="ja-JP" sz="1200" dirty="0" smtClean="0">
                        <a:latin typeface="Meiryo UI" panose="020B0604030504040204" pitchFamily="50" charset="-128"/>
                        <a:ea typeface="Meiryo UI" panose="020B0604030504040204" pitchFamily="50" charset="-128"/>
                      </a:endParaRPr>
                    </a:p>
                    <a:p>
                      <a:pPr marL="85725" indent="-85725">
                        <a:lnSpc>
                          <a:spcPts val="1700"/>
                        </a:lnSpc>
                      </a:pPr>
                      <a:r>
                        <a:rPr kumimoji="1" lang="ja-JP" altLang="en-US" sz="1200" dirty="0" smtClean="0">
                          <a:latin typeface="Meiryo UI" panose="020B0604030504040204" pitchFamily="50" charset="-128"/>
                          <a:ea typeface="Meiryo UI" panose="020B0604030504040204" pitchFamily="50" charset="-128"/>
                        </a:rPr>
                        <a:t>④地域の発達支援に関する入口としての相談機能</a:t>
                      </a:r>
                      <a:endParaRPr kumimoji="1" lang="en-US" altLang="ja-JP" sz="1200" dirty="0" smtClean="0">
                        <a:latin typeface="Meiryo UI" panose="020B0604030504040204" pitchFamily="50" charset="-128"/>
                        <a:ea typeface="Meiryo UI" panose="020B0604030504040204" pitchFamily="50" charset="-128"/>
                      </a:endParaRPr>
                    </a:p>
                    <a:p>
                      <a:pPr marL="85725" indent="-85725">
                        <a:lnSpc>
                          <a:spcPts val="1700"/>
                        </a:lnSpc>
                      </a:pPr>
                      <a:r>
                        <a:rPr kumimoji="1" lang="ja-JP" altLang="en-US" sz="1200" dirty="0" smtClean="0">
                          <a:latin typeface="Meiryo UI" panose="020B0604030504040204" pitchFamily="50" charset="-128"/>
                          <a:ea typeface="Meiryo UI" panose="020B0604030504040204" pitchFamily="50" charset="-128"/>
                        </a:rPr>
                        <a:t>〇　発達支援の入口としての相談対応から、適切な支援につなげていく観点からも、</a:t>
                      </a:r>
                      <a:r>
                        <a:rPr kumimoji="1" lang="ja-JP" altLang="en-US" sz="1200" b="1" u="sng" dirty="0" smtClean="0">
                          <a:latin typeface="Meiryo UI" panose="020B0604030504040204" pitchFamily="50" charset="-128"/>
                          <a:ea typeface="Meiryo UI" panose="020B0604030504040204" pitchFamily="50" charset="-128"/>
                        </a:rPr>
                        <a:t>児童発達支援センターは、障害児相談支援事業の指定を併せて有することを基本とするべきである。</a:t>
                      </a:r>
                      <a:r>
                        <a:rPr kumimoji="1" lang="ja-JP" altLang="en-US" sz="1200" dirty="0" smtClean="0">
                          <a:latin typeface="Meiryo UI" panose="020B0604030504040204" pitchFamily="50" charset="-128"/>
                          <a:ea typeface="Meiryo UI" panose="020B0604030504040204" pitchFamily="50" charset="-128"/>
                        </a:rPr>
                        <a:t>また、障害特性や発達の段階に応じて適時に丁寧にモニタリングを行うことが重要である。</a:t>
                      </a:r>
                      <a:endParaRPr kumimoji="1" lang="en-US" altLang="ja-JP" sz="12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147063392"/>
                  </a:ext>
                </a:extLst>
              </a:tr>
            </a:tbl>
          </a:graphicData>
        </a:graphic>
      </p:graphicFrame>
    </p:spTree>
    <p:extLst>
      <p:ext uri="{BB962C8B-B14F-4D97-AF65-F5344CB8AC3E}">
        <p14:creationId xmlns:p14="http://schemas.microsoft.com/office/powerpoint/2010/main" val="2399589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14C26D9-F957-4342-B5C6-D93010B49845}" type="slidenum">
              <a:rPr kumimoji="1" lang="ja-JP" altLang="en-US" smtClean="0"/>
              <a:t>26</a:t>
            </a:fld>
            <a:endParaRPr kumimoji="1" lang="ja-JP" altLang="en-US"/>
          </a:p>
        </p:txBody>
      </p:sp>
      <p:graphicFrame>
        <p:nvGraphicFramePr>
          <p:cNvPr id="4" name="表 3"/>
          <p:cNvGraphicFramePr>
            <a:graphicFrameLocks noGrp="1"/>
          </p:cNvGraphicFramePr>
          <p:nvPr>
            <p:extLst>
              <p:ext uri="{D42A27DB-BD31-4B8C-83A1-F6EECF244321}">
                <p14:modId xmlns:p14="http://schemas.microsoft.com/office/powerpoint/2010/main" val="3530938629"/>
              </p:ext>
            </p:extLst>
          </p:nvPr>
        </p:nvGraphicFramePr>
        <p:xfrm>
          <a:off x="230809" y="279687"/>
          <a:ext cx="8629856" cy="2220025"/>
        </p:xfrm>
        <a:graphic>
          <a:graphicData uri="http://schemas.openxmlformats.org/drawingml/2006/table">
            <a:tbl>
              <a:tblPr firstRow="1" bandRow="1">
                <a:tableStyleId>{5C22544A-7EE6-4342-B048-85BDC9FD1C3A}</a:tableStyleId>
              </a:tblPr>
              <a:tblGrid>
                <a:gridCol w="8629856">
                  <a:extLst>
                    <a:ext uri="{9D8B030D-6E8A-4147-A177-3AD203B41FA5}">
                      <a16:colId xmlns:a16="http://schemas.microsoft.com/office/drawing/2014/main" val="3521787159"/>
                    </a:ext>
                  </a:extLst>
                </a:gridCol>
              </a:tblGrid>
              <a:tr h="187680">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「障害児通所支援に関する検討会報告書」（令和</a:t>
                      </a:r>
                      <a:r>
                        <a:rPr kumimoji="1" lang="en-US" altLang="ja-JP" sz="1400" dirty="0" smtClean="0">
                          <a:solidFill>
                            <a:schemeClr val="tx1"/>
                          </a:solidFill>
                          <a:latin typeface="Meiryo UI" panose="020B0604030504040204" pitchFamily="50" charset="-128"/>
                          <a:ea typeface="Meiryo UI" panose="020B0604030504040204" pitchFamily="50" charset="-128"/>
                        </a:rPr>
                        <a:t>5</a:t>
                      </a:r>
                      <a:r>
                        <a:rPr kumimoji="1" lang="ja-JP" altLang="en-US" sz="1400" dirty="0" smtClean="0">
                          <a:solidFill>
                            <a:schemeClr val="tx1"/>
                          </a:solidFill>
                          <a:latin typeface="Meiryo UI" panose="020B0604030504040204" pitchFamily="50" charset="-128"/>
                          <a:ea typeface="Meiryo UI" panose="020B0604030504040204" pitchFamily="50" charset="-128"/>
                        </a:rPr>
                        <a:t>年</a:t>
                      </a:r>
                      <a:r>
                        <a:rPr kumimoji="1" lang="en-US" altLang="ja-JP" sz="1400" dirty="0" smtClean="0">
                          <a:solidFill>
                            <a:schemeClr val="tx1"/>
                          </a:solidFill>
                          <a:latin typeface="Meiryo UI" panose="020B0604030504040204" pitchFamily="50" charset="-128"/>
                          <a:ea typeface="Meiryo UI" panose="020B0604030504040204" pitchFamily="50" charset="-128"/>
                        </a:rPr>
                        <a:t>3</a:t>
                      </a:r>
                      <a:r>
                        <a:rPr kumimoji="1" lang="ja-JP" altLang="en-US" sz="1400" dirty="0" smtClean="0">
                          <a:solidFill>
                            <a:schemeClr val="tx1"/>
                          </a:solidFill>
                          <a:latin typeface="Meiryo UI" panose="020B0604030504040204" pitchFamily="50" charset="-128"/>
                          <a:ea typeface="Meiryo UI" panose="020B0604030504040204" pitchFamily="50" charset="-128"/>
                        </a:rPr>
                        <a:t>月</a:t>
                      </a:r>
                      <a:r>
                        <a:rPr kumimoji="1" lang="en-US" altLang="ja-JP" sz="1400" dirty="0" smtClean="0">
                          <a:solidFill>
                            <a:schemeClr val="tx1"/>
                          </a:solidFill>
                          <a:latin typeface="Meiryo UI" panose="020B0604030504040204" pitchFamily="50" charset="-128"/>
                          <a:ea typeface="Meiryo UI" panose="020B0604030504040204" pitchFamily="50" charset="-128"/>
                        </a:rPr>
                        <a:t>28</a:t>
                      </a:r>
                      <a:r>
                        <a:rPr kumimoji="1" lang="ja-JP" altLang="en-US" sz="1400" dirty="0" smtClean="0">
                          <a:solidFill>
                            <a:schemeClr val="tx1"/>
                          </a:solidFill>
                          <a:latin typeface="Meiryo UI" panose="020B0604030504040204" pitchFamily="50" charset="-128"/>
                          <a:ea typeface="Meiryo UI" panose="020B0604030504040204" pitchFamily="50" charset="-128"/>
                        </a:rPr>
                        <a:t>日　障害児通所支援に関する検討会）</a:t>
                      </a:r>
                      <a:r>
                        <a:rPr kumimoji="1" lang="ja-JP" altLang="en-US" sz="1400" b="0" dirty="0" smtClean="0">
                          <a:solidFill>
                            <a:schemeClr val="tx1"/>
                          </a:solidFill>
                          <a:latin typeface="Meiryo UI" panose="020B0604030504040204" pitchFamily="50" charset="-128"/>
                          <a:ea typeface="Meiryo UI" panose="020B0604030504040204" pitchFamily="50" charset="-128"/>
                        </a:rPr>
                        <a:t>＜抜粋＞</a:t>
                      </a:r>
                    </a:p>
                  </a:txBody>
                  <a:tcPr anchor="ctr"/>
                </a:tc>
                <a:extLst>
                  <a:ext uri="{0D108BD9-81ED-4DB2-BD59-A6C34878D82A}">
                    <a16:rowId xmlns:a16="http://schemas.microsoft.com/office/drawing/2014/main" val="3980433701"/>
                  </a:ext>
                </a:extLst>
              </a:tr>
              <a:tr h="1915225">
                <a:tc>
                  <a:txBody>
                    <a:bodyPr/>
                    <a:lstStyle/>
                    <a:p>
                      <a:pPr marL="85725" indent="-85725">
                        <a:lnSpc>
                          <a:spcPts val="17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3</a:t>
                      </a:r>
                      <a:r>
                        <a:rPr kumimoji="1" lang="ja-JP" altLang="en-US" sz="1200" dirty="0" smtClean="0">
                          <a:latin typeface="Meiryo UI" panose="020B0604030504040204" pitchFamily="50" charset="-128"/>
                          <a:ea typeface="Meiryo UI" panose="020B0604030504040204" pitchFamily="50" charset="-128"/>
                        </a:rPr>
                        <a:t>）児童発達支援センターを中核とした地域の体制整備について</a:t>
                      </a:r>
                      <a:endParaRPr kumimoji="1" lang="en-US" altLang="ja-JP" sz="1200" dirty="0" smtClean="0">
                        <a:latin typeface="Meiryo UI" panose="020B0604030504040204" pitchFamily="50" charset="-128"/>
                        <a:ea typeface="Meiryo UI" panose="020B0604030504040204" pitchFamily="50" charset="-128"/>
                      </a:endParaRPr>
                    </a:p>
                    <a:p>
                      <a:pPr marL="85725" indent="-85725">
                        <a:lnSpc>
                          <a:spcPts val="1700"/>
                        </a:lnSpc>
                      </a:pPr>
                      <a:r>
                        <a:rPr kumimoji="1" lang="ja-JP" altLang="en-US" sz="1200" dirty="0" smtClean="0">
                          <a:latin typeface="Meiryo UI" panose="020B0604030504040204" pitchFamily="50" charset="-128"/>
                          <a:ea typeface="Meiryo UI" panose="020B0604030504040204" pitchFamily="50" charset="-128"/>
                        </a:rPr>
                        <a:t>　〇　医療的ケア児については医療的ケア児支援センターや地域のコーディネーターを中心とした支援体制の整備が進められており、また、聴覚障害や視覚障害があるこどもについては、特別支援学校が地域の支援の中核的な役割を担っている場合もあることから、</a:t>
                      </a:r>
                      <a:r>
                        <a:rPr kumimoji="1" lang="ja-JP" altLang="en-US" sz="1200" b="1" u="sng" dirty="0" smtClean="0">
                          <a:solidFill>
                            <a:schemeClr val="tx1"/>
                          </a:solidFill>
                          <a:latin typeface="Meiryo UI" panose="020B0604030504040204" pitchFamily="50" charset="-128"/>
                          <a:ea typeface="Meiryo UI" panose="020B0604030504040204" pitchFamily="50" charset="-128"/>
                        </a:rPr>
                        <a:t>市町村は、障害特性等を踏まえた特別な支援体制にも留意して、都道府県と連携しながら効果的な支援体制の整備を進める必要がある。</a:t>
                      </a:r>
                      <a:endParaRPr kumimoji="1" lang="en-US" altLang="ja-JP" sz="1200" b="1" u="sng" dirty="0" smtClean="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147063392"/>
                  </a:ext>
                </a:extLst>
              </a:tr>
            </a:tbl>
          </a:graphicData>
        </a:graphic>
      </p:graphicFrame>
    </p:spTree>
    <p:extLst>
      <p:ext uri="{BB962C8B-B14F-4D97-AF65-F5344CB8AC3E}">
        <p14:creationId xmlns:p14="http://schemas.microsoft.com/office/powerpoint/2010/main" val="2985019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404896253"/>
              </p:ext>
            </p:extLst>
          </p:nvPr>
        </p:nvGraphicFramePr>
        <p:xfrm>
          <a:off x="4128249" y="465737"/>
          <a:ext cx="4612339" cy="3156645"/>
        </p:xfrm>
        <a:graphic>
          <a:graphicData uri="http://schemas.openxmlformats.org/drawingml/2006/table">
            <a:tbl>
              <a:tblPr firstRow="1" bandRow="1">
                <a:tableStyleId>{5C22544A-7EE6-4342-B048-85BDC9FD1C3A}</a:tableStyleId>
              </a:tblPr>
              <a:tblGrid>
                <a:gridCol w="3778621">
                  <a:extLst>
                    <a:ext uri="{9D8B030D-6E8A-4147-A177-3AD203B41FA5}">
                      <a16:colId xmlns:a16="http://schemas.microsoft.com/office/drawing/2014/main" val="1899376317"/>
                    </a:ext>
                  </a:extLst>
                </a:gridCol>
                <a:gridCol w="833718">
                  <a:extLst>
                    <a:ext uri="{9D8B030D-6E8A-4147-A177-3AD203B41FA5}">
                      <a16:colId xmlns:a16="http://schemas.microsoft.com/office/drawing/2014/main" val="692298188"/>
                    </a:ext>
                  </a:extLst>
                </a:gridCol>
              </a:tblGrid>
              <a:tr h="404906">
                <a:tc>
                  <a:txBody>
                    <a:bodyPr/>
                    <a:lstStyle/>
                    <a:p>
                      <a:r>
                        <a:rPr kumimoji="1" lang="ja-JP" altLang="en-US" sz="1200" dirty="0" smtClean="0">
                          <a:solidFill>
                            <a:schemeClr val="tx1"/>
                          </a:solidFill>
                        </a:rPr>
                        <a:t>児童発達支援センターで実施する主たる事業の区分</a:t>
                      </a:r>
                      <a:endParaRPr kumimoji="1" lang="en-US" altLang="ja-JP" sz="1200" dirty="0" smtClean="0">
                        <a:solidFill>
                          <a:schemeClr val="tx1"/>
                        </a:solidFill>
                      </a:endParaRPr>
                    </a:p>
                    <a:p>
                      <a:r>
                        <a:rPr kumimoji="1" lang="ja-JP" altLang="en-US" sz="1200" smtClean="0">
                          <a:solidFill>
                            <a:schemeClr val="tx1"/>
                          </a:solidFill>
                        </a:rPr>
                        <a:t>（設置予定含む）</a:t>
                      </a:r>
                      <a:endParaRPr kumimoji="1" lang="ja-JP" altLang="en-US" sz="1200" dirty="0">
                        <a:solidFill>
                          <a:schemeClr val="tx1"/>
                        </a:solidFill>
                      </a:endParaRPr>
                    </a:p>
                  </a:txBody>
                  <a:tcPr anchor="ctr"/>
                </a:tc>
                <a:tc>
                  <a:txBody>
                    <a:bodyPr/>
                    <a:lstStyle/>
                    <a:p>
                      <a:r>
                        <a:rPr kumimoji="1" lang="ja-JP" altLang="en-US" sz="1200" dirty="0" smtClean="0">
                          <a:solidFill>
                            <a:schemeClr val="tx1"/>
                          </a:solidFill>
                        </a:rPr>
                        <a:t>市町村数</a:t>
                      </a:r>
                      <a:endParaRPr kumimoji="1" lang="ja-JP" altLang="en-US" sz="1200" dirty="0">
                        <a:solidFill>
                          <a:schemeClr val="tx1"/>
                        </a:solidFill>
                      </a:endParaRPr>
                    </a:p>
                  </a:txBody>
                  <a:tcPr anchor="ctr"/>
                </a:tc>
                <a:extLst>
                  <a:ext uri="{0D108BD9-81ED-4DB2-BD59-A6C34878D82A}">
                    <a16:rowId xmlns:a16="http://schemas.microsoft.com/office/drawing/2014/main" val="553695230"/>
                  </a:ext>
                </a:extLst>
              </a:tr>
              <a:tr h="421590">
                <a:tc>
                  <a:txBody>
                    <a:bodyPr/>
                    <a:lstStyle/>
                    <a:p>
                      <a:r>
                        <a:rPr kumimoji="1" lang="ja-JP" altLang="en-US" sz="1200" dirty="0" smtClean="0"/>
                        <a:t>「児童発達支援」「保育所等訪問支援」</a:t>
                      </a:r>
                      <a:endParaRPr kumimoji="1" lang="en-US" altLang="ja-JP" sz="1200" dirty="0" smtClean="0"/>
                    </a:p>
                    <a:p>
                      <a:r>
                        <a:rPr kumimoji="1" lang="ja-JP" altLang="en-US" sz="1200" dirty="0" smtClean="0"/>
                        <a:t>「</a:t>
                      </a:r>
                      <a:r>
                        <a:rPr kumimoji="1" lang="ja-JP" altLang="en-US" sz="1200" dirty="0" err="1" smtClean="0"/>
                        <a:t>障がい</a:t>
                      </a:r>
                      <a:r>
                        <a:rPr kumimoji="1" lang="ja-JP" altLang="en-US" sz="1200" dirty="0" smtClean="0"/>
                        <a:t>児相談支援」「放課後等デイサービス」</a:t>
                      </a:r>
                      <a:endParaRPr kumimoji="1" lang="ja-JP" altLang="en-US" sz="1200" dirty="0"/>
                    </a:p>
                  </a:txBody>
                  <a:tcPr anchor="ctr"/>
                </a:tc>
                <a:tc>
                  <a:txBody>
                    <a:bodyPr/>
                    <a:lstStyle/>
                    <a:p>
                      <a:pPr algn="ctr"/>
                      <a:r>
                        <a:rPr kumimoji="1" lang="en-US" altLang="ja-JP" sz="1800" dirty="0" smtClean="0">
                          <a:latin typeface="+mn-ea"/>
                          <a:ea typeface="+mn-ea"/>
                        </a:rPr>
                        <a:t>9</a:t>
                      </a:r>
                      <a:endParaRPr kumimoji="1" lang="ja-JP" altLang="en-US" sz="1800" dirty="0">
                        <a:latin typeface="+mn-ea"/>
                        <a:ea typeface="+mn-ea"/>
                      </a:endParaRPr>
                    </a:p>
                  </a:txBody>
                  <a:tcPr/>
                </a:tc>
                <a:extLst>
                  <a:ext uri="{0D108BD9-81ED-4DB2-BD59-A6C34878D82A}">
                    <a16:rowId xmlns:a16="http://schemas.microsoft.com/office/drawing/2014/main" val="184755403"/>
                  </a:ext>
                </a:extLst>
              </a:tr>
              <a:tr h="421590">
                <a:tc>
                  <a:txBody>
                    <a:bodyPr/>
                    <a:lstStyle/>
                    <a:p>
                      <a:r>
                        <a:rPr kumimoji="1" lang="ja-JP" altLang="en-US" sz="1200" dirty="0" smtClean="0"/>
                        <a:t>「児童発達支援」「保育所等訪問支援」</a:t>
                      </a:r>
                      <a:endParaRPr kumimoji="1" lang="en-US" altLang="ja-JP" sz="1200" dirty="0" smtClean="0"/>
                    </a:p>
                    <a:p>
                      <a:r>
                        <a:rPr kumimoji="1" lang="ja-JP" altLang="en-US" sz="1200" dirty="0" smtClean="0"/>
                        <a:t>「</a:t>
                      </a:r>
                      <a:r>
                        <a:rPr kumimoji="1" lang="ja-JP" altLang="en-US" sz="1200" dirty="0" err="1" smtClean="0"/>
                        <a:t>障がい</a:t>
                      </a:r>
                      <a:r>
                        <a:rPr kumimoji="1" lang="ja-JP" altLang="en-US" sz="1200" dirty="0" smtClean="0"/>
                        <a:t>児相談支援」</a:t>
                      </a:r>
                      <a:endParaRPr kumimoji="1" lang="ja-JP" altLang="en-US" sz="1200" dirty="0"/>
                    </a:p>
                  </a:txBody>
                  <a:tcPr anchor="ctr"/>
                </a:tc>
                <a:tc>
                  <a:txBody>
                    <a:bodyPr/>
                    <a:lstStyle/>
                    <a:p>
                      <a:pPr algn="ctr"/>
                      <a:r>
                        <a:rPr kumimoji="1" lang="en-US" altLang="ja-JP" sz="1800" dirty="0" smtClean="0">
                          <a:latin typeface="+mn-ea"/>
                          <a:ea typeface="+mn-ea"/>
                        </a:rPr>
                        <a:t>13</a:t>
                      </a:r>
                      <a:endParaRPr kumimoji="1" lang="ja-JP" altLang="en-US" sz="1800" dirty="0">
                        <a:latin typeface="+mn-ea"/>
                        <a:ea typeface="+mn-ea"/>
                      </a:endParaRPr>
                    </a:p>
                  </a:txBody>
                  <a:tcPr/>
                </a:tc>
                <a:extLst>
                  <a:ext uri="{0D108BD9-81ED-4DB2-BD59-A6C34878D82A}">
                    <a16:rowId xmlns:a16="http://schemas.microsoft.com/office/drawing/2014/main" val="2515188021"/>
                  </a:ext>
                </a:extLst>
              </a:tr>
              <a:tr h="5202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「児童発達支援」「保育所等訪問支援」</a:t>
                      </a:r>
                      <a:endParaRPr kumimoji="1" lang="en-US" altLang="ja-JP"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「放課後等デイサービス」</a:t>
                      </a:r>
                      <a:endParaRPr kumimoji="1" lang="en-US" altLang="ja-JP" sz="1200" dirty="0" smtClean="0"/>
                    </a:p>
                  </a:txBody>
                  <a:tcPr anchor="ctr"/>
                </a:tc>
                <a:tc>
                  <a:txBody>
                    <a:bodyPr/>
                    <a:lstStyle/>
                    <a:p>
                      <a:pPr algn="ctr"/>
                      <a:r>
                        <a:rPr kumimoji="1" lang="en-US" altLang="ja-JP" sz="1800" dirty="0" smtClean="0">
                          <a:latin typeface="+mn-ea"/>
                          <a:ea typeface="+mn-ea"/>
                        </a:rPr>
                        <a:t>1</a:t>
                      </a:r>
                      <a:endParaRPr kumimoji="1" lang="ja-JP" altLang="en-US" sz="1800" dirty="0">
                        <a:latin typeface="+mn-ea"/>
                        <a:ea typeface="+mn-ea"/>
                      </a:endParaRPr>
                    </a:p>
                  </a:txBody>
                  <a:tcPr/>
                </a:tc>
                <a:extLst>
                  <a:ext uri="{0D108BD9-81ED-4DB2-BD59-A6C34878D82A}">
                    <a16:rowId xmlns:a16="http://schemas.microsoft.com/office/drawing/2014/main" val="173725166"/>
                  </a:ext>
                </a:extLst>
              </a:tr>
              <a:tr h="4215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「児童発達支援」「保育所等訪問支援」</a:t>
                      </a:r>
                      <a:endParaRPr kumimoji="1" lang="en-US" altLang="ja-JP" sz="1200" dirty="0" smtClean="0"/>
                    </a:p>
                  </a:txBody>
                  <a:tcPr anchor="ctr"/>
                </a:tc>
                <a:tc>
                  <a:txBody>
                    <a:bodyPr/>
                    <a:lstStyle/>
                    <a:p>
                      <a:pPr algn="ctr"/>
                      <a:r>
                        <a:rPr kumimoji="1" lang="en-US" altLang="ja-JP" sz="1800" dirty="0" smtClean="0">
                          <a:latin typeface="+mn-ea"/>
                          <a:ea typeface="+mn-ea"/>
                        </a:rPr>
                        <a:t>4</a:t>
                      </a:r>
                      <a:endParaRPr kumimoji="1" lang="ja-JP" altLang="en-US" sz="1800" dirty="0">
                        <a:latin typeface="+mn-ea"/>
                        <a:ea typeface="+mn-ea"/>
                      </a:endParaRPr>
                    </a:p>
                  </a:txBody>
                  <a:tcPr/>
                </a:tc>
                <a:extLst>
                  <a:ext uri="{0D108BD9-81ED-4DB2-BD59-A6C34878D82A}">
                    <a16:rowId xmlns:a16="http://schemas.microsoft.com/office/drawing/2014/main" val="3686524268"/>
                  </a:ext>
                </a:extLst>
              </a:tr>
              <a:tr h="421590">
                <a:tc>
                  <a:txBody>
                    <a:bodyPr/>
                    <a:lstStyle/>
                    <a:p>
                      <a:r>
                        <a:rPr kumimoji="1" lang="ja-JP" altLang="en-US" sz="1200" dirty="0" smtClean="0"/>
                        <a:t>「児童発達支援」</a:t>
                      </a:r>
                      <a:endParaRPr kumimoji="1" lang="ja-JP" altLang="en-US" sz="1200" dirty="0"/>
                    </a:p>
                  </a:txBody>
                  <a:tcPr anchor="ctr"/>
                </a:tc>
                <a:tc>
                  <a:txBody>
                    <a:bodyPr/>
                    <a:lstStyle/>
                    <a:p>
                      <a:pPr algn="ctr"/>
                      <a:r>
                        <a:rPr kumimoji="1" lang="en-US" altLang="ja-JP" sz="1800" dirty="0" smtClean="0">
                          <a:latin typeface="+mn-ea"/>
                          <a:ea typeface="+mn-ea"/>
                        </a:rPr>
                        <a:t>6</a:t>
                      </a:r>
                      <a:endParaRPr kumimoji="1" lang="ja-JP" altLang="en-US" sz="1800" dirty="0">
                        <a:latin typeface="+mn-ea"/>
                        <a:ea typeface="+mn-ea"/>
                      </a:endParaRPr>
                    </a:p>
                  </a:txBody>
                  <a:tcPr/>
                </a:tc>
                <a:extLst>
                  <a:ext uri="{0D108BD9-81ED-4DB2-BD59-A6C34878D82A}">
                    <a16:rowId xmlns:a16="http://schemas.microsoft.com/office/drawing/2014/main" val="769591982"/>
                  </a:ext>
                </a:extLst>
              </a:tr>
              <a:tr h="421590">
                <a:tc>
                  <a:txBody>
                    <a:bodyPr/>
                    <a:lstStyle/>
                    <a:p>
                      <a:pPr algn="ctr"/>
                      <a:r>
                        <a:rPr kumimoji="1" lang="ja-JP" altLang="en-US" sz="1200" dirty="0" smtClean="0"/>
                        <a:t>計</a:t>
                      </a:r>
                      <a:endParaRPr kumimoji="1" lang="ja-JP" altLang="en-US" sz="1200" dirty="0"/>
                    </a:p>
                  </a:txBody>
                  <a:tcPr anchor="ctr"/>
                </a:tc>
                <a:tc>
                  <a:txBody>
                    <a:bodyPr/>
                    <a:lstStyle/>
                    <a:p>
                      <a:pPr algn="ctr"/>
                      <a:r>
                        <a:rPr kumimoji="1" lang="en-US" altLang="ja-JP" sz="1800" dirty="0" smtClean="0">
                          <a:latin typeface="+mn-ea"/>
                          <a:ea typeface="+mn-ea"/>
                        </a:rPr>
                        <a:t>33</a:t>
                      </a:r>
                      <a:endParaRPr kumimoji="1" lang="ja-JP" altLang="en-US" sz="1800" dirty="0">
                        <a:latin typeface="+mn-ea"/>
                        <a:ea typeface="+mn-ea"/>
                      </a:endParaRPr>
                    </a:p>
                  </a:txBody>
                  <a:tcPr/>
                </a:tc>
                <a:extLst>
                  <a:ext uri="{0D108BD9-81ED-4DB2-BD59-A6C34878D82A}">
                    <a16:rowId xmlns:a16="http://schemas.microsoft.com/office/drawing/2014/main" val="1841558709"/>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1405574570"/>
              </p:ext>
            </p:extLst>
          </p:nvPr>
        </p:nvGraphicFramePr>
        <p:xfrm>
          <a:off x="443755" y="465737"/>
          <a:ext cx="3548905" cy="4165116"/>
        </p:xfrm>
        <a:graphic>
          <a:graphicData uri="http://schemas.openxmlformats.org/drawingml/2006/table">
            <a:tbl>
              <a:tblPr firstRow="1" bandRow="1">
                <a:tableStyleId>{5C22544A-7EE6-4342-B048-85BDC9FD1C3A}</a:tableStyleId>
              </a:tblPr>
              <a:tblGrid>
                <a:gridCol w="959437">
                  <a:extLst>
                    <a:ext uri="{9D8B030D-6E8A-4147-A177-3AD203B41FA5}">
                      <a16:colId xmlns:a16="http://schemas.microsoft.com/office/drawing/2014/main" val="2070855685"/>
                    </a:ext>
                  </a:extLst>
                </a:gridCol>
                <a:gridCol w="431578">
                  <a:extLst>
                    <a:ext uri="{9D8B030D-6E8A-4147-A177-3AD203B41FA5}">
                      <a16:colId xmlns:a16="http://schemas.microsoft.com/office/drawing/2014/main" val="1464471252"/>
                    </a:ext>
                  </a:extLst>
                </a:gridCol>
                <a:gridCol w="431578">
                  <a:extLst>
                    <a:ext uri="{9D8B030D-6E8A-4147-A177-3AD203B41FA5}">
                      <a16:colId xmlns:a16="http://schemas.microsoft.com/office/drawing/2014/main" val="3474460159"/>
                    </a:ext>
                  </a:extLst>
                </a:gridCol>
                <a:gridCol w="431578">
                  <a:extLst>
                    <a:ext uri="{9D8B030D-6E8A-4147-A177-3AD203B41FA5}">
                      <a16:colId xmlns:a16="http://schemas.microsoft.com/office/drawing/2014/main" val="1391993893"/>
                    </a:ext>
                  </a:extLst>
                </a:gridCol>
                <a:gridCol w="431578">
                  <a:extLst>
                    <a:ext uri="{9D8B030D-6E8A-4147-A177-3AD203B41FA5}">
                      <a16:colId xmlns:a16="http://schemas.microsoft.com/office/drawing/2014/main" val="4253097465"/>
                    </a:ext>
                  </a:extLst>
                </a:gridCol>
                <a:gridCol w="431578">
                  <a:extLst>
                    <a:ext uri="{9D8B030D-6E8A-4147-A177-3AD203B41FA5}">
                      <a16:colId xmlns:a16="http://schemas.microsoft.com/office/drawing/2014/main" val="539260504"/>
                    </a:ext>
                  </a:extLst>
                </a:gridCol>
                <a:gridCol w="431578">
                  <a:extLst>
                    <a:ext uri="{9D8B030D-6E8A-4147-A177-3AD203B41FA5}">
                      <a16:colId xmlns:a16="http://schemas.microsoft.com/office/drawing/2014/main" val="2900653802"/>
                    </a:ext>
                  </a:extLst>
                </a:gridCol>
              </a:tblGrid>
              <a:tr h="1363062">
                <a:tc>
                  <a:txBody>
                    <a:bodyPr/>
                    <a:lstStyle/>
                    <a:p>
                      <a:pPr algn="ctr"/>
                      <a:r>
                        <a:rPr kumimoji="1" lang="ja-JP" altLang="en-US" sz="1400" dirty="0" smtClean="0">
                          <a:solidFill>
                            <a:schemeClr val="tx1"/>
                          </a:solidFill>
                        </a:rPr>
                        <a:t>圏域</a:t>
                      </a:r>
                      <a:endParaRPr kumimoji="1" lang="ja-JP" altLang="en-US" sz="1400" dirty="0">
                        <a:solidFill>
                          <a:schemeClr val="tx1"/>
                        </a:solidFill>
                      </a:endParaRPr>
                    </a:p>
                  </a:txBody>
                  <a:tcPr anchor="ctr"/>
                </a:tc>
                <a:tc>
                  <a:txBody>
                    <a:bodyPr/>
                    <a:lstStyle/>
                    <a:p>
                      <a:r>
                        <a:rPr kumimoji="1" lang="ja-JP" altLang="en-US" sz="1200" dirty="0" smtClean="0">
                          <a:solidFill>
                            <a:schemeClr val="tx1"/>
                          </a:solidFill>
                        </a:rPr>
                        <a:t>市町村立</a:t>
                      </a:r>
                      <a:endParaRPr kumimoji="1" lang="ja-JP" altLang="en-US" sz="1200" dirty="0">
                        <a:solidFill>
                          <a:schemeClr val="tx1"/>
                        </a:solidFill>
                      </a:endParaRPr>
                    </a:p>
                  </a:txBody>
                  <a:tcPr vert="eaVert" anchor="ctr"/>
                </a:tc>
                <a:tc>
                  <a:txBody>
                    <a:bodyPr/>
                    <a:lstStyle/>
                    <a:p>
                      <a:r>
                        <a:rPr kumimoji="1" lang="ja-JP" altLang="en-US" sz="1200" dirty="0" smtClean="0">
                          <a:solidFill>
                            <a:schemeClr val="tx1"/>
                          </a:solidFill>
                        </a:rPr>
                        <a:t>市町村立及び民立</a:t>
                      </a:r>
                      <a:endParaRPr kumimoji="1" lang="ja-JP" altLang="en-US" sz="1200" dirty="0">
                        <a:solidFill>
                          <a:schemeClr val="tx1"/>
                        </a:solidFill>
                      </a:endParaRPr>
                    </a:p>
                  </a:txBody>
                  <a:tcPr vert="eaVert" anchor="ctr"/>
                </a:tc>
                <a:tc>
                  <a:txBody>
                    <a:bodyPr/>
                    <a:lstStyle/>
                    <a:p>
                      <a:r>
                        <a:rPr kumimoji="1" lang="ja-JP" altLang="en-US" sz="1200" dirty="0" smtClean="0">
                          <a:solidFill>
                            <a:schemeClr val="tx1"/>
                          </a:solidFill>
                        </a:rPr>
                        <a:t>民立</a:t>
                      </a:r>
                      <a:endParaRPr kumimoji="1" lang="ja-JP" altLang="en-US" sz="1200" dirty="0">
                        <a:solidFill>
                          <a:schemeClr val="tx1"/>
                        </a:solidFill>
                      </a:endParaRPr>
                    </a:p>
                  </a:txBody>
                  <a:tcPr vert="eaVert" anchor="ctr"/>
                </a:tc>
                <a:tc>
                  <a:txBody>
                    <a:bodyPr/>
                    <a:lstStyle/>
                    <a:p>
                      <a:r>
                        <a:rPr kumimoji="1" lang="ja-JP" altLang="en-US" sz="1000" dirty="0" smtClean="0">
                          <a:solidFill>
                            <a:schemeClr val="tx1"/>
                          </a:solidFill>
                        </a:rPr>
                        <a:t>他市町村域センター</a:t>
                      </a:r>
                      <a:endParaRPr kumimoji="1" lang="ja-JP" altLang="en-US" sz="1000" dirty="0">
                        <a:solidFill>
                          <a:schemeClr val="tx1"/>
                        </a:solidFill>
                      </a:endParaRPr>
                    </a:p>
                  </a:txBody>
                  <a:tcPr vert="eaVert" anchor="ctr"/>
                </a:tc>
                <a:tc>
                  <a:txBody>
                    <a:bodyPr/>
                    <a:lstStyle/>
                    <a:p>
                      <a:r>
                        <a:rPr kumimoji="1" lang="ja-JP" altLang="en-US" sz="1200" dirty="0" smtClean="0">
                          <a:solidFill>
                            <a:schemeClr val="tx1"/>
                          </a:solidFill>
                        </a:rPr>
                        <a:t>設置予定</a:t>
                      </a:r>
                      <a:endParaRPr kumimoji="1" lang="ja-JP" altLang="en-US" sz="1200" dirty="0">
                        <a:solidFill>
                          <a:schemeClr val="tx1"/>
                        </a:solidFill>
                      </a:endParaRPr>
                    </a:p>
                  </a:txBody>
                  <a:tcPr vert="eaVert" anchor="ctr"/>
                </a:tc>
                <a:tc>
                  <a:txBody>
                    <a:bodyPr/>
                    <a:lstStyle/>
                    <a:p>
                      <a:r>
                        <a:rPr kumimoji="1" lang="ja-JP" altLang="en-US" sz="1200" dirty="0" smtClean="0">
                          <a:solidFill>
                            <a:schemeClr val="tx1"/>
                          </a:solidFill>
                        </a:rPr>
                        <a:t>設置等予定なし</a:t>
                      </a:r>
                      <a:endParaRPr kumimoji="1" lang="ja-JP" altLang="en-US" sz="1200" dirty="0">
                        <a:solidFill>
                          <a:schemeClr val="tx1"/>
                        </a:solidFill>
                      </a:endParaRPr>
                    </a:p>
                  </a:txBody>
                  <a:tcPr vert="eaVert" anchor="ctr"/>
                </a:tc>
                <a:extLst>
                  <a:ext uri="{0D108BD9-81ED-4DB2-BD59-A6C34878D82A}">
                    <a16:rowId xmlns:a16="http://schemas.microsoft.com/office/drawing/2014/main" val="521385980"/>
                  </a:ext>
                </a:extLst>
              </a:tr>
              <a:tr h="370489">
                <a:tc>
                  <a:txBody>
                    <a:bodyPr/>
                    <a:lstStyle/>
                    <a:p>
                      <a:pPr algn="ctr"/>
                      <a:r>
                        <a:rPr kumimoji="1" lang="ja-JP" altLang="en-US" sz="1200" dirty="0" smtClean="0"/>
                        <a:t>豊能</a:t>
                      </a:r>
                      <a:endParaRPr kumimoji="1" lang="ja-JP" altLang="en-US" sz="1200" dirty="0"/>
                    </a:p>
                  </a:txBody>
                  <a:tcPr anchor="ctr"/>
                </a:tc>
                <a:tc>
                  <a:txBody>
                    <a:bodyPr/>
                    <a:lstStyle/>
                    <a:p>
                      <a:pPr algn="ctr"/>
                      <a:r>
                        <a:rPr kumimoji="1" lang="en-US" altLang="ja-JP" sz="1600" dirty="0" smtClean="0">
                          <a:latin typeface="+mn-ea"/>
                          <a:ea typeface="+mn-ea"/>
                        </a:rPr>
                        <a:t>3</a:t>
                      </a:r>
                      <a:endParaRPr kumimoji="1" lang="ja-JP" altLang="en-US" sz="1600" dirty="0">
                        <a:latin typeface="+mn-ea"/>
                        <a:ea typeface="+mn-ea"/>
                      </a:endParaRPr>
                    </a:p>
                  </a:txBody>
                  <a:tcPr anchor="ctr"/>
                </a:tc>
                <a:tc>
                  <a:txBody>
                    <a:bodyPr/>
                    <a:lstStyle/>
                    <a:p>
                      <a:pPr algn="ctr"/>
                      <a:endParaRPr kumimoji="1" lang="ja-JP" altLang="en-US" sz="1600" dirty="0">
                        <a:latin typeface="+mn-ea"/>
                        <a:ea typeface="+mn-ea"/>
                      </a:endParaRPr>
                    </a:p>
                  </a:txBody>
                  <a:tcPr anchor="ctr"/>
                </a:tc>
                <a:tc>
                  <a:txBody>
                    <a:bodyPr/>
                    <a:lstStyle/>
                    <a:p>
                      <a:pPr algn="ctr"/>
                      <a:endParaRPr kumimoji="1" lang="ja-JP" altLang="en-US" sz="1600" dirty="0">
                        <a:latin typeface="+mn-ea"/>
                        <a:ea typeface="+mn-ea"/>
                      </a:endParaRPr>
                    </a:p>
                  </a:txBody>
                  <a:tcPr anchor="ctr"/>
                </a:tc>
                <a:tc>
                  <a:txBody>
                    <a:bodyPr/>
                    <a:lstStyle/>
                    <a:p>
                      <a:pPr algn="ctr"/>
                      <a:endParaRPr kumimoji="1" lang="ja-JP" altLang="en-US" sz="1600" dirty="0">
                        <a:latin typeface="+mn-ea"/>
                        <a:ea typeface="+mn-ea"/>
                      </a:endParaRPr>
                    </a:p>
                  </a:txBody>
                  <a:tcPr anchor="ctr"/>
                </a:tc>
                <a:tc>
                  <a:txBody>
                    <a:bodyPr/>
                    <a:lstStyle/>
                    <a:p>
                      <a:pPr algn="ctr"/>
                      <a:r>
                        <a:rPr kumimoji="1" lang="en-US" altLang="ja-JP" sz="1600" dirty="0" smtClean="0">
                          <a:latin typeface="+mn-ea"/>
                          <a:ea typeface="+mn-ea"/>
                        </a:rPr>
                        <a:t>1</a:t>
                      </a:r>
                      <a:endParaRPr kumimoji="1" lang="ja-JP" altLang="en-US" sz="1600" dirty="0">
                        <a:latin typeface="+mn-ea"/>
                        <a:ea typeface="+mn-ea"/>
                      </a:endParaRPr>
                    </a:p>
                  </a:txBody>
                  <a:tcPr anchor="ctr"/>
                </a:tc>
                <a:tc>
                  <a:txBody>
                    <a:bodyPr/>
                    <a:lstStyle/>
                    <a:p>
                      <a:pPr algn="ctr"/>
                      <a:r>
                        <a:rPr kumimoji="1" lang="en-US" altLang="ja-JP" sz="1600" dirty="0" smtClean="0">
                          <a:latin typeface="+mn-ea"/>
                          <a:ea typeface="+mn-ea"/>
                        </a:rPr>
                        <a:t>1</a:t>
                      </a:r>
                      <a:endParaRPr kumimoji="1" lang="ja-JP" altLang="en-US" sz="1600" dirty="0">
                        <a:latin typeface="+mn-ea"/>
                        <a:ea typeface="+mn-ea"/>
                      </a:endParaRPr>
                    </a:p>
                  </a:txBody>
                  <a:tcPr anchor="ctr"/>
                </a:tc>
                <a:extLst>
                  <a:ext uri="{0D108BD9-81ED-4DB2-BD59-A6C34878D82A}">
                    <a16:rowId xmlns:a16="http://schemas.microsoft.com/office/drawing/2014/main" val="2915609680"/>
                  </a:ext>
                </a:extLst>
              </a:tr>
              <a:tr h="370489">
                <a:tc>
                  <a:txBody>
                    <a:bodyPr/>
                    <a:lstStyle/>
                    <a:p>
                      <a:pPr algn="ctr"/>
                      <a:r>
                        <a:rPr kumimoji="1" lang="ja-JP" altLang="en-US" sz="1200" dirty="0" smtClean="0"/>
                        <a:t>三島</a:t>
                      </a:r>
                      <a:endParaRPr kumimoji="1" lang="ja-JP" altLang="en-US" sz="1200" dirty="0"/>
                    </a:p>
                  </a:txBody>
                  <a:tcPr anchor="ctr"/>
                </a:tc>
                <a:tc>
                  <a:txBody>
                    <a:bodyPr/>
                    <a:lstStyle/>
                    <a:p>
                      <a:pPr algn="ctr"/>
                      <a:r>
                        <a:rPr kumimoji="1" lang="en-US" altLang="ja-JP" sz="1600" dirty="0" smtClean="0">
                          <a:latin typeface="+mn-ea"/>
                          <a:ea typeface="+mn-ea"/>
                        </a:rPr>
                        <a:t>2</a:t>
                      </a:r>
                    </a:p>
                  </a:txBody>
                  <a:tcPr anchor="ctr"/>
                </a:tc>
                <a:tc>
                  <a:txBody>
                    <a:bodyPr/>
                    <a:lstStyle/>
                    <a:p>
                      <a:pPr algn="ctr"/>
                      <a:r>
                        <a:rPr kumimoji="1" lang="en-US" altLang="ja-JP" sz="1600" dirty="0" smtClean="0">
                          <a:latin typeface="+mn-ea"/>
                          <a:ea typeface="+mn-ea"/>
                        </a:rPr>
                        <a:t>1</a:t>
                      </a:r>
                      <a:endParaRPr kumimoji="1" lang="ja-JP" altLang="en-US" sz="1600" dirty="0">
                        <a:latin typeface="+mn-ea"/>
                        <a:ea typeface="+mn-ea"/>
                      </a:endParaRPr>
                    </a:p>
                  </a:txBody>
                  <a:tcPr anchor="ctr"/>
                </a:tc>
                <a:tc>
                  <a:txBody>
                    <a:bodyPr/>
                    <a:lstStyle/>
                    <a:p>
                      <a:pPr algn="ctr"/>
                      <a:endParaRPr kumimoji="1" lang="ja-JP" altLang="en-US" sz="1600" dirty="0">
                        <a:latin typeface="+mn-ea"/>
                        <a:ea typeface="+mn-ea"/>
                      </a:endParaRPr>
                    </a:p>
                  </a:txBody>
                  <a:tcPr anchor="ctr"/>
                </a:tc>
                <a:tc>
                  <a:txBody>
                    <a:bodyPr/>
                    <a:lstStyle/>
                    <a:p>
                      <a:pPr algn="ctr"/>
                      <a:endParaRPr kumimoji="1" lang="ja-JP" altLang="en-US" sz="1600" dirty="0">
                        <a:latin typeface="+mn-ea"/>
                        <a:ea typeface="+mn-ea"/>
                      </a:endParaRPr>
                    </a:p>
                  </a:txBody>
                  <a:tcPr anchor="ctr"/>
                </a:tc>
                <a:tc>
                  <a:txBody>
                    <a:bodyPr/>
                    <a:lstStyle/>
                    <a:p>
                      <a:pPr algn="ctr"/>
                      <a:endParaRPr kumimoji="1" lang="ja-JP" altLang="en-US" sz="1600" dirty="0">
                        <a:latin typeface="+mn-ea"/>
                        <a:ea typeface="+mn-ea"/>
                      </a:endParaRPr>
                    </a:p>
                  </a:txBody>
                  <a:tcPr anchor="ctr"/>
                </a:tc>
                <a:tc>
                  <a:txBody>
                    <a:bodyPr/>
                    <a:lstStyle/>
                    <a:p>
                      <a:pPr algn="ctr"/>
                      <a:r>
                        <a:rPr kumimoji="1" lang="en-US" altLang="ja-JP" sz="1600" dirty="0" smtClean="0">
                          <a:latin typeface="+mn-ea"/>
                          <a:ea typeface="+mn-ea"/>
                        </a:rPr>
                        <a:t>1</a:t>
                      </a:r>
                      <a:endParaRPr kumimoji="1" lang="ja-JP" altLang="en-US" sz="1600" dirty="0">
                        <a:latin typeface="+mn-ea"/>
                        <a:ea typeface="+mn-ea"/>
                      </a:endParaRPr>
                    </a:p>
                  </a:txBody>
                  <a:tcPr anchor="ctr"/>
                </a:tc>
                <a:extLst>
                  <a:ext uri="{0D108BD9-81ED-4DB2-BD59-A6C34878D82A}">
                    <a16:rowId xmlns:a16="http://schemas.microsoft.com/office/drawing/2014/main" val="3480147965"/>
                  </a:ext>
                </a:extLst>
              </a:tr>
              <a:tr h="370489">
                <a:tc>
                  <a:txBody>
                    <a:bodyPr/>
                    <a:lstStyle/>
                    <a:p>
                      <a:pPr algn="ctr"/>
                      <a:r>
                        <a:rPr kumimoji="1" lang="ja-JP" altLang="en-US" sz="1200" dirty="0" smtClean="0"/>
                        <a:t>北河内</a:t>
                      </a:r>
                      <a:endParaRPr kumimoji="1" lang="ja-JP" altLang="en-US" sz="1200" dirty="0"/>
                    </a:p>
                  </a:txBody>
                  <a:tcPr anchor="ctr"/>
                </a:tc>
                <a:tc>
                  <a:txBody>
                    <a:bodyPr/>
                    <a:lstStyle/>
                    <a:p>
                      <a:pPr algn="ctr"/>
                      <a:r>
                        <a:rPr kumimoji="1" lang="en-US" altLang="ja-JP" sz="1600" dirty="0" smtClean="0">
                          <a:latin typeface="+mn-ea"/>
                          <a:ea typeface="+mn-ea"/>
                        </a:rPr>
                        <a:t>7</a:t>
                      </a:r>
                    </a:p>
                  </a:txBody>
                  <a:tcPr anchor="ctr"/>
                </a:tc>
                <a:tc>
                  <a:txBody>
                    <a:bodyPr/>
                    <a:lstStyle/>
                    <a:p>
                      <a:pPr algn="ctr"/>
                      <a:endParaRPr kumimoji="1" lang="ja-JP" altLang="en-US" sz="1600" dirty="0">
                        <a:latin typeface="+mn-ea"/>
                        <a:ea typeface="+mn-ea"/>
                      </a:endParaRPr>
                    </a:p>
                  </a:txBody>
                  <a:tcPr anchor="ctr"/>
                </a:tc>
                <a:tc>
                  <a:txBody>
                    <a:bodyPr/>
                    <a:lstStyle/>
                    <a:p>
                      <a:pPr algn="ctr"/>
                      <a:endParaRPr kumimoji="1" lang="ja-JP" altLang="en-US" sz="1600" dirty="0">
                        <a:latin typeface="+mn-ea"/>
                        <a:ea typeface="+mn-ea"/>
                      </a:endParaRPr>
                    </a:p>
                  </a:txBody>
                  <a:tcPr anchor="ctr"/>
                </a:tc>
                <a:tc>
                  <a:txBody>
                    <a:bodyPr/>
                    <a:lstStyle/>
                    <a:p>
                      <a:pPr algn="ctr"/>
                      <a:endParaRPr kumimoji="1" lang="ja-JP" altLang="en-US" sz="1600" dirty="0">
                        <a:latin typeface="+mn-ea"/>
                        <a:ea typeface="+mn-ea"/>
                      </a:endParaRPr>
                    </a:p>
                  </a:txBody>
                  <a:tcPr anchor="ctr"/>
                </a:tc>
                <a:tc>
                  <a:txBody>
                    <a:bodyPr/>
                    <a:lstStyle/>
                    <a:p>
                      <a:pPr algn="ctr"/>
                      <a:endParaRPr kumimoji="1" lang="ja-JP" altLang="en-US" sz="1600" dirty="0">
                        <a:latin typeface="+mn-ea"/>
                        <a:ea typeface="+mn-ea"/>
                      </a:endParaRPr>
                    </a:p>
                  </a:txBody>
                  <a:tcPr anchor="ctr"/>
                </a:tc>
                <a:tc>
                  <a:txBody>
                    <a:bodyPr/>
                    <a:lstStyle/>
                    <a:p>
                      <a:pPr algn="ctr"/>
                      <a:endParaRPr kumimoji="1" lang="ja-JP" altLang="en-US" sz="1600" dirty="0">
                        <a:latin typeface="+mn-ea"/>
                        <a:ea typeface="+mn-ea"/>
                      </a:endParaRPr>
                    </a:p>
                  </a:txBody>
                  <a:tcPr anchor="ctr"/>
                </a:tc>
                <a:extLst>
                  <a:ext uri="{0D108BD9-81ED-4DB2-BD59-A6C34878D82A}">
                    <a16:rowId xmlns:a16="http://schemas.microsoft.com/office/drawing/2014/main" val="198727328"/>
                  </a:ext>
                </a:extLst>
              </a:tr>
              <a:tr h="370489">
                <a:tc>
                  <a:txBody>
                    <a:bodyPr/>
                    <a:lstStyle/>
                    <a:p>
                      <a:pPr algn="ctr"/>
                      <a:r>
                        <a:rPr kumimoji="1" lang="ja-JP" altLang="en-US" sz="1200" dirty="0" smtClean="0"/>
                        <a:t>中河内</a:t>
                      </a:r>
                      <a:endParaRPr kumimoji="1" lang="ja-JP" altLang="en-US" sz="1200" dirty="0"/>
                    </a:p>
                  </a:txBody>
                  <a:tcPr anchor="ctr"/>
                </a:tc>
                <a:tc>
                  <a:txBody>
                    <a:bodyPr/>
                    <a:lstStyle/>
                    <a:p>
                      <a:pPr algn="ctr"/>
                      <a:r>
                        <a:rPr kumimoji="1" lang="en-US" altLang="ja-JP" sz="1600" dirty="0" smtClean="0">
                          <a:latin typeface="+mn-ea"/>
                          <a:ea typeface="+mn-ea"/>
                        </a:rPr>
                        <a:t>2</a:t>
                      </a:r>
                    </a:p>
                  </a:txBody>
                  <a:tcPr anchor="ctr"/>
                </a:tc>
                <a:tc>
                  <a:txBody>
                    <a:bodyPr/>
                    <a:lstStyle/>
                    <a:p>
                      <a:pPr algn="ctr"/>
                      <a:endParaRPr kumimoji="1" lang="ja-JP" altLang="en-US" sz="1600" dirty="0">
                        <a:latin typeface="+mn-ea"/>
                        <a:ea typeface="+mn-ea"/>
                      </a:endParaRPr>
                    </a:p>
                  </a:txBody>
                  <a:tcPr anchor="ctr"/>
                </a:tc>
                <a:tc>
                  <a:txBody>
                    <a:bodyPr/>
                    <a:lstStyle/>
                    <a:p>
                      <a:pPr algn="ctr"/>
                      <a:endParaRPr kumimoji="1" lang="ja-JP" altLang="en-US" sz="1600" dirty="0">
                        <a:latin typeface="+mn-ea"/>
                        <a:ea typeface="+mn-ea"/>
                      </a:endParaRPr>
                    </a:p>
                  </a:txBody>
                  <a:tcPr anchor="ctr"/>
                </a:tc>
                <a:tc>
                  <a:txBody>
                    <a:bodyPr/>
                    <a:lstStyle/>
                    <a:p>
                      <a:pPr algn="ctr"/>
                      <a:r>
                        <a:rPr kumimoji="1" lang="en-US" altLang="ja-JP" sz="1600" dirty="0" smtClean="0">
                          <a:latin typeface="+mn-ea"/>
                          <a:ea typeface="+mn-ea"/>
                        </a:rPr>
                        <a:t>2</a:t>
                      </a:r>
                      <a:endParaRPr kumimoji="1" lang="ja-JP" altLang="en-US" sz="1600" dirty="0">
                        <a:latin typeface="+mn-ea"/>
                        <a:ea typeface="+mn-ea"/>
                      </a:endParaRPr>
                    </a:p>
                  </a:txBody>
                  <a:tcPr anchor="ctr"/>
                </a:tc>
                <a:tc>
                  <a:txBody>
                    <a:bodyPr/>
                    <a:lstStyle/>
                    <a:p>
                      <a:pPr algn="ctr"/>
                      <a:endParaRPr kumimoji="1" lang="ja-JP" altLang="en-US" sz="1600" dirty="0">
                        <a:latin typeface="+mn-ea"/>
                        <a:ea typeface="+mn-ea"/>
                      </a:endParaRPr>
                    </a:p>
                  </a:txBody>
                  <a:tcPr anchor="ctr"/>
                </a:tc>
                <a:tc>
                  <a:txBody>
                    <a:bodyPr/>
                    <a:lstStyle/>
                    <a:p>
                      <a:pPr algn="ctr"/>
                      <a:endParaRPr kumimoji="1" lang="ja-JP" altLang="en-US" sz="1600" dirty="0">
                        <a:latin typeface="+mn-ea"/>
                        <a:ea typeface="+mn-ea"/>
                      </a:endParaRPr>
                    </a:p>
                  </a:txBody>
                  <a:tcPr anchor="ctr"/>
                </a:tc>
                <a:extLst>
                  <a:ext uri="{0D108BD9-81ED-4DB2-BD59-A6C34878D82A}">
                    <a16:rowId xmlns:a16="http://schemas.microsoft.com/office/drawing/2014/main" val="3551066284"/>
                  </a:ext>
                </a:extLst>
              </a:tr>
              <a:tr h="370489">
                <a:tc>
                  <a:txBody>
                    <a:bodyPr/>
                    <a:lstStyle/>
                    <a:p>
                      <a:pPr algn="ctr"/>
                      <a:r>
                        <a:rPr kumimoji="1" lang="ja-JP" altLang="en-US" sz="1200" dirty="0" smtClean="0"/>
                        <a:t>南河内</a:t>
                      </a:r>
                      <a:endParaRPr kumimoji="1" lang="ja-JP" altLang="en-US" sz="1200" dirty="0"/>
                    </a:p>
                  </a:txBody>
                  <a:tcPr anchor="ctr"/>
                </a:tc>
                <a:tc>
                  <a:txBody>
                    <a:bodyPr/>
                    <a:lstStyle/>
                    <a:p>
                      <a:pPr algn="ctr"/>
                      <a:endParaRPr kumimoji="1" lang="en-US" altLang="ja-JP" sz="1600" dirty="0" smtClean="0">
                        <a:latin typeface="+mn-ea"/>
                        <a:ea typeface="+mn-ea"/>
                      </a:endParaRPr>
                    </a:p>
                  </a:txBody>
                  <a:tcPr anchor="ctr"/>
                </a:tc>
                <a:tc>
                  <a:txBody>
                    <a:bodyPr/>
                    <a:lstStyle/>
                    <a:p>
                      <a:pPr algn="ctr"/>
                      <a:endParaRPr kumimoji="1" lang="ja-JP" altLang="en-US" sz="1600" dirty="0">
                        <a:latin typeface="+mn-ea"/>
                        <a:ea typeface="+mn-ea"/>
                      </a:endParaRPr>
                    </a:p>
                  </a:txBody>
                  <a:tcPr anchor="ctr"/>
                </a:tc>
                <a:tc>
                  <a:txBody>
                    <a:bodyPr/>
                    <a:lstStyle/>
                    <a:p>
                      <a:pPr algn="ctr"/>
                      <a:r>
                        <a:rPr kumimoji="1" lang="en-US" altLang="ja-JP" sz="1600" dirty="0" smtClean="0">
                          <a:latin typeface="+mn-ea"/>
                          <a:ea typeface="+mn-ea"/>
                        </a:rPr>
                        <a:t>2</a:t>
                      </a:r>
                      <a:endParaRPr kumimoji="1" lang="ja-JP" altLang="en-US" sz="1600" dirty="0">
                        <a:latin typeface="+mn-ea"/>
                        <a:ea typeface="+mn-ea"/>
                      </a:endParaRPr>
                    </a:p>
                  </a:txBody>
                  <a:tcPr anchor="ctr"/>
                </a:tc>
                <a:tc>
                  <a:txBody>
                    <a:bodyPr/>
                    <a:lstStyle/>
                    <a:p>
                      <a:pPr algn="ctr"/>
                      <a:r>
                        <a:rPr kumimoji="1" lang="en-US" altLang="ja-JP" sz="1600" dirty="0" smtClean="0">
                          <a:latin typeface="+mn-ea"/>
                          <a:ea typeface="+mn-ea"/>
                        </a:rPr>
                        <a:t>6</a:t>
                      </a:r>
                    </a:p>
                    <a:p>
                      <a:pPr algn="ctr"/>
                      <a:endParaRPr kumimoji="1" lang="ja-JP" altLang="en-US" sz="1600" dirty="0">
                        <a:latin typeface="+mn-ea"/>
                        <a:ea typeface="+mn-ea"/>
                      </a:endParaRPr>
                    </a:p>
                  </a:txBody>
                  <a:tcPr anchor="ctr"/>
                </a:tc>
                <a:tc>
                  <a:txBody>
                    <a:bodyPr/>
                    <a:lstStyle/>
                    <a:p>
                      <a:pPr algn="ctr"/>
                      <a:endParaRPr kumimoji="1" lang="ja-JP" altLang="en-US" sz="1600" dirty="0">
                        <a:latin typeface="+mn-ea"/>
                        <a:ea typeface="+mn-ea"/>
                      </a:endParaRPr>
                    </a:p>
                  </a:txBody>
                  <a:tcPr anchor="ctr"/>
                </a:tc>
                <a:tc>
                  <a:txBody>
                    <a:bodyPr/>
                    <a:lstStyle/>
                    <a:p>
                      <a:pPr algn="ctr"/>
                      <a:endParaRPr kumimoji="1" lang="ja-JP" altLang="en-US" sz="1600" dirty="0">
                        <a:latin typeface="+mn-ea"/>
                        <a:ea typeface="+mn-ea"/>
                      </a:endParaRPr>
                    </a:p>
                  </a:txBody>
                  <a:tcPr anchor="ctr"/>
                </a:tc>
                <a:extLst>
                  <a:ext uri="{0D108BD9-81ED-4DB2-BD59-A6C34878D82A}">
                    <a16:rowId xmlns:a16="http://schemas.microsoft.com/office/drawing/2014/main" val="2615901977"/>
                  </a:ext>
                </a:extLst>
              </a:tr>
              <a:tr h="370489">
                <a:tc>
                  <a:txBody>
                    <a:bodyPr/>
                    <a:lstStyle/>
                    <a:p>
                      <a:pPr algn="ctr"/>
                      <a:r>
                        <a:rPr kumimoji="1" lang="ja-JP" altLang="en-US" sz="1200" dirty="0" smtClean="0"/>
                        <a:t>泉州</a:t>
                      </a:r>
                      <a:endParaRPr kumimoji="1" lang="ja-JP" altLang="en-US" sz="1200" dirty="0"/>
                    </a:p>
                  </a:txBody>
                  <a:tcPr anchor="ctr"/>
                </a:tc>
                <a:tc>
                  <a:txBody>
                    <a:bodyPr/>
                    <a:lstStyle/>
                    <a:p>
                      <a:pPr algn="ctr"/>
                      <a:r>
                        <a:rPr kumimoji="1" lang="en-US" altLang="ja-JP" sz="1600" dirty="0" smtClean="0">
                          <a:latin typeface="+mn-ea"/>
                          <a:ea typeface="+mn-ea"/>
                        </a:rPr>
                        <a:t>5</a:t>
                      </a:r>
                      <a:endParaRPr kumimoji="1" lang="ja-JP" altLang="en-US" sz="1600" dirty="0">
                        <a:latin typeface="+mn-ea"/>
                        <a:ea typeface="+mn-ea"/>
                      </a:endParaRPr>
                    </a:p>
                  </a:txBody>
                  <a:tcPr anchor="ctr"/>
                </a:tc>
                <a:tc>
                  <a:txBody>
                    <a:bodyPr/>
                    <a:lstStyle/>
                    <a:p>
                      <a:pPr algn="ctr"/>
                      <a:endParaRPr kumimoji="1" lang="ja-JP" altLang="en-US" sz="1600" dirty="0">
                        <a:latin typeface="+mn-ea"/>
                        <a:ea typeface="+mn-ea"/>
                      </a:endParaRPr>
                    </a:p>
                  </a:txBody>
                  <a:tcPr anchor="ctr"/>
                </a:tc>
                <a:tc>
                  <a:txBody>
                    <a:bodyPr/>
                    <a:lstStyle/>
                    <a:p>
                      <a:pPr algn="ctr"/>
                      <a:r>
                        <a:rPr kumimoji="1" lang="en-US" altLang="ja-JP" sz="1600" dirty="0" smtClean="0">
                          <a:latin typeface="+mn-ea"/>
                          <a:ea typeface="+mn-ea"/>
                        </a:rPr>
                        <a:t>1</a:t>
                      </a:r>
                      <a:endParaRPr kumimoji="1" lang="ja-JP" altLang="en-US" sz="1600" dirty="0">
                        <a:latin typeface="+mn-ea"/>
                        <a:ea typeface="+mn-ea"/>
                      </a:endParaRPr>
                    </a:p>
                  </a:txBody>
                  <a:tcPr anchor="ctr"/>
                </a:tc>
                <a:tc>
                  <a:txBody>
                    <a:bodyPr/>
                    <a:lstStyle/>
                    <a:p>
                      <a:pPr algn="ctr"/>
                      <a:r>
                        <a:rPr kumimoji="1" lang="en-US" altLang="ja-JP" sz="1600" dirty="0" smtClean="0">
                          <a:latin typeface="+mn-ea"/>
                          <a:ea typeface="+mn-ea"/>
                        </a:rPr>
                        <a:t>1</a:t>
                      </a:r>
                      <a:endParaRPr kumimoji="1" lang="ja-JP" altLang="en-US" sz="1600" dirty="0">
                        <a:latin typeface="+mn-ea"/>
                        <a:ea typeface="+mn-ea"/>
                      </a:endParaRPr>
                    </a:p>
                  </a:txBody>
                  <a:tcPr anchor="ctr"/>
                </a:tc>
                <a:tc>
                  <a:txBody>
                    <a:bodyPr/>
                    <a:lstStyle/>
                    <a:p>
                      <a:pPr algn="ctr"/>
                      <a:endParaRPr kumimoji="1" lang="ja-JP" altLang="en-US" sz="1600" dirty="0">
                        <a:latin typeface="+mn-ea"/>
                        <a:ea typeface="+mn-ea"/>
                      </a:endParaRPr>
                    </a:p>
                  </a:txBody>
                  <a:tcPr anchor="ctr"/>
                </a:tc>
                <a:tc>
                  <a:txBody>
                    <a:bodyPr/>
                    <a:lstStyle/>
                    <a:p>
                      <a:pPr algn="ctr"/>
                      <a:r>
                        <a:rPr kumimoji="1" lang="en-US" altLang="ja-JP" sz="1600" dirty="0" smtClean="0">
                          <a:latin typeface="+mn-ea"/>
                          <a:ea typeface="+mn-ea"/>
                        </a:rPr>
                        <a:t>3</a:t>
                      </a:r>
                      <a:endParaRPr kumimoji="1" lang="ja-JP" altLang="en-US" sz="1600" dirty="0">
                        <a:latin typeface="+mn-ea"/>
                        <a:ea typeface="+mn-ea"/>
                      </a:endParaRPr>
                    </a:p>
                  </a:txBody>
                  <a:tcPr anchor="ctr"/>
                </a:tc>
                <a:extLst>
                  <a:ext uri="{0D108BD9-81ED-4DB2-BD59-A6C34878D82A}">
                    <a16:rowId xmlns:a16="http://schemas.microsoft.com/office/drawing/2014/main" val="3683375688"/>
                  </a:ext>
                </a:extLst>
              </a:tr>
              <a:tr h="370489">
                <a:tc>
                  <a:txBody>
                    <a:bodyPr/>
                    <a:lstStyle/>
                    <a:p>
                      <a:pPr algn="ctr"/>
                      <a:r>
                        <a:rPr kumimoji="1" lang="ja-JP" altLang="en-US" sz="1200" dirty="0" smtClean="0"/>
                        <a:t>計</a:t>
                      </a:r>
                      <a:endParaRPr kumimoji="1" lang="ja-JP" altLang="en-US" sz="1200" dirty="0"/>
                    </a:p>
                  </a:txBody>
                  <a:tcPr anchor="ctr"/>
                </a:tc>
                <a:tc>
                  <a:txBody>
                    <a:bodyPr/>
                    <a:lstStyle/>
                    <a:p>
                      <a:pPr algn="ctr"/>
                      <a:r>
                        <a:rPr kumimoji="1" lang="en-US" altLang="ja-JP" sz="1600" b="1" dirty="0" smtClean="0">
                          <a:latin typeface="+mn-ea"/>
                          <a:ea typeface="+mn-ea"/>
                        </a:rPr>
                        <a:t>19</a:t>
                      </a:r>
                      <a:endParaRPr kumimoji="1" lang="ja-JP" altLang="en-US" sz="1600" b="1" dirty="0">
                        <a:latin typeface="+mn-ea"/>
                        <a:ea typeface="+mn-ea"/>
                      </a:endParaRPr>
                    </a:p>
                  </a:txBody>
                  <a:tcPr anchor="ctr"/>
                </a:tc>
                <a:tc>
                  <a:txBody>
                    <a:bodyPr/>
                    <a:lstStyle/>
                    <a:p>
                      <a:pPr algn="ctr"/>
                      <a:r>
                        <a:rPr kumimoji="1" lang="en-US" altLang="ja-JP" sz="1600" b="1" dirty="0" smtClean="0">
                          <a:latin typeface="+mn-ea"/>
                          <a:ea typeface="+mn-ea"/>
                        </a:rPr>
                        <a:t>1</a:t>
                      </a:r>
                      <a:endParaRPr kumimoji="1" lang="ja-JP" altLang="en-US" sz="1600" b="1" dirty="0">
                        <a:latin typeface="+mn-ea"/>
                        <a:ea typeface="+mn-ea"/>
                      </a:endParaRPr>
                    </a:p>
                  </a:txBody>
                  <a:tcPr anchor="ctr"/>
                </a:tc>
                <a:tc>
                  <a:txBody>
                    <a:bodyPr/>
                    <a:lstStyle/>
                    <a:p>
                      <a:pPr algn="ctr"/>
                      <a:r>
                        <a:rPr kumimoji="1" lang="en-US" altLang="ja-JP" sz="1600" b="1" dirty="0" smtClean="0">
                          <a:latin typeface="+mn-ea"/>
                          <a:ea typeface="+mn-ea"/>
                        </a:rPr>
                        <a:t>3</a:t>
                      </a:r>
                      <a:endParaRPr kumimoji="1" lang="ja-JP" altLang="en-US" sz="1600" b="1" dirty="0">
                        <a:latin typeface="+mn-ea"/>
                        <a:ea typeface="+mn-ea"/>
                      </a:endParaRPr>
                    </a:p>
                  </a:txBody>
                  <a:tcPr anchor="ctr"/>
                </a:tc>
                <a:tc>
                  <a:txBody>
                    <a:bodyPr/>
                    <a:lstStyle/>
                    <a:p>
                      <a:pPr algn="r"/>
                      <a:r>
                        <a:rPr kumimoji="1" lang="ja-JP" altLang="en-US" sz="1600" b="1" dirty="0" smtClean="0"/>
                        <a:t>９</a:t>
                      </a:r>
                      <a:endParaRPr kumimoji="1" lang="ja-JP" altLang="en-US" sz="1600" b="1" dirty="0"/>
                    </a:p>
                  </a:txBody>
                  <a:tcPr anchor="ctr"/>
                </a:tc>
                <a:tc>
                  <a:txBody>
                    <a:bodyPr/>
                    <a:lstStyle/>
                    <a:p>
                      <a:pPr algn="r"/>
                      <a:r>
                        <a:rPr kumimoji="1" lang="ja-JP" altLang="en-US" sz="1600" b="1" dirty="0" smtClean="0"/>
                        <a:t>１</a:t>
                      </a:r>
                      <a:endParaRPr kumimoji="1" lang="ja-JP" altLang="en-US" sz="1600" b="1" dirty="0"/>
                    </a:p>
                  </a:txBody>
                  <a:tcPr anchor="ctr"/>
                </a:tc>
                <a:tc>
                  <a:txBody>
                    <a:bodyPr/>
                    <a:lstStyle/>
                    <a:p>
                      <a:pPr algn="r"/>
                      <a:r>
                        <a:rPr kumimoji="1" lang="ja-JP" altLang="en-US" sz="1600" b="1" dirty="0" smtClean="0"/>
                        <a:t>５</a:t>
                      </a:r>
                      <a:endParaRPr kumimoji="1" lang="ja-JP" altLang="en-US" sz="1600" b="1" dirty="0"/>
                    </a:p>
                  </a:txBody>
                  <a:tcPr anchor="ctr"/>
                </a:tc>
                <a:extLst>
                  <a:ext uri="{0D108BD9-81ED-4DB2-BD59-A6C34878D82A}">
                    <a16:rowId xmlns:a16="http://schemas.microsoft.com/office/drawing/2014/main" val="2828087600"/>
                  </a:ext>
                </a:extLst>
              </a:tr>
            </a:tbl>
          </a:graphicData>
        </a:graphic>
      </p:graphicFrame>
      <p:sp>
        <p:nvSpPr>
          <p:cNvPr id="2" name="スライド番号プレースホルダー 1"/>
          <p:cNvSpPr>
            <a:spLocks noGrp="1"/>
          </p:cNvSpPr>
          <p:nvPr>
            <p:ph type="sldNum" sz="quarter" idx="12"/>
          </p:nvPr>
        </p:nvSpPr>
        <p:spPr/>
        <p:txBody>
          <a:bodyPr/>
          <a:lstStyle/>
          <a:p>
            <a:fld id="{814C26D9-F957-4342-B5C6-D93010B49845}" type="slidenum">
              <a:rPr kumimoji="1" lang="ja-JP" altLang="en-US" smtClean="0"/>
              <a:t>3</a:t>
            </a:fld>
            <a:endParaRPr kumimoji="1" lang="ja-JP" altLang="en-US"/>
          </a:p>
        </p:txBody>
      </p:sp>
    </p:spTree>
    <p:extLst>
      <p:ext uri="{BB962C8B-B14F-4D97-AF65-F5344CB8AC3E}">
        <p14:creationId xmlns:p14="http://schemas.microsoft.com/office/powerpoint/2010/main" val="1313684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783523199"/>
              </p:ext>
            </p:extLst>
          </p:nvPr>
        </p:nvGraphicFramePr>
        <p:xfrm>
          <a:off x="201706" y="188259"/>
          <a:ext cx="8942294" cy="443753"/>
        </p:xfrm>
        <a:graphic>
          <a:graphicData uri="http://schemas.openxmlformats.org/drawingml/2006/table">
            <a:tbl>
              <a:tblPr firstRow="1" bandRow="1">
                <a:tableStyleId>{5C22544A-7EE6-4342-B048-85BDC9FD1C3A}</a:tableStyleId>
              </a:tblPr>
              <a:tblGrid>
                <a:gridCol w="8942294">
                  <a:extLst>
                    <a:ext uri="{9D8B030D-6E8A-4147-A177-3AD203B41FA5}">
                      <a16:colId xmlns:a16="http://schemas.microsoft.com/office/drawing/2014/main" val="3360651160"/>
                    </a:ext>
                  </a:extLst>
                </a:gridCol>
              </a:tblGrid>
              <a:tr h="443753">
                <a:tc>
                  <a:txBody>
                    <a:bodyPr/>
                    <a:lstStyle/>
                    <a:p>
                      <a:r>
                        <a:rPr kumimoji="1" lang="en-US" altLang="ja-JP" b="0" dirty="0" smtClean="0">
                          <a:solidFill>
                            <a:schemeClr val="tx1"/>
                          </a:solidFill>
                          <a:latin typeface="Meiryo UI" panose="020B0604030504040204" pitchFamily="50" charset="-128"/>
                          <a:ea typeface="Meiryo UI" panose="020B0604030504040204" pitchFamily="50" charset="-128"/>
                        </a:rPr>
                        <a:t>(2)</a:t>
                      </a:r>
                      <a:r>
                        <a:rPr kumimoji="1" lang="ja-JP" altLang="en-US" b="0" dirty="0" smtClean="0">
                          <a:solidFill>
                            <a:schemeClr val="tx1"/>
                          </a:solidFill>
                          <a:latin typeface="Meiryo UI" panose="020B0604030504040204" pitchFamily="50" charset="-128"/>
                          <a:ea typeface="Meiryo UI" panose="020B0604030504040204" pitchFamily="50" charset="-128"/>
                        </a:rPr>
                        <a:t>　児童発達支援センターで実施する児童発達支援以外の主な事業（市町村単位</a:t>
                      </a:r>
                      <a:r>
                        <a:rPr kumimoji="1" lang="en-US" altLang="ja-JP" sz="1200" b="0" dirty="0" smtClean="0">
                          <a:solidFill>
                            <a:schemeClr val="tx1"/>
                          </a:solidFill>
                          <a:latin typeface="Meiryo UI" panose="020B0604030504040204" pitchFamily="50" charset="-128"/>
                          <a:ea typeface="Meiryo UI" panose="020B0604030504040204" pitchFamily="50" charset="-128"/>
                        </a:rPr>
                        <a:t>※</a:t>
                      </a:r>
                      <a:r>
                        <a:rPr kumimoji="1" lang="ja-JP" altLang="en-US" sz="1200" b="0" dirty="0" smtClean="0">
                          <a:solidFill>
                            <a:schemeClr val="tx1"/>
                          </a:solidFill>
                          <a:latin typeface="Meiryo UI" panose="020B0604030504040204" pitchFamily="50" charset="-128"/>
                          <a:ea typeface="Meiryo UI" panose="020B0604030504040204" pitchFamily="50" charset="-128"/>
                        </a:rPr>
                        <a:t>以下同</a:t>
                      </a:r>
                      <a:r>
                        <a:rPr kumimoji="1" lang="ja-JP" altLang="en-US" sz="1800" b="0" dirty="0" smtClean="0">
                          <a:solidFill>
                            <a:schemeClr val="tx1"/>
                          </a:solidFill>
                          <a:latin typeface="Meiryo UI" panose="020B0604030504040204" pitchFamily="50" charset="-128"/>
                          <a:ea typeface="Meiryo UI" panose="020B0604030504040204" pitchFamily="50" charset="-128"/>
                        </a:rPr>
                        <a:t>）</a:t>
                      </a:r>
                      <a:endParaRPr kumimoji="1" lang="en-US" altLang="ja-JP" sz="1800" b="0" dirty="0" smtClean="0">
                        <a:solidFill>
                          <a:schemeClr val="tx1"/>
                        </a:solidFill>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4569954"/>
                  </a:ext>
                </a:extLst>
              </a:tr>
            </a:tbl>
          </a:graphicData>
        </a:graphic>
      </p:graphicFrame>
      <p:graphicFrame>
        <p:nvGraphicFramePr>
          <p:cNvPr id="10" name="グラフ 9"/>
          <p:cNvGraphicFramePr>
            <a:graphicFrameLocks/>
          </p:cNvGraphicFramePr>
          <p:nvPr>
            <p:extLst>
              <p:ext uri="{D42A27DB-BD31-4B8C-83A1-F6EECF244321}">
                <p14:modId xmlns:p14="http://schemas.microsoft.com/office/powerpoint/2010/main" val="2345165280"/>
              </p:ext>
            </p:extLst>
          </p:nvPr>
        </p:nvGraphicFramePr>
        <p:xfrm>
          <a:off x="923395" y="2138081"/>
          <a:ext cx="7498914" cy="4504765"/>
        </p:xfrm>
        <a:graphic>
          <a:graphicData uri="http://schemas.openxmlformats.org/drawingml/2006/chart">
            <c:chart xmlns:c="http://schemas.openxmlformats.org/drawingml/2006/chart" xmlns:r="http://schemas.openxmlformats.org/officeDocument/2006/relationships" r:id="rId2"/>
          </a:graphicData>
        </a:graphic>
      </p:graphicFrame>
      <p:sp>
        <p:nvSpPr>
          <p:cNvPr id="7" name="正方形/長方形 6"/>
          <p:cNvSpPr/>
          <p:nvPr/>
        </p:nvSpPr>
        <p:spPr>
          <a:xfrm>
            <a:off x="613522" y="712694"/>
            <a:ext cx="8118661" cy="1344705"/>
          </a:xfrm>
          <a:prstGeom prst="rect">
            <a:avLst/>
          </a:prstGeom>
          <a:solidFill>
            <a:schemeClr val="accent4">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174625" indent="-174625"/>
            <a:r>
              <a:rPr kumimoji="1" lang="ja-JP" altLang="en-US" sz="1400" dirty="0" smtClean="0">
                <a:latin typeface="Meiryo UI" panose="020B0604030504040204" pitchFamily="50" charset="-128"/>
                <a:ea typeface="Meiryo UI" panose="020B0604030504040204" pitchFamily="50" charset="-128"/>
              </a:rPr>
              <a:t>○　児童発達支援センターが児童発達支援以外に実施している主な事業としては、保育所等訪問支援が最も多く、２６市町村（８割）で実施されている。次いで２２市町村（６割強）が</a:t>
            </a:r>
            <a:r>
              <a:rPr kumimoji="1" lang="ja-JP" altLang="en-US" sz="1400" dirty="0" err="1" smtClean="0">
                <a:latin typeface="Meiryo UI" panose="020B0604030504040204" pitchFamily="50" charset="-128"/>
                <a:ea typeface="Meiryo UI" panose="020B0604030504040204" pitchFamily="50" charset="-128"/>
              </a:rPr>
              <a:t>障がい</a:t>
            </a:r>
            <a:r>
              <a:rPr kumimoji="1" lang="ja-JP" altLang="en-US" sz="1400" dirty="0" smtClean="0">
                <a:latin typeface="Meiryo UI" panose="020B0604030504040204" pitchFamily="50" charset="-128"/>
                <a:ea typeface="Meiryo UI" panose="020B0604030504040204" pitchFamily="50" charset="-128"/>
              </a:rPr>
              <a:t>児相談支援を、１０市町村（３割）が放課後等デイサービスを実施している。</a:t>
            </a:r>
            <a:endParaRPr kumimoji="1" lang="en-US" altLang="ja-JP" sz="14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457950" y="6536657"/>
            <a:ext cx="2057400" cy="365125"/>
          </a:xfrm>
        </p:spPr>
        <p:txBody>
          <a:bodyPr/>
          <a:lstStyle/>
          <a:p>
            <a:fld id="{814C26D9-F957-4342-B5C6-D93010B49845}" type="slidenum">
              <a:rPr kumimoji="1" lang="ja-JP" altLang="en-US" smtClean="0"/>
              <a:t>4</a:t>
            </a:fld>
            <a:endParaRPr kumimoji="1" lang="ja-JP" altLang="en-US" dirty="0"/>
          </a:p>
        </p:txBody>
      </p:sp>
    </p:spTree>
    <p:extLst>
      <p:ext uri="{BB962C8B-B14F-4D97-AF65-F5344CB8AC3E}">
        <p14:creationId xmlns:p14="http://schemas.microsoft.com/office/powerpoint/2010/main" val="1842148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972490013"/>
              </p:ext>
            </p:extLst>
          </p:nvPr>
        </p:nvGraphicFramePr>
        <p:xfrm>
          <a:off x="450476" y="156456"/>
          <a:ext cx="8596032" cy="408320"/>
        </p:xfrm>
        <a:graphic>
          <a:graphicData uri="http://schemas.openxmlformats.org/drawingml/2006/table">
            <a:tbl>
              <a:tblPr firstRow="1" bandRow="1">
                <a:tableStyleId>{5C22544A-7EE6-4342-B048-85BDC9FD1C3A}</a:tableStyleId>
              </a:tblPr>
              <a:tblGrid>
                <a:gridCol w="8596032">
                  <a:extLst>
                    <a:ext uri="{9D8B030D-6E8A-4147-A177-3AD203B41FA5}">
                      <a16:colId xmlns:a16="http://schemas.microsoft.com/office/drawing/2014/main" val="3360651160"/>
                    </a:ext>
                  </a:extLst>
                </a:gridCol>
              </a:tblGrid>
              <a:tr h="408320">
                <a:tc>
                  <a:txBody>
                    <a:bodyPr/>
                    <a:lstStyle/>
                    <a:p>
                      <a:r>
                        <a:rPr kumimoji="1" lang="en-US" altLang="ja-JP" b="0" dirty="0" smtClean="0">
                          <a:solidFill>
                            <a:schemeClr val="tx1"/>
                          </a:solidFill>
                          <a:latin typeface="Meiryo UI" panose="020B0604030504040204" pitchFamily="50" charset="-128"/>
                          <a:ea typeface="Meiryo UI" panose="020B0604030504040204" pitchFamily="50" charset="-128"/>
                        </a:rPr>
                        <a:t>(3)</a:t>
                      </a:r>
                      <a:r>
                        <a:rPr kumimoji="1" lang="ja-JP" altLang="en-US" b="0" dirty="0" smtClean="0">
                          <a:solidFill>
                            <a:schemeClr val="tx1"/>
                          </a:solidFill>
                          <a:latin typeface="Meiryo UI" panose="020B0604030504040204" pitchFamily="50" charset="-128"/>
                          <a:ea typeface="Meiryo UI" panose="020B0604030504040204" pitchFamily="50" charset="-128"/>
                        </a:rPr>
                        <a:t>　児童発達支援センターで実施する移行支援の状況</a:t>
                      </a:r>
                      <a:endParaRPr kumimoji="1" lang="en-US" altLang="ja-JP" b="0" dirty="0" smtClean="0">
                        <a:solidFill>
                          <a:schemeClr val="tx1"/>
                        </a:solidFill>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4569954"/>
                  </a:ext>
                </a:extLst>
              </a:tr>
            </a:tbl>
          </a:graphicData>
        </a:graphic>
      </p:graphicFrame>
      <p:sp>
        <p:nvSpPr>
          <p:cNvPr id="7" name="正方形/長方形 6"/>
          <p:cNvSpPr/>
          <p:nvPr/>
        </p:nvSpPr>
        <p:spPr>
          <a:xfrm>
            <a:off x="450476" y="1021881"/>
            <a:ext cx="8118661" cy="780119"/>
          </a:xfrm>
          <a:prstGeom prst="rect">
            <a:avLst/>
          </a:prstGeom>
          <a:solidFill>
            <a:schemeClr val="accent4">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93663" indent="-93663"/>
            <a:r>
              <a:rPr lang="ja-JP" altLang="ja-JP" sz="1400" dirty="0" smtClean="0">
                <a:latin typeface="Meiryo UI" panose="020B0604030504040204" pitchFamily="50" charset="-128"/>
                <a:ea typeface="Meiryo UI" panose="020B0604030504040204" pitchFamily="50" charset="-128"/>
              </a:rPr>
              <a:t>〇</a:t>
            </a:r>
            <a:r>
              <a:rPr lang="ja-JP" altLang="en-US" sz="1400" dirty="0" smtClean="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移行</a:t>
            </a:r>
            <a:r>
              <a:rPr lang="ja-JP" altLang="ja-JP" sz="1400" dirty="0">
                <a:latin typeface="Meiryo UI" panose="020B0604030504040204" pitchFamily="50" charset="-128"/>
                <a:ea typeface="Meiryo UI" panose="020B0604030504040204" pitchFamily="50" charset="-128"/>
              </a:rPr>
              <a:t>支援の内容としては、「移行先とアセスメントや支援内容を共有」が最も多く、</a:t>
            </a:r>
            <a:r>
              <a:rPr lang="ja-JP" altLang="ja-JP" sz="1400" dirty="0" smtClean="0">
                <a:latin typeface="Meiryo UI" panose="020B0604030504040204" pitchFamily="50" charset="-128"/>
                <a:ea typeface="Meiryo UI" panose="020B0604030504040204" pitchFamily="50" charset="-128"/>
              </a:rPr>
              <a:t>次いで「</a:t>
            </a:r>
            <a:r>
              <a:rPr lang="ja-JP" altLang="ja-JP" sz="1400" dirty="0">
                <a:latin typeface="Meiryo UI" panose="020B0604030504040204" pitchFamily="50" charset="-128"/>
                <a:ea typeface="Meiryo UI" panose="020B0604030504040204" pitchFamily="50" charset="-128"/>
              </a:rPr>
              <a:t>家族への情報</a:t>
            </a:r>
            <a:r>
              <a:rPr lang="ja-JP" altLang="ja-JP" sz="1400" dirty="0" smtClean="0">
                <a:latin typeface="Meiryo UI" panose="020B0604030504040204" pitchFamily="50" charset="-128"/>
                <a:ea typeface="Meiryo UI" panose="020B0604030504040204" pitchFamily="50" charset="-128"/>
              </a:rPr>
              <a:t>提供</a:t>
            </a:r>
            <a:r>
              <a:rPr lang="ja-JP" altLang="en-US" sz="1400" dirty="0" smtClean="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や</a:t>
            </a:r>
            <a:r>
              <a:rPr lang="ja-JP" altLang="ja-JP" sz="1400" dirty="0">
                <a:latin typeface="Meiryo UI" panose="020B0604030504040204" pitchFamily="50" charset="-128"/>
                <a:ea typeface="Meiryo UI" panose="020B0604030504040204" pitchFamily="50" charset="-128"/>
              </a:rPr>
              <a:t>移行先の見学調整」「移行先の</a:t>
            </a:r>
            <a:r>
              <a:rPr lang="ja-JP" altLang="ja-JP" sz="1400" dirty="0" smtClean="0">
                <a:latin typeface="Meiryo UI" panose="020B0604030504040204" pitchFamily="50" charset="-128"/>
                <a:ea typeface="Meiryo UI" panose="020B0604030504040204" pitchFamily="50" charset="-128"/>
              </a:rPr>
              <a:t>受入体制づくり</a:t>
            </a:r>
            <a:r>
              <a:rPr lang="ja-JP" altLang="ja-JP" sz="1400" dirty="0">
                <a:latin typeface="Meiryo UI" panose="020B0604030504040204" pitchFamily="50" charset="-128"/>
                <a:ea typeface="Meiryo UI" panose="020B0604030504040204" pitchFamily="50" charset="-128"/>
              </a:rPr>
              <a:t>への助言」となっている</a:t>
            </a:r>
            <a:r>
              <a:rPr lang="ja-JP" altLang="ja-JP" sz="1400" dirty="0" smtClean="0">
                <a:latin typeface="Meiryo UI" panose="020B0604030504040204" pitchFamily="50" charset="-128"/>
                <a:ea typeface="Meiryo UI" panose="020B0604030504040204" pitchFamily="50" charset="-128"/>
              </a:rPr>
              <a:t>。</a:t>
            </a:r>
            <a:endParaRPr lang="ja-JP" altLang="ja-JP" sz="1400" dirty="0">
              <a:latin typeface="Meiryo UI" panose="020B0604030504040204" pitchFamily="50" charset="-128"/>
              <a:ea typeface="Meiryo UI" panose="020B0604030504040204" pitchFamily="50" charset="-128"/>
            </a:endParaRPr>
          </a:p>
        </p:txBody>
      </p:sp>
      <p:graphicFrame>
        <p:nvGraphicFramePr>
          <p:cNvPr id="8" name="グラフ 7"/>
          <p:cNvGraphicFramePr>
            <a:graphicFrameLocks/>
          </p:cNvGraphicFramePr>
          <p:nvPr>
            <p:extLst>
              <p:ext uri="{D42A27DB-BD31-4B8C-83A1-F6EECF244321}">
                <p14:modId xmlns:p14="http://schemas.microsoft.com/office/powerpoint/2010/main" val="1867179695"/>
              </p:ext>
            </p:extLst>
          </p:nvPr>
        </p:nvGraphicFramePr>
        <p:xfrm>
          <a:off x="1078296" y="2259105"/>
          <a:ext cx="7340390" cy="4249271"/>
        </p:xfrm>
        <a:graphic>
          <a:graphicData uri="http://schemas.openxmlformats.org/drawingml/2006/chart">
            <c:chart xmlns:c="http://schemas.openxmlformats.org/drawingml/2006/chart" xmlns:r="http://schemas.openxmlformats.org/officeDocument/2006/relationships" r:id="rId2"/>
          </a:graphicData>
        </a:graphic>
      </p:graphicFrame>
      <p:sp>
        <p:nvSpPr>
          <p:cNvPr id="2" name="スライド番号プレースホルダー 1"/>
          <p:cNvSpPr>
            <a:spLocks noGrp="1"/>
          </p:cNvSpPr>
          <p:nvPr>
            <p:ph type="sldNum" sz="quarter" idx="12"/>
          </p:nvPr>
        </p:nvSpPr>
        <p:spPr/>
        <p:txBody>
          <a:bodyPr/>
          <a:lstStyle/>
          <a:p>
            <a:fld id="{814C26D9-F957-4342-B5C6-D93010B49845}" type="slidenum">
              <a:rPr kumimoji="1" lang="ja-JP" altLang="en-US" smtClean="0"/>
              <a:t>5</a:t>
            </a:fld>
            <a:endParaRPr kumimoji="1" lang="ja-JP" altLang="en-US"/>
          </a:p>
        </p:txBody>
      </p:sp>
    </p:spTree>
    <p:extLst>
      <p:ext uri="{BB962C8B-B14F-4D97-AF65-F5344CB8AC3E}">
        <p14:creationId xmlns:p14="http://schemas.microsoft.com/office/powerpoint/2010/main" val="926034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991341508"/>
              </p:ext>
            </p:extLst>
          </p:nvPr>
        </p:nvGraphicFramePr>
        <p:xfrm>
          <a:off x="450476" y="156456"/>
          <a:ext cx="8596032" cy="408320"/>
        </p:xfrm>
        <a:graphic>
          <a:graphicData uri="http://schemas.openxmlformats.org/drawingml/2006/table">
            <a:tbl>
              <a:tblPr firstRow="1" bandRow="1">
                <a:tableStyleId>{5C22544A-7EE6-4342-B048-85BDC9FD1C3A}</a:tableStyleId>
              </a:tblPr>
              <a:tblGrid>
                <a:gridCol w="8596032">
                  <a:extLst>
                    <a:ext uri="{9D8B030D-6E8A-4147-A177-3AD203B41FA5}">
                      <a16:colId xmlns:a16="http://schemas.microsoft.com/office/drawing/2014/main" val="3360651160"/>
                    </a:ext>
                  </a:extLst>
                </a:gridCol>
              </a:tblGrid>
              <a:tr h="408320">
                <a:tc>
                  <a:txBody>
                    <a:bodyPr/>
                    <a:lstStyle/>
                    <a:p>
                      <a:r>
                        <a:rPr kumimoji="1" lang="en-US" altLang="ja-JP" b="0" dirty="0" smtClean="0">
                          <a:solidFill>
                            <a:schemeClr val="tx1"/>
                          </a:solidFill>
                          <a:latin typeface="Meiryo UI" panose="020B0604030504040204" pitchFamily="50" charset="-128"/>
                          <a:ea typeface="Meiryo UI" panose="020B0604030504040204" pitchFamily="50" charset="-128"/>
                        </a:rPr>
                        <a:t>(4)</a:t>
                      </a:r>
                      <a:r>
                        <a:rPr kumimoji="1" lang="ja-JP" altLang="en-US" b="0" dirty="0" smtClean="0">
                          <a:solidFill>
                            <a:schemeClr val="tx1"/>
                          </a:solidFill>
                          <a:latin typeface="Meiryo UI" panose="020B0604030504040204" pitchFamily="50" charset="-128"/>
                          <a:ea typeface="Meiryo UI" panose="020B0604030504040204" pitchFamily="50" charset="-128"/>
                        </a:rPr>
                        <a:t>　児童発達支援センターで実施する家族支援の状況</a:t>
                      </a:r>
                      <a:endParaRPr kumimoji="1" lang="en-US" altLang="ja-JP" b="0" dirty="0" smtClean="0">
                        <a:solidFill>
                          <a:schemeClr val="tx1"/>
                        </a:solidFill>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4569954"/>
                  </a:ext>
                </a:extLst>
              </a:tr>
            </a:tbl>
          </a:graphicData>
        </a:graphic>
      </p:graphicFrame>
      <p:sp>
        <p:nvSpPr>
          <p:cNvPr id="7" name="正方形/長方形 6"/>
          <p:cNvSpPr/>
          <p:nvPr/>
        </p:nvSpPr>
        <p:spPr>
          <a:xfrm>
            <a:off x="547494" y="860612"/>
            <a:ext cx="8118661" cy="878036"/>
          </a:xfrm>
          <a:prstGeom prst="rect">
            <a:avLst/>
          </a:prstGeom>
          <a:solidFill>
            <a:schemeClr val="accent4">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174625" indent="-174625"/>
            <a:r>
              <a:rPr lang="ja-JP" altLang="ja-JP" sz="1400" dirty="0" smtClean="0">
                <a:latin typeface="Meiryo UI" panose="020B0604030504040204" pitchFamily="50" charset="-128"/>
                <a:ea typeface="Meiryo UI" panose="020B0604030504040204" pitchFamily="50" charset="-128"/>
              </a:rPr>
              <a:t>〇</a:t>
            </a:r>
            <a:r>
              <a:rPr lang="ja-JP" altLang="en-US" sz="1400" dirty="0" smtClean="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家族</a:t>
            </a:r>
            <a:r>
              <a:rPr lang="ja-JP" altLang="ja-JP" sz="1400" dirty="0">
                <a:latin typeface="Meiryo UI" panose="020B0604030504040204" pitchFamily="50" charset="-128"/>
                <a:ea typeface="Meiryo UI" panose="020B0604030504040204" pitchFamily="50" charset="-128"/>
              </a:rPr>
              <a:t>支援の内容としては、「保護者同士の交流の場の設置、父母の会の活動のサポート」が</a:t>
            </a:r>
            <a:r>
              <a:rPr lang="ja-JP" altLang="ja-JP" sz="1400" dirty="0" smtClean="0">
                <a:latin typeface="Meiryo UI" panose="020B0604030504040204" pitchFamily="50" charset="-128"/>
                <a:ea typeface="Meiryo UI" panose="020B0604030504040204" pitchFamily="50" charset="-128"/>
              </a:rPr>
              <a:t>最も</a:t>
            </a:r>
            <a:r>
              <a:rPr lang="ja-JP" altLang="ja-JP" sz="1400" dirty="0">
                <a:latin typeface="Meiryo UI" panose="020B0604030504040204" pitchFamily="50" charset="-128"/>
                <a:ea typeface="Meiryo UI" panose="020B0604030504040204" pitchFamily="50" charset="-128"/>
              </a:rPr>
              <a:t>多く、次いで「保護者向けに子どもの発達や対応方法等についての研修」が</a:t>
            </a:r>
            <a:r>
              <a:rPr lang="ja-JP" altLang="ja-JP" sz="1400" dirty="0" smtClean="0">
                <a:latin typeface="Meiryo UI" panose="020B0604030504040204" pitchFamily="50" charset="-128"/>
                <a:ea typeface="Meiryo UI" panose="020B0604030504040204" pitchFamily="50" charset="-128"/>
              </a:rPr>
              <a:t>多</a:t>
            </a:r>
            <a:r>
              <a:rPr lang="ja-JP" altLang="en-US" sz="1400" dirty="0">
                <a:latin typeface="Meiryo UI" panose="020B0604030504040204" pitchFamily="50" charset="-128"/>
                <a:ea typeface="Meiryo UI" panose="020B0604030504040204" pitchFamily="50" charset="-128"/>
              </a:rPr>
              <a:t>い</a:t>
            </a:r>
            <a:r>
              <a:rPr lang="ja-JP" altLang="ja-JP" sz="1400" dirty="0" smtClean="0">
                <a:latin typeface="Meiryo UI" panose="020B0604030504040204" pitchFamily="50" charset="-128"/>
                <a:ea typeface="Meiryo UI" panose="020B0604030504040204" pitchFamily="50" charset="-128"/>
              </a:rPr>
              <a:t>。</a:t>
            </a:r>
            <a:endParaRPr lang="ja-JP" altLang="ja-JP" sz="1400" dirty="0">
              <a:latin typeface="Meiryo UI" panose="020B0604030504040204" pitchFamily="50" charset="-128"/>
              <a:ea typeface="Meiryo UI" panose="020B0604030504040204" pitchFamily="50" charset="-128"/>
            </a:endParaRPr>
          </a:p>
        </p:txBody>
      </p:sp>
      <p:graphicFrame>
        <p:nvGraphicFramePr>
          <p:cNvPr id="8" name="グラフ 7"/>
          <p:cNvGraphicFramePr>
            <a:graphicFrameLocks/>
          </p:cNvGraphicFramePr>
          <p:nvPr>
            <p:extLst>
              <p:ext uri="{D42A27DB-BD31-4B8C-83A1-F6EECF244321}">
                <p14:modId xmlns:p14="http://schemas.microsoft.com/office/powerpoint/2010/main" val="1813954555"/>
              </p:ext>
            </p:extLst>
          </p:nvPr>
        </p:nvGraphicFramePr>
        <p:xfrm>
          <a:off x="648477" y="2369713"/>
          <a:ext cx="8200030" cy="3818207"/>
        </p:xfrm>
        <a:graphic>
          <a:graphicData uri="http://schemas.openxmlformats.org/drawingml/2006/chart">
            <c:chart xmlns:c="http://schemas.openxmlformats.org/drawingml/2006/chart" xmlns:r="http://schemas.openxmlformats.org/officeDocument/2006/relationships" r:id="rId2"/>
          </a:graphicData>
        </a:graphic>
      </p:graphicFrame>
      <p:sp>
        <p:nvSpPr>
          <p:cNvPr id="2" name="スライド番号プレースホルダー 1"/>
          <p:cNvSpPr>
            <a:spLocks noGrp="1"/>
          </p:cNvSpPr>
          <p:nvPr>
            <p:ph type="sldNum" sz="quarter" idx="12"/>
          </p:nvPr>
        </p:nvSpPr>
        <p:spPr/>
        <p:txBody>
          <a:bodyPr/>
          <a:lstStyle/>
          <a:p>
            <a:fld id="{814C26D9-F957-4342-B5C6-D93010B49845}" type="slidenum">
              <a:rPr kumimoji="1" lang="ja-JP" altLang="en-US" smtClean="0"/>
              <a:t>6</a:t>
            </a:fld>
            <a:endParaRPr kumimoji="1" lang="ja-JP" altLang="en-US"/>
          </a:p>
        </p:txBody>
      </p:sp>
    </p:spTree>
    <p:extLst>
      <p:ext uri="{BB962C8B-B14F-4D97-AF65-F5344CB8AC3E}">
        <p14:creationId xmlns:p14="http://schemas.microsoft.com/office/powerpoint/2010/main" val="229420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771161275"/>
              </p:ext>
            </p:extLst>
          </p:nvPr>
        </p:nvGraphicFramePr>
        <p:xfrm>
          <a:off x="268941" y="156456"/>
          <a:ext cx="8777567" cy="408320"/>
        </p:xfrm>
        <a:graphic>
          <a:graphicData uri="http://schemas.openxmlformats.org/drawingml/2006/table">
            <a:tbl>
              <a:tblPr firstRow="1" bandRow="1">
                <a:tableStyleId>{5C22544A-7EE6-4342-B048-85BDC9FD1C3A}</a:tableStyleId>
              </a:tblPr>
              <a:tblGrid>
                <a:gridCol w="8777567">
                  <a:extLst>
                    <a:ext uri="{9D8B030D-6E8A-4147-A177-3AD203B41FA5}">
                      <a16:colId xmlns:a16="http://schemas.microsoft.com/office/drawing/2014/main" val="3360651160"/>
                    </a:ext>
                  </a:extLst>
                </a:gridCol>
              </a:tblGrid>
              <a:tr h="408320">
                <a:tc>
                  <a:txBody>
                    <a:bodyPr/>
                    <a:lstStyle/>
                    <a:p>
                      <a:r>
                        <a:rPr kumimoji="1" lang="en-US" altLang="ja-JP" b="0" dirty="0" smtClean="0">
                          <a:solidFill>
                            <a:schemeClr val="tx1"/>
                          </a:solidFill>
                          <a:latin typeface="Meiryo UI" panose="020B0604030504040204" pitchFamily="50" charset="-128"/>
                          <a:ea typeface="Meiryo UI" panose="020B0604030504040204" pitchFamily="50" charset="-128"/>
                        </a:rPr>
                        <a:t>(5)</a:t>
                      </a:r>
                      <a:r>
                        <a:rPr kumimoji="1" lang="ja-JP" altLang="en-US" b="0" dirty="0" smtClean="0">
                          <a:solidFill>
                            <a:schemeClr val="tx1"/>
                          </a:solidFill>
                          <a:latin typeface="Meiryo UI" panose="020B0604030504040204" pitchFamily="50" charset="-128"/>
                          <a:ea typeface="Meiryo UI" panose="020B0604030504040204" pitchFamily="50" charset="-128"/>
                        </a:rPr>
                        <a:t>　児童発達支援センターが連携している地域の社会資源や専門機関等</a:t>
                      </a:r>
                      <a:endParaRPr kumimoji="1" lang="en-US" altLang="ja-JP" b="0" dirty="0" smtClean="0">
                        <a:solidFill>
                          <a:schemeClr val="tx1"/>
                        </a:solidFill>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4569954"/>
                  </a:ext>
                </a:extLst>
              </a:tr>
            </a:tbl>
          </a:graphicData>
        </a:graphic>
      </p:graphicFrame>
      <p:sp>
        <p:nvSpPr>
          <p:cNvPr id="7" name="正方形/長方形 6"/>
          <p:cNvSpPr/>
          <p:nvPr/>
        </p:nvSpPr>
        <p:spPr>
          <a:xfrm>
            <a:off x="598392" y="634377"/>
            <a:ext cx="8118661" cy="1624728"/>
          </a:xfrm>
          <a:prstGeom prst="rect">
            <a:avLst/>
          </a:prstGeom>
          <a:solidFill>
            <a:schemeClr val="accent4">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174625" indent="-174625"/>
            <a:r>
              <a:rPr lang="ja-JP" altLang="ja-JP" sz="1400" dirty="0" smtClean="0">
                <a:latin typeface="Meiryo UI" panose="020B0604030504040204" pitchFamily="50" charset="-128"/>
                <a:ea typeface="Meiryo UI" panose="020B0604030504040204" pitchFamily="50" charset="-128"/>
              </a:rPr>
              <a:t>〇</a:t>
            </a:r>
            <a:r>
              <a:rPr lang="ja-JP" altLang="en-US" sz="1400" dirty="0" smtClean="0">
                <a:latin typeface="Meiryo UI" panose="020B0604030504040204" pitchFamily="50" charset="-128"/>
                <a:ea typeface="Meiryo UI" panose="020B0604030504040204" pitchFamily="50" charset="-128"/>
              </a:rPr>
              <a:t>　センターの</a:t>
            </a:r>
            <a:r>
              <a:rPr lang="ja-JP" altLang="ja-JP" sz="1400" dirty="0" smtClean="0">
                <a:latin typeface="Meiryo UI" panose="020B0604030504040204" pitchFamily="50" charset="-128"/>
                <a:ea typeface="Meiryo UI" panose="020B0604030504040204" pitchFamily="50" charset="-128"/>
              </a:rPr>
              <a:t>連携</a:t>
            </a:r>
            <a:r>
              <a:rPr lang="ja-JP" altLang="en-US" sz="1400" dirty="0" smtClean="0">
                <a:latin typeface="Meiryo UI" panose="020B0604030504040204" pitchFamily="50" charset="-128"/>
                <a:ea typeface="Meiryo UI" panose="020B0604030504040204" pitchFamily="50" charset="-128"/>
              </a:rPr>
              <a:t>先機関</a:t>
            </a:r>
            <a:r>
              <a:rPr lang="ja-JP" altLang="ja-JP" sz="1400" dirty="0" smtClean="0">
                <a:latin typeface="Meiryo UI" panose="020B0604030504040204" pitchFamily="50" charset="-128"/>
                <a:ea typeface="Meiryo UI" panose="020B0604030504040204" pitchFamily="50" charset="-128"/>
              </a:rPr>
              <a:t>として</a:t>
            </a:r>
            <a:r>
              <a:rPr lang="ja-JP" altLang="ja-JP" sz="1400" dirty="0">
                <a:latin typeface="Meiryo UI" panose="020B0604030504040204" pitchFamily="50" charset="-128"/>
                <a:ea typeface="Meiryo UI" panose="020B0604030504040204" pitchFamily="50" charset="-128"/>
              </a:rPr>
              <a:t>は、発達支援においては「保育所、幼稚園、認定こども園」が</a:t>
            </a:r>
            <a:r>
              <a:rPr lang="ja-JP" altLang="ja-JP" sz="1400" dirty="0" smtClean="0">
                <a:latin typeface="Meiryo UI" panose="020B0604030504040204" pitchFamily="50" charset="-128"/>
                <a:ea typeface="Meiryo UI" panose="020B0604030504040204" pitchFamily="50" charset="-128"/>
              </a:rPr>
              <a:t>最も</a:t>
            </a:r>
            <a:r>
              <a:rPr lang="ja-JP" altLang="ja-JP" sz="1400" dirty="0">
                <a:latin typeface="Meiryo UI" panose="020B0604030504040204" pitchFamily="50" charset="-128"/>
                <a:ea typeface="Meiryo UI" panose="020B0604030504040204" pitchFamily="50" charset="-128"/>
              </a:rPr>
              <a:t>多く、次いで「小学校」「支援学校」「</a:t>
            </a:r>
            <a:r>
              <a:rPr lang="ja-JP" altLang="ja-JP" sz="1400" dirty="0" err="1">
                <a:latin typeface="Meiryo UI" panose="020B0604030504040204" pitchFamily="50" charset="-128"/>
                <a:ea typeface="Meiryo UI" panose="020B0604030504040204" pitchFamily="50" charset="-128"/>
              </a:rPr>
              <a:t>障がい</a:t>
            </a:r>
            <a:r>
              <a:rPr lang="ja-JP" altLang="ja-JP" sz="1400" dirty="0">
                <a:latin typeface="Meiryo UI" panose="020B0604030504040204" pitchFamily="50" charset="-128"/>
                <a:ea typeface="Meiryo UI" panose="020B0604030504040204" pitchFamily="50" charset="-128"/>
              </a:rPr>
              <a:t>児相談支援事業所</a:t>
            </a:r>
            <a:r>
              <a:rPr lang="ja-JP" altLang="ja-JP" sz="1400" dirty="0" smtClean="0">
                <a:latin typeface="Meiryo UI" panose="020B0604030504040204" pitchFamily="50" charset="-128"/>
                <a:ea typeface="Meiryo UI" panose="020B0604030504040204" pitchFamily="50" charset="-128"/>
              </a:rPr>
              <a:t>」。</a:t>
            </a:r>
            <a:r>
              <a:rPr lang="ja-JP" altLang="ja-JP" sz="1400" dirty="0">
                <a:latin typeface="Meiryo UI" panose="020B0604030504040204" pitchFamily="50" charset="-128"/>
                <a:ea typeface="Meiryo UI" panose="020B0604030504040204" pitchFamily="50" charset="-128"/>
              </a:rPr>
              <a:t>家族支援に</a:t>
            </a:r>
            <a:r>
              <a:rPr lang="ja-JP" altLang="ja-JP" sz="1400" dirty="0" smtClean="0">
                <a:latin typeface="Meiryo UI" panose="020B0604030504040204" pitchFamily="50" charset="-128"/>
                <a:ea typeface="Meiryo UI" panose="020B0604030504040204" pitchFamily="50" charset="-128"/>
              </a:rPr>
              <a:t>おいては</a:t>
            </a:r>
            <a:r>
              <a:rPr lang="ja-JP" altLang="ja-JP" sz="1400" dirty="0">
                <a:latin typeface="Meiryo UI" panose="020B0604030504040204" pitchFamily="50" charset="-128"/>
                <a:ea typeface="Meiryo UI" panose="020B0604030504040204" pitchFamily="50" charset="-128"/>
              </a:rPr>
              <a:t>「障がい児相談支援事業所」が最も</a:t>
            </a:r>
            <a:r>
              <a:rPr lang="ja-JP" altLang="ja-JP" sz="1400" dirty="0" smtClean="0">
                <a:latin typeface="Meiryo UI" panose="020B0604030504040204" pitchFamily="50" charset="-128"/>
                <a:ea typeface="Meiryo UI" panose="020B0604030504040204" pitchFamily="50" charset="-128"/>
              </a:rPr>
              <a:t>多く</a:t>
            </a:r>
            <a:r>
              <a:rPr lang="ja-JP" altLang="en-US" sz="1400" dirty="0" smtClean="0">
                <a:latin typeface="Meiryo UI" panose="020B0604030504040204" pitchFamily="50" charset="-128"/>
                <a:ea typeface="Meiryo UI" panose="020B0604030504040204" pitchFamily="50" charset="-128"/>
              </a:rPr>
              <a:t>、次いで</a:t>
            </a:r>
            <a:r>
              <a:rPr lang="ja-JP" altLang="ja-JP" sz="1400" dirty="0" smtClean="0">
                <a:latin typeface="Meiryo UI" panose="020B0604030504040204" pitchFamily="50" charset="-128"/>
                <a:ea typeface="Meiryo UI" panose="020B0604030504040204" pitchFamily="50" charset="-128"/>
              </a:rPr>
              <a:t>「</a:t>
            </a:r>
            <a:r>
              <a:rPr lang="ja-JP" altLang="ja-JP" sz="1400" dirty="0">
                <a:latin typeface="Meiryo UI" panose="020B0604030504040204" pitchFamily="50" charset="-128"/>
                <a:ea typeface="Meiryo UI" panose="020B0604030504040204" pitchFamily="50" charset="-128"/>
              </a:rPr>
              <a:t>保育所、幼稚園、認定こども園</a:t>
            </a:r>
            <a:r>
              <a:rPr lang="ja-JP"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pPr marL="174625" indent="-174625"/>
            <a:endParaRPr lang="ja-JP" altLang="ja-JP" sz="1400" dirty="0">
              <a:latin typeface="Meiryo UI" panose="020B0604030504040204" pitchFamily="50" charset="-128"/>
              <a:ea typeface="Meiryo UI" panose="020B0604030504040204" pitchFamily="50" charset="-128"/>
            </a:endParaRPr>
          </a:p>
          <a:p>
            <a:pPr marL="174625" indent="-174625"/>
            <a:r>
              <a:rPr lang="ja-JP" altLang="ja-JP" sz="1400" dirty="0" smtClean="0">
                <a:latin typeface="Meiryo UI" panose="020B0604030504040204" pitchFamily="50" charset="-128"/>
                <a:ea typeface="Meiryo UI" panose="020B0604030504040204" pitchFamily="50" charset="-128"/>
              </a:rPr>
              <a:t>〇</a:t>
            </a:r>
            <a:r>
              <a:rPr lang="ja-JP" altLang="en-US" sz="1400" dirty="0" smtClean="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発達</a:t>
            </a:r>
            <a:r>
              <a:rPr lang="ja-JP" altLang="ja-JP" sz="1400" dirty="0">
                <a:latin typeface="Meiryo UI" panose="020B0604030504040204" pitchFamily="50" charset="-128"/>
                <a:ea typeface="Meiryo UI" panose="020B0604030504040204" pitchFamily="50" charset="-128"/>
              </a:rPr>
              <a:t>支援、家族支援ともにアクトおおさかや大阪府発達支援拠点と連携していると</a:t>
            </a:r>
            <a:r>
              <a:rPr lang="ja-JP" altLang="ja-JP" sz="1400" dirty="0" smtClean="0">
                <a:latin typeface="Meiryo UI" panose="020B0604030504040204" pitchFamily="50" charset="-128"/>
                <a:ea typeface="Meiryo UI" panose="020B0604030504040204" pitchFamily="50" charset="-128"/>
              </a:rPr>
              <a:t>答えたセンターは</a:t>
            </a:r>
            <a:r>
              <a:rPr lang="en-US" altLang="ja-JP" sz="1400" dirty="0" smtClean="0">
                <a:solidFill>
                  <a:schemeClr val="tx1"/>
                </a:solidFill>
                <a:latin typeface="Meiryo UI" panose="020B0604030504040204" pitchFamily="50" charset="-128"/>
                <a:ea typeface="Meiryo UI" panose="020B0604030504040204" pitchFamily="50" charset="-128"/>
              </a:rPr>
              <a:t>2</a:t>
            </a:r>
            <a:r>
              <a:rPr lang="ja-JP" altLang="en-US" sz="1400" dirty="0" smtClean="0">
                <a:solidFill>
                  <a:schemeClr val="tx1"/>
                </a:solidFill>
                <a:latin typeface="Meiryo UI" panose="020B0604030504040204" pitchFamily="50" charset="-128"/>
                <a:ea typeface="Meiryo UI" panose="020B0604030504040204" pitchFamily="50" charset="-128"/>
              </a:rPr>
              <a:t>割程度である。</a:t>
            </a:r>
            <a:endParaRPr kumimoji="1" lang="ja-JP" altLang="en-US" sz="1050" strike="sngStrike" dirty="0">
              <a:solidFill>
                <a:schemeClr val="tx1"/>
              </a:solidFill>
              <a:latin typeface="Meiryo UI" panose="020B0604030504040204" pitchFamily="50" charset="-128"/>
              <a:ea typeface="Meiryo UI" panose="020B0604030504040204" pitchFamily="50" charset="-128"/>
            </a:endParaRPr>
          </a:p>
        </p:txBody>
      </p:sp>
      <p:graphicFrame>
        <p:nvGraphicFramePr>
          <p:cNvPr id="10" name="グラフ 9"/>
          <p:cNvGraphicFramePr>
            <a:graphicFrameLocks/>
          </p:cNvGraphicFramePr>
          <p:nvPr>
            <p:extLst>
              <p:ext uri="{D42A27DB-BD31-4B8C-83A1-F6EECF244321}">
                <p14:modId xmlns:p14="http://schemas.microsoft.com/office/powerpoint/2010/main" val="2528623825"/>
              </p:ext>
            </p:extLst>
          </p:nvPr>
        </p:nvGraphicFramePr>
        <p:xfrm>
          <a:off x="1013287" y="2259105"/>
          <a:ext cx="7288873" cy="4424082"/>
        </p:xfrm>
        <a:graphic>
          <a:graphicData uri="http://schemas.openxmlformats.org/drawingml/2006/chart">
            <c:chart xmlns:c="http://schemas.openxmlformats.org/drawingml/2006/chart" xmlns:r="http://schemas.openxmlformats.org/officeDocument/2006/relationships" r:id="rId2"/>
          </a:graphicData>
        </a:graphic>
      </p:graphicFrame>
      <p:sp>
        <p:nvSpPr>
          <p:cNvPr id="2" name="スライド番号プレースホルダー 1"/>
          <p:cNvSpPr>
            <a:spLocks noGrp="1"/>
          </p:cNvSpPr>
          <p:nvPr>
            <p:ph type="sldNum" sz="quarter" idx="12"/>
          </p:nvPr>
        </p:nvSpPr>
        <p:spPr/>
        <p:txBody>
          <a:bodyPr/>
          <a:lstStyle/>
          <a:p>
            <a:fld id="{814C26D9-F957-4342-B5C6-D93010B49845}" type="slidenum">
              <a:rPr kumimoji="1" lang="ja-JP" altLang="en-US" smtClean="0"/>
              <a:t>7</a:t>
            </a:fld>
            <a:endParaRPr kumimoji="1" lang="ja-JP" altLang="en-US"/>
          </a:p>
        </p:txBody>
      </p:sp>
    </p:spTree>
    <p:extLst>
      <p:ext uri="{BB962C8B-B14F-4D97-AF65-F5344CB8AC3E}">
        <p14:creationId xmlns:p14="http://schemas.microsoft.com/office/powerpoint/2010/main" val="2137370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006161117"/>
              </p:ext>
            </p:extLst>
          </p:nvPr>
        </p:nvGraphicFramePr>
        <p:xfrm>
          <a:off x="268941" y="156456"/>
          <a:ext cx="8777567" cy="408320"/>
        </p:xfrm>
        <a:graphic>
          <a:graphicData uri="http://schemas.openxmlformats.org/drawingml/2006/table">
            <a:tbl>
              <a:tblPr firstRow="1" bandRow="1">
                <a:tableStyleId>{5C22544A-7EE6-4342-B048-85BDC9FD1C3A}</a:tableStyleId>
              </a:tblPr>
              <a:tblGrid>
                <a:gridCol w="8777567">
                  <a:extLst>
                    <a:ext uri="{9D8B030D-6E8A-4147-A177-3AD203B41FA5}">
                      <a16:colId xmlns:a16="http://schemas.microsoft.com/office/drawing/2014/main" val="3360651160"/>
                    </a:ext>
                  </a:extLst>
                </a:gridCol>
              </a:tblGrid>
              <a:tr h="408320">
                <a:tc>
                  <a:txBody>
                    <a:bodyPr/>
                    <a:lstStyle/>
                    <a:p>
                      <a:r>
                        <a:rPr kumimoji="1" lang="en-US" altLang="ja-JP" b="0" dirty="0" smtClean="0">
                          <a:solidFill>
                            <a:schemeClr val="tx1"/>
                          </a:solidFill>
                          <a:latin typeface="Meiryo UI" panose="020B0604030504040204" pitchFamily="50" charset="-128"/>
                          <a:ea typeface="Meiryo UI" panose="020B0604030504040204" pitchFamily="50" charset="-128"/>
                        </a:rPr>
                        <a:t>(6)</a:t>
                      </a:r>
                      <a:r>
                        <a:rPr kumimoji="1" lang="ja-JP" altLang="en-US" b="0" dirty="0" smtClean="0">
                          <a:solidFill>
                            <a:schemeClr val="tx1"/>
                          </a:solidFill>
                          <a:latin typeface="Meiryo UI" panose="020B0604030504040204" pitchFamily="50" charset="-128"/>
                          <a:ea typeface="Meiryo UI" panose="020B0604030504040204" pitchFamily="50" charset="-128"/>
                        </a:rPr>
                        <a:t>　児童発達支援センターで実施している地域支援</a:t>
                      </a:r>
                      <a:endParaRPr kumimoji="1" lang="en-US" altLang="ja-JP" b="0" dirty="0" smtClean="0">
                        <a:solidFill>
                          <a:schemeClr val="tx1"/>
                        </a:solidFill>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4569954"/>
                  </a:ext>
                </a:extLst>
              </a:tr>
            </a:tbl>
          </a:graphicData>
        </a:graphic>
      </p:graphicFrame>
      <p:sp>
        <p:nvSpPr>
          <p:cNvPr id="7" name="正方形/長方形 6"/>
          <p:cNvSpPr/>
          <p:nvPr/>
        </p:nvSpPr>
        <p:spPr>
          <a:xfrm>
            <a:off x="598393" y="719133"/>
            <a:ext cx="8118661" cy="1630125"/>
          </a:xfrm>
          <a:prstGeom prst="rect">
            <a:avLst/>
          </a:prstGeom>
          <a:solidFill>
            <a:schemeClr val="accent4">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174625" indent="-174625"/>
            <a:r>
              <a:rPr lang="ja-JP" altLang="ja-JP" sz="1400" dirty="0" smtClean="0">
                <a:latin typeface="Meiryo UI" panose="020B0604030504040204" pitchFamily="50" charset="-128"/>
                <a:ea typeface="Meiryo UI" panose="020B0604030504040204" pitchFamily="50" charset="-128"/>
              </a:rPr>
              <a:t>〇</a:t>
            </a:r>
            <a:r>
              <a:rPr lang="ja-JP" altLang="en-US" sz="1400" dirty="0" smtClean="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地域</a:t>
            </a:r>
            <a:r>
              <a:rPr lang="ja-JP" altLang="ja-JP" sz="1400" dirty="0">
                <a:latin typeface="Meiryo UI" panose="020B0604030504040204" pitchFamily="50" charset="-128"/>
                <a:ea typeface="Meiryo UI" panose="020B0604030504040204" pitchFamily="50" charset="-128"/>
              </a:rPr>
              <a:t>支援としては「自立支援協議会等において困難ケースや地域の課題を共有」が最も多い</a:t>
            </a:r>
            <a:r>
              <a:rPr lang="ja-JP" altLang="ja-JP"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a:t>
            </a:r>
            <a:r>
              <a:rPr lang="ja-JP" altLang="ja-JP" sz="1400" dirty="0">
                <a:latin typeface="Meiryo UI" panose="020B0604030504040204" pitchFamily="50" charset="-128"/>
                <a:ea typeface="Meiryo UI" panose="020B0604030504040204" pitchFamily="50" charset="-128"/>
              </a:rPr>
              <a:t>保育所、幼稚園、認定こども園の職員を対象とした研修や助言」「個別のケース検討のため</a:t>
            </a:r>
            <a:r>
              <a:rPr lang="ja-JP" altLang="ja-JP" sz="1400" dirty="0" smtClean="0">
                <a:latin typeface="Meiryo UI" panose="020B0604030504040204" pitchFamily="50" charset="-128"/>
                <a:ea typeface="Meiryo UI" panose="020B0604030504040204" pitchFamily="50" charset="-128"/>
              </a:rPr>
              <a:t>、他</a:t>
            </a:r>
            <a:r>
              <a:rPr lang="ja-JP" altLang="ja-JP" sz="1400" dirty="0">
                <a:latin typeface="Meiryo UI" panose="020B0604030504040204" pitchFamily="50" charset="-128"/>
                <a:ea typeface="Meiryo UI" panose="020B0604030504040204" pitchFamily="50" charset="-128"/>
              </a:rPr>
              <a:t>機関と連携して会議を開催」</a:t>
            </a:r>
            <a:r>
              <a:rPr lang="ja-JP" altLang="ja-JP" sz="1400" dirty="0" smtClean="0">
                <a:latin typeface="Meiryo UI" panose="020B0604030504040204" pitchFamily="50" charset="-128"/>
                <a:ea typeface="Meiryo UI" panose="020B0604030504040204" pitchFamily="50" charset="-128"/>
              </a:rPr>
              <a:t>も</a:t>
            </a:r>
            <a:r>
              <a:rPr lang="en-US" altLang="ja-JP" sz="1400" dirty="0">
                <a:latin typeface="Meiryo UI" panose="020B0604030504040204" pitchFamily="50" charset="-128"/>
                <a:ea typeface="Meiryo UI" panose="020B0604030504040204" pitchFamily="50" charset="-128"/>
              </a:rPr>
              <a:t>6</a:t>
            </a:r>
            <a:r>
              <a:rPr lang="ja-JP" altLang="en-US" sz="1400" dirty="0" smtClean="0">
                <a:latin typeface="Meiryo UI" panose="020B0604030504040204" pitchFamily="50" charset="-128"/>
                <a:ea typeface="Meiryo UI" panose="020B0604030504040204" pitchFamily="50" charset="-128"/>
              </a:rPr>
              <a:t>割以上</a:t>
            </a:r>
            <a:r>
              <a:rPr lang="ja-JP" altLang="ja-JP" sz="1400" dirty="0" smtClean="0">
                <a:latin typeface="Meiryo UI" panose="020B0604030504040204" pitchFamily="50" charset="-128"/>
                <a:ea typeface="Meiryo UI" panose="020B0604030504040204" pitchFamily="50" charset="-128"/>
              </a:rPr>
              <a:t>のセンター</a:t>
            </a:r>
            <a:r>
              <a:rPr lang="ja-JP" altLang="ja-JP" sz="1400" dirty="0">
                <a:latin typeface="Meiryo UI" panose="020B0604030504040204" pitchFamily="50" charset="-128"/>
                <a:ea typeface="Meiryo UI" panose="020B0604030504040204" pitchFamily="50" charset="-128"/>
              </a:rPr>
              <a:t>で実施して</a:t>
            </a:r>
            <a:r>
              <a:rPr lang="ja-JP" altLang="ja-JP" sz="1400" dirty="0" smtClean="0">
                <a:latin typeface="Meiryo UI" panose="020B0604030504040204" pitchFamily="50" charset="-128"/>
                <a:ea typeface="Meiryo UI" panose="020B0604030504040204" pitchFamily="50" charset="-128"/>
              </a:rPr>
              <a:t>い</a:t>
            </a:r>
            <a:r>
              <a:rPr lang="ja-JP" altLang="en-US" sz="1400" dirty="0" smtClean="0">
                <a:latin typeface="Meiryo UI" panose="020B0604030504040204" pitchFamily="50" charset="-128"/>
                <a:ea typeface="Meiryo UI" panose="020B0604030504040204" pitchFamily="50" charset="-128"/>
              </a:rPr>
              <a:t>る</a:t>
            </a:r>
            <a:r>
              <a:rPr lang="ja-JP" altLang="ja-JP"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pPr marL="174625" indent="-174625"/>
            <a:endParaRPr lang="ja-JP" altLang="ja-JP" sz="1400" dirty="0">
              <a:latin typeface="Meiryo UI" panose="020B0604030504040204" pitchFamily="50" charset="-128"/>
              <a:ea typeface="Meiryo UI" panose="020B0604030504040204" pitchFamily="50" charset="-128"/>
            </a:endParaRPr>
          </a:p>
          <a:p>
            <a:pPr marL="174625" indent="-174625"/>
            <a:r>
              <a:rPr lang="ja-JP" altLang="ja-JP" sz="1400" dirty="0" smtClean="0">
                <a:latin typeface="Meiryo UI" panose="020B0604030504040204" pitchFamily="50" charset="-128"/>
                <a:ea typeface="Meiryo UI" panose="020B0604030504040204" pitchFamily="50" charset="-128"/>
              </a:rPr>
              <a:t>〇</a:t>
            </a:r>
            <a:r>
              <a:rPr lang="ja-JP" altLang="en-US" sz="1400" dirty="0" smtClean="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児童</a:t>
            </a:r>
            <a:r>
              <a:rPr lang="ja-JP" altLang="ja-JP" sz="1400" dirty="0">
                <a:latin typeface="Meiryo UI" panose="020B0604030504040204" pitchFamily="50" charset="-128"/>
                <a:ea typeface="Meiryo UI" panose="020B0604030504040204" pitchFamily="50" charset="-128"/>
              </a:rPr>
              <a:t>発達支援事業所や放課後等デイサービス事業所等</a:t>
            </a:r>
            <a:r>
              <a:rPr lang="ja-JP" altLang="ja-JP" sz="1400" dirty="0" smtClean="0">
                <a:latin typeface="Meiryo UI" panose="020B0604030504040204" pitchFamily="50" charset="-128"/>
                <a:ea typeface="Meiryo UI" panose="020B0604030504040204" pitchFamily="50" charset="-128"/>
              </a:rPr>
              <a:t>へ研修</a:t>
            </a:r>
            <a:r>
              <a:rPr lang="ja-JP" altLang="ja-JP" sz="1400" dirty="0">
                <a:latin typeface="Meiryo UI" panose="020B0604030504040204" pitchFamily="50" charset="-128"/>
                <a:ea typeface="Meiryo UI" panose="020B0604030504040204" pitchFamily="50" charset="-128"/>
              </a:rPr>
              <a:t>・助言を行っている</a:t>
            </a:r>
            <a:r>
              <a:rPr lang="ja-JP" altLang="ja-JP" sz="1400" dirty="0" smtClean="0">
                <a:latin typeface="Meiryo UI" panose="020B0604030504040204" pitchFamily="50" charset="-128"/>
                <a:ea typeface="Meiryo UI" panose="020B0604030504040204" pitchFamily="50" charset="-128"/>
              </a:rPr>
              <a:t>センター</a:t>
            </a:r>
            <a:r>
              <a:rPr lang="ja-JP" altLang="ja-JP" sz="1400" dirty="0">
                <a:latin typeface="Meiryo UI" panose="020B0604030504040204" pitchFamily="50" charset="-128"/>
                <a:ea typeface="Meiryo UI" panose="020B0604030504040204" pitchFamily="50" charset="-128"/>
              </a:rPr>
              <a:t>は</a:t>
            </a:r>
            <a:r>
              <a:rPr lang="en-US" altLang="ja-JP" sz="1400" dirty="0">
                <a:latin typeface="Meiryo UI" panose="020B0604030504040204" pitchFamily="50" charset="-128"/>
                <a:ea typeface="Meiryo UI" panose="020B0604030504040204" pitchFamily="50" charset="-128"/>
              </a:rPr>
              <a:t>4</a:t>
            </a:r>
            <a:r>
              <a:rPr lang="ja-JP" altLang="ja-JP" sz="1400" dirty="0">
                <a:latin typeface="Meiryo UI" panose="020B0604030504040204" pitchFamily="50" charset="-128"/>
                <a:ea typeface="Meiryo UI" panose="020B0604030504040204" pitchFamily="50" charset="-128"/>
              </a:rPr>
              <a:t>割</a:t>
            </a:r>
            <a:r>
              <a:rPr lang="ja-JP" altLang="ja-JP" sz="1400" dirty="0" smtClean="0">
                <a:latin typeface="Meiryo UI" panose="020B0604030504040204" pitchFamily="50" charset="-128"/>
                <a:ea typeface="Meiryo UI" panose="020B0604030504040204" pitchFamily="50" charset="-128"/>
              </a:rPr>
              <a:t>程度</a:t>
            </a:r>
            <a:r>
              <a:rPr lang="ja-JP" altLang="en-US" sz="1400" dirty="0">
                <a:latin typeface="Meiryo UI" panose="020B0604030504040204" pitchFamily="50" charset="-128"/>
                <a:ea typeface="Meiryo UI" panose="020B0604030504040204" pitchFamily="50" charset="-128"/>
              </a:rPr>
              <a:t>である</a:t>
            </a:r>
            <a:r>
              <a:rPr lang="ja-JP" altLang="en-US" sz="1400" dirty="0" smtClean="0">
                <a:latin typeface="Meiryo UI" panose="020B0604030504040204" pitchFamily="50" charset="-128"/>
                <a:ea typeface="Meiryo UI" panose="020B0604030504040204" pitchFamily="50" charset="-128"/>
              </a:rPr>
              <a:t>。</a:t>
            </a:r>
            <a:endParaRPr lang="ja-JP" altLang="ja-JP" sz="1400" dirty="0">
              <a:latin typeface="Meiryo UI" panose="020B0604030504040204" pitchFamily="50" charset="-128"/>
              <a:ea typeface="Meiryo UI" panose="020B0604030504040204"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959842284"/>
              </p:ext>
            </p:extLst>
          </p:nvPr>
        </p:nvGraphicFramePr>
        <p:xfrm>
          <a:off x="927847" y="2259105"/>
          <a:ext cx="7935871" cy="4432416"/>
        </p:xfrm>
        <a:graphic>
          <a:graphicData uri="http://schemas.openxmlformats.org/drawingml/2006/chart">
            <c:chart xmlns:c="http://schemas.openxmlformats.org/drawingml/2006/chart" xmlns:r="http://schemas.openxmlformats.org/officeDocument/2006/relationships" r:id="rId2"/>
          </a:graphicData>
        </a:graphic>
      </p:graphicFrame>
      <p:sp>
        <p:nvSpPr>
          <p:cNvPr id="2" name="スライド番号プレースホルダー 1"/>
          <p:cNvSpPr>
            <a:spLocks noGrp="1"/>
          </p:cNvSpPr>
          <p:nvPr>
            <p:ph type="sldNum" sz="quarter" idx="12"/>
          </p:nvPr>
        </p:nvSpPr>
        <p:spPr>
          <a:xfrm>
            <a:off x="6457950" y="6485141"/>
            <a:ext cx="2057400" cy="365125"/>
          </a:xfrm>
        </p:spPr>
        <p:txBody>
          <a:bodyPr/>
          <a:lstStyle/>
          <a:p>
            <a:fld id="{814C26D9-F957-4342-B5C6-D93010B49845}" type="slidenum">
              <a:rPr kumimoji="1" lang="ja-JP" altLang="en-US" smtClean="0"/>
              <a:t>8</a:t>
            </a:fld>
            <a:endParaRPr kumimoji="1" lang="ja-JP" altLang="en-US" dirty="0"/>
          </a:p>
        </p:txBody>
      </p:sp>
    </p:spTree>
    <p:extLst>
      <p:ext uri="{BB962C8B-B14F-4D97-AF65-F5344CB8AC3E}">
        <p14:creationId xmlns:p14="http://schemas.microsoft.com/office/powerpoint/2010/main" val="1139451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567554109"/>
              </p:ext>
            </p:extLst>
          </p:nvPr>
        </p:nvGraphicFramePr>
        <p:xfrm>
          <a:off x="268941" y="156456"/>
          <a:ext cx="8777567" cy="408320"/>
        </p:xfrm>
        <a:graphic>
          <a:graphicData uri="http://schemas.openxmlformats.org/drawingml/2006/table">
            <a:tbl>
              <a:tblPr firstRow="1" bandRow="1">
                <a:tableStyleId>{5C22544A-7EE6-4342-B048-85BDC9FD1C3A}</a:tableStyleId>
              </a:tblPr>
              <a:tblGrid>
                <a:gridCol w="8777567">
                  <a:extLst>
                    <a:ext uri="{9D8B030D-6E8A-4147-A177-3AD203B41FA5}">
                      <a16:colId xmlns:a16="http://schemas.microsoft.com/office/drawing/2014/main" val="3360651160"/>
                    </a:ext>
                  </a:extLst>
                </a:gridCol>
              </a:tblGrid>
              <a:tr h="408320">
                <a:tc>
                  <a:txBody>
                    <a:bodyPr/>
                    <a:lstStyle/>
                    <a:p>
                      <a:r>
                        <a:rPr kumimoji="1" lang="en-US" altLang="ja-JP" b="0" dirty="0" smtClean="0">
                          <a:solidFill>
                            <a:schemeClr val="tx1"/>
                          </a:solidFill>
                          <a:latin typeface="Meiryo UI" panose="020B0604030504040204" pitchFamily="50" charset="-128"/>
                          <a:ea typeface="Meiryo UI" panose="020B0604030504040204" pitchFamily="50" charset="-128"/>
                        </a:rPr>
                        <a:t>(7)</a:t>
                      </a:r>
                      <a:r>
                        <a:rPr kumimoji="1" lang="ja-JP" altLang="en-US" b="0" dirty="0" smtClean="0">
                          <a:solidFill>
                            <a:schemeClr val="tx1"/>
                          </a:solidFill>
                          <a:latin typeface="Meiryo UI" panose="020B0604030504040204" pitchFamily="50" charset="-128"/>
                          <a:ea typeface="Meiryo UI" panose="020B0604030504040204" pitchFamily="50" charset="-128"/>
                        </a:rPr>
                        <a:t>　児童発達支援センターが実施するコンサルテーション、助言等による支援先関係機関</a:t>
                      </a:r>
                      <a:endParaRPr kumimoji="1" lang="en-US" altLang="ja-JP" b="0" dirty="0" smtClean="0">
                        <a:solidFill>
                          <a:schemeClr val="tx1"/>
                        </a:solidFill>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4569954"/>
                  </a:ext>
                </a:extLst>
              </a:tr>
            </a:tbl>
          </a:graphicData>
        </a:graphic>
      </p:graphicFrame>
      <p:sp>
        <p:nvSpPr>
          <p:cNvPr id="7" name="正方形/長方形 6"/>
          <p:cNvSpPr/>
          <p:nvPr/>
        </p:nvSpPr>
        <p:spPr>
          <a:xfrm>
            <a:off x="528602" y="713831"/>
            <a:ext cx="8118661" cy="1372546"/>
          </a:xfrm>
          <a:prstGeom prst="rect">
            <a:avLst/>
          </a:prstGeom>
          <a:solidFill>
            <a:schemeClr val="accent4">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174625" indent="-174625"/>
            <a:r>
              <a:rPr lang="ja-JP" altLang="ja-JP" sz="1400" dirty="0" smtClean="0">
                <a:latin typeface="Meiryo UI" panose="020B0604030504040204" pitchFamily="50" charset="-128"/>
                <a:ea typeface="Meiryo UI" panose="020B0604030504040204" pitchFamily="50" charset="-128"/>
              </a:rPr>
              <a:t>〇</a:t>
            </a:r>
            <a:r>
              <a:rPr lang="ja-JP" altLang="en-US" sz="1400" dirty="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a:t>
            </a:r>
            <a:r>
              <a:rPr lang="ja-JP" altLang="ja-JP" sz="1400" dirty="0">
                <a:latin typeface="Meiryo UI" panose="020B0604030504040204" pitchFamily="50" charset="-128"/>
                <a:ea typeface="Meiryo UI" panose="020B0604030504040204" pitchFamily="50" charset="-128"/>
              </a:rPr>
              <a:t>保育所、幼稚園、認定こども園」に対しては</a:t>
            </a:r>
            <a:r>
              <a:rPr lang="en-US" altLang="ja-JP" sz="1400" dirty="0">
                <a:latin typeface="Meiryo UI" panose="020B0604030504040204" pitchFamily="50" charset="-128"/>
                <a:ea typeface="Meiryo UI" panose="020B0604030504040204" pitchFamily="50" charset="-128"/>
              </a:rPr>
              <a:t>7</a:t>
            </a:r>
            <a:r>
              <a:rPr lang="ja-JP" altLang="ja-JP" sz="1400" dirty="0">
                <a:latin typeface="Meiryo UI" panose="020B0604030504040204" pitchFamily="50" charset="-128"/>
                <a:ea typeface="Meiryo UI" panose="020B0604030504040204" pitchFamily="50" charset="-128"/>
              </a:rPr>
              <a:t>割以上、「小学校」に対しては</a:t>
            </a:r>
            <a:r>
              <a:rPr lang="en-US" altLang="ja-JP" sz="1400" dirty="0">
                <a:latin typeface="Meiryo UI" panose="020B0604030504040204" pitchFamily="50" charset="-128"/>
                <a:ea typeface="Meiryo UI" panose="020B0604030504040204" pitchFamily="50" charset="-128"/>
              </a:rPr>
              <a:t>6</a:t>
            </a:r>
            <a:r>
              <a:rPr lang="ja-JP" altLang="ja-JP" sz="1400" dirty="0">
                <a:latin typeface="Meiryo UI" panose="020B0604030504040204" pitchFamily="50" charset="-128"/>
                <a:ea typeface="Meiryo UI" panose="020B0604030504040204" pitchFamily="50" charset="-128"/>
              </a:rPr>
              <a:t>割の</a:t>
            </a:r>
            <a:r>
              <a:rPr lang="ja-JP" altLang="ja-JP" sz="1400" dirty="0" smtClean="0">
                <a:latin typeface="Meiryo UI" panose="020B0604030504040204" pitchFamily="50" charset="-128"/>
                <a:ea typeface="Meiryo UI" panose="020B0604030504040204" pitchFamily="50" charset="-128"/>
              </a:rPr>
              <a:t>センターが</a:t>
            </a:r>
            <a:r>
              <a:rPr lang="ja-JP" altLang="ja-JP" sz="1400" dirty="0">
                <a:latin typeface="Meiryo UI" panose="020B0604030504040204" pitchFamily="50" charset="-128"/>
                <a:ea typeface="Meiryo UI" panose="020B0604030504040204" pitchFamily="50" charset="-128"/>
              </a:rPr>
              <a:t>コンサルテーションを行って</a:t>
            </a:r>
            <a:r>
              <a:rPr lang="ja-JP" altLang="ja-JP" sz="1400" dirty="0" smtClean="0">
                <a:latin typeface="Meiryo UI" panose="020B0604030504040204" pitchFamily="50" charset="-128"/>
                <a:ea typeface="Meiryo UI" panose="020B0604030504040204" pitchFamily="50" charset="-128"/>
              </a:rPr>
              <a:t>い</a:t>
            </a:r>
            <a:r>
              <a:rPr lang="ja-JP" altLang="en-US" sz="1400" dirty="0" smtClean="0">
                <a:latin typeface="Meiryo UI" panose="020B0604030504040204" pitchFamily="50" charset="-128"/>
                <a:ea typeface="Meiryo UI" panose="020B0604030504040204" pitchFamily="50" charset="-128"/>
              </a:rPr>
              <a:t>る</a:t>
            </a:r>
            <a:r>
              <a:rPr lang="ja-JP" altLang="ja-JP"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pPr marL="174625" indent="-174625"/>
            <a:endParaRPr lang="ja-JP" altLang="ja-JP" sz="1400" dirty="0">
              <a:latin typeface="Meiryo UI" panose="020B0604030504040204" pitchFamily="50" charset="-128"/>
              <a:ea typeface="Meiryo UI" panose="020B0604030504040204" pitchFamily="50" charset="-128"/>
            </a:endParaRPr>
          </a:p>
          <a:p>
            <a:pPr marL="174625" indent="-174625"/>
            <a:r>
              <a:rPr lang="ja-JP" altLang="ja-JP" sz="1400" dirty="0" smtClean="0">
                <a:latin typeface="Meiryo UI" panose="020B0604030504040204" pitchFamily="50" charset="-128"/>
                <a:ea typeface="Meiryo UI" panose="020B0604030504040204" pitchFamily="50" charset="-128"/>
              </a:rPr>
              <a:t>〇</a:t>
            </a:r>
            <a:r>
              <a:rPr lang="ja-JP" altLang="en-US" sz="1400" dirty="0">
                <a:latin typeface="Meiryo UI" panose="020B0604030504040204" pitchFamily="50" charset="-128"/>
                <a:ea typeface="Meiryo UI" panose="020B0604030504040204" pitchFamily="50" charset="-128"/>
              </a:rPr>
              <a:t>　</a:t>
            </a:r>
            <a:r>
              <a:rPr lang="ja-JP" altLang="ja-JP" sz="1400" dirty="0" smtClean="0">
                <a:latin typeface="Meiryo UI" panose="020B0604030504040204" pitchFamily="50" charset="-128"/>
                <a:ea typeface="Meiryo UI" panose="020B0604030504040204" pitchFamily="50" charset="-128"/>
              </a:rPr>
              <a:t>児童</a:t>
            </a:r>
            <a:r>
              <a:rPr lang="ja-JP" altLang="ja-JP" sz="1400" dirty="0">
                <a:latin typeface="Meiryo UI" panose="020B0604030504040204" pitchFamily="50" charset="-128"/>
                <a:ea typeface="Meiryo UI" panose="020B0604030504040204" pitchFamily="50" charset="-128"/>
              </a:rPr>
              <a:t>発達支援事業所や放課後等デイサービス事業所等への助言を行っているセンターは</a:t>
            </a:r>
            <a:r>
              <a:rPr lang="en-US" altLang="ja-JP" sz="1400" dirty="0" smtClean="0">
                <a:latin typeface="Meiryo UI" panose="020B0604030504040204" pitchFamily="50" charset="-128"/>
                <a:ea typeface="Meiryo UI" panose="020B0604030504040204" pitchFamily="50" charset="-128"/>
              </a:rPr>
              <a:t>4</a:t>
            </a:r>
            <a:r>
              <a:rPr lang="ja-JP" altLang="ja-JP" sz="1400" dirty="0" smtClean="0">
                <a:latin typeface="Meiryo UI" panose="020B0604030504040204" pitchFamily="50" charset="-128"/>
                <a:ea typeface="Meiryo UI" panose="020B0604030504040204" pitchFamily="50" charset="-128"/>
              </a:rPr>
              <a:t>割</a:t>
            </a:r>
            <a:r>
              <a:rPr lang="ja-JP" altLang="ja-JP" sz="1400" dirty="0">
                <a:latin typeface="Meiryo UI" panose="020B0604030504040204" pitchFamily="50" charset="-128"/>
                <a:ea typeface="Meiryo UI" panose="020B0604030504040204" pitchFamily="50" charset="-128"/>
              </a:rPr>
              <a:t>程度である。</a:t>
            </a:r>
          </a:p>
        </p:txBody>
      </p:sp>
      <p:graphicFrame>
        <p:nvGraphicFramePr>
          <p:cNvPr id="12" name="グラフ 11"/>
          <p:cNvGraphicFramePr>
            <a:graphicFrameLocks/>
          </p:cNvGraphicFramePr>
          <p:nvPr>
            <p:extLst>
              <p:ext uri="{D42A27DB-BD31-4B8C-83A1-F6EECF244321}">
                <p14:modId xmlns:p14="http://schemas.microsoft.com/office/powerpoint/2010/main" val="3733575296"/>
              </p:ext>
            </p:extLst>
          </p:nvPr>
        </p:nvGraphicFramePr>
        <p:xfrm>
          <a:off x="1030310" y="2259106"/>
          <a:ext cx="7781608" cy="4283362"/>
        </p:xfrm>
        <a:graphic>
          <a:graphicData uri="http://schemas.openxmlformats.org/drawingml/2006/chart">
            <c:chart xmlns:c="http://schemas.openxmlformats.org/drawingml/2006/chart" xmlns:r="http://schemas.openxmlformats.org/officeDocument/2006/relationships" r:id="rId2"/>
          </a:graphicData>
        </a:graphic>
      </p:graphicFrame>
      <p:sp>
        <p:nvSpPr>
          <p:cNvPr id="2" name="スライド番号プレースホルダー 1"/>
          <p:cNvSpPr>
            <a:spLocks noGrp="1"/>
          </p:cNvSpPr>
          <p:nvPr>
            <p:ph type="sldNum" sz="quarter" idx="12"/>
          </p:nvPr>
        </p:nvSpPr>
        <p:spPr/>
        <p:txBody>
          <a:bodyPr/>
          <a:lstStyle/>
          <a:p>
            <a:fld id="{814C26D9-F957-4342-B5C6-D93010B49845}" type="slidenum">
              <a:rPr kumimoji="1" lang="ja-JP" altLang="en-US" smtClean="0"/>
              <a:t>9</a:t>
            </a:fld>
            <a:endParaRPr kumimoji="1" lang="ja-JP" altLang="en-US"/>
          </a:p>
        </p:txBody>
      </p:sp>
    </p:spTree>
    <p:extLst>
      <p:ext uri="{BB962C8B-B14F-4D97-AF65-F5344CB8AC3E}">
        <p14:creationId xmlns:p14="http://schemas.microsoft.com/office/powerpoint/2010/main" val="517243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2364</TotalTime>
  <Words>6184</Words>
  <Application>Microsoft Office PowerPoint</Application>
  <PresentationFormat>画面に合わせる (4:3)</PresentationFormat>
  <Paragraphs>320</Paragraphs>
  <Slides>26</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26</vt:i4>
      </vt:variant>
    </vt:vector>
  </HeadingPairs>
  <TitlesOfParts>
    <vt:vector size="38" baseType="lpstr">
      <vt:lpstr>BIZ UDPゴシック</vt:lpstr>
      <vt:lpstr>HG丸ｺﾞｼｯｸM-PRO</vt:lpstr>
      <vt:lpstr>Meiryo UI</vt:lpstr>
      <vt:lpstr>ＭＳ 明朝</vt:lpstr>
      <vt:lpstr>游ゴシック</vt:lpstr>
      <vt:lpstr>游ゴシック Light</vt:lpstr>
      <vt:lpstr>Arial</vt:lpstr>
      <vt:lpstr>Calibri</vt:lpstr>
      <vt:lpstr>Calibri Light</vt:lpstr>
      <vt:lpstr>Century</vt:lpstr>
      <vt:lpstr>Times New Roman</vt:lpstr>
      <vt:lpstr>Office テーマ</vt:lpstr>
      <vt:lpstr>児童発達支援センターの確保等に関する市町村調査結果</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児童発達支援センターの確保等に関する市町村調査結果（速報）</dc:title>
  <dc:creator>筒浦　康正</dc:creator>
  <cp:lastModifiedBy>内藤　友恵</cp:lastModifiedBy>
  <cp:revision>164</cp:revision>
  <cp:lastPrinted>2023-03-29T00:11:22Z</cp:lastPrinted>
  <dcterms:created xsi:type="dcterms:W3CDTF">2022-10-14T00:35:29Z</dcterms:created>
  <dcterms:modified xsi:type="dcterms:W3CDTF">2023-07-24T01:07:30Z</dcterms:modified>
</cp:coreProperties>
</file>