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0" r:id="rId2"/>
    <p:sldId id="271" r:id="rId3"/>
    <p:sldId id="277" r:id="rId4"/>
    <p:sldId id="272" r:id="rId5"/>
    <p:sldId id="274" r:id="rId6"/>
    <p:sldId id="275" r:id="rId7"/>
    <p:sldId id="276" r:id="rId8"/>
    <p:sldId id="264" r:id="rId9"/>
    <p:sldId id="265" r:id="rId10"/>
    <p:sldId id="278" r:id="rId11"/>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ea"/>
                <a:ea typeface="+mn-ea"/>
                <a:cs typeface="+mn-cs"/>
              </a:defRPr>
            </a:pPr>
            <a:r>
              <a:rPr lang="ja-JP" altLang="en-US" sz="1300" dirty="0">
                <a:latin typeface="+mn-ea"/>
                <a:ea typeface="+mn-ea"/>
              </a:rPr>
              <a:t>発達支援拠点における機関支援</a:t>
            </a:r>
            <a:r>
              <a:rPr lang="ja-JP" altLang="en-US" sz="1300" dirty="0" smtClean="0">
                <a:latin typeface="+mn-ea"/>
                <a:ea typeface="+mn-ea"/>
              </a:rPr>
              <a:t>実施機関数</a:t>
            </a:r>
            <a:endParaRPr lang="ja-JP" altLang="en-US" sz="1300" dirty="0">
              <a:latin typeface="+mn-ea"/>
              <a:ea typeface="+mn-ea"/>
            </a:endParaRPr>
          </a:p>
        </c:rich>
      </c:tx>
      <c:overlay val="0"/>
      <c:spPr>
        <a:noFill/>
        <a:ln>
          <a:noFill/>
        </a:ln>
        <a:effectLst/>
      </c:spPr>
      <c:txPr>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ea"/>
              <a:ea typeface="+mn-ea"/>
              <a:cs typeface="+mn-cs"/>
            </a:defRPr>
          </a:pPr>
          <a:endParaRPr lang="ja-JP"/>
        </a:p>
      </c:txPr>
    </c:title>
    <c:autoTitleDeleted val="0"/>
    <c:plotArea>
      <c:layout/>
      <c:barChart>
        <c:barDir val="col"/>
        <c:grouping val="stacked"/>
        <c:varyColors val="0"/>
        <c:ser>
          <c:idx val="0"/>
          <c:order val="0"/>
          <c:tx>
            <c:strRef>
              <c:f>Sheet1!$A$2</c:f>
              <c:strCache>
                <c:ptCount val="1"/>
                <c:pt idx="0">
                  <c:v>障がい児通所支援事業所</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H27</c:v>
                </c:pt>
                <c:pt idx="1">
                  <c:v>H28</c:v>
                </c:pt>
                <c:pt idx="2">
                  <c:v>H29</c:v>
                </c:pt>
                <c:pt idx="3">
                  <c:v>H30</c:v>
                </c:pt>
                <c:pt idx="4">
                  <c:v>R１</c:v>
                </c:pt>
                <c:pt idx="5">
                  <c:v>R２</c:v>
                </c:pt>
                <c:pt idx="6">
                  <c:v>R３</c:v>
                </c:pt>
                <c:pt idx="7">
                  <c:v>R4</c:v>
                </c:pt>
              </c:strCache>
            </c:strRef>
          </c:cat>
          <c:val>
            <c:numRef>
              <c:f>Sheet1!$B$2:$I$2</c:f>
              <c:numCache>
                <c:formatCode>General</c:formatCode>
                <c:ptCount val="8"/>
                <c:pt idx="0">
                  <c:v>38</c:v>
                </c:pt>
                <c:pt idx="1">
                  <c:v>61</c:v>
                </c:pt>
                <c:pt idx="2">
                  <c:v>73</c:v>
                </c:pt>
                <c:pt idx="3">
                  <c:v>82</c:v>
                </c:pt>
                <c:pt idx="4">
                  <c:v>99</c:v>
                </c:pt>
                <c:pt idx="5">
                  <c:v>94</c:v>
                </c:pt>
                <c:pt idx="6">
                  <c:v>131</c:v>
                </c:pt>
                <c:pt idx="7">
                  <c:v>133</c:v>
                </c:pt>
              </c:numCache>
            </c:numRef>
          </c:val>
          <c:extLst>
            <c:ext xmlns:c16="http://schemas.microsoft.com/office/drawing/2014/chart" uri="{C3380CC4-5D6E-409C-BE32-E72D297353CC}">
              <c16:uniqueId val="{00000000-6362-4626-A3CF-E7D752550604}"/>
            </c:ext>
          </c:extLst>
        </c:ser>
        <c:ser>
          <c:idx val="1"/>
          <c:order val="1"/>
          <c:tx>
            <c:strRef>
              <c:f>Sheet1!$A$3</c:f>
              <c:strCache>
                <c:ptCount val="1"/>
                <c:pt idx="0">
                  <c:v>学校</c:v>
                </c:pt>
              </c:strCache>
            </c:strRef>
          </c:tx>
          <c:spPr>
            <a:solidFill>
              <a:schemeClr val="accent4">
                <a:lumMod val="60000"/>
                <a:lumOff val="40000"/>
              </a:schemeClr>
            </a:solidFill>
            <a:ln>
              <a:noFill/>
            </a:ln>
            <a:effectLst/>
          </c:spPr>
          <c:invertIfNegative val="0"/>
          <c:dLbls>
            <c:spPr>
              <a:solidFill>
                <a:schemeClr val="accent4">
                  <a:lumMod val="60000"/>
                  <a:lumOff val="40000"/>
                </a:scheme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H27</c:v>
                </c:pt>
                <c:pt idx="1">
                  <c:v>H28</c:v>
                </c:pt>
                <c:pt idx="2">
                  <c:v>H29</c:v>
                </c:pt>
                <c:pt idx="3">
                  <c:v>H30</c:v>
                </c:pt>
                <c:pt idx="4">
                  <c:v>R１</c:v>
                </c:pt>
                <c:pt idx="5">
                  <c:v>R２</c:v>
                </c:pt>
                <c:pt idx="6">
                  <c:v>R３</c:v>
                </c:pt>
                <c:pt idx="7">
                  <c:v>R4</c:v>
                </c:pt>
              </c:strCache>
            </c:strRef>
          </c:cat>
          <c:val>
            <c:numRef>
              <c:f>Sheet1!$B$3:$I$3</c:f>
              <c:numCache>
                <c:formatCode>General</c:formatCode>
                <c:ptCount val="8"/>
                <c:pt idx="6">
                  <c:v>38</c:v>
                </c:pt>
                <c:pt idx="7">
                  <c:v>71</c:v>
                </c:pt>
              </c:numCache>
            </c:numRef>
          </c:val>
          <c:extLst>
            <c:ext xmlns:c16="http://schemas.microsoft.com/office/drawing/2014/chart" uri="{C3380CC4-5D6E-409C-BE32-E72D297353CC}">
              <c16:uniqueId val="{00000001-6362-4626-A3CF-E7D752550604}"/>
            </c:ext>
          </c:extLst>
        </c:ser>
        <c:dLbls>
          <c:showLegendKey val="0"/>
          <c:showVal val="0"/>
          <c:showCatName val="0"/>
          <c:showSerName val="0"/>
          <c:showPercent val="0"/>
          <c:showBubbleSize val="0"/>
        </c:dLbls>
        <c:gapWidth val="150"/>
        <c:overlap val="100"/>
        <c:axId val="1197374624"/>
        <c:axId val="1197374208"/>
      </c:barChart>
      <c:catAx>
        <c:axId val="1197374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1197374208"/>
        <c:crosses val="autoZero"/>
        <c:auto val="1"/>
        <c:lblAlgn val="ctr"/>
        <c:lblOffset val="100"/>
        <c:noMultiLvlLbl val="0"/>
      </c:catAx>
      <c:valAx>
        <c:axId val="1197374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197374624"/>
        <c:crosses val="autoZero"/>
        <c:crossBetween val="between"/>
        <c:majorUnit val="5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0" i="0" u="none" strike="noStrike" kern="1200" spc="0" baseline="0">
                <a:solidFill>
                  <a:schemeClr val="dk1"/>
                </a:solidFill>
                <a:latin typeface="+mn-lt"/>
                <a:ea typeface="+mn-ea"/>
                <a:cs typeface="+mn-cs"/>
              </a:defRPr>
            </a:pPr>
            <a:r>
              <a:rPr lang="ja-JP" sz="1300"/>
              <a:t>通所支援事業所数の推移（</a:t>
            </a:r>
            <a:r>
              <a:rPr lang="en-US" sz="1300"/>
              <a:t>H24</a:t>
            </a:r>
            <a:r>
              <a:rPr lang="ja-JP" sz="1300"/>
              <a:t>法改正時以降）</a:t>
            </a:r>
          </a:p>
        </c:rich>
      </c:tx>
      <c:overlay val="0"/>
      <c:spPr>
        <a:noFill/>
        <a:ln>
          <a:noFill/>
        </a:ln>
        <a:effectLst/>
      </c:spPr>
      <c:txPr>
        <a:bodyPr rot="0" spcFirstLastPara="1" vertOverflow="ellipsis" vert="horz" wrap="square" anchor="ctr" anchorCtr="1"/>
        <a:lstStyle/>
        <a:p>
          <a:pPr>
            <a:defRPr sz="1300" b="0" i="0" u="none" strike="noStrike" kern="1200" spc="0" baseline="0">
              <a:solidFill>
                <a:schemeClr val="dk1"/>
              </a:solidFill>
              <a:latin typeface="+mn-lt"/>
              <a:ea typeface="+mn-ea"/>
              <a:cs typeface="+mn-cs"/>
            </a:defRPr>
          </a:pPr>
          <a:endParaRPr lang="ja-JP"/>
        </a:p>
      </c:txPr>
    </c:title>
    <c:autoTitleDeleted val="0"/>
    <c:plotArea>
      <c:layout>
        <c:manualLayout>
          <c:layoutTarget val="inner"/>
          <c:xMode val="edge"/>
          <c:yMode val="edge"/>
          <c:x val="0.11397467608184103"/>
          <c:y val="0.19132307220882475"/>
          <c:w val="0.85801240629358222"/>
          <c:h val="0.56370843875406462"/>
        </c:manualLayout>
      </c:layout>
      <c:barChart>
        <c:barDir val="col"/>
        <c:grouping val="clustered"/>
        <c:varyColors val="0"/>
        <c:ser>
          <c:idx val="0"/>
          <c:order val="0"/>
          <c:tx>
            <c:strRef>
              <c:f>Sheet1!$A$2</c:f>
              <c:strCache>
                <c:ptCount val="1"/>
                <c:pt idx="0">
                  <c:v>児童発達支援</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H24</c:v>
                </c:pt>
                <c:pt idx="1">
                  <c:v>R２</c:v>
                </c:pt>
                <c:pt idx="2">
                  <c:v>R３</c:v>
                </c:pt>
                <c:pt idx="3">
                  <c:v>R４</c:v>
                </c:pt>
              </c:strCache>
            </c:strRef>
          </c:cat>
          <c:val>
            <c:numRef>
              <c:f>Sheet1!$B$2:$E$2</c:f>
              <c:numCache>
                <c:formatCode>General</c:formatCode>
                <c:ptCount val="4"/>
                <c:pt idx="0">
                  <c:v>114</c:v>
                </c:pt>
                <c:pt idx="1">
                  <c:v>585</c:v>
                </c:pt>
                <c:pt idx="2">
                  <c:v>835</c:v>
                </c:pt>
                <c:pt idx="3">
                  <c:v>833</c:v>
                </c:pt>
              </c:numCache>
            </c:numRef>
          </c:val>
          <c:extLst>
            <c:ext xmlns:c16="http://schemas.microsoft.com/office/drawing/2014/chart" uri="{C3380CC4-5D6E-409C-BE32-E72D297353CC}">
              <c16:uniqueId val="{00000000-959A-4673-B315-7CAFFFCF2BDE}"/>
            </c:ext>
          </c:extLst>
        </c:ser>
        <c:ser>
          <c:idx val="1"/>
          <c:order val="1"/>
          <c:tx>
            <c:strRef>
              <c:f>Sheet1!$A$3</c:f>
              <c:strCache>
                <c:ptCount val="1"/>
                <c:pt idx="0">
                  <c:v>放課後等デイサービス</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H24</c:v>
                </c:pt>
                <c:pt idx="1">
                  <c:v>R２</c:v>
                </c:pt>
                <c:pt idx="2">
                  <c:v>R３</c:v>
                </c:pt>
                <c:pt idx="3">
                  <c:v>R４</c:v>
                </c:pt>
              </c:strCache>
            </c:strRef>
          </c:cat>
          <c:val>
            <c:numRef>
              <c:f>Sheet1!$B$3:$E$3</c:f>
              <c:numCache>
                <c:formatCode>General</c:formatCode>
                <c:ptCount val="4"/>
                <c:pt idx="0">
                  <c:v>85</c:v>
                </c:pt>
                <c:pt idx="1">
                  <c:v>811</c:v>
                </c:pt>
                <c:pt idx="2">
                  <c:v>1143</c:v>
                </c:pt>
                <c:pt idx="3">
                  <c:v>1024</c:v>
                </c:pt>
              </c:numCache>
            </c:numRef>
          </c:val>
          <c:extLst>
            <c:ext xmlns:c16="http://schemas.microsoft.com/office/drawing/2014/chart" uri="{C3380CC4-5D6E-409C-BE32-E72D297353CC}">
              <c16:uniqueId val="{00000001-959A-4673-B315-7CAFFFCF2BDE}"/>
            </c:ext>
          </c:extLst>
        </c:ser>
        <c:dLbls>
          <c:showLegendKey val="0"/>
          <c:showVal val="0"/>
          <c:showCatName val="0"/>
          <c:showSerName val="0"/>
          <c:showPercent val="0"/>
          <c:showBubbleSize val="0"/>
        </c:dLbls>
        <c:gapWidth val="219"/>
        <c:overlap val="-27"/>
        <c:axId val="1346797664"/>
        <c:axId val="1346793920"/>
      </c:barChart>
      <c:catAx>
        <c:axId val="134679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dk1"/>
                </a:solidFill>
                <a:latin typeface="+mn-lt"/>
                <a:ea typeface="+mn-ea"/>
                <a:cs typeface="+mn-cs"/>
              </a:defRPr>
            </a:pPr>
            <a:endParaRPr lang="ja-JP"/>
          </a:p>
        </c:txPr>
        <c:crossAx val="1346793920"/>
        <c:crosses val="autoZero"/>
        <c:auto val="1"/>
        <c:lblAlgn val="ctr"/>
        <c:lblOffset val="100"/>
        <c:noMultiLvlLbl val="0"/>
      </c:catAx>
      <c:valAx>
        <c:axId val="1346793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crossAx val="1346797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dk1"/>
              </a:solidFill>
              <a:latin typeface="+mn-ea"/>
              <a:ea typeface="+mn-ea"/>
              <a:cs typeface="+mn-cs"/>
            </a:defRPr>
          </a:pPr>
          <a:endParaRPr lang="ja-JP"/>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dk1"/>
                </a:solidFill>
                <a:latin typeface="+mn-lt"/>
                <a:ea typeface="+mn-ea"/>
                <a:cs typeface="+mn-cs"/>
              </a:defRPr>
            </a:pPr>
            <a:r>
              <a:rPr lang="ja-JP"/>
              <a:t>通所支援事業所利用者数の推移（一月平均（人）</a:t>
            </a:r>
            <a:r>
              <a:rPr lang="en-US"/>
              <a:t>※</a:t>
            </a:r>
            <a:r>
              <a:rPr lang="ja-JP"/>
              <a:t>全国）</a:t>
            </a: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dk1"/>
              </a:solidFill>
              <a:latin typeface="+mn-lt"/>
              <a:ea typeface="+mn-ea"/>
              <a:cs typeface="+mn-cs"/>
            </a:defRPr>
          </a:pPr>
          <a:endParaRPr lang="ja-JP"/>
        </a:p>
      </c:txPr>
    </c:title>
    <c:autoTitleDeleted val="0"/>
    <c:plotArea>
      <c:layout/>
      <c:barChart>
        <c:barDir val="col"/>
        <c:grouping val="clustered"/>
        <c:varyColors val="0"/>
        <c:ser>
          <c:idx val="0"/>
          <c:order val="0"/>
          <c:tx>
            <c:strRef>
              <c:f>Sheet1!$B$5</c:f>
              <c:strCache>
                <c:ptCount val="1"/>
                <c:pt idx="0">
                  <c:v>児童発達支援</c:v>
                </c:pt>
              </c:strCache>
            </c:strRef>
          </c:tx>
          <c:spPr>
            <a:solidFill>
              <a:schemeClr val="accent1"/>
            </a:solidFill>
            <a:ln>
              <a:noFill/>
            </a:ln>
            <a:effectLst/>
          </c:spPr>
          <c:invertIfNegative val="0"/>
          <c:cat>
            <c:strRef>
              <c:f>Sheet1!$C$4:$L$4</c:f>
              <c:strCache>
                <c:ptCount val="10"/>
                <c:pt idx="0">
                  <c:v>H24</c:v>
                </c:pt>
                <c:pt idx="1">
                  <c:v>H25</c:v>
                </c:pt>
                <c:pt idx="2">
                  <c:v>H26</c:v>
                </c:pt>
                <c:pt idx="3">
                  <c:v>H27</c:v>
                </c:pt>
                <c:pt idx="4">
                  <c:v>H28</c:v>
                </c:pt>
                <c:pt idx="5">
                  <c:v>H29</c:v>
                </c:pt>
                <c:pt idx="6">
                  <c:v>H30</c:v>
                </c:pt>
                <c:pt idx="7">
                  <c:v>R1</c:v>
                </c:pt>
                <c:pt idx="8">
                  <c:v>R2</c:v>
                </c:pt>
                <c:pt idx="9">
                  <c:v>R3</c:v>
                </c:pt>
              </c:strCache>
            </c:strRef>
          </c:cat>
          <c:val>
            <c:numRef>
              <c:f>Sheet1!$C$5:$L$5</c:f>
              <c:numCache>
                <c:formatCode>General</c:formatCode>
                <c:ptCount val="10"/>
                <c:pt idx="0">
                  <c:v>47074</c:v>
                </c:pt>
                <c:pt idx="1">
                  <c:v>59017</c:v>
                </c:pt>
                <c:pt idx="2">
                  <c:v>66709</c:v>
                </c:pt>
                <c:pt idx="3">
                  <c:v>74277</c:v>
                </c:pt>
                <c:pt idx="4">
                  <c:v>82888</c:v>
                </c:pt>
                <c:pt idx="5">
                  <c:v>92657</c:v>
                </c:pt>
                <c:pt idx="6">
                  <c:v>102907</c:v>
                </c:pt>
                <c:pt idx="7">
                  <c:v>111792</c:v>
                </c:pt>
                <c:pt idx="8">
                  <c:v>118850</c:v>
                </c:pt>
                <c:pt idx="9">
                  <c:v>136422</c:v>
                </c:pt>
              </c:numCache>
            </c:numRef>
          </c:val>
          <c:extLst>
            <c:ext xmlns:c16="http://schemas.microsoft.com/office/drawing/2014/chart" uri="{C3380CC4-5D6E-409C-BE32-E72D297353CC}">
              <c16:uniqueId val="{00000000-B266-4E02-BE57-8A26CAB1B289}"/>
            </c:ext>
          </c:extLst>
        </c:ser>
        <c:ser>
          <c:idx val="1"/>
          <c:order val="1"/>
          <c:tx>
            <c:strRef>
              <c:f>Sheet1!$B$6</c:f>
              <c:strCache>
                <c:ptCount val="1"/>
                <c:pt idx="0">
                  <c:v>放課後等デイサービス</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Sheet1!$C$4:$L$4</c:f>
              <c:strCache>
                <c:ptCount val="10"/>
                <c:pt idx="0">
                  <c:v>H24</c:v>
                </c:pt>
                <c:pt idx="1">
                  <c:v>H25</c:v>
                </c:pt>
                <c:pt idx="2">
                  <c:v>H26</c:v>
                </c:pt>
                <c:pt idx="3">
                  <c:v>H27</c:v>
                </c:pt>
                <c:pt idx="4">
                  <c:v>H28</c:v>
                </c:pt>
                <c:pt idx="5">
                  <c:v>H29</c:v>
                </c:pt>
                <c:pt idx="6">
                  <c:v>H30</c:v>
                </c:pt>
                <c:pt idx="7">
                  <c:v>R1</c:v>
                </c:pt>
                <c:pt idx="8">
                  <c:v>R2</c:v>
                </c:pt>
                <c:pt idx="9">
                  <c:v>R3</c:v>
                </c:pt>
              </c:strCache>
            </c:strRef>
          </c:cat>
          <c:val>
            <c:numRef>
              <c:f>Sheet1!$C$6:$L$6</c:f>
              <c:numCache>
                <c:formatCode>General</c:formatCode>
                <c:ptCount val="10"/>
                <c:pt idx="0">
                  <c:v>53590</c:v>
                </c:pt>
                <c:pt idx="1">
                  <c:v>68035</c:v>
                </c:pt>
                <c:pt idx="2">
                  <c:v>88360</c:v>
                </c:pt>
                <c:pt idx="3">
                  <c:v>112162</c:v>
                </c:pt>
                <c:pt idx="4">
                  <c:v>140442</c:v>
                </c:pt>
                <c:pt idx="5">
                  <c:v>170844</c:v>
                </c:pt>
                <c:pt idx="6">
                  <c:v>201803</c:v>
                </c:pt>
                <c:pt idx="7">
                  <c:v>226610</c:v>
                </c:pt>
                <c:pt idx="8">
                  <c:v>243454</c:v>
                </c:pt>
                <c:pt idx="9">
                  <c:v>274414</c:v>
                </c:pt>
              </c:numCache>
            </c:numRef>
          </c:val>
          <c:extLst>
            <c:ext xmlns:c16="http://schemas.microsoft.com/office/drawing/2014/chart" uri="{C3380CC4-5D6E-409C-BE32-E72D297353CC}">
              <c16:uniqueId val="{00000001-B266-4E02-BE57-8A26CAB1B289}"/>
            </c:ext>
          </c:extLst>
        </c:ser>
        <c:dLbls>
          <c:showLegendKey val="0"/>
          <c:showVal val="0"/>
          <c:showCatName val="0"/>
          <c:showSerName val="0"/>
          <c:showPercent val="0"/>
          <c:showBubbleSize val="0"/>
        </c:dLbls>
        <c:gapWidth val="150"/>
        <c:axId val="423438608"/>
        <c:axId val="423439024"/>
      </c:barChart>
      <c:catAx>
        <c:axId val="423438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ja-JP"/>
          </a:p>
        </c:txPr>
        <c:crossAx val="423439024"/>
        <c:crosses val="autoZero"/>
        <c:auto val="1"/>
        <c:lblAlgn val="ctr"/>
        <c:lblOffset val="100"/>
        <c:noMultiLvlLbl val="0"/>
      </c:catAx>
      <c:valAx>
        <c:axId val="423439024"/>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ja-JP"/>
          </a:p>
        </c:txPr>
        <c:crossAx val="423438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dk1"/>
              </a:solidFill>
              <a:latin typeface="+mn-ea"/>
              <a:ea typeface="+mn-ea"/>
              <a:cs typeface="+mn-cs"/>
            </a:defRPr>
          </a:pPr>
          <a:endParaRPr lang="ja-JP"/>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050">
          <a:solidFill>
            <a:schemeClr val="dk1"/>
          </a:solidFill>
          <a:latin typeface="+mn-lt"/>
          <a:ea typeface="+mn-ea"/>
          <a:cs typeface="+mn-cs"/>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Sheet1!$D$81</c:f>
              <c:strCache>
                <c:ptCount val="1"/>
                <c:pt idx="0">
                  <c:v>件数</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Sheet1!$C$88:$C$95</c:f>
              <c:strCache>
                <c:ptCount val="8"/>
                <c:pt idx="0">
                  <c:v>その他</c:v>
                </c:pt>
                <c:pt idx="1">
                  <c:v>子ども家庭センター</c:v>
                </c:pt>
                <c:pt idx="2">
                  <c:v>医療機関</c:v>
                </c:pt>
                <c:pt idx="3">
                  <c:v>事業所</c:v>
                </c:pt>
                <c:pt idx="4">
                  <c:v>学校等</c:v>
                </c:pt>
                <c:pt idx="5">
                  <c:v>保育所等</c:v>
                </c:pt>
                <c:pt idx="6">
                  <c:v>大阪府発達支援拠点</c:v>
                </c:pt>
                <c:pt idx="7">
                  <c:v>アクトおおさか</c:v>
                </c:pt>
              </c:strCache>
            </c:strRef>
          </c:cat>
          <c:val>
            <c:numRef>
              <c:f>Sheet1!$D$88:$D$95</c:f>
              <c:numCache>
                <c:formatCode>General</c:formatCode>
                <c:ptCount val="8"/>
                <c:pt idx="0">
                  <c:v>14</c:v>
                </c:pt>
                <c:pt idx="1">
                  <c:v>20</c:v>
                </c:pt>
                <c:pt idx="2">
                  <c:v>21</c:v>
                </c:pt>
                <c:pt idx="3">
                  <c:v>65</c:v>
                </c:pt>
                <c:pt idx="4">
                  <c:v>70</c:v>
                </c:pt>
                <c:pt idx="5">
                  <c:v>27</c:v>
                </c:pt>
                <c:pt idx="6">
                  <c:v>9</c:v>
                </c:pt>
                <c:pt idx="7">
                  <c:v>7</c:v>
                </c:pt>
              </c:numCache>
            </c:numRef>
          </c:val>
          <c:extLst>
            <c:ext xmlns:c16="http://schemas.microsoft.com/office/drawing/2014/chart" uri="{C3380CC4-5D6E-409C-BE32-E72D297353CC}">
              <c16:uniqueId val="{00000000-444B-44AD-94C1-407138976612}"/>
            </c:ext>
          </c:extLst>
        </c:ser>
        <c:dLbls>
          <c:showLegendKey val="0"/>
          <c:showVal val="0"/>
          <c:showCatName val="0"/>
          <c:showSerName val="0"/>
          <c:showPercent val="0"/>
          <c:showBubbleSize val="0"/>
        </c:dLbls>
        <c:gapWidth val="148"/>
        <c:axId val="49342784"/>
        <c:axId val="49353184"/>
      </c:barChart>
      <c:valAx>
        <c:axId val="493531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49342784"/>
        <c:crosses val="autoZero"/>
        <c:crossBetween val="between"/>
      </c:valAx>
      <c:catAx>
        <c:axId val="49342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49353184"/>
        <c:crosses val="autoZero"/>
        <c:auto val="1"/>
        <c:lblAlgn val="ctr"/>
        <c:lblOffset val="100"/>
        <c:noMultiLvlLbl val="0"/>
      </c:cat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86654994700322"/>
          <c:y val="2.3719685611442602E-2"/>
          <c:w val="0.69476244498566364"/>
          <c:h val="0.89033614249741211"/>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Sheet1!$C$113:$C$121</c:f>
              <c:strCache>
                <c:ptCount val="9"/>
                <c:pt idx="0">
                  <c:v>把握していない</c:v>
                </c:pt>
                <c:pt idx="1">
                  <c:v>障がい児相談支援事業所</c:v>
                </c:pt>
                <c:pt idx="2">
                  <c:v>放課後等デイサービス事業所</c:v>
                </c:pt>
                <c:pt idx="3">
                  <c:v>児童発達支援事業所</c:v>
                </c:pt>
                <c:pt idx="4">
                  <c:v>放課後児童クラブ</c:v>
                </c:pt>
                <c:pt idx="5">
                  <c:v>支援学校</c:v>
                </c:pt>
                <c:pt idx="6">
                  <c:v>中学校</c:v>
                </c:pt>
                <c:pt idx="7">
                  <c:v>小学校</c:v>
                </c:pt>
                <c:pt idx="8">
                  <c:v>保育所等</c:v>
                </c:pt>
              </c:strCache>
            </c:strRef>
          </c:cat>
          <c:val>
            <c:numRef>
              <c:f>Sheet1!$D$113:$D$121</c:f>
              <c:numCache>
                <c:formatCode>General</c:formatCode>
                <c:ptCount val="9"/>
                <c:pt idx="0">
                  <c:v>6</c:v>
                </c:pt>
                <c:pt idx="1">
                  <c:v>10</c:v>
                </c:pt>
                <c:pt idx="2">
                  <c:v>14</c:v>
                </c:pt>
                <c:pt idx="3">
                  <c:v>13</c:v>
                </c:pt>
                <c:pt idx="4">
                  <c:v>9</c:v>
                </c:pt>
                <c:pt idx="5">
                  <c:v>13</c:v>
                </c:pt>
                <c:pt idx="6">
                  <c:v>16</c:v>
                </c:pt>
                <c:pt idx="7">
                  <c:v>20</c:v>
                </c:pt>
                <c:pt idx="8">
                  <c:v>25</c:v>
                </c:pt>
              </c:numCache>
            </c:numRef>
          </c:val>
          <c:extLst>
            <c:ext xmlns:c16="http://schemas.microsoft.com/office/drawing/2014/chart" uri="{C3380CC4-5D6E-409C-BE32-E72D297353CC}">
              <c16:uniqueId val="{00000000-632C-40F5-99AC-FD48ECCE8F6F}"/>
            </c:ext>
          </c:extLst>
        </c:ser>
        <c:dLbls>
          <c:showLegendKey val="0"/>
          <c:showVal val="0"/>
          <c:showCatName val="0"/>
          <c:showSerName val="0"/>
          <c:showPercent val="0"/>
          <c:showBubbleSize val="0"/>
        </c:dLbls>
        <c:gapWidth val="150"/>
        <c:axId val="211971584"/>
        <c:axId val="211972416"/>
      </c:barChart>
      <c:catAx>
        <c:axId val="211971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211972416"/>
        <c:crosses val="autoZero"/>
        <c:auto val="1"/>
        <c:lblAlgn val="ctr"/>
        <c:lblOffset val="100"/>
        <c:noMultiLvlLbl val="0"/>
      </c:catAx>
      <c:valAx>
        <c:axId val="2119724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211971584"/>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537990031276979"/>
          <c:y val="3.2772509752578109E-2"/>
          <c:w val="0.55564544166103258"/>
          <c:h val="0.89259062115049104"/>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Sheet1!$C$131:$C$134</c:f>
              <c:strCache>
                <c:ptCount val="4"/>
                <c:pt idx="0">
                  <c:v>特になし</c:v>
                </c:pt>
                <c:pt idx="1">
                  <c:v>他の児童発達支援センターとの意見交換の場</c:v>
                </c:pt>
                <c:pt idx="2">
                  <c:v>専門的なノウハウ等によるスーパーバイズ機能</c:v>
                </c:pt>
                <c:pt idx="3">
                  <c:v>事業所支援についての研修</c:v>
                </c:pt>
              </c:strCache>
            </c:strRef>
          </c:cat>
          <c:val>
            <c:numRef>
              <c:f>Sheet1!$D$131:$D$134</c:f>
              <c:numCache>
                <c:formatCode>General</c:formatCode>
                <c:ptCount val="4"/>
                <c:pt idx="0">
                  <c:v>3</c:v>
                </c:pt>
                <c:pt idx="1">
                  <c:v>24</c:v>
                </c:pt>
                <c:pt idx="2">
                  <c:v>19</c:v>
                </c:pt>
                <c:pt idx="3">
                  <c:v>21</c:v>
                </c:pt>
              </c:numCache>
            </c:numRef>
          </c:val>
          <c:extLst>
            <c:ext xmlns:c16="http://schemas.microsoft.com/office/drawing/2014/chart" uri="{C3380CC4-5D6E-409C-BE32-E72D297353CC}">
              <c16:uniqueId val="{00000000-0EEF-4A5F-BFDF-1EA8DF1B2A73}"/>
            </c:ext>
          </c:extLst>
        </c:ser>
        <c:dLbls>
          <c:showLegendKey val="0"/>
          <c:showVal val="0"/>
          <c:showCatName val="0"/>
          <c:showSerName val="0"/>
          <c:showPercent val="0"/>
          <c:showBubbleSize val="0"/>
        </c:dLbls>
        <c:gapWidth val="182"/>
        <c:axId val="212426400"/>
        <c:axId val="212425152"/>
      </c:barChart>
      <c:catAx>
        <c:axId val="212426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212425152"/>
        <c:crosses val="autoZero"/>
        <c:auto val="1"/>
        <c:lblAlgn val="ctr"/>
        <c:lblOffset val="100"/>
        <c:noMultiLvlLbl val="0"/>
      </c:catAx>
      <c:valAx>
        <c:axId val="2124251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212426400"/>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0.27074</cdr:x>
      <cdr:y>0.52087</cdr:y>
    </cdr:from>
    <cdr:to>
      <cdr:x>0.36256</cdr:x>
      <cdr:y>0.75951</cdr:y>
    </cdr:to>
    <cdr:grpSp>
      <cdr:nvGrpSpPr>
        <cdr:cNvPr id="5" name="グループ化 4">
          <a:extLst xmlns:a="http://schemas.openxmlformats.org/drawingml/2006/main">
            <a:ext uri="{FF2B5EF4-FFF2-40B4-BE49-F238E27FC236}">
              <a16:creationId xmlns:a16="http://schemas.microsoft.com/office/drawing/2014/main" id="{93DE2964-BEAD-454D-A51C-8DDDDBB9AB5F}"/>
            </a:ext>
          </a:extLst>
        </cdr:cNvPr>
        <cdr:cNvGrpSpPr/>
      </cdr:nvGrpSpPr>
      <cdr:grpSpPr>
        <a:xfrm xmlns:a="http://schemas.openxmlformats.org/drawingml/2006/main" rot="8466638">
          <a:off x="1356126" y="1269796"/>
          <a:ext cx="459923" cy="581765"/>
          <a:chOff x="1046563" y="900584"/>
          <a:chExt cx="371061" cy="364718"/>
        </a:xfrm>
      </cdr:grpSpPr>
      <cdr:cxnSp macro="">
        <cdr:nvCxnSpPr>
          <cdr:cNvPr id="3" name="コネクタ: 曲線 2">
            <a:extLst xmlns:a="http://schemas.openxmlformats.org/drawingml/2006/main">
              <a:ext uri="{FF2B5EF4-FFF2-40B4-BE49-F238E27FC236}">
                <a16:creationId xmlns:a16="http://schemas.microsoft.com/office/drawing/2014/main" id="{6B1AB25B-F523-43E2-8038-172FDF94566F}"/>
              </a:ext>
            </a:extLst>
          </cdr:cNvPr>
          <cdr:cNvCxnSpPr/>
        </cdr:nvCxnSpPr>
        <cdr:spPr>
          <a:xfrm xmlns:a="http://schemas.openxmlformats.org/drawingml/2006/main" rot="5400000">
            <a:off x="1026543" y="920604"/>
            <a:ext cx="318335" cy="278296"/>
          </a:xfrm>
          <a:prstGeom xmlns:a="http://schemas.openxmlformats.org/drawingml/2006/main" prst="curvedConnector3">
            <a:avLst/>
          </a:prstGeom>
          <a:ln xmlns:a="http://schemas.openxmlformats.org/drawingml/2006/main">
            <a:prstDash val="sys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cxnSp macro="">
        <cdr:nvCxnSpPr>
          <cdr:cNvPr id="4" name="コネクタ: 曲線 3">
            <a:extLst xmlns:a="http://schemas.openxmlformats.org/drawingml/2006/main">
              <a:ext uri="{FF2B5EF4-FFF2-40B4-BE49-F238E27FC236}">
                <a16:creationId xmlns:a16="http://schemas.microsoft.com/office/drawing/2014/main" id="{57EBFD10-F02D-4F55-B784-E38EC4E4835C}"/>
              </a:ext>
            </a:extLst>
          </cdr:cNvPr>
          <cdr:cNvCxnSpPr/>
        </cdr:nvCxnSpPr>
        <cdr:spPr>
          <a:xfrm xmlns:a="http://schemas.openxmlformats.org/drawingml/2006/main" rot="5400000">
            <a:off x="1119308" y="966987"/>
            <a:ext cx="318335" cy="278296"/>
          </a:xfrm>
          <a:prstGeom xmlns:a="http://schemas.openxmlformats.org/drawingml/2006/main" prst="curvedConnector3">
            <a:avLst/>
          </a:prstGeom>
          <a:ln xmlns:a="http://schemas.openxmlformats.org/drawingml/2006/main">
            <a:prstDash val="sys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0258311C-38D7-4732-AFD3-42A3E829A5F8}" type="datetimeFigureOut">
              <a:rPr kumimoji="1" lang="ja-JP" altLang="en-US" smtClean="0"/>
              <a:t>2023/7/26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E41A7284-9D52-4DDE-B515-1A3D9D97C346}" type="slidenum">
              <a:rPr kumimoji="1" lang="ja-JP" altLang="en-US" smtClean="0"/>
              <a:t>‹#›</a:t>
            </a:fld>
            <a:endParaRPr kumimoji="1" lang="ja-JP" altLang="en-US"/>
          </a:p>
        </p:txBody>
      </p:sp>
    </p:spTree>
    <p:extLst>
      <p:ext uri="{BB962C8B-B14F-4D97-AF65-F5344CB8AC3E}">
        <p14:creationId xmlns:p14="http://schemas.microsoft.com/office/powerpoint/2010/main" val="160145805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F4B449C-A3CC-485E-A126-798F05ACA6A0}" type="datetime1">
              <a:rPr kumimoji="1" lang="ja-JP" altLang="en-US" smtClean="0"/>
              <a:t>2023/7/26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6B7548-3067-481A-BA2E-B2E16A31E925}" type="slidenum">
              <a:rPr kumimoji="1" lang="ja-JP" altLang="en-US" smtClean="0"/>
              <a:t>‹#›</a:t>
            </a:fld>
            <a:endParaRPr kumimoji="1" lang="ja-JP" altLang="en-US"/>
          </a:p>
        </p:txBody>
      </p:sp>
    </p:spTree>
    <p:extLst>
      <p:ext uri="{BB962C8B-B14F-4D97-AF65-F5344CB8AC3E}">
        <p14:creationId xmlns:p14="http://schemas.microsoft.com/office/powerpoint/2010/main" val="4260809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069E1BB-F3CD-42CD-9897-171979927750}" type="datetime1">
              <a:rPr kumimoji="1" lang="ja-JP" altLang="en-US" smtClean="0"/>
              <a:t>2023/7/26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6B7548-3067-481A-BA2E-B2E16A31E925}" type="slidenum">
              <a:rPr kumimoji="1" lang="ja-JP" altLang="en-US" smtClean="0"/>
              <a:t>‹#›</a:t>
            </a:fld>
            <a:endParaRPr kumimoji="1" lang="ja-JP" altLang="en-US"/>
          </a:p>
        </p:txBody>
      </p:sp>
    </p:spTree>
    <p:extLst>
      <p:ext uri="{BB962C8B-B14F-4D97-AF65-F5344CB8AC3E}">
        <p14:creationId xmlns:p14="http://schemas.microsoft.com/office/powerpoint/2010/main" val="3652724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55F0097-3696-40E8-B242-A4AE4942DA91}" type="datetime1">
              <a:rPr kumimoji="1" lang="ja-JP" altLang="en-US" smtClean="0"/>
              <a:t>2023/7/26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6B7548-3067-481A-BA2E-B2E16A31E925}" type="slidenum">
              <a:rPr kumimoji="1" lang="ja-JP" altLang="en-US" smtClean="0"/>
              <a:t>‹#›</a:t>
            </a:fld>
            <a:endParaRPr kumimoji="1" lang="ja-JP" altLang="en-US"/>
          </a:p>
        </p:txBody>
      </p:sp>
    </p:spTree>
    <p:extLst>
      <p:ext uri="{BB962C8B-B14F-4D97-AF65-F5344CB8AC3E}">
        <p14:creationId xmlns:p14="http://schemas.microsoft.com/office/powerpoint/2010/main" val="2649922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DE0A49B-08DF-45B1-835D-3D0680AAE386}" type="datetime1">
              <a:rPr kumimoji="1" lang="ja-JP" altLang="en-US" smtClean="0"/>
              <a:t>2023/7/26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6B7548-3067-481A-BA2E-B2E16A31E925}" type="slidenum">
              <a:rPr kumimoji="1" lang="ja-JP" altLang="en-US" smtClean="0"/>
              <a:t>‹#›</a:t>
            </a:fld>
            <a:endParaRPr kumimoji="1" lang="ja-JP" altLang="en-US"/>
          </a:p>
        </p:txBody>
      </p:sp>
    </p:spTree>
    <p:extLst>
      <p:ext uri="{BB962C8B-B14F-4D97-AF65-F5344CB8AC3E}">
        <p14:creationId xmlns:p14="http://schemas.microsoft.com/office/powerpoint/2010/main" val="475974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1CFA385-5081-4DA4-AA89-84BBE7431F41}" type="datetime1">
              <a:rPr kumimoji="1" lang="ja-JP" altLang="en-US" smtClean="0"/>
              <a:t>2023/7/26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6B7548-3067-481A-BA2E-B2E16A31E925}" type="slidenum">
              <a:rPr kumimoji="1" lang="ja-JP" altLang="en-US" smtClean="0"/>
              <a:t>‹#›</a:t>
            </a:fld>
            <a:endParaRPr kumimoji="1" lang="ja-JP" altLang="en-US"/>
          </a:p>
        </p:txBody>
      </p:sp>
    </p:spTree>
    <p:extLst>
      <p:ext uri="{BB962C8B-B14F-4D97-AF65-F5344CB8AC3E}">
        <p14:creationId xmlns:p14="http://schemas.microsoft.com/office/powerpoint/2010/main" val="1648575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52B61F8-18F3-4F13-844B-B266C30F72CD}" type="datetime1">
              <a:rPr kumimoji="1" lang="ja-JP" altLang="en-US" smtClean="0"/>
              <a:t>2023/7/26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6B7548-3067-481A-BA2E-B2E16A31E925}" type="slidenum">
              <a:rPr kumimoji="1" lang="ja-JP" altLang="en-US" smtClean="0"/>
              <a:t>‹#›</a:t>
            </a:fld>
            <a:endParaRPr kumimoji="1" lang="ja-JP" altLang="en-US"/>
          </a:p>
        </p:txBody>
      </p:sp>
    </p:spTree>
    <p:extLst>
      <p:ext uri="{BB962C8B-B14F-4D97-AF65-F5344CB8AC3E}">
        <p14:creationId xmlns:p14="http://schemas.microsoft.com/office/powerpoint/2010/main" val="2999429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3374AB2-2799-42DF-969D-0D5A3CFC705A}" type="datetime1">
              <a:rPr kumimoji="1" lang="ja-JP" altLang="en-US" smtClean="0"/>
              <a:t>2023/7/26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56B7548-3067-481A-BA2E-B2E16A31E925}" type="slidenum">
              <a:rPr kumimoji="1" lang="ja-JP" altLang="en-US" smtClean="0"/>
              <a:t>‹#›</a:t>
            </a:fld>
            <a:endParaRPr kumimoji="1" lang="ja-JP" altLang="en-US"/>
          </a:p>
        </p:txBody>
      </p:sp>
    </p:spTree>
    <p:extLst>
      <p:ext uri="{BB962C8B-B14F-4D97-AF65-F5344CB8AC3E}">
        <p14:creationId xmlns:p14="http://schemas.microsoft.com/office/powerpoint/2010/main" val="2691442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B89CE18-DB0E-4065-A4BF-2A20B24C9CA7}" type="datetime1">
              <a:rPr kumimoji="1" lang="ja-JP" altLang="en-US" smtClean="0"/>
              <a:t>2023/7/26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56B7548-3067-481A-BA2E-B2E16A31E925}" type="slidenum">
              <a:rPr kumimoji="1" lang="ja-JP" altLang="en-US" smtClean="0"/>
              <a:t>‹#›</a:t>
            </a:fld>
            <a:endParaRPr kumimoji="1" lang="ja-JP" altLang="en-US"/>
          </a:p>
        </p:txBody>
      </p:sp>
    </p:spTree>
    <p:extLst>
      <p:ext uri="{BB962C8B-B14F-4D97-AF65-F5344CB8AC3E}">
        <p14:creationId xmlns:p14="http://schemas.microsoft.com/office/powerpoint/2010/main" val="3868804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BBEA69B-A676-4DC8-A126-CB7CFBCF5FAF}" type="datetime1">
              <a:rPr kumimoji="1" lang="ja-JP" altLang="en-US" smtClean="0"/>
              <a:t>2023/7/26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56B7548-3067-481A-BA2E-B2E16A31E925}" type="slidenum">
              <a:rPr kumimoji="1" lang="ja-JP" altLang="en-US" smtClean="0"/>
              <a:t>‹#›</a:t>
            </a:fld>
            <a:endParaRPr kumimoji="1" lang="ja-JP" altLang="en-US"/>
          </a:p>
        </p:txBody>
      </p:sp>
    </p:spTree>
    <p:extLst>
      <p:ext uri="{BB962C8B-B14F-4D97-AF65-F5344CB8AC3E}">
        <p14:creationId xmlns:p14="http://schemas.microsoft.com/office/powerpoint/2010/main" val="1691618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38F78E0-40F6-49F1-B22E-3822D573697F}" type="datetime1">
              <a:rPr kumimoji="1" lang="ja-JP" altLang="en-US" smtClean="0"/>
              <a:t>2023/7/26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6B7548-3067-481A-BA2E-B2E16A31E925}" type="slidenum">
              <a:rPr kumimoji="1" lang="ja-JP" altLang="en-US" smtClean="0"/>
              <a:t>‹#›</a:t>
            </a:fld>
            <a:endParaRPr kumimoji="1" lang="ja-JP" altLang="en-US"/>
          </a:p>
        </p:txBody>
      </p:sp>
    </p:spTree>
    <p:extLst>
      <p:ext uri="{BB962C8B-B14F-4D97-AF65-F5344CB8AC3E}">
        <p14:creationId xmlns:p14="http://schemas.microsoft.com/office/powerpoint/2010/main" val="1229495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65E38AD-D987-4EE5-8F92-8CA704F13300}" type="datetime1">
              <a:rPr kumimoji="1" lang="ja-JP" altLang="en-US" smtClean="0"/>
              <a:t>2023/7/26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6B7548-3067-481A-BA2E-B2E16A31E925}" type="slidenum">
              <a:rPr kumimoji="1" lang="ja-JP" altLang="en-US" smtClean="0"/>
              <a:t>‹#›</a:t>
            </a:fld>
            <a:endParaRPr kumimoji="1" lang="ja-JP" altLang="en-US"/>
          </a:p>
        </p:txBody>
      </p:sp>
    </p:spTree>
    <p:extLst>
      <p:ext uri="{BB962C8B-B14F-4D97-AF65-F5344CB8AC3E}">
        <p14:creationId xmlns:p14="http://schemas.microsoft.com/office/powerpoint/2010/main" val="3777886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4F9D4-D5E8-451B-9746-88B48B59401C}" type="datetime1">
              <a:rPr kumimoji="1" lang="ja-JP" altLang="en-US" smtClean="0"/>
              <a:t>2023/7/26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B7548-3067-481A-BA2E-B2E16A31E925}" type="slidenum">
              <a:rPr kumimoji="1" lang="ja-JP" altLang="en-US" smtClean="0"/>
              <a:t>‹#›</a:t>
            </a:fld>
            <a:endParaRPr kumimoji="1" lang="ja-JP" altLang="en-US"/>
          </a:p>
        </p:txBody>
      </p:sp>
    </p:spTree>
    <p:extLst>
      <p:ext uri="{BB962C8B-B14F-4D97-AF65-F5344CB8AC3E}">
        <p14:creationId xmlns:p14="http://schemas.microsoft.com/office/powerpoint/2010/main" val="2011309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a:xfrm>
            <a:off x="218941" y="1485196"/>
            <a:ext cx="7823322" cy="523627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5" name="テキスト ボックス 74"/>
          <p:cNvSpPr txBox="1"/>
          <p:nvPr/>
        </p:nvSpPr>
        <p:spPr>
          <a:xfrm>
            <a:off x="4138796" y="3160180"/>
            <a:ext cx="3709444" cy="3207604"/>
          </a:xfrm>
          <a:prstGeom prst="rect">
            <a:avLst/>
          </a:prstGeom>
          <a:noFill/>
          <a:ln>
            <a:solidFill>
              <a:schemeClr val="tx1"/>
            </a:solidFill>
            <a:prstDash val="dash"/>
          </a:ln>
        </p:spPr>
        <p:txBody>
          <a:bodyPr wrap="square" rtlCol="0">
            <a:spAutoFit/>
          </a:bodyPr>
          <a:lstStyle/>
          <a:p>
            <a:endParaRPr kumimoji="1" lang="ja-JP" altLang="en-US" dirty="0"/>
          </a:p>
        </p:txBody>
      </p:sp>
      <p:sp>
        <p:nvSpPr>
          <p:cNvPr id="50" name="テキスト ボックス 49"/>
          <p:cNvSpPr txBox="1"/>
          <p:nvPr/>
        </p:nvSpPr>
        <p:spPr>
          <a:xfrm>
            <a:off x="425003" y="3160179"/>
            <a:ext cx="3577293" cy="3183696"/>
          </a:xfrm>
          <a:prstGeom prst="rect">
            <a:avLst/>
          </a:prstGeom>
          <a:noFill/>
          <a:ln>
            <a:solidFill>
              <a:schemeClr val="tx1"/>
            </a:solidFill>
            <a:prstDash val="dash"/>
          </a:ln>
        </p:spPr>
        <p:txBody>
          <a:bodyPr wrap="square" rtlCol="0">
            <a:spAutoFit/>
          </a:bodyPr>
          <a:lstStyle/>
          <a:p>
            <a:endParaRPr kumimoji="1" lang="ja-JP" altLang="en-US" dirty="0"/>
          </a:p>
        </p:txBody>
      </p:sp>
      <p:sp>
        <p:nvSpPr>
          <p:cNvPr id="3" name="スライド番号プレースホルダー 2"/>
          <p:cNvSpPr>
            <a:spLocks noGrp="1"/>
          </p:cNvSpPr>
          <p:nvPr>
            <p:ph type="sldNum" sz="quarter" idx="12"/>
          </p:nvPr>
        </p:nvSpPr>
        <p:spPr/>
        <p:txBody>
          <a:bodyPr/>
          <a:lstStyle/>
          <a:p>
            <a:fld id="{556B7548-3067-481A-BA2E-B2E16A31E925}" type="slidenum">
              <a:rPr kumimoji="1" lang="ja-JP" altLang="en-US" b="1" smtClean="0">
                <a:solidFill>
                  <a:schemeClr val="tx1"/>
                </a:solidFill>
              </a:rPr>
              <a:t>1</a:t>
            </a:fld>
            <a:endParaRPr kumimoji="1" lang="ja-JP" altLang="en-US" b="1" dirty="0">
              <a:solidFill>
                <a:schemeClr val="tx1"/>
              </a:solidFill>
            </a:endParaRPr>
          </a:p>
        </p:txBody>
      </p:sp>
      <p:sp>
        <p:nvSpPr>
          <p:cNvPr id="4" name="タイトル 1">
            <a:extLst>
              <a:ext uri="{FF2B5EF4-FFF2-40B4-BE49-F238E27FC236}">
                <a16:creationId xmlns:a16="http://schemas.microsoft.com/office/drawing/2014/main" id="{E16E9B29-506F-4448-BBDA-03D1F2F28812}"/>
              </a:ext>
            </a:extLst>
          </p:cNvPr>
          <p:cNvSpPr>
            <a:spLocks noGrp="1"/>
          </p:cNvSpPr>
          <p:nvPr>
            <p:ph type="title"/>
          </p:nvPr>
        </p:nvSpPr>
        <p:spPr>
          <a:xfrm>
            <a:off x="616439" y="879499"/>
            <a:ext cx="11353800" cy="381850"/>
          </a:xfrm>
        </p:spPr>
        <p:txBody>
          <a:bodyPr>
            <a:noAutofit/>
          </a:bodyPr>
          <a:lstStyle/>
          <a:p>
            <a:pPr algn="ctr"/>
            <a:r>
              <a:rPr lang="ja-JP" altLang="en-US" sz="2000" b="1" dirty="0" smtClean="0">
                <a:latin typeface="+mn-ea"/>
                <a:ea typeface="+mn-ea"/>
              </a:rPr>
              <a:t>＜発達</a:t>
            </a:r>
            <a:r>
              <a:rPr lang="ja-JP" altLang="en-US" sz="2000" b="1" dirty="0">
                <a:latin typeface="+mn-ea"/>
                <a:ea typeface="+mn-ea"/>
              </a:rPr>
              <a:t>支援拠点設置時の</a:t>
            </a:r>
            <a:r>
              <a:rPr lang="ja-JP" altLang="en-US" sz="2000" b="1" dirty="0" err="1">
                <a:latin typeface="+mn-ea"/>
                <a:ea typeface="+mn-ea"/>
              </a:rPr>
              <a:t>発達障がい</a:t>
            </a:r>
            <a:r>
              <a:rPr lang="ja-JP" altLang="en-US" sz="2000" b="1" dirty="0">
                <a:latin typeface="+mn-ea"/>
                <a:ea typeface="+mn-ea"/>
              </a:rPr>
              <a:t>児の支援体制（</a:t>
            </a:r>
            <a:r>
              <a:rPr lang="en-US" altLang="ja-JP" sz="2000" b="1" dirty="0">
                <a:latin typeface="+mn-ea"/>
                <a:ea typeface="+mn-ea"/>
              </a:rPr>
              <a:t>H17</a:t>
            </a:r>
            <a:r>
              <a:rPr lang="ja-JP" altLang="en-US" sz="2000" b="1" dirty="0">
                <a:latin typeface="+mn-ea"/>
                <a:ea typeface="+mn-ea"/>
              </a:rPr>
              <a:t>～</a:t>
            </a:r>
            <a:r>
              <a:rPr lang="ja-JP" altLang="en-US" sz="2000" b="1" dirty="0" smtClean="0">
                <a:latin typeface="+mn-ea"/>
                <a:ea typeface="+mn-ea"/>
              </a:rPr>
              <a:t>）＞</a:t>
            </a:r>
            <a:endParaRPr kumimoji="1" lang="ja-JP" altLang="en-US" sz="2000" b="1" dirty="0">
              <a:latin typeface="+mn-ea"/>
              <a:ea typeface="+mn-ea"/>
            </a:endParaRPr>
          </a:p>
        </p:txBody>
      </p:sp>
      <p:sp>
        <p:nvSpPr>
          <p:cNvPr id="5" name="楕円 4"/>
          <p:cNvSpPr/>
          <p:nvPr/>
        </p:nvSpPr>
        <p:spPr>
          <a:xfrm>
            <a:off x="1503585" y="4795558"/>
            <a:ext cx="1015565" cy="73901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6" name="楕円 5"/>
          <p:cNvSpPr/>
          <p:nvPr/>
        </p:nvSpPr>
        <p:spPr>
          <a:xfrm>
            <a:off x="853913" y="3958460"/>
            <a:ext cx="760982" cy="61818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867406" y="4112236"/>
            <a:ext cx="1275009" cy="261610"/>
          </a:xfrm>
          <a:prstGeom prst="rect">
            <a:avLst/>
          </a:prstGeom>
          <a:noFill/>
        </p:spPr>
        <p:txBody>
          <a:bodyPr wrap="square" rtlCol="0">
            <a:spAutoFit/>
          </a:bodyPr>
          <a:lstStyle/>
          <a:p>
            <a:r>
              <a:rPr lang="ja-JP" altLang="en-US" sz="1050" dirty="0"/>
              <a:t>通園施設</a:t>
            </a:r>
            <a:endParaRPr kumimoji="1" lang="ja-JP" altLang="en-US" sz="1050" dirty="0"/>
          </a:p>
        </p:txBody>
      </p:sp>
      <p:sp>
        <p:nvSpPr>
          <p:cNvPr id="16" name="角丸四角形 15"/>
          <p:cNvSpPr/>
          <p:nvPr/>
        </p:nvSpPr>
        <p:spPr>
          <a:xfrm>
            <a:off x="2894310" y="4795558"/>
            <a:ext cx="869325" cy="53094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7" name="テキスト ボックス 16"/>
          <p:cNvSpPr txBox="1"/>
          <p:nvPr/>
        </p:nvSpPr>
        <p:spPr>
          <a:xfrm>
            <a:off x="2852865" y="4834738"/>
            <a:ext cx="1034607" cy="430887"/>
          </a:xfrm>
          <a:prstGeom prst="rect">
            <a:avLst/>
          </a:prstGeom>
          <a:noFill/>
        </p:spPr>
        <p:txBody>
          <a:bodyPr wrap="square" rtlCol="0">
            <a:spAutoFit/>
          </a:bodyPr>
          <a:lstStyle/>
          <a:p>
            <a:r>
              <a:rPr kumimoji="1" lang="ja-JP" altLang="en-US" sz="1100" dirty="0"/>
              <a:t>学校</a:t>
            </a:r>
            <a:endParaRPr kumimoji="1" lang="en-US" altLang="ja-JP" sz="1100" dirty="0"/>
          </a:p>
          <a:p>
            <a:r>
              <a:rPr kumimoji="1" lang="ja-JP" altLang="en-US" sz="1100" dirty="0"/>
              <a:t>（支援学級）</a:t>
            </a:r>
          </a:p>
        </p:txBody>
      </p:sp>
      <p:sp>
        <p:nvSpPr>
          <p:cNvPr id="24" name="正方形/長方形 23"/>
          <p:cNvSpPr/>
          <p:nvPr/>
        </p:nvSpPr>
        <p:spPr>
          <a:xfrm>
            <a:off x="3107801" y="1787992"/>
            <a:ext cx="2190478" cy="84287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5" name="テキスト ボックス 24"/>
          <p:cNvSpPr txBox="1"/>
          <p:nvPr/>
        </p:nvSpPr>
        <p:spPr>
          <a:xfrm>
            <a:off x="3175771" y="1929542"/>
            <a:ext cx="2232344" cy="584775"/>
          </a:xfrm>
          <a:prstGeom prst="rect">
            <a:avLst/>
          </a:prstGeom>
          <a:noFill/>
        </p:spPr>
        <p:txBody>
          <a:bodyPr wrap="square" rtlCol="0">
            <a:spAutoFit/>
          </a:bodyPr>
          <a:lstStyle/>
          <a:p>
            <a:r>
              <a:rPr kumimoji="1" lang="ja-JP" altLang="en-US" sz="1600" dirty="0"/>
              <a:t>療育拠点</a:t>
            </a:r>
            <a:endParaRPr kumimoji="1" lang="en-US" altLang="ja-JP" sz="1600" dirty="0"/>
          </a:p>
          <a:p>
            <a:r>
              <a:rPr lang="ja-JP" altLang="en-US" sz="1600" dirty="0"/>
              <a:t>（現：発達支援拠点）</a:t>
            </a:r>
            <a:endParaRPr kumimoji="1" lang="ja-JP" altLang="en-US" sz="1600" dirty="0"/>
          </a:p>
        </p:txBody>
      </p:sp>
      <p:sp>
        <p:nvSpPr>
          <p:cNvPr id="26" name="正方形/長方形 25"/>
          <p:cNvSpPr/>
          <p:nvPr/>
        </p:nvSpPr>
        <p:spPr>
          <a:xfrm>
            <a:off x="903310" y="5721948"/>
            <a:ext cx="795528" cy="468670"/>
          </a:xfrm>
          <a:prstGeom prst="rect">
            <a:avLst/>
          </a:prstGeom>
          <a:solidFill>
            <a:schemeClr val="accent1">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7" name="テキスト ボックス 26"/>
          <p:cNvSpPr txBox="1"/>
          <p:nvPr/>
        </p:nvSpPr>
        <p:spPr>
          <a:xfrm>
            <a:off x="951538" y="5845521"/>
            <a:ext cx="1158282" cy="261610"/>
          </a:xfrm>
          <a:prstGeom prst="rect">
            <a:avLst/>
          </a:prstGeom>
          <a:noFill/>
        </p:spPr>
        <p:txBody>
          <a:bodyPr wrap="square" rtlCol="0">
            <a:spAutoFit/>
          </a:bodyPr>
          <a:lstStyle/>
          <a:p>
            <a:r>
              <a:rPr kumimoji="1" lang="ja-JP" altLang="en-US" sz="1100" dirty="0"/>
              <a:t>医療機関</a:t>
            </a:r>
          </a:p>
        </p:txBody>
      </p:sp>
      <p:sp>
        <p:nvSpPr>
          <p:cNvPr id="29" name="テキスト ボックス 28"/>
          <p:cNvSpPr txBox="1"/>
          <p:nvPr/>
        </p:nvSpPr>
        <p:spPr>
          <a:xfrm>
            <a:off x="6844761" y="1354654"/>
            <a:ext cx="100347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t>１圏域</a:t>
            </a:r>
          </a:p>
        </p:txBody>
      </p:sp>
      <p:sp>
        <p:nvSpPr>
          <p:cNvPr id="30" name="テキスト ボックス 29"/>
          <p:cNvSpPr txBox="1"/>
          <p:nvPr/>
        </p:nvSpPr>
        <p:spPr>
          <a:xfrm>
            <a:off x="1517652" y="5018428"/>
            <a:ext cx="1473867" cy="261610"/>
          </a:xfrm>
          <a:prstGeom prst="rect">
            <a:avLst/>
          </a:prstGeom>
          <a:noFill/>
        </p:spPr>
        <p:txBody>
          <a:bodyPr wrap="square" rtlCol="0">
            <a:spAutoFit/>
          </a:bodyPr>
          <a:lstStyle/>
          <a:p>
            <a:r>
              <a:rPr kumimoji="1" lang="ja-JP" altLang="en-US" sz="1100" dirty="0" err="1"/>
              <a:t>発達障がい</a:t>
            </a:r>
            <a:r>
              <a:rPr kumimoji="1" lang="ja-JP" altLang="en-US" sz="1100" dirty="0"/>
              <a:t>児</a:t>
            </a:r>
          </a:p>
        </p:txBody>
      </p:sp>
      <p:sp>
        <p:nvSpPr>
          <p:cNvPr id="62" name="楕円 61"/>
          <p:cNvSpPr/>
          <p:nvPr/>
        </p:nvSpPr>
        <p:spPr>
          <a:xfrm>
            <a:off x="532099" y="4786758"/>
            <a:ext cx="760982" cy="61818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63" name="テキスト ボックス 62"/>
          <p:cNvSpPr txBox="1"/>
          <p:nvPr/>
        </p:nvSpPr>
        <p:spPr>
          <a:xfrm>
            <a:off x="546432" y="4964753"/>
            <a:ext cx="1275009" cy="261610"/>
          </a:xfrm>
          <a:prstGeom prst="rect">
            <a:avLst/>
          </a:prstGeom>
          <a:noFill/>
        </p:spPr>
        <p:txBody>
          <a:bodyPr wrap="square" rtlCol="0">
            <a:spAutoFit/>
          </a:bodyPr>
          <a:lstStyle/>
          <a:p>
            <a:r>
              <a:rPr kumimoji="1" lang="ja-JP" altLang="en-US" sz="1050" dirty="0"/>
              <a:t>児童デイ</a:t>
            </a:r>
          </a:p>
        </p:txBody>
      </p:sp>
      <p:sp>
        <p:nvSpPr>
          <p:cNvPr id="64" name="楕円 63"/>
          <p:cNvSpPr/>
          <p:nvPr/>
        </p:nvSpPr>
        <p:spPr>
          <a:xfrm>
            <a:off x="5350840" y="4799479"/>
            <a:ext cx="1015565" cy="73901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65" name="楕円 64"/>
          <p:cNvSpPr/>
          <p:nvPr/>
        </p:nvSpPr>
        <p:spPr>
          <a:xfrm>
            <a:off x="4766491" y="3960846"/>
            <a:ext cx="760982" cy="61818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4809847" y="4147899"/>
            <a:ext cx="1275009" cy="261610"/>
          </a:xfrm>
          <a:prstGeom prst="rect">
            <a:avLst/>
          </a:prstGeom>
          <a:noFill/>
        </p:spPr>
        <p:txBody>
          <a:bodyPr wrap="square" rtlCol="0">
            <a:spAutoFit/>
          </a:bodyPr>
          <a:lstStyle/>
          <a:p>
            <a:r>
              <a:rPr lang="ja-JP" altLang="en-US" sz="1050" dirty="0"/>
              <a:t>通園施設</a:t>
            </a:r>
            <a:endParaRPr kumimoji="1" lang="ja-JP" altLang="en-US" sz="1050" dirty="0"/>
          </a:p>
        </p:txBody>
      </p:sp>
      <p:sp>
        <p:nvSpPr>
          <p:cNvPr id="67" name="角丸四角形 66"/>
          <p:cNvSpPr/>
          <p:nvPr/>
        </p:nvSpPr>
        <p:spPr>
          <a:xfrm>
            <a:off x="6703438" y="4816457"/>
            <a:ext cx="869325" cy="53094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68" name="テキスト ボックス 67"/>
          <p:cNvSpPr txBox="1"/>
          <p:nvPr/>
        </p:nvSpPr>
        <p:spPr>
          <a:xfrm>
            <a:off x="6700120" y="4838659"/>
            <a:ext cx="1034607" cy="430887"/>
          </a:xfrm>
          <a:prstGeom prst="rect">
            <a:avLst/>
          </a:prstGeom>
          <a:noFill/>
        </p:spPr>
        <p:txBody>
          <a:bodyPr wrap="square" rtlCol="0">
            <a:spAutoFit/>
          </a:bodyPr>
          <a:lstStyle/>
          <a:p>
            <a:r>
              <a:rPr kumimoji="1" lang="ja-JP" altLang="en-US" sz="1100" dirty="0"/>
              <a:t>学校</a:t>
            </a:r>
            <a:endParaRPr kumimoji="1" lang="en-US" altLang="ja-JP" sz="1100" dirty="0"/>
          </a:p>
          <a:p>
            <a:r>
              <a:rPr kumimoji="1" lang="ja-JP" altLang="en-US" sz="1100" dirty="0"/>
              <a:t>（支援学級）</a:t>
            </a:r>
          </a:p>
        </p:txBody>
      </p:sp>
      <p:sp>
        <p:nvSpPr>
          <p:cNvPr id="69" name="正方形/長方形 68"/>
          <p:cNvSpPr/>
          <p:nvPr/>
        </p:nvSpPr>
        <p:spPr>
          <a:xfrm>
            <a:off x="4851272" y="5724799"/>
            <a:ext cx="795528" cy="468670"/>
          </a:xfrm>
          <a:prstGeom prst="rect">
            <a:avLst/>
          </a:prstGeom>
          <a:solidFill>
            <a:schemeClr val="accent1">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70" name="テキスト ボックス 69"/>
          <p:cNvSpPr txBox="1"/>
          <p:nvPr/>
        </p:nvSpPr>
        <p:spPr>
          <a:xfrm>
            <a:off x="4869392" y="5837098"/>
            <a:ext cx="1158282" cy="261610"/>
          </a:xfrm>
          <a:prstGeom prst="rect">
            <a:avLst/>
          </a:prstGeom>
          <a:noFill/>
        </p:spPr>
        <p:txBody>
          <a:bodyPr wrap="square" rtlCol="0">
            <a:spAutoFit/>
          </a:bodyPr>
          <a:lstStyle/>
          <a:p>
            <a:r>
              <a:rPr kumimoji="1" lang="ja-JP" altLang="en-US" sz="1100" dirty="0"/>
              <a:t>医療機関</a:t>
            </a:r>
          </a:p>
        </p:txBody>
      </p:sp>
      <p:sp>
        <p:nvSpPr>
          <p:cNvPr id="71" name="テキスト ボックス 70"/>
          <p:cNvSpPr txBox="1"/>
          <p:nvPr/>
        </p:nvSpPr>
        <p:spPr>
          <a:xfrm>
            <a:off x="5364907" y="5022349"/>
            <a:ext cx="1473867" cy="261610"/>
          </a:xfrm>
          <a:prstGeom prst="rect">
            <a:avLst/>
          </a:prstGeom>
          <a:noFill/>
        </p:spPr>
        <p:txBody>
          <a:bodyPr wrap="square" rtlCol="0">
            <a:spAutoFit/>
          </a:bodyPr>
          <a:lstStyle/>
          <a:p>
            <a:r>
              <a:rPr kumimoji="1" lang="ja-JP" altLang="en-US" sz="1100" dirty="0" err="1"/>
              <a:t>発達障がい</a:t>
            </a:r>
            <a:r>
              <a:rPr kumimoji="1" lang="ja-JP" altLang="en-US" sz="1100" dirty="0"/>
              <a:t>児</a:t>
            </a:r>
          </a:p>
        </p:txBody>
      </p:sp>
      <p:sp>
        <p:nvSpPr>
          <p:cNvPr id="72" name="楕円 71"/>
          <p:cNvSpPr/>
          <p:nvPr/>
        </p:nvSpPr>
        <p:spPr>
          <a:xfrm>
            <a:off x="4366576" y="4853249"/>
            <a:ext cx="760982" cy="61818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73" name="テキスト ボックス 72"/>
          <p:cNvSpPr txBox="1"/>
          <p:nvPr/>
        </p:nvSpPr>
        <p:spPr>
          <a:xfrm>
            <a:off x="4399897" y="5031538"/>
            <a:ext cx="1275009" cy="261610"/>
          </a:xfrm>
          <a:prstGeom prst="rect">
            <a:avLst/>
          </a:prstGeom>
          <a:noFill/>
        </p:spPr>
        <p:txBody>
          <a:bodyPr wrap="square" rtlCol="0">
            <a:spAutoFit/>
          </a:bodyPr>
          <a:lstStyle/>
          <a:p>
            <a:r>
              <a:rPr kumimoji="1" lang="ja-JP" altLang="en-US" sz="1050" dirty="0"/>
              <a:t>児童デイ</a:t>
            </a:r>
          </a:p>
        </p:txBody>
      </p:sp>
      <p:sp>
        <p:nvSpPr>
          <p:cNvPr id="74" name="テキスト ボックス 73"/>
          <p:cNvSpPr txBox="1"/>
          <p:nvPr/>
        </p:nvSpPr>
        <p:spPr>
          <a:xfrm>
            <a:off x="3107801" y="2945968"/>
            <a:ext cx="100347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t>Ａ市</a:t>
            </a:r>
          </a:p>
        </p:txBody>
      </p:sp>
      <p:sp>
        <p:nvSpPr>
          <p:cNvPr id="76" name="テキスト ボックス 75"/>
          <p:cNvSpPr txBox="1"/>
          <p:nvPr/>
        </p:nvSpPr>
        <p:spPr>
          <a:xfrm>
            <a:off x="7012282" y="2945968"/>
            <a:ext cx="86347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dirty="0"/>
              <a:t>B</a:t>
            </a:r>
            <a:r>
              <a:rPr lang="ja-JP" altLang="en-US" dirty="0"/>
              <a:t>町</a:t>
            </a:r>
            <a:endParaRPr kumimoji="1" lang="ja-JP" altLang="en-US" dirty="0"/>
          </a:p>
        </p:txBody>
      </p:sp>
      <p:sp>
        <p:nvSpPr>
          <p:cNvPr id="77" name="角丸四角形 76"/>
          <p:cNvSpPr/>
          <p:nvPr/>
        </p:nvSpPr>
        <p:spPr>
          <a:xfrm>
            <a:off x="9192484" y="1804249"/>
            <a:ext cx="1930376" cy="77952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角丸四角形 77"/>
          <p:cNvSpPr/>
          <p:nvPr/>
        </p:nvSpPr>
        <p:spPr>
          <a:xfrm>
            <a:off x="9207352" y="2759194"/>
            <a:ext cx="1785346" cy="77952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a:extLst>
              <a:ext uri="{FF2B5EF4-FFF2-40B4-BE49-F238E27FC236}">
                <a16:creationId xmlns:a16="http://schemas.microsoft.com/office/drawing/2014/main" id="{06A60FD0-20FA-4A49-B200-A71E71BC84C2}"/>
              </a:ext>
            </a:extLst>
          </p:cNvPr>
          <p:cNvSpPr txBox="1"/>
          <p:nvPr/>
        </p:nvSpPr>
        <p:spPr>
          <a:xfrm>
            <a:off x="9168631" y="3039572"/>
            <a:ext cx="186278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400" dirty="0"/>
              <a:t>大阪府立松心園</a:t>
            </a:r>
          </a:p>
        </p:txBody>
      </p:sp>
      <p:sp>
        <p:nvSpPr>
          <p:cNvPr id="80" name="テキスト ボックス 79">
            <a:extLst>
              <a:ext uri="{FF2B5EF4-FFF2-40B4-BE49-F238E27FC236}">
                <a16:creationId xmlns:a16="http://schemas.microsoft.com/office/drawing/2014/main" id="{99D45DE7-DA77-49C7-9BCE-AEF8E30E3C3F}"/>
              </a:ext>
            </a:extLst>
          </p:cNvPr>
          <p:cNvSpPr txBox="1"/>
          <p:nvPr/>
        </p:nvSpPr>
        <p:spPr>
          <a:xfrm>
            <a:off x="9192484" y="1996226"/>
            <a:ext cx="2039709" cy="52322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400" dirty="0"/>
              <a:t>自閉症・発達障害支援センター</a:t>
            </a:r>
          </a:p>
        </p:txBody>
      </p:sp>
      <p:sp>
        <p:nvSpPr>
          <p:cNvPr id="83" name="角丸四角形 82"/>
          <p:cNvSpPr/>
          <p:nvPr/>
        </p:nvSpPr>
        <p:spPr>
          <a:xfrm>
            <a:off x="2380926" y="3991683"/>
            <a:ext cx="869325" cy="53094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81" name="テキスト ボックス 80"/>
          <p:cNvSpPr txBox="1"/>
          <p:nvPr/>
        </p:nvSpPr>
        <p:spPr>
          <a:xfrm>
            <a:off x="2436690" y="3994382"/>
            <a:ext cx="813561" cy="430887"/>
          </a:xfrm>
          <a:prstGeom prst="rect">
            <a:avLst/>
          </a:prstGeom>
          <a:noFill/>
        </p:spPr>
        <p:txBody>
          <a:bodyPr wrap="square" rtlCol="0">
            <a:spAutoFit/>
          </a:bodyPr>
          <a:lstStyle/>
          <a:p>
            <a:r>
              <a:rPr kumimoji="1" lang="ja-JP" altLang="en-US" sz="1100" dirty="0"/>
              <a:t>保育所</a:t>
            </a:r>
            <a:endParaRPr kumimoji="1" lang="en-US" altLang="ja-JP" sz="1100" dirty="0"/>
          </a:p>
          <a:p>
            <a:r>
              <a:rPr lang="ja-JP" altLang="en-US" sz="1100" dirty="0"/>
              <a:t>幼稚園</a:t>
            </a:r>
            <a:endParaRPr kumimoji="1" lang="ja-JP" altLang="en-US" sz="1100" dirty="0"/>
          </a:p>
        </p:txBody>
      </p:sp>
      <p:sp>
        <p:nvSpPr>
          <p:cNvPr id="84" name="角丸四角形 83"/>
          <p:cNvSpPr/>
          <p:nvPr/>
        </p:nvSpPr>
        <p:spPr>
          <a:xfrm>
            <a:off x="6235909" y="4013234"/>
            <a:ext cx="869325" cy="53094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82" name="テキスト ボックス 81"/>
          <p:cNvSpPr txBox="1"/>
          <p:nvPr/>
        </p:nvSpPr>
        <p:spPr>
          <a:xfrm>
            <a:off x="6293339" y="4037958"/>
            <a:ext cx="813561" cy="430887"/>
          </a:xfrm>
          <a:prstGeom prst="rect">
            <a:avLst/>
          </a:prstGeom>
          <a:noFill/>
        </p:spPr>
        <p:txBody>
          <a:bodyPr wrap="square" rtlCol="0">
            <a:spAutoFit/>
          </a:bodyPr>
          <a:lstStyle/>
          <a:p>
            <a:r>
              <a:rPr kumimoji="1" lang="ja-JP" altLang="en-US" sz="1100" dirty="0"/>
              <a:t>保育所</a:t>
            </a:r>
            <a:endParaRPr kumimoji="1" lang="en-US" altLang="ja-JP" sz="1100" dirty="0"/>
          </a:p>
          <a:p>
            <a:r>
              <a:rPr lang="ja-JP" altLang="en-US" sz="1100" dirty="0"/>
              <a:t>幼稚園</a:t>
            </a:r>
            <a:endParaRPr kumimoji="1" lang="ja-JP" altLang="en-US" sz="1100" dirty="0"/>
          </a:p>
        </p:txBody>
      </p:sp>
      <p:sp>
        <p:nvSpPr>
          <p:cNvPr id="42" name="正方形/長方形 41"/>
          <p:cNvSpPr/>
          <p:nvPr/>
        </p:nvSpPr>
        <p:spPr>
          <a:xfrm>
            <a:off x="6548582" y="5583092"/>
            <a:ext cx="971794" cy="48661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2" name="テキスト ボックス 1"/>
          <p:cNvSpPr txBox="1"/>
          <p:nvPr/>
        </p:nvSpPr>
        <p:spPr>
          <a:xfrm>
            <a:off x="6491369" y="5702745"/>
            <a:ext cx="1201902" cy="261610"/>
          </a:xfrm>
          <a:prstGeom prst="rect">
            <a:avLst/>
          </a:prstGeom>
          <a:noFill/>
        </p:spPr>
        <p:txBody>
          <a:bodyPr wrap="square" rtlCol="0">
            <a:spAutoFit/>
          </a:bodyPr>
          <a:lstStyle/>
          <a:p>
            <a:r>
              <a:rPr lang="ja-JP" altLang="en-US" sz="1100" dirty="0"/>
              <a:t>保健センター</a:t>
            </a:r>
            <a:endParaRPr kumimoji="1" lang="ja-JP" altLang="en-US" sz="1100" dirty="0"/>
          </a:p>
        </p:txBody>
      </p:sp>
      <p:sp>
        <p:nvSpPr>
          <p:cNvPr id="44" name="正方形/長方形 43"/>
          <p:cNvSpPr/>
          <p:nvPr/>
        </p:nvSpPr>
        <p:spPr>
          <a:xfrm>
            <a:off x="2632033" y="5678234"/>
            <a:ext cx="971794" cy="48661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45" name="テキスト ボックス 44"/>
          <p:cNvSpPr txBox="1"/>
          <p:nvPr/>
        </p:nvSpPr>
        <p:spPr>
          <a:xfrm>
            <a:off x="2574820" y="5797887"/>
            <a:ext cx="1201902" cy="261610"/>
          </a:xfrm>
          <a:prstGeom prst="rect">
            <a:avLst/>
          </a:prstGeom>
          <a:noFill/>
        </p:spPr>
        <p:txBody>
          <a:bodyPr wrap="square" rtlCol="0">
            <a:spAutoFit/>
          </a:bodyPr>
          <a:lstStyle/>
          <a:p>
            <a:r>
              <a:rPr lang="ja-JP" altLang="en-US" sz="1100" dirty="0"/>
              <a:t>保健センター</a:t>
            </a:r>
            <a:endParaRPr kumimoji="1" lang="ja-JP" altLang="en-US" sz="1100" dirty="0"/>
          </a:p>
        </p:txBody>
      </p:sp>
      <p:sp>
        <p:nvSpPr>
          <p:cNvPr id="14" name="テキスト ボックス 13"/>
          <p:cNvSpPr txBox="1"/>
          <p:nvPr/>
        </p:nvSpPr>
        <p:spPr>
          <a:xfrm>
            <a:off x="9221492" y="3624024"/>
            <a:ext cx="2235924" cy="461665"/>
          </a:xfrm>
          <a:prstGeom prst="rect">
            <a:avLst/>
          </a:prstGeom>
          <a:noFill/>
        </p:spPr>
        <p:txBody>
          <a:bodyPr wrap="square" rtlCol="0">
            <a:spAutoFit/>
          </a:bodyPr>
          <a:lstStyle/>
          <a:p>
            <a:r>
              <a:rPr kumimoji="1" lang="ja-JP" altLang="en-US" sz="1200" dirty="0"/>
              <a:t>⇒第一種自閉症児施設として診療・療育を実施</a:t>
            </a:r>
          </a:p>
        </p:txBody>
      </p:sp>
      <p:sp>
        <p:nvSpPr>
          <p:cNvPr id="15" name="テキスト ボックス 14"/>
          <p:cNvSpPr txBox="1"/>
          <p:nvPr/>
        </p:nvSpPr>
        <p:spPr>
          <a:xfrm>
            <a:off x="8193316" y="4417552"/>
            <a:ext cx="3939676"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500" dirty="0"/>
              <a:t>≪</a:t>
            </a:r>
            <a:r>
              <a:rPr kumimoji="1" lang="ja-JP" altLang="en-US" sz="1500" u="sng" dirty="0"/>
              <a:t>療育拠点（現：発達支援拠点）の創設≫</a:t>
            </a:r>
            <a:endParaRPr kumimoji="1" lang="en-US" altLang="ja-JP" sz="1500" u="sng" dirty="0"/>
          </a:p>
          <a:p>
            <a:endParaRPr kumimoji="1" lang="en-US" altLang="ja-JP" sz="1500" u="sng" dirty="0"/>
          </a:p>
          <a:p>
            <a:r>
              <a:rPr lang="ja-JP" altLang="en-US" sz="1500" dirty="0"/>
              <a:t>平成</a:t>
            </a:r>
            <a:r>
              <a:rPr lang="en-US" altLang="ja-JP" sz="1500" dirty="0"/>
              <a:t>16</a:t>
            </a:r>
            <a:r>
              <a:rPr lang="ja-JP" altLang="en-US" sz="1500" dirty="0"/>
              <a:t>年度の「大阪府自閉症・</a:t>
            </a:r>
            <a:r>
              <a:rPr lang="ja-JP" altLang="en-US" sz="1500" dirty="0" err="1"/>
              <a:t>発達障がい</a:t>
            </a:r>
            <a:r>
              <a:rPr lang="ja-JP" altLang="en-US" sz="1500" dirty="0"/>
              <a:t>支援拠点ネットワークづくり検討委員会」における提言により、自閉症および発達障がいに特化した早期療育の拠点センターとして、平成</a:t>
            </a:r>
            <a:r>
              <a:rPr lang="en-US" altLang="ja-JP" sz="1500" dirty="0"/>
              <a:t>17</a:t>
            </a:r>
            <a:r>
              <a:rPr lang="ja-JP" altLang="en-US" sz="1500" dirty="0"/>
              <a:t>年～</a:t>
            </a:r>
            <a:r>
              <a:rPr lang="en-US" altLang="ja-JP" sz="1500" dirty="0"/>
              <a:t>19</a:t>
            </a:r>
            <a:r>
              <a:rPr lang="ja-JP" altLang="en-US" sz="1500" dirty="0"/>
              <a:t>年にかけて府内６福祉圏域に１か所ずつ整備された。</a:t>
            </a:r>
            <a:endParaRPr kumimoji="1" lang="ja-JP" altLang="en-US" sz="1500" dirty="0"/>
          </a:p>
        </p:txBody>
      </p:sp>
      <p:sp>
        <p:nvSpPr>
          <p:cNvPr id="8" name="正方形/長方形 7"/>
          <p:cNvSpPr/>
          <p:nvPr/>
        </p:nvSpPr>
        <p:spPr>
          <a:xfrm>
            <a:off x="0" y="141668"/>
            <a:ext cx="12192000" cy="5824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792569" y="225566"/>
            <a:ext cx="6606862" cy="415498"/>
          </a:xfrm>
          <a:prstGeom prst="rect">
            <a:avLst/>
          </a:prstGeom>
          <a:noFill/>
        </p:spPr>
        <p:txBody>
          <a:bodyPr wrap="square" rtlCol="0">
            <a:spAutoFit/>
          </a:bodyPr>
          <a:lstStyle/>
          <a:p>
            <a:r>
              <a:rPr kumimoji="1" lang="ja-JP" altLang="en-US" sz="2100" b="1" dirty="0" smtClean="0">
                <a:solidFill>
                  <a:schemeClr val="bg1"/>
                </a:solidFill>
              </a:rPr>
              <a:t>発達支援拠点と児童発達支援センターの連携について</a:t>
            </a:r>
            <a:endParaRPr kumimoji="1" lang="ja-JP" altLang="en-US" sz="2100" b="1" dirty="0">
              <a:solidFill>
                <a:schemeClr val="bg1"/>
              </a:solidFill>
            </a:endParaRPr>
          </a:p>
        </p:txBody>
      </p:sp>
      <p:sp>
        <p:nvSpPr>
          <p:cNvPr id="52" name="テキスト ボックス 3"/>
          <p:cNvSpPr txBox="1"/>
          <p:nvPr/>
        </p:nvSpPr>
        <p:spPr>
          <a:xfrm>
            <a:off x="11149035" y="225566"/>
            <a:ext cx="914400" cy="466725"/>
          </a:xfrm>
          <a:prstGeom prst="rect">
            <a:avLst/>
          </a:prstGeom>
          <a:solidFill>
            <a:schemeClr val="bg1"/>
          </a:solidFill>
          <a:ln w="28575">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800" kern="100" smtClean="0">
                <a:effectLst/>
                <a:latin typeface="Century" panose="02040604050505020304" pitchFamily="18" charset="0"/>
                <a:ea typeface="BIZ UDPゴシック" panose="020B0400000000000000" pitchFamily="50" charset="-128"/>
                <a:cs typeface="Times New Roman" panose="02020603050405020304" pitchFamily="18" charset="0"/>
              </a:rPr>
              <a:t>資料</a:t>
            </a:r>
            <a:r>
              <a:rPr lang="ja-JP" altLang="en-US" kern="100" dirty="0">
                <a:latin typeface="Century" panose="02040604050505020304" pitchFamily="18" charset="0"/>
                <a:ea typeface="BIZ UDPゴシック" panose="020B0400000000000000" pitchFamily="50" charset="-128"/>
                <a:cs typeface="Times New Roman" panose="02020603050405020304" pitchFamily="18" charset="0"/>
              </a:rPr>
              <a:t>２</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99801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87851"/>
            <a:ext cx="10515600" cy="897005"/>
          </a:xfrm>
          <a:ln>
            <a:solidFill>
              <a:schemeClr val="tx1"/>
            </a:solidFill>
          </a:ln>
        </p:spPr>
        <p:txBody>
          <a:bodyPr>
            <a:normAutofit/>
          </a:bodyPr>
          <a:lstStyle/>
          <a:p>
            <a:pPr algn="ctr"/>
            <a:r>
              <a:rPr kumimoji="1" lang="ja-JP" altLang="en-US" sz="2800" b="1" dirty="0">
                <a:latin typeface="+mn-ea"/>
                <a:ea typeface="+mn-ea"/>
              </a:rPr>
              <a:t>こどもワーキングで議論いただきたい点</a:t>
            </a:r>
          </a:p>
        </p:txBody>
      </p:sp>
      <p:sp>
        <p:nvSpPr>
          <p:cNvPr id="3" name="コンテンツ プレースホルダー 2"/>
          <p:cNvSpPr>
            <a:spLocks noGrp="1"/>
          </p:cNvSpPr>
          <p:nvPr>
            <p:ph idx="1"/>
          </p:nvPr>
        </p:nvSpPr>
        <p:spPr>
          <a:xfrm>
            <a:off x="838200" y="3485983"/>
            <a:ext cx="10544958" cy="575332"/>
          </a:xfrm>
        </p:spPr>
        <p:txBody>
          <a:bodyPr>
            <a:noAutofit/>
          </a:bodyPr>
          <a:lstStyle/>
          <a:p>
            <a:r>
              <a:rPr lang="ja-JP" altLang="en-US" sz="1600" dirty="0"/>
              <a:t>機関支援における</a:t>
            </a:r>
            <a:r>
              <a:rPr lang="ja-JP" altLang="ja-JP" sz="1600" dirty="0"/>
              <a:t>発達支援拠点と児童発達支援センターの連携</a:t>
            </a:r>
            <a:r>
              <a:rPr lang="ja-JP" altLang="en-US" sz="1600" dirty="0"/>
              <a:t>の手法としては、以下が考えられる。</a:t>
            </a:r>
            <a:endParaRPr lang="en-US" altLang="ja-JP" sz="1600" dirty="0"/>
          </a:p>
          <a:p>
            <a:pPr marL="0" indent="0">
              <a:buNone/>
            </a:pPr>
            <a:r>
              <a:rPr lang="ja-JP" altLang="en-US" sz="1600" dirty="0"/>
              <a:t>　</a:t>
            </a:r>
            <a:r>
              <a:rPr lang="ja-JP" altLang="ja-JP" sz="1600" dirty="0"/>
              <a:t>＜</a:t>
            </a:r>
            <a:r>
              <a:rPr lang="ja-JP" altLang="en-US" sz="1600" dirty="0"/>
              <a:t>機関支援における</a:t>
            </a:r>
            <a:r>
              <a:rPr lang="ja-JP" altLang="ja-JP" sz="1600" dirty="0"/>
              <a:t>連携の例＞</a:t>
            </a:r>
          </a:p>
          <a:p>
            <a:pPr marL="0" indent="0">
              <a:buNone/>
            </a:pPr>
            <a:r>
              <a:rPr lang="ja-JP" altLang="en-US" sz="1600" dirty="0"/>
              <a:t>　</a:t>
            </a:r>
            <a:endParaRPr lang="en-US" altLang="ja-JP" sz="1600" dirty="0"/>
          </a:p>
          <a:p>
            <a:pPr marL="0" indent="0">
              <a:buNone/>
            </a:pPr>
            <a:endParaRPr lang="en-US" altLang="ja-JP" sz="1600" dirty="0"/>
          </a:p>
          <a:p>
            <a:pPr marL="0" indent="0">
              <a:buNone/>
            </a:pPr>
            <a:endParaRPr lang="en-US" altLang="ja-JP" sz="1600" dirty="0"/>
          </a:p>
          <a:p>
            <a:pPr marL="0" indent="0">
              <a:buNone/>
            </a:pPr>
            <a:endParaRPr lang="en-US" altLang="ja-JP" sz="1600" dirty="0"/>
          </a:p>
          <a:p>
            <a:pPr marL="0" indent="0">
              <a:buNone/>
            </a:pPr>
            <a:endParaRPr lang="en-US" altLang="ja-JP" sz="1600" dirty="0"/>
          </a:p>
          <a:p>
            <a:pPr marL="0" indent="0">
              <a:buNone/>
            </a:pPr>
            <a:endParaRPr lang="en-US" altLang="ja-JP" sz="1600" dirty="0"/>
          </a:p>
          <a:p>
            <a:r>
              <a:rPr lang="ja-JP" altLang="en-US" sz="1600" dirty="0"/>
              <a:t>発達支援拠点と児童発達支援センター</a:t>
            </a:r>
            <a:r>
              <a:rPr lang="ja-JP" altLang="en-US" sz="1600" dirty="0" smtClean="0"/>
              <a:t>の情報共有や協議の場と</a:t>
            </a:r>
            <a:r>
              <a:rPr lang="ja-JP" altLang="en-US" sz="1600" dirty="0"/>
              <a:t>してどのようなものが考えられるか。</a:t>
            </a:r>
            <a:endParaRPr lang="ja-JP" altLang="ja-JP" sz="1600" dirty="0"/>
          </a:p>
          <a:p>
            <a:pPr marL="0" indent="0">
              <a:buNone/>
            </a:pPr>
            <a:endParaRPr lang="ja-JP" altLang="ja-JP" sz="1600" dirty="0"/>
          </a:p>
          <a:p>
            <a:endParaRPr lang="en-US" altLang="ja-JP" dirty="0"/>
          </a:p>
          <a:p>
            <a:endParaRPr kumimoji="1" lang="en-US" altLang="ja-JP" dirty="0"/>
          </a:p>
          <a:p>
            <a:pPr marL="0" indent="0">
              <a:buNone/>
            </a:pPr>
            <a:endParaRPr kumimoji="1" lang="en-US" altLang="ja-JP" dirty="0">
              <a:solidFill>
                <a:srgbClr val="FF0000"/>
              </a:solidFill>
            </a:endParaRPr>
          </a:p>
        </p:txBody>
      </p:sp>
      <p:sp>
        <p:nvSpPr>
          <p:cNvPr id="4" name="スライド番号プレースホルダー 3"/>
          <p:cNvSpPr>
            <a:spLocks noGrp="1"/>
          </p:cNvSpPr>
          <p:nvPr>
            <p:ph type="sldNum" sz="quarter" idx="12"/>
          </p:nvPr>
        </p:nvSpPr>
        <p:spPr/>
        <p:txBody>
          <a:bodyPr/>
          <a:lstStyle/>
          <a:p>
            <a:fld id="{556B7548-3067-481A-BA2E-B2E16A31E925}" type="slidenum">
              <a:rPr kumimoji="1" lang="ja-JP" altLang="en-US" b="1" smtClean="0">
                <a:solidFill>
                  <a:schemeClr val="tx1"/>
                </a:solidFill>
              </a:rPr>
              <a:t>10</a:t>
            </a:fld>
            <a:endParaRPr kumimoji="1" lang="ja-JP" altLang="en-US" b="1" dirty="0">
              <a:solidFill>
                <a:schemeClr val="tx1"/>
              </a:solidFill>
            </a:endParaRPr>
          </a:p>
        </p:txBody>
      </p:sp>
      <p:graphicFrame>
        <p:nvGraphicFramePr>
          <p:cNvPr id="5" name="表 4"/>
          <p:cNvGraphicFramePr>
            <a:graphicFrameLocks noGrp="1"/>
          </p:cNvGraphicFramePr>
          <p:nvPr>
            <p:extLst>
              <p:ext uri="{D42A27DB-BD31-4B8C-83A1-F6EECF244321}">
                <p14:modId xmlns:p14="http://schemas.microsoft.com/office/powerpoint/2010/main" val="2791815444"/>
              </p:ext>
            </p:extLst>
          </p:nvPr>
        </p:nvGraphicFramePr>
        <p:xfrm>
          <a:off x="838200" y="2208648"/>
          <a:ext cx="10515600" cy="9673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4141903048"/>
                    </a:ext>
                  </a:extLst>
                </a:gridCol>
                <a:gridCol w="5257800">
                  <a:extLst>
                    <a:ext uri="{9D8B030D-6E8A-4147-A177-3AD203B41FA5}">
                      <a16:colId xmlns:a16="http://schemas.microsoft.com/office/drawing/2014/main" val="2960797841"/>
                    </a:ext>
                  </a:extLst>
                </a:gridCol>
              </a:tblGrid>
              <a:tr h="325949">
                <a:tc>
                  <a:txBody>
                    <a:bodyPr/>
                    <a:lstStyle/>
                    <a:p>
                      <a:pPr algn="ctr"/>
                      <a:r>
                        <a:rPr kumimoji="1" lang="ja-JP" altLang="en-US" sz="1600" dirty="0"/>
                        <a:t>発達支援拠点</a:t>
                      </a:r>
                    </a:p>
                  </a:txBody>
                  <a:tcPr/>
                </a:tc>
                <a:tc>
                  <a:txBody>
                    <a:bodyPr/>
                    <a:lstStyle/>
                    <a:p>
                      <a:pPr algn="ctr"/>
                      <a:r>
                        <a:rPr kumimoji="1" lang="ja-JP" altLang="en-US" sz="1600" dirty="0"/>
                        <a:t>児童発達支援センター</a:t>
                      </a:r>
                    </a:p>
                  </a:txBody>
                  <a:tcPr/>
                </a:tc>
                <a:extLst>
                  <a:ext uri="{0D108BD9-81ED-4DB2-BD59-A6C34878D82A}">
                    <a16:rowId xmlns:a16="http://schemas.microsoft.com/office/drawing/2014/main" val="3066047191"/>
                  </a:ext>
                </a:extLst>
              </a:tr>
              <a:tr h="632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err="1">
                          <a:solidFill>
                            <a:schemeClr val="tx1"/>
                          </a:solidFill>
                        </a:rPr>
                        <a:t>発達障がい</a:t>
                      </a:r>
                      <a:r>
                        <a:rPr kumimoji="1" lang="ja-JP" altLang="en-US" sz="1600" dirty="0">
                          <a:solidFill>
                            <a:schemeClr val="tx1"/>
                          </a:solidFill>
                        </a:rPr>
                        <a:t>児支援の専門性及びノウハウが必要とされる場合に機関支援を実施する。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rPr>
                        <a:t>全ての</a:t>
                      </a:r>
                      <a:r>
                        <a:rPr kumimoji="1" lang="ja-JP" altLang="en-US" sz="1600" dirty="0" err="1">
                          <a:solidFill>
                            <a:schemeClr val="tx1"/>
                          </a:solidFill>
                        </a:rPr>
                        <a:t>障がい</a:t>
                      </a:r>
                      <a:r>
                        <a:rPr kumimoji="1" lang="ja-JP" altLang="en-US" sz="1600" dirty="0">
                          <a:solidFill>
                            <a:schemeClr val="tx1"/>
                          </a:solidFill>
                        </a:rPr>
                        <a:t>種別を対象として機関支援を実施する。</a:t>
                      </a:r>
                    </a:p>
                    <a:p>
                      <a:endParaRPr kumimoji="1" lang="ja-JP" altLang="en-US" sz="1600" dirty="0">
                        <a:solidFill>
                          <a:schemeClr val="tx1"/>
                        </a:solidFill>
                      </a:endParaRPr>
                    </a:p>
                  </a:txBody>
                  <a:tcPr/>
                </a:tc>
                <a:extLst>
                  <a:ext uri="{0D108BD9-81ED-4DB2-BD59-A6C34878D82A}">
                    <a16:rowId xmlns:a16="http://schemas.microsoft.com/office/drawing/2014/main" val="2969439606"/>
                  </a:ext>
                </a:extLst>
              </a:tr>
            </a:tbl>
          </a:graphicData>
        </a:graphic>
      </p:graphicFrame>
      <p:sp>
        <p:nvSpPr>
          <p:cNvPr id="6" name="テキスト ボックス 5"/>
          <p:cNvSpPr txBox="1"/>
          <p:nvPr/>
        </p:nvSpPr>
        <p:spPr>
          <a:xfrm>
            <a:off x="838200" y="1600812"/>
            <a:ext cx="10478386" cy="584775"/>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err="1"/>
              <a:t>障がい</a:t>
            </a:r>
            <a:r>
              <a:rPr kumimoji="1" lang="ja-JP" altLang="en-US" sz="1600" dirty="0"/>
              <a:t>児通所支援事業所への機関支援における発達支援拠点及び児童発達支援センターの役割は以下の通りと考えられる。</a:t>
            </a:r>
          </a:p>
        </p:txBody>
      </p:sp>
      <p:sp>
        <p:nvSpPr>
          <p:cNvPr id="7" name="正方形/長方形 6"/>
          <p:cNvSpPr/>
          <p:nvPr/>
        </p:nvSpPr>
        <p:spPr>
          <a:xfrm>
            <a:off x="838200" y="4199449"/>
            <a:ext cx="2846592" cy="19231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775425" y="4198981"/>
            <a:ext cx="2814655" cy="19235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670428" y="4184893"/>
            <a:ext cx="2902197" cy="19376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978153" y="4543566"/>
            <a:ext cx="437106" cy="1239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988796" y="4623515"/>
            <a:ext cx="384721" cy="1159099"/>
          </a:xfrm>
          <a:prstGeom prst="rect">
            <a:avLst/>
          </a:prstGeom>
          <a:noFill/>
        </p:spPr>
        <p:txBody>
          <a:bodyPr vert="eaVert" wrap="square" rtlCol="0">
            <a:spAutoFit/>
          </a:bodyPr>
          <a:lstStyle/>
          <a:p>
            <a:r>
              <a:rPr kumimoji="1" lang="ja-JP" altLang="en-US" sz="1300" dirty="0"/>
              <a:t>発達支援拠点</a:t>
            </a:r>
          </a:p>
        </p:txBody>
      </p:sp>
      <p:sp>
        <p:nvSpPr>
          <p:cNvPr id="13" name="正方形/長方形 12"/>
          <p:cNvSpPr/>
          <p:nvPr/>
        </p:nvSpPr>
        <p:spPr>
          <a:xfrm>
            <a:off x="2009668" y="4543566"/>
            <a:ext cx="538020" cy="12621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081670" y="4619078"/>
            <a:ext cx="487761" cy="1159099"/>
          </a:xfrm>
          <a:prstGeom prst="rect">
            <a:avLst/>
          </a:prstGeom>
          <a:noFill/>
        </p:spPr>
        <p:txBody>
          <a:bodyPr vert="eaVert" wrap="square" rtlCol="0">
            <a:noAutofit/>
          </a:bodyPr>
          <a:lstStyle/>
          <a:p>
            <a:r>
              <a:rPr lang="ja-JP" altLang="en-US" sz="1300" dirty="0"/>
              <a:t>児童発達支援センター</a:t>
            </a:r>
            <a:endParaRPr kumimoji="1" lang="ja-JP" altLang="en-US" sz="1300" dirty="0"/>
          </a:p>
        </p:txBody>
      </p:sp>
      <p:sp>
        <p:nvSpPr>
          <p:cNvPr id="17" name="楕円 16"/>
          <p:cNvSpPr/>
          <p:nvPr/>
        </p:nvSpPr>
        <p:spPr>
          <a:xfrm>
            <a:off x="3133206" y="4338749"/>
            <a:ext cx="431258" cy="4836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160040" y="4364150"/>
            <a:ext cx="353943" cy="645290"/>
          </a:xfrm>
          <a:prstGeom prst="rect">
            <a:avLst/>
          </a:prstGeom>
          <a:noFill/>
        </p:spPr>
        <p:txBody>
          <a:bodyPr vert="eaVert" wrap="square" rtlCol="0">
            <a:noAutofit/>
          </a:bodyPr>
          <a:lstStyle/>
          <a:p>
            <a:r>
              <a:rPr lang="ja-JP" altLang="en-US" sz="1100" dirty="0"/>
              <a:t>事業所</a:t>
            </a:r>
            <a:endParaRPr kumimoji="1" lang="ja-JP" altLang="en-US" sz="1100" dirty="0"/>
          </a:p>
        </p:txBody>
      </p:sp>
      <p:sp>
        <p:nvSpPr>
          <p:cNvPr id="24" name="右矢印 23"/>
          <p:cNvSpPr/>
          <p:nvPr/>
        </p:nvSpPr>
        <p:spPr>
          <a:xfrm>
            <a:off x="1518516" y="5090095"/>
            <a:ext cx="441472" cy="153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右矢印 24"/>
          <p:cNvSpPr/>
          <p:nvPr/>
        </p:nvSpPr>
        <p:spPr>
          <a:xfrm>
            <a:off x="2614784" y="5072192"/>
            <a:ext cx="381000" cy="1869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a:off x="2622913" y="4573996"/>
            <a:ext cx="381000" cy="1869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右矢印 26"/>
          <p:cNvSpPr/>
          <p:nvPr/>
        </p:nvSpPr>
        <p:spPr>
          <a:xfrm>
            <a:off x="2613383" y="5545791"/>
            <a:ext cx="381000" cy="1869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829067" y="4173312"/>
            <a:ext cx="449896" cy="400110"/>
          </a:xfrm>
          <a:prstGeom prst="rect">
            <a:avLst/>
          </a:prstGeom>
          <a:noFill/>
        </p:spPr>
        <p:txBody>
          <a:bodyPr wrap="square" rtlCol="0">
            <a:spAutoFit/>
          </a:bodyPr>
          <a:lstStyle/>
          <a:p>
            <a:r>
              <a:rPr kumimoji="1" lang="ja-JP" altLang="en-US" sz="2000" b="1" dirty="0"/>
              <a:t>①</a:t>
            </a:r>
          </a:p>
        </p:txBody>
      </p:sp>
      <p:sp>
        <p:nvSpPr>
          <p:cNvPr id="30" name="テキスト ボックス 29"/>
          <p:cNvSpPr txBox="1"/>
          <p:nvPr/>
        </p:nvSpPr>
        <p:spPr>
          <a:xfrm>
            <a:off x="6634344" y="4212654"/>
            <a:ext cx="449896" cy="400110"/>
          </a:xfrm>
          <a:prstGeom prst="rect">
            <a:avLst/>
          </a:prstGeom>
          <a:noFill/>
        </p:spPr>
        <p:txBody>
          <a:bodyPr wrap="square" rtlCol="0">
            <a:spAutoFit/>
          </a:bodyPr>
          <a:lstStyle/>
          <a:p>
            <a:r>
              <a:rPr lang="ja-JP" altLang="en-US" sz="2000" b="1" dirty="0"/>
              <a:t>③</a:t>
            </a:r>
            <a:endParaRPr kumimoji="1" lang="ja-JP" altLang="en-US" sz="2000" b="1" dirty="0"/>
          </a:p>
        </p:txBody>
      </p:sp>
      <p:sp>
        <p:nvSpPr>
          <p:cNvPr id="33" name="楕円 32"/>
          <p:cNvSpPr/>
          <p:nvPr/>
        </p:nvSpPr>
        <p:spPr>
          <a:xfrm>
            <a:off x="5880738" y="4676690"/>
            <a:ext cx="537270" cy="601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5958988" y="4763156"/>
            <a:ext cx="353943" cy="625301"/>
          </a:xfrm>
          <a:prstGeom prst="rect">
            <a:avLst/>
          </a:prstGeom>
          <a:noFill/>
        </p:spPr>
        <p:txBody>
          <a:bodyPr vert="eaVert" wrap="square" rtlCol="0">
            <a:noAutofit/>
          </a:bodyPr>
          <a:lstStyle/>
          <a:p>
            <a:r>
              <a:rPr lang="ja-JP" altLang="en-US" sz="1100" dirty="0"/>
              <a:t>事業所</a:t>
            </a:r>
            <a:endParaRPr kumimoji="1" lang="ja-JP" altLang="en-US" sz="1100" dirty="0"/>
          </a:p>
        </p:txBody>
      </p:sp>
      <p:sp>
        <p:nvSpPr>
          <p:cNvPr id="36" name="右矢印 35"/>
          <p:cNvSpPr/>
          <p:nvPr/>
        </p:nvSpPr>
        <p:spPr>
          <a:xfrm>
            <a:off x="5223985" y="4819634"/>
            <a:ext cx="688482" cy="2803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角丸四角形 40"/>
          <p:cNvSpPr/>
          <p:nvPr/>
        </p:nvSpPr>
        <p:spPr>
          <a:xfrm>
            <a:off x="3853743" y="4412709"/>
            <a:ext cx="1317359" cy="170984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3902699" y="4597369"/>
            <a:ext cx="1182897" cy="6798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3965072" y="4677030"/>
            <a:ext cx="1237273" cy="492443"/>
          </a:xfrm>
          <a:prstGeom prst="rect">
            <a:avLst/>
          </a:prstGeom>
          <a:noFill/>
        </p:spPr>
        <p:txBody>
          <a:bodyPr wrap="square" rtlCol="0">
            <a:spAutoFit/>
          </a:bodyPr>
          <a:lstStyle/>
          <a:p>
            <a:r>
              <a:rPr kumimoji="1" lang="ja-JP" altLang="en-US" sz="1300" dirty="0"/>
              <a:t>児童発達支援センター</a:t>
            </a:r>
          </a:p>
        </p:txBody>
      </p:sp>
      <p:sp>
        <p:nvSpPr>
          <p:cNvPr id="39" name="正方形/長方形 38"/>
          <p:cNvSpPr/>
          <p:nvPr/>
        </p:nvSpPr>
        <p:spPr>
          <a:xfrm>
            <a:off x="3897826" y="5383785"/>
            <a:ext cx="1182897" cy="6798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3924117" y="5605373"/>
            <a:ext cx="1347380" cy="292388"/>
          </a:xfrm>
          <a:prstGeom prst="rect">
            <a:avLst/>
          </a:prstGeom>
          <a:noFill/>
        </p:spPr>
        <p:txBody>
          <a:bodyPr wrap="square" rtlCol="0">
            <a:spAutoFit/>
          </a:bodyPr>
          <a:lstStyle/>
          <a:p>
            <a:r>
              <a:rPr lang="ja-JP" altLang="en-US" sz="1300" dirty="0"/>
              <a:t>発達支援拠点</a:t>
            </a:r>
            <a:endParaRPr kumimoji="1" lang="ja-JP" altLang="en-US" sz="1300" dirty="0"/>
          </a:p>
        </p:txBody>
      </p:sp>
      <p:sp>
        <p:nvSpPr>
          <p:cNvPr id="29" name="テキスト ボックス 28"/>
          <p:cNvSpPr txBox="1"/>
          <p:nvPr/>
        </p:nvSpPr>
        <p:spPr>
          <a:xfrm>
            <a:off x="3750385" y="4180486"/>
            <a:ext cx="449896" cy="400110"/>
          </a:xfrm>
          <a:prstGeom prst="rect">
            <a:avLst/>
          </a:prstGeom>
          <a:noFill/>
        </p:spPr>
        <p:txBody>
          <a:bodyPr wrap="square" rtlCol="0">
            <a:spAutoFit/>
          </a:bodyPr>
          <a:lstStyle/>
          <a:p>
            <a:r>
              <a:rPr lang="ja-JP" altLang="en-US" sz="2000" b="1" dirty="0"/>
              <a:t>②</a:t>
            </a:r>
            <a:endParaRPr kumimoji="1" lang="ja-JP" altLang="en-US" sz="2000" b="1" dirty="0"/>
          </a:p>
        </p:txBody>
      </p:sp>
      <p:sp>
        <p:nvSpPr>
          <p:cNvPr id="42" name="テキスト ボックス 41"/>
          <p:cNvSpPr txBox="1"/>
          <p:nvPr/>
        </p:nvSpPr>
        <p:spPr>
          <a:xfrm>
            <a:off x="5146225" y="5487564"/>
            <a:ext cx="1271783" cy="553998"/>
          </a:xfrm>
          <a:prstGeom prst="rect">
            <a:avLst/>
          </a:prstGeom>
          <a:noFill/>
        </p:spPr>
        <p:txBody>
          <a:bodyPr wrap="square" rtlCol="0">
            <a:spAutoFit/>
          </a:bodyPr>
          <a:lstStyle/>
          <a:p>
            <a:pPr marL="85725" indent="-85725"/>
            <a:r>
              <a:rPr lang="en-US" altLang="ja-JP" sz="1000" dirty="0"/>
              <a:t>※</a:t>
            </a:r>
            <a:r>
              <a:rPr lang="ja-JP" altLang="en-US" sz="1000" dirty="0"/>
              <a:t>児童発達</a:t>
            </a:r>
            <a:r>
              <a:rPr lang="ja-JP" altLang="en-US" sz="1000" dirty="0" smtClean="0"/>
              <a:t>支援</a:t>
            </a:r>
            <a:endParaRPr lang="en-US" altLang="ja-JP" sz="1000" dirty="0" smtClean="0"/>
          </a:p>
          <a:p>
            <a:pPr marL="85725" indent="-85725"/>
            <a:r>
              <a:rPr lang="ja-JP" altLang="en-US" sz="1000" dirty="0" smtClean="0"/>
              <a:t>　センターの</a:t>
            </a:r>
            <a:endParaRPr lang="en-US" altLang="ja-JP" sz="1000" dirty="0" smtClean="0"/>
          </a:p>
          <a:p>
            <a:pPr marL="85725" indent="-85725"/>
            <a:r>
              <a:rPr lang="ja-JP" altLang="en-US" sz="1000" dirty="0"/>
              <a:t>　</a:t>
            </a:r>
            <a:r>
              <a:rPr lang="ja-JP" altLang="en-US" sz="1000" dirty="0" smtClean="0"/>
              <a:t>機関支援</a:t>
            </a:r>
            <a:r>
              <a:rPr lang="ja-JP" altLang="en-US" sz="1000" dirty="0"/>
              <a:t>に同行</a:t>
            </a:r>
            <a:endParaRPr kumimoji="1" lang="ja-JP" altLang="en-US" sz="1000" dirty="0"/>
          </a:p>
        </p:txBody>
      </p:sp>
      <p:sp>
        <p:nvSpPr>
          <p:cNvPr id="43" name="正方形/長方形 42"/>
          <p:cNvSpPr/>
          <p:nvPr/>
        </p:nvSpPr>
        <p:spPr>
          <a:xfrm>
            <a:off x="7005084" y="4355828"/>
            <a:ext cx="1182897" cy="6798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7018079" y="4500182"/>
            <a:ext cx="1329091" cy="492443"/>
          </a:xfrm>
          <a:prstGeom prst="rect">
            <a:avLst/>
          </a:prstGeom>
          <a:noFill/>
        </p:spPr>
        <p:txBody>
          <a:bodyPr wrap="square" rtlCol="0">
            <a:spAutoFit/>
          </a:bodyPr>
          <a:lstStyle/>
          <a:p>
            <a:r>
              <a:rPr kumimoji="1" lang="ja-JP" altLang="en-US" sz="1300" dirty="0"/>
              <a:t>児童発達支援センター</a:t>
            </a:r>
          </a:p>
        </p:txBody>
      </p:sp>
      <p:sp>
        <p:nvSpPr>
          <p:cNvPr id="45" name="正方形/長方形 44"/>
          <p:cNvSpPr/>
          <p:nvPr/>
        </p:nvSpPr>
        <p:spPr>
          <a:xfrm>
            <a:off x="7005084" y="5415022"/>
            <a:ext cx="1182897" cy="6798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6976412" y="5585933"/>
            <a:ext cx="1347380" cy="292388"/>
          </a:xfrm>
          <a:prstGeom prst="rect">
            <a:avLst/>
          </a:prstGeom>
          <a:noFill/>
        </p:spPr>
        <p:txBody>
          <a:bodyPr wrap="square" rtlCol="0">
            <a:spAutoFit/>
          </a:bodyPr>
          <a:lstStyle/>
          <a:p>
            <a:r>
              <a:rPr lang="ja-JP" altLang="en-US" sz="1300" dirty="0" smtClean="0"/>
              <a:t>発達支援拠点</a:t>
            </a:r>
            <a:endParaRPr kumimoji="1" lang="ja-JP" altLang="en-US" sz="1300" dirty="0"/>
          </a:p>
        </p:txBody>
      </p:sp>
      <p:sp>
        <p:nvSpPr>
          <p:cNvPr id="47" name="下矢印 46"/>
          <p:cNvSpPr/>
          <p:nvPr/>
        </p:nvSpPr>
        <p:spPr>
          <a:xfrm>
            <a:off x="7770361" y="5059799"/>
            <a:ext cx="280288" cy="3669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p:cNvSpPr/>
          <p:nvPr/>
        </p:nvSpPr>
        <p:spPr>
          <a:xfrm>
            <a:off x="8923358" y="4870661"/>
            <a:ext cx="523745" cy="6169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8981152" y="4937313"/>
            <a:ext cx="353943" cy="682581"/>
          </a:xfrm>
          <a:prstGeom prst="rect">
            <a:avLst/>
          </a:prstGeom>
          <a:noFill/>
        </p:spPr>
        <p:txBody>
          <a:bodyPr vert="eaVert" wrap="square" rtlCol="0">
            <a:spAutoFit/>
          </a:bodyPr>
          <a:lstStyle/>
          <a:p>
            <a:r>
              <a:rPr lang="ja-JP" altLang="en-US" sz="1100" dirty="0"/>
              <a:t>事業所</a:t>
            </a:r>
            <a:endParaRPr kumimoji="1" lang="ja-JP" altLang="en-US" sz="1100" dirty="0"/>
          </a:p>
        </p:txBody>
      </p:sp>
      <p:sp>
        <p:nvSpPr>
          <p:cNvPr id="50" name="右矢印 49"/>
          <p:cNvSpPr/>
          <p:nvPr/>
        </p:nvSpPr>
        <p:spPr>
          <a:xfrm rot="19562833">
            <a:off x="8263928" y="5235401"/>
            <a:ext cx="688482" cy="2803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6642147" y="5067044"/>
            <a:ext cx="1181278" cy="261610"/>
          </a:xfrm>
          <a:prstGeom prst="rect">
            <a:avLst/>
          </a:prstGeom>
          <a:noFill/>
        </p:spPr>
        <p:txBody>
          <a:bodyPr wrap="square" rtlCol="0">
            <a:spAutoFit/>
          </a:bodyPr>
          <a:lstStyle/>
          <a:p>
            <a:r>
              <a:rPr kumimoji="1" lang="ja-JP" altLang="en-US" sz="1100" dirty="0" smtClean="0"/>
              <a:t>機関支援</a:t>
            </a:r>
            <a:r>
              <a:rPr kumimoji="1" lang="ja-JP" altLang="en-US" sz="1100" dirty="0"/>
              <a:t>を依頼</a:t>
            </a:r>
          </a:p>
        </p:txBody>
      </p:sp>
      <p:sp>
        <p:nvSpPr>
          <p:cNvPr id="55" name="テキスト ボックス 54"/>
          <p:cNvSpPr txBox="1"/>
          <p:nvPr/>
        </p:nvSpPr>
        <p:spPr>
          <a:xfrm>
            <a:off x="8297865" y="5649658"/>
            <a:ext cx="832363" cy="261610"/>
          </a:xfrm>
          <a:prstGeom prst="rect">
            <a:avLst/>
          </a:prstGeom>
          <a:noFill/>
        </p:spPr>
        <p:txBody>
          <a:bodyPr wrap="square" rtlCol="0">
            <a:spAutoFit/>
          </a:bodyPr>
          <a:lstStyle/>
          <a:p>
            <a:r>
              <a:rPr lang="ja-JP" altLang="en-US" sz="1100" dirty="0"/>
              <a:t>機関支援</a:t>
            </a:r>
            <a:endParaRPr kumimoji="1" lang="ja-JP" altLang="en-US" sz="1100" dirty="0"/>
          </a:p>
        </p:txBody>
      </p:sp>
      <p:sp>
        <p:nvSpPr>
          <p:cNvPr id="56" name="テキスト ボックス 55"/>
          <p:cNvSpPr txBox="1"/>
          <p:nvPr/>
        </p:nvSpPr>
        <p:spPr>
          <a:xfrm>
            <a:off x="5120231" y="4558024"/>
            <a:ext cx="832363" cy="261610"/>
          </a:xfrm>
          <a:prstGeom prst="rect">
            <a:avLst/>
          </a:prstGeom>
          <a:noFill/>
        </p:spPr>
        <p:txBody>
          <a:bodyPr wrap="square" rtlCol="0">
            <a:spAutoFit/>
          </a:bodyPr>
          <a:lstStyle/>
          <a:p>
            <a:r>
              <a:rPr lang="ja-JP" altLang="en-US" sz="1100" dirty="0"/>
              <a:t>機関支援</a:t>
            </a:r>
            <a:endParaRPr kumimoji="1" lang="ja-JP" altLang="en-US" sz="1100" dirty="0"/>
          </a:p>
        </p:txBody>
      </p:sp>
      <p:sp>
        <p:nvSpPr>
          <p:cNvPr id="57" name="テキスト ボックス 56"/>
          <p:cNvSpPr txBox="1"/>
          <p:nvPr/>
        </p:nvSpPr>
        <p:spPr>
          <a:xfrm>
            <a:off x="2438662" y="4297787"/>
            <a:ext cx="832363" cy="261610"/>
          </a:xfrm>
          <a:prstGeom prst="rect">
            <a:avLst/>
          </a:prstGeom>
          <a:noFill/>
        </p:spPr>
        <p:txBody>
          <a:bodyPr wrap="square" rtlCol="0">
            <a:spAutoFit/>
          </a:bodyPr>
          <a:lstStyle/>
          <a:p>
            <a:r>
              <a:rPr lang="ja-JP" altLang="en-US" sz="1100" dirty="0"/>
              <a:t>機関支援</a:t>
            </a:r>
            <a:endParaRPr kumimoji="1" lang="ja-JP" altLang="en-US" sz="1100" dirty="0"/>
          </a:p>
        </p:txBody>
      </p:sp>
      <p:sp>
        <p:nvSpPr>
          <p:cNvPr id="58" name="テキスト ボックス 57"/>
          <p:cNvSpPr txBox="1"/>
          <p:nvPr/>
        </p:nvSpPr>
        <p:spPr>
          <a:xfrm>
            <a:off x="1352661" y="4808026"/>
            <a:ext cx="832363" cy="261610"/>
          </a:xfrm>
          <a:prstGeom prst="rect">
            <a:avLst/>
          </a:prstGeom>
          <a:noFill/>
        </p:spPr>
        <p:txBody>
          <a:bodyPr wrap="square" rtlCol="0">
            <a:spAutoFit/>
          </a:bodyPr>
          <a:lstStyle/>
          <a:p>
            <a:r>
              <a:rPr lang="ja-JP" altLang="en-US" sz="1100" dirty="0"/>
              <a:t>機関支援</a:t>
            </a:r>
            <a:endParaRPr kumimoji="1" lang="ja-JP" altLang="en-US" sz="1100" dirty="0"/>
          </a:p>
        </p:txBody>
      </p:sp>
      <p:sp>
        <p:nvSpPr>
          <p:cNvPr id="52" name="楕円 51"/>
          <p:cNvSpPr/>
          <p:nvPr/>
        </p:nvSpPr>
        <p:spPr>
          <a:xfrm>
            <a:off x="3110867" y="4952292"/>
            <a:ext cx="466804" cy="4836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a:off x="3154357" y="4924751"/>
            <a:ext cx="374271" cy="645290"/>
          </a:xfrm>
          <a:prstGeom prst="rect">
            <a:avLst/>
          </a:prstGeom>
          <a:noFill/>
        </p:spPr>
        <p:txBody>
          <a:bodyPr vert="eaVert" wrap="square" rtlCol="0">
            <a:noAutofit/>
          </a:bodyPr>
          <a:lstStyle/>
          <a:p>
            <a:r>
              <a:rPr lang="ja-JP" altLang="en-US" sz="1100" dirty="0"/>
              <a:t>事業所</a:t>
            </a:r>
            <a:endParaRPr kumimoji="1" lang="ja-JP" altLang="en-US" sz="1100" dirty="0"/>
          </a:p>
        </p:txBody>
      </p:sp>
      <p:sp>
        <p:nvSpPr>
          <p:cNvPr id="63" name="楕円 62"/>
          <p:cNvSpPr/>
          <p:nvPr/>
        </p:nvSpPr>
        <p:spPr>
          <a:xfrm>
            <a:off x="3123945" y="5453612"/>
            <a:ext cx="466804" cy="4836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p:cNvSpPr txBox="1"/>
          <p:nvPr/>
        </p:nvSpPr>
        <p:spPr>
          <a:xfrm>
            <a:off x="3154358" y="5454570"/>
            <a:ext cx="374271" cy="645290"/>
          </a:xfrm>
          <a:prstGeom prst="rect">
            <a:avLst/>
          </a:prstGeom>
          <a:noFill/>
        </p:spPr>
        <p:txBody>
          <a:bodyPr vert="eaVert" wrap="square" rtlCol="0">
            <a:noAutofit/>
          </a:bodyPr>
          <a:lstStyle/>
          <a:p>
            <a:r>
              <a:rPr lang="ja-JP" altLang="en-US" sz="1100" dirty="0"/>
              <a:t>事業所</a:t>
            </a:r>
            <a:endParaRPr kumimoji="1" lang="ja-JP" altLang="en-US" sz="1100" dirty="0"/>
          </a:p>
        </p:txBody>
      </p:sp>
      <p:sp>
        <p:nvSpPr>
          <p:cNvPr id="10" name="正方形/長方形 9"/>
          <p:cNvSpPr/>
          <p:nvPr/>
        </p:nvSpPr>
        <p:spPr>
          <a:xfrm>
            <a:off x="9759146" y="4180486"/>
            <a:ext cx="1624012" cy="1949246"/>
          </a:xfrm>
          <a:prstGeom prst="rect">
            <a:avLst/>
          </a:prstGeom>
          <a:solidFill>
            <a:schemeClr val="bg1">
              <a:lumMod val="8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15" name="テキスト ボックス 14"/>
          <p:cNvSpPr txBox="1"/>
          <p:nvPr/>
        </p:nvSpPr>
        <p:spPr>
          <a:xfrm>
            <a:off x="9684544" y="3783627"/>
            <a:ext cx="857250" cy="353358"/>
          </a:xfrm>
          <a:prstGeom prst="rect">
            <a:avLst/>
          </a:prstGeom>
          <a:noFill/>
        </p:spPr>
        <p:txBody>
          <a:bodyPr wrap="square" lIns="0" rIns="0" rtlCol="0">
            <a:noAutofit/>
          </a:bodyPr>
          <a:lstStyle/>
          <a:p>
            <a:r>
              <a:rPr kumimoji="1" lang="ja-JP" altLang="en-US" sz="1600" dirty="0" smtClean="0"/>
              <a:t>＜現状＞</a:t>
            </a:r>
            <a:endParaRPr kumimoji="1" lang="ja-JP" altLang="en-US" sz="1600" dirty="0"/>
          </a:p>
        </p:txBody>
      </p:sp>
      <p:sp>
        <p:nvSpPr>
          <p:cNvPr id="65" name="正方形/長方形 64"/>
          <p:cNvSpPr/>
          <p:nvPr/>
        </p:nvSpPr>
        <p:spPr>
          <a:xfrm>
            <a:off x="9842037" y="4584389"/>
            <a:ext cx="451536" cy="12939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9870368" y="4685767"/>
            <a:ext cx="384721" cy="1136591"/>
          </a:xfrm>
          <a:prstGeom prst="rect">
            <a:avLst/>
          </a:prstGeom>
          <a:noFill/>
        </p:spPr>
        <p:txBody>
          <a:bodyPr vert="eaVert" wrap="square" rtlCol="0">
            <a:spAutoFit/>
          </a:bodyPr>
          <a:lstStyle/>
          <a:p>
            <a:r>
              <a:rPr lang="ja-JP" altLang="en-US" sz="1300" dirty="0" smtClean="0"/>
              <a:t>発達支援拠点</a:t>
            </a:r>
            <a:endParaRPr kumimoji="1" lang="ja-JP" altLang="en-US" sz="1300" dirty="0"/>
          </a:p>
        </p:txBody>
      </p:sp>
      <p:sp>
        <p:nvSpPr>
          <p:cNvPr id="67" name="右矢印 66"/>
          <p:cNvSpPr/>
          <p:nvPr/>
        </p:nvSpPr>
        <p:spPr>
          <a:xfrm>
            <a:off x="10389261" y="5234361"/>
            <a:ext cx="441472" cy="153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p:cNvSpPr txBox="1"/>
          <p:nvPr/>
        </p:nvSpPr>
        <p:spPr>
          <a:xfrm>
            <a:off x="10223406" y="4952292"/>
            <a:ext cx="832363" cy="261610"/>
          </a:xfrm>
          <a:prstGeom prst="rect">
            <a:avLst/>
          </a:prstGeom>
          <a:noFill/>
        </p:spPr>
        <p:txBody>
          <a:bodyPr wrap="square" rtlCol="0">
            <a:spAutoFit/>
          </a:bodyPr>
          <a:lstStyle/>
          <a:p>
            <a:r>
              <a:rPr lang="ja-JP" altLang="en-US" sz="1100" dirty="0"/>
              <a:t>機関支援</a:t>
            </a:r>
            <a:endParaRPr kumimoji="1" lang="ja-JP" altLang="en-US" sz="1100" dirty="0"/>
          </a:p>
        </p:txBody>
      </p:sp>
      <p:sp>
        <p:nvSpPr>
          <p:cNvPr id="69" name="楕円 68"/>
          <p:cNvSpPr/>
          <p:nvPr/>
        </p:nvSpPr>
        <p:spPr>
          <a:xfrm>
            <a:off x="10864962" y="4983488"/>
            <a:ext cx="523745" cy="6169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p:cNvSpPr txBox="1"/>
          <p:nvPr/>
        </p:nvSpPr>
        <p:spPr>
          <a:xfrm>
            <a:off x="10922756" y="5050140"/>
            <a:ext cx="353943" cy="682581"/>
          </a:xfrm>
          <a:prstGeom prst="rect">
            <a:avLst/>
          </a:prstGeom>
          <a:noFill/>
        </p:spPr>
        <p:txBody>
          <a:bodyPr vert="eaVert" wrap="square" rtlCol="0">
            <a:spAutoFit/>
          </a:bodyPr>
          <a:lstStyle/>
          <a:p>
            <a:r>
              <a:rPr lang="ja-JP" altLang="en-US" sz="1100" dirty="0"/>
              <a:t>事業所</a:t>
            </a:r>
            <a:endParaRPr kumimoji="1" lang="ja-JP" altLang="en-US" sz="1100" dirty="0"/>
          </a:p>
        </p:txBody>
      </p:sp>
    </p:spTree>
    <p:extLst>
      <p:ext uri="{BB962C8B-B14F-4D97-AF65-F5344CB8AC3E}">
        <p14:creationId xmlns:p14="http://schemas.microsoft.com/office/powerpoint/2010/main" val="456357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a:xfrm>
            <a:off x="180296" y="1036114"/>
            <a:ext cx="8165214" cy="56853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0" name="テキスト ボックス 49"/>
          <p:cNvSpPr txBox="1"/>
          <p:nvPr/>
        </p:nvSpPr>
        <p:spPr>
          <a:xfrm>
            <a:off x="339250" y="2878465"/>
            <a:ext cx="3624096" cy="3508314"/>
          </a:xfrm>
          <a:prstGeom prst="rect">
            <a:avLst/>
          </a:prstGeom>
          <a:noFill/>
          <a:ln>
            <a:solidFill>
              <a:schemeClr val="tx1"/>
            </a:solidFill>
            <a:prstDash val="dash"/>
          </a:ln>
        </p:spPr>
        <p:txBody>
          <a:bodyPr wrap="square" rtlCol="0">
            <a:spAutoFit/>
          </a:bodyPr>
          <a:lstStyle/>
          <a:p>
            <a:endParaRPr kumimoji="1" lang="ja-JP" altLang="en-US" dirty="0"/>
          </a:p>
        </p:txBody>
      </p:sp>
      <p:sp>
        <p:nvSpPr>
          <p:cNvPr id="75" name="テキスト ボックス 74"/>
          <p:cNvSpPr txBox="1"/>
          <p:nvPr/>
        </p:nvSpPr>
        <p:spPr>
          <a:xfrm>
            <a:off x="4338505" y="2878465"/>
            <a:ext cx="3703757" cy="3508314"/>
          </a:xfrm>
          <a:prstGeom prst="rect">
            <a:avLst/>
          </a:prstGeom>
          <a:noFill/>
          <a:ln>
            <a:solidFill>
              <a:schemeClr val="tx1"/>
            </a:solidFill>
            <a:prstDash val="dash"/>
          </a:ln>
        </p:spPr>
        <p:txBody>
          <a:bodyPr wrap="square" rtlCol="0">
            <a:spAutoFit/>
          </a:bodyPr>
          <a:lstStyle/>
          <a:p>
            <a:endParaRPr kumimoji="1" lang="ja-JP" altLang="en-US" dirty="0"/>
          </a:p>
        </p:txBody>
      </p:sp>
      <p:sp>
        <p:nvSpPr>
          <p:cNvPr id="44" name="角丸四角形 43"/>
          <p:cNvSpPr/>
          <p:nvPr/>
        </p:nvSpPr>
        <p:spPr>
          <a:xfrm>
            <a:off x="8887034" y="1036114"/>
            <a:ext cx="2236083" cy="77952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556B7548-3067-481A-BA2E-B2E16A31E925}" type="slidenum">
              <a:rPr kumimoji="1" lang="ja-JP" altLang="en-US" b="1" smtClean="0">
                <a:solidFill>
                  <a:schemeClr val="tx1"/>
                </a:solidFill>
              </a:rPr>
              <a:t>2</a:t>
            </a:fld>
            <a:endParaRPr kumimoji="1" lang="ja-JP" altLang="en-US" b="1" dirty="0">
              <a:solidFill>
                <a:schemeClr val="tx1"/>
              </a:solidFill>
            </a:endParaRPr>
          </a:p>
        </p:txBody>
      </p:sp>
      <p:sp>
        <p:nvSpPr>
          <p:cNvPr id="4" name="タイトル 1">
            <a:extLst>
              <a:ext uri="{FF2B5EF4-FFF2-40B4-BE49-F238E27FC236}">
                <a16:creationId xmlns:a16="http://schemas.microsoft.com/office/drawing/2014/main" id="{E16E9B29-506F-4448-BBDA-03D1F2F28812}"/>
              </a:ext>
            </a:extLst>
          </p:cNvPr>
          <p:cNvSpPr>
            <a:spLocks noGrp="1"/>
          </p:cNvSpPr>
          <p:nvPr>
            <p:ph type="title"/>
          </p:nvPr>
        </p:nvSpPr>
        <p:spPr>
          <a:xfrm>
            <a:off x="857447" y="307338"/>
            <a:ext cx="10515600" cy="381850"/>
          </a:xfrm>
        </p:spPr>
        <p:txBody>
          <a:bodyPr>
            <a:noAutofit/>
          </a:bodyPr>
          <a:lstStyle/>
          <a:p>
            <a:pPr algn="ctr"/>
            <a:r>
              <a:rPr kumimoji="1" lang="ja-JP" altLang="en-US" sz="2000" b="1" dirty="0" smtClean="0">
                <a:latin typeface="+mn-ea"/>
                <a:ea typeface="+mn-ea"/>
              </a:rPr>
              <a:t>＜現在</a:t>
            </a:r>
            <a:r>
              <a:rPr kumimoji="1" lang="ja-JP" altLang="en-US" sz="2000" b="1" dirty="0">
                <a:latin typeface="+mn-ea"/>
                <a:ea typeface="+mn-ea"/>
              </a:rPr>
              <a:t>の</a:t>
            </a:r>
            <a:r>
              <a:rPr kumimoji="1" lang="ja-JP" altLang="en-US" sz="2000" b="1" dirty="0" err="1">
                <a:latin typeface="+mn-ea"/>
                <a:ea typeface="+mn-ea"/>
              </a:rPr>
              <a:t>発達障がい</a:t>
            </a:r>
            <a:r>
              <a:rPr kumimoji="1" lang="ja-JP" altLang="en-US" sz="2000" b="1" dirty="0">
                <a:latin typeface="+mn-ea"/>
                <a:ea typeface="+mn-ea"/>
              </a:rPr>
              <a:t>児の支援体制（</a:t>
            </a:r>
            <a:r>
              <a:rPr kumimoji="1" lang="en-US" altLang="ja-JP" sz="2000" b="1" dirty="0">
                <a:latin typeface="+mn-ea"/>
                <a:ea typeface="+mn-ea"/>
              </a:rPr>
              <a:t>H24</a:t>
            </a:r>
            <a:r>
              <a:rPr kumimoji="1" lang="ja-JP" altLang="en-US" sz="2000" b="1" dirty="0">
                <a:latin typeface="+mn-ea"/>
                <a:ea typeface="+mn-ea"/>
              </a:rPr>
              <a:t>～</a:t>
            </a:r>
            <a:r>
              <a:rPr kumimoji="1" lang="ja-JP" altLang="en-US" sz="2000" b="1" dirty="0" smtClean="0">
                <a:latin typeface="+mn-ea"/>
                <a:ea typeface="+mn-ea"/>
              </a:rPr>
              <a:t>）＞</a:t>
            </a:r>
            <a:endParaRPr kumimoji="1" lang="ja-JP" altLang="en-US" sz="2000" b="1" dirty="0">
              <a:latin typeface="+mn-ea"/>
              <a:ea typeface="+mn-ea"/>
            </a:endParaRPr>
          </a:p>
        </p:txBody>
      </p:sp>
      <p:sp>
        <p:nvSpPr>
          <p:cNvPr id="5" name="楕円 4"/>
          <p:cNvSpPr/>
          <p:nvPr/>
        </p:nvSpPr>
        <p:spPr>
          <a:xfrm>
            <a:off x="1503585" y="4795558"/>
            <a:ext cx="1015565" cy="73901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6" name="角丸四角形 15"/>
          <p:cNvSpPr/>
          <p:nvPr/>
        </p:nvSpPr>
        <p:spPr>
          <a:xfrm>
            <a:off x="2894310" y="4795558"/>
            <a:ext cx="869325" cy="53094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6" name="楕円 5"/>
          <p:cNvSpPr/>
          <p:nvPr/>
        </p:nvSpPr>
        <p:spPr>
          <a:xfrm>
            <a:off x="823646" y="4072781"/>
            <a:ext cx="760982" cy="61818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2852865" y="4834738"/>
            <a:ext cx="1034607" cy="430887"/>
          </a:xfrm>
          <a:prstGeom prst="rect">
            <a:avLst/>
          </a:prstGeom>
          <a:noFill/>
        </p:spPr>
        <p:txBody>
          <a:bodyPr wrap="square" rtlCol="0">
            <a:spAutoFit/>
          </a:bodyPr>
          <a:lstStyle/>
          <a:p>
            <a:r>
              <a:rPr kumimoji="1" lang="ja-JP" altLang="en-US" sz="1100" dirty="0"/>
              <a:t>学校</a:t>
            </a:r>
            <a:endParaRPr kumimoji="1" lang="en-US" altLang="ja-JP" sz="1100" dirty="0"/>
          </a:p>
          <a:p>
            <a:r>
              <a:rPr kumimoji="1" lang="ja-JP" altLang="en-US" sz="1100" dirty="0"/>
              <a:t>（支援学級）</a:t>
            </a:r>
          </a:p>
        </p:txBody>
      </p:sp>
      <p:sp>
        <p:nvSpPr>
          <p:cNvPr id="24" name="正方形/長方形 23"/>
          <p:cNvSpPr/>
          <p:nvPr/>
        </p:nvSpPr>
        <p:spPr>
          <a:xfrm>
            <a:off x="3572852" y="1335872"/>
            <a:ext cx="2190478" cy="84287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5" name="テキスト ボックス 24"/>
          <p:cNvSpPr txBox="1"/>
          <p:nvPr/>
        </p:nvSpPr>
        <p:spPr>
          <a:xfrm>
            <a:off x="3960843" y="1581940"/>
            <a:ext cx="2232344" cy="338554"/>
          </a:xfrm>
          <a:prstGeom prst="rect">
            <a:avLst/>
          </a:prstGeom>
          <a:noFill/>
        </p:spPr>
        <p:txBody>
          <a:bodyPr wrap="square" rtlCol="0">
            <a:spAutoFit/>
          </a:bodyPr>
          <a:lstStyle/>
          <a:p>
            <a:r>
              <a:rPr kumimoji="1" lang="ja-JP" altLang="en-US" sz="1600" dirty="0"/>
              <a:t>発達支援拠点</a:t>
            </a:r>
          </a:p>
        </p:txBody>
      </p:sp>
      <p:sp>
        <p:nvSpPr>
          <p:cNvPr id="26" name="正方形/長方形 25"/>
          <p:cNvSpPr/>
          <p:nvPr/>
        </p:nvSpPr>
        <p:spPr>
          <a:xfrm>
            <a:off x="863958" y="5785671"/>
            <a:ext cx="795528" cy="468670"/>
          </a:xfrm>
          <a:prstGeom prst="rect">
            <a:avLst/>
          </a:prstGeom>
          <a:solidFill>
            <a:schemeClr val="accent1">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7" name="テキスト ボックス 26"/>
          <p:cNvSpPr txBox="1"/>
          <p:nvPr/>
        </p:nvSpPr>
        <p:spPr>
          <a:xfrm>
            <a:off x="882078" y="5897970"/>
            <a:ext cx="1158282" cy="261610"/>
          </a:xfrm>
          <a:prstGeom prst="rect">
            <a:avLst/>
          </a:prstGeom>
          <a:noFill/>
        </p:spPr>
        <p:txBody>
          <a:bodyPr wrap="square" rtlCol="0">
            <a:spAutoFit/>
          </a:bodyPr>
          <a:lstStyle/>
          <a:p>
            <a:r>
              <a:rPr kumimoji="1" lang="ja-JP" altLang="en-US" sz="1100" dirty="0"/>
              <a:t>医療機関</a:t>
            </a:r>
          </a:p>
        </p:txBody>
      </p:sp>
      <p:sp>
        <p:nvSpPr>
          <p:cNvPr id="29" name="テキスト ボックス 28"/>
          <p:cNvSpPr txBox="1"/>
          <p:nvPr/>
        </p:nvSpPr>
        <p:spPr>
          <a:xfrm>
            <a:off x="7178565" y="920544"/>
            <a:ext cx="100347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t>１圏域</a:t>
            </a:r>
          </a:p>
        </p:txBody>
      </p:sp>
      <p:sp>
        <p:nvSpPr>
          <p:cNvPr id="30" name="テキスト ボックス 29"/>
          <p:cNvSpPr txBox="1"/>
          <p:nvPr/>
        </p:nvSpPr>
        <p:spPr>
          <a:xfrm>
            <a:off x="1517652" y="5018428"/>
            <a:ext cx="1473867" cy="261610"/>
          </a:xfrm>
          <a:prstGeom prst="rect">
            <a:avLst/>
          </a:prstGeom>
          <a:noFill/>
        </p:spPr>
        <p:txBody>
          <a:bodyPr wrap="square" rtlCol="0">
            <a:spAutoFit/>
          </a:bodyPr>
          <a:lstStyle/>
          <a:p>
            <a:r>
              <a:rPr kumimoji="1" lang="ja-JP" altLang="en-US" sz="1100" dirty="0" err="1"/>
              <a:t>発達障がい</a:t>
            </a:r>
            <a:r>
              <a:rPr kumimoji="1" lang="ja-JP" altLang="en-US" sz="1100" dirty="0"/>
              <a:t>児</a:t>
            </a:r>
          </a:p>
        </p:txBody>
      </p:sp>
      <p:sp>
        <p:nvSpPr>
          <p:cNvPr id="43" name="テキスト ボックス 42">
            <a:extLst>
              <a:ext uri="{FF2B5EF4-FFF2-40B4-BE49-F238E27FC236}">
                <a16:creationId xmlns:a16="http://schemas.microsoft.com/office/drawing/2014/main" id="{99D45DE7-DA77-49C7-9BCE-AEF8E30E3C3F}"/>
              </a:ext>
            </a:extLst>
          </p:cNvPr>
          <p:cNvSpPr txBox="1"/>
          <p:nvPr/>
        </p:nvSpPr>
        <p:spPr>
          <a:xfrm>
            <a:off x="8928900" y="1171255"/>
            <a:ext cx="2236084" cy="52322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400" dirty="0" err="1"/>
              <a:t>発達障がい</a:t>
            </a:r>
            <a:r>
              <a:rPr lang="ja-JP" altLang="en-US" sz="1400" dirty="0"/>
              <a:t>者支援センター（アクトおおさか）</a:t>
            </a:r>
            <a:endParaRPr kumimoji="1" lang="ja-JP" altLang="en-US" sz="1400" dirty="0"/>
          </a:p>
        </p:txBody>
      </p:sp>
      <p:sp>
        <p:nvSpPr>
          <p:cNvPr id="34" name="楕円 33"/>
          <p:cNvSpPr/>
          <p:nvPr/>
        </p:nvSpPr>
        <p:spPr>
          <a:xfrm>
            <a:off x="1067487" y="3122375"/>
            <a:ext cx="2004422" cy="75498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35" name="テキスト ボックス 34"/>
          <p:cNvSpPr txBox="1"/>
          <p:nvPr/>
        </p:nvSpPr>
        <p:spPr>
          <a:xfrm>
            <a:off x="1091647" y="3371242"/>
            <a:ext cx="2153606" cy="307777"/>
          </a:xfrm>
          <a:prstGeom prst="rect">
            <a:avLst/>
          </a:prstGeom>
          <a:noFill/>
        </p:spPr>
        <p:txBody>
          <a:bodyPr wrap="square" rtlCol="0">
            <a:spAutoFit/>
          </a:bodyPr>
          <a:lstStyle/>
          <a:p>
            <a:r>
              <a:rPr lang="ja-JP" altLang="en-US" sz="1400" dirty="0"/>
              <a:t>児童発達支援</a:t>
            </a:r>
            <a:r>
              <a:rPr kumimoji="1" lang="ja-JP" altLang="en-US" sz="1400" dirty="0"/>
              <a:t>センター</a:t>
            </a:r>
          </a:p>
        </p:txBody>
      </p:sp>
      <p:sp>
        <p:nvSpPr>
          <p:cNvPr id="41" name="正方形/長方形 40"/>
          <p:cNvSpPr/>
          <p:nvPr/>
        </p:nvSpPr>
        <p:spPr>
          <a:xfrm>
            <a:off x="721820" y="1326887"/>
            <a:ext cx="1836020" cy="864509"/>
          </a:xfrm>
          <a:prstGeom prst="rect">
            <a:avLst/>
          </a:prstGeom>
          <a:solidFill>
            <a:schemeClr val="accent1">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45" name="テキスト ボックス 44"/>
          <p:cNvSpPr txBox="1"/>
          <p:nvPr/>
        </p:nvSpPr>
        <p:spPr>
          <a:xfrm>
            <a:off x="898316" y="1632357"/>
            <a:ext cx="1830290" cy="338554"/>
          </a:xfrm>
          <a:prstGeom prst="rect">
            <a:avLst/>
          </a:prstGeom>
          <a:noFill/>
        </p:spPr>
        <p:txBody>
          <a:bodyPr wrap="square" rtlCol="0">
            <a:spAutoFit/>
          </a:bodyPr>
          <a:lstStyle/>
          <a:p>
            <a:r>
              <a:rPr kumimoji="1" lang="ja-JP" altLang="en-US" sz="1600" dirty="0"/>
              <a:t>拠点医療機関</a:t>
            </a:r>
          </a:p>
        </p:txBody>
      </p:sp>
      <p:sp>
        <p:nvSpPr>
          <p:cNvPr id="60" name="楕円 59"/>
          <p:cNvSpPr/>
          <p:nvPr/>
        </p:nvSpPr>
        <p:spPr>
          <a:xfrm>
            <a:off x="5231626" y="3165484"/>
            <a:ext cx="2004422" cy="75498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61" name="テキスト ボックス 60"/>
          <p:cNvSpPr txBox="1"/>
          <p:nvPr/>
        </p:nvSpPr>
        <p:spPr>
          <a:xfrm>
            <a:off x="5255786" y="3414351"/>
            <a:ext cx="2153606" cy="307777"/>
          </a:xfrm>
          <a:prstGeom prst="rect">
            <a:avLst/>
          </a:prstGeom>
          <a:noFill/>
        </p:spPr>
        <p:txBody>
          <a:bodyPr wrap="square" rtlCol="0">
            <a:spAutoFit/>
          </a:bodyPr>
          <a:lstStyle/>
          <a:p>
            <a:r>
              <a:rPr lang="ja-JP" altLang="en-US" sz="1400" dirty="0"/>
              <a:t>児童発達支援</a:t>
            </a:r>
            <a:r>
              <a:rPr kumimoji="1" lang="ja-JP" altLang="en-US" sz="1400" dirty="0"/>
              <a:t>センター</a:t>
            </a:r>
          </a:p>
        </p:txBody>
      </p:sp>
      <p:sp>
        <p:nvSpPr>
          <p:cNvPr id="62" name="楕円 61"/>
          <p:cNvSpPr/>
          <p:nvPr/>
        </p:nvSpPr>
        <p:spPr>
          <a:xfrm>
            <a:off x="476956" y="4873335"/>
            <a:ext cx="760982" cy="61818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63" name="テキスト ボックス 62"/>
          <p:cNvSpPr txBox="1"/>
          <p:nvPr/>
        </p:nvSpPr>
        <p:spPr>
          <a:xfrm>
            <a:off x="442609" y="5050420"/>
            <a:ext cx="1275009" cy="261610"/>
          </a:xfrm>
          <a:prstGeom prst="rect">
            <a:avLst/>
          </a:prstGeom>
          <a:noFill/>
        </p:spPr>
        <p:txBody>
          <a:bodyPr wrap="square" rtlCol="0">
            <a:spAutoFit/>
          </a:bodyPr>
          <a:lstStyle/>
          <a:p>
            <a:r>
              <a:rPr kumimoji="1" lang="ja-JP" altLang="en-US" sz="1050" dirty="0"/>
              <a:t>放課後デイ</a:t>
            </a:r>
          </a:p>
        </p:txBody>
      </p:sp>
      <p:sp>
        <p:nvSpPr>
          <p:cNvPr id="64" name="楕円 63"/>
          <p:cNvSpPr/>
          <p:nvPr/>
        </p:nvSpPr>
        <p:spPr>
          <a:xfrm>
            <a:off x="5534673" y="4816983"/>
            <a:ext cx="1015565" cy="73901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65" name="楕円 64"/>
          <p:cNvSpPr/>
          <p:nvPr/>
        </p:nvSpPr>
        <p:spPr>
          <a:xfrm>
            <a:off x="5040521" y="4107110"/>
            <a:ext cx="760982" cy="61818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5006174" y="4284195"/>
            <a:ext cx="1275009" cy="253916"/>
          </a:xfrm>
          <a:prstGeom prst="rect">
            <a:avLst/>
          </a:prstGeom>
          <a:noFill/>
        </p:spPr>
        <p:txBody>
          <a:bodyPr wrap="square" rtlCol="0">
            <a:spAutoFit/>
          </a:bodyPr>
          <a:lstStyle/>
          <a:p>
            <a:r>
              <a:rPr lang="ja-JP" altLang="en-US" sz="1050" dirty="0"/>
              <a:t>児童発達支援</a:t>
            </a:r>
            <a:endParaRPr kumimoji="1" lang="ja-JP" altLang="en-US" sz="1050" dirty="0"/>
          </a:p>
        </p:txBody>
      </p:sp>
      <p:sp>
        <p:nvSpPr>
          <p:cNvPr id="67" name="角丸四角形 66"/>
          <p:cNvSpPr/>
          <p:nvPr/>
        </p:nvSpPr>
        <p:spPr>
          <a:xfrm>
            <a:off x="6925398" y="4816983"/>
            <a:ext cx="869325" cy="53094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68" name="テキスト ボックス 67"/>
          <p:cNvSpPr txBox="1"/>
          <p:nvPr/>
        </p:nvSpPr>
        <p:spPr>
          <a:xfrm>
            <a:off x="6883953" y="4828860"/>
            <a:ext cx="1034607" cy="430887"/>
          </a:xfrm>
          <a:prstGeom prst="rect">
            <a:avLst/>
          </a:prstGeom>
          <a:noFill/>
        </p:spPr>
        <p:txBody>
          <a:bodyPr wrap="square" rtlCol="0">
            <a:spAutoFit/>
          </a:bodyPr>
          <a:lstStyle/>
          <a:p>
            <a:r>
              <a:rPr kumimoji="1" lang="ja-JP" altLang="en-US" sz="1100" dirty="0"/>
              <a:t>学校</a:t>
            </a:r>
            <a:endParaRPr kumimoji="1" lang="en-US" altLang="ja-JP" sz="1100" dirty="0"/>
          </a:p>
          <a:p>
            <a:r>
              <a:rPr kumimoji="1" lang="ja-JP" altLang="en-US" sz="1100" dirty="0"/>
              <a:t>（支援学級）</a:t>
            </a:r>
          </a:p>
        </p:txBody>
      </p:sp>
      <p:sp>
        <p:nvSpPr>
          <p:cNvPr id="69" name="正方形/長方形 68"/>
          <p:cNvSpPr/>
          <p:nvPr/>
        </p:nvSpPr>
        <p:spPr>
          <a:xfrm>
            <a:off x="4895046" y="5807096"/>
            <a:ext cx="795528" cy="468670"/>
          </a:xfrm>
          <a:prstGeom prst="rect">
            <a:avLst/>
          </a:prstGeom>
          <a:solidFill>
            <a:schemeClr val="accent1">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70" name="テキスト ボックス 69"/>
          <p:cNvSpPr txBox="1"/>
          <p:nvPr/>
        </p:nvSpPr>
        <p:spPr>
          <a:xfrm>
            <a:off x="4913166" y="5919395"/>
            <a:ext cx="1158282" cy="261610"/>
          </a:xfrm>
          <a:prstGeom prst="rect">
            <a:avLst/>
          </a:prstGeom>
          <a:noFill/>
        </p:spPr>
        <p:txBody>
          <a:bodyPr wrap="square" rtlCol="0">
            <a:spAutoFit/>
          </a:bodyPr>
          <a:lstStyle/>
          <a:p>
            <a:r>
              <a:rPr kumimoji="1" lang="ja-JP" altLang="en-US" sz="1100" dirty="0"/>
              <a:t>医療機関</a:t>
            </a:r>
          </a:p>
        </p:txBody>
      </p:sp>
      <p:sp>
        <p:nvSpPr>
          <p:cNvPr id="71" name="テキスト ボックス 70"/>
          <p:cNvSpPr txBox="1"/>
          <p:nvPr/>
        </p:nvSpPr>
        <p:spPr>
          <a:xfrm>
            <a:off x="5548740" y="5039853"/>
            <a:ext cx="1473867" cy="261610"/>
          </a:xfrm>
          <a:prstGeom prst="rect">
            <a:avLst/>
          </a:prstGeom>
          <a:noFill/>
        </p:spPr>
        <p:txBody>
          <a:bodyPr wrap="square" rtlCol="0">
            <a:spAutoFit/>
          </a:bodyPr>
          <a:lstStyle/>
          <a:p>
            <a:r>
              <a:rPr kumimoji="1" lang="ja-JP" altLang="en-US" sz="1100" dirty="0" err="1"/>
              <a:t>発達障がい</a:t>
            </a:r>
            <a:r>
              <a:rPr kumimoji="1" lang="ja-JP" altLang="en-US" sz="1100" dirty="0"/>
              <a:t>児</a:t>
            </a:r>
          </a:p>
        </p:txBody>
      </p:sp>
      <p:sp>
        <p:nvSpPr>
          <p:cNvPr id="72" name="楕円 71"/>
          <p:cNvSpPr/>
          <p:nvPr/>
        </p:nvSpPr>
        <p:spPr>
          <a:xfrm>
            <a:off x="4522668" y="4820518"/>
            <a:ext cx="760982" cy="61818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73" name="テキスト ボックス 72"/>
          <p:cNvSpPr txBox="1"/>
          <p:nvPr/>
        </p:nvSpPr>
        <p:spPr>
          <a:xfrm>
            <a:off x="4488321" y="4997603"/>
            <a:ext cx="1275009" cy="261610"/>
          </a:xfrm>
          <a:prstGeom prst="rect">
            <a:avLst/>
          </a:prstGeom>
          <a:noFill/>
        </p:spPr>
        <p:txBody>
          <a:bodyPr wrap="square" rtlCol="0">
            <a:spAutoFit/>
          </a:bodyPr>
          <a:lstStyle/>
          <a:p>
            <a:r>
              <a:rPr lang="ja-JP" altLang="en-US" sz="1050" dirty="0"/>
              <a:t>放課後デイ</a:t>
            </a:r>
            <a:endParaRPr kumimoji="1" lang="ja-JP" altLang="en-US" sz="1050" dirty="0"/>
          </a:p>
        </p:txBody>
      </p:sp>
      <p:sp>
        <p:nvSpPr>
          <p:cNvPr id="42" name="角丸四角形 41"/>
          <p:cNvSpPr/>
          <p:nvPr/>
        </p:nvSpPr>
        <p:spPr>
          <a:xfrm>
            <a:off x="6169414" y="4146689"/>
            <a:ext cx="869325" cy="53094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6" name="テキスト ボックス 45"/>
          <p:cNvSpPr txBox="1"/>
          <p:nvPr/>
        </p:nvSpPr>
        <p:spPr>
          <a:xfrm>
            <a:off x="6285673" y="4198648"/>
            <a:ext cx="813561" cy="430887"/>
          </a:xfrm>
          <a:prstGeom prst="rect">
            <a:avLst/>
          </a:prstGeom>
          <a:noFill/>
        </p:spPr>
        <p:txBody>
          <a:bodyPr wrap="square" rtlCol="0">
            <a:spAutoFit/>
          </a:bodyPr>
          <a:lstStyle/>
          <a:p>
            <a:r>
              <a:rPr kumimoji="1" lang="ja-JP" altLang="en-US" sz="1100" dirty="0"/>
              <a:t>保育所</a:t>
            </a:r>
            <a:endParaRPr kumimoji="1" lang="en-US" altLang="ja-JP" sz="1100" dirty="0"/>
          </a:p>
          <a:p>
            <a:r>
              <a:rPr lang="ja-JP" altLang="en-US" sz="1100" dirty="0"/>
              <a:t>幼稚園</a:t>
            </a:r>
            <a:endParaRPr kumimoji="1" lang="ja-JP" altLang="en-US" sz="1100" dirty="0"/>
          </a:p>
        </p:txBody>
      </p:sp>
      <p:sp>
        <p:nvSpPr>
          <p:cNvPr id="48" name="角丸四角形 47"/>
          <p:cNvSpPr/>
          <p:nvPr/>
        </p:nvSpPr>
        <p:spPr>
          <a:xfrm>
            <a:off x="2251202" y="4093725"/>
            <a:ext cx="869325" cy="53094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7" name="テキスト ボックス 46"/>
          <p:cNvSpPr txBox="1"/>
          <p:nvPr/>
        </p:nvSpPr>
        <p:spPr>
          <a:xfrm>
            <a:off x="2346796" y="4145684"/>
            <a:ext cx="813561" cy="430887"/>
          </a:xfrm>
          <a:prstGeom prst="rect">
            <a:avLst/>
          </a:prstGeom>
          <a:noFill/>
        </p:spPr>
        <p:txBody>
          <a:bodyPr wrap="square" rtlCol="0">
            <a:spAutoFit/>
          </a:bodyPr>
          <a:lstStyle/>
          <a:p>
            <a:r>
              <a:rPr kumimoji="1" lang="ja-JP" altLang="en-US" sz="1100" dirty="0"/>
              <a:t>保育所</a:t>
            </a:r>
            <a:endParaRPr kumimoji="1" lang="en-US" altLang="ja-JP" sz="1100" dirty="0"/>
          </a:p>
          <a:p>
            <a:r>
              <a:rPr lang="ja-JP" altLang="en-US" sz="1100" dirty="0"/>
              <a:t>幼稚園</a:t>
            </a:r>
            <a:endParaRPr kumimoji="1" lang="ja-JP" altLang="en-US" sz="1100" dirty="0"/>
          </a:p>
        </p:txBody>
      </p:sp>
      <p:sp>
        <p:nvSpPr>
          <p:cNvPr id="49" name="テキスト ボックス 48"/>
          <p:cNvSpPr txBox="1"/>
          <p:nvPr/>
        </p:nvSpPr>
        <p:spPr>
          <a:xfrm>
            <a:off x="8529673" y="2864750"/>
            <a:ext cx="3532858" cy="3754874"/>
          </a:xfrm>
          <a:prstGeom prst="rect">
            <a:avLst/>
          </a:prstGeom>
          <a:ln w="28575"/>
        </p:spPr>
        <p:style>
          <a:lnRef idx="2">
            <a:schemeClr val="accent3"/>
          </a:lnRef>
          <a:fillRef idx="1">
            <a:schemeClr val="lt1"/>
          </a:fillRef>
          <a:effectRef idx="0">
            <a:schemeClr val="accent3"/>
          </a:effectRef>
          <a:fontRef idx="minor">
            <a:schemeClr val="dk1"/>
          </a:fontRef>
        </p:style>
        <p:txBody>
          <a:bodyPr wrap="square" rtlCol="0">
            <a:spAutoFit/>
          </a:bodyPr>
          <a:lstStyle/>
          <a:p>
            <a:r>
              <a:rPr lang="ja-JP" altLang="en-US" sz="1400" dirty="0"/>
              <a:t>≪機関支援の担い手≫</a:t>
            </a:r>
            <a:endParaRPr lang="en-US" altLang="ja-JP" sz="1400" dirty="0"/>
          </a:p>
          <a:p>
            <a:endParaRPr kumimoji="1" lang="en-US" altLang="ja-JP" sz="1400" dirty="0"/>
          </a:p>
          <a:p>
            <a:r>
              <a:rPr kumimoji="1" lang="ja-JP" altLang="en-US" sz="1400" dirty="0"/>
              <a:t>・</a:t>
            </a:r>
            <a:r>
              <a:rPr kumimoji="1" lang="ja-JP" altLang="en-US" sz="1400" u="sng" dirty="0" err="1"/>
              <a:t>発達障がい</a:t>
            </a:r>
            <a:r>
              <a:rPr kumimoji="1" lang="ja-JP" altLang="en-US" sz="1400" u="sng" dirty="0"/>
              <a:t>者支援センター（アクトおおさか</a:t>
            </a:r>
            <a:r>
              <a:rPr kumimoji="1" lang="ja-JP" altLang="en-US" sz="1400" dirty="0"/>
              <a:t>）</a:t>
            </a:r>
            <a:endParaRPr kumimoji="1" lang="en-US" altLang="ja-JP" sz="1400" dirty="0"/>
          </a:p>
          <a:p>
            <a:r>
              <a:rPr lang="ja-JP" altLang="en-US" sz="1400" dirty="0"/>
              <a:t>⇒</a:t>
            </a:r>
            <a:r>
              <a:rPr kumimoji="1" lang="ja-JP" altLang="en-US" sz="1400" dirty="0"/>
              <a:t>発達障害者支援法及び府要綱の理念に基づき、関係機関への機関支援を実施</a:t>
            </a:r>
            <a:endParaRPr kumimoji="1" lang="en-US" altLang="ja-JP" sz="1400" dirty="0"/>
          </a:p>
          <a:p>
            <a:endParaRPr lang="en-US" altLang="ja-JP" sz="1400" dirty="0"/>
          </a:p>
          <a:p>
            <a:r>
              <a:rPr lang="ja-JP" altLang="en-US" sz="1400" dirty="0"/>
              <a:t>・</a:t>
            </a:r>
            <a:r>
              <a:rPr lang="ja-JP" altLang="en-US" sz="1400" u="sng" dirty="0"/>
              <a:t>発達支援拠点</a:t>
            </a:r>
            <a:endParaRPr lang="en-US" altLang="ja-JP" sz="1400" u="sng" dirty="0"/>
          </a:p>
          <a:p>
            <a:r>
              <a:rPr lang="ja-JP" altLang="en-US" sz="1400" dirty="0" smtClean="0"/>
              <a:t>⇒発達障害者支援法の理念に基づき児童</a:t>
            </a:r>
            <a:r>
              <a:rPr lang="ja-JP" altLang="en-US" sz="1400" dirty="0"/>
              <a:t>発達支援センター・</a:t>
            </a:r>
            <a:r>
              <a:rPr lang="ja-JP" altLang="en-US" sz="1400" dirty="0" err="1"/>
              <a:t>障がい</a:t>
            </a:r>
            <a:r>
              <a:rPr lang="ja-JP" altLang="en-US" sz="1400" dirty="0"/>
              <a:t>児通所支援事業所へ機関支援を実施するとともに、</a:t>
            </a:r>
            <a:r>
              <a:rPr lang="en-US" altLang="ja-JP" sz="1400" dirty="0"/>
              <a:t>R3</a:t>
            </a:r>
            <a:r>
              <a:rPr lang="ja-JP" altLang="en-US" sz="1400" dirty="0"/>
              <a:t>年度から学校への機関支援を実施</a:t>
            </a:r>
            <a:endParaRPr lang="en-US" altLang="ja-JP" sz="1400" dirty="0"/>
          </a:p>
          <a:p>
            <a:endParaRPr lang="en-US" altLang="ja-JP" sz="1400" dirty="0"/>
          </a:p>
          <a:p>
            <a:r>
              <a:rPr lang="ja-JP" altLang="en-US" sz="1400" dirty="0"/>
              <a:t>・</a:t>
            </a:r>
            <a:r>
              <a:rPr lang="ja-JP" altLang="en-US" sz="1400" u="sng" dirty="0"/>
              <a:t>児童発達支援センター</a:t>
            </a:r>
            <a:endParaRPr lang="en-US" altLang="ja-JP" sz="1400" u="sng" dirty="0"/>
          </a:p>
          <a:p>
            <a:r>
              <a:rPr lang="ja-JP" altLang="en-US" sz="1400" dirty="0"/>
              <a:t>⇒児童福祉法に基づき</a:t>
            </a:r>
            <a:r>
              <a:rPr lang="ja-JP" altLang="en-US" sz="1400" dirty="0" err="1"/>
              <a:t>障がい</a:t>
            </a:r>
            <a:r>
              <a:rPr lang="ja-JP" altLang="en-US" sz="1400" dirty="0"/>
              <a:t>児通所支援事業所及び保育所・学校等への機関支援（主に巡回支援）を実施</a:t>
            </a:r>
            <a:endParaRPr lang="en-US" altLang="ja-JP" sz="1400" dirty="0"/>
          </a:p>
        </p:txBody>
      </p:sp>
      <p:sp>
        <p:nvSpPr>
          <p:cNvPr id="51" name="正方形/長方形 50"/>
          <p:cNvSpPr/>
          <p:nvPr/>
        </p:nvSpPr>
        <p:spPr>
          <a:xfrm>
            <a:off x="2390602" y="5716475"/>
            <a:ext cx="971794" cy="48661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52" name="テキスト ボックス 51"/>
          <p:cNvSpPr txBox="1"/>
          <p:nvPr/>
        </p:nvSpPr>
        <p:spPr>
          <a:xfrm>
            <a:off x="2333389" y="5836128"/>
            <a:ext cx="1201902" cy="261610"/>
          </a:xfrm>
          <a:prstGeom prst="rect">
            <a:avLst/>
          </a:prstGeom>
          <a:noFill/>
        </p:spPr>
        <p:txBody>
          <a:bodyPr wrap="square" rtlCol="0">
            <a:spAutoFit/>
          </a:bodyPr>
          <a:lstStyle/>
          <a:p>
            <a:r>
              <a:rPr lang="ja-JP" altLang="en-US" sz="1100" dirty="0"/>
              <a:t>保健センター</a:t>
            </a:r>
            <a:endParaRPr kumimoji="1" lang="ja-JP" altLang="en-US" sz="1100" dirty="0"/>
          </a:p>
        </p:txBody>
      </p:sp>
      <p:sp>
        <p:nvSpPr>
          <p:cNvPr id="53" name="正方形/長方形 52"/>
          <p:cNvSpPr/>
          <p:nvPr/>
        </p:nvSpPr>
        <p:spPr>
          <a:xfrm>
            <a:off x="6455904" y="5700944"/>
            <a:ext cx="971794" cy="48661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54" name="テキスト ボックス 53"/>
          <p:cNvSpPr txBox="1"/>
          <p:nvPr/>
        </p:nvSpPr>
        <p:spPr>
          <a:xfrm>
            <a:off x="6398691" y="5820597"/>
            <a:ext cx="1201902" cy="261610"/>
          </a:xfrm>
          <a:prstGeom prst="rect">
            <a:avLst/>
          </a:prstGeom>
          <a:noFill/>
        </p:spPr>
        <p:txBody>
          <a:bodyPr wrap="square" rtlCol="0">
            <a:spAutoFit/>
          </a:bodyPr>
          <a:lstStyle/>
          <a:p>
            <a:r>
              <a:rPr lang="ja-JP" altLang="en-US" sz="1100" dirty="0"/>
              <a:t>保健センター</a:t>
            </a:r>
            <a:endParaRPr kumimoji="1" lang="ja-JP" altLang="en-US" sz="1100" dirty="0"/>
          </a:p>
        </p:txBody>
      </p:sp>
      <p:cxnSp>
        <p:nvCxnSpPr>
          <p:cNvPr id="57" name="曲線コネクタ 56"/>
          <p:cNvCxnSpPr>
            <a:endCxn id="7" idx="1"/>
          </p:cNvCxnSpPr>
          <p:nvPr/>
        </p:nvCxnSpPr>
        <p:spPr>
          <a:xfrm rot="10800000" flipV="1">
            <a:off x="789299" y="2163832"/>
            <a:ext cx="2742992" cy="2212991"/>
          </a:xfrm>
          <a:prstGeom prst="curvedConnector3">
            <a:avLst>
              <a:gd name="adj1" fmla="val 108334"/>
            </a:avLst>
          </a:prstGeom>
          <a:ln>
            <a:prstDash val="sysDot"/>
            <a:tailEnd type="triangle"/>
          </a:ln>
        </p:spPr>
        <p:style>
          <a:lnRef idx="1">
            <a:schemeClr val="dk1"/>
          </a:lnRef>
          <a:fillRef idx="0">
            <a:schemeClr val="dk1"/>
          </a:fillRef>
          <a:effectRef idx="0">
            <a:schemeClr val="dk1"/>
          </a:effectRef>
          <a:fontRef idx="minor">
            <a:schemeClr val="tx1"/>
          </a:fontRef>
        </p:style>
      </p:cxnSp>
      <p:cxnSp>
        <p:nvCxnSpPr>
          <p:cNvPr id="77" name="曲線コネクタ 76"/>
          <p:cNvCxnSpPr>
            <a:cxnSpLocks/>
          </p:cNvCxnSpPr>
          <p:nvPr/>
        </p:nvCxnSpPr>
        <p:spPr>
          <a:xfrm rot="10800000" flipV="1">
            <a:off x="509300" y="2141802"/>
            <a:ext cx="3063552" cy="2887093"/>
          </a:xfrm>
          <a:prstGeom prst="curvedConnector3">
            <a:avLst>
              <a:gd name="adj1" fmla="val 98881"/>
            </a:avLst>
          </a:prstGeom>
          <a:ln>
            <a:prstDash val="sysDot"/>
            <a:tailEnd type="triangle"/>
          </a:ln>
        </p:spPr>
        <p:style>
          <a:lnRef idx="1">
            <a:schemeClr val="dk1"/>
          </a:lnRef>
          <a:fillRef idx="0">
            <a:schemeClr val="dk1"/>
          </a:fillRef>
          <a:effectRef idx="0">
            <a:schemeClr val="dk1"/>
          </a:effectRef>
          <a:fontRef idx="minor">
            <a:schemeClr val="tx1"/>
          </a:fontRef>
        </p:style>
      </p:cxnSp>
      <p:cxnSp>
        <p:nvCxnSpPr>
          <p:cNvPr id="78" name="曲線コネクタ 77"/>
          <p:cNvCxnSpPr>
            <a:endCxn id="66" idx="1"/>
          </p:cNvCxnSpPr>
          <p:nvPr/>
        </p:nvCxnSpPr>
        <p:spPr>
          <a:xfrm rot="16200000" flipH="1">
            <a:off x="3667018" y="3071996"/>
            <a:ext cx="2232231" cy="446082"/>
          </a:xfrm>
          <a:prstGeom prst="curvedConnector2">
            <a:avLst/>
          </a:prstGeom>
          <a:ln>
            <a:prstDash val="sysDot"/>
            <a:tailEnd type="triangle"/>
          </a:ln>
        </p:spPr>
        <p:style>
          <a:lnRef idx="1">
            <a:schemeClr val="dk1"/>
          </a:lnRef>
          <a:fillRef idx="0">
            <a:schemeClr val="dk1"/>
          </a:fillRef>
          <a:effectRef idx="0">
            <a:schemeClr val="dk1"/>
          </a:effectRef>
          <a:fontRef idx="minor">
            <a:schemeClr val="tx1"/>
          </a:fontRef>
        </p:style>
      </p:cxnSp>
      <p:cxnSp>
        <p:nvCxnSpPr>
          <p:cNvPr id="79" name="曲線コネクタ 78"/>
          <p:cNvCxnSpPr>
            <a:endCxn id="72" idx="1"/>
          </p:cNvCxnSpPr>
          <p:nvPr/>
        </p:nvCxnSpPr>
        <p:spPr>
          <a:xfrm rot="16200000" flipH="1">
            <a:off x="3396621" y="3673559"/>
            <a:ext cx="2396010" cy="78970"/>
          </a:xfrm>
          <a:prstGeom prst="curvedConnector3">
            <a:avLst>
              <a:gd name="adj1" fmla="val 95689"/>
            </a:avLst>
          </a:prstGeom>
          <a:ln>
            <a:prstDash val="sysDot"/>
            <a:tailEnd type="triangle"/>
          </a:ln>
        </p:spPr>
        <p:style>
          <a:lnRef idx="1">
            <a:schemeClr val="dk1"/>
          </a:lnRef>
          <a:fillRef idx="0">
            <a:schemeClr val="dk1"/>
          </a:fillRef>
          <a:effectRef idx="0">
            <a:schemeClr val="dk1"/>
          </a:effectRef>
          <a:fontRef idx="minor">
            <a:schemeClr val="tx1"/>
          </a:fontRef>
        </p:style>
      </p:cxnSp>
      <p:cxnSp>
        <p:nvCxnSpPr>
          <p:cNvPr id="82" name="曲線コネクタ 81"/>
          <p:cNvCxnSpPr>
            <a:cxnSpLocks/>
          </p:cNvCxnSpPr>
          <p:nvPr/>
        </p:nvCxnSpPr>
        <p:spPr>
          <a:xfrm rot="16200000" flipH="1">
            <a:off x="5308405" y="2706197"/>
            <a:ext cx="2616808" cy="1561916"/>
          </a:xfrm>
          <a:prstGeom prst="curvedConnector3">
            <a:avLst>
              <a:gd name="adj1" fmla="val 9992"/>
            </a:avLst>
          </a:prstGeom>
          <a:ln>
            <a:prstDash val="sysDot"/>
            <a:tailEnd type="triangle"/>
          </a:ln>
        </p:spPr>
        <p:style>
          <a:lnRef idx="1">
            <a:schemeClr val="dk1"/>
          </a:lnRef>
          <a:fillRef idx="0">
            <a:schemeClr val="dk1"/>
          </a:fillRef>
          <a:effectRef idx="0">
            <a:schemeClr val="dk1"/>
          </a:effectRef>
          <a:fontRef idx="minor">
            <a:schemeClr val="tx1"/>
          </a:fontRef>
        </p:style>
      </p:cxnSp>
      <p:cxnSp>
        <p:nvCxnSpPr>
          <p:cNvPr id="88" name="曲線コネクタ 87"/>
          <p:cNvCxnSpPr>
            <a:cxnSpLocks/>
          </p:cNvCxnSpPr>
          <p:nvPr/>
        </p:nvCxnSpPr>
        <p:spPr>
          <a:xfrm rot="5400000">
            <a:off x="2191452" y="3338062"/>
            <a:ext cx="2558183" cy="216290"/>
          </a:xfrm>
          <a:prstGeom prst="curvedConnector3">
            <a:avLst>
              <a:gd name="adj1" fmla="val 50000"/>
            </a:avLst>
          </a:prstGeom>
          <a:ln>
            <a:prstDash val="sysDot"/>
            <a:tailEnd type="triangle"/>
          </a:ln>
        </p:spPr>
        <p:style>
          <a:lnRef idx="1">
            <a:schemeClr val="dk1"/>
          </a:lnRef>
          <a:fillRef idx="0">
            <a:schemeClr val="dk1"/>
          </a:fillRef>
          <a:effectRef idx="0">
            <a:schemeClr val="dk1"/>
          </a:effectRef>
          <a:fontRef idx="minor">
            <a:schemeClr val="tx1"/>
          </a:fontRef>
        </p:style>
      </p:cxnSp>
      <p:sp>
        <p:nvSpPr>
          <p:cNvPr id="74" name="テキスト ボックス 73"/>
          <p:cNvSpPr txBox="1"/>
          <p:nvPr/>
        </p:nvSpPr>
        <p:spPr>
          <a:xfrm>
            <a:off x="3039528" y="2679902"/>
            <a:ext cx="100347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t>Ａ市</a:t>
            </a:r>
          </a:p>
        </p:txBody>
      </p:sp>
      <p:sp>
        <p:nvSpPr>
          <p:cNvPr id="76" name="テキスト ボックス 75"/>
          <p:cNvSpPr txBox="1"/>
          <p:nvPr/>
        </p:nvSpPr>
        <p:spPr>
          <a:xfrm>
            <a:off x="7038784" y="2679902"/>
            <a:ext cx="100347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dirty="0"/>
              <a:t>B</a:t>
            </a:r>
            <a:r>
              <a:rPr lang="ja-JP" altLang="en-US" dirty="0"/>
              <a:t>町</a:t>
            </a:r>
            <a:endParaRPr kumimoji="1" lang="ja-JP" altLang="en-US" dirty="0"/>
          </a:p>
        </p:txBody>
      </p:sp>
      <p:cxnSp>
        <p:nvCxnSpPr>
          <p:cNvPr id="99" name="直線矢印コネクタ 98"/>
          <p:cNvCxnSpPr>
            <a:stCxn id="44" idx="1"/>
          </p:cNvCxnSpPr>
          <p:nvPr/>
        </p:nvCxnSpPr>
        <p:spPr>
          <a:xfrm flipH="1">
            <a:off x="8359000" y="1425876"/>
            <a:ext cx="528034" cy="3897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1" name="曲線コネクタ 88">
            <a:extLst>
              <a:ext uri="{FF2B5EF4-FFF2-40B4-BE49-F238E27FC236}">
                <a16:creationId xmlns:a16="http://schemas.microsoft.com/office/drawing/2014/main" id="{8793A89E-F5A0-470C-9F50-EFB8ED39C3E1}"/>
              </a:ext>
            </a:extLst>
          </p:cNvPr>
          <p:cNvCxnSpPr>
            <a:cxnSpLocks/>
          </p:cNvCxnSpPr>
          <p:nvPr/>
        </p:nvCxnSpPr>
        <p:spPr>
          <a:xfrm rot="5400000">
            <a:off x="1076165" y="3959101"/>
            <a:ext cx="1055098" cy="954436"/>
          </a:xfrm>
          <a:prstGeom prst="curvedConnector3">
            <a:avLst>
              <a:gd name="adj1" fmla="val 50000"/>
            </a:avLst>
          </a:prstGeom>
          <a:ln>
            <a:prstDash val="sysDot"/>
            <a:tailEnd type="triangle"/>
          </a:ln>
        </p:spPr>
        <p:style>
          <a:lnRef idx="1">
            <a:schemeClr val="dk1"/>
          </a:lnRef>
          <a:fillRef idx="0">
            <a:schemeClr val="dk1"/>
          </a:fillRef>
          <a:effectRef idx="0">
            <a:schemeClr val="dk1"/>
          </a:effectRef>
          <a:fontRef idx="minor">
            <a:schemeClr val="tx1"/>
          </a:fontRef>
        </p:style>
      </p:cxnSp>
      <p:sp>
        <p:nvSpPr>
          <p:cNvPr id="104" name="テキスト ボックス 103"/>
          <p:cNvSpPr txBox="1"/>
          <p:nvPr/>
        </p:nvSpPr>
        <p:spPr>
          <a:xfrm>
            <a:off x="6231839" y="1719443"/>
            <a:ext cx="1950205" cy="430887"/>
          </a:xfrm>
          <a:prstGeom prst="rect">
            <a:avLst/>
          </a:prstGeom>
          <a:noFill/>
          <a:ln>
            <a:solidFill>
              <a:schemeClr val="tx1"/>
            </a:solidFill>
            <a:prstDash val="solid"/>
          </a:ln>
        </p:spPr>
        <p:txBody>
          <a:bodyPr wrap="square" rtlCol="0">
            <a:spAutoFit/>
          </a:bodyPr>
          <a:lstStyle/>
          <a:p>
            <a:r>
              <a:rPr kumimoji="1" lang="en-US" altLang="ja-JP" sz="1100" b="1" dirty="0" smtClean="0"/>
              <a:t>※</a:t>
            </a:r>
            <a:r>
              <a:rPr kumimoji="1" lang="ja-JP" altLang="en-US" sz="1100" b="1" dirty="0" smtClean="0"/>
              <a:t>矢印「→」</a:t>
            </a:r>
            <a:r>
              <a:rPr lang="ja-JP" altLang="en-US" sz="1100" b="1" dirty="0" smtClean="0"/>
              <a:t>は現在実施している</a:t>
            </a:r>
            <a:r>
              <a:rPr kumimoji="1" lang="ja-JP" altLang="en-US" sz="1100" b="1" dirty="0" smtClean="0"/>
              <a:t>機関支援を表す</a:t>
            </a:r>
            <a:endParaRPr kumimoji="1" lang="ja-JP" altLang="en-US" sz="1100" b="1" dirty="0"/>
          </a:p>
        </p:txBody>
      </p:sp>
      <p:sp>
        <p:nvSpPr>
          <p:cNvPr id="7" name="テキスト ボックス 6"/>
          <p:cNvSpPr txBox="1"/>
          <p:nvPr/>
        </p:nvSpPr>
        <p:spPr>
          <a:xfrm>
            <a:off x="789299" y="4249866"/>
            <a:ext cx="1275009" cy="253916"/>
          </a:xfrm>
          <a:prstGeom prst="rect">
            <a:avLst/>
          </a:prstGeom>
          <a:noFill/>
        </p:spPr>
        <p:txBody>
          <a:bodyPr wrap="square" rtlCol="0">
            <a:spAutoFit/>
          </a:bodyPr>
          <a:lstStyle/>
          <a:p>
            <a:r>
              <a:rPr lang="ja-JP" altLang="en-US" sz="1050" dirty="0"/>
              <a:t>児童発達支援</a:t>
            </a:r>
            <a:endParaRPr kumimoji="1" lang="ja-JP" altLang="en-US" sz="1050" dirty="0"/>
          </a:p>
        </p:txBody>
      </p:sp>
      <p:cxnSp>
        <p:nvCxnSpPr>
          <p:cNvPr id="83" name="曲線コネクタ 88">
            <a:extLst>
              <a:ext uri="{FF2B5EF4-FFF2-40B4-BE49-F238E27FC236}">
                <a16:creationId xmlns:a16="http://schemas.microsoft.com/office/drawing/2014/main" id="{F1A4EE56-1853-4CE7-8FFB-5E023DAC62E1}"/>
              </a:ext>
            </a:extLst>
          </p:cNvPr>
          <p:cNvCxnSpPr>
            <a:cxnSpLocks/>
          </p:cNvCxnSpPr>
          <p:nvPr/>
        </p:nvCxnSpPr>
        <p:spPr>
          <a:xfrm rot="5400000">
            <a:off x="5144335" y="3994717"/>
            <a:ext cx="1086510" cy="943203"/>
          </a:xfrm>
          <a:prstGeom prst="curvedConnector3">
            <a:avLst>
              <a:gd name="adj1" fmla="val 71955"/>
            </a:avLst>
          </a:prstGeom>
          <a:ln>
            <a:prstDash val="sysDot"/>
            <a:tailEnd type="triangle"/>
          </a:ln>
        </p:spPr>
        <p:style>
          <a:lnRef idx="1">
            <a:schemeClr val="dk1"/>
          </a:lnRef>
          <a:fillRef idx="0">
            <a:schemeClr val="dk1"/>
          </a:fillRef>
          <a:effectRef idx="0">
            <a:schemeClr val="dk1"/>
          </a:effectRef>
          <a:fontRef idx="minor">
            <a:schemeClr val="tx1"/>
          </a:fontRef>
        </p:style>
      </p:cxnSp>
      <p:cxnSp>
        <p:nvCxnSpPr>
          <p:cNvPr id="58" name="直線矢印コネクタ 57">
            <a:extLst>
              <a:ext uri="{FF2B5EF4-FFF2-40B4-BE49-F238E27FC236}">
                <a16:creationId xmlns:a16="http://schemas.microsoft.com/office/drawing/2014/main" id="{7AEA04FF-BF0B-4F08-B7E1-A122342FFB4C}"/>
              </a:ext>
            </a:extLst>
          </p:cNvPr>
          <p:cNvCxnSpPr>
            <a:stCxn id="60" idx="4"/>
            <a:endCxn id="42" idx="0"/>
          </p:cNvCxnSpPr>
          <p:nvPr/>
        </p:nvCxnSpPr>
        <p:spPr>
          <a:xfrm>
            <a:off x="6233837" y="3920465"/>
            <a:ext cx="370240" cy="2262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0" name="直線矢印コネクタ 89">
            <a:extLst>
              <a:ext uri="{FF2B5EF4-FFF2-40B4-BE49-F238E27FC236}">
                <a16:creationId xmlns:a16="http://schemas.microsoft.com/office/drawing/2014/main" id="{46F0239F-3A25-48D8-A99E-8952FA4C6BA1}"/>
              </a:ext>
            </a:extLst>
          </p:cNvPr>
          <p:cNvCxnSpPr>
            <a:cxnSpLocks/>
            <a:endCxn id="65" idx="7"/>
          </p:cNvCxnSpPr>
          <p:nvPr/>
        </p:nvCxnSpPr>
        <p:spPr>
          <a:xfrm flipH="1">
            <a:off x="5690060" y="3937236"/>
            <a:ext cx="484770" cy="2604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1" name="直線矢印コネクタ 90">
            <a:extLst>
              <a:ext uri="{FF2B5EF4-FFF2-40B4-BE49-F238E27FC236}">
                <a16:creationId xmlns:a16="http://schemas.microsoft.com/office/drawing/2014/main" id="{1CA33EB1-1CF4-44A1-B2D3-894D0D1E074E}"/>
              </a:ext>
            </a:extLst>
          </p:cNvPr>
          <p:cNvCxnSpPr>
            <a:cxnSpLocks/>
          </p:cNvCxnSpPr>
          <p:nvPr/>
        </p:nvCxnSpPr>
        <p:spPr>
          <a:xfrm>
            <a:off x="2093090" y="3893791"/>
            <a:ext cx="461914" cy="1672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2" name="直線矢印コネクタ 91">
            <a:extLst>
              <a:ext uri="{FF2B5EF4-FFF2-40B4-BE49-F238E27FC236}">
                <a16:creationId xmlns:a16="http://schemas.microsoft.com/office/drawing/2014/main" id="{25B62428-E6CF-4F27-A428-8DE6B34F5169}"/>
              </a:ext>
            </a:extLst>
          </p:cNvPr>
          <p:cNvCxnSpPr>
            <a:cxnSpLocks/>
          </p:cNvCxnSpPr>
          <p:nvPr/>
        </p:nvCxnSpPr>
        <p:spPr>
          <a:xfrm flipH="1">
            <a:off x="1352345" y="3923063"/>
            <a:ext cx="727255" cy="3050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5" name="直線矢印コネクタ 104">
            <a:extLst>
              <a:ext uri="{FF2B5EF4-FFF2-40B4-BE49-F238E27FC236}">
                <a16:creationId xmlns:a16="http://schemas.microsoft.com/office/drawing/2014/main" id="{E89583D3-9421-42B8-97EA-8DF360E70C75}"/>
              </a:ext>
            </a:extLst>
          </p:cNvPr>
          <p:cNvCxnSpPr>
            <a:cxnSpLocks/>
            <a:endCxn id="60" idx="0"/>
          </p:cNvCxnSpPr>
          <p:nvPr/>
        </p:nvCxnSpPr>
        <p:spPr>
          <a:xfrm>
            <a:off x="5763330" y="2177372"/>
            <a:ext cx="470507" cy="9881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6" name="直線矢印コネクタ 105">
            <a:extLst>
              <a:ext uri="{FF2B5EF4-FFF2-40B4-BE49-F238E27FC236}">
                <a16:creationId xmlns:a16="http://schemas.microsoft.com/office/drawing/2014/main" id="{F2694BEF-D98F-4BBD-9CBC-162B343D1977}"/>
              </a:ext>
            </a:extLst>
          </p:cNvPr>
          <p:cNvCxnSpPr>
            <a:cxnSpLocks/>
            <a:endCxn id="34" idx="0"/>
          </p:cNvCxnSpPr>
          <p:nvPr/>
        </p:nvCxnSpPr>
        <p:spPr>
          <a:xfrm flipH="1">
            <a:off x="2069698" y="2162454"/>
            <a:ext cx="1508105" cy="9599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123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947790" y="313829"/>
            <a:ext cx="8816925" cy="461665"/>
          </a:xfrm>
          <a:prstGeom prst="rect">
            <a:avLst/>
          </a:prstGeom>
          <a:noFill/>
        </p:spPr>
        <p:txBody>
          <a:bodyPr wrap="square" rtlCol="0">
            <a:spAutoFit/>
          </a:bodyPr>
          <a:lstStyle/>
          <a:p>
            <a:pPr algn="ctr"/>
            <a:r>
              <a:rPr kumimoji="1" lang="ja-JP" altLang="en-US" sz="2400" b="1" dirty="0"/>
              <a:t>発達支援拠点と児童発達支援センターの現状について</a:t>
            </a:r>
          </a:p>
        </p:txBody>
      </p:sp>
      <p:graphicFrame>
        <p:nvGraphicFramePr>
          <p:cNvPr id="3" name="表 2"/>
          <p:cNvGraphicFramePr>
            <a:graphicFrameLocks noGrp="1"/>
          </p:cNvGraphicFramePr>
          <p:nvPr>
            <p:extLst>
              <p:ext uri="{D42A27DB-BD31-4B8C-83A1-F6EECF244321}">
                <p14:modId xmlns:p14="http://schemas.microsoft.com/office/powerpoint/2010/main" val="4041089207"/>
              </p:ext>
            </p:extLst>
          </p:nvPr>
        </p:nvGraphicFramePr>
        <p:xfrm>
          <a:off x="372584" y="837049"/>
          <a:ext cx="11475979" cy="5705769"/>
        </p:xfrm>
        <a:graphic>
          <a:graphicData uri="http://schemas.openxmlformats.org/drawingml/2006/table">
            <a:tbl>
              <a:tblPr firstRow="1" bandRow="1">
                <a:tableStyleId>{69CF1AB2-1976-4502-BF36-3FF5EA218861}</a:tableStyleId>
              </a:tblPr>
              <a:tblGrid>
                <a:gridCol w="2449117">
                  <a:extLst>
                    <a:ext uri="{9D8B030D-6E8A-4147-A177-3AD203B41FA5}">
                      <a16:colId xmlns:a16="http://schemas.microsoft.com/office/drawing/2014/main" val="2842719116"/>
                    </a:ext>
                  </a:extLst>
                </a:gridCol>
                <a:gridCol w="4345228">
                  <a:extLst>
                    <a:ext uri="{9D8B030D-6E8A-4147-A177-3AD203B41FA5}">
                      <a16:colId xmlns:a16="http://schemas.microsoft.com/office/drawing/2014/main" val="2878181650"/>
                    </a:ext>
                  </a:extLst>
                </a:gridCol>
                <a:gridCol w="4681634">
                  <a:extLst>
                    <a:ext uri="{9D8B030D-6E8A-4147-A177-3AD203B41FA5}">
                      <a16:colId xmlns:a16="http://schemas.microsoft.com/office/drawing/2014/main" val="2256181335"/>
                    </a:ext>
                  </a:extLst>
                </a:gridCol>
              </a:tblGrid>
              <a:tr h="43778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1600" dirty="0"/>
                        <a:t>発達支援拠点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1600" dirty="0"/>
                        <a:t>児童発達支援センター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91174403"/>
                  </a:ext>
                </a:extLst>
              </a:tr>
              <a:tr h="1751707">
                <a:tc>
                  <a:txBody>
                    <a:bodyPr/>
                    <a:lstStyle/>
                    <a:p>
                      <a:r>
                        <a:rPr kumimoji="1" lang="ja-JP" altLang="en-US" sz="1600" b="1" dirty="0"/>
                        <a:t>主な支援対象児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t>〇発達障がいがあり、知的能力が軽度知的</a:t>
                      </a:r>
                      <a:r>
                        <a:rPr lang="ja-JP" altLang="en-US" sz="1600" dirty="0" err="1"/>
                        <a:t>障がい</a:t>
                      </a:r>
                      <a:r>
                        <a:rPr lang="ja-JP" altLang="en-US" sz="1600" dirty="0"/>
                        <a:t>～健常域の子どもを主な支援対象としている。</a:t>
                      </a:r>
                      <a:endParaRPr lang="en-US" altLang="ja-JP"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ja-JP" altLang="en-US" sz="1600" dirty="0"/>
                        <a:t>〇発達</a:t>
                      </a:r>
                      <a:r>
                        <a:rPr lang="ja-JP" altLang="en-US" sz="1600" dirty="0" err="1"/>
                        <a:t>障がいに</a:t>
                      </a:r>
                      <a:r>
                        <a:rPr lang="ja-JP" altLang="en-US" sz="1600" dirty="0"/>
                        <a:t>限らず、</a:t>
                      </a:r>
                      <a:r>
                        <a:rPr lang="en-US" altLang="ja-JP" sz="1600" dirty="0"/>
                        <a:t>3</a:t>
                      </a:r>
                      <a:r>
                        <a:rPr lang="ja-JP" altLang="en-US" sz="1600" dirty="0" err="1"/>
                        <a:t>障がい</a:t>
                      </a:r>
                      <a:r>
                        <a:rPr lang="ja-JP" altLang="en-US" sz="1600" dirty="0"/>
                        <a:t>全ての子どもを対象とする。</a:t>
                      </a:r>
                      <a:endParaRPr lang="en-US" altLang="ja-JP" sz="1600" dirty="0"/>
                    </a:p>
                    <a:p>
                      <a:endParaRPr lang="en-US" altLang="ja-JP" sz="1600" dirty="0"/>
                    </a:p>
                    <a:p>
                      <a:r>
                        <a:rPr lang="ja-JP" altLang="en-US" sz="1600" dirty="0"/>
                        <a:t>〇発達障がいのある子どもの場合、主に知的障がいのある子どもを支援対象としている。</a:t>
                      </a:r>
                      <a:endParaRPr lang="en-US" altLang="ja-JP"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06714253"/>
                  </a:ext>
                </a:extLst>
              </a:tr>
              <a:tr h="1357362">
                <a:tc>
                  <a:txBody>
                    <a:bodyPr/>
                    <a:lstStyle/>
                    <a:p>
                      <a:r>
                        <a:rPr kumimoji="1" lang="ja-JP" altLang="en-US" sz="1600" b="1" dirty="0"/>
                        <a:t>発達支援の方法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t>〇</a:t>
                      </a:r>
                      <a:r>
                        <a:rPr lang="en-US" altLang="ja-JP" sz="1600" dirty="0"/>
                        <a:t>TEACCH</a:t>
                      </a:r>
                      <a:r>
                        <a:rPr lang="ja-JP" altLang="en-US" sz="1600" dirty="0"/>
                        <a:t>プログラムに基づく個別専門療育を提供する。</a:t>
                      </a:r>
                      <a:endParaRPr lang="en-US" altLang="ja-JP"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ja-JP" altLang="en-US" sz="1600" dirty="0"/>
                        <a:t>〇主に保育の考え方をベースとした集団療育を提供する。（個別対応で</a:t>
                      </a:r>
                      <a:r>
                        <a:rPr lang="en-US" altLang="ja-JP" sz="1600" dirty="0"/>
                        <a:t>PT</a:t>
                      </a:r>
                      <a:r>
                        <a:rPr lang="ja-JP" altLang="en-US" sz="1600" dirty="0" err="1"/>
                        <a:t>、</a:t>
                      </a:r>
                      <a:r>
                        <a:rPr lang="en-US" altLang="ja-JP" sz="1600" dirty="0"/>
                        <a:t>OT</a:t>
                      </a:r>
                      <a:r>
                        <a:rPr lang="ja-JP" altLang="en-US" sz="1600" dirty="0" err="1"/>
                        <a:t>、</a:t>
                      </a:r>
                      <a:r>
                        <a:rPr lang="en-US" altLang="ja-JP" sz="1600" dirty="0"/>
                        <a:t>ST</a:t>
                      </a:r>
                      <a:r>
                        <a:rPr lang="ja-JP" altLang="en-US" sz="1600" dirty="0"/>
                        <a:t>その他の発達支援を実施することがある）</a:t>
                      </a:r>
                      <a:endParaRPr lang="en-US" altLang="ja-JP"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93158565"/>
                  </a:ext>
                </a:extLst>
              </a:tr>
              <a:tr h="1079460">
                <a:tc>
                  <a:txBody>
                    <a:bodyPr/>
                    <a:lstStyle/>
                    <a:p>
                      <a:r>
                        <a:rPr kumimoji="1" lang="ja-JP" altLang="en-US" sz="1600" b="1" dirty="0"/>
                        <a:t>家族支援の方法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〇発達</a:t>
                      </a:r>
                      <a:r>
                        <a:rPr kumimoji="1" lang="ja-JP" altLang="en-US" sz="1600" dirty="0" err="1"/>
                        <a:t>障がいに</a:t>
                      </a:r>
                      <a:r>
                        <a:rPr kumimoji="1" lang="ja-JP" altLang="en-US" sz="1600" dirty="0"/>
                        <a:t>特化した研修の実施</a:t>
                      </a:r>
                      <a:endParaRPr kumimoji="1" lang="en-US" altLang="ja-JP" sz="16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〇毎回の通所時に、個別に家庭の状況を聴取、発達障がいの特性及び、特性に基づく子どもとの関わり方を助言</a:t>
                      </a:r>
                      <a:endParaRPr kumimoji="1" lang="en-US" altLang="ja-JP"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〇保護者向けの研修や交流会の実施。</a:t>
                      </a:r>
                      <a:endParaRPr kumimoji="1" lang="en-US" altLang="ja-JP" sz="16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〇懇談や参観の実施。</a:t>
                      </a:r>
                      <a:endParaRPr kumimoji="1" lang="en-US" altLang="ja-JP" sz="16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〇（親子通園の場合）毎回の通所時に</a:t>
                      </a:r>
                      <a:r>
                        <a:rPr kumimoji="1" lang="ja-JP" altLang="en-US" sz="1600" dirty="0" err="1"/>
                        <a:t>障がい</a:t>
                      </a:r>
                      <a:r>
                        <a:rPr kumimoji="1" lang="ja-JP" altLang="en-US" sz="1600" dirty="0"/>
                        <a:t>特性や子どもとの関わり方を助言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66367641"/>
                  </a:ext>
                </a:extLst>
              </a:tr>
              <a:tr h="1079460">
                <a:tc>
                  <a:txBody>
                    <a:bodyPr/>
                    <a:lstStyle/>
                    <a:p>
                      <a:r>
                        <a:rPr kumimoji="1" lang="ja-JP" altLang="en-US" sz="1600" b="1" dirty="0"/>
                        <a:t>機関支援の状況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〇</a:t>
                      </a:r>
                      <a:r>
                        <a:rPr kumimoji="1" lang="ja-JP" altLang="en-US" sz="1600" dirty="0" err="1"/>
                        <a:t>障がい</a:t>
                      </a:r>
                      <a:r>
                        <a:rPr kumimoji="1" lang="ja-JP" altLang="en-US" sz="1600" dirty="0"/>
                        <a:t>児通所支援事業所等に対し、機関支援を行う。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〇子育て支援課や教育委員会と連携し、保育所・学校等への機関支援（主に巡回支援）を行う。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888724584"/>
                  </a:ext>
                </a:extLst>
              </a:tr>
            </a:tbl>
          </a:graphicData>
        </a:graphic>
      </p:graphicFrame>
      <p:sp>
        <p:nvSpPr>
          <p:cNvPr id="2" name="スライド番号プレースホルダー 1"/>
          <p:cNvSpPr>
            <a:spLocks noGrp="1"/>
          </p:cNvSpPr>
          <p:nvPr>
            <p:ph type="sldNum" sz="quarter" idx="12"/>
          </p:nvPr>
        </p:nvSpPr>
        <p:spPr>
          <a:xfrm>
            <a:off x="9009845" y="6492875"/>
            <a:ext cx="2743200" cy="365125"/>
          </a:xfrm>
        </p:spPr>
        <p:txBody>
          <a:bodyPr/>
          <a:lstStyle/>
          <a:p>
            <a:fld id="{556B7548-3067-481A-BA2E-B2E16A31E925}" type="slidenum">
              <a:rPr kumimoji="1" lang="ja-JP" altLang="en-US" b="1" smtClean="0">
                <a:solidFill>
                  <a:schemeClr val="tx1"/>
                </a:solidFill>
              </a:rPr>
              <a:t>3</a:t>
            </a:fld>
            <a:endParaRPr kumimoji="1" lang="ja-JP" altLang="en-US" b="1" dirty="0">
              <a:solidFill>
                <a:schemeClr val="tx1"/>
              </a:solidFill>
            </a:endParaRPr>
          </a:p>
        </p:txBody>
      </p:sp>
    </p:spTree>
    <p:extLst>
      <p:ext uri="{BB962C8B-B14F-4D97-AF65-F5344CB8AC3E}">
        <p14:creationId xmlns:p14="http://schemas.microsoft.com/office/powerpoint/2010/main" val="995941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09295"/>
            <a:ext cx="10515600" cy="523517"/>
          </a:xfrm>
        </p:spPr>
        <p:txBody>
          <a:bodyPr>
            <a:normAutofit/>
          </a:bodyPr>
          <a:lstStyle/>
          <a:p>
            <a:pPr algn="ctr"/>
            <a:r>
              <a:rPr lang="ja-JP" altLang="en-US" sz="2400" b="1" dirty="0">
                <a:latin typeface="+mn-ea"/>
                <a:ea typeface="+mn-ea"/>
              </a:rPr>
              <a:t>発達支援拠点による機関支援</a:t>
            </a:r>
            <a:r>
              <a:rPr kumimoji="1" lang="ja-JP" altLang="en-US" sz="2400" b="1" dirty="0">
                <a:latin typeface="+mn-ea"/>
                <a:ea typeface="+mn-ea"/>
              </a:rPr>
              <a:t>の実績と対象機関数</a:t>
            </a:r>
          </a:p>
        </p:txBody>
      </p:sp>
      <p:sp>
        <p:nvSpPr>
          <p:cNvPr id="3" name="スライド番号プレースホルダー 2"/>
          <p:cNvSpPr>
            <a:spLocks noGrp="1"/>
          </p:cNvSpPr>
          <p:nvPr>
            <p:ph type="sldNum" sz="quarter" idx="12"/>
          </p:nvPr>
        </p:nvSpPr>
        <p:spPr/>
        <p:txBody>
          <a:bodyPr/>
          <a:lstStyle/>
          <a:p>
            <a:fld id="{556B7548-3067-481A-BA2E-B2E16A31E925}" type="slidenum">
              <a:rPr kumimoji="1" lang="ja-JP" altLang="en-US" b="1" smtClean="0">
                <a:solidFill>
                  <a:schemeClr val="tx1"/>
                </a:solidFill>
              </a:rPr>
              <a:t>4</a:t>
            </a:fld>
            <a:endParaRPr kumimoji="1" lang="ja-JP" altLang="en-US" b="1" dirty="0">
              <a:solidFill>
                <a:schemeClr val="tx1"/>
              </a:solidFill>
            </a:endParaRPr>
          </a:p>
        </p:txBody>
      </p:sp>
      <p:graphicFrame>
        <p:nvGraphicFramePr>
          <p:cNvPr id="6" name="グラフ 5"/>
          <p:cNvGraphicFramePr/>
          <p:nvPr>
            <p:extLst>
              <p:ext uri="{D42A27DB-BD31-4B8C-83A1-F6EECF244321}">
                <p14:modId xmlns:p14="http://schemas.microsoft.com/office/powerpoint/2010/main" val="4280021195"/>
              </p:ext>
            </p:extLst>
          </p:nvPr>
        </p:nvGraphicFramePr>
        <p:xfrm>
          <a:off x="609957" y="3976837"/>
          <a:ext cx="5008963" cy="23795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グラフ 10"/>
          <p:cNvGraphicFramePr/>
          <p:nvPr>
            <p:extLst>
              <p:ext uri="{D42A27DB-BD31-4B8C-83A1-F6EECF244321}">
                <p14:modId xmlns:p14="http://schemas.microsoft.com/office/powerpoint/2010/main" val="2951679396"/>
              </p:ext>
            </p:extLst>
          </p:nvPr>
        </p:nvGraphicFramePr>
        <p:xfrm>
          <a:off x="609959" y="1378790"/>
          <a:ext cx="5008962" cy="2437836"/>
        </p:xfrm>
        <a:graphic>
          <a:graphicData uri="http://schemas.openxmlformats.org/drawingml/2006/chart">
            <c:chart xmlns:c="http://schemas.openxmlformats.org/drawingml/2006/chart" xmlns:r="http://schemas.openxmlformats.org/officeDocument/2006/relationships" r:id="rId3"/>
          </a:graphicData>
        </a:graphic>
      </p:graphicFrame>
      <p:sp>
        <p:nvSpPr>
          <p:cNvPr id="16" name="テキスト ボックス 15"/>
          <p:cNvSpPr txBox="1"/>
          <p:nvPr/>
        </p:nvSpPr>
        <p:spPr>
          <a:xfrm>
            <a:off x="609959" y="695360"/>
            <a:ext cx="10743841" cy="523220"/>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400" dirty="0"/>
              <a:t>〇</a:t>
            </a:r>
            <a:r>
              <a:rPr kumimoji="1" lang="en-US" altLang="ja-JP" sz="1400" dirty="0"/>
              <a:t>H24</a:t>
            </a:r>
            <a:r>
              <a:rPr lang="ja-JP" altLang="en-US" sz="1400" dirty="0"/>
              <a:t>年以降、児童発達支援や放課後等デイサービスの利用者数及び事業所数は飛躍的に増加</a:t>
            </a:r>
            <a:endParaRPr lang="en-US" altLang="ja-JP" sz="1400" dirty="0"/>
          </a:p>
          <a:p>
            <a:r>
              <a:rPr lang="ja-JP" altLang="en-US" sz="1400" dirty="0"/>
              <a:t>〇発達支援拠点はさまざまな通所支援事業所へ機関支援を実施し、令和</a:t>
            </a:r>
            <a:r>
              <a:rPr lang="en-US" altLang="ja-JP" sz="1400" dirty="0"/>
              <a:t>3</a:t>
            </a:r>
            <a:r>
              <a:rPr lang="ja-JP" altLang="en-US" sz="1400" dirty="0"/>
              <a:t>年度からは学校への支援も開始している</a:t>
            </a:r>
            <a:endParaRPr lang="en-US" altLang="ja-JP" sz="1400" dirty="0"/>
          </a:p>
        </p:txBody>
      </p:sp>
      <p:graphicFrame>
        <p:nvGraphicFramePr>
          <p:cNvPr id="17" name="グラフ 16"/>
          <p:cNvGraphicFramePr>
            <a:graphicFrameLocks/>
          </p:cNvGraphicFramePr>
          <p:nvPr>
            <p:extLst>
              <p:ext uri="{D42A27DB-BD31-4B8C-83A1-F6EECF244321}">
                <p14:modId xmlns:p14="http://schemas.microsoft.com/office/powerpoint/2010/main" val="1874879353"/>
              </p:ext>
            </p:extLst>
          </p:nvPr>
        </p:nvGraphicFramePr>
        <p:xfrm>
          <a:off x="5786050" y="1376126"/>
          <a:ext cx="5567750" cy="4980224"/>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グループ化 9">
            <a:extLst>
              <a:ext uri="{FF2B5EF4-FFF2-40B4-BE49-F238E27FC236}">
                <a16:creationId xmlns:a16="http://schemas.microsoft.com/office/drawing/2014/main" id="{F4E360D3-F6BE-4ABE-BFB3-9303D19F982C}"/>
              </a:ext>
            </a:extLst>
          </p:cNvPr>
          <p:cNvGrpSpPr/>
          <p:nvPr/>
        </p:nvGrpSpPr>
        <p:grpSpPr>
          <a:xfrm rot="8466638">
            <a:off x="1912001" y="2059865"/>
            <a:ext cx="545792" cy="544573"/>
            <a:chOff x="1046563" y="900584"/>
            <a:chExt cx="371061" cy="364718"/>
          </a:xfrm>
        </p:grpSpPr>
        <p:cxnSp>
          <p:nvCxnSpPr>
            <p:cNvPr id="12" name="コネクタ: 曲線 11">
              <a:extLst>
                <a:ext uri="{FF2B5EF4-FFF2-40B4-BE49-F238E27FC236}">
                  <a16:creationId xmlns:a16="http://schemas.microsoft.com/office/drawing/2014/main" id="{36F40B4E-C17C-4D57-B83E-18BF0E45B485}"/>
                </a:ext>
              </a:extLst>
            </p:cNvPr>
            <p:cNvCxnSpPr/>
            <p:nvPr/>
          </p:nvCxnSpPr>
          <p:spPr>
            <a:xfrm rot="5400000">
              <a:off x="1026543" y="920604"/>
              <a:ext cx="318335" cy="278296"/>
            </a:xfrm>
            <a:prstGeom prst="curvedConnector3">
              <a:avLst/>
            </a:prstGeom>
            <a:ln>
              <a:prstDash val="sysDash"/>
            </a:ln>
          </p:spPr>
          <p:style>
            <a:lnRef idx="1">
              <a:schemeClr val="dk1"/>
            </a:lnRef>
            <a:fillRef idx="0">
              <a:schemeClr val="dk1"/>
            </a:fillRef>
            <a:effectRef idx="0">
              <a:schemeClr val="dk1"/>
            </a:effectRef>
            <a:fontRef idx="minor">
              <a:schemeClr val="tx1"/>
            </a:fontRef>
          </p:style>
        </p:cxnSp>
        <p:cxnSp>
          <p:nvCxnSpPr>
            <p:cNvPr id="13" name="コネクタ: 曲線 12">
              <a:extLst>
                <a:ext uri="{FF2B5EF4-FFF2-40B4-BE49-F238E27FC236}">
                  <a16:creationId xmlns:a16="http://schemas.microsoft.com/office/drawing/2014/main" id="{EE26421E-9E43-429C-9990-9F3BB78ED4A9}"/>
                </a:ext>
              </a:extLst>
            </p:cNvPr>
            <p:cNvCxnSpPr/>
            <p:nvPr/>
          </p:nvCxnSpPr>
          <p:spPr>
            <a:xfrm rot="5400000">
              <a:off x="1119308" y="966987"/>
              <a:ext cx="318335" cy="278296"/>
            </a:xfrm>
            <a:prstGeom prst="curvedConnector3">
              <a:avLst/>
            </a:prstGeom>
            <a:ln>
              <a:prstDash val="sysDash"/>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843415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6579" y="281711"/>
            <a:ext cx="8847221" cy="561307"/>
          </a:xfrm>
        </p:spPr>
        <p:txBody>
          <a:bodyPr>
            <a:normAutofit/>
          </a:bodyPr>
          <a:lstStyle/>
          <a:p>
            <a:pPr algn="ctr"/>
            <a:r>
              <a:rPr kumimoji="1" lang="ja-JP" altLang="en-US" sz="2400" b="1" dirty="0">
                <a:latin typeface="+mn-ea"/>
                <a:ea typeface="+mn-ea"/>
              </a:rPr>
              <a:t>児童発達支援センターの現状と課題　</a:t>
            </a:r>
            <a:r>
              <a:rPr kumimoji="1" lang="en-US" altLang="ja-JP" sz="1600" b="1" dirty="0">
                <a:latin typeface="+mn-ea"/>
                <a:ea typeface="+mn-ea"/>
              </a:rPr>
              <a:t>※R4</a:t>
            </a:r>
            <a:r>
              <a:rPr kumimoji="1" lang="ja-JP" altLang="en-US" sz="1600" b="1" dirty="0">
                <a:latin typeface="+mn-ea"/>
                <a:ea typeface="+mn-ea"/>
              </a:rPr>
              <a:t>年実施市町村アンケートより</a:t>
            </a:r>
            <a:endParaRPr kumimoji="1" lang="ja-JP" altLang="en-US" sz="2800" b="1" dirty="0">
              <a:latin typeface="+mn-ea"/>
              <a:ea typeface="+mn-ea"/>
            </a:endParaRPr>
          </a:p>
        </p:txBody>
      </p:sp>
      <p:sp>
        <p:nvSpPr>
          <p:cNvPr id="3" name="スライド番号プレースホルダー 2"/>
          <p:cNvSpPr>
            <a:spLocks noGrp="1"/>
          </p:cNvSpPr>
          <p:nvPr>
            <p:ph type="sldNum" sz="quarter" idx="12"/>
          </p:nvPr>
        </p:nvSpPr>
        <p:spPr/>
        <p:txBody>
          <a:bodyPr/>
          <a:lstStyle/>
          <a:p>
            <a:fld id="{556B7548-3067-481A-BA2E-B2E16A31E925}" type="slidenum">
              <a:rPr kumimoji="1" lang="ja-JP" altLang="en-US" b="1" smtClean="0">
                <a:solidFill>
                  <a:schemeClr val="tx1"/>
                </a:solidFill>
              </a:rPr>
              <a:t>5</a:t>
            </a:fld>
            <a:endParaRPr kumimoji="1" lang="ja-JP" altLang="en-US" b="1" dirty="0">
              <a:solidFill>
                <a:schemeClr val="tx1"/>
              </a:solidFill>
            </a:endParaRPr>
          </a:p>
        </p:txBody>
      </p:sp>
      <p:sp>
        <p:nvSpPr>
          <p:cNvPr id="4" name="サブタイトル 2"/>
          <p:cNvSpPr txBox="1">
            <a:spLocks/>
          </p:cNvSpPr>
          <p:nvPr/>
        </p:nvSpPr>
        <p:spPr>
          <a:xfrm>
            <a:off x="243108" y="929212"/>
            <a:ext cx="11110692" cy="354932"/>
          </a:xfrm>
          <a:prstGeom prst="rect">
            <a:avLst/>
          </a:prstGeom>
        </p:spPr>
        <p:style>
          <a:lnRef idx="2">
            <a:schemeClr val="dk1"/>
          </a:lnRef>
          <a:fillRef idx="1">
            <a:schemeClr val="lt1"/>
          </a:fillRef>
          <a:effectRef idx="0">
            <a:schemeClr val="dk1"/>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dirty="0">
                <a:latin typeface="Meiryo UI" panose="020B0604030504040204" pitchFamily="50" charset="-128"/>
                <a:ea typeface="Meiryo UI" panose="020B0604030504040204" pitchFamily="50" charset="-128"/>
              </a:rPr>
              <a:t>◆調査概要：児童発達支援センターの状況や課題について、府内の政令指定都市を除く４１市町村を対象に調査を実施（</a:t>
            </a:r>
            <a:r>
              <a:rPr lang="ja-JP" altLang="en-US" sz="1400" u="sng" dirty="0">
                <a:latin typeface="Meiryo UI" panose="020B0604030504040204" pitchFamily="50" charset="-128"/>
                <a:ea typeface="Meiryo UI" panose="020B0604030504040204" pitchFamily="50" charset="-128"/>
              </a:rPr>
              <a:t>回答市町村数　３８</a:t>
            </a:r>
            <a:r>
              <a:rPr lang="en-US" altLang="ja-JP" sz="1400" u="sng"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a:t>
            </a:r>
            <a:endParaRPr lang="en-US" altLang="ja-JP" sz="1400" dirty="0">
              <a:latin typeface="ＭＳ 明朝" panose="02020609040205080304" pitchFamily="17" charset="-128"/>
              <a:ea typeface="ＭＳ 明朝" panose="02020609040205080304" pitchFamily="17" charset="-128"/>
            </a:endParaRPr>
          </a:p>
          <a:p>
            <a:pPr marL="0" indent="0">
              <a:buNone/>
            </a:pPr>
            <a:endParaRPr lang="ja-JP" altLang="en-US" sz="1000" dirty="0">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158620" y="1423218"/>
            <a:ext cx="3548905" cy="307777"/>
          </a:xfrm>
          <a:prstGeom prst="rect">
            <a:avLst/>
          </a:prstGeom>
          <a:noFill/>
        </p:spPr>
        <p:txBody>
          <a:bodyPr wrap="square" rtlCol="0">
            <a:spAutoFit/>
          </a:bodyPr>
          <a:lstStyle/>
          <a:p>
            <a:r>
              <a:rPr lang="en-US" altLang="ja-JP" sz="1400" dirty="0"/>
              <a:t>(1)</a:t>
            </a:r>
            <a:r>
              <a:rPr lang="ja-JP" altLang="en-US" sz="1400" dirty="0"/>
              <a:t>　児童発達支援センターの確保状況</a:t>
            </a:r>
          </a:p>
        </p:txBody>
      </p:sp>
      <p:graphicFrame>
        <p:nvGraphicFramePr>
          <p:cNvPr id="7" name="表 6"/>
          <p:cNvGraphicFramePr>
            <a:graphicFrameLocks noGrp="1"/>
          </p:cNvGraphicFramePr>
          <p:nvPr>
            <p:extLst>
              <p:ext uri="{D42A27DB-BD31-4B8C-83A1-F6EECF244321}">
                <p14:modId xmlns:p14="http://schemas.microsoft.com/office/powerpoint/2010/main" val="684678057"/>
              </p:ext>
            </p:extLst>
          </p:nvPr>
        </p:nvGraphicFramePr>
        <p:xfrm>
          <a:off x="4336372" y="1441868"/>
          <a:ext cx="3980244" cy="319479"/>
        </p:xfrm>
        <a:graphic>
          <a:graphicData uri="http://schemas.openxmlformats.org/drawingml/2006/table">
            <a:tbl>
              <a:tblPr firstRow="1" bandRow="1">
                <a:tableStyleId>{5C22544A-7EE6-4342-B048-85BDC9FD1C3A}</a:tableStyleId>
              </a:tblPr>
              <a:tblGrid>
                <a:gridCol w="3980244">
                  <a:extLst>
                    <a:ext uri="{9D8B030D-6E8A-4147-A177-3AD203B41FA5}">
                      <a16:colId xmlns:a16="http://schemas.microsoft.com/office/drawing/2014/main" val="3360651160"/>
                    </a:ext>
                  </a:extLst>
                </a:gridCol>
              </a:tblGrid>
              <a:tr h="319479">
                <a:tc>
                  <a:txBody>
                    <a:bodyPr/>
                    <a:lstStyle/>
                    <a:p>
                      <a:r>
                        <a:rPr kumimoji="1" lang="en-US" altLang="ja-JP" sz="1400" b="0" u="none" dirty="0">
                          <a:solidFill>
                            <a:schemeClr val="tx1"/>
                          </a:solidFill>
                          <a:latin typeface="+mn-lt"/>
                          <a:ea typeface="Meiryo UI" panose="020B0604030504040204" pitchFamily="50" charset="-128"/>
                        </a:rPr>
                        <a:t>(</a:t>
                      </a:r>
                      <a:r>
                        <a:rPr kumimoji="1" lang="ja-JP" altLang="en-US" sz="1400" b="0" u="none" dirty="0">
                          <a:solidFill>
                            <a:schemeClr val="tx1"/>
                          </a:solidFill>
                          <a:latin typeface="+mn-lt"/>
                          <a:ea typeface="Meiryo UI" panose="020B0604030504040204" pitchFamily="50" charset="-128"/>
                        </a:rPr>
                        <a:t>３</a:t>
                      </a:r>
                      <a:r>
                        <a:rPr kumimoji="1" lang="en-US" altLang="ja-JP" sz="1400" b="0" u="none" dirty="0">
                          <a:solidFill>
                            <a:schemeClr val="tx1"/>
                          </a:solidFill>
                          <a:latin typeface="+mn-lt"/>
                          <a:ea typeface="Meiryo UI" panose="020B0604030504040204" pitchFamily="50" charset="-128"/>
                        </a:rPr>
                        <a:t>)</a:t>
                      </a:r>
                      <a:r>
                        <a:rPr kumimoji="1" lang="ja-JP" altLang="en-US" sz="1400" b="0" u="none" dirty="0">
                          <a:solidFill>
                            <a:schemeClr val="tx1"/>
                          </a:solidFill>
                          <a:latin typeface="+mn-lt"/>
                          <a:ea typeface="Meiryo UI" panose="020B0604030504040204" pitchFamily="50" charset="-128"/>
                        </a:rPr>
                        <a:t>　児童発達支援センターが連携している機関等</a:t>
                      </a:r>
                      <a:endParaRPr kumimoji="1" lang="en-US" altLang="ja-JP" sz="1400" b="0" u="none" dirty="0">
                        <a:solidFill>
                          <a:schemeClr val="tx1"/>
                        </a:solidFill>
                        <a:latin typeface="+mn-lt"/>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4569954"/>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2400837632"/>
              </p:ext>
            </p:extLst>
          </p:nvPr>
        </p:nvGraphicFramePr>
        <p:xfrm>
          <a:off x="268953" y="1730995"/>
          <a:ext cx="3285703" cy="1809750"/>
        </p:xfrm>
        <a:graphic>
          <a:graphicData uri="http://schemas.openxmlformats.org/drawingml/2006/table">
            <a:tbl>
              <a:tblPr firstRow="1" bandRow="1">
                <a:tableStyleId>{5940675A-B579-460E-94D1-54222C63F5DA}</a:tableStyleId>
              </a:tblPr>
              <a:tblGrid>
                <a:gridCol w="859549">
                  <a:extLst>
                    <a:ext uri="{9D8B030D-6E8A-4147-A177-3AD203B41FA5}">
                      <a16:colId xmlns:a16="http://schemas.microsoft.com/office/drawing/2014/main" val="3784809491"/>
                    </a:ext>
                  </a:extLst>
                </a:gridCol>
                <a:gridCol w="665036">
                  <a:extLst>
                    <a:ext uri="{9D8B030D-6E8A-4147-A177-3AD203B41FA5}">
                      <a16:colId xmlns:a16="http://schemas.microsoft.com/office/drawing/2014/main" val="3705339864"/>
                    </a:ext>
                  </a:extLst>
                </a:gridCol>
                <a:gridCol w="677350">
                  <a:extLst>
                    <a:ext uri="{9D8B030D-6E8A-4147-A177-3AD203B41FA5}">
                      <a16:colId xmlns:a16="http://schemas.microsoft.com/office/drawing/2014/main" val="391816760"/>
                    </a:ext>
                  </a:extLst>
                </a:gridCol>
                <a:gridCol w="541884">
                  <a:extLst>
                    <a:ext uri="{9D8B030D-6E8A-4147-A177-3AD203B41FA5}">
                      <a16:colId xmlns:a16="http://schemas.microsoft.com/office/drawing/2014/main" val="2811130362"/>
                    </a:ext>
                  </a:extLst>
                </a:gridCol>
                <a:gridCol w="541884">
                  <a:extLst>
                    <a:ext uri="{9D8B030D-6E8A-4147-A177-3AD203B41FA5}">
                      <a16:colId xmlns:a16="http://schemas.microsoft.com/office/drawing/2014/main" val="3461663786"/>
                    </a:ext>
                  </a:extLst>
                </a:gridCol>
              </a:tblGrid>
              <a:tr h="301625">
                <a:tc>
                  <a:txBody>
                    <a:bodyPr/>
                    <a:lstStyle/>
                    <a:p>
                      <a:endParaRPr kumimoji="1" lang="ja-JP" altLang="en-US" sz="1200" dirty="0"/>
                    </a:p>
                  </a:txBody>
                  <a:tcPr/>
                </a:tc>
                <a:tc>
                  <a:txBody>
                    <a:bodyPr/>
                    <a:lstStyle/>
                    <a:p>
                      <a:pPr algn="ctr"/>
                      <a:r>
                        <a:rPr kumimoji="1" lang="ja-JP" altLang="en-US" sz="1200" dirty="0"/>
                        <a:t>中核市</a:t>
                      </a:r>
                    </a:p>
                  </a:txBody>
                  <a:tcPr/>
                </a:tc>
                <a:tc>
                  <a:txBody>
                    <a:bodyPr/>
                    <a:lstStyle/>
                    <a:p>
                      <a:pPr algn="ctr"/>
                      <a:r>
                        <a:rPr kumimoji="1" lang="ja-JP" altLang="en-US" sz="1200" dirty="0"/>
                        <a:t>一般市</a:t>
                      </a:r>
                    </a:p>
                  </a:txBody>
                  <a:tcPr/>
                </a:tc>
                <a:tc>
                  <a:txBody>
                    <a:bodyPr/>
                    <a:lstStyle/>
                    <a:p>
                      <a:pPr algn="ctr"/>
                      <a:r>
                        <a:rPr kumimoji="1" lang="ja-JP" altLang="en-US" sz="1200" dirty="0"/>
                        <a:t>町村</a:t>
                      </a:r>
                    </a:p>
                  </a:txBody>
                  <a:tcPr/>
                </a:tc>
                <a:tc>
                  <a:txBody>
                    <a:bodyPr/>
                    <a:lstStyle/>
                    <a:p>
                      <a:pPr algn="ctr"/>
                      <a:r>
                        <a:rPr kumimoji="1" lang="ja-JP" altLang="en-US" sz="1200" dirty="0"/>
                        <a:t>計</a:t>
                      </a:r>
                    </a:p>
                  </a:txBody>
                  <a:tcPr/>
                </a:tc>
                <a:extLst>
                  <a:ext uri="{0D108BD9-81ED-4DB2-BD59-A6C34878D82A}">
                    <a16:rowId xmlns:a16="http://schemas.microsoft.com/office/drawing/2014/main" val="1657099937"/>
                  </a:ext>
                </a:extLst>
              </a:tr>
              <a:tr h="301625">
                <a:tc>
                  <a:txBody>
                    <a:bodyPr/>
                    <a:lstStyle/>
                    <a:p>
                      <a:r>
                        <a:rPr kumimoji="1" lang="ja-JP" altLang="en-US" sz="1200" dirty="0"/>
                        <a:t>確保済</a:t>
                      </a:r>
                    </a:p>
                  </a:txBody>
                  <a:tcPr/>
                </a:tc>
                <a:tc>
                  <a:txBody>
                    <a:bodyPr/>
                    <a:lstStyle/>
                    <a:p>
                      <a:pPr algn="ctr"/>
                      <a:r>
                        <a:rPr kumimoji="1" lang="en-US" altLang="ja-JP" sz="1200" dirty="0" smtClean="0"/>
                        <a:t>7</a:t>
                      </a:r>
                      <a:endParaRPr kumimoji="1" lang="ja-JP" altLang="en-US" sz="1200" dirty="0"/>
                    </a:p>
                  </a:txBody>
                  <a:tcPr/>
                </a:tc>
                <a:tc>
                  <a:txBody>
                    <a:bodyPr/>
                    <a:lstStyle/>
                    <a:p>
                      <a:pPr algn="ctr"/>
                      <a:r>
                        <a:rPr kumimoji="1" lang="en-US" altLang="ja-JP" sz="1200" dirty="0" smtClean="0"/>
                        <a:t>23</a:t>
                      </a:r>
                      <a:endParaRPr kumimoji="1" lang="ja-JP" altLang="en-US" sz="1200" dirty="0"/>
                    </a:p>
                  </a:txBody>
                  <a:tcPr/>
                </a:tc>
                <a:tc>
                  <a:txBody>
                    <a:bodyPr/>
                    <a:lstStyle/>
                    <a:p>
                      <a:pPr algn="ctr"/>
                      <a:r>
                        <a:rPr kumimoji="1" lang="en-US" altLang="ja-JP" sz="1200" dirty="0" smtClean="0"/>
                        <a:t>4</a:t>
                      </a:r>
                      <a:endParaRPr kumimoji="1" lang="ja-JP" altLang="en-US" sz="1200" dirty="0"/>
                    </a:p>
                  </a:txBody>
                  <a:tcPr/>
                </a:tc>
                <a:tc>
                  <a:txBody>
                    <a:bodyPr/>
                    <a:lstStyle/>
                    <a:p>
                      <a:pPr algn="ctr"/>
                      <a:r>
                        <a:rPr kumimoji="1" lang="en-US" altLang="ja-JP" sz="1200" dirty="0" smtClean="0"/>
                        <a:t>34</a:t>
                      </a:r>
                      <a:endParaRPr kumimoji="1" lang="ja-JP" altLang="en-US" sz="1200" dirty="0"/>
                    </a:p>
                  </a:txBody>
                  <a:tcPr/>
                </a:tc>
                <a:extLst>
                  <a:ext uri="{0D108BD9-81ED-4DB2-BD59-A6C34878D82A}">
                    <a16:rowId xmlns:a16="http://schemas.microsoft.com/office/drawing/2014/main" val="398855926"/>
                  </a:ext>
                </a:extLst>
              </a:tr>
              <a:tr h="301625">
                <a:tc>
                  <a:txBody>
                    <a:bodyPr/>
                    <a:lstStyle/>
                    <a:p>
                      <a:r>
                        <a:rPr kumimoji="1" lang="ja-JP" altLang="en-US" sz="1200" dirty="0"/>
                        <a:t>確保予定</a:t>
                      </a:r>
                    </a:p>
                  </a:txBody>
                  <a:tcPr/>
                </a:tc>
                <a:tc>
                  <a:txBody>
                    <a:bodyPr/>
                    <a:lstStyle/>
                    <a:p>
                      <a:pPr algn="ctr"/>
                      <a:endParaRPr kumimoji="1" lang="ja-JP" altLang="en-US" sz="1200" dirty="0"/>
                    </a:p>
                  </a:txBody>
                  <a:tcPr/>
                </a:tc>
                <a:tc>
                  <a:txBody>
                    <a:bodyPr/>
                    <a:lstStyle/>
                    <a:p>
                      <a:pPr algn="ctr"/>
                      <a:r>
                        <a:rPr kumimoji="1" lang="en-US" altLang="ja-JP" sz="1200" dirty="0" smtClean="0"/>
                        <a:t>1</a:t>
                      </a:r>
                      <a:endParaRPr kumimoji="1" lang="ja-JP" altLang="en-US" sz="1200" dirty="0"/>
                    </a:p>
                  </a:txBody>
                  <a:tcPr/>
                </a:tc>
                <a:tc>
                  <a:txBody>
                    <a:bodyPr/>
                    <a:lstStyle/>
                    <a:p>
                      <a:pPr algn="ctr"/>
                      <a:endParaRPr kumimoji="1" lang="ja-JP" altLang="en-US" sz="1200" dirty="0"/>
                    </a:p>
                  </a:txBody>
                  <a:tcPr/>
                </a:tc>
                <a:tc>
                  <a:txBody>
                    <a:bodyPr/>
                    <a:lstStyle/>
                    <a:p>
                      <a:pPr algn="ctr"/>
                      <a:r>
                        <a:rPr kumimoji="1" lang="en-US" altLang="ja-JP" sz="1200" dirty="0" smtClean="0"/>
                        <a:t>1</a:t>
                      </a:r>
                      <a:endParaRPr kumimoji="1" lang="ja-JP" altLang="en-US" sz="1200" dirty="0"/>
                    </a:p>
                  </a:txBody>
                  <a:tcPr/>
                </a:tc>
                <a:extLst>
                  <a:ext uri="{0D108BD9-81ED-4DB2-BD59-A6C34878D82A}">
                    <a16:rowId xmlns:a16="http://schemas.microsoft.com/office/drawing/2014/main" val="1727010708"/>
                  </a:ext>
                </a:extLst>
              </a:tr>
              <a:tr h="301625">
                <a:tc>
                  <a:txBody>
                    <a:bodyPr/>
                    <a:lstStyle/>
                    <a:p>
                      <a:r>
                        <a:rPr kumimoji="1" lang="ja-JP" altLang="en-US" sz="1200" dirty="0"/>
                        <a:t>未確保</a:t>
                      </a:r>
                    </a:p>
                  </a:txBody>
                  <a:tcPr/>
                </a:tc>
                <a:tc>
                  <a:txBody>
                    <a:bodyPr/>
                    <a:lstStyle/>
                    <a:p>
                      <a:pPr algn="ctr"/>
                      <a:endParaRPr kumimoji="1" lang="ja-JP" altLang="en-US" sz="1200"/>
                    </a:p>
                  </a:txBody>
                  <a:tcPr/>
                </a:tc>
                <a:tc>
                  <a:txBody>
                    <a:bodyPr/>
                    <a:lstStyle/>
                    <a:p>
                      <a:pPr algn="ctr"/>
                      <a:endParaRPr kumimoji="1" lang="ja-JP" altLang="en-US" sz="1200" dirty="0"/>
                    </a:p>
                  </a:txBody>
                  <a:tcPr/>
                </a:tc>
                <a:tc>
                  <a:txBody>
                    <a:bodyPr/>
                    <a:lstStyle/>
                    <a:p>
                      <a:pPr algn="ctr"/>
                      <a:r>
                        <a:rPr kumimoji="1" lang="en-US" altLang="ja-JP" sz="1200" dirty="0" smtClean="0"/>
                        <a:t>6</a:t>
                      </a:r>
                      <a:endParaRPr kumimoji="1" lang="ja-JP" altLang="en-US" sz="1200" dirty="0"/>
                    </a:p>
                  </a:txBody>
                  <a:tcPr/>
                </a:tc>
                <a:tc>
                  <a:txBody>
                    <a:bodyPr/>
                    <a:lstStyle/>
                    <a:p>
                      <a:pPr algn="ctr"/>
                      <a:r>
                        <a:rPr kumimoji="1" lang="en-US" altLang="ja-JP" sz="1200" dirty="0" smtClean="0"/>
                        <a:t>6</a:t>
                      </a:r>
                      <a:endParaRPr kumimoji="1" lang="ja-JP" altLang="en-US" sz="1200" dirty="0"/>
                    </a:p>
                  </a:txBody>
                  <a:tcPr/>
                </a:tc>
                <a:extLst>
                  <a:ext uri="{0D108BD9-81ED-4DB2-BD59-A6C34878D82A}">
                    <a16:rowId xmlns:a16="http://schemas.microsoft.com/office/drawing/2014/main" val="1720987888"/>
                  </a:ext>
                </a:extLst>
              </a:tr>
              <a:tr h="301625">
                <a:tc>
                  <a:txBody>
                    <a:bodyPr/>
                    <a:lstStyle/>
                    <a:p>
                      <a:r>
                        <a:rPr kumimoji="1" lang="ja-JP" altLang="en-US" sz="1200" dirty="0"/>
                        <a:t>計</a:t>
                      </a:r>
                    </a:p>
                  </a:txBody>
                  <a:tcPr/>
                </a:tc>
                <a:tc>
                  <a:txBody>
                    <a:bodyPr/>
                    <a:lstStyle/>
                    <a:p>
                      <a:pPr algn="ctr"/>
                      <a:r>
                        <a:rPr kumimoji="1" lang="en-US" altLang="ja-JP" sz="1200" dirty="0" smtClean="0"/>
                        <a:t>7</a:t>
                      </a:r>
                      <a:endParaRPr kumimoji="1" lang="en-US" altLang="ja-JP" sz="1200" dirty="0"/>
                    </a:p>
                  </a:txBody>
                  <a:tcPr/>
                </a:tc>
                <a:tc>
                  <a:txBody>
                    <a:bodyPr/>
                    <a:lstStyle/>
                    <a:p>
                      <a:pPr algn="ctr"/>
                      <a:r>
                        <a:rPr kumimoji="1" lang="en-US" altLang="ja-JP" sz="1200" dirty="0" smtClean="0"/>
                        <a:t>24</a:t>
                      </a:r>
                      <a:endParaRPr kumimoji="1" lang="ja-JP" altLang="en-US" sz="1200" dirty="0"/>
                    </a:p>
                  </a:txBody>
                  <a:tcPr/>
                </a:tc>
                <a:tc>
                  <a:txBody>
                    <a:bodyPr/>
                    <a:lstStyle/>
                    <a:p>
                      <a:pPr algn="ctr"/>
                      <a:r>
                        <a:rPr kumimoji="1" lang="en-US" altLang="ja-JP" sz="1200" dirty="0"/>
                        <a:t>10</a:t>
                      </a:r>
                      <a:endParaRPr kumimoji="1" lang="ja-JP" altLang="en-US" sz="1200" dirty="0"/>
                    </a:p>
                  </a:txBody>
                  <a:tcPr/>
                </a:tc>
                <a:tc>
                  <a:txBody>
                    <a:bodyPr/>
                    <a:lstStyle/>
                    <a:p>
                      <a:pPr algn="ctr"/>
                      <a:r>
                        <a:rPr kumimoji="1" lang="en-US" altLang="ja-JP" sz="1200" dirty="0"/>
                        <a:t>41</a:t>
                      </a:r>
                      <a:endParaRPr kumimoji="1" lang="ja-JP" altLang="en-US" sz="1200" dirty="0"/>
                    </a:p>
                  </a:txBody>
                  <a:tcPr/>
                </a:tc>
                <a:extLst>
                  <a:ext uri="{0D108BD9-81ED-4DB2-BD59-A6C34878D82A}">
                    <a16:rowId xmlns:a16="http://schemas.microsoft.com/office/drawing/2014/main" val="146696736"/>
                  </a:ext>
                </a:extLst>
              </a:tr>
              <a:tr h="301625">
                <a:tc>
                  <a:txBody>
                    <a:bodyPr/>
                    <a:lstStyle/>
                    <a:p>
                      <a:r>
                        <a:rPr kumimoji="1" lang="ja-JP" altLang="en-US" sz="1200" dirty="0"/>
                        <a:t>確保率</a:t>
                      </a:r>
                    </a:p>
                  </a:txBody>
                  <a:tcPr/>
                </a:tc>
                <a:tc>
                  <a:txBody>
                    <a:bodyPr/>
                    <a:lstStyle/>
                    <a:p>
                      <a:pPr algn="ctr"/>
                      <a:r>
                        <a:rPr kumimoji="1" lang="en-US" altLang="ja-JP" sz="1200" dirty="0"/>
                        <a:t>100</a:t>
                      </a:r>
                      <a:r>
                        <a:rPr kumimoji="1" lang="ja-JP" altLang="en-US" sz="1200" dirty="0"/>
                        <a:t>％</a:t>
                      </a:r>
                      <a:endParaRPr kumimoji="1" lang="en-US" altLang="ja-JP" sz="1200" dirty="0"/>
                    </a:p>
                  </a:txBody>
                  <a:tcPr/>
                </a:tc>
                <a:tc>
                  <a:txBody>
                    <a:bodyPr/>
                    <a:lstStyle/>
                    <a:p>
                      <a:pPr algn="ctr"/>
                      <a:r>
                        <a:rPr kumimoji="1" lang="en-US" altLang="ja-JP" sz="1200" dirty="0"/>
                        <a:t>96</a:t>
                      </a:r>
                      <a:r>
                        <a:rPr kumimoji="1" lang="ja-JP" altLang="en-US" sz="1200" dirty="0"/>
                        <a:t>％</a:t>
                      </a:r>
                    </a:p>
                  </a:txBody>
                  <a:tcPr/>
                </a:tc>
                <a:tc>
                  <a:txBody>
                    <a:bodyPr/>
                    <a:lstStyle/>
                    <a:p>
                      <a:pPr algn="ctr"/>
                      <a:r>
                        <a:rPr kumimoji="1" lang="en-US" altLang="ja-JP" sz="1200" dirty="0"/>
                        <a:t>40</a:t>
                      </a:r>
                      <a:r>
                        <a:rPr kumimoji="1" lang="ja-JP" altLang="en-US" sz="1200" dirty="0"/>
                        <a:t>％</a:t>
                      </a:r>
                    </a:p>
                  </a:txBody>
                  <a:tcPr/>
                </a:tc>
                <a:tc>
                  <a:txBody>
                    <a:bodyPr/>
                    <a:lstStyle/>
                    <a:p>
                      <a:pPr algn="ctr"/>
                      <a:r>
                        <a:rPr kumimoji="1" lang="en-US" altLang="ja-JP" sz="1200" dirty="0"/>
                        <a:t>85</a:t>
                      </a:r>
                      <a:r>
                        <a:rPr kumimoji="1" lang="ja-JP" altLang="en-US" sz="1200" dirty="0"/>
                        <a:t>％</a:t>
                      </a:r>
                    </a:p>
                  </a:txBody>
                  <a:tcPr/>
                </a:tc>
                <a:extLst>
                  <a:ext uri="{0D108BD9-81ED-4DB2-BD59-A6C34878D82A}">
                    <a16:rowId xmlns:a16="http://schemas.microsoft.com/office/drawing/2014/main" val="1462674582"/>
                  </a:ext>
                </a:extLst>
              </a:tr>
            </a:tbl>
          </a:graphicData>
        </a:graphic>
      </p:graphicFrame>
      <p:graphicFrame>
        <p:nvGraphicFramePr>
          <p:cNvPr id="9" name="グラフ 8"/>
          <p:cNvGraphicFramePr>
            <a:graphicFrameLocks/>
          </p:cNvGraphicFramePr>
          <p:nvPr>
            <p:extLst>
              <p:ext uri="{D42A27DB-BD31-4B8C-83A1-F6EECF244321}">
                <p14:modId xmlns:p14="http://schemas.microsoft.com/office/powerpoint/2010/main" val="1141507940"/>
              </p:ext>
            </p:extLst>
          </p:nvPr>
        </p:nvGraphicFramePr>
        <p:xfrm>
          <a:off x="4422484" y="1747893"/>
          <a:ext cx="3754755" cy="2214899"/>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p:cNvSpPr txBox="1"/>
          <p:nvPr/>
        </p:nvSpPr>
        <p:spPr>
          <a:xfrm>
            <a:off x="4422484" y="4295162"/>
            <a:ext cx="7595757" cy="160043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ja-JP" altLang="en-US" sz="1400" dirty="0"/>
              <a:t>〇児童発達支援センターの確保状況</a:t>
            </a:r>
            <a:endParaRPr lang="en-US" altLang="ja-JP" sz="1400" dirty="0"/>
          </a:p>
          <a:p>
            <a:r>
              <a:rPr lang="ja-JP" altLang="en-US" sz="1400" dirty="0"/>
              <a:t>　⇒中核市・一般市については確保済。一部の町村については未確保。</a:t>
            </a:r>
            <a:endParaRPr lang="en-US" altLang="ja-JP" sz="1400" dirty="0"/>
          </a:p>
          <a:p>
            <a:endParaRPr lang="en-US" altLang="ja-JP" sz="1400" dirty="0"/>
          </a:p>
          <a:p>
            <a:r>
              <a:rPr lang="ja-JP" altLang="en-US" sz="1400" dirty="0"/>
              <a:t>〇発達支援拠点への期待</a:t>
            </a:r>
            <a:endParaRPr lang="en-US" altLang="ja-JP" sz="1400" dirty="0"/>
          </a:p>
          <a:p>
            <a:r>
              <a:rPr lang="ja-JP" altLang="en-US" sz="1400" dirty="0"/>
              <a:t>　⇒「アクトおおさかや大阪府発達支援拠点と連携している」と</a:t>
            </a:r>
            <a:r>
              <a:rPr lang="ja-JP" altLang="en-US" sz="1400" dirty="0" smtClean="0"/>
              <a:t>答えた</a:t>
            </a:r>
            <a:r>
              <a:rPr lang="ja-JP" altLang="en-US" sz="1400" dirty="0"/>
              <a:t>市町村</a:t>
            </a:r>
            <a:r>
              <a:rPr lang="ja-JP" altLang="en-US" sz="1400" dirty="0" smtClean="0"/>
              <a:t>は</a:t>
            </a:r>
            <a:r>
              <a:rPr lang="en-US" altLang="ja-JP" sz="1400" dirty="0"/>
              <a:t>2</a:t>
            </a:r>
            <a:r>
              <a:rPr lang="ja-JP" altLang="en-US" sz="1400" dirty="0"/>
              <a:t>割程度にとどまる一方、センターを設置・確保してる</a:t>
            </a:r>
            <a:r>
              <a:rPr lang="en-US" altLang="ja-JP" sz="1400" dirty="0"/>
              <a:t>32</a:t>
            </a:r>
            <a:r>
              <a:rPr lang="ja-JP" altLang="en-US" sz="1400" dirty="0"/>
              <a:t>市町村において、センターの機能強化に向けて</a:t>
            </a:r>
            <a:r>
              <a:rPr lang="ja-JP" altLang="en-US" sz="1400" u="sng" dirty="0"/>
              <a:t>大阪府発達支援拠点の活用を希望する市町村は</a:t>
            </a:r>
            <a:r>
              <a:rPr lang="en-US" altLang="ja-JP" sz="1400" u="sng" dirty="0"/>
              <a:t>27</a:t>
            </a:r>
            <a:r>
              <a:rPr lang="ja-JP" altLang="en-US" sz="1400" u="sng" dirty="0"/>
              <a:t>市町村（９割</a:t>
            </a:r>
            <a:r>
              <a:rPr lang="ja-JP" altLang="en-US" sz="1400" dirty="0"/>
              <a:t>）</a:t>
            </a:r>
            <a:r>
              <a:rPr lang="ja-JP" altLang="en-US" sz="1400" dirty="0">
                <a:solidFill>
                  <a:schemeClr val="tx1"/>
                </a:solidFill>
              </a:rPr>
              <a:t>であった。</a:t>
            </a:r>
            <a:endParaRPr lang="en-US" altLang="ja-JP" sz="1400" dirty="0">
              <a:solidFill>
                <a:schemeClr val="tx1"/>
              </a:solidFill>
            </a:endParaRPr>
          </a:p>
        </p:txBody>
      </p:sp>
      <p:graphicFrame>
        <p:nvGraphicFramePr>
          <p:cNvPr id="11" name="グラフ 10"/>
          <p:cNvGraphicFramePr>
            <a:graphicFrameLocks/>
          </p:cNvGraphicFramePr>
          <p:nvPr>
            <p:extLst>
              <p:ext uri="{D42A27DB-BD31-4B8C-83A1-F6EECF244321}">
                <p14:modId xmlns:p14="http://schemas.microsoft.com/office/powerpoint/2010/main" val="3670730144"/>
              </p:ext>
            </p:extLst>
          </p:nvPr>
        </p:nvGraphicFramePr>
        <p:xfrm>
          <a:off x="243109" y="4192013"/>
          <a:ext cx="3907786" cy="25294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表 11"/>
          <p:cNvGraphicFramePr>
            <a:graphicFrameLocks noGrp="1"/>
          </p:cNvGraphicFramePr>
          <p:nvPr>
            <p:extLst>
              <p:ext uri="{D42A27DB-BD31-4B8C-83A1-F6EECF244321}">
                <p14:modId xmlns:p14="http://schemas.microsoft.com/office/powerpoint/2010/main" val="3486048780"/>
              </p:ext>
            </p:extLst>
          </p:nvPr>
        </p:nvGraphicFramePr>
        <p:xfrm>
          <a:off x="158620" y="3833986"/>
          <a:ext cx="4306853" cy="384664"/>
        </p:xfrm>
        <a:graphic>
          <a:graphicData uri="http://schemas.openxmlformats.org/drawingml/2006/table">
            <a:tbl>
              <a:tblPr firstRow="1" bandRow="1">
                <a:tableStyleId>{5C22544A-7EE6-4342-B048-85BDC9FD1C3A}</a:tableStyleId>
              </a:tblPr>
              <a:tblGrid>
                <a:gridCol w="4306853">
                  <a:extLst>
                    <a:ext uri="{9D8B030D-6E8A-4147-A177-3AD203B41FA5}">
                      <a16:colId xmlns:a16="http://schemas.microsoft.com/office/drawing/2014/main" val="3360651160"/>
                    </a:ext>
                  </a:extLst>
                </a:gridCol>
              </a:tblGrid>
              <a:tr h="384664">
                <a:tc>
                  <a:txBody>
                    <a:bodyPr/>
                    <a:lstStyle/>
                    <a:p>
                      <a:r>
                        <a:rPr kumimoji="1" lang="en-US" altLang="ja-JP" sz="1400" b="0" dirty="0">
                          <a:solidFill>
                            <a:schemeClr val="tx1"/>
                          </a:solidFill>
                          <a:latin typeface="Meiryo UI" panose="020B0604030504040204" pitchFamily="50" charset="-128"/>
                          <a:ea typeface="Meiryo UI" panose="020B0604030504040204" pitchFamily="50" charset="-128"/>
                        </a:rPr>
                        <a:t>(</a:t>
                      </a:r>
                      <a:r>
                        <a:rPr kumimoji="1" lang="ja-JP" altLang="en-US" sz="1400" b="0" dirty="0">
                          <a:solidFill>
                            <a:schemeClr val="tx1"/>
                          </a:solidFill>
                          <a:latin typeface="Meiryo UI" panose="020B0604030504040204" pitchFamily="50" charset="-128"/>
                          <a:ea typeface="Meiryo UI" panose="020B0604030504040204" pitchFamily="50" charset="-128"/>
                        </a:rPr>
                        <a:t>２</a:t>
                      </a:r>
                      <a:r>
                        <a:rPr kumimoji="1" lang="en-US" altLang="ja-JP" sz="1400" b="0" dirty="0">
                          <a:solidFill>
                            <a:schemeClr val="tx1"/>
                          </a:solidFill>
                          <a:latin typeface="Meiryo UI" panose="020B0604030504040204" pitchFamily="50" charset="-128"/>
                          <a:ea typeface="Meiryo UI" panose="020B0604030504040204" pitchFamily="50" charset="-128"/>
                        </a:rPr>
                        <a:t>)</a:t>
                      </a:r>
                      <a:r>
                        <a:rPr kumimoji="1" lang="ja-JP" altLang="en-US" sz="1400" b="0" dirty="0">
                          <a:solidFill>
                            <a:schemeClr val="tx1"/>
                          </a:solidFill>
                          <a:latin typeface="Meiryo UI" panose="020B0604030504040204" pitchFamily="50" charset="-128"/>
                          <a:ea typeface="Meiryo UI" panose="020B0604030504040204" pitchFamily="50" charset="-128"/>
                        </a:rPr>
                        <a:t>　児童発達支援センターが支援を実施している機関</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4569954"/>
                  </a:ext>
                </a:extLst>
              </a:tr>
            </a:tbl>
          </a:graphicData>
        </a:graphic>
      </p:graphicFrame>
      <p:graphicFrame>
        <p:nvGraphicFramePr>
          <p:cNvPr id="13" name="グラフ 12"/>
          <p:cNvGraphicFramePr>
            <a:graphicFrameLocks/>
          </p:cNvGraphicFramePr>
          <p:nvPr>
            <p:extLst>
              <p:ext uri="{D42A27DB-BD31-4B8C-83A1-F6EECF244321}">
                <p14:modId xmlns:p14="http://schemas.microsoft.com/office/powerpoint/2010/main" val="2905832782"/>
              </p:ext>
            </p:extLst>
          </p:nvPr>
        </p:nvGraphicFramePr>
        <p:xfrm>
          <a:off x="8455993" y="1747893"/>
          <a:ext cx="3562248" cy="22283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表 13"/>
          <p:cNvGraphicFramePr>
            <a:graphicFrameLocks noGrp="1"/>
          </p:cNvGraphicFramePr>
          <p:nvPr>
            <p:extLst>
              <p:ext uri="{D42A27DB-BD31-4B8C-83A1-F6EECF244321}">
                <p14:modId xmlns:p14="http://schemas.microsoft.com/office/powerpoint/2010/main" val="223864193"/>
              </p:ext>
            </p:extLst>
          </p:nvPr>
        </p:nvGraphicFramePr>
        <p:xfrm>
          <a:off x="8295121" y="1441868"/>
          <a:ext cx="3980244" cy="319479"/>
        </p:xfrm>
        <a:graphic>
          <a:graphicData uri="http://schemas.openxmlformats.org/drawingml/2006/table">
            <a:tbl>
              <a:tblPr firstRow="1" bandRow="1">
                <a:tableStyleId>{5C22544A-7EE6-4342-B048-85BDC9FD1C3A}</a:tableStyleId>
              </a:tblPr>
              <a:tblGrid>
                <a:gridCol w="3980244">
                  <a:extLst>
                    <a:ext uri="{9D8B030D-6E8A-4147-A177-3AD203B41FA5}">
                      <a16:colId xmlns:a16="http://schemas.microsoft.com/office/drawing/2014/main" val="3360651160"/>
                    </a:ext>
                  </a:extLst>
                </a:gridCol>
              </a:tblGrid>
              <a:tr h="319479">
                <a:tc>
                  <a:txBody>
                    <a:bodyPr/>
                    <a:lstStyle/>
                    <a:p>
                      <a:r>
                        <a:rPr kumimoji="1" lang="en-US" altLang="ja-JP" sz="1400" b="0" u="none" dirty="0">
                          <a:solidFill>
                            <a:schemeClr val="tx1"/>
                          </a:solidFill>
                          <a:latin typeface="+mn-lt"/>
                          <a:ea typeface="Meiryo UI" panose="020B0604030504040204" pitchFamily="50" charset="-128"/>
                        </a:rPr>
                        <a:t>(</a:t>
                      </a:r>
                      <a:r>
                        <a:rPr kumimoji="1" lang="ja-JP" altLang="en-US" sz="1400" b="0" u="none" dirty="0">
                          <a:solidFill>
                            <a:schemeClr val="tx1"/>
                          </a:solidFill>
                          <a:latin typeface="+mn-lt"/>
                          <a:ea typeface="Meiryo UI" panose="020B0604030504040204" pitchFamily="50" charset="-128"/>
                        </a:rPr>
                        <a:t>４</a:t>
                      </a:r>
                      <a:r>
                        <a:rPr kumimoji="1" lang="en-US" altLang="ja-JP" sz="1400" b="0" u="none" dirty="0">
                          <a:solidFill>
                            <a:schemeClr val="tx1"/>
                          </a:solidFill>
                          <a:latin typeface="+mn-lt"/>
                          <a:ea typeface="Meiryo UI" panose="020B0604030504040204" pitchFamily="50" charset="-128"/>
                        </a:rPr>
                        <a:t>)</a:t>
                      </a:r>
                      <a:r>
                        <a:rPr kumimoji="1" lang="ja-JP" altLang="en-US" sz="1400" b="0" u="none" dirty="0">
                          <a:solidFill>
                            <a:schemeClr val="tx1"/>
                          </a:solidFill>
                          <a:latin typeface="+mn-lt"/>
                          <a:ea typeface="Meiryo UI" panose="020B0604030504040204" pitchFamily="50" charset="-128"/>
                        </a:rPr>
                        <a:t>　</a:t>
                      </a:r>
                      <a:r>
                        <a:rPr kumimoji="1" lang="ja-JP" altLang="en-US" sz="1400" b="0" dirty="0">
                          <a:solidFill>
                            <a:schemeClr val="tx1"/>
                          </a:solidFill>
                          <a:latin typeface="Meiryo UI" panose="020B0604030504040204" pitchFamily="50" charset="-128"/>
                          <a:ea typeface="Meiryo UI" panose="020B0604030504040204" pitchFamily="50" charset="-128"/>
                        </a:rPr>
                        <a:t>大阪府発達支援拠点に期待する機能</a:t>
                      </a:r>
                      <a:endParaRPr kumimoji="1" lang="en-US" altLang="ja-JP" sz="1400" b="0" u="none" dirty="0">
                        <a:solidFill>
                          <a:schemeClr val="tx1"/>
                        </a:solidFill>
                        <a:latin typeface="+mn-lt"/>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4569954"/>
                  </a:ext>
                </a:extLst>
              </a:tr>
            </a:tbl>
          </a:graphicData>
        </a:graphic>
      </p:graphicFrame>
      <p:sp>
        <p:nvSpPr>
          <p:cNvPr id="5" name="テキスト ボックス 4"/>
          <p:cNvSpPr txBox="1"/>
          <p:nvPr/>
        </p:nvSpPr>
        <p:spPr>
          <a:xfrm>
            <a:off x="268953" y="3540745"/>
            <a:ext cx="3881942" cy="261610"/>
          </a:xfrm>
          <a:prstGeom prst="rect">
            <a:avLst/>
          </a:prstGeom>
          <a:noFill/>
        </p:spPr>
        <p:txBody>
          <a:bodyPr wrap="square" rtlCol="0">
            <a:spAutoFit/>
          </a:bodyPr>
          <a:lstStyle/>
          <a:p>
            <a:r>
              <a:rPr kumimoji="1" lang="en-US" altLang="ja-JP" sz="1100" dirty="0"/>
              <a:t>※</a:t>
            </a:r>
            <a:r>
              <a:rPr kumimoji="1" lang="ja-JP" altLang="en-US" sz="1100" dirty="0"/>
              <a:t>単独設置せず共同確保</a:t>
            </a:r>
            <a:r>
              <a:rPr kumimoji="1" lang="ja-JP" altLang="en-US" sz="1100"/>
              <a:t>して</a:t>
            </a:r>
            <a:r>
              <a:rPr kumimoji="1" lang="ja-JP" altLang="en-US" sz="1100" smtClean="0"/>
              <a:t>いる</a:t>
            </a:r>
            <a:r>
              <a:rPr lang="ja-JP" altLang="en-US" sz="1100"/>
              <a:t>市町</a:t>
            </a:r>
            <a:r>
              <a:rPr kumimoji="1" lang="ja-JP" altLang="en-US" sz="1100" smtClean="0"/>
              <a:t>も</a:t>
            </a:r>
            <a:r>
              <a:rPr kumimoji="1" lang="ja-JP" altLang="en-US" sz="1100" dirty="0"/>
              <a:t>確保済に計上</a:t>
            </a:r>
          </a:p>
        </p:txBody>
      </p:sp>
    </p:spTree>
    <p:extLst>
      <p:ext uri="{BB962C8B-B14F-4D97-AF65-F5344CB8AC3E}">
        <p14:creationId xmlns:p14="http://schemas.microsoft.com/office/powerpoint/2010/main" val="4121335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524000" y="697398"/>
            <a:ext cx="9140638" cy="5331262"/>
          </a:xfrm>
          <a:prstGeom prst="rect">
            <a:avLst/>
          </a:prstGeom>
        </p:spPr>
      </p:pic>
      <p:sp>
        <p:nvSpPr>
          <p:cNvPr id="6" name="正方形/長方形 5"/>
          <p:cNvSpPr/>
          <p:nvPr/>
        </p:nvSpPr>
        <p:spPr>
          <a:xfrm>
            <a:off x="5739373" y="6021561"/>
            <a:ext cx="4925265" cy="1709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900" dirty="0"/>
              <a:t>厚生労働省「児童福祉法等の一部を改正する法律（令和４年法律第</a:t>
            </a:r>
            <a:r>
              <a:rPr lang="en-US" altLang="ja-JP" sz="900" dirty="0"/>
              <a:t>6 6</a:t>
            </a:r>
            <a:r>
              <a:rPr lang="ja-JP" altLang="en-US" sz="900" dirty="0"/>
              <a:t>号） の概要」より </a:t>
            </a:r>
          </a:p>
        </p:txBody>
      </p:sp>
      <p:sp>
        <p:nvSpPr>
          <p:cNvPr id="2" name="正方形/長方形 1"/>
          <p:cNvSpPr/>
          <p:nvPr/>
        </p:nvSpPr>
        <p:spPr>
          <a:xfrm>
            <a:off x="725695" y="80603"/>
            <a:ext cx="10737247" cy="616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latin typeface="+mn-ea"/>
              </a:rPr>
              <a:t>令和６年４月施行</a:t>
            </a:r>
            <a:r>
              <a:rPr lang="ja-JP" altLang="en-US" sz="2400" b="1" dirty="0">
                <a:solidFill>
                  <a:schemeClr val="tx1"/>
                </a:solidFill>
                <a:latin typeface="+mn-ea"/>
              </a:rPr>
              <a:t>　改正児童福祉法の内容（児童発達支援センター関係）</a:t>
            </a:r>
          </a:p>
        </p:txBody>
      </p:sp>
      <p:sp>
        <p:nvSpPr>
          <p:cNvPr id="3" name="スライド番号プレースホルダー 2"/>
          <p:cNvSpPr>
            <a:spLocks noGrp="1"/>
          </p:cNvSpPr>
          <p:nvPr>
            <p:ph type="sldNum" sz="quarter" idx="12"/>
          </p:nvPr>
        </p:nvSpPr>
        <p:spPr/>
        <p:txBody>
          <a:bodyPr/>
          <a:lstStyle/>
          <a:p>
            <a:fld id="{814C26D9-F957-4342-B5C6-D93010B49845}" type="slidenum">
              <a:rPr kumimoji="1" lang="ja-JP" altLang="en-US" b="1" smtClean="0">
                <a:solidFill>
                  <a:schemeClr val="tx1"/>
                </a:solidFill>
              </a:rPr>
              <a:t>6</a:t>
            </a:fld>
            <a:endParaRPr kumimoji="1" lang="ja-JP" altLang="en-US" b="1" dirty="0">
              <a:solidFill>
                <a:schemeClr val="tx1"/>
              </a:solidFill>
            </a:endParaRPr>
          </a:p>
        </p:txBody>
      </p:sp>
    </p:spTree>
    <p:extLst>
      <p:ext uri="{BB962C8B-B14F-4D97-AF65-F5344CB8AC3E}">
        <p14:creationId xmlns:p14="http://schemas.microsoft.com/office/powerpoint/2010/main" val="4227494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534664612"/>
              </p:ext>
            </p:extLst>
          </p:nvPr>
        </p:nvGraphicFramePr>
        <p:xfrm>
          <a:off x="1299411" y="966692"/>
          <a:ext cx="9513146" cy="4526280"/>
        </p:xfrm>
        <a:graphic>
          <a:graphicData uri="http://schemas.openxmlformats.org/drawingml/2006/table">
            <a:tbl>
              <a:tblPr firstRow="1" bandRow="1">
                <a:tableStyleId>{5C22544A-7EE6-4342-B048-85BDC9FD1C3A}</a:tableStyleId>
              </a:tblPr>
              <a:tblGrid>
                <a:gridCol w="4705267">
                  <a:extLst>
                    <a:ext uri="{9D8B030D-6E8A-4147-A177-3AD203B41FA5}">
                      <a16:colId xmlns:a16="http://schemas.microsoft.com/office/drawing/2014/main" val="2150851103"/>
                    </a:ext>
                  </a:extLst>
                </a:gridCol>
                <a:gridCol w="4807879">
                  <a:extLst>
                    <a:ext uri="{9D8B030D-6E8A-4147-A177-3AD203B41FA5}">
                      <a16:colId xmlns:a16="http://schemas.microsoft.com/office/drawing/2014/main" val="2510412239"/>
                    </a:ext>
                  </a:extLst>
                </a:gridCol>
              </a:tblGrid>
              <a:tr h="252508">
                <a:tc>
                  <a:txBody>
                    <a:bodyPr/>
                    <a:lstStyle/>
                    <a:p>
                      <a:pPr algn="ctr"/>
                      <a:r>
                        <a:rPr kumimoji="1" lang="ja-JP" altLang="en-US" sz="1500" dirty="0">
                          <a:latin typeface="Meiryo UI" panose="020B0604030504040204" pitchFamily="50" charset="-128"/>
                          <a:ea typeface="Meiryo UI" panose="020B0604030504040204" pitchFamily="50" charset="-128"/>
                        </a:rPr>
                        <a:t>新</a:t>
                      </a:r>
                    </a:p>
                  </a:txBody>
                  <a:tcPr>
                    <a:lnB w="12700" cap="flat" cmpd="sng" algn="ctr">
                      <a:solidFill>
                        <a:schemeClr val="tx1"/>
                      </a:solidFill>
                      <a:prstDash val="solid"/>
                      <a:round/>
                      <a:headEnd type="none" w="med" len="med"/>
                      <a:tailEnd type="none" w="med" len="med"/>
                    </a:lnB>
                  </a:tcPr>
                </a:tc>
                <a:tc>
                  <a:txBody>
                    <a:bodyPr/>
                    <a:lstStyle/>
                    <a:p>
                      <a:pPr algn="ctr"/>
                      <a:r>
                        <a:rPr kumimoji="1" lang="ja-JP" altLang="en-US" sz="1500" dirty="0"/>
                        <a:t>旧</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4322989"/>
                  </a:ext>
                </a:extLst>
              </a:tr>
              <a:tr h="2840103">
                <a:tc>
                  <a:txBody>
                    <a:bodyPr/>
                    <a:lstStyle/>
                    <a:p>
                      <a:pPr marL="174625" indent="-174625" algn="just">
                        <a:lnSpc>
                          <a:spcPct val="150000"/>
                        </a:lnSpc>
                      </a:pPr>
                      <a:r>
                        <a:rPr kumimoji="1" lang="ja-JP" altLang="en-US" sz="1500" dirty="0">
                          <a:latin typeface="Meiryo UI" panose="020B0604030504040204" pitchFamily="50" charset="-128"/>
                          <a:ea typeface="Meiryo UI" panose="020B0604030504040204" pitchFamily="50" charset="-128"/>
                        </a:rPr>
                        <a:t>第四十三条　児童発達支援センターは、</a:t>
                      </a:r>
                      <a:r>
                        <a:rPr kumimoji="1" lang="ja-JP" altLang="en-US" sz="1500" b="1" u="sng" dirty="0">
                          <a:latin typeface="Meiryo UI" panose="020B0604030504040204" pitchFamily="50" charset="-128"/>
                          <a:ea typeface="Meiryo UI" panose="020B0604030504040204" pitchFamily="50" charset="-128"/>
                        </a:rPr>
                        <a:t>地域の障害児の健全な発達において中核的な役割を担う機関として</a:t>
                      </a:r>
                      <a:r>
                        <a:rPr kumimoji="1" lang="ja-JP" altLang="en-US" sz="1500" dirty="0">
                          <a:latin typeface="Meiryo UI" panose="020B0604030504040204" pitchFamily="50" charset="-128"/>
                          <a:ea typeface="Meiryo UI" panose="020B0604030504040204" pitchFamily="50" charset="-128"/>
                        </a:rPr>
                        <a:t>、障害児を日々保護者の下から通わせて、</a:t>
                      </a:r>
                      <a:r>
                        <a:rPr kumimoji="1" lang="ja-JP" altLang="en-US" sz="1500" b="1" u="sng" dirty="0">
                          <a:latin typeface="Meiryo UI" panose="020B0604030504040204" pitchFamily="50" charset="-128"/>
                          <a:ea typeface="Meiryo UI" panose="020B0604030504040204" pitchFamily="50" charset="-128"/>
                        </a:rPr>
                        <a:t>高度の専門的な知識及び技術を必要とする児童発達支援を提供し、あわせて障害児の家族、指定障害児通所事業者その他の関係者に対し、相談、専門的な助言その他の必要な援助を行う</a:t>
                      </a:r>
                      <a:r>
                        <a:rPr kumimoji="1" lang="ja-JP" altLang="en-US" sz="1500" dirty="0">
                          <a:latin typeface="Meiryo UI" panose="020B0604030504040204" pitchFamily="50" charset="-128"/>
                          <a:ea typeface="Meiryo UI" panose="020B0604030504040204" pitchFamily="50" charset="-128"/>
                        </a:rPr>
                        <a:t>ことを目的とする施設とする。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4625" indent="-174625" algn="just">
                        <a:lnSpc>
                          <a:spcPct val="150000"/>
                        </a:lnSpc>
                      </a:pPr>
                      <a:r>
                        <a:rPr kumimoji="1" lang="ja-JP" altLang="en-US" sz="1500" dirty="0">
                          <a:latin typeface="Meiryo UI" panose="020B0604030504040204" pitchFamily="50" charset="-128"/>
                          <a:ea typeface="Meiryo UI" panose="020B0604030504040204" pitchFamily="50" charset="-128"/>
                        </a:rPr>
                        <a:t>第四十三条　児童発達支援センターは、</a:t>
                      </a:r>
                      <a:r>
                        <a:rPr kumimoji="1" lang="ja-JP" altLang="en-US" sz="1500" b="0" u="none" dirty="0">
                          <a:latin typeface="Meiryo UI" panose="020B0604030504040204" pitchFamily="50" charset="-128"/>
                          <a:ea typeface="Meiryo UI" panose="020B0604030504040204" pitchFamily="50" charset="-128"/>
                        </a:rPr>
                        <a:t>次の各号に掲げる区分に応じ、障害児を日々保護者の下から通わせて、当該各号に定める支援を提供することを目的</a:t>
                      </a:r>
                      <a:r>
                        <a:rPr kumimoji="1" lang="ja-JP" altLang="en-US" sz="1500" dirty="0">
                          <a:latin typeface="Meiryo UI" panose="020B0604030504040204" pitchFamily="50" charset="-128"/>
                          <a:ea typeface="Meiryo UI" panose="020B0604030504040204" pitchFamily="50" charset="-128"/>
                        </a:rPr>
                        <a:t>とする施設とする。</a:t>
                      </a:r>
                    </a:p>
                    <a:p>
                      <a:pPr algn="just">
                        <a:lnSpc>
                          <a:spcPct val="150000"/>
                        </a:lnSpc>
                      </a:pPr>
                      <a:r>
                        <a:rPr kumimoji="1" lang="ja-JP" altLang="en-US" sz="1500" dirty="0">
                          <a:latin typeface="Meiryo UI" panose="020B0604030504040204" pitchFamily="50" charset="-128"/>
                          <a:ea typeface="Meiryo UI" panose="020B0604030504040204" pitchFamily="50" charset="-128"/>
                        </a:rPr>
                        <a:t>　</a:t>
                      </a:r>
                      <a:endParaRPr kumimoji="1" lang="en-US" altLang="ja-JP" sz="1500" dirty="0">
                        <a:latin typeface="Meiryo UI" panose="020B0604030504040204" pitchFamily="50" charset="-128"/>
                        <a:ea typeface="Meiryo UI" panose="020B0604030504040204" pitchFamily="50" charset="-128"/>
                      </a:endParaRPr>
                    </a:p>
                    <a:p>
                      <a:pPr algn="just">
                        <a:lnSpc>
                          <a:spcPct val="150000"/>
                        </a:lnSpc>
                      </a:pPr>
                      <a:endParaRPr kumimoji="1" lang="en-US" altLang="ja-JP" sz="1500" dirty="0">
                        <a:latin typeface="Meiryo UI" panose="020B0604030504040204" pitchFamily="50" charset="-128"/>
                        <a:ea typeface="Meiryo UI" panose="020B0604030504040204" pitchFamily="50" charset="-128"/>
                      </a:endParaRPr>
                    </a:p>
                    <a:p>
                      <a:pPr algn="just">
                        <a:lnSpc>
                          <a:spcPct val="150000"/>
                        </a:lnSpc>
                      </a:pPr>
                      <a:endParaRPr kumimoji="1" lang="en-US" altLang="ja-JP" sz="1500" dirty="0">
                        <a:latin typeface="Meiryo UI" panose="020B0604030504040204" pitchFamily="50" charset="-128"/>
                        <a:ea typeface="Meiryo UI" panose="020B0604030504040204" pitchFamily="50" charset="-128"/>
                      </a:endParaRPr>
                    </a:p>
                    <a:p>
                      <a:pPr marL="363538" indent="-188913" algn="just">
                        <a:lnSpc>
                          <a:spcPct val="150000"/>
                        </a:lnSpc>
                      </a:pPr>
                      <a:r>
                        <a:rPr kumimoji="1" lang="ja-JP" altLang="en-US" sz="1500" b="0" u="none" dirty="0">
                          <a:latin typeface="Meiryo UI" panose="020B0604030504040204" pitchFamily="50" charset="-128"/>
                          <a:ea typeface="Meiryo UI" panose="020B0604030504040204" pitchFamily="50" charset="-128"/>
                        </a:rPr>
                        <a:t>一　福祉型児童発達支援センター日常生活における基本的動作の指導、独立自活に必要な知識技能の付与又は集団生活への適応のための訓練</a:t>
                      </a:r>
                      <a:endParaRPr kumimoji="1" lang="en-US" altLang="ja-JP" sz="1500" b="0" u="none" dirty="0">
                        <a:latin typeface="Meiryo UI" panose="020B0604030504040204" pitchFamily="50" charset="-128"/>
                        <a:ea typeface="Meiryo UI" panose="020B0604030504040204" pitchFamily="50" charset="-128"/>
                      </a:endParaRPr>
                    </a:p>
                    <a:p>
                      <a:pPr marL="363538" indent="-188913" algn="just">
                        <a:lnSpc>
                          <a:spcPct val="150000"/>
                        </a:lnSpc>
                      </a:pPr>
                      <a:r>
                        <a:rPr kumimoji="1" lang="ja-JP" altLang="en-US" sz="1500" b="0" u="none" dirty="0">
                          <a:latin typeface="Meiryo UI" panose="020B0604030504040204" pitchFamily="50" charset="-128"/>
                          <a:ea typeface="Meiryo UI" panose="020B0604030504040204" pitchFamily="50" charset="-128"/>
                        </a:rPr>
                        <a:t>二　医療型児童発達支援センター日常生活における基本的動作の指導、独立自活に必要な知識技能の付与又は集団生活への適応のための訓練及び治療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9643765"/>
                  </a:ext>
                </a:extLst>
              </a:tr>
            </a:tbl>
          </a:graphicData>
        </a:graphic>
      </p:graphicFrame>
      <p:sp>
        <p:nvSpPr>
          <p:cNvPr id="3" name="正方形/長方形 2"/>
          <p:cNvSpPr/>
          <p:nvPr/>
        </p:nvSpPr>
        <p:spPr>
          <a:xfrm>
            <a:off x="539176" y="271038"/>
            <a:ext cx="11033616" cy="527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latin typeface="+mn-ea"/>
              </a:rPr>
              <a:t>令和６年</a:t>
            </a:r>
            <a:r>
              <a:rPr lang="ja-JP" altLang="en-US" sz="2400" b="1" dirty="0">
                <a:solidFill>
                  <a:schemeClr val="tx1"/>
                </a:solidFill>
                <a:latin typeface="+mn-ea"/>
              </a:rPr>
              <a:t>４</a:t>
            </a:r>
            <a:r>
              <a:rPr lang="ja-JP" altLang="en-US" sz="2400" b="1" dirty="0" smtClean="0">
                <a:solidFill>
                  <a:schemeClr val="tx1"/>
                </a:solidFill>
                <a:latin typeface="+mn-ea"/>
              </a:rPr>
              <a:t>月施行</a:t>
            </a:r>
            <a:r>
              <a:rPr lang="ja-JP" altLang="en-US" sz="2400" b="1" dirty="0">
                <a:solidFill>
                  <a:schemeClr val="tx1"/>
                </a:solidFill>
                <a:latin typeface="+mn-ea"/>
              </a:rPr>
              <a:t>　改正児童福祉法の</a:t>
            </a:r>
            <a:r>
              <a:rPr lang="ja-JP" altLang="en-US" sz="2400" b="1" dirty="0" smtClean="0">
                <a:solidFill>
                  <a:schemeClr val="tx1"/>
                </a:solidFill>
                <a:latin typeface="+mn-ea"/>
              </a:rPr>
              <a:t>新旧対照（</a:t>
            </a:r>
            <a:r>
              <a:rPr lang="ja-JP" altLang="en-US" sz="2400" b="1" dirty="0">
                <a:solidFill>
                  <a:schemeClr val="tx1"/>
                </a:solidFill>
                <a:latin typeface="+mn-ea"/>
              </a:rPr>
              <a:t>児童発達支援センター関係）</a:t>
            </a:r>
          </a:p>
        </p:txBody>
      </p:sp>
      <p:sp>
        <p:nvSpPr>
          <p:cNvPr id="2" name="スライド番号プレースホルダー 1"/>
          <p:cNvSpPr>
            <a:spLocks noGrp="1"/>
          </p:cNvSpPr>
          <p:nvPr>
            <p:ph type="sldNum" sz="quarter" idx="12"/>
          </p:nvPr>
        </p:nvSpPr>
        <p:spPr/>
        <p:txBody>
          <a:bodyPr/>
          <a:lstStyle/>
          <a:p>
            <a:fld id="{814C26D9-F957-4342-B5C6-D93010B49845}" type="slidenum">
              <a:rPr kumimoji="1" lang="ja-JP" altLang="en-US" b="1" smtClean="0">
                <a:solidFill>
                  <a:schemeClr val="tx1"/>
                </a:solidFill>
              </a:rPr>
              <a:t>7</a:t>
            </a:fld>
            <a:endParaRPr kumimoji="1" lang="ja-JP" altLang="en-US" b="1" dirty="0">
              <a:solidFill>
                <a:schemeClr val="tx1"/>
              </a:solidFill>
            </a:endParaRPr>
          </a:p>
        </p:txBody>
      </p:sp>
    </p:spTree>
    <p:extLst>
      <p:ext uri="{BB962C8B-B14F-4D97-AF65-F5344CB8AC3E}">
        <p14:creationId xmlns:p14="http://schemas.microsoft.com/office/powerpoint/2010/main" val="2112666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073954854"/>
              </p:ext>
            </p:extLst>
          </p:nvPr>
        </p:nvGraphicFramePr>
        <p:xfrm>
          <a:off x="514144" y="279687"/>
          <a:ext cx="11174506" cy="6259225"/>
        </p:xfrm>
        <a:graphic>
          <a:graphicData uri="http://schemas.openxmlformats.org/drawingml/2006/table">
            <a:tbl>
              <a:tblPr firstRow="1" bandRow="1">
                <a:tableStyleId>{5C22544A-7EE6-4342-B048-85BDC9FD1C3A}</a:tableStyleId>
              </a:tblPr>
              <a:tblGrid>
                <a:gridCol w="11174506">
                  <a:extLst>
                    <a:ext uri="{9D8B030D-6E8A-4147-A177-3AD203B41FA5}">
                      <a16:colId xmlns:a16="http://schemas.microsoft.com/office/drawing/2014/main" val="3521787159"/>
                    </a:ext>
                  </a:extLst>
                </a:gridCol>
              </a:tblGrid>
              <a:tr h="558623">
                <a:tc>
                  <a:txBody>
                    <a:bodyPr/>
                    <a:lstStyle/>
                    <a:p>
                      <a:r>
                        <a:rPr kumimoji="1" lang="ja-JP" altLang="en-US" sz="1800" dirty="0">
                          <a:solidFill>
                            <a:schemeClr val="tx1"/>
                          </a:solidFill>
                          <a:latin typeface="Meiryo UI" panose="020B0604030504040204" pitchFamily="50" charset="-128"/>
                          <a:ea typeface="Meiryo UI" panose="020B0604030504040204" pitchFamily="50" charset="-128"/>
                        </a:rPr>
                        <a:t>「障害児通所支援に関する検討会報告書」（令和</a:t>
                      </a:r>
                      <a:r>
                        <a:rPr kumimoji="1" lang="en-US" altLang="ja-JP" sz="1800" dirty="0">
                          <a:solidFill>
                            <a:schemeClr val="tx1"/>
                          </a:solidFill>
                          <a:latin typeface="Meiryo UI" panose="020B0604030504040204" pitchFamily="50" charset="-128"/>
                          <a:ea typeface="Meiryo UI" panose="020B0604030504040204" pitchFamily="50" charset="-128"/>
                        </a:rPr>
                        <a:t>5</a:t>
                      </a:r>
                      <a:r>
                        <a:rPr kumimoji="1" lang="ja-JP" altLang="en-US" sz="1800" dirty="0">
                          <a:solidFill>
                            <a:schemeClr val="tx1"/>
                          </a:solidFill>
                          <a:latin typeface="Meiryo UI" panose="020B0604030504040204" pitchFamily="50" charset="-128"/>
                          <a:ea typeface="Meiryo UI" panose="020B0604030504040204" pitchFamily="50" charset="-128"/>
                        </a:rPr>
                        <a:t>年</a:t>
                      </a:r>
                      <a:r>
                        <a:rPr kumimoji="1" lang="en-US" altLang="ja-JP" sz="1800" dirty="0">
                          <a:solidFill>
                            <a:schemeClr val="tx1"/>
                          </a:solidFill>
                          <a:latin typeface="Meiryo UI" panose="020B0604030504040204" pitchFamily="50" charset="-128"/>
                          <a:ea typeface="Meiryo UI" panose="020B0604030504040204" pitchFamily="50" charset="-128"/>
                        </a:rPr>
                        <a:t>3</a:t>
                      </a:r>
                      <a:r>
                        <a:rPr kumimoji="1" lang="ja-JP" altLang="en-US" sz="1800" dirty="0">
                          <a:solidFill>
                            <a:schemeClr val="tx1"/>
                          </a:solidFill>
                          <a:latin typeface="Meiryo UI" panose="020B0604030504040204" pitchFamily="50" charset="-128"/>
                          <a:ea typeface="Meiryo UI" panose="020B0604030504040204" pitchFamily="50" charset="-128"/>
                        </a:rPr>
                        <a:t>月</a:t>
                      </a:r>
                      <a:r>
                        <a:rPr kumimoji="1" lang="en-US" altLang="ja-JP" sz="1800" dirty="0">
                          <a:solidFill>
                            <a:schemeClr val="tx1"/>
                          </a:solidFill>
                          <a:latin typeface="Meiryo UI" panose="020B0604030504040204" pitchFamily="50" charset="-128"/>
                          <a:ea typeface="Meiryo UI" panose="020B0604030504040204" pitchFamily="50" charset="-128"/>
                        </a:rPr>
                        <a:t>28</a:t>
                      </a:r>
                      <a:r>
                        <a:rPr kumimoji="1" lang="ja-JP" altLang="en-US" sz="1800" dirty="0">
                          <a:solidFill>
                            <a:schemeClr val="tx1"/>
                          </a:solidFill>
                          <a:latin typeface="Meiryo UI" panose="020B0604030504040204" pitchFamily="50" charset="-128"/>
                          <a:ea typeface="Meiryo UI" panose="020B0604030504040204" pitchFamily="50" charset="-128"/>
                        </a:rPr>
                        <a:t>日　障害児通所支援に関する検討会）</a:t>
                      </a:r>
                      <a:r>
                        <a:rPr kumimoji="1" lang="ja-JP" altLang="en-US" sz="1800" b="0" dirty="0">
                          <a:solidFill>
                            <a:schemeClr val="tx1"/>
                          </a:solidFill>
                          <a:latin typeface="Meiryo UI" panose="020B0604030504040204" pitchFamily="50" charset="-128"/>
                          <a:ea typeface="Meiryo UI" panose="020B0604030504040204" pitchFamily="50" charset="-128"/>
                        </a:rPr>
                        <a:t>＜抜粋＞</a:t>
                      </a:r>
                    </a:p>
                  </a:txBody>
                  <a:tcPr anchor="ctr"/>
                </a:tc>
                <a:extLst>
                  <a:ext uri="{0D108BD9-81ED-4DB2-BD59-A6C34878D82A}">
                    <a16:rowId xmlns:a16="http://schemas.microsoft.com/office/drawing/2014/main" val="3980433701"/>
                  </a:ext>
                </a:extLst>
              </a:tr>
              <a:tr h="5700602">
                <a:tc>
                  <a:txBody>
                    <a:bodyPr/>
                    <a:lstStyle/>
                    <a:p>
                      <a:pPr marL="85725" indent="-85725">
                        <a:lnSpc>
                          <a:spcPct val="100000"/>
                        </a:lnSpc>
                      </a:pPr>
                      <a:r>
                        <a:rPr kumimoji="1" lang="en-US" altLang="ja-JP" sz="1600" dirty="0">
                          <a:latin typeface="Meiryo UI" panose="020B0604030504040204" pitchFamily="50" charset="-128"/>
                          <a:ea typeface="Meiryo UI" panose="020B0604030504040204" pitchFamily="50" charset="-128"/>
                        </a:rPr>
                        <a:t>3</a:t>
                      </a:r>
                      <a:r>
                        <a:rPr kumimoji="1" lang="ja-JP" altLang="en-US" sz="1600" dirty="0" err="1">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児童発達支援センターを中心とした地域の障害児通所支援の体制整備について</a:t>
                      </a:r>
                      <a:endParaRPr kumimoji="1" lang="en-US" altLang="ja-JP" sz="1600" dirty="0">
                        <a:latin typeface="Meiryo UI" panose="020B0604030504040204" pitchFamily="50" charset="-128"/>
                        <a:ea typeface="Meiryo UI" panose="020B0604030504040204" pitchFamily="50" charset="-128"/>
                      </a:endParaRPr>
                    </a:p>
                    <a:p>
                      <a:pPr marL="85725" indent="-85725">
                        <a:lnSpc>
                          <a:spcPct val="100000"/>
                        </a:lnSpc>
                      </a:pP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2</a:t>
                      </a:r>
                      <a:r>
                        <a:rPr kumimoji="1" lang="ja-JP" altLang="en-US" sz="1600" dirty="0">
                          <a:latin typeface="Meiryo UI" panose="020B0604030504040204" pitchFamily="50" charset="-128"/>
                          <a:ea typeface="Meiryo UI" panose="020B0604030504040204" pitchFamily="50" charset="-128"/>
                        </a:rPr>
                        <a:t>）児童発達支援センターの中核機能について</a:t>
                      </a:r>
                      <a:endParaRPr kumimoji="1" lang="en-US" altLang="ja-JP" sz="1600" dirty="0">
                        <a:latin typeface="Meiryo UI" panose="020B0604030504040204" pitchFamily="50" charset="-128"/>
                        <a:ea typeface="Meiryo UI" panose="020B0604030504040204" pitchFamily="50" charset="-128"/>
                      </a:endParaRPr>
                    </a:p>
                    <a:p>
                      <a:pPr marL="85725" indent="-85725">
                        <a:lnSpc>
                          <a:spcPct val="100000"/>
                        </a:lnSpc>
                      </a:pPr>
                      <a:r>
                        <a:rPr kumimoji="1" lang="ja-JP" altLang="en-US" sz="1600" dirty="0">
                          <a:latin typeface="Meiryo UI" panose="020B0604030504040204" pitchFamily="50" charset="-128"/>
                          <a:ea typeface="Meiryo UI" panose="020B0604030504040204" pitchFamily="50" charset="-128"/>
                        </a:rPr>
                        <a:t>①幅広い高度な専門性に基づく発達支援・家族支援機能</a:t>
                      </a:r>
                      <a:endParaRPr kumimoji="1" lang="en-US" altLang="ja-JP" sz="1600" dirty="0">
                        <a:latin typeface="Meiryo UI" panose="020B0604030504040204" pitchFamily="50" charset="-128"/>
                        <a:ea typeface="Meiryo UI" panose="020B0604030504040204" pitchFamily="50" charset="-128"/>
                      </a:endParaRPr>
                    </a:p>
                    <a:p>
                      <a:pPr marL="85725" indent="-85725">
                        <a:lnSpc>
                          <a:spcPct val="100000"/>
                        </a:lnSpc>
                      </a:pPr>
                      <a:r>
                        <a:rPr kumimoji="1" lang="ja-JP" altLang="en-US" sz="1600" dirty="0">
                          <a:latin typeface="Meiryo UI" panose="020B0604030504040204" pitchFamily="50" charset="-128"/>
                          <a:ea typeface="Meiryo UI" panose="020B0604030504040204" pitchFamily="50" charset="-128"/>
                        </a:rPr>
                        <a:t>〇　幅広い高度な専門性に基づく発達支援・家族支援機能を発揮するためには、こどもの発達全般や障害特性・行動特性等のアセスメントにより障害の特性や発達段階を捉えアプローチするという発達支援における基本的な支援を確実に行うとともに、こどもの今の育ちを充実させていくこととあわせて、成人期を見据えた上で乳幼児期から段階的に必要なアプローチを行う視点、障害の有無に関わらずこどもの育ちに大切な遊びを通じて支援する視点、子育て支援という観点を持って対応することも必要である。</a:t>
                      </a:r>
                      <a:endParaRPr kumimoji="1" lang="en-US" altLang="ja-JP" sz="1600" dirty="0">
                        <a:latin typeface="Meiryo UI" panose="020B0604030504040204" pitchFamily="50" charset="-128"/>
                        <a:ea typeface="Meiryo UI" panose="020B0604030504040204" pitchFamily="50" charset="-128"/>
                      </a:endParaRPr>
                    </a:p>
                    <a:p>
                      <a:pPr marL="85725" indent="-85725">
                        <a:lnSpc>
                          <a:spcPct val="100000"/>
                        </a:lnSpc>
                      </a:pPr>
                      <a:r>
                        <a:rPr kumimoji="1" lang="ja-JP" altLang="en-US" sz="1600" b="0" u="none" dirty="0">
                          <a:latin typeface="Meiryo UI" panose="020B0604030504040204" pitchFamily="50" charset="-128"/>
                          <a:ea typeface="Meiryo UI" panose="020B0604030504040204" pitchFamily="50" charset="-128"/>
                        </a:rPr>
                        <a:t>〇　</a:t>
                      </a:r>
                      <a:r>
                        <a:rPr kumimoji="1" lang="ja-JP" altLang="en-US" sz="1600" b="1" u="sng" dirty="0">
                          <a:latin typeface="Meiryo UI" panose="020B0604030504040204" pitchFamily="50" charset="-128"/>
                          <a:ea typeface="Meiryo UI" panose="020B0604030504040204" pitchFamily="50" charset="-128"/>
                        </a:rPr>
                        <a:t>また、様々なこどもや家族を支えていくためには、児童発達支援センターで全てを対応するのではなく、障害の特性を踏まえて、発達障害者支援センター、医療的ケア児支援センター、医療機関等の専門性を有する関係機関や特定の分野に強みを持つ事業所と連携して支援を進めることも重要である。</a:t>
                      </a:r>
                      <a:endParaRPr kumimoji="1" lang="en-US" altLang="ja-JP" sz="1600" b="1" u="sng" dirty="0">
                        <a:latin typeface="Meiryo UI" panose="020B0604030504040204" pitchFamily="50" charset="-128"/>
                        <a:ea typeface="Meiryo UI" panose="020B0604030504040204" pitchFamily="50" charset="-128"/>
                      </a:endParaRPr>
                    </a:p>
                    <a:p>
                      <a:pPr marL="85725" indent="-85725">
                        <a:lnSpc>
                          <a:spcPct val="100000"/>
                        </a:lnSpc>
                      </a:pPr>
                      <a:endParaRPr kumimoji="1" lang="en-US" altLang="ja-JP" sz="1600" dirty="0">
                        <a:latin typeface="Meiryo UI" panose="020B0604030504040204" pitchFamily="50" charset="-128"/>
                        <a:ea typeface="Meiryo UI" panose="020B0604030504040204" pitchFamily="50" charset="-128"/>
                      </a:endParaRPr>
                    </a:p>
                    <a:p>
                      <a:pPr marL="85725" indent="-85725">
                        <a:lnSpc>
                          <a:spcPct val="100000"/>
                        </a:lnSpc>
                      </a:pPr>
                      <a:r>
                        <a:rPr kumimoji="1" lang="ja-JP" altLang="en-US" sz="1600" dirty="0">
                          <a:latin typeface="Meiryo UI" panose="020B0604030504040204" pitchFamily="50" charset="-128"/>
                          <a:ea typeface="Meiryo UI" panose="020B0604030504040204" pitchFamily="50" charset="-128"/>
                        </a:rPr>
                        <a:t>②地域の障害児通所支援事業所に対するスーパーバイズ・コンサルテーション機能（児童発達支援センターが障害児通所支援事業所に対し、支援内容等への助言・援助等を行う機能）</a:t>
                      </a:r>
                      <a:endParaRPr kumimoji="1" lang="en-US" altLang="ja-JP" sz="1600" dirty="0">
                        <a:latin typeface="Meiryo UI" panose="020B0604030504040204" pitchFamily="50" charset="-128"/>
                        <a:ea typeface="Meiryo UI" panose="020B0604030504040204" pitchFamily="50" charset="-128"/>
                      </a:endParaRPr>
                    </a:p>
                    <a:p>
                      <a:pPr marL="85725" indent="-85725">
                        <a:lnSpc>
                          <a:spcPct val="100000"/>
                        </a:lnSpc>
                      </a:pPr>
                      <a:r>
                        <a:rPr kumimoji="1" lang="ja-JP" altLang="en-US" sz="1600" dirty="0">
                          <a:latin typeface="Meiryo UI" panose="020B0604030504040204" pitchFamily="50" charset="-128"/>
                          <a:ea typeface="Meiryo UI" panose="020B0604030504040204" pitchFamily="50" charset="-128"/>
                        </a:rPr>
                        <a:t>〇　児童発達支援センターは、スーパーバイズ・コンサルテーションを全てのサービス種別の障害児支援事業を対象として行うことを基本としつつ、その運営状況に応じて</a:t>
                      </a:r>
                      <a:r>
                        <a:rPr kumimoji="1" lang="ja-JP" altLang="en-US" sz="1600" b="1" u="sng" dirty="0">
                          <a:latin typeface="Meiryo UI" panose="020B0604030504040204" pitchFamily="50" charset="-128"/>
                          <a:ea typeface="Meiryo UI" panose="020B0604030504040204" pitchFamily="50" charset="-128"/>
                        </a:rPr>
                        <a:t>児童発達支援センターだけでは十分な支援ができない場合には、市町村は、都道府県とも連携しながらスーパーバイズ等できる人材をコーディネートする等、児童発達支援センターが外部と連携しながら取り組む体制を整備することが重要である。</a:t>
                      </a:r>
                      <a:endParaRPr kumimoji="1" lang="en-US" altLang="ja-JP" sz="1600" b="1" u="sng" dirty="0">
                        <a:latin typeface="Meiryo UI" panose="020B0604030504040204" pitchFamily="50" charset="-128"/>
                        <a:ea typeface="Meiryo UI" panose="020B0604030504040204" pitchFamily="50" charset="-128"/>
                      </a:endParaRPr>
                    </a:p>
                    <a:p>
                      <a:pPr marL="85725" indent="-85725">
                        <a:lnSpc>
                          <a:spcPct val="100000"/>
                        </a:lnSpc>
                      </a:pPr>
                      <a:endParaRPr kumimoji="1" lang="en-US" altLang="ja-JP" sz="1600" dirty="0">
                        <a:latin typeface="Meiryo UI" panose="020B0604030504040204" pitchFamily="50" charset="-128"/>
                        <a:ea typeface="Meiryo UI" panose="020B0604030504040204" pitchFamily="50" charset="-128"/>
                      </a:endParaRPr>
                    </a:p>
                    <a:p>
                      <a:pPr marL="85725" indent="-85725">
                        <a:lnSpc>
                          <a:spcPct val="100000"/>
                        </a:lnSpc>
                      </a:pP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3</a:t>
                      </a:r>
                      <a:r>
                        <a:rPr kumimoji="1" lang="ja-JP" altLang="en-US" sz="1600" dirty="0">
                          <a:latin typeface="Meiryo UI" panose="020B0604030504040204" pitchFamily="50" charset="-128"/>
                          <a:ea typeface="Meiryo UI" panose="020B0604030504040204" pitchFamily="50" charset="-128"/>
                        </a:rPr>
                        <a:t>）児童発達支援センターを中核とした地域の体制整備について</a:t>
                      </a:r>
                      <a:endParaRPr kumimoji="1" lang="en-US" altLang="ja-JP" sz="1600" dirty="0">
                        <a:latin typeface="Meiryo UI" panose="020B0604030504040204" pitchFamily="50" charset="-128"/>
                        <a:ea typeface="Meiryo UI" panose="020B0604030504040204" pitchFamily="50" charset="-128"/>
                      </a:endParaRPr>
                    </a:p>
                    <a:p>
                      <a:pPr marL="85725" indent="-85725">
                        <a:lnSpc>
                          <a:spcPct val="100000"/>
                        </a:lnSpc>
                      </a:pPr>
                      <a:r>
                        <a:rPr kumimoji="1" lang="ja-JP" altLang="en-US" sz="1600" dirty="0">
                          <a:latin typeface="Meiryo UI" panose="020B0604030504040204" pitchFamily="50" charset="-128"/>
                          <a:ea typeface="Meiryo UI" panose="020B0604030504040204" pitchFamily="50" charset="-128"/>
                        </a:rPr>
                        <a:t>　〇　医療的ケア児については医療的ケア児支援センターや地域のコーディネーターを中心とした支援体制の整備が進められており、また、聴覚障害や視覚障害があるこどもについては、特別支援学校が地域の支援の中核的な役割を担っている場合もあることから、</a:t>
                      </a:r>
                      <a:r>
                        <a:rPr kumimoji="1" lang="ja-JP" altLang="en-US" sz="1600" b="1" u="sng" dirty="0">
                          <a:solidFill>
                            <a:schemeClr val="tx1"/>
                          </a:solidFill>
                          <a:latin typeface="Meiryo UI" panose="020B0604030504040204" pitchFamily="50" charset="-128"/>
                          <a:ea typeface="Meiryo UI" panose="020B0604030504040204" pitchFamily="50" charset="-128"/>
                        </a:rPr>
                        <a:t>市町村は、障害特性等を踏まえた特別な支援体制にも留意して、都道府県と連携しながら効果的な支援体制の整備を進める必要がある。</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pPr marL="85725" indent="-85725">
                        <a:lnSpc>
                          <a:spcPct val="100000"/>
                        </a:lnSpc>
                      </a:pP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147063392"/>
                  </a:ext>
                </a:extLst>
              </a:tr>
            </a:tbl>
          </a:graphicData>
        </a:graphic>
      </p:graphicFrame>
      <p:sp>
        <p:nvSpPr>
          <p:cNvPr id="4" name="スライド番号プレースホルダー 3"/>
          <p:cNvSpPr>
            <a:spLocks noGrp="1"/>
          </p:cNvSpPr>
          <p:nvPr>
            <p:ph type="sldNum" sz="quarter" idx="12"/>
          </p:nvPr>
        </p:nvSpPr>
        <p:spPr>
          <a:xfrm>
            <a:off x="8945450" y="6492875"/>
            <a:ext cx="2743200" cy="365125"/>
          </a:xfrm>
        </p:spPr>
        <p:txBody>
          <a:bodyPr/>
          <a:lstStyle/>
          <a:p>
            <a:fld id="{556B7548-3067-481A-BA2E-B2E16A31E925}" type="slidenum">
              <a:rPr kumimoji="1" lang="ja-JP" altLang="en-US" b="1" smtClean="0">
                <a:solidFill>
                  <a:schemeClr val="tx1"/>
                </a:solidFill>
              </a:rPr>
              <a:t>8</a:t>
            </a:fld>
            <a:endParaRPr kumimoji="1" lang="ja-JP" altLang="en-US" b="1" dirty="0">
              <a:solidFill>
                <a:schemeClr val="tx1"/>
              </a:solidFill>
            </a:endParaRPr>
          </a:p>
        </p:txBody>
      </p:sp>
    </p:spTree>
    <p:extLst>
      <p:ext uri="{BB962C8B-B14F-4D97-AF65-F5344CB8AC3E}">
        <p14:creationId xmlns:p14="http://schemas.microsoft.com/office/powerpoint/2010/main" val="1009098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79836" y="1180187"/>
            <a:ext cx="9632324" cy="1136516"/>
          </a:xfrm>
        </p:spPr>
        <p:txBody>
          <a:bodyPr>
            <a:normAutofit/>
          </a:bodyPr>
          <a:lstStyle/>
          <a:p>
            <a:pPr marL="0" indent="0">
              <a:buNone/>
            </a:pPr>
            <a:r>
              <a:rPr kumimoji="1" lang="ja-JP" altLang="en-US" sz="1800" dirty="0"/>
              <a:t>発達支援拠点と児童発達支援センターの現状及び</a:t>
            </a:r>
            <a:endParaRPr lang="en-US" altLang="ja-JP" sz="1800" dirty="0"/>
          </a:p>
          <a:p>
            <a:pPr marL="0" indent="0">
              <a:buNone/>
            </a:pPr>
            <a:r>
              <a:rPr kumimoji="1" lang="ja-JP" altLang="en-US" sz="1800" dirty="0"/>
              <a:t>令和</a:t>
            </a:r>
            <a:r>
              <a:rPr kumimoji="1" lang="en-US" altLang="ja-JP" sz="1800" dirty="0"/>
              <a:t>6</a:t>
            </a:r>
            <a:r>
              <a:rPr kumimoji="1" lang="ja-JP" altLang="en-US" sz="1800" dirty="0"/>
              <a:t>年の改正児童福祉法施行後の方向性を踏まえて・・・</a:t>
            </a:r>
            <a:endParaRPr kumimoji="1" lang="en-US" altLang="ja-JP" sz="1800" dirty="0"/>
          </a:p>
          <a:p>
            <a:pPr marL="0" indent="0">
              <a:buNone/>
            </a:pPr>
            <a:endParaRPr lang="en-US" altLang="ja-JP" sz="2400" dirty="0"/>
          </a:p>
          <a:p>
            <a:pPr marL="0" indent="0">
              <a:buNone/>
            </a:pPr>
            <a:endParaRPr kumimoji="1" lang="ja-JP" altLang="en-US" sz="2400" dirty="0"/>
          </a:p>
        </p:txBody>
      </p:sp>
      <p:sp>
        <p:nvSpPr>
          <p:cNvPr id="4" name="スライド番号プレースホルダー 3"/>
          <p:cNvSpPr>
            <a:spLocks noGrp="1"/>
          </p:cNvSpPr>
          <p:nvPr>
            <p:ph type="sldNum" sz="quarter" idx="12"/>
          </p:nvPr>
        </p:nvSpPr>
        <p:spPr/>
        <p:txBody>
          <a:bodyPr/>
          <a:lstStyle/>
          <a:p>
            <a:fld id="{556B7548-3067-481A-BA2E-B2E16A31E925}" type="slidenum">
              <a:rPr kumimoji="1" lang="ja-JP" altLang="en-US" b="1" smtClean="0">
                <a:solidFill>
                  <a:schemeClr val="tx1"/>
                </a:solidFill>
              </a:rPr>
              <a:t>9</a:t>
            </a:fld>
            <a:endParaRPr kumimoji="1" lang="ja-JP" altLang="en-US" b="1" dirty="0">
              <a:solidFill>
                <a:schemeClr val="tx1"/>
              </a:solidFill>
            </a:endParaRPr>
          </a:p>
        </p:txBody>
      </p:sp>
      <p:sp>
        <p:nvSpPr>
          <p:cNvPr id="5" name="下矢印 4"/>
          <p:cNvSpPr/>
          <p:nvPr/>
        </p:nvSpPr>
        <p:spPr>
          <a:xfrm>
            <a:off x="3572008" y="159911"/>
            <a:ext cx="5047981" cy="7645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99750" y="2015486"/>
            <a:ext cx="10792496" cy="3293209"/>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l"/>
            </a:pPr>
            <a:r>
              <a:rPr lang="ja-JP" altLang="en-US" sz="1600" dirty="0" err="1" smtClean="0"/>
              <a:t>障がい</a:t>
            </a:r>
            <a:r>
              <a:rPr lang="ja-JP" altLang="en-US" sz="1600" dirty="0" smtClean="0"/>
              <a:t>児通所</a:t>
            </a:r>
            <a:r>
              <a:rPr lang="ja-JP" altLang="en-US" sz="1600" dirty="0"/>
              <a:t>支援事業所やその利用者が飛躍的に増加し、身近な地域で支援を受けることが出来る環境が整いつつある一方、</a:t>
            </a:r>
            <a:r>
              <a:rPr lang="ja-JP" altLang="en-US" sz="1600" u="sng" dirty="0"/>
              <a:t>支援の質の確保や事業の適切な運営についてはなお課題</a:t>
            </a:r>
            <a:r>
              <a:rPr lang="ja-JP" altLang="en-US" sz="1600" dirty="0"/>
              <a:t>とされている。</a:t>
            </a:r>
            <a:endParaRPr lang="en-US" altLang="ja-JP" sz="1600" dirty="0"/>
          </a:p>
          <a:p>
            <a:endParaRPr kumimoji="1" lang="en-US" altLang="ja-JP" sz="1600" dirty="0"/>
          </a:p>
          <a:p>
            <a:pPr marL="285750" indent="-285750">
              <a:buFont typeface="Wingdings" panose="05000000000000000000" pitchFamily="2" charset="2"/>
              <a:buChar char="l"/>
            </a:pPr>
            <a:r>
              <a:rPr kumimoji="1" lang="ja-JP" altLang="en-US" sz="1600" dirty="0"/>
              <a:t>発達支援拠点と児童発達支援センターは、支援対象児、発達支援、家族支援、機関支援のそれぞれにおいて、重なる部分はありつつも、主となる支援対象や支援方法に</a:t>
            </a:r>
            <a:r>
              <a:rPr lang="ja-JP" altLang="en-US" sz="1600" dirty="0"/>
              <a:t>違い</a:t>
            </a:r>
            <a:r>
              <a:rPr kumimoji="1" lang="ja-JP" altLang="en-US" sz="1600" dirty="0"/>
              <a:t>が見られる。</a:t>
            </a:r>
            <a:endParaRPr kumimoji="1" lang="en-US" altLang="ja-JP" sz="1600" dirty="0"/>
          </a:p>
          <a:p>
            <a:endParaRPr kumimoji="1" lang="en-US" altLang="ja-JP" sz="1600" dirty="0"/>
          </a:p>
          <a:p>
            <a:pPr marL="285750" indent="-285750">
              <a:buFont typeface="Wingdings" panose="05000000000000000000" pitchFamily="2" charset="2"/>
              <a:buChar char="l"/>
            </a:pPr>
            <a:r>
              <a:rPr lang="ja-JP" altLang="en-US" sz="1600" dirty="0"/>
              <a:t>国の「障害児通所支援に関する検討会報告書」（令和</a:t>
            </a:r>
            <a:r>
              <a:rPr lang="en-US" altLang="ja-JP" sz="1600" dirty="0"/>
              <a:t>5</a:t>
            </a:r>
            <a:r>
              <a:rPr lang="ja-JP" altLang="en-US" sz="1600" dirty="0"/>
              <a:t>年</a:t>
            </a:r>
            <a:r>
              <a:rPr lang="en-US" altLang="ja-JP" sz="1600" dirty="0"/>
              <a:t>3</a:t>
            </a:r>
            <a:r>
              <a:rPr lang="ja-JP" altLang="en-US" sz="1600" dirty="0"/>
              <a:t>月</a:t>
            </a:r>
            <a:r>
              <a:rPr lang="en-US" altLang="ja-JP" sz="1600" dirty="0"/>
              <a:t>28</a:t>
            </a:r>
            <a:r>
              <a:rPr lang="ja-JP" altLang="en-US" sz="1600" dirty="0"/>
              <a:t>日）においては、こどもの</a:t>
            </a:r>
            <a:r>
              <a:rPr lang="ja-JP" altLang="en-US" sz="1600" dirty="0" err="1"/>
              <a:t>障がい</a:t>
            </a:r>
            <a:r>
              <a:rPr lang="ja-JP" altLang="en-US" sz="1600" dirty="0"/>
              <a:t>特性を踏まえ、児童発達支援センターは</a:t>
            </a:r>
            <a:r>
              <a:rPr lang="ja-JP" altLang="en-US" sz="1600" u="sng" dirty="0"/>
              <a:t>専門性を有する関係機関や特定の分野に強みを持つ事業所と連携して、効果的な支援体制の整備を進める必要がある</a:t>
            </a:r>
            <a:r>
              <a:rPr lang="ja-JP" altLang="en-US" sz="1600" dirty="0"/>
              <a:t>ことが示されている。</a:t>
            </a:r>
            <a:endParaRPr lang="en-US" altLang="ja-JP" sz="1600" dirty="0"/>
          </a:p>
          <a:p>
            <a:endParaRPr lang="en-US" altLang="ja-JP" sz="1600" dirty="0"/>
          </a:p>
          <a:p>
            <a:pPr marL="285750" indent="-285750">
              <a:buFont typeface="Wingdings" panose="05000000000000000000" pitchFamily="2" charset="2"/>
              <a:buChar char="l"/>
            </a:pPr>
            <a:r>
              <a:rPr kumimoji="1" lang="ja-JP" altLang="en-US" sz="1600" dirty="0" err="1"/>
              <a:t>発達障がい</a:t>
            </a:r>
            <a:r>
              <a:rPr kumimoji="1" lang="ja-JP" altLang="en-US" sz="1600" dirty="0"/>
              <a:t>児者の支援に</a:t>
            </a:r>
            <a:r>
              <a:rPr lang="ja-JP" altLang="en-US" sz="1600" dirty="0"/>
              <a:t>おいては、専門性を有する機関である</a:t>
            </a:r>
            <a:r>
              <a:rPr kumimoji="1" lang="ja-JP" altLang="en-US" sz="1600" dirty="0"/>
              <a:t>、発達障がい者支援センターアクトおおさか及び発達支援拠点</a:t>
            </a:r>
            <a:r>
              <a:rPr lang="ja-JP" altLang="en-US" sz="1600" dirty="0"/>
              <a:t>の役割は今後も重要である。</a:t>
            </a:r>
            <a:r>
              <a:rPr kumimoji="1" lang="ja-JP" altLang="en-US" sz="1600" dirty="0"/>
              <a:t>発達支援拠点は、平成</a:t>
            </a:r>
            <a:r>
              <a:rPr kumimoji="1" lang="en-US" altLang="ja-JP" sz="1600" dirty="0"/>
              <a:t>17</a:t>
            </a:r>
            <a:r>
              <a:rPr kumimoji="1" lang="ja-JP" altLang="en-US" sz="1600" dirty="0"/>
              <a:t>年度以降実施してきた、</a:t>
            </a:r>
            <a:r>
              <a:rPr kumimoji="1" lang="ja-JP" altLang="en-US" sz="1600" dirty="0" err="1"/>
              <a:t>発達障がいに</a:t>
            </a:r>
            <a:r>
              <a:rPr kumimoji="1" lang="ja-JP" altLang="en-US" sz="1600" dirty="0"/>
              <a:t>特化した個別療育のノウハウを活かし、平成</a:t>
            </a:r>
            <a:r>
              <a:rPr kumimoji="1" lang="en-US" altLang="ja-JP" sz="1600" dirty="0"/>
              <a:t>24</a:t>
            </a:r>
            <a:r>
              <a:rPr kumimoji="1" lang="ja-JP" altLang="en-US" sz="1600" dirty="0"/>
              <a:t>年度から通所支援事業所への支援</a:t>
            </a:r>
            <a:r>
              <a:rPr lang="ja-JP" altLang="en-US" sz="1600" dirty="0"/>
              <a:t>を開始し、</a:t>
            </a:r>
            <a:r>
              <a:rPr kumimoji="1" lang="en-US" altLang="ja-JP" sz="1600" dirty="0"/>
              <a:t>10</a:t>
            </a:r>
            <a:r>
              <a:rPr kumimoji="1" lang="ja-JP" altLang="en-US" sz="1600" dirty="0"/>
              <a:t>年以上の蓄積がある。</a:t>
            </a:r>
            <a:endParaRPr kumimoji="1" lang="en-US" altLang="ja-JP" sz="1600" dirty="0"/>
          </a:p>
        </p:txBody>
      </p:sp>
      <p:sp>
        <p:nvSpPr>
          <p:cNvPr id="7" name="右矢印 6"/>
          <p:cNvSpPr/>
          <p:nvPr/>
        </p:nvSpPr>
        <p:spPr>
          <a:xfrm>
            <a:off x="1026556" y="5615826"/>
            <a:ext cx="1463363" cy="5666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698661" y="5575995"/>
            <a:ext cx="8655139" cy="646331"/>
          </a:xfrm>
          <a:prstGeom prst="rect">
            <a:avLst/>
          </a:prstGeom>
          <a:noFill/>
          <a:ln>
            <a:solidFill>
              <a:schemeClr val="accent5"/>
            </a:solidFill>
          </a:ln>
        </p:spPr>
        <p:txBody>
          <a:bodyPr wrap="square" rtlCol="0">
            <a:spAutoFit/>
          </a:bodyPr>
          <a:lstStyle/>
          <a:p>
            <a:r>
              <a:rPr kumimoji="1" lang="ja-JP" altLang="en-US" dirty="0"/>
              <a:t>発達支援拠点と児童発達支援センターが、それぞれの強みを活かしながら、</a:t>
            </a:r>
            <a:endParaRPr kumimoji="1" lang="en-US" altLang="ja-JP" dirty="0"/>
          </a:p>
          <a:p>
            <a:r>
              <a:rPr lang="ja-JP" altLang="en-US" dirty="0" smtClean="0"/>
              <a:t>連携して</a:t>
            </a:r>
            <a:r>
              <a:rPr lang="ja-JP" altLang="en-US" dirty="0"/>
              <a:t>通所支援事業所への機関支援を実施していくことが必要である。</a:t>
            </a:r>
            <a:endParaRPr kumimoji="1" lang="ja-JP" altLang="en-US" dirty="0"/>
          </a:p>
        </p:txBody>
      </p:sp>
    </p:spTree>
    <p:extLst>
      <p:ext uri="{BB962C8B-B14F-4D97-AF65-F5344CB8AC3E}">
        <p14:creationId xmlns:p14="http://schemas.microsoft.com/office/powerpoint/2010/main" val="2241870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1428</TotalTime>
  <Words>2279</Words>
  <Application>Microsoft Office PowerPoint</Application>
  <PresentationFormat>ワイド画面</PresentationFormat>
  <Paragraphs>221</Paragraphs>
  <Slides>10</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10</vt:i4>
      </vt:variant>
    </vt:vector>
  </HeadingPairs>
  <TitlesOfParts>
    <vt:vector size="21" baseType="lpstr">
      <vt:lpstr>BIZ UDPゴシック</vt:lpstr>
      <vt:lpstr>HG丸ｺﾞｼｯｸM-PRO</vt:lpstr>
      <vt:lpstr>Meiryo UI</vt:lpstr>
      <vt:lpstr>ＭＳ 明朝</vt:lpstr>
      <vt:lpstr>游ゴシック</vt:lpstr>
      <vt:lpstr>游ゴシック Light</vt:lpstr>
      <vt:lpstr>Arial</vt:lpstr>
      <vt:lpstr>Century</vt:lpstr>
      <vt:lpstr>Times New Roman</vt:lpstr>
      <vt:lpstr>Wingdings</vt:lpstr>
      <vt:lpstr>Office テーマ</vt:lpstr>
      <vt:lpstr>＜発達支援拠点設置時の発達障がい児の支援体制（H17～）＞</vt:lpstr>
      <vt:lpstr>＜現在の発達障がい児の支援体制（H24～）＞</vt:lpstr>
      <vt:lpstr>PowerPoint プレゼンテーション</vt:lpstr>
      <vt:lpstr>発達支援拠点による機関支援の実績と対象機関数</vt:lpstr>
      <vt:lpstr>児童発達支援センターの現状と課題　※R4年実施市町村アンケートより</vt:lpstr>
      <vt:lpstr>PowerPoint プレゼンテーション</vt:lpstr>
      <vt:lpstr>PowerPoint プレゼンテーション</vt:lpstr>
      <vt:lpstr>PowerPoint プレゼンテーション</vt:lpstr>
      <vt:lpstr>PowerPoint プレゼンテーション</vt:lpstr>
      <vt:lpstr>こどもワーキングで議論いただきたい点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越後　絵里加</dc:creator>
  <cp:lastModifiedBy>筒浦　康正</cp:lastModifiedBy>
  <cp:revision>132</cp:revision>
  <cp:lastPrinted>2023-07-26T00:45:40Z</cp:lastPrinted>
  <dcterms:created xsi:type="dcterms:W3CDTF">2023-02-20T05:54:39Z</dcterms:created>
  <dcterms:modified xsi:type="dcterms:W3CDTF">2023-07-26T00:45:56Z</dcterms:modified>
</cp:coreProperties>
</file>