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01" r:id="rId2"/>
    <p:sldId id="295" r:id="rId3"/>
    <p:sldId id="297" r:id="rId4"/>
    <p:sldId id="289" r:id="rId5"/>
    <p:sldId id="296" r:id="rId6"/>
    <p:sldId id="298" r:id="rId7"/>
    <p:sldId id="299" r:id="rId8"/>
    <p:sldId id="300"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97" autoAdjust="0"/>
    <p:restoredTop sz="94689" autoAdjust="0"/>
  </p:normalViewPr>
  <p:slideViewPr>
    <p:cSldViewPr>
      <p:cViewPr varScale="1">
        <p:scale>
          <a:sx n="70" d="100"/>
          <a:sy n="70" d="100"/>
        </p:scale>
        <p:origin x="114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F6C89F-999D-4C39-810B-34871E9C4AD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kumimoji="1" lang="ja-JP" altLang="en-US"/>
        </a:p>
      </dgm:t>
    </dgm:pt>
    <dgm:pt modelId="{74787F15-067F-40FD-9CD4-3F2EF4F1B8FC}">
      <dgm:prSet phldrT="[テキスト]" custT="1"/>
      <dgm:spPr/>
      <dgm:t>
        <a:bodyPr/>
        <a:lstStyle/>
        <a:p>
          <a:r>
            <a:rPr kumimoji="1" lang="ja-JP" altLang="en-US" sz="1500" dirty="0"/>
            <a:t>事業効果を得られる市町村が限定的</a:t>
          </a:r>
        </a:p>
      </dgm:t>
    </dgm:pt>
    <dgm:pt modelId="{4C4F3270-2B59-447B-9EA0-9CE801BDDAC6}" type="parTrans" cxnId="{732D32EF-2E29-46C0-A441-C775AD937FA7}">
      <dgm:prSet/>
      <dgm:spPr/>
      <dgm:t>
        <a:bodyPr/>
        <a:lstStyle/>
        <a:p>
          <a:endParaRPr kumimoji="1" lang="ja-JP" altLang="en-US" sz="1500"/>
        </a:p>
      </dgm:t>
    </dgm:pt>
    <dgm:pt modelId="{1B6185A7-485E-4C28-B2E5-E56710C8F84D}" type="sibTrans" cxnId="{732D32EF-2E29-46C0-A441-C775AD937FA7}">
      <dgm:prSet/>
      <dgm:spPr/>
      <dgm:t>
        <a:bodyPr/>
        <a:lstStyle/>
        <a:p>
          <a:endParaRPr kumimoji="1" lang="ja-JP" altLang="en-US" sz="1500"/>
        </a:p>
      </dgm:t>
    </dgm:pt>
    <dgm:pt modelId="{2CD6E8F1-1116-43C7-BF48-A4144897DD80}">
      <dgm:prSet phldrT="[テキスト]" custT="1"/>
      <dgm:spPr/>
      <dgm:t>
        <a:bodyPr/>
        <a:lstStyle/>
        <a:p>
          <a:r>
            <a:rPr kumimoji="1" lang="ja-JP" altLang="en-US" sz="1500" dirty="0"/>
            <a:t>引き続き市町村が取り組みを継続していくには課題も残る</a:t>
          </a:r>
        </a:p>
      </dgm:t>
    </dgm:pt>
    <dgm:pt modelId="{ED707B08-6E67-4EA6-A4A1-EAD369AE5E72}" type="parTrans" cxnId="{C59A33EE-265E-4F2F-BDC4-A6AD83B17A6C}">
      <dgm:prSet/>
      <dgm:spPr/>
      <dgm:t>
        <a:bodyPr/>
        <a:lstStyle/>
        <a:p>
          <a:endParaRPr kumimoji="1" lang="ja-JP" altLang="en-US" sz="1500"/>
        </a:p>
      </dgm:t>
    </dgm:pt>
    <dgm:pt modelId="{FE487241-2F21-4939-95D4-9BBCFF1018C8}" type="sibTrans" cxnId="{C59A33EE-265E-4F2F-BDC4-A6AD83B17A6C}">
      <dgm:prSet/>
      <dgm:spPr/>
      <dgm:t>
        <a:bodyPr/>
        <a:lstStyle/>
        <a:p>
          <a:endParaRPr kumimoji="1" lang="ja-JP" altLang="en-US" sz="1500"/>
        </a:p>
      </dgm:t>
    </dgm:pt>
    <dgm:pt modelId="{53BA3811-87F0-4E70-A139-B27C73CB5063}">
      <dgm:prSet phldrT="[テキスト]" custT="1"/>
      <dgm:spPr/>
      <dgm:t>
        <a:bodyPr/>
        <a:lstStyle/>
        <a:p>
          <a:r>
            <a:rPr kumimoji="1" lang="ja-JP" altLang="en-US" sz="1300" dirty="0" smtClean="0"/>
            <a:t>ライフステージを通じた課題整理や体制整備が課題</a:t>
          </a:r>
          <a:endParaRPr kumimoji="1" lang="ja-JP" altLang="en-US" sz="1300" dirty="0"/>
        </a:p>
      </dgm:t>
    </dgm:pt>
    <dgm:pt modelId="{4818BCA6-6B19-4C1A-88D0-2406DC6B8018}" type="parTrans" cxnId="{E6AF76A7-7342-47FF-B5D1-9C27C8BD106E}">
      <dgm:prSet/>
      <dgm:spPr/>
      <dgm:t>
        <a:bodyPr/>
        <a:lstStyle/>
        <a:p>
          <a:endParaRPr kumimoji="1" lang="ja-JP" altLang="en-US" sz="1500"/>
        </a:p>
      </dgm:t>
    </dgm:pt>
    <dgm:pt modelId="{4766E47B-CC34-4090-840A-441FD9F8A1FC}" type="sibTrans" cxnId="{E6AF76A7-7342-47FF-B5D1-9C27C8BD106E}">
      <dgm:prSet/>
      <dgm:spPr/>
      <dgm:t>
        <a:bodyPr/>
        <a:lstStyle/>
        <a:p>
          <a:endParaRPr kumimoji="1" lang="ja-JP" altLang="en-US" sz="1500"/>
        </a:p>
      </dgm:t>
    </dgm:pt>
    <dgm:pt modelId="{1D9DC955-E289-44BD-BAA8-5B5086F37738}">
      <dgm:prSet custT="1"/>
      <dgm:spPr/>
      <dgm:t>
        <a:bodyPr/>
        <a:lstStyle/>
        <a:p>
          <a:r>
            <a:rPr kumimoji="1" lang="ja-JP" altLang="en-US" sz="1500" dirty="0"/>
            <a:t>年間に支援できる</a:t>
          </a:r>
          <a:r>
            <a:rPr kumimoji="1" lang="ja-JP" altLang="en-US" sz="1500" dirty="0" smtClean="0"/>
            <a:t>市町村数が限られており、府域全体の</a:t>
          </a:r>
          <a:r>
            <a:rPr kumimoji="1" lang="ja-JP" altLang="en-US" sz="1500" dirty="0"/>
            <a:t>支援力の</a:t>
          </a:r>
          <a:r>
            <a:rPr kumimoji="1" lang="ja-JP" altLang="en-US" sz="1500" dirty="0" smtClean="0"/>
            <a:t>底上げに時間を要する</a:t>
          </a:r>
          <a:endParaRPr kumimoji="1" lang="ja-JP" altLang="en-US" sz="1500" dirty="0"/>
        </a:p>
      </dgm:t>
    </dgm:pt>
    <dgm:pt modelId="{09014237-AF68-42C4-9282-F5D9F738F0E4}" type="parTrans" cxnId="{3B3D01AB-ED4D-41BE-9FC0-2FE310BD9929}">
      <dgm:prSet/>
      <dgm:spPr/>
      <dgm:t>
        <a:bodyPr/>
        <a:lstStyle/>
        <a:p>
          <a:endParaRPr kumimoji="1" lang="ja-JP" altLang="en-US" sz="1500"/>
        </a:p>
      </dgm:t>
    </dgm:pt>
    <dgm:pt modelId="{AAAF01E4-266E-4B4F-8746-4F39648E73CD}" type="sibTrans" cxnId="{3B3D01AB-ED4D-41BE-9FC0-2FE310BD9929}">
      <dgm:prSet/>
      <dgm:spPr/>
      <dgm:t>
        <a:bodyPr/>
        <a:lstStyle/>
        <a:p>
          <a:endParaRPr kumimoji="1" lang="ja-JP" altLang="en-US" sz="1500"/>
        </a:p>
      </dgm:t>
    </dgm:pt>
    <dgm:pt modelId="{4707D144-240E-4807-A855-8B010D1DE373}">
      <dgm:prSet custT="1"/>
      <dgm:spPr/>
      <dgm:t>
        <a:bodyPr/>
        <a:lstStyle/>
        <a:p>
          <a:r>
            <a:rPr kumimoji="1" lang="ja-JP" altLang="en-US" sz="1500" dirty="0"/>
            <a:t>毎年申し込みする市もあれば全く活用しない市もあり、モチベーションや取り組むための土壌に地域差がある。</a:t>
          </a:r>
        </a:p>
      </dgm:t>
    </dgm:pt>
    <dgm:pt modelId="{BDDCE246-396C-4BF0-87ED-E396C697E79A}" type="parTrans" cxnId="{A07727C2-866D-4962-A600-5C563420631A}">
      <dgm:prSet/>
      <dgm:spPr/>
      <dgm:t>
        <a:bodyPr/>
        <a:lstStyle/>
        <a:p>
          <a:endParaRPr kumimoji="1" lang="ja-JP" altLang="en-US" sz="1500"/>
        </a:p>
      </dgm:t>
    </dgm:pt>
    <dgm:pt modelId="{DBF97560-9180-4551-8E03-7CA6334EA0EF}" type="sibTrans" cxnId="{A07727C2-866D-4962-A600-5C563420631A}">
      <dgm:prSet/>
      <dgm:spPr/>
      <dgm:t>
        <a:bodyPr/>
        <a:lstStyle/>
        <a:p>
          <a:endParaRPr kumimoji="1" lang="ja-JP" altLang="en-US" sz="1500"/>
        </a:p>
      </dgm:t>
    </dgm:pt>
    <dgm:pt modelId="{CE28C975-80D3-404B-BDFF-473F7464799A}">
      <dgm:prSet custT="1"/>
      <dgm:spPr/>
      <dgm:t>
        <a:bodyPr/>
        <a:lstStyle/>
        <a:p>
          <a:r>
            <a:rPr kumimoji="1" lang="ja-JP" altLang="en-US" sz="1500" dirty="0"/>
            <a:t>他分野との連携や人材育成はハードルが高く、地域</a:t>
          </a:r>
          <a:r>
            <a:rPr kumimoji="1" lang="ja-JP" altLang="en-US" sz="1500" dirty="0" smtClean="0"/>
            <a:t>課題の整理や解決</a:t>
          </a:r>
          <a:r>
            <a:rPr kumimoji="1" lang="ja-JP" altLang="en-US" sz="1500" dirty="0"/>
            <a:t>に向けた体制整備に時間がかかる</a:t>
          </a:r>
        </a:p>
      </dgm:t>
    </dgm:pt>
    <dgm:pt modelId="{6C3E242C-C7DE-4FE8-8EFE-DF46991DAEFD}" type="parTrans" cxnId="{A6016459-1170-4663-8E25-918DBEBC46BD}">
      <dgm:prSet/>
      <dgm:spPr/>
      <dgm:t>
        <a:bodyPr/>
        <a:lstStyle/>
        <a:p>
          <a:endParaRPr kumimoji="1" lang="ja-JP" altLang="en-US" sz="1500"/>
        </a:p>
      </dgm:t>
    </dgm:pt>
    <dgm:pt modelId="{A8B675AE-72AA-4F07-B816-E67B57DC5207}" type="sibTrans" cxnId="{A6016459-1170-4663-8E25-918DBEBC46BD}">
      <dgm:prSet/>
      <dgm:spPr/>
      <dgm:t>
        <a:bodyPr/>
        <a:lstStyle/>
        <a:p>
          <a:endParaRPr kumimoji="1" lang="ja-JP" altLang="en-US" sz="1500"/>
        </a:p>
      </dgm:t>
    </dgm:pt>
    <dgm:pt modelId="{F2D3E47B-2EF8-4E5A-B5FE-AF29B1240695}">
      <dgm:prSet custT="1"/>
      <dgm:spPr/>
      <dgm:t>
        <a:bodyPr/>
        <a:lstStyle/>
        <a:p>
          <a:endParaRPr kumimoji="1" lang="ja-JP" altLang="en-US" sz="1500" dirty="0"/>
        </a:p>
      </dgm:t>
    </dgm:pt>
    <dgm:pt modelId="{8B4CA61C-211E-48E8-8D5A-C2F4DA89CBC5}" type="parTrans" cxnId="{578F434E-1E7B-4C0D-8CDA-67BA0145B2F2}">
      <dgm:prSet/>
      <dgm:spPr/>
      <dgm:t>
        <a:bodyPr/>
        <a:lstStyle/>
        <a:p>
          <a:endParaRPr kumimoji="1" lang="ja-JP" altLang="en-US" sz="1500"/>
        </a:p>
      </dgm:t>
    </dgm:pt>
    <dgm:pt modelId="{34CED1ED-1A1F-41F4-AD24-18914989313E}" type="sibTrans" cxnId="{578F434E-1E7B-4C0D-8CDA-67BA0145B2F2}">
      <dgm:prSet/>
      <dgm:spPr/>
      <dgm:t>
        <a:bodyPr/>
        <a:lstStyle/>
        <a:p>
          <a:endParaRPr kumimoji="1" lang="ja-JP" altLang="en-US" sz="1500"/>
        </a:p>
      </dgm:t>
    </dgm:pt>
    <dgm:pt modelId="{A3CB2051-CE23-487A-BBE4-A1577766D1F8}">
      <dgm:prSet custT="1"/>
      <dgm:spPr/>
      <dgm:t>
        <a:bodyPr/>
        <a:lstStyle/>
        <a:p>
          <a:r>
            <a:rPr kumimoji="1" lang="ja-JP" altLang="en-US" sz="1500" dirty="0" smtClean="0"/>
            <a:t>こどもの課題から</a:t>
          </a:r>
          <a:r>
            <a:rPr kumimoji="1" lang="ja-JP" altLang="en-US" sz="1400" dirty="0" smtClean="0"/>
            <a:t>取り掛かり</a:t>
          </a:r>
          <a:r>
            <a:rPr kumimoji="1" lang="ja-JP" altLang="en-US" sz="1500" dirty="0" smtClean="0"/>
            <a:t>、途切れない支援体制整備を目指す市町村が多い</a:t>
          </a:r>
          <a:r>
            <a:rPr kumimoji="1" lang="ja-JP" altLang="en-US" sz="1500" dirty="0"/>
            <a:t>傾向</a:t>
          </a:r>
        </a:p>
      </dgm:t>
    </dgm:pt>
    <dgm:pt modelId="{3FCE9581-F19E-4E1B-8708-C4C6EA930F6C}" type="parTrans" cxnId="{083BC51D-0BC4-497F-8858-7EB8EBB5C87A}">
      <dgm:prSet/>
      <dgm:spPr/>
      <dgm:t>
        <a:bodyPr/>
        <a:lstStyle/>
        <a:p>
          <a:endParaRPr kumimoji="1" lang="ja-JP" altLang="en-US" sz="1500"/>
        </a:p>
      </dgm:t>
    </dgm:pt>
    <dgm:pt modelId="{B9C9E675-E8C2-411E-85C5-F8A661B2BEFD}" type="sibTrans" cxnId="{083BC51D-0BC4-497F-8858-7EB8EBB5C87A}">
      <dgm:prSet/>
      <dgm:spPr/>
      <dgm:t>
        <a:bodyPr/>
        <a:lstStyle/>
        <a:p>
          <a:endParaRPr kumimoji="1" lang="ja-JP" altLang="en-US" sz="1500"/>
        </a:p>
      </dgm:t>
    </dgm:pt>
    <dgm:pt modelId="{CB238975-E9AB-42AE-84C9-382E34B20C1B}">
      <dgm:prSet custT="1"/>
      <dgm:spPr/>
      <dgm:t>
        <a:bodyPr/>
        <a:lstStyle/>
        <a:p>
          <a:r>
            <a:rPr kumimoji="1" lang="ja-JP" altLang="en-US" sz="1500" dirty="0"/>
            <a:t>原則として単年度の支援だが、複数年度にわたって継続したフォローアップがなければ進まないケースもある</a:t>
          </a:r>
        </a:p>
      </dgm:t>
    </dgm:pt>
    <dgm:pt modelId="{CC5E8418-3C31-4ADD-981D-52007C611203}" type="parTrans" cxnId="{75770C7D-233D-4280-8237-8DEF25E1210F}">
      <dgm:prSet/>
      <dgm:spPr/>
      <dgm:t>
        <a:bodyPr/>
        <a:lstStyle/>
        <a:p>
          <a:endParaRPr kumimoji="1" lang="ja-JP" altLang="en-US"/>
        </a:p>
      </dgm:t>
    </dgm:pt>
    <dgm:pt modelId="{E06BF456-873E-4B2F-841E-2024009F6E16}" type="sibTrans" cxnId="{75770C7D-233D-4280-8237-8DEF25E1210F}">
      <dgm:prSet/>
      <dgm:spPr/>
      <dgm:t>
        <a:bodyPr/>
        <a:lstStyle/>
        <a:p>
          <a:endParaRPr kumimoji="1" lang="ja-JP" altLang="en-US"/>
        </a:p>
      </dgm:t>
    </dgm:pt>
    <dgm:pt modelId="{F75D4C67-E2A1-4CCB-B930-76D4028A6B31}">
      <dgm:prSet custT="1"/>
      <dgm:spPr/>
      <dgm:t>
        <a:bodyPr/>
        <a:lstStyle/>
        <a:p>
          <a:r>
            <a:rPr kumimoji="1" lang="ja-JP" altLang="en-US" sz="1500" dirty="0" smtClean="0"/>
            <a:t>地域支援力を向上させるための手段として、本事業が広く周知されていない</a:t>
          </a:r>
          <a:endParaRPr kumimoji="1" lang="ja-JP" altLang="en-US" sz="1500" dirty="0"/>
        </a:p>
      </dgm:t>
    </dgm:pt>
    <dgm:pt modelId="{EF95F4EC-4464-4B85-B41F-DE289615883A}" type="parTrans" cxnId="{C998A009-BBD4-49B6-AD74-CD2551ECBA7F}">
      <dgm:prSet/>
      <dgm:spPr/>
      <dgm:t>
        <a:bodyPr/>
        <a:lstStyle/>
        <a:p>
          <a:endParaRPr kumimoji="1" lang="ja-JP" altLang="en-US"/>
        </a:p>
      </dgm:t>
    </dgm:pt>
    <dgm:pt modelId="{B3170C93-12C2-4AD0-BFBE-4B63712C3355}" type="sibTrans" cxnId="{C998A009-BBD4-49B6-AD74-CD2551ECBA7F}">
      <dgm:prSet/>
      <dgm:spPr/>
      <dgm:t>
        <a:bodyPr/>
        <a:lstStyle/>
        <a:p>
          <a:endParaRPr kumimoji="1" lang="ja-JP" altLang="en-US"/>
        </a:p>
      </dgm:t>
    </dgm:pt>
    <dgm:pt modelId="{4EF47CF8-9FA9-4ADB-86B3-F5F25A6BC7B0}">
      <dgm:prSet custT="1"/>
      <dgm:spPr/>
      <dgm:t>
        <a:bodyPr/>
        <a:lstStyle/>
        <a:p>
          <a:r>
            <a:rPr kumimoji="1" lang="ja-JP" altLang="en-US" sz="1500" dirty="0" smtClean="0"/>
            <a:t>こどもから成人の間で支援が途切れており、つなぎの部分が課題の市町村は多い</a:t>
          </a:r>
          <a:endParaRPr kumimoji="1" lang="ja-JP" altLang="en-US" sz="1500" dirty="0"/>
        </a:p>
      </dgm:t>
    </dgm:pt>
    <dgm:pt modelId="{60E8DE35-0F02-4A9F-8CC8-6DD70922BCE8}" type="parTrans" cxnId="{364CFD37-D91F-4BD1-9F27-D14633E997F9}">
      <dgm:prSet/>
      <dgm:spPr/>
      <dgm:t>
        <a:bodyPr/>
        <a:lstStyle/>
        <a:p>
          <a:endParaRPr kumimoji="1" lang="ja-JP" altLang="en-US"/>
        </a:p>
      </dgm:t>
    </dgm:pt>
    <dgm:pt modelId="{91F45ED2-315C-4AC8-8384-1AE48B10D446}" type="sibTrans" cxnId="{364CFD37-D91F-4BD1-9F27-D14633E997F9}">
      <dgm:prSet/>
      <dgm:spPr/>
      <dgm:t>
        <a:bodyPr/>
        <a:lstStyle/>
        <a:p>
          <a:endParaRPr kumimoji="1" lang="ja-JP" altLang="en-US"/>
        </a:p>
      </dgm:t>
    </dgm:pt>
    <dgm:pt modelId="{D69FE05F-29BC-4D97-AFB7-BC198F4C8A40}">
      <dgm:prSet custT="1"/>
      <dgm:spPr/>
      <dgm:t>
        <a:bodyPr/>
        <a:lstStyle/>
        <a:p>
          <a:r>
            <a:rPr kumimoji="1" lang="ja-JP" altLang="en-US" sz="1500" dirty="0" smtClean="0"/>
            <a:t>成人への支援になるとより広域な連携や、多職種との連携が必要となる</a:t>
          </a:r>
          <a:endParaRPr kumimoji="1" lang="ja-JP" altLang="en-US" sz="1500" dirty="0"/>
        </a:p>
      </dgm:t>
    </dgm:pt>
    <dgm:pt modelId="{33638089-46B5-45F5-A1C4-DBF243EAA54F}" type="parTrans" cxnId="{840A3047-B6DB-416D-BA1A-ACF4C5D9B2EB}">
      <dgm:prSet/>
      <dgm:spPr/>
      <dgm:t>
        <a:bodyPr/>
        <a:lstStyle/>
        <a:p>
          <a:endParaRPr kumimoji="1" lang="ja-JP" altLang="en-US"/>
        </a:p>
      </dgm:t>
    </dgm:pt>
    <dgm:pt modelId="{D764AA88-D030-41DC-889E-609BE6B8B394}" type="sibTrans" cxnId="{840A3047-B6DB-416D-BA1A-ACF4C5D9B2EB}">
      <dgm:prSet/>
      <dgm:spPr/>
      <dgm:t>
        <a:bodyPr/>
        <a:lstStyle/>
        <a:p>
          <a:endParaRPr kumimoji="1" lang="ja-JP" altLang="en-US"/>
        </a:p>
      </dgm:t>
    </dgm:pt>
    <dgm:pt modelId="{1652E3BA-6024-4CC1-9F3F-72DD0517C10F}" type="pres">
      <dgm:prSet presAssocID="{60F6C89F-999D-4C39-810B-34871E9C4ADF}" presName="Name0" presStyleCnt="0">
        <dgm:presLayoutVars>
          <dgm:dir/>
          <dgm:animLvl val="lvl"/>
          <dgm:resizeHandles val="exact"/>
        </dgm:presLayoutVars>
      </dgm:prSet>
      <dgm:spPr/>
      <dgm:t>
        <a:bodyPr/>
        <a:lstStyle/>
        <a:p>
          <a:endParaRPr kumimoji="1" lang="ja-JP" altLang="en-US"/>
        </a:p>
      </dgm:t>
    </dgm:pt>
    <dgm:pt modelId="{FB68A8A6-7628-4184-9CEB-0D2D50EE7DD4}" type="pres">
      <dgm:prSet presAssocID="{74787F15-067F-40FD-9CD4-3F2EF4F1B8FC}" presName="composite" presStyleCnt="0"/>
      <dgm:spPr/>
    </dgm:pt>
    <dgm:pt modelId="{5D53B6C5-F209-4427-9EE3-11F018A75E5F}" type="pres">
      <dgm:prSet presAssocID="{74787F15-067F-40FD-9CD4-3F2EF4F1B8FC}" presName="parTx" presStyleLbl="alignNode1" presStyleIdx="0" presStyleCnt="3">
        <dgm:presLayoutVars>
          <dgm:chMax val="0"/>
          <dgm:chPref val="0"/>
          <dgm:bulletEnabled val="1"/>
        </dgm:presLayoutVars>
      </dgm:prSet>
      <dgm:spPr/>
      <dgm:t>
        <a:bodyPr/>
        <a:lstStyle/>
        <a:p>
          <a:endParaRPr kumimoji="1" lang="ja-JP" altLang="en-US"/>
        </a:p>
      </dgm:t>
    </dgm:pt>
    <dgm:pt modelId="{F0C1818D-D2FD-4B51-ACBB-6CC70B98736D}" type="pres">
      <dgm:prSet presAssocID="{74787F15-067F-40FD-9CD4-3F2EF4F1B8FC}" presName="desTx" presStyleLbl="alignAccFollowNode1" presStyleIdx="0" presStyleCnt="3">
        <dgm:presLayoutVars>
          <dgm:bulletEnabled val="1"/>
        </dgm:presLayoutVars>
      </dgm:prSet>
      <dgm:spPr/>
      <dgm:t>
        <a:bodyPr/>
        <a:lstStyle/>
        <a:p>
          <a:endParaRPr kumimoji="1" lang="ja-JP" altLang="en-US"/>
        </a:p>
      </dgm:t>
    </dgm:pt>
    <dgm:pt modelId="{36E47757-3DE5-4BA6-BA44-32F0ADF79123}" type="pres">
      <dgm:prSet presAssocID="{1B6185A7-485E-4C28-B2E5-E56710C8F84D}" presName="space" presStyleCnt="0"/>
      <dgm:spPr/>
    </dgm:pt>
    <dgm:pt modelId="{91D3B55C-0979-4565-B63B-BAE245569200}" type="pres">
      <dgm:prSet presAssocID="{2CD6E8F1-1116-43C7-BF48-A4144897DD80}" presName="composite" presStyleCnt="0"/>
      <dgm:spPr/>
    </dgm:pt>
    <dgm:pt modelId="{DD0C94B3-699F-4999-80BA-E0A409485E15}" type="pres">
      <dgm:prSet presAssocID="{2CD6E8F1-1116-43C7-BF48-A4144897DD80}" presName="parTx" presStyleLbl="alignNode1" presStyleIdx="1" presStyleCnt="3">
        <dgm:presLayoutVars>
          <dgm:chMax val="0"/>
          <dgm:chPref val="0"/>
          <dgm:bulletEnabled val="1"/>
        </dgm:presLayoutVars>
      </dgm:prSet>
      <dgm:spPr/>
      <dgm:t>
        <a:bodyPr/>
        <a:lstStyle/>
        <a:p>
          <a:endParaRPr kumimoji="1" lang="ja-JP" altLang="en-US"/>
        </a:p>
      </dgm:t>
    </dgm:pt>
    <dgm:pt modelId="{028E337D-0CF3-43FF-9709-A83231BF9DD1}" type="pres">
      <dgm:prSet presAssocID="{2CD6E8F1-1116-43C7-BF48-A4144897DD80}" presName="desTx" presStyleLbl="alignAccFollowNode1" presStyleIdx="1" presStyleCnt="3">
        <dgm:presLayoutVars>
          <dgm:bulletEnabled val="1"/>
        </dgm:presLayoutVars>
      </dgm:prSet>
      <dgm:spPr/>
      <dgm:t>
        <a:bodyPr/>
        <a:lstStyle/>
        <a:p>
          <a:endParaRPr kumimoji="1" lang="ja-JP" altLang="en-US"/>
        </a:p>
      </dgm:t>
    </dgm:pt>
    <dgm:pt modelId="{98CF5C9D-9BD5-4832-9AAC-9C6BEDD6F48C}" type="pres">
      <dgm:prSet presAssocID="{FE487241-2F21-4939-95D4-9BBCFF1018C8}" presName="space" presStyleCnt="0"/>
      <dgm:spPr/>
    </dgm:pt>
    <dgm:pt modelId="{F3B1E88D-C7FC-4730-A085-B3CC428271C3}" type="pres">
      <dgm:prSet presAssocID="{53BA3811-87F0-4E70-A139-B27C73CB5063}" presName="composite" presStyleCnt="0"/>
      <dgm:spPr/>
    </dgm:pt>
    <dgm:pt modelId="{0C859248-0643-43D4-B7D8-C22828CA90CF}" type="pres">
      <dgm:prSet presAssocID="{53BA3811-87F0-4E70-A139-B27C73CB5063}" presName="parTx" presStyleLbl="alignNode1" presStyleIdx="2" presStyleCnt="3">
        <dgm:presLayoutVars>
          <dgm:chMax val="0"/>
          <dgm:chPref val="0"/>
          <dgm:bulletEnabled val="1"/>
        </dgm:presLayoutVars>
      </dgm:prSet>
      <dgm:spPr/>
      <dgm:t>
        <a:bodyPr/>
        <a:lstStyle/>
        <a:p>
          <a:endParaRPr kumimoji="1" lang="ja-JP" altLang="en-US"/>
        </a:p>
      </dgm:t>
    </dgm:pt>
    <dgm:pt modelId="{116581EA-2A37-40FA-B12D-151D3C0195EF}" type="pres">
      <dgm:prSet presAssocID="{53BA3811-87F0-4E70-A139-B27C73CB5063}" presName="desTx" presStyleLbl="alignAccFollowNode1" presStyleIdx="2" presStyleCnt="3">
        <dgm:presLayoutVars>
          <dgm:bulletEnabled val="1"/>
        </dgm:presLayoutVars>
      </dgm:prSet>
      <dgm:spPr/>
      <dgm:t>
        <a:bodyPr/>
        <a:lstStyle/>
        <a:p>
          <a:endParaRPr kumimoji="1" lang="ja-JP" altLang="en-US"/>
        </a:p>
      </dgm:t>
    </dgm:pt>
  </dgm:ptLst>
  <dgm:cxnLst>
    <dgm:cxn modelId="{A07727C2-866D-4962-A600-5C563420631A}" srcId="{74787F15-067F-40FD-9CD4-3F2EF4F1B8FC}" destId="{4707D144-240E-4807-A855-8B010D1DE373}" srcOrd="1" destOrd="0" parTransId="{BDDCE246-396C-4BF0-87ED-E396C697E79A}" sibTransId="{DBF97560-9180-4551-8E03-7CA6334EA0EF}"/>
    <dgm:cxn modelId="{732D32EF-2E29-46C0-A441-C775AD937FA7}" srcId="{60F6C89F-999D-4C39-810B-34871E9C4ADF}" destId="{74787F15-067F-40FD-9CD4-3F2EF4F1B8FC}" srcOrd="0" destOrd="0" parTransId="{4C4F3270-2B59-447B-9EA0-9CE801BDDAC6}" sibTransId="{1B6185A7-485E-4C28-B2E5-E56710C8F84D}"/>
    <dgm:cxn modelId="{4A99054D-4BCE-4E7A-8410-BBEAB849FC61}" type="presOf" srcId="{CE28C975-80D3-404B-BDFF-473F7464799A}" destId="{028E337D-0CF3-43FF-9709-A83231BF9DD1}" srcOrd="0" destOrd="0" presId="urn:microsoft.com/office/officeart/2005/8/layout/hList1"/>
    <dgm:cxn modelId="{1C8D6172-9C00-470C-AAB8-20AAA631892E}" type="presOf" srcId="{4EF47CF8-9FA9-4ADB-86B3-F5F25A6BC7B0}" destId="{116581EA-2A37-40FA-B12D-151D3C0195EF}" srcOrd="0" destOrd="1" presId="urn:microsoft.com/office/officeart/2005/8/layout/hList1"/>
    <dgm:cxn modelId="{42930780-0F4D-4C09-BB11-F9CEA3E3F421}" type="presOf" srcId="{2CD6E8F1-1116-43C7-BF48-A4144897DD80}" destId="{DD0C94B3-699F-4999-80BA-E0A409485E15}" srcOrd="0" destOrd="0" presId="urn:microsoft.com/office/officeart/2005/8/layout/hList1"/>
    <dgm:cxn modelId="{4F69F9C8-735F-4987-B3A6-87A7DE0A957D}" type="presOf" srcId="{D69FE05F-29BC-4D97-AFB7-BC198F4C8A40}" destId="{116581EA-2A37-40FA-B12D-151D3C0195EF}" srcOrd="0" destOrd="2" presId="urn:microsoft.com/office/officeart/2005/8/layout/hList1"/>
    <dgm:cxn modelId="{AECF803B-A051-47F6-B56E-CC848254F338}" type="presOf" srcId="{CB238975-E9AB-42AE-84C9-382E34B20C1B}" destId="{028E337D-0CF3-43FF-9709-A83231BF9DD1}" srcOrd="0" destOrd="1" presId="urn:microsoft.com/office/officeart/2005/8/layout/hList1"/>
    <dgm:cxn modelId="{C2C59401-FEBF-4C4C-85DA-CE8B59E43E2C}" type="presOf" srcId="{F2D3E47B-2EF8-4E5A-B5FE-AF29B1240695}" destId="{028E337D-0CF3-43FF-9709-A83231BF9DD1}" srcOrd="0" destOrd="2" presId="urn:microsoft.com/office/officeart/2005/8/layout/hList1"/>
    <dgm:cxn modelId="{2D53EA53-1A70-4FC3-8ED5-9BBEEB4FCEE9}" type="presOf" srcId="{F75D4C67-E2A1-4CCB-B930-76D4028A6B31}" destId="{F0C1818D-D2FD-4B51-ACBB-6CC70B98736D}" srcOrd="0" destOrd="2" presId="urn:microsoft.com/office/officeart/2005/8/layout/hList1"/>
    <dgm:cxn modelId="{701D839F-6AD1-447B-A9F7-5B201FE19288}" type="presOf" srcId="{4707D144-240E-4807-A855-8B010D1DE373}" destId="{F0C1818D-D2FD-4B51-ACBB-6CC70B98736D}" srcOrd="0" destOrd="1" presId="urn:microsoft.com/office/officeart/2005/8/layout/hList1"/>
    <dgm:cxn modelId="{1159D0D9-DF49-4D93-BD2A-2D4F71F79CDC}" type="presOf" srcId="{74787F15-067F-40FD-9CD4-3F2EF4F1B8FC}" destId="{5D53B6C5-F209-4427-9EE3-11F018A75E5F}" srcOrd="0" destOrd="0" presId="urn:microsoft.com/office/officeart/2005/8/layout/hList1"/>
    <dgm:cxn modelId="{083BC51D-0BC4-497F-8858-7EB8EBB5C87A}" srcId="{53BA3811-87F0-4E70-A139-B27C73CB5063}" destId="{A3CB2051-CE23-487A-BBE4-A1577766D1F8}" srcOrd="0" destOrd="0" parTransId="{3FCE9581-F19E-4E1B-8708-C4C6EA930F6C}" sibTransId="{B9C9E675-E8C2-411E-85C5-F8A661B2BEFD}"/>
    <dgm:cxn modelId="{C998A009-BBD4-49B6-AD74-CD2551ECBA7F}" srcId="{74787F15-067F-40FD-9CD4-3F2EF4F1B8FC}" destId="{F75D4C67-E2A1-4CCB-B930-76D4028A6B31}" srcOrd="2" destOrd="0" parTransId="{EF95F4EC-4464-4B85-B41F-DE289615883A}" sibTransId="{B3170C93-12C2-4AD0-BFBE-4B63712C3355}"/>
    <dgm:cxn modelId="{364CFD37-D91F-4BD1-9F27-D14633E997F9}" srcId="{53BA3811-87F0-4E70-A139-B27C73CB5063}" destId="{4EF47CF8-9FA9-4ADB-86B3-F5F25A6BC7B0}" srcOrd="1" destOrd="0" parTransId="{60E8DE35-0F02-4A9F-8CC8-6DD70922BCE8}" sibTransId="{91F45ED2-315C-4AC8-8384-1AE48B10D446}"/>
    <dgm:cxn modelId="{D6D37864-FD3B-4ABF-B725-7AE022809557}" type="presOf" srcId="{60F6C89F-999D-4C39-810B-34871E9C4ADF}" destId="{1652E3BA-6024-4CC1-9F3F-72DD0517C10F}" srcOrd="0" destOrd="0" presId="urn:microsoft.com/office/officeart/2005/8/layout/hList1"/>
    <dgm:cxn modelId="{3B3D01AB-ED4D-41BE-9FC0-2FE310BD9929}" srcId="{74787F15-067F-40FD-9CD4-3F2EF4F1B8FC}" destId="{1D9DC955-E289-44BD-BAA8-5B5086F37738}" srcOrd="0" destOrd="0" parTransId="{09014237-AF68-42C4-9282-F5D9F738F0E4}" sibTransId="{AAAF01E4-266E-4B4F-8746-4F39648E73CD}"/>
    <dgm:cxn modelId="{A6016459-1170-4663-8E25-918DBEBC46BD}" srcId="{2CD6E8F1-1116-43C7-BF48-A4144897DD80}" destId="{CE28C975-80D3-404B-BDFF-473F7464799A}" srcOrd="0" destOrd="0" parTransId="{6C3E242C-C7DE-4FE8-8EFE-DF46991DAEFD}" sibTransId="{A8B675AE-72AA-4F07-B816-E67B57DC5207}"/>
    <dgm:cxn modelId="{75770C7D-233D-4280-8237-8DEF25E1210F}" srcId="{2CD6E8F1-1116-43C7-BF48-A4144897DD80}" destId="{CB238975-E9AB-42AE-84C9-382E34B20C1B}" srcOrd="1" destOrd="0" parTransId="{CC5E8418-3C31-4ADD-981D-52007C611203}" sibTransId="{E06BF456-873E-4B2F-841E-2024009F6E16}"/>
    <dgm:cxn modelId="{B635BEC0-B950-4221-9BF1-F087D410992E}" type="presOf" srcId="{1D9DC955-E289-44BD-BAA8-5B5086F37738}" destId="{F0C1818D-D2FD-4B51-ACBB-6CC70B98736D}" srcOrd="0" destOrd="0" presId="urn:microsoft.com/office/officeart/2005/8/layout/hList1"/>
    <dgm:cxn modelId="{840A3047-B6DB-416D-BA1A-ACF4C5D9B2EB}" srcId="{53BA3811-87F0-4E70-A139-B27C73CB5063}" destId="{D69FE05F-29BC-4D97-AFB7-BC198F4C8A40}" srcOrd="2" destOrd="0" parTransId="{33638089-46B5-45F5-A1C4-DBF243EAA54F}" sibTransId="{D764AA88-D030-41DC-889E-609BE6B8B394}"/>
    <dgm:cxn modelId="{578F434E-1E7B-4C0D-8CDA-67BA0145B2F2}" srcId="{2CD6E8F1-1116-43C7-BF48-A4144897DD80}" destId="{F2D3E47B-2EF8-4E5A-B5FE-AF29B1240695}" srcOrd="2" destOrd="0" parTransId="{8B4CA61C-211E-48E8-8D5A-C2F4DA89CBC5}" sibTransId="{34CED1ED-1A1F-41F4-AD24-18914989313E}"/>
    <dgm:cxn modelId="{C59A33EE-265E-4F2F-BDC4-A6AD83B17A6C}" srcId="{60F6C89F-999D-4C39-810B-34871E9C4ADF}" destId="{2CD6E8F1-1116-43C7-BF48-A4144897DD80}" srcOrd="1" destOrd="0" parTransId="{ED707B08-6E67-4EA6-A4A1-EAD369AE5E72}" sibTransId="{FE487241-2F21-4939-95D4-9BBCFF1018C8}"/>
    <dgm:cxn modelId="{E6AF76A7-7342-47FF-B5D1-9C27C8BD106E}" srcId="{60F6C89F-999D-4C39-810B-34871E9C4ADF}" destId="{53BA3811-87F0-4E70-A139-B27C73CB5063}" srcOrd="2" destOrd="0" parTransId="{4818BCA6-6B19-4C1A-88D0-2406DC6B8018}" sibTransId="{4766E47B-CC34-4090-840A-441FD9F8A1FC}"/>
    <dgm:cxn modelId="{BEB73B57-5DA3-41B5-AB6A-363B2FCE4202}" type="presOf" srcId="{A3CB2051-CE23-487A-BBE4-A1577766D1F8}" destId="{116581EA-2A37-40FA-B12D-151D3C0195EF}" srcOrd="0" destOrd="0" presId="urn:microsoft.com/office/officeart/2005/8/layout/hList1"/>
    <dgm:cxn modelId="{C8C2794C-6BFD-4E32-9D52-04DE1EE3397F}" type="presOf" srcId="{53BA3811-87F0-4E70-A139-B27C73CB5063}" destId="{0C859248-0643-43D4-B7D8-C22828CA90CF}" srcOrd="0" destOrd="0" presId="urn:microsoft.com/office/officeart/2005/8/layout/hList1"/>
    <dgm:cxn modelId="{B72A439F-D9C8-4754-A843-C2DE1997AA99}" type="presParOf" srcId="{1652E3BA-6024-4CC1-9F3F-72DD0517C10F}" destId="{FB68A8A6-7628-4184-9CEB-0D2D50EE7DD4}" srcOrd="0" destOrd="0" presId="urn:microsoft.com/office/officeart/2005/8/layout/hList1"/>
    <dgm:cxn modelId="{2FC67176-1677-4482-AE30-BFC5B79001D2}" type="presParOf" srcId="{FB68A8A6-7628-4184-9CEB-0D2D50EE7DD4}" destId="{5D53B6C5-F209-4427-9EE3-11F018A75E5F}" srcOrd="0" destOrd="0" presId="urn:microsoft.com/office/officeart/2005/8/layout/hList1"/>
    <dgm:cxn modelId="{04894199-4BB0-4F7C-9E2D-B19230820CDB}" type="presParOf" srcId="{FB68A8A6-7628-4184-9CEB-0D2D50EE7DD4}" destId="{F0C1818D-D2FD-4B51-ACBB-6CC70B98736D}" srcOrd="1" destOrd="0" presId="urn:microsoft.com/office/officeart/2005/8/layout/hList1"/>
    <dgm:cxn modelId="{35D2C159-B474-4115-802A-4E8170563289}" type="presParOf" srcId="{1652E3BA-6024-4CC1-9F3F-72DD0517C10F}" destId="{36E47757-3DE5-4BA6-BA44-32F0ADF79123}" srcOrd="1" destOrd="0" presId="urn:microsoft.com/office/officeart/2005/8/layout/hList1"/>
    <dgm:cxn modelId="{F4CF8189-4FC9-4EF6-A0B1-B0A0C845DF4B}" type="presParOf" srcId="{1652E3BA-6024-4CC1-9F3F-72DD0517C10F}" destId="{91D3B55C-0979-4565-B63B-BAE245569200}" srcOrd="2" destOrd="0" presId="urn:microsoft.com/office/officeart/2005/8/layout/hList1"/>
    <dgm:cxn modelId="{E4542F14-047B-4BA7-95C0-B3EC8D5FB94E}" type="presParOf" srcId="{91D3B55C-0979-4565-B63B-BAE245569200}" destId="{DD0C94B3-699F-4999-80BA-E0A409485E15}" srcOrd="0" destOrd="0" presId="urn:microsoft.com/office/officeart/2005/8/layout/hList1"/>
    <dgm:cxn modelId="{8B694DAF-6C9D-4FB6-B937-1B55834CFBD4}" type="presParOf" srcId="{91D3B55C-0979-4565-B63B-BAE245569200}" destId="{028E337D-0CF3-43FF-9709-A83231BF9DD1}" srcOrd="1" destOrd="0" presId="urn:microsoft.com/office/officeart/2005/8/layout/hList1"/>
    <dgm:cxn modelId="{F660EA10-79F3-4AF7-85F6-6D0A10BBC6BE}" type="presParOf" srcId="{1652E3BA-6024-4CC1-9F3F-72DD0517C10F}" destId="{98CF5C9D-9BD5-4832-9AAC-9C6BEDD6F48C}" srcOrd="3" destOrd="0" presId="urn:microsoft.com/office/officeart/2005/8/layout/hList1"/>
    <dgm:cxn modelId="{AB8DA884-C335-4A3D-8FBB-934DB15E8937}" type="presParOf" srcId="{1652E3BA-6024-4CC1-9F3F-72DD0517C10F}" destId="{F3B1E88D-C7FC-4730-A085-B3CC428271C3}" srcOrd="4" destOrd="0" presId="urn:microsoft.com/office/officeart/2005/8/layout/hList1"/>
    <dgm:cxn modelId="{60F5DFE0-DF83-4F9A-9970-39156213CAF0}" type="presParOf" srcId="{F3B1E88D-C7FC-4730-A085-B3CC428271C3}" destId="{0C859248-0643-43D4-B7D8-C22828CA90CF}" srcOrd="0" destOrd="0" presId="urn:microsoft.com/office/officeart/2005/8/layout/hList1"/>
    <dgm:cxn modelId="{C3A95C1B-405B-46C3-8DAF-34C695B3BC8A}" type="presParOf" srcId="{F3B1E88D-C7FC-4730-A085-B3CC428271C3}" destId="{116581EA-2A37-40FA-B12D-151D3C0195E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53B6C5-F209-4427-9EE3-11F018A75E5F}">
      <dsp:nvSpPr>
        <dsp:cNvPr id="0" name=""/>
        <dsp:cNvSpPr/>
      </dsp:nvSpPr>
      <dsp:spPr>
        <a:xfrm>
          <a:off x="2662" y="3921"/>
          <a:ext cx="2596341" cy="662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kumimoji="1" lang="ja-JP" altLang="en-US" sz="1500" kern="1200" dirty="0"/>
            <a:t>事業効果を得られる市町村が限定的</a:t>
          </a:r>
        </a:p>
      </dsp:txBody>
      <dsp:txXfrm>
        <a:off x="2662" y="3921"/>
        <a:ext cx="2596341" cy="662400"/>
      </dsp:txXfrm>
    </dsp:sp>
    <dsp:sp modelId="{F0C1818D-D2FD-4B51-ACBB-6CC70B98736D}">
      <dsp:nvSpPr>
        <dsp:cNvPr id="0" name=""/>
        <dsp:cNvSpPr/>
      </dsp:nvSpPr>
      <dsp:spPr>
        <a:xfrm>
          <a:off x="2662" y="666321"/>
          <a:ext cx="2596341" cy="277793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kumimoji="1" lang="ja-JP" altLang="en-US" sz="1500" kern="1200" dirty="0"/>
            <a:t>年間に支援できる</a:t>
          </a:r>
          <a:r>
            <a:rPr kumimoji="1" lang="ja-JP" altLang="en-US" sz="1500" kern="1200" dirty="0" smtClean="0"/>
            <a:t>市町村数が限られており、府域全体の</a:t>
          </a:r>
          <a:r>
            <a:rPr kumimoji="1" lang="ja-JP" altLang="en-US" sz="1500" kern="1200" dirty="0"/>
            <a:t>支援力の</a:t>
          </a:r>
          <a:r>
            <a:rPr kumimoji="1" lang="ja-JP" altLang="en-US" sz="1500" kern="1200" dirty="0" smtClean="0"/>
            <a:t>底上げに時間を要する</a:t>
          </a:r>
          <a:endParaRPr kumimoji="1" lang="ja-JP" altLang="en-US" sz="1500" kern="1200" dirty="0"/>
        </a:p>
        <a:p>
          <a:pPr marL="114300" lvl="1" indent="-114300" algn="l" defTabSz="666750">
            <a:lnSpc>
              <a:spcPct val="90000"/>
            </a:lnSpc>
            <a:spcBef>
              <a:spcPct val="0"/>
            </a:spcBef>
            <a:spcAft>
              <a:spcPct val="15000"/>
            </a:spcAft>
            <a:buChar char="••"/>
          </a:pPr>
          <a:r>
            <a:rPr kumimoji="1" lang="ja-JP" altLang="en-US" sz="1500" kern="1200" dirty="0"/>
            <a:t>毎年申し込みする市もあれば全く活用しない市もあり、モチベーションや取り組むための土壌に地域差がある。</a:t>
          </a:r>
        </a:p>
        <a:p>
          <a:pPr marL="114300" lvl="1" indent="-114300" algn="l" defTabSz="666750">
            <a:lnSpc>
              <a:spcPct val="90000"/>
            </a:lnSpc>
            <a:spcBef>
              <a:spcPct val="0"/>
            </a:spcBef>
            <a:spcAft>
              <a:spcPct val="15000"/>
            </a:spcAft>
            <a:buChar char="••"/>
          </a:pPr>
          <a:r>
            <a:rPr kumimoji="1" lang="ja-JP" altLang="en-US" sz="1500" kern="1200" dirty="0" smtClean="0"/>
            <a:t>地域支援力を向上させるための手段として、本事業が広く周知されていない</a:t>
          </a:r>
          <a:endParaRPr kumimoji="1" lang="ja-JP" altLang="en-US" sz="1500" kern="1200" dirty="0"/>
        </a:p>
      </dsp:txBody>
      <dsp:txXfrm>
        <a:off x="2662" y="666321"/>
        <a:ext cx="2596341" cy="2777939"/>
      </dsp:txXfrm>
    </dsp:sp>
    <dsp:sp modelId="{DD0C94B3-699F-4999-80BA-E0A409485E15}">
      <dsp:nvSpPr>
        <dsp:cNvPr id="0" name=""/>
        <dsp:cNvSpPr/>
      </dsp:nvSpPr>
      <dsp:spPr>
        <a:xfrm>
          <a:off x="2962491" y="3921"/>
          <a:ext cx="2596341" cy="662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a:lnSpc>
              <a:spcPct val="90000"/>
            </a:lnSpc>
            <a:spcBef>
              <a:spcPct val="0"/>
            </a:spcBef>
            <a:spcAft>
              <a:spcPct val="35000"/>
            </a:spcAft>
          </a:pPr>
          <a:r>
            <a:rPr kumimoji="1" lang="ja-JP" altLang="en-US" sz="1500" kern="1200" dirty="0"/>
            <a:t>引き続き市町村が取り組みを継続していくには課題も残る</a:t>
          </a:r>
        </a:p>
      </dsp:txBody>
      <dsp:txXfrm>
        <a:off x="2962491" y="3921"/>
        <a:ext cx="2596341" cy="662400"/>
      </dsp:txXfrm>
    </dsp:sp>
    <dsp:sp modelId="{028E337D-0CF3-43FF-9709-A83231BF9DD1}">
      <dsp:nvSpPr>
        <dsp:cNvPr id="0" name=""/>
        <dsp:cNvSpPr/>
      </dsp:nvSpPr>
      <dsp:spPr>
        <a:xfrm>
          <a:off x="2962491" y="666321"/>
          <a:ext cx="2596341" cy="277793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kumimoji="1" lang="ja-JP" altLang="en-US" sz="1500" kern="1200" dirty="0"/>
            <a:t>他分野との連携や人材育成はハードルが高く、地域</a:t>
          </a:r>
          <a:r>
            <a:rPr kumimoji="1" lang="ja-JP" altLang="en-US" sz="1500" kern="1200" dirty="0" smtClean="0"/>
            <a:t>課題の整理や解決</a:t>
          </a:r>
          <a:r>
            <a:rPr kumimoji="1" lang="ja-JP" altLang="en-US" sz="1500" kern="1200" dirty="0"/>
            <a:t>に向けた体制整備に時間がかかる</a:t>
          </a:r>
        </a:p>
        <a:p>
          <a:pPr marL="114300" lvl="1" indent="-114300" algn="l" defTabSz="666750">
            <a:lnSpc>
              <a:spcPct val="90000"/>
            </a:lnSpc>
            <a:spcBef>
              <a:spcPct val="0"/>
            </a:spcBef>
            <a:spcAft>
              <a:spcPct val="15000"/>
            </a:spcAft>
            <a:buChar char="••"/>
          </a:pPr>
          <a:r>
            <a:rPr kumimoji="1" lang="ja-JP" altLang="en-US" sz="1500" kern="1200" dirty="0"/>
            <a:t>原則として単年度の支援だが、複数年度にわたって継続したフォローアップがなければ進まないケースもある</a:t>
          </a:r>
        </a:p>
        <a:p>
          <a:pPr marL="114300" lvl="1" indent="-114300" algn="l" defTabSz="666750">
            <a:lnSpc>
              <a:spcPct val="90000"/>
            </a:lnSpc>
            <a:spcBef>
              <a:spcPct val="0"/>
            </a:spcBef>
            <a:spcAft>
              <a:spcPct val="15000"/>
            </a:spcAft>
            <a:buChar char="••"/>
          </a:pPr>
          <a:endParaRPr kumimoji="1" lang="ja-JP" altLang="en-US" sz="1500" kern="1200" dirty="0"/>
        </a:p>
      </dsp:txBody>
      <dsp:txXfrm>
        <a:off x="2962491" y="666321"/>
        <a:ext cx="2596341" cy="2777939"/>
      </dsp:txXfrm>
    </dsp:sp>
    <dsp:sp modelId="{0C859248-0643-43D4-B7D8-C22828CA90CF}">
      <dsp:nvSpPr>
        <dsp:cNvPr id="0" name=""/>
        <dsp:cNvSpPr/>
      </dsp:nvSpPr>
      <dsp:spPr>
        <a:xfrm>
          <a:off x="5922320" y="3921"/>
          <a:ext cx="2596341" cy="662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kumimoji="1" lang="ja-JP" altLang="en-US" sz="1300" kern="1200" dirty="0" smtClean="0"/>
            <a:t>ライフステージを通じた課題整理や体制整備が課題</a:t>
          </a:r>
          <a:endParaRPr kumimoji="1" lang="ja-JP" altLang="en-US" sz="1300" kern="1200" dirty="0"/>
        </a:p>
      </dsp:txBody>
      <dsp:txXfrm>
        <a:off x="5922320" y="3921"/>
        <a:ext cx="2596341" cy="662400"/>
      </dsp:txXfrm>
    </dsp:sp>
    <dsp:sp modelId="{116581EA-2A37-40FA-B12D-151D3C0195EF}">
      <dsp:nvSpPr>
        <dsp:cNvPr id="0" name=""/>
        <dsp:cNvSpPr/>
      </dsp:nvSpPr>
      <dsp:spPr>
        <a:xfrm>
          <a:off x="5922320" y="666321"/>
          <a:ext cx="2596341" cy="277793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a:lnSpc>
              <a:spcPct val="90000"/>
            </a:lnSpc>
            <a:spcBef>
              <a:spcPct val="0"/>
            </a:spcBef>
            <a:spcAft>
              <a:spcPct val="15000"/>
            </a:spcAft>
            <a:buChar char="••"/>
          </a:pPr>
          <a:r>
            <a:rPr kumimoji="1" lang="ja-JP" altLang="en-US" sz="1500" kern="1200" dirty="0" smtClean="0"/>
            <a:t>こどもの課題から</a:t>
          </a:r>
          <a:r>
            <a:rPr kumimoji="1" lang="ja-JP" altLang="en-US" sz="1400" kern="1200" dirty="0" smtClean="0"/>
            <a:t>取り掛かり</a:t>
          </a:r>
          <a:r>
            <a:rPr kumimoji="1" lang="ja-JP" altLang="en-US" sz="1500" kern="1200" dirty="0" smtClean="0"/>
            <a:t>、途切れない支援体制整備を目指す市町村が多い</a:t>
          </a:r>
          <a:r>
            <a:rPr kumimoji="1" lang="ja-JP" altLang="en-US" sz="1500" kern="1200" dirty="0"/>
            <a:t>傾向</a:t>
          </a:r>
        </a:p>
        <a:p>
          <a:pPr marL="114300" lvl="1" indent="-114300" algn="l" defTabSz="666750">
            <a:lnSpc>
              <a:spcPct val="90000"/>
            </a:lnSpc>
            <a:spcBef>
              <a:spcPct val="0"/>
            </a:spcBef>
            <a:spcAft>
              <a:spcPct val="15000"/>
            </a:spcAft>
            <a:buChar char="••"/>
          </a:pPr>
          <a:r>
            <a:rPr kumimoji="1" lang="ja-JP" altLang="en-US" sz="1500" kern="1200" dirty="0" smtClean="0"/>
            <a:t>こどもから成人の間で支援が途切れており、つなぎの部分が課題の市町村は多い</a:t>
          </a:r>
          <a:endParaRPr kumimoji="1" lang="ja-JP" altLang="en-US" sz="1500" kern="1200" dirty="0"/>
        </a:p>
        <a:p>
          <a:pPr marL="114300" lvl="1" indent="-114300" algn="l" defTabSz="666750">
            <a:lnSpc>
              <a:spcPct val="90000"/>
            </a:lnSpc>
            <a:spcBef>
              <a:spcPct val="0"/>
            </a:spcBef>
            <a:spcAft>
              <a:spcPct val="15000"/>
            </a:spcAft>
            <a:buChar char="••"/>
          </a:pPr>
          <a:r>
            <a:rPr kumimoji="1" lang="ja-JP" altLang="en-US" sz="1500" kern="1200" dirty="0" smtClean="0"/>
            <a:t>成人への支援になるとより広域な連携や、多職種との連携が必要となる</a:t>
          </a:r>
          <a:endParaRPr kumimoji="1" lang="ja-JP" altLang="en-US" sz="1500" kern="1200" dirty="0"/>
        </a:p>
      </dsp:txBody>
      <dsp:txXfrm>
        <a:off x="5922320" y="666321"/>
        <a:ext cx="2596341" cy="277793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EA8D8FA0-4B46-415F-B9C2-85DD69A5E886}" type="datetimeFigureOut">
              <a:rPr kumimoji="1" lang="ja-JP" altLang="en-US" smtClean="0"/>
              <a:t>2023/8/22</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5057135F-9E10-45A3-92C2-F5463160B4C6}" type="slidenum">
              <a:rPr kumimoji="1" lang="ja-JP" altLang="en-US" smtClean="0"/>
              <a:t>‹#›</a:t>
            </a:fld>
            <a:endParaRPr kumimoji="1" lang="ja-JP" altLang="en-US"/>
          </a:p>
        </p:txBody>
      </p:sp>
    </p:spTree>
    <p:extLst>
      <p:ext uri="{BB962C8B-B14F-4D97-AF65-F5344CB8AC3E}">
        <p14:creationId xmlns:p14="http://schemas.microsoft.com/office/powerpoint/2010/main" val="63880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E8ABE148-E0D5-450A-8E25-FCE51B585D12}" type="datetimeFigureOut">
              <a:rPr kumimoji="1" lang="ja-JP" altLang="en-US" smtClean="0"/>
              <a:t>2023/8/22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7E83E069-213E-43EC-811D-BB3015E9DAC8}" type="slidenum">
              <a:rPr kumimoji="1" lang="ja-JP" altLang="en-US" smtClean="0"/>
              <a:t>‹#›</a:t>
            </a:fld>
            <a:endParaRPr kumimoji="1" lang="ja-JP" altLang="en-US"/>
          </a:p>
        </p:txBody>
      </p:sp>
    </p:spTree>
    <p:extLst>
      <p:ext uri="{BB962C8B-B14F-4D97-AF65-F5344CB8AC3E}">
        <p14:creationId xmlns:p14="http://schemas.microsoft.com/office/powerpoint/2010/main" val="6068859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E83E069-213E-43EC-811D-BB3015E9DAC8}" type="slidenum">
              <a:rPr kumimoji="1" lang="ja-JP" altLang="en-US" smtClean="0"/>
              <a:t>2</a:t>
            </a:fld>
            <a:endParaRPr kumimoji="1" lang="ja-JP" altLang="en-US"/>
          </a:p>
        </p:txBody>
      </p:sp>
    </p:spTree>
    <p:extLst>
      <p:ext uri="{BB962C8B-B14F-4D97-AF65-F5344CB8AC3E}">
        <p14:creationId xmlns:p14="http://schemas.microsoft.com/office/powerpoint/2010/main" val="1104218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E83E069-213E-43EC-811D-BB3015E9DAC8}" type="slidenum">
              <a:rPr kumimoji="1" lang="ja-JP" altLang="en-US" smtClean="0"/>
              <a:t>3</a:t>
            </a:fld>
            <a:endParaRPr kumimoji="1" lang="ja-JP" altLang="en-US"/>
          </a:p>
        </p:txBody>
      </p:sp>
    </p:spTree>
    <p:extLst>
      <p:ext uri="{BB962C8B-B14F-4D97-AF65-F5344CB8AC3E}">
        <p14:creationId xmlns:p14="http://schemas.microsoft.com/office/powerpoint/2010/main" val="1030641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E83E069-213E-43EC-811D-BB3015E9DAC8}" type="slidenum">
              <a:rPr kumimoji="1" lang="ja-JP" altLang="en-US" smtClean="0"/>
              <a:t>4</a:t>
            </a:fld>
            <a:endParaRPr kumimoji="1" lang="ja-JP" altLang="en-US"/>
          </a:p>
        </p:txBody>
      </p:sp>
    </p:spTree>
    <p:extLst>
      <p:ext uri="{BB962C8B-B14F-4D97-AF65-F5344CB8AC3E}">
        <p14:creationId xmlns:p14="http://schemas.microsoft.com/office/powerpoint/2010/main" val="3264801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E83E069-213E-43EC-811D-BB3015E9DAC8}" type="slidenum">
              <a:rPr kumimoji="1" lang="ja-JP" altLang="en-US" smtClean="0"/>
              <a:t>5</a:t>
            </a:fld>
            <a:endParaRPr kumimoji="1" lang="ja-JP" altLang="en-US"/>
          </a:p>
        </p:txBody>
      </p:sp>
    </p:spTree>
    <p:extLst>
      <p:ext uri="{BB962C8B-B14F-4D97-AF65-F5344CB8AC3E}">
        <p14:creationId xmlns:p14="http://schemas.microsoft.com/office/powerpoint/2010/main" val="3589366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2" y="2130429"/>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C7EEA27-AC00-41FB-9C63-E8977228A6C8}" type="datetime1">
              <a:rPr kumimoji="1" lang="ja-JP" altLang="en-US" smtClean="0"/>
              <a:t>2023/8/22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60B22D-D2F9-4B4D-BB8F-8FF5B58FDE8A}" type="slidenum">
              <a:rPr kumimoji="1" lang="ja-JP" altLang="en-US" smtClean="0"/>
              <a:t>‹#›</a:t>
            </a:fld>
            <a:endParaRPr kumimoji="1" lang="ja-JP" altLang="en-US"/>
          </a:p>
        </p:txBody>
      </p:sp>
    </p:spTree>
    <p:extLst>
      <p:ext uri="{BB962C8B-B14F-4D97-AF65-F5344CB8AC3E}">
        <p14:creationId xmlns:p14="http://schemas.microsoft.com/office/powerpoint/2010/main" val="2408619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8B3F082-188C-4106-9DE3-55C8FD7A5AB1}" type="datetime1">
              <a:rPr kumimoji="1" lang="ja-JP" altLang="en-US" smtClean="0"/>
              <a:t>2023/8/22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60B22D-D2F9-4B4D-BB8F-8FF5B58FDE8A}" type="slidenum">
              <a:rPr kumimoji="1" lang="ja-JP" altLang="en-US" smtClean="0"/>
              <a:t>‹#›</a:t>
            </a:fld>
            <a:endParaRPr kumimoji="1" lang="ja-JP" altLang="en-US"/>
          </a:p>
        </p:txBody>
      </p:sp>
    </p:spTree>
    <p:extLst>
      <p:ext uri="{BB962C8B-B14F-4D97-AF65-F5344CB8AC3E}">
        <p14:creationId xmlns:p14="http://schemas.microsoft.com/office/powerpoint/2010/main" val="287016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2" y="274642"/>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2"/>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B7E068B-6117-445E-B1EC-8F38AA9AD349}" type="datetime1">
              <a:rPr kumimoji="1" lang="ja-JP" altLang="en-US" smtClean="0"/>
              <a:t>2023/8/22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60B22D-D2F9-4B4D-BB8F-8FF5B58FDE8A}" type="slidenum">
              <a:rPr kumimoji="1" lang="ja-JP" altLang="en-US" smtClean="0"/>
              <a:t>‹#›</a:t>
            </a:fld>
            <a:endParaRPr kumimoji="1" lang="ja-JP" altLang="en-US"/>
          </a:p>
        </p:txBody>
      </p:sp>
    </p:spTree>
    <p:extLst>
      <p:ext uri="{BB962C8B-B14F-4D97-AF65-F5344CB8AC3E}">
        <p14:creationId xmlns:p14="http://schemas.microsoft.com/office/powerpoint/2010/main" val="560172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D138CE-2F48-40D9-B651-D595CA18BCD7}" type="datetime1">
              <a:rPr kumimoji="1" lang="ja-JP" altLang="en-US" smtClean="0"/>
              <a:t>2023/8/22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60B22D-D2F9-4B4D-BB8F-8FF5B58FDE8A}" type="slidenum">
              <a:rPr kumimoji="1" lang="ja-JP" altLang="en-US" smtClean="0"/>
              <a:t>‹#›</a:t>
            </a:fld>
            <a:endParaRPr kumimoji="1" lang="ja-JP" altLang="en-US"/>
          </a:p>
        </p:txBody>
      </p:sp>
    </p:spTree>
    <p:extLst>
      <p:ext uri="{BB962C8B-B14F-4D97-AF65-F5344CB8AC3E}">
        <p14:creationId xmlns:p14="http://schemas.microsoft.com/office/powerpoint/2010/main" val="25993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4"/>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DEDCA-0B8A-4564-8529-1FAC33B81BF9}" type="datetime1">
              <a:rPr kumimoji="1" lang="ja-JP" altLang="en-US" smtClean="0"/>
              <a:t>2023/8/22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60B22D-D2F9-4B4D-BB8F-8FF5B58FDE8A}" type="slidenum">
              <a:rPr kumimoji="1" lang="ja-JP" altLang="en-US" smtClean="0"/>
              <a:t>‹#›</a:t>
            </a:fld>
            <a:endParaRPr kumimoji="1" lang="ja-JP" altLang="en-US"/>
          </a:p>
        </p:txBody>
      </p:sp>
    </p:spTree>
    <p:extLst>
      <p:ext uri="{BB962C8B-B14F-4D97-AF65-F5344CB8AC3E}">
        <p14:creationId xmlns:p14="http://schemas.microsoft.com/office/powerpoint/2010/main" val="3083649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1"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63225C-DF6F-41EB-BB87-052A094F1C1A}" type="datetime1">
              <a:rPr kumimoji="1" lang="ja-JP" altLang="en-US" smtClean="0"/>
              <a:t>2023/8/22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60B22D-D2F9-4B4D-BB8F-8FF5B58FDE8A}" type="slidenum">
              <a:rPr kumimoji="1" lang="ja-JP" altLang="en-US" smtClean="0"/>
              <a:t>‹#›</a:t>
            </a:fld>
            <a:endParaRPr kumimoji="1" lang="ja-JP" altLang="en-US"/>
          </a:p>
        </p:txBody>
      </p:sp>
    </p:spTree>
    <p:extLst>
      <p:ext uri="{BB962C8B-B14F-4D97-AF65-F5344CB8AC3E}">
        <p14:creationId xmlns:p14="http://schemas.microsoft.com/office/powerpoint/2010/main" val="1393430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83DCBFE-00BD-4B4F-B69A-3784D185438F}" type="datetime1">
              <a:rPr kumimoji="1" lang="ja-JP" altLang="en-US" smtClean="0"/>
              <a:t>2023/8/22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F60B22D-D2F9-4B4D-BB8F-8FF5B58FDE8A}" type="slidenum">
              <a:rPr kumimoji="1" lang="ja-JP" altLang="en-US" smtClean="0"/>
              <a:t>‹#›</a:t>
            </a:fld>
            <a:endParaRPr kumimoji="1" lang="ja-JP" altLang="en-US"/>
          </a:p>
        </p:txBody>
      </p:sp>
    </p:spTree>
    <p:extLst>
      <p:ext uri="{BB962C8B-B14F-4D97-AF65-F5344CB8AC3E}">
        <p14:creationId xmlns:p14="http://schemas.microsoft.com/office/powerpoint/2010/main" val="3296946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AB2D173-22C9-4073-A790-FAF4AE484E6C}" type="datetime1">
              <a:rPr kumimoji="1" lang="ja-JP" altLang="en-US" smtClean="0"/>
              <a:t>2023/8/22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F60B22D-D2F9-4B4D-BB8F-8FF5B58FDE8A}" type="slidenum">
              <a:rPr kumimoji="1" lang="ja-JP" altLang="en-US" smtClean="0"/>
              <a:t>‹#›</a:t>
            </a:fld>
            <a:endParaRPr kumimoji="1" lang="ja-JP" altLang="en-US"/>
          </a:p>
        </p:txBody>
      </p:sp>
    </p:spTree>
    <p:extLst>
      <p:ext uri="{BB962C8B-B14F-4D97-AF65-F5344CB8AC3E}">
        <p14:creationId xmlns:p14="http://schemas.microsoft.com/office/powerpoint/2010/main" val="1916922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48F8B34-0095-4FC2-B087-86C4E2D67759}" type="datetime1">
              <a:rPr kumimoji="1" lang="ja-JP" altLang="en-US" smtClean="0"/>
              <a:t>2023/8/22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F60B22D-D2F9-4B4D-BB8F-8FF5B58FDE8A}" type="slidenum">
              <a:rPr kumimoji="1" lang="ja-JP" altLang="en-US" smtClean="0"/>
              <a:t>‹#›</a:t>
            </a:fld>
            <a:endParaRPr kumimoji="1" lang="ja-JP" altLang="en-US"/>
          </a:p>
        </p:txBody>
      </p:sp>
    </p:spTree>
    <p:extLst>
      <p:ext uri="{BB962C8B-B14F-4D97-AF65-F5344CB8AC3E}">
        <p14:creationId xmlns:p14="http://schemas.microsoft.com/office/powerpoint/2010/main" val="3045674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B2FD6A8-75DE-423D-BC29-FD2E4B0DAACA}" type="datetime1">
              <a:rPr kumimoji="1" lang="ja-JP" altLang="en-US" smtClean="0"/>
              <a:t>2023/8/22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60B22D-D2F9-4B4D-BB8F-8FF5B58FDE8A}" type="slidenum">
              <a:rPr kumimoji="1" lang="ja-JP" altLang="en-US" smtClean="0"/>
              <a:t>‹#›</a:t>
            </a:fld>
            <a:endParaRPr kumimoji="1" lang="ja-JP" altLang="en-US"/>
          </a:p>
        </p:txBody>
      </p:sp>
    </p:spTree>
    <p:extLst>
      <p:ext uri="{BB962C8B-B14F-4D97-AF65-F5344CB8AC3E}">
        <p14:creationId xmlns:p14="http://schemas.microsoft.com/office/powerpoint/2010/main" val="806459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90"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90"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90"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A9DD4C1-DD86-4B89-A5DD-F0206BC4662A}" type="datetime1">
              <a:rPr kumimoji="1" lang="ja-JP" altLang="en-US" smtClean="0"/>
              <a:t>2023/8/22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60B22D-D2F9-4B4D-BB8F-8FF5B58FDE8A}" type="slidenum">
              <a:rPr kumimoji="1" lang="ja-JP" altLang="en-US" smtClean="0"/>
              <a:t>‹#›</a:t>
            </a:fld>
            <a:endParaRPr kumimoji="1" lang="ja-JP" altLang="en-US"/>
          </a:p>
        </p:txBody>
      </p:sp>
    </p:spTree>
    <p:extLst>
      <p:ext uri="{BB962C8B-B14F-4D97-AF65-F5344CB8AC3E}">
        <p14:creationId xmlns:p14="http://schemas.microsoft.com/office/powerpoint/2010/main" val="3852274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2"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2" y="1600204"/>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9B2408-A705-4755-863B-683C39357300}" type="datetime1">
              <a:rPr kumimoji="1" lang="ja-JP" altLang="en-US" smtClean="0"/>
              <a:t>2023/8/22</a:t>
            </a:fld>
            <a:endParaRPr kumimoji="1" lang="ja-JP" altLang="en-US"/>
          </a:p>
        </p:txBody>
      </p:sp>
      <p:sp>
        <p:nvSpPr>
          <p:cNvPr id="5" name="フッター プレースホルダー 4"/>
          <p:cNvSpPr>
            <a:spLocks noGrp="1"/>
          </p:cNvSpPr>
          <p:nvPr>
            <p:ph type="ftr" sz="quarter" idx="3"/>
          </p:nvPr>
        </p:nvSpPr>
        <p:spPr>
          <a:xfrm>
            <a:off x="3124202"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60B22D-D2F9-4B4D-BB8F-8FF5B58FDE8A}" type="slidenum">
              <a:rPr kumimoji="1" lang="ja-JP" altLang="en-US" smtClean="0"/>
              <a:t>‹#›</a:t>
            </a:fld>
            <a:endParaRPr kumimoji="1" lang="ja-JP" altLang="en-US"/>
          </a:p>
        </p:txBody>
      </p:sp>
    </p:spTree>
    <p:extLst>
      <p:ext uri="{BB962C8B-B14F-4D97-AF65-F5344CB8AC3E}">
        <p14:creationId xmlns:p14="http://schemas.microsoft.com/office/powerpoint/2010/main" val="570052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6961585" y="6369427"/>
            <a:ext cx="2133600" cy="365125"/>
          </a:xfrm>
        </p:spPr>
        <p:txBody>
          <a:bodyPr/>
          <a:lstStyle/>
          <a:p>
            <a:fld id="{FF60B22D-D2F9-4B4D-BB8F-8FF5B58FDE8A}" type="slidenum">
              <a:rPr kumimoji="1" lang="ja-JP" altLang="en-US" smtClean="0"/>
              <a:t>1</a:t>
            </a:fld>
            <a:endParaRPr kumimoji="1" lang="ja-JP" altLang="en-US" dirty="0"/>
          </a:p>
        </p:txBody>
      </p:sp>
      <p:sp>
        <p:nvSpPr>
          <p:cNvPr id="4" name="正方形/長方形 3"/>
          <p:cNvSpPr/>
          <p:nvPr/>
        </p:nvSpPr>
        <p:spPr>
          <a:xfrm>
            <a:off x="489501" y="106992"/>
            <a:ext cx="8164997" cy="523220"/>
          </a:xfrm>
          <a:prstGeom prst="rect">
            <a:avLst/>
          </a:prstGeom>
          <a:solidFill>
            <a:schemeClr val="bg1"/>
          </a:solidFill>
          <a:ln w="73025" cmpd="dbl">
            <a:noFill/>
          </a:ln>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8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発達障害者地域支援</a:t>
            </a:r>
            <a:r>
              <a:rPr lang="ja-JP" altLang="en-US" sz="2800" b="1"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マネジャー</a:t>
            </a:r>
            <a:r>
              <a:rPr lang="ja-JP" altLang="en-US" sz="28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について</a:t>
            </a:r>
            <a:endParaRPr lang="en-US" altLang="ja-JP" sz="28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231614" y="1045108"/>
            <a:ext cx="8568952" cy="1815882"/>
          </a:xfrm>
          <a:prstGeom prst="rect">
            <a:avLst/>
          </a:prstGeom>
          <a:noFill/>
        </p:spPr>
        <p:txBody>
          <a:bodyPr wrap="square" rtlCol="0">
            <a:spAutoFit/>
          </a:bodyPr>
          <a:lstStyle/>
          <a:p>
            <a:r>
              <a:rPr lang="ja-JP" altLang="en-US" sz="1600" dirty="0">
                <a:latin typeface="HGSｺﾞｼｯｸM" panose="020B0600000000000000" pitchFamily="50" charset="-128"/>
                <a:ea typeface="HGSｺﾞｼｯｸM" panose="020B0600000000000000" pitchFamily="50" charset="-128"/>
              </a:rPr>
              <a:t>発達障害者支援センター等に配置し、各自治体、事業所、医療機関などにうかがい、アセスメントや支援ツールの導入や各関係機関の連携や困難ケースへの対応等を実施。</a:t>
            </a:r>
            <a:endParaRPr lang="en-US" altLang="ja-JP" sz="1600" dirty="0">
              <a:latin typeface="HGSｺﾞｼｯｸM" panose="020B0600000000000000" pitchFamily="50" charset="-128"/>
              <a:ea typeface="HGSｺﾞｼｯｸM" panose="020B0600000000000000" pitchFamily="50" charset="-128"/>
            </a:endParaRPr>
          </a:p>
          <a:p>
            <a:endParaRPr lang="en-US" altLang="ja-JP" sz="1600" dirty="0">
              <a:latin typeface="HGSｺﾞｼｯｸM" panose="020B0600000000000000" pitchFamily="50" charset="-128"/>
              <a:ea typeface="HGSｺﾞｼｯｸM" panose="020B0600000000000000" pitchFamily="50" charset="-128"/>
            </a:endParaRPr>
          </a:p>
          <a:p>
            <a:r>
              <a:rPr lang="ja-JP" altLang="en-US" sz="1600" dirty="0">
                <a:latin typeface="HGSｺﾞｼｯｸM" panose="020B0600000000000000" pitchFamily="50" charset="-128"/>
                <a:ea typeface="HGSｺﾞｼｯｸM" panose="020B0600000000000000" pitchFamily="50" charset="-128"/>
              </a:rPr>
              <a:t>厚生労働省の「障害福祉サービス等及び障害児通所支援等の円滑な実施を確保するための基本的な指針（令和</a:t>
            </a:r>
            <a:r>
              <a:rPr lang="en-US" altLang="ja-JP" sz="1600" dirty="0">
                <a:latin typeface="HGSｺﾞｼｯｸM" panose="020B0600000000000000" pitchFamily="50" charset="-128"/>
                <a:ea typeface="HGSｺﾞｼｯｸM" panose="020B0600000000000000" pitchFamily="50" charset="-128"/>
              </a:rPr>
              <a:t>2</a:t>
            </a:r>
            <a:r>
              <a:rPr lang="ja-JP" altLang="en-US" sz="1600" dirty="0">
                <a:latin typeface="HGSｺﾞｼｯｸM" panose="020B0600000000000000" pitchFamily="50" charset="-128"/>
                <a:ea typeface="HGSｺﾞｼｯｸM" panose="020B0600000000000000" pitchFamily="50" charset="-128"/>
              </a:rPr>
              <a:t>年厚労省告示</a:t>
            </a:r>
            <a:r>
              <a:rPr lang="en-US" altLang="ja-JP" sz="1600" dirty="0">
                <a:latin typeface="HGSｺﾞｼｯｸM" panose="020B0600000000000000" pitchFamily="50" charset="-128"/>
                <a:ea typeface="HGSｺﾞｼｯｸM" panose="020B0600000000000000" pitchFamily="50" charset="-128"/>
              </a:rPr>
              <a:t>203</a:t>
            </a:r>
            <a:r>
              <a:rPr lang="ja-JP" altLang="en-US" sz="1600" dirty="0">
                <a:latin typeface="HGSｺﾞｼｯｸM" panose="020B0600000000000000" pitchFamily="50" charset="-128"/>
                <a:ea typeface="HGSｺﾞｼｯｸM" panose="020B0600000000000000" pitchFamily="50" charset="-128"/>
              </a:rPr>
              <a:t>号）」において、発達障がい者地域支援</a:t>
            </a:r>
            <a:r>
              <a:rPr lang="ja-JP" altLang="en-US" sz="1600" dirty="0" smtClean="0">
                <a:latin typeface="HGSｺﾞｼｯｸM" panose="020B0600000000000000" pitchFamily="50" charset="-128"/>
                <a:ea typeface="HGSｺﾞｼｯｸM" panose="020B0600000000000000" pitchFamily="50" charset="-128"/>
              </a:rPr>
              <a:t>マネジャー</a:t>
            </a:r>
            <a:r>
              <a:rPr lang="ja-JP" altLang="en-US" sz="1600" dirty="0">
                <a:latin typeface="HGSｺﾞｼｯｸM" panose="020B0600000000000000" pitchFamily="50" charset="-128"/>
                <a:ea typeface="HGSｺﾞｼｯｸM" panose="020B0600000000000000" pitchFamily="50" charset="-128"/>
              </a:rPr>
              <a:t>の適切な配置を進めることが都道府県の役割として位置付けられた。</a:t>
            </a:r>
            <a:endParaRPr lang="en-US" altLang="ja-JP" sz="1600" dirty="0">
              <a:latin typeface="HGSｺﾞｼｯｸM" panose="020B0600000000000000" pitchFamily="50" charset="-128"/>
              <a:ea typeface="HGSｺﾞｼｯｸM" panose="020B0600000000000000" pitchFamily="50" charset="-128"/>
            </a:endParaRPr>
          </a:p>
          <a:p>
            <a:endParaRPr kumimoji="1" lang="ja-JP" altLang="en-US" sz="1600" dirty="0">
              <a:latin typeface="HGSｺﾞｼｯｸM" panose="020B0600000000000000" pitchFamily="50" charset="-128"/>
              <a:ea typeface="HGSｺﾞｼｯｸM" panose="020B0600000000000000" pitchFamily="50" charset="-128"/>
            </a:endParaRPr>
          </a:p>
        </p:txBody>
      </p:sp>
      <p:sp>
        <p:nvSpPr>
          <p:cNvPr id="7" name="テキスト ボックス 2"/>
          <p:cNvSpPr txBox="1"/>
          <p:nvPr/>
        </p:nvSpPr>
        <p:spPr>
          <a:xfrm>
            <a:off x="231614" y="3007520"/>
            <a:ext cx="8909294" cy="1310615"/>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800100" indent="-800100">
              <a:lnSpc>
                <a:spcPts val="1900"/>
              </a:lnSpc>
            </a:pPr>
            <a:r>
              <a:rPr lang="ja-JP" altLang="en-US" sz="1600" dirty="0">
                <a:latin typeface="HGSｺﾞｼｯｸM" panose="020B0600000000000000" pitchFamily="50" charset="-128"/>
                <a:ea typeface="HGSｺﾞｼｯｸM" panose="020B0600000000000000" pitchFamily="50" charset="-128"/>
              </a:rPr>
              <a:t>発達障害者地域支援マネジャーを配置して、市町村、事業所、医療機関等が発達障害児者の特</a:t>
            </a:r>
            <a:endParaRPr lang="en-US" altLang="ja-JP" sz="1600" dirty="0">
              <a:latin typeface="HGSｺﾞｼｯｸM" panose="020B0600000000000000" pitchFamily="50" charset="-128"/>
              <a:ea typeface="HGSｺﾞｼｯｸM" panose="020B0600000000000000" pitchFamily="50" charset="-128"/>
            </a:endParaRPr>
          </a:p>
          <a:p>
            <a:pPr marL="800100" indent="-800100">
              <a:lnSpc>
                <a:spcPts val="1900"/>
              </a:lnSpc>
            </a:pPr>
            <a:r>
              <a:rPr lang="ja-JP" altLang="en-US" sz="1600" dirty="0">
                <a:latin typeface="HGSｺﾞｼｯｸM" panose="020B0600000000000000" pitchFamily="50" charset="-128"/>
                <a:ea typeface="HGSｺﾞｼｯｸM" panose="020B0600000000000000" pitchFamily="50" charset="-128"/>
              </a:rPr>
              <a:t>性に沿った対応ができるよう、連絡、調整、助言等を総合的に行わせることにより、地域支援</a:t>
            </a:r>
            <a:endParaRPr lang="en-US" altLang="ja-JP" sz="1600" dirty="0">
              <a:latin typeface="HGSｺﾞｼｯｸM" panose="020B0600000000000000" pitchFamily="50" charset="-128"/>
              <a:ea typeface="HGSｺﾞｼｯｸM" panose="020B0600000000000000" pitchFamily="50" charset="-128"/>
            </a:endParaRPr>
          </a:p>
          <a:p>
            <a:pPr marL="800100" indent="-800100">
              <a:lnSpc>
                <a:spcPts val="1900"/>
              </a:lnSpc>
            </a:pPr>
            <a:r>
              <a:rPr lang="ja-JP" altLang="en-US" sz="1600" dirty="0">
                <a:latin typeface="HGSｺﾞｼｯｸM" panose="020B0600000000000000" pitchFamily="50" charset="-128"/>
                <a:ea typeface="HGSｺﾞｼｯｸM" panose="020B0600000000000000" pitchFamily="50" charset="-128"/>
              </a:rPr>
              <a:t>機能の強化を図る等。　　　　　</a:t>
            </a:r>
            <a:endParaRPr lang="en-US" altLang="ja-JP" sz="1600" dirty="0">
              <a:latin typeface="HGSｺﾞｼｯｸM" panose="020B0600000000000000" pitchFamily="50" charset="-128"/>
              <a:ea typeface="HGSｺﾞｼｯｸM" panose="020B0600000000000000" pitchFamily="50" charset="-128"/>
            </a:endParaRPr>
          </a:p>
          <a:p>
            <a:pPr marL="1076325" indent="-1076325">
              <a:lnSpc>
                <a:spcPts val="1900"/>
              </a:lnSpc>
            </a:pPr>
            <a:r>
              <a:rPr lang="ja-JP" altLang="en-US" sz="1600" dirty="0">
                <a:latin typeface="HGSｺﾞｼｯｸM" panose="020B0600000000000000" pitchFamily="50" charset="-128"/>
                <a:ea typeface="HGSｺﾞｼｯｸM" panose="020B0600000000000000" pitchFamily="50" charset="-128"/>
              </a:rPr>
              <a:t>　　　　　　　</a:t>
            </a:r>
            <a:endParaRPr lang="en-US" altLang="ja-JP" sz="1600" dirty="0">
              <a:latin typeface="HGSｺﾞｼｯｸM" panose="020B0600000000000000" pitchFamily="50" charset="-128"/>
              <a:ea typeface="HGSｺﾞｼｯｸM" panose="020B0600000000000000" pitchFamily="50" charset="-128"/>
            </a:endParaRPr>
          </a:p>
          <a:p>
            <a:pPr marL="1076325" indent="-1076325">
              <a:lnSpc>
                <a:spcPts val="1900"/>
              </a:lnSpc>
            </a:pPr>
            <a:r>
              <a:rPr lang="ja-JP" altLang="en-US" sz="1600" dirty="0">
                <a:latin typeface="HGSｺﾞｼｯｸM" panose="020B0600000000000000" pitchFamily="50" charset="-128"/>
                <a:ea typeface="HGSｺﾞｼｯｸM" panose="020B0600000000000000" pitchFamily="50" charset="-128"/>
              </a:rPr>
              <a:t>　　　　　</a:t>
            </a:r>
            <a:endParaRPr lang="en-US" altLang="ja-JP" sz="1600" dirty="0">
              <a:latin typeface="HGSｺﾞｼｯｸM" panose="020B0600000000000000" pitchFamily="50" charset="-128"/>
              <a:ea typeface="HGSｺﾞｼｯｸM" panose="020B0600000000000000" pitchFamily="50" charset="-128"/>
            </a:endParaRPr>
          </a:p>
        </p:txBody>
      </p:sp>
      <p:sp>
        <p:nvSpPr>
          <p:cNvPr id="8" name="ホームベース 10">
            <a:extLst>
              <a:ext uri="{FF2B5EF4-FFF2-40B4-BE49-F238E27FC236}">
                <a16:creationId xmlns:a16="http://schemas.microsoft.com/office/drawing/2014/main" id="{06337C2A-374A-4BC1-B0DC-52C2A33A0373}"/>
              </a:ext>
            </a:extLst>
          </p:cNvPr>
          <p:cNvSpPr/>
          <p:nvPr/>
        </p:nvSpPr>
        <p:spPr>
          <a:xfrm>
            <a:off x="231614" y="718407"/>
            <a:ext cx="5760640" cy="353105"/>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発達障害者地域支援</a:t>
            </a:r>
            <a:r>
              <a:rPr lang="ja-JP" altLang="en-US" b="1" kern="100" dirty="0" smtClean="0">
                <a:latin typeface="Meiryo UI" panose="020B0604030504040204" pitchFamily="50" charset="-128"/>
                <a:ea typeface="Meiryo UI" panose="020B0604030504040204" pitchFamily="50" charset="-128"/>
                <a:cs typeface="Times New Roman" panose="02020603050405020304" pitchFamily="18" charset="0"/>
              </a:rPr>
              <a:t>マネジャー</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b="1" kern="100" dirty="0">
                <a:latin typeface="Meiryo UI" panose="020B0604030504040204" pitchFamily="50" charset="-128"/>
                <a:ea typeface="Meiryo UI" panose="020B0604030504040204" pitchFamily="50" charset="-128"/>
                <a:cs typeface="Times New Roman" panose="02020603050405020304" pitchFamily="18" charset="0"/>
              </a:rPr>
              <a:t>H26</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年度創設）</a:t>
            </a:r>
            <a:endParaRPr lang="en-US" altLang="ja-JP"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ホームベース 10">
            <a:extLst>
              <a:ext uri="{FF2B5EF4-FFF2-40B4-BE49-F238E27FC236}">
                <a16:creationId xmlns:a16="http://schemas.microsoft.com/office/drawing/2014/main" id="{E52E3067-54E6-4D9F-AA1F-7CF22398E203}"/>
              </a:ext>
            </a:extLst>
          </p:cNvPr>
          <p:cNvSpPr/>
          <p:nvPr/>
        </p:nvSpPr>
        <p:spPr>
          <a:xfrm>
            <a:off x="231614" y="2684437"/>
            <a:ext cx="5760640" cy="353105"/>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発達障害者支援体制整備事業（地域生活促進事業）</a:t>
            </a:r>
            <a:endParaRPr lang="en-US" altLang="ja-JP" b="1" kern="100" dirty="0">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2" name="表 9">
            <a:extLst>
              <a:ext uri="{FF2B5EF4-FFF2-40B4-BE49-F238E27FC236}">
                <a16:creationId xmlns:a16="http://schemas.microsoft.com/office/drawing/2014/main" id="{9645BAA5-535C-413A-A79B-D6D3C4456AEC}"/>
              </a:ext>
            </a:extLst>
          </p:cNvPr>
          <p:cNvGraphicFramePr>
            <a:graphicFrameLocks noGrp="1"/>
          </p:cNvGraphicFramePr>
          <p:nvPr>
            <p:extLst>
              <p:ext uri="{D42A27DB-BD31-4B8C-83A1-F6EECF244321}">
                <p14:modId xmlns:p14="http://schemas.microsoft.com/office/powerpoint/2010/main" val="140226002"/>
              </p:ext>
            </p:extLst>
          </p:nvPr>
        </p:nvGraphicFramePr>
        <p:xfrm>
          <a:off x="287523" y="4187671"/>
          <a:ext cx="8568952" cy="2484120"/>
        </p:xfrm>
        <a:graphic>
          <a:graphicData uri="http://schemas.openxmlformats.org/drawingml/2006/table">
            <a:tbl>
              <a:tblPr firstRow="1" bandRow="1">
                <a:tableStyleId>{69CF1AB2-1976-4502-BF36-3FF5EA218861}</a:tableStyleId>
              </a:tblPr>
              <a:tblGrid>
                <a:gridCol w="1548172">
                  <a:extLst>
                    <a:ext uri="{9D8B030D-6E8A-4147-A177-3AD203B41FA5}">
                      <a16:colId xmlns:a16="http://schemas.microsoft.com/office/drawing/2014/main" val="1148372740"/>
                    </a:ext>
                  </a:extLst>
                </a:gridCol>
                <a:gridCol w="7020780">
                  <a:extLst>
                    <a:ext uri="{9D8B030D-6E8A-4147-A177-3AD203B41FA5}">
                      <a16:colId xmlns:a16="http://schemas.microsoft.com/office/drawing/2014/main" val="1349288969"/>
                    </a:ext>
                  </a:extLst>
                </a:gridCol>
              </a:tblGrid>
              <a:tr h="283151">
                <a:tc>
                  <a:txBody>
                    <a:bodyPr/>
                    <a:lstStyle/>
                    <a:p>
                      <a:r>
                        <a:rPr lang="ja-JP" altLang="en-US" sz="1300" b="0" dirty="0">
                          <a:latin typeface="HGSｺﾞｼｯｸM" panose="020B0600000000000000" pitchFamily="50" charset="-128"/>
                          <a:ea typeface="HGSｺﾞｼｯｸM" panose="020B0600000000000000" pitchFamily="50" charset="-128"/>
                        </a:rPr>
                        <a:t>市町村等支援</a:t>
                      </a:r>
                      <a:endParaRPr kumimoji="1" lang="ja-JP" altLang="en-US" sz="1300" b="0" dirty="0"/>
                    </a:p>
                  </a:txBody>
                  <a:tcPr/>
                </a:tc>
                <a:tc>
                  <a:txBody>
                    <a:bodyPr/>
                    <a:lstStyle/>
                    <a:p>
                      <a:pPr marL="1076325" indent="-1076325">
                        <a:lnSpc>
                          <a:spcPts val="1900"/>
                        </a:lnSpc>
                      </a:pPr>
                      <a:r>
                        <a:rPr lang="ja-JP" altLang="en-US" sz="1300" b="0" dirty="0">
                          <a:latin typeface="HGSｺﾞｼｯｸM" panose="020B0600000000000000" pitchFamily="50" charset="-128"/>
                          <a:ea typeface="HGSｺﾞｼｯｸM" panose="020B0600000000000000" pitchFamily="50" charset="-128"/>
                        </a:rPr>
                        <a:t>アセスメントツールの導入や個別支援ファイルの活用・普及その他市町村等の支</a:t>
                      </a:r>
                      <a:endParaRPr lang="en-US" altLang="ja-JP" sz="1300" b="0" dirty="0">
                        <a:latin typeface="HGSｺﾞｼｯｸM" panose="020B0600000000000000" pitchFamily="50" charset="-128"/>
                        <a:ea typeface="HGSｺﾞｼｯｸM" panose="020B0600000000000000" pitchFamily="50" charset="-128"/>
                      </a:endParaRPr>
                    </a:p>
                    <a:p>
                      <a:pPr marL="1076325" indent="-1076325">
                        <a:lnSpc>
                          <a:spcPts val="1900"/>
                        </a:lnSpc>
                      </a:pPr>
                      <a:r>
                        <a:rPr lang="ja-JP" altLang="en-US" sz="1300" b="0" dirty="0">
                          <a:latin typeface="HGSｺﾞｼｯｸM" panose="020B0600000000000000" pitchFamily="50" charset="-128"/>
                          <a:ea typeface="HGSｺﾞｼｯｸM" panose="020B0600000000000000" pitchFamily="50" charset="-128"/>
                        </a:rPr>
                        <a:t>援体制の整備に必要な助言等を行う。</a:t>
                      </a:r>
                      <a:endParaRPr lang="en-US" altLang="ja-JP" sz="1300" b="0" dirty="0">
                        <a:latin typeface="HGSｺﾞｼｯｸM" panose="020B0600000000000000" pitchFamily="50" charset="-128"/>
                        <a:ea typeface="HGSｺﾞｼｯｸM" panose="020B0600000000000000" pitchFamily="50" charset="-128"/>
                      </a:endParaRPr>
                    </a:p>
                  </a:txBody>
                  <a:tcPr/>
                </a:tc>
                <a:extLst>
                  <a:ext uri="{0D108BD9-81ED-4DB2-BD59-A6C34878D82A}">
                    <a16:rowId xmlns:a16="http://schemas.microsoft.com/office/drawing/2014/main" val="1792389932"/>
                  </a:ext>
                </a:extLst>
              </a:tr>
              <a:tr h="370840">
                <a:tc>
                  <a:txBody>
                    <a:bodyPr/>
                    <a:lstStyle/>
                    <a:p>
                      <a:r>
                        <a:rPr lang="ja-JP" altLang="en-US" sz="1300" dirty="0">
                          <a:latin typeface="HGSｺﾞｼｯｸM" panose="020B0600000000000000" pitchFamily="50" charset="-128"/>
                          <a:ea typeface="HGSｺﾞｼｯｸM" panose="020B0600000000000000" pitchFamily="50" charset="-128"/>
                        </a:rPr>
                        <a:t>事業所等支援</a:t>
                      </a:r>
                      <a:endParaRPr kumimoji="1" lang="ja-JP" altLang="en-US" sz="13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300" dirty="0">
                          <a:latin typeface="HGSｺﾞｼｯｸM" panose="020B0600000000000000" pitchFamily="50" charset="-128"/>
                          <a:ea typeface="HGSｺﾞｼｯｸM" panose="020B0600000000000000" pitchFamily="50" charset="-128"/>
                        </a:rPr>
                        <a:t>事業所等が困難ケースを含めた支援を的確に実施できるように助言等を行う。</a:t>
                      </a:r>
                      <a:endParaRPr lang="en-US" altLang="ja-JP" sz="1300" dirty="0">
                        <a:latin typeface="HGSｺﾞｼｯｸM" panose="020B0600000000000000" pitchFamily="50" charset="-128"/>
                        <a:ea typeface="HGSｺﾞｼｯｸM" panose="020B0600000000000000" pitchFamily="50" charset="-128"/>
                      </a:endParaRPr>
                    </a:p>
                  </a:txBody>
                  <a:tcPr/>
                </a:tc>
                <a:extLst>
                  <a:ext uri="{0D108BD9-81ED-4DB2-BD59-A6C34878D82A}">
                    <a16:rowId xmlns:a16="http://schemas.microsoft.com/office/drawing/2014/main" val="4028221855"/>
                  </a:ext>
                </a:extLst>
              </a:tr>
              <a:tr h="370840">
                <a:tc>
                  <a:txBody>
                    <a:bodyPr/>
                    <a:lstStyle/>
                    <a:p>
                      <a:r>
                        <a:rPr lang="ja-JP" altLang="en-US" sz="1300" dirty="0">
                          <a:latin typeface="HGSｺﾞｼｯｸM" panose="020B0600000000000000" pitchFamily="50" charset="-128"/>
                          <a:ea typeface="HGSｺﾞｼｯｸM" panose="020B0600000000000000" pitchFamily="50" charset="-128"/>
                        </a:rPr>
                        <a:t>医療機関との連携</a:t>
                      </a:r>
                      <a:endParaRPr kumimoji="1" lang="ja-JP" altLang="en-US" sz="1300" dirty="0"/>
                    </a:p>
                  </a:txBody>
                  <a:tcPr/>
                </a:tc>
                <a:tc>
                  <a:txBody>
                    <a:bodyPr/>
                    <a:lstStyle/>
                    <a:p>
                      <a:pPr marL="1076325" indent="-1076325">
                        <a:lnSpc>
                          <a:spcPts val="1900"/>
                        </a:lnSpc>
                      </a:pPr>
                      <a:r>
                        <a:rPr lang="ja-JP" altLang="en-US" sz="1300" dirty="0">
                          <a:latin typeface="HGSｺﾞｼｯｸM" panose="020B0600000000000000" pitchFamily="50" charset="-128"/>
                          <a:ea typeface="HGSｺﾞｼｯｸM" panose="020B0600000000000000" pitchFamily="50" charset="-128"/>
                        </a:rPr>
                        <a:t>・医療機関と緊密な連携を図り、発達障害の専門的な診断が行える医療機関の情報、行動障</a:t>
                      </a:r>
                      <a:endParaRPr lang="en-US" altLang="ja-JP" sz="1300" dirty="0">
                        <a:latin typeface="HGSｺﾞｼｯｸM" panose="020B0600000000000000" pitchFamily="50" charset="-128"/>
                        <a:ea typeface="HGSｺﾞｼｯｸM" panose="020B0600000000000000" pitchFamily="50" charset="-128"/>
                      </a:endParaRPr>
                    </a:p>
                    <a:p>
                      <a:pPr marL="1076325" indent="-1076325">
                        <a:lnSpc>
                          <a:spcPts val="1900"/>
                        </a:lnSpc>
                      </a:pPr>
                      <a:r>
                        <a:rPr lang="ja-JP" altLang="en-US" sz="1300" dirty="0">
                          <a:latin typeface="HGSｺﾞｼｯｸM" panose="020B0600000000000000" pitchFamily="50" charset="-128"/>
                          <a:ea typeface="HGSｺﾞｼｯｸM" panose="020B0600000000000000" pitchFamily="50" charset="-128"/>
                        </a:rPr>
                        <a:t>害等に係る入院治療が行える医療機関の情報、その他身近な地域での発達障害に関する適切</a:t>
                      </a:r>
                      <a:endParaRPr lang="en-US" altLang="ja-JP" sz="1300" dirty="0">
                        <a:latin typeface="HGSｺﾞｼｯｸM" panose="020B0600000000000000" pitchFamily="50" charset="-128"/>
                        <a:ea typeface="HGSｺﾞｼｯｸM" panose="020B0600000000000000" pitchFamily="50" charset="-128"/>
                      </a:endParaRPr>
                    </a:p>
                    <a:p>
                      <a:pPr marL="1076325" indent="-1076325">
                        <a:lnSpc>
                          <a:spcPts val="1900"/>
                        </a:lnSpc>
                      </a:pPr>
                      <a:r>
                        <a:rPr lang="ja-JP" altLang="en-US" sz="1300" dirty="0">
                          <a:latin typeface="HGSｺﾞｼｯｸM" panose="020B0600000000000000" pitchFamily="50" charset="-128"/>
                          <a:ea typeface="HGSｺﾞｼｯｸM" panose="020B0600000000000000" pitchFamily="50" charset="-128"/>
                        </a:rPr>
                        <a:t>な医療が提供できる医療機関の情報を収集・集約するとともに、必要に応じて関係機関に情</a:t>
                      </a:r>
                      <a:endParaRPr lang="en-US" altLang="ja-JP" sz="1300" dirty="0">
                        <a:latin typeface="HGSｺﾞｼｯｸM" panose="020B0600000000000000" pitchFamily="50" charset="-128"/>
                        <a:ea typeface="HGSｺﾞｼｯｸM" panose="020B0600000000000000" pitchFamily="50" charset="-128"/>
                      </a:endParaRPr>
                    </a:p>
                    <a:p>
                      <a:pPr marL="1076325" indent="-1076325">
                        <a:lnSpc>
                          <a:spcPts val="1900"/>
                        </a:lnSpc>
                      </a:pPr>
                      <a:r>
                        <a:rPr lang="ja-JP" altLang="en-US" sz="1300" dirty="0">
                          <a:latin typeface="HGSｺﾞｼｯｸM" panose="020B0600000000000000" pitchFamily="50" charset="-128"/>
                          <a:ea typeface="HGSｺﾞｼｯｸM" panose="020B0600000000000000" pitchFamily="50" charset="-128"/>
                        </a:rPr>
                        <a:t>報共有</a:t>
                      </a:r>
                      <a:endParaRPr lang="en-US" altLang="ja-JP" sz="1300" dirty="0">
                        <a:latin typeface="HGSｺﾞｼｯｸM" panose="020B0600000000000000" pitchFamily="50" charset="-128"/>
                        <a:ea typeface="HGSｺﾞｼｯｸM" panose="020B0600000000000000" pitchFamily="50" charset="-128"/>
                      </a:endParaRPr>
                    </a:p>
                    <a:p>
                      <a:pPr marL="1076325" indent="-1076325">
                        <a:lnSpc>
                          <a:spcPts val="1900"/>
                        </a:lnSpc>
                      </a:pPr>
                      <a:r>
                        <a:rPr lang="ja-JP" altLang="en-US" sz="1300" dirty="0">
                          <a:latin typeface="HGSｺﾞｼｯｸM" panose="020B0600000000000000" pitchFamily="50" charset="-128"/>
                          <a:ea typeface="HGSｺﾞｼｯｸM" panose="020B0600000000000000" pitchFamily="50" charset="-128"/>
                        </a:rPr>
                        <a:t>・医療機関に対して、地域の福祉、教育、労働等の支援に関する情報を提供</a:t>
                      </a:r>
                      <a:endParaRPr lang="en-US" altLang="ja-JP" sz="1300" dirty="0">
                        <a:latin typeface="HGSｺﾞｼｯｸM" panose="020B0600000000000000" pitchFamily="50" charset="-128"/>
                        <a:ea typeface="HGSｺﾞｼｯｸM" panose="020B0600000000000000" pitchFamily="50" charset="-128"/>
                      </a:endParaRPr>
                    </a:p>
                    <a:p>
                      <a:pPr marL="1076325" indent="-1076325">
                        <a:lnSpc>
                          <a:spcPts val="1900"/>
                        </a:lnSpc>
                      </a:pPr>
                      <a:r>
                        <a:rPr lang="ja-JP" altLang="en-US" sz="1300" dirty="0">
                          <a:latin typeface="HGSｺﾞｼｯｸM" panose="020B0600000000000000" pitchFamily="50" charset="-128"/>
                          <a:ea typeface="HGSｺﾞｼｯｸM" panose="020B0600000000000000" pitchFamily="50" charset="-128"/>
                        </a:rPr>
                        <a:t>・発達障害児者に対して適切な医療が提要できる医療機関の開拓</a:t>
                      </a:r>
                      <a:endParaRPr lang="en-US" altLang="ja-JP" sz="1300" dirty="0">
                        <a:latin typeface="HGSｺﾞｼｯｸM" panose="020B0600000000000000" pitchFamily="50" charset="-128"/>
                        <a:ea typeface="HGSｺﾞｼｯｸM" panose="020B0600000000000000" pitchFamily="50" charset="-128"/>
                      </a:endParaRPr>
                    </a:p>
                  </a:txBody>
                  <a:tcPr/>
                </a:tc>
                <a:extLst>
                  <a:ext uri="{0D108BD9-81ED-4DB2-BD59-A6C34878D82A}">
                    <a16:rowId xmlns:a16="http://schemas.microsoft.com/office/drawing/2014/main" val="2129098065"/>
                  </a:ext>
                </a:extLst>
              </a:tr>
            </a:tbl>
          </a:graphicData>
        </a:graphic>
      </p:graphicFrame>
      <p:sp>
        <p:nvSpPr>
          <p:cNvPr id="10" name="テキスト ボックス 9">
            <a:extLst>
              <a:ext uri="{FF2B5EF4-FFF2-40B4-BE49-F238E27FC236}">
                <a16:creationId xmlns:a16="http://schemas.microsoft.com/office/drawing/2014/main" id="{494EF187-BBEA-420A-A64C-9415EAC3224A}"/>
              </a:ext>
            </a:extLst>
          </p:cNvPr>
          <p:cNvSpPr txBox="1"/>
          <p:nvPr/>
        </p:nvSpPr>
        <p:spPr>
          <a:xfrm>
            <a:off x="107504" y="3850859"/>
            <a:ext cx="2303275" cy="307777"/>
          </a:xfrm>
          <a:prstGeom prst="rect">
            <a:avLst/>
          </a:prstGeom>
          <a:noFill/>
        </p:spPr>
        <p:txBody>
          <a:bodyPr wrap="square" rtlCol="0">
            <a:spAutoFit/>
          </a:bodyPr>
          <a:lstStyle/>
          <a:p>
            <a:r>
              <a:rPr kumimoji="1" lang="en-US" altLang="ja-JP" sz="1400" dirty="0">
                <a:latin typeface="HGSｺﾞｼｯｸM" panose="020B0600000000000000" pitchFamily="50" charset="-128"/>
                <a:ea typeface="HGSｺﾞｼｯｸM" panose="020B0600000000000000" pitchFamily="50" charset="-128"/>
              </a:rPr>
              <a:t>〈</a:t>
            </a:r>
            <a:r>
              <a:rPr kumimoji="1" lang="ja-JP" altLang="en-US" sz="1400" dirty="0">
                <a:latin typeface="HGSｺﾞｼｯｸM" panose="020B0600000000000000" pitchFamily="50" charset="-128"/>
                <a:ea typeface="HGSｺﾞｼｯｸM" panose="020B0600000000000000" pitchFamily="50" charset="-128"/>
              </a:rPr>
              <a:t>マネジャーの業務</a:t>
            </a:r>
            <a:r>
              <a:rPr kumimoji="1" lang="en-US" altLang="ja-JP" sz="1400" dirty="0">
                <a:latin typeface="HGSｺﾞｼｯｸM" panose="020B0600000000000000" pitchFamily="50" charset="-128"/>
                <a:ea typeface="HGSｺﾞｼｯｸM" panose="020B0600000000000000" pitchFamily="50" charset="-128"/>
              </a:rPr>
              <a:t>〉</a:t>
            </a:r>
            <a:endParaRPr kumimoji="1" lang="ja-JP" altLang="en-US" sz="1400" dirty="0">
              <a:latin typeface="HGSｺﾞｼｯｸM" panose="020B0600000000000000" pitchFamily="50" charset="-128"/>
              <a:ea typeface="HGSｺﾞｼｯｸM" panose="020B0600000000000000" pitchFamily="50" charset="-128"/>
            </a:endParaRPr>
          </a:p>
        </p:txBody>
      </p:sp>
      <p:sp>
        <p:nvSpPr>
          <p:cNvPr id="11" name="正方形/長方形 10">
            <a:extLst>
              <a:ext uri="{FF2B5EF4-FFF2-40B4-BE49-F238E27FC236}">
                <a16:creationId xmlns:a16="http://schemas.microsoft.com/office/drawing/2014/main" id="{50F011E1-B6DF-41D5-B4F5-31F080B76D3C}"/>
              </a:ext>
            </a:extLst>
          </p:cNvPr>
          <p:cNvSpPr/>
          <p:nvPr/>
        </p:nvSpPr>
        <p:spPr>
          <a:xfrm>
            <a:off x="8028385" y="150099"/>
            <a:ext cx="928544" cy="52322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資料３</a:t>
            </a:r>
          </a:p>
        </p:txBody>
      </p:sp>
    </p:spTree>
    <p:extLst>
      <p:ext uri="{BB962C8B-B14F-4D97-AF65-F5344CB8AC3E}">
        <p14:creationId xmlns:p14="http://schemas.microsoft.com/office/powerpoint/2010/main" val="964096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21803" y="159176"/>
            <a:ext cx="7812361" cy="523220"/>
          </a:xfrm>
          <a:prstGeom prst="rect">
            <a:avLst/>
          </a:prstGeom>
          <a:solidFill>
            <a:schemeClr val="bg1"/>
          </a:solidFill>
          <a:ln w="73025" cmpd="dbl">
            <a:noFill/>
          </a:ln>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8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発達障がい者地域支援力向上事業の背景</a:t>
            </a:r>
            <a:endParaRPr lang="en-US" altLang="ja-JP" sz="28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327233" y="3704832"/>
            <a:ext cx="8205207" cy="3108544"/>
            <a:chOff x="-391941" y="4074867"/>
            <a:chExt cx="8614487" cy="2607504"/>
          </a:xfrm>
        </p:grpSpPr>
        <p:sp>
          <p:nvSpPr>
            <p:cNvPr id="3" name="角丸四角形 2"/>
            <p:cNvSpPr/>
            <p:nvPr/>
          </p:nvSpPr>
          <p:spPr>
            <a:xfrm>
              <a:off x="-391941" y="4074867"/>
              <a:ext cx="8614487" cy="2607503"/>
            </a:xfrm>
            <a:prstGeom prst="roundRect">
              <a:avLst>
                <a:gd name="adj" fmla="val 807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正方形/長方形 7"/>
            <p:cNvSpPr/>
            <p:nvPr/>
          </p:nvSpPr>
          <p:spPr>
            <a:xfrm>
              <a:off x="-98878" y="4074868"/>
              <a:ext cx="8162232" cy="2607503"/>
            </a:xfrm>
            <a:prstGeom prst="rect">
              <a:avLst/>
            </a:prstGeom>
            <a:ln w="12700">
              <a:noFill/>
            </a:ln>
          </p:spPr>
          <p:txBody>
            <a:bodyPr wrap="square">
              <a:spAutoFit/>
            </a:bodyPr>
            <a:lstStyle/>
            <a:p>
              <a:pPr algn="just"/>
              <a:r>
                <a:rPr lang="ja-JP" altLang="en-US" b="1" kern="100" dirty="0" err="1">
                  <a:latin typeface="Meiryo UI" panose="020B0604030504040204" pitchFamily="50" charset="-128"/>
                  <a:ea typeface="Meiryo UI" panose="020B0604030504040204" pitchFamily="50" charset="-128"/>
                  <a:cs typeface="Times New Roman" panose="02020603050405020304" pitchFamily="18" charset="0"/>
                </a:rPr>
                <a:t>発達障がい</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児者支援体制整備検討部会　提言</a:t>
              </a:r>
              <a:endParaRPr lang="en-US" altLang="ja-JP" b="1" kern="100" dirty="0">
                <a:latin typeface="Meiryo UI" panose="020B0604030504040204" pitchFamily="50" charset="-128"/>
                <a:ea typeface="Meiryo UI" panose="020B0604030504040204" pitchFamily="50" charset="-128"/>
                <a:cs typeface="Times New Roman" panose="02020603050405020304" pitchFamily="18" charset="0"/>
              </a:endParaRPr>
            </a:p>
            <a:p>
              <a:pPr algn="just"/>
              <a:endParaRPr lang="en-US" altLang="ja-JP" sz="800" b="1" kern="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endParaRPr>
            </a:p>
            <a:p>
              <a:pPr algn="just"/>
              <a:r>
                <a:rPr lang="ja-JP" altLang="en-US" kern="100" dirty="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〇 「</a:t>
              </a:r>
              <a:r>
                <a:rPr lang="en-US" altLang="ja-JP" kern="100" dirty="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8050</a:t>
              </a:r>
              <a:r>
                <a:rPr lang="ja-JP" altLang="en-US" kern="100" dirty="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問題」や「教育と福祉の連携」</a:t>
              </a:r>
              <a:endParaRPr lang="en-US" altLang="ja-JP" kern="100" dirty="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r>
                <a:rPr lang="ja-JP" altLang="en-US" kern="100" dirty="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〇 就労や子育てなど、多様なニーズのある大人への支援</a:t>
              </a:r>
              <a:endParaRPr lang="en-US" altLang="ja-JP"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r>
                <a:rPr lang="ja-JP" altLang="en-US" kern="100" dirty="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〇 発達障がいは未診断であるが、特性により困り感がある方への支援</a:t>
              </a:r>
              <a:endParaRPr lang="en-US" altLang="ja-JP" kern="100" dirty="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r>
                <a:rPr lang="ja-JP" altLang="en-US" kern="100" dirty="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　　（発達障がいと診断された人に比べて支援が入りにくく、生きづらさや困り感</a:t>
              </a:r>
              <a:endParaRPr lang="en-US" altLang="ja-JP" kern="100" dirty="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r>
                <a:rPr lang="ja-JP" altLang="en-US" kern="100" dirty="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　　 の解消が難しい。このため、より深刻なケースに陥らないよう、 「困っている」</a:t>
              </a:r>
              <a:endParaRPr lang="en-US" altLang="ja-JP" kern="100" dirty="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r>
                <a:rPr lang="ja-JP" altLang="en-US" kern="100" dirty="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　　という現実に着目し、必要な支援が行われるよう関係機関が連携して取り組む</a:t>
              </a:r>
              <a:endParaRPr lang="en-US" altLang="ja-JP" kern="100" dirty="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r>
                <a:rPr lang="ja-JP" altLang="en-US" kern="100" dirty="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　　ことが必要。）</a:t>
              </a:r>
              <a:endParaRPr lang="en-US" altLang="ja-JP" kern="100" dirty="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endParaRPr lang="en-US" altLang="ja-JP" sz="800" kern="100" dirty="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r>
                <a:rPr lang="ja-JP" altLang="en-US" b="1" dirty="0">
                  <a:latin typeface="Meiryo UI" panose="020B0604030504040204" pitchFamily="50" charset="-128"/>
                  <a:ea typeface="Meiryo UI" panose="020B0604030504040204" pitchFamily="50" charset="-128"/>
                </a:rPr>
                <a:t>⇒</a:t>
              </a:r>
              <a:r>
                <a:rPr lang="ja-JP" altLang="ja-JP" b="1" dirty="0">
                  <a:latin typeface="Meiryo UI" panose="020B0604030504040204" pitchFamily="50" charset="-128"/>
                  <a:ea typeface="Meiryo UI" panose="020B0604030504040204" pitchFamily="50" charset="-128"/>
                </a:rPr>
                <a:t>障がいの分野に留まらず、</a:t>
              </a:r>
              <a:r>
                <a:rPr lang="ja-JP" altLang="en-US" b="1" dirty="0">
                  <a:latin typeface="Meiryo UI" panose="020B0604030504040204" pitchFamily="50" charset="-128"/>
                  <a:ea typeface="Meiryo UI" panose="020B0604030504040204" pitchFamily="50" charset="-128"/>
                </a:rPr>
                <a:t>保健、</a:t>
              </a:r>
              <a:r>
                <a:rPr lang="ja-JP" altLang="ja-JP" b="1" dirty="0">
                  <a:latin typeface="Meiryo UI" panose="020B0604030504040204" pitchFamily="50" charset="-128"/>
                  <a:ea typeface="Meiryo UI" panose="020B0604030504040204" pitchFamily="50" charset="-128"/>
                </a:rPr>
                <a:t>子育て、</a:t>
              </a:r>
              <a:r>
                <a:rPr lang="ja-JP" altLang="en-US" b="1" dirty="0">
                  <a:latin typeface="Meiryo UI" panose="020B0604030504040204" pitchFamily="50" charset="-128"/>
                  <a:ea typeface="Meiryo UI" panose="020B0604030504040204" pitchFamily="50" charset="-128"/>
                </a:rPr>
                <a:t>教育</a:t>
              </a:r>
              <a:r>
                <a:rPr lang="ja-JP" altLang="ja-JP" b="1" dirty="0">
                  <a:latin typeface="Meiryo UI" panose="020B0604030504040204" pitchFamily="50" charset="-128"/>
                  <a:ea typeface="Meiryo UI" panose="020B0604030504040204" pitchFamily="50" charset="-128"/>
                </a:rPr>
                <a:t>、労働</a:t>
              </a:r>
              <a:r>
                <a:rPr lang="ja-JP" altLang="en-US" b="1" dirty="0">
                  <a:latin typeface="Meiryo UI" panose="020B0604030504040204" pitchFamily="50" charset="-128"/>
                  <a:ea typeface="Meiryo UI" panose="020B0604030504040204" pitchFamily="50" charset="-128"/>
                </a:rPr>
                <a:t>、介護</a:t>
              </a:r>
              <a:r>
                <a:rPr lang="ja-JP" altLang="ja-JP" b="1" dirty="0">
                  <a:latin typeface="Meiryo UI" panose="020B0604030504040204" pitchFamily="50" charset="-128"/>
                  <a:ea typeface="Meiryo UI" panose="020B0604030504040204" pitchFamily="50" charset="-128"/>
                </a:rPr>
                <a:t>など、多分野</a:t>
              </a:r>
              <a:endParaRPr lang="en-US" altLang="ja-JP" b="1" dirty="0">
                <a:latin typeface="Meiryo UI" panose="020B0604030504040204" pitchFamily="50" charset="-128"/>
                <a:ea typeface="Meiryo UI" panose="020B0604030504040204" pitchFamily="50" charset="-128"/>
              </a:endParaRPr>
            </a:p>
            <a:p>
              <a:pPr algn="just"/>
              <a:r>
                <a:rPr lang="ja-JP" altLang="en-US" b="1" dirty="0">
                  <a:latin typeface="Meiryo UI" panose="020B0604030504040204" pitchFamily="50" charset="-128"/>
                  <a:ea typeface="Meiryo UI" panose="020B0604030504040204" pitchFamily="50" charset="-128"/>
                </a:rPr>
                <a:t>　　</a:t>
              </a:r>
              <a:r>
                <a:rPr lang="ja-JP" altLang="ja-JP" b="1" dirty="0">
                  <a:latin typeface="Meiryo UI" panose="020B0604030504040204" pitchFamily="50" charset="-128"/>
                  <a:ea typeface="Meiryo UI" panose="020B0604030504040204" pitchFamily="50" charset="-128"/>
                </a:rPr>
                <a:t>に</a:t>
              </a:r>
              <a:r>
                <a:rPr lang="ja-JP" altLang="en-US" b="1" dirty="0">
                  <a:latin typeface="Meiryo UI" panose="020B0604030504040204" pitchFamily="50" charset="-128"/>
                  <a:ea typeface="Meiryo UI" panose="020B0604030504040204" pitchFamily="50" charset="-128"/>
                </a:rPr>
                <a:t>おいて、早期に気づき、適切な支援につなげられる体制づくりが必要</a:t>
              </a:r>
              <a:endParaRPr lang="en-US" altLang="ja-JP" b="1" kern="100" dirty="0">
                <a:latin typeface="Meiryo UI" panose="020B0604030504040204" pitchFamily="50" charset="-128"/>
                <a:ea typeface="Meiryo UI" panose="020B0604030504040204" pitchFamily="50" charset="-128"/>
                <a:cs typeface="Times New Roman" panose="02020603050405020304" pitchFamily="18" charset="0"/>
              </a:endParaRPr>
            </a:p>
          </p:txBody>
        </p:sp>
      </p:grpSp>
      <p:grpSp>
        <p:nvGrpSpPr>
          <p:cNvPr id="10" name="グループ化 9"/>
          <p:cNvGrpSpPr/>
          <p:nvPr/>
        </p:nvGrpSpPr>
        <p:grpSpPr>
          <a:xfrm>
            <a:off x="434251" y="1008598"/>
            <a:ext cx="8382516" cy="2708434"/>
            <a:chOff x="97654" y="1696787"/>
            <a:chExt cx="8382516" cy="5950372"/>
          </a:xfrm>
        </p:grpSpPr>
        <p:sp>
          <p:nvSpPr>
            <p:cNvPr id="28" name="正方形/長方形 27"/>
            <p:cNvSpPr/>
            <p:nvPr/>
          </p:nvSpPr>
          <p:spPr>
            <a:xfrm>
              <a:off x="97654" y="1696787"/>
              <a:ext cx="8382516" cy="5950372"/>
            </a:xfrm>
            <a:prstGeom prst="rect">
              <a:avLst/>
            </a:prstGeom>
            <a:ln w="12700">
              <a:noFill/>
            </a:ln>
          </p:spPr>
          <p:txBody>
            <a:bodyPr wrap="square">
              <a:spAutoFit/>
            </a:bodyPr>
            <a:lstStyle/>
            <a:p>
              <a:pPr algn="just"/>
              <a:r>
                <a:rPr lang="ja-JP" altLang="en-US" sz="1700" kern="100" dirty="0">
                  <a:latin typeface="HGPｺﾞｼｯｸM" panose="020B0600000000000000" pitchFamily="50" charset="-128"/>
                  <a:ea typeface="HGPｺﾞｼｯｸM" panose="020B0600000000000000" pitchFamily="50" charset="-128"/>
                  <a:cs typeface="Times New Roman" panose="02020603050405020304" pitchFamily="18" charset="0"/>
                </a:rPr>
                <a:t>　大阪府では、市町村の</a:t>
              </a:r>
              <a:r>
                <a:rPr lang="ja-JP" altLang="en-US" sz="1700" kern="100" dirty="0" err="1">
                  <a:latin typeface="HGPｺﾞｼｯｸM" panose="020B0600000000000000" pitchFamily="50" charset="-128"/>
                  <a:ea typeface="HGPｺﾞｼｯｸM" panose="020B0600000000000000" pitchFamily="50" charset="-128"/>
                  <a:cs typeface="Times New Roman" panose="02020603050405020304" pitchFamily="18" charset="0"/>
                </a:rPr>
                <a:t>発達障がい</a:t>
              </a:r>
              <a:r>
                <a:rPr lang="ja-JP" altLang="en-US" sz="1700" kern="100" dirty="0">
                  <a:latin typeface="HGPｺﾞｼｯｸM" panose="020B0600000000000000" pitchFamily="50" charset="-128"/>
                  <a:ea typeface="HGPｺﾞｼｯｸM" panose="020B0600000000000000" pitchFamily="50" charset="-128"/>
                  <a:cs typeface="Times New Roman" panose="02020603050405020304" pitchFamily="18" charset="0"/>
                </a:rPr>
                <a:t>児者支援の支援体制の構築を進めるため、</a:t>
              </a:r>
              <a:endParaRPr lang="en-US" altLang="ja-JP" sz="17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r>
                <a:rPr lang="ja-JP" altLang="en-US" sz="1700" kern="100" dirty="0">
                  <a:latin typeface="HGPｺﾞｼｯｸM" panose="020B0600000000000000" pitchFamily="50" charset="-128"/>
                  <a:ea typeface="HGPｺﾞｼｯｸM" panose="020B0600000000000000" pitchFamily="50" charset="-128"/>
                  <a:cs typeface="Times New Roman" panose="02020603050405020304" pitchFamily="18" charset="0"/>
                </a:rPr>
                <a:t>　平成</a:t>
              </a:r>
              <a:r>
                <a:rPr lang="en-US" altLang="ja-JP" sz="1700" kern="100" dirty="0">
                  <a:latin typeface="HGPｺﾞｼｯｸM" panose="020B0600000000000000" pitchFamily="50" charset="-128"/>
                  <a:ea typeface="HGPｺﾞｼｯｸM" panose="020B0600000000000000" pitchFamily="50" charset="-128"/>
                  <a:cs typeface="Times New Roman" panose="02020603050405020304" pitchFamily="18" charset="0"/>
                </a:rPr>
                <a:t>28</a:t>
              </a:r>
              <a:r>
                <a:rPr lang="ja-JP" altLang="en-US" sz="1700" kern="100" dirty="0">
                  <a:latin typeface="HGPｺﾞｼｯｸM" panose="020B0600000000000000" pitchFamily="50" charset="-128"/>
                  <a:ea typeface="HGPｺﾞｼｯｸM" panose="020B0600000000000000" pitchFamily="50" charset="-128"/>
                  <a:cs typeface="Times New Roman" panose="02020603050405020304" pitchFamily="18" charset="0"/>
                </a:rPr>
                <a:t>年～令和２年の間、</a:t>
              </a:r>
              <a:r>
                <a:rPr lang="ja-JP" altLang="ja-JP" sz="1700" kern="100" dirty="0" err="1">
                  <a:latin typeface="HGPｺﾞｼｯｸM" panose="020B0600000000000000" pitchFamily="50" charset="-128"/>
                  <a:ea typeface="HGPｺﾞｼｯｸM" panose="020B0600000000000000" pitchFamily="50" charset="-128"/>
                  <a:cs typeface="Times New Roman" panose="02020603050405020304" pitchFamily="18" charset="0"/>
                </a:rPr>
                <a:t>発達障がい</a:t>
              </a:r>
              <a:r>
                <a:rPr lang="ja-JP" altLang="ja-JP" sz="1700" kern="100" dirty="0">
                  <a:latin typeface="HGPｺﾞｼｯｸM" panose="020B0600000000000000" pitchFamily="50" charset="-128"/>
                  <a:ea typeface="HGPｺﾞｼｯｸM" panose="020B0600000000000000" pitchFamily="50" charset="-128"/>
                  <a:cs typeface="Times New Roman" panose="02020603050405020304" pitchFamily="18" charset="0"/>
                </a:rPr>
                <a:t>者支援センター</a:t>
              </a:r>
              <a:r>
                <a:rPr lang="ja-JP" altLang="en-US" sz="17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700" kern="100" dirty="0">
                  <a:latin typeface="HGPｺﾞｼｯｸM" panose="020B0600000000000000" pitchFamily="50" charset="-128"/>
                  <a:ea typeface="HGPｺﾞｼｯｸM" panose="020B0600000000000000" pitchFamily="50" charset="-128"/>
                  <a:cs typeface="Times New Roman" panose="02020603050405020304" pitchFamily="18" charset="0"/>
                </a:rPr>
                <a:t>アクトおおさか</a:t>
              </a:r>
              <a:r>
                <a:rPr lang="ja-JP" altLang="en-US" sz="1700" kern="100" dirty="0">
                  <a:latin typeface="HGPｺﾞｼｯｸM" panose="020B0600000000000000" pitchFamily="50" charset="-128"/>
                  <a:ea typeface="HGPｺﾞｼｯｸM" panose="020B0600000000000000" pitchFamily="50" charset="-128"/>
                  <a:cs typeface="Times New Roman" panose="02020603050405020304" pitchFamily="18" charset="0"/>
                </a:rPr>
                <a:t>）に配置する</a:t>
              </a:r>
              <a:endParaRPr lang="en-US" altLang="ja-JP" sz="17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r>
                <a:rPr lang="ja-JP" altLang="en-US" sz="1700" b="1"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7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700" b="1" kern="100" dirty="0">
                  <a:latin typeface="Meiryo UI" panose="020B0604030504040204" pitchFamily="50" charset="-128"/>
                  <a:ea typeface="Meiryo UI" panose="020B0604030504040204" pitchFamily="50" charset="-128"/>
                  <a:cs typeface="Times New Roman" panose="02020603050405020304" pitchFamily="18" charset="0"/>
                </a:rPr>
                <a:t>発達障がい者地域支援マネージャー</a:t>
              </a:r>
              <a:r>
                <a:rPr lang="ja-JP" altLang="en-US" sz="17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700" kern="100" dirty="0">
                  <a:latin typeface="Meiryo UI" panose="020B0604030504040204" pitchFamily="50" charset="-128"/>
                  <a:ea typeface="Meiryo UI" panose="020B0604030504040204" pitchFamily="50" charset="-128"/>
                  <a:cs typeface="Times New Roman" panose="02020603050405020304" pitchFamily="18" charset="0"/>
                </a:rPr>
                <a:t>を</a:t>
              </a:r>
              <a:r>
                <a:rPr lang="ja-JP" altLang="ja-JP" sz="1700" kern="100" dirty="0">
                  <a:latin typeface="HGPｺﾞｼｯｸM" panose="020B0600000000000000" pitchFamily="50" charset="-128"/>
                  <a:ea typeface="HGPｺﾞｼｯｸM" panose="020B0600000000000000" pitchFamily="50" charset="-128"/>
                  <a:cs typeface="Times New Roman" panose="02020603050405020304" pitchFamily="18" charset="0"/>
                </a:rPr>
                <a:t>市町村</a:t>
              </a:r>
              <a:r>
                <a:rPr lang="ja-JP" altLang="en-US" sz="1700" kern="100" dirty="0">
                  <a:latin typeface="HGPｺﾞｼｯｸM" panose="020B0600000000000000" pitchFamily="50" charset="-128"/>
                  <a:ea typeface="HGPｺﾞｼｯｸM" panose="020B0600000000000000" pitchFamily="50" charset="-128"/>
                  <a:cs typeface="Times New Roman" panose="02020603050405020304" pitchFamily="18" charset="0"/>
                </a:rPr>
                <a:t>の障がい者自立支援協議会に</a:t>
              </a:r>
              <a:r>
                <a:rPr lang="ja-JP" altLang="ja-JP" sz="1700" kern="100" dirty="0">
                  <a:latin typeface="HGPｺﾞｼｯｸM" panose="020B0600000000000000" pitchFamily="50" charset="-128"/>
                  <a:ea typeface="HGPｺﾞｼｯｸM" panose="020B0600000000000000" pitchFamily="50" charset="-128"/>
                  <a:cs typeface="Times New Roman" panose="02020603050405020304" pitchFamily="18" charset="0"/>
                </a:rPr>
                <a:t>派遣</a:t>
              </a:r>
              <a:r>
                <a:rPr lang="ja-JP" altLang="en-US" sz="17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endParaRPr lang="en-US" altLang="ja-JP" sz="17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endParaRPr lang="en-US" altLang="ja-JP" sz="14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r>
                <a:rPr lang="ja-JP" altLang="en-US" sz="170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ja-JP" sz="1700" kern="100" dirty="0" err="1">
                  <a:latin typeface="HGPｺﾞｼｯｸM" panose="020B0600000000000000" pitchFamily="50" charset="-128"/>
                  <a:ea typeface="HGPｺﾞｼｯｸM" panose="020B0600000000000000" pitchFamily="50" charset="-128"/>
                  <a:cs typeface="Times New Roman" panose="02020603050405020304" pitchFamily="18" charset="0"/>
                </a:rPr>
                <a:t>発達障がい</a:t>
              </a:r>
              <a:r>
                <a:rPr lang="ja-JP" altLang="ja-JP" sz="1700" kern="100" dirty="0">
                  <a:latin typeface="HGPｺﾞｼｯｸM" panose="020B0600000000000000" pitchFamily="50" charset="-128"/>
                  <a:ea typeface="HGPｺﾞｼｯｸM" panose="020B0600000000000000" pitchFamily="50" charset="-128"/>
                  <a:cs typeface="Times New Roman" panose="02020603050405020304" pitchFamily="18" charset="0"/>
                </a:rPr>
                <a:t>者地域支援マネージャー</a:t>
              </a:r>
              <a:r>
                <a:rPr lang="ja-JP" altLang="en-US" sz="1700" kern="100" dirty="0">
                  <a:latin typeface="HGPｺﾞｼｯｸM" panose="020B0600000000000000" pitchFamily="50" charset="-128"/>
                  <a:ea typeface="HGPｺﾞｼｯｸM" panose="020B0600000000000000" pitchFamily="50" charset="-128"/>
                  <a:cs typeface="Times New Roman" panose="02020603050405020304" pitchFamily="18" charset="0"/>
                </a:rPr>
                <a:t>」を派遣した市町村では、「支援力が向上した」、</a:t>
              </a:r>
              <a:endParaRPr lang="en-US" altLang="ja-JP" sz="17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r>
                <a:rPr lang="ja-JP" altLang="en-US" sz="1700" kern="100" dirty="0">
                  <a:latin typeface="HGPｺﾞｼｯｸM" panose="020B0600000000000000" pitchFamily="50" charset="-128"/>
                  <a:ea typeface="HGPｺﾞｼｯｸM" panose="020B0600000000000000" pitchFamily="50" charset="-128"/>
                  <a:cs typeface="Times New Roman" panose="02020603050405020304" pitchFamily="18" charset="0"/>
                </a:rPr>
                <a:t>「体制整備が進んだ」といった効果が見られた。</a:t>
              </a:r>
              <a:endParaRPr lang="en-US" altLang="ja-JP" sz="17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r>
                <a:rPr lang="ja-JP" altLang="en-US" sz="1700" kern="100" dirty="0">
                  <a:latin typeface="HGPｺﾞｼｯｸM" panose="020B0600000000000000" pitchFamily="50" charset="-128"/>
                  <a:ea typeface="HGPｺﾞｼｯｸM" panose="020B0600000000000000" pitchFamily="50" charset="-128"/>
                  <a:cs typeface="Times New Roman" panose="02020603050405020304" pitchFamily="18" charset="0"/>
                </a:rPr>
                <a:t>　しかし、継続した</a:t>
              </a:r>
              <a:r>
                <a:rPr lang="ja-JP" altLang="ja-JP" sz="1700" kern="100" dirty="0">
                  <a:latin typeface="HGPｺﾞｼｯｸM" panose="020B0600000000000000" pitchFamily="50" charset="-128"/>
                  <a:ea typeface="HGPｺﾞｼｯｸM" panose="020B0600000000000000" pitchFamily="50" charset="-128"/>
                  <a:cs typeface="Times New Roman" panose="02020603050405020304" pitchFamily="18" charset="0"/>
                </a:rPr>
                <a:t>地域支援マネージャー</a:t>
              </a:r>
              <a:r>
                <a:rPr lang="ja-JP" altLang="en-US" sz="1700" kern="100" dirty="0">
                  <a:latin typeface="HGPｺﾞｼｯｸM" panose="020B0600000000000000" pitchFamily="50" charset="-128"/>
                  <a:ea typeface="HGPｺﾞｼｯｸM" panose="020B0600000000000000" pitchFamily="50" charset="-128"/>
                  <a:cs typeface="Times New Roman" panose="02020603050405020304" pitchFamily="18" charset="0"/>
                </a:rPr>
                <a:t>によるバックアップを希望する市町村は多い。</a:t>
              </a:r>
              <a:endParaRPr lang="en-US" altLang="ja-JP" sz="17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r>
                <a:rPr lang="ja-JP" altLang="en-US" sz="1700" kern="100" dirty="0">
                  <a:latin typeface="HGPｺﾞｼｯｸM" panose="020B0600000000000000" pitchFamily="50" charset="-128"/>
                  <a:ea typeface="HGPｺﾞｼｯｸM" panose="020B0600000000000000" pitchFamily="50" charset="-128"/>
                  <a:cs typeface="Times New Roman" panose="02020603050405020304" pitchFamily="18" charset="0"/>
                </a:rPr>
                <a:t>　また、発達障がい児者支援体制整備検討部会において、障がい福祉分野にとどまらない、下記のような新たな課題について提言がなされており、第５次大阪府障がい者計画においても対応が求められている。</a:t>
              </a:r>
              <a:endParaRPr lang="en-US" altLang="ja-JP" sz="17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p:txBody>
        </p:sp>
        <p:sp>
          <p:nvSpPr>
            <p:cNvPr id="9" name="下矢印 8"/>
            <p:cNvSpPr/>
            <p:nvPr/>
          </p:nvSpPr>
          <p:spPr>
            <a:xfrm>
              <a:off x="3515323" y="3533958"/>
              <a:ext cx="576064" cy="5420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 name="ホームベース 10"/>
          <p:cNvSpPr/>
          <p:nvPr/>
        </p:nvSpPr>
        <p:spPr>
          <a:xfrm>
            <a:off x="434251" y="720323"/>
            <a:ext cx="1440160" cy="323415"/>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事業の背景</a:t>
            </a:r>
            <a:endParaRPr lang="en-US" altLang="ja-JP"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 name="スライド番号プレースホルダー 1"/>
          <p:cNvSpPr>
            <a:spLocks noGrp="1"/>
          </p:cNvSpPr>
          <p:nvPr>
            <p:ph type="sldNum" sz="quarter" idx="12"/>
          </p:nvPr>
        </p:nvSpPr>
        <p:spPr>
          <a:xfrm>
            <a:off x="6996191" y="6492875"/>
            <a:ext cx="2133600" cy="365125"/>
          </a:xfrm>
        </p:spPr>
        <p:txBody>
          <a:bodyPr/>
          <a:lstStyle/>
          <a:p>
            <a:fld id="{FF60B22D-D2F9-4B4D-BB8F-8FF5B58FDE8A}" type="slidenum">
              <a:rPr kumimoji="1" lang="ja-JP" altLang="en-US" smtClean="0"/>
              <a:t>2</a:t>
            </a:fld>
            <a:endParaRPr kumimoji="1" lang="ja-JP" altLang="en-US" dirty="0"/>
          </a:p>
        </p:txBody>
      </p:sp>
    </p:spTree>
    <p:extLst>
      <p:ext uri="{BB962C8B-B14F-4D97-AF65-F5344CB8AC3E}">
        <p14:creationId xmlns:p14="http://schemas.microsoft.com/office/powerpoint/2010/main" val="1822658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53246" y="116632"/>
            <a:ext cx="7812361" cy="584775"/>
          </a:xfrm>
          <a:prstGeom prst="rect">
            <a:avLst/>
          </a:prstGeom>
          <a:solidFill>
            <a:schemeClr val="bg1"/>
          </a:solidFill>
          <a:ln w="73025" cmpd="dbl">
            <a:noFill/>
          </a:ln>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3200" b="1" dirty="0" err="1">
                <a:solidFill>
                  <a:srgbClr val="0070C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32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者地域支援力向上事業の内容</a:t>
            </a:r>
          </a:p>
        </p:txBody>
      </p:sp>
      <p:sp>
        <p:nvSpPr>
          <p:cNvPr id="28" name="正方形/長方形 27"/>
          <p:cNvSpPr/>
          <p:nvPr/>
        </p:nvSpPr>
        <p:spPr>
          <a:xfrm>
            <a:off x="323528" y="1191497"/>
            <a:ext cx="8568952" cy="5509200"/>
          </a:xfrm>
          <a:prstGeom prst="rect">
            <a:avLst/>
          </a:prstGeom>
          <a:ln w="12700">
            <a:noFill/>
          </a:ln>
        </p:spPr>
        <p:txBody>
          <a:bodyPr wrap="square">
            <a:spAutoFit/>
          </a:bodyPr>
          <a:lstStyle/>
          <a:p>
            <a:pPr algn="just"/>
            <a:r>
              <a:rPr lang="ja-JP" altLang="en-US" sz="1900" kern="100" dirty="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ja-JP" sz="1900" kern="100" dirty="0" err="1">
                <a:latin typeface="HGPｺﾞｼｯｸM" panose="020B0600000000000000" pitchFamily="50" charset="-128"/>
                <a:ea typeface="HGPｺﾞｼｯｸM" panose="020B0600000000000000" pitchFamily="50" charset="-128"/>
                <a:cs typeface="Times New Roman" panose="02020603050405020304" pitchFamily="18" charset="0"/>
              </a:rPr>
              <a:t>発達障がい</a:t>
            </a:r>
            <a:r>
              <a:rPr lang="ja-JP" altLang="ja-JP" sz="1900" kern="100" dirty="0">
                <a:latin typeface="HGPｺﾞｼｯｸM" panose="020B0600000000000000" pitchFamily="50" charset="-128"/>
                <a:ea typeface="HGPｺﾞｼｯｸM" panose="020B0600000000000000" pitchFamily="50" charset="-128"/>
                <a:cs typeface="Times New Roman" panose="02020603050405020304" pitchFamily="18" charset="0"/>
              </a:rPr>
              <a:t>者支援センター</a:t>
            </a:r>
            <a:r>
              <a:rPr lang="ja-JP" altLang="en-US" sz="190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ja-JP" sz="1900" kern="100" dirty="0">
                <a:latin typeface="HGPｺﾞｼｯｸM" panose="020B0600000000000000" pitchFamily="50" charset="-128"/>
                <a:ea typeface="HGPｺﾞｼｯｸM" panose="020B0600000000000000" pitchFamily="50" charset="-128"/>
                <a:cs typeface="Times New Roman" panose="02020603050405020304" pitchFamily="18" charset="0"/>
              </a:rPr>
              <a:t>アクトおおさか</a:t>
            </a:r>
            <a:r>
              <a:rPr lang="ja-JP" altLang="en-US" sz="1900" kern="100" dirty="0">
                <a:latin typeface="HGPｺﾞｼｯｸM" panose="020B0600000000000000" pitchFamily="50" charset="-128"/>
                <a:ea typeface="HGPｺﾞｼｯｸM" panose="020B0600000000000000" pitchFamily="50" charset="-128"/>
                <a:cs typeface="Times New Roman" panose="02020603050405020304" pitchFamily="18" charset="0"/>
              </a:rPr>
              <a:t>）に配置する</a:t>
            </a:r>
            <a:r>
              <a:rPr lang="ja-JP" altLang="ja-JP" sz="1900" kern="100" dirty="0">
                <a:latin typeface="HGPｺﾞｼｯｸM" panose="020B0600000000000000" pitchFamily="50" charset="-128"/>
                <a:ea typeface="HGPｺﾞｼｯｸM" panose="020B0600000000000000" pitchFamily="50" charset="-128"/>
                <a:cs typeface="Times New Roman" panose="02020603050405020304" pitchFamily="18" charset="0"/>
              </a:rPr>
              <a:t>発達障がい者地域支援マネージャー</a:t>
            </a:r>
            <a:r>
              <a:rPr lang="ja-JP" altLang="en-US" sz="1900" kern="100" dirty="0">
                <a:latin typeface="HGPｺﾞｼｯｸM" panose="020B0600000000000000" pitchFamily="50" charset="-128"/>
                <a:ea typeface="HGPｺﾞｼｯｸM" panose="020B0600000000000000" pitchFamily="50" charset="-128"/>
                <a:cs typeface="Times New Roman" panose="02020603050405020304" pitchFamily="18" charset="0"/>
              </a:rPr>
              <a:t>（国の発達障害者地域支援マネジャー研修会受講者）</a:t>
            </a:r>
            <a:r>
              <a:rPr lang="ja-JP" altLang="ja-JP" sz="1900" kern="100" dirty="0">
                <a:latin typeface="HGPｺﾞｼｯｸM" panose="020B0600000000000000" pitchFamily="50" charset="-128"/>
                <a:ea typeface="HGPｺﾞｼｯｸM" panose="020B0600000000000000" pitchFamily="50" charset="-128"/>
                <a:cs typeface="Times New Roman" panose="02020603050405020304" pitchFamily="18" charset="0"/>
              </a:rPr>
              <a:t>を市町村に派遣</a:t>
            </a:r>
            <a:r>
              <a:rPr lang="ja-JP" altLang="en-US" sz="1900" kern="100" dirty="0">
                <a:latin typeface="HGPｺﾞｼｯｸM" panose="020B0600000000000000" pitchFamily="50" charset="-128"/>
                <a:ea typeface="HGPｺﾞｼｯｸM" panose="020B0600000000000000" pitchFamily="50" charset="-128"/>
                <a:cs typeface="Times New Roman" panose="02020603050405020304" pitchFamily="18" charset="0"/>
              </a:rPr>
              <a:t>し、</a:t>
            </a:r>
            <a:r>
              <a:rPr lang="en-US" altLang="ja-JP" sz="1900" kern="100" dirty="0">
                <a:latin typeface="HGPｺﾞｼｯｸM" panose="020B0600000000000000" pitchFamily="50" charset="-128"/>
                <a:ea typeface="HGPｺﾞｼｯｸM" panose="020B0600000000000000" pitchFamily="50" charset="-128"/>
                <a:cs typeface="Times New Roman" panose="02020603050405020304" pitchFamily="18" charset="0"/>
              </a:rPr>
              <a:t>R</a:t>
            </a:r>
            <a:r>
              <a:rPr lang="ja-JP" altLang="en-US" sz="1900" kern="100" dirty="0">
                <a:latin typeface="HGPｺﾞｼｯｸM" panose="020B0600000000000000" pitchFamily="50" charset="-128"/>
                <a:ea typeface="HGPｺﾞｼｯｸM" panose="020B0600000000000000" pitchFamily="50" charset="-128"/>
                <a:cs typeface="Times New Roman" panose="02020603050405020304" pitchFamily="18" charset="0"/>
              </a:rPr>
              <a:t>３～</a:t>
            </a:r>
            <a:r>
              <a:rPr lang="en-US" altLang="ja-JP" sz="1900" kern="100" dirty="0">
                <a:latin typeface="HGPｺﾞｼｯｸM" panose="020B0600000000000000" pitchFamily="50" charset="-128"/>
                <a:ea typeface="HGPｺﾞｼｯｸM" panose="020B0600000000000000" pitchFamily="50" charset="-128"/>
                <a:cs typeface="Times New Roman" panose="02020603050405020304" pitchFamily="18" charset="0"/>
              </a:rPr>
              <a:t>R5</a:t>
            </a:r>
            <a:r>
              <a:rPr lang="ja-JP" altLang="en-US" sz="1900" kern="100" dirty="0">
                <a:latin typeface="HGPｺﾞｼｯｸM" panose="020B0600000000000000" pitchFamily="50" charset="-128"/>
                <a:ea typeface="HGPｺﾞｼｯｸM" panose="020B0600000000000000" pitchFamily="50" charset="-128"/>
                <a:cs typeface="Times New Roman" panose="02020603050405020304" pitchFamily="18" charset="0"/>
              </a:rPr>
              <a:t>の間、以下の業務を実施。</a:t>
            </a:r>
            <a:endParaRPr lang="en-US" altLang="ja-JP" sz="19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endParaRPr lang="en-US" altLang="ja-JP" sz="2000" b="1" u="sng"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lvl="0" algn="just">
              <a:spcAft>
                <a:spcPts val="0"/>
              </a:spcAft>
            </a:pP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①市町村への直接支援（包括的な支援体制づくりへの助言）</a:t>
            </a:r>
          </a:p>
          <a:p>
            <a:pPr algn="just"/>
            <a:r>
              <a:rPr lang="ja-JP" altLang="en-US" sz="1900" kern="100" dirty="0">
                <a:latin typeface="HGPｺﾞｼｯｸM" panose="020B0600000000000000" pitchFamily="50" charset="-128"/>
                <a:ea typeface="HGPｺﾞｼｯｸM" panose="020B0600000000000000" pitchFamily="50" charset="-128"/>
                <a:cs typeface="Times New Roman" panose="02020603050405020304" pitchFamily="18" charset="0"/>
              </a:rPr>
              <a:t>〇 地域支援マネージャーが、市町村（自立支援協議会など）の会議と協働し、</a:t>
            </a:r>
            <a:endParaRPr lang="en-US" altLang="ja-JP" sz="19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r>
              <a:rPr lang="ja-JP" altLang="en-US" sz="1900" kern="100" dirty="0">
                <a:latin typeface="HGPｺﾞｼｯｸM" panose="020B0600000000000000" pitchFamily="50" charset="-128"/>
                <a:ea typeface="HGPｺﾞｼｯｸM" panose="020B0600000000000000" pitchFamily="50" charset="-128"/>
                <a:cs typeface="Times New Roman" panose="02020603050405020304" pitchFamily="18" charset="0"/>
              </a:rPr>
              <a:t>　　課題の整理や、事例検討を通した支援体制についてのコンサルテーションを</a:t>
            </a:r>
            <a:endParaRPr lang="en-US" altLang="ja-JP" sz="19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r>
              <a:rPr lang="ja-JP" altLang="en-US" sz="1900" kern="100" dirty="0">
                <a:latin typeface="HGPｺﾞｼｯｸM" panose="020B0600000000000000" pitchFamily="50" charset="-128"/>
                <a:ea typeface="HGPｺﾞｼｯｸM" panose="020B0600000000000000" pitchFamily="50" charset="-128"/>
                <a:cs typeface="Times New Roman" panose="02020603050405020304" pitchFamily="18" charset="0"/>
              </a:rPr>
              <a:t>　　実施。</a:t>
            </a:r>
            <a:endParaRPr lang="en-US" altLang="ja-JP" sz="19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r>
              <a:rPr lang="ja-JP" altLang="en-US" sz="1900" kern="100" dirty="0">
                <a:latin typeface="HGPｺﾞｼｯｸM" panose="020B0600000000000000" pitchFamily="50" charset="-128"/>
                <a:ea typeface="HGPｺﾞｼｯｸM" panose="020B0600000000000000" pitchFamily="50" charset="-128"/>
                <a:cs typeface="Times New Roman" panose="02020603050405020304" pitchFamily="18" charset="0"/>
              </a:rPr>
              <a:t>〇 課題に即したオーダーメイド型研修を実施。</a:t>
            </a:r>
            <a:r>
              <a:rPr lang="ja-JP" altLang="en-US" sz="1900" kern="100" dirty="0" err="1">
                <a:latin typeface="HGPｺﾞｼｯｸM" panose="020B0600000000000000" pitchFamily="50" charset="-128"/>
                <a:ea typeface="HGPｺﾞｼｯｸM" panose="020B0600000000000000" pitchFamily="50" charset="-128"/>
                <a:cs typeface="Times New Roman" panose="02020603050405020304" pitchFamily="18" charset="0"/>
              </a:rPr>
              <a:t>発達障がい</a:t>
            </a:r>
            <a:r>
              <a:rPr lang="ja-JP" altLang="en-US" sz="1900" kern="100" dirty="0">
                <a:latin typeface="HGPｺﾞｼｯｸM" panose="020B0600000000000000" pitchFamily="50" charset="-128"/>
                <a:ea typeface="HGPｺﾞｼｯｸM" panose="020B0600000000000000" pitchFamily="50" charset="-128"/>
                <a:cs typeface="Times New Roman" panose="02020603050405020304" pitchFamily="18" charset="0"/>
              </a:rPr>
              <a:t>支援の核となる人材を</a:t>
            </a:r>
            <a:endParaRPr lang="en-US" altLang="ja-JP" sz="19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r>
              <a:rPr lang="ja-JP" altLang="en-US" sz="1900" kern="100" dirty="0">
                <a:latin typeface="HGPｺﾞｼｯｸM" panose="020B0600000000000000" pitchFamily="50" charset="-128"/>
                <a:ea typeface="HGPｺﾞｼｯｸM" panose="020B0600000000000000" pitchFamily="50" charset="-128"/>
                <a:cs typeface="Times New Roman" panose="02020603050405020304" pitchFamily="18" charset="0"/>
              </a:rPr>
              <a:t>　　育成する。</a:t>
            </a:r>
            <a:endParaRPr lang="en-US" altLang="ja-JP" sz="19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r>
              <a:rPr lang="ja-JP" altLang="en-US" sz="1900" kern="100" dirty="0">
                <a:latin typeface="HGPｺﾞｼｯｸM" panose="020B0600000000000000" pitchFamily="50" charset="-128"/>
                <a:ea typeface="HGPｺﾞｼｯｸM" panose="020B0600000000000000" pitchFamily="50" charset="-128"/>
                <a:cs typeface="Times New Roman" panose="02020603050405020304" pitchFamily="18" charset="0"/>
              </a:rPr>
              <a:t>〇 育成した人材を中心に、多分野での連携体制を構築し、早期気づきから支援</a:t>
            </a:r>
            <a:endParaRPr lang="en-US" altLang="ja-JP" sz="19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r>
              <a:rPr lang="ja-JP" altLang="en-US" sz="1900" kern="100" dirty="0">
                <a:latin typeface="HGPｺﾞｼｯｸM" panose="020B0600000000000000" pitchFamily="50" charset="-128"/>
                <a:ea typeface="HGPｺﾞｼｯｸM" panose="020B0600000000000000" pitchFamily="50" charset="-128"/>
                <a:cs typeface="Times New Roman" panose="02020603050405020304" pitchFamily="18" charset="0"/>
              </a:rPr>
              <a:t>　　につながるよう、助言を行う。</a:t>
            </a:r>
            <a:endParaRPr lang="en-US" altLang="ja-JP" sz="19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endParaRPr lang="en-US" altLang="ja-JP" sz="10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lvl="0" algn="just">
              <a:spcAft>
                <a:spcPts val="0"/>
              </a:spcAft>
            </a:pPr>
            <a:r>
              <a:rPr lang="ja-JP" altLang="en-US" sz="1900" b="1" kern="100" dirty="0">
                <a:latin typeface="Meiryo UI" panose="020B0604030504040204" pitchFamily="50" charset="-128"/>
                <a:ea typeface="Meiryo UI" panose="020B0604030504040204" pitchFamily="50" charset="-128"/>
                <a:cs typeface="Times New Roman" panose="02020603050405020304" pitchFamily="18" charset="0"/>
              </a:rPr>
              <a:t>②府域全体への支援（好事例の発信）</a:t>
            </a:r>
            <a:endParaRPr lang="ja-JP" altLang="ja-JP" sz="19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900" kern="100" dirty="0">
                <a:latin typeface="HGPｺﾞｼｯｸM" panose="020B0600000000000000" pitchFamily="50" charset="-128"/>
                <a:ea typeface="HGPｺﾞｼｯｸM" panose="020B0600000000000000" pitchFamily="50" charset="-128"/>
                <a:cs typeface="Times New Roman" panose="02020603050405020304" pitchFamily="18" charset="0"/>
              </a:rPr>
              <a:t>〇 府内の市町村の現状（地域の強みや課題、ニーズ等）について調査・分析を</a:t>
            </a:r>
            <a:endParaRPr lang="en-US" altLang="ja-JP" sz="19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spcAft>
                <a:spcPts val="0"/>
              </a:spcAft>
            </a:pPr>
            <a:r>
              <a:rPr lang="ja-JP" altLang="en-US" sz="1900" kern="100" dirty="0">
                <a:latin typeface="HGPｺﾞｼｯｸM" panose="020B0600000000000000" pitchFamily="50" charset="-128"/>
                <a:ea typeface="HGPｺﾞｼｯｸM" panose="020B0600000000000000" pitchFamily="50" charset="-128"/>
                <a:cs typeface="Times New Roman" panose="02020603050405020304" pitchFamily="18" charset="0"/>
              </a:rPr>
              <a:t>　　行い、その中で得られた好事例を発信。</a:t>
            </a:r>
          </a:p>
          <a:p>
            <a:pPr algn="just">
              <a:spcAft>
                <a:spcPts val="0"/>
              </a:spcAft>
            </a:pPr>
            <a:r>
              <a:rPr lang="ja-JP" altLang="en-US" sz="1900" kern="100" dirty="0">
                <a:latin typeface="HGPｺﾞｼｯｸM" panose="020B0600000000000000" pitchFamily="50" charset="-128"/>
                <a:ea typeface="HGPｺﾞｼｯｸM" panose="020B0600000000000000" pitchFamily="50" charset="-128"/>
                <a:cs typeface="Times New Roman" panose="02020603050405020304" pitchFamily="18" charset="0"/>
              </a:rPr>
              <a:t>〇 </a:t>
            </a:r>
            <a:r>
              <a:rPr lang="ja-JP" altLang="ja-JP" sz="1900" kern="100" dirty="0">
                <a:latin typeface="HGPｺﾞｼｯｸM" panose="020B0600000000000000" pitchFamily="50" charset="-128"/>
                <a:ea typeface="HGPｺﾞｼｯｸM" panose="020B0600000000000000" pitchFamily="50" charset="-128"/>
                <a:cs typeface="Times New Roman" panose="02020603050405020304" pitchFamily="18" charset="0"/>
              </a:rPr>
              <a:t>社会資源</a:t>
            </a:r>
            <a:r>
              <a:rPr lang="ja-JP" altLang="en-US" sz="1900" kern="100" dirty="0">
                <a:latin typeface="HGPｺﾞｼｯｸM" panose="020B0600000000000000" pitchFamily="50" charset="-128"/>
                <a:ea typeface="HGPｺﾞｼｯｸM" panose="020B0600000000000000" pitchFamily="50" charset="-128"/>
                <a:cs typeface="Times New Roman" panose="02020603050405020304" pitchFamily="18" charset="0"/>
              </a:rPr>
              <a:t>が限られており、全てを自前で賄うことが難しい市町村に対して、</a:t>
            </a:r>
            <a:endParaRPr lang="en-US" altLang="ja-JP" sz="19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spcAft>
                <a:spcPts val="0"/>
              </a:spcAft>
            </a:pPr>
            <a:r>
              <a:rPr lang="ja-JP" altLang="en-US" sz="1900" kern="100" dirty="0">
                <a:latin typeface="HGPｺﾞｼｯｸM" panose="020B0600000000000000" pitchFamily="50" charset="-128"/>
                <a:ea typeface="HGPｺﾞｼｯｸM" panose="020B0600000000000000" pitchFamily="50" charset="-128"/>
                <a:cs typeface="Times New Roman" panose="02020603050405020304" pitchFamily="18" charset="0"/>
              </a:rPr>
              <a:t>　　近隣市町村の資源や府域の資源も活用した支援体制づくりについての</a:t>
            </a:r>
            <a:endParaRPr lang="en-US" altLang="ja-JP" sz="19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lgn="just">
              <a:spcAft>
                <a:spcPts val="0"/>
              </a:spcAft>
            </a:pPr>
            <a:r>
              <a:rPr lang="ja-JP" altLang="en-US" sz="1900" kern="100" dirty="0">
                <a:latin typeface="HGPｺﾞｼｯｸM" panose="020B0600000000000000" pitchFamily="50" charset="-128"/>
                <a:ea typeface="HGPｺﾞｼｯｸM" panose="020B0600000000000000" pitchFamily="50" charset="-128"/>
                <a:cs typeface="Times New Roman" panose="02020603050405020304" pitchFamily="18" charset="0"/>
              </a:rPr>
              <a:t>　　コンサルテーションを行う。</a:t>
            </a:r>
            <a:endParaRPr lang="en-US" altLang="ja-JP" sz="190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p:txBody>
      </p:sp>
      <p:sp>
        <p:nvSpPr>
          <p:cNvPr id="31" name="ホームベース 30"/>
          <p:cNvSpPr/>
          <p:nvPr/>
        </p:nvSpPr>
        <p:spPr>
          <a:xfrm>
            <a:off x="323529" y="836712"/>
            <a:ext cx="1152128" cy="33341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事業内容</a:t>
            </a:r>
            <a:endPar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5" name="角丸四角形 24"/>
          <p:cNvSpPr/>
          <p:nvPr/>
        </p:nvSpPr>
        <p:spPr>
          <a:xfrm>
            <a:off x="179512" y="2310331"/>
            <a:ext cx="8712968" cy="4380963"/>
          </a:xfrm>
          <a:prstGeom prst="roundRect">
            <a:avLst>
              <a:gd name="adj" fmla="val 915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6902896" y="6487358"/>
            <a:ext cx="2133600" cy="365125"/>
          </a:xfrm>
        </p:spPr>
        <p:txBody>
          <a:bodyPr/>
          <a:lstStyle/>
          <a:p>
            <a:fld id="{FF60B22D-D2F9-4B4D-BB8F-8FF5B58FDE8A}" type="slidenum">
              <a:rPr kumimoji="1" lang="ja-JP" altLang="en-US" smtClean="0"/>
              <a:t>3</a:t>
            </a:fld>
            <a:endParaRPr kumimoji="1" lang="ja-JP" altLang="en-US"/>
          </a:p>
        </p:txBody>
      </p:sp>
    </p:spTree>
    <p:extLst>
      <p:ext uri="{BB962C8B-B14F-4D97-AF65-F5344CB8AC3E}">
        <p14:creationId xmlns:p14="http://schemas.microsoft.com/office/powerpoint/2010/main" val="1902517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209539" y="260648"/>
            <a:ext cx="8712968" cy="584775"/>
          </a:xfrm>
          <a:prstGeom prst="rect">
            <a:avLst/>
          </a:prstGeom>
          <a:solidFill>
            <a:schemeClr val="bg1"/>
          </a:solidFill>
          <a:ln w="73025" cmpd="dbl">
            <a:noFill/>
          </a:ln>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3200" b="1" dirty="0" err="1">
                <a:solidFill>
                  <a:srgbClr val="0070C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32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者地域支援力向上事業イメージ</a:t>
            </a:r>
          </a:p>
        </p:txBody>
      </p:sp>
      <p:pic>
        <p:nvPicPr>
          <p:cNvPr id="6" name="図 5"/>
          <p:cNvPicPr>
            <a:picLocks noChangeAspect="1"/>
          </p:cNvPicPr>
          <p:nvPr/>
        </p:nvPicPr>
        <p:blipFill>
          <a:blip r:embed="rId3"/>
          <a:stretch>
            <a:fillRect/>
          </a:stretch>
        </p:blipFill>
        <p:spPr>
          <a:xfrm>
            <a:off x="143693" y="1124744"/>
            <a:ext cx="8778814" cy="5553529"/>
          </a:xfrm>
          <a:prstGeom prst="rect">
            <a:avLst/>
          </a:prstGeom>
        </p:spPr>
      </p:pic>
      <p:sp>
        <p:nvSpPr>
          <p:cNvPr id="2" name="スライド番号プレースホルダー 1"/>
          <p:cNvSpPr>
            <a:spLocks noGrp="1"/>
          </p:cNvSpPr>
          <p:nvPr>
            <p:ph type="sldNum" sz="quarter" idx="12"/>
          </p:nvPr>
        </p:nvSpPr>
        <p:spPr>
          <a:xfrm>
            <a:off x="6788907" y="6492875"/>
            <a:ext cx="2133600" cy="365125"/>
          </a:xfrm>
        </p:spPr>
        <p:txBody>
          <a:bodyPr/>
          <a:lstStyle/>
          <a:p>
            <a:fld id="{FF60B22D-D2F9-4B4D-BB8F-8FF5B58FDE8A}" type="slidenum">
              <a:rPr kumimoji="1" lang="ja-JP" altLang="en-US" smtClean="0"/>
              <a:t>4</a:t>
            </a:fld>
            <a:endParaRPr kumimoji="1" lang="ja-JP" altLang="en-US" dirty="0"/>
          </a:p>
        </p:txBody>
      </p:sp>
    </p:spTree>
    <p:extLst>
      <p:ext uri="{BB962C8B-B14F-4D97-AF65-F5344CB8AC3E}">
        <p14:creationId xmlns:p14="http://schemas.microsoft.com/office/powerpoint/2010/main" val="3110846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01915" y="116632"/>
            <a:ext cx="8521325" cy="584775"/>
          </a:xfrm>
          <a:prstGeom prst="rect">
            <a:avLst/>
          </a:prstGeom>
          <a:solidFill>
            <a:schemeClr val="bg1"/>
          </a:solidFill>
          <a:ln w="73025" cmpd="dbl">
            <a:noFill/>
          </a:ln>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3200" b="1" dirty="0" err="1">
                <a:solidFill>
                  <a:srgbClr val="0070C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32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者地域支援力向上事業　活用の流れ</a:t>
            </a:r>
          </a:p>
        </p:txBody>
      </p:sp>
      <p:grpSp>
        <p:nvGrpSpPr>
          <p:cNvPr id="20" name="グループ化 19"/>
          <p:cNvGrpSpPr/>
          <p:nvPr/>
        </p:nvGrpSpPr>
        <p:grpSpPr>
          <a:xfrm>
            <a:off x="145460" y="1341080"/>
            <a:ext cx="8834679" cy="4413256"/>
            <a:chOff x="145460" y="1413088"/>
            <a:chExt cx="8834679" cy="4413256"/>
          </a:xfrm>
        </p:grpSpPr>
        <p:grpSp>
          <p:nvGrpSpPr>
            <p:cNvPr id="11" name="グループ化 10"/>
            <p:cNvGrpSpPr/>
            <p:nvPr/>
          </p:nvGrpSpPr>
          <p:grpSpPr>
            <a:xfrm>
              <a:off x="145460" y="1413088"/>
              <a:ext cx="8834679" cy="4413256"/>
              <a:chOff x="205153" y="1466314"/>
              <a:chExt cx="8834679" cy="4413256"/>
            </a:xfrm>
          </p:grpSpPr>
          <p:sp>
            <p:nvSpPr>
              <p:cNvPr id="9" name="正方形/長方形 8"/>
              <p:cNvSpPr/>
              <p:nvPr/>
            </p:nvSpPr>
            <p:spPr>
              <a:xfrm>
                <a:off x="205153" y="4058602"/>
                <a:ext cx="8828452" cy="849559"/>
              </a:xfrm>
              <a:prstGeom prst="rect">
                <a:avLst/>
              </a:prstGeom>
              <a:solidFill>
                <a:schemeClr val="accent3">
                  <a:lumMod val="20000"/>
                  <a:lumOff val="8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rPr>
                  <a:t>③　お申し込みをいただいた市町村には、大阪府から連絡のうえ</a:t>
                </a:r>
                <a:r>
                  <a:rPr lang="ja-JP" altLang="en-US" sz="2000" b="1" dirty="0">
                    <a:solidFill>
                      <a:schemeClr val="tx1"/>
                    </a:solidFill>
                  </a:rPr>
                  <a:t>、アクトおおさか</a:t>
                </a:r>
                <a:endParaRPr lang="en-US" altLang="ja-JP" sz="2000" b="1" dirty="0">
                  <a:solidFill>
                    <a:schemeClr val="tx1"/>
                  </a:solidFill>
                </a:endParaRPr>
              </a:p>
              <a:p>
                <a:r>
                  <a:rPr lang="ja-JP" altLang="en-US" sz="2000" b="1" dirty="0">
                    <a:solidFill>
                      <a:schemeClr val="tx1"/>
                    </a:solidFill>
                  </a:rPr>
                  <a:t>　　と</a:t>
                </a:r>
                <a:r>
                  <a:rPr kumimoji="1" lang="ja-JP" altLang="en-US" sz="2000" b="1" dirty="0">
                    <a:solidFill>
                      <a:schemeClr val="tx1"/>
                    </a:solidFill>
                  </a:rPr>
                  <a:t>ともに事業説明や、</a:t>
                </a:r>
                <a:r>
                  <a:rPr lang="ja-JP" altLang="en-US" sz="2000" b="1" dirty="0">
                    <a:solidFill>
                      <a:schemeClr val="tx1"/>
                    </a:solidFill>
                  </a:rPr>
                  <a:t>活用内容のご相談。（</a:t>
                </a:r>
                <a:r>
                  <a:rPr lang="en-US" altLang="ja-JP" sz="2000" b="1" dirty="0">
                    <a:solidFill>
                      <a:schemeClr val="tx1"/>
                    </a:solidFill>
                  </a:rPr>
                  <a:t>5</a:t>
                </a:r>
                <a:r>
                  <a:rPr lang="ja-JP" altLang="en-US" sz="2000" b="1" dirty="0">
                    <a:solidFill>
                      <a:schemeClr val="tx1"/>
                    </a:solidFill>
                  </a:rPr>
                  <a:t>～</a:t>
                </a:r>
                <a:r>
                  <a:rPr lang="en-US" altLang="ja-JP" sz="2000" b="1" dirty="0">
                    <a:solidFill>
                      <a:schemeClr val="tx1"/>
                    </a:solidFill>
                  </a:rPr>
                  <a:t>6</a:t>
                </a:r>
                <a:r>
                  <a:rPr lang="ja-JP" altLang="en-US" sz="2000" b="1" dirty="0">
                    <a:solidFill>
                      <a:schemeClr val="tx1"/>
                    </a:solidFill>
                  </a:rPr>
                  <a:t>月ごろ）</a:t>
                </a:r>
                <a:endParaRPr kumimoji="1" lang="en-US" altLang="ja-JP" sz="2000" b="1" dirty="0">
                  <a:solidFill>
                    <a:schemeClr val="tx1"/>
                  </a:solidFill>
                </a:endParaRPr>
              </a:p>
            </p:txBody>
          </p:sp>
          <p:sp>
            <p:nvSpPr>
              <p:cNvPr id="15" name="正方形/長方形 14"/>
              <p:cNvSpPr/>
              <p:nvPr/>
            </p:nvSpPr>
            <p:spPr>
              <a:xfrm>
                <a:off x="217607" y="2862478"/>
                <a:ext cx="8822225" cy="849559"/>
              </a:xfrm>
              <a:prstGeom prst="rect">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indent="-457200"/>
                <a:r>
                  <a:rPr lang="ja-JP" altLang="en-US" sz="2000" b="1" dirty="0">
                    <a:solidFill>
                      <a:schemeClr val="tx1"/>
                    </a:solidFill>
                  </a:rPr>
                  <a:t>②　</a:t>
                </a:r>
                <a:r>
                  <a:rPr lang="en-US" altLang="ja-JP" sz="2000" b="1" dirty="0">
                    <a:solidFill>
                      <a:schemeClr val="tx1"/>
                    </a:solidFill>
                  </a:rPr>
                  <a:t>3</a:t>
                </a:r>
                <a:r>
                  <a:rPr lang="ja-JP" altLang="en-US" sz="2000" b="1" dirty="0">
                    <a:solidFill>
                      <a:schemeClr val="tx1"/>
                    </a:solidFill>
                  </a:rPr>
                  <a:t>月～</a:t>
                </a:r>
                <a:r>
                  <a:rPr lang="en-US" altLang="ja-JP" sz="2000" b="1" dirty="0">
                    <a:solidFill>
                      <a:schemeClr val="tx1"/>
                    </a:solidFill>
                  </a:rPr>
                  <a:t>4</a:t>
                </a:r>
                <a:r>
                  <a:rPr lang="ja-JP" altLang="en-US" sz="2000" b="1" dirty="0">
                    <a:solidFill>
                      <a:schemeClr val="tx1"/>
                    </a:solidFill>
                  </a:rPr>
                  <a:t>月の間に、市町村の</a:t>
                </a:r>
                <a:r>
                  <a:rPr lang="ja-JP" altLang="en-US" sz="2000" b="1" dirty="0" err="1">
                    <a:solidFill>
                      <a:schemeClr val="tx1"/>
                    </a:solidFill>
                  </a:rPr>
                  <a:t>発達障がい</a:t>
                </a:r>
                <a:r>
                  <a:rPr lang="ja-JP" altLang="en-US" sz="2000" b="1" dirty="0">
                    <a:solidFill>
                      <a:schemeClr val="tx1"/>
                    </a:solidFill>
                  </a:rPr>
                  <a:t>児者支援担当（障がい福祉、子育て　</a:t>
                </a:r>
                <a:endParaRPr lang="en-US" altLang="ja-JP" sz="2000" b="1" dirty="0">
                  <a:solidFill>
                    <a:schemeClr val="tx1"/>
                  </a:solidFill>
                </a:endParaRPr>
              </a:p>
              <a:p>
                <a:pPr indent="-457200"/>
                <a:r>
                  <a:rPr lang="ja-JP" altLang="en-US" sz="2000" b="1" dirty="0">
                    <a:solidFill>
                      <a:schemeClr val="tx1"/>
                    </a:solidFill>
                  </a:rPr>
                  <a:t>　　部局）を対象に、活用意向調査を実施。</a:t>
                </a:r>
                <a:endParaRPr lang="en-US" altLang="ja-JP" sz="2000" b="1" dirty="0">
                  <a:solidFill>
                    <a:schemeClr val="tx1"/>
                  </a:solidFill>
                </a:endParaRPr>
              </a:p>
            </p:txBody>
          </p:sp>
          <p:sp>
            <p:nvSpPr>
              <p:cNvPr id="18" name="正方形/長方形 17"/>
              <p:cNvSpPr/>
              <p:nvPr/>
            </p:nvSpPr>
            <p:spPr>
              <a:xfrm>
                <a:off x="211380" y="1466314"/>
                <a:ext cx="8828452" cy="1078743"/>
              </a:xfrm>
              <a:prstGeom prst="rect">
                <a:avLst/>
              </a:prstGeom>
              <a:solidFill>
                <a:schemeClr val="accent2">
                  <a:lumMod val="20000"/>
                  <a:lumOff val="8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AutoNum type="circleNumDbPlain"/>
                </a:pPr>
                <a:r>
                  <a:rPr lang="ja-JP" altLang="en-US" sz="2000" b="1" dirty="0">
                    <a:solidFill>
                      <a:schemeClr val="tx1"/>
                    </a:solidFill>
                  </a:rPr>
                  <a:t>市町村の発達障がい児者支援担当課（障がい福祉、子育て部局等）を対象とした説明会にて、事業説明を実施。</a:t>
                </a:r>
                <a:endParaRPr lang="en-US" altLang="ja-JP" sz="2000" b="1" dirty="0">
                  <a:solidFill>
                    <a:schemeClr val="tx1"/>
                  </a:solidFill>
                </a:endParaRPr>
              </a:p>
            </p:txBody>
          </p:sp>
          <p:sp>
            <p:nvSpPr>
              <p:cNvPr id="19" name="正方形/長方形 18"/>
              <p:cNvSpPr/>
              <p:nvPr/>
            </p:nvSpPr>
            <p:spPr>
              <a:xfrm>
                <a:off x="1978064" y="5242736"/>
                <a:ext cx="5307258" cy="636834"/>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④　貴市町村における事業開始 （</a:t>
                </a:r>
                <a:r>
                  <a:rPr kumimoji="1" lang="en-US" altLang="ja-JP" sz="2000" b="1" dirty="0">
                    <a:solidFill>
                      <a:schemeClr val="tx1"/>
                    </a:solidFill>
                  </a:rPr>
                  <a:t>6</a:t>
                </a:r>
                <a:r>
                  <a:rPr kumimoji="1" lang="ja-JP" altLang="en-US" sz="2000" b="1" dirty="0">
                    <a:solidFill>
                      <a:schemeClr val="tx1"/>
                    </a:solidFill>
                  </a:rPr>
                  <a:t>月ごろ～）</a:t>
                </a:r>
                <a:endParaRPr kumimoji="1" lang="en-US" altLang="ja-JP" sz="2000" b="1" dirty="0">
                  <a:solidFill>
                    <a:schemeClr val="tx1"/>
                  </a:solidFill>
                </a:endParaRPr>
              </a:p>
            </p:txBody>
          </p:sp>
        </p:grpSp>
        <p:sp>
          <p:nvSpPr>
            <p:cNvPr id="17" name="下矢印 16"/>
            <p:cNvSpPr/>
            <p:nvPr/>
          </p:nvSpPr>
          <p:spPr>
            <a:xfrm>
              <a:off x="4169868" y="2491831"/>
              <a:ext cx="792088" cy="312923"/>
            </a:xfrm>
            <a:prstGeom prst="down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下矢印 21"/>
            <p:cNvSpPr/>
            <p:nvPr/>
          </p:nvSpPr>
          <p:spPr>
            <a:xfrm>
              <a:off x="4163641" y="3691461"/>
              <a:ext cx="792088" cy="312923"/>
            </a:xfrm>
            <a:prstGeom prst="downArrow">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下矢印 22"/>
            <p:cNvSpPr/>
            <p:nvPr/>
          </p:nvSpPr>
          <p:spPr>
            <a:xfrm>
              <a:off x="4175956" y="4865761"/>
              <a:ext cx="792088" cy="312923"/>
            </a:xfrm>
            <a:prstGeom prst="downArrow">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スライド番号プレースホルダー 1"/>
          <p:cNvSpPr>
            <a:spLocks noGrp="1"/>
          </p:cNvSpPr>
          <p:nvPr>
            <p:ph type="sldNum" sz="quarter" idx="12"/>
          </p:nvPr>
        </p:nvSpPr>
        <p:spPr>
          <a:xfrm>
            <a:off x="6843203" y="6372414"/>
            <a:ext cx="2133600" cy="365125"/>
          </a:xfrm>
        </p:spPr>
        <p:txBody>
          <a:bodyPr/>
          <a:lstStyle/>
          <a:p>
            <a:fld id="{FF60B22D-D2F9-4B4D-BB8F-8FF5B58FDE8A}" type="slidenum">
              <a:rPr kumimoji="1" lang="ja-JP" altLang="en-US" smtClean="0"/>
              <a:t>5</a:t>
            </a:fld>
            <a:endParaRPr kumimoji="1" lang="ja-JP" altLang="en-US" dirty="0"/>
          </a:p>
        </p:txBody>
      </p:sp>
    </p:spTree>
    <p:extLst>
      <p:ext uri="{BB962C8B-B14F-4D97-AF65-F5344CB8AC3E}">
        <p14:creationId xmlns:p14="http://schemas.microsoft.com/office/powerpoint/2010/main" val="1005257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FE1C799B-9FDA-4726-A078-44A9E34D9467}"/>
              </a:ext>
            </a:extLst>
          </p:cNvPr>
          <p:cNvSpPr>
            <a:spLocks noGrp="1"/>
          </p:cNvSpPr>
          <p:nvPr>
            <p:ph type="sldNum" sz="quarter" idx="12"/>
          </p:nvPr>
        </p:nvSpPr>
        <p:spPr/>
        <p:txBody>
          <a:bodyPr/>
          <a:lstStyle/>
          <a:p>
            <a:fld id="{FF60B22D-D2F9-4B4D-BB8F-8FF5B58FDE8A}" type="slidenum">
              <a:rPr kumimoji="1" lang="ja-JP" altLang="en-US" smtClean="0"/>
              <a:t>6</a:t>
            </a:fld>
            <a:endParaRPr kumimoji="1" lang="ja-JP" altLang="en-US"/>
          </a:p>
        </p:txBody>
      </p:sp>
      <p:sp>
        <p:nvSpPr>
          <p:cNvPr id="4" name="正方形/長方形 3">
            <a:extLst>
              <a:ext uri="{FF2B5EF4-FFF2-40B4-BE49-F238E27FC236}">
                <a16:creationId xmlns:a16="http://schemas.microsoft.com/office/drawing/2014/main" id="{F570062B-FAD6-48E5-8897-DB135382CA73}"/>
              </a:ext>
            </a:extLst>
          </p:cNvPr>
          <p:cNvSpPr/>
          <p:nvPr/>
        </p:nvSpPr>
        <p:spPr>
          <a:xfrm>
            <a:off x="311337" y="404664"/>
            <a:ext cx="8521325" cy="584775"/>
          </a:xfrm>
          <a:prstGeom prst="rect">
            <a:avLst/>
          </a:prstGeom>
          <a:solidFill>
            <a:schemeClr val="bg1"/>
          </a:solidFill>
          <a:ln w="73025" cmpd="dbl">
            <a:noFill/>
          </a:ln>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32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発達障がい者地域支援力向上事業の実績</a:t>
            </a:r>
          </a:p>
        </p:txBody>
      </p:sp>
      <p:sp>
        <p:nvSpPr>
          <p:cNvPr id="5" name="テキスト ボックス 4">
            <a:extLst>
              <a:ext uri="{FF2B5EF4-FFF2-40B4-BE49-F238E27FC236}">
                <a16:creationId xmlns:a16="http://schemas.microsoft.com/office/drawing/2014/main" id="{A217D63A-8C6D-48EF-A206-9357ECCBEC1C}"/>
              </a:ext>
            </a:extLst>
          </p:cNvPr>
          <p:cNvSpPr txBox="1"/>
          <p:nvPr/>
        </p:nvSpPr>
        <p:spPr>
          <a:xfrm>
            <a:off x="611560" y="1772816"/>
            <a:ext cx="6264696" cy="523220"/>
          </a:xfrm>
          <a:prstGeom prst="rect">
            <a:avLst/>
          </a:prstGeom>
          <a:noFill/>
        </p:spPr>
        <p:txBody>
          <a:bodyPr wrap="square" rtlCol="0">
            <a:spAutoFit/>
          </a:bodyPr>
          <a:lstStyle/>
          <a:p>
            <a:r>
              <a:rPr kumimoji="1" lang="ja-JP" altLang="en-US" sz="2800" dirty="0"/>
              <a:t>〇アクトおおさかより報告</a:t>
            </a:r>
          </a:p>
        </p:txBody>
      </p:sp>
    </p:spTree>
    <p:extLst>
      <p:ext uri="{BB962C8B-B14F-4D97-AF65-F5344CB8AC3E}">
        <p14:creationId xmlns:p14="http://schemas.microsoft.com/office/powerpoint/2010/main" val="10892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C4E213C-0BE7-4FA4-9476-18427D5AD837}"/>
              </a:ext>
            </a:extLst>
          </p:cNvPr>
          <p:cNvSpPr>
            <a:spLocks noGrp="1"/>
          </p:cNvSpPr>
          <p:nvPr>
            <p:ph type="sldNum" sz="quarter" idx="12"/>
          </p:nvPr>
        </p:nvSpPr>
        <p:spPr/>
        <p:txBody>
          <a:bodyPr/>
          <a:lstStyle/>
          <a:p>
            <a:fld id="{FF60B22D-D2F9-4B4D-BB8F-8FF5B58FDE8A}" type="slidenum">
              <a:rPr kumimoji="1" lang="ja-JP" altLang="en-US" smtClean="0"/>
              <a:t>7</a:t>
            </a:fld>
            <a:endParaRPr kumimoji="1" lang="ja-JP" altLang="en-US"/>
          </a:p>
        </p:txBody>
      </p:sp>
      <p:sp>
        <p:nvSpPr>
          <p:cNvPr id="3" name="正方形/長方形 2">
            <a:extLst>
              <a:ext uri="{FF2B5EF4-FFF2-40B4-BE49-F238E27FC236}">
                <a16:creationId xmlns:a16="http://schemas.microsoft.com/office/drawing/2014/main" id="{8EB78C06-7A84-414C-9672-EEAE491F9EFA}"/>
              </a:ext>
            </a:extLst>
          </p:cNvPr>
          <p:cNvSpPr/>
          <p:nvPr/>
        </p:nvSpPr>
        <p:spPr>
          <a:xfrm>
            <a:off x="311337" y="136521"/>
            <a:ext cx="8521325" cy="584775"/>
          </a:xfrm>
          <a:prstGeom prst="rect">
            <a:avLst/>
          </a:prstGeom>
          <a:solidFill>
            <a:schemeClr val="bg1"/>
          </a:solidFill>
          <a:ln w="73025" cmpd="dbl">
            <a:noFill/>
          </a:ln>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3200" b="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地域支援力向上事業の課題</a:t>
            </a:r>
          </a:p>
        </p:txBody>
      </p:sp>
      <p:graphicFrame>
        <p:nvGraphicFramePr>
          <p:cNvPr id="4" name="図表 3">
            <a:extLst>
              <a:ext uri="{FF2B5EF4-FFF2-40B4-BE49-F238E27FC236}">
                <a16:creationId xmlns:a16="http://schemas.microsoft.com/office/drawing/2014/main" id="{B6DC08CF-961A-476F-87B6-3B08007DA64F}"/>
              </a:ext>
            </a:extLst>
          </p:cNvPr>
          <p:cNvGraphicFramePr/>
          <p:nvPr>
            <p:extLst>
              <p:ext uri="{D42A27DB-BD31-4B8C-83A1-F6EECF244321}">
                <p14:modId xmlns:p14="http://schemas.microsoft.com/office/powerpoint/2010/main" val="2861492023"/>
              </p:ext>
            </p:extLst>
          </p:nvPr>
        </p:nvGraphicFramePr>
        <p:xfrm>
          <a:off x="319931" y="843639"/>
          <a:ext cx="8521325" cy="34481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テキスト ボックス 4">
            <a:extLst>
              <a:ext uri="{FF2B5EF4-FFF2-40B4-BE49-F238E27FC236}">
                <a16:creationId xmlns:a16="http://schemas.microsoft.com/office/drawing/2014/main" id="{EE08ECED-0015-4EC9-8A02-72BAB112B880}"/>
              </a:ext>
            </a:extLst>
          </p:cNvPr>
          <p:cNvSpPr txBox="1"/>
          <p:nvPr/>
        </p:nvSpPr>
        <p:spPr>
          <a:xfrm>
            <a:off x="301685" y="4796963"/>
            <a:ext cx="2614961" cy="1600438"/>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sz="1400" dirty="0"/>
              <a:t>◆事業活用にあたってのハードルの把握</a:t>
            </a:r>
            <a:endParaRPr lang="en-US" altLang="ja-JP" sz="1400" dirty="0"/>
          </a:p>
          <a:p>
            <a:r>
              <a:rPr lang="ja-JP" altLang="en-US" sz="1400" dirty="0"/>
              <a:t>◆</a:t>
            </a:r>
            <a:r>
              <a:rPr kumimoji="1" lang="ja-JP" altLang="en-US" sz="1400" dirty="0"/>
              <a:t>事業活用時の具体的なイメージの共有・周知</a:t>
            </a:r>
            <a:endParaRPr kumimoji="1" lang="en-US" altLang="ja-JP" sz="1400" dirty="0"/>
          </a:p>
          <a:p>
            <a:r>
              <a:rPr lang="ja-JP" altLang="en-US" sz="1400" dirty="0"/>
              <a:t>◆事業活用の前段階の取り組みとして市町村が実施できることを検討</a:t>
            </a:r>
            <a:endParaRPr kumimoji="1" lang="ja-JP" altLang="en-US" sz="1400" dirty="0"/>
          </a:p>
        </p:txBody>
      </p:sp>
      <p:sp>
        <p:nvSpPr>
          <p:cNvPr id="8" name="テキスト ボックス 7">
            <a:extLst>
              <a:ext uri="{FF2B5EF4-FFF2-40B4-BE49-F238E27FC236}">
                <a16:creationId xmlns:a16="http://schemas.microsoft.com/office/drawing/2014/main" id="{C60F0BFA-8646-4E88-B3AA-BA5CF1631081}"/>
              </a:ext>
            </a:extLst>
          </p:cNvPr>
          <p:cNvSpPr txBox="1"/>
          <p:nvPr/>
        </p:nvSpPr>
        <p:spPr>
          <a:xfrm>
            <a:off x="3246272" y="4819145"/>
            <a:ext cx="2614961" cy="138499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sz="1400" dirty="0"/>
              <a:t>◆戦略的かつ段階的な支援や枠組みの</a:t>
            </a:r>
            <a:r>
              <a:rPr kumimoji="1" lang="ja-JP" altLang="en-US" sz="1400" dirty="0" smtClean="0"/>
              <a:t>検討</a:t>
            </a:r>
            <a:endParaRPr kumimoji="1" lang="en-US" altLang="ja-JP" sz="1400" dirty="0" smtClean="0"/>
          </a:p>
          <a:p>
            <a:r>
              <a:rPr lang="ja-JP" altLang="en-US" sz="1400" dirty="0" smtClean="0"/>
              <a:t>⇒他分野との連携や人材育成等、持続的な体制整備を行うには、市町村の歩みに合わせた継続的な関りが必要</a:t>
            </a:r>
            <a:endParaRPr kumimoji="1" lang="ja-JP" altLang="en-US" sz="1400" dirty="0"/>
          </a:p>
        </p:txBody>
      </p:sp>
      <p:sp>
        <p:nvSpPr>
          <p:cNvPr id="12" name="テキスト ボックス 11">
            <a:extLst>
              <a:ext uri="{FF2B5EF4-FFF2-40B4-BE49-F238E27FC236}">
                <a16:creationId xmlns:a16="http://schemas.microsoft.com/office/drawing/2014/main" id="{ECF12851-C20B-4967-B9F9-0EC51B5DADA5}"/>
              </a:ext>
            </a:extLst>
          </p:cNvPr>
          <p:cNvSpPr txBox="1"/>
          <p:nvPr/>
        </p:nvSpPr>
        <p:spPr>
          <a:xfrm>
            <a:off x="6192922" y="4819145"/>
            <a:ext cx="2614961" cy="73866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sz="1400" dirty="0" smtClean="0"/>
              <a:t>◆ライフステージを通じた支援体制整備を実現する</a:t>
            </a:r>
            <a:r>
              <a:rPr lang="ja-JP" altLang="en-US" sz="1400" dirty="0"/>
              <a:t>上で</a:t>
            </a:r>
            <a:r>
              <a:rPr kumimoji="1" lang="ja-JP" altLang="en-US" sz="1400" dirty="0" smtClean="0"/>
              <a:t>特</a:t>
            </a:r>
            <a:r>
              <a:rPr kumimoji="1" lang="ja-JP" altLang="en-US" sz="1400" dirty="0"/>
              <a:t>に鍵となりうるテーマの</a:t>
            </a:r>
            <a:r>
              <a:rPr kumimoji="1" lang="ja-JP" altLang="en-US" sz="1400" dirty="0" smtClean="0"/>
              <a:t>共有が必要</a:t>
            </a:r>
            <a:endParaRPr kumimoji="1" lang="en-US" altLang="ja-JP" sz="1400" dirty="0"/>
          </a:p>
        </p:txBody>
      </p:sp>
      <p:sp>
        <p:nvSpPr>
          <p:cNvPr id="13" name="矢印: 下 8">
            <a:extLst>
              <a:ext uri="{FF2B5EF4-FFF2-40B4-BE49-F238E27FC236}">
                <a16:creationId xmlns:a16="http://schemas.microsoft.com/office/drawing/2014/main" id="{9468C12B-C205-4671-9454-0E7E0696BBFF}"/>
              </a:ext>
            </a:extLst>
          </p:cNvPr>
          <p:cNvSpPr/>
          <p:nvPr/>
        </p:nvSpPr>
        <p:spPr>
          <a:xfrm>
            <a:off x="1367804" y="4349462"/>
            <a:ext cx="576064" cy="412043"/>
          </a:xfrm>
          <a:prstGeom prst="downArrow">
            <a:avLst/>
          </a:prstGeom>
          <a:solidFill>
            <a:schemeClr val="accent3">
              <a:lumMod val="60000"/>
              <a:lumOff val="40000"/>
            </a:schemeClr>
          </a:solidFill>
          <a:ln w="635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4" name="矢印: 下 9">
            <a:extLst>
              <a:ext uri="{FF2B5EF4-FFF2-40B4-BE49-F238E27FC236}">
                <a16:creationId xmlns:a16="http://schemas.microsoft.com/office/drawing/2014/main" id="{1AB09E34-4586-4506-BA0F-1AE65583FBF4}"/>
              </a:ext>
            </a:extLst>
          </p:cNvPr>
          <p:cNvSpPr/>
          <p:nvPr/>
        </p:nvSpPr>
        <p:spPr>
          <a:xfrm>
            <a:off x="7298595" y="4349462"/>
            <a:ext cx="576064" cy="412043"/>
          </a:xfrm>
          <a:prstGeom prst="downArrow">
            <a:avLst/>
          </a:prstGeom>
          <a:solidFill>
            <a:schemeClr val="accent3">
              <a:lumMod val="60000"/>
              <a:lumOff val="40000"/>
            </a:schemeClr>
          </a:solidFill>
          <a:ln w="635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5" name="矢印: 下 10">
            <a:extLst>
              <a:ext uri="{FF2B5EF4-FFF2-40B4-BE49-F238E27FC236}">
                <a16:creationId xmlns:a16="http://schemas.microsoft.com/office/drawing/2014/main" id="{43AD10D3-54F7-4C57-89DC-195FC71E4162}"/>
              </a:ext>
            </a:extLst>
          </p:cNvPr>
          <p:cNvSpPr/>
          <p:nvPr/>
        </p:nvSpPr>
        <p:spPr>
          <a:xfrm>
            <a:off x="4259188" y="4375116"/>
            <a:ext cx="576064" cy="412043"/>
          </a:xfrm>
          <a:prstGeom prst="downArrow">
            <a:avLst/>
          </a:prstGeom>
          <a:solidFill>
            <a:schemeClr val="accent3">
              <a:lumMod val="60000"/>
              <a:lumOff val="40000"/>
            </a:schemeClr>
          </a:solidFill>
          <a:ln w="635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6" name="四角形: 角を丸くする 5">
            <a:extLst>
              <a:ext uri="{FF2B5EF4-FFF2-40B4-BE49-F238E27FC236}">
                <a16:creationId xmlns:a16="http://schemas.microsoft.com/office/drawing/2014/main" id="{A602B67A-2B7A-4C07-8C88-3D6404185617}"/>
              </a:ext>
            </a:extLst>
          </p:cNvPr>
          <p:cNvSpPr/>
          <p:nvPr/>
        </p:nvSpPr>
        <p:spPr>
          <a:xfrm>
            <a:off x="6039743" y="692696"/>
            <a:ext cx="2924745" cy="5112568"/>
          </a:xfrm>
          <a:prstGeom prst="roundRect">
            <a:avLst/>
          </a:prstGeom>
          <a:noFill/>
          <a:ln w="38100">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82683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5B68E-19B5-4716-8C20-A05AF11C0A61}"/>
              </a:ext>
            </a:extLst>
          </p:cNvPr>
          <p:cNvSpPr>
            <a:spLocks noGrp="1"/>
          </p:cNvSpPr>
          <p:nvPr>
            <p:ph type="title"/>
          </p:nvPr>
        </p:nvSpPr>
        <p:spPr>
          <a:ln w="38100">
            <a:solidFill>
              <a:schemeClr val="tx1"/>
            </a:solidFill>
          </a:ln>
        </p:spPr>
        <p:txBody>
          <a:bodyPr>
            <a:noAutofit/>
          </a:bodyPr>
          <a:lstStyle/>
          <a:p>
            <a:r>
              <a:rPr kumimoji="1" lang="ja-JP" altLang="en-US" sz="3200" dirty="0"/>
              <a:t>成人ワーキングでご議論いただきたいこと</a:t>
            </a:r>
          </a:p>
        </p:txBody>
      </p:sp>
      <p:sp>
        <p:nvSpPr>
          <p:cNvPr id="3" name="スライド番号プレースホルダー 2">
            <a:extLst>
              <a:ext uri="{FF2B5EF4-FFF2-40B4-BE49-F238E27FC236}">
                <a16:creationId xmlns:a16="http://schemas.microsoft.com/office/drawing/2014/main" id="{79D50A9C-18E8-4D21-BA3E-B386C363EB99}"/>
              </a:ext>
            </a:extLst>
          </p:cNvPr>
          <p:cNvSpPr>
            <a:spLocks noGrp="1"/>
          </p:cNvSpPr>
          <p:nvPr>
            <p:ph type="sldNum" sz="quarter" idx="12"/>
          </p:nvPr>
        </p:nvSpPr>
        <p:spPr/>
        <p:txBody>
          <a:bodyPr/>
          <a:lstStyle/>
          <a:p>
            <a:fld id="{FF60B22D-D2F9-4B4D-BB8F-8FF5B58FDE8A}" type="slidenum">
              <a:rPr kumimoji="1" lang="ja-JP" altLang="en-US" smtClean="0"/>
              <a:t>8</a:t>
            </a:fld>
            <a:endParaRPr kumimoji="1" lang="ja-JP" altLang="en-US"/>
          </a:p>
        </p:txBody>
      </p:sp>
      <p:sp>
        <p:nvSpPr>
          <p:cNvPr id="5" name="テキスト ボックス 4">
            <a:extLst>
              <a:ext uri="{FF2B5EF4-FFF2-40B4-BE49-F238E27FC236}">
                <a16:creationId xmlns:a16="http://schemas.microsoft.com/office/drawing/2014/main" id="{67BC4CFF-DB4C-428A-B93B-6D527DFE85CF}"/>
              </a:ext>
            </a:extLst>
          </p:cNvPr>
          <p:cNvSpPr txBox="1"/>
          <p:nvPr/>
        </p:nvSpPr>
        <p:spPr>
          <a:xfrm>
            <a:off x="457202" y="1988840"/>
            <a:ext cx="8507286" cy="830997"/>
          </a:xfrm>
          <a:prstGeom prst="rect">
            <a:avLst/>
          </a:prstGeom>
          <a:noFill/>
        </p:spPr>
        <p:txBody>
          <a:bodyPr wrap="square" rtlCol="0">
            <a:spAutoFit/>
          </a:bodyPr>
          <a:lstStyle/>
          <a:p>
            <a:r>
              <a:rPr lang="ja-JP" altLang="en-US" sz="2400" dirty="0" smtClean="0"/>
              <a:t>・ライフステージを通じた地域支援力の向上のためには、</a:t>
            </a:r>
            <a:endParaRPr lang="en-US" altLang="ja-JP" sz="2400" dirty="0" smtClean="0"/>
          </a:p>
          <a:p>
            <a:r>
              <a:rPr lang="ja-JP" altLang="en-US" sz="2400" u="sng" dirty="0"/>
              <a:t>　</a:t>
            </a:r>
            <a:r>
              <a:rPr lang="ja-JP" altLang="en-US" sz="2400" u="sng" dirty="0" smtClean="0"/>
              <a:t>成人期</a:t>
            </a:r>
            <a:r>
              <a:rPr lang="ja-JP" altLang="en-US" sz="2400" u="sng" dirty="0"/>
              <a:t>で途切れない支援体制の</a:t>
            </a:r>
            <a:r>
              <a:rPr lang="ja-JP" altLang="en-US" sz="2400" u="sng" dirty="0" smtClean="0"/>
              <a:t>構築</a:t>
            </a:r>
            <a:r>
              <a:rPr lang="ja-JP" altLang="en-US" sz="2400" dirty="0" smtClean="0"/>
              <a:t>が重要</a:t>
            </a:r>
            <a:endParaRPr lang="ja-JP" altLang="en-US" sz="2400" dirty="0" smtClean="0"/>
          </a:p>
        </p:txBody>
      </p:sp>
      <p:sp>
        <p:nvSpPr>
          <p:cNvPr id="6" name="テキスト ボックス 4">
            <a:extLst>
              <a:ext uri="{FF2B5EF4-FFF2-40B4-BE49-F238E27FC236}">
                <a16:creationId xmlns:a16="http://schemas.microsoft.com/office/drawing/2014/main" id="{67BC4CFF-DB4C-428A-B93B-6D527DFE85CF}"/>
              </a:ext>
            </a:extLst>
          </p:cNvPr>
          <p:cNvSpPr txBox="1"/>
          <p:nvPr/>
        </p:nvSpPr>
        <p:spPr>
          <a:xfrm>
            <a:off x="457202" y="3872099"/>
            <a:ext cx="8507286" cy="1200329"/>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2400" dirty="0"/>
              <a:t>・市町村が地域支援力向上事業を活用して</a:t>
            </a:r>
            <a:endParaRPr lang="en-US" altLang="ja-JP" sz="2400" dirty="0"/>
          </a:p>
          <a:p>
            <a:r>
              <a:rPr lang="ja-JP" altLang="en-US" sz="2400" u="sng" dirty="0"/>
              <a:t>特に取り組むべき成人の地域</a:t>
            </a:r>
            <a:r>
              <a:rPr lang="ja-JP" altLang="en-US" sz="2400" u="sng" dirty="0" smtClean="0"/>
              <a:t>課題や整備・強化すべき体制</a:t>
            </a:r>
            <a:r>
              <a:rPr lang="ja-JP" altLang="en-US" sz="2400" dirty="0" smtClean="0"/>
              <a:t>には</a:t>
            </a:r>
            <a:r>
              <a:rPr lang="ja-JP" altLang="en-US" sz="2400" dirty="0"/>
              <a:t>どのようなものがあるか</a:t>
            </a:r>
            <a:endParaRPr kumimoji="1" lang="ja-JP" altLang="en-US" sz="2400" dirty="0"/>
          </a:p>
        </p:txBody>
      </p:sp>
      <p:sp>
        <p:nvSpPr>
          <p:cNvPr id="4" name="下矢印 3"/>
          <p:cNvSpPr/>
          <p:nvPr/>
        </p:nvSpPr>
        <p:spPr>
          <a:xfrm>
            <a:off x="3923928" y="3105438"/>
            <a:ext cx="1080120" cy="571202"/>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9811037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8429</TotalTime>
  <Words>1496</Words>
  <Application>Microsoft Office PowerPoint</Application>
  <PresentationFormat>画面に合わせる (4:3)</PresentationFormat>
  <Paragraphs>111</Paragraphs>
  <Slides>8</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HGPｺﾞｼｯｸM</vt:lpstr>
      <vt:lpstr>HGSｺﾞｼｯｸM</vt:lpstr>
      <vt:lpstr>Meiryo UI</vt:lpstr>
      <vt:lpstr>ＭＳ Ｐゴシック</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成人ワーキングでご議論いただきたいこと</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内藤　友恵</cp:lastModifiedBy>
  <cp:revision>681</cp:revision>
  <cp:lastPrinted>2023-08-03T02:02:23Z</cp:lastPrinted>
  <dcterms:created xsi:type="dcterms:W3CDTF">2015-11-12T10:26:55Z</dcterms:created>
  <dcterms:modified xsi:type="dcterms:W3CDTF">2023-08-22T00:39:44Z</dcterms:modified>
</cp:coreProperties>
</file>