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7"/>
  </p:notesMasterIdLst>
  <p:handoutMasterIdLst>
    <p:handoutMasterId r:id="rId8"/>
  </p:handoutMasterIdLst>
  <p:sldIdLst>
    <p:sldId id="350" r:id="rId2"/>
    <p:sldId id="351" r:id="rId3"/>
    <p:sldId id="352" r:id="rId4"/>
    <p:sldId id="340" r:id="rId5"/>
    <p:sldId id="333"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96822A-E8CF-4AE8-A78A-69A524AD376A}" v="2" dt="2023-01-11T23:01:52.2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91" autoAdjust="0"/>
    <p:restoredTop sz="94434" autoAdjust="0"/>
  </p:normalViewPr>
  <p:slideViewPr>
    <p:cSldViewPr snapToGrid="0">
      <p:cViewPr varScale="1">
        <p:scale>
          <a:sx n="82" d="100"/>
          <a:sy n="82" d="100"/>
        </p:scale>
        <p:origin x="8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C69E04C-FD04-416B-8D6F-30BFFC5CD3FC}" type="datetimeFigureOut">
              <a:rPr kumimoji="1" lang="ja-JP" altLang="en-US" smtClean="0"/>
              <a:t>2023/8/25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AFB98E-5D46-44B1-B7F3-542A9450DA9F}" type="slidenum">
              <a:rPr kumimoji="1" lang="ja-JP" altLang="en-US" smtClean="0"/>
              <a:t>‹#›</a:t>
            </a:fld>
            <a:endParaRPr kumimoji="1" lang="ja-JP" altLang="en-US"/>
          </a:p>
        </p:txBody>
      </p:sp>
    </p:spTree>
    <p:extLst>
      <p:ext uri="{BB962C8B-B14F-4D97-AF65-F5344CB8AC3E}">
        <p14:creationId xmlns:p14="http://schemas.microsoft.com/office/powerpoint/2010/main" val="25828934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30A2F89-E8EE-4847-9B7C-84B721D5BB9A}" type="datetimeFigureOut">
              <a:rPr kumimoji="1" lang="ja-JP" altLang="en-US" smtClean="0"/>
              <a:t>2023/8/25</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73E480A-1F13-4A4A-8DD8-645D9C2A8C4D}" type="slidenum">
              <a:rPr kumimoji="1" lang="ja-JP" altLang="en-US" smtClean="0"/>
              <a:t>‹#›</a:t>
            </a:fld>
            <a:endParaRPr kumimoji="1" lang="ja-JP" altLang="en-US" dirty="0"/>
          </a:p>
        </p:txBody>
      </p:sp>
    </p:spTree>
    <p:extLst>
      <p:ext uri="{BB962C8B-B14F-4D97-AF65-F5344CB8AC3E}">
        <p14:creationId xmlns:p14="http://schemas.microsoft.com/office/powerpoint/2010/main" val="17527903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68071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kumimoji="1" lang="en-US" altLang="ja-JP"/>
              <a:t>2022/11/21</a:t>
            </a:r>
            <a:r>
              <a:rPr kumimoji="1" lang="ja-JP" altLang="en-US"/>
              <a:t>作成</a:t>
            </a:r>
          </a:p>
        </p:txBody>
      </p:sp>
      <p:sp>
        <p:nvSpPr>
          <p:cNvPr id="5" name="スライド番号プレースホルダー 4"/>
          <p:cNvSpPr>
            <a:spLocks noGrp="1"/>
          </p:cNvSpPr>
          <p:nvPr>
            <p:ph type="sldNum" sz="quarter" idx="11"/>
          </p:nvPr>
        </p:nvSpPr>
        <p:spPr/>
        <p:txBody>
          <a:bodyPr/>
          <a:lstStyle/>
          <a:p>
            <a:fld id="{2E223247-39B2-4F11-8862-8AAF15273E89}" type="slidenum">
              <a:rPr kumimoji="1" lang="ja-JP" altLang="en-US" smtClean="0"/>
              <a:t>1</a:t>
            </a:fld>
            <a:endParaRPr kumimoji="1" lang="ja-JP" altLang="en-US"/>
          </a:p>
        </p:txBody>
      </p:sp>
    </p:spTree>
    <p:extLst>
      <p:ext uri="{BB962C8B-B14F-4D97-AF65-F5344CB8AC3E}">
        <p14:creationId xmlns:p14="http://schemas.microsoft.com/office/powerpoint/2010/main" val="3227854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7822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73453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日付プレースホルダー 3"/>
          <p:cNvSpPr>
            <a:spLocks noGrp="1"/>
          </p:cNvSpPr>
          <p:nvPr>
            <p:ph type="dt" idx="10"/>
          </p:nvPr>
        </p:nvSpPr>
        <p:spPr/>
        <p:txBody>
          <a:bodyPr/>
          <a:lstStyle/>
          <a:p>
            <a:r>
              <a:rPr kumimoji="1" lang="en-US" altLang="ja-JP"/>
              <a:t>2022/11/21</a:t>
            </a:r>
            <a:r>
              <a:rPr kumimoji="1" lang="ja-JP" altLang="en-US"/>
              <a:t>作成</a:t>
            </a:r>
          </a:p>
        </p:txBody>
      </p:sp>
      <p:sp>
        <p:nvSpPr>
          <p:cNvPr id="5" name="スライド番号プレースホルダー 4"/>
          <p:cNvSpPr>
            <a:spLocks noGrp="1"/>
          </p:cNvSpPr>
          <p:nvPr>
            <p:ph type="sldNum" sz="quarter" idx="11"/>
          </p:nvPr>
        </p:nvSpPr>
        <p:spPr/>
        <p:txBody>
          <a:bodyPr/>
          <a:lstStyle/>
          <a:p>
            <a:fld id="{2E223247-39B2-4F11-8862-8AAF15273E89}" type="slidenum">
              <a:rPr kumimoji="1" lang="ja-JP" altLang="en-US" smtClean="0"/>
              <a:t>4</a:t>
            </a:fld>
            <a:endParaRPr kumimoji="1" lang="ja-JP" altLang="en-US"/>
          </a:p>
        </p:txBody>
      </p:sp>
    </p:spTree>
    <p:extLst>
      <p:ext uri="{BB962C8B-B14F-4D97-AF65-F5344CB8AC3E}">
        <p14:creationId xmlns:p14="http://schemas.microsoft.com/office/powerpoint/2010/main" val="681517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6203445-14AB-4C2C-9519-6BC938BBD111}" type="datetime1">
              <a:rPr kumimoji="1" lang="ja-JP" altLang="en-US" smtClean="0"/>
              <a:t>2023/8/25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6972300" y="6356351"/>
            <a:ext cx="2057400" cy="365125"/>
          </a:xfrm>
        </p:spPr>
        <p:txBody>
          <a:bodyPr/>
          <a:lstStyle>
            <a:lvl1pPr>
              <a:defRPr sz="1600">
                <a:latin typeface="Meiryo UI" panose="020B0604030504040204" pitchFamily="50" charset="-128"/>
                <a:ea typeface="Meiryo UI" panose="020B0604030504040204" pitchFamily="50" charset="-128"/>
              </a:defRPr>
            </a:lvl1pPr>
          </a:lstStyle>
          <a:p>
            <a:fld id="{8CB392DF-01F8-4989-AEDD-07EE9047374B}" type="slidenum">
              <a:rPr kumimoji="1" lang="ja-JP" altLang="en-US" smtClean="0"/>
              <a:pPr/>
              <a:t>‹#›</a:t>
            </a:fld>
            <a:endParaRPr kumimoji="1" lang="ja-JP" altLang="en-US" dirty="0"/>
          </a:p>
        </p:txBody>
      </p:sp>
    </p:spTree>
    <p:extLst>
      <p:ext uri="{BB962C8B-B14F-4D97-AF65-F5344CB8AC3E}">
        <p14:creationId xmlns:p14="http://schemas.microsoft.com/office/powerpoint/2010/main" val="397258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861850-707B-46B7-812A-E8F1DBDE1DE5}" type="datetime1">
              <a:rPr kumimoji="1" lang="ja-JP" altLang="en-US" smtClean="0"/>
              <a:t>2023/8/25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2148624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E32442-0A5D-4007-89DB-0D2D3782E95A}" type="datetime1">
              <a:rPr kumimoji="1" lang="ja-JP" altLang="en-US" smtClean="0"/>
              <a:t>2023/8/25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1047343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A5624E-D9DB-4A1B-A0E3-9D794C99B181}" type="datetime1">
              <a:rPr kumimoji="1" lang="ja-JP" altLang="en-US" smtClean="0"/>
              <a:t>2023/8/25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105429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072F63-E776-4CAD-B086-31CBE12A5CCE}" type="datetime1">
              <a:rPr kumimoji="1" lang="ja-JP" altLang="en-US" smtClean="0"/>
              <a:t>2023/8/25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3411345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4E12826-9372-4214-B31E-92E06BE2BDAC}" type="datetime1">
              <a:rPr kumimoji="1" lang="ja-JP" altLang="en-US" smtClean="0"/>
              <a:t>2023/8/25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166337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7A54C4-FA04-4FE3-A869-D9F261C43C84}" type="datetime1">
              <a:rPr kumimoji="1" lang="ja-JP" altLang="en-US" smtClean="0"/>
              <a:t>2023/8/25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402267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1E219B5-057C-49A4-A43B-9B241F22844B}" type="datetime1">
              <a:rPr kumimoji="1" lang="ja-JP" altLang="en-US" smtClean="0"/>
              <a:t>2023/8/25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372570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CE1046-316A-49E0-ABF5-8EF45459E921}" type="datetime1">
              <a:rPr kumimoji="1" lang="ja-JP" altLang="en-US" smtClean="0"/>
              <a:t>2023/8/25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2624009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CE816F-22F6-46C9-A161-53091AA45CA9}" type="datetime1">
              <a:rPr kumimoji="1" lang="ja-JP" altLang="en-US" smtClean="0"/>
              <a:t>2023/8/25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382917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74A1F6-28D9-4883-9D4B-FEF002232685}" type="datetime1">
              <a:rPr kumimoji="1" lang="ja-JP" altLang="en-US" smtClean="0"/>
              <a:t>2023/8/25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CB392DF-01F8-4989-AEDD-07EE9047374B}" type="slidenum">
              <a:rPr kumimoji="1" lang="ja-JP" altLang="en-US" smtClean="0"/>
              <a:t>‹#›</a:t>
            </a:fld>
            <a:endParaRPr kumimoji="1" lang="ja-JP" altLang="en-US" dirty="0"/>
          </a:p>
        </p:txBody>
      </p:sp>
    </p:spTree>
    <p:extLst>
      <p:ext uri="{BB962C8B-B14F-4D97-AF65-F5344CB8AC3E}">
        <p14:creationId xmlns:p14="http://schemas.microsoft.com/office/powerpoint/2010/main" val="2245124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F6083-2E47-486F-8AA1-85982969C13F}" type="datetime1">
              <a:rPr kumimoji="1" lang="ja-JP" altLang="en-US" smtClean="0"/>
              <a:t>2023/8/25</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08524" y="6435174"/>
            <a:ext cx="2057400" cy="365125"/>
          </a:xfrm>
          <a:prstGeom prst="rect">
            <a:avLst/>
          </a:prstGeom>
        </p:spPr>
        <p:txBody>
          <a:bodyPr vert="horz" lIns="91440" tIns="45720" rIns="91440" bIns="45720" rtlCol="0" anchor="ctr"/>
          <a:lstStyle>
            <a:lvl1pPr algn="r">
              <a:defRPr sz="1600">
                <a:solidFill>
                  <a:schemeClr val="tx1">
                    <a:tint val="75000"/>
                  </a:schemeClr>
                </a:solidFill>
                <a:latin typeface="Meiryo UI" panose="020B0604030504040204" pitchFamily="50" charset="-128"/>
                <a:ea typeface="Meiryo UI" panose="020B0604030504040204" pitchFamily="50" charset="-128"/>
              </a:defRPr>
            </a:lvl1pPr>
          </a:lstStyle>
          <a:p>
            <a:fld id="{8CB392DF-01F8-4989-AEDD-07EE9047374B}" type="slidenum">
              <a:rPr kumimoji="1" lang="ja-JP" altLang="en-US" smtClean="0"/>
              <a:pPr/>
              <a:t>‹#›</a:t>
            </a:fld>
            <a:endParaRPr kumimoji="1" lang="ja-JP" altLang="en-US" dirty="0"/>
          </a:p>
        </p:txBody>
      </p:sp>
    </p:spTree>
    <p:extLst>
      <p:ext uri="{BB962C8B-B14F-4D97-AF65-F5344CB8AC3E}">
        <p14:creationId xmlns:p14="http://schemas.microsoft.com/office/powerpoint/2010/main" val="3517839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FD91FE-E109-4F10-A36F-6BB374378735}"/>
              </a:ext>
            </a:extLst>
          </p:cNvPr>
          <p:cNvSpPr>
            <a:spLocks noGrp="1"/>
          </p:cNvSpPr>
          <p:nvPr>
            <p:ph type="ctrTitle"/>
          </p:nvPr>
        </p:nvSpPr>
        <p:spPr>
          <a:xfrm>
            <a:off x="267629" y="1807459"/>
            <a:ext cx="8697951" cy="764054"/>
          </a:xfrm>
        </p:spPr>
        <p:txBody>
          <a:bodyPr>
            <a:normAutofit fontScale="90000"/>
          </a:bodyPr>
          <a:lstStyle/>
          <a:p>
            <a:r>
              <a:rPr kumimoji="1" lang="ja-JP" altLang="en-US" sz="3200" dirty="0">
                <a:latin typeface="Meiryo UI" panose="020B0604030504040204" pitchFamily="50" charset="-128"/>
                <a:ea typeface="Meiryo UI" panose="020B0604030504040204" pitchFamily="50" charset="-128"/>
              </a:rPr>
              <a:t>第</a:t>
            </a:r>
            <a:r>
              <a:rPr kumimoji="1" lang="en-US" altLang="ja-JP" sz="3200" dirty="0">
                <a:latin typeface="Meiryo UI" panose="020B0604030504040204" pitchFamily="50" charset="-128"/>
                <a:ea typeface="Meiryo UI" panose="020B0604030504040204" pitchFamily="50" charset="-128"/>
              </a:rPr>
              <a:t>8</a:t>
            </a:r>
            <a:r>
              <a:rPr kumimoji="1" lang="ja-JP" altLang="en-US" sz="3200" dirty="0">
                <a:latin typeface="Meiryo UI" panose="020B0604030504040204" pitchFamily="50" charset="-128"/>
                <a:ea typeface="Meiryo UI" panose="020B0604030504040204" pitchFamily="50" charset="-128"/>
              </a:rPr>
              <a:t>次大阪府医療計画（在宅医療分野</a:t>
            </a:r>
            <a:r>
              <a:rPr kumimoji="1" lang="ja-JP" altLang="en-US" sz="3200" dirty="0" smtClean="0">
                <a:latin typeface="Meiryo UI" panose="020B0604030504040204" pitchFamily="50" charset="-128"/>
                <a:ea typeface="Meiryo UI" panose="020B0604030504040204" pitchFamily="50" charset="-128"/>
              </a:rPr>
              <a:t>）</a:t>
            </a:r>
            <a:r>
              <a:rPr kumimoji="1" lang="en-US" altLang="ja-JP" sz="3200" dirty="0" smtClean="0">
                <a:latin typeface="Meiryo UI" panose="020B0604030504040204" pitchFamily="50" charset="-128"/>
                <a:ea typeface="Meiryo UI" panose="020B0604030504040204" pitchFamily="50" charset="-128"/>
              </a:rPr>
              <a:t/>
            </a:r>
            <a:br>
              <a:rPr kumimoji="1" lang="en-US" altLang="ja-JP" sz="3200" dirty="0" smtClean="0">
                <a:latin typeface="Meiryo UI" panose="020B0604030504040204" pitchFamily="50" charset="-128"/>
                <a:ea typeface="Meiryo UI" panose="020B0604030504040204" pitchFamily="50" charset="-128"/>
              </a:rPr>
            </a:br>
            <a:r>
              <a:rPr kumimoji="1" lang="ja-JP" altLang="en-US" sz="3200" dirty="0" smtClean="0">
                <a:latin typeface="Meiryo UI" panose="020B0604030504040204" pitchFamily="50" charset="-128"/>
                <a:ea typeface="Meiryo UI" panose="020B0604030504040204" pitchFamily="50" charset="-128"/>
              </a:rPr>
              <a:t>策定の考え方</a:t>
            </a:r>
            <a:endParaRPr kumimoji="1" lang="ja-JP" altLang="en-US" sz="3200" dirty="0">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A778C491-48F5-4F04-8231-ECD277ED6854}"/>
              </a:ext>
            </a:extLst>
          </p:cNvPr>
          <p:cNvSpPr>
            <a:spLocks noGrp="1"/>
          </p:cNvSpPr>
          <p:nvPr>
            <p:ph type="subTitle" idx="1"/>
          </p:nvPr>
        </p:nvSpPr>
        <p:spPr>
          <a:xfrm>
            <a:off x="718703" y="3173203"/>
            <a:ext cx="7987553" cy="3176797"/>
          </a:xfrm>
        </p:spPr>
        <p:txBody>
          <a:bodyPr>
            <a:normAutofit/>
          </a:bodyPr>
          <a:lstStyle/>
          <a:p>
            <a:pPr algn="l"/>
            <a:r>
              <a:rPr kumimoji="1" lang="ja-JP" altLang="en-US" sz="1800" dirty="0">
                <a:latin typeface="Meiryo UI" panose="020B0604030504040204" pitchFamily="50" charset="-128"/>
                <a:ea typeface="Meiryo UI" panose="020B0604030504040204" pitchFamily="50" charset="-128"/>
              </a:rPr>
              <a:t>＜内容＞</a:t>
            </a:r>
            <a:endParaRPr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１</a:t>
            </a:r>
            <a:r>
              <a:rPr lang="ja-JP" altLang="en-US" sz="1800" dirty="0" smtClean="0">
                <a:latin typeface="Meiryo UI" panose="020B0604030504040204" pitchFamily="50" charset="-128"/>
                <a:ea typeface="Meiryo UI" panose="020B0604030504040204" pitchFamily="50" charset="-128"/>
              </a:rPr>
              <a:t>．第８次</a:t>
            </a:r>
            <a:r>
              <a:rPr lang="ja-JP" altLang="en-US" sz="1800" dirty="0">
                <a:latin typeface="Meiryo UI" panose="020B0604030504040204" pitchFamily="50" charset="-128"/>
                <a:ea typeface="Meiryo UI" panose="020B0604030504040204" pitchFamily="50" charset="-128"/>
              </a:rPr>
              <a:t>大阪府医療計画（在宅医療分野）の主なポイント</a:t>
            </a:r>
          </a:p>
          <a:p>
            <a:pPr algn="l"/>
            <a:r>
              <a:rPr lang="ja-JP" altLang="en-US" sz="1800" dirty="0" smtClean="0">
                <a:latin typeface="Meiryo UI" panose="020B0604030504040204" pitchFamily="50" charset="-128"/>
                <a:ea typeface="Meiryo UI" panose="020B0604030504040204" pitchFamily="50" charset="-128"/>
              </a:rPr>
              <a:t>　２</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　第８次</a:t>
            </a:r>
            <a:r>
              <a:rPr lang="ja-JP" altLang="en-US" sz="1800" dirty="0">
                <a:latin typeface="Meiryo UI" panose="020B0604030504040204" pitchFamily="50" charset="-128"/>
                <a:ea typeface="Meiryo UI" panose="020B0604030504040204" pitchFamily="50" charset="-128"/>
              </a:rPr>
              <a:t>大阪府医療計画（在宅医療分野）策定に向けた全体</a:t>
            </a:r>
            <a:r>
              <a:rPr lang="ja-JP" altLang="en-US" sz="1800" dirty="0" smtClean="0">
                <a:latin typeface="Meiryo UI" panose="020B0604030504040204" pitchFamily="50" charset="-128"/>
                <a:ea typeface="Meiryo UI" panose="020B0604030504040204" pitchFamily="50" charset="-128"/>
              </a:rPr>
              <a:t>スケジュール</a:t>
            </a:r>
            <a:endParaRPr lang="en-US" altLang="ja-JP" sz="1800" dirty="0" smtClean="0">
              <a:latin typeface="Meiryo UI" panose="020B0604030504040204" pitchFamily="50" charset="-128"/>
              <a:ea typeface="Meiryo UI" panose="020B0604030504040204" pitchFamily="50" charset="-128"/>
            </a:endParaRPr>
          </a:p>
          <a:p>
            <a:pPr algn="l"/>
            <a:endParaRPr lang="en-US" altLang="ja-JP" sz="1800" dirty="0">
              <a:latin typeface="Meiryo UI" panose="020B0604030504040204" pitchFamily="50" charset="-128"/>
              <a:ea typeface="Meiryo UI" panose="020B0604030504040204" pitchFamily="50" charset="-128"/>
            </a:endParaRPr>
          </a:p>
          <a:p>
            <a:pPr algn="l"/>
            <a:r>
              <a:rPr lang="ja-JP" altLang="en-US" sz="1800" dirty="0" smtClean="0">
                <a:latin typeface="Meiryo UI" panose="020B0604030504040204" pitchFamily="50" charset="-128"/>
                <a:ea typeface="Meiryo UI" panose="020B0604030504040204" pitchFamily="50" charset="-128"/>
              </a:rPr>
              <a:t>＜参考資料＞</a:t>
            </a:r>
            <a:endParaRPr lang="en-US" altLang="ja-JP" sz="1800" dirty="0" smtClean="0">
              <a:latin typeface="Meiryo UI" panose="020B0604030504040204" pitchFamily="50" charset="-128"/>
              <a:ea typeface="Meiryo UI" panose="020B0604030504040204" pitchFamily="50" charset="-128"/>
            </a:endParaRPr>
          </a:p>
          <a:p>
            <a:pPr algn="l"/>
            <a:r>
              <a:rPr lang="ja-JP" altLang="en-US" sz="1800" dirty="0" smtClean="0">
                <a:latin typeface="Meiryo UI" panose="020B0604030504040204" pitchFamily="50" charset="-128"/>
                <a:ea typeface="Meiryo UI" panose="020B0604030504040204" pitchFamily="50" charset="-128"/>
              </a:rPr>
              <a:t>　１．第８次</a:t>
            </a:r>
            <a:r>
              <a:rPr lang="ja-JP" altLang="en-US" sz="1800" dirty="0">
                <a:latin typeface="Meiryo UI" panose="020B0604030504040204" pitchFamily="50" charset="-128"/>
                <a:ea typeface="Meiryo UI" panose="020B0604030504040204" pitchFamily="50" charset="-128"/>
              </a:rPr>
              <a:t>大阪府医療計画の</a:t>
            </a:r>
            <a:r>
              <a:rPr lang="ja-JP" altLang="en-US" sz="1800" dirty="0" smtClean="0">
                <a:latin typeface="Meiryo UI" panose="020B0604030504040204" pitchFamily="50" charset="-128"/>
                <a:ea typeface="Meiryo UI" panose="020B0604030504040204" pitchFamily="50" charset="-128"/>
              </a:rPr>
              <a:t>方向性</a:t>
            </a:r>
            <a:r>
              <a:rPr lang="en-US" altLang="ja-JP" sz="1800" dirty="0">
                <a:latin typeface="Meiryo UI" panose="020B0604030504040204" pitchFamily="50" charset="-128"/>
                <a:ea typeface="Meiryo UI" panose="020B0604030504040204" pitchFamily="50" charset="-128"/>
              </a:rPr>
              <a:t/>
            </a:r>
            <a:br>
              <a:rPr lang="en-US" altLang="ja-JP" sz="1800" dirty="0">
                <a:latin typeface="Meiryo UI" panose="020B0604030504040204" pitchFamily="50" charset="-128"/>
                <a:ea typeface="Meiryo UI" panose="020B0604030504040204" pitchFamily="50" charset="-128"/>
              </a:rPr>
            </a:b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令和４年度　在宅医療推進部会（前回）での合意内容）</a:t>
            </a:r>
            <a:endParaRPr lang="en-US" altLang="ja-JP" sz="1800" dirty="0">
              <a:latin typeface="Meiryo UI" panose="020B0604030504040204" pitchFamily="50" charset="-128"/>
              <a:ea typeface="Meiryo UI" panose="020B0604030504040204" pitchFamily="50" charset="-128"/>
            </a:endParaRPr>
          </a:p>
          <a:p>
            <a:pPr algn="l"/>
            <a:r>
              <a:rPr lang="ja-JP" altLang="en-US" sz="1800" dirty="0" smtClean="0">
                <a:latin typeface="Meiryo UI" panose="020B0604030504040204" pitchFamily="50" charset="-128"/>
                <a:ea typeface="Meiryo UI" panose="020B0604030504040204" pitchFamily="50" charset="-128"/>
              </a:rPr>
              <a:t>　２．在宅</a:t>
            </a:r>
            <a:r>
              <a:rPr lang="ja-JP" altLang="en-US" sz="1800" dirty="0">
                <a:latin typeface="Meiryo UI" panose="020B0604030504040204" pitchFamily="50" charset="-128"/>
                <a:ea typeface="Meiryo UI" panose="020B0604030504040204" pitchFamily="50" charset="-128"/>
              </a:rPr>
              <a:t>医療の体制構築にかかる</a:t>
            </a:r>
            <a:r>
              <a:rPr lang="ja-JP" altLang="en-US" sz="1800" dirty="0" smtClean="0">
                <a:latin typeface="Meiryo UI" panose="020B0604030504040204" pitchFamily="50" charset="-128"/>
                <a:ea typeface="Meiryo UI" panose="020B0604030504040204" pitchFamily="50" charset="-128"/>
              </a:rPr>
              <a:t>イメージ図</a:t>
            </a:r>
            <a:endParaRPr lang="en-US" altLang="ja-JP" sz="1800" dirty="0">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2B7E63B9-B776-44F9-807A-356753843C15}"/>
              </a:ext>
            </a:extLst>
          </p:cNvPr>
          <p:cNvCxnSpPr/>
          <p:nvPr/>
        </p:nvCxnSpPr>
        <p:spPr>
          <a:xfrm>
            <a:off x="-18000" y="2681344"/>
            <a:ext cx="918000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8941" y="184991"/>
            <a:ext cx="1088719" cy="400110"/>
          </a:xfrm>
          <a:prstGeom prst="rect">
            <a:avLst/>
          </a:prstGeom>
          <a:solidFill>
            <a:schemeClr val="bg1"/>
          </a:solidFill>
          <a:ln>
            <a:solidFill>
              <a:schemeClr val="tx1"/>
            </a:solidFill>
          </a:ln>
        </p:spPr>
        <p:txBody>
          <a:bodyPr wrap="square" rtlCol="0">
            <a:spAutoFit/>
          </a:bodyPr>
          <a:lstStyle/>
          <a:p>
            <a:pPr algn="ctr"/>
            <a:r>
              <a:rPr kumimoji="1" lang="ja-JP" altLang="en-US" sz="2000" dirty="0" smtClean="0">
                <a:latin typeface="Meiryo UI" panose="020B0604030504040204" pitchFamily="50" charset="-128"/>
                <a:ea typeface="Meiryo UI" panose="020B0604030504040204" pitchFamily="50" charset="-128"/>
              </a:rPr>
              <a:t>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6238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25346C6-D167-C4E7-A4AD-0DFFA19DE964}"/>
              </a:ext>
            </a:extLst>
          </p:cNvPr>
          <p:cNvSpPr/>
          <p:nvPr/>
        </p:nvSpPr>
        <p:spPr>
          <a:xfrm>
            <a:off x="0" y="-10683"/>
            <a:ext cx="9144000" cy="4058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latin typeface="Meiryo UI" panose="020B0604030504040204" pitchFamily="50" charset="-128"/>
                <a:ea typeface="Meiryo UI" panose="020B0604030504040204" pitchFamily="50" charset="-128"/>
              </a:rPr>
              <a:t> １</a:t>
            </a:r>
            <a:r>
              <a:rPr kumimoji="1" lang="ja-JP" altLang="en-US" sz="2000" dirty="0" smtClean="0">
                <a:latin typeface="Meiryo UI" panose="020B0604030504040204" pitchFamily="50" charset="-128"/>
                <a:ea typeface="Meiryo UI" panose="020B0604030504040204" pitchFamily="50" charset="-128"/>
              </a:rPr>
              <a:t>．第８次</a:t>
            </a:r>
            <a:r>
              <a:rPr kumimoji="1" lang="ja-JP" altLang="en-US" sz="2000" dirty="0">
                <a:latin typeface="Meiryo UI" panose="020B0604030504040204" pitchFamily="50" charset="-128"/>
                <a:ea typeface="Meiryo UI" panose="020B0604030504040204" pitchFamily="50" charset="-128"/>
              </a:rPr>
              <a:t>大阪府医療</a:t>
            </a:r>
            <a:r>
              <a:rPr kumimoji="1" lang="ja-JP" altLang="en-US" sz="2000" dirty="0" smtClean="0">
                <a:latin typeface="Meiryo UI" panose="020B0604030504040204" pitchFamily="50" charset="-128"/>
                <a:ea typeface="Meiryo UI" panose="020B0604030504040204" pitchFamily="50" charset="-128"/>
              </a:rPr>
              <a:t>計画（在宅医療分野）の主なポイント</a:t>
            </a:r>
            <a:endParaRPr kumimoji="1" lang="en-US" altLang="ja-JP" sz="20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50E1C464-C975-607D-D258-D54F9465F1D2}"/>
              </a:ext>
            </a:extLst>
          </p:cNvPr>
          <p:cNvSpPr txBox="1"/>
          <p:nvPr/>
        </p:nvSpPr>
        <p:spPr>
          <a:xfrm>
            <a:off x="1" y="1065393"/>
            <a:ext cx="4897474" cy="1246495"/>
          </a:xfrm>
          <a:prstGeom prst="rect">
            <a:avLst/>
          </a:prstGeom>
          <a:noFill/>
        </p:spPr>
        <p:txBody>
          <a:bodyPr wrap="square" rtlCol="0">
            <a:spAutoFit/>
          </a:bodyPr>
          <a:lstStyle/>
          <a:p>
            <a:pPr>
              <a:lnSpc>
                <a:spcPts val="1800"/>
              </a:lnSpc>
            </a:pPr>
            <a:r>
              <a:rPr kumimoji="1" lang="ja-JP" altLang="en-US" sz="1200" dirty="0" smtClean="0">
                <a:latin typeface="Meiryo UI" panose="020B0604030504040204" pitchFamily="50" charset="-128"/>
                <a:ea typeface="Meiryo UI" panose="020B0604030504040204" pitchFamily="50" charset="-128"/>
              </a:rPr>
              <a:t>　今後、見込まれる在宅医療の需要の増加に向け、地域の実情に応じた</a:t>
            </a:r>
            <a:endParaRPr kumimoji="1" lang="en-US" altLang="ja-JP" sz="1200"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rPr>
              <a:t>在宅医療の体制整備</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◆在宅</a:t>
            </a:r>
            <a:r>
              <a:rPr kumimoji="1" lang="ja-JP" altLang="en-US" sz="1200" dirty="0">
                <a:latin typeface="Meiryo UI" panose="020B0604030504040204" pitchFamily="50" charset="-128"/>
                <a:ea typeface="Meiryo UI" panose="020B0604030504040204" pitchFamily="50" charset="-128"/>
              </a:rPr>
              <a:t>医療提供体制を構築するに当たり、</a:t>
            </a:r>
            <a:r>
              <a:rPr kumimoji="1" lang="ja-JP" altLang="en-US" sz="1200" b="1" u="sng" dirty="0">
                <a:latin typeface="Meiryo UI" panose="020B0604030504040204" pitchFamily="50" charset="-128"/>
                <a:ea typeface="Meiryo UI" panose="020B0604030504040204" pitchFamily="50" charset="-128"/>
              </a:rPr>
              <a:t>圏域を</a:t>
            </a:r>
            <a:r>
              <a:rPr kumimoji="1" lang="ja-JP" altLang="en-US" sz="1200" b="1" u="sng" dirty="0" smtClean="0">
                <a:latin typeface="Meiryo UI" panose="020B0604030504040204" pitchFamily="50" charset="-128"/>
                <a:ea typeface="Meiryo UI" panose="020B0604030504040204" pitchFamily="50" charset="-128"/>
              </a:rPr>
              <a:t>設定</a:t>
            </a:r>
            <a:endParaRPr kumimoji="1" lang="en-US" altLang="ja-JP" sz="1200" b="1" u="sng" dirty="0">
              <a:latin typeface="Meiryo UI" panose="020B0604030504040204" pitchFamily="50" charset="-128"/>
              <a:ea typeface="Meiryo UI" panose="020B0604030504040204" pitchFamily="50" charset="-128"/>
            </a:endParaRPr>
          </a:p>
          <a:p>
            <a:pPr>
              <a:lnSpc>
                <a:spcPts val="1800"/>
              </a:lnSpc>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◆在宅</a:t>
            </a:r>
            <a:r>
              <a:rPr kumimoji="1" lang="ja-JP" altLang="en-US" sz="1200" dirty="0">
                <a:latin typeface="Meiryo UI" panose="020B0604030504040204" pitchFamily="50" charset="-128"/>
                <a:ea typeface="Meiryo UI" panose="020B0604030504040204" pitchFamily="50" charset="-128"/>
              </a:rPr>
              <a:t>医療に必要な</a:t>
            </a:r>
            <a:r>
              <a:rPr kumimoji="1" lang="ja-JP" altLang="en-US" sz="1200" b="1" u="sng" dirty="0">
                <a:latin typeface="Meiryo UI" panose="020B0604030504040204" pitchFamily="50" charset="-128"/>
                <a:ea typeface="Meiryo UI" panose="020B0604030504040204" pitchFamily="50" charset="-128"/>
              </a:rPr>
              <a:t>連携を担う拠点</a:t>
            </a:r>
            <a:r>
              <a:rPr kumimoji="1" lang="ja-JP" altLang="en-US" sz="1200" u="sng" dirty="0">
                <a:latin typeface="Meiryo UI" panose="020B0604030504040204" pitchFamily="50" charset="-128"/>
                <a:ea typeface="Meiryo UI" panose="020B0604030504040204" pitchFamily="50" charset="-128"/>
              </a:rPr>
              <a:t>を医療計画に</a:t>
            </a:r>
            <a:r>
              <a:rPr kumimoji="1" lang="ja-JP" altLang="en-US" sz="1200" u="sng" dirty="0" smtClean="0">
                <a:latin typeface="Meiryo UI" panose="020B0604030504040204" pitchFamily="50" charset="-128"/>
                <a:ea typeface="Meiryo UI" panose="020B0604030504040204" pitchFamily="50" charset="-128"/>
              </a:rPr>
              <a:t>位置付け</a:t>
            </a:r>
            <a:endParaRPr kumimoji="1" lang="en-US" altLang="ja-JP" sz="1200" u="sng" dirty="0">
              <a:latin typeface="Meiryo UI" panose="020B0604030504040204" pitchFamily="50" charset="-128"/>
              <a:ea typeface="Meiryo UI" panose="020B0604030504040204" pitchFamily="50" charset="-128"/>
            </a:endParaRPr>
          </a:p>
          <a:p>
            <a:pPr>
              <a:lnSpc>
                <a:spcPts val="1800"/>
              </a:lnSpc>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◆在宅</a:t>
            </a:r>
            <a:r>
              <a:rPr kumimoji="1" lang="ja-JP" altLang="en-US" sz="1200" dirty="0">
                <a:latin typeface="Meiryo UI" panose="020B0604030504040204" pitchFamily="50" charset="-128"/>
                <a:ea typeface="Meiryo UI" panose="020B0604030504040204" pitchFamily="50" charset="-128"/>
              </a:rPr>
              <a:t>医療において</a:t>
            </a:r>
            <a:r>
              <a:rPr kumimoji="1" lang="ja-JP" altLang="en-US" sz="1200" b="1" u="sng" dirty="0">
                <a:latin typeface="Meiryo UI" panose="020B0604030504040204" pitchFamily="50" charset="-128"/>
                <a:ea typeface="Meiryo UI" panose="020B0604030504040204" pitchFamily="50" charset="-128"/>
              </a:rPr>
              <a:t>積極的役割を担う医療機関</a:t>
            </a:r>
            <a:r>
              <a:rPr kumimoji="1" lang="ja-JP" altLang="en-US" sz="1200" u="sng" dirty="0">
                <a:latin typeface="Meiryo UI" panose="020B0604030504040204" pitchFamily="50" charset="-128"/>
                <a:ea typeface="Meiryo UI" panose="020B0604030504040204" pitchFamily="50" charset="-128"/>
              </a:rPr>
              <a:t>を医療計画に</a:t>
            </a:r>
            <a:r>
              <a:rPr kumimoji="1" lang="ja-JP" altLang="en-US" sz="1200" u="sng" dirty="0" smtClean="0">
                <a:latin typeface="Meiryo UI" panose="020B0604030504040204" pitchFamily="50" charset="-128"/>
                <a:ea typeface="Meiryo UI" panose="020B0604030504040204" pitchFamily="50" charset="-128"/>
              </a:rPr>
              <a:t>位置付け</a:t>
            </a:r>
            <a:r>
              <a:rPr kumimoji="1" lang="ja-JP" altLang="en-US" sz="1200" dirty="0">
                <a:latin typeface="Meiryo UI" panose="020B0604030504040204" pitchFamily="50" charset="-128"/>
                <a:ea typeface="Meiryo UI" panose="020B0604030504040204" pitchFamily="50" charset="-128"/>
              </a:rPr>
              <a:t>　　</a:t>
            </a:r>
            <a:endParaRPr kumimoji="1" lang="en-US" altLang="ja-JP" sz="1200" u="sng" dirty="0">
              <a:latin typeface="Meiryo UI" panose="020B0604030504040204" pitchFamily="50" charset="-128"/>
              <a:ea typeface="Meiryo UI" panose="020B0604030504040204" pitchFamily="50" charset="-128"/>
            </a:endParaRPr>
          </a:p>
        </p:txBody>
      </p:sp>
      <p:sp>
        <p:nvSpPr>
          <p:cNvPr id="17" name="正方形/長方形 16"/>
          <p:cNvSpPr/>
          <p:nvPr/>
        </p:nvSpPr>
        <p:spPr>
          <a:xfrm>
            <a:off x="22304" y="1006782"/>
            <a:ext cx="4897472" cy="1305106"/>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50E1C464-C975-607D-D258-D54F9465F1D2}"/>
              </a:ext>
            </a:extLst>
          </p:cNvPr>
          <p:cNvSpPr txBox="1"/>
          <p:nvPr/>
        </p:nvSpPr>
        <p:spPr>
          <a:xfrm>
            <a:off x="-39430" y="414532"/>
            <a:ext cx="8113003"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（１）国の</a:t>
            </a:r>
            <a:r>
              <a:rPr kumimoji="1" lang="ja-JP" altLang="en-US" sz="1400" dirty="0">
                <a:latin typeface="Meiryo UI" panose="020B0604030504040204" pitchFamily="50" charset="-128"/>
                <a:ea typeface="Meiryo UI" panose="020B0604030504040204" pitchFamily="50" charset="-128"/>
              </a:rPr>
              <a:t>方針（第８次医療計画作成指針</a:t>
            </a:r>
            <a:r>
              <a:rPr kumimoji="1" lang="en-US" altLang="ja-JP" sz="1400" baseline="300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及び国通知</a:t>
            </a:r>
            <a:r>
              <a:rPr kumimoji="1" lang="en-US" altLang="ja-JP" sz="1400" baseline="30000" dirty="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）を踏まえた改正ポイント</a:t>
            </a:r>
            <a:endParaRPr kumimoji="1" lang="en-US" altLang="ja-JP" sz="1400" dirty="0">
              <a:latin typeface="Meiryo UI" panose="020B0604030504040204" pitchFamily="50" charset="-128"/>
              <a:ea typeface="Meiryo UI" panose="020B0604030504040204" pitchFamily="50" charset="-128"/>
            </a:endParaRPr>
          </a:p>
        </p:txBody>
      </p:sp>
      <p:sp>
        <p:nvSpPr>
          <p:cNvPr id="12" name="二等辺三角形 11"/>
          <p:cNvSpPr/>
          <p:nvPr/>
        </p:nvSpPr>
        <p:spPr>
          <a:xfrm rot="5400000">
            <a:off x="4532988" y="1649515"/>
            <a:ext cx="934252" cy="104088"/>
          </a:xfrm>
          <a:prstGeom prst="triangle">
            <a:avLst>
              <a:gd name="adj" fmla="val 44828"/>
            </a:avLst>
          </a:prstGeom>
          <a:solidFill>
            <a:schemeClr val="accent5">
              <a:lumMod val="20000"/>
              <a:lumOff val="80000"/>
            </a:schemeClr>
          </a:solidFill>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正方形/長方形 12"/>
          <p:cNvSpPr/>
          <p:nvPr/>
        </p:nvSpPr>
        <p:spPr>
          <a:xfrm>
            <a:off x="5107685" y="1008730"/>
            <a:ext cx="3958511" cy="953776"/>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rPr>
              <a:t>●在宅医療の圏域は</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二次医療圏単位</a:t>
            </a:r>
            <a:r>
              <a:rPr kumimoji="1" lang="ja-JP" altLang="en-US" sz="1200" u="sng" dirty="0">
                <a:solidFill>
                  <a:schemeClr val="tx1"/>
                </a:solidFill>
                <a:latin typeface="Meiryo UI" panose="020B0604030504040204" pitchFamily="50" charset="-128"/>
                <a:ea typeface="Meiryo UI" panose="020B0604030504040204" pitchFamily="50" charset="-128"/>
              </a:rPr>
              <a:t>」として整備</a:t>
            </a:r>
            <a:endParaRPr kumimoji="1" lang="en-US" altLang="ja-JP" sz="1200" u="sng"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rPr>
              <a:t>●取組みについては</a:t>
            </a:r>
            <a:r>
              <a:rPr kumimoji="1" lang="ja-JP" altLang="en-US" sz="1200" b="1" u="sng" dirty="0">
                <a:solidFill>
                  <a:schemeClr val="tx1"/>
                </a:solidFill>
                <a:latin typeface="Meiryo UI" panose="020B0604030504040204" pitchFamily="50" charset="-128"/>
                <a:ea typeface="Meiryo UI" panose="020B0604030504040204" pitchFamily="50" charset="-128"/>
              </a:rPr>
              <a:t>連携の拠点</a:t>
            </a:r>
            <a:r>
              <a:rPr kumimoji="1" lang="ja-JP" altLang="en-US" sz="1200" u="sng" dirty="0">
                <a:solidFill>
                  <a:schemeClr val="tx1"/>
                </a:solidFill>
                <a:latin typeface="Meiryo UI" panose="020B0604030504040204" pitchFamily="50" charset="-128"/>
                <a:ea typeface="Meiryo UI" panose="020B0604030504040204" pitchFamily="50" charset="-128"/>
              </a:rPr>
              <a:t>を中心とした地域で推進</a:t>
            </a:r>
            <a:endParaRPr kumimoji="1" lang="en-US" altLang="ja-JP" sz="1200" u="sng"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連携の拠点及び積極的医療機関</a:t>
            </a:r>
            <a:r>
              <a:rPr kumimoji="1" lang="ja-JP" altLang="en-US" sz="1200" u="sng" dirty="0">
                <a:solidFill>
                  <a:schemeClr val="tx1"/>
                </a:solidFill>
                <a:latin typeface="Meiryo UI" panose="020B0604030504040204" pitchFamily="50" charset="-128"/>
                <a:ea typeface="Meiryo UI" panose="020B0604030504040204" pitchFamily="50" charset="-128"/>
              </a:rPr>
              <a:t>を在宅医療の</a:t>
            </a:r>
            <a:r>
              <a:rPr kumimoji="1" lang="ja-JP" altLang="en-US" sz="1200" b="1" u="sng" dirty="0">
                <a:solidFill>
                  <a:schemeClr val="tx1"/>
                </a:solidFill>
                <a:latin typeface="Meiryo UI" panose="020B0604030504040204" pitchFamily="50" charset="-128"/>
                <a:ea typeface="Meiryo UI" panose="020B0604030504040204" pitchFamily="50" charset="-128"/>
              </a:rPr>
              <a:t>圏域内　</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に</a:t>
            </a:r>
            <a:r>
              <a:rPr kumimoji="1" lang="ja-JP" altLang="en-US" sz="1200" b="1" u="sng" dirty="0">
                <a:solidFill>
                  <a:schemeClr val="tx1"/>
                </a:solidFill>
                <a:latin typeface="Meiryo UI" panose="020B0604030504040204" pitchFamily="50" charset="-128"/>
                <a:ea typeface="Meiryo UI" panose="020B0604030504040204" pitchFamily="50" charset="-128"/>
              </a:rPr>
              <a:t>少なくとも１つ</a:t>
            </a:r>
            <a:r>
              <a:rPr kumimoji="1" lang="ja-JP" altLang="en-US" sz="1200" u="sng" dirty="0">
                <a:solidFill>
                  <a:schemeClr val="tx1"/>
                </a:solidFill>
                <a:latin typeface="Meiryo UI" panose="020B0604030504040204" pitchFamily="50" charset="-128"/>
                <a:ea typeface="Meiryo UI" panose="020B0604030504040204" pitchFamily="50" charset="-128"/>
              </a:rPr>
              <a:t>は設定</a:t>
            </a:r>
            <a:endParaRPr kumimoji="1" lang="en-US" altLang="ja-JP" sz="1200" u="sng"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5107685" y="1962506"/>
            <a:ext cx="3958511" cy="350057"/>
          </a:xfrm>
          <a:prstGeom prst="rect">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900" dirty="0" smtClean="0">
                <a:latin typeface="Meiryo UI" panose="020B0604030504040204" pitchFamily="50" charset="-128"/>
                <a:ea typeface="Meiryo UI" panose="020B0604030504040204" pitchFamily="50" charset="-128"/>
              </a:rPr>
              <a:t>　第２節 ２．在宅医療の提供体制</a:t>
            </a:r>
            <a:r>
              <a:rPr kumimoji="1" lang="en-US" altLang="ja-JP"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P.16</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18</a:t>
            </a:r>
          </a:p>
          <a:p>
            <a:r>
              <a:rPr kumimoji="1" lang="ja-JP" altLang="en-US" sz="900" dirty="0" smtClean="0">
                <a:latin typeface="Meiryo UI" panose="020B0604030504040204" pitchFamily="50" charset="-128"/>
                <a:ea typeface="Meiryo UI" panose="020B0604030504040204" pitchFamily="50" charset="-128"/>
              </a:rPr>
              <a:t>　第３節（１）在宅医療サービスの基盤整備</a:t>
            </a:r>
            <a:r>
              <a:rPr kumimoji="1" lang="ja-JP" altLang="en-US"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P.31</a:t>
            </a:r>
            <a:endParaRPr kumimoji="1" lang="en-US" altLang="ja-JP" sz="9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50E1C464-C975-607D-D258-D54F9465F1D2}"/>
              </a:ext>
            </a:extLst>
          </p:cNvPr>
          <p:cNvSpPr txBox="1"/>
          <p:nvPr/>
        </p:nvSpPr>
        <p:spPr>
          <a:xfrm>
            <a:off x="-10243" y="4646318"/>
            <a:ext cx="4907718" cy="1477328"/>
          </a:xfrm>
          <a:prstGeom prst="rect">
            <a:avLst/>
          </a:prstGeom>
          <a:noFill/>
        </p:spPr>
        <p:txBody>
          <a:bodyPr wrap="square" rtlCol="0">
            <a:spAutoFit/>
          </a:bodyPr>
          <a:lstStyle/>
          <a:p>
            <a:pPr>
              <a:lnSpc>
                <a:spcPts val="1800"/>
              </a:lnSpc>
            </a:pP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入退院</a:t>
            </a:r>
            <a:r>
              <a:rPr kumimoji="1" lang="ja-JP" altLang="en-US" sz="1200" dirty="0">
                <a:latin typeface="Meiryo UI" panose="020B0604030504040204" pitchFamily="50" charset="-128"/>
                <a:ea typeface="Meiryo UI" panose="020B0604030504040204" pitchFamily="50" charset="-128"/>
              </a:rPr>
              <a:t>時における</a:t>
            </a:r>
            <a:r>
              <a:rPr kumimoji="1" lang="ja-JP" altLang="en-US" sz="1200" b="1" u="sng" dirty="0">
                <a:latin typeface="Meiryo UI" panose="020B0604030504040204" pitchFamily="50" charset="-128"/>
                <a:ea typeface="Meiryo UI" panose="020B0604030504040204" pitchFamily="50" charset="-128"/>
              </a:rPr>
              <a:t>多職種間での連携</a:t>
            </a:r>
            <a:r>
              <a:rPr kumimoji="1" lang="ja-JP" altLang="en-US" sz="1200" b="1" u="sng" dirty="0" smtClean="0">
                <a:latin typeface="Meiryo UI" panose="020B0604030504040204" pitchFamily="50" charset="-128"/>
                <a:ea typeface="Meiryo UI" panose="020B0604030504040204" pitchFamily="50" charset="-128"/>
              </a:rPr>
              <a:t>強化</a:t>
            </a:r>
            <a:endParaRPr kumimoji="1" lang="ja-JP" altLang="en-US" sz="1200" dirty="0">
              <a:latin typeface="Meiryo UI" panose="020B0604030504040204" pitchFamily="50" charset="-128"/>
              <a:ea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小児</a:t>
            </a:r>
            <a:r>
              <a:rPr kumimoji="1" lang="ja-JP" altLang="en-US" sz="1200" u="sng" dirty="0">
                <a:latin typeface="Meiryo UI" panose="020B0604030504040204" pitchFamily="50" charset="-128"/>
                <a:ea typeface="Meiryo UI" panose="020B0604030504040204" pitchFamily="50" charset="-128"/>
              </a:rPr>
              <a:t>・看取り等の</a:t>
            </a:r>
            <a:r>
              <a:rPr kumimoji="1" lang="ja-JP" altLang="en-US" sz="1200" u="sng" dirty="0" smtClean="0">
                <a:latin typeface="Meiryo UI" panose="020B0604030504040204" pitchFamily="50" charset="-128"/>
                <a:ea typeface="Meiryo UI" panose="020B0604030504040204" pitchFamily="50" charset="-128"/>
              </a:rPr>
              <a:t>専門性</a:t>
            </a:r>
            <a:r>
              <a:rPr kumimoji="1" lang="ja-JP" altLang="en-US" sz="1200" dirty="0">
                <a:latin typeface="Meiryo UI" panose="020B0604030504040204" pitchFamily="50" charset="-128"/>
                <a:ea typeface="Meiryo UI" panose="020B0604030504040204" pitchFamily="50" charset="-128"/>
              </a:rPr>
              <a:t>、地理的課題等の医療</a:t>
            </a:r>
            <a:r>
              <a:rPr kumimoji="1" lang="ja-JP" altLang="en-US" sz="1200" dirty="0" smtClean="0">
                <a:latin typeface="Meiryo UI" panose="020B0604030504040204" pitchFamily="50" charset="-128"/>
                <a:ea typeface="Meiryo UI" panose="020B0604030504040204" pitchFamily="50" charset="-128"/>
              </a:rPr>
              <a:t>ニーズも踏まえた</a:t>
            </a:r>
            <a:endParaRPr kumimoji="1" lang="en-US" altLang="ja-JP" sz="1200"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a:latin typeface="Meiryo UI" panose="020B0604030504040204" pitchFamily="50" charset="-128"/>
                <a:ea typeface="Meiryo UI" panose="020B0604030504040204" pitchFamily="50" charset="-128"/>
              </a:rPr>
              <a:t>　 </a:t>
            </a:r>
            <a:r>
              <a:rPr kumimoji="1" lang="ja-JP" altLang="en-US" sz="1200" u="sng" dirty="0" smtClean="0">
                <a:latin typeface="Meiryo UI" panose="020B0604030504040204" pitchFamily="50" charset="-128"/>
                <a:ea typeface="Meiryo UI" panose="020B0604030504040204" pitchFamily="50" charset="-128"/>
              </a:rPr>
              <a:t>将来に向けた</a:t>
            </a:r>
            <a:r>
              <a:rPr kumimoji="1" lang="ja-JP" altLang="en-US" sz="1200" b="1" u="sng" dirty="0" smtClean="0">
                <a:latin typeface="Meiryo UI" panose="020B0604030504040204" pitchFamily="50" charset="-128"/>
                <a:ea typeface="Meiryo UI" panose="020B0604030504040204" pitchFamily="50" charset="-128"/>
              </a:rPr>
              <a:t>在宅</a:t>
            </a:r>
            <a:r>
              <a:rPr kumimoji="1" lang="ja-JP" altLang="en-US" sz="1200" b="1" u="sng" dirty="0">
                <a:latin typeface="Meiryo UI" panose="020B0604030504040204" pitchFamily="50" charset="-128"/>
                <a:ea typeface="Meiryo UI" panose="020B0604030504040204" pitchFamily="50" charset="-128"/>
              </a:rPr>
              <a:t>医療提供体制</a:t>
            </a:r>
            <a:r>
              <a:rPr kumimoji="1" lang="ja-JP" altLang="en-US" sz="1200" b="1" u="sng" dirty="0" smtClean="0">
                <a:latin typeface="Meiryo UI" panose="020B0604030504040204" pitchFamily="50" charset="-128"/>
                <a:ea typeface="Meiryo UI" panose="020B0604030504040204" pitchFamily="50" charset="-128"/>
              </a:rPr>
              <a:t>の充実</a:t>
            </a:r>
            <a:r>
              <a:rPr kumimoji="1" lang="ja-JP" altLang="en-US" sz="1200" dirty="0" smtClean="0">
                <a:latin typeface="Meiryo UI" panose="020B0604030504040204" pitchFamily="50" charset="-128"/>
                <a:ea typeface="Meiryo UI" panose="020B0604030504040204" pitchFamily="50" charset="-128"/>
              </a:rPr>
              <a:t>（人材確保含む）</a:t>
            </a:r>
            <a:endParaRPr kumimoji="1" lang="en-US" altLang="ja-JP" sz="1200"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急変</a:t>
            </a:r>
            <a:r>
              <a:rPr kumimoji="1" lang="ja-JP" altLang="en-US" sz="1200" dirty="0">
                <a:latin typeface="Meiryo UI" panose="020B0604030504040204" pitchFamily="50" charset="-128"/>
                <a:ea typeface="Meiryo UI" panose="020B0604030504040204" pitchFamily="50" charset="-128"/>
              </a:rPr>
              <a:t>時に</a:t>
            </a:r>
            <a:r>
              <a:rPr kumimoji="1" lang="ja-JP" altLang="en-US" sz="1200" b="1" u="sng" dirty="0">
                <a:latin typeface="Meiryo UI" panose="020B0604030504040204" pitchFamily="50" charset="-128"/>
                <a:ea typeface="Meiryo UI" panose="020B0604030504040204" pitchFamily="50" charset="-128"/>
              </a:rPr>
              <a:t>後方支援を行う医療機関の充実や連携</a:t>
            </a:r>
            <a:r>
              <a:rPr kumimoji="1" lang="ja-JP" altLang="en-US" sz="1200" b="1" u="sng" dirty="0" smtClean="0">
                <a:latin typeface="Meiryo UI" panose="020B0604030504040204" pitchFamily="50" charset="-128"/>
                <a:ea typeface="Meiryo UI" panose="020B0604030504040204" pitchFamily="50" charset="-128"/>
              </a:rPr>
              <a:t>強化</a:t>
            </a:r>
            <a:endParaRPr kumimoji="1" lang="en-US" altLang="ja-JP" sz="1200" u="sng" dirty="0">
              <a:latin typeface="Meiryo UI" panose="020B0604030504040204" pitchFamily="50" charset="-128"/>
              <a:ea typeface="Meiryo UI" panose="020B0604030504040204" pitchFamily="50" charset="-128"/>
            </a:endParaRPr>
          </a:p>
          <a:p>
            <a:pPr>
              <a:lnSpc>
                <a:spcPts val="1800"/>
              </a:lnSpc>
            </a:pP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今後</a:t>
            </a:r>
            <a:r>
              <a:rPr kumimoji="1" lang="ja-JP" altLang="en-US" sz="1200" dirty="0">
                <a:latin typeface="Meiryo UI" panose="020B0604030504040204" pitchFamily="50" charset="-128"/>
                <a:ea typeface="Meiryo UI" panose="020B0604030504040204" pitchFamily="50" charset="-128"/>
              </a:rPr>
              <a:t>の有事</a:t>
            </a:r>
            <a:r>
              <a:rPr kumimoji="1" lang="ja-JP" altLang="en-US" sz="1200" dirty="0" smtClean="0">
                <a:latin typeface="Meiryo UI" panose="020B0604030504040204" pitchFamily="50" charset="-128"/>
                <a:ea typeface="Meiryo UI" panose="020B0604030504040204" pitchFamily="50" charset="-128"/>
              </a:rPr>
              <a:t>にも対応</a:t>
            </a:r>
            <a:r>
              <a:rPr kumimoji="1" lang="ja-JP" altLang="en-US" sz="1200" dirty="0">
                <a:latin typeface="Meiryo UI" panose="020B0604030504040204" pitchFamily="50" charset="-128"/>
                <a:ea typeface="Meiryo UI" panose="020B0604030504040204" pitchFamily="50" charset="-128"/>
              </a:rPr>
              <a:t>できる</a:t>
            </a:r>
            <a:r>
              <a:rPr kumimoji="1" lang="ja-JP" altLang="en-US" sz="1200" dirty="0" smtClean="0">
                <a:latin typeface="Meiryo UI" panose="020B0604030504040204" pitchFamily="50" charset="-128"/>
                <a:ea typeface="Meiryo UI" panose="020B0604030504040204" pitchFamily="50" charset="-128"/>
              </a:rPr>
              <a:t>よう</a:t>
            </a:r>
            <a:r>
              <a:rPr kumimoji="1" lang="ja-JP" altLang="en-US" sz="1200" b="1" u="sng" dirty="0" smtClean="0">
                <a:latin typeface="Meiryo UI" panose="020B0604030504040204" pitchFamily="50" charset="-128"/>
                <a:ea typeface="Meiryo UI" panose="020B0604030504040204" pitchFamily="50" charset="-128"/>
              </a:rPr>
              <a:t>日常</a:t>
            </a:r>
            <a:r>
              <a:rPr kumimoji="1" lang="ja-JP" altLang="en-US" sz="1200" b="1" u="sng" dirty="0">
                <a:latin typeface="Meiryo UI" panose="020B0604030504040204" pitchFamily="50" charset="-128"/>
                <a:ea typeface="Meiryo UI" panose="020B0604030504040204" pitchFamily="50" charset="-128"/>
              </a:rPr>
              <a:t>の療養における</a:t>
            </a:r>
            <a:r>
              <a:rPr kumimoji="1" lang="ja-JP" altLang="en-US" sz="1200" b="1" u="sng" dirty="0" smtClean="0">
                <a:latin typeface="Meiryo UI" panose="020B0604030504040204" pitchFamily="50" charset="-128"/>
                <a:ea typeface="Meiryo UI" panose="020B0604030504040204" pitchFamily="50" charset="-128"/>
              </a:rPr>
              <a:t>多職種間連携</a:t>
            </a:r>
            <a:r>
              <a:rPr kumimoji="1" lang="ja-JP" altLang="en-US" sz="1200" b="1" u="sng" dirty="0">
                <a:latin typeface="Meiryo UI" panose="020B0604030504040204" pitchFamily="50" charset="-128"/>
                <a:ea typeface="Meiryo UI" panose="020B0604030504040204" pitchFamily="50" charset="-128"/>
              </a:rPr>
              <a:t>の</a:t>
            </a:r>
            <a:r>
              <a:rPr kumimoji="1" lang="ja-JP" altLang="en-US" sz="1200" b="1" u="sng" dirty="0" smtClean="0">
                <a:latin typeface="Meiryo UI" panose="020B0604030504040204" pitchFamily="50" charset="-128"/>
                <a:ea typeface="Meiryo UI" panose="020B0604030504040204" pitchFamily="50" charset="-128"/>
              </a:rPr>
              <a:t>強化</a:t>
            </a:r>
            <a:endParaRPr kumimoji="1" lang="en-US" altLang="ja-JP" sz="1200" b="1" u="sng"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人生</a:t>
            </a:r>
            <a:r>
              <a:rPr kumimoji="1" lang="ja-JP" altLang="en-US" sz="1200" b="1" u="sng" dirty="0">
                <a:latin typeface="Meiryo UI" panose="020B0604030504040204" pitchFamily="50" charset="-128"/>
                <a:ea typeface="Meiryo UI" panose="020B0604030504040204" pitchFamily="50" charset="-128"/>
              </a:rPr>
              <a:t>会議（</a:t>
            </a:r>
            <a:r>
              <a:rPr kumimoji="1" lang="en-US" altLang="ja-JP" sz="1200" b="1" u="sng" dirty="0">
                <a:latin typeface="Meiryo UI" panose="020B0604030504040204" pitchFamily="50" charset="-128"/>
                <a:ea typeface="Meiryo UI" panose="020B0604030504040204" pitchFamily="50" charset="-128"/>
              </a:rPr>
              <a:t>ACP</a:t>
            </a:r>
            <a:r>
              <a:rPr kumimoji="1" lang="ja-JP" altLang="en-US" sz="1200" b="1" u="sng" dirty="0">
                <a:latin typeface="Meiryo UI" panose="020B0604030504040204" pitchFamily="50" charset="-128"/>
                <a:ea typeface="Meiryo UI" panose="020B0604030504040204" pitchFamily="50" charset="-128"/>
              </a:rPr>
              <a:t>）の普及の</a:t>
            </a:r>
            <a:r>
              <a:rPr kumimoji="1" lang="ja-JP" altLang="en-US" sz="1200" b="1" u="sng" dirty="0" smtClean="0">
                <a:latin typeface="Meiryo UI" panose="020B0604030504040204" pitchFamily="50" charset="-128"/>
                <a:ea typeface="Meiryo UI" panose="020B0604030504040204" pitchFamily="50" charset="-128"/>
              </a:rPr>
              <a:t>充実</a:t>
            </a:r>
            <a:endParaRPr kumimoji="1" lang="en-US" altLang="ja-JP" sz="11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50E1C464-C975-607D-D258-D54F9465F1D2}"/>
              </a:ext>
            </a:extLst>
          </p:cNvPr>
          <p:cNvSpPr txBox="1"/>
          <p:nvPr/>
        </p:nvSpPr>
        <p:spPr>
          <a:xfrm>
            <a:off x="-39430" y="4162824"/>
            <a:ext cx="4438650" cy="317705"/>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２）令和４年度の実態調査</a:t>
            </a:r>
            <a:r>
              <a:rPr kumimoji="1" lang="ja-JP" altLang="en-US" sz="1400" dirty="0" smtClean="0">
                <a:latin typeface="Meiryo UI" panose="020B0604030504040204" pitchFamily="50" charset="-128"/>
                <a:ea typeface="Meiryo UI" panose="020B0604030504040204" pitchFamily="50" charset="-128"/>
              </a:rPr>
              <a:t>等を踏まえた改正ポイント</a:t>
            </a:r>
            <a:endParaRPr kumimoji="1" lang="en-US" altLang="ja-JP" sz="1400" dirty="0">
              <a:latin typeface="Meiryo UI" panose="020B0604030504040204" pitchFamily="50" charset="-128"/>
              <a:ea typeface="Meiryo UI" panose="020B0604030504040204" pitchFamily="50" charset="-128"/>
            </a:endParaRPr>
          </a:p>
        </p:txBody>
      </p:sp>
      <p:sp>
        <p:nvSpPr>
          <p:cNvPr id="24" name="正方形/長方形 23"/>
          <p:cNvSpPr/>
          <p:nvPr/>
        </p:nvSpPr>
        <p:spPr>
          <a:xfrm>
            <a:off x="22302" y="4497089"/>
            <a:ext cx="4897474" cy="1728376"/>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5" name="正方形/長方形 24"/>
          <p:cNvSpPr/>
          <p:nvPr/>
        </p:nvSpPr>
        <p:spPr>
          <a:xfrm>
            <a:off x="5102755" y="4545829"/>
            <a:ext cx="3963441" cy="924543"/>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多職種間の連携強化</a:t>
            </a:r>
            <a:r>
              <a:rPr kumimoji="1" lang="ja-JP" altLang="en-US" sz="1200" u="sng" dirty="0" smtClean="0">
                <a:solidFill>
                  <a:schemeClr val="tx1"/>
                </a:solidFill>
                <a:latin typeface="Meiryo UI" panose="020B0604030504040204" pitchFamily="50" charset="-128"/>
                <a:ea typeface="Meiryo UI" panose="020B0604030504040204" pitchFamily="50" charset="-128"/>
              </a:rPr>
              <a:t>に向け</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連携の拠点を中心にした</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取組を推進</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rPr>
              <a:t>●積極的医療機関を中心とした</a:t>
            </a:r>
            <a:r>
              <a:rPr kumimoji="1" lang="ja-JP" altLang="en-US" sz="1200" b="1" u="sng" dirty="0" smtClean="0">
                <a:solidFill>
                  <a:schemeClr val="tx1"/>
                </a:solidFill>
                <a:latin typeface="Meiryo UI" panose="020B0604030504040204" pitchFamily="50" charset="-128"/>
                <a:ea typeface="Meiryo UI" panose="020B0604030504040204" pitchFamily="50" charset="-128"/>
              </a:rPr>
              <a:t>急変時受入体制の構築と強化</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人生会議（</a:t>
            </a:r>
            <a:r>
              <a:rPr kumimoji="1" lang="en-US" altLang="ja-JP" sz="1200" u="sng" dirty="0" smtClean="0">
                <a:solidFill>
                  <a:schemeClr val="tx1"/>
                </a:solidFill>
                <a:latin typeface="Meiryo UI" panose="020B0604030504040204" pitchFamily="50" charset="-128"/>
                <a:ea typeface="Meiryo UI" panose="020B0604030504040204" pitchFamily="50" charset="-128"/>
              </a:rPr>
              <a:t>ACP</a:t>
            </a:r>
            <a:r>
              <a:rPr kumimoji="1" lang="ja-JP" altLang="en-US" sz="1200" u="sng" dirty="0" smtClean="0">
                <a:solidFill>
                  <a:schemeClr val="tx1"/>
                </a:solidFill>
                <a:latin typeface="Meiryo UI" panose="020B0604030504040204" pitchFamily="50" charset="-128"/>
                <a:ea typeface="Meiryo UI" panose="020B0604030504040204" pitchFamily="50" charset="-128"/>
              </a:rPr>
              <a:t>）の更なる</a:t>
            </a:r>
            <a:r>
              <a:rPr kumimoji="1" lang="ja-JP" altLang="en-US" sz="1200" b="1" u="sng" dirty="0" smtClean="0">
                <a:solidFill>
                  <a:schemeClr val="tx1"/>
                </a:solidFill>
                <a:latin typeface="Meiryo UI" panose="020B0604030504040204" pitchFamily="50" charset="-128"/>
                <a:ea typeface="Meiryo UI" panose="020B0604030504040204" pitchFamily="50" charset="-128"/>
              </a:rPr>
              <a:t>普及啓発</a:t>
            </a:r>
            <a:endParaRPr kumimoji="1" lang="en-US" altLang="ja-JP" sz="1200" b="1" u="sng" dirty="0">
              <a:solidFill>
                <a:schemeClr val="tx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5102754" y="5469716"/>
            <a:ext cx="3963441" cy="755749"/>
          </a:xfrm>
          <a:prstGeom prst="rect">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900" dirty="0" smtClean="0">
                <a:latin typeface="Meiryo UI" panose="020B0604030504040204" pitchFamily="50" charset="-128"/>
                <a:ea typeface="Meiryo UI" panose="020B0604030504040204" pitchFamily="50" charset="-128"/>
              </a:rPr>
              <a:t>　第</a:t>
            </a:r>
            <a:r>
              <a:rPr kumimoji="1" lang="en-US" altLang="ja-JP" sz="900" dirty="0" smtClean="0">
                <a:latin typeface="Meiryo UI" panose="020B0604030504040204" pitchFamily="50" charset="-128"/>
                <a:ea typeface="Meiryo UI" panose="020B0604030504040204" pitchFamily="50" charset="-128"/>
              </a:rPr>
              <a:t>2</a:t>
            </a:r>
            <a:r>
              <a:rPr kumimoji="1" lang="ja-JP" altLang="en-US" sz="900" dirty="0" smtClean="0">
                <a:latin typeface="Meiryo UI" panose="020B0604030504040204" pitchFamily="50" charset="-128"/>
                <a:ea typeface="Meiryo UI" panose="020B0604030504040204" pitchFamily="50" charset="-128"/>
              </a:rPr>
              <a:t>節 ３．在宅医療サービスの基盤整備、人材育成及び</a:t>
            </a:r>
            <a:r>
              <a:rPr kumimoji="1" lang="ja-JP" altLang="en-US" sz="900" dirty="0">
                <a:latin typeface="Meiryo UI" panose="020B0604030504040204" pitchFamily="50" charset="-128"/>
                <a:ea typeface="Meiryo UI" panose="020B0604030504040204" pitchFamily="50" charset="-128"/>
              </a:rPr>
              <a:t>普及</a:t>
            </a:r>
            <a:r>
              <a:rPr kumimoji="1" lang="ja-JP" altLang="en-US" sz="900" dirty="0" smtClean="0">
                <a:latin typeface="Meiryo UI" panose="020B0604030504040204" pitchFamily="50" charset="-128"/>
                <a:ea typeface="Meiryo UI" panose="020B0604030504040204" pitchFamily="50" charset="-128"/>
              </a:rPr>
              <a:t>啓発</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４</a:t>
            </a:r>
            <a:r>
              <a:rPr kumimoji="1" lang="ja-JP" altLang="en-US" sz="900" dirty="0">
                <a:latin typeface="Meiryo UI" panose="020B0604030504040204" pitchFamily="50" charset="-128"/>
                <a:ea typeface="Meiryo UI" panose="020B0604030504040204" pitchFamily="50" charset="-128"/>
              </a:rPr>
              <a:t>．多職種間</a:t>
            </a:r>
            <a:r>
              <a:rPr kumimoji="1" lang="ja-JP" altLang="en-US" sz="900" dirty="0" smtClean="0">
                <a:latin typeface="Meiryo UI" panose="020B0604030504040204" pitchFamily="50" charset="-128"/>
                <a:ea typeface="Meiryo UI" panose="020B0604030504040204" pitchFamily="50" charset="-128"/>
              </a:rPr>
              <a:t>連携</a:t>
            </a:r>
            <a:r>
              <a:rPr kumimoji="1" lang="en-US" altLang="ja-JP"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P.1</a:t>
            </a:r>
            <a:r>
              <a:rPr kumimoji="1" lang="en-US" altLang="ja-JP" sz="900" dirty="0">
                <a:latin typeface="Meiryo UI" panose="020B0604030504040204" pitchFamily="50" charset="-128"/>
                <a:ea typeface="Meiryo UI" panose="020B0604030504040204" pitchFamily="50" charset="-128"/>
              </a:rPr>
              <a:t>8</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21</a:t>
            </a:r>
            <a:r>
              <a:rPr kumimoji="1" lang="ja-JP" altLang="en-US" sz="900" dirty="0" err="1" smtClean="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en-US" altLang="ja-JP" sz="900" dirty="0" smtClean="0">
                <a:latin typeface="Meiryo UI" panose="020B0604030504040204" pitchFamily="50" charset="-128"/>
                <a:ea typeface="Meiryo UI" panose="020B0604030504040204" pitchFamily="50" charset="-128"/>
              </a:rPr>
              <a:t>4</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3</a:t>
            </a:r>
            <a:r>
              <a:rPr kumimoji="1" lang="en-US" altLang="ja-JP" sz="900" dirty="0" smtClean="0">
                <a:latin typeface="Meiryo UI" panose="020B0604030504040204" pitchFamily="50" charset="-128"/>
                <a:ea typeface="Meiryo UI" panose="020B0604030504040204" pitchFamily="50" charset="-128"/>
              </a:rPr>
              <a:t>0</a:t>
            </a:r>
          </a:p>
          <a:p>
            <a:r>
              <a:rPr kumimoji="1" lang="ja-JP" altLang="en-US" sz="900" dirty="0" smtClean="0">
                <a:latin typeface="Meiryo UI" panose="020B0604030504040204" pitchFamily="50" charset="-128"/>
                <a:ea typeface="Meiryo UI" panose="020B0604030504040204" pitchFamily="50" charset="-128"/>
              </a:rPr>
              <a:t>　第</a:t>
            </a:r>
            <a:r>
              <a:rPr kumimoji="1" lang="en-US" altLang="ja-JP" sz="900" dirty="0" smtClean="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節（１）在宅医療サービスの基盤整備 </a:t>
            </a:r>
            <a:r>
              <a:rPr kumimoji="1" lang="en-US" altLang="ja-JP" sz="900" dirty="0" smtClean="0">
                <a:latin typeface="Meiryo UI" panose="020B0604030504040204" pitchFamily="50" charset="-128"/>
                <a:ea typeface="Meiryo UI" panose="020B0604030504040204" pitchFamily="50" charset="-128"/>
              </a:rPr>
              <a:t>P.31,32</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（２）在宅医療に関わる人材育成及び</a:t>
            </a:r>
            <a:r>
              <a:rPr kumimoji="1" lang="ja-JP" altLang="en-US" sz="900" dirty="0" smtClean="0">
                <a:latin typeface="Meiryo UI" panose="020B0604030504040204" pitchFamily="50" charset="-128"/>
                <a:ea typeface="Meiryo UI" panose="020B0604030504040204" pitchFamily="50" charset="-128"/>
              </a:rPr>
              <a:t>府民へ</a:t>
            </a:r>
            <a:r>
              <a:rPr kumimoji="1" lang="ja-JP" altLang="en-US" sz="900" dirty="0">
                <a:latin typeface="Meiryo UI" panose="020B0604030504040204" pitchFamily="50" charset="-128"/>
                <a:ea typeface="Meiryo UI" panose="020B0604030504040204" pitchFamily="50" charset="-128"/>
              </a:rPr>
              <a:t>の普及</a:t>
            </a:r>
            <a:r>
              <a:rPr kumimoji="1" lang="ja-JP" altLang="en-US" sz="900" dirty="0" smtClean="0">
                <a:latin typeface="Meiryo UI" panose="020B0604030504040204" pitchFamily="50" charset="-128"/>
                <a:ea typeface="Meiryo UI" panose="020B0604030504040204" pitchFamily="50" charset="-128"/>
              </a:rPr>
              <a:t>啓発 </a:t>
            </a:r>
            <a:r>
              <a:rPr kumimoji="1" lang="en-US" altLang="ja-JP" sz="900" dirty="0" smtClean="0">
                <a:latin typeface="Meiryo UI" panose="020B0604030504040204" pitchFamily="50" charset="-128"/>
                <a:ea typeface="Meiryo UI" panose="020B0604030504040204" pitchFamily="50" charset="-128"/>
              </a:rPr>
              <a:t>P.33,34  </a:t>
            </a:r>
          </a:p>
          <a:p>
            <a:r>
              <a:rPr kumimoji="1" lang="en-US" altLang="ja-JP"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（３）多職種間連携 </a:t>
            </a:r>
            <a:r>
              <a:rPr kumimoji="1" lang="en-US" altLang="ja-JP" sz="900" dirty="0" smtClean="0">
                <a:latin typeface="Meiryo UI" panose="020B0604030504040204" pitchFamily="50" charset="-128"/>
                <a:ea typeface="Meiryo UI" panose="020B0604030504040204" pitchFamily="50" charset="-128"/>
              </a:rPr>
              <a:t>P.34 </a:t>
            </a:r>
            <a:endParaRPr kumimoji="1" lang="en-US" altLang="ja-JP" sz="9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CA8A992A-6E89-43C3-B874-F24C3602FA20}"/>
              </a:ext>
            </a:extLst>
          </p:cNvPr>
          <p:cNvSpPr txBox="1"/>
          <p:nvPr/>
        </p:nvSpPr>
        <p:spPr>
          <a:xfrm>
            <a:off x="208339" y="780871"/>
            <a:ext cx="1373162" cy="253916"/>
          </a:xfrm>
          <a:prstGeom prst="rect">
            <a:avLst/>
          </a:prstGeom>
          <a:solidFill>
            <a:srgbClr val="FFFF00"/>
          </a:solidFill>
          <a:ln>
            <a:solidFill>
              <a:srgbClr val="002060"/>
            </a:solidFill>
          </a:ln>
        </p:spPr>
        <p:txBody>
          <a:bodyPr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在宅医療の提供体制</a:t>
            </a:r>
            <a:endParaRPr kumimoji="1" lang="en-US" altLang="ja-JP" sz="1050" dirty="0">
              <a:latin typeface="Meiryo UI" panose="020B0604030504040204" pitchFamily="50" charset="-128"/>
              <a:ea typeface="Meiryo UI" panose="020B0604030504040204" pitchFamily="50" charset="-128"/>
            </a:endParaRPr>
          </a:p>
        </p:txBody>
      </p:sp>
      <p:sp>
        <p:nvSpPr>
          <p:cNvPr id="28" name="正方形/長方形 27"/>
          <p:cNvSpPr/>
          <p:nvPr/>
        </p:nvSpPr>
        <p:spPr>
          <a:xfrm>
            <a:off x="22302" y="2739540"/>
            <a:ext cx="4897474" cy="1216965"/>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CA8A992A-6E89-43C3-B874-F24C3602FA20}"/>
              </a:ext>
            </a:extLst>
          </p:cNvPr>
          <p:cNvSpPr txBox="1"/>
          <p:nvPr/>
        </p:nvSpPr>
        <p:spPr>
          <a:xfrm>
            <a:off x="208339" y="2580123"/>
            <a:ext cx="1991794" cy="253916"/>
          </a:xfrm>
          <a:prstGeom prst="rect">
            <a:avLst/>
          </a:prstGeom>
          <a:solidFill>
            <a:srgbClr val="FFFF00"/>
          </a:solidFill>
          <a:ln>
            <a:solidFill>
              <a:srgbClr val="002060"/>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在宅</a:t>
            </a:r>
            <a:r>
              <a:rPr kumimoji="1" lang="ja-JP" altLang="en-US" sz="1050" dirty="0" smtClean="0">
                <a:latin typeface="Meiryo UI" panose="020B0604030504040204" pitchFamily="50" charset="-128"/>
                <a:ea typeface="Meiryo UI" panose="020B0604030504040204" pitchFamily="50" charset="-128"/>
              </a:rPr>
              <a:t>医療における各職種の関わり</a:t>
            </a:r>
            <a:endParaRPr kumimoji="1" lang="en-US" altLang="ja-JP" sz="105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50E1C464-C975-607D-D258-D54F9465F1D2}"/>
              </a:ext>
            </a:extLst>
          </p:cNvPr>
          <p:cNvSpPr txBox="1"/>
          <p:nvPr/>
        </p:nvSpPr>
        <p:spPr>
          <a:xfrm>
            <a:off x="34178" y="2866791"/>
            <a:ext cx="4907718" cy="1015663"/>
          </a:xfrm>
          <a:prstGeom prst="rect">
            <a:avLst/>
          </a:prstGeom>
          <a:noFill/>
        </p:spPr>
        <p:txBody>
          <a:bodyPr wrap="square" rtlCol="0">
            <a:spAutoFit/>
          </a:bodyPr>
          <a:lstStyle/>
          <a:p>
            <a:pPr>
              <a:lnSpc>
                <a:spcPts val="1800"/>
              </a:lnSpc>
            </a:pPr>
            <a:r>
              <a:rPr kumimoji="1" lang="ja-JP" altLang="en-US" sz="1200"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医科歯科連携の体制構築</a:t>
            </a:r>
            <a:endParaRPr kumimoji="1" lang="en-US" altLang="ja-JP" sz="1200" b="1" u="sng"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在宅医療に関わる薬局の整備・薬剤師の資質向上</a:t>
            </a:r>
            <a:endParaRPr kumimoji="1" lang="en-US" altLang="ja-JP" sz="1200" b="1" u="sng" dirty="0">
              <a:latin typeface="Meiryo UI" panose="020B0604030504040204" pitchFamily="50" charset="-128"/>
              <a:ea typeface="Meiryo UI" panose="020B0604030504040204" pitchFamily="50" charset="-128"/>
            </a:endParaRPr>
          </a:p>
          <a:p>
            <a:pPr>
              <a:lnSpc>
                <a:spcPts val="1800"/>
              </a:lnSpc>
            </a:pPr>
            <a:r>
              <a:rPr kumimoji="1" lang="ja-JP" altLang="en-US" sz="12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a:t>
            </a:r>
            <a:r>
              <a:rPr kumimoji="1" lang="ja-JP" altLang="en-US" sz="1100" u="sng" dirty="0" smtClean="0">
                <a:latin typeface="Meiryo UI" panose="020B0604030504040204" pitchFamily="50" charset="-128"/>
                <a:ea typeface="Meiryo UI" panose="020B0604030504040204" pitchFamily="50" charset="-128"/>
              </a:rPr>
              <a:t>麻薬や無菌製剤の調剤</a:t>
            </a:r>
            <a:r>
              <a:rPr kumimoji="1" lang="ja-JP" altLang="en-US" sz="1100" u="sng" dirty="0">
                <a:latin typeface="Meiryo UI" panose="020B0604030504040204" pitchFamily="50" charset="-128"/>
                <a:ea typeface="Meiryo UI" panose="020B0604030504040204" pitchFamily="50" charset="-128"/>
              </a:rPr>
              <a:t>、</a:t>
            </a:r>
            <a:r>
              <a:rPr kumimoji="1" lang="ja-JP" altLang="en-US" sz="1100" u="sng" dirty="0" smtClean="0">
                <a:latin typeface="Meiryo UI" panose="020B0604030504040204" pitchFamily="50" charset="-128"/>
                <a:ea typeface="Meiryo UI" panose="020B0604030504040204" pitchFamily="50" charset="-128"/>
              </a:rPr>
              <a:t>小児在宅、</a:t>
            </a:r>
            <a:r>
              <a:rPr kumimoji="1" lang="en-US" altLang="ja-JP" sz="1100" u="sng" dirty="0" smtClean="0">
                <a:latin typeface="Meiryo UI" panose="020B0604030504040204" pitchFamily="50" charset="-128"/>
                <a:ea typeface="Meiryo UI" panose="020B0604030504040204" pitchFamily="50" charset="-128"/>
              </a:rPr>
              <a:t>24</a:t>
            </a:r>
            <a:r>
              <a:rPr kumimoji="1" lang="ja-JP" altLang="en-US" sz="1100" u="sng" dirty="0" smtClean="0">
                <a:latin typeface="Meiryo UI" panose="020B0604030504040204" pitchFamily="50" charset="-128"/>
                <a:ea typeface="Meiryo UI" panose="020B0604030504040204" pitchFamily="50" charset="-128"/>
              </a:rPr>
              <a:t>時間対応が可能な薬局の整備）</a:t>
            </a:r>
            <a:endParaRPr kumimoji="1" lang="en-US" altLang="ja-JP" sz="1100" u="sng"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訪問看護事業所間</a:t>
            </a:r>
            <a:r>
              <a:rPr kumimoji="1" lang="ja-JP" altLang="en-US" sz="1200" b="1" u="sng" dirty="0">
                <a:latin typeface="Meiryo UI" panose="020B0604030504040204" pitchFamily="50" charset="-128"/>
                <a:ea typeface="Meiryo UI" panose="020B0604030504040204" pitchFamily="50" charset="-128"/>
              </a:rPr>
              <a:t>の連携</a:t>
            </a:r>
            <a:r>
              <a:rPr kumimoji="1" lang="ja-JP" altLang="en-US" sz="1200" dirty="0">
                <a:latin typeface="Meiryo UI" panose="020B0604030504040204" pitchFamily="50" charset="-128"/>
                <a:ea typeface="Meiryo UI" panose="020B0604030504040204" pitchFamily="50" charset="-128"/>
              </a:rPr>
              <a:t>、業務効率化</a:t>
            </a:r>
            <a:r>
              <a:rPr kumimoji="1" lang="ja-JP" altLang="en-US" sz="1200" dirty="0" smtClean="0">
                <a:latin typeface="Meiryo UI" panose="020B0604030504040204" pitchFamily="50" charset="-128"/>
                <a:ea typeface="Meiryo UI" panose="020B0604030504040204" pitchFamily="50" charset="-128"/>
              </a:rPr>
              <a:t>等の推進　　等</a:t>
            </a:r>
            <a:endParaRPr kumimoji="1" lang="en-US" altLang="ja-JP" sz="1200" dirty="0" smtClean="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50E1C464-C975-607D-D258-D54F9465F1D2}"/>
              </a:ext>
            </a:extLst>
          </p:cNvPr>
          <p:cNvSpPr txBox="1"/>
          <p:nvPr/>
        </p:nvSpPr>
        <p:spPr>
          <a:xfrm>
            <a:off x="102269" y="6414464"/>
            <a:ext cx="7403848" cy="3693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　「医療計画について」令和５年３月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日付け医政発</a:t>
            </a:r>
            <a:r>
              <a:rPr lang="en-US" altLang="ja-JP" sz="900" dirty="0">
                <a:latin typeface="Meiryo UI" panose="020B0604030504040204" pitchFamily="50" charset="-128"/>
                <a:ea typeface="Meiryo UI" panose="020B0604030504040204" pitchFamily="50" charset="-128"/>
              </a:rPr>
              <a:t>0331</a:t>
            </a:r>
            <a:r>
              <a:rPr lang="ja-JP" altLang="en-US" sz="900" dirty="0">
                <a:latin typeface="Meiryo UI" panose="020B0604030504040204" pitchFamily="50" charset="-128"/>
                <a:ea typeface="Meiryo UI" panose="020B0604030504040204" pitchFamily="50" charset="-128"/>
              </a:rPr>
              <a:t>第</a:t>
            </a:r>
            <a:r>
              <a:rPr lang="en-US" altLang="ja-JP" sz="900" dirty="0">
                <a:latin typeface="Meiryo UI" panose="020B0604030504040204" pitchFamily="50" charset="-128"/>
                <a:ea typeface="Meiryo UI" panose="020B0604030504040204" pitchFamily="50" charset="-128"/>
              </a:rPr>
              <a:t>16</a:t>
            </a:r>
            <a:r>
              <a:rPr lang="ja-JP" altLang="en-US" sz="900" dirty="0">
                <a:latin typeface="Meiryo UI" panose="020B0604030504040204" pitchFamily="50" charset="-128"/>
                <a:ea typeface="Meiryo UI" panose="020B0604030504040204" pitchFamily="50" charset="-128"/>
              </a:rPr>
              <a:t>号厚生労働省医政局長通知</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　「疾病・事業及び在宅医療に係る医療体制について」令和５年３月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日付け医政地発</a:t>
            </a:r>
            <a:r>
              <a:rPr lang="en-US" altLang="ja-JP" sz="900" dirty="0">
                <a:latin typeface="Meiryo UI" panose="020B0604030504040204" pitchFamily="50" charset="-128"/>
                <a:ea typeface="Meiryo UI" panose="020B0604030504040204" pitchFamily="50" charset="-128"/>
              </a:rPr>
              <a:t>0331</a:t>
            </a:r>
            <a:r>
              <a:rPr lang="ja-JP" altLang="en-US" sz="900" dirty="0">
                <a:latin typeface="Meiryo UI" panose="020B0604030504040204" pitchFamily="50" charset="-128"/>
                <a:ea typeface="Meiryo UI" panose="020B0604030504040204" pitchFamily="50" charset="-128"/>
              </a:rPr>
              <a:t>第</a:t>
            </a:r>
            <a:r>
              <a:rPr lang="en-US" altLang="ja-JP" sz="900" dirty="0">
                <a:latin typeface="Meiryo UI" panose="020B0604030504040204" pitchFamily="50" charset="-128"/>
                <a:ea typeface="Meiryo UI" panose="020B0604030504040204" pitchFamily="50" charset="-128"/>
              </a:rPr>
              <a:t>14</a:t>
            </a:r>
            <a:r>
              <a:rPr lang="ja-JP" altLang="en-US" sz="900" dirty="0">
                <a:latin typeface="Meiryo UI" panose="020B0604030504040204" pitchFamily="50" charset="-128"/>
                <a:ea typeface="Meiryo UI" panose="020B0604030504040204" pitchFamily="50" charset="-128"/>
              </a:rPr>
              <a:t>号厚生労働省医政局地域医療計画課長通知</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p:txBody>
      </p:sp>
      <p:sp>
        <p:nvSpPr>
          <p:cNvPr id="32" name="二等辺三角形 31"/>
          <p:cNvSpPr/>
          <p:nvPr/>
        </p:nvSpPr>
        <p:spPr>
          <a:xfrm rot="5400000">
            <a:off x="4539343" y="3324942"/>
            <a:ext cx="934252" cy="104088"/>
          </a:xfrm>
          <a:prstGeom prst="triangle">
            <a:avLst>
              <a:gd name="adj" fmla="val 44828"/>
            </a:avLst>
          </a:prstGeom>
          <a:solidFill>
            <a:schemeClr val="accent5">
              <a:lumMod val="20000"/>
              <a:lumOff val="80000"/>
            </a:schemeClr>
          </a:solidFill>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3" name="二等辺三角形 32"/>
          <p:cNvSpPr/>
          <p:nvPr/>
        </p:nvSpPr>
        <p:spPr>
          <a:xfrm rot="5400000">
            <a:off x="4532988" y="5278757"/>
            <a:ext cx="934252" cy="104088"/>
          </a:xfrm>
          <a:prstGeom prst="triangle">
            <a:avLst>
              <a:gd name="adj" fmla="val 44828"/>
            </a:avLst>
          </a:prstGeom>
          <a:solidFill>
            <a:schemeClr val="accent5">
              <a:lumMod val="20000"/>
              <a:lumOff val="80000"/>
            </a:schemeClr>
          </a:solidFill>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4" name="正方形/長方形 33"/>
          <p:cNvSpPr/>
          <p:nvPr/>
        </p:nvSpPr>
        <p:spPr>
          <a:xfrm>
            <a:off x="5102753" y="2739540"/>
            <a:ext cx="3963441" cy="573444"/>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rPr>
              <a:t>●在宅医療を支える</a:t>
            </a:r>
            <a:r>
              <a:rPr kumimoji="1" lang="ja-JP" altLang="en-US" sz="1200" b="1" u="sng" dirty="0" smtClean="0">
                <a:solidFill>
                  <a:schemeClr val="tx1"/>
                </a:solidFill>
                <a:latin typeface="Meiryo UI" panose="020B0604030504040204" pitchFamily="50" charset="-128"/>
                <a:ea typeface="Meiryo UI" panose="020B0604030504040204" pitchFamily="50" charset="-128"/>
              </a:rPr>
              <a:t>サービス基盤の更なる充実</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医療ニーズを踏まえた</a:t>
            </a:r>
            <a:r>
              <a:rPr kumimoji="1" lang="ja-JP" altLang="en-US" sz="1200" u="sng" dirty="0" smtClean="0">
                <a:solidFill>
                  <a:schemeClr val="tx1"/>
                </a:solidFill>
                <a:latin typeface="Meiryo UI" panose="020B0604030504040204" pitchFamily="50" charset="-128"/>
                <a:ea typeface="Meiryo UI" panose="020B0604030504040204" pitchFamily="50" charset="-128"/>
              </a:rPr>
              <a:t>在宅医療に関わる</a:t>
            </a:r>
            <a:r>
              <a:rPr kumimoji="1" lang="ja-JP" altLang="en-US" sz="1200" b="1" u="sng" dirty="0" smtClean="0">
                <a:solidFill>
                  <a:schemeClr val="tx1"/>
                </a:solidFill>
                <a:latin typeface="Meiryo UI" panose="020B0604030504040204" pitchFamily="50" charset="-128"/>
                <a:ea typeface="Meiryo UI" panose="020B0604030504040204" pitchFamily="50" charset="-128"/>
              </a:rPr>
              <a:t>人材育成</a:t>
            </a:r>
            <a:r>
              <a:rPr kumimoji="1" lang="ja-JP" altLang="en-US" sz="1200" u="sng" dirty="0" smtClean="0">
                <a:solidFill>
                  <a:schemeClr val="tx1"/>
                </a:solidFill>
                <a:latin typeface="Meiryo UI" panose="020B0604030504040204" pitchFamily="50" charset="-128"/>
                <a:ea typeface="Meiryo UI" panose="020B0604030504040204" pitchFamily="50" charset="-128"/>
              </a:rPr>
              <a:t>と確保</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5102753" y="3312984"/>
            <a:ext cx="3963441" cy="643521"/>
          </a:xfrm>
          <a:prstGeom prst="rect">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900" dirty="0" smtClean="0">
                <a:latin typeface="Meiryo UI" panose="020B0604030504040204" pitchFamily="50" charset="-128"/>
                <a:ea typeface="Meiryo UI" panose="020B0604030504040204" pitchFamily="50" charset="-128"/>
              </a:rPr>
              <a:t>　第</a:t>
            </a:r>
            <a:r>
              <a:rPr kumimoji="1" lang="en-US" altLang="ja-JP" sz="900" dirty="0" smtClean="0">
                <a:latin typeface="Meiryo UI" panose="020B0604030504040204" pitchFamily="50" charset="-128"/>
                <a:ea typeface="Meiryo UI" panose="020B0604030504040204" pitchFamily="50" charset="-128"/>
              </a:rPr>
              <a:t>2</a:t>
            </a:r>
            <a:r>
              <a:rPr kumimoji="1" lang="ja-JP" altLang="en-US" sz="900" dirty="0" smtClean="0">
                <a:latin typeface="Meiryo UI" panose="020B0604030504040204" pitchFamily="50" charset="-128"/>
                <a:ea typeface="Meiryo UI" panose="020B0604030504040204" pitchFamily="50" charset="-128"/>
              </a:rPr>
              <a:t>節 ３．在宅医療サービスの基盤整備、人材育成及び普及啓発</a:t>
            </a:r>
            <a:r>
              <a:rPr kumimoji="1" lang="en-US" altLang="ja-JP" sz="900" dirty="0" smtClean="0">
                <a:latin typeface="Meiryo UI" panose="020B0604030504040204" pitchFamily="50" charset="-128"/>
                <a:ea typeface="Meiryo UI" panose="020B0604030504040204" pitchFamily="50" charset="-128"/>
              </a:rPr>
              <a:t> P.21</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en-US" altLang="ja-JP" sz="900" dirty="0" smtClean="0">
                <a:latin typeface="Meiryo UI" panose="020B0604030504040204" pitchFamily="50" charset="-128"/>
                <a:ea typeface="Meiryo UI" panose="020B0604030504040204" pitchFamily="50" charset="-128"/>
              </a:rPr>
              <a:t>4</a:t>
            </a:r>
          </a:p>
          <a:p>
            <a:r>
              <a:rPr kumimoji="1" lang="ja-JP" altLang="en-US" sz="900" dirty="0" smtClean="0">
                <a:latin typeface="Meiryo UI" panose="020B0604030504040204" pitchFamily="50" charset="-128"/>
                <a:ea typeface="Meiryo UI" panose="020B0604030504040204" pitchFamily="50" charset="-128"/>
              </a:rPr>
              <a:t>　第</a:t>
            </a:r>
            <a:r>
              <a:rPr kumimoji="1" lang="en-US" altLang="ja-JP" sz="900" dirty="0" smtClean="0">
                <a:latin typeface="Meiryo UI" panose="020B0604030504040204" pitchFamily="50" charset="-128"/>
                <a:ea typeface="Meiryo UI" panose="020B0604030504040204" pitchFamily="50" charset="-128"/>
              </a:rPr>
              <a:t>3</a:t>
            </a:r>
            <a:r>
              <a:rPr kumimoji="1" lang="ja-JP" altLang="en-US" sz="900" dirty="0" smtClean="0">
                <a:latin typeface="Meiryo UI" panose="020B0604030504040204" pitchFamily="50" charset="-128"/>
                <a:ea typeface="Meiryo UI" panose="020B0604030504040204" pitchFamily="50" charset="-128"/>
              </a:rPr>
              <a:t>節（１）在宅医療サービスの基盤整備 </a:t>
            </a:r>
            <a:r>
              <a:rPr kumimoji="1" lang="en-US" altLang="ja-JP" sz="900" dirty="0" smtClean="0">
                <a:latin typeface="Meiryo UI" panose="020B0604030504040204" pitchFamily="50" charset="-128"/>
                <a:ea typeface="Meiryo UI" panose="020B0604030504040204" pitchFamily="50" charset="-128"/>
              </a:rPr>
              <a:t>P.32</a:t>
            </a:r>
          </a:p>
          <a:p>
            <a:r>
              <a:rPr kumimoji="1" lang="ja-JP" altLang="en-US" sz="900" dirty="0" smtClean="0">
                <a:latin typeface="Meiryo UI" panose="020B0604030504040204" pitchFamily="50" charset="-128"/>
                <a:ea typeface="Meiryo UI" panose="020B0604030504040204" pitchFamily="50" charset="-128"/>
              </a:rPr>
              <a:t>　　　　  （２）在宅医療に関わる人材育成及び府民への普及啓発 </a:t>
            </a:r>
            <a:r>
              <a:rPr kumimoji="1" lang="en-US" altLang="ja-JP" sz="900" dirty="0" smtClean="0">
                <a:latin typeface="Meiryo UI" panose="020B0604030504040204" pitchFamily="50" charset="-128"/>
                <a:ea typeface="Meiryo UI" panose="020B0604030504040204" pitchFamily="50" charset="-128"/>
              </a:rPr>
              <a:t>P.33</a:t>
            </a:r>
            <a:endParaRPr kumimoji="1" lang="en-US" altLang="ja-JP" sz="900" dirty="0">
              <a:latin typeface="Meiryo UI" panose="020B0604030504040204" pitchFamily="50" charset="-128"/>
              <a:ea typeface="Meiryo UI" panose="020B0604030504040204" pitchFamily="50" charset="-128"/>
            </a:endParaRPr>
          </a:p>
        </p:txBody>
      </p:sp>
      <p:sp>
        <p:nvSpPr>
          <p:cNvPr id="27" name="角丸四角形 56">
            <a:extLst>
              <a:ext uri="{FF2B5EF4-FFF2-40B4-BE49-F238E27FC236}">
                <a16:creationId xmlns:a16="http://schemas.microsoft.com/office/drawing/2014/main" id="{D998C9E4-9819-0E11-03B7-D588C360039A}"/>
              </a:ext>
            </a:extLst>
          </p:cNvPr>
          <p:cNvSpPr/>
          <p:nvPr/>
        </p:nvSpPr>
        <p:spPr>
          <a:xfrm>
            <a:off x="6140512" y="769288"/>
            <a:ext cx="1887926" cy="249126"/>
          </a:xfrm>
          <a:prstGeom prst="roundRect">
            <a:avLst>
              <a:gd name="adj" fmla="val 7559"/>
            </a:avLst>
          </a:prstGeom>
          <a:solidFill>
            <a:schemeClr val="accent1">
              <a:lumMod val="20000"/>
              <a:lumOff val="8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第８次大阪府医療計画（案）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38" name="角丸四角形 56">
            <a:extLst>
              <a:ext uri="{FF2B5EF4-FFF2-40B4-BE49-F238E27FC236}">
                <a16:creationId xmlns:a16="http://schemas.microsoft.com/office/drawing/2014/main" id="{D998C9E4-9819-0E11-03B7-D588C360039A}"/>
              </a:ext>
            </a:extLst>
          </p:cNvPr>
          <p:cNvSpPr/>
          <p:nvPr/>
        </p:nvSpPr>
        <p:spPr>
          <a:xfrm>
            <a:off x="6140512" y="2510360"/>
            <a:ext cx="1887926" cy="249126"/>
          </a:xfrm>
          <a:prstGeom prst="roundRect">
            <a:avLst>
              <a:gd name="adj" fmla="val 7559"/>
            </a:avLst>
          </a:prstGeom>
          <a:solidFill>
            <a:schemeClr val="accent1">
              <a:lumMod val="20000"/>
              <a:lumOff val="8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第８次大阪府医療計画（案）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39" name="角丸四角形 56">
            <a:extLst>
              <a:ext uri="{FF2B5EF4-FFF2-40B4-BE49-F238E27FC236}">
                <a16:creationId xmlns:a16="http://schemas.microsoft.com/office/drawing/2014/main" id="{D998C9E4-9819-0E11-03B7-D588C360039A}"/>
              </a:ext>
            </a:extLst>
          </p:cNvPr>
          <p:cNvSpPr/>
          <p:nvPr/>
        </p:nvSpPr>
        <p:spPr>
          <a:xfrm>
            <a:off x="6140512" y="4276498"/>
            <a:ext cx="1887926" cy="249126"/>
          </a:xfrm>
          <a:prstGeom prst="roundRect">
            <a:avLst>
              <a:gd name="adj" fmla="val 7559"/>
            </a:avLst>
          </a:prstGeom>
          <a:solidFill>
            <a:schemeClr val="accent1">
              <a:lumMod val="20000"/>
              <a:lumOff val="8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rPr>
              <a:t>第８次大阪府医療計画（案）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3681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9000" y="386997"/>
            <a:ext cx="9153000" cy="0"/>
          </a:xfrm>
          <a:prstGeom prst="line">
            <a:avLst/>
          </a:prstGeom>
          <a:ln w="38100"/>
        </p:spPr>
        <p:style>
          <a:lnRef idx="3">
            <a:schemeClr val="accent3"/>
          </a:lnRef>
          <a:fillRef idx="0">
            <a:schemeClr val="accent3"/>
          </a:fillRef>
          <a:effectRef idx="2">
            <a:schemeClr val="accent3"/>
          </a:effectRef>
          <a:fontRef idx="minor">
            <a:schemeClr val="tx1"/>
          </a:fontRef>
        </p:style>
      </p:cxnSp>
      <p:sp>
        <p:nvSpPr>
          <p:cNvPr id="8" name="タイトル 1"/>
          <p:cNvSpPr txBox="1">
            <a:spLocks/>
          </p:cNvSpPr>
          <p:nvPr/>
        </p:nvSpPr>
        <p:spPr>
          <a:xfrm>
            <a:off x="0" y="46268"/>
            <a:ext cx="9277350" cy="340729"/>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参考１</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第８次大阪府医療計画の方向性</a:t>
            </a:r>
            <a:r>
              <a:rPr lang="ja-JP" altLang="en-US" sz="1400" dirty="0">
                <a:latin typeface="Meiryo UI" panose="020B0604030504040204" pitchFamily="50" charset="-128"/>
                <a:ea typeface="Meiryo UI" panose="020B0604030504040204" pitchFamily="50" charset="-128"/>
              </a:rPr>
              <a:t>（令和４年度　在宅医療推進部会（前回）での合意</a:t>
            </a:r>
            <a:r>
              <a:rPr lang="ja-JP" altLang="en-US" sz="1400" dirty="0" smtClean="0">
                <a:latin typeface="Meiryo UI" panose="020B0604030504040204" pitchFamily="50" charset="-128"/>
                <a:ea typeface="Meiryo UI" panose="020B0604030504040204" pitchFamily="50" charset="-128"/>
              </a:rPr>
              <a:t>内容</a:t>
            </a:r>
            <a:endParaRPr lang="en-US" altLang="ja-JP" sz="1400" dirty="0">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4EBBA6B5-ABD8-4862-8367-8BDB1DA48402}"/>
              </a:ext>
            </a:extLst>
          </p:cNvPr>
          <p:cNvGraphicFramePr>
            <a:graphicFrameLocks noGrp="1"/>
          </p:cNvGraphicFramePr>
          <p:nvPr>
            <p:extLst/>
          </p:nvPr>
        </p:nvGraphicFramePr>
        <p:xfrm>
          <a:off x="340192" y="4317286"/>
          <a:ext cx="1877292" cy="972314"/>
        </p:xfrm>
        <a:graphic>
          <a:graphicData uri="http://schemas.openxmlformats.org/drawingml/2006/table">
            <a:tbl>
              <a:tblPr firstRow="1" bandRow="1">
                <a:tableStyleId>{1E171933-4619-4E11-9A3F-F7608DF75F80}</a:tableStyleId>
              </a:tblPr>
              <a:tblGrid>
                <a:gridCol w="144549">
                  <a:extLst>
                    <a:ext uri="{9D8B030D-6E8A-4147-A177-3AD203B41FA5}">
                      <a16:colId xmlns:a16="http://schemas.microsoft.com/office/drawing/2014/main" val="1278925190"/>
                    </a:ext>
                  </a:extLst>
                </a:gridCol>
                <a:gridCol w="1732743">
                  <a:extLst>
                    <a:ext uri="{9D8B030D-6E8A-4147-A177-3AD203B41FA5}">
                      <a16:colId xmlns:a16="http://schemas.microsoft.com/office/drawing/2014/main" val="2320202638"/>
                    </a:ext>
                  </a:extLst>
                </a:gridCol>
              </a:tblGrid>
              <a:tr h="315415">
                <a:tc rowSpan="2">
                  <a:txBody>
                    <a:bodyPr/>
                    <a:lstStyle/>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別</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施策</a:t>
                      </a:r>
                      <a:r>
                        <a:rPr lang="en-US" altLang="ja-JP" sz="1000" b="1" i="0" u="none" strike="noStrike" baseline="30000" dirty="0" smtClean="0">
                          <a:solidFill>
                            <a:schemeClr val="tx1"/>
                          </a:solidFill>
                          <a:effectLst/>
                          <a:latin typeface="Meiryo UI" panose="020B0604030504040204" pitchFamily="50" charset="-128"/>
                          <a:ea typeface="Meiryo UI" panose="020B0604030504040204" pitchFamily="50" charset="-128"/>
                        </a:rPr>
                        <a:t>※</a:t>
                      </a: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目標：円滑な在宅復帰を</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支える人材・機能の確保</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2357090971"/>
                  </a:ext>
                </a:extLst>
              </a:tr>
              <a:tr h="296787">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・病院・有床診療所の退院支援調整</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機能の強化を図る人材の育成</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・医療職や介護職の在宅医療に</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関する理解促進</a:t>
                      </a:r>
                    </a:p>
                  </a:txBody>
                  <a:tcPr marL="18000" marR="18000" marT="16312" marB="16312" anchor="ctr"/>
                </a:tc>
                <a:extLst>
                  <a:ext uri="{0D108BD9-81ED-4DB2-BD59-A6C34878D82A}">
                    <a16:rowId xmlns:a16="http://schemas.microsoft.com/office/drawing/2014/main" val="2204730582"/>
                  </a:ext>
                </a:extLst>
              </a:tr>
            </a:tbl>
          </a:graphicData>
        </a:graphic>
      </p:graphicFrame>
      <p:graphicFrame>
        <p:nvGraphicFramePr>
          <p:cNvPr id="13" name="表 12">
            <a:extLst>
              <a:ext uri="{FF2B5EF4-FFF2-40B4-BE49-F238E27FC236}">
                <a16:creationId xmlns:a16="http://schemas.microsoft.com/office/drawing/2014/main" id="{75BBCB69-EC72-C943-9A3E-BE21AD1C76D4}"/>
              </a:ext>
            </a:extLst>
          </p:cNvPr>
          <p:cNvGraphicFramePr>
            <a:graphicFrameLocks noGrp="1"/>
          </p:cNvGraphicFramePr>
          <p:nvPr>
            <p:extLst/>
          </p:nvPr>
        </p:nvGraphicFramePr>
        <p:xfrm>
          <a:off x="357929" y="5347505"/>
          <a:ext cx="1877292" cy="1042478"/>
        </p:xfrm>
        <a:graphic>
          <a:graphicData uri="http://schemas.openxmlformats.org/drawingml/2006/table">
            <a:tbl>
              <a:tblPr firstRow="1" bandRow="1">
                <a:tableStyleId>{1E171933-4619-4E11-9A3F-F7608DF75F80}</a:tableStyleId>
              </a:tblPr>
              <a:tblGrid>
                <a:gridCol w="143876">
                  <a:extLst>
                    <a:ext uri="{9D8B030D-6E8A-4147-A177-3AD203B41FA5}">
                      <a16:colId xmlns:a16="http://schemas.microsoft.com/office/drawing/2014/main" val="1481751414"/>
                    </a:ext>
                  </a:extLst>
                </a:gridCol>
                <a:gridCol w="1733416">
                  <a:extLst>
                    <a:ext uri="{9D8B030D-6E8A-4147-A177-3AD203B41FA5}">
                      <a16:colId xmlns:a16="http://schemas.microsoft.com/office/drawing/2014/main" val="2847310589"/>
                    </a:ext>
                  </a:extLst>
                </a:gridCol>
              </a:tblGrid>
              <a:tr h="607204">
                <a:tc rowSpan="2">
                  <a:txBody>
                    <a:bodyPr/>
                    <a:lstStyle/>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別</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施策</a:t>
                      </a:r>
                      <a:r>
                        <a:rPr lang="en-US" altLang="ja-JP" sz="1000" b="1" i="0" u="none" strike="noStrike" baseline="30000" dirty="0" smtClean="0">
                          <a:solidFill>
                            <a:schemeClr val="tx1"/>
                          </a:solidFill>
                          <a:effectLst/>
                          <a:latin typeface="Meiryo UI" panose="020B0604030504040204" pitchFamily="50" charset="-128"/>
                          <a:ea typeface="Meiryo UI" panose="020B0604030504040204" pitchFamily="50" charset="-128"/>
                        </a:rPr>
                        <a:t>※</a:t>
                      </a: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目標：在宅医療・介護連携に</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取組む病院・診療所の</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整備</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2175764047"/>
                  </a:ext>
                </a:extLst>
              </a:tr>
              <a:tr h="435274">
                <a:tc vMerge="1">
                  <a:txBody>
                    <a:bodyPr/>
                    <a:lstStyle/>
                    <a:p>
                      <a:endParaRPr kumimoji="1" lang="ja-JP" altLang="en-US"/>
                    </a:p>
                  </a:txBody>
                  <a:tcPr/>
                </a:tc>
                <a:tc>
                  <a:txBody>
                    <a:bodyPr/>
                    <a:lstStyle/>
                    <a:p>
                      <a:pPr marL="0" indent="0" algn="l" fontAlgn="ctr">
                        <a:buFont typeface="Arial" panose="020B0604020202020204" pitchFamily="34" charset="0"/>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・在宅医療・介護連携推進事業を</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buFont typeface="Arial" panose="020B0604020202020204" pitchFamily="34" charset="0"/>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行う市町村の支援</a:t>
                      </a:r>
                    </a:p>
                  </a:txBody>
                  <a:tcPr marL="18000" marR="18000" marT="16312" marB="16312" anchor="ctr"/>
                </a:tc>
                <a:extLst>
                  <a:ext uri="{0D108BD9-81ED-4DB2-BD59-A6C34878D82A}">
                    <a16:rowId xmlns:a16="http://schemas.microsoft.com/office/drawing/2014/main" val="4259681269"/>
                  </a:ext>
                </a:extLst>
              </a:tr>
            </a:tbl>
          </a:graphicData>
        </a:graphic>
      </p:graphicFrame>
      <p:graphicFrame>
        <p:nvGraphicFramePr>
          <p:cNvPr id="14" name="表 13">
            <a:extLst>
              <a:ext uri="{FF2B5EF4-FFF2-40B4-BE49-F238E27FC236}">
                <a16:creationId xmlns:a16="http://schemas.microsoft.com/office/drawing/2014/main" id="{78DAA4A6-39B1-BFFC-24DF-30944FB7D2FD}"/>
              </a:ext>
            </a:extLst>
          </p:cNvPr>
          <p:cNvGraphicFramePr>
            <a:graphicFrameLocks noGrp="1"/>
          </p:cNvGraphicFramePr>
          <p:nvPr>
            <p:extLst/>
          </p:nvPr>
        </p:nvGraphicFramePr>
        <p:xfrm>
          <a:off x="346105" y="928937"/>
          <a:ext cx="1889116" cy="1472427"/>
        </p:xfrm>
        <a:graphic>
          <a:graphicData uri="http://schemas.openxmlformats.org/drawingml/2006/table">
            <a:tbl>
              <a:tblPr firstRow="1" bandRow="1">
                <a:tableStyleId>{1E171933-4619-4E11-9A3F-F7608DF75F80}</a:tableStyleId>
              </a:tblPr>
              <a:tblGrid>
                <a:gridCol w="149195">
                  <a:extLst>
                    <a:ext uri="{9D8B030D-6E8A-4147-A177-3AD203B41FA5}">
                      <a16:colId xmlns:a16="http://schemas.microsoft.com/office/drawing/2014/main" val="1189558143"/>
                    </a:ext>
                  </a:extLst>
                </a:gridCol>
                <a:gridCol w="1739921">
                  <a:extLst>
                    <a:ext uri="{9D8B030D-6E8A-4147-A177-3AD203B41FA5}">
                      <a16:colId xmlns:a16="http://schemas.microsoft.com/office/drawing/2014/main" val="2446233670"/>
                    </a:ext>
                  </a:extLst>
                </a:gridCol>
              </a:tblGrid>
              <a:tr h="466389">
                <a:tc rowSpan="2">
                  <a:txBody>
                    <a:bodyPr/>
                    <a:lstStyle/>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別</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施策</a:t>
                      </a:r>
                      <a:r>
                        <a:rPr lang="en-US" altLang="ja-JP" sz="1000" b="1" i="0" u="none" strike="noStrike" baseline="30000" dirty="0" smtClean="0">
                          <a:solidFill>
                            <a:schemeClr val="tx1"/>
                          </a:solidFill>
                          <a:effectLst/>
                          <a:latin typeface="Meiryo UI" panose="020B0604030504040204" pitchFamily="50" charset="-128"/>
                          <a:ea typeface="Meiryo UI" panose="020B0604030504040204" pitchFamily="50" charset="-128"/>
                        </a:rPr>
                        <a:t>※</a:t>
                      </a:r>
                    </a:p>
                  </a:txBody>
                  <a:tcPr marL="5651" marR="5651"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目標：在宅医療を支える</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サービス基盤の整備</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5651" marR="5651" marT="43125" marB="43125" anchor="ctr"/>
                </a:tc>
                <a:extLst>
                  <a:ext uri="{0D108BD9-81ED-4DB2-BD59-A6C34878D82A}">
                    <a16:rowId xmlns:a16="http://schemas.microsoft.com/office/drawing/2014/main" val="577126462"/>
                  </a:ext>
                </a:extLst>
              </a:tr>
              <a:tr h="1006038">
                <a:tc vMerge="1">
                  <a:txBody>
                    <a:bodyPr/>
                    <a:lstStyle/>
                    <a:p>
                      <a:endParaRPr kumimoji="1" lang="ja-JP" altLang="en-US"/>
                    </a:p>
                  </a:txBody>
                  <a:tcPr/>
                </a:tc>
                <a:tc>
                  <a:txBody>
                    <a:bodyPr/>
                    <a:lstStyle/>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・訪問診療の拡充</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・訪問歯科診療の拡充</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・薬局の在宅医療への参画促進</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ctr">
                        <a:lnSpc>
                          <a:spcPct val="120000"/>
                        </a:lnSpc>
                        <a:buFont typeface="Arial" panose="020B0604020202020204" pitchFamily="34" charset="0"/>
                        <a:buNone/>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・訪問看護の拡充</a:t>
                      </a:r>
                    </a:p>
                  </a:txBody>
                  <a:tcPr marL="5651" marR="5651" marT="5121" marB="0" anchor="ctr"/>
                </a:tc>
                <a:extLst>
                  <a:ext uri="{0D108BD9-81ED-4DB2-BD59-A6C34878D82A}">
                    <a16:rowId xmlns:a16="http://schemas.microsoft.com/office/drawing/2014/main" val="3015501831"/>
                  </a:ext>
                </a:extLst>
              </a:tr>
            </a:tbl>
          </a:graphicData>
        </a:graphic>
      </p:graphicFrame>
      <p:graphicFrame>
        <p:nvGraphicFramePr>
          <p:cNvPr id="15" name="表 14">
            <a:extLst>
              <a:ext uri="{FF2B5EF4-FFF2-40B4-BE49-F238E27FC236}">
                <a16:creationId xmlns:a16="http://schemas.microsoft.com/office/drawing/2014/main" id="{DD3C6750-3B80-06FA-6557-F164AB1EC773}"/>
              </a:ext>
            </a:extLst>
          </p:cNvPr>
          <p:cNvGraphicFramePr>
            <a:graphicFrameLocks noGrp="1"/>
          </p:cNvGraphicFramePr>
          <p:nvPr>
            <p:extLst/>
          </p:nvPr>
        </p:nvGraphicFramePr>
        <p:xfrm>
          <a:off x="349857" y="2445310"/>
          <a:ext cx="1874802" cy="850394"/>
        </p:xfrm>
        <a:graphic>
          <a:graphicData uri="http://schemas.openxmlformats.org/drawingml/2006/table">
            <a:tbl>
              <a:tblPr firstRow="1" bandRow="1">
                <a:tableStyleId>{1E171933-4619-4E11-9A3F-F7608DF75F80}</a:tableStyleId>
              </a:tblPr>
              <a:tblGrid>
                <a:gridCol w="135918">
                  <a:extLst>
                    <a:ext uri="{9D8B030D-6E8A-4147-A177-3AD203B41FA5}">
                      <a16:colId xmlns:a16="http://schemas.microsoft.com/office/drawing/2014/main" val="999683164"/>
                    </a:ext>
                  </a:extLst>
                </a:gridCol>
                <a:gridCol w="1738884">
                  <a:extLst>
                    <a:ext uri="{9D8B030D-6E8A-4147-A177-3AD203B41FA5}">
                      <a16:colId xmlns:a16="http://schemas.microsoft.com/office/drawing/2014/main" val="898259368"/>
                    </a:ext>
                  </a:extLst>
                </a:gridCol>
              </a:tblGrid>
              <a:tr h="468530">
                <a:tc rowSpan="2">
                  <a:txBody>
                    <a:bodyPr/>
                    <a:lstStyle/>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別</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施策</a:t>
                      </a:r>
                      <a:r>
                        <a:rPr lang="en-US" altLang="ja-JP" sz="1000" b="1" i="0" u="none" strike="noStrike" baseline="30000" dirty="0" smtClean="0">
                          <a:solidFill>
                            <a:schemeClr val="tx1"/>
                          </a:solidFill>
                          <a:effectLst/>
                          <a:latin typeface="Meiryo UI" panose="020B0604030504040204" pitchFamily="50" charset="-128"/>
                          <a:ea typeface="Meiryo UI" panose="020B0604030504040204" pitchFamily="50" charset="-128"/>
                        </a:rPr>
                        <a:t>※</a:t>
                      </a: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目標：二次医療圏域ごとに</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baseline="0"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在宅患者の急変時の</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受入体制の確保</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1480608652"/>
                  </a:ext>
                </a:extLst>
              </a:tr>
              <a:tr h="264629">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・在宅医療を支える病院・診療所の</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拡充</a:t>
                      </a:r>
                    </a:p>
                  </a:txBody>
                  <a:tcPr marL="18000" marR="18000" marT="16312" marB="16312" anchor="ctr"/>
                </a:tc>
                <a:extLst>
                  <a:ext uri="{0D108BD9-81ED-4DB2-BD59-A6C34878D82A}">
                    <a16:rowId xmlns:a16="http://schemas.microsoft.com/office/drawing/2014/main" val="3363886683"/>
                  </a:ext>
                </a:extLst>
              </a:tr>
            </a:tbl>
          </a:graphicData>
        </a:graphic>
      </p:graphicFrame>
      <p:graphicFrame>
        <p:nvGraphicFramePr>
          <p:cNvPr id="16" name="表 15">
            <a:extLst>
              <a:ext uri="{FF2B5EF4-FFF2-40B4-BE49-F238E27FC236}">
                <a16:creationId xmlns:a16="http://schemas.microsoft.com/office/drawing/2014/main" id="{EC54380C-0037-359B-DC9E-B78B4C008E6C}"/>
              </a:ext>
            </a:extLst>
          </p:cNvPr>
          <p:cNvGraphicFramePr>
            <a:graphicFrameLocks noGrp="1"/>
          </p:cNvGraphicFramePr>
          <p:nvPr>
            <p:extLst/>
          </p:nvPr>
        </p:nvGraphicFramePr>
        <p:xfrm>
          <a:off x="346105" y="3367948"/>
          <a:ext cx="1877292" cy="877094"/>
        </p:xfrm>
        <a:graphic>
          <a:graphicData uri="http://schemas.openxmlformats.org/drawingml/2006/table">
            <a:tbl>
              <a:tblPr firstRow="1" bandRow="1">
                <a:tableStyleId>{1E171933-4619-4E11-9A3F-F7608DF75F80}</a:tableStyleId>
              </a:tblPr>
              <a:tblGrid>
                <a:gridCol w="139670">
                  <a:extLst>
                    <a:ext uri="{9D8B030D-6E8A-4147-A177-3AD203B41FA5}">
                      <a16:colId xmlns:a16="http://schemas.microsoft.com/office/drawing/2014/main" val="3070452488"/>
                    </a:ext>
                  </a:extLst>
                </a:gridCol>
                <a:gridCol w="1737622">
                  <a:extLst>
                    <a:ext uri="{9D8B030D-6E8A-4147-A177-3AD203B41FA5}">
                      <a16:colId xmlns:a16="http://schemas.microsoft.com/office/drawing/2014/main" val="977866709"/>
                    </a:ext>
                  </a:extLst>
                </a:gridCol>
              </a:tblGrid>
              <a:tr h="457895">
                <a:tc rowSpan="2">
                  <a:txBody>
                    <a:bodyPr/>
                    <a:lstStyle/>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個</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別</a:t>
                      </a:r>
                      <a:endParaRPr lang="en-US" altLang="ja-JP" sz="1000" b="1"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1" i="0" u="none" strike="noStrike" dirty="0" smtClean="0">
                          <a:solidFill>
                            <a:schemeClr val="tx1"/>
                          </a:solidFill>
                          <a:effectLst/>
                          <a:latin typeface="Meiryo UI" panose="020B0604030504040204" pitchFamily="50" charset="-128"/>
                          <a:ea typeface="Meiryo UI" panose="020B0604030504040204" pitchFamily="50" charset="-128"/>
                        </a:rPr>
                        <a:t>施策</a:t>
                      </a:r>
                      <a:r>
                        <a:rPr lang="en-US" altLang="ja-JP" sz="1000" b="1" i="0" u="none" strike="noStrike" baseline="30000" dirty="0" smtClean="0">
                          <a:solidFill>
                            <a:schemeClr val="tx1"/>
                          </a:solidFill>
                          <a:effectLst/>
                          <a:latin typeface="Meiryo UI" panose="020B0604030504040204" pitchFamily="50" charset="-128"/>
                          <a:ea typeface="Meiryo UI" panose="020B0604030504040204" pitchFamily="50" charset="-128"/>
                        </a:rPr>
                        <a:t>※</a:t>
                      </a:r>
                    </a:p>
                  </a:txBody>
                  <a:tcPr marL="18000" marR="18000" marT="43125" marB="43125" anchor="ctr"/>
                </a:tc>
                <a:tc>
                  <a:txBody>
                    <a:bodyPr/>
                    <a:lstStyle/>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目標：在宅で安心して最期まで</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baseline="0"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暮らすことができる人材・</a:t>
                      </a:r>
                      <a:endParaRPr lang="en-US" altLang="ja-JP" sz="100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en-US" altLang="ja-JP" sz="100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u="none" strike="noStrike" dirty="0">
                          <a:solidFill>
                            <a:schemeClr val="tx1"/>
                          </a:solidFill>
                          <a:effectLst/>
                          <a:latin typeface="Meiryo UI" panose="020B0604030504040204" pitchFamily="50" charset="-128"/>
                          <a:ea typeface="Meiryo UI" panose="020B0604030504040204" pitchFamily="50" charset="-128"/>
                        </a:rPr>
                        <a:t>   機能の確保</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18000" marR="18000" marT="43125" marB="43125" anchor="ctr"/>
                </a:tc>
                <a:extLst>
                  <a:ext uri="{0D108BD9-81ED-4DB2-BD59-A6C34878D82A}">
                    <a16:rowId xmlns:a16="http://schemas.microsoft.com/office/drawing/2014/main" val="3777092778"/>
                  </a:ext>
                </a:extLst>
              </a:tr>
              <a:tr h="333644">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・医師、歯科医師、薬剤師、看護師</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等の育成</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18000" marR="18000" marT="16312" marB="16312" anchor="ctr"/>
                </a:tc>
                <a:extLst>
                  <a:ext uri="{0D108BD9-81ED-4DB2-BD59-A6C34878D82A}">
                    <a16:rowId xmlns:a16="http://schemas.microsoft.com/office/drawing/2014/main" val="3492086501"/>
                  </a:ext>
                </a:extLst>
              </a:tr>
            </a:tbl>
          </a:graphicData>
        </a:graphic>
      </p:graphicFrame>
      <p:sp>
        <p:nvSpPr>
          <p:cNvPr id="27" name="テキスト ボックス 26">
            <a:extLst>
              <a:ext uri="{FF2B5EF4-FFF2-40B4-BE49-F238E27FC236}">
                <a16:creationId xmlns:a16="http://schemas.microsoft.com/office/drawing/2014/main" id="{AC6EC007-F623-8844-CA1B-3E85FE1E8235}"/>
              </a:ext>
            </a:extLst>
          </p:cNvPr>
          <p:cNvSpPr txBox="1"/>
          <p:nvPr/>
        </p:nvSpPr>
        <p:spPr>
          <a:xfrm>
            <a:off x="322455" y="632070"/>
            <a:ext cx="1912765" cy="26161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第７次の施策</a:t>
            </a:r>
            <a:r>
              <a:rPr kumimoji="1" lang="ja-JP" altLang="en-US" sz="1100" b="1" dirty="0" smtClean="0">
                <a:solidFill>
                  <a:schemeClr val="tx1"/>
                </a:solidFill>
                <a:latin typeface="Meiryo UI" panose="020B0604030504040204" pitchFamily="50" charset="-128"/>
                <a:ea typeface="Meiryo UI" panose="020B0604030504040204" pitchFamily="50" charset="-128"/>
              </a:rPr>
              <a:t>体系</a:t>
            </a:r>
            <a:endParaRPr kumimoji="1" lang="en-US" altLang="ja-JP" sz="1100" b="1" dirty="0">
              <a:solidFill>
                <a:schemeClr val="tx1"/>
              </a:solidFill>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nvPr>
        </p:nvGraphicFramePr>
        <p:xfrm>
          <a:off x="68266" y="3358643"/>
          <a:ext cx="231632" cy="1930958"/>
        </p:xfrm>
        <a:graphic>
          <a:graphicData uri="http://schemas.openxmlformats.org/drawingml/2006/table">
            <a:tbl>
              <a:tblPr>
                <a:tableStyleId>{5C22544A-7EE6-4342-B048-85BDC9FD1C3A}</a:tableStyleId>
              </a:tblPr>
              <a:tblGrid>
                <a:gridCol w="231632">
                  <a:extLst>
                    <a:ext uri="{9D8B030D-6E8A-4147-A177-3AD203B41FA5}">
                      <a16:colId xmlns:a16="http://schemas.microsoft.com/office/drawing/2014/main" val="1168675607"/>
                    </a:ext>
                  </a:extLst>
                </a:gridCol>
              </a:tblGrid>
              <a:tr h="1930958">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在宅医療に関わる人材育成</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13335" marR="13335" marT="13335" marB="0" vert="eaVert" anchor="ctr">
                    <a:solidFill>
                      <a:schemeClr val="accent3">
                        <a:lumMod val="60000"/>
                        <a:lumOff val="40000"/>
                      </a:schemeClr>
                    </a:solidFill>
                  </a:tcPr>
                </a:tc>
                <a:extLst>
                  <a:ext uri="{0D108BD9-81ED-4DB2-BD59-A6C34878D82A}">
                    <a16:rowId xmlns:a16="http://schemas.microsoft.com/office/drawing/2014/main" val="332153072"/>
                  </a:ext>
                </a:extLst>
              </a:tr>
            </a:tbl>
          </a:graphicData>
        </a:graphic>
      </p:graphicFrame>
      <p:graphicFrame>
        <p:nvGraphicFramePr>
          <p:cNvPr id="20" name="表 19"/>
          <p:cNvGraphicFramePr>
            <a:graphicFrameLocks noGrp="1"/>
          </p:cNvGraphicFramePr>
          <p:nvPr>
            <p:extLst/>
          </p:nvPr>
        </p:nvGraphicFramePr>
        <p:xfrm>
          <a:off x="67173" y="5336014"/>
          <a:ext cx="231632" cy="1053969"/>
        </p:xfrm>
        <a:graphic>
          <a:graphicData uri="http://schemas.openxmlformats.org/drawingml/2006/table">
            <a:tbl>
              <a:tblPr>
                <a:tableStyleId>{5C22544A-7EE6-4342-B048-85BDC9FD1C3A}</a:tableStyleId>
              </a:tblPr>
              <a:tblGrid>
                <a:gridCol w="231632">
                  <a:extLst>
                    <a:ext uri="{9D8B030D-6E8A-4147-A177-3AD203B41FA5}">
                      <a16:colId xmlns:a16="http://schemas.microsoft.com/office/drawing/2014/main" val="1168675607"/>
                    </a:ext>
                  </a:extLst>
                </a:gridCol>
              </a:tblGrid>
              <a:tr h="1053969">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医介連携</a:t>
                      </a:r>
                      <a:endParaRPr lang="en-US" altLang="ja-JP" sz="1200" u="none" strike="noStrike" dirty="0">
                        <a:effectLst/>
                        <a:latin typeface="Meiryo UI" panose="020B0604030504040204" pitchFamily="50" charset="-128"/>
                        <a:ea typeface="Meiryo UI" panose="020B0604030504040204" pitchFamily="50" charset="-128"/>
                      </a:endParaRPr>
                    </a:p>
                  </a:txBody>
                  <a:tcPr marL="13335" marR="13335" marT="13335" marB="0" vert="eaVert" anchor="ctr">
                    <a:solidFill>
                      <a:schemeClr val="accent3">
                        <a:lumMod val="60000"/>
                        <a:lumOff val="40000"/>
                      </a:schemeClr>
                    </a:solidFill>
                  </a:tcPr>
                </a:tc>
                <a:extLst>
                  <a:ext uri="{0D108BD9-81ED-4DB2-BD59-A6C34878D82A}">
                    <a16:rowId xmlns:a16="http://schemas.microsoft.com/office/drawing/2014/main" val="332153072"/>
                  </a:ext>
                </a:extLst>
              </a:tr>
            </a:tbl>
          </a:graphicData>
        </a:graphic>
      </p:graphicFrame>
      <p:graphicFrame>
        <p:nvGraphicFramePr>
          <p:cNvPr id="21" name="表 20"/>
          <p:cNvGraphicFramePr>
            <a:graphicFrameLocks noGrp="1"/>
          </p:cNvGraphicFramePr>
          <p:nvPr>
            <p:extLst/>
          </p:nvPr>
        </p:nvGraphicFramePr>
        <p:xfrm>
          <a:off x="67173" y="645231"/>
          <a:ext cx="231632" cy="2658017"/>
        </p:xfrm>
        <a:graphic>
          <a:graphicData uri="http://schemas.openxmlformats.org/drawingml/2006/table">
            <a:tbl>
              <a:tblPr>
                <a:tableStyleId>{5C22544A-7EE6-4342-B048-85BDC9FD1C3A}</a:tableStyleId>
              </a:tblPr>
              <a:tblGrid>
                <a:gridCol w="231632">
                  <a:extLst>
                    <a:ext uri="{9D8B030D-6E8A-4147-A177-3AD203B41FA5}">
                      <a16:colId xmlns:a16="http://schemas.microsoft.com/office/drawing/2014/main" val="68441047"/>
                    </a:ext>
                  </a:extLst>
                </a:gridCol>
              </a:tblGrid>
              <a:tr h="2658017">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在宅医療サービスの</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基盤</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整備</a:t>
                      </a:r>
                    </a:p>
                  </a:txBody>
                  <a:tcPr marL="13335" marR="13335" marT="13335" marB="0" vert="eaVert" anchor="ctr">
                    <a:solidFill>
                      <a:schemeClr val="accent3">
                        <a:lumMod val="60000"/>
                        <a:lumOff val="40000"/>
                      </a:schemeClr>
                    </a:solidFill>
                  </a:tcPr>
                </a:tc>
                <a:extLst>
                  <a:ext uri="{0D108BD9-81ED-4DB2-BD59-A6C34878D82A}">
                    <a16:rowId xmlns:a16="http://schemas.microsoft.com/office/drawing/2014/main" val="2007333876"/>
                  </a:ext>
                </a:extLst>
              </a:tr>
            </a:tbl>
          </a:graphicData>
        </a:graphic>
      </p:graphicFrame>
      <p:sp>
        <p:nvSpPr>
          <p:cNvPr id="22" name="正方形/長方形 21"/>
          <p:cNvSpPr/>
          <p:nvPr/>
        </p:nvSpPr>
        <p:spPr>
          <a:xfrm>
            <a:off x="2279754" y="4312519"/>
            <a:ext cx="3314016" cy="977081"/>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・入退院時における多職種間での連携強化が必要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・新型コロナの影響により、退院時カンファレンスが減少し、</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円滑な在宅移行に支障が生じたことで連携の重要性を再認識</a:t>
            </a:r>
            <a:endParaRPr kumimoji="1" lang="en-US" altLang="ja-JP" sz="1000" dirty="0">
              <a:latin typeface="Meiryo UI" panose="020B0604030504040204" pitchFamily="50" charset="-128"/>
              <a:ea typeface="Meiryo UI" panose="020B0604030504040204" pitchFamily="50" charset="-128"/>
            </a:endParaRPr>
          </a:p>
        </p:txBody>
      </p:sp>
      <p:sp>
        <p:nvSpPr>
          <p:cNvPr id="23" name="正方形/長方形 22"/>
          <p:cNvSpPr/>
          <p:nvPr/>
        </p:nvSpPr>
        <p:spPr>
          <a:xfrm>
            <a:off x="5679618" y="4327764"/>
            <a:ext cx="3420748" cy="970134"/>
          </a:xfrm>
          <a:prstGeom prst="rect">
            <a:avLst/>
          </a:prstGeom>
        </p:spPr>
        <p:style>
          <a:lnRef idx="2">
            <a:schemeClr val="accent4"/>
          </a:lnRef>
          <a:fillRef idx="1">
            <a:schemeClr val="lt1"/>
          </a:fillRef>
          <a:effectRef idx="0">
            <a:schemeClr val="accent4"/>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◆退院時カンファレンス等での</a:t>
            </a:r>
            <a:r>
              <a:rPr kumimoji="1" lang="en-US" altLang="ja-JP" sz="1000" dirty="0">
                <a:latin typeface="Meiryo UI" panose="020B0604030504040204" pitchFamily="50" charset="-128"/>
                <a:ea typeface="Meiryo UI" panose="020B0604030504040204" pitchFamily="50" charset="-128"/>
              </a:rPr>
              <a:t>WEB</a:t>
            </a:r>
            <a:r>
              <a:rPr kumimoji="1" lang="ja-JP" altLang="en-US" sz="1000" dirty="0">
                <a:latin typeface="Meiryo UI" panose="020B0604030504040204" pitchFamily="50" charset="-128"/>
                <a:ea typeface="Meiryo UI" panose="020B0604030504040204" pitchFamily="50" charset="-128"/>
              </a:rPr>
              <a:t>の活用と</a:t>
            </a:r>
            <a:r>
              <a:rPr kumimoji="1" lang="en-US" altLang="ja-JP" sz="1000" dirty="0">
                <a:latin typeface="Meiryo UI" panose="020B0604030504040204" pitchFamily="50" charset="-128"/>
                <a:ea typeface="Meiryo UI" panose="020B0604030504040204" pitchFamily="50" charset="-128"/>
              </a:rPr>
              <a:t>ICT</a:t>
            </a:r>
            <a:r>
              <a:rPr kumimoji="1" lang="ja-JP" altLang="en-US" sz="1000" dirty="0">
                <a:latin typeface="Meiryo UI" panose="020B0604030504040204" pitchFamily="50" charset="-128"/>
                <a:ea typeface="Meiryo UI" panose="020B0604030504040204" pitchFamily="50" charset="-128"/>
              </a:rPr>
              <a:t>を活用した情報</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共有</a:t>
            </a:r>
            <a:r>
              <a:rPr kumimoji="1" lang="en-US" altLang="ja-JP" sz="1000" dirty="0">
                <a:latin typeface="Meiryo UI" panose="020B0604030504040204" pitchFamily="50" charset="-128"/>
                <a:ea typeface="Meiryo UI" panose="020B0604030504040204" pitchFamily="50" charset="-128"/>
              </a:rPr>
              <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◆医療介護コーディネーターや入退院支援担当者等の対応力</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強化</a:t>
            </a:r>
          </a:p>
        </p:txBody>
      </p:sp>
      <p:sp>
        <p:nvSpPr>
          <p:cNvPr id="24" name="テキスト ボックス 23">
            <a:extLst>
              <a:ext uri="{FF2B5EF4-FFF2-40B4-BE49-F238E27FC236}">
                <a16:creationId xmlns:a16="http://schemas.microsoft.com/office/drawing/2014/main" id="{F1EC8EA8-EEEE-2F14-B789-D48F1BEFC934}"/>
              </a:ext>
            </a:extLst>
          </p:cNvPr>
          <p:cNvSpPr txBox="1"/>
          <p:nvPr/>
        </p:nvSpPr>
        <p:spPr>
          <a:xfrm>
            <a:off x="2299977" y="639574"/>
            <a:ext cx="3308267" cy="241980"/>
          </a:xfrm>
          <a:prstGeom prst="rect">
            <a:avLst/>
          </a:prstGeom>
        </p:spPr>
        <p:style>
          <a:lnRef idx="3">
            <a:schemeClr val="lt1"/>
          </a:lnRef>
          <a:fillRef idx="1">
            <a:schemeClr val="accent3"/>
          </a:fillRef>
          <a:effectRef idx="1">
            <a:schemeClr val="accent3"/>
          </a:effectRef>
          <a:fontRef idx="minor">
            <a:schemeClr val="lt1"/>
          </a:fontRef>
        </p:style>
        <p:txBody>
          <a:bodyPr vert="horz" wrap="square" lIns="36000" tIns="36000" rIns="36000" bIns="36000" rtlCol="0" anchor="ctr" anchorCtr="0">
            <a:spAutoFit/>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現状の課題</a:t>
            </a:r>
          </a:p>
        </p:txBody>
      </p:sp>
      <p:sp>
        <p:nvSpPr>
          <p:cNvPr id="25" name="テキスト ボックス 24">
            <a:extLst>
              <a:ext uri="{FF2B5EF4-FFF2-40B4-BE49-F238E27FC236}">
                <a16:creationId xmlns:a16="http://schemas.microsoft.com/office/drawing/2014/main" id="{F1EC8EA8-EEEE-2F14-B789-D48F1BEFC934}"/>
              </a:ext>
            </a:extLst>
          </p:cNvPr>
          <p:cNvSpPr txBox="1"/>
          <p:nvPr/>
        </p:nvSpPr>
        <p:spPr>
          <a:xfrm>
            <a:off x="5673001" y="621622"/>
            <a:ext cx="3426394" cy="241980"/>
          </a:xfrm>
          <a:prstGeom prst="rect">
            <a:avLst/>
          </a:prstGeom>
        </p:spPr>
        <p:style>
          <a:lnRef idx="3">
            <a:schemeClr val="lt1"/>
          </a:lnRef>
          <a:fillRef idx="1">
            <a:schemeClr val="accent4"/>
          </a:fillRef>
          <a:effectRef idx="1">
            <a:schemeClr val="accent4"/>
          </a:effectRef>
          <a:fontRef idx="minor">
            <a:schemeClr val="lt1"/>
          </a:fontRef>
        </p:style>
        <p:txBody>
          <a:bodyPr vert="horz" wrap="square" lIns="36000" tIns="36000" rIns="36000" bIns="36000" rtlCol="0" anchor="ctr" anchorCtr="0">
            <a:spAutoFit/>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第８次の方向性</a:t>
            </a:r>
          </a:p>
        </p:txBody>
      </p:sp>
      <p:sp>
        <p:nvSpPr>
          <p:cNvPr id="26" name="正方形/長方形 25"/>
          <p:cNvSpPr/>
          <p:nvPr/>
        </p:nvSpPr>
        <p:spPr>
          <a:xfrm>
            <a:off x="2289645" y="911763"/>
            <a:ext cx="3297116" cy="1489602"/>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・在宅医療の一部の指標については、目標値達成が困難となる</a:t>
            </a:r>
            <a:r>
              <a:rPr kumimoji="1" lang="en-US" altLang="ja-JP" sz="1000" dirty="0">
                <a:latin typeface="Meiryo UI" panose="020B0604030504040204" pitchFamily="50" charset="-128"/>
                <a:ea typeface="Meiryo UI" panose="020B0604030504040204" pitchFamily="50" charset="-128"/>
              </a:rPr>
              <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　ことが予想される。理由として、計画策定時に、訪問診療による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医療需要推計の増加率を一律に用いて各指標の目標値を</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算出していたこと。また、訪問診療の診療報酬改定の影響も</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あったと考えられる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・小児・看取り等の</a:t>
            </a:r>
            <a:r>
              <a:rPr kumimoji="1" lang="ja-JP" altLang="en-US" sz="1000" dirty="0" smtClean="0">
                <a:latin typeface="Meiryo UI" panose="020B0604030504040204" pitchFamily="50" charset="-128"/>
                <a:ea typeface="Meiryo UI" panose="020B0604030504040204" pitchFamily="50" charset="-128"/>
              </a:rPr>
              <a:t>専門性、</a:t>
            </a:r>
            <a:r>
              <a:rPr kumimoji="1" lang="ja-JP" altLang="en-US" sz="1000" dirty="0">
                <a:latin typeface="Meiryo UI" panose="020B0604030504040204" pitchFamily="50" charset="-128"/>
                <a:ea typeface="Meiryo UI" panose="020B0604030504040204" pitchFamily="50" charset="-128"/>
              </a:rPr>
              <a:t>地理的課題等の医療</a:t>
            </a:r>
            <a:r>
              <a:rPr kumimoji="1" lang="ja-JP" altLang="en-US" sz="1000" dirty="0" smtClean="0">
                <a:latin typeface="Meiryo UI" panose="020B0604030504040204" pitchFamily="50" charset="-128"/>
                <a:ea typeface="Meiryo UI" panose="020B0604030504040204" pitchFamily="50" charset="-128"/>
              </a:rPr>
              <a:t>ニーズ</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も</a:t>
            </a:r>
            <a:r>
              <a:rPr kumimoji="1" lang="ja-JP" altLang="en-US" sz="1000" dirty="0">
                <a:latin typeface="Meiryo UI" panose="020B0604030504040204" pitchFamily="50" charset="-128"/>
                <a:ea typeface="Meiryo UI" panose="020B0604030504040204" pitchFamily="50" charset="-128"/>
              </a:rPr>
              <a:t>踏まえ、将来に向けた在宅医療提供体制の充実が必要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・新型コロナを機に、訪問診療医と訪問看護の連携、チーム</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医療体制の構築の重要性を再認識</a:t>
            </a:r>
            <a:endParaRPr kumimoji="1" lang="en-US" altLang="ja-JP" sz="10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673001" y="893327"/>
            <a:ext cx="3420748" cy="1508037"/>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◆サービス基盤の整備に係る各目標値については、これまでの推移</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や種別ごとに医療ニーズの分析を行い、検討する</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◆在宅医療提供体制の充実や新型コロナを機に再認識された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医療</a:t>
            </a:r>
            <a:r>
              <a:rPr kumimoji="1" lang="ja-JP" altLang="en-US" sz="1000" dirty="0" smtClean="0">
                <a:latin typeface="Meiryo UI" panose="020B0604030504040204" pitchFamily="50" charset="-128"/>
                <a:ea typeface="Meiryo UI" panose="020B0604030504040204" pitchFamily="50" charset="-128"/>
              </a:rPr>
              <a:t>従事者（医師・歯科医師・薬剤師・訪問看護師等）間　</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や多職種間</a:t>
            </a:r>
            <a:r>
              <a:rPr kumimoji="1" lang="ja-JP" altLang="en-US" sz="1000" dirty="0">
                <a:latin typeface="Meiryo UI" panose="020B0604030504040204" pitchFamily="50" charset="-128"/>
                <a:ea typeface="Meiryo UI" panose="020B0604030504040204" pitchFamily="50" charset="-128"/>
              </a:rPr>
              <a:t>の</a:t>
            </a:r>
            <a:r>
              <a:rPr kumimoji="1" lang="ja-JP" altLang="en-US" sz="1000" b="1" i="1" u="sng" dirty="0">
                <a:latin typeface="Meiryo UI" panose="020B0604030504040204" pitchFamily="50" charset="-128"/>
                <a:ea typeface="Meiryo UI" panose="020B0604030504040204" pitchFamily="50" charset="-128"/>
              </a:rPr>
              <a:t>連携強化に向け</a:t>
            </a:r>
            <a:r>
              <a:rPr kumimoji="1" lang="ja-JP" altLang="en-US" sz="1000" b="1" i="1" u="sng" dirty="0" smtClean="0">
                <a:latin typeface="Meiryo UI" panose="020B0604030504040204" pitchFamily="50" charset="-128"/>
                <a:ea typeface="Meiryo UI" panose="020B0604030504040204" pitchFamily="50" charset="-128"/>
              </a:rPr>
              <a:t>、各地域</a:t>
            </a:r>
            <a:r>
              <a:rPr kumimoji="1" lang="ja-JP" altLang="en-US" sz="1000" b="1" i="1" u="sng" dirty="0">
                <a:latin typeface="Meiryo UI" panose="020B0604030504040204" pitchFamily="50" charset="-128"/>
                <a:ea typeface="Meiryo UI" panose="020B0604030504040204" pitchFamily="50" charset="-128"/>
              </a:rPr>
              <a:t>において、</a:t>
            </a:r>
            <a:r>
              <a:rPr kumimoji="1" lang="ja-JP" altLang="en-US" sz="1000" b="1" u="sng" dirty="0">
                <a:latin typeface="Meiryo UI" panose="020B0604030504040204" pitchFamily="50" charset="-128"/>
                <a:ea typeface="Meiryo UI" panose="020B0604030504040204" pitchFamily="50" charset="-128"/>
              </a:rPr>
              <a:t>「在宅</a:t>
            </a:r>
            <a:r>
              <a:rPr kumimoji="1" lang="ja-JP" altLang="en-US" sz="1000" b="1" u="sng" dirty="0" smtClean="0">
                <a:latin typeface="Meiryo UI" panose="020B0604030504040204" pitchFamily="50" charset="-128"/>
                <a:ea typeface="Meiryo UI" panose="020B0604030504040204" pitchFamily="50" charset="-128"/>
              </a:rPr>
              <a:t>医療</a:t>
            </a:r>
            <a:r>
              <a:rPr kumimoji="1" lang="en-US" altLang="ja-JP" sz="1000" b="1" u="sng" dirty="0" smtClean="0">
                <a:latin typeface="Meiryo UI" panose="020B0604030504040204" pitchFamily="50" charset="-128"/>
                <a:ea typeface="Meiryo UI" panose="020B0604030504040204" pitchFamily="50" charset="-128"/>
              </a:rPr>
              <a:t/>
            </a:r>
            <a:br>
              <a:rPr kumimoji="1" lang="en-US" altLang="ja-JP" sz="1000" b="1" u="sng" dirty="0" smtClean="0">
                <a:latin typeface="Meiryo UI" panose="020B0604030504040204" pitchFamily="50" charset="-128"/>
                <a:ea typeface="Meiryo UI" panose="020B0604030504040204" pitchFamily="50" charset="-128"/>
              </a:rPr>
            </a:br>
            <a:r>
              <a:rPr kumimoji="1" lang="ja-JP" altLang="en-US" sz="1000" b="1" dirty="0" smtClean="0">
                <a:latin typeface="Meiryo UI" panose="020B0604030504040204" pitchFamily="50" charset="-128"/>
                <a:ea typeface="Meiryo UI" panose="020B0604030504040204" pitchFamily="50" charset="-128"/>
              </a:rPr>
              <a:t>　　</a:t>
            </a:r>
            <a:r>
              <a:rPr kumimoji="1" lang="ja-JP" altLang="en-US" sz="1000" b="1" u="sng" dirty="0" smtClean="0">
                <a:latin typeface="Meiryo UI" panose="020B0604030504040204" pitchFamily="50" charset="-128"/>
                <a:ea typeface="Meiryo UI" panose="020B0604030504040204" pitchFamily="50" charset="-128"/>
              </a:rPr>
              <a:t>に</a:t>
            </a:r>
            <a:r>
              <a:rPr kumimoji="1" lang="ja-JP" altLang="en-US" sz="1000" b="1" u="sng" dirty="0">
                <a:latin typeface="Meiryo UI" panose="020B0604030504040204" pitchFamily="50" charset="-128"/>
                <a:ea typeface="Meiryo UI" panose="020B0604030504040204" pitchFamily="50" charset="-128"/>
              </a:rPr>
              <a:t>必要な連携の拠点」を中心</a:t>
            </a:r>
            <a:r>
              <a:rPr kumimoji="1" lang="ja-JP" altLang="en-US" sz="1000" b="1" u="sng" dirty="0" smtClean="0">
                <a:latin typeface="Meiryo UI" panose="020B0604030504040204" pitchFamily="50" charset="-128"/>
                <a:ea typeface="Meiryo UI" panose="020B0604030504040204" pitchFamily="50" charset="-128"/>
              </a:rPr>
              <a:t>に取組</a:t>
            </a:r>
            <a:r>
              <a:rPr kumimoji="1" lang="ja-JP" altLang="en-US" sz="1000" b="1" u="sng" dirty="0">
                <a:latin typeface="Meiryo UI" panose="020B0604030504040204" pitchFamily="50" charset="-128"/>
                <a:ea typeface="Meiryo UI" panose="020B0604030504040204" pitchFamily="50" charset="-128"/>
              </a:rPr>
              <a:t>を</a:t>
            </a:r>
            <a:r>
              <a:rPr kumimoji="1" lang="ja-JP" altLang="en-US" sz="1000" b="1" u="sng" dirty="0" smtClean="0">
                <a:latin typeface="Meiryo UI" panose="020B0604030504040204" pitchFamily="50" charset="-128"/>
                <a:ea typeface="Meiryo UI" panose="020B0604030504040204" pitchFamily="50" charset="-128"/>
              </a:rPr>
              <a:t>進める</a:t>
            </a:r>
            <a:endParaRPr kumimoji="1" lang="en-US" altLang="ja-JP" sz="1000" b="1" u="sng" dirty="0" smtClean="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a:t>
            </a:r>
            <a:r>
              <a:rPr kumimoji="1" lang="ja-JP" altLang="en-US" sz="1000" b="1" dirty="0" smtClean="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看取りに係る体制整備含む</a:t>
            </a:r>
            <a:r>
              <a:rPr kumimoji="1" lang="ja-JP" altLang="en-US" sz="800" dirty="0" smtClean="0">
                <a:latin typeface="Meiryo UI" panose="020B0604030504040204" pitchFamily="50" charset="-128"/>
                <a:ea typeface="Meiryo UI" panose="020B0604030504040204" pitchFamily="50" charset="-128"/>
              </a:rPr>
              <a:t>）</a:t>
            </a:r>
            <a:endParaRPr kumimoji="1" lang="en-US" altLang="ja-JP" sz="800" dirty="0" smtClean="0">
              <a:latin typeface="Meiryo UI" panose="020B0604030504040204" pitchFamily="50" charset="-128"/>
              <a:ea typeface="Meiryo UI" panose="020B0604030504040204" pitchFamily="50" charset="-128"/>
            </a:endParaRPr>
          </a:p>
        </p:txBody>
      </p:sp>
      <p:sp>
        <p:nvSpPr>
          <p:cNvPr id="31" name="正方形/長方形 30"/>
          <p:cNvSpPr/>
          <p:nvPr/>
        </p:nvSpPr>
        <p:spPr>
          <a:xfrm>
            <a:off x="2289644" y="2461783"/>
            <a:ext cx="3304450" cy="833921"/>
          </a:xfrm>
          <a:prstGeom prst="rect">
            <a:avLst/>
          </a:prstGeom>
          <a:ln>
            <a:solidFill>
              <a:schemeClr val="accent3"/>
            </a:solidFill>
          </a:ln>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・急変時に後方支援を行う医療機関の充実や連携強化が必要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・新型コロナ等の有事においては、往診する医療機関が不足し、</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訪問看護等との連携により対応</a:t>
            </a:r>
            <a:endParaRPr kumimoji="1" lang="en-US" altLang="ja-JP" sz="1000" dirty="0">
              <a:latin typeface="Meiryo UI" panose="020B0604030504040204" pitchFamily="50" charset="-128"/>
              <a:ea typeface="Meiryo UI" panose="020B0604030504040204" pitchFamily="50" charset="-128"/>
            </a:endParaRPr>
          </a:p>
        </p:txBody>
      </p:sp>
      <p:sp>
        <p:nvSpPr>
          <p:cNvPr id="32" name="正方形/長方形 31"/>
          <p:cNvSpPr/>
          <p:nvPr/>
        </p:nvSpPr>
        <p:spPr>
          <a:xfrm>
            <a:off x="2279754" y="3366723"/>
            <a:ext cx="3316897" cy="878319"/>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・今後の医療ニーズ（小児や看取り等の</a:t>
            </a:r>
            <a:r>
              <a:rPr kumimoji="1" lang="ja-JP" altLang="en-US" sz="1000" dirty="0" smtClean="0">
                <a:latin typeface="Meiryo UI" panose="020B0604030504040204" pitchFamily="50" charset="-128"/>
                <a:ea typeface="Meiryo UI" panose="020B0604030504040204" pitchFamily="50" charset="-128"/>
              </a:rPr>
              <a:t>専門性</a:t>
            </a:r>
            <a:r>
              <a:rPr kumimoji="1" lang="ja-JP" altLang="en-US" sz="1000" dirty="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感染症等の</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有事</a:t>
            </a:r>
            <a:r>
              <a:rPr kumimoji="1" lang="ja-JP" altLang="en-US" sz="1000" dirty="0">
                <a:latin typeface="Meiryo UI" panose="020B0604030504040204" pitchFamily="50" charset="-128"/>
                <a:ea typeface="Meiryo UI" panose="020B0604030504040204" pitchFamily="50" charset="-128"/>
              </a:rPr>
              <a:t>の対応、地理的な課題）を踏まえた人材確保が必要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・在宅看取りを行う医療提供体制の充実が必要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・人生会議（</a:t>
            </a:r>
            <a:r>
              <a:rPr kumimoji="1" lang="en-US" altLang="ja-JP" sz="1000" dirty="0">
                <a:latin typeface="Meiryo UI" panose="020B0604030504040204" pitchFamily="50" charset="-128"/>
                <a:ea typeface="Meiryo UI" panose="020B0604030504040204" pitchFamily="50" charset="-128"/>
              </a:rPr>
              <a:t>ACP</a:t>
            </a:r>
            <a:r>
              <a:rPr kumimoji="1" lang="ja-JP" altLang="en-US" sz="1000" dirty="0">
                <a:latin typeface="Meiryo UI" panose="020B0604030504040204" pitchFamily="50" charset="-128"/>
                <a:ea typeface="Meiryo UI" panose="020B0604030504040204" pitchFamily="50" charset="-128"/>
              </a:rPr>
              <a:t>）の普及の充実が必要</a:t>
            </a:r>
          </a:p>
        </p:txBody>
      </p:sp>
      <p:sp>
        <p:nvSpPr>
          <p:cNvPr id="33" name="正方形/長方形 32"/>
          <p:cNvSpPr/>
          <p:nvPr/>
        </p:nvSpPr>
        <p:spPr>
          <a:xfrm>
            <a:off x="5679618" y="3373780"/>
            <a:ext cx="3414131" cy="871852"/>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医療ニーズを踏まえた</a:t>
            </a:r>
            <a:r>
              <a:rPr kumimoji="1" lang="ja-JP" altLang="en-US" sz="1000" dirty="0">
                <a:latin typeface="Meiryo UI" panose="020B0604030504040204" pitchFamily="50" charset="-128"/>
                <a:ea typeface="Meiryo UI" panose="020B0604030504040204" pitchFamily="50" charset="-128"/>
              </a:rPr>
              <a:t>在宅医療にかかる</a:t>
            </a:r>
            <a:r>
              <a:rPr kumimoji="1" lang="ja-JP" altLang="en-US" sz="1000" b="1" u="sng" dirty="0">
                <a:latin typeface="Meiryo UI" panose="020B0604030504040204" pitchFamily="50" charset="-128"/>
                <a:ea typeface="Meiryo UI" panose="020B0604030504040204" pitchFamily="50" charset="-128"/>
              </a:rPr>
              <a:t>人材の育成</a:t>
            </a:r>
            <a:r>
              <a:rPr kumimoji="1" lang="ja-JP" altLang="en-US" sz="1000" dirty="0">
                <a:latin typeface="Meiryo UI" panose="020B0604030504040204" pitchFamily="50" charset="-128"/>
                <a:ea typeface="Meiryo UI" panose="020B0604030504040204" pitchFamily="50" charset="-128"/>
              </a:rPr>
              <a:t>と確保</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◆看取りに対応できる関係機関の体制整備（</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人生会議（</a:t>
            </a:r>
            <a:r>
              <a:rPr kumimoji="1" lang="en-US" altLang="ja-JP" sz="1000" b="1" u="sng" dirty="0">
                <a:latin typeface="Meiryo UI" panose="020B0604030504040204" pitchFamily="50" charset="-128"/>
                <a:ea typeface="Meiryo UI" panose="020B0604030504040204" pitchFamily="50" charset="-128"/>
              </a:rPr>
              <a:t>ACP</a:t>
            </a:r>
            <a:r>
              <a:rPr kumimoji="1" lang="ja-JP" altLang="en-US" sz="1000" b="1" u="sng" dirty="0">
                <a:latin typeface="Meiryo UI" panose="020B0604030504040204" pitchFamily="50" charset="-128"/>
                <a:ea typeface="Meiryo UI" panose="020B0604030504040204" pitchFamily="50" charset="-128"/>
              </a:rPr>
              <a:t>）のさらなる普及啓発</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（市町村や関係機関と連携した幅広い取組支援）</a:t>
            </a:r>
            <a:endParaRPr kumimoji="1" lang="en-US" altLang="ja-JP" sz="1000" dirty="0">
              <a:latin typeface="Meiryo UI" panose="020B0604030504040204" pitchFamily="50" charset="-128"/>
              <a:ea typeface="Meiryo UI" panose="020B0604030504040204" pitchFamily="50" charset="-128"/>
            </a:endParaRPr>
          </a:p>
        </p:txBody>
      </p:sp>
      <p:sp>
        <p:nvSpPr>
          <p:cNvPr id="34" name="正方形/長方形 33"/>
          <p:cNvSpPr/>
          <p:nvPr/>
        </p:nvSpPr>
        <p:spPr>
          <a:xfrm>
            <a:off x="2289644" y="5365266"/>
            <a:ext cx="3304126" cy="1024717"/>
          </a:xfrm>
          <a:prstGeom prst="rect">
            <a:avLst/>
          </a:prstGeom>
        </p:spPr>
        <p:style>
          <a:lnRef idx="2">
            <a:schemeClr val="accent3"/>
          </a:lnRef>
          <a:fillRef idx="1">
            <a:schemeClr val="lt1"/>
          </a:fillRef>
          <a:effectRef idx="0">
            <a:schemeClr val="accent3"/>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・新型コロナ禍においては、介護サービスの継続が困難となる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場合があり、訪問看護等が生活支援を実施</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・今後の有事にも対応できるよう、日常の療養における多職種</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連携の強化が必要　</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p:txBody>
      </p:sp>
      <p:sp>
        <p:nvSpPr>
          <p:cNvPr id="35" name="正方形/長方形 34"/>
          <p:cNvSpPr/>
          <p:nvPr/>
        </p:nvSpPr>
        <p:spPr>
          <a:xfrm>
            <a:off x="5673001" y="5371930"/>
            <a:ext cx="3420748" cy="1009953"/>
          </a:xfrm>
          <a:prstGeom prst="rect">
            <a:avLst/>
          </a:prstGeom>
        </p:spPr>
        <p:style>
          <a:lnRef idx="2">
            <a:schemeClr val="accent4"/>
          </a:lnRef>
          <a:fillRef idx="1">
            <a:schemeClr val="lt1"/>
          </a:fillRef>
          <a:effectRef idx="0">
            <a:schemeClr val="accent4"/>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◆医療従事者間や多職種間の連携が適切に行われる体制の</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構築</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支援関係者の顔の見える関係と多職種チームの強化）</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「在宅医療に必要な連携の拠点」を中心に体制を構築</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・体制構築においては、介護職の感染症等の知識の向上と</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有事においても医療</a:t>
            </a:r>
            <a:r>
              <a:rPr kumimoji="1" lang="ja-JP" altLang="en-US" sz="1000">
                <a:latin typeface="Meiryo UI" panose="020B0604030504040204" pitchFamily="50" charset="-128"/>
                <a:ea typeface="Meiryo UI" panose="020B0604030504040204" pitchFamily="50" charset="-128"/>
              </a:rPr>
              <a:t>と</a:t>
            </a:r>
            <a:r>
              <a:rPr kumimoji="1" lang="ja-JP" altLang="en-US" sz="1000" smtClean="0">
                <a:latin typeface="Meiryo UI" panose="020B0604030504040204" pitchFamily="50" charset="-128"/>
                <a:ea typeface="Meiryo UI" panose="020B0604030504040204" pitchFamily="50" charset="-128"/>
              </a:rPr>
              <a:t>介護の連携</a:t>
            </a:r>
            <a:r>
              <a:rPr kumimoji="1" lang="ja-JP" altLang="en-US" sz="1000" dirty="0">
                <a:latin typeface="Meiryo UI" panose="020B0604030504040204" pitchFamily="50" charset="-128"/>
                <a:ea typeface="Meiryo UI" panose="020B0604030504040204" pitchFamily="50" charset="-128"/>
              </a:rPr>
              <a:t>による患者支援の継続が</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可能となるよう整備</a:t>
            </a:r>
            <a:endParaRPr kumimoji="1" lang="en-US" altLang="ja-JP" sz="1000" dirty="0">
              <a:latin typeface="Meiryo UI" panose="020B0604030504040204" pitchFamily="50" charset="-128"/>
              <a:ea typeface="Meiryo UI" panose="020B0604030504040204" pitchFamily="50" charset="-128"/>
            </a:endParaRPr>
          </a:p>
        </p:txBody>
      </p:sp>
      <p:sp>
        <p:nvSpPr>
          <p:cNvPr id="28" name="正方形/長方形 27"/>
          <p:cNvSpPr/>
          <p:nvPr/>
        </p:nvSpPr>
        <p:spPr>
          <a:xfrm>
            <a:off x="5679618" y="2466503"/>
            <a:ext cx="3420748" cy="841509"/>
          </a:xfrm>
          <a:prstGeom prst="rect">
            <a:avLst/>
          </a:prstGeom>
        </p:spPr>
        <p:style>
          <a:lnRef idx="2">
            <a:schemeClr val="accent4"/>
          </a:lnRef>
          <a:fillRef idx="1">
            <a:schemeClr val="lt1"/>
          </a:fillRef>
          <a:effectRef idx="0">
            <a:schemeClr val="accent4"/>
          </a:effectRef>
          <a:fontRef idx="minor">
            <a:schemeClr val="dk1"/>
          </a:fontRef>
        </p:style>
        <p:txBody>
          <a:bodyPr lIns="36000" tIns="36000" rIns="0" bIns="36000" rtlCol="0" anchor="ctr"/>
          <a:lstStyle/>
          <a:p>
            <a:r>
              <a:rPr kumimoji="1" lang="ja-JP" altLang="en-US" sz="1000" dirty="0">
                <a:latin typeface="Meiryo UI" panose="020B0604030504040204" pitchFamily="50" charset="-128"/>
                <a:ea typeface="Meiryo UI" panose="020B0604030504040204" pitchFamily="50" charset="-128"/>
              </a:rPr>
              <a:t>◆往診を実施する医療機関の増加や多職種による体制づくりの</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推進（</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時間対応可能な体制）</a:t>
            </a:r>
          </a:p>
          <a:p>
            <a:r>
              <a:rPr kumimoji="1" lang="ja-JP" altLang="en-US" sz="1000"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各地域における「在宅医療において積極的役割を担う医療</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b="1" u="sng" dirty="0">
                <a:latin typeface="Meiryo UI" panose="020B0604030504040204" pitchFamily="50" charset="-128"/>
                <a:ea typeface="Meiryo UI" panose="020B0604030504040204" pitchFamily="50" charset="-128"/>
              </a:rPr>
              <a:t>機関」を中心とした</a:t>
            </a:r>
            <a:r>
              <a:rPr kumimoji="1" lang="ja-JP" altLang="en-US" sz="1000" dirty="0">
                <a:latin typeface="Meiryo UI" panose="020B0604030504040204" pitchFamily="50" charset="-128"/>
                <a:ea typeface="Meiryo UI" panose="020B0604030504040204" pitchFamily="50" charset="-128"/>
              </a:rPr>
              <a:t>、後方支援を行う医療機関での</a:t>
            </a:r>
            <a:r>
              <a:rPr kumimoji="1" lang="ja-JP" altLang="en-US" sz="1000" b="1" u="sng" dirty="0">
                <a:latin typeface="Meiryo UI" panose="020B0604030504040204" pitchFamily="50" charset="-128"/>
                <a:ea typeface="Meiryo UI" panose="020B0604030504040204" pitchFamily="50" charset="-128"/>
              </a:rPr>
              <a:t>急変時</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b="1" u="sng" dirty="0">
                <a:latin typeface="Meiryo UI" panose="020B0604030504040204" pitchFamily="50" charset="-128"/>
                <a:ea typeface="Meiryo UI" panose="020B0604030504040204" pitchFamily="50" charset="-128"/>
              </a:rPr>
              <a:t>受入体制の構築と強化</a:t>
            </a:r>
            <a:endParaRPr kumimoji="1" lang="en-US" altLang="ja-JP" sz="1000" b="1" u="sng" dirty="0">
              <a:latin typeface="Meiryo UI" panose="020B0604030504040204" pitchFamily="50" charset="-128"/>
              <a:ea typeface="Meiryo UI" panose="020B0604030504040204" pitchFamily="50" charset="-128"/>
            </a:endParaRPr>
          </a:p>
        </p:txBody>
      </p:sp>
      <p:sp>
        <p:nvSpPr>
          <p:cNvPr id="3" name="正方形/長方形 2"/>
          <p:cNvSpPr/>
          <p:nvPr/>
        </p:nvSpPr>
        <p:spPr>
          <a:xfrm>
            <a:off x="4638675" y="6443274"/>
            <a:ext cx="3977341" cy="276999"/>
          </a:xfrm>
          <a:prstGeom prst="rect">
            <a:avLst/>
          </a:prstGeom>
        </p:spPr>
        <p:txBody>
          <a:bodyPr wrap="square">
            <a:spAutoFit/>
          </a:bodyPr>
          <a:lstStyle/>
          <a:p>
            <a:r>
              <a:rPr kumimoji="1" lang="ja-JP" altLang="en-US" sz="1200" b="1" u="sng" dirty="0" smtClean="0">
                <a:latin typeface="Meiryo UI" panose="020B0604030504040204" pitchFamily="50" charset="-128"/>
                <a:ea typeface="Meiryo UI" panose="020B0604030504040204" pitchFamily="50" charset="-128"/>
              </a:rPr>
              <a:t>第７次大阪府医療計画の</a:t>
            </a:r>
            <a:r>
              <a:rPr kumimoji="1" lang="ja-JP" altLang="en-US" sz="1200" b="1" u="sng" dirty="0">
                <a:latin typeface="Meiryo UI" panose="020B0604030504040204" pitchFamily="50" charset="-128"/>
                <a:ea typeface="Meiryo UI" panose="020B0604030504040204" pitchFamily="50" charset="-128"/>
              </a:rPr>
              <a:t>個別施策についても引き続き</a:t>
            </a:r>
            <a:r>
              <a:rPr kumimoji="1" lang="ja-JP" altLang="en-US" sz="1200" b="1" u="sng" dirty="0" smtClean="0">
                <a:latin typeface="Meiryo UI" panose="020B0604030504040204" pitchFamily="50" charset="-128"/>
                <a:ea typeface="Meiryo UI" panose="020B0604030504040204" pitchFamily="50" charset="-128"/>
              </a:rPr>
              <a:t>推進</a:t>
            </a:r>
            <a:endParaRPr kumimoji="1" lang="ja-JP" altLang="en-US" sz="12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5951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033830D7-10C6-8E9A-6E7C-43BF2FFFA644}"/>
              </a:ext>
            </a:extLst>
          </p:cNvPr>
          <p:cNvGraphicFramePr>
            <a:graphicFrameLocks noGrp="1"/>
          </p:cNvGraphicFramePr>
          <p:nvPr>
            <p:extLst>
              <p:ext uri="{D42A27DB-BD31-4B8C-83A1-F6EECF244321}">
                <p14:modId xmlns:p14="http://schemas.microsoft.com/office/powerpoint/2010/main" val="2827210033"/>
              </p:ext>
            </p:extLst>
          </p:nvPr>
        </p:nvGraphicFramePr>
        <p:xfrm>
          <a:off x="54183" y="825812"/>
          <a:ext cx="9035634" cy="5414851"/>
        </p:xfrm>
        <a:graphic>
          <a:graphicData uri="http://schemas.openxmlformats.org/drawingml/2006/table">
            <a:tbl>
              <a:tblPr firstRow="1" bandRow="1">
                <a:tableStyleId>{5940675A-B579-460E-94D1-54222C63F5DA}</a:tableStyleId>
              </a:tblPr>
              <a:tblGrid>
                <a:gridCol w="210337">
                  <a:extLst>
                    <a:ext uri="{9D8B030D-6E8A-4147-A177-3AD203B41FA5}">
                      <a16:colId xmlns:a16="http://schemas.microsoft.com/office/drawing/2014/main" val="4076427785"/>
                    </a:ext>
                  </a:extLst>
                </a:gridCol>
                <a:gridCol w="165965">
                  <a:extLst>
                    <a:ext uri="{9D8B030D-6E8A-4147-A177-3AD203B41FA5}">
                      <a16:colId xmlns:a16="http://schemas.microsoft.com/office/drawing/2014/main" val="3050167920"/>
                    </a:ext>
                  </a:extLst>
                </a:gridCol>
                <a:gridCol w="398505">
                  <a:extLst>
                    <a:ext uri="{9D8B030D-6E8A-4147-A177-3AD203B41FA5}">
                      <a16:colId xmlns:a16="http://schemas.microsoft.com/office/drawing/2014/main" val="2869347976"/>
                    </a:ext>
                  </a:extLst>
                </a:gridCol>
                <a:gridCol w="485931">
                  <a:extLst>
                    <a:ext uri="{9D8B030D-6E8A-4147-A177-3AD203B41FA5}">
                      <a16:colId xmlns:a16="http://schemas.microsoft.com/office/drawing/2014/main" val="3264576432"/>
                    </a:ext>
                  </a:extLst>
                </a:gridCol>
                <a:gridCol w="485931">
                  <a:extLst>
                    <a:ext uri="{9D8B030D-6E8A-4147-A177-3AD203B41FA5}">
                      <a16:colId xmlns:a16="http://schemas.microsoft.com/office/drawing/2014/main" val="3804402305"/>
                    </a:ext>
                  </a:extLst>
                </a:gridCol>
                <a:gridCol w="485931">
                  <a:extLst>
                    <a:ext uri="{9D8B030D-6E8A-4147-A177-3AD203B41FA5}">
                      <a16:colId xmlns:a16="http://schemas.microsoft.com/office/drawing/2014/main" val="755457416"/>
                    </a:ext>
                  </a:extLst>
                </a:gridCol>
                <a:gridCol w="485931">
                  <a:extLst>
                    <a:ext uri="{9D8B030D-6E8A-4147-A177-3AD203B41FA5}">
                      <a16:colId xmlns:a16="http://schemas.microsoft.com/office/drawing/2014/main" val="187240753"/>
                    </a:ext>
                  </a:extLst>
                </a:gridCol>
                <a:gridCol w="485931">
                  <a:extLst>
                    <a:ext uri="{9D8B030D-6E8A-4147-A177-3AD203B41FA5}">
                      <a16:colId xmlns:a16="http://schemas.microsoft.com/office/drawing/2014/main" val="3479243534"/>
                    </a:ext>
                  </a:extLst>
                </a:gridCol>
                <a:gridCol w="485931">
                  <a:extLst>
                    <a:ext uri="{9D8B030D-6E8A-4147-A177-3AD203B41FA5}">
                      <a16:colId xmlns:a16="http://schemas.microsoft.com/office/drawing/2014/main" val="2916638201"/>
                    </a:ext>
                  </a:extLst>
                </a:gridCol>
                <a:gridCol w="485931">
                  <a:extLst>
                    <a:ext uri="{9D8B030D-6E8A-4147-A177-3AD203B41FA5}">
                      <a16:colId xmlns:a16="http://schemas.microsoft.com/office/drawing/2014/main" val="3170165217"/>
                    </a:ext>
                  </a:extLst>
                </a:gridCol>
                <a:gridCol w="485931">
                  <a:extLst>
                    <a:ext uri="{9D8B030D-6E8A-4147-A177-3AD203B41FA5}">
                      <a16:colId xmlns:a16="http://schemas.microsoft.com/office/drawing/2014/main" val="2888238267"/>
                    </a:ext>
                  </a:extLst>
                </a:gridCol>
                <a:gridCol w="485931">
                  <a:extLst>
                    <a:ext uri="{9D8B030D-6E8A-4147-A177-3AD203B41FA5}">
                      <a16:colId xmlns:a16="http://schemas.microsoft.com/office/drawing/2014/main" val="2930461146"/>
                    </a:ext>
                  </a:extLst>
                </a:gridCol>
                <a:gridCol w="485931">
                  <a:extLst>
                    <a:ext uri="{9D8B030D-6E8A-4147-A177-3AD203B41FA5}">
                      <a16:colId xmlns:a16="http://schemas.microsoft.com/office/drawing/2014/main" val="3479884634"/>
                    </a:ext>
                  </a:extLst>
                </a:gridCol>
                <a:gridCol w="485931">
                  <a:extLst>
                    <a:ext uri="{9D8B030D-6E8A-4147-A177-3AD203B41FA5}">
                      <a16:colId xmlns:a16="http://schemas.microsoft.com/office/drawing/2014/main" val="1161458058"/>
                    </a:ext>
                  </a:extLst>
                </a:gridCol>
                <a:gridCol w="485931">
                  <a:extLst>
                    <a:ext uri="{9D8B030D-6E8A-4147-A177-3AD203B41FA5}">
                      <a16:colId xmlns:a16="http://schemas.microsoft.com/office/drawing/2014/main" val="2929865217"/>
                    </a:ext>
                  </a:extLst>
                </a:gridCol>
                <a:gridCol w="485931">
                  <a:extLst>
                    <a:ext uri="{9D8B030D-6E8A-4147-A177-3AD203B41FA5}">
                      <a16:colId xmlns:a16="http://schemas.microsoft.com/office/drawing/2014/main" val="2057727499"/>
                    </a:ext>
                  </a:extLst>
                </a:gridCol>
                <a:gridCol w="485931">
                  <a:extLst>
                    <a:ext uri="{9D8B030D-6E8A-4147-A177-3AD203B41FA5}">
                      <a16:colId xmlns:a16="http://schemas.microsoft.com/office/drawing/2014/main" val="2335818228"/>
                    </a:ext>
                  </a:extLst>
                </a:gridCol>
                <a:gridCol w="485931">
                  <a:extLst>
                    <a:ext uri="{9D8B030D-6E8A-4147-A177-3AD203B41FA5}">
                      <a16:colId xmlns:a16="http://schemas.microsoft.com/office/drawing/2014/main" val="1588381508"/>
                    </a:ext>
                  </a:extLst>
                </a:gridCol>
                <a:gridCol w="485931">
                  <a:extLst>
                    <a:ext uri="{9D8B030D-6E8A-4147-A177-3AD203B41FA5}">
                      <a16:colId xmlns:a16="http://schemas.microsoft.com/office/drawing/2014/main" val="2561661831"/>
                    </a:ext>
                  </a:extLst>
                </a:gridCol>
                <a:gridCol w="485931">
                  <a:extLst>
                    <a:ext uri="{9D8B030D-6E8A-4147-A177-3AD203B41FA5}">
                      <a16:colId xmlns:a16="http://schemas.microsoft.com/office/drawing/2014/main" val="852088197"/>
                    </a:ext>
                  </a:extLst>
                </a:gridCol>
              </a:tblGrid>
              <a:tr h="188124">
                <a:tc rowSpan="2" gridSpan="3">
                  <a:txBody>
                    <a:bodyPr/>
                    <a:lstStyle/>
                    <a:p>
                      <a:pPr algn="ctr"/>
                      <a:endParaRPr kumimoji="1" lang="ja-JP" altLang="en-US" sz="800" b="1"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a:r>
                        <a:rPr kumimoji="1" lang="en-US" altLang="ja-JP" sz="800" b="1" dirty="0">
                          <a:latin typeface="Meiryo UI" panose="020B0604030504040204" pitchFamily="50" charset="-128"/>
                          <a:ea typeface="Meiryo UI" panose="020B0604030504040204" pitchFamily="50" charset="-128"/>
                        </a:rPr>
                        <a:t>R</a:t>
                      </a:r>
                      <a:r>
                        <a:rPr kumimoji="1" lang="ja-JP" altLang="en-US" sz="800" b="1" dirty="0">
                          <a:latin typeface="Meiryo UI" panose="020B0604030504040204" pitchFamily="50" charset="-128"/>
                          <a:ea typeface="Meiryo UI" panose="020B0604030504040204" pitchFamily="50" charset="-128"/>
                        </a:rPr>
                        <a:t>４年度</a:t>
                      </a:r>
                    </a:p>
                  </a:txBody>
                  <a:tcPr marL="40500" marR="40500" marT="27000" marB="2700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gridSpan="12">
                  <a:txBody>
                    <a:bodyPr/>
                    <a:lstStyle/>
                    <a:p>
                      <a:pPr algn="ctr"/>
                      <a:r>
                        <a:rPr kumimoji="1" lang="en-US" altLang="ja-JP" sz="800" b="1" dirty="0">
                          <a:latin typeface="Meiryo UI" panose="020B0604030504040204" pitchFamily="50" charset="-128"/>
                          <a:ea typeface="Meiryo UI" panose="020B0604030504040204" pitchFamily="50" charset="-128"/>
                        </a:rPr>
                        <a:t>R</a:t>
                      </a:r>
                      <a:r>
                        <a:rPr kumimoji="1" lang="ja-JP" altLang="en-US" sz="800" b="1" dirty="0">
                          <a:latin typeface="Meiryo UI" panose="020B0604030504040204" pitchFamily="50" charset="-128"/>
                          <a:ea typeface="Meiryo UI" panose="020B0604030504040204" pitchFamily="50" charset="-128"/>
                        </a:rPr>
                        <a:t>５年度</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ja-JP" altLang="en-US"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pPr algn="ctr"/>
                      <a:endParaRPr kumimoji="1" lang="en-US" altLang="ja-JP" sz="110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2535868350"/>
                  </a:ext>
                </a:extLst>
              </a:tr>
              <a:tr h="188124">
                <a:tc gridSpan="3" vMerge="1">
                  <a:txBody>
                    <a:bodyPr/>
                    <a:lstStyle/>
                    <a:p>
                      <a:pPr algn="ctr"/>
                      <a:endParaRPr kumimoji="1" lang="ja-JP" altLang="en-US" sz="1050" b="1" dirty="0">
                        <a:latin typeface="ＭＳ Ｐゴシック" panose="020B0600070205080204" pitchFamily="50" charset="-128"/>
                        <a:ea typeface="ＭＳ Ｐゴシック" panose="020B0600070205080204" pitchFamily="50" charset="-128"/>
                      </a:endParaRPr>
                    </a:p>
                  </a:txBody>
                  <a:tcPr marL="54000" marR="54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en-US" altLang="ja-JP" sz="800" b="1" dirty="0">
                          <a:latin typeface="Meiryo UI" panose="020B0604030504040204" pitchFamily="50" charset="-128"/>
                          <a:ea typeface="Meiryo UI" panose="020B0604030504040204" pitchFamily="50" charset="-128"/>
                        </a:rPr>
                        <a:t>11</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12</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１月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２月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３月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４月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５月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６月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７月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８月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９月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10</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11</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en-US" altLang="ja-JP" sz="800" b="1" dirty="0">
                          <a:latin typeface="Meiryo UI" panose="020B0604030504040204" pitchFamily="50" charset="-128"/>
                          <a:ea typeface="Meiryo UI" panose="020B0604030504040204" pitchFamily="50" charset="-128"/>
                        </a:rPr>
                        <a:t>12</a:t>
                      </a:r>
                      <a:r>
                        <a:rPr kumimoji="1" lang="ja-JP" altLang="en-US" sz="800" b="1" dirty="0">
                          <a:latin typeface="Meiryo UI" panose="020B0604030504040204" pitchFamily="50" charset="-128"/>
                          <a:ea typeface="Meiryo UI" panose="020B0604030504040204" pitchFamily="50" charset="-128"/>
                        </a:rPr>
                        <a:t>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１月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２月</a:t>
                      </a: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800" b="1" dirty="0">
                          <a:latin typeface="Meiryo UI" panose="020B0604030504040204" pitchFamily="50" charset="-128"/>
                          <a:ea typeface="Meiryo UI" panose="020B0604030504040204" pitchFamily="50" charset="-128"/>
                        </a:rPr>
                        <a:t>３月</a:t>
                      </a:r>
                      <a:endParaRPr kumimoji="1" lang="en-US" altLang="ja-JP" sz="800" b="1"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3215017767"/>
                  </a:ext>
                </a:extLst>
              </a:tr>
              <a:tr h="525100">
                <a:tc gridSpan="3">
                  <a:txBody>
                    <a:bodyPr/>
                    <a:lstStyle/>
                    <a:p>
                      <a:pPr algn="ctr"/>
                      <a:r>
                        <a:rPr kumimoji="1" lang="ja-JP" altLang="en-US" sz="800" dirty="0">
                          <a:latin typeface="Meiryo UI" panose="020B0604030504040204" pitchFamily="50" charset="-128"/>
                          <a:ea typeface="Meiryo UI" panose="020B0604030504040204" pitchFamily="50" charset="-128"/>
                        </a:rPr>
                        <a:t>保健医療</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企画課</a:t>
                      </a:r>
                      <a:endParaRPr kumimoji="1" lang="en-US" altLang="ja-JP" sz="800" dirty="0">
                        <a:latin typeface="Meiryo UI" panose="020B0604030504040204" pitchFamily="50" charset="-128"/>
                        <a:ea typeface="Meiryo UI" panose="020B0604030504040204" pitchFamily="50" charset="-128"/>
                      </a:endParaRPr>
                    </a:p>
                  </a:txBody>
                  <a:tcPr marL="27000" marR="270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18645"/>
                  </a:ext>
                </a:extLst>
              </a:tr>
              <a:tr h="1263541">
                <a:tc rowSpan="5">
                  <a:txBody>
                    <a:bodyPr/>
                    <a:lstStyle/>
                    <a:p>
                      <a:pPr algn="ctr"/>
                      <a:r>
                        <a:rPr kumimoji="1" lang="ja-JP" altLang="en-US" sz="800" dirty="0">
                          <a:latin typeface="Meiryo UI" panose="020B0604030504040204" pitchFamily="50" charset="-128"/>
                          <a:ea typeface="Meiryo UI" panose="020B0604030504040204" pitchFamily="50" charset="-128"/>
                        </a:rPr>
                        <a:t>在宅医療推進</a:t>
                      </a:r>
                      <a:r>
                        <a:rPr kumimoji="1" lang="en-US" altLang="ja-JP" sz="800" dirty="0">
                          <a:latin typeface="Meiryo UI" panose="020B0604030504040204" pitchFamily="50" charset="-128"/>
                          <a:ea typeface="Meiryo UI" panose="020B0604030504040204" pitchFamily="50" charset="-128"/>
                        </a:rPr>
                        <a:t>G</a:t>
                      </a:r>
                      <a:endParaRPr kumimoji="1" lang="ja-JP" altLang="en-US" sz="800" dirty="0">
                        <a:latin typeface="Meiryo UI" panose="020B0604030504040204" pitchFamily="50" charset="-128"/>
                        <a:ea typeface="Meiryo UI" panose="020B0604030504040204" pitchFamily="50" charset="-128"/>
                      </a:endParaRPr>
                    </a:p>
                  </a:txBody>
                  <a:tcPr marL="27000" marR="270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700" dirty="0">
                          <a:latin typeface="Meiryo UI" panose="020B0604030504040204" pitchFamily="50" charset="-128"/>
                          <a:ea typeface="Meiryo UI" panose="020B0604030504040204" pitchFamily="50" charset="-128"/>
                        </a:rPr>
                        <a:t>医療</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計画</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会議</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1317987"/>
                  </a:ext>
                </a:extLst>
              </a:tr>
              <a:tr h="1110542">
                <a:tc vMerge="1">
                  <a:txBody>
                    <a:bodyPr/>
                    <a:lstStyle/>
                    <a:p>
                      <a:endParaRPr kumimoji="1" lang="ja-JP" altLang="en-US"/>
                    </a:p>
                  </a:txBody>
                  <a:tcPr/>
                </a:tc>
                <a:tc rowSpan="3">
                  <a:txBody>
                    <a:bodyPr/>
                    <a:lstStyle/>
                    <a:p>
                      <a:pPr algn="ctr"/>
                      <a:r>
                        <a:rPr kumimoji="1" lang="ja-JP" altLang="en-US" sz="700" dirty="0">
                          <a:latin typeface="Meiryo UI" panose="020B0604030504040204" pitchFamily="50" charset="-128"/>
                          <a:ea typeface="Meiryo UI" panose="020B0604030504040204" pitchFamily="50" charset="-128"/>
                        </a:rPr>
                        <a:t>指標・目標設定に関すること</a:t>
                      </a:r>
                    </a:p>
                  </a:txBody>
                  <a:tcPr marL="27000" marR="27000" marT="27000" marB="27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圏域</a:t>
                      </a:r>
                      <a:endParaRPr kumimoji="1" lang="en-US" altLang="ja-JP" sz="7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a:t>
                      </a:r>
                    </a:p>
                    <a:p>
                      <a:pPr algn="ctr"/>
                      <a:r>
                        <a:rPr kumimoji="1" lang="ja-JP" altLang="en-US" sz="700" dirty="0">
                          <a:latin typeface="Meiryo UI" panose="020B0604030504040204" pitchFamily="50" charset="-128"/>
                          <a:ea typeface="Meiryo UI" panose="020B0604030504040204" pitchFamily="50" charset="-128"/>
                        </a:rPr>
                        <a:t>拠点・</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積極的</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医療</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機関</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34336411"/>
                  </a:ext>
                </a:extLst>
              </a:tr>
              <a:tr h="349871">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調査</a:t>
                      </a:r>
                      <a:endParaRPr kumimoji="1" lang="en-US" altLang="ja-JP" sz="800" dirty="0">
                        <a:latin typeface="Meiryo UI" panose="020B0604030504040204" pitchFamily="50" charset="-128"/>
                        <a:ea typeface="Meiryo UI" panose="020B0604030504040204" pitchFamily="50" charset="-128"/>
                      </a:endParaRP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latin typeface="Meiryo UI" panose="020B0604030504040204" pitchFamily="50" charset="-128"/>
                          <a:ea typeface="Meiryo UI" panose="020B0604030504040204" pitchFamily="50" charset="-128"/>
                        </a:rPr>
                        <a:t>　　　　　　　　　　　　　　　　　　　　　　　　　　　　　　　　　　　　　　　　　　　　　　　　　　　　　　　　　　　　　　　　　　　　　　　　　　　　　　　　　　　　　　　　　　　　　　　　　　　　　　　　　　　　　　　　　　　　　　　　　　　　　　　　　　　　　　　　　　　　　　　　　　　　　　　　　　　　　　　　　　　　　　　　　　　　　　　　　　　　</a:t>
                      </a: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4619142"/>
                  </a:ext>
                </a:extLst>
              </a:tr>
              <a:tr h="407461">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データ</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分析</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8921779"/>
                  </a:ext>
                </a:extLst>
              </a:tr>
              <a:tr h="636874">
                <a:tc vMerge="1">
                  <a:txBody>
                    <a:bodyPr/>
                    <a:lstStyle/>
                    <a:p>
                      <a:pPr algn="ct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700" b="1" dirty="0">
                          <a:latin typeface="Meiryo UI" panose="020B0604030504040204" pitchFamily="50" charset="-128"/>
                          <a:ea typeface="Meiryo UI" panose="020B0604030504040204" pitchFamily="50" charset="-128"/>
                        </a:rPr>
                        <a:t>医療と介護の協議</a:t>
                      </a:r>
                    </a:p>
                  </a:txBody>
                  <a:tcPr marL="27000" marR="27000" marT="27000" marB="27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884610"/>
                  </a:ext>
                </a:extLst>
              </a:tr>
              <a:tr h="745214">
                <a:tc gridSpan="3">
                  <a:txBody>
                    <a:bodyPr/>
                    <a:lstStyle/>
                    <a:p>
                      <a:pPr algn="ctr"/>
                      <a:r>
                        <a:rPr kumimoji="1" lang="ja-JP" altLang="en-US" sz="800" dirty="0">
                          <a:latin typeface="Meiryo UI" panose="020B0604030504040204" pitchFamily="50" charset="-128"/>
                          <a:ea typeface="Meiryo UI" panose="020B0604030504040204" pitchFamily="50" charset="-128"/>
                        </a:rPr>
                        <a:t>圏域</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保健所等）</a:t>
                      </a:r>
                      <a:endParaRPr kumimoji="1" lang="ja-JP" altLang="en-US" sz="800" dirty="0">
                        <a:latin typeface="Meiryo UI" panose="020B0604030504040204" pitchFamily="50" charset="-128"/>
                        <a:ea typeface="Meiryo UI" panose="020B0604030504040204" pitchFamily="50" charset="-128"/>
                      </a:endParaRPr>
                    </a:p>
                  </a:txBody>
                  <a:tcPr marL="27000" marR="27000" marT="27000" marB="27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952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40500" marR="40500" marT="27000" marB="27000" anchor="ctr">
                    <a:lnL w="1270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7255552"/>
                  </a:ext>
                </a:extLst>
              </a:tr>
            </a:tbl>
          </a:graphicData>
        </a:graphic>
      </p:graphicFrame>
      <p:sp>
        <p:nvSpPr>
          <p:cNvPr id="20" name="角丸四角形 56">
            <a:extLst>
              <a:ext uri="{FF2B5EF4-FFF2-40B4-BE49-F238E27FC236}">
                <a16:creationId xmlns:a16="http://schemas.microsoft.com/office/drawing/2014/main" id="{30DC0D30-BF9D-81F4-3ECC-91854C256A50}"/>
              </a:ext>
            </a:extLst>
          </p:cNvPr>
          <p:cNvSpPr/>
          <p:nvPr/>
        </p:nvSpPr>
        <p:spPr>
          <a:xfrm>
            <a:off x="1797244" y="1880804"/>
            <a:ext cx="1388005" cy="267592"/>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750" dirty="0" smtClean="0">
                <a:solidFill>
                  <a:schemeClr val="tx1"/>
                </a:solidFill>
                <a:latin typeface="ＭＳ Ｐゴシック" panose="020B0600070205080204" pitchFamily="50" charset="-128"/>
                <a:ea typeface="ＭＳ Ｐゴシック" panose="020B0600070205080204" pitchFamily="50" charset="-128"/>
              </a:rPr>
              <a:t>府域編作業</a:t>
            </a:r>
            <a:endParaRPr lang="en-US" altLang="ja-JP" sz="75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750" dirty="0">
                <a:solidFill>
                  <a:schemeClr val="tx1"/>
                </a:solidFill>
                <a:latin typeface="ＭＳ Ｐゴシック" panose="020B0600070205080204" pitchFamily="50" charset="-128"/>
                <a:ea typeface="ＭＳ Ｐゴシック" panose="020B0600070205080204" pitchFamily="50" charset="-128"/>
              </a:rPr>
              <a:t>（現状評価部分）</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角丸四角形 5">
            <a:extLst>
              <a:ext uri="{FF2B5EF4-FFF2-40B4-BE49-F238E27FC236}">
                <a16:creationId xmlns:a16="http://schemas.microsoft.com/office/drawing/2014/main" id="{C98AE183-0742-E29B-4951-8CC9877D914D}"/>
              </a:ext>
            </a:extLst>
          </p:cNvPr>
          <p:cNvSpPr/>
          <p:nvPr/>
        </p:nvSpPr>
        <p:spPr>
          <a:xfrm>
            <a:off x="885573" y="1610952"/>
            <a:ext cx="2299676" cy="197288"/>
          </a:xfrm>
          <a:prstGeom prst="roundRect">
            <a:avLst>
              <a:gd name="adj" fmla="val 0"/>
            </a:avLst>
          </a:prstGeom>
          <a:solidFill>
            <a:schemeClr val="bg1"/>
          </a:solidFill>
          <a:ln w="63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r>
              <a:rPr kumimoji="1" lang="ja-JP" altLang="en-US" sz="675" dirty="0">
                <a:solidFill>
                  <a:schemeClr val="tx1"/>
                </a:solidFill>
                <a:latin typeface="ＭＳ Ｐゴシック" panose="020B0600070205080204" pitchFamily="50" charset="-128"/>
                <a:ea typeface="ＭＳ Ｐゴシック" panose="020B0600070205080204" pitchFamily="50" charset="-128"/>
              </a:rPr>
              <a:t>国動向の確認</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（令和５年３月 医療計画基本指針提示予定）</a:t>
            </a:r>
            <a:endParaRPr kumimoji="1" lang="ja-JP" altLang="en-US" sz="675" dirty="0">
              <a:solidFill>
                <a:schemeClr val="tx1"/>
              </a:solidFill>
              <a:latin typeface="ＭＳ Ｐゴシック" panose="020B0600070205080204" pitchFamily="50" charset="-128"/>
              <a:ea typeface="ＭＳ Ｐゴシック" panose="020B0600070205080204" pitchFamily="50" charset="-128"/>
            </a:endParaRPr>
          </a:p>
        </p:txBody>
      </p:sp>
      <p:sp>
        <p:nvSpPr>
          <p:cNvPr id="10" name="角丸四角形 59">
            <a:extLst>
              <a:ext uri="{FF2B5EF4-FFF2-40B4-BE49-F238E27FC236}">
                <a16:creationId xmlns:a16="http://schemas.microsoft.com/office/drawing/2014/main" id="{9F96FC2E-1E72-0119-DDB8-7CDA00A171C9}"/>
              </a:ext>
            </a:extLst>
          </p:cNvPr>
          <p:cNvSpPr/>
          <p:nvPr/>
        </p:nvSpPr>
        <p:spPr>
          <a:xfrm>
            <a:off x="5336166" y="1255122"/>
            <a:ext cx="272016" cy="1653858"/>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r>
              <a:rPr kumimoji="1" lang="ja-JP" altLang="en-US" sz="750" b="1"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医療審議会</a:t>
            </a: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　計画素案提示　</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1" name="角丸四角形 43">
            <a:extLst>
              <a:ext uri="{FF2B5EF4-FFF2-40B4-BE49-F238E27FC236}">
                <a16:creationId xmlns:a16="http://schemas.microsoft.com/office/drawing/2014/main" id="{86DC7827-49A4-1DCB-1972-55DC5E9044AB}"/>
              </a:ext>
            </a:extLst>
          </p:cNvPr>
          <p:cNvSpPr/>
          <p:nvPr/>
        </p:nvSpPr>
        <p:spPr>
          <a:xfrm>
            <a:off x="8473208" y="1279003"/>
            <a:ext cx="384344" cy="2520110"/>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医療審議会</a:t>
            </a:r>
            <a:r>
              <a:rPr kumimoji="1" lang="ja-JP" altLang="en-US" sz="750" b="1"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計画改定案答申</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角丸四角形 64">
            <a:extLst>
              <a:ext uri="{FF2B5EF4-FFF2-40B4-BE49-F238E27FC236}">
                <a16:creationId xmlns:a16="http://schemas.microsoft.com/office/drawing/2014/main" id="{2D58BC62-D439-6D6F-4A19-1A875B6577C2}"/>
              </a:ext>
            </a:extLst>
          </p:cNvPr>
          <p:cNvSpPr/>
          <p:nvPr/>
        </p:nvSpPr>
        <p:spPr>
          <a:xfrm>
            <a:off x="8885845" y="1273583"/>
            <a:ext cx="165574" cy="4704946"/>
          </a:xfrm>
          <a:prstGeom prst="roundRect">
            <a:avLst>
              <a:gd name="adj" fmla="val 0"/>
            </a:avLst>
          </a:prstGeom>
          <a:solidFill>
            <a:schemeClr val="bg1"/>
          </a:solidFill>
          <a:ln w="63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医療計画 改定</a:t>
            </a:r>
          </a:p>
        </p:txBody>
      </p:sp>
      <p:sp>
        <p:nvSpPr>
          <p:cNvPr id="13" name="角丸四角形 56">
            <a:extLst>
              <a:ext uri="{FF2B5EF4-FFF2-40B4-BE49-F238E27FC236}">
                <a16:creationId xmlns:a16="http://schemas.microsoft.com/office/drawing/2014/main" id="{0A1D56FD-FACB-CBB7-35F6-553839055EC9}"/>
              </a:ext>
            </a:extLst>
          </p:cNvPr>
          <p:cNvSpPr/>
          <p:nvPr/>
        </p:nvSpPr>
        <p:spPr>
          <a:xfrm>
            <a:off x="5599385" y="5504383"/>
            <a:ext cx="1884155" cy="255522"/>
          </a:xfrm>
          <a:prstGeom prst="roundRect">
            <a:avLst>
              <a:gd name="adj" fmla="val 7559"/>
            </a:avLst>
          </a:prstGeom>
          <a:ln w="38100">
            <a:solidFill>
              <a:schemeClr val="accent4">
                <a:lumMod val="50000"/>
              </a:schemeClr>
            </a:solidFill>
            <a:prstDash val="dash"/>
          </a:ln>
        </p:spPr>
        <p:style>
          <a:lnRef idx="1">
            <a:schemeClr val="accent4"/>
          </a:lnRef>
          <a:fillRef idx="2">
            <a:schemeClr val="accent4"/>
          </a:fillRef>
          <a:effectRef idx="1">
            <a:schemeClr val="accent4"/>
          </a:effectRef>
          <a:fontRef idx="minor">
            <a:schemeClr val="dk1"/>
          </a:fontRef>
        </p:style>
        <p:txBody>
          <a:bodyPr lIns="27000" tIns="27000" rIns="27000" bIns="27000" rtlCol="0" anchor="ctr"/>
          <a:lstStyle/>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圏域編の</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作成</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8" name="角丸四角形 34">
            <a:extLst>
              <a:ext uri="{FF2B5EF4-FFF2-40B4-BE49-F238E27FC236}">
                <a16:creationId xmlns:a16="http://schemas.microsoft.com/office/drawing/2014/main" id="{E132FD24-DF31-ABC0-89BE-DCFA5AB1B9D8}"/>
              </a:ext>
            </a:extLst>
          </p:cNvPr>
          <p:cNvSpPr/>
          <p:nvPr/>
        </p:nvSpPr>
        <p:spPr>
          <a:xfrm>
            <a:off x="2919522" y="1273583"/>
            <a:ext cx="265727" cy="1663684"/>
          </a:xfrm>
          <a:prstGeom prst="roundRect">
            <a:avLst>
              <a:gd name="adj" fmla="val 7559"/>
            </a:avLst>
          </a:prstGeom>
          <a:solidFill>
            <a:schemeClr val="accent2">
              <a:lumMod val="40000"/>
              <a:lumOff val="60000"/>
            </a:schemeClr>
          </a:solidFill>
          <a:ln w="6350">
            <a:solidFill>
              <a:schemeClr val="accent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r>
              <a:rPr kumimoji="1" lang="ja-JP" altLang="en-US" sz="750" b="1" dirty="0">
                <a:solidFill>
                  <a:schemeClr val="tx1"/>
                </a:solidFill>
                <a:latin typeface="ＭＳ Ｐゴシック" panose="020B0600070205080204" pitchFamily="50" charset="-128"/>
                <a:ea typeface="ＭＳ Ｐゴシック" panose="020B0600070205080204" pitchFamily="50" charset="-128"/>
              </a:rPr>
              <a:t>医療審議会　</a:t>
            </a:r>
            <a:endParaRPr kumimoji="1" lang="en-US" altLang="ja-JP" sz="75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600" dirty="0">
                <a:solidFill>
                  <a:schemeClr val="tx1"/>
                </a:solidFill>
                <a:latin typeface="ＭＳ Ｐゴシック" panose="020B0600070205080204" pitchFamily="50" charset="-128"/>
                <a:ea typeface="ＭＳ Ｐゴシック" panose="020B0600070205080204" pitchFamily="50" charset="-128"/>
              </a:rPr>
              <a:t>計画改定諮問</a:t>
            </a:r>
            <a:r>
              <a:rPr kumimoji="1" lang="ja-JP" altLang="en-US" sz="675" dirty="0">
                <a:solidFill>
                  <a:schemeClr val="tx1"/>
                </a:solidFill>
                <a:latin typeface="ＭＳ Ｐゴシック" panose="020B0600070205080204" pitchFamily="50" charset="-128"/>
                <a:ea typeface="ＭＳ Ｐゴシック" panose="020B0600070205080204" pitchFamily="50" charset="-128"/>
              </a:rPr>
              <a:t>・</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次期計画の方針等説明</a:t>
            </a:r>
            <a:endParaRPr kumimoji="1" lang="ja-JP" altLang="en-US"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 name="角丸四角形 57">
            <a:extLst>
              <a:ext uri="{FF2B5EF4-FFF2-40B4-BE49-F238E27FC236}">
                <a16:creationId xmlns:a16="http://schemas.microsoft.com/office/drawing/2014/main" id="{2BD0C037-CAEC-A7F3-963B-DA95934778F5}"/>
              </a:ext>
            </a:extLst>
          </p:cNvPr>
          <p:cNvSpPr/>
          <p:nvPr/>
        </p:nvSpPr>
        <p:spPr>
          <a:xfrm>
            <a:off x="2457687" y="2409669"/>
            <a:ext cx="268664" cy="1282214"/>
          </a:xfrm>
          <a:prstGeom prst="roundRect">
            <a:avLst>
              <a:gd name="adj" fmla="val 13229"/>
            </a:avLst>
          </a:prstGeom>
          <a:ln/>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在宅</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医療</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推進</a:t>
            </a:r>
            <a:endParaRPr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b="1" dirty="0">
                <a:solidFill>
                  <a:schemeClr val="tx1"/>
                </a:solidFill>
                <a:latin typeface="ＭＳ Ｐゴシック" panose="020B0600070205080204" pitchFamily="50" charset="-128"/>
                <a:ea typeface="ＭＳ Ｐゴシック" panose="020B0600070205080204" pitchFamily="50" charset="-128"/>
              </a:rPr>
              <a:t>部会</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6" name="角丸四角形 57">
            <a:extLst>
              <a:ext uri="{FF2B5EF4-FFF2-40B4-BE49-F238E27FC236}">
                <a16:creationId xmlns:a16="http://schemas.microsoft.com/office/drawing/2014/main" id="{DB2886C5-1F23-6C60-3CA1-89C3B5E34F1B}"/>
              </a:ext>
            </a:extLst>
          </p:cNvPr>
          <p:cNvSpPr/>
          <p:nvPr/>
        </p:nvSpPr>
        <p:spPr>
          <a:xfrm>
            <a:off x="8065532" y="2247801"/>
            <a:ext cx="401700" cy="919906"/>
          </a:xfrm>
          <a:prstGeom prst="roundRect">
            <a:avLst>
              <a:gd name="adj" fmla="val 13229"/>
            </a:avLst>
          </a:prstGeom>
          <a:ln w="38100"/>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在宅</a:t>
            </a: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医療</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推進</a:t>
            </a:r>
            <a:endParaRPr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部会</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21" name="角丸四角形 56">
            <a:extLst>
              <a:ext uri="{FF2B5EF4-FFF2-40B4-BE49-F238E27FC236}">
                <a16:creationId xmlns:a16="http://schemas.microsoft.com/office/drawing/2014/main" id="{D998C9E4-9819-0E11-03B7-D588C360039A}"/>
              </a:ext>
            </a:extLst>
          </p:cNvPr>
          <p:cNvSpPr/>
          <p:nvPr/>
        </p:nvSpPr>
        <p:spPr>
          <a:xfrm>
            <a:off x="3262412" y="1880805"/>
            <a:ext cx="1582637" cy="249126"/>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lang="ja-JP" altLang="en-US" sz="750" dirty="0" smtClean="0">
                <a:solidFill>
                  <a:schemeClr val="tx1"/>
                </a:solidFill>
                <a:latin typeface="ＭＳ Ｐゴシック" panose="020B0600070205080204" pitchFamily="50" charset="-128"/>
                <a:ea typeface="ＭＳ Ｐゴシック" panose="020B0600070205080204" pitchFamily="50" charset="-128"/>
              </a:rPr>
              <a:t>府域編作業</a:t>
            </a:r>
            <a:r>
              <a:rPr lang="ja-JP" altLang="en-US" sz="750" dirty="0">
                <a:solidFill>
                  <a:schemeClr val="tx1"/>
                </a:solidFill>
                <a:latin typeface="ＭＳ Ｐゴシック" panose="020B0600070205080204" pitchFamily="50" charset="-128"/>
                <a:ea typeface="ＭＳ Ｐゴシック" panose="020B0600070205080204" pitchFamily="50" charset="-128"/>
              </a:rPr>
              <a:t>（素案作成）</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2" name="角丸四角形 56">
            <a:extLst>
              <a:ext uri="{FF2B5EF4-FFF2-40B4-BE49-F238E27FC236}">
                <a16:creationId xmlns:a16="http://schemas.microsoft.com/office/drawing/2014/main" id="{01C6B570-7238-5A4E-2FAD-20D112BC8CEA}"/>
              </a:ext>
            </a:extLst>
          </p:cNvPr>
          <p:cNvSpPr/>
          <p:nvPr/>
        </p:nvSpPr>
        <p:spPr>
          <a:xfrm>
            <a:off x="5649982" y="1886599"/>
            <a:ext cx="2162792" cy="271906"/>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r>
              <a:rPr lang="ja-JP" altLang="en-US" sz="750" dirty="0">
                <a:solidFill>
                  <a:schemeClr val="tx1"/>
                </a:solidFill>
                <a:latin typeface="ＭＳ Ｐゴシック" panose="020B0600070205080204" pitchFamily="50" charset="-128"/>
                <a:ea typeface="ＭＳ Ｐゴシック" panose="020B0600070205080204" pitchFamily="50" charset="-128"/>
              </a:rPr>
              <a:t>　　</a:t>
            </a:r>
            <a:r>
              <a:rPr lang="ja-JP" altLang="en-US" sz="750" dirty="0" smtClean="0">
                <a:solidFill>
                  <a:schemeClr val="tx1"/>
                </a:solidFill>
                <a:latin typeface="ＭＳ Ｐゴシック" panose="020B0600070205080204" pitchFamily="50" charset="-128"/>
                <a:ea typeface="ＭＳ Ｐゴシック" panose="020B0600070205080204" pitchFamily="50" charset="-128"/>
              </a:rPr>
              <a:t>府域編（</a:t>
            </a:r>
            <a:r>
              <a:rPr kumimoji="1" lang="ja-JP" altLang="en-US" sz="750" dirty="0">
                <a:solidFill>
                  <a:schemeClr val="tx1"/>
                </a:solidFill>
                <a:latin typeface="ＭＳ Ｐゴシック" panose="020B0600070205080204" pitchFamily="50" charset="-128"/>
                <a:ea typeface="ＭＳ Ｐゴシック" panose="020B0600070205080204" pitchFamily="50" charset="-128"/>
              </a:rPr>
              <a:t>案修正・他計画との調整）</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23" name="角丸四角形 42">
            <a:extLst>
              <a:ext uri="{FF2B5EF4-FFF2-40B4-BE49-F238E27FC236}">
                <a16:creationId xmlns:a16="http://schemas.microsoft.com/office/drawing/2014/main" id="{87925BD2-B152-F7AA-200D-012CDBA17A97}"/>
              </a:ext>
            </a:extLst>
          </p:cNvPr>
          <p:cNvSpPr/>
          <p:nvPr/>
        </p:nvSpPr>
        <p:spPr>
          <a:xfrm>
            <a:off x="7267982" y="1258878"/>
            <a:ext cx="324000" cy="620421"/>
          </a:xfrm>
          <a:prstGeom prst="roundRect">
            <a:avLst>
              <a:gd name="adj" fmla="val 7559"/>
            </a:avLst>
          </a:prstGeom>
          <a:solidFill>
            <a:schemeClr val="accent1">
              <a:lumMod val="40000"/>
              <a:lumOff val="60000"/>
            </a:schemeClr>
          </a:solidFill>
          <a:ln w="6350">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パブコメ準備</a:t>
            </a:r>
          </a:p>
        </p:txBody>
      </p:sp>
      <p:sp>
        <p:nvSpPr>
          <p:cNvPr id="29" name="角丸四角形 57">
            <a:extLst>
              <a:ext uri="{FF2B5EF4-FFF2-40B4-BE49-F238E27FC236}">
                <a16:creationId xmlns:a16="http://schemas.microsoft.com/office/drawing/2014/main" id="{189260CE-9239-F63A-A09C-521440F8DFC4}"/>
              </a:ext>
            </a:extLst>
          </p:cNvPr>
          <p:cNvSpPr/>
          <p:nvPr/>
        </p:nvSpPr>
        <p:spPr>
          <a:xfrm>
            <a:off x="834991" y="4091321"/>
            <a:ext cx="716220" cy="300641"/>
          </a:xfrm>
          <a:prstGeom prst="roundRect">
            <a:avLst>
              <a:gd name="adj" fmla="val 17438"/>
            </a:avLst>
          </a:prstGeom>
          <a:ln/>
        </p:spPr>
        <p:style>
          <a:lnRef idx="1">
            <a:schemeClr val="accent2"/>
          </a:lnRef>
          <a:fillRef idx="2">
            <a:schemeClr val="accent2"/>
          </a:fillRef>
          <a:effectRef idx="1">
            <a:schemeClr val="accent2"/>
          </a:effectRef>
          <a:fontRef idx="minor">
            <a:schemeClr val="dk1"/>
          </a:fontRef>
        </p:style>
        <p:txBody>
          <a:bodyPr wrap="none" lIns="27000" tIns="27000" rIns="27000" bIns="27000" rtlCol="0" anchor="ctr"/>
          <a:lstStyle/>
          <a:p>
            <a:pPr algn="ctr"/>
            <a:r>
              <a:rPr kumimoji="1" lang="en-US" altLang="ja-JP" sz="600" dirty="0">
                <a:solidFill>
                  <a:schemeClr val="tx1"/>
                </a:solidFill>
                <a:latin typeface="ＭＳ Ｐゴシック" panose="020B0600070205080204" pitchFamily="50" charset="-128"/>
                <a:ea typeface="ＭＳ Ｐゴシック" panose="020B0600070205080204" pitchFamily="50" charset="-128"/>
              </a:rPr>
              <a:t>R4</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調査</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まとめ</a:t>
            </a:r>
          </a:p>
        </p:txBody>
      </p:sp>
      <p:sp>
        <p:nvSpPr>
          <p:cNvPr id="30" name="角丸四角形 57">
            <a:extLst>
              <a:ext uri="{FF2B5EF4-FFF2-40B4-BE49-F238E27FC236}">
                <a16:creationId xmlns:a16="http://schemas.microsoft.com/office/drawing/2014/main" id="{86594DB7-5353-0E8C-3544-4AB61F072CBC}"/>
              </a:ext>
            </a:extLst>
          </p:cNvPr>
          <p:cNvSpPr/>
          <p:nvPr/>
        </p:nvSpPr>
        <p:spPr>
          <a:xfrm>
            <a:off x="942796" y="3117936"/>
            <a:ext cx="580788" cy="330167"/>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素案</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33" name="角丸四角形 57">
            <a:extLst>
              <a:ext uri="{FF2B5EF4-FFF2-40B4-BE49-F238E27FC236}">
                <a16:creationId xmlns:a16="http://schemas.microsoft.com/office/drawing/2014/main" id="{70B21AC9-6BCF-4D47-FA0F-F2F41D5FF3E6}"/>
              </a:ext>
            </a:extLst>
          </p:cNvPr>
          <p:cNvSpPr/>
          <p:nvPr/>
        </p:nvSpPr>
        <p:spPr>
          <a:xfrm>
            <a:off x="2033177" y="3120812"/>
            <a:ext cx="301766" cy="322556"/>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案</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1" name="角丸四角形 57">
            <a:extLst>
              <a:ext uri="{FF2B5EF4-FFF2-40B4-BE49-F238E27FC236}">
                <a16:creationId xmlns:a16="http://schemas.microsoft.com/office/drawing/2014/main" id="{07EA2A11-B5B2-E46D-8B05-F15FC78EA180}"/>
              </a:ext>
            </a:extLst>
          </p:cNvPr>
          <p:cNvSpPr/>
          <p:nvPr/>
        </p:nvSpPr>
        <p:spPr>
          <a:xfrm>
            <a:off x="2459002" y="3266514"/>
            <a:ext cx="265727" cy="307956"/>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圏域</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審議</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4" name="角丸四角形 57">
            <a:extLst>
              <a:ext uri="{FF2B5EF4-FFF2-40B4-BE49-F238E27FC236}">
                <a16:creationId xmlns:a16="http://schemas.microsoft.com/office/drawing/2014/main" id="{AC2CFBCF-CE2F-F726-F23A-DF74CF1962AE}"/>
              </a:ext>
            </a:extLst>
          </p:cNvPr>
          <p:cNvSpPr/>
          <p:nvPr/>
        </p:nvSpPr>
        <p:spPr>
          <a:xfrm>
            <a:off x="1448278" y="3470881"/>
            <a:ext cx="861560" cy="294893"/>
          </a:xfrm>
          <a:prstGeom prst="roundRect">
            <a:avLst>
              <a:gd name="adj" fmla="val 13229"/>
            </a:avLst>
          </a:prstGeom>
          <a:ln/>
        </p:spPr>
        <p:style>
          <a:lnRef idx="1">
            <a:schemeClr val="accent5"/>
          </a:lnRef>
          <a:fillRef idx="2">
            <a:schemeClr val="accent5"/>
          </a:fillRef>
          <a:effectRef idx="1">
            <a:schemeClr val="accent5"/>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拠点・</a:t>
            </a:r>
            <a:r>
              <a:rPr lang="ja-JP" altLang="en-US" sz="600" dirty="0">
                <a:solidFill>
                  <a:schemeClr val="tx1"/>
                </a:solidFill>
                <a:latin typeface="ＭＳ Ｐゴシック" panose="020B0600070205080204" pitchFamily="50" charset="-128"/>
                <a:ea typeface="ＭＳ Ｐゴシック" panose="020B0600070205080204" pitchFamily="50" charset="-128"/>
              </a:rPr>
              <a:t>積極的医療機関</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に関する整理</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27" name="角丸四角形 25">
            <a:extLst>
              <a:ext uri="{FF2B5EF4-FFF2-40B4-BE49-F238E27FC236}">
                <a16:creationId xmlns:a16="http://schemas.microsoft.com/office/drawing/2014/main" id="{A76BB780-E9F5-01F0-838D-457381C4003D}"/>
              </a:ext>
            </a:extLst>
          </p:cNvPr>
          <p:cNvSpPr/>
          <p:nvPr/>
        </p:nvSpPr>
        <p:spPr>
          <a:xfrm>
            <a:off x="3520344" y="4554293"/>
            <a:ext cx="617960" cy="231202"/>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調査分析</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（ヒアリング）</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48" name="角丸四角形 25">
            <a:extLst>
              <a:ext uri="{FF2B5EF4-FFF2-40B4-BE49-F238E27FC236}">
                <a16:creationId xmlns:a16="http://schemas.microsoft.com/office/drawing/2014/main" id="{50AA9FDD-91A7-F33A-FF44-EB203ADF7140}"/>
              </a:ext>
            </a:extLst>
          </p:cNvPr>
          <p:cNvSpPr/>
          <p:nvPr/>
        </p:nvSpPr>
        <p:spPr>
          <a:xfrm>
            <a:off x="4329659" y="4502378"/>
            <a:ext cx="359575" cy="303411"/>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b="1" dirty="0" smtClean="0">
                <a:solidFill>
                  <a:schemeClr val="tx1"/>
                </a:solidFill>
                <a:latin typeface="ＭＳ Ｐゴシック" panose="020B0600070205080204" pitchFamily="50" charset="-128"/>
                <a:ea typeface="ＭＳ Ｐゴシック" panose="020B0600070205080204" pitchFamily="50" charset="-128"/>
              </a:rPr>
              <a:t>指標等</a:t>
            </a:r>
            <a:endParaRPr kumimoji="1" lang="en-US" altLang="ja-JP" sz="6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smtClean="0">
                <a:solidFill>
                  <a:schemeClr val="tx1"/>
                </a:solidFill>
                <a:latin typeface="ＭＳ Ｐゴシック" panose="020B0600070205080204" pitchFamily="50" charset="-128"/>
                <a:ea typeface="ＭＳ Ｐゴシック" panose="020B0600070205080204" pitchFamily="50" charset="-128"/>
              </a:rPr>
              <a:t>検討結果</a:t>
            </a:r>
            <a:endParaRPr kumimoji="1" lang="en-US" altLang="ja-JP" sz="6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smtClean="0">
                <a:solidFill>
                  <a:schemeClr val="tx1"/>
                </a:solidFill>
                <a:latin typeface="ＭＳ Ｐゴシック" panose="020B0600070205080204" pitchFamily="50" charset="-128"/>
                <a:ea typeface="ＭＳ Ｐゴシック" panose="020B0600070205080204" pitchFamily="50" charset="-128"/>
              </a:rPr>
              <a:t>報告</a:t>
            </a:r>
            <a:endParaRPr kumimoji="1" lang="en-US" altLang="ja-JP" sz="600" b="1" dirty="0" smtClean="0">
              <a:solidFill>
                <a:schemeClr val="tx1"/>
              </a:solidFill>
              <a:latin typeface="ＭＳ Ｐゴシック" panose="020B0600070205080204" pitchFamily="50" charset="-128"/>
              <a:ea typeface="ＭＳ Ｐゴシック" panose="020B0600070205080204" pitchFamily="50" charset="-128"/>
            </a:endParaRPr>
          </a:p>
        </p:txBody>
      </p:sp>
      <p:cxnSp>
        <p:nvCxnSpPr>
          <p:cNvPr id="49" name="直線矢印コネクタ 48">
            <a:extLst>
              <a:ext uri="{FF2B5EF4-FFF2-40B4-BE49-F238E27FC236}">
                <a16:creationId xmlns:a16="http://schemas.microsoft.com/office/drawing/2014/main" id="{5A1C0BB8-E9A1-D3EE-D804-6BF748132536}"/>
              </a:ext>
            </a:extLst>
          </p:cNvPr>
          <p:cNvCxnSpPr>
            <a:cxnSpLocks/>
            <a:stCxn id="48" idx="0"/>
          </p:cNvCxnSpPr>
          <p:nvPr/>
        </p:nvCxnSpPr>
        <p:spPr>
          <a:xfrm flipV="1">
            <a:off x="4509447" y="2245706"/>
            <a:ext cx="14879" cy="2256672"/>
          </a:xfrm>
          <a:prstGeom prst="straightConnector1">
            <a:avLst/>
          </a:prstGeom>
          <a:ln w="571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25">
            <a:extLst>
              <a:ext uri="{FF2B5EF4-FFF2-40B4-BE49-F238E27FC236}">
                <a16:creationId xmlns:a16="http://schemas.microsoft.com/office/drawing/2014/main" id="{0D218550-4F6F-6FFF-0335-7F79992C89EB}"/>
              </a:ext>
            </a:extLst>
          </p:cNvPr>
          <p:cNvSpPr/>
          <p:nvPr/>
        </p:nvSpPr>
        <p:spPr>
          <a:xfrm>
            <a:off x="6498458" y="2158505"/>
            <a:ext cx="947045" cy="255523"/>
          </a:xfrm>
          <a:prstGeom prst="roundRect">
            <a:avLst>
              <a:gd name="adj" fmla="val 21935"/>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圏域編</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調整作業</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66" name="角丸四角形 25">
            <a:extLst>
              <a:ext uri="{FF2B5EF4-FFF2-40B4-BE49-F238E27FC236}">
                <a16:creationId xmlns:a16="http://schemas.microsoft.com/office/drawing/2014/main" id="{F606EEBE-539A-B71A-2649-757787A6CA59}"/>
              </a:ext>
            </a:extLst>
          </p:cNvPr>
          <p:cNvSpPr/>
          <p:nvPr/>
        </p:nvSpPr>
        <p:spPr>
          <a:xfrm>
            <a:off x="6175897" y="2562768"/>
            <a:ext cx="916844" cy="2765957"/>
          </a:xfrm>
          <a:prstGeom prst="roundRect">
            <a:avLst>
              <a:gd name="adj" fmla="val 21935"/>
            </a:avLst>
          </a:prstGeom>
          <a:solidFill>
            <a:schemeClr val="accent6">
              <a:lumMod val="40000"/>
              <a:lumOff val="60000"/>
            </a:schemeClr>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在宅</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医療</a:t>
            </a: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懇話会</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（医療と</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介護</a:t>
            </a:r>
            <a:endParaRPr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の協議</a:t>
            </a:r>
            <a:r>
              <a:rPr lang="ja-JP" altLang="en-US" sz="1200" b="1" dirty="0">
                <a:solidFill>
                  <a:schemeClr val="tx1"/>
                </a:solidFill>
                <a:latin typeface="ＭＳ Ｐゴシック" panose="020B0600070205080204" pitchFamily="50" charset="-128"/>
                <a:ea typeface="ＭＳ Ｐゴシック" panose="020B0600070205080204" pitchFamily="50" charset="-128"/>
              </a:rPr>
              <a:t>の場</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角丸四角形 57">
            <a:extLst>
              <a:ext uri="{FF2B5EF4-FFF2-40B4-BE49-F238E27FC236}">
                <a16:creationId xmlns:a16="http://schemas.microsoft.com/office/drawing/2014/main" id="{95D2ACAF-07EA-B453-7CF9-1819B8C195E1}"/>
              </a:ext>
            </a:extLst>
          </p:cNvPr>
          <p:cNvSpPr/>
          <p:nvPr/>
        </p:nvSpPr>
        <p:spPr>
          <a:xfrm>
            <a:off x="1522624" y="3117937"/>
            <a:ext cx="500564" cy="330165"/>
          </a:xfrm>
          <a:prstGeom prst="roundRect">
            <a:avLst>
              <a:gd name="adj" fmla="val 13229"/>
            </a:avLst>
          </a:prstGeom>
          <a:ln>
            <a:solidFill>
              <a:schemeClr val="accent4">
                <a:lumMod val="75000"/>
              </a:schemeClr>
            </a:solidFill>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意見照会</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ヒアリング</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34" name="角丸四角形 57">
            <a:extLst>
              <a:ext uri="{FF2B5EF4-FFF2-40B4-BE49-F238E27FC236}">
                <a16:creationId xmlns:a16="http://schemas.microsoft.com/office/drawing/2014/main" id="{FF513A56-E441-3A28-349C-A0508AF647F3}"/>
              </a:ext>
            </a:extLst>
          </p:cNvPr>
          <p:cNvSpPr/>
          <p:nvPr/>
        </p:nvSpPr>
        <p:spPr>
          <a:xfrm>
            <a:off x="1505107" y="2142077"/>
            <a:ext cx="965720" cy="217325"/>
          </a:xfrm>
          <a:prstGeom prst="roundRect">
            <a:avLst>
              <a:gd name="adj" fmla="val 17438"/>
            </a:avLst>
          </a:prstGeom>
          <a:ln/>
        </p:spPr>
        <p:style>
          <a:lnRef idx="1">
            <a:schemeClr val="accent2"/>
          </a:lnRef>
          <a:fillRef idx="2">
            <a:schemeClr val="accent2"/>
          </a:fillRef>
          <a:effectRef idx="1">
            <a:schemeClr val="accent2"/>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第</a:t>
            </a:r>
            <a:r>
              <a:rPr lang="en-US" altLang="ja-JP" sz="600" dirty="0">
                <a:solidFill>
                  <a:schemeClr val="tx1"/>
                </a:solidFill>
                <a:latin typeface="ＭＳ Ｐゴシック" panose="020B0600070205080204" pitchFamily="50" charset="-128"/>
                <a:ea typeface="ＭＳ Ｐゴシック" panose="020B0600070205080204" pitchFamily="50" charset="-128"/>
              </a:rPr>
              <a:t>8</a:t>
            </a:r>
            <a:r>
              <a:rPr lang="ja-JP" altLang="en-US" sz="600" dirty="0">
                <a:solidFill>
                  <a:schemeClr val="tx1"/>
                </a:solidFill>
                <a:latin typeface="ＭＳ Ｐゴシック" panose="020B0600070205080204" pitchFamily="50" charset="-128"/>
                <a:ea typeface="ＭＳ Ｐゴシック" panose="020B0600070205080204" pitchFamily="50" charset="-128"/>
              </a:rPr>
              <a:t>次計画</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指標案検討</a:t>
            </a:r>
          </a:p>
        </p:txBody>
      </p:sp>
      <p:sp>
        <p:nvSpPr>
          <p:cNvPr id="35" name="角丸四角形 42">
            <a:extLst>
              <a:ext uri="{FF2B5EF4-FFF2-40B4-BE49-F238E27FC236}">
                <a16:creationId xmlns:a16="http://schemas.microsoft.com/office/drawing/2014/main" id="{B807F3E5-D9B7-2826-B7C5-7D01C4532708}"/>
              </a:ext>
            </a:extLst>
          </p:cNvPr>
          <p:cNvSpPr/>
          <p:nvPr/>
        </p:nvSpPr>
        <p:spPr>
          <a:xfrm>
            <a:off x="7828741" y="1279003"/>
            <a:ext cx="489389" cy="950954"/>
          </a:xfrm>
          <a:prstGeom prst="roundRect">
            <a:avLst>
              <a:gd name="adj" fmla="val 7559"/>
            </a:avLst>
          </a:prstGeom>
          <a:solidFill>
            <a:schemeClr val="accent1">
              <a:lumMod val="40000"/>
              <a:lumOff val="60000"/>
            </a:schemeClr>
          </a:solidFill>
          <a:ln w="6350">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パブコメ</a:t>
            </a:r>
          </a:p>
        </p:txBody>
      </p:sp>
      <p:sp>
        <p:nvSpPr>
          <p:cNvPr id="67" name="角丸四角形 25">
            <a:extLst>
              <a:ext uri="{FF2B5EF4-FFF2-40B4-BE49-F238E27FC236}">
                <a16:creationId xmlns:a16="http://schemas.microsoft.com/office/drawing/2014/main" id="{006B0394-D16C-9895-6DF5-34E38C00E2F8}"/>
              </a:ext>
            </a:extLst>
          </p:cNvPr>
          <p:cNvSpPr/>
          <p:nvPr/>
        </p:nvSpPr>
        <p:spPr>
          <a:xfrm>
            <a:off x="7443086" y="1905616"/>
            <a:ext cx="375090" cy="1031651"/>
          </a:xfrm>
          <a:prstGeom prst="roundRect">
            <a:avLst>
              <a:gd name="adj" fmla="val 21935"/>
            </a:avLst>
          </a:prstGeom>
          <a:solidFill>
            <a:schemeClr val="accent6">
              <a:lumMod val="40000"/>
              <a:lumOff val="60000"/>
            </a:schemeClr>
          </a:solidFill>
          <a:ln w="63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最終調整</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部会資料</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作成</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37" name="正方形/長方形 36">
            <a:extLst>
              <a:ext uri="{FF2B5EF4-FFF2-40B4-BE49-F238E27FC236}">
                <a16:creationId xmlns:a16="http://schemas.microsoft.com/office/drawing/2014/main" id="{0E5D6CA8-8DEA-63F1-9936-56D302408FCF}"/>
              </a:ext>
            </a:extLst>
          </p:cNvPr>
          <p:cNvSpPr/>
          <p:nvPr/>
        </p:nvSpPr>
        <p:spPr>
          <a:xfrm>
            <a:off x="1313714" y="2755540"/>
            <a:ext cx="470844" cy="270935"/>
          </a:xfrm>
          <a:prstGeom prst="rect">
            <a:avLst/>
          </a:prstGeom>
        </p:spPr>
        <p:style>
          <a:lnRef idx="2">
            <a:schemeClr val="dk1">
              <a:shade val="50000"/>
            </a:schemeClr>
          </a:lnRef>
          <a:fillRef idx="1">
            <a:schemeClr val="dk1"/>
          </a:fillRef>
          <a:effectRef idx="0">
            <a:schemeClr val="dk1"/>
          </a:effectRef>
          <a:fontRef idx="minor">
            <a:schemeClr val="lt1"/>
          </a:fontRef>
        </p:style>
        <p:txBody>
          <a:bodyPr lIns="27000" tIns="27000" rIns="27000" bIns="27000" rtlCol="0" anchor="ctr"/>
          <a:lstStyle/>
          <a:p>
            <a:pPr algn="ctr"/>
            <a:r>
              <a:rPr kumimoji="1" lang="ja-JP" altLang="en-US" sz="525" b="1" dirty="0">
                <a:latin typeface="ＭＳ Ｐゴシック" panose="020B0600070205080204" pitchFamily="50" charset="-128"/>
                <a:ea typeface="ＭＳ Ｐゴシック" panose="020B0600070205080204" pitchFamily="50" charset="-128"/>
              </a:rPr>
              <a:t>国</a:t>
            </a:r>
            <a:endParaRPr kumimoji="1"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とりまとめ</a:t>
            </a:r>
            <a:endParaRPr lang="en-US" altLang="ja-JP" sz="525" b="1" dirty="0">
              <a:latin typeface="ＭＳ Ｐゴシック" panose="020B0600070205080204" pitchFamily="50" charset="-128"/>
              <a:ea typeface="ＭＳ Ｐゴシック" panose="020B0600070205080204" pitchFamily="50" charset="-128"/>
            </a:endParaRPr>
          </a:p>
          <a:p>
            <a:pPr algn="ctr"/>
            <a:r>
              <a:rPr lang="ja-JP" altLang="en-US" sz="525" b="1" dirty="0">
                <a:latin typeface="ＭＳ Ｐゴシック" panose="020B0600070205080204" pitchFamily="50" charset="-128"/>
                <a:ea typeface="ＭＳ Ｐゴシック" panose="020B0600070205080204" pitchFamily="50" charset="-128"/>
              </a:rPr>
              <a:t>提示</a:t>
            </a:r>
            <a:endParaRPr kumimoji="1" lang="ja-JP" altLang="en-US" sz="525" b="1" dirty="0">
              <a:latin typeface="ＭＳ Ｐゴシック" panose="020B0600070205080204" pitchFamily="50" charset="-128"/>
              <a:ea typeface="ＭＳ Ｐゴシック" panose="020B0600070205080204" pitchFamily="50" charset="-128"/>
            </a:endParaRPr>
          </a:p>
        </p:txBody>
      </p:sp>
      <p:sp>
        <p:nvSpPr>
          <p:cNvPr id="56" name="角丸四角形 57">
            <a:extLst>
              <a:ext uri="{FF2B5EF4-FFF2-40B4-BE49-F238E27FC236}">
                <a16:creationId xmlns:a16="http://schemas.microsoft.com/office/drawing/2014/main" id="{F663B409-415C-C206-61B3-A3F074C74C9E}"/>
              </a:ext>
            </a:extLst>
          </p:cNvPr>
          <p:cNvSpPr/>
          <p:nvPr/>
        </p:nvSpPr>
        <p:spPr>
          <a:xfrm>
            <a:off x="2950496" y="3656625"/>
            <a:ext cx="639725" cy="325165"/>
          </a:xfrm>
          <a:prstGeom prst="roundRect">
            <a:avLst>
              <a:gd name="adj" fmla="val 13229"/>
            </a:avLst>
          </a:prstGeom>
          <a:ln/>
        </p:spPr>
        <p:style>
          <a:lnRef idx="1">
            <a:schemeClr val="accent5"/>
          </a:lnRef>
          <a:fillRef idx="2">
            <a:schemeClr val="accent5"/>
          </a:fillRef>
          <a:effectRef idx="1">
            <a:schemeClr val="accent5"/>
          </a:effectRef>
          <a:fontRef idx="minor">
            <a:schemeClr val="dk1"/>
          </a:fontRef>
        </p:style>
        <p:txBody>
          <a:bodyPr wrap="none" lIns="27000" tIns="27000" rIns="27000" bIns="27000"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拠点・積極的</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医療機関</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条件整理</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右大かっこ 18"/>
          <p:cNvSpPr/>
          <p:nvPr/>
        </p:nvSpPr>
        <p:spPr>
          <a:xfrm>
            <a:off x="2310846" y="2474368"/>
            <a:ext cx="81264" cy="1683641"/>
          </a:xfrm>
          <a:prstGeom prst="rightBracket">
            <a:avLst/>
          </a:prstGeom>
          <a:noFill/>
          <a:ln w="57150">
            <a:solidFill>
              <a:srgbClr val="FF0000"/>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sz="1350"/>
          </a:p>
        </p:txBody>
      </p:sp>
      <p:sp>
        <p:nvSpPr>
          <p:cNvPr id="59" name="角丸四角形 56">
            <a:extLst>
              <a:ext uri="{FF2B5EF4-FFF2-40B4-BE49-F238E27FC236}">
                <a16:creationId xmlns:a16="http://schemas.microsoft.com/office/drawing/2014/main" id="{30DC0D30-BF9D-81F4-3ECC-91854C256A50}"/>
              </a:ext>
            </a:extLst>
          </p:cNvPr>
          <p:cNvSpPr/>
          <p:nvPr/>
        </p:nvSpPr>
        <p:spPr>
          <a:xfrm>
            <a:off x="1956097" y="2483937"/>
            <a:ext cx="379352" cy="370994"/>
          </a:xfrm>
          <a:prstGeom prst="roundRect">
            <a:avLst>
              <a:gd name="adj" fmla="val 7559"/>
            </a:avLst>
          </a:prstGeom>
          <a:solidFill>
            <a:schemeClr val="accent1">
              <a:lumMod val="40000"/>
              <a:lumOff val="60000"/>
            </a:schemeClr>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第７次</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a:p>
            <a:pPr algn="ctr"/>
            <a:r>
              <a:rPr kumimoji="1" lang="en-US" altLang="ja-JP" sz="750" dirty="0">
                <a:solidFill>
                  <a:schemeClr val="tx1"/>
                </a:solidFill>
                <a:latin typeface="ＭＳ Ｐゴシック" panose="020B0600070205080204" pitchFamily="50" charset="-128"/>
                <a:ea typeface="ＭＳ Ｐゴシック" panose="020B0600070205080204" pitchFamily="50" charset="-128"/>
              </a:rPr>
              <a:t>PDCA</a:t>
            </a:r>
          </a:p>
          <a:p>
            <a:pPr algn="ctr"/>
            <a:r>
              <a:rPr kumimoji="1" lang="ja-JP" altLang="en-US" sz="750" dirty="0">
                <a:solidFill>
                  <a:schemeClr val="tx1"/>
                </a:solidFill>
                <a:latin typeface="ＭＳ Ｐゴシック" panose="020B0600070205080204" pitchFamily="50" charset="-128"/>
                <a:ea typeface="ＭＳ Ｐゴシック" panose="020B0600070205080204" pitchFamily="50" charset="-128"/>
              </a:rPr>
              <a:t>評価</a:t>
            </a:r>
            <a:endParaRPr kumimoji="1" lang="en-US" altLang="ja-JP" sz="750" dirty="0">
              <a:solidFill>
                <a:schemeClr val="tx1"/>
              </a:solidFill>
              <a:latin typeface="ＭＳ Ｐゴシック" panose="020B0600070205080204" pitchFamily="50" charset="-128"/>
              <a:ea typeface="ＭＳ Ｐゴシック" panose="020B0600070205080204" pitchFamily="50" charset="-128"/>
            </a:endParaRPr>
          </a:p>
        </p:txBody>
      </p:sp>
      <p:sp>
        <p:nvSpPr>
          <p:cNvPr id="42" name="テキスト ボックス 41"/>
          <p:cNvSpPr txBox="1"/>
          <p:nvPr/>
        </p:nvSpPr>
        <p:spPr>
          <a:xfrm>
            <a:off x="2648775" y="2952475"/>
            <a:ext cx="614643" cy="184666"/>
          </a:xfrm>
          <a:prstGeom prst="rect">
            <a:avLst/>
          </a:prstGeom>
          <a:noFill/>
        </p:spPr>
        <p:txBody>
          <a:bodyPr wrap="square" rtlCol="0">
            <a:spAutoFit/>
          </a:bodyPr>
          <a:lstStyle/>
          <a:p>
            <a:r>
              <a:rPr kumimoji="1" lang="ja-JP" altLang="en-US" sz="600" dirty="0"/>
              <a:t>（報告）</a:t>
            </a:r>
          </a:p>
        </p:txBody>
      </p:sp>
      <p:sp>
        <p:nvSpPr>
          <p:cNvPr id="9" name="屈折矢印 8"/>
          <p:cNvSpPr/>
          <p:nvPr/>
        </p:nvSpPr>
        <p:spPr>
          <a:xfrm>
            <a:off x="2736065" y="2945593"/>
            <a:ext cx="367266" cy="204270"/>
          </a:xfrm>
          <a:prstGeom prst="ben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734061" y="3341737"/>
            <a:ext cx="647322" cy="2035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3C403D18-01E9-FF0B-3464-F63F9BBCF79C}"/>
              </a:ext>
            </a:extLst>
          </p:cNvPr>
          <p:cNvSpPr/>
          <p:nvPr/>
        </p:nvSpPr>
        <p:spPr>
          <a:xfrm>
            <a:off x="2860789" y="3288912"/>
            <a:ext cx="376575" cy="276227"/>
          </a:xfrm>
          <a:prstGeom prst="rect">
            <a:avLst/>
          </a:prstGeom>
        </p:spPr>
        <p:style>
          <a:lnRef idx="2">
            <a:schemeClr val="dk1">
              <a:shade val="50000"/>
            </a:schemeClr>
          </a:lnRef>
          <a:fillRef idx="1">
            <a:schemeClr val="dk1"/>
          </a:fillRef>
          <a:effectRef idx="0">
            <a:schemeClr val="dk1"/>
          </a:effectRef>
          <a:fontRef idx="minor">
            <a:schemeClr val="lt1"/>
          </a:fontRef>
        </p:style>
        <p:txBody>
          <a:bodyPr lIns="27000" tIns="27000" rIns="27000" bIns="27000" rtlCol="0" anchor="ctr"/>
          <a:lstStyle/>
          <a:p>
            <a:pPr algn="ctr"/>
            <a:r>
              <a:rPr kumimoji="1" lang="ja-JP" altLang="en-US" sz="525" b="1" dirty="0">
                <a:latin typeface="ＭＳ Ｐゴシック" panose="020B0600070205080204" pitchFamily="50" charset="-128"/>
                <a:ea typeface="ＭＳ Ｐゴシック" panose="020B0600070205080204" pitchFamily="50" charset="-128"/>
              </a:rPr>
              <a:t>国</a:t>
            </a:r>
            <a:endParaRPr kumimoji="1" lang="en-US" altLang="ja-JP" sz="525" b="1" dirty="0">
              <a:latin typeface="ＭＳ Ｐゴシック" panose="020B0600070205080204" pitchFamily="50" charset="-128"/>
              <a:ea typeface="ＭＳ Ｐゴシック" panose="020B0600070205080204" pitchFamily="50" charset="-128"/>
            </a:endParaRPr>
          </a:p>
          <a:p>
            <a:pPr algn="ctr"/>
            <a:r>
              <a:rPr kumimoji="1" lang="ja-JP" altLang="en-US" sz="525" b="1" dirty="0">
                <a:latin typeface="ＭＳ Ｐゴシック" panose="020B0600070205080204" pitchFamily="50" charset="-128"/>
                <a:ea typeface="ＭＳ Ｐゴシック" panose="020B0600070205080204" pitchFamily="50" charset="-128"/>
              </a:rPr>
              <a:t>策定</a:t>
            </a:r>
            <a:r>
              <a:rPr lang="ja-JP" altLang="en-US" sz="525" b="1" dirty="0">
                <a:latin typeface="ＭＳ Ｐゴシック" panose="020B0600070205080204" pitchFamily="50" charset="-128"/>
                <a:ea typeface="ＭＳ Ｐゴシック" panose="020B0600070205080204" pitchFamily="50" charset="-128"/>
              </a:rPr>
              <a:t>指針</a:t>
            </a:r>
            <a:endParaRPr lang="en-US" altLang="ja-JP" sz="525" b="1" dirty="0">
              <a:latin typeface="ＭＳ Ｐゴシック" panose="020B0600070205080204" pitchFamily="50" charset="-128"/>
              <a:ea typeface="ＭＳ Ｐゴシック" panose="020B0600070205080204" pitchFamily="50" charset="-128"/>
            </a:endParaRPr>
          </a:p>
          <a:p>
            <a:pPr algn="ctr"/>
            <a:r>
              <a:rPr kumimoji="1" lang="ja-JP" altLang="en-US" sz="525" b="1" dirty="0">
                <a:latin typeface="ＭＳ Ｐゴシック" panose="020B0600070205080204" pitchFamily="50" charset="-128"/>
                <a:ea typeface="ＭＳ Ｐゴシック" panose="020B0600070205080204" pitchFamily="50" charset="-128"/>
              </a:rPr>
              <a:t>提示</a:t>
            </a:r>
          </a:p>
        </p:txBody>
      </p:sp>
      <p:sp>
        <p:nvSpPr>
          <p:cNvPr id="26" name="楕円 25"/>
          <p:cNvSpPr/>
          <p:nvPr/>
        </p:nvSpPr>
        <p:spPr>
          <a:xfrm>
            <a:off x="3359835" y="3298016"/>
            <a:ext cx="283967" cy="24724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3336057" y="3296839"/>
            <a:ext cx="368574" cy="276999"/>
          </a:xfrm>
          <a:prstGeom prst="rect">
            <a:avLst/>
          </a:prstGeom>
          <a:noFill/>
        </p:spPr>
        <p:txBody>
          <a:bodyPr wrap="square" rtlCol="0">
            <a:spAutoFit/>
          </a:bodyPr>
          <a:lstStyle/>
          <a:p>
            <a:r>
              <a:rPr kumimoji="1" lang="ja-JP" altLang="en-US" sz="600" b="1" dirty="0"/>
              <a:t>圏域決定</a:t>
            </a:r>
          </a:p>
        </p:txBody>
      </p:sp>
      <p:sp>
        <p:nvSpPr>
          <p:cNvPr id="51" name="角丸四角形 57">
            <a:extLst>
              <a:ext uri="{FF2B5EF4-FFF2-40B4-BE49-F238E27FC236}">
                <a16:creationId xmlns:a16="http://schemas.microsoft.com/office/drawing/2014/main" id="{2BD0C037-CAEC-A7F3-963B-DA95934778F5}"/>
              </a:ext>
            </a:extLst>
          </p:cNvPr>
          <p:cNvSpPr/>
          <p:nvPr/>
        </p:nvSpPr>
        <p:spPr>
          <a:xfrm>
            <a:off x="4956270" y="2375001"/>
            <a:ext cx="356657" cy="2112386"/>
          </a:xfrm>
          <a:prstGeom prst="roundRect">
            <a:avLst>
              <a:gd name="adj" fmla="val 13229"/>
            </a:avLst>
          </a:prstGeom>
          <a:ln w="38100"/>
        </p:spPr>
        <p:style>
          <a:lnRef idx="1">
            <a:schemeClr val="accent6"/>
          </a:lnRef>
          <a:fillRef idx="2">
            <a:schemeClr val="accent6"/>
          </a:fillRef>
          <a:effectRef idx="1">
            <a:schemeClr val="accent6"/>
          </a:effectRef>
          <a:fontRef idx="minor">
            <a:schemeClr val="dk1"/>
          </a:fontRef>
        </p:style>
        <p:txBody>
          <a:bodyPr wrap="none" lIns="27000" tIns="27000" rIns="27000" bIns="27000" rtlCol="0" anchor="ctr"/>
          <a:lstStyle/>
          <a:p>
            <a:pPr algn="ct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在宅</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医療</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推進</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部会</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53" name="角丸四角形 52">
            <a:extLst>
              <a:ext uri="{FF2B5EF4-FFF2-40B4-BE49-F238E27FC236}">
                <a16:creationId xmlns:a16="http://schemas.microsoft.com/office/drawing/2014/main" id="{FEEE5F86-6404-870C-DF26-93BED4EBC31C}"/>
              </a:ext>
            </a:extLst>
          </p:cNvPr>
          <p:cNvSpPr/>
          <p:nvPr/>
        </p:nvSpPr>
        <p:spPr>
          <a:xfrm>
            <a:off x="4930351" y="4215684"/>
            <a:ext cx="408494" cy="312738"/>
          </a:xfrm>
          <a:prstGeom prst="roundRect">
            <a:avLst>
              <a:gd name="adj" fmla="val 13229"/>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smtClean="0">
                <a:solidFill>
                  <a:schemeClr val="tx1"/>
                </a:solidFill>
                <a:latin typeface="ＭＳ Ｐゴシック" panose="020B0600070205080204" pitchFamily="50" charset="-128"/>
                <a:ea typeface="ＭＳ Ｐゴシック" panose="020B0600070205080204" pitchFamily="50" charset="-128"/>
              </a:rPr>
              <a:t>・府域編</a:t>
            </a:r>
            <a:endParaRPr kumimoji="1" lang="en-US" altLang="ja-JP" sz="6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smtClean="0">
                <a:solidFill>
                  <a:schemeClr val="tx1"/>
                </a:solidFill>
                <a:latin typeface="ＭＳ Ｐゴシック" panose="020B0600070205080204" pitchFamily="50" charset="-128"/>
                <a:ea typeface="ＭＳ Ｐゴシック" panose="020B0600070205080204" pitchFamily="50" charset="-128"/>
              </a:rPr>
              <a:t>・指標</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54" name="屈折矢印 53"/>
          <p:cNvSpPr/>
          <p:nvPr/>
        </p:nvSpPr>
        <p:spPr>
          <a:xfrm>
            <a:off x="5291003" y="2913666"/>
            <a:ext cx="225076" cy="502076"/>
          </a:xfrm>
          <a:prstGeom prst="bentUpArrow">
            <a:avLst>
              <a:gd name="adj1" fmla="val 25000"/>
              <a:gd name="adj2" fmla="val 25000"/>
              <a:gd name="adj3" fmla="val 4603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5274486" y="3419164"/>
            <a:ext cx="614643" cy="184666"/>
          </a:xfrm>
          <a:prstGeom prst="rect">
            <a:avLst/>
          </a:prstGeom>
          <a:noFill/>
        </p:spPr>
        <p:txBody>
          <a:bodyPr wrap="square" rtlCol="0">
            <a:spAutoFit/>
          </a:bodyPr>
          <a:lstStyle/>
          <a:p>
            <a:r>
              <a:rPr kumimoji="1" lang="ja-JP" altLang="en-US" sz="600" dirty="0"/>
              <a:t>（報告）</a:t>
            </a:r>
          </a:p>
        </p:txBody>
      </p:sp>
      <p:sp>
        <p:nvSpPr>
          <p:cNvPr id="52" name="角丸四角形 25">
            <a:extLst>
              <a:ext uri="{FF2B5EF4-FFF2-40B4-BE49-F238E27FC236}">
                <a16:creationId xmlns:a16="http://schemas.microsoft.com/office/drawing/2014/main" id="{A76BB780-E9F5-01F0-838D-457381C4003D}"/>
              </a:ext>
            </a:extLst>
          </p:cNvPr>
          <p:cNvSpPr/>
          <p:nvPr/>
        </p:nvSpPr>
        <p:spPr>
          <a:xfrm>
            <a:off x="3771900" y="4891284"/>
            <a:ext cx="1028700" cy="493197"/>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病床転換意向調査</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（国⇒府⇒医療機関）</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en-US" altLang="ja-JP" sz="6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600" dirty="0">
                <a:solidFill>
                  <a:schemeClr val="tx1"/>
                </a:solidFill>
                <a:latin typeface="ＭＳ Ｐゴシック" panose="020B0600070205080204" pitchFamily="50" charset="-128"/>
                <a:ea typeface="ＭＳ Ｐゴシック" panose="020B0600070205080204" pitchFamily="50" charset="-128"/>
              </a:rPr>
              <a:t>介護療養病床については、</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介護支援課から依頼</a:t>
            </a:r>
          </a:p>
        </p:txBody>
      </p:sp>
      <p:sp>
        <p:nvSpPr>
          <p:cNvPr id="57" name="角丸四角形 25">
            <a:extLst>
              <a:ext uri="{FF2B5EF4-FFF2-40B4-BE49-F238E27FC236}">
                <a16:creationId xmlns:a16="http://schemas.microsoft.com/office/drawing/2014/main" id="{A76BB780-E9F5-01F0-838D-457381C4003D}"/>
              </a:ext>
            </a:extLst>
          </p:cNvPr>
          <p:cNvSpPr/>
          <p:nvPr/>
        </p:nvSpPr>
        <p:spPr>
          <a:xfrm>
            <a:off x="5532901" y="4891284"/>
            <a:ext cx="604598" cy="493197"/>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市町村向け</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b="1" dirty="0">
                <a:solidFill>
                  <a:schemeClr val="tx1"/>
                </a:solidFill>
                <a:latin typeface="ＭＳ Ｐゴシック" panose="020B0600070205080204" pitchFamily="50" charset="-128"/>
                <a:ea typeface="ＭＳ Ｐゴシック" panose="020B0600070205080204" pitchFamily="50" charset="-128"/>
              </a:rPr>
              <a:t>調査</a:t>
            </a:r>
            <a:endParaRPr kumimoji="1" lang="en-US" altLang="ja-JP" sz="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⇒まとめ</a:t>
            </a:r>
          </a:p>
        </p:txBody>
      </p:sp>
      <p:sp>
        <p:nvSpPr>
          <p:cNvPr id="58" name="角丸四角形 25">
            <a:extLst>
              <a:ext uri="{FF2B5EF4-FFF2-40B4-BE49-F238E27FC236}">
                <a16:creationId xmlns:a16="http://schemas.microsoft.com/office/drawing/2014/main" id="{A76BB780-E9F5-01F0-838D-457381C4003D}"/>
              </a:ext>
            </a:extLst>
          </p:cNvPr>
          <p:cNvSpPr/>
          <p:nvPr/>
        </p:nvSpPr>
        <p:spPr>
          <a:xfrm>
            <a:off x="5206397" y="4891284"/>
            <a:ext cx="288106" cy="493197"/>
          </a:xfrm>
          <a:prstGeom prst="roundRect">
            <a:avLst>
              <a:gd name="adj" fmla="val 21935"/>
            </a:avLst>
          </a:prstGeom>
          <a:ln/>
        </p:spPr>
        <p:style>
          <a:lnRef idx="1">
            <a:schemeClr val="accent4"/>
          </a:lnRef>
          <a:fillRef idx="2">
            <a:schemeClr val="accent4"/>
          </a:fillRef>
          <a:effectRef idx="1">
            <a:schemeClr val="accent4"/>
          </a:effectRef>
          <a:fontRef idx="minor">
            <a:schemeClr val="dk1"/>
          </a:fontRef>
        </p:style>
        <p:txBody>
          <a:bodyPr wrap="none" lIns="27000" tIns="27000" rIns="27000" bIns="27000" rtlCol="0" anchor="ctr"/>
          <a:lstStyle/>
          <a:p>
            <a:pPr algn="ctr"/>
            <a:r>
              <a:rPr kumimoji="1" lang="ja-JP" altLang="en-US" sz="600" dirty="0" smtClean="0">
                <a:solidFill>
                  <a:schemeClr val="tx1"/>
                </a:solidFill>
                <a:latin typeface="ＭＳ Ｐゴシック" panose="020B0600070205080204" pitchFamily="50" charset="-128"/>
                <a:ea typeface="ＭＳ Ｐゴシック" panose="020B0600070205080204" pitchFamily="50" charset="-128"/>
              </a:rPr>
              <a:t>市町村</a:t>
            </a:r>
            <a:endParaRPr kumimoji="1" lang="en-US" altLang="ja-JP" sz="6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smtClean="0">
                <a:solidFill>
                  <a:schemeClr val="tx1"/>
                </a:solidFill>
                <a:latin typeface="ＭＳ Ｐゴシック" panose="020B0600070205080204" pitchFamily="50" charset="-128"/>
                <a:ea typeface="ＭＳ Ｐゴシック" panose="020B0600070205080204" pitchFamily="50" charset="-128"/>
              </a:rPr>
              <a:t>向け</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600" dirty="0">
                <a:solidFill>
                  <a:schemeClr val="tx1"/>
                </a:solidFill>
                <a:latin typeface="ＭＳ Ｐゴシック" panose="020B0600070205080204" pitchFamily="50" charset="-128"/>
                <a:ea typeface="ＭＳ Ｐゴシック" panose="020B0600070205080204" pitchFamily="50" charset="-128"/>
              </a:rPr>
              <a:t>説明会</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p:txBody>
      </p:sp>
      <p:sp>
        <p:nvSpPr>
          <p:cNvPr id="60" name="角丸四角形 25">
            <a:extLst>
              <a:ext uri="{FF2B5EF4-FFF2-40B4-BE49-F238E27FC236}">
                <a16:creationId xmlns:a16="http://schemas.microsoft.com/office/drawing/2014/main" id="{32C048FE-45D5-D880-8407-71C23212C7FF}"/>
              </a:ext>
            </a:extLst>
          </p:cNvPr>
          <p:cNvSpPr/>
          <p:nvPr/>
        </p:nvSpPr>
        <p:spPr>
          <a:xfrm>
            <a:off x="4767430" y="5504783"/>
            <a:ext cx="697385" cy="398618"/>
          </a:xfrm>
          <a:prstGeom prst="roundRect">
            <a:avLst>
              <a:gd name="adj" fmla="val 13229"/>
            </a:avLst>
          </a:prstGeom>
          <a:solidFill>
            <a:schemeClr val="accent2">
              <a:lumMod val="40000"/>
              <a:lumOff val="60000"/>
            </a:scheme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800" dirty="0">
                <a:solidFill>
                  <a:schemeClr val="tx1"/>
                </a:solidFill>
                <a:latin typeface="ＭＳ Ｐゴシック" panose="020B0600070205080204" pitchFamily="50" charset="-128"/>
                <a:ea typeface="ＭＳ Ｐゴシック" panose="020B0600070205080204" pitchFamily="50" charset="-128"/>
              </a:rPr>
              <a:t>保健医療</a:t>
            </a:r>
            <a:endParaRPr kumimoji="1" lang="en-US" altLang="ja-JP" sz="8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800" dirty="0">
                <a:solidFill>
                  <a:schemeClr val="tx1"/>
                </a:solidFill>
                <a:latin typeface="ＭＳ Ｐゴシック" panose="020B0600070205080204" pitchFamily="50" charset="-128"/>
                <a:ea typeface="ＭＳ Ｐゴシック" panose="020B0600070205080204" pitchFamily="50" charset="-128"/>
              </a:rPr>
              <a:t> 協議会</a:t>
            </a:r>
          </a:p>
        </p:txBody>
      </p:sp>
      <p:sp>
        <p:nvSpPr>
          <p:cNvPr id="17" name="右矢印 16"/>
          <p:cNvSpPr/>
          <p:nvPr/>
        </p:nvSpPr>
        <p:spPr>
          <a:xfrm rot="5400000">
            <a:off x="4962200" y="1936244"/>
            <a:ext cx="363518" cy="47341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225346C6-D167-C4E7-A4AD-0DFFA19DE964}"/>
              </a:ext>
            </a:extLst>
          </p:cNvPr>
          <p:cNvSpPr/>
          <p:nvPr/>
        </p:nvSpPr>
        <p:spPr>
          <a:xfrm>
            <a:off x="0" y="-10683"/>
            <a:ext cx="9144000" cy="423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２</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第８次大阪府医療</a:t>
            </a:r>
            <a:r>
              <a:rPr kumimoji="1" lang="ja-JP" altLang="en-US" sz="2000" dirty="0" smtClean="0">
                <a:latin typeface="Meiryo UI" panose="020B0604030504040204" pitchFamily="50" charset="-128"/>
                <a:ea typeface="Meiryo UI" panose="020B0604030504040204" pitchFamily="50" charset="-128"/>
              </a:rPr>
              <a:t>計画（在宅医療分野）策定に向けた全体スケジュール</a:t>
            </a:r>
            <a:endParaRPr kumimoji="1" lang="en-US" altLang="ja-JP" sz="2000" dirty="0">
              <a:latin typeface="Meiryo UI" panose="020B0604030504040204" pitchFamily="50" charset="-128"/>
              <a:ea typeface="Meiryo UI" panose="020B0604030504040204" pitchFamily="50" charset="-128"/>
            </a:endParaRPr>
          </a:p>
        </p:txBody>
      </p:sp>
      <p:sp>
        <p:nvSpPr>
          <p:cNvPr id="24" name="正方形/長方形 23"/>
          <p:cNvSpPr/>
          <p:nvPr/>
        </p:nvSpPr>
        <p:spPr>
          <a:xfrm>
            <a:off x="4907251" y="5932887"/>
            <a:ext cx="3410879" cy="307777"/>
          </a:xfrm>
          <a:prstGeom prst="rect">
            <a:avLst/>
          </a:prstGeom>
          <a:solidFill>
            <a:srgbClr val="FFFF00"/>
          </a:solidFill>
          <a:ln>
            <a:solidFill>
              <a:schemeClr val="tx1"/>
            </a:solidFill>
          </a:ln>
        </p:spPr>
        <p:txBody>
          <a:bodyPr wrap="square">
            <a:spAutoFit/>
          </a:bodyPr>
          <a:lstStyle/>
          <a:p>
            <a:pPr algn="ctr"/>
            <a:r>
              <a:rPr kumimoji="1" lang="ja-JP" altLang="en-US" sz="1400" b="1" dirty="0">
                <a:solidFill>
                  <a:srgbClr val="FF0000"/>
                </a:solidFill>
                <a:latin typeface="Meiryo UI" panose="020B0604030504040204" pitchFamily="50" charset="-128"/>
                <a:ea typeface="Meiryo UI" panose="020B0604030504040204" pitchFamily="50" charset="-128"/>
              </a:rPr>
              <a:t>連携の拠点、積極的医療機関の選定</a:t>
            </a:r>
          </a:p>
        </p:txBody>
      </p:sp>
      <p:sp>
        <p:nvSpPr>
          <p:cNvPr id="62" name="角丸四角形 25">
            <a:extLst>
              <a:ext uri="{FF2B5EF4-FFF2-40B4-BE49-F238E27FC236}">
                <a16:creationId xmlns:a16="http://schemas.microsoft.com/office/drawing/2014/main" id="{32C048FE-45D5-D880-8407-71C23212C7FF}"/>
              </a:ext>
            </a:extLst>
          </p:cNvPr>
          <p:cNvSpPr/>
          <p:nvPr/>
        </p:nvSpPr>
        <p:spPr>
          <a:xfrm>
            <a:off x="8018200" y="5500887"/>
            <a:ext cx="697385" cy="398618"/>
          </a:xfrm>
          <a:prstGeom prst="roundRect">
            <a:avLst>
              <a:gd name="adj" fmla="val 13229"/>
            </a:avLst>
          </a:prstGeom>
          <a:solidFill>
            <a:schemeClr val="accent2">
              <a:lumMod val="40000"/>
              <a:lumOff val="60000"/>
            </a:scheme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800" dirty="0">
                <a:solidFill>
                  <a:schemeClr val="tx1"/>
                </a:solidFill>
                <a:latin typeface="ＭＳ Ｐゴシック" panose="020B0600070205080204" pitchFamily="50" charset="-128"/>
                <a:ea typeface="ＭＳ Ｐゴシック" panose="020B0600070205080204" pitchFamily="50" charset="-128"/>
              </a:rPr>
              <a:t>保健医療</a:t>
            </a:r>
            <a:endParaRPr kumimoji="1" lang="en-US" altLang="ja-JP" sz="8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800" dirty="0">
                <a:solidFill>
                  <a:schemeClr val="tx1"/>
                </a:solidFill>
                <a:latin typeface="ＭＳ Ｐゴシック" panose="020B0600070205080204" pitchFamily="50" charset="-128"/>
                <a:ea typeface="ＭＳ Ｐゴシック" panose="020B0600070205080204" pitchFamily="50" charset="-128"/>
              </a:rPr>
              <a:t> 協議会</a:t>
            </a:r>
          </a:p>
        </p:txBody>
      </p:sp>
      <p:sp>
        <p:nvSpPr>
          <p:cNvPr id="63" name="角丸四角形 25">
            <a:extLst>
              <a:ext uri="{FF2B5EF4-FFF2-40B4-BE49-F238E27FC236}">
                <a16:creationId xmlns:a16="http://schemas.microsoft.com/office/drawing/2014/main" id="{32C048FE-45D5-D880-8407-71C23212C7FF}"/>
              </a:ext>
            </a:extLst>
          </p:cNvPr>
          <p:cNvSpPr/>
          <p:nvPr/>
        </p:nvSpPr>
        <p:spPr>
          <a:xfrm>
            <a:off x="1835367" y="5502101"/>
            <a:ext cx="697385" cy="398618"/>
          </a:xfrm>
          <a:prstGeom prst="roundRect">
            <a:avLst>
              <a:gd name="adj" fmla="val 13229"/>
            </a:avLst>
          </a:prstGeom>
          <a:solidFill>
            <a:schemeClr val="accent2">
              <a:lumMod val="40000"/>
              <a:lumOff val="60000"/>
            </a:scheme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27000" tIns="27000" rIns="27000" bIns="27000" rtlCol="0" anchor="ctr"/>
          <a:lstStyle/>
          <a:p>
            <a:pPr algn="ctr"/>
            <a:r>
              <a:rPr kumimoji="1" lang="ja-JP" altLang="en-US" sz="800" dirty="0">
                <a:solidFill>
                  <a:schemeClr val="tx1"/>
                </a:solidFill>
                <a:latin typeface="ＭＳ Ｐゴシック" panose="020B0600070205080204" pitchFamily="50" charset="-128"/>
                <a:ea typeface="ＭＳ Ｐゴシック" panose="020B0600070205080204" pitchFamily="50" charset="-128"/>
              </a:rPr>
              <a:t>保健医療</a:t>
            </a:r>
            <a:endParaRPr kumimoji="1" lang="en-US" altLang="ja-JP" sz="8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800" dirty="0">
                <a:solidFill>
                  <a:schemeClr val="tx1"/>
                </a:solidFill>
                <a:latin typeface="ＭＳ Ｐゴシック" panose="020B0600070205080204" pitchFamily="50" charset="-128"/>
                <a:ea typeface="ＭＳ Ｐゴシック" panose="020B0600070205080204" pitchFamily="50" charset="-128"/>
              </a:rPr>
              <a:t> 協議会</a:t>
            </a:r>
          </a:p>
        </p:txBody>
      </p:sp>
    </p:spTree>
    <p:extLst>
      <p:ext uri="{BB962C8B-B14F-4D97-AF65-F5344CB8AC3E}">
        <p14:creationId xmlns:p14="http://schemas.microsoft.com/office/powerpoint/2010/main" val="159232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曲折矢印 15"/>
          <p:cNvSpPr/>
          <p:nvPr/>
        </p:nvSpPr>
        <p:spPr>
          <a:xfrm rot="16200000">
            <a:off x="6121030" y="5131831"/>
            <a:ext cx="468688" cy="389575"/>
          </a:xfrm>
          <a:prstGeom prst="bentArrow">
            <a:avLst>
              <a:gd name="adj1" fmla="val 25000"/>
              <a:gd name="adj2" fmla="val 25000"/>
              <a:gd name="adj3" fmla="val 25000"/>
              <a:gd name="adj4" fmla="val 43750"/>
            </a:avLst>
          </a:prstGeom>
          <a:ln/>
        </p:spPr>
        <p:style>
          <a:lnRef idx="0">
            <a:schemeClr val="accent6"/>
          </a:lnRef>
          <a:fillRef idx="3">
            <a:schemeClr val="accent6"/>
          </a:fillRef>
          <a:effectRef idx="3">
            <a:schemeClr val="accent6"/>
          </a:effectRef>
          <a:fontRef idx="minor">
            <a:schemeClr val="lt1"/>
          </a:fontRef>
        </p:style>
        <p:txBody>
          <a:bodyPr lIns="36000" rIns="36000" rtlCol="0" anchor="ctr"/>
          <a:lstStyle/>
          <a:p>
            <a:pPr indent="174625" algn="ctr"/>
            <a:endParaRPr kumimoji="1"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B952E347-DC42-4CEF-89FA-FBDED58E6B83}"/>
              </a:ext>
            </a:extLst>
          </p:cNvPr>
          <p:cNvSpPr txBox="1"/>
          <p:nvPr/>
        </p:nvSpPr>
        <p:spPr>
          <a:xfrm>
            <a:off x="2032120" y="508585"/>
            <a:ext cx="5476935" cy="769441"/>
          </a:xfrm>
          <a:prstGeom prst="rect">
            <a:avLst/>
          </a:prstGeom>
          <a:ln>
            <a:solidFill>
              <a:srgbClr val="FA4912"/>
            </a:solidFill>
            <a:prstDash val="sysDot"/>
          </a:ln>
        </p:spPr>
        <p:style>
          <a:lnRef idx="2">
            <a:schemeClr val="accent2"/>
          </a:lnRef>
          <a:fillRef idx="1">
            <a:schemeClr val="lt1"/>
          </a:fillRef>
          <a:effectRef idx="0">
            <a:schemeClr val="accent2"/>
          </a:effectRef>
          <a:fontRef idx="minor">
            <a:schemeClr val="dk1"/>
          </a:fontRef>
        </p:style>
        <p:txBody>
          <a:bodyPr wrap="square" rtlCol="0">
            <a:spAutoFit/>
          </a:bodyPr>
          <a:lstStyle/>
          <a:p>
            <a:pPr eaLnBrk="0" fontAlgn="base" hangingPunct="0">
              <a:spcBef>
                <a:spcPct val="0"/>
              </a:spcBef>
              <a:spcAft>
                <a:spcPct val="0"/>
              </a:spcAft>
              <a:defRPr/>
            </a:pPr>
            <a:endParaRPr lang="en-US" altLang="ja-JP" sz="500" b="1" dirty="0">
              <a:solidFill>
                <a:srgbClr val="FB6131"/>
              </a:solidFill>
              <a:latin typeface="Meiryo UI" pitchFamily="50" charset="-128"/>
              <a:ea typeface="Meiryo UI" pitchFamily="50" charset="-128"/>
              <a:cs typeface="Meiryo UI" pitchFamily="50" charset="-128"/>
            </a:endParaRPr>
          </a:p>
          <a:p>
            <a:pPr eaLnBrk="0" fontAlgn="base" hangingPunct="0">
              <a:spcBef>
                <a:spcPct val="0"/>
              </a:spcBef>
              <a:spcAft>
                <a:spcPct val="0"/>
              </a:spcAft>
              <a:defRPr/>
            </a:pPr>
            <a:r>
              <a:rPr lang="ja-JP" altLang="en-US" sz="1200" dirty="0">
                <a:solidFill>
                  <a:schemeClr val="tx1"/>
                </a:solidFill>
                <a:latin typeface="Meiryo UI" pitchFamily="50" charset="-128"/>
                <a:ea typeface="Meiryo UI" pitchFamily="50" charset="-128"/>
                <a:cs typeface="Meiryo UI" pitchFamily="50" charset="-128"/>
              </a:rPr>
              <a:t>地域の急変時の対応体制や医療と介護の連携体制の構築等、在宅医療の体制整備</a:t>
            </a:r>
            <a:endParaRPr lang="en-US" altLang="ja-JP" sz="1200" dirty="0">
              <a:solidFill>
                <a:schemeClr val="tx1"/>
              </a:solidFill>
              <a:latin typeface="Meiryo UI" pitchFamily="50" charset="-128"/>
              <a:ea typeface="Meiryo UI" pitchFamily="50" charset="-128"/>
              <a:cs typeface="Meiryo UI" pitchFamily="50" charset="-128"/>
            </a:endParaRPr>
          </a:p>
          <a:p>
            <a:pPr eaLnBrk="0" fontAlgn="base" hangingPunct="0">
              <a:spcBef>
                <a:spcPct val="0"/>
              </a:spcBef>
              <a:spcAft>
                <a:spcPct val="0"/>
              </a:spcAft>
              <a:defRPr/>
            </a:pPr>
            <a:r>
              <a:rPr lang="ja-JP" altLang="en-US" sz="900" dirty="0">
                <a:solidFill>
                  <a:schemeClr val="tx1"/>
                </a:solidFill>
                <a:latin typeface="Meiryo UI" pitchFamily="50" charset="-128"/>
                <a:ea typeface="Meiryo UI" pitchFamily="50" charset="-128"/>
                <a:cs typeface="Meiryo UI" pitchFamily="50" charset="-128"/>
              </a:rPr>
              <a:t>　　・医療計画の取りまとめ</a:t>
            </a:r>
            <a:endParaRPr lang="en-US" altLang="ja-JP" sz="900" dirty="0">
              <a:solidFill>
                <a:schemeClr val="tx1"/>
              </a:solidFill>
              <a:latin typeface="Meiryo UI" pitchFamily="50" charset="-128"/>
              <a:ea typeface="Meiryo UI" pitchFamily="50" charset="-128"/>
              <a:cs typeface="Meiryo UI" pitchFamily="50" charset="-128"/>
            </a:endParaRPr>
          </a:p>
          <a:p>
            <a:pPr eaLnBrk="0" fontAlgn="base" hangingPunct="0">
              <a:spcBef>
                <a:spcPct val="0"/>
              </a:spcBef>
              <a:spcAft>
                <a:spcPct val="0"/>
              </a:spcAft>
              <a:defRPr/>
            </a:pPr>
            <a:r>
              <a:rPr lang="ja-JP" altLang="en-US" sz="900" dirty="0">
                <a:solidFill>
                  <a:schemeClr val="tx1"/>
                </a:solidFill>
                <a:latin typeface="Meiryo UI" pitchFamily="50" charset="-128"/>
                <a:ea typeface="Meiryo UI" pitchFamily="50" charset="-128"/>
                <a:cs typeface="Meiryo UI" pitchFamily="50" charset="-128"/>
              </a:rPr>
              <a:t>　　・介護保険事業計画等、他の計画との整合性を図る</a:t>
            </a:r>
            <a:endParaRPr lang="en-US" altLang="ja-JP" sz="900" dirty="0">
              <a:solidFill>
                <a:schemeClr val="tx1"/>
              </a:solidFill>
              <a:latin typeface="Meiryo UI" pitchFamily="50" charset="-128"/>
              <a:ea typeface="Meiryo UI" pitchFamily="50" charset="-128"/>
              <a:cs typeface="Meiryo UI" pitchFamily="50" charset="-128"/>
            </a:endParaRPr>
          </a:p>
          <a:p>
            <a:pPr eaLnBrk="0" fontAlgn="base" hangingPunct="0">
              <a:spcBef>
                <a:spcPct val="0"/>
              </a:spcBef>
              <a:spcAft>
                <a:spcPct val="0"/>
              </a:spcAft>
              <a:defRPr/>
            </a:pPr>
            <a:r>
              <a:rPr lang="ja-JP" altLang="en-US" sz="900" dirty="0">
                <a:solidFill>
                  <a:schemeClr val="tx1"/>
                </a:solidFill>
                <a:latin typeface="Meiryo UI" pitchFamily="50" charset="-128"/>
                <a:ea typeface="Meiryo UI" pitchFamily="50" charset="-128"/>
                <a:cs typeface="Meiryo UI" pitchFamily="50" charset="-128"/>
              </a:rPr>
              <a:t>　　・在宅医療懇話会（医療と介護の協議の場を含む）の事務局　　等</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24" name="角丸四角形 9">
            <a:extLst>
              <a:ext uri="{FF2B5EF4-FFF2-40B4-BE49-F238E27FC236}">
                <a16:creationId xmlns:a16="http://schemas.microsoft.com/office/drawing/2014/main" id="{DD941797-3E32-4637-AAEC-D336B21AA44B}"/>
              </a:ext>
            </a:extLst>
          </p:cNvPr>
          <p:cNvSpPr/>
          <p:nvPr/>
        </p:nvSpPr>
        <p:spPr>
          <a:xfrm rot="10800000" flipV="1">
            <a:off x="137359" y="2207570"/>
            <a:ext cx="5605204" cy="4631380"/>
          </a:xfrm>
          <a:prstGeom prst="roundRect">
            <a:avLst>
              <a:gd name="adj" fmla="val 2267"/>
            </a:avLst>
          </a:prstGeom>
          <a:noFill/>
          <a:ln>
            <a:solidFill>
              <a:srgbClr val="FB61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ct val="0"/>
              </a:spcAft>
              <a:defRPr/>
            </a:pPr>
            <a:endParaRPr lang="en-US" altLang="ja-JP" sz="1200" b="1" dirty="0">
              <a:solidFill>
                <a:srgbClr val="0070C0"/>
              </a:solidFill>
              <a:latin typeface="Meiryo UI" pitchFamily="50" charset="-128"/>
              <a:ea typeface="Meiryo UI" pitchFamily="50" charset="-128"/>
              <a:cs typeface="Meiryo UI" pitchFamily="50" charset="-128"/>
            </a:endParaRPr>
          </a:p>
        </p:txBody>
      </p:sp>
      <p:sp>
        <p:nvSpPr>
          <p:cNvPr id="25" name="テキスト ボックス 24">
            <a:extLst>
              <a:ext uri="{FF2B5EF4-FFF2-40B4-BE49-F238E27FC236}">
                <a16:creationId xmlns:a16="http://schemas.microsoft.com/office/drawing/2014/main" id="{B952E347-DC42-4CEF-89FA-FBDED58E6B83}"/>
              </a:ext>
            </a:extLst>
          </p:cNvPr>
          <p:cNvSpPr txBox="1"/>
          <p:nvPr/>
        </p:nvSpPr>
        <p:spPr>
          <a:xfrm>
            <a:off x="1521722" y="333419"/>
            <a:ext cx="2913321" cy="292388"/>
          </a:xfrm>
          <a:prstGeom prst="rect">
            <a:avLst/>
          </a:prstGeom>
          <a:solidFill>
            <a:srgbClr val="FF6600"/>
          </a:solidFill>
        </p:spPr>
        <p:txBody>
          <a:bodyPr wrap="square" rtlCol="0">
            <a:spAutoFit/>
          </a:bodyPr>
          <a:lstStyle/>
          <a:p>
            <a:pPr algn="ctr" eaLnBrk="0" fontAlgn="base" hangingPunct="0">
              <a:spcBef>
                <a:spcPct val="0"/>
              </a:spcBef>
              <a:spcAft>
                <a:spcPct val="0"/>
              </a:spcAft>
              <a:defRPr/>
            </a:pPr>
            <a:r>
              <a:rPr lang="ja-JP" altLang="en-US" sz="1300" b="1" dirty="0">
                <a:solidFill>
                  <a:srgbClr val="FFFFFF"/>
                </a:solidFill>
                <a:latin typeface="Meiryo UI" pitchFamily="50" charset="-128"/>
                <a:ea typeface="Meiryo UI" pitchFamily="50" charset="-128"/>
                <a:cs typeface="Meiryo UI" pitchFamily="50" charset="-128"/>
              </a:rPr>
              <a:t>①在宅医療の圏域（二次医療圏）</a:t>
            </a:r>
            <a:endParaRPr lang="en-US" altLang="ja-JP" sz="1300" b="1" dirty="0">
              <a:solidFill>
                <a:srgbClr val="FFFFFF"/>
              </a:solidFill>
              <a:latin typeface="Meiryo UI" pitchFamily="50" charset="-128"/>
              <a:ea typeface="Meiryo UI" pitchFamily="50" charset="-128"/>
              <a:cs typeface="Meiryo UI" pitchFamily="50" charset="-128"/>
            </a:endParaRPr>
          </a:p>
        </p:txBody>
      </p:sp>
      <p:sp>
        <p:nvSpPr>
          <p:cNvPr id="27" name="テキスト ボックス 26">
            <a:extLst>
              <a:ext uri="{FF2B5EF4-FFF2-40B4-BE49-F238E27FC236}">
                <a16:creationId xmlns:a16="http://schemas.microsoft.com/office/drawing/2014/main" id="{CA8A992A-6E89-43C3-B874-F24C3602FA20}"/>
              </a:ext>
            </a:extLst>
          </p:cNvPr>
          <p:cNvSpPr txBox="1"/>
          <p:nvPr/>
        </p:nvSpPr>
        <p:spPr>
          <a:xfrm>
            <a:off x="345989" y="2310675"/>
            <a:ext cx="5290060" cy="1661993"/>
          </a:xfrm>
          <a:prstGeom prst="rect">
            <a:avLst/>
          </a:prstGeom>
          <a:noFill/>
          <a:ln>
            <a:solidFill>
              <a:schemeClr val="accent6">
                <a:lumMod val="75000"/>
              </a:schemeClr>
            </a:solidFill>
            <a:prstDash val="sysDot"/>
          </a:ln>
        </p:spPr>
        <p:txBody>
          <a:bodyPr wrap="square" rtlCol="0">
            <a:spAutoFit/>
          </a:bodyPr>
          <a:lstStyle/>
          <a:p>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１．</a:t>
            </a:r>
            <a:r>
              <a:rPr kumimoji="1" lang="ja-JP" altLang="en-US" sz="900" u="sng" dirty="0">
                <a:latin typeface="Meiryo UI" panose="020B0604030504040204" pitchFamily="50" charset="-128"/>
                <a:ea typeface="Meiryo UI" panose="020B0604030504040204" pitchFamily="50" charset="-128"/>
              </a:rPr>
              <a:t>医療、介護、福祉関係者による会議の開催</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（例）市町村主催の地域ケア会議、医師会等の地域医療関係団体が開催する会議　等</a:t>
            </a:r>
            <a:endParaRPr kumimoji="1" lang="en-US" altLang="ja-JP" sz="9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２．</a:t>
            </a:r>
            <a:r>
              <a:rPr kumimoji="1" lang="ja-JP" altLang="en-US" sz="900" u="sng" dirty="0">
                <a:latin typeface="Meiryo UI" panose="020B0604030504040204" pitchFamily="50" charset="-128"/>
                <a:ea typeface="Meiryo UI" panose="020B0604030504040204" pitchFamily="50" charset="-128"/>
              </a:rPr>
              <a:t>医療、介護、福祉サービスの所在地や機能等を把握し、退院時から看取りまでの医療を提供するための調整</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（例）医療・介護等関係機関の調整　等</a:t>
            </a:r>
            <a:endParaRPr kumimoji="1" lang="en-US" altLang="ja-JP" sz="9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３．</a:t>
            </a:r>
            <a:r>
              <a:rPr kumimoji="1" lang="ja-JP" altLang="en-US" sz="900" u="sng" dirty="0">
                <a:latin typeface="Meiryo UI" panose="020B0604030504040204" pitchFamily="50" charset="-128"/>
                <a:ea typeface="Meiryo UI" panose="020B0604030504040204" pitchFamily="50" charset="-128"/>
              </a:rPr>
              <a:t>連携による</a:t>
            </a:r>
            <a:r>
              <a:rPr kumimoji="1" lang="en-US" altLang="ja-JP" sz="900" u="sng" dirty="0">
                <a:latin typeface="Meiryo UI" panose="020B0604030504040204" pitchFamily="50" charset="-128"/>
                <a:ea typeface="Meiryo UI" panose="020B0604030504040204" pitchFamily="50" charset="-128"/>
              </a:rPr>
              <a:t>24</a:t>
            </a:r>
            <a:r>
              <a:rPr kumimoji="1" lang="ja-JP" altLang="en-US" sz="900" u="sng" dirty="0">
                <a:latin typeface="Meiryo UI" panose="020B0604030504040204" pitchFamily="50" charset="-128"/>
                <a:ea typeface="Meiryo UI" panose="020B0604030504040204" pitchFamily="50" charset="-128"/>
              </a:rPr>
              <a:t>時間体制構築や多職種による情報共有の促進</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（例）多職種（医師</a:t>
            </a:r>
            <a:r>
              <a:rPr kumimoji="1" lang="ja-JP" altLang="en-US" sz="900" dirty="0" smtClean="0">
                <a:latin typeface="Meiryo UI" panose="020B0604030504040204" pitchFamily="50" charset="-128"/>
                <a:ea typeface="Meiryo UI" panose="020B0604030504040204" pitchFamily="50" charset="-128"/>
              </a:rPr>
              <a:t>・歯科医師・</a:t>
            </a:r>
            <a:r>
              <a:rPr kumimoji="1" lang="ja-JP" altLang="en-US" sz="900" dirty="0">
                <a:latin typeface="Meiryo UI" panose="020B0604030504040204" pitchFamily="50" charset="-128"/>
                <a:ea typeface="Meiryo UI" panose="020B0604030504040204" pitchFamily="50" charset="-128"/>
              </a:rPr>
              <a:t>薬剤師</a:t>
            </a:r>
            <a:r>
              <a:rPr kumimoji="1" lang="ja-JP" altLang="en-US" sz="900" dirty="0" smtClean="0">
                <a:latin typeface="Meiryo UI" panose="020B0604030504040204" pitchFamily="50" charset="-128"/>
                <a:ea typeface="Meiryo UI" panose="020B0604030504040204" pitchFamily="50" charset="-128"/>
              </a:rPr>
              <a:t>・看護師など</a:t>
            </a:r>
            <a:r>
              <a:rPr kumimoji="1" lang="ja-JP" altLang="en-US" sz="900" dirty="0">
                <a:latin typeface="Meiryo UI" panose="020B0604030504040204" pitchFamily="50" charset="-128"/>
                <a:ea typeface="Meiryo UI" panose="020B0604030504040204" pitchFamily="50" charset="-128"/>
              </a:rPr>
              <a:t>）による体制づくり（チーム医療</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グループ</a:t>
            </a:r>
            <a:r>
              <a:rPr kumimoji="1" lang="ja-JP" altLang="en-US" sz="900" dirty="0">
                <a:latin typeface="Meiryo UI" panose="020B0604030504040204" pitchFamily="50" charset="-128"/>
                <a:ea typeface="Meiryo UI" panose="020B0604030504040204" pitchFamily="50" charset="-128"/>
              </a:rPr>
              <a:t>診療等）、</a:t>
            </a:r>
            <a:r>
              <a:rPr kumimoji="1" lang="en-US" altLang="ja-JP" sz="900" dirty="0">
                <a:latin typeface="Meiryo UI" panose="020B0604030504040204" pitchFamily="50" charset="-128"/>
                <a:ea typeface="Meiryo UI" panose="020B0604030504040204" pitchFamily="50" charset="-128"/>
              </a:rPr>
              <a:t>ICT</a:t>
            </a:r>
            <a:r>
              <a:rPr kumimoji="1" lang="ja-JP" altLang="en-US" sz="900" dirty="0">
                <a:latin typeface="Meiryo UI" panose="020B0604030504040204" pitchFamily="50" charset="-128"/>
                <a:ea typeface="Meiryo UI" panose="020B0604030504040204" pitchFamily="50" charset="-128"/>
              </a:rPr>
              <a:t>を活用した情報連携　等</a:t>
            </a:r>
            <a:endParaRPr kumimoji="1" lang="en-US" altLang="ja-JP" sz="9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４．</a:t>
            </a:r>
            <a:r>
              <a:rPr kumimoji="1" lang="ja-JP" altLang="en-US" sz="900" u="sng" dirty="0">
                <a:latin typeface="Meiryo UI" panose="020B0604030504040204" pitchFamily="50" charset="-128"/>
                <a:ea typeface="Meiryo UI" panose="020B0604030504040204" pitchFamily="50" charset="-128"/>
              </a:rPr>
              <a:t>人材育成　</a:t>
            </a:r>
            <a:r>
              <a:rPr kumimoji="1" lang="ja-JP" altLang="en-US" sz="900" dirty="0">
                <a:latin typeface="Meiryo UI" panose="020B0604030504040204" pitchFamily="50" charset="-128"/>
                <a:ea typeface="Meiryo UI" panose="020B0604030504040204" pitchFamily="50" charset="-128"/>
              </a:rPr>
              <a:t>（例）医療従事者等への研修　等</a:t>
            </a:r>
            <a:endParaRPr kumimoji="1" lang="en-US" altLang="ja-JP" sz="9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５</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地域住民への普及啓発</a:t>
            </a:r>
            <a:r>
              <a:rPr kumimoji="1" lang="ja-JP" altLang="en-US" sz="900" dirty="0">
                <a:latin typeface="Meiryo UI" panose="020B0604030504040204" pitchFamily="50" charset="-128"/>
                <a:ea typeface="Meiryo UI" panose="020B0604030504040204" pitchFamily="50" charset="-128"/>
              </a:rPr>
              <a:t>　（例）</a:t>
            </a:r>
            <a:r>
              <a:rPr kumimoji="1" lang="en-US" altLang="ja-JP" sz="900" dirty="0">
                <a:latin typeface="Meiryo UI" panose="020B0604030504040204" pitchFamily="50" charset="-128"/>
                <a:ea typeface="Meiryo UI" panose="020B0604030504040204" pitchFamily="50" charset="-128"/>
              </a:rPr>
              <a:t>ACP</a:t>
            </a:r>
            <a:r>
              <a:rPr kumimoji="1" lang="ja-JP" altLang="en-US" sz="900" dirty="0">
                <a:latin typeface="Meiryo UI" panose="020B0604030504040204" pitchFamily="50" charset="-128"/>
                <a:ea typeface="Meiryo UI" panose="020B0604030504040204" pitchFamily="50" charset="-128"/>
              </a:rPr>
              <a:t>含む在宅医療に関する普及啓発　等</a:t>
            </a:r>
            <a:endParaRPr kumimoji="1" lang="en-US" altLang="ja-JP" sz="9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CA8A992A-6E89-43C3-B874-F24C3602FA20}"/>
              </a:ext>
            </a:extLst>
          </p:cNvPr>
          <p:cNvSpPr txBox="1"/>
          <p:nvPr/>
        </p:nvSpPr>
        <p:spPr>
          <a:xfrm>
            <a:off x="329937" y="4344794"/>
            <a:ext cx="5261442" cy="2215991"/>
          </a:xfrm>
          <a:prstGeom prst="rect">
            <a:avLst/>
          </a:prstGeom>
          <a:noFill/>
          <a:ln>
            <a:solidFill>
              <a:srgbClr val="FFC000"/>
            </a:solidFill>
            <a:prstDash val="sysDot"/>
          </a:ln>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１</a:t>
            </a: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入院機能を有する医療機関は、患者の急変時に受け入れ</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２．</a:t>
            </a:r>
            <a:r>
              <a:rPr kumimoji="1" lang="ja-JP" altLang="en-US" sz="900" u="sng" dirty="0">
                <a:latin typeface="Meiryo UI" panose="020B0604030504040204" pitchFamily="50" charset="-128"/>
                <a:ea typeface="Meiryo UI" panose="020B0604030504040204" pitchFamily="50" charset="-128"/>
              </a:rPr>
              <a:t>夜間や医師不在時（特に１人医師が開業している診療所）、患者の急変時等に診療を支援</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（例</a:t>
            </a:r>
            <a:r>
              <a:rPr kumimoji="1" lang="ja-JP" altLang="en-US"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かかりつけ医の代わりに往診、他機関への紹介や患者受入等を行う</a:t>
            </a:r>
            <a:endParaRPr lang="en-US" altLang="ja-JP" sz="9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３．</a:t>
            </a:r>
            <a:r>
              <a:rPr kumimoji="1" lang="ja-JP" altLang="en-US" sz="900" u="sng" dirty="0">
                <a:latin typeface="Meiryo UI" panose="020B0604030504040204" pitchFamily="50" charset="-128"/>
                <a:ea typeface="Meiryo UI" panose="020B0604030504040204" pitchFamily="50" charset="-128"/>
              </a:rPr>
              <a:t>在宅療養に移行する患者に必要な医療・介護、福祉サービスが確保できるよう関係機関に働きかけ</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（例）地域ケア会議での関係づくり・働きかけ、退院時カンファレンスの実施　等</a:t>
            </a:r>
            <a:endParaRPr kumimoji="1" lang="en-US" altLang="ja-JP" sz="300" dirty="0">
              <a:latin typeface="Meiryo UI" panose="020B0604030504040204" pitchFamily="50" charset="-128"/>
              <a:ea typeface="Meiryo UI" panose="020B0604030504040204" pitchFamily="50" charset="-128"/>
            </a:endParaRPr>
          </a:p>
          <a:p>
            <a:r>
              <a:rPr kumimoji="1" lang="ja-JP" altLang="en-US" sz="300" dirty="0">
                <a:latin typeface="Meiryo UI" panose="020B0604030504040204" pitchFamily="50" charset="-128"/>
                <a:ea typeface="Meiryo UI" panose="020B0604030504040204" pitchFamily="50" charset="-128"/>
              </a:rPr>
              <a:t>　　　</a:t>
            </a:r>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４．</a:t>
            </a:r>
            <a:r>
              <a:rPr kumimoji="1" lang="ja-JP" altLang="en-US" sz="900" u="sng" dirty="0">
                <a:latin typeface="Meiryo UI" panose="020B0604030504040204" pitchFamily="50" charset="-128"/>
                <a:ea typeface="Meiryo UI" panose="020B0604030504040204" pitchFamily="50" charset="-128"/>
              </a:rPr>
              <a:t>臨床研修制度における地域医療研修において、在宅医療の現場での研修を受ける機会の確保</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（例）</a:t>
            </a:r>
            <a:r>
              <a:rPr lang="ja-JP" altLang="en-US" sz="900" dirty="0">
                <a:latin typeface="Meiryo UI" panose="020B0604030504040204" pitchFamily="50" charset="-128"/>
                <a:ea typeface="Meiryo UI" panose="020B0604030504040204" pitchFamily="50" charset="-128"/>
              </a:rPr>
              <a:t>自院や関係機関の医療従事者等への研修の機会の確保に努める（努力規定）</a:t>
            </a:r>
            <a:endParaRPr lang="en-US" altLang="ja-JP" sz="9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５．</a:t>
            </a:r>
            <a:r>
              <a:rPr kumimoji="1" lang="ja-JP" altLang="en-US" sz="900" u="sng" dirty="0">
                <a:latin typeface="Meiryo UI" panose="020B0604030504040204" pitchFamily="50" charset="-128"/>
                <a:ea typeface="Meiryo UI" panose="020B0604030504040204" pitchFamily="50" charset="-128"/>
              </a:rPr>
              <a:t>災害時における適切な医療提供のための計画策定と他の医療機関における計画策定の支援</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（例）自院での</a:t>
            </a:r>
            <a:r>
              <a:rPr kumimoji="1" lang="en-US" altLang="ja-JP" sz="900" dirty="0">
                <a:latin typeface="Meiryo UI" panose="020B0604030504040204" pitchFamily="50" charset="-128"/>
                <a:ea typeface="Meiryo UI" panose="020B0604030504040204" pitchFamily="50" charset="-128"/>
              </a:rPr>
              <a:t>BCP</a:t>
            </a:r>
            <a:r>
              <a:rPr kumimoji="1" lang="ja-JP" altLang="en-US" sz="900" dirty="0">
                <a:latin typeface="Meiryo UI" panose="020B0604030504040204" pitchFamily="50" charset="-128"/>
                <a:ea typeface="Meiryo UI" panose="020B0604030504040204" pitchFamily="50" charset="-128"/>
              </a:rPr>
              <a:t>策定及び他の医療機関への策定内容の共有　等</a:t>
            </a:r>
            <a:endParaRPr kumimoji="1" lang="en-US" altLang="ja-JP" sz="9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６．</a:t>
            </a:r>
            <a:r>
              <a:rPr kumimoji="1" lang="ja-JP" altLang="en-US" sz="900" u="sng" dirty="0">
                <a:latin typeface="Meiryo UI" panose="020B0604030504040204" pitchFamily="50" charset="-128"/>
                <a:ea typeface="Meiryo UI" panose="020B0604030504040204" pitchFamily="50" charset="-128"/>
              </a:rPr>
              <a:t>地域包括支援センター等との協働で、サービスの適切な紹介や、地域住民への在宅医療に</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関する情報提供</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（例）地域包括支援センター、在宅医療・介護連携コーディネーター等との連携、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ACP</a:t>
            </a:r>
            <a:r>
              <a:rPr kumimoji="1" lang="ja-JP" altLang="en-US" sz="900" dirty="0">
                <a:latin typeface="Meiryo UI" panose="020B0604030504040204" pitchFamily="50" charset="-128"/>
                <a:ea typeface="Meiryo UI" panose="020B0604030504040204" pitchFamily="50" charset="-128"/>
              </a:rPr>
              <a:t>含む在宅医療に関する普及啓発　等</a:t>
            </a:r>
            <a:endParaRPr kumimoji="1" lang="en-US" altLang="ja-JP" sz="900" dirty="0">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BD00E13E-289D-0134-90AB-4BD8E020C250}"/>
              </a:ext>
            </a:extLst>
          </p:cNvPr>
          <p:cNvSpPr/>
          <p:nvPr/>
        </p:nvSpPr>
        <p:spPr>
          <a:xfrm>
            <a:off x="5843518" y="4220376"/>
            <a:ext cx="3169428" cy="2367961"/>
          </a:xfrm>
          <a:prstGeom prst="rect">
            <a:avLst/>
          </a:prstGeom>
          <a:noFill/>
          <a:ln w="9525">
            <a:solidFill>
              <a:srgbClr val="002060"/>
            </a:solidFill>
            <a:prstDash val="sysDot"/>
          </a:ln>
        </p:spPr>
        <p:style>
          <a:lnRef idx="2">
            <a:schemeClr val="accent2">
              <a:shade val="50000"/>
            </a:schemeClr>
          </a:lnRef>
          <a:fillRef idx="1">
            <a:schemeClr val="accent2"/>
          </a:fillRef>
          <a:effectRef idx="0">
            <a:schemeClr val="accent2"/>
          </a:effectRef>
          <a:fontRef idx="minor">
            <a:schemeClr val="lt1"/>
          </a:fontRef>
        </p:style>
        <p:txBody>
          <a:bodyPr lIns="33231" rIns="33231" rtlCol="0" anchor="ctr"/>
          <a:lstStyle/>
          <a:p>
            <a:pPr indent="161196" algn="ctr" defTabSz="844083" eaLnBrk="0" fontAlgn="base" hangingPunct="0">
              <a:spcBef>
                <a:spcPct val="0"/>
              </a:spcBef>
              <a:spcAft>
                <a:spcPct val="0"/>
              </a:spcAft>
            </a:pPr>
            <a:endParaRPr kumimoji="1" lang="ja-JP" altLang="en-US" sz="1662"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B952E347-DC42-4CEF-89FA-FBDED58E6B83}"/>
              </a:ext>
            </a:extLst>
          </p:cNvPr>
          <p:cNvSpPr txBox="1"/>
          <p:nvPr/>
        </p:nvSpPr>
        <p:spPr>
          <a:xfrm>
            <a:off x="5775348" y="3920031"/>
            <a:ext cx="2377574" cy="269304"/>
          </a:xfrm>
          <a:prstGeom prst="rect">
            <a:avLst/>
          </a:prstGeom>
          <a:noFill/>
        </p:spPr>
        <p:txBody>
          <a:bodyPr wrap="none" rtlCol="0">
            <a:spAutoFit/>
          </a:bodyPr>
          <a:lstStyle/>
          <a:p>
            <a:pPr eaLnBrk="0" fontAlgn="base" hangingPunct="0">
              <a:spcBef>
                <a:spcPct val="0"/>
              </a:spcBef>
              <a:spcAft>
                <a:spcPct val="0"/>
              </a:spcAft>
              <a:defRPr/>
            </a:pPr>
            <a:r>
              <a:rPr lang="ja-JP" altLang="en-US" sz="1150" b="1" dirty="0">
                <a:latin typeface="Meiryo UI" pitchFamily="50" charset="-128"/>
                <a:ea typeface="Meiryo UI" pitchFamily="50" charset="-128"/>
                <a:cs typeface="Meiryo UI" pitchFamily="50" charset="-128"/>
              </a:rPr>
              <a:t>積極的役割を担う医療機関イメージ</a:t>
            </a:r>
            <a:endParaRPr lang="en-US" altLang="ja-JP" sz="1150" b="1" dirty="0">
              <a:latin typeface="Meiryo UI" pitchFamily="50" charset="-128"/>
              <a:ea typeface="Meiryo UI" pitchFamily="50" charset="-128"/>
              <a:cs typeface="Meiryo UI" pitchFamily="50" charset="-128"/>
            </a:endParaRPr>
          </a:p>
        </p:txBody>
      </p:sp>
      <p:sp>
        <p:nvSpPr>
          <p:cNvPr id="40" name="テキスト ボックス 39">
            <a:extLst>
              <a:ext uri="{FF2B5EF4-FFF2-40B4-BE49-F238E27FC236}">
                <a16:creationId xmlns:a16="http://schemas.microsoft.com/office/drawing/2014/main" id="{CA8A992A-6E89-43C3-B874-F24C3602FA20}"/>
              </a:ext>
            </a:extLst>
          </p:cNvPr>
          <p:cNvSpPr txBox="1"/>
          <p:nvPr/>
        </p:nvSpPr>
        <p:spPr>
          <a:xfrm>
            <a:off x="5896886" y="4844020"/>
            <a:ext cx="718770" cy="230832"/>
          </a:xfrm>
          <a:prstGeom prst="rect">
            <a:avLst/>
          </a:prstGeom>
          <a:noFill/>
          <a:ln>
            <a:solidFill>
              <a:srgbClr val="002060"/>
            </a:solid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在宅患者</a:t>
            </a:r>
            <a:endParaRPr kumimoji="1" lang="en-US" altLang="ja-JP" sz="900" dirty="0">
              <a:latin typeface="Meiryo UI" panose="020B0604030504040204" pitchFamily="50" charset="-128"/>
              <a:ea typeface="Meiryo UI" panose="020B0604030504040204" pitchFamily="50" charset="-128"/>
            </a:endParaRPr>
          </a:p>
        </p:txBody>
      </p:sp>
      <p:pic>
        <p:nvPicPr>
          <p:cNvPr id="43" name="object 26">
            <a:extLst>
              <a:ext uri="{FF2B5EF4-FFF2-40B4-BE49-F238E27FC236}">
                <a16:creationId xmlns:a16="http://schemas.microsoft.com/office/drawing/2014/main" id="{74EF44BA-4C38-427A-A8EA-10D7D518A308}"/>
              </a:ext>
            </a:extLst>
          </p:cNvPr>
          <p:cNvPicPr/>
          <p:nvPr/>
        </p:nvPicPr>
        <p:blipFill>
          <a:blip r:embed="rId3" cstate="print"/>
          <a:stretch>
            <a:fillRect/>
          </a:stretch>
        </p:blipFill>
        <p:spPr>
          <a:xfrm>
            <a:off x="6628584" y="5579511"/>
            <a:ext cx="1113533" cy="615993"/>
          </a:xfrm>
          <a:prstGeom prst="rect">
            <a:avLst/>
          </a:prstGeom>
        </p:spPr>
      </p:pic>
      <p:pic>
        <p:nvPicPr>
          <p:cNvPr id="44" name="object 12">
            <a:extLst>
              <a:ext uri="{FF2B5EF4-FFF2-40B4-BE49-F238E27FC236}">
                <a16:creationId xmlns:a16="http://schemas.microsoft.com/office/drawing/2014/main" id="{6CA15B94-6B42-4C07-89AB-F10D6A3B51F3}"/>
              </a:ext>
            </a:extLst>
          </p:cNvPr>
          <p:cNvPicPr/>
          <p:nvPr/>
        </p:nvPicPr>
        <p:blipFill>
          <a:blip r:embed="rId4" cstate="print"/>
          <a:stretch>
            <a:fillRect/>
          </a:stretch>
        </p:blipFill>
        <p:spPr>
          <a:xfrm>
            <a:off x="5917116" y="4415745"/>
            <a:ext cx="609439" cy="528642"/>
          </a:xfrm>
          <a:prstGeom prst="rect">
            <a:avLst/>
          </a:prstGeom>
        </p:spPr>
      </p:pic>
      <p:pic>
        <p:nvPicPr>
          <p:cNvPr id="45" name="object 32">
            <a:extLst>
              <a:ext uri="{FF2B5EF4-FFF2-40B4-BE49-F238E27FC236}">
                <a16:creationId xmlns:a16="http://schemas.microsoft.com/office/drawing/2014/main" id="{1E727D2B-F0E2-4815-BCFC-5EDA1513D869}"/>
              </a:ext>
            </a:extLst>
          </p:cNvPr>
          <p:cNvPicPr/>
          <p:nvPr/>
        </p:nvPicPr>
        <p:blipFill>
          <a:blip r:embed="rId5" cstate="print"/>
          <a:stretch>
            <a:fillRect/>
          </a:stretch>
        </p:blipFill>
        <p:spPr>
          <a:xfrm>
            <a:off x="7501651" y="4337204"/>
            <a:ext cx="522601" cy="461068"/>
          </a:xfrm>
          <a:prstGeom prst="rect">
            <a:avLst/>
          </a:prstGeom>
        </p:spPr>
      </p:pic>
      <p:sp>
        <p:nvSpPr>
          <p:cNvPr id="46" name="矢印: 右 147">
            <a:extLst>
              <a:ext uri="{FF2B5EF4-FFF2-40B4-BE49-F238E27FC236}">
                <a16:creationId xmlns:a16="http://schemas.microsoft.com/office/drawing/2014/main" id="{D08AED7D-5C00-42AC-ABD7-8B7CC1DC081A}"/>
              </a:ext>
            </a:extLst>
          </p:cNvPr>
          <p:cNvSpPr/>
          <p:nvPr/>
        </p:nvSpPr>
        <p:spPr>
          <a:xfrm rot="10800000">
            <a:off x="6759025" y="4972724"/>
            <a:ext cx="700588" cy="142191"/>
          </a:xfrm>
          <a:prstGeom prst="rightArrow">
            <a:avLst/>
          </a:prstGeom>
          <a:solidFill>
            <a:srgbClr val="002060">
              <a:alpha val="8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爆発 1 46"/>
          <p:cNvSpPr/>
          <p:nvPr/>
        </p:nvSpPr>
        <p:spPr>
          <a:xfrm>
            <a:off x="6546785" y="4360789"/>
            <a:ext cx="681260" cy="432640"/>
          </a:xfrm>
          <a:prstGeom prst="irregularSeal1">
            <a:avLst/>
          </a:prstGeom>
          <a:solidFill>
            <a:schemeClr val="bg1"/>
          </a:solidFill>
          <a:ln>
            <a:solidFill>
              <a:srgbClr val="002060"/>
            </a:solidFill>
          </a:ln>
        </p:spPr>
        <p:style>
          <a:lnRef idx="0">
            <a:schemeClr val="accent6"/>
          </a:lnRef>
          <a:fillRef idx="3">
            <a:schemeClr val="accent6"/>
          </a:fillRef>
          <a:effectRef idx="3">
            <a:schemeClr val="accent6"/>
          </a:effectRef>
          <a:fontRef idx="minor">
            <a:schemeClr val="lt1"/>
          </a:fontRef>
        </p:style>
        <p:txBody>
          <a:bodyPr lIns="36000" rIns="36000" rtlCol="0" anchor="ctr"/>
          <a:lstStyle/>
          <a:p>
            <a:pPr indent="174625" algn="ct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id="{CA8A992A-6E89-43C3-B874-F24C3602FA20}"/>
              </a:ext>
            </a:extLst>
          </p:cNvPr>
          <p:cNvSpPr txBox="1"/>
          <p:nvPr/>
        </p:nvSpPr>
        <p:spPr>
          <a:xfrm>
            <a:off x="6628553" y="4461562"/>
            <a:ext cx="742327"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急変時</a:t>
            </a:r>
            <a:endParaRPr kumimoji="1" lang="en-US" altLang="ja-JP" sz="900" dirty="0">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CA8A992A-6E89-43C3-B874-F24C3602FA20}"/>
              </a:ext>
            </a:extLst>
          </p:cNvPr>
          <p:cNvSpPr txBox="1"/>
          <p:nvPr/>
        </p:nvSpPr>
        <p:spPr>
          <a:xfrm>
            <a:off x="7560571" y="4831736"/>
            <a:ext cx="831263" cy="230832"/>
          </a:xfrm>
          <a:prstGeom prst="rect">
            <a:avLst/>
          </a:prstGeom>
          <a:noFill/>
          <a:ln>
            <a:solidFill>
              <a:srgbClr val="002060"/>
            </a:solid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かかりつけ医</a:t>
            </a:r>
            <a:endParaRPr kumimoji="1" lang="en-US" altLang="ja-JP" sz="900" dirty="0">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CA8A992A-6E89-43C3-B874-F24C3602FA20}"/>
              </a:ext>
            </a:extLst>
          </p:cNvPr>
          <p:cNvSpPr txBox="1"/>
          <p:nvPr/>
        </p:nvSpPr>
        <p:spPr>
          <a:xfrm>
            <a:off x="6738120" y="4806717"/>
            <a:ext cx="1265519"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通常は往診</a:t>
            </a:r>
            <a:endParaRPr kumimoji="1" lang="en-US" altLang="ja-JP" sz="9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CA8A992A-6E89-43C3-B874-F24C3602FA20}"/>
              </a:ext>
            </a:extLst>
          </p:cNvPr>
          <p:cNvSpPr txBox="1"/>
          <p:nvPr/>
        </p:nvSpPr>
        <p:spPr>
          <a:xfrm>
            <a:off x="6352257" y="5165507"/>
            <a:ext cx="2563860"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かかりつけ医が対応できない場合、救急対応の場合</a:t>
            </a:r>
            <a:endParaRPr kumimoji="1" lang="en-US" altLang="ja-JP" sz="900"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CA8A992A-6E89-43C3-B874-F24C3602FA20}"/>
              </a:ext>
            </a:extLst>
          </p:cNvPr>
          <p:cNvSpPr txBox="1"/>
          <p:nvPr/>
        </p:nvSpPr>
        <p:spPr>
          <a:xfrm>
            <a:off x="7261382" y="5994611"/>
            <a:ext cx="2002893" cy="584775"/>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（入院対応）</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・在宅療養後方支援病院</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・地域医療支援病院</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・機能強化型在宅療養支援病院　等</a:t>
            </a:r>
            <a:endParaRPr kumimoji="1" lang="en-US" altLang="ja-JP" sz="8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CA8A992A-6E89-43C3-B874-F24C3602FA20}"/>
              </a:ext>
            </a:extLst>
          </p:cNvPr>
          <p:cNvSpPr txBox="1"/>
          <p:nvPr/>
        </p:nvSpPr>
        <p:spPr>
          <a:xfrm>
            <a:off x="5794474" y="6003562"/>
            <a:ext cx="1536090" cy="584775"/>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（往診対応）</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・機能強化型</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在宅療養支援診療所　</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等</a:t>
            </a:r>
            <a:endParaRPr kumimoji="1" lang="en-US" altLang="ja-JP" sz="800" dirty="0">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CA8A992A-6E89-43C3-B874-F24C3602FA20}"/>
              </a:ext>
            </a:extLst>
          </p:cNvPr>
          <p:cNvSpPr txBox="1"/>
          <p:nvPr/>
        </p:nvSpPr>
        <p:spPr>
          <a:xfrm>
            <a:off x="6605208" y="5396339"/>
            <a:ext cx="1885842" cy="246221"/>
          </a:xfrm>
          <a:prstGeom prst="rect">
            <a:avLst/>
          </a:prstGeom>
          <a:noFill/>
          <a:ln>
            <a:solidFill>
              <a:srgbClr val="002060"/>
            </a:solidFill>
          </a:ln>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積極的役割を担う医療機関</a:t>
            </a:r>
            <a:endParaRPr kumimoji="1" lang="en-US" altLang="ja-JP" sz="1000"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CA8A992A-6E89-43C3-B874-F24C3602FA20}"/>
              </a:ext>
            </a:extLst>
          </p:cNvPr>
          <p:cNvSpPr txBox="1"/>
          <p:nvPr/>
        </p:nvSpPr>
        <p:spPr>
          <a:xfrm>
            <a:off x="1678546" y="6562406"/>
            <a:ext cx="5574325" cy="307777"/>
          </a:xfrm>
          <a:prstGeom prst="rect">
            <a:avLst/>
          </a:prstGeom>
          <a:noFill/>
          <a:ln>
            <a:noFill/>
            <a:prstDash val="sysDot"/>
          </a:ln>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「疾病・事業及び在宅医療に係る医療体制について」令和５年３月</a:t>
            </a:r>
            <a:r>
              <a:rPr lang="en-US" altLang="ja-JP" sz="700" dirty="0">
                <a:latin typeface="Meiryo UI" panose="020B0604030504040204" pitchFamily="50" charset="-128"/>
                <a:ea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rPr>
              <a:t>日付け医政地発</a:t>
            </a:r>
            <a:r>
              <a:rPr lang="en-US" altLang="ja-JP" sz="700" dirty="0">
                <a:latin typeface="Meiryo UI" panose="020B0604030504040204" pitchFamily="50" charset="-128"/>
                <a:ea typeface="Meiryo UI" panose="020B0604030504040204" pitchFamily="50" charset="-128"/>
              </a:rPr>
              <a:t>0331</a:t>
            </a:r>
            <a:r>
              <a:rPr lang="ja-JP" altLang="en-US" sz="700" dirty="0">
                <a:latin typeface="Meiryo UI" panose="020B0604030504040204" pitchFamily="50" charset="-128"/>
                <a:ea typeface="Meiryo UI" panose="020B0604030504040204" pitchFamily="50" charset="-128"/>
              </a:rPr>
              <a:t>第</a:t>
            </a:r>
            <a:r>
              <a:rPr lang="en-US" altLang="ja-JP" sz="700" dirty="0">
                <a:latin typeface="Meiryo UI" panose="020B0604030504040204" pitchFamily="50" charset="-128"/>
                <a:ea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rPr>
              <a:t>号</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厚生労働省医政局地域医療計画課長通知を基に作成</a:t>
            </a:r>
            <a:endParaRPr lang="en-US" altLang="ja-JP" sz="7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CA8A992A-6E89-43C3-B874-F24C3602FA20}"/>
              </a:ext>
            </a:extLst>
          </p:cNvPr>
          <p:cNvSpPr txBox="1"/>
          <p:nvPr/>
        </p:nvSpPr>
        <p:spPr>
          <a:xfrm>
            <a:off x="488587" y="4058793"/>
            <a:ext cx="1373162" cy="323165"/>
          </a:xfrm>
          <a:prstGeom prst="rect">
            <a:avLst/>
          </a:prstGeom>
          <a:solidFill>
            <a:srgbClr val="FFFF00"/>
          </a:solidFill>
          <a:ln>
            <a:solidFill>
              <a:srgbClr val="002060"/>
            </a:solidFill>
          </a:ln>
        </p:spPr>
        <p:txBody>
          <a:bodyPr wrap="square" rtlCol="0">
            <a:spAutoFit/>
          </a:bodyPr>
          <a:lstStyle/>
          <a:p>
            <a:pPr algn="ctr">
              <a:lnSpc>
                <a:spcPts val="900"/>
              </a:lnSpc>
            </a:pPr>
            <a:r>
              <a:rPr kumimoji="1" lang="ja-JP" altLang="en-US" sz="1000" dirty="0">
                <a:latin typeface="Meiryo UI" panose="020B0604030504040204" pitchFamily="50" charset="-128"/>
                <a:ea typeface="Meiryo UI" panose="020B0604030504040204" pitchFamily="50" charset="-128"/>
              </a:rPr>
              <a:t>③積極的役割を担う</a:t>
            </a:r>
            <a:endParaRPr kumimoji="1" lang="en-US" altLang="ja-JP" sz="1000" dirty="0">
              <a:latin typeface="Meiryo UI" panose="020B0604030504040204" pitchFamily="50" charset="-128"/>
              <a:ea typeface="Meiryo UI" panose="020B0604030504040204" pitchFamily="50" charset="-128"/>
            </a:endParaRPr>
          </a:p>
          <a:p>
            <a:pPr algn="ctr">
              <a:lnSpc>
                <a:spcPts val="900"/>
              </a:lnSpc>
            </a:pPr>
            <a:r>
              <a:rPr kumimoji="1" lang="ja-JP" altLang="en-US" sz="1000" dirty="0">
                <a:latin typeface="Meiryo UI" panose="020B0604030504040204" pitchFamily="50" charset="-128"/>
                <a:ea typeface="Meiryo UI" panose="020B0604030504040204" pitchFamily="50" charset="-128"/>
              </a:rPr>
              <a:t>医療機関</a:t>
            </a:r>
            <a:endParaRPr kumimoji="1" lang="en-US" altLang="ja-JP" sz="1000" dirty="0">
              <a:latin typeface="Meiryo UI" panose="020B0604030504040204" pitchFamily="50" charset="-128"/>
              <a:ea typeface="Meiryo UI" panose="020B0604030504040204" pitchFamily="50" charset="-128"/>
            </a:endParaRPr>
          </a:p>
        </p:txBody>
      </p:sp>
      <p:sp>
        <p:nvSpPr>
          <p:cNvPr id="2" name="正方形/長方形 1"/>
          <p:cNvSpPr/>
          <p:nvPr/>
        </p:nvSpPr>
        <p:spPr>
          <a:xfrm>
            <a:off x="224094" y="4793429"/>
            <a:ext cx="180887" cy="620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要件</a:t>
            </a:r>
          </a:p>
        </p:txBody>
      </p:sp>
      <p:sp>
        <p:nvSpPr>
          <p:cNvPr id="55" name="正方形/長方形 54"/>
          <p:cNvSpPr/>
          <p:nvPr/>
        </p:nvSpPr>
        <p:spPr>
          <a:xfrm>
            <a:off x="239494" y="2749710"/>
            <a:ext cx="180887" cy="620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要件</a:t>
            </a:r>
          </a:p>
        </p:txBody>
      </p:sp>
      <p:sp>
        <p:nvSpPr>
          <p:cNvPr id="57" name="正方形/長方形 56">
            <a:extLst>
              <a:ext uri="{FF2B5EF4-FFF2-40B4-BE49-F238E27FC236}">
                <a16:creationId xmlns:a16="http://schemas.microsoft.com/office/drawing/2014/main" id="{225346C6-D167-C4E7-A4AD-0DFFA19DE964}"/>
              </a:ext>
            </a:extLst>
          </p:cNvPr>
          <p:cNvSpPr/>
          <p:nvPr/>
        </p:nvSpPr>
        <p:spPr>
          <a:xfrm>
            <a:off x="0" y="-7945"/>
            <a:ext cx="9144000" cy="317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bg1"/>
                </a:solidFill>
                <a:latin typeface="Meiryo UI" panose="020B0604030504040204" pitchFamily="50" charset="-128"/>
                <a:ea typeface="Meiryo UI" panose="020B0604030504040204" pitchFamily="50" charset="-128"/>
              </a:rPr>
              <a:t>【</a:t>
            </a:r>
            <a:r>
              <a:rPr kumimoji="1" lang="ja-JP" altLang="en-US" dirty="0" smtClean="0">
                <a:solidFill>
                  <a:schemeClr val="bg1"/>
                </a:solidFill>
                <a:latin typeface="Meiryo UI" panose="020B0604030504040204" pitchFamily="50" charset="-128"/>
                <a:ea typeface="Meiryo UI" panose="020B0604030504040204" pitchFamily="50" charset="-128"/>
              </a:rPr>
              <a:t>参考２</a:t>
            </a:r>
            <a:r>
              <a:rPr kumimoji="1" lang="en-US" altLang="ja-JP" dirty="0" smtClean="0">
                <a:solidFill>
                  <a:schemeClr val="bg1"/>
                </a:solidFill>
                <a:latin typeface="Meiryo UI" panose="020B0604030504040204" pitchFamily="50" charset="-128"/>
                <a:ea typeface="Meiryo UI" panose="020B0604030504040204" pitchFamily="50" charset="-128"/>
              </a:rPr>
              <a:t>】</a:t>
            </a:r>
            <a:r>
              <a:rPr kumimoji="1" lang="ja-JP" altLang="en-US" dirty="0" smtClean="0">
                <a:solidFill>
                  <a:schemeClr val="bg1"/>
                </a:solidFill>
                <a:latin typeface="Meiryo UI" panose="020B0604030504040204" pitchFamily="50" charset="-128"/>
                <a:ea typeface="Meiryo UI" panose="020B0604030504040204" pitchFamily="50" charset="-128"/>
              </a:rPr>
              <a:t>在宅</a:t>
            </a:r>
            <a:r>
              <a:rPr kumimoji="1" lang="ja-JP" altLang="en-US" dirty="0">
                <a:solidFill>
                  <a:schemeClr val="bg1"/>
                </a:solidFill>
                <a:latin typeface="Meiryo UI" panose="020B0604030504040204" pitchFamily="50" charset="-128"/>
                <a:ea typeface="Meiryo UI" panose="020B0604030504040204" pitchFamily="50" charset="-128"/>
              </a:rPr>
              <a:t>医療の体制構築にかかるイメージ図</a:t>
            </a:r>
            <a:r>
              <a:rPr kumimoji="1" lang="ja-JP" altLang="en-US" sz="2000" dirty="0"/>
              <a:t>　　　　</a:t>
            </a:r>
            <a:endParaRPr kumimoji="1" lang="en-US" altLang="ja-JP" sz="1050" dirty="0"/>
          </a:p>
        </p:txBody>
      </p:sp>
      <p:sp>
        <p:nvSpPr>
          <p:cNvPr id="8" name="正方形/長方形 7"/>
          <p:cNvSpPr/>
          <p:nvPr/>
        </p:nvSpPr>
        <p:spPr>
          <a:xfrm>
            <a:off x="54884" y="2540257"/>
            <a:ext cx="433704" cy="215444"/>
          </a:xfrm>
          <a:prstGeom prst="rect">
            <a:avLst/>
          </a:prstGeom>
        </p:spPr>
        <p:txBody>
          <a:bodyPr wrap="square">
            <a:spAutoFit/>
          </a:bodyPr>
          <a:lstStyle/>
          <a:p>
            <a:pPr algn="ctr"/>
            <a:r>
              <a:rPr lang="en-US" altLang="ja-JP" sz="800" dirty="0"/>
              <a:t>※</a:t>
            </a:r>
            <a:endParaRPr lang="ja-JP" altLang="en-US" sz="800" dirty="0"/>
          </a:p>
        </p:txBody>
      </p:sp>
      <p:sp>
        <p:nvSpPr>
          <p:cNvPr id="63" name="正方形/長方形 62"/>
          <p:cNvSpPr/>
          <p:nvPr/>
        </p:nvSpPr>
        <p:spPr>
          <a:xfrm>
            <a:off x="36403" y="4591993"/>
            <a:ext cx="433704" cy="215444"/>
          </a:xfrm>
          <a:prstGeom prst="rect">
            <a:avLst/>
          </a:prstGeom>
        </p:spPr>
        <p:txBody>
          <a:bodyPr wrap="square">
            <a:spAutoFit/>
          </a:bodyPr>
          <a:lstStyle/>
          <a:p>
            <a:pPr algn="ctr"/>
            <a:r>
              <a:rPr lang="en-US" altLang="ja-JP" sz="800" dirty="0"/>
              <a:t>※</a:t>
            </a:r>
            <a:endParaRPr lang="ja-JP" altLang="en-US" sz="800" dirty="0"/>
          </a:p>
        </p:txBody>
      </p:sp>
      <p:cxnSp>
        <p:nvCxnSpPr>
          <p:cNvPr id="33" name="直線コネクタ 32"/>
          <p:cNvCxnSpPr/>
          <p:nvPr/>
        </p:nvCxnSpPr>
        <p:spPr>
          <a:xfrm>
            <a:off x="4982118" y="1287224"/>
            <a:ext cx="0" cy="543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カギ線コネクタ 82"/>
          <p:cNvCxnSpPr/>
          <p:nvPr/>
        </p:nvCxnSpPr>
        <p:spPr>
          <a:xfrm rot="5400000" flipH="1" flipV="1">
            <a:off x="4283613" y="-1113631"/>
            <a:ext cx="273103" cy="616556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H="1" flipV="1">
            <a:off x="7509054" y="1830506"/>
            <a:ext cx="1" cy="330586"/>
          </a:xfrm>
          <a:prstGeom prst="line">
            <a:avLst/>
          </a:prstGeom>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B952E347-DC42-4CEF-89FA-FBDED58E6B83}"/>
              </a:ext>
            </a:extLst>
          </p:cNvPr>
          <p:cNvSpPr txBox="1"/>
          <p:nvPr/>
        </p:nvSpPr>
        <p:spPr>
          <a:xfrm>
            <a:off x="322003" y="1970431"/>
            <a:ext cx="3930671" cy="438582"/>
          </a:xfrm>
          <a:prstGeom prst="rect">
            <a:avLst/>
          </a:prstGeom>
          <a:solidFill>
            <a:srgbClr val="00B050"/>
          </a:solidFill>
        </p:spPr>
        <p:txBody>
          <a:bodyPr wrap="square" rtlCol="0" anchor="ctr">
            <a:spAutoFit/>
          </a:bodyPr>
          <a:lstStyle/>
          <a:p>
            <a:pPr eaLnBrk="0" fontAlgn="base" hangingPunct="0">
              <a:spcBef>
                <a:spcPct val="0"/>
              </a:spcBef>
              <a:spcAft>
                <a:spcPct val="0"/>
              </a:spcAft>
              <a:defRPr/>
            </a:pPr>
            <a:r>
              <a:rPr lang="ja-JP" altLang="en-US" sz="1200" b="1" dirty="0">
                <a:solidFill>
                  <a:srgbClr val="FFFFFF"/>
                </a:solidFill>
                <a:latin typeface="Meiryo UI" pitchFamily="50" charset="-128"/>
                <a:ea typeface="Meiryo UI" pitchFamily="50" charset="-128"/>
                <a:cs typeface="Meiryo UI" pitchFamily="50" charset="-128"/>
              </a:rPr>
              <a:t>②在宅医療の連携の拠点</a:t>
            </a:r>
            <a:endParaRPr lang="en-US" altLang="ja-JP" sz="1200" b="1" dirty="0">
              <a:solidFill>
                <a:srgbClr val="FFFFFF"/>
              </a:solidFill>
              <a:latin typeface="Meiryo UI" pitchFamily="50" charset="-128"/>
              <a:ea typeface="Meiryo UI" pitchFamily="50" charset="-128"/>
              <a:cs typeface="Meiryo UI" pitchFamily="50" charset="-128"/>
            </a:endParaRPr>
          </a:p>
          <a:p>
            <a:pPr lvl="0" eaLnBrk="0" fontAlgn="base" hangingPunct="0">
              <a:spcBef>
                <a:spcPct val="0"/>
              </a:spcBef>
              <a:spcAft>
                <a:spcPct val="0"/>
              </a:spcAft>
              <a:defRPr/>
            </a:pPr>
            <a:r>
              <a:rPr lang="ja-JP" altLang="en-US" sz="1050" b="1" dirty="0">
                <a:solidFill>
                  <a:srgbClr val="FFFFFF"/>
                </a:solidFill>
                <a:latin typeface="Meiryo UI" pitchFamily="50" charset="-128"/>
                <a:ea typeface="Meiryo UI" pitchFamily="50" charset="-128"/>
                <a:cs typeface="Meiryo UI" pitchFamily="50" charset="-128"/>
              </a:rPr>
              <a:t>　（例）市町村、保健所、地区医師会（診療所・病院）単位</a:t>
            </a:r>
            <a:r>
              <a:rPr lang="en-US" altLang="ja-JP" sz="1050" b="1" dirty="0">
                <a:solidFill>
                  <a:srgbClr val="FFFFFF"/>
                </a:solidFill>
                <a:latin typeface="Meiryo UI" pitchFamily="50" charset="-128"/>
                <a:ea typeface="Meiryo UI" pitchFamily="50" charset="-128"/>
                <a:cs typeface="Meiryo UI" pitchFamily="50" charset="-128"/>
              </a:rPr>
              <a:t> </a:t>
            </a:r>
            <a:r>
              <a:rPr lang="ja-JP" altLang="en-US" sz="1050" b="1" dirty="0">
                <a:solidFill>
                  <a:srgbClr val="FFFFFF"/>
                </a:solidFill>
                <a:latin typeface="Meiryo UI" pitchFamily="50" charset="-128"/>
                <a:ea typeface="Meiryo UI" pitchFamily="50" charset="-128"/>
                <a:cs typeface="Meiryo UI" pitchFamily="50" charset="-128"/>
              </a:rPr>
              <a:t>等</a:t>
            </a:r>
            <a:endParaRPr lang="en-US" altLang="ja-JP" sz="1050" b="1" dirty="0">
              <a:solidFill>
                <a:srgbClr val="FFFFFF"/>
              </a:solidFill>
              <a:latin typeface="Meiryo UI" pitchFamily="50" charset="-128"/>
              <a:ea typeface="Meiryo UI" pitchFamily="50" charset="-128"/>
              <a:cs typeface="Meiryo UI" pitchFamily="50" charset="-128"/>
            </a:endParaRPr>
          </a:p>
        </p:txBody>
      </p:sp>
      <p:sp>
        <p:nvSpPr>
          <p:cNvPr id="58" name="テキスト ボックス 57">
            <a:extLst>
              <a:ext uri="{FF2B5EF4-FFF2-40B4-BE49-F238E27FC236}">
                <a16:creationId xmlns:a16="http://schemas.microsoft.com/office/drawing/2014/main" id="{B952E347-DC42-4CEF-89FA-FBDED58E6B83}"/>
              </a:ext>
            </a:extLst>
          </p:cNvPr>
          <p:cNvSpPr txBox="1"/>
          <p:nvPr/>
        </p:nvSpPr>
        <p:spPr>
          <a:xfrm>
            <a:off x="6234854" y="1968915"/>
            <a:ext cx="2754264" cy="600164"/>
          </a:xfrm>
          <a:prstGeom prst="rect">
            <a:avLst/>
          </a:prstGeom>
          <a:solidFill>
            <a:srgbClr val="00B050"/>
          </a:solidFill>
        </p:spPr>
        <p:txBody>
          <a:bodyPr wrap="square" rtlCol="0" anchor="ctr">
            <a:spAutoFit/>
          </a:bodyPr>
          <a:lstStyle/>
          <a:p>
            <a:pPr eaLnBrk="0" fontAlgn="base" hangingPunct="0">
              <a:spcBef>
                <a:spcPct val="0"/>
              </a:spcBef>
              <a:spcAft>
                <a:spcPct val="0"/>
              </a:spcAft>
              <a:defRPr/>
            </a:pPr>
            <a:r>
              <a:rPr lang="ja-JP" altLang="en-US" sz="1200" b="1" dirty="0">
                <a:solidFill>
                  <a:srgbClr val="FFFFFF"/>
                </a:solidFill>
                <a:latin typeface="Meiryo UI" pitchFamily="50" charset="-128"/>
                <a:ea typeface="Meiryo UI" pitchFamily="50" charset="-128"/>
                <a:cs typeface="Meiryo UI" pitchFamily="50" charset="-128"/>
              </a:rPr>
              <a:t>②在宅医療の連携の拠点</a:t>
            </a:r>
            <a:endParaRPr lang="en-US" altLang="ja-JP" sz="1200" b="1" dirty="0">
              <a:solidFill>
                <a:srgbClr val="FFFFFF"/>
              </a:solidFill>
              <a:latin typeface="Meiryo UI" pitchFamily="50" charset="-128"/>
              <a:ea typeface="Meiryo UI" pitchFamily="50" charset="-128"/>
              <a:cs typeface="Meiryo UI" pitchFamily="50" charset="-128"/>
            </a:endParaRPr>
          </a:p>
          <a:p>
            <a:pPr eaLnBrk="0" fontAlgn="base" hangingPunct="0">
              <a:spcBef>
                <a:spcPct val="0"/>
              </a:spcBef>
              <a:spcAft>
                <a:spcPct val="0"/>
              </a:spcAft>
              <a:defRPr/>
            </a:pPr>
            <a:r>
              <a:rPr lang="ja-JP" altLang="en-US" sz="1050" b="1" dirty="0">
                <a:solidFill>
                  <a:srgbClr val="FFFFFF"/>
                </a:solidFill>
                <a:latin typeface="Meiryo UI" pitchFamily="50" charset="-128"/>
                <a:ea typeface="Meiryo UI" pitchFamily="50" charset="-128"/>
                <a:cs typeface="Meiryo UI" pitchFamily="50" charset="-128"/>
              </a:rPr>
              <a:t>　（例）市町村、保健所</a:t>
            </a:r>
            <a:endParaRPr lang="en-US" altLang="ja-JP" sz="1050" b="1" dirty="0">
              <a:solidFill>
                <a:srgbClr val="FFFFFF"/>
              </a:solidFill>
              <a:latin typeface="Meiryo UI" pitchFamily="50" charset="-128"/>
              <a:ea typeface="Meiryo UI" pitchFamily="50" charset="-128"/>
              <a:cs typeface="Meiryo UI" pitchFamily="50" charset="-128"/>
            </a:endParaRPr>
          </a:p>
          <a:p>
            <a:pPr eaLnBrk="0" fontAlgn="base" hangingPunct="0">
              <a:spcBef>
                <a:spcPct val="0"/>
              </a:spcBef>
              <a:spcAft>
                <a:spcPct val="0"/>
              </a:spcAft>
              <a:defRPr/>
            </a:pPr>
            <a:r>
              <a:rPr lang="ja-JP" altLang="en-US" sz="1050" b="1" dirty="0">
                <a:solidFill>
                  <a:srgbClr val="FFFFFF"/>
                </a:solidFill>
                <a:latin typeface="Meiryo UI" pitchFamily="50" charset="-128"/>
                <a:ea typeface="Meiryo UI" pitchFamily="50" charset="-128"/>
                <a:cs typeface="Meiryo UI" pitchFamily="50" charset="-128"/>
              </a:rPr>
              <a:t>　　　　　地区医師会（診療所・病院）単位</a:t>
            </a:r>
            <a:r>
              <a:rPr lang="en-US" altLang="ja-JP" sz="1050" b="1" dirty="0">
                <a:solidFill>
                  <a:srgbClr val="FFFFFF"/>
                </a:solidFill>
                <a:latin typeface="Meiryo UI" pitchFamily="50" charset="-128"/>
                <a:ea typeface="Meiryo UI" pitchFamily="50" charset="-128"/>
                <a:cs typeface="Meiryo UI" pitchFamily="50" charset="-128"/>
              </a:rPr>
              <a:t> </a:t>
            </a:r>
            <a:r>
              <a:rPr lang="ja-JP" altLang="en-US" sz="1050" b="1" dirty="0">
                <a:solidFill>
                  <a:srgbClr val="FFFFFF"/>
                </a:solidFill>
                <a:latin typeface="Meiryo UI" pitchFamily="50" charset="-128"/>
                <a:ea typeface="Meiryo UI" pitchFamily="50" charset="-128"/>
                <a:cs typeface="Meiryo UI" pitchFamily="50" charset="-128"/>
              </a:rPr>
              <a:t>等</a:t>
            </a:r>
            <a:endParaRPr lang="en-US" altLang="ja-JP" sz="1050" b="1" dirty="0">
              <a:solidFill>
                <a:srgbClr val="FFFFFF"/>
              </a:solidFill>
              <a:latin typeface="Meiryo UI" pitchFamily="50" charset="-128"/>
              <a:ea typeface="Meiryo UI" pitchFamily="50" charset="-128"/>
              <a:cs typeface="Meiryo UI" pitchFamily="50" charset="-128"/>
            </a:endParaRPr>
          </a:p>
        </p:txBody>
      </p:sp>
      <p:sp>
        <p:nvSpPr>
          <p:cNvPr id="59" name="角丸四角形吹き出し 58"/>
          <p:cNvSpPr/>
          <p:nvPr/>
        </p:nvSpPr>
        <p:spPr>
          <a:xfrm>
            <a:off x="1048871" y="838736"/>
            <a:ext cx="728050" cy="290043"/>
          </a:xfrm>
          <a:prstGeom prst="wedgeRoundRectCallout">
            <a:avLst>
              <a:gd name="adj1" fmla="val 98264"/>
              <a:gd name="adj2" fmla="val 2753"/>
              <a:gd name="adj3" fmla="val 16667"/>
            </a:avLst>
          </a:prstGeom>
          <a:ln cmpd="sng">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保健所</a:t>
            </a:r>
          </a:p>
        </p:txBody>
      </p:sp>
      <p:sp>
        <p:nvSpPr>
          <p:cNvPr id="60" name="角丸四角形吹き出し 59"/>
          <p:cNvSpPr/>
          <p:nvPr/>
        </p:nvSpPr>
        <p:spPr>
          <a:xfrm>
            <a:off x="131893" y="1318059"/>
            <a:ext cx="3027857" cy="464491"/>
          </a:xfrm>
          <a:prstGeom prst="wedgeRoundRectCallout">
            <a:avLst>
              <a:gd name="adj1" fmla="val -30209"/>
              <a:gd name="adj2" fmla="val 91779"/>
              <a:gd name="adj3" fmla="val 16667"/>
            </a:avLst>
          </a:prstGeom>
          <a:ln cmpd="sng">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病院、診療所、訪問看護事業所、</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地区医師会等関係団体、保健所、市町村等</a:t>
            </a:r>
          </a:p>
        </p:txBody>
      </p:sp>
      <p:sp>
        <p:nvSpPr>
          <p:cNvPr id="61" name="角丸四角形吹き出し 60"/>
          <p:cNvSpPr/>
          <p:nvPr/>
        </p:nvSpPr>
        <p:spPr>
          <a:xfrm>
            <a:off x="5242506" y="3292226"/>
            <a:ext cx="2699499" cy="464491"/>
          </a:xfrm>
          <a:prstGeom prst="wedgeRoundRectCallout">
            <a:avLst>
              <a:gd name="adj1" fmla="val -62069"/>
              <a:gd name="adj2" fmla="val 127463"/>
              <a:gd name="adj3" fmla="val 16667"/>
            </a:avLst>
          </a:prstGeom>
          <a:ln cmpd="sng">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機能強化型在宅療養支援診療所及び機能強化型在宅療養支援病院等</a:t>
            </a:r>
          </a:p>
        </p:txBody>
      </p:sp>
      <p:sp>
        <p:nvSpPr>
          <p:cNvPr id="4" name="楕円 3"/>
          <p:cNvSpPr/>
          <p:nvPr/>
        </p:nvSpPr>
        <p:spPr>
          <a:xfrm>
            <a:off x="715296" y="693223"/>
            <a:ext cx="697599" cy="198997"/>
          </a:xfrm>
          <a:prstGeom prst="ellipse">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想定</a:t>
            </a:r>
          </a:p>
        </p:txBody>
      </p:sp>
      <p:sp>
        <p:nvSpPr>
          <p:cNvPr id="64" name="楕円 63"/>
          <p:cNvSpPr/>
          <p:nvPr/>
        </p:nvSpPr>
        <p:spPr>
          <a:xfrm>
            <a:off x="139788" y="1173664"/>
            <a:ext cx="697599" cy="198997"/>
          </a:xfrm>
          <a:prstGeom prst="ellipse">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想定</a:t>
            </a:r>
          </a:p>
        </p:txBody>
      </p:sp>
      <p:sp>
        <p:nvSpPr>
          <p:cNvPr id="65" name="楕円 64"/>
          <p:cNvSpPr/>
          <p:nvPr/>
        </p:nvSpPr>
        <p:spPr>
          <a:xfrm>
            <a:off x="5070501" y="3128912"/>
            <a:ext cx="697599" cy="198997"/>
          </a:xfrm>
          <a:prstGeom prst="ellipse">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想定</a:t>
            </a:r>
          </a:p>
        </p:txBody>
      </p:sp>
      <p:sp>
        <p:nvSpPr>
          <p:cNvPr id="7" name="線吹き出し 1 (枠付き) 6"/>
          <p:cNvSpPr/>
          <p:nvPr/>
        </p:nvSpPr>
        <p:spPr>
          <a:xfrm>
            <a:off x="5391901" y="1336680"/>
            <a:ext cx="2654249" cy="405911"/>
          </a:xfrm>
          <a:prstGeom prst="borderCallout1">
            <a:avLst>
              <a:gd name="adj1" fmla="val 47700"/>
              <a:gd name="adj2" fmla="val -864"/>
              <a:gd name="adj3" fmla="val 66180"/>
              <a:gd name="adj4" fmla="val -13583"/>
            </a:avLst>
          </a:prstGeom>
          <a:noFill/>
          <a:ln w="2540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62" name="正方形/長方形 61"/>
          <p:cNvSpPr/>
          <p:nvPr/>
        </p:nvSpPr>
        <p:spPr>
          <a:xfrm>
            <a:off x="5370003" y="1328371"/>
            <a:ext cx="2654249" cy="430887"/>
          </a:xfrm>
          <a:prstGeom prst="rect">
            <a:avLst/>
          </a:prstGeom>
        </p:spPr>
        <p:txBody>
          <a:bodyPr wrap="square">
            <a:spAutoFit/>
          </a:bodyPr>
          <a:lstStyle/>
          <a:p>
            <a:pPr eaLnBrk="0" fontAlgn="base" hangingPunct="0">
              <a:spcBef>
                <a:spcPct val="0"/>
              </a:spcBef>
              <a:spcAft>
                <a:spcPct val="0"/>
              </a:spcAft>
              <a:defRPr/>
            </a:pPr>
            <a:r>
              <a:rPr lang="ja-JP" altLang="en-US" sz="1100" dirty="0">
                <a:latin typeface="Meiryo UI" pitchFamily="50" charset="-128"/>
                <a:ea typeface="Meiryo UI" pitchFamily="50" charset="-128"/>
                <a:cs typeface="Meiryo UI" pitchFamily="50" charset="-128"/>
              </a:rPr>
              <a:t>「連携の拠点」及び「積極的医療機関」や</a:t>
            </a:r>
            <a:endParaRPr lang="en-US" altLang="ja-JP" sz="1100" dirty="0">
              <a:latin typeface="Meiryo UI" pitchFamily="50" charset="-128"/>
              <a:ea typeface="Meiryo UI" pitchFamily="50" charset="-128"/>
              <a:cs typeface="Meiryo UI" pitchFamily="50" charset="-128"/>
            </a:endParaRPr>
          </a:p>
          <a:p>
            <a:pPr eaLnBrk="0" fontAlgn="base" hangingPunct="0">
              <a:spcBef>
                <a:spcPct val="0"/>
              </a:spcBef>
              <a:spcAft>
                <a:spcPct val="0"/>
              </a:spcAft>
              <a:defRPr/>
            </a:pPr>
            <a:r>
              <a:rPr lang="ja-JP" altLang="en-US" sz="1100" dirty="0">
                <a:latin typeface="Meiryo UI" pitchFamily="50" charset="-128"/>
                <a:ea typeface="Meiryo UI" pitchFamily="50" charset="-128"/>
                <a:cs typeface="Meiryo UI" pitchFamily="50" charset="-128"/>
              </a:rPr>
              <a:t>市町村との調整は、所管する保健所が実施</a:t>
            </a:r>
            <a:endParaRPr lang="en-US" altLang="ja-JP" sz="1100" dirty="0">
              <a:latin typeface="Meiryo UI" pitchFamily="50" charset="-128"/>
              <a:ea typeface="Meiryo UI" pitchFamily="50" charset="-128"/>
              <a:cs typeface="Meiryo UI" pitchFamily="50" charset="-128"/>
            </a:endParaRPr>
          </a:p>
        </p:txBody>
      </p:sp>
      <p:sp>
        <p:nvSpPr>
          <p:cNvPr id="66" name="テキスト ボックス 65"/>
          <p:cNvSpPr txBox="1"/>
          <p:nvPr/>
        </p:nvSpPr>
        <p:spPr>
          <a:xfrm>
            <a:off x="6864690" y="110993"/>
            <a:ext cx="2223024" cy="276999"/>
          </a:xfrm>
          <a:prstGeom prst="rect">
            <a:avLst/>
          </a:prstGeom>
          <a:solidFill>
            <a:schemeClr val="bg1"/>
          </a:solidFill>
          <a:ln>
            <a:solidFill>
              <a:schemeClr val="tx1"/>
            </a:solidFill>
          </a:ln>
        </p:spPr>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大阪府保健医療企画課作成</a:t>
            </a:r>
            <a:endParaRPr kumimoji="1" lang="ja-JP" altLang="en-US" sz="1200" dirty="0">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CA8A992A-6E89-43C3-B874-F24C3602FA20}"/>
              </a:ext>
            </a:extLst>
          </p:cNvPr>
          <p:cNvSpPr txBox="1"/>
          <p:nvPr/>
        </p:nvSpPr>
        <p:spPr>
          <a:xfrm>
            <a:off x="3534929" y="4064642"/>
            <a:ext cx="1373162" cy="323165"/>
          </a:xfrm>
          <a:prstGeom prst="rect">
            <a:avLst/>
          </a:prstGeom>
          <a:solidFill>
            <a:srgbClr val="FFFF00"/>
          </a:solidFill>
          <a:ln>
            <a:solidFill>
              <a:srgbClr val="002060"/>
            </a:solidFill>
          </a:ln>
        </p:spPr>
        <p:txBody>
          <a:bodyPr wrap="square" rtlCol="0">
            <a:spAutoFit/>
          </a:bodyPr>
          <a:lstStyle/>
          <a:p>
            <a:pPr algn="ctr">
              <a:lnSpc>
                <a:spcPts val="900"/>
              </a:lnSpc>
            </a:pPr>
            <a:r>
              <a:rPr kumimoji="1" lang="ja-JP" altLang="en-US" sz="1000" dirty="0">
                <a:latin typeface="Meiryo UI" panose="020B0604030504040204" pitchFamily="50" charset="-128"/>
                <a:ea typeface="Meiryo UI" panose="020B0604030504040204" pitchFamily="50" charset="-128"/>
              </a:rPr>
              <a:t>③積極的役割を担う</a:t>
            </a:r>
            <a:endParaRPr kumimoji="1" lang="en-US" altLang="ja-JP" sz="1000" dirty="0">
              <a:latin typeface="Meiryo UI" panose="020B0604030504040204" pitchFamily="50" charset="-128"/>
              <a:ea typeface="Meiryo UI" panose="020B0604030504040204" pitchFamily="50" charset="-128"/>
            </a:endParaRPr>
          </a:p>
          <a:p>
            <a:pPr algn="ctr">
              <a:lnSpc>
                <a:spcPts val="900"/>
              </a:lnSpc>
            </a:pPr>
            <a:r>
              <a:rPr kumimoji="1" lang="ja-JP" altLang="en-US" sz="1000" dirty="0">
                <a:latin typeface="Meiryo UI" panose="020B0604030504040204" pitchFamily="50" charset="-128"/>
                <a:ea typeface="Meiryo UI" panose="020B0604030504040204" pitchFamily="50" charset="-128"/>
              </a:rPr>
              <a:t>医療機関</a:t>
            </a:r>
            <a:endParaRPr kumimoji="1" lang="en-US" altLang="ja-JP" sz="10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CA8A992A-6E89-43C3-B874-F24C3602FA20}"/>
              </a:ext>
            </a:extLst>
          </p:cNvPr>
          <p:cNvSpPr txBox="1"/>
          <p:nvPr/>
        </p:nvSpPr>
        <p:spPr>
          <a:xfrm>
            <a:off x="2014165" y="4054643"/>
            <a:ext cx="1373162" cy="323165"/>
          </a:xfrm>
          <a:prstGeom prst="rect">
            <a:avLst/>
          </a:prstGeom>
          <a:solidFill>
            <a:srgbClr val="FFFF00"/>
          </a:solidFill>
          <a:ln>
            <a:solidFill>
              <a:srgbClr val="002060"/>
            </a:solidFill>
          </a:ln>
        </p:spPr>
        <p:txBody>
          <a:bodyPr wrap="square" rtlCol="0">
            <a:spAutoFit/>
          </a:bodyPr>
          <a:lstStyle/>
          <a:p>
            <a:pPr algn="ctr">
              <a:lnSpc>
                <a:spcPts val="900"/>
              </a:lnSpc>
            </a:pPr>
            <a:r>
              <a:rPr kumimoji="1" lang="ja-JP" altLang="en-US" sz="1000" dirty="0">
                <a:latin typeface="Meiryo UI" panose="020B0604030504040204" pitchFamily="50" charset="-128"/>
                <a:ea typeface="Meiryo UI" panose="020B0604030504040204" pitchFamily="50" charset="-128"/>
              </a:rPr>
              <a:t>③積極的役割を担う</a:t>
            </a:r>
            <a:endParaRPr kumimoji="1" lang="en-US" altLang="ja-JP" sz="1000" dirty="0">
              <a:latin typeface="Meiryo UI" panose="020B0604030504040204" pitchFamily="50" charset="-128"/>
              <a:ea typeface="Meiryo UI" panose="020B0604030504040204" pitchFamily="50" charset="-128"/>
            </a:endParaRPr>
          </a:p>
          <a:p>
            <a:pPr algn="ctr">
              <a:lnSpc>
                <a:spcPts val="900"/>
              </a:lnSpc>
            </a:pPr>
            <a:r>
              <a:rPr kumimoji="1" lang="ja-JP" altLang="en-US" sz="1000" dirty="0">
                <a:latin typeface="Meiryo UI" panose="020B0604030504040204" pitchFamily="50" charset="-128"/>
                <a:ea typeface="Meiryo UI" panose="020B0604030504040204" pitchFamily="50" charset="-128"/>
              </a:rPr>
              <a:t>医療機関</a:t>
            </a:r>
            <a:endParaRPr kumimoji="1"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7518454"/>
      </p:ext>
    </p:extLst>
  </p:cSld>
  <p:clrMapOvr>
    <a:masterClrMapping/>
  </p:clrMapOvr>
</p:sld>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3042</Words>
  <Application>Microsoft Office PowerPoint</Application>
  <PresentationFormat>画面に合わせる (4:3)</PresentationFormat>
  <Paragraphs>381</Paragraphs>
  <Slides>5</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Meiryo UI</vt:lpstr>
      <vt:lpstr>ＭＳ Ｐゴシック</vt:lpstr>
      <vt:lpstr>游ゴシック</vt:lpstr>
      <vt:lpstr>游ゴシック Light</vt:lpstr>
      <vt:lpstr>Arial</vt:lpstr>
      <vt:lpstr>Calibri</vt:lpstr>
      <vt:lpstr>Calibri Light</vt:lpstr>
      <vt:lpstr>Office テーマ</vt:lpstr>
      <vt:lpstr>第8次大阪府医療計画（在宅医療分野） 策定の考え方</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2023-02-16T09:06:06Z</dcterms:created>
  <dcterms:modified xsi:type="dcterms:W3CDTF">2023-08-25T05:55:35Z</dcterms:modified>
</cp:coreProperties>
</file>