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4" r:id="rId1"/>
  </p:sldMasterIdLst>
  <p:notesMasterIdLst>
    <p:notesMasterId r:id="rId4"/>
  </p:notesMasterIdLst>
  <p:handoutMasterIdLst>
    <p:handoutMasterId r:id="rId5"/>
  </p:handoutMasterIdLst>
  <p:sldIdLst>
    <p:sldId id="355" r:id="rId2"/>
    <p:sldId id="356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4AB7C03-DE73-476F-B3D7-4703B3167430}">
          <p14:sldIdLst>
            <p14:sldId id="355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1329" autoAdjust="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442" y="1080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621" cy="493237"/>
          </a:xfrm>
          <a:prstGeom prst="rect">
            <a:avLst/>
          </a:prstGeom>
        </p:spPr>
        <p:txBody>
          <a:bodyPr vert="horz" lIns="90618" tIns="45307" rIns="90618" bIns="453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5" y="0"/>
            <a:ext cx="2918621" cy="493237"/>
          </a:xfrm>
          <a:prstGeom prst="rect">
            <a:avLst/>
          </a:prstGeom>
        </p:spPr>
        <p:txBody>
          <a:bodyPr vert="horz" lIns="90618" tIns="45307" rIns="90618" bIns="45307" rtlCol="0"/>
          <a:lstStyle>
            <a:lvl1pPr algn="r">
              <a:defRPr sz="1200"/>
            </a:lvl1pPr>
          </a:lstStyle>
          <a:p>
            <a:fld id="{460BA497-4EC1-4667-AE57-0EBB5F62489D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501"/>
            <a:ext cx="2918621" cy="493236"/>
          </a:xfrm>
          <a:prstGeom prst="rect">
            <a:avLst/>
          </a:prstGeom>
        </p:spPr>
        <p:txBody>
          <a:bodyPr vert="horz" lIns="90618" tIns="45307" rIns="90618" bIns="453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5" y="9371501"/>
            <a:ext cx="2918621" cy="493236"/>
          </a:xfrm>
          <a:prstGeom prst="rect">
            <a:avLst/>
          </a:prstGeom>
        </p:spPr>
        <p:txBody>
          <a:bodyPr vert="horz" lIns="90618" tIns="45307" rIns="90618" bIns="45307" rtlCol="0" anchor="b"/>
          <a:lstStyle>
            <a:lvl1pPr algn="r">
              <a:defRPr sz="1200"/>
            </a:lvl1pPr>
          </a:lstStyle>
          <a:p>
            <a:fld id="{C497B0E9-B4F1-4D3D-A6FD-2106ACD8E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8127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621" cy="493237"/>
          </a:xfrm>
          <a:prstGeom prst="rect">
            <a:avLst/>
          </a:prstGeom>
        </p:spPr>
        <p:txBody>
          <a:bodyPr vert="horz" lIns="90618" tIns="45307" rIns="90618" bIns="453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5" y="0"/>
            <a:ext cx="2918621" cy="493237"/>
          </a:xfrm>
          <a:prstGeom prst="rect">
            <a:avLst/>
          </a:prstGeom>
        </p:spPr>
        <p:txBody>
          <a:bodyPr vert="horz" lIns="90618" tIns="45307" rIns="90618" bIns="45307" rtlCol="0"/>
          <a:lstStyle>
            <a:lvl1pPr algn="r">
              <a:defRPr sz="1200"/>
            </a:lvl1pPr>
          </a:lstStyle>
          <a:p>
            <a:fld id="{677E1747-4A11-4550-BAB0-931AD17A6FB0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8" tIns="45307" rIns="90618" bIns="453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18" tIns="45307" rIns="90618" bIns="453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501"/>
            <a:ext cx="2918621" cy="493236"/>
          </a:xfrm>
          <a:prstGeom prst="rect">
            <a:avLst/>
          </a:prstGeom>
        </p:spPr>
        <p:txBody>
          <a:bodyPr vert="horz" lIns="90618" tIns="45307" rIns="90618" bIns="453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5" y="9371501"/>
            <a:ext cx="2918621" cy="493236"/>
          </a:xfrm>
          <a:prstGeom prst="rect">
            <a:avLst/>
          </a:prstGeom>
        </p:spPr>
        <p:txBody>
          <a:bodyPr vert="horz" lIns="90618" tIns="45307" rIns="90618" bIns="45307" rtlCol="0" anchor="b"/>
          <a:lstStyle>
            <a:lvl1pPr algn="r">
              <a:defRPr sz="1200"/>
            </a:lvl1pPr>
          </a:lstStyle>
          <a:p>
            <a:fld id="{D5BAA6EB-CC0A-4E09-918D-7842A86AC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5691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29187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4062" y="4748136"/>
            <a:ext cx="5387645" cy="4689925"/>
          </a:xfrm>
          <a:prstGeom prst="rect">
            <a:avLst/>
          </a:prstGeom>
        </p:spPr>
        <p:txBody>
          <a:bodyPr lIns="92401" tIns="46200" rIns="92401" bIns="46200"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0F8284E-558B-4F71-AD97-5A019C7C3C5B}" type="datetime1">
              <a:rPr lang="ja-JP" altLang="en-US" smtClean="0"/>
              <a:t>2023/10/25</a:t>
            </a:fld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54FD0A-6D55-4D69-8FB2-9FBA750F654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579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29187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4062" y="4748136"/>
            <a:ext cx="5387645" cy="4689925"/>
          </a:xfrm>
          <a:prstGeom prst="rect">
            <a:avLst/>
          </a:prstGeom>
        </p:spPr>
        <p:txBody>
          <a:bodyPr lIns="92401" tIns="46200" rIns="92401" bIns="46200"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0F8284E-558B-4F71-AD97-5A019C7C3C5B}" type="datetime1">
              <a:rPr lang="ja-JP" altLang="en-US" smtClean="0"/>
              <a:t>2023/10/25</a:t>
            </a:fld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54FD0A-6D55-4D69-8FB2-9FBA750F654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858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3BAB-498A-49CC-B84A-8F6DC7243C46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04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F6CD-12F8-45D5-80E6-531A778AAE29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63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DDDEF-3C81-43CA-9514-6577B9D43A3A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46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9B22-05C1-43F5-892F-E9D94F34D80B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19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A284C-9757-4797-8112-D3AFFB3B9AB9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3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9C575-1EEB-4B02-8DF9-5D61E1E9B8ED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4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1A27-5FD4-435E-BC84-D393B4D41169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73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B16D-26A4-41A0-BA63-F89C1A21EE08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9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A226-A28A-4267-AB62-5B8367E9654D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43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E8B03-2211-4DF7-A7B1-5ECD37FFB2EA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63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E1AB-1E39-4B4D-A7EB-53F3B7A7DE7F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03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5E6E-A3C8-4B50-87AC-F3CFE0A9EC08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D7A6-B21C-4CC5-B909-7F83FE9B3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83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9520" y="1838118"/>
            <a:ext cx="3558384" cy="335028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１．平時からの人生会議（</a:t>
            </a:r>
            <a:r>
              <a:rPr kumimoji="0"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ACP)</a:t>
            </a:r>
            <a:endParaRPr kumimoji="0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13" descr="縦線 (反転)"/>
          <p:cNvSpPr>
            <a:spLocks noChangeArrowheads="1"/>
          </p:cNvSpPr>
          <p:nvPr/>
        </p:nvSpPr>
        <p:spPr bwMode="auto">
          <a:xfrm>
            <a:off x="1537018" y="2891616"/>
            <a:ext cx="4961771" cy="55629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本人・家族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　と　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かかりつけ医・訪問看護師・ケアマネ・施設従業員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等との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ACP</a:t>
            </a:r>
          </a:p>
        </p:txBody>
      </p:sp>
      <p:sp>
        <p:nvSpPr>
          <p:cNvPr id="35" name="Rectangle 13" descr="縦線 (反転)"/>
          <p:cNvSpPr>
            <a:spLocks noChangeArrowheads="1"/>
          </p:cNvSpPr>
          <p:nvPr/>
        </p:nvSpPr>
        <p:spPr bwMode="auto">
          <a:xfrm>
            <a:off x="1596337" y="2347724"/>
            <a:ext cx="4682045" cy="349003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在宅療養開始・施設等入居時　／　容態変化時　／その他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826" y="594824"/>
            <a:ext cx="8979031" cy="78483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00" dirty="0"/>
              <a:t>第８次大阪府医療計画では、人生会議（</a:t>
            </a:r>
            <a:r>
              <a:rPr lang="en-US" altLang="ja-JP" sz="1500" dirty="0"/>
              <a:t>ACP</a:t>
            </a:r>
            <a:r>
              <a:rPr lang="ja-JP" altLang="en-US" sz="1500" dirty="0"/>
              <a:t>）を踏まえた高齢者の救急医療について、医療関係者のみならず、福祉関係者や消防関係者等の間で意見交換を行い、心肺蘇生を望まない心肺停止患者の意思を尊重した</a:t>
            </a:r>
            <a:endParaRPr lang="en-US" altLang="ja-JP" sz="1500" dirty="0"/>
          </a:p>
          <a:p>
            <a:r>
              <a:rPr lang="ja-JP" altLang="en-US" sz="1500" dirty="0"/>
              <a:t>取組を進めることとしています。具体的な取組について検討するにあたり、皆さまのご意見をお聞かせください。</a:t>
            </a:r>
            <a:endParaRPr lang="en-US" altLang="ja-JP" sz="1500" dirty="0"/>
          </a:p>
        </p:txBody>
      </p:sp>
      <p:sp>
        <p:nvSpPr>
          <p:cNvPr id="45" name="タイトル 1"/>
          <p:cNvSpPr>
            <a:spLocks noGrp="1"/>
          </p:cNvSpPr>
          <p:nvPr>
            <p:ph type="title"/>
          </p:nvPr>
        </p:nvSpPr>
        <p:spPr>
          <a:xfrm>
            <a:off x="-8424" y="13647"/>
            <a:ext cx="9152423" cy="441053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+mj-ea"/>
                <a:cs typeface="Meiryo UI" panose="020B0604030504040204" pitchFamily="50" charset="-128"/>
              </a:rPr>
              <a:t>高齢者救急と</a:t>
            </a:r>
            <a:r>
              <a:rPr lang="en-US" altLang="ja-JP" sz="2800" dirty="0">
                <a:solidFill>
                  <a:schemeClr val="bg1"/>
                </a:solidFill>
                <a:latin typeface="+mj-ea"/>
                <a:cs typeface="Meiryo UI" panose="020B0604030504040204" pitchFamily="50" charset="-128"/>
              </a:rPr>
              <a:t>ACP</a:t>
            </a:r>
            <a:r>
              <a:rPr lang="ja-JP" altLang="en-US" sz="2800" dirty="0">
                <a:solidFill>
                  <a:schemeClr val="bg1"/>
                </a:solidFill>
                <a:latin typeface="+mj-ea"/>
                <a:cs typeface="Meiryo UI" panose="020B0604030504040204" pitchFamily="50" charset="-128"/>
              </a:rPr>
              <a:t>に係る意見交換</a:t>
            </a:r>
            <a:endParaRPr lang="en-US" altLang="ja-JP" sz="2800" dirty="0">
              <a:solidFill>
                <a:schemeClr val="bg1"/>
              </a:solidFill>
              <a:latin typeface="+mj-ea"/>
              <a:cs typeface="Meiryo UI" panose="020B0604030504040204" pitchFamily="50" charset="-128"/>
            </a:endParaRPr>
          </a:p>
        </p:txBody>
      </p:sp>
      <p:sp>
        <p:nvSpPr>
          <p:cNvPr id="69" name="角丸四角形 4">
            <a:extLst>
              <a:ext uri="{FF2B5EF4-FFF2-40B4-BE49-F238E27FC236}">
                <a16:creationId xmlns:a16="http://schemas.microsoft.com/office/drawing/2014/main" id="{2BF753F1-91BC-4511-9868-FFB38E4764B6}"/>
              </a:ext>
            </a:extLst>
          </p:cNvPr>
          <p:cNvSpPr/>
          <p:nvPr/>
        </p:nvSpPr>
        <p:spPr bwMode="auto">
          <a:xfrm>
            <a:off x="7380312" y="136360"/>
            <a:ext cx="1607405" cy="266613"/>
          </a:xfrm>
          <a:prstGeom prst="round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参考資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料３－１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Rectangle 13" descr="縦線 (反転)">
            <a:extLst>
              <a:ext uri="{FF2B5EF4-FFF2-40B4-BE49-F238E27FC236}">
                <a16:creationId xmlns:a16="http://schemas.microsoft.com/office/drawing/2014/main" id="{1065D05F-3DE8-4FF1-BBC7-F72EA536A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20" y="2260838"/>
            <a:ext cx="1398144" cy="42654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＜想定場面＞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Rectangle 13" descr="縦線 (反転)">
            <a:extLst>
              <a:ext uri="{FF2B5EF4-FFF2-40B4-BE49-F238E27FC236}">
                <a16:creationId xmlns:a16="http://schemas.microsoft.com/office/drawing/2014/main" id="{65E2C906-C048-4C52-8A25-3BD3C748F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937" y="3405850"/>
            <a:ext cx="7252343" cy="19583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様式（八王子</a:t>
            </a:r>
            <a:r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サンプル）等に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基づき、本人・家族等の意思を確認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（かかりつけ医が署名）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原紙をかかりつけ医が保管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在宅・施設等と共有（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の活用やコピーの共有）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在宅の場合は、第三者が目に付くところに提示するなど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Rectangle 13" descr="縦線 (反転)">
            <a:extLst>
              <a:ext uri="{FF2B5EF4-FFF2-40B4-BE49-F238E27FC236}">
                <a16:creationId xmlns:a16="http://schemas.microsoft.com/office/drawing/2014/main" id="{D49DBF05-8C84-4700-9245-FD2B3138C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68" y="2956046"/>
            <a:ext cx="1398144" cy="42654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＜運用事例＞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942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64968" y="155253"/>
            <a:ext cx="3558384" cy="335028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２．急変時の対応</a:t>
            </a:r>
          </a:p>
        </p:txBody>
      </p:sp>
      <p:sp>
        <p:nvSpPr>
          <p:cNvPr id="22" name="Rectangle 13" descr="縦線 (反転)"/>
          <p:cNvSpPr>
            <a:spLocks noChangeArrowheads="1"/>
          </p:cNvSpPr>
          <p:nvPr/>
        </p:nvSpPr>
        <p:spPr bwMode="auto">
          <a:xfrm>
            <a:off x="3875082" y="75023"/>
            <a:ext cx="4961771" cy="55629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在宅又は施設等において、患者の容態が急変し、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意識がない状態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Rectangle 13" descr="縦線 (反転)">
            <a:extLst>
              <a:ext uri="{FF2B5EF4-FFF2-40B4-BE49-F238E27FC236}">
                <a16:creationId xmlns:a16="http://schemas.microsoft.com/office/drawing/2014/main" id="{65E2C906-C048-4C52-8A25-3BD3C748F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242" y="495994"/>
            <a:ext cx="7252343" cy="398233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家族等がかかりつけ医に連絡し指示を仰ぐ　又は　救急要請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（以下、救急要請がなされた場合）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救急隊が心肺停止状態であることを確認　かつ　本人の意思（様式）を確認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心肺蘇生を望まないことが明記されている場合、かかりつけ医に連絡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（かかりつけ医と連絡がつけば）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かかりつけ医の指示のもと、救急隊が対応の方針に基づき、搬送しないことを判断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方針がない、又は、搬送する方針の場合は、病院へ搬送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病院において、様式を確認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0" hangingPunct="0"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心肺蘇生を望まないこと等、本人の意思に沿った措置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F749ABF-4916-4359-84FC-BED6FEBA01B2}"/>
              </a:ext>
            </a:extLst>
          </p:cNvPr>
          <p:cNvSpPr txBox="1"/>
          <p:nvPr/>
        </p:nvSpPr>
        <p:spPr>
          <a:xfrm>
            <a:off x="213747" y="4899299"/>
            <a:ext cx="8822749" cy="1169551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　○　かかりつけ医や訪問看護師が本人・家族等の意思を確認する場合の課題はなにか。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　○　かかりつけ医が上記の取組みを消防と連携し、実施する場合の課題はなにか。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　○　病院が上記の取組みを実施する場合の課題はなにか。</a:t>
            </a:r>
            <a:endParaRPr lang="en-US" altLang="ja-JP" sz="1400" dirty="0"/>
          </a:p>
        </p:txBody>
      </p:sp>
      <p:sp>
        <p:nvSpPr>
          <p:cNvPr id="74" name="Rectangle 13" descr="縦線 (反転)">
            <a:extLst>
              <a:ext uri="{FF2B5EF4-FFF2-40B4-BE49-F238E27FC236}">
                <a16:creationId xmlns:a16="http://schemas.microsoft.com/office/drawing/2014/main" id="{B70242DD-0259-493F-950E-1A60D3081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03" y="4489592"/>
            <a:ext cx="2246792" cy="42654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＜意見交換したい内容＞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Rectangle 13" descr="縦線 (反転)">
            <a:extLst>
              <a:ext uri="{FF2B5EF4-FFF2-40B4-BE49-F238E27FC236}">
                <a16:creationId xmlns:a16="http://schemas.microsoft.com/office/drawing/2014/main" id="{D49DBF05-8C84-4700-9245-FD2B3138C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07" y="675199"/>
            <a:ext cx="1549620" cy="567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10800" bIns="10800" anchor="ctr" anchorCtr="0"/>
          <a:lstStyle/>
          <a:p>
            <a:pPr eaLnBrk="0" hangingPunct="0"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＜運用イメージ＞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99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774</Words>
  <Application>Microsoft Office PowerPoint</Application>
  <PresentationFormat>画面に合わせる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高齢者救急とACPに係る意見交換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2023-10-25T01:06:54Z</dcterms:modified>
</cp:coreProperties>
</file>