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84" r:id="rId1"/>
  </p:sldMasterIdLst>
  <p:notesMasterIdLst>
    <p:notesMasterId r:id="rId6"/>
  </p:notesMasterIdLst>
  <p:handoutMasterIdLst>
    <p:handoutMasterId r:id="rId7"/>
  </p:handoutMasterIdLst>
  <p:sldIdLst>
    <p:sldId id="322" r:id="rId2"/>
    <p:sldId id="337" r:id="rId3"/>
    <p:sldId id="352" r:id="rId4"/>
    <p:sldId id="353"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4AB7C03-DE73-476F-B3D7-4703B3167430}">
          <p14:sldIdLst>
            <p14:sldId id="322"/>
            <p14:sldId id="337"/>
            <p14:sldId id="352"/>
            <p14:sldId id="35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1329" autoAdjust="0"/>
  </p:normalViewPr>
  <p:slideViewPr>
    <p:cSldViewPr>
      <p:cViewPr varScale="1">
        <p:scale>
          <a:sx n="58" d="100"/>
          <a:sy n="58" d="100"/>
        </p:scale>
        <p:origin x="1746" y="84"/>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p:cViewPr>
        <p:scale>
          <a:sx n="75" d="100"/>
          <a:sy n="75" d="100"/>
        </p:scale>
        <p:origin x="-2442" y="108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0"/>
            <a:ext cx="2949575" cy="496888"/>
          </a:xfrm>
          <a:prstGeom prst="rect">
            <a:avLst/>
          </a:prstGeom>
        </p:spPr>
        <p:txBody>
          <a:bodyPr vert="horz" lIns="91413" tIns="45705" rIns="91413" bIns="45705" rtlCol="0"/>
          <a:lstStyle>
            <a:lvl1pPr algn="r">
              <a:defRPr sz="1200"/>
            </a:lvl1pPr>
          </a:lstStyle>
          <a:p>
            <a:fld id="{460BA497-4EC1-4667-AE57-0EBB5F62489D}" type="datetimeFigureOut">
              <a:rPr kumimoji="1" lang="ja-JP" altLang="en-US" smtClean="0"/>
              <a:t>2023/11/2</a:t>
            </a:fld>
            <a:endParaRPr kumimoji="1" lang="ja-JP" altLang="en-US"/>
          </a:p>
        </p:txBody>
      </p:sp>
      <p:sp>
        <p:nvSpPr>
          <p:cNvPr id="4" name="フッター プレースホルダー 3"/>
          <p:cNvSpPr>
            <a:spLocks noGrp="1"/>
          </p:cNvSpPr>
          <p:nvPr>
            <p:ph type="ftr" sz="quarter" idx="2"/>
          </p:nvPr>
        </p:nvSpPr>
        <p:spPr>
          <a:xfrm>
            <a:off x="3" y="9440863"/>
            <a:ext cx="2949575" cy="496887"/>
          </a:xfrm>
          <a:prstGeom prst="rect">
            <a:avLst/>
          </a:prstGeom>
        </p:spPr>
        <p:txBody>
          <a:bodyPr vert="horz" lIns="91413" tIns="45705" rIns="9141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3"/>
            <a:ext cx="2949575" cy="496887"/>
          </a:xfrm>
          <a:prstGeom prst="rect">
            <a:avLst/>
          </a:prstGeom>
        </p:spPr>
        <p:txBody>
          <a:bodyPr vert="horz" lIns="91413" tIns="45705" rIns="91413" bIns="45705" rtlCol="0" anchor="b"/>
          <a:lstStyle>
            <a:lvl1pPr algn="r">
              <a:defRPr sz="1200"/>
            </a:lvl1pPr>
          </a:lstStyle>
          <a:p>
            <a:fld id="{C497B0E9-B4F1-4D3D-A6FD-2106ACD8E67D}" type="slidenum">
              <a:rPr kumimoji="1" lang="ja-JP" altLang="en-US" smtClean="0"/>
              <a:t>‹#›</a:t>
            </a:fld>
            <a:endParaRPr kumimoji="1" lang="ja-JP" altLang="en-US"/>
          </a:p>
        </p:txBody>
      </p:sp>
    </p:spTree>
    <p:extLst>
      <p:ext uri="{BB962C8B-B14F-4D97-AF65-F5344CB8AC3E}">
        <p14:creationId xmlns:p14="http://schemas.microsoft.com/office/powerpoint/2010/main" val="1985812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0"/>
            <a:ext cx="2949575" cy="496888"/>
          </a:xfrm>
          <a:prstGeom prst="rect">
            <a:avLst/>
          </a:prstGeom>
        </p:spPr>
        <p:txBody>
          <a:bodyPr vert="horz" lIns="91413" tIns="45705" rIns="91413" bIns="45705" rtlCol="0"/>
          <a:lstStyle>
            <a:lvl1pPr algn="r">
              <a:defRPr sz="1200"/>
            </a:lvl1pPr>
          </a:lstStyle>
          <a:p>
            <a:fld id="{677E1747-4A11-4550-BAB0-931AD17A6FB0}" type="datetimeFigureOut">
              <a:rPr kumimoji="1" lang="ja-JP" altLang="en-US" smtClean="0"/>
              <a:t>2023/11/2</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3" tIns="45705" rIns="9141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13" tIns="45705" rIns="9141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6887"/>
          </a:xfrm>
          <a:prstGeom prst="rect">
            <a:avLst/>
          </a:prstGeom>
        </p:spPr>
        <p:txBody>
          <a:bodyPr vert="horz" lIns="91413" tIns="45705" rIns="9141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6887"/>
          </a:xfrm>
          <a:prstGeom prst="rect">
            <a:avLst/>
          </a:prstGeom>
        </p:spPr>
        <p:txBody>
          <a:bodyPr vert="horz" lIns="91413" tIns="45705" rIns="91413" bIns="45705" rtlCol="0" anchor="b"/>
          <a:lstStyle>
            <a:lvl1pPr algn="r">
              <a:defRPr sz="1200"/>
            </a:lvl1pPr>
          </a:lstStyle>
          <a:p>
            <a:fld id="{D5BAA6EB-CC0A-4E09-918D-7842A86ACC75}" type="slidenum">
              <a:rPr kumimoji="1" lang="ja-JP" altLang="en-US" smtClean="0"/>
              <a:t>‹#›</a:t>
            </a:fld>
            <a:endParaRPr kumimoji="1" lang="ja-JP" altLang="en-US"/>
          </a:p>
        </p:txBody>
      </p:sp>
    </p:spTree>
    <p:extLst>
      <p:ext uri="{BB962C8B-B14F-4D97-AF65-F5344CB8AC3E}">
        <p14:creationId xmlns:p14="http://schemas.microsoft.com/office/powerpoint/2010/main" val="4167569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4088" y="720725"/>
            <a:ext cx="4968875" cy="3725863"/>
          </a:xfrm>
        </p:spPr>
      </p:sp>
      <p:sp>
        <p:nvSpPr>
          <p:cNvPr id="3" name="ノート プレースホルダー 2"/>
          <p:cNvSpPr>
            <a:spLocks noGrp="1"/>
          </p:cNvSpPr>
          <p:nvPr>
            <p:ph type="body" idx="1"/>
          </p:nvPr>
        </p:nvSpPr>
        <p:spPr/>
        <p:txBody>
          <a:bodyPr/>
          <a:lstStyle/>
          <a:p>
            <a:endParaRPr kumimoji="1" lang="en-US" altLang="ja-JP"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1</a:t>
            </a:fld>
            <a:endParaRPr kumimoji="1" lang="ja-JP" altLang="en-US"/>
          </a:p>
        </p:txBody>
      </p:sp>
    </p:spTree>
    <p:extLst>
      <p:ext uri="{BB962C8B-B14F-4D97-AF65-F5344CB8AC3E}">
        <p14:creationId xmlns:p14="http://schemas.microsoft.com/office/powerpoint/2010/main" val="64100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2</a:t>
            </a:fld>
            <a:endParaRPr kumimoji="1" lang="ja-JP" altLang="en-US"/>
          </a:p>
        </p:txBody>
      </p:sp>
    </p:spTree>
    <p:extLst>
      <p:ext uri="{BB962C8B-B14F-4D97-AF65-F5344CB8AC3E}">
        <p14:creationId xmlns:p14="http://schemas.microsoft.com/office/powerpoint/2010/main" val="1982667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6"/>
            <a:ext cx="5445125" cy="4928964"/>
          </a:xfrm>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3</a:t>
            </a:fld>
            <a:endParaRPr kumimoji="1" lang="ja-JP" altLang="en-US"/>
          </a:p>
        </p:txBody>
      </p:sp>
    </p:spTree>
    <p:extLst>
      <p:ext uri="{BB962C8B-B14F-4D97-AF65-F5344CB8AC3E}">
        <p14:creationId xmlns:p14="http://schemas.microsoft.com/office/powerpoint/2010/main" val="414430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a:xfrm>
            <a:off x="681211" y="4783279"/>
            <a:ext cx="5444784" cy="4724637"/>
          </a:xfrm>
          <a:prstGeom prst="rect">
            <a:avLst/>
          </a:prstGeom>
        </p:spPr>
        <p:txBody>
          <a:bodyPr lIns="93212" tIns="46605" rIns="93212" bIns="46605"/>
          <a:lstStyle/>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日付プレースホルダー 3"/>
          <p:cNvSpPr>
            <a:spLocks noGrp="1"/>
          </p:cNvSpPr>
          <p:nvPr>
            <p:ph type="dt" idx="10"/>
          </p:nvPr>
        </p:nvSpPr>
        <p:spPr/>
        <p:txBody>
          <a:bodyPr/>
          <a:lstStyle/>
          <a:p>
            <a:pPr>
              <a:defRPr/>
            </a:pPr>
            <a:fld id="{70F8284E-558B-4F71-AD97-5A019C7C3C5B}" type="datetime1">
              <a:rPr lang="ja-JP" altLang="en-US" smtClean="0"/>
              <a:t>2023/11/2</a:t>
            </a:fld>
            <a:endParaRPr lang="ja-JP" altLang="en-US"/>
          </a:p>
        </p:txBody>
      </p:sp>
    </p:spTree>
    <p:extLst>
      <p:ext uri="{BB962C8B-B14F-4D97-AF65-F5344CB8AC3E}">
        <p14:creationId xmlns:p14="http://schemas.microsoft.com/office/powerpoint/2010/main" val="3937637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28F3BAB-498A-49CC-B84A-8F6DC7243C46}" type="datetime1">
              <a:rPr kumimoji="1" lang="ja-JP" altLang="en-US" smtClean="0"/>
              <a:t>2023/11/2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640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82F6CD-12F8-45D5-80E6-531A778AAE29}" type="datetime1">
              <a:rPr kumimoji="1" lang="ja-JP" altLang="en-US" smtClean="0"/>
              <a:t>2023/11/2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7776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18DDDEF-3C81-43CA-9514-6577B9D43A3A}" type="datetime1">
              <a:rPr kumimoji="1" lang="ja-JP" altLang="en-US" smtClean="0"/>
              <a:t>2023/11/2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4764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FE9B22-05C1-43F5-892F-E9D94F34D80B}" type="datetime1">
              <a:rPr kumimoji="1" lang="ja-JP" altLang="en-US" smtClean="0"/>
              <a:t>2023/11/2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381919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07A284C-9757-4797-8112-D3AFFB3B9AB9}" type="datetime1">
              <a:rPr kumimoji="1" lang="ja-JP" altLang="en-US" smtClean="0"/>
              <a:t>2023/11/2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31493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8B9C575-1EEB-4B02-8DF9-5D61E1E9B8ED}" type="datetime1">
              <a:rPr kumimoji="1" lang="ja-JP" altLang="en-US" smtClean="0"/>
              <a:t>2023/11/2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65564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B7A1A27-5FD4-435E-BC84-D393B4D41169}" type="datetime1">
              <a:rPr kumimoji="1" lang="ja-JP" altLang="en-US" smtClean="0"/>
              <a:t>2023/11/2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2377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BD1B16D-26A4-41A0-BA63-F89C1A21EE08}" type="datetime1">
              <a:rPr kumimoji="1" lang="ja-JP" altLang="en-US" smtClean="0"/>
              <a:t>2023/11/2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3949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9BA226-A28A-4267-AB62-5B8367E9654D}" type="datetime1">
              <a:rPr kumimoji="1" lang="ja-JP" altLang="en-US" smtClean="0"/>
              <a:t>2023/11/2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92543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78E8B03-2211-4DF7-A7B1-5ECD37FFB2EA}" type="datetime1">
              <a:rPr kumimoji="1" lang="ja-JP" altLang="en-US" smtClean="0"/>
              <a:t>2023/11/2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90363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3FAE1AB-1E39-4B4D-A7EB-53F3B7A7DE7F}" type="datetime1">
              <a:rPr kumimoji="1" lang="ja-JP" altLang="en-US" smtClean="0"/>
              <a:t>2023/11/2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8930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5E6E-A3C8-4B50-87AC-F3CFE0A9EC08}" type="datetime1">
              <a:rPr kumimoji="1" lang="ja-JP" altLang="en-US" smtClean="0"/>
              <a:t>2023/11/2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527832043"/>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412776"/>
            <a:ext cx="8229600" cy="4536504"/>
          </a:xfrm>
        </p:spPr>
        <p:txBody>
          <a:bodyPr>
            <a:normAutofit/>
          </a:bodyPr>
          <a:lstStyle/>
          <a:p>
            <a:pPr marL="0" indent="0"/>
            <a:br>
              <a:rPr kumimoji="1" lang="en-US" altLang="ja-JP" sz="3600" u="sng" dirty="0"/>
            </a:br>
            <a:r>
              <a:rPr kumimoji="1" lang="ja-JP" altLang="en-US" sz="4000" b="1" u="sng" dirty="0">
                <a:latin typeface="Meiryo UI" panose="020B0604030504040204" pitchFamily="50" charset="-128"/>
                <a:ea typeface="Meiryo UI" panose="020B0604030504040204" pitchFamily="50" charset="-128"/>
                <a:cs typeface="Meiryo UI" panose="020B0604030504040204" pitchFamily="50" charset="-128"/>
              </a:rPr>
              <a:t>地域医療介護総合確保基金</a:t>
            </a:r>
            <a:br>
              <a:rPr kumimoji="1"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4000" b="1" u="sng" dirty="0">
                <a:latin typeface="Meiryo UI" panose="020B0604030504040204" pitchFamily="50" charset="-128"/>
                <a:ea typeface="Meiryo UI" panose="020B0604030504040204" pitchFamily="50" charset="-128"/>
                <a:cs typeface="Meiryo UI" panose="020B0604030504040204" pitchFamily="50" charset="-128"/>
              </a:rPr>
              <a:t>（医療分）</a:t>
            </a:r>
            <a:r>
              <a:rPr lang="ja-JP" altLang="en-US" sz="4000" b="1" u="sng" dirty="0">
                <a:latin typeface="Meiryo UI" panose="020B0604030504040204" pitchFamily="50" charset="-128"/>
                <a:ea typeface="Meiryo UI" panose="020B0604030504040204" pitchFamily="50" charset="-128"/>
                <a:cs typeface="Meiryo UI" panose="020B0604030504040204" pitchFamily="50" charset="-128"/>
              </a:rPr>
              <a:t>について</a:t>
            </a:r>
            <a:b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br>
            <a:br>
              <a:rPr lang="en-US" altLang="ja-JP" sz="3600" b="1" dirty="0">
                <a:latin typeface="Meiryo UI" panose="020B0604030504040204" pitchFamily="50" charset="-128"/>
                <a:ea typeface="Meiryo UI" panose="020B0604030504040204" pitchFamily="50" charset="-128"/>
                <a:cs typeface="Meiryo UI" panose="020B0604030504040204" pitchFamily="50" charset="-128"/>
              </a:rPr>
            </a:br>
            <a:br>
              <a:rPr kumimoji="1" lang="en-US" altLang="ja-JP" sz="3600" dirty="0">
                <a:latin typeface="Meiryo UI" panose="020B0604030504040204" pitchFamily="50" charset="-128"/>
                <a:ea typeface="Meiryo UI" panose="020B0604030504040204" pitchFamily="50" charset="-128"/>
                <a:cs typeface="Meiryo UI" panose="020B0604030504040204" pitchFamily="50" charset="-128"/>
              </a:rPr>
            </a:br>
            <a:b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a:latin typeface="Meiryo UI" panose="020B0604030504040204" pitchFamily="50" charset="-128"/>
                <a:ea typeface="Meiryo UI" panose="020B0604030504040204" pitchFamily="50" charset="-128"/>
                <a:cs typeface="Meiryo UI" panose="020B0604030504040204" pitchFamily="50" charset="-128"/>
              </a:rPr>
              <a:t>保健医療企画課</a:t>
            </a:r>
            <a:b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a:latin typeface="Meiryo UI" panose="020B0604030504040204" pitchFamily="50" charset="-128"/>
                <a:ea typeface="Meiryo UI" panose="020B0604030504040204" pitchFamily="50" charset="-128"/>
                <a:cs typeface="Meiryo UI" panose="020B0604030504040204" pitchFamily="50" charset="-128"/>
              </a:rPr>
              <a:t>在宅医療推進グループ</a:t>
            </a:r>
            <a:br>
              <a:rPr kumimoji="1" lang="en-US" altLang="ja-JP" sz="3100" dirty="0">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7429750" y="636533"/>
            <a:ext cx="1223412" cy="507831"/>
          </a:xfrm>
          <a:prstGeom prst="rect">
            <a:avLst/>
          </a:prstGeom>
          <a:ln>
            <a:solidFill>
              <a:schemeClr val="accent1"/>
            </a:solidFill>
          </a:ln>
        </p:spPr>
        <p:txBody>
          <a:bodyPr wrap="none">
            <a:spAutoFit/>
          </a:bodyPr>
          <a:lstStyle/>
          <a:p>
            <a:r>
              <a:rPr lang="ja-JP" altLang="en-US" sz="2700" dirty="0">
                <a:latin typeface="Meiryo UI" panose="020B0604030504040204" pitchFamily="50" charset="-128"/>
                <a:ea typeface="Meiryo UI" panose="020B0604030504040204" pitchFamily="50" charset="-128"/>
                <a:cs typeface="Meiryo UI" panose="020B0604030504040204" pitchFamily="50" charset="-128"/>
              </a:rPr>
              <a:t>資料４</a:t>
            </a:r>
          </a:p>
        </p:txBody>
      </p:sp>
    </p:spTree>
    <p:extLst>
      <p:ext uri="{BB962C8B-B14F-4D97-AF65-F5344CB8AC3E}">
        <p14:creationId xmlns:p14="http://schemas.microsoft.com/office/powerpoint/2010/main" val="253916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58" y="244606"/>
            <a:ext cx="8229600" cy="471600"/>
          </a:xfrm>
          <a:solidFill>
            <a:schemeClr val="tx1"/>
          </a:solidFill>
        </p:spPr>
        <p:txBody>
          <a:bodyPr>
            <a:noAutofit/>
          </a:bodyPr>
          <a:lstStyle/>
          <a:p>
            <a:r>
              <a:rPr kumimoji="1"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「地域医療介護総合確保基金」とは</a:t>
            </a:r>
          </a:p>
        </p:txBody>
      </p:sp>
      <p:sp>
        <p:nvSpPr>
          <p:cNvPr id="5" name="タイトル 1"/>
          <p:cNvSpPr txBox="1">
            <a:spLocks/>
          </p:cNvSpPr>
          <p:nvPr/>
        </p:nvSpPr>
        <p:spPr>
          <a:xfrm>
            <a:off x="251520" y="652946"/>
            <a:ext cx="8640960" cy="9198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団塊の世代が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歳以上となる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を展望すれば、病床の機能分化・連携、在宅医療・介護の推進、医療・介護従事者の確保・勤務環境の改善等、「効率的かつ質の高い医療提供体制の構築」と「地域包括ケアシステムの構築」が急務の課題です。</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このため、厚生労働省は、平成</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年度より消費税増収分を活用した地域医療介護総合確保基金を各都道府県に設置されました。</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これを受けて、各都道府県は、都道府県計画を作成し地域医療構想との整合性を図り、当該計画に基づき事業を実施してまいります。 </a:t>
            </a:r>
          </a:p>
        </p:txBody>
      </p:sp>
      <p:sp>
        <p:nvSpPr>
          <p:cNvPr id="6" name="タイトル 1"/>
          <p:cNvSpPr txBox="1">
            <a:spLocks/>
          </p:cNvSpPr>
          <p:nvPr/>
        </p:nvSpPr>
        <p:spPr>
          <a:xfrm>
            <a:off x="27020" y="6583410"/>
            <a:ext cx="4472972" cy="2795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a:t>※</a:t>
            </a:r>
            <a:r>
              <a:rPr lang="ja-JP" altLang="en-US" sz="1200" dirty="0"/>
              <a:t>　説明図については、厚生労働省ホームページより抜粋。</a:t>
            </a:r>
          </a:p>
        </p:txBody>
      </p:sp>
      <p:sp>
        <p:nvSpPr>
          <p:cNvPr id="11" name="正方形/長方形 10"/>
          <p:cNvSpPr/>
          <p:nvPr/>
        </p:nvSpPr>
        <p:spPr>
          <a:xfrm>
            <a:off x="4220560" y="4644691"/>
            <a:ext cx="4884030" cy="1764329"/>
          </a:xfrm>
          <a:prstGeom prst="rect">
            <a:avLst/>
          </a:prstGeom>
        </p:spPr>
        <p:txBody>
          <a:bodyPr wrap="square">
            <a:spAutoFit/>
          </a:bodyPr>
          <a:lstStyle/>
          <a:p>
            <a:pPr marL="160090" indent="-160090">
              <a:defRPr/>
            </a:pPr>
            <a:r>
              <a:rPr lang="ja-JP" altLang="en-US" sz="1090" u="sng" dirty="0">
                <a:latin typeface="+mn-ea"/>
                <a:ea typeface="ＭＳ Ｐゴシック" pitchFamily="50" charset="-128"/>
              </a:rPr>
              <a:t>１</a:t>
            </a:r>
            <a:r>
              <a:rPr lang="ja-JP" altLang="en-US" sz="1090" u="sng" dirty="0">
                <a:latin typeface="+mn-ea"/>
              </a:rPr>
              <a:t>－１ </a:t>
            </a:r>
            <a:r>
              <a:rPr lang="ja-JP" altLang="en-US" sz="1000" u="sng" dirty="0">
                <a:latin typeface="+mn-ea"/>
                <a:ea typeface="ＭＳ Ｐゴシック" pitchFamily="50" charset="-128"/>
              </a:rPr>
              <a:t>地域医療構想の達成に向けた医療機関の施設又は設備の整備に関する事業</a:t>
            </a:r>
            <a:endParaRPr lang="en-US" altLang="ja-JP" sz="1000" u="sng" dirty="0">
              <a:latin typeface="+mn-ea"/>
              <a:ea typeface="ＭＳ Ｐゴシック" pitchFamily="50" charset="-128"/>
            </a:endParaRPr>
          </a:p>
          <a:p>
            <a:pPr marL="160090" indent="-160090">
              <a:defRPr/>
            </a:pPr>
            <a:endParaRPr lang="en-US" altLang="ja-JP" sz="550" dirty="0">
              <a:latin typeface="+mn-ea"/>
              <a:ea typeface="ＭＳ Ｐゴシック" pitchFamily="50" charset="-128"/>
            </a:endParaRPr>
          </a:p>
          <a:p>
            <a:pPr marL="160090" indent="-160090">
              <a:defRPr/>
            </a:pPr>
            <a:r>
              <a:rPr lang="ja-JP" altLang="en-US" sz="1050" u="sng" dirty="0">
                <a:latin typeface="+mn-ea"/>
              </a:rPr>
              <a:t>１－２ 地域医療構想の達成に向けた病床数又は病床の機能の変更に関する事業</a:t>
            </a:r>
            <a:endParaRPr lang="en-US" altLang="ja-JP" sz="1050" u="sng" dirty="0">
              <a:latin typeface="+mn-ea"/>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u="sng" dirty="0">
                <a:latin typeface="+mn-ea"/>
                <a:ea typeface="ＭＳ Ｐゴシック" pitchFamily="50" charset="-128"/>
              </a:rPr>
              <a:t>  ２ 　 居宅等における医療の提供に関する事業</a:t>
            </a:r>
            <a:endParaRPr lang="en-US" altLang="ja-JP" sz="1090" u="sng"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dirty="0">
                <a:latin typeface="+mn-ea"/>
                <a:ea typeface="ＭＳ Ｐゴシック" pitchFamily="50" charset="-128"/>
              </a:rPr>
              <a:t>  ３ 　 介護施設等の整備に関する事業（地域密着型サービス等）</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u="sng" dirty="0">
                <a:latin typeface="+mn-ea"/>
                <a:ea typeface="ＭＳ Ｐゴシック" pitchFamily="50" charset="-128"/>
              </a:rPr>
              <a:t>  ４ 　 医療従事者の確保に関する事業</a:t>
            </a:r>
            <a:endParaRPr lang="en-US" altLang="ja-JP" sz="1090" u="sng"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a:defRPr/>
            </a:pPr>
            <a:r>
              <a:rPr lang="ja-JP" altLang="en-US" sz="1090" dirty="0">
                <a:latin typeface="+mn-ea"/>
                <a:ea typeface="ＭＳ Ｐゴシック" pitchFamily="50" charset="-128"/>
              </a:rPr>
              <a:t>  ５　　介護従事者の確保に関する事業</a:t>
            </a:r>
            <a:endParaRPr lang="en-US" altLang="ja-JP" sz="1090" dirty="0">
              <a:latin typeface="+mn-ea"/>
              <a:ea typeface="ＭＳ Ｐゴシック" pitchFamily="50" charset="-128"/>
            </a:endParaRPr>
          </a:p>
          <a:p>
            <a:pPr>
              <a:defRPr/>
            </a:pPr>
            <a:endParaRPr lang="en-US" altLang="ja-JP" sz="545" dirty="0">
              <a:latin typeface="+mn-ea"/>
              <a:ea typeface="ＭＳ Ｐゴシック" pitchFamily="50" charset="-128"/>
            </a:endParaRPr>
          </a:p>
          <a:p>
            <a:pPr>
              <a:defRPr/>
            </a:pPr>
            <a:r>
              <a:rPr lang="ja-JP" altLang="en-US" sz="1090" u="sng" dirty="0">
                <a:latin typeface="+mn-ea"/>
                <a:ea typeface="ＭＳ Ｐゴシック" pitchFamily="50" charset="-128"/>
              </a:rPr>
              <a:t>  ６　　勤務医の働き方改革の支援に関する事業</a:t>
            </a:r>
            <a:endParaRPr lang="ja-JP" altLang="en-US" sz="1200" u="sng" dirty="0">
              <a:latin typeface="+mn-ea"/>
              <a:ea typeface="ＭＳ Ｐゴシック" pitchFamily="50" charset="-128"/>
            </a:endParaRPr>
          </a:p>
        </p:txBody>
      </p:sp>
      <p:sp>
        <p:nvSpPr>
          <p:cNvPr id="13" name="正方形/長方形 12"/>
          <p:cNvSpPr/>
          <p:nvPr/>
        </p:nvSpPr>
        <p:spPr bwMode="auto">
          <a:xfrm>
            <a:off x="38637" y="1563844"/>
            <a:ext cx="9057067" cy="5019566"/>
          </a:xfrm>
          <a:prstGeom prst="rect">
            <a:avLst/>
          </a:prstGeom>
          <a:noFill/>
          <a:ln w="50800" cap="flat" cmpd="sng" algn="ctr">
            <a:solidFill>
              <a:srgbClr val="343D9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ja-JP" altLang="en-US" sz="1800" b="0" i="0" u="none" strike="noStrike" cap="none" normalizeH="0" baseline="0">
              <a:ln>
                <a:noFill/>
              </a:ln>
              <a:solidFill>
                <a:schemeClr val="tx1"/>
              </a:solidFill>
              <a:effectLst/>
              <a:latin typeface="Arial" pitchFamily="34" charset="0"/>
              <a:ea typeface="ＭＳ Ｐゴシック" pitchFamily="50" charset="-128"/>
            </a:endParaRPr>
          </a:p>
        </p:txBody>
      </p:sp>
      <p:sp>
        <p:nvSpPr>
          <p:cNvPr id="19" name="角丸四角形 18"/>
          <p:cNvSpPr/>
          <p:nvPr/>
        </p:nvSpPr>
        <p:spPr>
          <a:xfrm>
            <a:off x="218254" y="1836771"/>
            <a:ext cx="3642140" cy="752505"/>
          </a:xfrm>
          <a:prstGeom prst="roundRect">
            <a:avLst>
              <a:gd name="adj" fmla="val 5972"/>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181"/>
          </a:p>
        </p:txBody>
      </p:sp>
      <p:sp>
        <p:nvSpPr>
          <p:cNvPr id="20" name="角丸四角形 19"/>
          <p:cNvSpPr/>
          <p:nvPr/>
        </p:nvSpPr>
        <p:spPr>
          <a:xfrm>
            <a:off x="218254" y="1836771"/>
            <a:ext cx="3642140" cy="46611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a:t>
            </a:r>
          </a:p>
        </p:txBody>
      </p:sp>
      <p:sp>
        <p:nvSpPr>
          <p:cNvPr id="21" name="正方形/長方形 20"/>
          <p:cNvSpPr/>
          <p:nvPr/>
        </p:nvSpPr>
        <p:spPr>
          <a:xfrm>
            <a:off x="354696" y="2222521"/>
            <a:ext cx="3359512" cy="290774"/>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消費税財源活用</a:t>
            </a:r>
            <a:endParaRPr lang="ja-JP" altLang="en-US" sz="109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2" name="角丸四角形 21"/>
          <p:cNvSpPr/>
          <p:nvPr/>
        </p:nvSpPr>
        <p:spPr>
          <a:xfrm>
            <a:off x="1306686" y="4504424"/>
            <a:ext cx="2540865" cy="914695"/>
          </a:xfrm>
          <a:prstGeom prst="roundRect">
            <a:avLst>
              <a:gd name="adj" fmla="val 9955"/>
            </a:avLst>
          </a:prstGeom>
          <a:noFill/>
          <a:ln w="444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 name="角丸四角形 22"/>
          <p:cNvSpPr/>
          <p:nvPr/>
        </p:nvSpPr>
        <p:spPr>
          <a:xfrm>
            <a:off x="1518308" y="4483968"/>
            <a:ext cx="261744" cy="9424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p>
        </p:txBody>
      </p:sp>
      <p:sp>
        <p:nvSpPr>
          <p:cNvPr id="24" name="角丸四角形 23"/>
          <p:cNvSpPr/>
          <p:nvPr/>
        </p:nvSpPr>
        <p:spPr>
          <a:xfrm>
            <a:off x="2331386" y="4634468"/>
            <a:ext cx="1369978" cy="688214"/>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endPar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218254" y="2981383"/>
            <a:ext cx="3628217" cy="1047662"/>
          </a:xfrm>
          <a:prstGeom prst="roundRect">
            <a:avLst>
              <a:gd name="adj" fmla="val 6324"/>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 name="角丸四角形 25"/>
          <p:cNvSpPr/>
          <p:nvPr/>
        </p:nvSpPr>
        <p:spPr>
          <a:xfrm>
            <a:off x="234960" y="2811886"/>
            <a:ext cx="331357" cy="13866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a:t>
            </a:r>
          </a:p>
        </p:txBody>
      </p:sp>
      <p:sp>
        <p:nvSpPr>
          <p:cNvPr id="27" name="角丸四角形 26"/>
          <p:cNvSpPr/>
          <p:nvPr/>
        </p:nvSpPr>
        <p:spPr>
          <a:xfrm>
            <a:off x="2330305" y="3134806"/>
            <a:ext cx="1344918" cy="780267"/>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8" name="正方形/長方形 27"/>
          <p:cNvSpPr/>
          <p:nvPr/>
        </p:nvSpPr>
        <p:spPr>
          <a:xfrm>
            <a:off x="663775" y="3133345"/>
            <a:ext cx="1520342" cy="765656"/>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1817" dirty="0">
                <a:solidFill>
                  <a:srgbClr val="FF0000"/>
                </a:solidFill>
                <a:latin typeface="ＤＨＰ特太ゴシック体" pitchFamily="50" charset="-128"/>
                <a:ea typeface="ＤＨＰ特太ゴシック体" pitchFamily="50" charset="-128"/>
                <a:cs typeface="メイリオ" pitchFamily="50" charset="-128"/>
              </a:rPr>
              <a:t>基金</a:t>
            </a:r>
            <a:endParaRPr lang="en-US" altLang="ja-JP" sz="363" b="1" dirty="0">
              <a:solidFill>
                <a:srgbClr val="FFFFFF"/>
              </a:solidFill>
              <a:latin typeface="メイリオ" pitchFamily="50" charset="-128"/>
              <a:ea typeface="ＤＨＰ特太ゴシック体" pitchFamily="50" charset="-128"/>
              <a:cs typeface="メイリオ" pitchFamily="50" charset="-128"/>
            </a:endParaRPr>
          </a:p>
          <a:p>
            <a:pPr algn="ctr">
              <a:defRPr/>
            </a:pPr>
            <a:endParaRPr lang="en-US" altLang="ja-JP" sz="273" dirty="0">
              <a:latin typeface="HGPｺﾞｼｯｸM" pitchFamily="50" charset="-128"/>
              <a:ea typeface="HGPｺﾞｼｯｸM" pitchFamily="50" charset="-128"/>
              <a:cs typeface="メイリオ" pitchFamily="50" charset="-128"/>
            </a:endParaRPr>
          </a:p>
          <a:p>
            <a:pPr algn="ctr">
              <a:defRPr/>
            </a:pPr>
            <a:r>
              <a:rPr lang="en-US" altLang="ja-JP" sz="909" dirty="0">
                <a:latin typeface="HGPｺﾞｼｯｸM" pitchFamily="50" charset="-128"/>
                <a:ea typeface="HGPｺﾞｼｯｸM" pitchFamily="50" charset="-128"/>
                <a:cs typeface="メイリオ" pitchFamily="50" charset="-128"/>
              </a:rPr>
              <a:t>※</a:t>
            </a:r>
            <a:r>
              <a:rPr lang="ja-JP" altLang="en-US" sz="909" dirty="0">
                <a:latin typeface="HGPｺﾞｼｯｸM" pitchFamily="50" charset="-128"/>
                <a:ea typeface="HGPｺﾞｼｯｸM" pitchFamily="50" charset="-128"/>
                <a:cs typeface="メイリオ" pitchFamily="50" charset="-128"/>
              </a:rPr>
              <a:t>国と都道府県の</a:t>
            </a:r>
            <a:endParaRPr lang="en-US" altLang="ja-JP" sz="909" dirty="0">
              <a:latin typeface="HGPｺﾞｼｯｸM" pitchFamily="50" charset="-128"/>
              <a:ea typeface="HGPｺﾞｼｯｸM" pitchFamily="50" charset="-128"/>
              <a:cs typeface="メイリオ" pitchFamily="50" charset="-128"/>
            </a:endParaRPr>
          </a:p>
          <a:p>
            <a:pPr algn="ctr">
              <a:defRPr/>
            </a:pPr>
            <a:r>
              <a:rPr lang="ja-JP" altLang="en-US" sz="909" dirty="0">
                <a:latin typeface="HGPｺﾞｼｯｸM" pitchFamily="50" charset="-128"/>
                <a:ea typeface="HGPｺﾞｼｯｸM" pitchFamily="50" charset="-128"/>
                <a:cs typeface="メイリオ" pitchFamily="50" charset="-128"/>
              </a:rPr>
              <a:t>負担割合２／３、 １／３</a:t>
            </a:r>
            <a:endParaRPr lang="en-US" altLang="ja-JP" sz="909" dirty="0">
              <a:latin typeface="HGPｺﾞｼｯｸM" pitchFamily="50" charset="-128"/>
              <a:ea typeface="HGPｺﾞｼｯｸM" pitchFamily="50" charset="-128"/>
              <a:cs typeface="メイリオ" pitchFamily="50" charset="-128"/>
            </a:endParaRPr>
          </a:p>
          <a:p>
            <a:pPr algn="ctr">
              <a:defRPr/>
            </a:pPr>
            <a:r>
              <a:rPr lang="ja-JP" altLang="en-US" sz="909" dirty="0">
                <a:latin typeface="HGPｺﾞｼｯｸM" pitchFamily="50" charset="-128"/>
                <a:ea typeface="HGPｺﾞｼｯｸM" pitchFamily="50" charset="-128"/>
                <a:cs typeface="メイリオ" pitchFamily="50" charset="-128"/>
              </a:rPr>
              <a:t>（</a:t>
            </a:r>
            <a:r>
              <a:rPr lang="en-US" altLang="ja-JP" sz="909" dirty="0">
                <a:latin typeface="HGPｺﾞｼｯｸM" pitchFamily="50" charset="-128"/>
                <a:ea typeface="HGPｺﾞｼｯｸM" pitchFamily="50" charset="-128"/>
                <a:cs typeface="メイリオ" pitchFamily="50" charset="-128"/>
              </a:rPr>
              <a:t>Ⅰ-</a:t>
            </a:r>
            <a:r>
              <a:rPr lang="ja-JP" altLang="en-US" sz="909" dirty="0">
                <a:latin typeface="HGPｺﾞｼｯｸM" pitchFamily="50" charset="-128"/>
                <a:ea typeface="HGPｺﾞｼｯｸM" pitchFamily="50" charset="-128"/>
                <a:cs typeface="メイリオ" pitchFamily="50" charset="-128"/>
              </a:rPr>
              <a:t>２については国</a:t>
            </a:r>
            <a:r>
              <a:rPr lang="en-US" altLang="ja-JP" sz="909" dirty="0">
                <a:latin typeface="HGPｺﾞｼｯｸM" pitchFamily="50" charset="-128"/>
                <a:ea typeface="HGPｺﾞｼｯｸM" pitchFamily="50" charset="-128"/>
                <a:cs typeface="メイリオ" pitchFamily="50" charset="-128"/>
              </a:rPr>
              <a:t>10/10</a:t>
            </a:r>
            <a:r>
              <a:rPr lang="ja-JP" altLang="en-US" sz="909" dirty="0">
                <a:latin typeface="HGPｺﾞｼｯｸM" pitchFamily="50" charset="-128"/>
                <a:ea typeface="HGPｺﾞｼｯｸM" pitchFamily="50" charset="-128"/>
                <a:cs typeface="メイリオ" pitchFamily="50" charset="-128"/>
              </a:rPr>
              <a:t>） </a:t>
            </a:r>
          </a:p>
        </p:txBody>
      </p:sp>
      <p:sp>
        <p:nvSpPr>
          <p:cNvPr id="29" name="上矢印 28"/>
          <p:cNvSpPr/>
          <p:nvPr/>
        </p:nvSpPr>
        <p:spPr>
          <a:xfrm>
            <a:off x="374185" y="4050654"/>
            <a:ext cx="462229" cy="1715419"/>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solidFill>
                  <a:schemeClr val="bg1"/>
                </a:solidFill>
                <a:latin typeface="ＭＳ ゴシック" panose="020B0609070205080204" pitchFamily="49" charset="-128"/>
                <a:ea typeface="ＭＳ ゴシック" panose="020B0609070205080204" pitchFamily="49" charset="-128"/>
              </a:rPr>
              <a:t>申請</a:t>
            </a:r>
          </a:p>
        </p:txBody>
      </p:sp>
      <p:sp>
        <p:nvSpPr>
          <p:cNvPr id="30" name="角丸四角形 29"/>
          <p:cNvSpPr/>
          <p:nvPr/>
        </p:nvSpPr>
        <p:spPr>
          <a:xfrm>
            <a:off x="225215" y="5843936"/>
            <a:ext cx="3621255" cy="444197"/>
          </a:xfrm>
          <a:prstGeom prst="roundRect">
            <a:avLst/>
          </a:prstGeom>
          <a:no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95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7"/>
          <p:cNvSpPr>
            <a:spLocks noChangeArrowheads="1"/>
          </p:cNvSpPr>
          <p:nvPr/>
        </p:nvSpPr>
        <p:spPr bwMode="auto">
          <a:xfrm>
            <a:off x="300397" y="5944193"/>
            <a:ext cx="3933120" cy="3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35" b="1" dirty="0">
                <a:latin typeface="メイリオ" pitchFamily="50" charset="-128"/>
                <a:ea typeface="メイリオ" pitchFamily="50" charset="-128"/>
                <a:cs typeface="メイリオ" pitchFamily="50" charset="-128"/>
              </a:rPr>
              <a:t>事業者等</a:t>
            </a:r>
            <a:r>
              <a:rPr lang="ja-JP" altLang="en-US" sz="1181" b="1" dirty="0">
                <a:latin typeface="メイリオ" pitchFamily="50" charset="-128"/>
                <a:ea typeface="メイリオ" pitchFamily="50" charset="-128"/>
                <a:cs typeface="メイリオ" pitchFamily="50" charset="-128"/>
              </a:rPr>
              <a:t>（医療機関、介護サービス事業所等）</a:t>
            </a:r>
            <a:endParaRPr lang="en-US" altLang="ja-JP" sz="1181" dirty="0">
              <a:latin typeface="メイリオ" pitchFamily="50" charset="-128"/>
              <a:ea typeface="メイリオ" pitchFamily="50" charset="-128"/>
              <a:cs typeface="メイリオ" pitchFamily="50" charset="-128"/>
            </a:endParaRPr>
          </a:p>
        </p:txBody>
      </p:sp>
      <p:sp>
        <p:nvSpPr>
          <p:cNvPr id="32" name="下矢印 31"/>
          <p:cNvSpPr/>
          <p:nvPr/>
        </p:nvSpPr>
        <p:spPr>
          <a:xfrm>
            <a:off x="762625" y="4075495"/>
            <a:ext cx="466405" cy="170373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latin typeface="ＭＳ ゴシック" panose="020B0609070205080204" pitchFamily="49" charset="-128"/>
                <a:ea typeface="ＭＳ ゴシック" panose="020B0609070205080204" pitchFamily="49" charset="-128"/>
              </a:rPr>
              <a:t>交付</a:t>
            </a:r>
          </a:p>
        </p:txBody>
      </p:sp>
      <p:sp>
        <p:nvSpPr>
          <p:cNvPr id="33" name="下矢印 32"/>
          <p:cNvSpPr/>
          <p:nvPr/>
        </p:nvSpPr>
        <p:spPr>
          <a:xfrm>
            <a:off x="1284756" y="5437748"/>
            <a:ext cx="884081"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4" name="正方形/長方形 33"/>
          <p:cNvSpPr/>
          <p:nvPr/>
        </p:nvSpPr>
        <p:spPr>
          <a:xfrm>
            <a:off x="4214025" y="4448093"/>
            <a:ext cx="4772651" cy="1957974"/>
          </a:xfrm>
          <a:prstGeom prst="rect">
            <a:avLst/>
          </a:prstGeom>
          <a:no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下矢印 34"/>
          <p:cNvSpPr/>
          <p:nvPr/>
        </p:nvSpPr>
        <p:spPr>
          <a:xfrm>
            <a:off x="1284756" y="4077512"/>
            <a:ext cx="884081"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6" name="上矢印 35"/>
          <p:cNvSpPr/>
          <p:nvPr/>
        </p:nvSpPr>
        <p:spPr>
          <a:xfrm>
            <a:off x="2341443" y="4055978"/>
            <a:ext cx="861805" cy="41497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37" name="下矢印 36"/>
          <p:cNvSpPr/>
          <p:nvPr/>
        </p:nvSpPr>
        <p:spPr>
          <a:xfrm>
            <a:off x="786296" y="2586353"/>
            <a:ext cx="884082" cy="376983"/>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8" name="上矢印 37"/>
          <p:cNvSpPr/>
          <p:nvPr/>
        </p:nvSpPr>
        <p:spPr>
          <a:xfrm>
            <a:off x="2344230" y="2586353"/>
            <a:ext cx="861805" cy="376983"/>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39" name="上矢印 38"/>
          <p:cNvSpPr/>
          <p:nvPr/>
        </p:nvSpPr>
        <p:spPr>
          <a:xfrm>
            <a:off x="2338974" y="5436967"/>
            <a:ext cx="861805" cy="37844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申請</a:t>
            </a:r>
          </a:p>
        </p:txBody>
      </p:sp>
      <p:sp>
        <p:nvSpPr>
          <p:cNvPr id="40" name="正方形/長方形 39"/>
          <p:cNvSpPr/>
          <p:nvPr/>
        </p:nvSpPr>
        <p:spPr>
          <a:xfrm>
            <a:off x="4214025" y="4313116"/>
            <a:ext cx="4772651" cy="302464"/>
          </a:xfrm>
          <a:prstGeom prst="rect">
            <a:avLst/>
          </a:prstGeom>
          <a:solidFill>
            <a:srgbClr val="5CC468"/>
          </a:solid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地域医療介護総合確保基金の対象事業</a:t>
            </a:r>
          </a:p>
        </p:txBody>
      </p:sp>
      <p:sp>
        <p:nvSpPr>
          <p:cNvPr id="41" name="正方形/長方形 40"/>
          <p:cNvSpPr/>
          <p:nvPr/>
        </p:nvSpPr>
        <p:spPr>
          <a:xfrm>
            <a:off x="4214025" y="1895422"/>
            <a:ext cx="4772651" cy="2332097"/>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2" name="正方形/長方形 41"/>
          <p:cNvSpPr/>
          <p:nvPr/>
        </p:nvSpPr>
        <p:spPr>
          <a:xfrm>
            <a:off x="4214025" y="1681250"/>
            <a:ext cx="4772651" cy="308308"/>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都道府県計画及び市町村計画（基金事業計画）</a:t>
            </a:r>
          </a:p>
        </p:txBody>
      </p:sp>
      <p:sp>
        <p:nvSpPr>
          <p:cNvPr id="43" name="正方形/長方形 42"/>
          <p:cNvSpPr/>
          <p:nvPr/>
        </p:nvSpPr>
        <p:spPr>
          <a:xfrm>
            <a:off x="4228217" y="1991722"/>
            <a:ext cx="4868716" cy="2196114"/>
          </a:xfrm>
          <a:prstGeom prst="rect">
            <a:avLst/>
          </a:prstGeom>
        </p:spPr>
        <p:txBody>
          <a:bodyPr>
            <a:spAutoFit/>
          </a:bodyPr>
          <a:lstStyle/>
          <a:p>
            <a:pPr marL="160090" indent="-160090">
              <a:defRPr/>
            </a:pPr>
            <a:r>
              <a:rPr lang="ja-JP" altLang="en-US" sz="1181" b="1" dirty="0">
                <a:latin typeface="+mn-ea"/>
                <a:ea typeface="ＭＳ Ｐゴシック" pitchFamily="50" charset="-128"/>
              </a:rPr>
              <a:t>○　基金に関する基本的事項</a:t>
            </a:r>
            <a:endParaRPr lang="en-US" altLang="ja-JP" sz="1181" b="1" dirty="0">
              <a:latin typeface="+mn-ea"/>
              <a:ea typeface="ＭＳ Ｐゴシック" pitchFamily="50" charset="-128"/>
            </a:endParaRPr>
          </a:p>
          <a:p>
            <a:pPr marL="160090" indent="-160090">
              <a:defRPr/>
            </a:pPr>
            <a:r>
              <a:rPr lang="ja-JP" altLang="en-US" sz="1090" dirty="0">
                <a:latin typeface="+mn-ea"/>
                <a:ea typeface="ＭＳ Ｐゴシック" pitchFamily="50" charset="-128"/>
              </a:rPr>
              <a:t>　 ・公正かつ透明なプロセスの確保（関係者の意見を反映させる仕組みの整備）</a:t>
            </a:r>
          </a:p>
          <a:p>
            <a:pPr marL="160090" indent="-160090">
              <a:defRPr/>
            </a:pPr>
            <a:r>
              <a:rPr lang="ja-JP" altLang="en-US" sz="1090" dirty="0">
                <a:latin typeface="+mn-ea"/>
                <a:ea typeface="ＭＳ Ｐゴシック" pitchFamily="50" charset="-128"/>
              </a:rPr>
              <a:t>　 ・事業主体間の公平性など公正性・透明性の確保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・診療報酬・介護報酬等との役割分担</a:t>
            </a:r>
            <a:endParaRPr lang="en-US" altLang="ja-JP" sz="1090" dirty="0">
              <a:latin typeface="+mn-ea"/>
              <a:ea typeface="ＭＳ Ｐゴシック" pitchFamily="50" charset="-128"/>
            </a:endParaRPr>
          </a:p>
          <a:p>
            <a:pPr marL="160090" indent="-160090">
              <a:defRPr/>
            </a:pPr>
            <a:endParaRPr lang="en-US" altLang="ja-JP" sz="363" dirty="0">
              <a:latin typeface="+mn-ea"/>
              <a:ea typeface="ＭＳ Ｐゴシック" pitchFamily="50" charset="-128"/>
            </a:endParaRPr>
          </a:p>
          <a:p>
            <a:pPr marL="160090" indent="-160090">
              <a:defRPr/>
            </a:pPr>
            <a:r>
              <a:rPr lang="ja-JP" altLang="en-US" sz="1181" b="1" dirty="0">
                <a:latin typeface="+mn-ea"/>
                <a:ea typeface="ＭＳ Ｐゴシック" pitchFamily="50" charset="-128"/>
              </a:rPr>
              <a:t>○　都道府県計画及び市町村計画の基本的な記載事項</a:t>
            </a:r>
          </a:p>
          <a:p>
            <a:pPr marL="160090" indent="-160090">
              <a:defRPr/>
            </a:pPr>
            <a:r>
              <a:rPr lang="ja-JP" altLang="en-US" sz="1090" dirty="0">
                <a:latin typeface="+mn-ea"/>
                <a:ea typeface="ＭＳ Ｐゴシック" pitchFamily="50" charset="-128"/>
              </a:rPr>
              <a:t>　　　医療介護総合確保区域の設定</a:t>
            </a:r>
            <a:r>
              <a:rPr lang="en-US" altLang="ja-JP" sz="818" dirty="0">
                <a:latin typeface="HGPｺﾞｼｯｸM" panose="020B0600000000000000" pitchFamily="50" charset="-128"/>
                <a:ea typeface="HGPｺﾞｼｯｸM" panose="020B0600000000000000" pitchFamily="50" charset="-128"/>
              </a:rPr>
              <a:t>※1</a:t>
            </a:r>
            <a:r>
              <a:rPr lang="ja-JP" altLang="en-US" sz="1090" dirty="0">
                <a:latin typeface="+mn-ea"/>
                <a:ea typeface="ＭＳ Ｐゴシック" pitchFamily="50" charset="-128"/>
              </a:rPr>
              <a:t>  ／  目標と計画期間（原則１年間）  ／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事業の内容、費用の額等  ／  事業の評価方法</a:t>
            </a:r>
            <a:r>
              <a:rPr lang="en-US" altLang="ja-JP" sz="818" dirty="0">
                <a:latin typeface="HGPｺﾞｼｯｸM" panose="020B0600000000000000" pitchFamily="50" charset="-128"/>
                <a:ea typeface="HGPｺﾞｼｯｸM" panose="020B0600000000000000" pitchFamily="50" charset="-128"/>
              </a:rPr>
              <a:t>※2</a:t>
            </a:r>
            <a:endParaRPr lang="ja-JP" altLang="en-US" sz="1090" dirty="0">
              <a:latin typeface="HGPｺﾞｼｯｸM" panose="020B0600000000000000" pitchFamily="50" charset="-128"/>
              <a:ea typeface="HGPｺﾞｼｯｸM" panose="020B0600000000000000" pitchFamily="50" charset="-128"/>
            </a:endParaRPr>
          </a:p>
          <a:p>
            <a:pPr marL="160090" indent="-160090">
              <a:defRPr/>
            </a:pPr>
            <a:r>
              <a:rPr lang="ja-JP" altLang="en-US" sz="1090" dirty="0">
                <a:latin typeface="+mn-ea"/>
                <a:ea typeface="ＭＳ Ｐゴシック" pitchFamily="50" charset="-128"/>
              </a:rPr>
              <a:t>　　　  </a:t>
            </a:r>
            <a:r>
              <a:rPr lang="en-US" altLang="ja-JP" sz="954" dirty="0">
                <a:latin typeface="HGPｺﾞｼｯｸM" panose="020B0600000000000000" pitchFamily="50" charset="-128"/>
                <a:ea typeface="HGPｺﾞｼｯｸM" panose="020B0600000000000000" pitchFamily="50" charset="-128"/>
              </a:rPr>
              <a:t>※1</a:t>
            </a:r>
            <a:r>
              <a:rPr lang="ja-JP" altLang="en-US" sz="954" dirty="0">
                <a:latin typeface="HGPｺﾞｼｯｸM" panose="020B0600000000000000" pitchFamily="50" charset="-128"/>
                <a:ea typeface="HGPｺﾞｼｯｸM" panose="020B0600000000000000" pitchFamily="50" charset="-128"/>
              </a:rPr>
              <a:t>　 都道府県は、二次医療圏及び老人福祉圏域を念頭に置きつつ、地域の実情を</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踏まえて設定。市町村は、日常生活圏域を念頭に設定。</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a:t>
            </a:r>
            <a:r>
              <a:rPr lang="en-US" altLang="ja-JP" sz="954" dirty="0">
                <a:latin typeface="HGPｺﾞｼｯｸM" panose="020B0600000000000000" pitchFamily="50" charset="-128"/>
                <a:ea typeface="HGPｺﾞｼｯｸM" panose="020B0600000000000000" pitchFamily="50" charset="-128"/>
              </a:rPr>
              <a:t>※2</a:t>
            </a:r>
            <a:r>
              <a:rPr lang="ja-JP" altLang="en-US" sz="954" dirty="0">
                <a:latin typeface="HGPｺﾞｼｯｸM" panose="020B0600000000000000" pitchFamily="50" charset="-128"/>
                <a:ea typeface="HGPｺﾞｼｯｸM" panose="020B0600000000000000" pitchFamily="50" charset="-128"/>
              </a:rPr>
              <a:t>　 都道府県は、市町村の協力を得つつ、事業の事後評価等を実施  </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国は都道府県の事業を検証し、基金の配分等に活用</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endParaRPr lang="en-US" altLang="ja-JP" sz="363" dirty="0">
              <a:latin typeface="HGPｺﾞｼｯｸM" panose="020B0600000000000000" pitchFamily="50" charset="-128"/>
              <a:ea typeface="HGPｺﾞｼｯｸM" panose="020B0600000000000000" pitchFamily="50" charset="-128"/>
            </a:endParaRPr>
          </a:p>
          <a:p>
            <a:pPr marL="160090" indent="-160090">
              <a:defRPr/>
            </a:pPr>
            <a:r>
              <a:rPr lang="ja-JP" altLang="en-US" sz="1181" b="1" dirty="0">
                <a:latin typeface="+mn-ea"/>
                <a:ea typeface="ＭＳ Ｐゴシック" pitchFamily="50" charset="-128"/>
              </a:rPr>
              <a:t>○　都道府県は市町村計画の事業をとりまとめて、都道府県計画を作成</a:t>
            </a:r>
          </a:p>
        </p:txBody>
      </p:sp>
      <p:sp>
        <p:nvSpPr>
          <p:cNvPr id="44" name="円/楕円 8"/>
          <p:cNvSpPr/>
          <p:nvPr/>
        </p:nvSpPr>
        <p:spPr bwMode="auto">
          <a:xfrm>
            <a:off x="4282475" y="4582641"/>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5" name="正方形/長方形 44"/>
          <p:cNvSpPr/>
          <p:nvPr/>
        </p:nvSpPr>
        <p:spPr>
          <a:xfrm>
            <a:off x="104089" y="1679813"/>
            <a:ext cx="3963751" cy="4726254"/>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7" name="円/楕円 8"/>
          <p:cNvSpPr/>
          <p:nvPr/>
        </p:nvSpPr>
        <p:spPr bwMode="auto">
          <a:xfrm>
            <a:off x="4283089" y="4837900"/>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8" name="円/楕円 8"/>
          <p:cNvSpPr/>
          <p:nvPr/>
        </p:nvSpPr>
        <p:spPr bwMode="auto">
          <a:xfrm>
            <a:off x="4259149" y="5077670"/>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9" name="円/楕円 8"/>
          <p:cNvSpPr/>
          <p:nvPr/>
        </p:nvSpPr>
        <p:spPr bwMode="auto">
          <a:xfrm>
            <a:off x="4252350" y="5590598"/>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50" name="円/楕円 8"/>
          <p:cNvSpPr/>
          <p:nvPr/>
        </p:nvSpPr>
        <p:spPr bwMode="auto">
          <a:xfrm>
            <a:off x="4252350" y="6098021"/>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Tree>
    <p:extLst>
      <p:ext uri="{BB962C8B-B14F-4D97-AF65-F5344CB8AC3E}">
        <p14:creationId xmlns:p14="http://schemas.microsoft.com/office/powerpoint/2010/main" val="205679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4559247" y="977824"/>
            <a:ext cx="4436994" cy="4185761"/>
          </a:xfrm>
          <a:prstGeom prst="rect">
            <a:avLst/>
          </a:prstGeom>
          <a:noFill/>
          <a:ln w="31750" cmpd="dbl">
            <a:solidFill>
              <a:schemeClr val="tx2"/>
            </a:solidFill>
          </a:ln>
        </p:spPr>
        <p:txBody>
          <a:bodyPr wrap="square" rtlCol="0">
            <a:spAutoFit/>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■今後の基金運営の課題</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indent="-34290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病床機能分化・連携基盤整備事業（区分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400" dirty="0" err="1">
                <a:latin typeface="Meiryo UI" panose="020B0604030504040204" pitchFamily="50" charset="-128"/>
                <a:ea typeface="Meiryo UI" panose="020B0604030504040204" pitchFamily="50" charset="-128"/>
                <a:cs typeface="Meiryo UI" panose="020B0604030504040204" pitchFamily="50" charset="-128"/>
              </a:rPr>
              <a:t>ー</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１）</a:t>
            </a:r>
            <a:br>
              <a:rPr lang="en-US" altLang="ja-JP" sz="14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の執行率の低迷（全国的に残高が多い状況）</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indent="-34290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令和５年度の都道府県への配分は、未計画額を原則</a:t>
            </a:r>
            <a:br>
              <a:rPr lang="en-US" altLang="ja-JP" sz="14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として活用し、調整（国通知）</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より効果的な事業構築が必要</a:t>
            </a:r>
            <a:endParaRPr lang="en-US" altLang="ja-JP" sz="2000" b="1"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■各圏域の意見を聴取する理由</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○現在実施している基金事業について、着実に実績を積み</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上げながら、効果的に進めていくことが必要。</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（改善）サイクルを回しながら、</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よりよい事業と</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するため、「在宅医療懇話会」等において、各圏域から</a:t>
            </a:r>
            <a:br>
              <a:rPr lang="en-US" altLang="ja-JP" sz="1400" u="sng"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ご意見をいただきたい。</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なお、圏域から意見聴取することにあたっては、大阪府</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医療計画や地域医療介護総合確保計画等にも位置づけ</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p>
        </p:txBody>
      </p:sp>
      <p:sp>
        <p:nvSpPr>
          <p:cNvPr id="9" name="テキスト ボックス 8"/>
          <p:cNvSpPr txBox="1"/>
          <p:nvPr/>
        </p:nvSpPr>
        <p:spPr>
          <a:xfrm>
            <a:off x="179512" y="963360"/>
            <a:ext cx="4311008" cy="5660968"/>
          </a:xfrm>
          <a:prstGeom prst="rect">
            <a:avLst/>
          </a:prstGeom>
          <a:solidFill>
            <a:schemeClr val="bg1"/>
          </a:solidFill>
          <a:ln>
            <a:solidFill>
              <a:schemeClr val="tx2"/>
            </a:solidFill>
          </a:ln>
        </p:spPr>
        <p:txBody>
          <a:bodyPr wrap="square" bIns="36000" rtlCol="0">
            <a:spAutoFit/>
          </a:bodyPr>
          <a:lstStyle/>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R</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５年度国予算（医療分）</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〇</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基金総額</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1,029</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億円のうち、次のとおり充当</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Ⅰ-</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１に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200</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19.4</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Ⅰ- 2</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195</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19.0</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Ⅱ</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及び区分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Ⅲ</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491</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47.7</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Ⅳ</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143</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13.9%</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大阪府の基金計画</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年度計画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66.1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年度計画額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■基金の最近の動き</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（令和２年度以降）</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　令和２年度より「勤務医の労働時間短縮に向けた体制の</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整備に関する事業（区分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）」を追加</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を活用した地域医療ネットワークに係る予算執行の</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厳格化（</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令和３年度より「地域医療構想の達成に向けた病床数又は</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病床の機能の変更に関する事業（区分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２）」を追加</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489334" y="282023"/>
            <a:ext cx="8229600" cy="573886"/>
          </a:xfrm>
          <a:prstGeom prst="rect">
            <a:avLst/>
          </a:prstGeom>
          <a:solidFill>
            <a:schemeClr val="tx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基金の配分額及び意見聴取の理由など</a:t>
            </a:r>
          </a:p>
        </p:txBody>
      </p:sp>
      <p:sp>
        <p:nvSpPr>
          <p:cNvPr id="12" name="テキスト ボックス 11"/>
          <p:cNvSpPr txBox="1"/>
          <p:nvPr/>
        </p:nvSpPr>
        <p:spPr>
          <a:xfrm>
            <a:off x="4580107" y="5285500"/>
            <a:ext cx="4416134" cy="1338828"/>
          </a:xfrm>
          <a:prstGeom prst="rect">
            <a:avLst/>
          </a:prstGeom>
          <a:noFill/>
          <a:ln w="25400">
            <a:solidFill>
              <a:schemeClr val="tx2"/>
            </a:solidFill>
            <a:prstDash val="sysDash"/>
          </a:ln>
        </p:spPr>
        <p:txBody>
          <a:bodyPr wrap="square" rtlCol="0">
            <a:spAutoFit/>
          </a:bodyPr>
          <a:lstStyle/>
          <a:p>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■基金にかかる主なスケジュール</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○随時：各関係団体から基金事業の意見聴取・集約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６当初予算要求（政策的経費）提出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2" name="大かっこ 1"/>
          <p:cNvSpPr/>
          <p:nvPr/>
        </p:nvSpPr>
        <p:spPr>
          <a:xfrm>
            <a:off x="4665214" y="4427587"/>
            <a:ext cx="4281668" cy="542133"/>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3" name="表 12"/>
          <p:cNvGraphicFramePr>
            <a:graphicFrameLocks noGrp="1"/>
          </p:cNvGraphicFramePr>
          <p:nvPr>
            <p:extLst>
              <p:ext uri="{D42A27DB-BD31-4B8C-83A1-F6EECF244321}">
                <p14:modId xmlns:p14="http://schemas.microsoft.com/office/powerpoint/2010/main" val="4278734038"/>
              </p:ext>
            </p:extLst>
          </p:nvPr>
        </p:nvGraphicFramePr>
        <p:xfrm>
          <a:off x="404615" y="3102868"/>
          <a:ext cx="3860801" cy="1644593"/>
        </p:xfrm>
        <a:graphic>
          <a:graphicData uri="http://schemas.openxmlformats.org/drawingml/2006/table">
            <a:tbl>
              <a:tblPr firstRow="1" bandRow="1">
                <a:tableStyleId>{5C22544A-7EE6-4342-B048-85BDC9FD1C3A}</a:tableStyleId>
              </a:tblPr>
              <a:tblGrid>
                <a:gridCol w="572806">
                  <a:extLst>
                    <a:ext uri="{9D8B030D-6E8A-4147-A177-3AD203B41FA5}">
                      <a16:colId xmlns:a16="http://schemas.microsoft.com/office/drawing/2014/main" val="20000"/>
                    </a:ext>
                  </a:extLst>
                </a:gridCol>
                <a:gridCol w="2369483">
                  <a:extLst>
                    <a:ext uri="{9D8B030D-6E8A-4147-A177-3AD203B41FA5}">
                      <a16:colId xmlns:a16="http://schemas.microsoft.com/office/drawing/2014/main" val="20001"/>
                    </a:ext>
                  </a:extLst>
                </a:gridCol>
                <a:gridCol w="486464">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tblGrid>
              <a:tr h="304337">
                <a:tc>
                  <a:txBody>
                    <a:bodyPr/>
                    <a:lstStyle/>
                    <a:p>
                      <a:pPr algn="ctr" fontAlgn="ct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事業</a:t>
                      </a:r>
                      <a:b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区分</a:t>
                      </a:r>
                    </a:p>
                  </a:txBody>
                  <a:tcPr marL="9525" marR="9525" marT="9525" marB="0" anchor="ctr"/>
                </a:tc>
                <a:tc>
                  <a:txBody>
                    <a:bodyPr/>
                    <a:lstStyle/>
                    <a:p>
                      <a:pPr algn="ctr" fontAlgn="ct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概要</a:t>
                      </a:r>
                    </a:p>
                  </a:txBody>
                  <a:tcPr marL="9525" marR="9525" marT="9525" marB="0" anchor="ctr"/>
                </a:tc>
                <a:tc>
                  <a:txBody>
                    <a:bodyPr/>
                    <a:lstStyle/>
                    <a:p>
                      <a:pPr algn="ctr" fontAlgn="ctr"/>
                      <a:r>
                        <a:rPr lang="en-US" altLang="ja-JP"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R4</a:t>
                      </a:r>
                      <a:b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計画</a:t>
                      </a:r>
                    </a:p>
                  </a:txBody>
                  <a:tcPr marL="9525" marR="9525" marT="9525" marB="0" anchor="ctr"/>
                </a:tc>
                <a:tc>
                  <a:txBody>
                    <a:bodyPr/>
                    <a:lstStyle/>
                    <a:p>
                      <a:pPr algn="ctr" fontAlgn="ctr"/>
                      <a:r>
                        <a:rPr lang="en-US" altLang="ja-JP"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R5</a:t>
                      </a:r>
                      <a:b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計画</a:t>
                      </a:r>
                    </a:p>
                  </a:txBody>
                  <a:tcPr marL="9525" marR="9525" marT="9525" marB="0" anchor="ctr"/>
                </a:tc>
                <a:extLst>
                  <a:ext uri="{0D108BD9-81ED-4DB2-BD59-A6C34878D82A}">
                    <a16:rowId xmlns:a16="http://schemas.microsoft.com/office/drawing/2014/main" val="10000"/>
                  </a:ext>
                </a:extLst>
              </a:tr>
              <a:tr h="227413">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r>
                        <a:rPr lang="ja-JP" altLang="en-US" sz="1100" b="0" i="0" u="none" strike="noStrike"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医療機関の施設・設備の整備</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（病床の機能分化）</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26.9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26.4 </a:t>
                      </a:r>
                    </a:p>
                  </a:txBody>
                  <a:tcPr marL="9525" marR="9525" marT="9525" marB="0" anchor="ctr"/>
                </a:tc>
                <a:extLst>
                  <a:ext uri="{0D108BD9-81ED-4DB2-BD59-A6C34878D82A}">
                    <a16:rowId xmlns:a16="http://schemas.microsoft.com/office/drawing/2014/main" val="10001"/>
                  </a:ext>
                </a:extLst>
              </a:tr>
              <a:tr h="14665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r>
                        <a:rPr lang="ja-JP" altLang="en-US" sz="1100" b="0" i="0" u="none" strike="noStrike"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l" fontAlgn="ctr"/>
                      <a:r>
                        <a:rPr kumimoji="1" lang="ja-JP" altLang="en-US" sz="1100" kern="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病床機能再編支援事業</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7.9</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a:t>
                      </a:r>
                    </a:p>
                  </a:txBody>
                  <a:tcPr marL="9525" marR="9525" marT="9525" marB="0" anchor="ctr"/>
                </a:tc>
                <a:extLst>
                  <a:ext uri="{0D108BD9-81ED-4DB2-BD59-A6C34878D82A}">
                    <a16:rowId xmlns:a16="http://schemas.microsoft.com/office/drawing/2014/main" val="10002"/>
                  </a:ext>
                </a:extLst>
              </a:tr>
              <a:tr h="146997">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Ⅱ</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居宅等における医療の提供</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（在宅医療）</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 </a:t>
                      </a:r>
                    </a:p>
                  </a:txBody>
                  <a:tcPr marL="9525" marR="9525" marT="9525" marB="0" anchor="ctr"/>
                </a:tc>
                <a:extLst>
                  <a:ext uri="{0D108BD9-81ED-4DB2-BD59-A6C34878D82A}">
                    <a16:rowId xmlns:a16="http://schemas.microsoft.com/office/drawing/2014/main" val="535340485"/>
                  </a:ext>
                </a:extLst>
              </a:tr>
              <a:tr h="146997">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Ⅲ</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医療従事者の確保</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（人材確保）</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22.2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22.2 </a:t>
                      </a:r>
                    </a:p>
                  </a:txBody>
                  <a:tcPr marL="9525" marR="9525" marT="9525" marB="0" anchor="ctr"/>
                </a:tc>
                <a:extLst>
                  <a:ext uri="{0D108BD9-81ED-4DB2-BD59-A6C34878D82A}">
                    <a16:rowId xmlns:a16="http://schemas.microsoft.com/office/drawing/2014/main" val="10003"/>
                  </a:ext>
                </a:extLst>
              </a:tr>
              <a:tr h="1297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Ⅳ</a:t>
                      </a:r>
                    </a:p>
                  </a:txBody>
                  <a:tcPr marL="9525" marR="9525" marT="9525" marB="0" anchor="ctr"/>
                </a:tc>
                <a:tc>
                  <a:txBody>
                    <a:bodyPr/>
                    <a:lstStyle/>
                    <a:p>
                      <a:pPr algn="l" fontAlgn="ctr"/>
                      <a:r>
                        <a:rPr kumimoji="1" lang="ja-JP" altLang="en-US" sz="1050" kern="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医師の働き方改革</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8.0</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a:t>
                      </a:r>
                    </a:p>
                  </a:txBody>
                  <a:tcPr marL="9525" marR="9525" marT="9525" marB="0" anchor="ctr"/>
                </a:tc>
                <a:extLst>
                  <a:ext uri="{0D108BD9-81ED-4DB2-BD59-A6C34878D82A}">
                    <a16:rowId xmlns:a16="http://schemas.microsoft.com/office/drawing/2014/main" val="3941276372"/>
                  </a:ext>
                </a:extLst>
              </a:tr>
              <a:tr h="192983">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p>
                  </a:txBody>
                  <a:tcPr marL="9525" marR="9525" marT="9525" marB="0" anchor="ctr"/>
                </a:tc>
                <a:tc h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66.1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57.5</a:t>
                      </a: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8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p:cNvGrpSpPr/>
          <p:nvPr/>
        </p:nvGrpSpPr>
        <p:grpSpPr>
          <a:xfrm>
            <a:off x="505933" y="5442768"/>
            <a:ext cx="7933044" cy="1307512"/>
            <a:chOff x="548436" y="5744592"/>
            <a:chExt cx="7933044" cy="1307512"/>
          </a:xfrm>
        </p:grpSpPr>
        <p:sp>
          <p:nvSpPr>
            <p:cNvPr id="30" name="Rectangle 13" descr="縦線 (反転)"/>
            <p:cNvSpPr>
              <a:spLocks noChangeArrowheads="1"/>
            </p:cNvSpPr>
            <p:nvPr/>
          </p:nvSpPr>
          <p:spPr bwMode="auto">
            <a:xfrm>
              <a:off x="548436" y="6051212"/>
              <a:ext cx="7916401" cy="1000892"/>
            </a:xfrm>
            <a:prstGeom prst="rect">
              <a:avLst/>
            </a:prstGeom>
            <a:noFill/>
            <a:ln w="19050">
              <a:solidFill>
                <a:srgbClr val="FF5050"/>
              </a:solidFill>
              <a:prstDash val="solid"/>
              <a:miter lim="800000"/>
              <a:headEnd/>
              <a:tailEnd/>
            </a:ln>
            <a:effectLst/>
          </p:spPr>
          <p:txBody>
            <a:bodyPr tIns="10800" bIns="10800" anchor="ctr" anchorCtr="0"/>
            <a:lstStyle/>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◆新規事業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a:t>
              </a:r>
              <a:r>
                <a:rPr lang="zh-TW" altLang="en-US" sz="1200" dirty="0">
                  <a:latin typeface="Meiryo UI" panose="020B0604030504040204" pitchFamily="50" charset="-128"/>
                  <a:ea typeface="Meiryo UI" panose="020B0604030504040204" pitchFamily="50" charset="-128"/>
                  <a:cs typeface="Meiryo UI" panose="020B0604030504040204" pitchFamily="50" charset="-128"/>
                </a:rPr>
                <a:t>地域医療勤務環境改善体制整備事業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児等療育支援事業（医療的ケア児）</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年度）口腔機能管理体制確保事業</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年度）在宅医療</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NST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連携歯科チーム育成事業　　　　　　　　 </a:t>
              </a:r>
              <a:endParaRPr lang="en-US" altLang="zh-TW"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9"/>
            <p:cNvSpPr txBox="1">
              <a:spLocks noChangeArrowheads="1"/>
            </p:cNvSpPr>
            <p:nvPr/>
          </p:nvSpPr>
          <p:spPr bwMode="auto">
            <a:xfrm flipH="1">
              <a:off x="548436" y="5744592"/>
              <a:ext cx="7933044" cy="296487"/>
            </a:xfrm>
            <a:prstGeom prst="rect">
              <a:avLst/>
            </a:prstGeom>
            <a:solidFill>
              <a:srgbClr val="FF5050"/>
            </a:solidFill>
            <a:ln w="0">
              <a:noFill/>
              <a:miter lim="800000"/>
              <a:headEnd/>
              <a:tailEnd/>
            </a:ln>
            <a:effectLst/>
          </p:spPr>
          <p:txBody>
            <a:bodyPr vert="horz"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～その他　</a:t>
              </a:r>
              <a:r>
                <a:rPr lang="ja-JP" altLang="en-US" sz="1600" b="1">
                  <a:solidFill>
                    <a:schemeClr val="bg1"/>
                  </a:solidFill>
                  <a:latin typeface="Meiryo UI" panose="020B0604030504040204" pitchFamily="50" charset="-128"/>
                  <a:ea typeface="Meiryo UI" panose="020B0604030504040204" pitchFamily="50" charset="-128"/>
                  <a:cs typeface="Meiryo UI" panose="020B0604030504040204" pitchFamily="50" charset="-128"/>
                </a:rPr>
                <a:t>新規事業例～　　</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関係団体等からの提案（検討会議での意見等）及び効果検証に</a:t>
              </a:r>
              <a:r>
                <a:rPr lang="ja-JP" altLang="en-US" sz="1050">
                  <a:solidFill>
                    <a:schemeClr val="bg1"/>
                  </a:solidFill>
                  <a:latin typeface="Meiryo UI" panose="020B0604030504040204" pitchFamily="50" charset="-128"/>
                  <a:ea typeface="Meiryo UI" panose="020B0604030504040204" pitchFamily="50" charset="-128"/>
                  <a:cs typeface="Meiryo UI" panose="020B0604030504040204" pitchFamily="50" charset="-128"/>
                </a:rPr>
                <a:t>より適宜、構築</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・改善</a:t>
              </a:r>
              <a:endParaRPr kumimoji="0"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5" name="タイトル 1"/>
          <p:cNvSpPr>
            <a:spLocks noGrp="1"/>
          </p:cNvSpPr>
          <p:nvPr>
            <p:ph type="title"/>
          </p:nvPr>
        </p:nvSpPr>
        <p:spPr>
          <a:xfrm>
            <a:off x="-8424" y="13647"/>
            <a:ext cx="9152423" cy="638738"/>
          </a:xfrm>
          <a:solidFill>
            <a:schemeClr val="tx1"/>
          </a:solidFill>
        </p:spPr>
        <p:txBody>
          <a:bodyPr vert="horz" lIns="91440" tIns="45720" rIns="91440" bIns="45720" rtlCol="0" anchor="ctr">
            <a:noAutofit/>
          </a:bodyPr>
          <a:lstStyle/>
          <a:p>
            <a:r>
              <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意見聴取を活用した基金事業例</a:t>
            </a:r>
            <a:r>
              <a:rPr lang="en-US" altLang="ja-JP"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(PDCA)</a:t>
            </a:r>
          </a:p>
        </p:txBody>
      </p:sp>
      <p:grpSp>
        <p:nvGrpSpPr>
          <p:cNvPr id="3" name="グループ化 2"/>
          <p:cNvGrpSpPr/>
          <p:nvPr/>
        </p:nvGrpSpPr>
        <p:grpSpPr>
          <a:xfrm>
            <a:off x="168491" y="797057"/>
            <a:ext cx="8798591" cy="4495990"/>
            <a:chOff x="173678" y="1378766"/>
            <a:chExt cx="8798591" cy="4495988"/>
          </a:xfrm>
        </p:grpSpPr>
        <p:sp>
          <p:nvSpPr>
            <p:cNvPr id="6" name="Text Box 6"/>
            <p:cNvSpPr txBox="1">
              <a:spLocks noChangeArrowheads="1"/>
            </p:cNvSpPr>
            <p:nvPr/>
          </p:nvSpPr>
          <p:spPr bwMode="auto">
            <a:xfrm>
              <a:off x="173678" y="1378766"/>
              <a:ext cx="3390252" cy="335028"/>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圏域等からの主な意見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211960" y="3755777"/>
              <a:ext cx="260115" cy="1816688"/>
            </a:xfrm>
            <a:prstGeom prst="rect">
              <a:avLst/>
            </a:prstGeom>
            <a:solidFill>
              <a:srgbClr val="FF5050"/>
            </a:solidFill>
            <a:ln w="0">
              <a:noFill/>
              <a:miter lim="800000"/>
              <a:headEnd/>
              <a:tailEnd/>
            </a:ln>
            <a:effec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拡　充</a:t>
              </a:r>
            </a:p>
          </p:txBody>
        </p:sp>
        <p:sp>
          <p:nvSpPr>
            <p:cNvPr id="10" name="右矢印 9"/>
            <p:cNvSpPr/>
            <p:nvPr/>
          </p:nvSpPr>
          <p:spPr>
            <a:xfrm>
              <a:off x="3851920" y="3638084"/>
              <a:ext cx="234967" cy="1960666"/>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706362" y="4055381"/>
              <a:ext cx="4182424" cy="1819373"/>
            </a:xfrm>
            <a:prstGeom prst="rect">
              <a:avLst/>
            </a:prstGeom>
            <a:noFill/>
            <a:ln w="0">
              <a:no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看護職のための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支援マニュアル</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を活用し、病院・診療所・介護施設などの勤務先はもとより、地域で指導的な役割を</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果たす専門人材を育成するための研修を支援。</a:t>
              </a:r>
            </a:p>
            <a:p>
              <a:pPr marL="171450" indent="-171450" eaLnBrk="0" hangingPunct="0">
                <a:buFont typeface="Wingdings" panose="05000000000000000000" pitchFamily="2" charset="2"/>
                <a:buChar char="ü"/>
                <a:defRPr/>
              </a:pPr>
              <a:endParaRPr lang="en-US" altLang="zh-TW" sz="8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人生会議（</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の愛称）の普及啓発を図るため、</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年度は府民向けのアニメーション動画、</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年度は、人生会議の意義や手順を描いた啓発漫画冊子を制作し、ホームページに公開。</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年度は、福祉部や教育庁と連携し、啓発資材の配布を</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実施。</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86373" y="1882439"/>
              <a:ext cx="3480380" cy="1647334"/>
            </a:xfrm>
            <a:prstGeom prst="rect">
              <a:avLst/>
            </a:prstGeom>
            <a:solidFill>
              <a:schemeClr val="bg1"/>
            </a:solidFill>
            <a:ln w="6350">
              <a:solidFill>
                <a:schemeClr val="accent1"/>
              </a:solid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府内で、</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を活用した複数の地域医療連携</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システムが相互利用できる仕組みの導入や、運用</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方法及び規約等に関する共通のひな形の作成の</a:t>
              </a:r>
              <a:br>
                <a:rPr lang="en-US" altLang="ja-JP" sz="1200">
                  <a:latin typeface="Meiryo UI" panose="020B0604030504040204" pitchFamily="50" charset="-128"/>
                  <a:ea typeface="Meiryo UI" panose="020B0604030504040204" pitchFamily="50" charset="-128"/>
                  <a:cs typeface="Meiryo UI" panose="020B0604030504040204" pitchFamily="50" charset="-128"/>
                </a:rPr>
              </a:br>
              <a:r>
                <a:rPr lang="ja-JP" altLang="en-US" sz="1200">
                  <a:latin typeface="Meiryo UI" panose="020B0604030504040204" pitchFamily="50" charset="-128"/>
                  <a:ea typeface="Meiryo UI" panose="020B0604030504040204" pitchFamily="50" charset="-128"/>
                  <a:cs typeface="Meiryo UI" panose="020B0604030504040204" pitchFamily="50" charset="-128"/>
                </a:rPr>
                <a:t>調整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など、府が主体となって進めて頂きたい。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医療機関だけでなく、薬局や訪問看護ステーション</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とも共有できるシステムも検討してほしい。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637334" y="1390544"/>
              <a:ext cx="4320480" cy="33396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4725386" y="2225385"/>
              <a:ext cx="4232427" cy="1402225"/>
            </a:xfrm>
            <a:prstGeom prst="rect">
              <a:avLst/>
            </a:prstGeom>
            <a:noFill/>
            <a:ln w="0">
              <a:no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地域連携システムを導入した病院及び地域連携システムを活用したネットワークに参加している施設を対象に、ネットワークの活用状況や運用方法等について、</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年度より実態調査を実施。</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府内外の事例や、国の検討状況を踏まえつつ、調査結果をとり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まとめ、</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年度は、大阪府として、二次医療圏単位における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地域連携システムをめざしたモデル事業を実施。</a:t>
              </a:r>
            </a:p>
          </p:txBody>
        </p:sp>
        <p:sp>
          <p:nvSpPr>
            <p:cNvPr id="29" name="右矢印 28"/>
            <p:cNvSpPr/>
            <p:nvPr/>
          </p:nvSpPr>
          <p:spPr>
            <a:xfrm>
              <a:off x="3851920" y="1909365"/>
              <a:ext cx="176992" cy="158009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4651788" y="3726744"/>
              <a:ext cx="4320481" cy="306099"/>
            </a:xfrm>
            <a:prstGeom prst="rect">
              <a:avLst/>
            </a:prstGeom>
            <a:solidFill>
              <a:srgbClr val="343D9C"/>
            </a:solidFill>
            <a:ln w="0">
              <a:noFill/>
              <a:miter lim="800000"/>
              <a:headEnd/>
              <a:tailEnd/>
            </a:ln>
            <a:effec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0" lang="zh-TW"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「人生会議」相談対応支援事業</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4651788" y="1911435"/>
              <a:ext cx="4320481" cy="306847"/>
            </a:xfrm>
            <a:prstGeom prst="rect">
              <a:avLst/>
            </a:prstGeom>
            <a:solidFill>
              <a:srgbClr val="343D9C"/>
            </a:solidFill>
            <a:ln w="0">
              <a:noFill/>
              <a:miter lim="800000"/>
              <a:headEnd/>
              <a:tailEnd/>
            </a:ln>
            <a:effec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地域医療機関連携体制構築支援事業</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206506" y="1814540"/>
              <a:ext cx="260115" cy="1655113"/>
            </a:xfrm>
            <a:prstGeom prst="rect">
              <a:avLst/>
            </a:prstGeom>
            <a:solidFill>
              <a:srgbClr val="FF5050"/>
            </a:solidFill>
            <a:ln w="0">
              <a:noFill/>
              <a:miter lim="800000"/>
              <a:headEnd/>
              <a:tailEnd/>
            </a:ln>
            <a:effec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拡　充</a:t>
              </a:r>
            </a:p>
          </p:txBody>
        </p:sp>
        <p:sp>
          <p:nvSpPr>
            <p:cNvPr id="35" name="Rectangle 13" descr="縦線 (反転)"/>
            <p:cNvSpPr>
              <a:spLocks noChangeArrowheads="1"/>
            </p:cNvSpPr>
            <p:nvPr/>
          </p:nvSpPr>
          <p:spPr bwMode="auto">
            <a:xfrm>
              <a:off x="186373" y="3704884"/>
              <a:ext cx="3500289" cy="1867581"/>
            </a:xfrm>
            <a:prstGeom prst="rect">
              <a:avLst/>
            </a:prstGeom>
            <a:solidFill>
              <a:schemeClr val="bg1"/>
            </a:solidFill>
            <a:ln w="6350">
              <a:solidFill>
                <a:schemeClr val="accent1"/>
              </a:solid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医療・介護関係従事者及び住民への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の周知、</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認識を高める活動が必要。</a:t>
              </a:r>
            </a:p>
            <a:p>
              <a:pPr marL="171450" indent="-171450" eaLnBrk="0" hangingPunct="0">
                <a:buFont typeface="Wingdings" panose="05000000000000000000" pitchFamily="2" charset="2"/>
                <a:buChar char="ü"/>
                <a:defRPr/>
              </a:pP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本人の意思を尊重することが今の医療では一番</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大事と言われている。色々な情報を提供して</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判断していただくことが重要。</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健康な人にも人生会議を実践いただけるような</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啓発資材を作成してほしい。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bwMode="auto">
            <a:xfrm>
              <a:off x="4607809" y="1908133"/>
              <a:ext cx="929424" cy="314129"/>
            </a:xfrm>
            <a:prstGeom prst="roundRect">
              <a:avLst/>
            </a:prstGeom>
            <a:solidFill>
              <a:srgbClr val="FFC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事業１</a:t>
              </a:r>
            </a:p>
          </p:txBody>
        </p:sp>
        <p:sp>
          <p:nvSpPr>
            <p:cNvPr id="23" name="角丸四角形 22"/>
            <p:cNvSpPr/>
            <p:nvPr/>
          </p:nvSpPr>
          <p:spPr bwMode="auto">
            <a:xfrm>
              <a:off x="4637333" y="3714913"/>
              <a:ext cx="929424" cy="314129"/>
            </a:xfrm>
            <a:prstGeom prst="roundRect">
              <a:avLst/>
            </a:prstGeom>
            <a:solidFill>
              <a:srgbClr val="FFC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事業２</a:t>
              </a:r>
            </a:p>
          </p:txBody>
        </p:sp>
      </p:grpSp>
    </p:spTree>
    <p:extLst>
      <p:ext uri="{BB962C8B-B14F-4D97-AF65-F5344CB8AC3E}">
        <p14:creationId xmlns:p14="http://schemas.microsoft.com/office/powerpoint/2010/main" val="3639003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1491</Words>
  <Application>Microsoft Office PowerPoint</Application>
  <PresentationFormat>画面に合わせる (4:3)</PresentationFormat>
  <Paragraphs>168</Paragraphs>
  <Slides>4</Slides>
  <Notes>4</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vt:i4>
      </vt:variant>
    </vt:vector>
  </HeadingPairs>
  <TitlesOfParts>
    <vt:vector size="17" baseType="lpstr">
      <vt:lpstr>ＤＨＰ特太ゴシック体</vt:lpstr>
      <vt:lpstr>HGPｺﾞｼｯｸE</vt:lpstr>
      <vt:lpstr>HGPｺﾞｼｯｸM</vt:lpstr>
      <vt:lpstr>HG丸ｺﾞｼｯｸM-PRO</vt:lpstr>
      <vt:lpstr>Meiryo UI</vt:lpstr>
      <vt:lpstr>ＭＳ Ｐゴシック</vt:lpstr>
      <vt:lpstr>ＭＳ ゴシック</vt:lpstr>
      <vt:lpstr>メイリオ</vt:lpstr>
      <vt:lpstr>Arial</vt:lpstr>
      <vt:lpstr>Calibri</vt:lpstr>
      <vt:lpstr>Century</vt:lpstr>
      <vt:lpstr>Wingdings</vt:lpstr>
      <vt:lpstr>Office ​​テーマ</vt:lpstr>
      <vt:lpstr> 地域医療介護総合確保基金 （医療分）について    保健医療企画課 在宅医療推進グループ </vt:lpstr>
      <vt:lpstr>「地域医療介護総合確保基金」とは</vt:lpstr>
      <vt:lpstr>PowerPoint プレゼンテーション</vt:lpstr>
      <vt:lpstr>意見聴取を活用した基金事業例(PDCA)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2023-11-02T05:13:01Z</dcterms:modified>
</cp:coreProperties>
</file>