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notesSlides/notesSlide6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2.xml" ContentType="application/vnd.openxmlformats-officedocument.themeOverride+xml"/>
  <Override PartName="/ppt/notesSlides/notesSlide8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3.xml" ContentType="application/vnd.openxmlformats-officedocument.themeOverride+xml"/>
  <Override PartName="/ppt/notesSlides/notesSlide9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5.xml" ContentType="application/vnd.openxmlformats-officedocument.themeOverride+xml"/>
  <Override PartName="/ppt/notesSlides/notesSlide1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1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69" r:id="rId1"/>
  </p:sldMasterIdLst>
  <p:notesMasterIdLst>
    <p:notesMasterId r:id="rId12"/>
  </p:notesMasterIdLst>
  <p:handoutMasterIdLst>
    <p:handoutMasterId r:id="rId13"/>
  </p:handoutMasterIdLst>
  <p:sldIdLst>
    <p:sldId id="707" r:id="rId2"/>
    <p:sldId id="757" r:id="rId3"/>
    <p:sldId id="758" r:id="rId4"/>
    <p:sldId id="759" r:id="rId5"/>
    <p:sldId id="760" r:id="rId6"/>
    <p:sldId id="761" r:id="rId7"/>
    <p:sldId id="762" r:id="rId8"/>
    <p:sldId id="763" r:id="rId9"/>
    <p:sldId id="764" r:id="rId10"/>
    <p:sldId id="765" r:id="rId11"/>
  </p:sldIdLst>
  <p:sldSz cx="9906000" cy="6858000" type="A4"/>
  <p:notesSz cx="9939338" cy="6807200"/>
  <p:defaultTextStyle>
    <a:defPPr>
      <a:defRPr lang="en-US"/>
    </a:defPPr>
    <a:lvl1pPr marL="0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3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8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01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35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69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03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36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70" algn="l" defTabSz="45713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A6A6"/>
    <a:srgbClr val="EB15E1"/>
    <a:srgbClr val="FF66CC"/>
    <a:srgbClr val="344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38" autoAdjust="0"/>
    <p:restoredTop sz="96221" autoAdjust="0"/>
  </p:normalViewPr>
  <p:slideViewPr>
    <p:cSldViewPr snapToGrid="0">
      <p:cViewPr varScale="1">
        <p:scale>
          <a:sx n="73" d="100"/>
          <a:sy n="73" d="100"/>
        </p:scale>
        <p:origin x="1374" y="18"/>
      </p:cViewPr>
      <p:guideLst>
        <p:guide orient="horz" pos="2183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33" d="100"/>
          <a:sy n="133" d="100"/>
        </p:scale>
        <p:origin x="157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NULL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NULL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NULL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NULL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NULL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NULL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5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NULL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6.xm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oleObject" Target="NULL" TargetMode="Externa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7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NULL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'訪問診療を実施している診療所・病院数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8745362263993784E-3"/>
                  <c:y val="-0.33536935406094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A41-459B-952D-65E071B87CD3}"/>
                </c:ext>
              </c:extLst>
            </c:dLbl>
            <c:dLbl>
              <c:idx val="1"/>
              <c:layout>
                <c:manualLayout>
                  <c:x val="-8.6236086791981886E-3"/>
                  <c:y val="-0.33536935406094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A41-459B-952D-65E071B87CD3}"/>
                </c:ext>
              </c:extLst>
            </c:dLbl>
            <c:dLbl>
              <c:idx val="2"/>
              <c:layout>
                <c:manualLayout>
                  <c:x val="-5.7490724527987569E-3"/>
                  <c:y val="-0.359671481166808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A41-459B-952D-65E071B87CD3}"/>
                </c:ext>
              </c:extLst>
            </c:dLbl>
            <c:dLbl>
              <c:idx val="3"/>
              <c:layout>
                <c:manualLayout>
                  <c:x val="-5.7490724527987569E-3"/>
                  <c:y val="-0.320788077797423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A41-459B-952D-65E071B87CD3}"/>
                </c:ext>
              </c:extLst>
            </c:dLbl>
            <c:dLbl>
              <c:idx val="4"/>
              <c:layout>
                <c:manualLayout>
                  <c:x val="-5.7490724527988627E-3"/>
                  <c:y val="-0.33536935406094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A41-459B-952D-65E071B87C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'訪問診療を実施している診療所・病院数　表・グラフ'!$E$21:$I$21</c:f>
              <c:numCache>
                <c:formatCode>#,##0_);[Red]\(#,##0\)</c:formatCode>
                <c:ptCount val="5"/>
                <c:pt idx="0">
                  <c:v>1015</c:v>
                </c:pt>
                <c:pt idx="1">
                  <c:v>1035</c:v>
                </c:pt>
                <c:pt idx="2">
                  <c:v>1054</c:v>
                </c:pt>
                <c:pt idx="3">
                  <c:v>1068</c:v>
                </c:pt>
                <c:pt idx="4">
                  <c:v>1057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23C-4561-844C-AA78F28A18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2341240"/>
        <c:axId val="222341632"/>
      </c:barChart>
      <c:lineChart>
        <c:grouping val="standard"/>
        <c:varyColors val="0"/>
        <c:ser>
          <c:idx val="0"/>
          <c:order val="0"/>
          <c:tx>
            <c:strRef>
              <c:f>'訪問診療を実施している診療所・病院数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'訪問診療を実施している診療所・病院数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'訪問診療を実施している診療所・病院数　表・グラフ'!$E$22:$I$22</c:f>
              <c:numCache>
                <c:formatCode>#,##0_);[Red]\(#,##0\)</c:formatCode>
                <c:ptCount val="5"/>
                <c:pt idx="0">
                  <c:v>2603</c:v>
                </c:pt>
                <c:pt idx="1">
                  <c:v>2641</c:v>
                </c:pt>
                <c:pt idx="2">
                  <c:v>2730</c:v>
                </c:pt>
                <c:pt idx="3">
                  <c:v>2751</c:v>
                </c:pt>
                <c:pt idx="4">
                  <c:v>2730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23C-4561-844C-AA78F28A180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2341240"/>
        <c:axId val="222341632"/>
      </c:lineChart>
      <c:catAx>
        <c:axId val="222341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2341632"/>
        <c:crosses val="autoZero"/>
        <c:auto val="1"/>
        <c:lblAlgn val="ctr"/>
        <c:lblOffset val="100"/>
        <c:noMultiLvlLbl val="0"/>
      </c:catAx>
      <c:valAx>
        <c:axId val="222341632"/>
        <c:scaling>
          <c:orientation val="minMax"/>
          <c:max val="15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2341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'在宅患者調剤加算を届出した薬局数 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7.9295324718517447E-3"/>
                  <c:y val="-0.2703273952672727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157-4004-9D85-EA8E0F0F2AE3}"/>
                </c:ext>
              </c:extLst>
            </c:dLbl>
            <c:dLbl>
              <c:idx val="1"/>
              <c:layout>
                <c:manualLayout>
                  <c:x val="-5.2863549812345286E-3"/>
                  <c:y val="-0.279812567031036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157-4004-9D85-EA8E0F0F2AE3}"/>
                </c:ext>
              </c:extLst>
            </c:dLbl>
            <c:dLbl>
              <c:idx val="2"/>
              <c:layout>
                <c:manualLayout>
                  <c:x val="0"/>
                  <c:y val="-0.30826808232232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A157-4004-9D85-EA8E0F0F2AE3}"/>
                </c:ext>
              </c:extLst>
            </c:dLbl>
            <c:dLbl>
              <c:idx val="3"/>
              <c:layout>
                <c:manualLayout>
                  <c:x val="0"/>
                  <c:y val="-0.327238425849856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157-4004-9D85-EA8E0F0F2AE3}"/>
                </c:ext>
              </c:extLst>
            </c:dLbl>
            <c:dLbl>
              <c:idx val="4"/>
              <c:layout>
                <c:manualLayout>
                  <c:x val="1.0572709962468865E-2"/>
                  <c:y val="-0.336723597613620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157-4004-9D85-EA8E0F0F2AE3}"/>
                </c:ext>
              </c:extLst>
            </c:dLbl>
            <c:dLbl>
              <c:idx val="5"/>
              <c:layout>
                <c:manualLayout>
                  <c:x val="-5.2863549812345772E-3"/>
                  <c:y val="-0.369921698786794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157-4004-9D85-EA8E0F0F2AE3}"/>
                </c:ext>
              </c:extLst>
            </c:dLbl>
            <c:dLbl>
              <c:idx val="6"/>
              <c:layout>
                <c:manualLayout>
                  <c:x val="0"/>
                  <c:y val="-0.379406870550558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157-4004-9D85-EA8E0F0F2A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'在宅患者調剤加算を届出した薬局数 表・グラフ'!$E$21:$K$21</c:f>
              <c:numCache>
                <c:formatCode>#,##0_);[Red]\(#,##0\)</c:formatCode>
                <c:ptCount val="7"/>
                <c:pt idx="0">
                  <c:v>504</c:v>
                </c:pt>
                <c:pt idx="1">
                  <c:v>603</c:v>
                </c:pt>
                <c:pt idx="2">
                  <c:v>644</c:v>
                </c:pt>
                <c:pt idx="3">
                  <c:v>693</c:v>
                </c:pt>
                <c:pt idx="4">
                  <c:v>743</c:v>
                </c:pt>
                <c:pt idx="5">
                  <c:v>810</c:v>
                </c:pt>
                <c:pt idx="6">
                  <c:v>845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759-42BB-BDF2-41C9F9B1EF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726904"/>
        <c:axId val="225727296"/>
      </c:barChart>
      <c:lineChart>
        <c:grouping val="standard"/>
        <c:varyColors val="0"/>
        <c:ser>
          <c:idx val="0"/>
          <c:order val="0"/>
          <c:tx>
            <c:strRef>
              <c:f>'在宅患者調剤加算を届出した薬局数 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'在宅患者調剤加算を届出した薬局数 表・グラフ'!$E$13:$K$13</c:f>
              <c:numCache>
                <c:formatCode>0_);[Red]\(0\)</c:formatCode>
                <c:ptCount val="7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'在宅患者調剤加算を届出した薬局数 表・グラフ'!$E$22:$K$22</c:f>
              <c:numCache>
                <c:formatCode>#,##0_);[Red]\(#,##0\)</c:formatCode>
                <c:ptCount val="7"/>
                <c:pt idx="0">
                  <c:v>1366</c:v>
                </c:pt>
                <c:pt idx="1">
                  <c:v>1650</c:v>
                </c:pt>
                <c:pt idx="2">
                  <c:v>1752</c:v>
                </c:pt>
                <c:pt idx="3">
                  <c:v>1895</c:v>
                </c:pt>
                <c:pt idx="4">
                  <c:v>2020</c:v>
                </c:pt>
                <c:pt idx="5">
                  <c:v>2185</c:v>
                </c:pt>
                <c:pt idx="6">
                  <c:v>2289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759-42BB-BDF2-41C9F9B1EF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5726904"/>
        <c:axId val="225727296"/>
      </c:lineChart>
      <c:catAx>
        <c:axId val="225726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5727296"/>
        <c:crosses val="autoZero"/>
        <c:auto val="1"/>
        <c:lblAlgn val="ctr"/>
        <c:lblOffset val="100"/>
        <c:noMultiLvlLbl val="0"/>
      </c:catAx>
      <c:valAx>
        <c:axId val="225727296"/>
        <c:scaling>
          <c:orientation val="minMax"/>
          <c:max val="10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5726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'在宅療養支援病院数 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0696986587284357E-2"/>
                  <c:y val="-0.362946600552593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B17-458F-81A3-56E50EA02A4D}"/>
                </c:ext>
              </c:extLst>
            </c:dLbl>
            <c:dLbl>
              <c:idx val="1"/>
              <c:layout>
                <c:manualLayout>
                  <c:x val="-4.9027288824295814E-17"/>
                  <c:y val="-0.377464464574697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B17-458F-81A3-56E50EA02A4D}"/>
                </c:ext>
              </c:extLst>
            </c:dLbl>
            <c:dLbl>
              <c:idx val="2"/>
              <c:layout>
                <c:manualLayout>
                  <c:x val="-1.0696986587284405E-2"/>
                  <c:y val="-0.372625176567329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B17-458F-81A3-56E50EA02A4D}"/>
                </c:ext>
              </c:extLst>
            </c:dLbl>
            <c:dLbl>
              <c:idx val="3"/>
              <c:layout>
                <c:manualLayout>
                  <c:x val="-5.3484932936422765E-3"/>
                  <c:y val="-0.367785888559961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B17-458F-81A3-56E50EA02A4D}"/>
                </c:ext>
              </c:extLst>
            </c:dLbl>
            <c:dLbl>
              <c:idx val="4"/>
              <c:layout>
                <c:manualLayout>
                  <c:x val="-5.3484932936422765E-3"/>
                  <c:y val="-0.377464464574697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B17-458F-81A3-56E50EA02A4D}"/>
                </c:ext>
              </c:extLst>
            </c:dLbl>
            <c:dLbl>
              <c:idx val="5"/>
              <c:layout>
                <c:manualLayout>
                  <c:x val="-9.8054577648591627E-17"/>
                  <c:y val="-0.36778588855996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B17-458F-81A3-56E50EA02A4D}"/>
                </c:ext>
              </c:extLst>
            </c:dLbl>
            <c:dLbl>
              <c:idx val="6"/>
              <c:layout>
                <c:manualLayout>
                  <c:x val="0"/>
                  <c:y val="-0.3823037525820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B17-458F-81A3-56E50EA02A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'在宅療養支援病院数 表・グラフ'!$E$21:$K$21</c:f>
              <c:numCache>
                <c:formatCode>#,##0_);[Red]\(#,##0\)</c:formatCode>
                <c:ptCount val="7"/>
                <c:pt idx="0">
                  <c:v>35</c:v>
                </c:pt>
                <c:pt idx="1">
                  <c:v>37</c:v>
                </c:pt>
                <c:pt idx="2">
                  <c:v>39</c:v>
                </c:pt>
                <c:pt idx="3">
                  <c:v>40</c:v>
                </c:pt>
                <c:pt idx="4">
                  <c:v>40</c:v>
                </c:pt>
                <c:pt idx="5">
                  <c:v>41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9DF-41B5-8C45-55476C605F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6759592"/>
        <c:axId val="226759984"/>
      </c:barChart>
      <c:lineChart>
        <c:grouping val="standard"/>
        <c:varyColors val="0"/>
        <c:ser>
          <c:idx val="0"/>
          <c:order val="0"/>
          <c:tx>
            <c:strRef>
              <c:f>'在宅療養支援病院数 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'在宅療養支援病院数 表・グラフ'!$E$13:$K$13</c:f>
              <c:numCache>
                <c:formatCode>0_);[Red]\(0\)</c:formatCode>
                <c:ptCount val="7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'在宅療養支援病院数 表・グラフ'!$E$22:$K$22</c:f>
              <c:numCache>
                <c:formatCode>#,##0_);[Red]\(#,##0\)</c:formatCode>
                <c:ptCount val="7"/>
                <c:pt idx="0">
                  <c:v>110</c:v>
                </c:pt>
                <c:pt idx="1">
                  <c:v>117</c:v>
                </c:pt>
                <c:pt idx="2">
                  <c:v>122</c:v>
                </c:pt>
                <c:pt idx="3">
                  <c:v>126</c:v>
                </c:pt>
                <c:pt idx="4">
                  <c:v>130</c:v>
                </c:pt>
                <c:pt idx="5">
                  <c:v>132</c:v>
                </c:pt>
                <c:pt idx="6">
                  <c:v>133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9DF-41B5-8C45-55476C605F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6759592"/>
        <c:axId val="226759984"/>
      </c:lineChart>
      <c:catAx>
        <c:axId val="226759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6759984"/>
        <c:crosses val="autoZero"/>
        <c:auto val="1"/>
        <c:lblAlgn val="ctr"/>
        <c:lblOffset val="100"/>
        <c:noMultiLvlLbl val="0"/>
      </c:catAx>
      <c:valAx>
        <c:axId val="226759984"/>
        <c:scaling>
          <c:orientation val="minMax"/>
          <c:max val="45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6759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'在宅療養支援診療所数 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375557005376453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C39-4CC0-9567-D06462A7EDCB}"/>
                </c:ext>
              </c:extLst>
            </c:dLbl>
            <c:dLbl>
              <c:idx val="1"/>
              <c:layout>
                <c:manualLayout>
                  <c:x val="5.2520834642907953E-3"/>
                  <c:y val="-0.370862542809247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C39-4CC0-9567-D06462A7EDCB}"/>
                </c:ext>
              </c:extLst>
            </c:dLbl>
            <c:dLbl>
              <c:idx val="2"/>
              <c:layout>
                <c:manualLayout>
                  <c:x val="5.2520834642907953E-3"/>
                  <c:y val="-0.356779155107630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C39-4CC0-9567-D06462A7EDCB}"/>
                </c:ext>
              </c:extLst>
            </c:dLbl>
            <c:dLbl>
              <c:idx val="3"/>
              <c:layout>
                <c:manualLayout>
                  <c:x val="-5.2520834642907953E-3"/>
                  <c:y val="-0.35677915510763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C39-4CC0-9567-D06462A7EDCB}"/>
                </c:ext>
              </c:extLst>
            </c:dLbl>
            <c:dLbl>
              <c:idx val="4"/>
              <c:layout>
                <c:manualLayout>
                  <c:x val="-1.3130208660727083E-2"/>
                  <c:y val="-0.384945930510864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C39-4CC0-9567-D06462A7EDCB}"/>
                </c:ext>
              </c:extLst>
            </c:dLbl>
            <c:dLbl>
              <c:idx val="5"/>
              <c:layout>
                <c:manualLayout>
                  <c:x val="-7.8781251964361934E-3"/>
                  <c:y val="-0.38025146794365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C39-4CC0-9567-D06462A7EDCB}"/>
                </c:ext>
              </c:extLst>
            </c:dLbl>
            <c:dLbl>
              <c:idx val="6"/>
              <c:layout>
                <c:manualLayout>
                  <c:x val="0"/>
                  <c:y val="-0.389640393078070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C39-4CC0-9567-D06462A7EDC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'在宅療養支援診療所数 表・グラフ'!$E$21:$K$21</c:f>
              <c:numCache>
                <c:formatCode>#,##0_);[Red]\(#,##0\)</c:formatCode>
                <c:ptCount val="7"/>
                <c:pt idx="0">
                  <c:v>786</c:v>
                </c:pt>
                <c:pt idx="1">
                  <c:v>701</c:v>
                </c:pt>
                <c:pt idx="2">
                  <c:v>727</c:v>
                </c:pt>
                <c:pt idx="3">
                  <c:v>733</c:v>
                </c:pt>
                <c:pt idx="4">
                  <c:v>744</c:v>
                </c:pt>
                <c:pt idx="5">
                  <c:v>755</c:v>
                </c:pt>
                <c:pt idx="6">
                  <c:v>707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370-4042-8BC0-0AB147538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6761552"/>
        <c:axId val="226761944"/>
      </c:barChart>
      <c:lineChart>
        <c:grouping val="standard"/>
        <c:varyColors val="0"/>
        <c:ser>
          <c:idx val="0"/>
          <c:order val="0"/>
          <c:tx>
            <c:strRef>
              <c:f>'在宅療養支援診療所数 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'在宅療養支援診療所数 表・グラフ'!$E$13:$K$13</c:f>
              <c:numCache>
                <c:formatCode>0_);[Red]\(0\)</c:formatCode>
                <c:ptCount val="7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'在宅療養支援診療所数 表・グラフ'!$E$22:$K$22</c:f>
              <c:numCache>
                <c:formatCode>#,##0_);[Red]\(#,##0\)</c:formatCode>
                <c:ptCount val="7"/>
                <c:pt idx="0">
                  <c:v>1859</c:v>
                </c:pt>
                <c:pt idx="1">
                  <c:v>1662</c:v>
                </c:pt>
                <c:pt idx="2">
                  <c:v>1723</c:v>
                </c:pt>
                <c:pt idx="3">
                  <c:v>1762</c:v>
                </c:pt>
                <c:pt idx="4">
                  <c:v>1811</c:v>
                </c:pt>
                <c:pt idx="5">
                  <c:v>1843</c:v>
                </c:pt>
                <c:pt idx="6">
                  <c:v>1752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370-4042-8BC0-0AB147538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6761552"/>
        <c:axId val="226761944"/>
      </c:lineChart>
      <c:catAx>
        <c:axId val="226761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6761944"/>
        <c:crosses val="autoZero"/>
        <c:auto val="1"/>
        <c:lblAlgn val="ctr"/>
        <c:lblOffset val="100"/>
        <c:noMultiLvlLbl val="0"/>
      </c:catAx>
      <c:valAx>
        <c:axId val="226761944"/>
        <c:scaling>
          <c:orientation val="minMax"/>
          <c:max val="9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6761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'在宅医療後方支援病院数 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0205625639182846E-3"/>
                  <c:y val="-0.3772635538175426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DBC-4E2D-8A7B-6940EAF1C550}"/>
                </c:ext>
              </c:extLst>
            </c:dLbl>
            <c:dLbl>
              <c:idx val="1"/>
              <c:layout>
                <c:manualLayout>
                  <c:x val="-2.5102812819591423E-3"/>
                  <c:y val="-0.3865787032945189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DBC-4E2D-8A7B-6940EAF1C550}"/>
                </c:ext>
              </c:extLst>
            </c:dLbl>
            <c:dLbl>
              <c:idx val="2"/>
              <c:layout>
                <c:manualLayout>
                  <c:x val="-4.6021291860693547E-17"/>
                  <c:y val="-0.381921128556030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DBC-4E2D-8A7B-6940EAF1C550}"/>
                </c:ext>
              </c:extLst>
            </c:dLbl>
            <c:dLbl>
              <c:idx val="3"/>
              <c:layout>
                <c:manualLayout>
                  <c:x val="-5.0205625639182846E-3"/>
                  <c:y val="-0.37260597907905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DBC-4E2D-8A7B-6940EAF1C550}"/>
                </c:ext>
              </c:extLst>
            </c:dLbl>
            <c:dLbl>
              <c:idx val="4"/>
              <c:layout>
                <c:manualLayout>
                  <c:x val="-9.2042583721387094E-17"/>
                  <c:y val="-0.372605979079054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DBC-4E2D-8A7B-6940EAF1C550}"/>
                </c:ext>
              </c:extLst>
            </c:dLbl>
            <c:dLbl>
              <c:idx val="5"/>
              <c:layout>
                <c:manualLayout>
                  <c:x val="-9.2042583721387094E-17"/>
                  <c:y val="-0.381921128556030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DBC-4E2D-8A7B-6940EAF1C550}"/>
                </c:ext>
              </c:extLst>
            </c:dLbl>
            <c:dLbl>
              <c:idx val="6"/>
              <c:layout>
                <c:manualLayout>
                  <c:x val="2.5102812819591423E-3"/>
                  <c:y val="-0.373161220665989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DBC-4E2D-8A7B-6940EAF1C55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'在宅医療後方支援病院数 表・グラフ'!$E$21:$K$21</c:f>
              <c:numCache>
                <c:formatCode>#,##0_);[Red]\(#,##0\)</c:formatCode>
                <c:ptCount val="7"/>
                <c:pt idx="0">
                  <c:v>17</c:v>
                </c:pt>
                <c:pt idx="1">
                  <c:v>18</c:v>
                </c:pt>
                <c:pt idx="2">
                  <c:v>18</c:v>
                </c:pt>
                <c:pt idx="3">
                  <c:v>19</c:v>
                </c:pt>
                <c:pt idx="4">
                  <c:v>19</c:v>
                </c:pt>
                <c:pt idx="5">
                  <c:v>19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E7F-4598-85E6-1863B41D9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7620200"/>
        <c:axId val="227620592"/>
      </c:barChart>
      <c:lineChart>
        <c:grouping val="standard"/>
        <c:varyColors val="0"/>
        <c:ser>
          <c:idx val="0"/>
          <c:order val="0"/>
          <c:tx>
            <c:strRef>
              <c:f>'在宅医療後方支援病院数 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'在宅医療後方支援病院数 表・グラフ'!$E$13:$K$13</c:f>
              <c:numCache>
                <c:formatCode>0_);[Red]\(0\)</c:formatCode>
                <c:ptCount val="7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'在宅医療後方支援病院数 表・グラフ'!$E$22:$K$22</c:f>
              <c:numCache>
                <c:formatCode>#,##0_);[Red]\(#,##0\)</c:formatCode>
                <c:ptCount val="7"/>
                <c:pt idx="0">
                  <c:v>33</c:v>
                </c:pt>
                <c:pt idx="1">
                  <c:v>42</c:v>
                </c:pt>
                <c:pt idx="2">
                  <c:v>45</c:v>
                </c:pt>
                <c:pt idx="3">
                  <c:v>48</c:v>
                </c:pt>
                <c:pt idx="4">
                  <c:v>48</c:v>
                </c:pt>
                <c:pt idx="5">
                  <c:v>49</c:v>
                </c:pt>
                <c:pt idx="6">
                  <c:v>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E7F-4598-85E6-1863B41D95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7620200"/>
        <c:axId val="227620592"/>
      </c:lineChart>
      <c:catAx>
        <c:axId val="227620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7620592"/>
        <c:crosses val="autoZero"/>
        <c:auto val="1"/>
        <c:lblAlgn val="ctr"/>
        <c:lblOffset val="100"/>
        <c:noMultiLvlLbl val="0"/>
      </c:catAx>
      <c:valAx>
        <c:axId val="227620592"/>
        <c:scaling>
          <c:orientation val="minMax"/>
          <c:max val="2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7620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'介護支援連携指導を受けた患者数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5.6834327934072179E-3"/>
                  <c:y val="-0.317538008337361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E91-48A3-A58C-677C330A7B23}"/>
                </c:ext>
              </c:extLst>
            </c:dLbl>
            <c:dLbl>
              <c:idx val="1"/>
              <c:layout>
                <c:manualLayout>
                  <c:x val="2.841716396703609E-3"/>
                  <c:y val="-0.303104462503845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91-48A3-A58C-677C330A7B23}"/>
                </c:ext>
              </c:extLst>
            </c:dLbl>
            <c:dLbl>
              <c:idx val="2"/>
              <c:layout>
                <c:manualLayout>
                  <c:x val="8.5251491901108273E-3"/>
                  <c:y val="-0.375272191671427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E91-48A3-A58C-677C330A7B23}"/>
                </c:ext>
              </c:extLst>
            </c:dLbl>
            <c:dLbl>
              <c:idx val="3"/>
              <c:layout>
                <c:manualLayout>
                  <c:x val="1.7050298380221655E-2"/>
                  <c:y val="-0.298293280559339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E91-48A3-A58C-677C330A7B23}"/>
                </c:ext>
              </c:extLst>
            </c:dLbl>
            <c:dLbl>
              <c:idx val="4"/>
              <c:layout>
                <c:manualLayout>
                  <c:x val="8.5251491901109314E-3"/>
                  <c:y val="-0.264615006947801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FE91-48A3-A58C-677C330A7B2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'介護支援連携指導を受けた患者数　表・グラフ'!$E$21:$I$21</c:f>
              <c:numCache>
                <c:formatCode>#,##0_);[Red]\(#,##0\)</c:formatCode>
                <c:ptCount val="5"/>
                <c:pt idx="0">
                  <c:v>9943</c:v>
                </c:pt>
                <c:pt idx="1">
                  <c:v>8848</c:v>
                </c:pt>
                <c:pt idx="2">
                  <c:v>12547</c:v>
                </c:pt>
                <c:pt idx="3">
                  <c:v>8168</c:v>
                </c:pt>
                <c:pt idx="4">
                  <c:v>7077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BAD-4734-8255-FA27676987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7622160"/>
        <c:axId val="229384176"/>
      </c:barChart>
      <c:lineChart>
        <c:grouping val="standard"/>
        <c:varyColors val="0"/>
        <c:ser>
          <c:idx val="0"/>
          <c:order val="0"/>
          <c:tx>
            <c:strRef>
              <c:f>'介護支援連携指導を受けた患者数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'介護支援連携指導を受けた患者数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'介護支援連携指導を受けた患者数　表・グラフ'!$E$22:$I$22</c:f>
              <c:numCache>
                <c:formatCode>#,##0_);[Red]\(#,##0\)</c:formatCode>
                <c:ptCount val="5"/>
                <c:pt idx="0">
                  <c:v>32681</c:v>
                </c:pt>
                <c:pt idx="1">
                  <c:v>30546</c:v>
                </c:pt>
                <c:pt idx="2">
                  <c:v>38326</c:v>
                </c:pt>
                <c:pt idx="3">
                  <c:v>27221</c:v>
                </c:pt>
                <c:pt idx="4">
                  <c:v>23991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BAD-4734-8255-FA27676987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7622160"/>
        <c:axId val="229384176"/>
      </c:lineChart>
      <c:catAx>
        <c:axId val="227622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9384176"/>
        <c:crosses val="autoZero"/>
        <c:auto val="1"/>
        <c:lblAlgn val="ctr"/>
        <c:lblOffset val="100"/>
        <c:noMultiLvlLbl val="0"/>
      </c:catAx>
      <c:valAx>
        <c:axId val="229384176"/>
        <c:scaling>
          <c:orientation val="minMax"/>
          <c:max val="140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7622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'介護支援連携指導を実施している診療所・病院数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9359104616661137E-3"/>
                  <c:y val="-0.362011821746104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9A6-4C84-B7FF-DD0E515C8EED}"/>
                </c:ext>
              </c:extLst>
            </c:dLbl>
            <c:dLbl>
              <c:idx val="1"/>
              <c:layout>
                <c:manualLayout>
                  <c:x val="-2.9359104616661406E-3"/>
                  <c:y val="-0.338504560593760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9A6-4C84-B7FF-DD0E515C8EED}"/>
                </c:ext>
              </c:extLst>
            </c:dLbl>
            <c:dLbl>
              <c:idx val="2"/>
              <c:layout>
                <c:manualLayout>
                  <c:x val="-2.9359104616661406E-3"/>
                  <c:y val="-0.362011821746104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E9A6-4C84-B7FF-DD0E515C8EED}"/>
                </c:ext>
              </c:extLst>
            </c:dLbl>
            <c:dLbl>
              <c:idx val="3"/>
              <c:layout>
                <c:manualLayout>
                  <c:x val="2.9359104616661406E-3"/>
                  <c:y val="-0.357310369515635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9A6-4C84-B7FF-DD0E515C8EED}"/>
                </c:ext>
              </c:extLst>
            </c:dLbl>
            <c:dLbl>
              <c:idx val="4"/>
              <c:layout>
                <c:manualLayout>
                  <c:x val="2.9359104616661406E-3"/>
                  <c:y val="-0.357310369515635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9A6-4C84-B7FF-DD0E515C8E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'介護支援連携指導を実施している診療所・病院数　表・グラフ'!$E$21:$I$21</c:f>
              <c:numCache>
                <c:formatCode>#,##0_);[Red]\(#,##0\)</c:formatCode>
                <c:ptCount val="5"/>
                <c:pt idx="0">
                  <c:v>94</c:v>
                </c:pt>
                <c:pt idx="1">
                  <c:v>87</c:v>
                </c:pt>
                <c:pt idx="2">
                  <c:v>96</c:v>
                </c:pt>
                <c:pt idx="3">
                  <c:v>92</c:v>
                </c:pt>
                <c:pt idx="4">
                  <c:v>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381-4800-8046-16A556D0F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9385744"/>
        <c:axId val="229386136"/>
      </c:barChart>
      <c:lineChart>
        <c:grouping val="standard"/>
        <c:varyColors val="0"/>
        <c:ser>
          <c:idx val="0"/>
          <c:order val="0"/>
          <c:tx>
            <c:strRef>
              <c:f>'介護支援連携指導を実施している診療所・病院数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'介護支援連携指導を実施している診療所・病院数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'介護支援連携指導を実施している診療所・病院数　表・グラフ'!$E$22:$I$22</c:f>
              <c:numCache>
                <c:formatCode>#,##0_);[Red]\(#,##0\)</c:formatCode>
                <c:ptCount val="5"/>
                <c:pt idx="0">
                  <c:v>279</c:v>
                </c:pt>
                <c:pt idx="1">
                  <c:v>266</c:v>
                </c:pt>
                <c:pt idx="2">
                  <c:v>289</c:v>
                </c:pt>
                <c:pt idx="3">
                  <c:v>285</c:v>
                </c:pt>
                <c:pt idx="4">
                  <c:v>271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381-4800-8046-16A556D0FE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9385744"/>
        <c:axId val="229386136"/>
      </c:lineChart>
      <c:catAx>
        <c:axId val="22938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9386136"/>
        <c:crosses val="autoZero"/>
        <c:auto val="1"/>
        <c:lblAlgn val="ctr"/>
        <c:lblOffset val="100"/>
        <c:noMultiLvlLbl val="0"/>
      </c:catAx>
      <c:valAx>
        <c:axId val="229386136"/>
        <c:scaling>
          <c:orientation val="minMax"/>
          <c:max val="12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938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'訪問看護ステーション数 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8.0463350633305699E-3"/>
                  <c:y val="-0.263779306031954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01F-4BB8-B1CB-6DE7DA3246F8}"/>
                </c:ext>
              </c:extLst>
            </c:dLbl>
            <c:dLbl>
              <c:idx val="1"/>
              <c:layout>
                <c:manualLayout>
                  <c:x val="1.609267012666114E-2"/>
                  <c:y val="-0.26857529341435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01F-4BB8-B1CB-6DE7DA3246F8}"/>
                </c:ext>
              </c:extLst>
            </c:dLbl>
            <c:dLbl>
              <c:idx val="2"/>
              <c:layout>
                <c:manualLayout>
                  <c:x val="-5.3642233755537136E-3"/>
                  <c:y val="-0.273371280796753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01F-4BB8-B1CB-6DE7DA3246F8}"/>
                </c:ext>
              </c:extLst>
            </c:dLbl>
            <c:dLbl>
              <c:idx val="3"/>
              <c:layout>
                <c:manualLayout>
                  <c:x val="-1.0728446751107427E-2"/>
                  <c:y val="-0.30214720509114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01F-4BB8-B1CB-6DE7DA3246F8}"/>
                </c:ext>
              </c:extLst>
            </c:dLbl>
            <c:dLbl>
              <c:idx val="4"/>
              <c:layout>
                <c:manualLayout>
                  <c:x val="-1.3410558438884381E-2"/>
                  <c:y val="-0.3213311546207450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01F-4BB8-B1CB-6DE7DA3246F8}"/>
                </c:ext>
              </c:extLst>
            </c:dLbl>
            <c:dLbl>
              <c:idx val="5"/>
              <c:layout>
                <c:manualLayout>
                  <c:x val="5.3642233755536155E-3"/>
                  <c:y val="-0.3357191167679425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01F-4BB8-B1CB-6DE7DA3246F8}"/>
                </c:ext>
              </c:extLst>
            </c:dLbl>
            <c:dLbl>
              <c:idx val="6"/>
              <c:layout>
                <c:manualLayout>
                  <c:x val="-2.6821116877768568E-3"/>
                  <c:y val="-0.340515104150341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01F-4BB8-B1CB-6DE7DA3246F8}"/>
                </c:ext>
              </c:extLst>
            </c:dLbl>
            <c:dLbl>
              <c:idx val="7"/>
              <c:layout>
                <c:manualLayout>
                  <c:x val="0"/>
                  <c:y val="-0.378883003209535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01F-4BB8-B1CB-6DE7DA3246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'訪問看護ステーション数 表・グラフ'!$E$13:$L$13</c:f>
              <c:numCache>
                <c:formatCode>0_);[Red]\(0\)</c:formatCode>
                <c:ptCount val="8"/>
                <c:pt idx="0" formatCode="General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'訪問看護ステーション数 表・グラフ'!$E$21:$L$21</c:f>
              <c:numCache>
                <c:formatCode>#,##0_);[Red]\(#,##0\)</c:formatCode>
                <c:ptCount val="8"/>
                <c:pt idx="0">
                  <c:v>264</c:v>
                </c:pt>
                <c:pt idx="1">
                  <c:v>311</c:v>
                </c:pt>
                <c:pt idx="2">
                  <c:v>335</c:v>
                </c:pt>
                <c:pt idx="3">
                  <c:v>365</c:v>
                </c:pt>
                <c:pt idx="4">
                  <c:v>405</c:v>
                </c:pt>
                <c:pt idx="5">
                  <c:v>433</c:v>
                </c:pt>
                <c:pt idx="6">
                  <c:v>455</c:v>
                </c:pt>
                <c:pt idx="7">
                  <c:v>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9E3-49F7-B33E-A0574F5D24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9968464"/>
        <c:axId val="229968856"/>
      </c:barChart>
      <c:lineChart>
        <c:grouping val="standard"/>
        <c:varyColors val="0"/>
        <c:ser>
          <c:idx val="0"/>
          <c:order val="0"/>
          <c:tx>
            <c:strRef>
              <c:f>'訪問看護ステーション数 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'訪問看護ステーション数 表・グラフ'!$E$13:$L$13</c:f>
              <c:numCache>
                <c:formatCode>0_);[Red]\(0\)</c:formatCode>
                <c:ptCount val="8"/>
                <c:pt idx="0" formatCode="General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'訪問看護ステーション数 表・グラフ'!$E$22:$L$22</c:f>
              <c:numCache>
                <c:formatCode>#,##0_);[Red]\(#,##0\)</c:formatCode>
                <c:ptCount val="8"/>
                <c:pt idx="0">
                  <c:v>756</c:v>
                </c:pt>
                <c:pt idx="1">
                  <c:v>902</c:v>
                </c:pt>
                <c:pt idx="2">
                  <c:v>974</c:v>
                </c:pt>
                <c:pt idx="3">
                  <c:v>1074</c:v>
                </c:pt>
                <c:pt idx="4">
                  <c:v>1170</c:v>
                </c:pt>
                <c:pt idx="5">
                  <c:v>1268</c:v>
                </c:pt>
                <c:pt idx="6">
                  <c:v>1357</c:v>
                </c:pt>
                <c:pt idx="7">
                  <c:v>1528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9E3-49F7-B33E-A0574F5D24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9968464"/>
        <c:axId val="229968856"/>
      </c:lineChart>
      <c:catAx>
        <c:axId val="229968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9968856"/>
        <c:crosses val="autoZero"/>
        <c:auto val="1"/>
        <c:lblAlgn val="ctr"/>
        <c:lblOffset val="100"/>
        <c:noMultiLvlLbl val="0"/>
      </c:catAx>
      <c:valAx>
        <c:axId val="229968856"/>
        <c:scaling>
          <c:orientation val="minMax"/>
          <c:max val="6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9968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'訪問看護ステーションの看護師数 表・グラフ'!$D$14</c:f>
              <c:strCache>
                <c:ptCount val="1"/>
                <c:pt idx="0">
                  <c:v>大阪府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'訪問看護ステーションの看護師数 表・グラフ'!$E$13:$L$13</c:f>
              <c:numCache>
                <c:formatCode>General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'訪問看護ステーションの看護師数 表・グラフ'!$E$14:$L$14</c:f>
              <c:numCache>
                <c:formatCode>#,##0_);[Red]\(#,##0\)</c:formatCode>
                <c:ptCount val="8"/>
                <c:pt idx="0">
                  <c:v>3108</c:v>
                </c:pt>
                <c:pt idx="1">
                  <c:v>3640</c:v>
                </c:pt>
                <c:pt idx="2">
                  <c:v>4257</c:v>
                </c:pt>
                <c:pt idx="3">
                  <c:v>5134</c:v>
                </c:pt>
                <c:pt idx="4">
                  <c:v>6376</c:v>
                </c:pt>
                <c:pt idx="5">
                  <c:v>7162</c:v>
                </c:pt>
                <c:pt idx="6">
                  <c:v>8049</c:v>
                </c:pt>
                <c:pt idx="7">
                  <c:v>9504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1-44C0-B513-17AFF60599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29970424"/>
        <c:axId val="229970816"/>
      </c:barChart>
      <c:catAx>
        <c:axId val="229970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9970816"/>
        <c:crosses val="autoZero"/>
        <c:auto val="1"/>
        <c:lblAlgn val="ctr"/>
        <c:lblOffset val="100"/>
        <c:noMultiLvlLbl val="0"/>
      </c:catAx>
      <c:valAx>
        <c:axId val="229970816"/>
        <c:scaling>
          <c:orientation val="minMax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rgbClr val="FFFFFF">
                <a:lumMod val="75000"/>
              </a:srgb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9970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'訪問診療を受けた患者数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5158264043478613E-3"/>
                  <c:y val="-0.31047288643822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E9E-4C77-AABF-6991763B3305}"/>
                </c:ext>
              </c:extLst>
            </c:dLbl>
            <c:dLbl>
              <c:idx val="1"/>
              <c:layout>
                <c:manualLayout>
                  <c:x val="-8.2737396065217916E-3"/>
                  <c:y val="-0.329008581150949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E9E-4C77-AABF-6991763B3305}"/>
                </c:ext>
              </c:extLst>
            </c:dLbl>
            <c:dLbl>
              <c:idx val="2"/>
              <c:layout>
                <c:manualLayout>
                  <c:x val="5.5158264043478613E-3"/>
                  <c:y val="-0.35217819954186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E9E-4C77-AABF-6991763B3305}"/>
                </c:ext>
              </c:extLst>
            </c:dLbl>
            <c:dLbl>
              <c:idx val="3"/>
              <c:layout>
                <c:manualLayout>
                  <c:x val="5.5158264043477599E-3"/>
                  <c:y val="-0.366079970576409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E9E-4C77-AABF-6991763B3305}"/>
                </c:ext>
              </c:extLst>
            </c:dLbl>
            <c:dLbl>
              <c:idx val="4"/>
              <c:layout>
                <c:manualLayout>
                  <c:x val="-8.2737396065217916E-3"/>
                  <c:y val="-0.393883512645503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E9E-4C77-AABF-6991763B330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'訪問診療を受けた患者数　表・グラフ'!$E$21:$I$21</c:f>
              <c:numCache>
                <c:formatCode>#,##0_);[Red]\(#,##0\)</c:formatCode>
                <c:ptCount val="5"/>
                <c:pt idx="0">
                  <c:v>272877</c:v>
                </c:pt>
                <c:pt idx="1">
                  <c:v>258921</c:v>
                </c:pt>
                <c:pt idx="2">
                  <c:v>314600</c:v>
                </c:pt>
                <c:pt idx="3">
                  <c:v>338584</c:v>
                </c:pt>
                <c:pt idx="4">
                  <c:v>360000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D12-444A-8F31-2FDBB74422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2343200"/>
        <c:axId val="222343592"/>
      </c:barChart>
      <c:lineChart>
        <c:grouping val="standard"/>
        <c:varyColors val="0"/>
        <c:ser>
          <c:idx val="0"/>
          <c:order val="0"/>
          <c:tx>
            <c:strRef>
              <c:f>'訪問診療を受けた患者数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'訪問診療を受けた患者数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'訪問診療を受けた患者数　表・グラフ'!$E$22:$I$22</c:f>
              <c:numCache>
                <c:formatCode>#,##0_);[Red]\(#,##0\)</c:formatCode>
                <c:ptCount val="5"/>
                <c:pt idx="0">
                  <c:v>746945</c:v>
                </c:pt>
                <c:pt idx="1">
                  <c:v>709901</c:v>
                </c:pt>
                <c:pt idx="2">
                  <c:v>860711</c:v>
                </c:pt>
                <c:pt idx="3">
                  <c:v>933933</c:v>
                </c:pt>
                <c:pt idx="4">
                  <c:v>996165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3D12-444A-8F31-2FDBB74422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343200"/>
        <c:axId val="222343592"/>
      </c:lineChart>
      <c:catAx>
        <c:axId val="22234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2343592"/>
        <c:crosses val="autoZero"/>
        <c:auto val="1"/>
        <c:lblAlgn val="ctr"/>
        <c:lblOffset val="100"/>
        <c:noMultiLvlLbl val="0"/>
      </c:catAx>
      <c:valAx>
        <c:axId val="222343592"/>
        <c:scaling>
          <c:orientation val="minMax"/>
          <c:max val="4000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234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'往診を受けた患者数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5.6127982406750212E-3"/>
                  <c:y val="-0.33857587817192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33F-455F-AF8C-F162F3AF2528}"/>
                </c:ext>
              </c:extLst>
            </c:dLbl>
            <c:dLbl>
              <c:idx val="1"/>
              <c:layout>
                <c:manualLayout>
                  <c:x val="-2.8063991203375106E-3"/>
                  <c:y val="-0.33857587817192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933F-455F-AF8C-F162F3AF2528}"/>
                </c:ext>
              </c:extLst>
            </c:dLbl>
            <c:dLbl>
              <c:idx val="2"/>
              <c:layout>
                <c:manualLayout>
                  <c:x val="-5.6127982406750212E-3"/>
                  <c:y val="-0.338575878171927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33F-455F-AF8C-F162F3AF2528}"/>
                </c:ext>
              </c:extLst>
            </c:dLbl>
            <c:dLbl>
              <c:idx val="3"/>
              <c:layout>
                <c:manualLayout>
                  <c:x val="-2.8063991203375106E-3"/>
                  <c:y val="-0.343278320924315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33F-455F-AF8C-F162F3AF2528}"/>
                </c:ext>
              </c:extLst>
            </c:dLbl>
            <c:dLbl>
              <c:idx val="4"/>
              <c:layout>
                <c:manualLayout>
                  <c:x val="1.1225596481349938E-2"/>
                  <c:y val="-0.380897862943418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33F-455F-AF8C-F162F3AF25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'往診を受けた患者数　表・グラフ'!$E$21:$I$21</c:f>
              <c:numCache>
                <c:formatCode>#,##0_);[Red]\(#,##0\)</c:formatCode>
                <c:ptCount val="5"/>
                <c:pt idx="0">
                  <c:v>52878</c:v>
                </c:pt>
                <c:pt idx="1">
                  <c:v>53185</c:v>
                </c:pt>
                <c:pt idx="2">
                  <c:v>45528</c:v>
                </c:pt>
                <c:pt idx="3">
                  <c:v>51031</c:v>
                </c:pt>
                <c:pt idx="4">
                  <c:v>62006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733-4B88-91A9-362BD37339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2344768"/>
        <c:axId val="223711784"/>
      </c:barChart>
      <c:lineChart>
        <c:grouping val="standard"/>
        <c:varyColors val="0"/>
        <c:ser>
          <c:idx val="0"/>
          <c:order val="0"/>
          <c:tx>
            <c:strRef>
              <c:f>'往診を受けた患者数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'往診を受けた患者数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'往診を受けた患者数　表・グラフ'!$E$22:$I$22</c:f>
              <c:numCache>
                <c:formatCode>#,##0_);[Red]\(#,##0\)</c:formatCode>
                <c:ptCount val="5"/>
                <c:pt idx="0">
                  <c:v>150383</c:v>
                </c:pt>
                <c:pt idx="1">
                  <c:v>152095</c:v>
                </c:pt>
                <c:pt idx="2">
                  <c:v>133385</c:v>
                </c:pt>
                <c:pt idx="3">
                  <c:v>141624</c:v>
                </c:pt>
                <c:pt idx="4">
                  <c:v>163412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733-4B88-91A9-362BD37339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2344768"/>
        <c:axId val="223711784"/>
      </c:lineChart>
      <c:catAx>
        <c:axId val="22234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3711784"/>
        <c:crosses val="autoZero"/>
        <c:auto val="1"/>
        <c:lblAlgn val="ctr"/>
        <c:lblOffset val="100"/>
        <c:noMultiLvlLbl val="0"/>
      </c:catAx>
      <c:valAx>
        <c:axId val="223711784"/>
        <c:scaling>
          <c:orientation val="minMax"/>
          <c:max val="700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234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'往診を実施している診療所・病院数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7874570577973734E-3"/>
                  <c:y val="-0.38716118632894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B0D-4C48-AF2A-539732C48A9B}"/>
                </c:ext>
              </c:extLst>
            </c:dLbl>
            <c:dLbl>
              <c:idx val="1"/>
              <c:layout>
                <c:manualLayout>
                  <c:x val="5.5749141155947467E-3"/>
                  <c:y val="-0.372642641841606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B0D-4C48-AF2A-539732C48A9B}"/>
                </c:ext>
              </c:extLst>
            </c:dLbl>
            <c:dLbl>
              <c:idx val="2"/>
              <c:layout>
                <c:manualLayout>
                  <c:x val="-5.5749141155947467E-3"/>
                  <c:y val="-0.382321671499830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B0D-4C48-AF2A-539732C48A9B}"/>
                </c:ext>
              </c:extLst>
            </c:dLbl>
            <c:dLbl>
              <c:idx val="3"/>
              <c:layout>
                <c:manualLayout>
                  <c:x val="-1.3937285288986969E-2"/>
                  <c:y val="-0.377482156670718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B0D-4C48-AF2A-539732C48A9B}"/>
                </c:ext>
              </c:extLst>
            </c:dLbl>
            <c:dLbl>
              <c:idx val="4"/>
              <c:layout>
                <c:manualLayout>
                  <c:x val="-1.3937285288986969E-2"/>
                  <c:y val="-0.3871611863289422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B0D-4C48-AF2A-539732C48A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'往診を実施している診療所・病院数　表・グラフ'!$E$21:$I$21</c:f>
              <c:numCache>
                <c:formatCode>#,##0_);[Red]\(#,##0\)</c:formatCode>
                <c:ptCount val="5"/>
                <c:pt idx="0">
                  <c:v>1372</c:v>
                </c:pt>
                <c:pt idx="1">
                  <c:v>1429</c:v>
                </c:pt>
                <c:pt idx="2">
                  <c:v>1329</c:v>
                </c:pt>
                <c:pt idx="3">
                  <c:v>1319</c:v>
                </c:pt>
                <c:pt idx="4">
                  <c:v>1321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095-405B-A98E-963B24170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3713352"/>
        <c:axId val="223713744"/>
      </c:barChart>
      <c:lineChart>
        <c:grouping val="standard"/>
        <c:varyColors val="0"/>
        <c:ser>
          <c:idx val="0"/>
          <c:order val="0"/>
          <c:tx>
            <c:strRef>
              <c:f>'往診を実施している診療所・病院数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'往診を実施している診療所・病院数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'往診を実施している診療所・病院数　表・グラフ'!$E$22:$I$22</c:f>
              <c:numCache>
                <c:formatCode>#,##0_);[Red]\(#,##0\)</c:formatCode>
                <c:ptCount val="5"/>
                <c:pt idx="0">
                  <c:v>3548</c:v>
                </c:pt>
                <c:pt idx="1">
                  <c:v>3673</c:v>
                </c:pt>
                <c:pt idx="2">
                  <c:v>3476</c:v>
                </c:pt>
                <c:pt idx="3">
                  <c:v>3438</c:v>
                </c:pt>
                <c:pt idx="4">
                  <c:v>3391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095-405B-A98E-963B241700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3713352"/>
        <c:axId val="223713744"/>
      </c:lineChart>
      <c:catAx>
        <c:axId val="22371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3713744"/>
        <c:crosses val="autoZero"/>
        <c:auto val="1"/>
        <c:lblAlgn val="ctr"/>
        <c:lblOffset val="100"/>
        <c:noMultiLvlLbl val="0"/>
      </c:catAx>
      <c:valAx>
        <c:axId val="223713744"/>
        <c:scaling>
          <c:orientation val="minMax"/>
          <c:max val="16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3713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'在宅看取りを実施している診療所・病院数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5.6195734610997193E-3"/>
                  <c:y val="-0.36890903048111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4661-4E61-87BE-1D9ACEA41B2C}"/>
                </c:ext>
              </c:extLst>
            </c:dLbl>
            <c:dLbl>
              <c:idx val="1"/>
              <c:layout>
                <c:manualLayout>
                  <c:x val="0"/>
                  <c:y val="-0.35453595137145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661-4E61-87BE-1D9ACEA41B2C}"/>
                </c:ext>
              </c:extLst>
            </c:dLbl>
            <c:dLbl>
              <c:idx val="2"/>
              <c:layout>
                <c:manualLayout>
                  <c:x val="0"/>
                  <c:y val="-0.3784910832208825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4661-4E61-87BE-1D9ACEA41B2C}"/>
                </c:ext>
              </c:extLst>
            </c:dLbl>
            <c:dLbl>
              <c:idx val="3"/>
              <c:layout>
                <c:manualLayout>
                  <c:x val="-8.4293601916495785E-3"/>
                  <c:y val="-0.383282109590767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661-4E61-87BE-1D9ACEA41B2C}"/>
                </c:ext>
              </c:extLst>
            </c:dLbl>
            <c:dLbl>
              <c:idx val="4"/>
              <c:layout>
                <c:manualLayout>
                  <c:x val="8.4293601916495785E-3"/>
                  <c:y val="-0.390384146003322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4661-4E61-87BE-1D9ACEA41B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'在宅看取りを実施している診療所・病院数　表・グラフ'!$E$21:$I$21</c:f>
              <c:numCache>
                <c:formatCode>#,##0_);[Red]\(#,##0\)</c:formatCode>
                <c:ptCount val="5"/>
                <c:pt idx="0">
                  <c:v>380</c:v>
                </c:pt>
                <c:pt idx="1">
                  <c:v>391</c:v>
                </c:pt>
                <c:pt idx="2">
                  <c:v>394</c:v>
                </c:pt>
                <c:pt idx="3">
                  <c:v>428</c:v>
                </c:pt>
                <c:pt idx="4">
                  <c:v>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CF-429C-BA17-30C9B45E4C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4845544"/>
        <c:axId val="224845936"/>
      </c:barChart>
      <c:lineChart>
        <c:grouping val="standard"/>
        <c:varyColors val="0"/>
        <c:ser>
          <c:idx val="0"/>
          <c:order val="0"/>
          <c:tx>
            <c:strRef>
              <c:f>'在宅看取りを実施している診療所・病院数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'在宅看取りを実施している診療所・病院数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'在宅看取りを実施している診療所・病院数　表・グラフ'!$E$22:$I$22</c:f>
              <c:numCache>
                <c:formatCode>#,##0_);[Red]\(#,##0\)</c:formatCode>
                <c:ptCount val="5"/>
                <c:pt idx="0">
                  <c:v>965</c:v>
                </c:pt>
                <c:pt idx="1">
                  <c:v>998</c:v>
                </c:pt>
                <c:pt idx="2">
                  <c:v>1033</c:v>
                </c:pt>
                <c:pt idx="3">
                  <c:v>1140</c:v>
                </c:pt>
                <c:pt idx="4">
                  <c:v>1226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0CF-429C-BA17-30C9B45E4C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845544"/>
        <c:axId val="224845936"/>
      </c:lineChart>
      <c:catAx>
        <c:axId val="224845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4845936"/>
        <c:crosses val="autoZero"/>
        <c:auto val="1"/>
        <c:lblAlgn val="ctr"/>
        <c:lblOffset val="100"/>
        <c:noMultiLvlLbl val="0"/>
      </c:catAx>
      <c:valAx>
        <c:axId val="224845936"/>
        <c:scaling>
          <c:orientation val="minMax"/>
          <c:max val="5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4845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'在宅看取りを受けた患者数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2.8063991203374846E-3"/>
                  <c:y val="-0.2590290489860644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54F-49FC-8447-E4184C898257}"/>
                </c:ext>
              </c:extLst>
            </c:dLbl>
            <c:dLbl>
              <c:idx val="1"/>
              <c:layout>
                <c:manualLayout>
                  <c:x val="-5.145005618408158E-17"/>
                  <c:y val="-0.212773861667124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54F-49FC-8447-E4184C898257}"/>
                </c:ext>
              </c:extLst>
            </c:dLbl>
            <c:dLbl>
              <c:idx val="2"/>
              <c:layout>
                <c:manualLayout>
                  <c:x val="-5.6127982406750212E-3"/>
                  <c:y val="-0.249778011522276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54F-49FC-8447-E4184C898257}"/>
                </c:ext>
              </c:extLst>
            </c:dLbl>
            <c:dLbl>
              <c:idx val="3"/>
              <c:layout>
                <c:manualLayout>
                  <c:x val="2.5257592083037593E-2"/>
                  <c:y val="-0.309909755036898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54F-49FC-8447-E4184C898257}"/>
                </c:ext>
              </c:extLst>
            </c:dLbl>
            <c:dLbl>
              <c:idx val="4"/>
              <c:layout>
                <c:manualLayout>
                  <c:x val="-2.8063991203374074E-3"/>
                  <c:y val="-0.374667017283414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54F-49FC-8447-E4184C89825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'在宅看取りを受けた患者数　表・グラフ'!$E$21:$I$21</c:f>
              <c:numCache>
                <c:formatCode>#,##0_);[Red]\(#,##0\)</c:formatCode>
                <c:ptCount val="5"/>
                <c:pt idx="0">
                  <c:v>2060</c:v>
                </c:pt>
                <c:pt idx="1">
                  <c:v>1868</c:v>
                </c:pt>
                <c:pt idx="2">
                  <c:v>2455</c:v>
                </c:pt>
                <c:pt idx="3">
                  <c:v>3283</c:v>
                </c:pt>
                <c:pt idx="4">
                  <c:v>4384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8A8-4867-938E-4513DB2D8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4847504"/>
        <c:axId val="224847896"/>
      </c:barChart>
      <c:lineChart>
        <c:grouping val="standard"/>
        <c:varyColors val="0"/>
        <c:ser>
          <c:idx val="0"/>
          <c:order val="0"/>
          <c:tx>
            <c:strRef>
              <c:f>'在宅看取りを受けた患者数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'在宅看取りを受けた患者数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'在宅看取りを受けた患者数　表・グラフ'!$E$22:$I$22</c:f>
              <c:numCache>
                <c:formatCode>#,##0_);[Red]\(#,##0\)</c:formatCode>
                <c:ptCount val="5"/>
                <c:pt idx="0">
                  <c:v>6114</c:v>
                </c:pt>
                <c:pt idx="1">
                  <c:v>5619</c:v>
                </c:pt>
                <c:pt idx="2">
                  <c:v>7294</c:v>
                </c:pt>
                <c:pt idx="3">
                  <c:v>10046</c:v>
                </c:pt>
                <c:pt idx="4">
                  <c:v>12580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A8A8-4867-938E-4513DB2D87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4847504"/>
        <c:axId val="224847896"/>
      </c:lineChart>
      <c:catAx>
        <c:axId val="224847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4847896"/>
        <c:crosses val="autoZero"/>
        <c:auto val="1"/>
        <c:lblAlgn val="ctr"/>
        <c:lblOffset val="100"/>
        <c:noMultiLvlLbl val="0"/>
      </c:catAx>
      <c:valAx>
        <c:axId val="224847896"/>
        <c:scaling>
          <c:orientation val="minMax"/>
          <c:max val="50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484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'歯科訪問診療を受けた患者数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2.6082420448617872E-3"/>
                  <c:y val="-0.386574355056703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13-408C-B46F-E0BC3A39E37D}"/>
                </c:ext>
              </c:extLst>
            </c:dLbl>
            <c:dLbl>
              <c:idx val="1"/>
              <c:layout>
                <c:manualLayout>
                  <c:x val="-2.6082420448617634E-3"/>
                  <c:y val="-0.367717069444181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13-408C-B46F-E0BC3A39E37D}"/>
                </c:ext>
              </c:extLst>
            </c:dLbl>
            <c:dLbl>
              <c:idx val="2"/>
              <c:layout>
                <c:manualLayout>
                  <c:x val="-7.8247261345852897E-3"/>
                  <c:y val="-0.386574355056703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313-408C-B46F-E0BC3A39E37D}"/>
                </c:ext>
              </c:extLst>
            </c:dLbl>
            <c:dLbl>
              <c:idx val="3"/>
              <c:layout>
                <c:manualLayout>
                  <c:x val="-2.6082420448617634E-3"/>
                  <c:y val="-0.381860033653573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13-408C-B46F-E0BC3A39E37D}"/>
                </c:ext>
              </c:extLst>
            </c:dLbl>
            <c:dLbl>
              <c:idx val="4"/>
              <c:layout>
                <c:manualLayout>
                  <c:x val="9.5634436867755819E-17"/>
                  <c:y val="-0.381860033653573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313-408C-B46F-E0BC3A39E3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'歯科訪問診療を受けた患者数　表・グラフ'!$E$21:$I$21</c:f>
              <c:numCache>
                <c:formatCode>#,##0_);[Red]\(#,##0\)</c:formatCode>
                <c:ptCount val="5"/>
                <c:pt idx="0">
                  <c:v>293715</c:v>
                </c:pt>
                <c:pt idx="1">
                  <c:v>279793</c:v>
                </c:pt>
                <c:pt idx="2">
                  <c:v>327795</c:v>
                </c:pt>
                <c:pt idx="3">
                  <c:v>307536</c:v>
                </c:pt>
                <c:pt idx="4">
                  <c:v>326036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C42-4F4B-89CD-85DAC5C1E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775832"/>
        <c:axId val="225776224"/>
      </c:barChart>
      <c:lineChart>
        <c:grouping val="standard"/>
        <c:varyColors val="0"/>
        <c:ser>
          <c:idx val="0"/>
          <c:order val="0"/>
          <c:tx>
            <c:strRef>
              <c:f>'歯科訪問診療を受けた患者数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'歯科訪問診療を受けた患者数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'歯科訪問診療を受けた患者数　表・グラフ'!$E$22:$I$22</c:f>
              <c:numCache>
                <c:formatCode>#,##0_);[Red]\(#,##0\)</c:formatCode>
                <c:ptCount val="5"/>
                <c:pt idx="0">
                  <c:v>741437</c:v>
                </c:pt>
                <c:pt idx="1">
                  <c:v>710215</c:v>
                </c:pt>
                <c:pt idx="2">
                  <c:v>826049</c:v>
                </c:pt>
                <c:pt idx="3">
                  <c:v>785874</c:v>
                </c:pt>
                <c:pt idx="4">
                  <c:v>843771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C42-4F4B-89CD-85DAC5C1E1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5775832"/>
        <c:axId val="225776224"/>
      </c:lineChart>
      <c:catAx>
        <c:axId val="22577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5776224"/>
        <c:crosses val="autoZero"/>
        <c:auto val="1"/>
        <c:lblAlgn val="ctr"/>
        <c:lblOffset val="100"/>
        <c:noMultiLvlLbl val="0"/>
      </c:catAx>
      <c:valAx>
        <c:axId val="225776224"/>
        <c:scaling>
          <c:orientation val="minMax"/>
          <c:max val="3500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5775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'歯科訪問診療を実施する診療所・病院数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-1.06449030087986E-2"/>
                  <c:y val="-0.382994626317796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4B0-467C-AB79-C56AC8352F9A}"/>
                </c:ext>
              </c:extLst>
            </c:dLbl>
            <c:dLbl>
              <c:idx val="1"/>
              <c:layout>
                <c:manualLayout>
                  <c:x val="-5.3224515043992999E-3"/>
                  <c:y val="-0.387842659562325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B0-467C-AB79-C56AC8352F9A}"/>
                </c:ext>
              </c:extLst>
            </c:dLbl>
            <c:dLbl>
              <c:idx val="2"/>
              <c:layout>
                <c:manualLayout>
                  <c:x val="0"/>
                  <c:y val="-0.387405573100515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4B0-467C-AB79-C56AC8352F9A}"/>
                </c:ext>
              </c:extLst>
            </c:dLbl>
            <c:dLbl>
              <c:idx val="3"/>
              <c:layout>
                <c:manualLayout>
                  <c:x val="-5.322451504399397E-3"/>
                  <c:y val="-0.36845052658420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B0-467C-AB79-C56AC8352F9A}"/>
                </c:ext>
              </c:extLst>
            </c:dLbl>
            <c:dLbl>
              <c:idx val="4"/>
              <c:layout>
                <c:manualLayout>
                  <c:x val="-7.9836772565988513E-3"/>
                  <c:y val="-0.378146593073267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4B0-467C-AB79-C56AC8352F9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'歯科訪問診療を実施する診療所・病院数　表・グラフ'!$E$21:$I$21</c:f>
              <c:numCache>
                <c:formatCode>#,##0_);[Red]\(#,##0\)</c:formatCode>
                <c:ptCount val="5"/>
                <c:pt idx="0">
                  <c:v>641</c:v>
                </c:pt>
                <c:pt idx="1">
                  <c:v>647</c:v>
                </c:pt>
                <c:pt idx="2">
                  <c:v>662</c:v>
                </c:pt>
                <c:pt idx="3">
                  <c:v>648</c:v>
                </c:pt>
                <c:pt idx="4">
                  <c:v>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B0D-45C1-95D3-B79E497C5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777792"/>
        <c:axId val="225778184"/>
      </c:barChart>
      <c:lineChart>
        <c:grouping val="standard"/>
        <c:varyColors val="0"/>
        <c:ser>
          <c:idx val="0"/>
          <c:order val="0"/>
          <c:tx>
            <c:strRef>
              <c:f>'歯科訪問診療を実施する診療所・病院数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'歯科訪問診療を実施する診療所・病院数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'歯科訪問診療を実施する診療所・病院数　表・グラフ'!$E$22:$I$22</c:f>
              <c:numCache>
                <c:formatCode>#,##0_);[Red]\(#,##0\)</c:formatCode>
                <c:ptCount val="5"/>
                <c:pt idx="0">
                  <c:v>1750</c:v>
                </c:pt>
                <c:pt idx="1">
                  <c:v>1764</c:v>
                </c:pt>
                <c:pt idx="2">
                  <c:v>1861</c:v>
                </c:pt>
                <c:pt idx="3">
                  <c:v>1757</c:v>
                </c:pt>
                <c:pt idx="4">
                  <c:v>1793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8B0D-45C1-95D3-B79E497C51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5777792"/>
        <c:axId val="225778184"/>
      </c:lineChart>
      <c:catAx>
        <c:axId val="225777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5778184"/>
        <c:crosses val="autoZero"/>
        <c:auto val="1"/>
        <c:lblAlgn val="ctr"/>
        <c:lblOffset val="100"/>
        <c:noMultiLvlLbl val="0"/>
      </c:catAx>
      <c:valAx>
        <c:axId val="225778184"/>
        <c:scaling>
          <c:orientation val="minMax"/>
          <c:max val="70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577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8"/>
          <c:order val="1"/>
          <c:tx>
            <c:strRef>
              <c:f>'入退院支援を実施している病院・診療所数　表・グラフ'!$D$21</c:f>
              <c:strCache>
                <c:ptCount val="1"/>
                <c:pt idx="0">
                  <c:v>大阪市医療圏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bg1"/>
              </a:bgClr>
            </a:pattFill>
            <a:ln w="3175">
              <a:solidFill>
                <a:srgbClr val="A6A6A6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0.3471254188737830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631-4FD2-947B-3D1338D5688D}"/>
                </c:ext>
              </c:extLst>
            </c:dLbl>
            <c:dLbl>
              <c:idx val="1"/>
              <c:layout>
                <c:manualLayout>
                  <c:x val="-8.429362056587399E-3"/>
                  <c:y val="-0.342497079955465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631-4FD2-947B-3D1338D5688D}"/>
                </c:ext>
              </c:extLst>
            </c:dLbl>
            <c:dLbl>
              <c:idx val="2"/>
              <c:layout>
                <c:manualLayout>
                  <c:x val="-2.8097873521957823E-3"/>
                  <c:y val="-0.374895452383685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631-4FD2-947B-3D1338D5688D}"/>
                </c:ext>
              </c:extLst>
            </c:dLbl>
            <c:dLbl>
              <c:idx val="3"/>
              <c:layout>
                <c:manualLayout>
                  <c:x val="-1.1239149408783233E-2"/>
                  <c:y val="-0.3748954523836856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631-4FD2-947B-3D1338D5688D}"/>
                </c:ext>
              </c:extLst>
            </c:dLbl>
            <c:dLbl>
              <c:idx val="4"/>
              <c:layout>
                <c:manualLayout>
                  <c:x val="-1.9668511465370374E-2"/>
                  <c:y val="-0.370267113465368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631-4FD2-947B-3D1338D5688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'入退院支援を実施している病院・診療所数　表・グラフ'!$E$21:$I$21</c:f>
              <c:numCache>
                <c:formatCode>#,##0_);[Red]\(#,##0\)</c:formatCode>
                <c:ptCount val="5"/>
                <c:pt idx="0">
                  <c:v>56</c:v>
                </c:pt>
                <c:pt idx="1">
                  <c:v>62</c:v>
                </c:pt>
                <c:pt idx="2">
                  <c:v>66</c:v>
                </c:pt>
                <c:pt idx="3">
                  <c:v>67</c:v>
                </c:pt>
                <c:pt idx="4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1E-44A4-8F04-18C9C43C8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5724944"/>
        <c:axId val="225725336"/>
      </c:barChart>
      <c:lineChart>
        <c:grouping val="standard"/>
        <c:varyColors val="0"/>
        <c:ser>
          <c:idx val="0"/>
          <c:order val="0"/>
          <c:tx>
            <c:strRef>
              <c:f>'入退院支援を実施している病院・診療所数　表・グラフ'!$D$22</c:f>
              <c:strCache>
                <c:ptCount val="1"/>
                <c:pt idx="0">
                  <c:v>大阪府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cat>
            <c:numRef>
              <c:f>'入退院支援を実施している病院・診療所数　表・グラフ'!$E$13:$I$13</c:f>
              <c:numCache>
                <c:formatCode>0_);[Red]\(0\)</c:formatCode>
                <c:ptCount val="5"/>
                <c:pt idx="0" formatCode="General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</c:numCache>
            </c:numRef>
          </c:cat>
          <c:val>
            <c:numRef>
              <c:f>'入退院支援を実施している病院・診療所数　表・グラフ'!$E$22:$I$22</c:f>
              <c:numCache>
                <c:formatCode>#,##0_);[Red]\(#,##0\)</c:formatCode>
                <c:ptCount val="5"/>
                <c:pt idx="0">
                  <c:v>194</c:v>
                </c:pt>
                <c:pt idx="1">
                  <c:v>200</c:v>
                </c:pt>
                <c:pt idx="2">
                  <c:v>208</c:v>
                </c:pt>
                <c:pt idx="3">
                  <c:v>214</c:v>
                </c:pt>
                <c:pt idx="4">
                  <c:v>210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DB1E-44A4-8F04-18C9C43C8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25724944"/>
        <c:axId val="225725336"/>
      </c:lineChart>
      <c:catAx>
        <c:axId val="225724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5725336"/>
        <c:crosses val="autoZero"/>
        <c:auto val="1"/>
        <c:lblAlgn val="ctr"/>
        <c:lblOffset val="100"/>
        <c:noMultiLvlLbl val="0"/>
      </c:catAx>
      <c:valAx>
        <c:axId val="225725336"/>
        <c:scaling>
          <c:orientation val="minMax"/>
          <c:max val="80"/>
          <c:min val="0"/>
        </c:scaling>
        <c:delete val="0"/>
        <c:axPos val="l"/>
        <c:numFmt formatCode="#,##0_);[Red]\(#,##0\)" sourceLinked="1"/>
        <c:majorTickMark val="in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225724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900"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A5B15EA1-4246-4742-9B1E-EC55DD7114B9}" type="datetimeFigureOut">
              <a:rPr lang="ja-JP" altLang="en-US"/>
              <a:pPr>
                <a:defRPr/>
              </a:pPr>
              <a:t>2023/11/7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CA5BEE24-03CF-485B-B73C-0A33C02F9347}" type="slidenum">
              <a:rPr lang="ja-JP" altLang="en-US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0916078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8E2E2BA3-DA92-4B82-A6FC-A12D4ED2680B}" type="datetimeFigureOut">
              <a:rPr lang="ja-JP" altLang="en-US"/>
              <a:pPr>
                <a:defRPr/>
              </a:pPr>
              <a:t>2023/11/7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775" y="3276600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5888"/>
            <a:ext cx="4306888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5" y="6465888"/>
            <a:ext cx="4308475" cy="3413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FEC65AE6-6D59-4A42-9597-DA5D04D578B0}" type="slidenum">
              <a:rPr lang="ja-JP" altLang="en-US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939549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9220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67BD779-C291-41BC-9669-E9EDEB91898A}" type="slidenum">
              <a:rPr lang="ja-JP" altLang="en-US">
                <a:latin typeface="游ゴシック" panose="020B0400000000000000" pitchFamily="50" charset="-128"/>
              </a:rPr>
              <a:pPr/>
              <a:t>1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9221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81833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8372E15-2E8E-4D71-8FED-CB376D4E4165}" type="slidenum">
              <a:rPr lang="ja-JP" altLang="en-US">
                <a:latin typeface="游ゴシック" panose="020B0400000000000000" pitchFamily="50" charset="-128"/>
              </a:rPr>
              <a:pPr/>
              <a:t>10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31749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0622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8372E15-2E8E-4D71-8FED-CB376D4E4165}" type="slidenum">
              <a:rPr lang="ja-JP" altLang="en-US">
                <a:latin typeface="游ゴシック" panose="020B0400000000000000" pitchFamily="50" charset="-128"/>
              </a:rPr>
              <a:pPr/>
              <a:t>2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31749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3563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8372E15-2E8E-4D71-8FED-CB376D4E4165}" type="slidenum">
              <a:rPr lang="ja-JP" altLang="en-US">
                <a:latin typeface="游ゴシック" panose="020B0400000000000000" pitchFamily="50" charset="-128"/>
              </a:rPr>
              <a:pPr/>
              <a:t>3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31749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9084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8372E15-2E8E-4D71-8FED-CB376D4E4165}" type="slidenum">
              <a:rPr lang="ja-JP" altLang="en-US">
                <a:latin typeface="游ゴシック" panose="020B0400000000000000" pitchFamily="50" charset="-128"/>
              </a:rPr>
              <a:pPr/>
              <a:t>4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31749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966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8372E15-2E8E-4D71-8FED-CB376D4E4165}" type="slidenum">
              <a:rPr lang="ja-JP" altLang="en-US">
                <a:latin typeface="游ゴシック" panose="020B0400000000000000" pitchFamily="50" charset="-128"/>
              </a:rPr>
              <a:pPr/>
              <a:t>5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31749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6737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8372E15-2E8E-4D71-8FED-CB376D4E4165}" type="slidenum">
              <a:rPr lang="ja-JP" altLang="en-US">
                <a:latin typeface="游ゴシック" panose="020B0400000000000000" pitchFamily="50" charset="-128"/>
              </a:rPr>
              <a:pPr/>
              <a:t>6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31749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368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8372E15-2E8E-4D71-8FED-CB376D4E4165}" type="slidenum">
              <a:rPr lang="ja-JP" altLang="en-US">
                <a:latin typeface="游ゴシック" panose="020B0400000000000000" pitchFamily="50" charset="-128"/>
              </a:rPr>
              <a:pPr/>
              <a:t>7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31749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1423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8372E15-2E8E-4D71-8FED-CB376D4E4165}" type="slidenum">
              <a:rPr lang="ja-JP" altLang="en-US">
                <a:latin typeface="游ゴシック" panose="020B0400000000000000" pitchFamily="50" charset="-128"/>
              </a:rPr>
              <a:pPr/>
              <a:t>8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31749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1256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ノート プレースホルダー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31748" name="スライド番号プレースホルダー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8372E15-2E8E-4D71-8FED-CB376D4E4165}" type="slidenum">
              <a:rPr lang="ja-JP" altLang="en-US">
                <a:latin typeface="游ゴシック" panose="020B0400000000000000" pitchFamily="50" charset="-128"/>
              </a:rPr>
              <a:pPr/>
              <a:t>9</a:t>
            </a:fld>
            <a:endParaRPr lang="ja-JP" altLang="en-US" dirty="0">
              <a:latin typeface="游ゴシック" panose="020B0400000000000000" pitchFamily="50" charset="-128"/>
            </a:endParaRPr>
          </a:p>
        </p:txBody>
      </p:sp>
      <p:sp>
        <p:nvSpPr>
          <p:cNvPr id="31749" name="フッター プレースホルダー 4"/>
          <p:cNvSpPr>
            <a:spLocks noGrp="1" noChangeArrowheads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dirty="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4135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表紙A(白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905999" cy="6858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4" name="正方形/長方形 13"/>
          <p:cNvSpPr/>
          <p:nvPr/>
        </p:nvSpPr>
        <p:spPr>
          <a:xfrm>
            <a:off x="1" y="4714043"/>
            <a:ext cx="9906000" cy="21547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0" i="0" dirty="0">
              <a:latin typeface="HGPGothicE" charset="-128"/>
              <a:ea typeface="HGPGothicE" charset="-128"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2207568" y="4810096"/>
            <a:ext cx="7642112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indent="0" fontAlgn="ctr">
              <a:spcBef>
                <a:spcPts val="0"/>
              </a:spcBef>
              <a:buNone/>
              <a:defRPr sz="2400" b="0" i="0" baseline="0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609555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219110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［タイトル（１</a:t>
            </a:r>
            <a:r>
              <a:rPr lang="en-US" altLang="ja-JP" dirty="0"/>
              <a:t>〜</a:t>
            </a:r>
            <a:r>
              <a:rPr lang="ja-JP" altLang="en-US" dirty="0"/>
              <a:t>３行）］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207568" y="5863764"/>
            <a:ext cx="7642112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484862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800" b="0" i="0" baseline="0">
                <a:solidFill>
                  <a:srgbClr val="FFFFFF"/>
                </a:solidFill>
                <a:latin typeface="+mn-lt"/>
                <a:ea typeface="HGPGothicE" charset="-128"/>
                <a:cs typeface="HGPGothicE" charset="-128"/>
              </a:defRPr>
            </a:lvl1pPr>
            <a:lvl2pPr marL="609555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219110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84862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株式会社ＮＴＴデータ経営研究所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9" name="TextBox 12"/>
          <p:cNvSpPr txBox="1"/>
          <p:nvPr/>
        </p:nvSpPr>
        <p:spPr>
          <a:xfrm>
            <a:off x="6609230" y="6721747"/>
            <a:ext cx="3240451" cy="12311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2023 NTT DATA </a:t>
            </a:r>
            <a:r>
              <a:rPr kumimoji="1" lang="en-US" altLang="ja-JP" sz="8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INSTITUTE OF MANAGEMENT CONSULTING, Inc.</a:t>
            </a:r>
            <a:endParaRPr kumimoji="0" lang="en-US" altLang="ja-JP" sz="800" b="0" i="0" dirty="0">
              <a:solidFill>
                <a:schemeClr val="bg1"/>
              </a:solidFill>
              <a:latin typeface="HGPGothicE" charset="-128"/>
              <a:ea typeface="HGPGothicE" charset="-128"/>
              <a:cs typeface="Meiryo UI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AB526E98-A54A-854F-BA6D-D8B0C57F4B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6330" y="113693"/>
            <a:ext cx="3665484" cy="615014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76160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>
            <a:spLocks noGrp="1"/>
          </p:cNvSpPr>
          <p:nvPr>
            <p:ph type="title" hasCustomPrompt="1"/>
          </p:nvPr>
        </p:nvSpPr>
        <p:spPr>
          <a:xfrm>
            <a:off x="139903" y="0"/>
            <a:ext cx="9623250" cy="722902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1950" b="1" spc="0">
                <a:solidFill>
                  <a:srgbClr val="6785C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/>
              </a:defRPr>
            </a:lvl1pPr>
          </a:lstStyle>
          <a:p>
            <a:pPr marL="184005" marR="0" lvl="0" indent="-184005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C7A6FB-DEB1-4E3B-A893-0522D7EE017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6790" y="908050"/>
            <a:ext cx="9029475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  <a:lvl2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2pPr>
            <a:lvl3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3pPr>
            <a:lvl4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4pPr>
            <a:lvl5pPr>
              <a:defRPr sz="1625">
                <a:latin typeface="Meiryo UI" panose="020B0604030504040204" pitchFamily="50" charset="-128"/>
                <a:ea typeface="Meiryo UI" panose="020B0604030504040204" pitchFamily="50" charset="-128"/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Rectangle 17"/>
          <p:cNvSpPr/>
          <p:nvPr/>
        </p:nvSpPr>
        <p:spPr>
          <a:xfrm>
            <a:off x="0" y="6434124"/>
            <a:ext cx="9906000" cy="424800"/>
          </a:xfrm>
          <a:prstGeom prst="rect">
            <a:avLst/>
          </a:prstGeom>
          <a:solidFill>
            <a:srgbClr val="6785C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95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5923" y="6503752"/>
            <a:ext cx="957410" cy="296174"/>
          </a:xfrm>
          <a:prstGeom prst="rect">
            <a:avLst/>
          </a:prstGeom>
        </p:spPr>
      </p:pic>
      <p:sp>
        <p:nvSpPr>
          <p:cNvPr id="8" name="TextBox 12"/>
          <p:cNvSpPr txBox="1"/>
          <p:nvPr/>
        </p:nvSpPr>
        <p:spPr>
          <a:xfrm>
            <a:off x="581296" y="6593331"/>
            <a:ext cx="3114880" cy="100027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indent="0" algn="l" defTabSz="4952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650" b="0" i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© 2023 </a:t>
            </a:r>
            <a:r>
              <a:rPr kumimoji="0" lang="en-US" altLang="ja-JP" sz="650" b="0" i="0" dirty="0">
                <a:solidFill>
                  <a:srgbClr val="FFFFFF"/>
                </a:solidFill>
                <a:latin typeface="HGPGothicE" charset="-128"/>
                <a:ea typeface="HGPGothicE" charset="-128"/>
                <a:cs typeface="Meiryo UI" pitchFamily="50" charset="-128"/>
              </a:rPr>
              <a:t>NTT DATA INSTITUTE OF MANAGEMENT CONSULTING, Inc.</a:t>
            </a:r>
            <a:endParaRPr kumimoji="0" lang="en-US" altLang="ja-JP" sz="650" b="0" i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</p:txBody>
      </p:sp>
      <p:sp>
        <p:nvSpPr>
          <p:cNvPr id="9" name="TextBox 16"/>
          <p:cNvSpPr txBox="1"/>
          <p:nvPr/>
        </p:nvSpPr>
        <p:spPr>
          <a:xfrm>
            <a:off x="4680937" y="6551483"/>
            <a:ext cx="544563" cy="15004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975" b="0" i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975" b="0" i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420500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572">
          <p15:clr>
            <a:srgbClr val="FBAE40"/>
          </p15:clr>
        </p15:guide>
        <p15:guide id="2" pos="325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表紙A(白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9906000" cy="5197971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" y="4714045"/>
            <a:ext cx="9906000" cy="21547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b="0" i="0" dirty="0">
              <a:latin typeface="HGPGothicE" charset="-128"/>
              <a:ea typeface="HGPGothicE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1202"/>
            <a:ext cx="3575998" cy="6436801"/>
          </a:xfrm>
          <a:prstGeom prst="rect">
            <a:avLst/>
          </a:prstGeom>
        </p:spPr>
      </p:pic>
      <p:sp>
        <p:nvSpPr>
          <p:cNvPr id="1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207568" y="5863766"/>
            <a:ext cx="7642112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662" b="0" i="0" baseline="0">
                <a:solidFill>
                  <a:srgbClr val="FFFFFF"/>
                </a:solidFill>
                <a:latin typeface="+mn-lt"/>
                <a:ea typeface="HGPGothicE" charset="-128"/>
                <a:cs typeface="HGPGothicE" charset="-128"/>
              </a:defRPr>
            </a:lvl1pPr>
            <a:lvl2pPr marL="56268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125360" indent="0">
              <a:buNone/>
              <a:defRPr sz="1292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688040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4pPr>
            <a:lvl5pPr marL="225071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5pPr>
            <a:lvl6pPr marL="2813398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6pPr>
            <a:lvl7pPr marL="3376079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7pPr>
            <a:lvl8pPr marL="393875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8pPr>
            <a:lvl9pPr marL="4501437" indent="0">
              <a:buNone/>
              <a:defRPr sz="17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47576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br>
              <a:rPr lang="ja-JP" altLang="en-US" dirty="0"/>
            </a:br>
            <a:r>
              <a:rPr lang="ja-JP" altLang="en-US" dirty="0"/>
              <a:t>株式会社ＮＴＴデータ経営研究所</a:t>
            </a:r>
            <a:br>
              <a:rPr lang="ja-JP" altLang="en-US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sp>
        <p:nvSpPr>
          <p:cNvPr id="12" name="タイトル 1"/>
          <p:cNvSpPr>
            <a:spLocks noGrp="1"/>
          </p:cNvSpPr>
          <p:nvPr>
            <p:ph type="title" hasCustomPrompt="1"/>
          </p:nvPr>
        </p:nvSpPr>
        <p:spPr>
          <a:xfrm>
            <a:off x="2207568" y="4810096"/>
            <a:ext cx="7642112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>
              <a:defRPr lang="ja-JP" altLang="en-US" sz="2215" spc="0" dirty="0" smtClean="0">
                <a:solidFill>
                  <a:srgbClr val="FFFFFF"/>
                </a:solidFill>
              </a:defRPr>
            </a:lvl1pPr>
          </a:lstStyle>
          <a:p>
            <a:pPr marL="0" lvl="0" indent="0" fontAlgn="ctr">
              <a:spcBef>
                <a:spcPts val="0"/>
              </a:spcBef>
              <a:buFont typeface="Arial" pitchFamily="34" charset="0"/>
              <a:buNone/>
            </a:pPr>
            <a:r>
              <a:rPr kumimoji="1" lang="ja-JP" altLang="en-US"/>
              <a:t>［タイトル（１</a:t>
            </a:r>
            <a:r>
              <a:rPr kumimoji="1" lang="en-US" altLang="ja-JP"/>
              <a:t>〜</a:t>
            </a:r>
            <a:r>
              <a:rPr kumimoji="1" lang="ja-JP" altLang="en-US"/>
              <a:t>３行）］</a:t>
            </a:r>
            <a:endParaRPr kumimoji="1" lang="ja-JP" altLang="en-US" dirty="0"/>
          </a:p>
        </p:txBody>
      </p:sp>
      <p:sp>
        <p:nvSpPr>
          <p:cNvPr id="9" name="TextBox 12"/>
          <p:cNvSpPr txBox="1"/>
          <p:nvPr/>
        </p:nvSpPr>
        <p:spPr>
          <a:xfrm>
            <a:off x="6891820" y="6724939"/>
            <a:ext cx="2957861" cy="113557"/>
          </a:xfrm>
          <a:prstGeom prst="rect">
            <a:avLst/>
          </a:prstGeom>
          <a:noFill/>
        </p:spPr>
        <p:txBody>
          <a:bodyPr wrap="none" tIns="0" bIns="0">
            <a:spAutoFit/>
          </a:bodyPr>
          <a:lstStyle/>
          <a:p>
            <a:pPr marL="0" marR="0" indent="0" algn="r" defTabSz="5626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738" b="0" i="0" dirty="0">
                <a:solidFill>
                  <a:schemeClr val="bg1"/>
                </a:solidFill>
                <a:latin typeface="+mn-lt"/>
                <a:ea typeface="HGPGothicE" charset="-128"/>
                <a:cs typeface="Meiryo UI" pitchFamily="50" charset="-128"/>
              </a:rPr>
              <a:t>© 2023 NTT DATA INSTITUTE OF MANAGEMENT CONSULTING, Inc.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6EF1438-A6A8-4043-BCC5-578DDA07008A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4356" y="255009"/>
            <a:ext cx="2631600" cy="90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76704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1" y="6791325"/>
            <a:ext cx="9906000" cy="1247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1" y="4455621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9FA29-BD40-41DB-B68C-D1FF64A9843C}" type="datetime1">
              <a:rPr lang="en-US" altLang="ja-JP"/>
              <a:pPr>
                <a:defRPr/>
              </a:pPr>
              <a:t>11/7/2023</a:t>
            </a:fld>
            <a:endParaRPr lang="en-US" altLang="ja-JP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47565" y="6546850"/>
            <a:ext cx="467292" cy="193675"/>
          </a:xfrm>
        </p:spPr>
        <p:txBody>
          <a:bodyPr/>
          <a:lstStyle>
            <a:lvl1pPr>
              <a:defRPr sz="1100"/>
            </a:lvl1pPr>
          </a:lstStyle>
          <a:p>
            <a:fld id="{91787AA6-16BB-47A7-9756-4E19D06D249A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1171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 userDrawn="1"/>
        </p:nvSpPr>
        <p:spPr>
          <a:xfrm>
            <a:off x="0" y="6743700"/>
            <a:ext cx="9906000" cy="114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2D7CC-4510-4ABE-B1C8-D86CACEF1CB7}" type="datetime1">
              <a:rPr lang="en-US" altLang="ja-JP"/>
              <a:pPr>
                <a:defRPr/>
              </a:pPr>
              <a:t>11/7/2023</a:t>
            </a:fld>
            <a:endParaRPr lang="en-US" altLang="ja-JP" dirty="0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6A8E2-0908-4CC1-9D87-BA797456F300}" type="slidenum">
              <a:rPr lang="ja-JP" altLang="en-US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8867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表紙B(Human Blue ロゴ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" y="4714043"/>
            <a:ext cx="9906000" cy="215475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b="0" i="0" dirty="0">
              <a:latin typeface="HGPGothicE" charset="-128"/>
              <a:ea typeface="HGPGothicE" charset="-128"/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6" hasCustomPrompt="1"/>
          </p:nvPr>
        </p:nvSpPr>
        <p:spPr>
          <a:xfrm>
            <a:off x="2207568" y="4810096"/>
            <a:ext cx="7642112" cy="988424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indent="0" fontAlgn="ctr">
              <a:spcBef>
                <a:spcPts val="0"/>
              </a:spcBef>
              <a:buNone/>
              <a:defRPr sz="2400" b="0" i="0" baseline="0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609555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219110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［タイトル（１</a:t>
            </a:r>
            <a:r>
              <a:rPr lang="en-US" altLang="ja-JP" dirty="0"/>
              <a:t>〜</a:t>
            </a:r>
            <a:r>
              <a:rPr lang="ja-JP" altLang="en-US" dirty="0"/>
              <a:t>３行）］</a:t>
            </a:r>
          </a:p>
        </p:txBody>
      </p:sp>
      <p:sp>
        <p:nvSpPr>
          <p:cNvPr id="14" name="TextBox 12"/>
          <p:cNvSpPr txBox="1"/>
          <p:nvPr/>
        </p:nvSpPr>
        <p:spPr>
          <a:xfrm>
            <a:off x="6609231" y="6721747"/>
            <a:ext cx="3240450" cy="12311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2023 NTT DATA </a:t>
            </a:r>
            <a:r>
              <a:rPr kumimoji="1" lang="en-US" altLang="ja-JP" sz="8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INSTITUTE OF MANAGEMENT CONSULTING, Inc.</a:t>
            </a:r>
            <a:endParaRPr kumimoji="0" lang="en-US" altLang="ja-JP" sz="800" b="0" i="0" dirty="0">
              <a:solidFill>
                <a:schemeClr val="bg1"/>
              </a:solidFill>
              <a:latin typeface="HGPGothicE" charset="-128"/>
              <a:ea typeface="HGPGothicE" charset="-128"/>
              <a:cs typeface="Meiryo UI" pitchFamily="50" charset="-128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idx="17" hasCustomPrompt="1"/>
          </p:nvPr>
        </p:nvSpPr>
        <p:spPr>
          <a:xfrm>
            <a:off x="2207568" y="5863764"/>
            <a:ext cx="7642112" cy="985567"/>
          </a:xfrm>
          <a:prstGeom prst="rect">
            <a:avLst/>
          </a:prstGeom>
          <a:effectLst/>
        </p:spPr>
        <p:txBody>
          <a:bodyPr anchor="t">
            <a:normAutofit/>
          </a:bodyPr>
          <a:lstStyle>
            <a:lvl1pPr marL="0" marR="0" indent="0" algn="l" defTabSz="484862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 sz="1800" b="0" i="0" baseline="0">
                <a:solidFill>
                  <a:srgbClr val="FFFFFF"/>
                </a:solidFill>
                <a:latin typeface="+mn-lt"/>
                <a:ea typeface="HGPGothicE" charset="-128"/>
                <a:cs typeface="HGPGothicE" charset="-128"/>
              </a:defRPr>
            </a:lvl1pPr>
            <a:lvl2pPr marL="609555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2pPr>
            <a:lvl3pPr marL="1219110" indent="0">
              <a:buNone/>
              <a:defRPr sz="1400">
                <a:solidFill>
                  <a:schemeClr val="bg1"/>
                </a:solidFill>
                <a:latin typeface="MS PGothic" charset="-128"/>
                <a:ea typeface="MS PGothic" charset="-128"/>
                <a:cs typeface="MS PGothic" charset="-128"/>
              </a:defRPr>
            </a:lvl3pPr>
            <a:lvl4pPr marL="18286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21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772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32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688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43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484862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dirty="0"/>
              <a:t>○○○○年○○月○○日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株式会社ＮＴＴデータ経営研究所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○○○○○○○○○○○○</a:t>
            </a:r>
            <a:endParaRPr kumimoji="1" lang="ja-JP" altLang="en-US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2418" y="116632"/>
            <a:ext cx="2376400" cy="814766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62649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144610" y="908720"/>
            <a:ext cx="7273010" cy="5544000"/>
          </a:xfrm>
          <a:prstGeom prst="rect">
            <a:avLst/>
          </a:prstGeom>
        </p:spPr>
        <p:txBody>
          <a:bodyPr lIns="183600" rIns="183600"/>
          <a:lstStyle>
            <a:lvl1pPr marL="457200" indent="-457200" fontAlgn="ctr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 sz="2000" b="0" i="0" spc="100" baseline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609555" indent="0" fontAlgn="ctr">
              <a:spcBef>
                <a:spcPts val="0"/>
              </a:spcBef>
              <a:spcAft>
                <a:spcPts val="0"/>
              </a:spcAft>
              <a:buFontTx/>
              <a:buNone/>
              <a:defRPr sz="2000" b="0" i="0" spc="10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219108" indent="0" fontAlgn="ctr">
              <a:spcBef>
                <a:spcPts val="0"/>
              </a:spcBef>
              <a:spcAft>
                <a:spcPts val="0"/>
              </a:spcAft>
              <a:buFontTx/>
              <a:buNone/>
              <a:defRPr sz="2000" b="0" i="0" spc="10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828664" indent="0">
              <a:buFontTx/>
              <a:buNone/>
              <a:defRPr>
                <a:solidFill>
                  <a:schemeClr val="tx2"/>
                </a:solidFill>
              </a:defRPr>
            </a:lvl4pPr>
            <a:lvl5pPr marL="2438218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目次を入力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10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72187" y="1747"/>
            <a:ext cx="9578639" cy="730799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0" indent="0">
              <a:buFontTx/>
              <a:buNone/>
              <a:defRPr sz="2400" baseline="0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pPr marL="226468" marR="0" lvl="0" indent="-226468" algn="l" defTabSz="6095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dirty="0"/>
              <a:t>［目次］</a:t>
            </a:r>
            <a:endParaRPr kumimoji="1" lang="en-US" altLang="ja-JP" dirty="0"/>
          </a:p>
        </p:txBody>
      </p:sp>
      <p:sp>
        <p:nvSpPr>
          <p:cNvPr id="12" name="TextBox 16"/>
          <p:cNvSpPr txBox="1"/>
          <p:nvPr/>
        </p:nvSpPr>
        <p:spPr>
          <a:xfrm>
            <a:off x="4617884" y="6551482"/>
            <a:ext cx="670231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200" b="0" i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0" i="0" dirty="0">
              <a:solidFill>
                <a:schemeClr val="tx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sp>
        <p:nvSpPr>
          <p:cNvPr id="14" name="TextBox 12"/>
          <p:cNvSpPr txBox="1"/>
          <p:nvPr/>
        </p:nvSpPr>
        <p:spPr>
          <a:xfrm>
            <a:off x="1640540" y="6580944"/>
            <a:ext cx="3207943" cy="12311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baseline="0" dirty="0">
                <a:solidFill>
                  <a:schemeClr val="tx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2023 NTT DATA </a:t>
            </a:r>
            <a:r>
              <a:rPr kumimoji="1" lang="en-US" altLang="ja-JP" sz="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INSTITUTE OF MANAGEMENT CONSULTING, Inc.</a:t>
            </a:r>
            <a:endParaRPr kumimoji="0" lang="en-US" altLang="ja-JP" sz="800" b="0" i="0" baseline="0" dirty="0">
              <a:solidFill>
                <a:schemeClr val="tx1"/>
              </a:solidFill>
              <a:latin typeface="HGPGothicE" charset="-128"/>
              <a:ea typeface="HGPGothicE" charset="-128"/>
              <a:cs typeface="Meiryo UI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166" y="6504431"/>
            <a:ext cx="1159714" cy="29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54291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中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1548000" y="908720"/>
            <a:ext cx="6789376" cy="4412378"/>
          </a:xfrm>
          <a:prstGeom prst="rect">
            <a:avLst/>
          </a:prstGeom>
        </p:spPr>
        <p:txBody>
          <a:bodyPr anchor="ctr" anchorCtr="1">
            <a:normAutofit/>
          </a:bodyPr>
          <a:lstStyle>
            <a:lvl1pPr algn="ctr">
              <a:defRPr sz="2400" spc="200" baseline="0">
                <a:solidFill>
                  <a:srgbClr val="FFFFFF"/>
                </a:solidFill>
              </a:defRPr>
            </a:lvl1pPr>
          </a:lstStyle>
          <a:p>
            <a:r>
              <a:rPr kumimoji="1" lang="ja-JP" altLang="en-US" dirty="0"/>
              <a:t>［中扉］</a:t>
            </a:r>
          </a:p>
        </p:txBody>
      </p:sp>
      <p:sp>
        <p:nvSpPr>
          <p:cNvPr id="14" name="TextBox 16"/>
          <p:cNvSpPr txBox="1"/>
          <p:nvPr/>
        </p:nvSpPr>
        <p:spPr>
          <a:xfrm>
            <a:off x="4633845" y="6551482"/>
            <a:ext cx="670231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200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696446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73472" y="908720"/>
            <a:ext cx="8944148" cy="5256410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charset="0"/>
              <a:buNone/>
              <a:defRPr sz="2000" b="0" i="0" spc="100" baseline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609555" indent="0" fontAlgn="ctr">
              <a:spcBef>
                <a:spcPts val="0"/>
              </a:spcBef>
              <a:buFont typeface="Arial" charset="0"/>
              <a:buNone/>
              <a:defRPr sz="2000" b="0" i="0" spc="10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219108" indent="0" fontAlgn="ctr">
              <a:spcBef>
                <a:spcPts val="0"/>
              </a:spcBef>
              <a:buFont typeface="Arial" charset="0"/>
              <a:buNone/>
              <a:defRPr sz="2000" b="0" i="0" spc="10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828664" indent="0">
              <a:buFontTx/>
              <a:buNone/>
              <a:defRPr>
                <a:solidFill>
                  <a:schemeClr val="tx2"/>
                </a:solidFill>
              </a:defRPr>
            </a:lvl4pPr>
            <a:lvl5pPr marL="2438218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  <p:sp>
        <p:nvSpPr>
          <p:cNvPr id="5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72188" y="2902"/>
            <a:ext cx="9570130" cy="720000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 marL="0" indent="0">
              <a:buFont typeface="+mj-lt"/>
              <a:buNone/>
              <a:defRPr sz="2400" baseline="0">
                <a:solidFill>
                  <a:schemeClr val="accent2"/>
                </a:solidFill>
                <a:latin typeface="+mj-ea"/>
                <a:ea typeface="+mj-ea"/>
              </a:defRPr>
            </a:lvl1pPr>
          </a:lstStyle>
          <a:p>
            <a:pPr marL="226468" marR="0" lvl="0" indent="-226468" algn="l" defTabSz="6095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 dirty="0"/>
              <a:t>［タイトル］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5329932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/>
          <p:nvPr/>
        </p:nvSpPr>
        <p:spPr>
          <a:xfrm>
            <a:off x="0" y="0"/>
            <a:ext cx="9906000" cy="733702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4024" tIns="42012" rIns="84024" bIns="42012" rtlCol="0" anchor="ctr"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6" name="テキスト プレースホルダー 9"/>
          <p:cNvSpPr>
            <a:spLocks noGrp="1"/>
          </p:cNvSpPr>
          <p:nvPr>
            <p:ph type="body" sz="quarter" idx="10" hasCustomPrompt="1"/>
          </p:nvPr>
        </p:nvSpPr>
        <p:spPr>
          <a:xfrm>
            <a:off x="172187" y="2902"/>
            <a:ext cx="9570131" cy="720000"/>
          </a:xfrm>
          <a:prstGeom prst="rect">
            <a:avLst/>
          </a:prstGeom>
        </p:spPr>
        <p:txBody>
          <a:bodyPr tIns="46800" anchor="ctr" anchorCtr="0">
            <a:normAutofit/>
          </a:bodyPr>
          <a:lstStyle>
            <a:lvl1pPr marL="0" indent="0">
              <a:buFont typeface="+mj-lt"/>
              <a:buNone/>
              <a:defRPr sz="2400" baseline="0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marL="226468" marR="0" lvl="0" indent="-226468" algn="l" defTabSz="609555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1" lang="ja-JP" altLang="en-US" dirty="0"/>
              <a:t>［タイトル］</a:t>
            </a:r>
            <a:endParaRPr kumimoji="1" lang="en-US" altLang="ja-JP" dirty="0"/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473472" y="908720"/>
            <a:ext cx="8944148" cy="5256410"/>
          </a:xfrm>
          <a:prstGeom prst="rect">
            <a:avLst/>
          </a:prstGeom>
        </p:spPr>
        <p:txBody>
          <a:bodyPr lIns="90000"/>
          <a:lstStyle>
            <a:lvl1pPr marL="0" indent="0" fontAlgn="ctr">
              <a:spcBef>
                <a:spcPts val="0"/>
              </a:spcBef>
              <a:buFont typeface="Arial" charset="0"/>
              <a:buNone/>
              <a:defRPr sz="2000" b="0" i="0" spc="100" baseline="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609555" indent="0" fontAlgn="ctr">
              <a:spcBef>
                <a:spcPts val="0"/>
              </a:spcBef>
              <a:buFont typeface="Arial" charset="0"/>
              <a:buNone/>
              <a:defRPr sz="2000" b="0" i="0" spc="10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1219108" indent="0" fontAlgn="ctr">
              <a:spcBef>
                <a:spcPts val="0"/>
              </a:spcBef>
              <a:buFont typeface="Arial" charset="0"/>
              <a:buNone/>
              <a:defRPr sz="2000" b="0" i="0" spc="100">
                <a:solidFill>
                  <a:schemeClr val="tx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828664" indent="0">
              <a:buFontTx/>
              <a:buNone/>
              <a:defRPr>
                <a:solidFill>
                  <a:schemeClr val="tx2"/>
                </a:solidFill>
              </a:defRPr>
            </a:lvl4pPr>
            <a:lvl5pPr marL="2438218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</p:txBody>
      </p:sp>
    </p:spTree>
    <p:extLst>
      <p:ext uri="{BB962C8B-B14F-4D97-AF65-F5344CB8AC3E}">
        <p14:creationId xmlns:p14="http://schemas.microsoft.com/office/powerpoint/2010/main" val="1941311262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コンテンツC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コンテンツ プレースホルダー 2"/>
          <p:cNvSpPr>
            <a:spLocks noGrp="1"/>
          </p:cNvSpPr>
          <p:nvPr>
            <p:ph idx="10" hasCustomPrompt="1"/>
          </p:nvPr>
        </p:nvSpPr>
        <p:spPr>
          <a:xfrm>
            <a:off x="2829900" y="2852936"/>
            <a:ext cx="4247179" cy="828102"/>
          </a:xfrm>
          <a:prstGeom prst="rect">
            <a:avLst/>
          </a:prstGeom>
          <a:ln w="38100">
            <a:solidFill>
              <a:schemeClr val="bg1"/>
            </a:solidFill>
            <a:prstDash val="sysDot"/>
          </a:ln>
        </p:spPr>
        <p:txBody>
          <a:bodyPr lIns="90000" anchor="ctr" anchorCtr="1"/>
          <a:lstStyle>
            <a:lvl1pPr marL="0" indent="0" fontAlgn="ctr">
              <a:spcBef>
                <a:spcPts val="0"/>
              </a:spcBef>
              <a:buFontTx/>
              <a:buNone/>
              <a:defRPr sz="1800" b="0" i="0" spc="79" baseline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1pPr>
            <a:lvl2pPr marL="484862" indent="0" fontAlgn="ctr">
              <a:spcBef>
                <a:spcPts val="0"/>
              </a:spcBef>
              <a:buFontTx/>
              <a:buNone/>
              <a:defRPr sz="1800" b="0" i="0" spc="79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2pPr>
            <a:lvl3pPr marL="969724" indent="0" fontAlgn="ctr">
              <a:spcBef>
                <a:spcPts val="0"/>
              </a:spcBef>
              <a:buFontTx/>
              <a:buNone/>
              <a:defRPr sz="1800" b="0" i="0" spc="79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defRPr>
            </a:lvl3pPr>
            <a:lvl4pPr marL="1454588" indent="0">
              <a:buFontTx/>
              <a:buNone/>
              <a:defRPr>
                <a:solidFill>
                  <a:schemeClr val="tx2"/>
                </a:solidFill>
              </a:defRPr>
            </a:lvl4pPr>
            <a:lvl5pPr marL="1939450" indent="0"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algn="ctr"/>
            <a:r>
              <a:rPr lang="ja-JP" altLang="en-US" sz="1800" spc="200" dirty="0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写真</a:t>
            </a:r>
            <a:r>
              <a:rPr lang="en-US" altLang="ja-JP" sz="1800" spc="200" dirty="0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/</a:t>
            </a:r>
            <a:r>
              <a:rPr lang="ja-JP" altLang="en-US" sz="1800" spc="200" dirty="0">
                <a:solidFill>
                  <a:srgbClr val="FFFFFF"/>
                </a:solidFill>
                <a:latin typeface="HGPGothicE" charset="-128"/>
                <a:ea typeface="HGPGothicE" charset="-128"/>
                <a:cs typeface="HGPGothicE" charset="-128"/>
              </a:rPr>
              <a:t>動画を貼付</a:t>
            </a:r>
          </a:p>
        </p:txBody>
      </p:sp>
      <p:sp>
        <p:nvSpPr>
          <p:cNvPr id="6" name="TextBox 12"/>
          <p:cNvSpPr txBox="1"/>
          <p:nvPr/>
        </p:nvSpPr>
        <p:spPr>
          <a:xfrm>
            <a:off x="231284" y="6593330"/>
            <a:ext cx="3209506" cy="12311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2023 NTT DATA </a:t>
            </a:r>
            <a:r>
              <a:rPr kumimoji="1" lang="en-US" altLang="ja-JP" sz="8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INSTITUTE OF MANAGEMENT CONSULTING, Inc.</a:t>
            </a:r>
            <a:endParaRPr kumimoji="0" lang="en-US" altLang="ja-JP" sz="800" b="0" i="0" dirty="0">
              <a:solidFill>
                <a:schemeClr val="bg1"/>
              </a:solidFill>
              <a:latin typeface="HGPGothicE" charset="-128"/>
              <a:ea typeface="HGPGothicE" charset="-128"/>
              <a:cs typeface="Meiryo UI" pitchFamily="50" charset="-128"/>
            </a:endParaRPr>
          </a:p>
        </p:txBody>
      </p:sp>
      <p:sp>
        <p:nvSpPr>
          <p:cNvPr id="8" name="TextBox 16"/>
          <p:cNvSpPr txBox="1"/>
          <p:nvPr/>
        </p:nvSpPr>
        <p:spPr>
          <a:xfrm>
            <a:off x="4633845" y="6551482"/>
            <a:ext cx="670231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200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92" y="6503752"/>
            <a:ext cx="1178351" cy="296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869516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クロージングロ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13690"/>
            <a:ext cx="2080171" cy="3744310"/>
          </a:xfrm>
          <a:prstGeom prst="rect">
            <a:avLst/>
          </a:prstGeom>
        </p:spPr>
      </p:pic>
      <p:sp>
        <p:nvSpPr>
          <p:cNvPr id="8" name="TextBox 12"/>
          <p:cNvSpPr txBox="1"/>
          <p:nvPr/>
        </p:nvSpPr>
        <p:spPr>
          <a:xfrm>
            <a:off x="6537220" y="6580944"/>
            <a:ext cx="3213607" cy="12311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baseline="0" dirty="0">
                <a:solidFill>
                  <a:srgbClr val="000000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2023 NTT DATA </a:t>
            </a:r>
            <a:r>
              <a:rPr kumimoji="1" lang="en-US" altLang="ja-JP" sz="800" kern="1200" baseline="0" dirty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INSTITUTE OF MANAGEMENT CONSULTING, Inc.</a:t>
            </a:r>
            <a:endParaRPr kumimoji="0" lang="en-US" altLang="ja-JP" sz="800" b="0" i="0" baseline="0" dirty="0">
              <a:solidFill>
                <a:srgbClr val="000000"/>
              </a:solidFill>
              <a:latin typeface="HGPGothicE" charset="-128"/>
              <a:ea typeface="HGPGothicE" charset="-128"/>
              <a:cs typeface="Meiryo UI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24" y="2708920"/>
            <a:ext cx="333375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6347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12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タイトルと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6ACBF3F-D8C8-49E5-AED6-9B2012FC0A1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71488" y="908050"/>
            <a:ext cx="8946000" cy="5256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ja-JP" altLang="en-US" dirty="0"/>
              <a:t>テキストの入力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72186" y="2902"/>
            <a:ext cx="9578639" cy="730799"/>
          </a:xfrm>
          <a:prstGeom prst="rect">
            <a:avLst/>
          </a:prstGeom>
        </p:spPr>
        <p:txBody>
          <a:bodyPr tIns="108000" anchor="ctr" anchorCtr="0">
            <a:normAutofit/>
          </a:bodyPr>
          <a:lstStyle>
            <a:lvl1pPr>
              <a:defRPr lang="ja-JP" altLang="en-US" sz="2400" spc="0" dirty="0" smtClean="0">
                <a:solidFill>
                  <a:schemeClr val="accent2"/>
                </a:solidFill>
                <a:latin typeface="+mj-ea"/>
                <a:ea typeface="+mj-ea"/>
                <a:cs typeface="Arial"/>
              </a:defRPr>
            </a:lvl1pPr>
          </a:lstStyle>
          <a:p>
            <a:pPr marL="226468" marR="0" lvl="0" indent="-226468" defTabSz="609555" latinLnBrk="0">
              <a:lnSpc>
                <a:spcPct val="100000"/>
              </a:lnSpc>
              <a:spcBef>
                <a:spcPct val="20000"/>
              </a:spcBef>
              <a:buClrTx/>
              <a:buSzTx/>
              <a:buFont typeface="+mj-lt"/>
              <a:buNone/>
              <a:tabLst/>
            </a:pPr>
            <a:r>
              <a:rPr kumimoji="1" lang="ja-JP" altLang="en-US" dirty="0"/>
              <a:t>［タイトル］</a:t>
            </a:r>
          </a:p>
        </p:txBody>
      </p:sp>
    </p:spTree>
    <p:extLst>
      <p:ext uri="{BB962C8B-B14F-4D97-AF65-F5344CB8AC3E}">
        <p14:creationId xmlns:p14="http://schemas.microsoft.com/office/powerpoint/2010/main" val="220400797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/>
          <p:cNvSpPr/>
          <p:nvPr/>
        </p:nvSpPr>
        <p:spPr>
          <a:xfrm>
            <a:off x="0" y="6434124"/>
            <a:ext cx="9906000" cy="4248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0" i="0" dirty="0">
              <a:solidFill>
                <a:schemeClr val="tx1"/>
              </a:solidFill>
              <a:latin typeface="HGPGothicE" charset="-128"/>
              <a:ea typeface="HGPGothicE" charset="-128"/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715441" y="6593330"/>
            <a:ext cx="3373439" cy="123111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marL="0" marR="0" indent="0" algn="l" defTabSz="60955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800" b="0" i="0" dirty="0">
                <a:solidFill>
                  <a:schemeClr val="bg1"/>
                </a:solidFill>
                <a:latin typeface="HGPGothicE" charset="-128"/>
                <a:ea typeface="HGPGothicE" charset="-128"/>
                <a:cs typeface="Meiryo UI" pitchFamily="50" charset="-128"/>
              </a:rPr>
              <a:t>© 2023 NTT DATA </a:t>
            </a:r>
            <a:r>
              <a:rPr kumimoji="1" lang="en-US" altLang="ja-JP" sz="800" kern="1200" dirty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INSTITUTE OF MANAGEMENT CONSULTING, Inc.</a:t>
            </a:r>
            <a:endParaRPr kumimoji="0" lang="en-US" altLang="ja-JP" sz="800" b="0" i="0" dirty="0">
              <a:solidFill>
                <a:schemeClr val="bg1"/>
              </a:solidFill>
              <a:latin typeface="HGPGothicE" charset="-128"/>
              <a:ea typeface="HGPGothicE" charset="-128"/>
              <a:cs typeface="Meiryo UI" pitchFamily="50" charset="-128"/>
            </a:endParaRPr>
          </a:p>
        </p:txBody>
      </p:sp>
      <p:sp>
        <p:nvSpPr>
          <p:cNvPr id="11" name="TextBox 16"/>
          <p:cNvSpPr txBox="1"/>
          <p:nvPr/>
        </p:nvSpPr>
        <p:spPr>
          <a:xfrm>
            <a:off x="4633845" y="6551482"/>
            <a:ext cx="670231" cy="184666"/>
          </a:xfrm>
          <a:prstGeom prst="rect">
            <a:avLst/>
          </a:prstGeom>
          <a:noFill/>
        </p:spPr>
        <p:txBody>
          <a:bodyPr wrap="square" t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0F9AC1C8-10F2-4A77-9A6E-9375F974715F}" type="slidenum">
              <a:rPr lang="en-US" sz="1200" b="0" i="0">
                <a:solidFill>
                  <a:schemeClr val="bg1"/>
                </a:solidFill>
                <a:latin typeface="HGPGothicE" charset="-128"/>
                <a:ea typeface="HGPGothicE" charset="-128"/>
                <a:cs typeface="HGPGothicE" charset="-128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b="0" i="0" dirty="0">
              <a:solidFill>
                <a:schemeClr val="bg1"/>
              </a:solidFill>
              <a:latin typeface="HGPGothicE" charset="-128"/>
              <a:ea typeface="HGPGothicE" charset="-128"/>
              <a:cs typeface="HGPGothicE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1392" y="6503752"/>
            <a:ext cx="1178351" cy="29617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81651"/>
            <a:ext cx="709083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64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  <p:sldLayoutId id="2147483782" r:id="rId13"/>
  </p:sldLayoutIdLst>
  <p:hf hdr="0" ftr="0" dt="0"/>
  <p:txStyles>
    <p:titleStyle>
      <a:lvl1pPr algn="l" defTabSz="484862" rtl="0" eaLnBrk="1" fontAlgn="base" hangingPunct="1">
        <a:spcBef>
          <a:spcPct val="0"/>
        </a:spcBef>
        <a:spcAft>
          <a:spcPct val="0"/>
        </a:spcAft>
        <a:defRPr kumimoji="1" sz="1909" b="0" i="0" kern="1200" spc="160" baseline="0">
          <a:solidFill>
            <a:srgbClr val="404040"/>
          </a:solidFill>
          <a:latin typeface="HGPGothicE" charset="-128"/>
          <a:ea typeface="HGPGothicE" charset="-128"/>
          <a:cs typeface="HGPGothicE" charset="-128"/>
        </a:defRPr>
      </a:lvl1pPr>
      <a:lvl2pPr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2pPr>
      <a:lvl3pPr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3pPr>
      <a:lvl4pPr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4pPr>
      <a:lvl5pPr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5pPr>
      <a:lvl6pPr marL="484862"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6pPr>
      <a:lvl7pPr marL="969727"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7pPr>
      <a:lvl8pPr marL="1454588"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8pPr>
      <a:lvl9pPr marL="1939450" algn="l" defTabSz="484862" rtl="0" eaLnBrk="1" fontAlgn="base" hangingPunct="1">
        <a:spcBef>
          <a:spcPct val="0"/>
        </a:spcBef>
        <a:spcAft>
          <a:spcPct val="0"/>
        </a:spcAft>
        <a:defRPr kumimoji="1" sz="2121">
          <a:solidFill>
            <a:schemeClr val="tx1"/>
          </a:solidFill>
          <a:latin typeface="Arial" pitchFamily="34" charset="0"/>
          <a:ea typeface="HGP創英角ｺﾞｼｯｸUB"/>
          <a:cs typeface="Arial" pitchFamily="34" charset="0"/>
        </a:defRPr>
      </a:lvl9pPr>
    </p:titleStyle>
    <p:bodyStyle>
      <a:lvl1pPr marL="180141" indent="-180141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545" kern="1200">
          <a:solidFill>
            <a:schemeClr val="tx1"/>
          </a:solidFill>
          <a:latin typeface="Arial"/>
          <a:ea typeface="+mn-ea"/>
          <a:cs typeface="Arial"/>
        </a:defRPr>
      </a:lvl1pPr>
      <a:lvl2pPr marL="723926" indent="-239063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2pPr>
      <a:lvl3pPr marL="1156599" indent="-186874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3pPr>
      <a:lvl4pPr marL="1638094" indent="-183509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4pPr>
      <a:lvl5pPr marL="2121273" indent="-181825" algn="l" defTabSz="484862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umimoji="1" sz="2121" kern="1200">
          <a:solidFill>
            <a:schemeClr val="tx1"/>
          </a:solidFill>
          <a:latin typeface="Arial"/>
          <a:ea typeface="+mn-ea"/>
          <a:cs typeface="Arial"/>
        </a:defRPr>
      </a:lvl5pPr>
      <a:lvl6pPr marL="2666742" indent="-242431" algn="l" defTabSz="484862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6pPr>
      <a:lvl7pPr marL="3151607" indent="-242431" algn="l" defTabSz="484862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7pPr>
      <a:lvl8pPr marL="3636468" indent="-242431" algn="l" defTabSz="484862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8pPr>
      <a:lvl9pPr marL="4121332" indent="-242431" algn="l" defTabSz="484862" rtl="0" eaLnBrk="1" latinLnBrk="0" hangingPunct="1">
        <a:spcBef>
          <a:spcPct val="20000"/>
        </a:spcBef>
        <a:buFont typeface="Arial"/>
        <a:buChar char="•"/>
        <a:defRPr kumimoji="1" sz="21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1pPr>
      <a:lvl2pPr marL="484862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2pPr>
      <a:lvl3pPr marL="969727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3pPr>
      <a:lvl4pPr marL="1454588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4pPr>
      <a:lvl5pPr marL="1939450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5pPr>
      <a:lvl6pPr marL="2424313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6pPr>
      <a:lvl7pPr marL="2909175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7pPr>
      <a:lvl8pPr marL="3394036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8pPr>
      <a:lvl9pPr marL="3878899" algn="l" defTabSz="484862" rtl="0" eaLnBrk="1" latinLnBrk="0" hangingPunct="1">
        <a:defRPr kumimoji="1" sz="19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字幕 2">
            <a:extLst>
              <a:ext uri="{FF2B5EF4-FFF2-40B4-BE49-F238E27FC236}">
                <a16:creationId xmlns:a16="http://schemas.microsoft.com/office/drawing/2014/main" id="{0B232F2A-4474-4C8F-A478-EA1B076AEDE3}"/>
              </a:ext>
            </a:extLst>
          </p:cNvPr>
          <p:cNvSpPr txBox="1">
            <a:spLocks/>
          </p:cNvSpPr>
          <p:nvPr/>
        </p:nvSpPr>
        <p:spPr>
          <a:xfrm>
            <a:off x="1289391" y="1951274"/>
            <a:ext cx="7327218" cy="2620726"/>
          </a:xfrm>
          <a:prstGeom prst="rect">
            <a:avLst/>
          </a:prstGeom>
        </p:spPr>
        <p:txBody>
          <a:bodyPr vert="horz" lIns="63305" tIns="31652" rIns="63305" bIns="31652" rtlCol="0">
            <a:noAutofit/>
          </a:bodyPr>
          <a:lstStyle>
            <a:lvl1pPr marL="0" indent="0" algn="l" defTabSz="844083" rtl="0" eaLnBrk="1" latinLnBrk="0" hangingPunct="1">
              <a:lnSpc>
                <a:spcPct val="90000"/>
              </a:lnSpc>
              <a:spcBef>
                <a:spcPts val="1108"/>
              </a:spcBef>
              <a:spcAft>
                <a:spcPts val="185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215" kern="1200" cap="all" spc="185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22041" indent="0" algn="ctr" defTabSz="844083" rtl="0" eaLnBrk="1" latinLnBrk="0" hangingPunct="1">
              <a:lnSpc>
                <a:spcPct val="90000"/>
              </a:lnSpc>
              <a:spcBef>
                <a:spcPts val="185"/>
              </a:spcBef>
              <a:spcAft>
                <a:spcPts val="369"/>
              </a:spcAft>
              <a:buClr>
                <a:schemeClr val="accent1"/>
              </a:buClr>
              <a:buFont typeface="Calibri" pitchFamily="34" charset="0"/>
              <a:buNone/>
              <a:defRPr kumimoji="1" sz="221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44083" indent="0" algn="ctr" defTabSz="844083" rtl="0" eaLnBrk="1" latinLnBrk="0" hangingPunct="1">
              <a:lnSpc>
                <a:spcPct val="90000"/>
              </a:lnSpc>
              <a:spcBef>
                <a:spcPts val="185"/>
              </a:spcBef>
              <a:spcAft>
                <a:spcPts val="369"/>
              </a:spcAft>
              <a:buClr>
                <a:schemeClr val="accent1"/>
              </a:buClr>
              <a:buFont typeface="Calibri" pitchFamily="34" charset="0"/>
              <a:buNone/>
              <a:defRPr kumimoji="1" sz="2215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6124" indent="0" algn="ctr" defTabSz="844083" rtl="0" eaLnBrk="1" latinLnBrk="0" hangingPunct="1">
              <a:lnSpc>
                <a:spcPct val="90000"/>
              </a:lnSpc>
              <a:spcBef>
                <a:spcPts val="185"/>
              </a:spcBef>
              <a:spcAft>
                <a:spcPts val="369"/>
              </a:spcAft>
              <a:buClr>
                <a:schemeClr val="accent1"/>
              </a:buClr>
              <a:buFont typeface="Calibri" pitchFamily="34" charset="0"/>
              <a:buNone/>
              <a:defRPr kumimoji="1" sz="184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88165" indent="0" algn="ctr" defTabSz="844083" rtl="0" eaLnBrk="1" latinLnBrk="0" hangingPunct="1">
              <a:lnSpc>
                <a:spcPct val="90000"/>
              </a:lnSpc>
              <a:spcBef>
                <a:spcPts val="185"/>
              </a:spcBef>
              <a:spcAft>
                <a:spcPts val="369"/>
              </a:spcAft>
              <a:buClr>
                <a:schemeClr val="accent1"/>
              </a:buClr>
              <a:buFont typeface="Calibri" pitchFamily="34" charset="0"/>
              <a:buNone/>
              <a:defRPr kumimoji="1" sz="184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110207" indent="0" algn="ctr" defTabSz="844083" rtl="0" eaLnBrk="1" latinLnBrk="0" hangingPunct="1">
              <a:lnSpc>
                <a:spcPct val="90000"/>
              </a:lnSpc>
              <a:spcBef>
                <a:spcPts val="185"/>
              </a:spcBef>
              <a:spcAft>
                <a:spcPts val="369"/>
              </a:spcAft>
              <a:buClr>
                <a:schemeClr val="accent1"/>
              </a:buClr>
              <a:buFont typeface="Calibri" pitchFamily="34" charset="0"/>
              <a:buNone/>
              <a:defRPr kumimoji="1" sz="184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532248" indent="0" algn="ctr" defTabSz="844083" rtl="0" eaLnBrk="1" latinLnBrk="0" hangingPunct="1">
              <a:lnSpc>
                <a:spcPct val="90000"/>
              </a:lnSpc>
              <a:spcBef>
                <a:spcPts val="185"/>
              </a:spcBef>
              <a:spcAft>
                <a:spcPts val="369"/>
              </a:spcAft>
              <a:buClr>
                <a:schemeClr val="accent1"/>
              </a:buClr>
              <a:buFont typeface="Calibri" pitchFamily="34" charset="0"/>
              <a:buNone/>
              <a:defRPr kumimoji="1" sz="184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54289" indent="0" algn="ctr" defTabSz="844083" rtl="0" eaLnBrk="1" latinLnBrk="0" hangingPunct="1">
              <a:lnSpc>
                <a:spcPct val="90000"/>
              </a:lnSpc>
              <a:spcBef>
                <a:spcPts val="185"/>
              </a:spcBef>
              <a:spcAft>
                <a:spcPts val="369"/>
              </a:spcAft>
              <a:buClr>
                <a:schemeClr val="accent1"/>
              </a:buClr>
              <a:buFont typeface="Calibri" pitchFamily="34" charset="0"/>
              <a:buNone/>
              <a:defRPr kumimoji="1" sz="184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76331" indent="0" algn="ctr" defTabSz="844083" rtl="0" eaLnBrk="1" latinLnBrk="0" hangingPunct="1">
              <a:lnSpc>
                <a:spcPct val="90000"/>
              </a:lnSpc>
              <a:spcBef>
                <a:spcPts val="185"/>
              </a:spcBef>
              <a:spcAft>
                <a:spcPts val="369"/>
              </a:spcAft>
              <a:buClr>
                <a:schemeClr val="accent1"/>
              </a:buClr>
              <a:buFont typeface="Calibri" pitchFamily="34" charset="0"/>
              <a:buNone/>
              <a:defRPr kumimoji="1" sz="1846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</a:pPr>
            <a:r>
              <a:rPr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  <a:endParaRPr lang="en-US" altLang="ja-JP" sz="3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</a:pP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大阪市圏域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3600" u="dash" dirty="0">
              <a:solidFill>
                <a:prstClr val="black"/>
              </a:solidFill>
              <a:uFill>
                <a:solidFill>
                  <a:srgbClr val="344068"/>
                </a:solidFill>
              </a:u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</a:pPr>
            <a:r>
              <a:rPr lang="ja-JP" altLang="en-US" sz="3600" u="dash" dirty="0">
                <a:solidFill>
                  <a:prstClr val="black"/>
                </a:solidFill>
                <a:uFill>
                  <a:solidFill>
                    <a:srgbClr val="344068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</a:t>
            </a:r>
            <a:endParaRPr lang="en-US" altLang="ja-JP" sz="3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5B9BD5"/>
              </a:buClr>
            </a:pPr>
            <a:r>
              <a:rPr lang="ja-JP" altLang="en-US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20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A5B6FC2-E6D1-7CF6-2C55-898E643C661F}"/>
              </a:ext>
            </a:extLst>
          </p:cNvPr>
          <p:cNvSpPr txBox="1"/>
          <p:nvPr/>
        </p:nvSpPr>
        <p:spPr>
          <a:xfrm>
            <a:off x="7306365" y="5696735"/>
            <a:ext cx="222738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大阪府提供データ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一部改変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570FD0D-6C9F-CAB2-42C1-4C671F11E8EB}"/>
              </a:ext>
            </a:extLst>
          </p:cNvPr>
          <p:cNvSpPr txBox="1"/>
          <p:nvPr/>
        </p:nvSpPr>
        <p:spPr>
          <a:xfrm>
            <a:off x="8030817" y="503373"/>
            <a:ext cx="124570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資料１－３</a:t>
            </a:r>
          </a:p>
        </p:txBody>
      </p:sp>
    </p:spTree>
    <p:extLst>
      <p:ext uri="{BB962C8B-B14F-4D97-AF65-F5344CB8AC3E}">
        <p14:creationId xmlns:p14="http://schemas.microsoft.com/office/powerpoint/2010/main" val="13350418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0" y="-7938"/>
            <a:ext cx="9906000" cy="401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4475" y="6459981"/>
            <a:ext cx="6841938" cy="31944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出典：厚生労働省「在宅医療に係る地域別データ集」 　調査時点：各年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10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月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日</a:t>
            </a:r>
            <a:endParaRPr kumimoji="1" lang="en-US" altLang="ja-JP" sz="738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  <a:p>
            <a:pPr>
              <a:defRPr/>
            </a:pP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　　　厚生労働省「介護サービス・事業所調査」　調査時点：各年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10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月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日　人口は総務省（住民基本台帳に基づく人口、人口動態及び世帯数調査）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2021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38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735772"/>
              </p:ext>
            </p:extLst>
          </p:nvPr>
        </p:nvGraphicFramePr>
        <p:xfrm>
          <a:off x="95885" y="3656282"/>
          <a:ext cx="4872560" cy="655597"/>
        </p:xfrm>
        <a:graphic>
          <a:graphicData uri="http://schemas.openxmlformats.org/drawingml/2006/table">
            <a:tbl>
              <a:tblPr/>
              <a:tblGrid>
                <a:gridCol w="809720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444855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444855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444855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444855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444855">
                  <a:extLst>
                    <a:ext uri="{9D8B030D-6E8A-4147-A177-3AD203B41FA5}">
                      <a16:colId xmlns:a16="http://schemas.microsoft.com/office/drawing/2014/main" val="1839510007"/>
                    </a:ext>
                  </a:extLst>
                </a:gridCol>
                <a:gridCol w="444855">
                  <a:extLst>
                    <a:ext uri="{9D8B030D-6E8A-4147-A177-3AD203B41FA5}">
                      <a16:colId xmlns:a16="http://schemas.microsoft.com/office/drawing/2014/main" val="3535688397"/>
                    </a:ext>
                  </a:extLst>
                </a:gridCol>
                <a:gridCol w="444855">
                  <a:extLst>
                    <a:ext uri="{9D8B030D-6E8A-4147-A177-3AD203B41FA5}">
                      <a16:colId xmlns:a16="http://schemas.microsoft.com/office/drawing/2014/main" val="343685401"/>
                    </a:ext>
                  </a:extLst>
                </a:gridCol>
                <a:gridCol w="444855">
                  <a:extLst>
                    <a:ext uri="{9D8B030D-6E8A-4147-A177-3AD203B41FA5}">
                      <a16:colId xmlns:a16="http://schemas.microsoft.com/office/drawing/2014/main" val="3749848113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2857257984"/>
                    </a:ext>
                  </a:extLst>
                </a:gridCol>
              </a:tblGrid>
              <a:tr h="185876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1,528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8228434"/>
                  </a:ext>
                </a:extLst>
              </a:tr>
            </a:tbl>
          </a:graphicData>
        </a:graphic>
      </p:graphicFrame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677029"/>
              </p:ext>
            </p:extLst>
          </p:nvPr>
        </p:nvGraphicFramePr>
        <p:xfrm>
          <a:off x="5004329" y="3656282"/>
          <a:ext cx="4891661" cy="480218"/>
        </p:xfrm>
        <a:graphic>
          <a:graphicData uri="http://schemas.openxmlformats.org/drawingml/2006/table">
            <a:tbl>
              <a:tblPr/>
              <a:tblGrid>
                <a:gridCol w="809645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447252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447252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447252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447252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447252">
                  <a:extLst>
                    <a:ext uri="{9D8B030D-6E8A-4147-A177-3AD203B41FA5}">
                      <a16:colId xmlns:a16="http://schemas.microsoft.com/office/drawing/2014/main" val="1839510007"/>
                    </a:ext>
                  </a:extLst>
                </a:gridCol>
                <a:gridCol w="447252">
                  <a:extLst>
                    <a:ext uri="{9D8B030D-6E8A-4147-A177-3AD203B41FA5}">
                      <a16:colId xmlns:a16="http://schemas.microsoft.com/office/drawing/2014/main" val="3535688397"/>
                    </a:ext>
                  </a:extLst>
                </a:gridCol>
                <a:gridCol w="447252">
                  <a:extLst>
                    <a:ext uri="{9D8B030D-6E8A-4147-A177-3AD203B41FA5}">
                      <a16:colId xmlns:a16="http://schemas.microsoft.com/office/drawing/2014/main" val="3987520699"/>
                    </a:ext>
                  </a:extLst>
                </a:gridCol>
                <a:gridCol w="447252">
                  <a:extLst>
                    <a:ext uri="{9D8B030D-6E8A-4147-A177-3AD203B41FA5}">
                      <a16:colId xmlns:a16="http://schemas.microsoft.com/office/drawing/2014/main" val="1473354396"/>
                    </a:ext>
                  </a:extLst>
                </a:gridCol>
                <a:gridCol w="504000">
                  <a:extLst>
                    <a:ext uri="{9D8B030D-6E8A-4147-A177-3AD203B41FA5}">
                      <a16:colId xmlns:a16="http://schemas.microsoft.com/office/drawing/2014/main" val="1410233516"/>
                    </a:ext>
                  </a:extLst>
                </a:gridCol>
              </a:tblGrid>
              <a:tr h="85903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486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963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3,640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5,134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107.5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9977658"/>
                  </a:ext>
                </a:extLst>
              </a:tr>
            </a:tbl>
          </a:graphicData>
        </a:graphic>
      </p:graphicFrame>
      <p:sp>
        <p:nvSpPr>
          <p:cNvPr id="37" name="テキスト ボックス 36"/>
          <p:cNvSpPr txBox="1"/>
          <p:nvPr/>
        </p:nvSpPr>
        <p:spPr>
          <a:xfrm>
            <a:off x="7630626" y="4297610"/>
            <a:ext cx="2265364" cy="2058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市町村データは無しのため、大阪府のみの掲載</a:t>
            </a:r>
            <a:endParaRPr lang="ja-JP" altLang="ja-JP" dirty="0">
              <a:latin typeface="Arial" panose="020B0604020202020204" pitchFamily="34" charset="0"/>
            </a:endParaRPr>
          </a:p>
        </p:txBody>
      </p:sp>
      <p:sp>
        <p:nvSpPr>
          <p:cNvPr id="38" name="角丸四角形 9"/>
          <p:cNvSpPr/>
          <p:nvPr/>
        </p:nvSpPr>
        <p:spPr>
          <a:xfrm>
            <a:off x="103188" y="436563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（１１）訪問看護ステーション数及び看護師数</a:t>
            </a:r>
          </a:p>
        </p:txBody>
      </p:sp>
      <p:sp>
        <p:nvSpPr>
          <p:cNvPr id="39" name="テキスト ボックス 14"/>
          <p:cNvSpPr txBox="1">
            <a:spLocks noChangeArrowheads="1"/>
          </p:cNvSpPr>
          <p:nvPr/>
        </p:nvSpPr>
        <p:spPr bwMode="auto">
          <a:xfrm>
            <a:off x="244475" y="685267"/>
            <a:ext cx="53127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■訪問看護ステーション数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0" name="テキスト ボックス 14"/>
          <p:cNvSpPr txBox="1">
            <a:spLocks noChangeArrowheads="1"/>
          </p:cNvSpPr>
          <p:nvPr/>
        </p:nvSpPr>
        <p:spPr bwMode="auto">
          <a:xfrm>
            <a:off x="4976285" y="681553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■訪問看護ステーションの看護師数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9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574530" y="6663055"/>
            <a:ext cx="419101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114B482-2123-497F-BC07-046F2EAF457D}" type="slidenum">
              <a:rPr lang="en-US" altLang="ja-JP" sz="1200" smtClean="0">
                <a:solidFill>
                  <a:schemeClr val="bg1"/>
                </a:solidFill>
                <a:cs typeface="Calibri" panose="020F0502020204030204" pitchFamily="34" charset="0"/>
              </a:rPr>
              <a:t>10</a:t>
            </a:fld>
            <a:endParaRPr lang="ja-JP" altLang="en-US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20" name="グラフ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6814008"/>
              </p:ext>
            </p:extLst>
          </p:nvPr>
        </p:nvGraphicFramePr>
        <p:xfrm>
          <a:off x="187325" y="1008235"/>
          <a:ext cx="4735075" cy="2648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5" name="グラフ 24"/>
          <p:cNvGraphicFramePr>
            <a:graphicFrameLocks/>
          </p:cNvGraphicFramePr>
          <p:nvPr/>
        </p:nvGraphicFramePr>
        <p:xfrm>
          <a:off x="5013840" y="1133444"/>
          <a:ext cx="4825402" cy="2522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テキスト ボックス 11"/>
          <p:cNvSpPr txBox="1"/>
          <p:nvPr/>
        </p:nvSpPr>
        <p:spPr>
          <a:xfrm>
            <a:off x="4518875" y="3465016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11"/>
          <p:cNvSpPr txBox="1"/>
          <p:nvPr/>
        </p:nvSpPr>
        <p:spPr>
          <a:xfrm>
            <a:off x="9444024" y="3465016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3188" y="4887910"/>
            <a:ext cx="9633479" cy="707886"/>
          </a:xfrm>
          <a:prstGeom prst="rect">
            <a:avLst/>
          </a:prstGeom>
          <a:solidFill>
            <a:srgbClr val="E5F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p"/>
              <a:defRPr kumimoji="1"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訪問看護ステーション数は</a:t>
            </a:r>
            <a:r>
              <a:rPr lang="en-US" altLang="ja-JP" sz="1200" dirty="0"/>
              <a:t>2014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年度で、大阪市、大阪府全体ともに増加しており、大阪府では</a:t>
            </a:r>
            <a:r>
              <a:rPr lang="en-US" altLang="ja-JP" sz="1200" dirty="0"/>
              <a:t> </a:t>
            </a:r>
            <a:r>
              <a:rPr lang="ja-JP" altLang="en-US" sz="1200" dirty="0"/>
              <a:t>約</a:t>
            </a:r>
            <a:r>
              <a:rPr lang="en-US" altLang="ja-JP" sz="1200" dirty="0"/>
              <a:t>2.0</a:t>
            </a:r>
            <a:r>
              <a:rPr lang="ja-JP" altLang="en-US" sz="1200" dirty="0"/>
              <a:t>倍になっている。</a:t>
            </a:r>
            <a:r>
              <a:rPr lang="en-US" altLang="ja-JP" sz="1200" dirty="0"/>
              <a:t> </a:t>
            </a:r>
          </a:p>
          <a:p>
            <a:pPr marL="179999" indent="0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ja-JP" altLang="en-US" sz="1200" dirty="0"/>
              <a:t>　　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万人対で大阪市は大阪府全体よりも多くなっている。</a:t>
            </a:r>
            <a:endParaRPr lang="en-US" altLang="ja-JP" sz="1200" dirty="0"/>
          </a:p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訪問看護ステーションの看護師数は</a:t>
            </a:r>
            <a:r>
              <a:rPr lang="en-US" altLang="ja-JP" sz="1200" dirty="0"/>
              <a:t>2014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年度で、約</a:t>
            </a:r>
            <a:r>
              <a:rPr lang="en-US" altLang="ja-JP" sz="1200" dirty="0"/>
              <a:t>3.1</a:t>
            </a:r>
            <a:r>
              <a:rPr lang="ja-JP" altLang="en-US" sz="1200" dirty="0"/>
              <a:t>倍に増加している。</a:t>
            </a:r>
            <a:endParaRPr lang="en-US" altLang="ja-JP" sz="1200" dirty="0"/>
          </a:p>
        </p:txBody>
      </p:sp>
      <p:sp>
        <p:nvSpPr>
          <p:cNvPr id="24" name="テキスト ボックス 11"/>
          <p:cNvSpPr txBox="1"/>
          <p:nvPr/>
        </p:nvSpPr>
        <p:spPr>
          <a:xfrm>
            <a:off x="5062737" y="893544"/>
            <a:ext cx="821372" cy="1792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8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8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11"/>
          <p:cNvSpPr txBox="1"/>
          <p:nvPr/>
        </p:nvSpPr>
        <p:spPr>
          <a:xfrm>
            <a:off x="95885" y="875996"/>
            <a:ext cx="1401008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8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8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4164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0" y="-7938"/>
            <a:ext cx="9906000" cy="401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412201"/>
              </p:ext>
            </p:extLst>
          </p:nvPr>
        </p:nvGraphicFramePr>
        <p:xfrm>
          <a:off x="336834" y="3741989"/>
          <a:ext cx="4325745" cy="655597"/>
        </p:xfrm>
        <a:graphic>
          <a:graphicData uri="http://schemas.openxmlformats.org/drawingml/2006/table">
            <a:tbl>
              <a:tblPr/>
              <a:tblGrid>
                <a:gridCol w="910683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810187369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230001439"/>
                    </a:ext>
                  </a:extLst>
                </a:gridCol>
              </a:tblGrid>
              <a:tr h="185876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568289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947411"/>
              </p:ext>
            </p:extLst>
          </p:nvPr>
        </p:nvGraphicFramePr>
        <p:xfrm>
          <a:off x="5049158" y="3761838"/>
          <a:ext cx="4477190" cy="650084"/>
        </p:xfrm>
        <a:graphic>
          <a:graphicData uri="http://schemas.openxmlformats.org/drawingml/2006/table">
            <a:tbl>
              <a:tblPr/>
              <a:tblGrid>
                <a:gridCol w="942566">
                  <a:extLst>
                    <a:ext uri="{9D8B030D-6E8A-4147-A177-3AD203B41FA5}">
                      <a16:colId xmlns:a16="http://schemas.microsoft.com/office/drawing/2014/main" val="948222265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480780093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3944365697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865449936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194841720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097502491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4267972729"/>
                    </a:ext>
                  </a:extLst>
                </a:gridCol>
              </a:tblGrid>
              <a:tr h="184072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8486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64482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272,877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258,921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314,600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338,584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360,000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13,138.9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114721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746,945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709,901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860,711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933,933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996,165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11,269.4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102141"/>
                  </a:ext>
                </a:extLst>
              </a:tr>
            </a:tbl>
          </a:graphicData>
        </a:graphic>
      </p:graphicFrame>
      <p:sp>
        <p:nvSpPr>
          <p:cNvPr id="30" name="角丸四角形 9"/>
          <p:cNvSpPr/>
          <p:nvPr/>
        </p:nvSpPr>
        <p:spPr>
          <a:xfrm>
            <a:off x="103188" y="436563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（１）訪問診療を実施している病院・診療所数及び患者数</a:t>
            </a:r>
          </a:p>
        </p:txBody>
      </p:sp>
      <p:sp>
        <p:nvSpPr>
          <p:cNvPr id="18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574530" y="6663055"/>
            <a:ext cx="419101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39C3250-052E-4E3E-8150-F5407D9A6532}" type="slidenum">
              <a:rPr lang="en-US" altLang="ja-JP" sz="1200" smtClean="0">
                <a:solidFill>
                  <a:schemeClr val="bg1"/>
                </a:solidFill>
                <a:cs typeface="Calibri" panose="020F0502020204030204" pitchFamily="34" charset="0"/>
              </a:rPr>
              <a:t>2</a:t>
            </a:fld>
            <a:endParaRPr lang="ja-JP" altLang="en-US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6" name="テキスト ボックス 11"/>
          <p:cNvSpPr txBox="1"/>
          <p:nvPr/>
        </p:nvSpPr>
        <p:spPr>
          <a:xfrm>
            <a:off x="5049158" y="885336"/>
            <a:ext cx="821372" cy="1792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8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8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5" name="グラフ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1570374"/>
              </p:ext>
            </p:extLst>
          </p:nvPr>
        </p:nvGraphicFramePr>
        <p:xfrm>
          <a:off x="244476" y="1088096"/>
          <a:ext cx="4418104" cy="2612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グラフ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628129"/>
              </p:ext>
            </p:extLst>
          </p:nvPr>
        </p:nvGraphicFramePr>
        <p:xfrm>
          <a:off x="5049158" y="1021180"/>
          <a:ext cx="4604931" cy="2740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3" name="テキスト ボックス 11"/>
          <p:cNvSpPr txBox="1"/>
          <p:nvPr/>
        </p:nvSpPr>
        <p:spPr>
          <a:xfrm>
            <a:off x="91293" y="898039"/>
            <a:ext cx="1401008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8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8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14"/>
          <p:cNvSpPr txBox="1">
            <a:spLocks noChangeArrowheads="1"/>
          </p:cNvSpPr>
          <p:nvPr/>
        </p:nvSpPr>
        <p:spPr bwMode="auto">
          <a:xfrm>
            <a:off x="244475" y="685267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■病院・診療所数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7" name="テキスト ボックス 14"/>
          <p:cNvSpPr txBox="1">
            <a:spLocks noChangeArrowheads="1"/>
          </p:cNvSpPr>
          <p:nvPr/>
        </p:nvSpPr>
        <p:spPr bwMode="auto">
          <a:xfrm>
            <a:off x="4976285" y="681553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■患者数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7" name="テキスト ボックス 11"/>
          <p:cNvSpPr txBox="1"/>
          <p:nvPr/>
        </p:nvSpPr>
        <p:spPr>
          <a:xfrm>
            <a:off x="4313449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1"/>
          <p:cNvSpPr txBox="1"/>
          <p:nvPr/>
        </p:nvSpPr>
        <p:spPr>
          <a:xfrm>
            <a:off x="9238598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6550507"/>
            <a:ext cx="5261377" cy="2058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NDB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データ（データブック）　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人口は総務省（住民基本台帳に基づく人口、人口動態及び世帯数調査）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2021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38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6260" y="4884521"/>
            <a:ext cx="9633479" cy="630942"/>
          </a:xfrm>
          <a:prstGeom prst="rect">
            <a:avLst/>
          </a:prstGeom>
          <a:solidFill>
            <a:srgbClr val="E5F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p"/>
              <a:defRPr kumimoji="1"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訪問診療を実施している病院・診療所数は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年度で、大阪市、大阪府ともに増加している。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万人対でみると、大阪市は大阪府全体よりも多くなっている。</a:t>
            </a:r>
          </a:p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訪問診療を受けた患者数は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年度で、大阪市、大阪府ともに増加しており、大阪府全体で、約</a:t>
            </a:r>
            <a:r>
              <a:rPr lang="en-US" altLang="ja-JP" sz="1200" dirty="0"/>
              <a:t>1.3</a:t>
            </a:r>
            <a:r>
              <a:rPr lang="ja-JP" altLang="en-US" sz="1200" dirty="0"/>
              <a:t>倍になっている。</a:t>
            </a:r>
          </a:p>
        </p:txBody>
      </p:sp>
    </p:spTree>
    <p:extLst>
      <p:ext uri="{BB962C8B-B14F-4D97-AF65-F5344CB8AC3E}">
        <p14:creationId xmlns:p14="http://schemas.microsoft.com/office/powerpoint/2010/main" val="194131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0" y="-7938"/>
            <a:ext cx="9906000" cy="401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537265"/>
              </p:ext>
            </p:extLst>
          </p:nvPr>
        </p:nvGraphicFramePr>
        <p:xfrm>
          <a:off x="336834" y="3741989"/>
          <a:ext cx="4325745" cy="655597"/>
        </p:xfrm>
        <a:graphic>
          <a:graphicData uri="http://schemas.openxmlformats.org/drawingml/2006/table">
            <a:tbl>
              <a:tblPr/>
              <a:tblGrid>
                <a:gridCol w="910683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810187369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785383029"/>
                    </a:ext>
                  </a:extLst>
                </a:gridCol>
              </a:tblGrid>
              <a:tr h="185876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3,548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568289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88961"/>
              </p:ext>
            </p:extLst>
          </p:nvPr>
        </p:nvGraphicFramePr>
        <p:xfrm>
          <a:off x="5049158" y="3761838"/>
          <a:ext cx="4477190" cy="651989"/>
        </p:xfrm>
        <a:graphic>
          <a:graphicData uri="http://schemas.openxmlformats.org/drawingml/2006/table">
            <a:tbl>
              <a:tblPr/>
              <a:tblGrid>
                <a:gridCol w="942566">
                  <a:extLst>
                    <a:ext uri="{9D8B030D-6E8A-4147-A177-3AD203B41FA5}">
                      <a16:colId xmlns:a16="http://schemas.microsoft.com/office/drawing/2014/main" val="948222265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480780093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3944365697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865449936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194841720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097502491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400841398"/>
                    </a:ext>
                  </a:extLst>
                </a:gridCol>
              </a:tblGrid>
              <a:tr h="184072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64482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52,878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53,185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45,528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51,031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62,006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2,263.0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114721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150,383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152,095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133,385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141,624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163,412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1,848.6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102141"/>
                  </a:ext>
                </a:extLst>
              </a:tr>
            </a:tbl>
          </a:graphicData>
        </a:graphic>
      </p:graphicFrame>
      <p:sp>
        <p:nvSpPr>
          <p:cNvPr id="30" name="角丸四角形 9"/>
          <p:cNvSpPr/>
          <p:nvPr/>
        </p:nvSpPr>
        <p:spPr>
          <a:xfrm>
            <a:off x="103188" y="436563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（２）往診を実施している病院・診療所数及び患者数</a:t>
            </a:r>
          </a:p>
        </p:txBody>
      </p:sp>
      <p:sp>
        <p:nvSpPr>
          <p:cNvPr id="18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574530" y="6663055"/>
            <a:ext cx="419101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114B482-2123-497F-BC07-046F2EAF457D}" type="slidenum">
              <a:rPr lang="en-US" altLang="ja-JP" sz="1200" smtClean="0">
                <a:solidFill>
                  <a:schemeClr val="bg1"/>
                </a:solidFill>
                <a:cs typeface="Calibri" panose="020F0502020204030204" pitchFamily="34" charset="0"/>
              </a:rPr>
              <a:t>3</a:t>
            </a:fld>
            <a:endParaRPr lang="ja-JP" altLang="en-US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sp>
        <p:nvSpPr>
          <p:cNvPr id="16" name="テキスト ボックス 11"/>
          <p:cNvSpPr txBox="1"/>
          <p:nvPr/>
        </p:nvSpPr>
        <p:spPr>
          <a:xfrm>
            <a:off x="5310397" y="888712"/>
            <a:ext cx="879894" cy="1792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370308"/>
              </p:ext>
            </p:extLst>
          </p:nvPr>
        </p:nvGraphicFramePr>
        <p:xfrm>
          <a:off x="5049158" y="1041265"/>
          <a:ext cx="4525372" cy="27007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グラフ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610552"/>
              </p:ext>
            </p:extLst>
          </p:nvPr>
        </p:nvGraphicFramePr>
        <p:xfrm>
          <a:off x="244476" y="1117759"/>
          <a:ext cx="4556124" cy="2624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テキスト ボックス 11"/>
          <p:cNvSpPr txBox="1"/>
          <p:nvPr/>
        </p:nvSpPr>
        <p:spPr>
          <a:xfrm>
            <a:off x="370902" y="898039"/>
            <a:ext cx="1457078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dk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14"/>
          <p:cNvSpPr txBox="1">
            <a:spLocks noChangeArrowheads="1"/>
          </p:cNvSpPr>
          <p:nvPr/>
        </p:nvSpPr>
        <p:spPr bwMode="auto">
          <a:xfrm>
            <a:off x="244475" y="685267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■病院・診療所数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7" name="テキスト ボックス 14"/>
          <p:cNvSpPr txBox="1">
            <a:spLocks noChangeArrowheads="1"/>
          </p:cNvSpPr>
          <p:nvPr/>
        </p:nvSpPr>
        <p:spPr bwMode="auto">
          <a:xfrm>
            <a:off x="4976285" y="681553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■患者数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7" name="テキスト ボックス 11"/>
          <p:cNvSpPr txBox="1"/>
          <p:nvPr/>
        </p:nvSpPr>
        <p:spPr>
          <a:xfrm>
            <a:off x="4313449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1"/>
          <p:cNvSpPr txBox="1"/>
          <p:nvPr/>
        </p:nvSpPr>
        <p:spPr>
          <a:xfrm>
            <a:off x="9238598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6550507"/>
            <a:ext cx="5261377" cy="2058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NDB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データ（データブック）　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人口は総務省（住民基本台帳に基づく人口、人口動態及び世帯数調査）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2021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38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36260" y="4885955"/>
            <a:ext cx="9633479" cy="784830"/>
          </a:xfrm>
          <a:prstGeom prst="rect">
            <a:avLst/>
          </a:prstGeom>
          <a:solidFill>
            <a:srgbClr val="E5F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p"/>
              <a:defRPr kumimoji="1"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往診を実施している病院・診療所数は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年度で、大阪市、大阪府ともに減少している。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万人対でみると、大阪市は大阪府全体よりも多くなっている。</a:t>
            </a:r>
          </a:p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往診を受けた患者数は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年度で、大阪市、大阪府ともに増加している。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万人対でみると、大阪市は大阪府全体よりも多くなっている。</a:t>
            </a:r>
          </a:p>
        </p:txBody>
      </p:sp>
    </p:spTree>
    <p:extLst>
      <p:ext uri="{BB962C8B-B14F-4D97-AF65-F5344CB8AC3E}">
        <p14:creationId xmlns:p14="http://schemas.microsoft.com/office/powerpoint/2010/main" val="1970464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0" y="-7938"/>
            <a:ext cx="9906000" cy="401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85123"/>
              </p:ext>
            </p:extLst>
          </p:nvPr>
        </p:nvGraphicFramePr>
        <p:xfrm>
          <a:off x="336834" y="3741989"/>
          <a:ext cx="4325745" cy="655597"/>
        </p:xfrm>
        <a:graphic>
          <a:graphicData uri="http://schemas.openxmlformats.org/drawingml/2006/table">
            <a:tbl>
              <a:tblPr/>
              <a:tblGrid>
                <a:gridCol w="910683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810187369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740125288"/>
                    </a:ext>
                  </a:extLst>
                </a:gridCol>
              </a:tblGrid>
              <a:tr h="185876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568289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092446"/>
              </p:ext>
            </p:extLst>
          </p:nvPr>
        </p:nvGraphicFramePr>
        <p:xfrm>
          <a:off x="5049158" y="3761838"/>
          <a:ext cx="4477190" cy="651989"/>
        </p:xfrm>
        <a:graphic>
          <a:graphicData uri="http://schemas.openxmlformats.org/drawingml/2006/table">
            <a:tbl>
              <a:tblPr/>
              <a:tblGrid>
                <a:gridCol w="942566">
                  <a:extLst>
                    <a:ext uri="{9D8B030D-6E8A-4147-A177-3AD203B41FA5}">
                      <a16:colId xmlns:a16="http://schemas.microsoft.com/office/drawing/2014/main" val="948222265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480780093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3944365697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865449936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194841720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097502491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1473282993"/>
                    </a:ext>
                  </a:extLst>
                </a:gridCol>
              </a:tblGrid>
              <a:tr h="184072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64482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4,384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114721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6,114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5,619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10,046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12,580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102141"/>
                  </a:ext>
                </a:extLst>
              </a:tr>
            </a:tbl>
          </a:graphicData>
        </a:graphic>
      </p:graphicFrame>
      <p:sp>
        <p:nvSpPr>
          <p:cNvPr id="30" name="角丸四角形 9"/>
          <p:cNvSpPr/>
          <p:nvPr/>
        </p:nvSpPr>
        <p:spPr>
          <a:xfrm>
            <a:off x="103188" y="436563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（３）在宅看取りを実施している病院・診療所数及び患者数</a:t>
            </a:r>
          </a:p>
        </p:txBody>
      </p:sp>
      <p:sp>
        <p:nvSpPr>
          <p:cNvPr id="18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574530" y="6663055"/>
            <a:ext cx="419101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114B482-2123-497F-BC07-046F2EAF457D}" type="slidenum">
              <a:rPr lang="en-US" altLang="ja-JP" sz="1200" smtClean="0">
                <a:solidFill>
                  <a:schemeClr val="bg1"/>
                </a:solidFill>
                <a:cs typeface="Calibri" panose="020F0502020204030204" pitchFamily="34" charset="0"/>
              </a:rPr>
              <a:t>4</a:t>
            </a:fld>
            <a:endParaRPr lang="ja-JP" altLang="en-US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25" name="グラフ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5854258"/>
              </p:ext>
            </p:extLst>
          </p:nvPr>
        </p:nvGraphicFramePr>
        <p:xfrm>
          <a:off x="142664" y="1091200"/>
          <a:ext cx="4519916" cy="2650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グラフ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178091"/>
              </p:ext>
            </p:extLst>
          </p:nvPr>
        </p:nvGraphicFramePr>
        <p:xfrm>
          <a:off x="5049158" y="1016200"/>
          <a:ext cx="4525372" cy="2745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1" name="テキスト ボックス 14"/>
          <p:cNvSpPr txBox="1">
            <a:spLocks noChangeArrowheads="1"/>
          </p:cNvSpPr>
          <p:nvPr/>
        </p:nvSpPr>
        <p:spPr bwMode="auto">
          <a:xfrm>
            <a:off x="244475" y="685267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■病院・診療所数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2" name="テキスト ボックス 14"/>
          <p:cNvSpPr txBox="1">
            <a:spLocks noChangeArrowheads="1"/>
          </p:cNvSpPr>
          <p:nvPr/>
        </p:nvSpPr>
        <p:spPr bwMode="auto">
          <a:xfrm>
            <a:off x="4976285" y="681553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■患者数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6" name="テキスト ボックス 11"/>
          <p:cNvSpPr txBox="1"/>
          <p:nvPr/>
        </p:nvSpPr>
        <p:spPr>
          <a:xfrm>
            <a:off x="4313449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1"/>
          <p:cNvSpPr txBox="1"/>
          <p:nvPr/>
        </p:nvSpPr>
        <p:spPr>
          <a:xfrm>
            <a:off x="9238598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6550507"/>
            <a:ext cx="5261377" cy="2058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NDB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データ（データブック）　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人口は総務省（住民基本台帳に基づく人口、人口動態及び世帯数調査）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2021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38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3188" y="4885955"/>
            <a:ext cx="9633479" cy="784830"/>
          </a:xfrm>
          <a:prstGeom prst="rect">
            <a:avLst/>
          </a:prstGeom>
          <a:solidFill>
            <a:srgbClr val="E5F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p"/>
              <a:defRPr kumimoji="1"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在宅看取りを実施している病院・診療所数は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年度で、大阪市、大阪府ともに増加しており、大阪府全体では約</a:t>
            </a:r>
            <a:r>
              <a:rPr lang="en-US" altLang="ja-JP" sz="1200" dirty="0"/>
              <a:t>1.3</a:t>
            </a:r>
            <a:r>
              <a:rPr lang="ja-JP" altLang="en-US" sz="1200" dirty="0"/>
              <a:t>倍になっている。人口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万人対でみると、大阪市は大阪府全体よりも多くなっている。</a:t>
            </a:r>
            <a:endParaRPr lang="en-US" altLang="ja-JP" sz="1200" dirty="0"/>
          </a:p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在宅看取りを受けた患者数は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年度で、大阪市、大阪府ともに増加しており、大阪府全体では約</a:t>
            </a:r>
            <a:r>
              <a:rPr lang="en-US" altLang="ja-JP" sz="1200" dirty="0"/>
              <a:t>2.1</a:t>
            </a:r>
            <a:r>
              <a:rPr lang="ja-JP" altLang="en-US" sz="1200" dirty="0"/>
              <a:t>倍になっている。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万人対でみると、大阪市は大阪府全体よりも多くなっている。</a:t>
            </a:r>
            <a:endParaRPr lang="en-US" altLang="ja-JP" sz="1200" dirty="0"/>
          </a:p>
        </p:txBody>
      </p:sp>
      <p:sp>
        <p:nvSpPr>
          <p:cNvPr id="24" name="テキスト ボックス 11"/>
          <p:cNvSpPr txBox="1"/>
          <p:nvPr/>
        </p:nvSpPr>
        <p:spPr>
          <a:xfrm>
            <a:off x="5310397" y="896269"/>
            <a:ext cx="879894" cy="1792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11"/>
          <p:cNvSpPr txBox="1"/>
          <p:nvPr/>
        </p:nvSpPr>
        <p:spPr>
          <a:xfrm>
            <a:off x="370902" y="905596"/>
            <a:ext cx="1457078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dk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8082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0" y="-7938"/>
            <a:ext cx="9906000" cy="401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040149"/>
              </p:ext>
            </p:extLst>
          </p:nvPr>
        </p:nvGraphicFramePr>
        <p:xfrm>
          <a:off x="336834" y="3741989"/>
          <a:ext cx="4325745" cy="655597"/>
        </p:xfrm>
        <a:graphic>
          <a:graphicData uri="http://schemas.openxmlformats.org/drawingml/2006/table">
            <a:tbl>
              <a:tblPr/>
              <a:tblGrid>
                <a:gridCol w="910683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810187369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2152469225"/>
                    </a:ext>
                  </a:extLst>
                </a:gridCol>
              </a:tblGrid>
              <a:tr h="185876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24.0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568289"/>
                  </a:ext>
                </a:extLst>
              </a:tr>
            </a:tbl>
          </a:graphicData>
        </a:graphic>
      </p:graphicFrame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1893580"/>
              </p:ext>
            </p:extLst>
          </p:nvPr>
        </p:nvGraphicFramePr>
        <p:xfrm>
          <a:off x="5049158" y="3761838"/>
          <a:ext cx="4477190" cy="651989"/>
        </p:xfrm>
        <a:graphic>
          <a:graphicData uri="http://schemas.openxmlformats.org/drawingml/2006/table">
            <a:tbl>
              <a:tblPr/>
              <a:tblGrid>
                <a:gridCol w="942566">
                  <a:extLst>
                    <a:ext uri="{9D8B030D-6E8A-4147-A177-3AD203B41FA5}">
                      <a16:colId xmlns:a16="http://schemas.microsoft.com/office/drawing/2014/main" val="948222265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480780093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3944365697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865449936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194841720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097502491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1652623344"/>
                    </a:ext>
                  </a:extLst>
                </a:gridCol>
              </a:tblGrid>
              <a:tr h="184072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64482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293,715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279,793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327,795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307,536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326,036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11,899.3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114721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741,437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710,215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826,049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785,874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843,771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9,545.4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2102141"/>
                  </a:ext>
                </a:extLst>
              </a:tr>
            </a:tbl>
          </a:graphicData>
        </a:graphic>
      </p:graphicFrame>
      <p:sp>
        <p:nvSpPr>
          <p:cNvPr id="30" name="角丸四角形 9"/>
          <p:cNvSpPr/>
          <p:nvPr/>
        </p:nvSpPr>
        <p:spPr>
          <a:xfrm>
            <a:off x="103188" y="436563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（４）歯科訪問診療を実施している病院・診療所数及び患者数</a:t>
            </a:r>
          </a:p>
        </p:txBody>
      </p:sp>
      <p:sp>
        <p:nvSpPr>
          <p:cNvPr id="18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574530" y="6663055"/>
            <a:ext cx="419101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114B482-2123-497F-BC07-046F2EAF457D}" type="slidenum">
              <a:rPr lang="en-US" altLang="ja-JP" sz="1200" smtClean="0">
                <a:solidFill>
                  <a:schemeClr val="bg1"/>
                </a:solidFill>
                <a:cs typeface="Calibri" panose="020F0502020204030204" pitchFamily="34" charset="0"/>
              </a:rPr>
              <a:t>5</a:t>
            </a:fld>
            <a:endParaRPr lang="ja-JP" altLang="en-US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5766452"/>
              </p:ext>
            </p:extLst>
          </p:nvPr>
        </p:nvGraphicFramePr>
        <p:xfrm>
          <a:off x="4914900" y="1067919"/>
          <a:ext cx="4869180" cy="2693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グラフ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710922"/>
              </p:ext>
            </p:extLst>
          </p:nvPr>
        </p:nvGraphicFramePr>
        <p:xfrm>
          <a:off x="142663" y="1122370"/>
          <a:ext cx="4772237" cy="2619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テキスト ボックス 14"/>
          <p:cNvSpPr txBox="1">
            <a:spLocks noChangeArrowheads="1"/>
          </p:cNvSpPr>
          <p:nvPr/>
        </p:nvSpPr>
        <p:spPr bwMode="auto">
          <a:xfrm>
            <a:off x="244475" y="685267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■病院・診療所数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6" name="テキスト ボックス 14"/>
          <p:cNvSpPr txBox="1">
            <a:spLocks noChangeArrowheads="1"/>
          </p:cNvSpPr>
          <p:nvPr/>
        </p:nvSpPr>
        <p:spPr bwMode="auto">
          <a:xfrm>
            <a:off x="4976285" y="681553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■患者数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7" name="テキスト ボックス 11"/>
          <p:cNvSpPr txBox="1"/>
          <p:nvPr/>
        </p:nvSpPr>
        <p:spPr>
          <a:xfrm>
            <a:off x="4313449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1"/>
          <p:cNvSpPr txBox="1"/>
          <p:nvPr/>
        </p:nvSpPr>
        <p:spPr>
          <a:xfrm>
            <a:off x="9238598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59545" y="4886331"/>
            <a:ext cx="9633479" cy="861774"/>
          </a:xfrm>
          <a:prstGeom prst="rect">
            <a:avLst/>
          </a:prstGeom>
          <a:solidFill>
            <a:srgbClr val="E5F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p"/>
              <a:defRPr kumimoji="1"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歯科訪問診療を実施している病院・診療所数は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年度で、大阪市、大阪府ともに増加している。</a:t>
            </a:r>
            <a:r>
              <a:rPr lang="en-US" altLang="ja-JP" sz="1200" dirty="0"/>
              <a:t> </a:t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万人対でみると、大阪市は大阪府全体よりも多くなっている。</a:t>
            </a:r>
            <a:endParaRPr lang="en-US" altLang="ja-JP" sz="1200" dirty="0"/>
          </a:p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歯科訪問診療を受けた患者数は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年度で、大阪市、大阪府ともに増加している。</a:t>
            </a:r>
            <a:endParaRPr lang="en-US" altLang="ja-JP" sz="1200" dirty="0"/>
          </a:p>
          <a:p>
            <a:pPr marL="179999" indent="0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ja-JP" altLang="en-US" sz="1200" dirty="0"/>
              <a:t>　　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万人対でみると、大阪市は大阪府全体よりも多くなっている。</a:t>
            </a:r>
            <a:endParaRPr lang="en-US" altLang="ja-JP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0" y="6550507"/>
            <a:ext cx="5261377" cy="2058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NDB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データ（データブック）　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人口は総務省（住民基本台帳に基づく人口、人口動態及び世帯数調査）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2021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38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2" name="テキスト ボックス 11"/>
          <p:cNvSpPr txBox="1"/>
          <p:nvPr/>
        </p:nvSpPr>
        <p:spPr>
          <a:xfrm>
            <a:off x="5310397" y="903826"/>
            <a:ext cx="879894" cy="1792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11"/>
          <p:cNvSpPr txBox="1"/>
          <p:nvPr/>
        </p:nvSpPr>
        <p:spPr>
          <a:xfrm>
            <a:off x="370902" y="913153"/>
            <a:ext cx="1457078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dk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187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0" y="-7938"/>
            <a:ext cx="9906000" cy="401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554412"/>
              </p:ext>
            </p:extLst>
          </p:nvPr>
        </p:nvGraphicFramePr>
        <p:xfrm>
          <a:off x="336834" y="3741989"/>
          <a:ext cx="4325745" cy="655597"/>
        </p:xfrm>
        <a:graphic>
          <a:graphicData uri="http://schemas.openxmlformats.org/drawingml/2006/table">
            <a:tbl>
              <a:tblPr/>
              <a:tblGrid>
                <a:gridCol w="910683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375528287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1987084063"/>
                    </a:ext>
                  </a:extLst>
                </a:gridCol>
              </a:tblGrid>
              <a:tr h="185876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4869643"/>
                  </a:ext>
                </a:extLst>
              </a:tr>
            </a:tbl>
          </a:graphicData>
        </a:graphic>
      </p:graphicFrame>
      <p:sp>
        <p:nvSpPr>
          <p:cNvPr id="20" name="角丸四角形 9"/>
          <p:cNvSpPr/>
          <p:nvPr/>
        </p:nvSpPr>
        <p:spPr>
          <a:xfrm>
            <a:off x="103188" y="436563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（５）入退院支援を実施している病院・診療所数</a:t>
            </a:r>
          </a:p>
        </p:txBody>
      </p:sp>
      <p:graphicFrame>
        <p:nvGraphicFramePr>
          <p:cNvPr id="33" name="表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926738"/>
              </p:ext>
            </p:extLst>
          </p:nvPr>
        </p:nvGraphicFramePr>
        <p:xfrm>
          <a:off x="4954722" y="3741989"/>
          <a:ext cx="4878700" cy="655597"/>
        </p:xfrm>
        <a:graphic>
          <a:graphicData uri="http://schemas.openxmlformats.org/drawingml/2006/table">
            <a:tbl>
              <a:tblPr/>
              <a:tblGrid>
                <a:gridCol w="898361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1839510007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535688397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217973896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1160960681"/>
                    </a:ext>
                  </a:extLst>
                </a:gridCol>
              </a:tblGrid>
              <a:tr h="185876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26.0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1863201"/>
                  </a:ext>
                </a:extLst>
              </a:tr>
            </a:tbl>
          </a:graphicData>
        </a:graphic>
      </p:graphicFrame>
      <p:sp>
        <p:nvSpPr>
          <p:cNvPr id="35" name="角丸四角形 9"/>
          <p:cNvSpPr/>
          <p:nvPr/>
        </p:nvSpPr>
        <p:spPr>
          <a:xfrm>
            <a:off x="4920734" y="445028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（６）在宅患者調剤加算を届出した薬局数</a:t>
            </a:r>
          </a:p>
        </p:txBody>
      </p:sp>
      <p:sp>
        <p:nvSpPr>
          <p:cNvPr id="21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574530" y="6663055"/>
            <a:ext cx="419101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114B482-2123-497F-BC07-046F2EAF457D}" type="slidenum">
              <a:rPr lang="en-US" altLang="ja-JP" sz="1200" smtClean="0">
                <a:solidFill>
                  <a:schemeClr val="bg1"/>
                </a:solidFill>
                <a:cs typeface="Calibri" panose="020F0502020204030204" pitchFamily="34" charset="0"/>
              </a:rPr>
              <a:t>6</a:t>
            </a:fld>
            <a:endParaRPr lang="ja-JP" altLang="en-US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3041791"/>
              </p:ext>
            </p:extLst>
          </p:nvPr>
        </p:nvGraphicFramePr>
        <p:xfrm>
          <a:off x="142664" y="998024"/>
          <a:ext cx="4519915" cy="27439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グラフ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58914"/>
              </p:ext>
            </p:extLst>
          </p:nvPr>
        </p:nvGraphicFramePr>
        <p:xfrm>
          <a:off x="5005927" y="1064125"/>
          <a:ext cx="4804823" cy="267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テキスト ボックス 11"/>
          <p:cNvSpPr txBox="1"/>
          <p:nvPr/>
        </p:nvSpPr>
        <p:spPr>
          <a:xfrm>
            <a:off x="4313449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1"/>
          <p:cNvSpPr txBox="1"/>
          <p:nvPr/>
        </p:nvSpPr>
        <p:spPr>
          <a:xfrm>
            <a:off x="9415504" y="3552859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405" y="6449521"/>
            <a:ext cx="5261377" cy="2058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NDB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データ（データブック）　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人口は総務省（住民基本台帳に基づく人口、人口動態及び世帯数調査）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2021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38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3994" y="4885183"/>
            <a:ext cx="9633479" cy="784830"/>
          </a:xfrm>
          <a:prstGeom prst="rect">
            <a:avLst/>
          </a:prstGeom>
          <a:solidFill>
            <a:srgbClr val="E5F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p"/>
              <a:defRPr kumimoji="1"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入退院支援を実施している病院・診療所数は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年度で、大阪市、大阪府ともに増加している。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</a:t>
            </a:r>
            <a:r>
              <a:rPr lang="ja-JP" altLang="en-US" sz="1200" dirty="0"/>
              <a:t>、大阪市は大阪府全体と同程度となっている。</a:t>
            </a:r>
            <a:endParaRPr lang="en-US" altLang="ja-JP" sz="1200" dirty="0"/>
          </a:p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 smtClean="0"/>
              <a:t>在宅</a:t>
            </a:r>
            <a:r>
              <a:rPr lang="ja-JP" altLang="en-US" sz="1200" dirty="0"/>
              <a:t>患者調剤加算を届出した薬局数は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年度で、大阪市、大阪府ともに増加しており、大阪府では、約</a:t>
            </a:r>
            <a:r>
              <a:rPr lang="en-US" altLang="ja-JP" sz="1200" dirty="0"/>
              <a:t>1.7</a:t>
            </a:r>
            <a:r>
              <a:rPr lang="ja-JP" altLang="en-US" sz="1200" dirty="0"/>
              <a:t>倍になっている。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万人対でみると、大阪市は大阪府全体よりも多くなっている。</a:t>
            </a:r>
            <a:endParaRPr lang="en-US" altLang="ja-JP" sz="1200" dirty="0"/>
          </a:p>
        </p:txBody>
      </p:sp>
      <p:sp>
        <p:nvSpPr>
          <p:cNvPr id="2" name="正方形/長方形 1"/>
          <p:cNvSpPr/>
          <p:nvPr/>
        </p:nvSpPr>
        <p:spPr>
          <a:xfrm>
            <a:off x="33405" y="6575788"/>
            <a:ext cx="7619215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出典：近畿厚生局調べ（施設基準）調査時点：各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4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月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日　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人口は総務省（住民基本台帳に基づく人口、人口動態及び世帯数調査）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2022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0" name="テキスト ボックス 11"/>
          <p:cNvSpPr txBox="1"/>
          <p:nvPr/>
        </p:nvSpPr>
        <p:spPr>
          <a:xfrm>
            <a:off x="5234827" y="873598"/>
            <a:ext cx="879894" cy="1792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r>
              <a:rPr lang="ja-JP" altLang="en-US" sz="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テキスト ボックス 11"/>
          <p:cNvSpPr txBox="1"/>
          <p:nvPr/>
        </p:nvSpPr>
        <p:spPr>
          <a:xfrm>
            <a:off x="295332" y="882925"/>
            <a:ext cx="1457078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dk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2782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0" y="-7938"/>
            <a:ext cx="9906000" cy="401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</a:p>
        </p:txBody>
      </p:sp>
      <p:graphicFrame>
        <p:nvGraphicFramePr>
          <p:cNvPr id="21" name="表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42383"/>
              </p:ext>
            </p:extLst>
          </p:nvPr>
        </p:nvGraphicFramePr>
        <p:xfrm>
          <a:off x="109189" y="3656282"/>
          <a:ext cx="4830177" cy="655597"/>
        </p:xfrm>
        <a:graphic>
          <a:graphicData uri="http://schemas.openxmlformats.org/drawingml/2006/table">
            <a:tbl>
              <a:tblPr/>
              <a:tblGrid>
                <a:gridCol w="898361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1839510007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535688397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4086693925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1617616869"/>
                    </a:ext>
                  </a:extLst>
                </a:gridCol>
              </a:tblGrid>
              <a:tr h="185876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19.9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3807890"/>
                  </a:ext>
                </a:extLst>
              </a:tr>
            </a:tbl>
          </a:graphicData>
        </a:graphic>
      </p:graphicFrame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544270"/>
              </p:ext>
            </p:extLst>
          </p:nvPr>
        </p:nvGraphicFramePr>
        <p:xfrm>
          <a:off x="5011072" y="3665435"/>
          <a:ext cx="4830177" cy="649495"/>
        </p:xfrm>
        <a:graphic>
          <a:graphicData uri="http://schemas.openxmlformats.org/drawingml/2006/table">
            <a:tbl>
              <a:tblPr/>
              <a:tblGrid>
                <a:gridCol w="898361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1839510007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535688397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2808293865"/>
                    </a:ext>
                  </a:extLst>
                </a:gridCol>
                <a:gridCol w="491477">
                  <a:extLst>
                    <a:ext uri="{9D8B030D-6E8A-4147-A177-3AD203B41FA5}">
                      <a16:colId xmlns:a16="http://schemas.microsoft.com/office/drawing/2014/main" val="33218362"/>
                    </a:ext>
                  </a:extLst>
                </a:gridCol>
              </a:tblGrid>
              <a:tr h="182825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28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28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241694"/>
                  </a:ext>
                </a:extLst>
              </a:tr>
            </a:tbl>
          </a:graphicData>
        </a:graphic>
      </p:graphicFrame>
      <p:sp>
        <p:nvSpPr>
          <p:cNvPr id="22" name="角丸四角形 9"/>
          <p:cNvSpPr/>
          <p:nvPr/>
        </p:nvSpPr>
        <p:spPr>
          <a:xfrm>
            <a:off x="103188" y="436563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zh-TW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（７）在宅療養支援診療所数</a:t>
            </a:r>
            <a:endParaRPr lang="ja-JP" altLang="en-US" sz="129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角丸四角形 9"/>
          <p:cNvSpPr/>
          <p:nvPr/>
        </p:nvSpPr>
        <p:spPr>
          <a:xfrm>
            <a:off x="4957234" y="436563"/>
            <a:ext cx="4853516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zh-TW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（８）在宅療養支援病院数</a:t>
            </a:r>
            <a:endParaRPr lang="ja-JP" altLang="en-US" sz="129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574530" y="6663055"/>
            <a:ext cx="419101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114B482-2123-497F-BC07-046F2EAF457D}" type="slidenum">
              <a:rPr lang="en-US" altLang="ja-JP" sz="1200" smtClean="0">
                <a:solidFill>
                  <a:schemeClr val="bg1"/>
                </a:solidFill>
                <a:cs typeface="Calibri" panose="020F0502020204030204" pitchFamily="34" charset="0"/>
              </a:rPr>
              <a:t>7</a:t>
            </a:fld>
            <a:endParaRPr lang="ja-JP" altLang="en-US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2988581"/>
              </p:ext>
            </p:extLst>
          </p:nvPr>
        </p:nvGraphicFramePr>
        <p:xfrm>
          <a:off x="5011072" y="960120"/>
          <a:ext cx="4749001" cy="26243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グラフ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339759"/>
              </p:ext>
            </p:extLst>
          </p:nvPr>
        </p:nvGraphicFramePr>
        <p:xfrm>
          <a:off x="103189" y="960120"/>
          <a:ext cx="4836176" cy="2705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テキスト ボックス 11"/>
          <p:cNvSpPr txBox="1"/>
          <p:nvPr/>
        </p:nvSpPr>
        <p:spPr>
          <a:xfrm>
            <a:off x="4539848" y="3475536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テキスト ボックス 11"/>
          <p:cNvSpPr txBox="1"/>
          <p:nvPr/>
        </p:nvSpPr>
        <p:spPr>
          <a:xfrm>
            <a:off x="9415504" y="3484846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3188" y="4888465"/>
            <a:ext cx="9633479" cy="861774"/>
          </a:xfrm>
          <a:prstGeom prst="rect">
            <a:avLst/>
          </a:prstGeom>
          <a:solidFill>
            <a:srgbClr val="E5F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p"/>
              <a:defRPr kumimoji="1"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zh-TW" altLang="en-US" sz="1200" dirty="0"/>
              <a:t>在宅療養支援診療所数</a:t>
            </a:r>
            <a:r>
              <a:rPr lang="ja-JP" altLang="en-US" sz="1200" dirty="0"/>
              <a:t>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2023</a:t>
            </a:r>
            <a:r>
              <a:rPr lang="ja-JP" altLang="en-US" sz="1200" dirty="0"/>
              <a:t>年度で、大阪市、大阪府全体ともに減少している。　　　　　　　　　　　　　　　　　　　　　　　　</a:t>
            </a:r>
            <a:endParaRPr lang="en-US" altLang="ja-JP" sz="1200" dirty="0"/>
          </a:p>
          <a:p>
            <a:pPr marL="179999" indent="0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ja-JP" altLang="en-US" sz="1200" dirty="0"/>
              <a:t>　　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万人対でみると、大阪市は大阪府全体よりも多くなっている。</a:t>
            </a:r>
            <a:endParaRPr lang="en-US" altLang="ja-JP" sz="1200" dirty="0"/>
          </a:p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zh-TW" altLang="en-US" sz="1200" dirty="0"/>
              <a:t>在宅療養支援病院数</a:t>
            </a:r>
            <a:r>
              <a:rPr lang="ja-JP" altLang="en-US" sz="1200" dirty="0"/>
              <a:t>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2023</a:t>
            </a:r>
            <a:r>
              <a:rPr lang="ja-JP" altLang="en-US" sz="1200" dirty="0"/>
              <a:t>年度で大阪市、大阪府全体ともに増加しており、大阪府では約</a:t>
            </a:r>
            <a:r>
              <a:rPr lang="en-US" altLang="ja-JP" sz="1200" dirty="0"/>
              <a:t>1.2</a:t>
            </a:r>
            <a:r>
              <a:rPr lang="ja-JP" altLang="en-US" sz="1200" dirty="0"/>
              <a:t>倍になっている。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</a:t>
            </a:r>
            <a:r>
              <a:rPr lang="ja-JP" altLang="en-US" sz="1200" dirty="0"/>
              <a:t>、大阪市は大阪府全体と同程度となっている。</a:t>
            </a:r>
            <a:endParaRPr lang="en-US" altLang="ja-JP" sz="1200" dirty="0"/>
          </a:p>
        </p:txBody>
      </p:sp>
      <p:sp>
        <p:nvSpPr>
          <p:cNvPr id="29" name="正方形/長方形 28"/>
          <p:cNvSpPr/>
          <p:nvPr/>
        </p:nvSpPr>
        <p:spPr>
          <a:xfrm>
            <a:off x="33405" y="6587352"/>
            <a:ext cx="7619215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出典：近畿厚生局調べ（施設基準）調査時点：各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4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月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日　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人口は総務省（住民基本台帳に基づく人口、人口動態及び世帯数調査）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2022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30" name="テキスト ボックス 11"/>
          <p:cNvSpPr txBox="1"/>
          <p:nvPr/>
        </p:nvSpPr>
        <p:spPr>
          <a:xfrm>
            <a:off x="5197042" y="798028"/>
            <a:ext cx="879894" cy="1792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施設</a:t>
            </a:r>
            <a:r>
              <a:rPr lang="ja-JP" altLang="en-US" sz="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11"/>
          <p:cNvSpPr txBox="1"/>
          <p:nvPr/>
        </p:nvSpPr>
        <p:spPr>
          <a:xfrm>
            <a:off x="257547" y="807355"/>
            <a:ext cx="1457078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dk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07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0" y="-7938"/>
            <a:ext cx="9906000" cy="401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</a:p>
        </p:txBody>
      </p:sp>
      <p:graphicFrame>
        <p:nvGraphicFramePr>
          <p:cNvPr id="31" name="表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096483"/>
              </p:ext>
            </p:extLst>
          </p:nvPr>
        </p:nvGraphicFramePr>
        <p:xfrm>
          <a:off x="168126" y="3665435"/>
          <a:ext cx="5021977" cy="649495"/>
        </p:xfrm>
        <a:graphic>
          <a:graphicData uri="http://schemas.openxmlformats.org/drawingml/2006/table">
            <a:tbl>
              <a:tblPr/>
              <a:tblGrid>
                <a:gridCol w="897578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51205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51205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51205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51205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512057">
                  <a:extLst>
                    <a:ext uri="{9D8B030D-6E8A-4147-A177-3AD203B41FA5}">
                      <a16:colId xmlns:a16="http://schemas.microsoft.com/office/drawing/2014/main" val="1839510007"/>
                    </a:ext>
                  </a:extLst>
                </a:gridCol>
                <a:gridCol w="512057">
                  <a:extLst>
                    <a:ext uri="{9D8B030D-6E8A-4147-A177-3AD203B41FA5}">
                      <a16:colId xmlns:a16="http://schemas.microsoft.com/office/drawing/2014/main" val="3535688397"/>
                    </a:ext>
                  </a:extLst>
                </a:gridCol>
                <a:gridCol w="512057">
                  <a:extLst>
                    <a:ext uri="{9D8B030D-6E8A-4147-A177-3AD203B41FA5}">
                      <a16:colId xmlns:a16="http://schemas.microsoft.com/office/drawing/2014/main" val="3978769229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28065515"/>
                    </a:ext>
                  </a:extLst>
                </a:gridCol>
              </a:tblGrid>
              <a:tr h="182825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28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282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912504"/>
                  </a:ext>
                </a:extLst>
              </a:tr>
            </a:tbl>
          </a:graphicData>
        </a:graphic>
      </p:graphicFrame>
      <p:sp>
        <p:nvSpPr>
          <p:cNvPr id="33" name="角丸四角形 9"/>
          <p:cNvSpPr/>
          <p:nvPr/>
        </p:nvSpPr>
        <p:spPr>
          <a:xfrm>
            <a:off x="114288" y="436563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zh-TW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（９）在宅療養後方支援病院数</a:t>
            </a:r>
            <a:endParaRPr lang="ja-JP" altLang="en-US" sz="1292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574530" y="6663055"/>
            <a:ext cx="419101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114B482-2123-497F-BC07-046F2EAF457D}" type="slidenum">
              <a:rPr lang="en-US" altLang="ja-JP" sz="1200" smtClean="0">
                <a:solidFill>
                  <a:schemeClr val="bg1"/>
                </a:solidFill>
                <a:cs typeface="Calibri" panose="020F0502020204030204" pitchFamily="34" charset="0"/>
              </a:rPr>
              <a:t>8</a:t>
            </a:fld>
            <a:endParaRPr lang="ja-JP" altLang="en-US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17" name="グラフ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341297"/>
              </p:ext>
            </p:extLst>
          </p:nvPr>
        </p:nvGraphicFramePr>
        <p:xfrm>
          <a:off x="168127" y="885139"/>
          <a:ext cx="5059194" cy="2726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" name="テキスト ボックス 11"/>
          <p:cNvSpPr txBox="1"/>
          <p:nvPr/>
        </p:nvSpPr>
        <p:spPr>
          <a:xfrm>
            <a:off x="168126" y="740201"/>
            <a:ext cx="103887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dk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8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1"/>
          <p:cNvSpPr txBox="1"/>
          <p:nvPr/>
        </p:nvSpPr>
        <p:spPr>
          <a:xfrm>
            <a:off x="4713970" y="3484846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3188" y="4887912"/>
            <a:ext cx="9633479" cy="400110"/>
          </a:xfrm>
          <a:prstGeom prst="rect">
            <a:avLst/>
          </a:prstGeom>
          <a:solidFill>
            <a:srgbClr val="E5F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p"/>
              <a:defRPr kumimoji="1"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zh-TW" altLang="en-US" sz="1200" dirty="0"/>
              <a:t>在宅療養後方支援病院数</a:t>
            </a:r>
            <a:r>
              <a:rPr lang="ja-JP" altLang="en-US" sz="1200" dirty="0"/>
              <a:t>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2023</a:t>
            </a:r>
            <a:r>
              <a:rPr lang="ja-JP" altLang="en-US" sz="1200" dirty="0"/>
              <a:t>年度で、大阪市、大阪府全体ともに増加しており、大阪府では、約</a:t>
            </a:r>
            <a:r>
              <a:rPr lang="en-US" altLang="ja-JP" sz="1200" dirty="0"/>
              <a:t>1.6</a:t>
            </a:r>
            <a:r>
              <a:rPr lang="ja-JP" altLang="en-US" sz="1200" dirty="0"/>
              <a:t>倍になっている。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</a:t>
            </a:r>
            <a:r>
              <a:rPr lang="ja-JP" altLang="en-US" sz="1200" dirty="0"/>
              <a:t>、大阪市は大阪府全体と同程度となっている。</a:t>
            </a:r>
            <a:endParaRPr lang="en-US" altLang="ja-JP" sz="1200" dirty="0"/>
          </a:p>
        </p:txBody>
      </p:sp>
      <p:sp>
        <p:nvSpPr>
          <p:cNvPr id="16" name="正方形/長方形 15"/>
          <p:cNvSpPr/>
          <p:nvPr/>
        </p:nvSpPr>
        <p:spPr>
          <a:xfrm>
            <a:off x="33405" y="6587352"/>
            <a:ext cx="7619215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出典：近畿厚生局調べ（施設基準）調査時点：各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4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月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1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日　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人口は総務省（住民基本台帳に基づく人口、人口動態及び世帯数調査）</a:t>
            </a:r>
            <a:r>
              <a:rPr kumimoji="1" lang="en-US" altLang="ja-JP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2022</a:t>
            </a:r>
            <a:r>
              <a:rPr kumimoji="1" lang="ja-JP" altLang="en-US" sz="7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00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081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正方形/長方形 46"/>
          <p:cNvSpPr/>
          <p:nvPr/>
        </p:nvSpPr>
        <p:spPr>
          <a:xfrm>
            <a:off x="0" y="-7938"/>
            <a:ext cx="9906000" cy="4016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次大阪府医療計画の在宅医療に係る指標の状況</a:t>
            </a:r>
          </a:p>
        </p:txBody>
      </p:sp>
      <p:sp>
        <p:nvSpPr>
          <p:cNvPr id="12" name="テキスト ボックス 14"/>
          <p:cNvSpPr txBox="1">
            <a:spLocks noChangeArrowheads="1"/>
          </p:cNvSpPr>
          <p:nvPr/>
        </p:nvSpPr>
        <p:spPr bwMode="auto">
          <a:xfrm>
            <a:off x="244475" y="685267"/>
            <a:ext cx="53127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■病院・診療所数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14"/>
          <p:cNvSpPr txBox="1">
            <a:spLocks noChangeArrowheads="1"/>
          </p:cNvSpPr>
          <p:nvPr/>
        </p:nvSpPr>
        <p:spPr bwMode="auto">
          <a:xfrm>
            <a:off x="4976285" y="681553"/>
            <a:ext cx="455612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11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■患者数</a:t>
            </a:r>
            <a:endParaRPr kumimoji="1" lang="en-US" altLang="ja-JP" sz="1100" b="1" dirty="0"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216223"/>
              </p:ext>
            </p:extLst>
          </p:nvPr>
        </p:nvGraphicFramePr>
        <p:xfrm>
          <a:off x="336834" y="3703889"/>
          <a:ext cx="4325745" cy="655597"/>
        </p:xfrm>
        <a:graphic>
          <a:graphicData uri="http://schemas.openxmlformats.org/drawingml/2006/table">
            <a:tbl>
              <a:tblPr/>
              <a:tblGrid>
                <a:gridCol w="910683">
                  <a:extLst>
                    <a:ext uri="{9D8B030D-6E8A-4147-A177-3AD203B41FA5}">
                      <a16:colId xmlns:a16="http://schemas.microsoft.com/office/drawing/2014/main" val="3005519633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491134900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2295207444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062505027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3691330592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1376462177"/>
                    </a:ext>
                  </a:extLst>
                </a:gridCol>
                <a:gridCol w="569177">
                  <a:extLst>
                    <a:ext uri="{9D8B030D-6E8A-4147-A177-3AD203B41FA5}">
                      <a16:colId xmlns:a16="http://schemas.microsoft.com/office/drawing/2014/main" val="1199297877"/>
                    </a:ext>
                  </a:extLst>
                </a:gridCol>
              </a:tblGrid>
              <a:tr h="185876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55118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500105"/>
                  </a:ext>
                </a:extLst>
              </a:tr>
              <a:tr h="18587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317941"/>
                  </a:ext>
                </a:extLst>
              </a:tr>
            </a:tbl>
          </a:graphicData>
        </a:graphic>
      </p:graphicFrame>
      <p:graphicFrame>
        <p:nvGraphicFramePr>
          <p:cNvPr id="36" name="表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11956"/>
              </p:ext>
            </p:extLst>
          </p:nvPr>
        </p:nvGraphicFramePr>
        <p:xfrm>
          <a:off x="5049158" y="3723738"/>
          <a:ext cx="4477190" cy="651989"/>
        </p:xfrm>
        <a:graphic>
          <a:graphicData uri="http://schemas.openxmlformats.org/drawingml/2006/table">
            <a:tbl>
              <a:tblPr/>
              <a:tblGrid>
                <a:gridCol w="942566">
                  <a:extLst>
                    <a:ext uri="{9D8B030D-6E8A-4147-A177-3AD203B41FA5}">
                      <a16:colId xmlns:a16="http://schemas.microsoft.com/office/drawing/2014/main" val="948222265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480780093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3944365697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865449936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194841720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2833490220"/>
                    </a:ext>
                  </a:extLst>
                </a:gridCol>
                <a:gridCol w="589104">
                  <a:extLst>
                    <a:ext uri="{9D8B030D-6E8A-4147-A177-3AD203B41FA5}">
                      <a16:colId xmlns:a16="http://schemas.microsoft.com/office/drawing/2014/main" val="1715065769"/>
                    </a:ext>
                  </a:extLst>
                </a:gridCol>
              </a:tblGrid>
              <a:tr h="184072"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64482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9,943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8,848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12,547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8,168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258.3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2114721"/>
                  </a:ext>
                </a:extLst>
              </a:tr>
              <a:tr h="1840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32,681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30,546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38,326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23,991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271.4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1265804"/>
                  </a:ext>
                </a:extLst>
              </a:tr>
            </a:tbl>
          </a:graphicData>
        </a:graphic>
      </p:graphicFrame>
      <p:sp>
        <p:nvSpPr>
          <p:cNvPr id="37" name="角丸四角形 9"/>
          <p:cNvSpPr/>
          <p:nvPr/>
        </p:nvSpPr>
        <p:spPr>
          <a:xfrm>
            <a:off x="103188" y="436563"/>
            <a:ext cx="5194300" cy="26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1pPr>
            <a:lvl2pPr marL="457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2pPr>
            <a:lvl3pPr marL="914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3pPr>
            <a:lvl4pPr marL="1371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4pPr>
            <a:lvl5pPr marL="18288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5pPr>
            <a:lvl6pPr marL="22860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6pPr>
            <a:lvl7pPr marL="27432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7pPr>
            <a:lvl8pPr marL="32004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8pPr>
            <a:lvl9pPr marL="365760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itchFamily="34" charset="0"/>
                <a:cs typeface="Arial" pitchFamily="34" charset="0"/>
                <a:sym typeface="Wingdings"/>
              </a:defRPr>
            </a:lvl9pPr>
          </a:lstStyle>
          <a:p>
            <a:pPr>
              <a:defRPr kumimoji="0" sz="1800" b="0" i="0" normalizeH="0" noProof="0">
                <a:uLnTx/>
                <a:uFillTx/>
                <a:latin typeface="Calibri"/>
                <a:ea typeface="Arial" pitchFamily="34" charset="0"/>
                <a:cs typeface="Arial" pitchFamily="34" charset="0"/>
              </a:defRPr>
            </a:pPr>
            <a:r>
              <a:rPr lang="ja-JP" altLang="en-US" sz="1292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（１０）介護支援連携指導を実施している病院・診療所数及び患者数</a:t>
            </a:r>
          </a:p>
        </p:txBody>
      </p:sp>
      <p:sp>
        <p:nvSpPr>
          <p:cNvPr id="18" name="スライド番号プレースホルダー 3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9574530" y="6663055"/>
            <a:ext cx="419101" cy="187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114B482-2123-497F-BC07-046F2EAF457D}" type="slidenum">
              <a:rPr lang="en-US" altLang="ja-JP" sz="1200" smtClean="0">
                <a:solidFill>
                  <a:schemeClr val="bg1"/>
                </a:solidFill>
                <a:cs typeface="Calibri" panose="020F0502020204030204" pitchFamily="34" charset="0"/>
              </a:rPr>
              <a:t>9</a:t>
            </a:fld>
            <a:endParaRPr lang="ja-JP" altLang="en-US" sz="1200" dirty="0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7908621"/>
              </p:ext>
            </p:extLst>
          </p:nvPr>
        </p:nvGraphicFramePr>
        <p:xfrm>
          <a:off x="5105400" y="1064205"/>
          <a:ext cx="4469130" cy="2639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1608955"/>
              </p:ext>
            </p:extLst>
          </p:nvPr>
        </p:nvGraphicFramePr>
        <p:xfrm>
          <a:off x="336834" y="1002596"/>
          <a:ext cx="4325745" cy="2701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テキスト ボックス 11"/>
          <p:cNvSpPr txBox="1"/>
          <p:nvPr/>
        </p:nvSpPr>
        <p:spPr>
          <a:xfrm>
            <a:off x="4313449" y="3537745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11"/>
          <p:cNvSpPr txBox="1"/>
          <p:nvPr/>
        </p:nvSpPr>
        <p:spPr>
          <a:xfrm>
            <a:off x="9238598" y="3537745"/>
            <a:ext cx="543862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70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0" y="6550507"/>
            <a:ext cx="5261377" cy="2058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出典：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NDB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データ（データブック）　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人口は総務省（住民基本台帳に基づく人口、人口動態及び世帯数調査）</a:t>
            </a:r>
            <a:r>
              <a:rPr kumimoji="1" lang="en-US" altLang="ja-JP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2021</a:t>
            </a:r>
            <a:r>
              <a:rPr kumimoji="1" lang="ja-JP" altLang="en-US" sz="738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年</a:t>
            </a:r>
            <a:endParaRPr kumimoji="1" lang="en-US" altLang="ja-JP" sz="738" dirty="0"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03188" y="4888638"/>
            <a:ext cx="9633479" cy="1092607"/>
          </a:xfrm>
          <a:prstGeom prst="rect">
            <a:avLst/>
          </a:prstGeom>
          <a:solidFill>
            <a:srgbClr val="E5F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p"/>
              <a:defRPr kumimoji="1" sz="1400"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介護支援連携指導を実施している病院・診療所数は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年度で、大阪市、大阪府全体ともに減少している。</a:t>
            </a:r>
            <a:r>
              <a:rPr lang="en-US" altLang="ja-JP" sz="1200" dirty="0"/>
              <a:t> </a:t>
            </a:r>
            <a:br>
              <a:rPr lang="en-US" altLang="ja-JP" sz="1200" dirty="0"/>
            </a:br>
            <a:r>
              <a:rPr lang="ja-JP" altLang="en-US" sz="1200" dirty="0"/>
              <a:t>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万人対でみると、大阪市は大阪府全体と同程度となっている。</a:t>
            </a:r>
            <a:endParaRPr lang="en-US" altLang="ja-JP" sz="1200" dirty="0"/>
          </a:p>
          <a:p>
            <a:pPr marL="359998" indent="-179999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u"/>
              <a:defRPr/>
            </a:pPr>
            <a:r>
              <a:rPr lang="ja-JP" altLang="en-US" sz="1200" dirty="0"/>
              <a:t>介護支援連携指導を受けた患者数は</a:t>
            </a:r>
            <a:r>
              <a:rPr lang="en-US" altLang="ja-JP" sz="1200" dirty="0"/>
              <a:t>2017</a:t>
            </a:r>
            <a:r>
              <a:rPr lang="ja-JP" altLang="en-US" sz="1200" dirty="0"/>
              <a:t>年度から</a:t>
            </a:r>
            <a:r>
              <a:rPr lang="en-US" altLang="ja-JP" sz="1200" dirty="0"/>
              <a:t>2021</a:t>
            </a:r>
            <a:r>
              <a:rPr lang="ja-JP" altLang="en-US" sz="1200" dirty="0"/>
              <a:t>年度で、大阪市、大阪府全体ともに減少しており、大阪府では、約</a:t>
            </a:r>
            <a:r>
              <a:rPr lang="en-US" altLang="ja-JP" sz="1200" dirty="0"/>
              <a:t>0.7</a:t>
            </a:r>
            <a:r>
              <a:rPr lang="ja-JP" altLang="en-US" sz="1200" dirty="0"/>
              <a:t>倍になっている。　　　　　　　　　　　　　　　　　　　　　　　　　　　</a:t>
            </a:r>
            <a:endParaRPr lang="en-US" altLang="ja-JP" sz="1200" dirty="0"/>
          </a:p>
          <a:p>
            <a:pPr marL="179999" indent="0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ja-JP" altLang="en-US" sz="1200" dirty="0"/>
              <a:t>　　</a:t>
            </a:r>
            <a:r>
              <a:rPr lang="en-US" altLang="ja-JP" sz="1200" dirty="0"/>
              <a:t>2020</a:t>
            </a:r>
            <a:r>
              <a:rPr lang="ja-JP" altLang="en-US" sz="1200" dirty="0"/>
              <a:t>年度に患者数が大きく減少しているのは、新型コロナウイルス感染症の影響が推察される。　　　　　　　　　　　　　　　　　　　　　　　　　　　　　　　　　　　　　　　　　　　　　　　　　　　　　　　　　　　　　　　　　　　　　</a:t>
            </a:r>
            <a:endParaRPr lang="en-US" altLang="ja-JP" sz="1200" dirty="0"/>
          </a:p>
          <a:p>
            <a:pPr marL="179999" indent="0">
              <a:lnSpc>
                <a:spcPts val="12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ja-JP" altLang="en-US" sz="1200" dirty="0"/>
              <a:t>　　人口</a:t>
            </a:r>
            <a:r>
              <a:rPr lang="en-US" altLang="ja-JP" sz="1200" dirty="0"/>
              <a:t>10</a:t>
            </a:r>
            <a:r>
              <a:rPr lang="ja-JP" altLang="en-US" sz="1200" dirty="0"/>
              <a:t>万人対でみると、大阪市は大阪府全体よりも少なくなっている。</a:t>
            </a:r>
            <a:endParaRPr lang="en-US" altLang="ja-JP" sz="1200" dirty="0"/>
          </a:p>
        </p:txBody>
      </p:sp>
      <p:sp>
        <p:nvSpPr>
          <p:cNvPr id="24" name="正方形/長方形 23"/>
          <p:cNvSpPr/>
          <p:nvPr/>
        </p:nvSpPr>
        <p:spPr>
          <a:xfrm>
            <a:off x="5834023" y="395931"/>
            <a:ext cx="40719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介護支援連携指導：患者の退院後の介護サービス等を見越した取組みを評価するもの。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看護師等が、ケアマネージャーと共同して、退院後の介護サービスの導入について患者やその家族へ指導した場合に算定する。</a:t>
            </a:r>
          </a:p>
        </p:txBody>
      </p:sp>
      <p:sp>
        <p:nvSpPr>
          <p:cNvPr id="25" name="テキスト ボックス 11"/>
          <p:cNvSpPr txBox="1"/>
          <p:nvPr/>
        </p:nvSpPr>
        <p:spPr>
          <a:xfrm>
            <a:off x="5049158" y="885336"/>
            <a:ext cx="821372" cy="17920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</a:t>
            </a:r>
            <a:r>
              <a:rPr lang="ja-JP" altLang="en-US" sz="8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（人）</a:t>
            </a:r>
            <a:endParaRPr lang="ja-JP" altLang="ja-JP" sz="8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11"/>
          <p:cNvSpPr txBox="1"/>
          <p:nvPr/>
        </p:nvSpPr>
        <p:spPr>
          <a:xfrm>
            <a:off x="91293" y="898039"/>
            <a:ext cx="1401008" cy="23632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800" dirty="0"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（施設）</a:t>
            </a:r>
            <a:endParaRPr lang="ja-JP" altLang="ja-JP" sz="800" dirty="0"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359969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テンプレート2017">
  <a:themeElements>
    <a:clrScheme name="NTT DATA COLOR MASTER">
      <a:dk1>
        <a:srgbClr val="404040"/>
      </a:dk1>
      <a:lt1>
        <a:srgbClr val="FFFFFF"/>
      </a:lt1>
      <a:dk2>
        <a:srgbClr val="0F1C50"/>
      </a:dk2>
      <a:lt2>
        <a:srgbClr val="0080B1"/>
      </a:lt2>
      <a:accent1>
        <a:srgbClr val="C2CEE6"/>
      </a:accent1>
      <a:accent2>
        <a:srgbClr val="6785C1"/>
      </a:accent2>
      <a:accent3>
        <a:srgbClr val="E6B600"/>
      </a:accent3>
      <a:accent4>
        <a:srgbClr val="BC4328"/>
      </a:accent4>
      <a:accent5>
        <a:srgbClr val="83B254"/>
      </a:accent5>
      <a:accent6>
        <a:srgbClr val="AA3C80"/>
      </a:accent6>
      <a:hlink>
        <a:srgbClr val="0000FF"/>
      </a:hlink>
      <a:folHlink>
        <a:srgbClr val="800080"/>
      </a:folHlink>
    </a:clrScheme>
    <a:fontScheme name="ユーザー定義 2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>
              <a:lumMod val="75000"/>
            </a:schemeClr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18年版_Presentation_Template_A4_JP.potx" id="{ED5E755C-18B6-495B-9F85-BBE47B02E57A}" vid="{9CCB5CF3-8A3E-4EF1-B013-44B9DCA07753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【東北大学細田先生向け】人間情報データベース</Template>
  <TotalTime>0</TotalTime>
  <Words>2305</Words>
  <Application>Microsoft Office PowerPoint</Application>
  <PresentationFormat>A4 210 x 297 mm</PresentationFormat>
  <Paragraphs>597</Paragraphs>
  <Slides>10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21" baseType="lpstr">
      <vt:lpstr>HGPｺﾞｼｯｸE</vt:lpstr>
      <vt:lpstr>HGPｺﾞｼｯｸE</vt:lpstr>
      <vt:lpstr>HGP創英角ｺﾞｼｯｸUB</vt:lpstr>
      <vt:lpstr>Meiryo UI</vt:lpstr>
      <vt:lpstr>MS PGothic</vt:lpstr>
      <vt:lpstr>メイリオ</vt:lpstr>
      <vt:lpstr>游ゴシック</vt:lpstr>
      <vt:lpstr>Arial</vt:lpstr>
      <vt:lpstr>Calibri</vt:lpstr>
      <vt:lpstr>Wingdings</vt:lpstr>
      <vt:lpstr>プレゼンテーションテンプレート2017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2023-11-07T04:55:32Z</dcterms:modified>
  <cp:contentStatus/>
</cp:coreProperties>
</file>