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2"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4660"/>
  </p:normalViewPr>
  <p:slideViewPr>
    <p:cSldViewPr>
      <p:cViewPr varScale="1">
        <p:scale>
          <a:sx n="73" d="100"/>
          <a:sy n="73" d="100"/>
        </p:scale>
        <p:origin x="12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B44E0A3-0367-4BAC-A012-B5601986CF5E}" type="datetimeFigureOut">
              <a:rPr kumimoji="1" lang="ja-JP" altLang="en-US" smtClean="0"/>
              <a:t>2023/9/28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1086299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44E0A3-0367-4BAC-A012-B5601986CF5E}" type="datetimeFigureOut">
              <a:rPr kumimoji="1" lang="ja-JP" altLang="en-US" smtClean="0"/>
              <a:t>2023/9/28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589288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44E0A3-0367-4BAC-A012-B5601986CF5E}" type="datetimeFigureOut">
              <a:rPr kumimoji="1" lang="ja-JP" altLang="en-US" smtClean="0"/>
              <a:t>2023/9/28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127274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B44E0A3-0367-4BAC-A012-B5601986CF5E}" type="datetimeFigureOut">
              <a:rPr kumimoji="1" lang="ja-JP" altLang="en-US" smtClean="0"/>
              <a:t>2023/9/28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1167543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44E0A3-0367-4BAC-A012-B5601986CF5E}" type="datetimeFigureOut">
              <a:rPr kumimoji="1" lang="ja-JP" altLang="en-US" smtClean="0"/>
              <a:t>2023/9/28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155519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B44E0A3-0367-4BAC-A012-B5601986CF5E}" type="datetimeFigureOut">
              <a:rPr kumimoji="1" lang="ja-JP" altLang="en-US" smtClean="0"/>
              <a:t>2023/9/28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3099150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B44E0A3-0367-4BAC-A012-B5601986CF5E}" type="datetimeFigureOut">
              <a:rPr kumimoji="1" lang="ja-JP" altLang="en-US" smtClean="0"/>
              <a:t>2023/9/28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1452229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B44E0A3-0367-4BAC-A012-B5601986CF5E}" type="datetimeFigureOut">
              <a:rPr kumimoji="1" lang="ja-JP" altLang="en-US" smtClean="0"/>
              <a:t>2023/9/28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2285296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B44E0A3-0367-4BAC-A012-B5601986CF5E}" type="datetimeFigureOut">
              <a:rPr kumimoji="1" lang="ja-JP" altLang="en-US" smtClean="0"/>
              <a:t>2023/9/28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626611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44E0A3-0367-4BAC-A012-B5601986CF5E}" type="datetimeFigureOut">
              <a:rPr kumimoji="1" lang="ja-JP" altLang="en-US" smtClean="0"/>
              <a:t>2023/9/28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228174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B44E0A3-0367-4BAC-A012-B5601986CF5E}" type="datetimeFigureOut">
              <a:rPr kumimoji="1" lang="ja-JP" altLang="en-US" smtClean="0"/>
              <a:t>2023/9/28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4036091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4E0A3-0367-4BAC-A012-B5601986CF5E}" type="datetimeFigureOut">
              <a:rPr kumimoji="1" lang="ja-JP" altLang="en-US" smtClean="0"/>
              <a:t>2023/9/28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E245F0-CCE8-4750-BE2B-CEFC11FDB778}" type="slidenum">
              <a:rPr kumimoji="1" lang="ja-JP" altLang="en-US" smtClean="0"/>
              <a:t>‹#›</a:t>
            </a:fld>
            <a:endParaRPr kumimoji="1" lang="ja-JP" altLang="en-US"/>
          </a:p>
        </p:txBody>
      </p:sp>
    </p:spTree>
    <p:extLst>
      <p:ext uri="{BB962C8B-B14F-4D97-AF65-F5344CB8AC3E}">
        <p14:creationId xmlns:p14="http://schemas.microsoft.com/office/powerpoint/2010/main" val="26271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12063"/>
            <a:ext cx="9124972" cy="492443"/>
          </a:xfrm>
          <a:prstGeom prst="rect">
            <a:avLst/>
          </a:prstGeom>
          <a:solidFill>
            <a:schemeClr val="accent6">
              <a:lumMod val="40000"/>
              <a:lumOff val="60000"/>
            </a:schemeClr>
          </a:solidFill>
        </p:spPr>
        <p:txBody>
          <a:bodyPr wrap="square" rtlCol="0">
            <a:spAutoFit/>
          </a:bodyPr>
          <a:lstStyle/>
          <a:p>
            <a:pPr algn="ctr"/>
            <a:endParaRPr kumimoji="1" lang="en-US" altLang="ja-JP" sz="1000" b="1" dirty="0">
              <a:latin typeface="+mj-ea"/>
              <a:ea typeface="+mj-ea"/>
            </a:endParaRPr>
          </a:p>
          <a:p>
            <a:r>
              <a:rPr kumimoji="1" lang="ja-JP" altLang="en-US" sz="1600" b="1" dirty="0">
                <a:latin typeface="+mj-ea"/>
                <a:ea typeface="+mj-ea"/>
              </a:rPr>
              <a:t>　　　　　　　この先</a:t>
            </a:r>
            <a:r>
              <a:rPr kumimoji="1" lang="en-US" altLang="ja-JP" sz="1600" b="1" dirty="0">
                <a:latin typeface="+mj-ea"/>
                <a:ea typeface="+mj-ea"/>
              </a:rPr>
              <a:t>10</a:t>
            </a:r>
            <a:r>
              <a:rPr kumimoji="1" lang="ja-JP" altLang="en-US" sz="1600" b="1" dirty="0">
                <a:latin typeface="+mj-ea"/>
                <a:ea typeface="+mj-ea"/>
              </a:rPr>
              <a:t>年を見据えた、教育コミュニティづくりの取組みの推進に向けて</a:t>
            </a:r>
          </a:p>
        </p:txBody>
      </p:sp>
      <p:sp>
        <p:nvSpPr>
          <p:cNvPr id="5" name="テキスト ボックス 4"/>
          <p:cNvSpPr txBox="1"/>
          <p:nvPr/>
        </p:nvSpPr>
        <p:spPr>
          <a:xfrm>
            <a:off x="7317835" y="304006"/>
            <a:ext cx="1887556" cy="230832"/>
          </a:xfrm>
          <a:prstGeom prst="rect">
            <a:avLst/>
          </a:prstGeom>
          <a:noFill/>
        </p:spPr>
        <p:txBody>
          <a:bodyPr wrap="square"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令和５</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年７月１８日　地域連携</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G</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28" name="テキスト ボックス 1027"/>
          <p:cNvSpPr txBox="1"/>
          <p:nvPr/>
        </p:nvSpPr>
        <p:spPr>
          <a:xfrm>
            <a:off x="-40935" y="-18269"/>
            <a:ext cx="2667976" cy="253916"/>
          </a:xfrm>
          <a:prstGeom prst="rect">
            <a:avLst/>
          </a:prstGeom>
          <a:noFill/>
          <a:ln w="9525">
            <a:noFill/>
            <a:prstDash val="solid"/>
          </a:ln>
        </p:spPr>
        <p:txBody>
          <a:bodyPr wrap="square" lIns="36000" rIns="36000" rtlCol="0">
            <a:spAutoFit/>
          </a:bodyPr>
          <a:lstStyle/>
          <a:p>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令和５年度　第</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回社会教育委員会議資料</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p:cNvSpPr txBox="1"/>
          <p:nvPr/>
        </p:nvSpPr>
        <p:spPr>
          <a:xfrm>
            <a:off x="0" y="522168"/>
            <a:ext cx="9144000" cy="7961154"/>
          </a:xfrm>
          <a:prstGeom prst="rect">
            <a:avLst/>
          </a:prstGeom>
          <a:noFill/>
          <a:ln>
            <a:noFill/>
          </a:ln>
        </p:spPr>
        <p:txBody>
          <a:bodyPr wrap="square" rtlCol="0">
            <a:spAutoFit/>
          </a:bodyPr>
          <a:lstStyle/>
          <a:p>
            <a:pPr>
              <a:lnSpc>
                <a:spcPts val="2000"/>
              </a:lnSpc>
            </a:pP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600" b="1" u="sng"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次大阪府教育振興基本計画　　基本方針４　多様な主体との協働</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p>
          <a:p>
            <a:pPr>
              <a:lnSpc>
                <a:spcPts val="2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◎重点取組⑮｜教育コミュニティづくりをはじめとする社会教育の推進</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➤重点取組達成のための手法：教育コミュニティづくりの推進</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1600" b="1" u="sng"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次大阪府教育振興基本計画　前期事業計画</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p>
          <a:p>
            <a:pPr>
              <a:lnSpc>
                <a:spcPts val="2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➤成果指標（教育コミュニティづくりの推進）</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➤具体的事業等</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305991" y="1311538"/>
            <a:ext cx="8712360" cy="605294"/>
          </a:xfrm>
          <a:prstGeom prst="rect">
            <a:avLst/>
          </a:prstGeom>
          <a:noFill/>
          <a:ln>
            <a:solidFill>
              <a:schemeClr val="tx1"/>
            </a:solidFill>
          </a:ln>
        </p:spPr>
        <p:txBody>
          <a:bodyPr wrap="square" rtlCol="0">
            <a:spAutoFit/>
          </a:bodyPr>
          <a:lstStyle/>
          <a:p>
            <a:pPr>
              <a:lnSpc>
                <a:spcPts val="20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地域全体で子どもたちの成長を支えることができるよう、地域学校協働活動や家庭教育支援への地域人材の参画を促すとともに、学校・家庭・地域の連携・協働による教育コミュニティづくりを充実させ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883819012"/>
              </p:ext>
            </p:extLst>
          </p:nvPr>
        </p:nvGraphicFramePr>
        <p:xfrm>
          <a:off x="323527" y="2793016"/>
          <a:ext cx="8694823" cy="559757"/>
        </p:xfrm>
        <a:graphic>
          <a:graphicData uri="http://schemas.openxmlformats.org/drawingml/2006/table">
            <a:tbl>
              <a:tblPr firstRow="1" bandRow="1">
                <a:tableStyleId>{5940675A-B579-460E-94D1-54222C63F5DA}</a:tableStyleId>
              </a:tblPr>
              <a:tblGrid>
                <a:gridCol w="6192689">
                  <a:extLst>
                    <a:ext uri="{9D8B030D-6E8A-4147-A177-3AD203B41FA5}">
                      <a16:colId xmlns:a16="http://schemas.microsoft.com/office/drawing/2014/main" val="3595641281"/>
                    </a:ext>
                  </a:extLst>
                </a:gridCol>
                <a:gridCol w="2502134">
                  <a:extLst>
                    <a:ext uri="{9D8B030D-6E8A-4147-A177-3AD203B41FA5}">
                      <a16:colId xmlns:a16="http://schemas.microsoft.com/office/drawing/2014/main" val="2007699801"/>
                    </a:ext>
                  </a:extLst>
                </a:gridCol>
              </a:tblGrid>
              <a:tr h="559757">
                <a:tc>
                  <a:txBody>
                    <a:bodyPr/>
                    <a:lstStyle/>
                    <a:p>
                      <a:r>
                        <a:rPr lang="ja-JP" altLang="en-US" sz="1400" dirty="0">
                          <a:latin typeface="Meiryo UI" panose="020B0604030504040204" pitchFamily="50" charset="-128"/>
                          <a:ea typeface="Meiryo UI" panose="020B0604030504040204" pitchFamily="50" charset="-128"/>
                        </a:rPr>
                        <a:t>保護者や地域等の方が、「学校の教育活動や教育環境の整備、放課後の学習・体験活動等によく参加・参加している」と回答している小・中学校の割合（％）</a:t>
                      </a: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計画策定時（</a:t>
                      </a:r>
                      <a:r>
                        <a:rPr lang="en-US" altLang="ja-JP" sz="1400" dirty="0">
                          <a:latin typeface="Meiryo UI" panose="020B0604030504040204" pitchFamily="50" charset="-128"/>
                          <a:ea typeface="Meiryo UI" panose="020B0604030504040204" pitchFamily="50" charset="-128"/>
                        </a:rPr>
                        <a:t>R4</a:t>
                      </a:r>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95.1</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latin typeface="Meiryo UI" panose="020B0604030504040204" pitchFamily="50" charset="-128"/>
                          <a:ea typeface="Meiryo UI" panose="020B0604030504040204" pitchFamily="50" charset="-128"/>
                        </a:rPr>
                        <a:t>以上を維持</a:t>
                      </a:r>
                      <a:endParaRPr lang="en-US" altLang="ja-JP"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4235711347"/>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236761339"/>
              </p:ext>
            </p:extLst>
          </p:nvPr>
        </p:nvGraphicFramePr>
        <p:xfrm>
          <a:off x="270840" y="3787417"/>
          <a:ext cx="8747511" cy="2839720"/>
        </p:xfrm>
        <a:graphic>
          <a:graphicData uri="http://schemas.openxmlformats.org/drawingml/2006/table">
            <a:tbl>
              <a:tblPr firstRow="1" bandRow="1">
                <a:tableStyleId>{5C22544A-7EE6-4342-B048-85BDC9FD1C3A}</a:tableStyleId>
              </a:tblPr>
              <a:tblGrid>
                <a:gridCol w="1420840">
                  <a:extLst>
                    <a:ext uri="{9D8B030D-6E8A-4147-A177-3AD203B41FA5}">
                      <a16:colId xmlns:a16="http://schemas.microsoft.com/office/drawing/2014/main" val="2400513869"/>
                    </a:ext>
                  </a:extLst>
                </a:gridCol>
                <a:gridCol w="3744416">
                  <a:extLst>
                    <a:ext uri="{9D8B030D-6E8A-4147-A177-3AD203B41FA5}">
                      <a16:colId xmlns:a16="http://schemas.microsoft.com/office/drawing/2014/main" val="2977965853"/>
                    </a:ext>
                  </a:extLst>
                </a:gridCol>
                <a:gridCol w="3582255">
                  <a:extLst>
                    <a:ext uri="{9D8B030D-6E8A-4147-A177-3AD203B41FA5}">
                      <a16:colId xmlns:a16="http://schemas.microsoft.com/office/drawing/2014/main" val="3012630765"/>
                    </a:ext>
                  </a:extLst>
                </a:gridCol>
              </a:tblGrid>
              <a:tr h="370840">
                <a:tc>
                  <a:txBody>
                    <a:bodyPr/>
                    <a:lstStyle/>
                    <a:p>
                      <a:r>
                        <a:rPr kumimoji="1" lang="ja-JP" altLang="en-US" sz="1200" dirty="0">
                          <a:latin typeface="Meiryo UI" panose="020B0604030504040204" pitchFamily="50" charset="-128"/>
                          <a:ea typeface="Meiryo UI" panose="020B0604030504040204" pitchFamily="50" charset="-128"/>
                        </a:rPr>
                        <a:t>具体的事業等</a:t>
                      </a:r>
                    </a:p>
                  </a:txBody>
                  <a:tcPr/>
                </a:tc>
                <a:tc>
                  <a:txBody>
                    <a:bodyPr/>
                    <a:lstStyle/>
                    <a:p>
                      <a:r>
                        <a:rPr kumimoji="1" lang="ja-JP" altLang="en-US" sz="1200" dirty="0">
                          <a:latin typeface="Meiryo UI" panose="020B0604030504040204" pitchFamily="50" charset="-128"/>
                          <a:ea typeface="Meiryo UI" panose="020B0604030504040204" pitchFamily="50" charset="-128"/>
                        </a:rPr>
                        <a:t>概要</a:t>
                      </a:r>
                    </a:p>
                  </a:txBody>
                  <a:tcPr/>
                </a:tc>
                <a:tc>
                  <a:txBody>
                    <a:bodyPr/>
                    <a:lstStyle/>
                    <a:p>
                      <a:r>
                        <a:rPr kumimoji="1" lang="ja-JP" altLang="en-US" sz="1200" dirty="0">
                          <a:latin typeface="Meiryo UI" panose="020B0604030504040204" pitchFamily="50" charset="-128"/>
                          <a:ea typeface="Meiryo UI" panose="020B0604030504040204" pitchFamily="50" charset="-128"/>
                        </a:rPr>
                        <a:t>進め方</a:t>
                      </a:r>
                    </a:p>
                  </a:txBody>
                  <a:tcPr/>
                </a:tc>
                <a:extLst>
                  <a:ext uri="{0D108BD9-81ED-4DB2-BD59-A6C34878D82A}">
                    <a16:rowId xmlns:a16="http://schemas.microsoft.com/office/drawing/2014/main" val="2774040008"/>
                  </a:ext>
                </a:extLst>
              </a:tr>
              <a:tr h="370840">
                <a:tc>
                  <a:txBody>
                    <a:bodyPr/>
                    <a:lstStyle/>
                    <a:p>
                      <a:r>
                        <a:rPr kumimoji="1" lang="ja-JP" altLang="en-US" sz="1200" dirty="0">
                          <a:latin typeface="Meiryo UI" panose="020B0604030504040204" pitchFamily="50" charset="-128"/>
                          <a:ea typeface="Meiryo UI" panose="020B0604030504040204" pitchFamily="50" charset="-128"/>
                        </a:rPr>
                        <a:t>教育コミュニティづくりを担う人材の育成</a:t>
                      </a:r>
                    </a:p>
                  </a:txBody>
                  <a:tcPr/>
                </a:tc>
                <a:tc>
                  <a:txBody>
                    <a:bodyPr/>
                    <a:lstStyle/>
                    <a:p>
                      <a:r>
                        <a:rPr kumimoji="1" lang="ja-JP" altLang="en-US" sz="1200" dirty="0">
                          <a:latin typeface="Meiryo UI" panose="020B0604030504040204" pitchFamily="50" charset="-128"/>
                          <a:ea typeface="Meiryo UI" panose="020B0604030504040204" pitchFamily="50" charset="-128"/>
                        </a:rPr>
                        <a:t>子どもたちの学びや成長を支えることができるよう、学校・家庭・地域が連携・協働して行う教育コミュニティづくりを進める。</a:t>
                      </a:r>
                    </a:p>
                  </a:txBody>
                  <a:tcPr/>
                </a:tc>
                <a:tc>
                  <a:txBody>
                    <a:bodyPr/>
                    <a:lstStyle/>
                    <a:p>
                      <a:r>
                        <a:rPr kumimoji="1" lang="ja-JP" altLang="en-US" sz="1200" dirty="0">
                          <a:latin typeface="Meiryo UI" panose="020B0604030504040204" pitchFamily="50" charset="-128"/>
                          <a:ea typeface="Meiryo UI" panose="020B0604030504040204" pitchFamily="50" charset="-128"/>
                        </a:rPr>
                        <a:t>・教育コミュニティづくりを担う地域人材を対象とした研修や交流会等を実施する。</a:t>
                      </a:r>
                    </a:p>
                    <a:p>
                      <a:r>
                        <a:rPr kumimoji="1" lang="ja-JP" altLang="en-US" sz="1200" dirty="0">
                          <a:latin typeface="Meiryo UI" panose="020B0604030504040204" pitchFamily="50" charset="-128"/>
                          <a:ea typeface="Meiryo UI" panose="020B0604030504040204" pitchFamily="50" charset="-128"/>
                        </a:rPr>
                        <a:t>・地域の実態等に応じて、地域組織・</a:t>
                      </a:r>
                      <a:r>
                        <a:rPr kumimoji="1" lang="en-US" altLang="ja-JP" sz="1200" dirty="0">
                          <a:latin typeface="Meiryo UI" panose="020B0604030504040204" pitchFamily="50" charset="-128"/>
                          <a:ea typeface="Meiryo UI" panose="020B0604030504040204" pitchFamily="50" charset="-128"/>
                        </a:rPr>
                        <a:t>NPO</a:t>
                      </a:r>
                      <a:r>
                        <a:rPr kumimoji="1" lang="ja-JP" altLang="en-US" sz="1200" dirty="0">
                          <a:latin typeface="Meiryo UI" panose="020B0604030504040204" pitchFamily="50" charset="-128"/>
                          <a:ea typeface="Meiryo UI" panose="020B0604030504040204" pitchFamily="50" charset="-128"/>
                        </a:rPr>
                        <a:t>・企業・大学等と学校が連携・協働している取組みや、それを支えるネットワークづくりの工夫等の事例を府が収集・発信する。</a:t>
                      </a:r>
                    </a:p>
                  </a:txBody>
                  <a:tcPr/>
                </a:tc>
                <a:extLst>
                  <a:ext uri="{0D108BD9-81ED-4DB2-BD59-A6C34878D82A}">
                    <a16:rowId xmlns:a16="http://schemas.microsoft.com/office/drawing/2014/main" val="3151513096"/>
                  </a:ext>
                </a:extLst>
              </a:tr>
              <a:tr h="370840">
                <a:tc>
                  <a:txBody>
                    <a:bodyPr/>
                    <a:lstStyle/>
                    <a:p>
                      <a:r>
                        <a:rPr kumimoji="1" lang="ja-JP" altLang="en-US" sz="1200" dirty="0">
                          <a:latin typeface="Meiryo UI" panose="020B0604030504040204" pitchFamily="50" charset="-128"/>
                          <a:ea typeface="Meiryo UI" panose="020B0604030504040204" pitchFamily="50" charset="-128"/>
                        </a:rPr>
                        <a:t>放課後等の子どもの体験・交流活動や学習活動等の実施促進</a:t>
                      </a:r>
                    </a:p>
                  </a:txBody>
                  <a:tcPr/>
                </a:tc>
                <a:tc>
                  <a:txBody>
                    <a:bodyPr/>
                    <a:lstStyle/>
                    <a:p>
                      <a:r>
                        <a:rPr kumimoji="1" lang="ja-JP" altLang="en-US" sz="1200" dirty="0">
                          <a:latin typeface="Meiryo UI" panose="020B0604030504040204" pitchFamily="50" charset="-128"/>
                          <a:ea typeface="Meiryo UI" panose="020B0604030504040204" pitchFamily="50" charset="-128"/>
                        </a:rPr>
                        <a:t>放課後や週末等に、安全で安心な子どもたちの活動場所が確保されるよう、地域における子どもの体験・交流活動や学習活動等である「おおさか元気広場」の実施を促す。</a:t>
                      </a:r>
                    </a:p>
                  </a:txBody>
                  <a:tcPr/>
                </a:tc>
                <a:tc>
                  <a:txBody>
                    <a:bodyPr/>
                    <a:lstStyle/>
                    <a:p>
                      <a:r>
                        <a:rPr kumimoji="1" lang="ja-JP" altLang="en-US" sz="1200" dirty="0">
                          <a:latin typeface="Meiryo UI" panose="020B0604030504040204" pitchFamily="50" charset="-128"/>
                          <a:ea typeface="Meiryo UI" panose="020B0604030504040204" pitchFamily="50" charset="-128"/>
                        </a:rPr>
                        <a:t>・活動を担う地域人材への研修や、協力企業・団体による出前プログラムの提供等を行う。</a:t>
                      </a:r>
                    </a:p>
                  </a:txBody>
                  <a:tcPr/>
                </a:tc>
                <a:extLst>
                  <a:ext uri="{0D108BD9-81ED-4DB2-BD59-A6C34878D82A}">
                    <a16:rowId xmlns:a16="http://schemas.microsoft.com/office/drawing/2014/main" val="2930950916"/>
                  </a:ext>
                </a:extLst>
              </a:tr>
              <a:tr h="370840">
                <a:tc>
                  <a:txBody>
                    <a:bodyPr/>
                    <a:lstStyle/>
                    <a:p>
                      <a:r>
                        <a:rPr kumimoji="1" lang="ja-JP" altLang="en-US" sz="1200" dirty="0">
                          <a:latin typeface="Meiryo UI" panose="020B0604030504040204" pitchFamily="50" charset="-128"/>
                          <a:ea typeface="Meiryo UI" panose="020B0604030504040204" pitchFamily="50" charset="-128"/>
                        </a:rPr>
                        <a:t>家庭教育支援の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実施促進</a:t>
                      </a:r>
                    </a:p>
                  </a:txBody>
                  <a:tcPr/>
                </a:tc>
                <a:tc>
                  <a:txBody>
                    <a:bodyPr/>
                    <a:lstStyle/>
                    <a:p>
                      <a:r>
                        <a:rPr kumimoji="1" lang="ja-JP" altLang="en-US" sz="1200" dirty="0">
                          <a:latin typeface="Meiryo UI" panose="020B0604030504040204" pitchFamily="50" charset="-128"/>
                          <a:ea typeface="Meiryo UI" panose="020B0604030504040204" pitchFamily="50" charset="-128"/>
                        </a:rPr>
                        <a:t>市町村における多様な親学習の機会の提供を促すとともに、家庭教育に不安や悩みを抱え孤立しがちな保護者・家庭への訪問型家庭教育支援の実施を促進する。</a:t>
                      </a:r>
                    </a:p>
                  </a:txBody>
                  <a:tcPr/>
                </a:tc>
                <a:tc>
                  <a:txBody>
                    <a:bodyPr/>
                    <a:lstStyle/>
                    <a:p>
                      <a:r>
                        <a:rPr kumimoji="1" lang="ja-JP" altLang="en-US" sz="1200" dirty="0">
                          <a:latin typeface="Meiryo UI" panose="020B0604030504040204" pitchFamily="50" charset="-128"/>
                          <a:ea typeface="Meiryo UI" panose="020B0604030504040204" pitchFamily="50" charset="-128"/>
                        </a:rPr>
                        <a:t>・地域全体で家庭教育を支えることができるよう、資料の提供や実践事例の紹介等を行う。</a:t>
                      </a:r>
                    </a:p>
                  </a:txBody>
                  <a:tcPr/>
                </a:tc>
                <a:extLst>
                  <a:ext uri="{0D108BD9-81ED-4DB2-BD59-A6C34878D82A}">
                    <a16:rowId xmlns:a16="http://schemas.microsoft.com/office/drawing/2014/main" val="482146277"/>
                  </a:ext>
                </a:extLst>
              </a:tr>
            </a:tbl>
          </a:graphicData>
        </a:graphic>
      </p:graphicFrame>
      <p:sp>
        <p:nvSpPr>
          <p:cNvPr id="9" name="テキスト ボックス 1"/>
          <p:cNvSpPr txBox="1"/>
          <p:nvPr/>
        </p:nvSpPr>
        <p:spPr>
          <a:xfrm>
            <a:off x="8168511" y="71217"/>
            <a:ext cx="849839" cy="215127"/>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1050" kern="100" dirty="0">
                <a:effectLst/>
                <a:latin typeface="游明朝" panose="02020400000000000000" pitchFamily="18" charset="-128"/>
                <a:ea typeface="Meiryo UI" panose="020B0604030504040204" pitchFamily="50" charset="-128"/>
                <a:cs typeface="Times New Roman" panose="02020603050405020304" pitchFamily="18" charset="0"/>
              </a:rPr>
              <a:t>資料</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３－１</a:t>
            </a:r>
            <a:endParaRPr lang="ja-JP" sz="6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544560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テキスト ボックス 1027"/>
          <p:cNvSpPr txBox="1"/>
          <p:nvPr/>
        </p:nvSpPr>
        <p:spPr>
          <a:xfrm>
            <a:off x="-40935" y="-18269"/>
            <a:ext cx="2667976" cy="253916"/>
          </a:xfrm>
          <a:prstGeom prst="rect">
            <a:avLst/>
          </a:prstGeom>
          <a:noFill/>
          <a:ln w="9525">
            <a:noFill/>
            <a:prstDash val="solid"/>
          </a:ln>
        </p:spPr>
        <p:txBody>
          <a:bodyPr wrap="square" lIns="36000" rIns="36000" rtlCol="0">
            <a:spAutoFit/>
          </a:bodyPr>
          <a:lstStyle/>
          <a:p>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令和５年度　第</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回社会教育委員会議資料</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40935" y="1856338"/>
            <a:ext cx="2304256" cy="338554"/>
          </a:xfrm>
          <a:prstGeom prst="rect">
            <a:avLst/>
          </a:prstGeom>
          <a:noFill/>
        </p:spPr>
        <p:txBody>
          <a:bodyPr wrap="square" rtlCol="0">
            <a:spAutoFit/>
          </a:bodyPr>
          <a:lstStyle/>
          <a:p>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令和</a:t>
            </a:r>
            <a:r>
              <a:rPr lang="ja-JP" altLang="en-US" sz="1600" b="1" dirty="0">
                <a:latin typeface="Meiryo UI" panose="020B0604030504040204" pitchFamily="50" charset="-128"/>
                <a:ea typeface="Meiryo UI" panose="020B0604030504040204" pitchFamily="50" charset="-128"/>
              </a:rPr>
              <a:t>５</a:t>
            </a:r>
            <a:r>
              <a:rPr kumimoji="1" lang="ja-JP" altLang="en-US" sz="1600" b="1" dirty="0">
                <a:latin typeface="Meiryo UI" panose="020B0604030504040204" pitchFamily="50" charset="-128"/>
                <a:ea typeface="Meiryo UI" panose="020B0604030504040204" pitchFamily="50" charset="-128"/>
              </a:rPr>
              <a:t>年度の取組み</a:t>
            </a:r>
            <a:r>
              <a:rPr kumimoji="1" lang="en-US" altLang="ja-JP" sz="1600" b="1" dirty="0">
                <a:latin typeface="Meiryo UI" panose="020B0604030504040204" pitchFamily="50" charset="-128"/>
                <a:ea typeface="Meiryo UI" panose="020B0604030504040204" pitchFamily="50" charset="-128"/>
              </a:rPr>
              <a:t>】</a:t>
            </a:r>
            <a:endParaRPr kumimoji="1" lang="ja-JP" altLang="en-US" sz="1600" b="1" dirty="0">
              <a:latin typeface="Meiryo UI" panose="020B0604030504040204" pitchFamily="50" charset="-128"/>
              <a:ea typeface="Meiryo UI" panose="020B0604030504040204" pitchFamily="50" charset="-128"/>
            </a:endParaRPr>
          </a:p>
        </p:txBody>
      </p:sp>
      <p:sp>
        <p:nvSpPr>
          <p:cNvPr id="11" name="正方形/長方形 10"/>
          <p:cNvSpPr/>
          <p:nvPr/>
        </p:nvSpPr>
        <p:spPr>
          <a:xfrm>
            <a:off x="63326" y="200091"/>
            <a:ext cx="9042755" cy="1644733"/>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正方形/長方形 11"/>
          <p:cNvSpPr/>
          <p:nvPr/>
        </p:nvSpPr>
        <p:spPr>
          <a:xfrm>
            <a:off x="205239" y="596843"/>
            <a:ext cx="8640960" cy="553998"/>
          </a:xfrm>
          <a:prstGeom prst="rect">
            <a:avLst/>
          </a:prstGeom>
          <a:ln w="19050">
            <a:solidFill>
              <a:schemeClr val="tx1"/>
            </a:solidFill>
          </a:ln>
        </p:spPr>
        <p:txBody>
          <a:bodyPr wrap="square">
            <a:spAutoFit/>
          </a:bodyPr>
          <a:lstStyle/>
          <a:p>
            <a:pPr>
              <a:lnSpc>
                <a:spcPts val="1800"/>
              </a:lnSpc>
            </a:pPr>
            <a:r>
              <a:rPr lang="ja-JP" altLang="en-US" sz="1200" dirty="0">
                <a:latin typeface="Meiryo UI" panose="020B0604030504040204" pitchFamily="50" charset="-128"/>
                <a:ea typeface="Meiryo UI" panose="020B0604030504040204" pitchFamily="50" charset="-128"/>
              </a:rPr>
              <a:t>　①「人」の育成～人材の発掘・育成のための、効果的な研修等の取組み（ボランティア対象・コーディネーター</a:t>
            </a:r>
            <a:r>
              <a:rPr lang="en-US" altLang="ja-JP" sz="11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対象）</a:t>
            </a:r>
          </a:p>
          <a:p>
            <a:pPr>
              <a:lnSpc>
                <a:spcPts val="1800"/>
              </a:lnSpc>
            </a:pPr>
            <a:r>
              <a:rPr lang="ja-JP" altLang="en-US" sz="1200" dirty="0">
                <a:latin typeface="Meiryo UI" panose="020B0604030504040204" pitchFamily="50" charset="-128"/>
                <a:ea typeface="Meiryo UI" panose="020B0604030504040204" pitchFamily="50" charset="-128"/>
              </a:rPr>
              <a:t>　②活動主体の「ネットワーク化」推進（効果的かつ有機的なつながりによる活動の充実）</a:t>
            </a:r>
            <a:endParaRPr lang="en-US" altLang="ja-JP" sz="1200" dirty="0">
              <a:latin typeface="Meiryo UI" panose="020B0604030504040204" pitchFamily="50" charset="-128"/>
              <a:ea typeface="Meiryo UI" panose="020B0604030504040204" pitchFamily="50" charset="-128"/>
            </a:endParaRPr>
          </a:p>
        </p:txBody>
      </p:sp>
      <p:sp>
        <p:nvSpPr>
          <p:cNvPr id="13" name="正方形/長方形 12"/>
          <p:cNvSpPr/>
          <p:nvPr/>
        </p:nvSpPr>
        <p:spPr>
          <a:xfrm>
            <a:off x="81321" y="211605"/>
            <a:ext cx="9024042" cy="338554"/>
          </a:xfrm>
          <a:prstGeom prst="rect">
            <a:avLst/>
          </a:prstGeom>
          <a:solidFill>
            <a:schemeClr val="accent2">
              <a:lumMod val="40000"/>
              <a:lumOff val="60000"/>
            </a:schemeClr>
          </a:solidFill>
        </p:spPr>
        <p:txBody>
          <a:bodyPr wrap="square">
            <a:spAutoFit/>
          </a:bodyPr>
          <a:lstStyle/>
          <a:p>
            <a:pPr algn="ctr"/>
            <a:r>
              <a:rPr lang="ja-JP" altLang="en-US" sz="1600" b="1" dirty="0">
                <a:latin typeface="Meiryo UI" panose="020B0604030504040204" pitchFamily="50" charset="-128"/>
                <a:ea typeface="Meiryo UI" panose="020B0604030504040204" pitchFamily="50" charset="-128"/>
              </a:rPr>
              <a:t>この先</a:t>
            </a:r>
            <a:r>
              <a:rPr lang="en-US" altLang="ja-JP" sz="1600" b="1" dirty="0">
                <a:latin typeface="Meiryo UI" panose="020B0604030504040204" pitchFamily="50" charset="-128"/>
                <a:ea typeface="Meiryo UI" panose="020B0604030504040204" pitchFamily="50" charset="-128"/>
              </a:rPr>
              <a:t>10</a:t>
            </a:r>
            <a:r>
              <a:rPr lang="ja-JP" altLang="en-US" sz="1600" b="1" dirty="0">
                <a:latin typeface="Meiryo UI" panose="020B0604030504040204" pitchFamily="50" charset="-128"/>
                <a:ea typeface="Meiryo UI" panose="020B0604030504040204" pitchFamily="50" charset="-128"/>
              </a:rPr>
              <a:t>年を見据えた、教育コミュニティづくりの取組みの推進に向けてのポイント（案）</a:t>
            </a:r>
            <a:endParaRPr lang="ja-JP" altLang="en-US" sz="1600" b="1" dirty="0"/>
          </a:p>
        </p:txBody>
      </p:sp>
      <p:sp>
        <p:nvSpPr>
          <p:cNvPr id="8" name="テキスト ボックス 7"/>
          <p:cNvSpPr txBox="1"/>
          <p:nvPr/>
        </p:nvSpPr>
        <p:spPr>
          <a:xfrm>
            <a:off x="1293053" y="1197525"/>
            <a:ext cx="7591720" cy="554383"/>
          </a:xfrm>
          <a:prstGeom prst="rect">
            <a:avLst/>
          </a:prstGeom>
          <a:solidFill>
            <a:schemeClr val="tx1"/>
          </a:solidFill>
        </p:spPr>
        <p:txBody>
          <a:bodyPr wrap="square" rtlCol="0">
            <a:spAutoFit/>
          </a:bodyPr>
          <a:lstStyle/>
          <a:p>
            <a:pPr algn="ctr">
              <a:lnSpc>
                <a:spcPts val="1900"/>
              </a:lnSpc>
            </a:pPr>
            <a:r>
              <a:rPr lang="ja-JP" altLang="en-US" sz="1400" b="1" dirty="0">
                <a:solidFill>
                  <a:schemeClr val="bg1"/>
                </a:solidFill>
                <a:latin typeface="Meiryo UI" panose="020B0604030504040204" pitchFamily="50" charset="-128"/>
                <a:ea typeface="Meiryo UI" panose="020B0604030504040204" pitchFamily="50" charset="-128"/>
              </a:rPr>
              <a:t>・取組みにあたって重要なこと</a:t>
            </a:r>
            <a:endParaRPr lang="en-US" altLang="ja-JP" sz="1400" b="1" dirty="0">
              <a:solidFill>
                <a:schemeClr val="bg1"/>
              </a:solidFill>
              <a:latin typeface="Meiryo UI" panose="020B0604030504040204" pitchFamily="50" charset="-128"/>
              <a:ea typeface="Meiryo UI" panose="020B0604030504040204" pitchFamily="50" charset="-128"/>
            </a:endParaRPr>
          </a:p>
          <a:p>
            <a:pPr algn="ctr">
              <a:lnSpc>
                <a:spcPts val="1900"/>
              </a:lnSpc>
            </a:pPr>
            <a:r>
              <a:rPr lang="ja-JP" altLang="en-US" sz="1400" b="1" dirty="0">
                <a:solidFill>
                  <a:schemeClr val="bg1"/>
                </a:solidFill>
                <a:latin typeface="Meiryo UI" panose="020B0604030504040204" pitchFamily="50" charset="-128"/>
                <a:ea typeface="Meiryo UI" panose="020B0604030504040204" pitchFamily="50" charset="-128"/>
              </a:rPr>
              <a:t>・他に考えられる「推進に向けてのポイント」</a:t>
            </a:r>
            <a:endParaRPr lang="en-US" altLang="ja-JP" sz="1400" b="1" dirty="0">
              <a:solidFill>
                <a:schemeClr val="bg1"/>
              </a:solidFill>
              <a:latin typeface="Meiryo UI" panose="020B0604030504040204" pitchFamily="50" charset="-128"/>
              <a:ea typeface="Meiryo UI" panose="020B0604030504040204" pitchFamily="50" charset="-128"/>
            </a:endParaRPr>
          </a:p>
        </p:txBody>
      </p:sp>
      <p:sp>
        <p:nvSpPr>
          <p:cNvPr id="10" name="右矢印 9"/>
          <p:cNvSpPr/>
          <p:nvPr/>
        </p:nvSpPr>
        <p:spPr>
          <a:xfrm>
            <a:off x="262515" y="1216300"/>
            <a:ext cx="978408" cy="4407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38925" y="2232321"/>
            <a:ext cx="9048293" cy="323165"/>
          </a:xfrm>
          <a:prstGeom prst="rect">
            <a:avLst/>
          </a:prstGeom>
          <a:solidFill>
            <a:schemeClr val="accent2">
              <a:lumMod val="40000"/>
              <a:lumOff val="60000"/>
            </a:schemeClr>
          </a:solidFill>
        </p:spPr>
        <p:txBody>
          <a:bodyPr wrap="square" rtlCol="0">
            <a:spAutoFit/>
          </a:bodyPr>
          <a:lstStyle/>
          <a:p>
            <a:pPr algn="ctr">
              <a:lnSpc>
                <a:spcPts val="1800"/>
              </a:lnSpc>
              <a:defRPr/>
            </a:pPr>
            <a:r>
              <a:rPr lang="ja-JP" altLang="en-US" sz="1400" b="1" dirty="0">
                <a:latin typeface="Meiryo UI" panose="020B0604030504040204" pitchFamily="50" charset="-128"/>
                <a:ea typeface="Meiryo UI" panose="020B0604030504040204" pitchFamily="50" charset="-128"/>
              </a:rPr>
              <a:t>①「人」の育成～発掘・育成のための、効果的な研修等の取組み（ボランティア対象・コーディネーター対象）</a:t>
            </a:r>
          </a:p>
        </p:txBody>
      </p:sp>
      <p:graphicFrame>
        <p:nvGraphicFramePr>
          <p:cNvPr id="15" name="表 14"/>
          <p:cNvGraphicFramePr>
            <a:graphicFrameLocks noGrp="1"/>
          </p:cNvGraphicFramePr>
          <p:nvPr>
            <p:extLst>
              <p:ext uri="{D42A27DB-BD31-4B8C-83A1-F6EECF244321}">
                <p14:modId xmlns:p14="http://schemas.microsoft.com/office/powerpoint/2010/main" val="380840107"/>
              </p:ext>
            </p:extLst>
          </p:nvPr>
        </p:nvGraphicFramePr>
        <p:xfrm>
          <a:off x="32299" y="2578518"/>
          <a:ext cx="9054919" cy="4154988"/>
        </p:xfrm>
        <a:graphic>
          <a:graphicData uri="http://schemas.openxmlformats.org/drawingml/2006/table">
            <a:tbl>
              <a:tblPr firstRow="1" bandRow="1">
                <a:tableStyleId>{B301B821-A1FF-4177-AEE7-76D212191A09}</a:tableStyleId>
              </a:tblPr>
              <a:tblGrid>
                <a:gridCol w="2451469">
                  <a:extLst>
                    <a:ext uri="{9D8B030D-6E8A-4147-A177-3AD203B41FA5}">
                      <a16:colId xmlns:a16="http://schemas.microsoft.com/office/drawing/2014/main" val="2364290022"/>
                    </a:ext>
                  </a:extLst>
                </a:gridCol>
                <a:gridCol w="1690847">
                  <a:extLst>
                    <a:ext uri="{9D8B030D-6E8A-4147-A177-3AD203B41FA5}">
                      <a16:colId xmlns:a16="http://schemas.microsoft.com/office/drawing/2014/main" val="148212069"/>
                    </a:ext>
                  </a:extLst>
                </a:gridCol>
                <a:gridCol w="4912603">
                  <a:extLst>
                    <a:ext uri="{9D8B030D-6E8A-4147-A177-3AD203B41FA5}">
                      <a16:colId xmlns:a16="http://schemas.microsoft.com/office/drawing/2014/main" val="667961730"/>
                    </a:ext>
                  </a:extLst>
                </a:gridCol>
              </a:tblGrid>
              <a:tr h="302292">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eiryo UI" panose="020B0604030504040204" pitchFamily="50" charset="-128"/>
                          <a:ea typeface="Meiryo UI" panose="020B0604030504040204" pitchFamily="50" charset="-128"/>
                        </a:rPr>
                        <a:t>ボランティアの参加促進と育成に向けて</a:t>
                      </a:r>
                      <a:endParaRPr lang="en-US" altLang="ja-JP" sz="1200" dirty="0">
                        <a:latin typeface="Meiryo UI" panose="020B0604030504040204" pitchFamily="50" charset="-128"/>
                        <a:ea typeface="Meiryo UI" panose="020B0604030504040204"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698251867"/>
                  </a:ext>
                </a:extLst>
              </a:tr>
              <a:tr h="28549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・子どもたちと未来をつくる地域人材育成</a:t>
                      </a:r>
                      <a:r>
                        <a:rPr lang="en-US" altLang="ja-JP" sz="1100" dirty="0" err="1">
                          <a:latin typeface="Meiryo UI" panose="020B0604030504040204" pitchFamily="50" charset="-128"/>
                          <a:ea typeface="Meiryo UI" panose="020B0604030504040204" pitchFamily="50" charset="-128"/>
                        </a:rPr>
                        <a:t>Demae</a:t>
                      </a: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講座</a:t>
                      </a: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新たに活動する人材を育成するため、府職員による市町村への出張講座を開催</a:t>
                      </a:r>
                      <a:endParaRPr lang="en-US" altLang="ja-JP"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153192336"/>
                  </a:ext>
                </a:extLst>
              </a:tr>
              <a:tr h="285498">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・「ボランティア募集説明会」（関西福祉科学大学・千里金蘭大学）</a:t>
                      </a: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5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大学や市町村との連携により、取組みへの学生ボランティアの参加を促す</a:t>
                      </a:r>
                      <a:endPar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8283646"/>
                  </a:ext>
                </a:extLst>
              </a:tr>
              <a:tr h="285498">
                <a:tc gridSpan="3">
                  <a:txBody>
                    <a:bodyPr/>
                    <a:lstStyle/>
                    <a:p>
                      <a:pPr algn="l"/>
                      <a:r>
                        <a:rPr lang="ja-JP" altLang="en-US" sz="1100" b="1" dirty="0">
                          <a:solidFill>
                            <a:schemeClr val="bg1"/>
                          </a:solidFill>
                          <a:latin typeface="Meiryo UI" panose="020B0604030504040204" pitchFamily="50" charset="-128"/>
                          <a:ea typeface="Meiryo UI" panose="020B0604030504040204" pitchFamily="50" charset="-128"/>
                        </a:rPr>
                        <a:t>コーディネーターの育成に向けて</a:t>
                      </a:r>
                      <a:endPar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38497391"/>
                  </a:ext>
                </a:extLst>
              </a:tr>
              <a:tr h="2854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・「教育コミュニティづくり」実践交流会</a:t>
                      </a: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教育コミュニティづくりに関する実践交流を通じた、各活動関係者のスキルアップ</a:t>
                      </a:r>
                      <a:endParaRPr lang="en-US" altLang="ja-JP"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69616067"/>
                  </a:ext>
                </a:extLst>
              </a:tr>
              <a:tr h="2854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・コーディネーター研修</a:t>
                      </a:r>
                      <a:endPar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教育コミュニティづくりに関する多様な活動の関係者への研修を通じた、コーディネーターとして活動中の方のスキルアップ</a:t>
                      </a:r>
                      <a:endParaRPr lang="en-US" altLang="ja-JP"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567418849"/>
                  </a:ext>
                </a:extLst>
              </a:tr>
              <a:tr h="2854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・学校支援活動関係者研修 </a:t>
                      </a:r>
                      <a:endPar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地域と学校が連携・協働して行う活動の充実に役立つ研修を通じた、学校支援活動関係者のスキルアップ</a:t>
                      </a:r>
                      <a:endParaRPr kumimoji="1" lang="en-US" altLang="ja-JP" sz="2000" dirty="0">
                        <a:latin typeface="+mn-lt"/>
                        <a:ea typeface="+mn-ea"/>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086460076"/>
                  </a:ext>
                </a:extLst>
              </a:tr>
              <a:tr h="2854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・おおさか元気広場関係者研修 </a:t>
                      </a:r>
                      <a:endPar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子どもの安全・安心な活動の場づくりに役立つ研修を通じた、おおさか元気広場関係者のスキルアップ</a:t>
                      </a:r>
                      <a:endParaRPr lang="en-US" altLang="ja-JP"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894892792"/>
                  </a:ext>
                </a:extLst>
              </a:tr>
              <a:tr h="2854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・子どもたちと未来をつくる地域人材育成</a:t>
                      </a:r>
                      <a:endParaRPr lang="en-US" altLang="ja-JP" sz="11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　</a:t>
                      </a:r>
                      <a:r>
                        <a:rPr lang="en-US" altLang="ja-JP" sz="1100" dirty="0" err="1">
                          <a:latin typeface="Meiryo UI" panose="020B0604030504040204" pitchFamily="50" charset="-128"/>
                          <a:ea typeface="Meiryo UI" panose="020B0604030504040204" pitchFamily="50" charset="-128"/>
                        </a:rPr>
                        <a:t>Demae</a:t>
                      </a: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講座</a:t>
                      </a: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府職員による市町村への出張講座の開催</a:t>
                      </a:r>
                      <a:r>
                        <a:rPr lang="ja-JP" altLang="en-US" sz="1100">
                          <a:latin typeface="Meiryo UI" panose="020B0604030504040204" pitchFamily="50" charset="-128"/>
                          <a:ea typeface="Meiryo UI" panose="020B0604030504040204" pitchFamily="50" charset="-128"/>
                        </a:rPr>
                        <a:t>を通じた、</a:t>
                      </a:r>
                      <a:r>
                        <a:rPr lang="ja-JP" altLang="en-US" sz="1100" dirty="0">
                          <a:latin typeface="Meiryo UI" panose="020B0604030504040204" pitchFamily="50" charset="-128"/>
                          <a:ea typeface="Meiryo UI" panose="020B0604030504040204" pitchFamily="50" charset="-128"/>
                        </a:rPr>
                        <a:t>新たに活動</a:t>
                      </a:r>
                      <a:r>
                        <a:rPr lang="ja-JP" altLang="en-US" sz="1100">
                          <a:latin typeface="Meiryo UI" panose="020B0604030504040204" pitchFamily="50" charset="-128"/>
                          <a:ea typeface="Meiryo UI" panose="020B0604030504040204" pitchFamily="50" charset="-128"/>
                        </a:rPr>
                        <a:t>する人材の育成</a:t>
                      </a:r>
                      <a:endParaRPr lang="en-US" altLang="ja-JP"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4278092515"/>
                  </a:ext>
                </a:extLst>
              </a:tr>
              <a:tr h="285498">
                <a:tc>
                  <a:txBody>
                    <a:bodyPr/>
                    <a:lstStyle/>
                    <a:p>
                      <a:pPr algn="l">
                        <a:lnSpc>
                          <a:spcPct val="100000"/>
                        </a:lnSpc>
                      </a:pPr>
                      <a:r>
                        <a:rPr lang="ja-JP" altLang="en-US" sz="1100" dirty="0">
                          <a:solidFill>
                            <a:prstClr val="black"/>
                          </a:solidFill>
                          <a:latin typeface="Meiryo UI" panose="020B0604030504040204" pitchFamily="50" charset="-128"/>
                          <a:ea typeface="Meiryo UI" panose="020B0604030504040204" pitchFamily="50" charset="-128"/>
                        </a:rPr>
                        <a:t>・家庭教育支援スキルアップ研修</a:t>
                      </a:r>
                      <a:endPar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prstClr val="black"/>
                          </a:solidFill>
                          <a:latin typeface="Meiryo UI" panose="020B0604030504040204" pitchFamily="50" charset="-128"/>
                          <a:ea typeface="Meiryo UI" panose="020B0604030504040204" pitchFamily="50" charset="-128"/>
                        </a:rPr>
                        <a:t>家庭教育支援に関する知識向上の場の提供を通じた、親学習リーダー、訪問型家庭教育支援員のスキルアップ</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078497325"/>
                  </a:ext>
                </a:extLst>
              </a:tr>
              <a:tr h="285498">
                <a:tc>
                  <a:txBody>
                    <a:bodyPr/>
                    <a:lstStyle/>
                    <a:p>
                      <a:pPr algn="l">
                        <a:lnSpc>
                          <a:spcPct val="100000"/>
                        </a:lnSpc>
                      </a:pPr>
                      <a:r>
                        <a:rPr lang="ja-JP" altLang="en-US" sz="1100" dirty="0">
                          <a:solidFill>
                            <a:prstClr val="black"/>
                          </a:solidFill>
                          <a:latin typeface="Meiryo UI" panose="020B0604030504040204" pitchFamily="50" charset="-128"/>
                          <a:ea typeface="Meiryo UI" panose="020B0604030504040204" pitchFamily="50" charset="-128"/>
                        </a:rPr>
                        <a:t>・未来へ向かう力育成セミナー</a:t>
                      </a:r>
                      <a:endPar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prstClr val="black"/>
                          </a:solidFill>
                          <a:latin typeface="Meiryo UI" panose="020B0604030504040204" pitchFamily="50" charset="-128"/>
                          <a:ea typeface="Meiryo UI" panose="020B0604030504040204" pitchFamily="50" charset="-128"/>
                        </a:rPr>
                        <a:t>未来に向かう力の必要性、育み方等についての研修を通じた、認知度向上や人材のスキルアップ</a:t>
                      </a:r>
                      <a:endParaRPr lang="en-US" altLang="ja-JP" sz="1100" dirty="0">
                        <a:solidFill>
                          <a:prstClr val="black"/>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181362849"/>
                  </a:ext>
                </a:extLst>
              </a:tr>
              <a:tr h="285498">
                <a:tc>
                  <a:txBody>
                    <a:bodyPr/>
                    <a:lstStyle/>
                    <a:p>
                      <a:pPr algn="l">
                        <a:lnSpc>
                          <a:spcPct val="100000"/>
                        </a:lnSpc>
                      </a:pPr>
                      <a:r>
                        <a:rPr lang="ja-JP" altLang="en-US" sz="1100" dirty="0">
                          <a:solidFill>
                            <a:prstClr val="black"/>
                          </a:solidFill>
                          <a:latin typeface="Meiryo UI" panose="020B0604030504040204" pitchFamily="50" charset="-128"/>
                          <a:ea typeface="Meiryo UI" panose="020B0604030504040204" pitchFamily="50" charset="-128"/>
                        </a:rPr>
                        <a:t>・親学習リーダー交流会</a:t>
                      </a:r>
                      <a:endPar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prstClr val="black"/>
                          </a:solidFill>
                          <a:latin typeface="Meiryo UI" panose="020B0604030504040204" pitchFamily="50" charset="-128"/>
                          <a:ea typeface="Meiryo UI" panose="020B0604030504040204" pitchFamily="50" charset="-128"/>
                        </a:rPr>
                        <a:t>市町村で取り組まれている実践の紹介・交流等を通じた、親学習リーダーのスキルアップ</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1771362269"/>
                  </a:ext>
                </a:extLst>
              </a:tr>
              <a:tr h="285498">
                <a:tc>
                  <a:txBody>
                    <a:bodyPr/>
                    <a:lstStyle/>
                    <a:p>
                      <a:pPr algn="l">
                        <a:lnSpc>
                          <a:spcPct val="100000"/>
                        </a:lnSpc>
                      </a:pPr>
                      <a:r>
                        <a:rPr lang="ja-JP" altLang="en-US" sz="1100" dirty="0">
                          <a:solidFill>
                            <a:prstClr val="black"/>
                          </a:solidFill>
                          <a:latin typeface="Meiryo UI" panose="020B0604030504040204" pitchFamily="50" charset="-128"/>
                          <a:ea typeface="Meiryo UI" panose="020B0604030504040204" pitchFamily="50" charset="-128"/>
                        </a:rPr>
                        <a:t>・訪問型家庭教育支援情報交換会</a:t>
                      </a:r>
                      <a:r>
                        <a:rPr lang="en-US" altLang="ja-JP" sz="1100" dirty="0">
                          <a:solidFill>
                            <a:prstClr val="black"/>
                          </a:solidFill>
                          <a:latin typeface="Meiryo UI" panose="020B0604030504040204" pitchFamily="50" charset="-128"/>
                          <a:ea typeface="Meiryo UI" panose="020B0604030504040204" pitchFamily="50" charset="-128"/>
                        </a:rPr>
                        <a:t> </a:t>
                      </a:r>
                      <a:endPar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prstClr val="black"/>
                          </a:solidFill>
                          <a:latin typeface="Meiryo UI" panose="020B0604030504040204" pitchFamily="50" charset="-128"/>
                          <a:ea typeface="Meiryo UI" panose="020B0604030504040204" pitchFamily="50" charset="-128"/>
                        </a:rPr>
                        <a:t>市町村で取り組まれている実践の紹介・交流等を通じた、訪問型家庭教育支援員のスキルアップ</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777782323"/>
                  </a:ext>
                </a:extLst>
              </a:tr>
              <a:tr h="2854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prstClr val="black"/>
                          </a:solidFill>
                          <a:latin typeface="Meiryo UI" panose="020B0604030504040204" pitchFamily="50" charset="-128"/>
                          <a:ea typeface="Meiryo UI" panose="020B0604030504040204" pitchFamily="50" charset="-128"/>
                        </a:rPr>
                        <a:t>・家庭教育支援員育成講座</a:t>
                      </a:r>
                      <a:r>
                        <a:rPr lang="en-US" altLang="ja-JP" sz="1100" dirty="0">
                          <a:solidFill>
                            <a:prstClr val="black"/>
                          </a:solidFill>
                          <a:latin typeface="Meiryo UI" panose="020B0604030504040204" pitchFamily="50" charset="-128"/>
                          <a:ea typeface="Meiryo UI" panose="020B0604030504040204" pitchFamily="50" charset="-128"/>
                        </a:rPr>
                        <a:t> </a:t>
                      </a:r>
                      <a:endPar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prstClr val="black"/>
                          </a:solidFill>
                          <a:latin typeface="Meiryo UI" panose="020B0604030504040204" pitchFamily="50" charset="-128"/>
                          <a:ea typeface="Meiryo UI" panose="020B0604030504040204" pitchFamily="50" charset="-128"/>
                        </a:rPr>
                        <a:t>全</a:t>
                      </a:r>
                      <a:r>
                        <a:rPr lang="en-US" altLang="ja-JP" sz="1100" dirty="0">
                          <a:solidFill>
                            <a:prstClr val="black"/>
                          </a:solidFill>
                          <a:latin typeface="Meiryo UI" panose="020B0604030504040204" pitchFamily="50" charset="-128"/>
                          <a:ea typeface="Meiryo UI" panose="020B0604030504040204" pitchFamily="50" charset="-128"/>
                        </a:rPr>
                        <a:t>5</a:t>
                      </a:r>
                      <a:r>
                        <a:rPr lang="ja-JP" altLang="en-US" sz="1100" dirty="0">
                          <a:solidFill>
                            <a:prstClr val="black"/>
                          </a:solidFill>
                          <a:latin typeface="Meiryo UI" panose="020B0604030504040204" pitchFamily="50" charset="-128"/>
                          <a:ea typeface="Meiryo UI" panose="020B0604030504040204" pitchFamily="50" charset="-128"/>
                        </a:rPr>
                        <a:t>回の連続講座により、新たに家庭教育支援員（親学習リーダー・訪問型家庭教育支援員）を担う人材の育成</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2570715517"/>
                  </a:ext>
                </a:extLst>
              </a:tr>
            </a:tbl>
          </a:graphicData>
        </a:graphic>
      </p:graphicFrame>
      <p:sp>
        <p:nvSpPr>
          <p:cNvPr id="6" name="テキスト ボックス 5"/>
          <p:cNvSpPr txBox="1"/>
          <p:nvPr/>
        </p:nvSpPr>
        <p:spPr>
          <a:xfrm>
            <a:off x="2339752" y="1806932"/>
            <a:ext cx="6882012" cy="253916"/>
          </a:xfrm>
          <a:prstGeom prst="rect">
            <a:avLst/>
          </a:prstGeom>
          <a:noFill/>
        </p:spPr>
        <p:txBody>
          <a:bodyPr wrap="none" rtlCol="0">
            <a:spAutoFit/>
          </a:bodyPr>
          <a:lstStyle/>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地域コーディネーター・学校支援コーディネーター・地域学校協働活動推進員・親学習リーダー・訪問型家庭教育支援員　等</a:t>
            </a:r>
          </a:p>
        </p:txBody>
      </p:sp>
      <p:sp>
        <p:nvSpPr>
          <p:cNvPr id="14" name="テキスト ボックス 1"/>
          <p:cNvSpPr txBox="1"/>
          <p:nvPr/>
        </p:nvSpPr>
        <p:spPr>
          <a:xfrm>
            <a:off x="8237379" y="32716"/>
            <a:ext cx="849839" cy="120691"/>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800" kern="100" dirty="0">
                <a:effectLst/>
                <a:latin typeface="游明朝" panose="02020400000000000000" pitchFamily="18" charset="-128"/>
                <a:ea typeface="Meiryo UI" panose="020B0604030504040204" pitchFamily="50" charset="-128"/>
                <a:cs typeface="Times New Roman" panose="02020603050405020304" pitchFamily="18" charset="0"/>
              </a:rPr>
              <a:t>資料</a:t>
            </a:r>
            <a:r>
              <a:rPr lang="ja-JP" altLang="en-US" sz="800" kern="100" dirty="0">
                <a:latin typeface="游明朝" panose="02020400000000000000" pitchFamily="18" charset="-128"/>
                <a:ea typeface="Meiryo UI" panose="020B0604030504040204" pitchFamily="50" charset="-128"/>
                <a:cs typeface="Times New Roman" panose="02020603050405020304" pitchFamily="18" charset="0"/>
              </a:rPr>
              <a:t>３－２</a:t>
            </a:r>
            <a:endParaRPr lang="ja-JP" sz="3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6" name="テキスト ボックス 15"/>
          <p:cNvSpPr txBox="1"/>
          <p:nvPr/>
        </p:nvSpPr>
        <p:spPr>
          <a:xfrm>
            <a:off x="6444208" y="-8778"/>
            <a:ext cx="1887556" cy="230832"/>
          </a:xfrm>
          <a:prstGeom prst="rect">
            <a:avLst/>
          </a:prstGeom>
          <a:noFill/>
        </p:spPr>
        <p:txBody>
          <a:bodyPr wrap="square"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令和５</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年７月１８日　地域連携</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G</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25885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テキスト ボックス 1027"/>
          <p:cNvSpPr txBox="1"/>
          <p:nvPr/>
        </p:nvSpPr>
        <p:spPr>
          <a:xfrm>
            <a:off x="43296" y="35163"/>
            <a:ext cx="2667976" cy="253916"/>
          </a:xfrm>
          <a:prstGeom prst="rect">
            <a:avLst/>
          </a:prstGeom>
          <a:noFill/>
          <a:ln w="9525">
            <a:noFill/>
            <a:prstDash val="solid"/>
          </a:ln>
        </p:spPr>
        <p:txBody>
          <a:bodyPr wrap="square" lIns="36000" rIns="36000" rtlCol="0">
            <a:spAutoFit/>
          </a:bodyPr>
          <a:lstStyle/>
          <a:p>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令和５年度　第</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回社会教育委員会議資料</a:t>
            </a:r>
            <a:r>
              <a:rPr lang="en-US" altLang="ja-JP" sz="105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b="1"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2046226021"/>
              </p:ext>
            </p:extLst>
          </p:nvPr>
        </p:nvGraphicFramePr>
        <p:xfrm>
          <a:off x="71261" y="2438101"/>
          <a:ext cx="9032220" cy="3078480"/>
        </p:xfrm>
        <a:graphic>
          <a:graphicData uri="http://schemas.openxmlformats.org/drawingml/2006/table">
            <a:tbl>
              <a:tblPr firstRow="1" bandRow="1">
                <a:tableStyleId>{B301B821-A1FF-4177-AEE7-76D212191A09}</a:tableStyleId>
              </a:tblPr>
              <a:tblGrid>
                <a:gridCol w="2700539">
                  <a:extLst>
                    <a:ext uri="{9D8B030D-6E8A-4147-A177-3AD203B41FA5}">
                      <a16:colId xmlns:a16="http://schemas.microsoft.com/office/drawing/2014/main" val="2364290022"/>
                    </a:ext>
                  </a:extLst>
                </a:gridCol>
                <a:gridCol w="504056">
                  <a:extLst>
                    <a:ext uri="{9D8B030D-6E8A-4147-A177-3AD203B41FA5}">
                      <a16:colId xmlns:a16="http://schemas.microsoft.com/office/drawing/2014/main" val="684065244"/>
                    </a:ext>
                  </a:extLst>
                </a:gridCol>
                <a:gridCol w="5827625">
                  <a:extLst>
                    <a:ext uri="{9D8B030D-6E8A-4147-A177-3AD203B41FA5}">
                      <a16:colId xmlns:a16="http://schemas.microsoft.com/office/drawing/2014/main" val="2533027250"/>
                    </a:ext>
                  </a:extLst>
                </a:gridCol>
              </a:tblGrid>
              <a:tr h="245747">
                <a:tc gridSpan="3">
                  <a:txBody>
                    <a:bodyPr/>
                    <a:lstStyle/>
                    <a:p>
                      <a:pPr algn="l">
                        <a:lnSpc>
                          <a:spcPts val="1600"/>
                        </a:lnSpc>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ネットワーク化を推進するための取組みの周知、好事例等の共有を通じた普及</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38497391"/>
                  </a:ext>
                </a:extLst>
              </a:tr>
              <a:tr h="28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・市町村におけるネットワーク化についての</a:t>
                      </a:r>
                      <a:endParaRPr kumimoji="1" lang="en-US" altLang="ja-JP"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10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特色ある取組み等を府ホームページにて周知</a:t>
                      </a:r>
                      <a:endPar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ja-JP" altLang="en-US" sz="1100" dirty="0">
                          <a:solidFill>
                            <a:prstClr val="black"/>
                          </a:solidFill>
                          <a:latin typeface="Meiryo UI" panose="020B0604030504040204" pitchFamily="50" charset="-128"/>
                          <a:ea typeface="Meiryo UI" panose="020B0604030504040204" pitchFamily="50" charset="-128"/>
                        </a:rPr>
                        <a:t>・市町村の学校支援活動・おおさか元気広場・家庭教育支援において、様々な主体と連携した取組みの好事例を取材し、府ホームページや研修等で紹介</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086460076"/>
                  </a:ext>
                </a:extLst>
              </a:tr>
              <a:tr h="28800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ja-JP" altLang="en-US" sz="1100" dirty="0">
                          <a:solidFill>
                            <a:prstClr val="black"/>
                          </a:solidFill>
                          <a:latin typeface="Meiryo UI" panose="020B0604030504040204" pitchFamily="50" charset="-128"/>
                          <a:ea typeface="Meiryo UI" panose="020B0604030504040204" pitchFamily="50" charset="-128"/>
                        </a:rPr>
                        <a:t>・市町村におけるネットワーク化の推進を支援するための資料等の作成・周知</a:t>
                      </a:r>
                      <a:endPar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algn="l">
                        <a:lnSpc>
                          <a:spcPts val="1600"/>
                        </a:lnSpc>
                      </a:pPr>
                      <a:r>
                        <a:rPr kumimoji="1" lang="ja-JP" altLang="en-US" sz="1100" dirty="0">
                          <a:latin typeface="Meiryo UI" panose="020B0604030504040204" pitchFamily="50" charset="-128"/>
                          <a:ea typeface="Meiryo UI" panose="020B0604030504040204" pitchFamily="50" charset="-128"/>
                        </a:rPr>
                        <a:t>・未来へ向かう力の育成に向け、関係課等と連携した取組みを推進するため、市町村で支援に関わる方の参考となる指導手引書を周知</a:t>
                      </a:r>
                      <a:endParaRPr kumimoji="1" lang="en-US" altLang="ja-JP" sz="1100" dirty="0">
                        <a:latin typeface="Meiryo UI" panose="020B0604030504040204" pitchFamily="50" charset="-128"/>
                        <a:ea typeface="Meiryo UI" panose="020B0604030504040204" pitchFamily="50" charset="-128"/>
                      </a:endParaRPr>
                    </a:p>
                    <a:p>
                      <a:pPr algn="l">
                        <a:lnSpc>
                          <a:spcPts val="1600"/>
                        </a:lnSpc>
                      </a:pPr>
                      <a:r>
                        <a:rPr kumimoji="1" lang="ja-JP" altLang="en-US" sz="1100" dirty="0">
                          <a:latin typeface="Meiryo UI" panose="020B0604030504040204" pitchFamily="50" charset="-128"/>
                          <a:ea typeface="Meiryo UI" panose="020B0604030504040204" pitchFamily="50" charset="-128"/>
                        </a:rPr>
                        <a:t>・訪問型家庭教育支援の実施促進・充実に向け、関係課等と連携した取組みを推進するため、市町村で支援に関わる方の参考となる資料を作成、周知</a:t>
                      </a:r>
                      <a:endParaRPr kumimoji="1" lang="en-US" altLang="ja-JP"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extLst>
                  <a:ext uri="{0D108BD9-81ED-4DB2-BD59-A6C34878D82A}">
                    <a16:rowId xmlns:a16="http://schemas.microsoft.com/office/drawing/2014/main" val="894892792"/>
                  </a:ext>
                </a:extLst>
              </a:tr>
              <a:tr h="0">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ja-JP" altLang="en-US" sz="1100" dirty="0">
                          <a:solidFill>
                            <a:prstClr val="black"/>
                          </a:solidFill>
                          <a:latin typeface="Meiryo UI" panose="020B0604030504040204" pitchFamily="50" charset="-128"/>
                          <a:ea typeface="Meiryo UI" panose="020B0604030504040204" pitchFamily="50" charset="-128"/>
                        </a:rPr>
                        <a:t>・教職員対象研修（管理職・ リーディング　</a:t>
                      </a:r>
                      <a:endParaRPr lang="en-US" altLang="ja-JP" sz="110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600"/>
                        </a:lnSpc>
                        <a:spcBef>
                          <a:spcPts val="0"/>
                        </a:spcBef>
                        <a:spcAft>
                          <a:spcPts val="0"/>
                        </a:spcAft>
                        <a:buClrTx/>
                        <a:buSzTx/>
                        <a:buFontTx/>
                        <a:buNone/>
                        <a:tabLst/>
                        <a:defRPr/>
                      </a:pPr>
                      <a:r>
                        <a:rPr lang="ja-JP" altLang="en-US" sz="1100" dirty="0">
                          <a:solidFill>
                            <a:prstClr val="black"/>
                          </a:solidFill>
                          <a:latin typeface="Meiryo UI" panose="020B0604030504040204" pitchFamily="50" charset="-128"/>
                          <a:ea typeface="Meiryo UI" panose="020B0604030504040204" pitchFamily="50" charset="-128"/>
                        </a:rPr>
                        <a:t>　ティーチャー・初任者等）</a:t>
                      </a:r>
                      <a:endPar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ja-JP" altLang="en-US" sz="1100" dirty="0">
                          <a:solidFill>
                            <a:prstClr val="black"/>
                          </a:solidFill>
                          <a:latin typeface="Meiryo UI" panose="020B0604030504040204" pitchFamily="50" charset="-128"/>
                          <a:ea typeface="Meiryo UI" panose="020B0604030504040204" pitchFamily="50" charset="-128"/>
                        </a:rPr>
                        <a:t>・教職員を対象とする研修を通して、府や市町村の取組みの周知、好事例の普及等を行い、各学校と地域とのより強固なネットワークづくりに向けた取組みの充実を図る</a:t>
                      </a:r>
                      <a:endParaRPr lang="en-US" altLang="ja-JP" sz="1100" dirty="0">
                        <a:solidFill>
                          <a:prstClr val="black"/>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078497325"/>
                  </a:ext>
                </a:extLst>
              </a:tr>
              <a:tr h="0">
                <a:tc gridSpan="3">
                  <a:txBody>
                    <a:bodyPr/>
                    <a:lstStyle/>
                    <a:p>
                      <a:pPr algn="l">
                        <a:lnSpc>
                          <a:spcPts val="1600"/>
                        </a:lnSpc>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庁内及び市町村における関係他課との連携の推進</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53341537"/>
                  </a:ext>
                </a:extLst>
              </a:tr>
              <a:tr h="197406">
                <a:tc gridSpan="2">
                  <a:txBody>
                    <a:bodyPr/>
                    <a:lstStyle/>
                    <a:p>
                      <a:pPr algn="l">
                        <a:lnSpc>
                          <a:spcPts val="1600"/>
                        </a:lnSpc>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・各種研修会等の実施</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l">
                        <a:lnSpc>
                          <a:spcPts val="1600"/>
                        </a:lnSpc>
                      </a:pPr>
                      <a:r>
                        <a:rPr kumimoji="1" lang="ja-JP" altLang="en-US" sz="1100" dirty="0">
                          <a:latin typeface="Meiryo UI" panose="020B0604030504040204" pitchFamily="50" charset="-128"/>
                          <a:ea typeface="Meiryo UI" panose="020B0604030504040204" pitchFamily="50" charset="-128"/>
                        </a:rPr>
                        <a:t>・教育庁内・福祉部等関係課と連携した研修の実施、資料の共有</a:t>
                      </a:r>
                      <a:endParaRPr kumimoji="1" lang="en-US" altLang="ja-JP"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7109228"/>
                  </a:ext>
                </a:extLst>
              </a:tr>
              <a:tr h="0">
                <a:tc gridSpan="2">
                  <a:txBody>
                    <a:bodyPr/>
                    <a:lstStyle/>
                    <a:p>
                      <a:pPr algn="l">
                        <a:lnSpc>
                          <a:spcPts val="1600"/>
                        </a:lnSpc>
                      </a:pP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・「おおさか元気広場　企業・団体プログラム」の拡充</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a:p>
                  </a:txBody>
                  <a:tcPr/>
                </a:tc>
                <a:tc>
                  <a:txBody>
                    <a:bodyPr/>
                    <a:lstStyle/>
                    <a:p>
                      <a:r>
                        <a:rPr kumimoji="1" lang="ja-JP" altLang="en-US" sz="1100" dirty="0">
                          <a:latin typeface="Meiryo UI" panose="020B0604030504040204" pitchFamily="50" charset="-128"/>
                          <a:ea typeface="Meiryo UI" panose="020B0604030504040204" pitchFamily="50" charset="-128"/>
                        </a:rPr>
                        <a:t>・財務部　行政経営課　公民連携グループと連携し、活動に参画する企業・団体数の増加を図る</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468052670"/>
                  </a:ext>
                </a:extLst>
              </a:tr>
            </a:tbl>
          </a:graphicData>
        </a:graphic>
      </p:graphicFrame>
      <p:sp>
        <p:nvSpPr>
          <p:cNvPr id="16" name="テキスト ボックス 15"/>
          <p:cNvSpPr txBox="1"/>
          <p:nvPr/>
        </p:nvSpPr>
        <p:spPr>
          <a:xfrm>
            <a:off x="55188" y="249842"/>
            <a:ext cx="9048293" cy="307777"/>
          </a:xfrm>
          <a:prstGeom prst="rect">
            <a:avLst/>
          </a:prstGeom>
          <a:solidFill>
            <a:schemeClr val="accent2">
              <a:lumMod val="40000"/>
              <a:lumOff val="60000"/>
            </a:schemeClr>
          </a:solidFill>
        </p:spPr>
        <p:txBody>
          <a:bodyPr wrap="square" rtlCol="0">
            <a:spAutoFit/>
          </a:bodyPr>
          <a:lstStyle/>
          <a:p>
            <a:pPr algn="ctr"/>
            <a:r>
              <a:rPr lang="ja-JP" altLang="en-US" sz="1400" b="1" dirty="0">
                <a:latin typeface="Meiryo UI" panose="020B0604030504040204" pitchFamily="50" charset="-128"/>
                <a:ea typeface="Meiryo UI" panose="020B0604030504040204" pitchFamily="50" charset="-128"/>
              </a:rPr>
              <a:t>②活動主体の「ネットワーク化」推進（効果的かつ有機的なつながりによる活動の充実）</a:t>
            </a:r>
            <a:endParaRPr lang="en-US" altLang="ja-JP" sz="1400" b="1" dirty="0">
              <a:latin typeface="Meiryo UI" panose="020B0604030504040204" pitchFamily="50" charset="-128"/>
              <a:ea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357519931"/>
              </p:ext>
            </p:extLst>
          </p:nvPr>
        </p:nvGraphicFramePr>
        <p:xfrm>
          <a:off x="63893" y="572911"/>
          <a:ext cx="9023515" cy="1865190"/>
        </p:xfrm>
        <a:graphic>
          <a:graphicData uri="http://schemas.openxmlformats.org/drawingml/2006/table">
            <a:tbl>
              <a:tblPr firstRow="1" bandRow="1">
                <a:tableStyleId>{B301B821-A1FF-4177-AEE7-76D212191A09}</a:tableStyleId>
              </a:tblPr>
              <a:tblGrid>
                <a:gridCol w="4163553">
                  <a:extLst>
                    <a:ext uri="{9D8B030D-6E8A-4147-A177-3AD203B41FA5}">
                      <a16:colId xmlns:a16="http://schemas.microsoft.com/office/drawing/2014/main" val="2364290022"/>
                    </a:ext>
                  </a:extLst>
                </a:gridCol>
                <a:gridCol w="4859962">
                  <a:extLst>
                    <a:ext uri="{9D8B030D-6E8A-4147-A177-3AD203B41FA5}">
                      <a16:colId xmlns:a16="http://schemas.microsoft.com/office/drawing/2014/main" val="433857255"/>
                    </a:ext>
                  </a:extLst>
                </a:gridCol>
              </a:tblGrid>
              <a:tr h="31086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市町村や地域間のつながりを支援</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698251867"/>
                  </a:ext>
                </a:extLst>
              </a:tr>
              <a:tr h="3108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府主催研修における市町村の情報交換・交流等</a:t>
                      </a: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・各種研修・交流会</a:t>
                      </a:r>
                      <a:r>
                        <a:rPr lang="ja-JP" altLang="en-US" sz="1100" dirty="0">
                          <a:solidFill>
                            <a:prstClr val="black"/>
                          </a:solidFill>
                          <a:latin typeface="Meiryo UI" panose="020B0604030504040204" pitchFamily="50" charset="-128"/>
                          <a:ea typeface="Meiryo UI" panose="020B0604030504040204" pitchFamily="50" charset="-128"/>
                        </a:rPr>
                        <a:t>等において、市町村・地域がつながる場を設定</a:t>
                      </a:r>
                      <a:endPar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3192336"/>
                  </a:ext>
                </a:extLst>
              </a:tr>
              <a:tr h="310865">
                <a:tc gridSpan="2">
                  <a:txBody>
                    <a:bodyPr/>
                    <a:lstStyle/>
                    <a:p>
                      <a:pPr algn="l"/>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活動主体と企業・団体とのつながりを支援</a:t>
                      </a: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tc>
                <a:extLst>
                  <a:ext uri="{0D108BD9-81ED-4DB2-BD59-A6C34878D82A}">
                    <a16:rowId xmlns:a16="http://schemas.microsoft.com/office/drawing/2014/main" val="1238497391"/>
                  </a:ext>
                </a:extLst>
              </a:tr>
              <a:tr h="310865">
                <a:tc>
                  <a:txBody>
                    <a:bodyPr/>
                    <a:lstStyle/>
                    <a:p>
                      <a:pPr algn="l"/>
                      <a:r>
                        <a:rPr lang="ja-JP" altLang="en-US" sz="1100" dirty="0">
                          <a:solidFill>
                            <a:prstClr val="black"/>
                          </a:solidFill>
                          <a:latin typeface="Meiryo UI" panose="020B0604030504040204" pitchFamily="50" charset="-128"/>
                          <a:ea typeface="Meiryo UI" panose="020B0604030504040204" pitchFamily="50" charset="-128"/>
                        </a:rPr>
                        <a:t>・「おおさか元気広場　企業・団体プログラム」の活用</a:t>
                      </a:r>
                      <a:endPar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l"/>
                      <a:r>
                        <a:rPr kumimoji="1" lang="ja-JP" altLang="en-US" sz="1100" dirty="0">
                          <a:latin typeface="Meiryo UI" panose="020B0604030504040204" pitchFamily="50" charset="-128"/>
                          <a:ea typeface="Meiryo UI" panose="020B0604030504040204" pitchFamily="50" charset="-128"/>
                        </a:rPr>
                        <a:t>・おおさか元気広場の充実に向けて、市町村・地域と企業・団体との連携を促進</a:t>
                      </a:r>
                      <a:endParaRPr kumimoji="1" lang="en-US" altLang="ja-JP"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8497325"/>
                  </a:ext>
                </a:extLst>
              </a:tr>
              <a:tr h="31086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dirty="0">
                          <a:solidFill>
                            <a:schemeClr val="bg1"/>
                          </a:solidFill>
                          <a:latin typeface="Meiryo UI" panose="020B0604030504040204" pitchFamily="50" charset="-128"/>
                          <a:ea typeface="Meiryo UI" panose="020B0604030504040204" pitchFamily="50" charset="-128"/>
                        </a:rPr>
                        <a:t>市町村と大学・学生ボランティアとのつながりを支援</a:t>
                      </a:r>
                      <a:endParaRPr lang="en-US" altLang="ja-JP" sz="1200" b="1" dirty="0">
                        <a:solidFill>
                          <a:schemeClr val="bg1"/>
                        </a:solidFill>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hMerge="1">
                  <a:txBody>
                    <a:bodyPr/>
                    <a:lstStyle/>
                    <a:p>
                      <a:endParaRPr kumimoji="1" lang="ja-JP" altLang="en-US"/>
                    </a:p>
                  </a:txBody>
                  <a:tcPr/>
                </a:tc>
                <a:extLst>
                  <a:ext uri="{0D108BD9-81ED-4DB2-BD59-A6C34878D82A}">
                    <a16:rowId xmlns:a16="http://schemas.microsoft.com/office/drawing/2014/main" val="4217416600"/>
                  </a:ext>
                </a:extLst>
              </a:tr>
              <a:tr h="310865">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lang="ja-JP" altLang="en-US" sz="1100" dirty="0">
                          <a:latin typeface="Meiryo UI" panose="020B0604030504040204" pitchFamily="50" charset="-128"/>
                          <a:ea typeface="Meiryo UI" panose="020B0604030504040204" pitchFamily="50" charset="-128"/>
                        </a:rPr>
                        <a:t>・「ボランティア募集説明会」（関西福祉科学大学・千里金蘭大学）</a:t>
                      </a:r>
                      <a:endParaRPr kumimoji="1" lang="ja-JP" altLang="en-US" sz="11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100" dirty="0">
                          <a:solidFill>
                            <a:prstClr val="black"/>
                          </a:solidFill>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希望する市町村と大学や学生がつながり、連携する機会を設定</a:t>
                      </a:r>
                      <a:endParaRPr lang="ja-JP" altLang="en-US"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2366188"/>
                  </a:ext>
                </a:extLst>
              </a:tr>
            </a:tbl>
          </a:graphicData>
        </a:graphic>
      </p:graphicFrame>
      <p:sp>
        <p:nvSpPr>
          <p:cNvPr id="7" name="テキスト ボックス 1"/>
          <p:cNvSpPr txBox="1"/>
          <p:nvPr/>
        </p:nvSpPr>
        <p:spPr>
          <a:xfrm>
            <a:off x="8237569" y="61160"/>
            <a:ext cx="849839" cy="120691"/>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sz="800" kern="100" dirty="0">
                <a:effectLst/>
                <a:latin typeface="游明朝" panose="02020400000000000000" pitchFamily="18" charset="-128"/>
                <a:ea typeface="Meiryo UI" panose="020B0604030504040204" pitchFamily="50" charset="-128"/>
                <a:cs typeface="Times New Roman" panose="02020603050405020304" pitchFamily="18" charset="0"/>
              </a:rPr>
              <a:t>資料</a:t>
            </a:r>
            <a:r>
              <a:rPr lang="ja-JP" altLang="en-US" sz="800" kern="100" dirty="0">
                <a:latin typeface="游明朝" panose="02020400000000000000" pitchFamily="18" charset="-128"/>
                <a:ea typeface="Meiryo UI" panose="020B0604030504040204" pitchFamily="50" charset="-128"/>
                <a:cs typeface="Times New Roman" panose="02020603050405020304" pitchFamily="18" charset="0"/>
              </a:rPr>
              <a:t>３－３</a:t>
            </a:r>
            <a:endParaRPr lang="ja-JP" sz="3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8" name="テキスト ボックス 7"/>
          <p:cNvSpPr txBox="1"/>
          <p:nvPr/>
        </p:nvSpPr>
        <p:spPr>
          <a:xfrm>
            <a:off x="6372200" y="6603"/>
            <a:ext cx="1887556" cy="230832"/>
          </a:xfrm>
          <a:prstGeom prst="rect">
            <a:avLst/>
          </a:prstGeom>
          <a:noFill/>
        </p:spPr>
        <p:txBody>
          <a:bodyPr wrap="square" rtlCol="0">
            <a:spAutoFit/>
          </a:bodyPr>
          <a:lstStyle/>
          <a:p>
            <a:r>
              <a:rPr lang="ja-JP" altLang="en-US" sz="900" dirty="0">
                <a:latin typeface="Meiryo UI" panose="020B0604030504040204" pitchFamily="50" charset="-128"/>
                <a:ea typeface="Meiryo UI" panose="020B0604030504040204" pitchFamily="50" charset="-128"/>
                <a:cs typeface="Meiryo UI" panose="020B0604030504040204" pitchFamily="50" charset="-128"/>
              </a:rPr>
              <a:t>令和５</a:t>
            </a:r>
            <a:r>
              <a:rPr kumimoji="1" lang="ja-JP" altLang="en-US" sz="900" dirty="0">
                <a:latin typeface="Meiryo UI" panose="020B0604030504040204" pitchFamily="50" charset="-128"/>
                <a:ea typeface="Meiryo UI" panose="020B0604030504040204" pitchFamily="50" charset="-128"/>
                <a:cs typeface="Meiryo UI" panose="020B0604030504040204" pitchFamily="50" charset="-128"/>
              </a:rPr>
              <a:t>年７月１８日　地域連携</a:t>
            </a:r>
            <a:r>
              <a:rPr kumimoji="1" lang="en-US" altLang="ja-JP" sz="900" dirty="0">
                <a:latin typeface="Meiryo UI" panose="020B0604030504040204" pitchFamily="50" charset="-128"/>
                <a:ea typeface="Meiryo UI" panose="020B0604030504040204" pitchFamily="50" charset="-128"/>
                <a:cs typeface="Meiryo UI" panose="020B0604030504040204" pitchFamily="50" charset="-128"/>
              </a:rPr>
              <a:t>G</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67847944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2918</TotalTime>
  <Words>1465</Words>
  <Application>Microsoft Office PowerPoint</Application>
  <PresentationFormat>画面に合わせる (4:3)</PresentationFormat>
  <Paragraphs>126</Paragraphs>
  <Slides>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Meiryo UI</vt:lpstr>
      <vt:lpstr>ＭＳ Ｐゴシック</vt:lpstr>
      <vt:lpstr>游明朝</vt:lpstr>
      <vt:lpstr>Arial</vt:lpstr>
      <vt:lpstr>Calibri</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日高　啓志</cp:lastModifiedBy>
  <cp:revision>290</cp:revision>
  <cp:lastPrinted>2023-07-12T08:40:08Z</cp:lastPrinted>
  <dcterms:created xsi:type="dcterms:W3CDTF">2018-03-26T03:56:26Z</dcterms:created>
  <dcterms:modified xsi:type="dcterms:W3CDTF">2023-09-28T09:24:17Z</dcterms:modified>
</cp:coreProperties>
</file>