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6"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C5B99D49-E084-438B-808B-AA0583E52BF8}" type="datetimeFigureOut">
              <a:rPr kumimoji="1" lang="ja-JP" altLang="en-US" smtClean="0"/>
              <a:t>2023/7/18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B98A4BD7-5C89-4C05-B4F9-2F8C196908E0}" type="slidenum">
              <a:rPr kumimoji="1" lang="ja-JP" altLang="en-US" smtClean="0"/>
              <a:t>‹#›</a:t>
            </a:fld>
            <a:endParaRPr kumimoji="1" lang="ja-JP" altLang="en-US"/>
          </a:p>
        </p:txBody>
      </p:sp>
    </p:spTree>
    <p:extLst>
      <p:ext uri="{BB962C8B-B14F-4D97-AF65-F5344CB8AC3E}">
        <p14:creationId xmlns:p14="http://schemas.microsoft.com/office/powerpoint/2010/main" val="40097994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E32A4E8-A789-4563-AD8B-C18B041F8F1A}" type="datetimeFigureOut">
              <a:rPr kumimoji="1" lang="ja-JP" altLang="en-US" smtClean="0"/>
              <a:t>2023/7/18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238E5D-8B54-4D1C-99AE-270EFFBBAF05}" type="slidenum">
              <a:rPr kumimoji="1" lang="ja-JP" altLang="en-US" smtClean="0"/>
              <a:t>‹#›</a:t>
            </a:fld>
            <a:endParaRPr kumimoji="1" lang="ja-JP" altLang="en-US"/>
          </a:p>
        </p:txBody>
      </p:sp>
    </p:spTree>
    <p:extLst>
      <p:ext uri="{BB962C8B-B14F-4D97-AF65-F5344CB8AC3E}">
        <p14:creationId xmlns:p14="http://schemas.microsoft.com/office/powerpoint/2010/main" val="2774148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32A4E8-A789-4563-AD8B-C18B041F8F1A}" type="datetimeFigureOut">
              <a:rPr kumimoji="1" lang="ja-JP" altLang="en-US" smtClean="0"/>
              <a:t>2023/7/18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238E5D-8B54-4D1C-99AE-270EFFBBAF05}" type="slidenum">
              <a:rPr kumimoji="1" lang="ja-JP" altLang="en-US" smtClean="0"/>
              <a:t>‹#›</a:t>
            </a:fld>
            <a:endParaRPr kumimoji="1" lang="ja-JP" altLang="en-US"/>
          </a:p>
        </p:txBody>
      </p:sp>
    </p:spTree>
    <p:extLst>
      <p:ext uri="{BB962C8B-B14F-4D97-AF65-F5344CB8AC3E}">
        <p14:creationId xmlns:p14="http://schemas.microsoft.com/office/powerpoint/2010/main" val="3583370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32A4E8-A789-4563-AD8B-C18B041F8F1A}" type="datetimeFigureOut">
              <a:rPr kumimoji="1" lang="ja-JP" altLang="en-US" smtClean="0"/>
              <a:t>2023/7/18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238E5D-8B54-4D1C-99AE-270EFFBBAF05}" type="slidenum">
              <a:rPr kumimoji="1" lang="ja-JP" altLang="en-US" smtClean="0"/>
              <a:t>‹#›</a:t>
            </a:fld>
            <a:endParaRPr kumimoji="1" lang="ja-JP" altLang="en-US"/>
          </a:p>
        </p:txBody>
      </p:sp>
    </p:spTree>
    <p:extLst>
      <p:ext uri="{BB962C8B-B14F-4D97-AF65-F5344CB8AC3E}">
        <p14:creationId xmlns:p14="http://schemas.microsoft.com/office/powerpoint/2010/main" val="1154983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32A4E8-A789-4563-AD8B-C18B041F8F1A}" type="datetimeFigureOut">
              <a:rPr kumimoji="1" lang="ja-JP" altLang="en-US" smtClean="0"/>
              <a:t>2023/7/18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238E5D-8B54-4D1C-99AE-270EFFBBAF05}" type="slidenum">
              <a:rPr kumimoji="1" lang="ja-JP" altLang="en-US" smtClean="0"/>
              <a:t>‹#›</a:t>
            </a:fld>
            <a:endParaRPr kumimoji="1" lang="ja-JP" altLang="en-US"/>
          </a:p>
        </p:txBody>
      </p:sp>
    </p:spTree>
    <p:extLst>
      <p:ext uri="{BB962C8B-B14F-4D97-AF65-F5344CB8AC3E}">
        <p14:creationId xmlns:p14="http://schemas.microsoft.com/office/powerpoint/2010/main" val="37740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E32A4E8-A789-4563-AD8B-C18B041F8F1A}" type="datetimeFigureOut">
              <a:rPr kumimoji="1" lang="ja-JP" altLang="en-US" smtClean="0"/>
              <a:t>2023/7/18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238E5D-8B54-4D1C-99AE-270EFFBBAF05}" type="slidenum">
              <a:rPr kumimoji="1" lang="ja-JP" altLang="en-US" smtClean="0"/>
              <a:t>‹#›</a:t>
            </a:fld>
            <a:endParaRPr kumimoji="1" lang="ja-JP" altLang="en-US"/>
          </a:p>
        </p:txBody>
      </p:sp>
    </p:spTree>
    <p:extLst>
      <p:ext uri="{BB962C8B-B14F-4D97-AF65-F5344CB8AC3E}">
        <p14:creationId xmlns:p14="http://schemas.microsoft.com/office/powerpoint/2010/main" val="1004203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E32A4E8-A789-4563-AD8B-C18B041F8F1A}" type="datetimeFigureOut">
              <a:rPr kumimoji="1" lang="ja-JP" altLang="en-US" smtClean="0"/>
              <a:t>2023/7/18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238E5D-8B54-4D1C-99AE-270EFFBBAF05}" type="slidenum">
              <a:rPr kumimoji="1" lang="ja-JP" altLang="en-US" smtClean="0"/>
              <a:t>‹#›</a:t>
            </a:fld>
            <a:endParaRPr kumimoji="1" lang="ja-JP" altLang="en-US"/>
          </a:p>
        </p:txBody>
      </p:sp>
    </p:spTree>
    <p:extLst>
      <p:ext uri="{BB962C8B-B14F-4D97-AF65-F5344CB8AC3E}">
        <p14:creationId xmlns:p14="http://schemas.microsoft.com/office/powerpoint/2010/main" val="4277482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E32A4E8-A789-4563-AD8B-C18B041F8F1A}" type="datetimeFigureOut">
              <a:rPr kumimoji="1" lang="ja-JP" altLang="en-US" smtClean="0"/>
              <a:t>2023/7/18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7238E5D-8B54-4D1C-99AE-270EFFBBAF05}" type="slidenum">
              <a:rPr kumimoji="1" lang="ja-JP" altLang="en-US" smtClean="0"/>
              <a:t>‹#›</a:t>
            </a:fld>
            <a:endParaRPr kumimoji="1" lang="ja-JP" altLang="en-US"/>
          </a:p>
        </p:txBody>
      </p:sp>
    </p:spTree>
    <p:extLst>
      <p:ext uri="{BB962C8B-B14F-4D97-AF65-F5344CB8AC3E}">
        <p14:creationId xmlns:p14="http://schemas.microsoft.com/office/powerpoint/2010/main" val="1302558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E32A4E8-A789-4563-AD8B-C18B041F8F1A}" type="datetimeFigureOut">
              <a:rPr kumimoji="1" lang="ja-JP" altLang="en-US" smtClean="0"/>
              <a:t>2023/7/18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7238E5D-8B54-4D1C-99AE-270EFFBBAF05}" type="slidenum">
              <a:rPr kumimoji="1" lang="ja-JP" altLang="en-US" smtClean="0"/>
              <a:t>‹#›</a:t>
            </a:fld>
            <a:endParaRPr kumimoji="1" lang="ja-JP" altLang="en-US"/>
          </a:p>
        </p:txBody>
      </p:sp>
    </p:spTree>
    <p:extLst>
      <p:ext uri="{BB962C8B-B14F-4D97-AF65-F5344CB8AC3E}">
        <p14:creationId xmlns:p14="http://schemas.microsoft.com/office/powerpoint/2010/main" val="3935647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E32A4E8-A789-4563-AD8B-C18B041F8F1A}" type="datetimeFigureOut">
              <a:rPr kumimoji="1" lang="ja-JP" altLang="en-US" smtClean="0"/>
              <a:t>2023/7/18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7238E5D-8B54-4D1C-99AE-270EFFBBAF05}" type="slidenum">
              <a:rPr kumimoji="1" lang="ja-JP" altLang="en-US" smtClean="0"/>
              <a:t>‹#›</a:t>
            </a:fld>
            <a:endParaRPr kumimoji="1" lang="ja-JP" altLang="en-US"/>
          </a:p>
        </p:txBody>
      </p:sp>
    </p:spTree>
    <p:extLst>
      <p:ext uri="{BB962C8B-B14F-4D97-AF65-F5344CB8AC3E}">
        <p14:creationId xmlns:p14="http://schemas.microsoft.com/office/powerpoint/2010/main" val="1547215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E32A4E8-A789-4563-AD8B-C18B041F8F1A}" type="datetimeFigureOut">
              <a:rPr kumimoji="1" lang="ja-JP" altLang="en-US" smtClean="0"/>
              <a:t>2023/7/18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238E5D-8B54-4D1C-99AE-270EFFBBAF05}" type="slidenum">
              <a:rPr kumimoji="1" lang="ja-JP" altLang="en-US" smtClean="0"/>
              <a:t>‹#›</a:t>
            </a:fld>
            <a:endParaRPr kumimoji="1" lang="ja-JP" altLang="en-US"/>
          </a:p>
        </p:txBody>
      </p:sp>
    </p:spTree>
    <p:extLst>
      <p:ext uri="{BB962C8B-B14F-4D97-AF65-F5344CB8AC3E}">
        <p14:creationId xmlns:p14="http://schemas.microsoft.com/office/powerpoint/2010/main" val="3392995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E32A4E8-A789-4563-AD8B-C18B041F8F1A}" type="datetimeFigureOut">
              <a:rPr kumimoji="1" lang="ja-JP" altLang="en-US" smtClean="0"/>
              <a:t>2023/7/18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238E5D-8B54-4D1C-99AE-270EFFBBAF05}" type="slidenum">
              <a:rPr kumimoji="1" lang="ja-JP" altLang="en-US" smtClean="0"/>
              <a:t>‹#›</a:t>
            </a:fld>
            <a:endParaRPr kumimoji="1" lang="ja-JP" altLang="en-US"/>
          </a:p>
        </p:txBody>
      </p:sp>
    </p:spTree>
    <p:extLst>
      <p:ext uri="{BB962C8B-B14F-4D97-AF65-F5344CB8AC3E}">
        <p14:creationId xmlns:p14="http://schemas.microsoft.com/office/powerpoint/2010/main" val="4011303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2A4E8-A789-4563-AD8B-C18B041F8F1A}" type="datetimeFigureOut">
              <a:rPr kumimoji="1" lang="ja-JP" altLang="en-US" smtClean="0"/>
              <a:t>2023/7/18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238E5D-8B54-4D1C-99AE-270EFFBBAF05}" type="slidenum">
              <a:rPr kumimoji="1" lang="ja-JP" altLang="en-US" smtClean="0"/>
              <a:t>‹#›</a:t>
            </a:fld>
            <a:endParaRPr kumimoji="1" lang="ja-JP" altLang="en-US"/>
          </a:p>
        </p:txBody>
      </p:sp>
    </p:spTree>
    <p:extLst>
      <p:ext uri="{BB962C8B-B14F-4D97-AF65-F5344CB8AC3E}">
        <p14:creationId xmlns:p14="http://schemas.microsoft.com/office/powerpoint/2010/main" val="388373155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67723" y="354841"/>
            <a:ext cx="10972800" cy="584775"/>
          </a:xfrm>
          <a:prstGeom prst="rect">
            <a:avLst/>
          </a:prstGeom>
          <a:noFill/>
        </p:spPr>
        <p:txBody>
          <a:bodyPr wrap="square" rtlCol="0">
            <a:spAutoFit/>
          </a:bodyPr>
          <a:lstStyle/>
          <a:p>
            <a:r>
              <a:rPr lang="en-US" altLang="ja-JP" sz="1400" dirty="0" smtClean="0"/>
              <a:t>【</a:t>
            </a:r>
            <a:r>
              <a:rPr lang="ja-JP" altLang="en-US" sz="1400" dirty="0" smtClean="0"/>
              <a:t>令和５年度　第１回社会教育委員会議資料</a:t>
            </a:r>
            <a:r>
              <a:rPr lang="en-US" altLang="ja-JP" sz="1400" dirty="0" smtClean="0"/>
              <a:t>】</a:t>
            </a:r>
          </a:p>
          <a:p>
            <a:r>
              <a:rPr kumimoji="1" lang="ja-JP" altLang="en-US" dirty="0" smtClean="0"/>
              <a:t>第２次大阪府教育振興基本計画における大阪府子ども読書活動推進事業計画の位置づけについて</a:t>
            </a:r>
            <a:endParaRPr kumimoji="1" lang="ja-JP" altLang="en-US" dirty="0"/>
          </a:p>
        </p:txBody>
      </p:sp>
      <p:cxnSp>
        <p:nvCxnSpPr>
          <p:cNvPr id="6" name="直線コネクタ 5"/>
          <p:cNvCxnSpPr/>
          <p:nvPr/>
        </p:nvCxnSpPr>
        <p:spPr>
          <a:xfrm>
            <a:off x="204715" y="939616"/>
            <a:ext cx="11546007"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300249" y="1074153"/>
            <a:ext cx="11354938" cy="160043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kumimoji="1" lang="ja-JP" altLang="en-US" sz="1400" u="sng" dirty="0" smtClean="0"/>
              <a:t>第２次大阪府教育振興基本計画　</a:t>
            </a:r>
            <a:endParaRPr kumimoji="1" lang="en-US" altLang="ja-JP" sz="1400" u="sng" dirty="0" smtClean="0"/>
          </a:p>
          <a:p>
            <a:r>
              <a:rPr lang="ja-JP" altLang="en-US" sz="1400" dirty="0"/>
              <a:t>　・</a:t>
            </a:r>
            <a:r>
              <a:rPr kumimoji="1" lang="ja-JP" altLang="en-US" sz="1400" dirty="0" smtClean="0"/>
              <a:t>基本方針１　</a:t>
            </a:r>
            <a:r>
              <a:rPr kumimoji="1" lang="en-US" altLang="ja-JP" sz="1400" dirty="0" smtClean="0"/>
              <a:t>【</a:t>
            </a:r>
            <a:r>
              <a:rPr lang="ja-JP" altLang="en-US" sz="1400"/>
              <a:t>確かな</a:t>
            </a:r>
            <a:r>
              <a:rPr kumimoji="1" lang="ja-JP" altLang="en-US" sz="1400" smtClean="0"/>
              <a:t>学力</a:t>
            </a:r>
            <a:r>
              <a:rPr kumimoji="1" lang="ja-JP" altLang="en-US" sz="1400" dirty="0" smtClean="0"/>
              <a:t>の定着と学びの深化</a:t>
            </a:r>
            <a:r>
              <a:rPr kumimoji="1" lang="en-US" altLang="ja-JP" sz="1400" dirty="0" smtClean="0"/>
              <a:t>】</a:t>
            </a:r>
            <a:r>
              <a:rPr lang="ja-JP" altLang="en-US" sz="1400" dirty="0" smtClean="0"/>
              <a:t>　➡　重点取組②　社会や地域とつながる探究的な学習の実践</a:t>
            </a:r>
            <a:endParaRPr lang="en-US" altLang="ja-JP" sz="1400" dirty="0" smtClean="0"/>
          </a:p>
          <a:p>
            <a:r>
              <a:rPr kumimoji="1" lang="ja-JP" altLang="en-US" sz="1400" dirty="0"/>
              <a:t>　</a:t>
            </a:r>
            <a:r>
              <a:rPr kumimoji="1" lang="ja-JP" altLang="en-US" sz="1400" dirty="0" smtClean="0"/>
              <a:t>　　</a:t>
            </a:r>
            <a:r>
              <a:rPr lang="ja-JP" altLang="en-US" sz="1400" dirty="0" smtClean="0"/>
              <a:t>課題</a:t>
            </a:r>
            <a:r>
              <a:rPr lang="ja-JP" altLang="en-US" sz="1400" dirty="0"/>
              <a:t>発見、課題解決の能力の基礎を身につけることに加え、創造力や表現力を豊かにするため、図書館の活用促進等を</a:t>
            </a:r>
            <a:r>
              <a:rPr lang="ja-JP" altLang="en-US" sz="1400" dirty="0" smtClean="0"/>
              <a:t>通じた</a:t>
            </a:r>
            <a:endParaRPr lang="en-US" altLang="ja-JP" sz="1400" dirty="0" smtClean="0"/>
          </a:p>
          <a:p>
            <a:r>
              <a:rPr lang="ja-JP" altLang="en-US" sz="1400" dirty="0" smtClean="0"/>
              <a:t>　</a:t>
            </a:r>
            <a:r>
              <a:rPr lang="ja-JP" altLang="en-US" sz="1400" dirty="0"/>
              <a:t>　</a:t>
            </a:r>
            <a:r>
              <a:rPr lang="ja-JP" altLang="en-US" sz="1400" dirty="0" smtClean="0"/>
              <a:t>　読書活動を</a:t>
            </a:r>
            <a:r>
              <a:rPr lang="ja-JP" altLang="en-US" sz="1400" dirty="0"/>
              <a:t>推進します</a:t>
            </a:r>
            <a:r>
              <a:rPr lang="ja-JP" altLang="en-US" sz="1400" dirty="0" smtClean="0"/>
              <a:t>。（抜粋）</a:t>
            </a:r>
            <a:endParaRPr lang="en-US" altLang="ja-JP" sz="1400" dirty="0" smtClean="0"/>
          </a:p>
          <a:p>
            <a:r>
              <a:rPr lang="ja-JP" altLang="en-US" sz="1400" dirty="0"/>
              <a:t>　</a:t>
            </a:r>
            <a:r>
              <a:rPr lang="ja-JP" altLang="en-US" sz="1400" dirty="0" smtClean="0"/>
              <a:t>・基本</a:t>
            </a:r>
            <a:r>
              <a:rPr lang="ja-JP" altLang="en-US" sz="1400" dirty="0"/>
              <a:t>方針２　</a:t>
            </a:r>
            <a:r>
              <a:rPr lang="en-US" altLang="ja-JP" sz="1400" dirty="0" smtClean="0"/>
              <a:t>【</a:t>
            </a:r>
            <a:r>
              <a:rPr lang="ja-JP" altLang="en-US" sz="1400" dirty="0" smtClean="0"/>
              <a:t>豊か</a:t>
            </a:r>
            <a:r>
              <a:rPr lang="ja-JP" altLang="en-US" sz="1400" dirty="0"/>
              <a:t>な心と健やかな体の</a:t>
            </a:r>
            <a:r>
              <a:rPr lang="ja-JP" altLang="en-US" sz="1400" dirty="0" smtClean="0"/>
              <a:t>育成</a:t>
            </a:r>
            <a:r>
              <a:rPr lang="en-US" altLang="ja-JP" sz="1400" dirty="0" smtClean="0"/>
              <a:t>】</a:t>
            </a:r>
            <a:r>
              <a:rPr kumimoji="1" lang="ja-JP" altLang="en-US" sz="1400" dirty="0"/>
              <a:t>　</a:t>
            </a:r>
            <a:r>
              <a:rPr kumimoji="1" lang="ja-JP" altLang="en-US" sz="1400" dirty="0" smtClean="0"/>
              <a:t>➡　重点</a:t>
            </a:r>
            <a:r>
              <a:rPr lang="ja-JP" altLang="en-US" sz="1400" dirty="0"/>
              <a:t>取組⑧　豊</a:t>
            </a:r>
            <a:r>
              <a:rPr lang="ja-JP" altLang="en-US" sz="1400" dirty="0" smtClean="0"/>
              <a:t>かな心のはぐくみ</a:t>
            </a:r>
            <a:endParaRPr lang="en-US" altLang="ja-JP" sz="1400" dirty="0" smtClean="0"/>
          </a:p>
          <a:p>
            <a:r>
              <a:rPr kumimoji="1" lang="ja-JP" altLang="en-US" sz="1400" dirty="0"/>
              <a:t>　</a:t>
            </a:r>
            <a:r>
              <a:rPr kumimoji="1" lang="ja-JP" altLang="en-US" sz="1400" dirty="0" smtClean="0"/>
              <a:t>　　</a:t>
            </a:r>
            <a:r>
              <a:rPr lang="ja-JP" altLang="en-US" sz="1400" dirty="0" smtClean="0"/>
              <a:t>子ども</a:t>
            </a:r>
            <a:r>
              <a:rPr lang="ja-JP" altLang="en-US" sz="1400" dirty="0"/>
              <a:t>たちが自らの良さを認識し、自己肯定感や自己有用感を高めるとともに、互いに思いやり、認め合う人間関係を築くこと</a:t>
            </a:r>
            <a:r>
              <a:rPr lang="ja-JP" altLang="en-US" sz="1400" dirty="0" smtClean="0"/>
              <a:t>が</a:t>
            </a:r>
            <a:endParaRPr lang="en-US" altLang="ja-JP" sz="1400" dirty="0" smtClean="0"/>
          </a:p>
          <a:p>
            <a:r>
              <a:rPr lang="ja-JP" altLang="en-US" sz="1400" dirty="0"/>
              <a:t>　</a:t>
            </a:r>
            <a:r>
              <a:rPr lang="ja-JP" altLang="en-US" sz="1400" dirty="0" smtClean="0"/>
              <a:t>　　できる</a:t>
            </a:r>
            <a:r>
              <a:rPr lang="ja-JP" altLang="en-US" sz="1400" dirty="0"/>
              <a:t>よう、自他の生命や尊厳・価値、文化・習慣の違いを理解し尊重する</a:t>
            </a:r>
            <a:r>
              <a:rPr lang="ja-JP" altLang="en-US" sz="1400" dirty="0" smtClean="0"/>
              <a:t>教育を進めます。（抜粋）</a:t>
            </a:r>
            <a:endParaRPr kumimoji="1" lang="ja-JP" altLang="en-US" sz="1400" dirty="0"/>
          </a:p>
        </p:txBody>
      </p:sp>
      <p:sp>
        <p:nvSpPr>
          <p:cNvPr id="9" name="テキスト ボックス 8"/>
          <p:cNvSpPr txBox="1"/>
          <p:nvPr/>
        </p:nvSpPr>
        <p:spPr>
          <a:xfrm>
            <a:off x="204715" y="4344009"/>
            <a:ext cx="4010030" cy="707886"/>
          </a:xfrm>
          <a:prstGeom prst="rect">
            <a:avLst/>
          </a:prstGeom>
          <a:noFill/>
        </p:spPr>
        <p:txBody>
          <a:bodyPr wrap="square" rtlCol="0">
            <a:spAutoFit/>
          </a:bodyPr>
          <a:lstStyle/>
          <a:p>
            <a:r>
              <a:rPr lang="ja-JP" altLang="en-US" sz="1400" dirty="0" smtClean="0"/>
              <a:t>具体的事業・進め方等</a:t>
            </a:r>
            <a:endParaRPr kumimoji="1" lang="en-US" altLang="ja-JP" sz="1400" dirty="0" smtClean="0"/>
          </a:p>
          <a:p>
            <a:endParaRPr kumimoji="1" lang="en-US" altLang="ja-JP" sz="1400" dirty="0" smtClean="0"/>
          </a:p>
          <a:p>
            <a:endParaRPr kumimoji="1" lang="ja-JP" altLang="en-US" sz="1200" dirty="0"/>
          </a:p>
        </p:txBody>
      </p:sp>
      <p:sp>
        <p:nvSpPr>
          <p:cNvPr id="10" name="テキスト ボックス 9"/>
          <p:cNvSpPr txBox="1"/>
          <p:nvPr/>
        </p:nvSpPr>
        <p:spPr>
          <a:xfrm>
            <a:off x="267723" y="3272037"/>
            <a:ext cx="6496337" cy="738664"/>
          </a:xfrm>
          <a:prstGeom prst="rect">
            <a:avLst/>
          </a:prstGeom>
          <a:noFill/>
          <a:ln>
            <a:solidFill>
              <a:schemeClr val="accent1">
                <a:shade val="50000"/>
              </a:schemeClr>
            </a:solidFill>
          </a:ln>
        </p:spPr>
        <p:txBody>
          <a:bodyPr wrap="square" rtlCol="0">
            <a:spAutoFit/>
          </a:bodyPr>
          <a:lstStyle/>
          <a:p>
            <a:r>
              <a:rPr kumimoji="1" lang="ja-JP" altLang="en-US" sz="1400" dirty="0" smtClean="0"/>
              <a:t>成果指標（不読率の改善）</a:t>
            </a:r>
          </a:p>
          <a:p>
            <a:r>
              <a:rPr lang="ja-JP" altLang="en-US" sz="1400" dirty="0" smtClean="0"/>
              <a:t>「学校の授業時間以外に、普段、読書を全くしない（教科書や参考書、漫画や雑誌は除く）」と回答した小・中学校の子どもたちの割合（不読率）（％）</a:t>
            </a:r>
            <a:endParaRPr lang="en-US" altLang="ja-JP" sz="1400" dirty="0" smtClean="0"/>
          </a:p>
        </p:txBody>
      </p:sp>
      <p:graphicFrame>
        <p:nvGraphicFramePr>
          <p:cNvPr id="13" name="表 12"/>
          <p:cNvGraphicFramePr>
            <a:graphicFrameLocks noGrp="1"/>
          </p:cNvGraphicFramePr>
          <p:nvPr>
            <p:extLst>
              <p:ext uri="{D42A27DB-BD31-4B8C-83A1-F6EECF244321}">
                <p14:modId xmlns:p14="http://schemas.microsoft.com/office/powerpoint/2010/main" val="1561346215"/>
              </p:ext>
            </p:extLst>
          </p:nvPr>
        </p:nvGraphicFramePr>
        <p:xfrm>
          <a:off x="6921372" y="3048493"/>
          <a:ext cx="4681185" cy="1296000"/>
        </p:xfrm>
        <a:graphic>
          <a:graphicData uri="http://schemas.openxmlformats.org/drawingml/2006/table">
            <a:tbl>
              <a:tblPr firstRow="1" bandRow="1">
                <a:tableStyleId>{5C22544A-7EE6-4342-B048-85BDC9FD1C3A}</a:tableStyleId>
              </a:tblPr>
              <a:tblGrid>
                <a:gridCol w="854772">
                  <a:extLst>
                    <a:ext uri="{9D8B030D-6E8A-4147-A177-3AD203B41FA5}">
                      <a16:colId xmlns:a16="http://schemas.microsoft.com/office/drawing/2014/main" val="2285874551"/>
                    </a:ext>
                  </a:extLst>
                </a:gridCol>
                <a:gridCol w="872197">
                  <a:extLst>
                    <a:ext uri="{9D8B030D-6E8A-4147-A177-3AD203B41FA5}">
                      <a16:colId xmlns:a16="http://schemas.microsoft.com/office/drawing/2014/main" val="3390490852"/>
                    </a:ext>
                  </a:extLst>
                </a:gridCol>
                <a:gridCol w="872197">
                  <a:extLst>
                    <a:ext uri="{9D8B030D-6E8A-4147-A177-3AD203B41FA5}">
                      <a16:colId xmlns:a16="http://schemas.microsoft.com/office/drawing/2014/main" val="3774441047"/>
                    </a:ext>
                  </a:extLst>
                </a:gridCol>
                <a:gridCol w="1055077">
                  <a:extLst>
                    <a:ext uri="{9D8B030D-6E8A-4147-A177-3AD203B41FA5}">
                      <a16:colId xmlns:a16="http://schemas.microsoft.com/office/drawing/2014/main" val="509306106"/>
                    </a:ext>
                  </a:extLst>
                </a:gridCol>
                <a:gridCol w="1026942">
                  <a:extLst>
                    <a:ext uri="{9D8B030D-6E8A-4147-A177-3AD203B41FA5}">
                      <a16:colId xmlns:a16="http://schemas.microsoft.com/office/drawing/2014/main" val="2362250155"/>
                    </a:ext>
                  </a:extLst>
                </a:gridCol>
              </a:tblGrid>
              <a:tr h="324000">
                <a:tc>
                  <a:txBody>
                    <a:bodyPr/>
                    <a:lstStyle/>
                    <a:p>
                      <a:pPr algn="ctr"/>
                      <a:endParaRPr kumimoji="1" lang="ja-JP" altLang="en-US" sz="1200" dirty="0"/>
                    </a:p>
                  </a:txBody>
                  <a:tcPr anchor="ctr"/>
                </a:tc>
                <a:tc gridSpan="2">
                  <a:txBody>
                    <a:bodyPr/>
                    <a:lstStyle/>
                    <a:p>
                      <a:pPr algn="ctr"/>
                      <a:r>
                        <a:rPr kumimoji="1" lang="en-US" altLang="ja-JP" sz="1200" dirty="0" smtClean="0"/>
                        <a:t>R4</a:t>
                      </a:r>
                      <a:r>
                        <a:rPr kumimoji="1" lang="ja-JP" altLang="en-US" sz="1200" dirty="0" smtClean="0"/>
                        <a:t>（現状）</a:t>
                      </a:r>
                      <a:endParaRPr kumimoji="1" lang="ja-JP" altLang="en-US" sz="1200" dirty="0"/>
                    </a:p>
                  </a:txBody>
                  <a:tcPr anchor="ctr"/>
                </a:tc>
                <a:tc hMerge="1">
                  <a:txBody>
                    <a:bodyPr/>
                    <a:lstStyle/>
                    <a:p>
                      <a:endParaRPr kumimoji="1" lang="ja-JP" altLang="en-US" dirty="0"/>
                    </a:p>
                  </a:txBody>
                  <a:tcPr/>
                </a:tc>
                <a:tc>
                  <a:txBody>
                    <a:bodyPr/>
                    <a:lstStyle/>
                    <a:p>
                      <a:pPr algn="ctr"/>
                      <a:r>
                        <a:rPr kumimoji="1" lang="en-US" altLang="ja-JP" sz="1200" dirty="0" smtClean="0"/>
                        <a:t>R5</a:t>
                      </a:r>
                      <a:r>
                        <a:rPr kumimoji="1" lang="ja-JP" altLang="en-US" sz="1200" dirty="0" smtClean="0"/>
                        <a:t>～</a:t>
                      </a:r>
                      <a:r>
                        <a:rPr kumimoji="1" lang="en-US" altLang="ja-JP" sz="1200" dirty="0" smtClean="0"/>
                        <a:t>R6</a:t>
                      </a:r>
                      <a:endParaRPr kumimoji="1" lang="ja-JP" altLang="en-US" sz="1200" dirty="0"/>
                    </a:p>
                  </a:txBody>
                  <a:tcPr anchor="ctr"/>
                </a:tc>
                <a:tc>
                  <a:txBody>
                    <a:bodyPr/>
                    <a:lstStyle/>
                    <a:p>
                      <a:pPr algn="ctr"/>
                      <a:r>
                        <a:rPr kumimoji="1" lang="en-US" altLang="ja-JP" sz="1200" dirty="0" smtClean="0"/>
                        <a:t>R7</a:t>
                      </a:r>
                      <a:r>
                        <a:rPr kumimoji="1" lang="ja-JP" altLang="en-US" sz="1200" dirty="0" smtClean="0"/>
                        <a:t>～</a:t>
                      </a:r>
                      <a:r>
                        <a:rPr kumimoji="1" lang="en-US" altLang="ja-JP" sz="1200" dirty="0" smtClean="0"/>
                        <a:t>R9</a:t>
                      </a:r>
                      <a:endParaRPr kumimoji="1" lang="ja-JP" altLang="en-US" sz="1200" dirty="0"/>
                    </a:p>
                  </a:txBody>
                  <a:tcPr anchor="ctr"/>
                </a:tc>
                <a:extLst>
                  <a:ext uri="{0D108BD9-81ED-4DB2-BD59-A6C34878D82A}">
                    <a16:rowId xmlns:a16="http://schemas.microsoft.com/office/drawing/2014/main" val="3544459898"/>
                  </a:ext>
                </a:extLst>
              </a:tr>
              <a:tr h="324000">
                <a:tc>
                  <a:txBody>
                    <a:bodyPr/>
                    <a:lstStyle/>
                    <a:p>
                      <a:pPr algn="ctr"/>
                      <a:endParaRPr kumimoji="1" lang="ja-JP" altLang="en-US" sz="1200" dirty="0"/>
                    </a:p>
                  </a:txBody>
                  <a:tcPr anchor="ctr"/>
                </a:tc>
                <a:tc>
                  <a:txBody>
                    <a:bodyPr/>
                    <a:lstStyle/>
                    <a:p>
                      <a:pPr algn="ctr"/>
                      <a:r>
                        <a:rPr kumimoji="1" lang="ja-JP" altLang="en-US" sz="1200" dirty="0" smtClean="0"/>
                        <a:t>小</a:t>
                      </a:r>
                      <a:r>
                        <a:rPr kumimoji="1" lang="en-US" altLang="ja-JP" sz="1200" dirty="0" smtClean="0"/>
                        <a:t>6</a:t>
                      </a:r>
                      <a:endParaRPr kumimoji="1" lang="ja-JP" altLang="en-US" sz="1200" dirty="0"/>
                    </a:p>
                  </a:txBody>
                  <a:tcPr anchor="ctr"/>
                </a:tc>
                <a:tc>
                  <a:txBody>
                    <a:bodyPr/>
                    <a:lstStyle/>
                    <a:p>
                      <a:pPr algn="ctr"/>
                      <a:r>
                        <a:rPr kumimoji="1" lang="ja-JP" altLang="en-US" sz="1200" dirty="0" smtClean="0"/>
                        <a:t>中３</a:t>
                      </a:r>
                      <a:endParaRPr kumimoji="1" lang="ja-JP" altLang="en-US" sz="1200" dirty="0"/>
                    </a:p>
                  </a:txBody>
                  <a:tcPr anchor="ctr"/>
                </a:tc>
                <a:tc rowSpan="3">
                  <a:txBody>
                    <a:bodyPr/>
                    <a:lstStyle/>
                    <a:p>
                      <a:pPr algn="ctr"/>
                      <a:r>
                        <a:rPr kumimoji="1" lang="ja-JP" altLang="en-US" sz="1200" dirty="0" smtClean="0"/>
                        <a:t>前年度より減少</a:t>
                      </a:r>
                      <a:endParaRPr kumimoji="1" lang="ja-JP" altLang="en-US" sz="1200" dirty="0"/>
                    </a:p>
                  </a:txBody>
                  <a:tcPr anchor="ctr"/>
                </a:tc>
                <a:tc rowSpan="3">
                  <a:txBody>
                    <a:bodyPr/>
                    <a:lstStyle/>
                    <a:p>
                      <a:pPr algn="ctr"/>
                      <a:r>
                        <a:rPr kumimoji="1" lang="ja-JP" altLang="en-US" sz="1200" dirty="0" smtClean="0"/>
                        <a:t>全国の値以下を維持</a:t>
                      </a:r>
                      <a:endParaRPr kumimoji="1" lang="ja-JP" altLang="en-US" sz="1200" dirty="0"/>
                    </a:p>
                  </a:txBody>
                  <a:tcPr anchor="ctr"/>
                </a:tc>
                <a:extLst>
                  <a:ext uri="{0D108BD9-81ED-4DB2-BD59-A6C34878D82A}">
                    <a16:rowId xmlns:a16="http://schemas.microsoft.com/office/drawing/2014/main" val="227885175"/>
                  </a:ext>
                </a:extLst>
              </a:tr>
              <a:tr h="324000">
                <a:tc>
                  <a:txBody>
                    <a:bodyPr/>
                    <a:lstStyle/>
                    <a:p>
                      <a:pPr algn="ctr"/>
                      <a:r>
                        <a:rPr kumimoji="1" lang="ja-JP" altLang="en-US" sz="1200" dirty="0" smtClean="0"/>
                        <a:t>全国</a:t>
                      </a:r>
                      <a:endParaRPr kumimoji="1" lang="ja-JP" altLang="en-US" sz="1200" dirty="0"/>
                    </a:p>
                  </a:txBody>
                  <a:tcPr anchor="ctr"/>
                </a:tc>
                <a:tc>
                  <a:txBody>
                    <a:bodyPr/>
                    <a:lstStyle/>
                    <a:p>
                      <a:pPr algn="ctr"/>
                      <a:r>
                        <a:rPr kumimoji="1" lang="en-US" altLang="ja-JP" sz="1200" dirty="0" smtClean="0"/>
                        <a:t>26.3%</a:t>
                      </a:r>
                      <a:endParaRPr kumimoji="1" lang="ja-JP" altLang="en-US" sz="1200" dirty="0"/>
                    </a:p>
                  </a:txBody>
                  <a:tcPr anchor="ctr"/>
                </a:tc>
                <a:tc>
                  <a:txBody>
                    <a:bodyPr/>
                    <a:lstStyle/>
                    <a:p>
                      <a:pPr algn="ctr"/>
                      <a:r>
                        <a:rPr kumimoji="1" lang="en-US" altLang="ja-JP" sz="1200" dirty="0" smtClean="0"/>
                        <a:t>39.0%</a:t>
                      </a:r>
                      <a:endParaRPr kumimoji="1" lang="ja-JP" altLang="en-US" sz="1200" dirty="0"/>
                    </a:p>
                  </a:txBody>
                  <a:tcPr anchor="ctr"/>
                </a:tc>
                <a:tc vMerge="1">
                  <a:txBody>
                    <a:bodyPr/>
                    <a:lstStyle/>
                    <a:p>
                      <a:pPr algn="ctr"/>
                      <a:endParaRPr kumimoji="1" lang="ja-JP" altLang="en-US" sz="1400" dirty="0"/>
                    </a:p>
                  </a:txBody>
                  <a:tcPr anchor="ctr"/>
                </a:tc>
                <a:tc vMerge="1">
                  <a:txBody>
                    <a:bodyPr/>
                    <a:lstStyle/>
                    <a:p>
                      <a:endParaRPr kumimoji="1" lang="ja-JP" altLang="en-US"/>
                    </a:p>
                  </a:txBody>
                  <a:tcPr/>
                </a:tc>
                <a:extLst>
                  <a:ext uri="{0D108BD9-81ED-4DB2-BD59-A6C34878D82A}">
                    <a16:rowId xmlns:a16="http://schemas.microsoft.com/office/drawing/2014/main" val="2314876072"/>
                  </a:ext>
                </a:extLst>
              </a:tr>
              <a:tr h="324000">
                <a:tc>
                  <a:txBody>
                    <a:bodyPr/>
                    <a:lstStyle/>
                    <a:p>
                      <a:pPr algn="ctr"/>
                      <a:r>
                        <a:rPr kumimoji="1" lang="ja-JP" altLang="en-US" sz="1200" dirty="0" smtClean="0"/>
                        <a:t>大阪</a:t>
                      </a:r>
                      <a:endParaRPr kumimoji="1" lang="ja-JP" altLang="en-US" sz="1200" dirty="0"/>
                    </a:p>
                  </a:txBody>
                  <a:tcPr anchor="ctr"/>
                </a:tc>
                <a:tc>
                  <a:txBody>
                    <a:bodyPr/>
                    <a:lstStyle/>
                    <a:p>
                      <a:pPr algn="ctr"/>
                      <a:r>
                        <a:rPr kumimoji="1" lang="en-US" altLang="ja-JP" sz="1200" dirty="0" smtClean="0"/>
                        <a:t>31.9%</a:t>
                      </a:r>
                      <a:endParaRPr kumimoji="1" lang="ja-JP" altLang="en-US" sz="1200" dirty="0"/>
                    </a:p>
                  </a:txBody>
                  <a:tcPr anchor="ctr"/>
                </a:tc>
                <a:tc>
                  <a:txBody>
                    <a:bodyPr/>
                    <a:lstStyle/>
                    <a:p>
                      <a:pPr algn="ctr"/>
                      <a:r>
                        <a:rPr kumimoji="1" lang="en-US" altLang="ja-JP" sz="1200" dirty="0" smtClean="0"/>
                        <a:t>47.4%</a:t>
                      </a:r>
                      <a:endParaRPr kumimoji="1" lang="ja-JP" altLang="en-US" sz="1200" dirty="0"/>
                    </a:p>
                  </a:txBody>
                  <a:tcPr anchor="ctr"/>
                </a:tc>
                <a:tc vMerge="1">
                  <a:txBody>
                    <a:bodyPr/>
                    <a:lstStyle/>
                    <a:p>
                      <a:pPr algn="ctr"/>
                      <a:endParaRPr kumimoji="1" lang="ja-JP" altLang="en-US" sz="1400" dirty="0"/>
                    </a:p>
                  </a:txBody>
                  <a:tcPr anchor="ctr"/>
                </a:tc>
                <a:tc vMerge="1">
                  <a:txBody>
                    <a:bodyPr/>
                    <a:lstStyle/>
                    <a:p>
                      <a:endParaRPr kumimoji="1" lang="ja-JP" altLang="en-US"/>
                    </a:p>
                  </a:txBody>
                  <a:tcPr/>
                </a:tc>
                <a:extLst>
                  <a:ext uri="{0D108BD9-81ED-4DB2-BD59-A6C34878D82A}">
                    <a16:rowId xmlns:a16="http://schemas.microsoft.com/office/drawing/2014/main" val="1411269143"/>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812389828"/>
              </p:ext>
            </p:extLst>
          </p:nvPr>
        </p:nvGraphicFramePr>
        <p:xfrm>
          <a:off x="267723" y="4718395"/>
          <a:ext cx="11334834" cy="1790332"/>
        </p:xfrm>
        <a:graphic>
          <a:graphicData uri="http://schemas.openxmlformats.org/drawingml/2006/table">
            <a:tbl>
              <a:tblPr firstRow="1" bandRow="1">
                <a:tableStyleId>{5C22544A-7EE6-4342-B048-85BDC9FD1C3A}</a:tableStyleId>
              </a:tblPr>
              <a:tblGrid>
                <a:gridCol w="1916111">
                  <a:extLst>
                    <a:ext uri="{9D8B030D-6E8A-4147-A177-3AD203B41FA5}">
                      <a16:colId xmlns:a16="http://schemas.microsoft.com/office/drawing/2014/main" val="3123484331"/>
                    </a:ext>
                  </a:extLst>
                </a:gridCol>
                <a:gridCol w="2793257">
                  <a:extLst>
                    <a:ext uri="{9D8B030D-6E8A-4147-A177-3AD203B41FA5}">
                      <a16:colId xmlns:a16="http://schemas.microsoft.com/office/drawing/2014/main" val="1180146446"/>
                    </a:ext>
                  </a:extLst>
                </a:gridCol>
                <a:gridCol w="6625466">
                  <a:extLst>
                    <a:ext uri="{9D8B030D-6E8A-4147-A177-3AD203B41FA5}">
                      <a16:colId xmlns:a16="http://schemas.microsoft.com/office/drawing/2014/main" val="3813150044"/>
                    </a:ext>
                  </a:extLst>
                </a:gridCol>
              </a:tblGrid>
              <a:tr h="301648">
                <a:tc>
                  <a:txBody>
                    <a:bodyPr/>
                    <a:lstStyle/>
                    <a:p>
                      <a:pPr algn="ctr"/>
                      <a:r>
                        <a:rPr kumimoji="1" lang="ja-JP" altLang="en-US" sz="1600" dirty="0" smtClean="0"/>
                        <a:t>具体的事業等</a:t>
                      </a:r>
                      <a:endParaRPr kumimoji="1" lang="ja-JP" altLang="en-US" sz="1600" dirty="0"/>
                    </a:p>
                  </a:txBody>
                  <a:tcPr/>
                </a:tc>
                <a:tc>
                  <a:txBody>
                    <a:bodyPr/>
                    <a:lstStyle/>
                    <a:p>
                      <a:pPr algn="ctr"/>
                      <a:r>
                        <a:rPr kumimoji="1" lang="ja-JP" altLang="en-US" sz="1600" dirty="0" smtClean="0"/>
                        <a:t>概要</a:t>
                      </a:r>
                      <a:endParaRPr kumimoji="1" lang="ja-JP" altLang="en-US" sz="1600" dirty="0"/>
                    </a:p>
                  </a:txBody>
                  <a:tcPr/>
                </a:tc>
                <a:tc>
                  <a:txBody>
                    <a:bodyPr/>
                    <a:lstStyle/>
                    <a:p>
                      <a:pPr algn="ctr"/>
                      <a:r>
                        <a:rPr kumimoji="1" lang="ja-JP" altLang="en-US" sz="1600" dirty="0" smtClean="0"/>
                        <a:t>進め方</a:t>
                      </a:r>
                      <a:endParaRPr kumimoji="1" lang="ja-JP" altLang="en-US" sz="1600" dirty="0"/>
                    </a:p>
                  </a:txBody>
                  <a:tcPr/>
                </a:tc>
                <a:extLst>
                  <a:ext uri="{0D108BD9-81ED-4DB2-BD59-A6C34878D82A}">
                    <a16:rowId xmlns:a16="http://schemas.microsoft.com/office/drawing/2014/main" val="1283398977"/>
                  </a:ext>
                </a:extLst>
              </a:tr>
              <a:tr h="1455052">
                <a:tc>
                  <a:txBody>
                    <a:bodyPr/>
                    <a:lstStyle/>
                    <a:p>
                      <a:r>
                        <a:rPr kumimoji="1" lang="ja-JP" altLang="en-US" sz="1400" dirty="0" smtClean="0"/>
                        <a:t>子どもの発達段階に応じた読書活動の推進</a:t>
                      </a:r>
                      <a:endParaRPr kumimoji="1" lang="ja-JP" altLang="en-US" sz="1400" dirty="0"/>
                    </a:p>
                  </a:txBody>
                  <a:tcPr/>
                </a:tc>
                <a:tc>
                  <a:txBody>
                    <a:bodyPr/>
                    <a:lstStyle/>
                    <a:p>
                      <a:r>
                        <a:rPr kumimoji="1" lang="ja-JP" altLang="en-US" sz="1400" dirty="0" smtClean="0"/>
                        <a:t>子どもたちが読書への興味・関心を高め、読書を通して楽しみながら必要な知識を身につける読書活動を推進する。</a:t>
                      </a:r>
                      <a:endParaRPr kumimoji="1" lang="ja-JP" altLang="en-US" sz="1400" dirty="0"/>
                    </a:p>
                  </a:txBody>
                  <a:tcPr/>
                </a:tc>
                <a:tc>
                  <a:txBody>
                    <a:bodyPr/>
                    <a:lstStyle/>
                    <a:p>
                      <a:r>
                        <a:rPr kumimoji="1" lang="ja-JP" altLang="en-US" sz="1400" dirty="0" smtClean="0"/>
                        <a:t>・子どもたちに対して、ビブリオバトル大会をはじめとした読書イベントなどを実施し、本を読んでみたいと感じるきっかけづくりを進める。</a:t>
                      </a:r>
                    </a:p>
                    <a:p>
                      <a:r>
                        <a:rPr kumimoji="1" lang="ja-JP" altLang="en-US" sz="1400" dirty="0" smtClean="0"/>
                        <a:t>・乳幼児の保護者等に対し、「えほんのひろば」をはじめとする読書イベントなどを実施する。</a:t>
                      </a:r>
                    </a:p>
                    <a:p>
                      <a:r>
                        <a:rPr kumimoji="1" lang="ja-JP" altLang="en-US" sz="1400" dirty="0" smtClean="0"/>
                        <a:t>・子どもたちの読書活動推進に関わる人に対し、読書の重要性や読み聞かせなどの手法を学ぶ研修等を実施し、読書活動の支援人材を養成する講座等を実施する。</a:t>
                      </a:r>
                      <a:endParaRPr kumimoji="1" lang="ja-JP" altLang="en-US" dirty="0"/>
                    </a:p>
                  </a:txBody>
                  <a:tcPr/>
                </a:tc>
                <a:extLst>
                  <a:ext uri="{0D108BD9-81ED-4DB2-BD59-A6C34878D82A}">
                    <a16:rowId xmlns:a16="http://schemas.microsoft.com/office/drawing/2014/main" val="753165970"/>
                  </a:ext>
                </a:extLst>
              </a:tr>
            </a:tbl>
          </a:graphicData>
        </a:graphic>
      </p:graphicFrame>
      <p:sp>
        <p:nvSpPr>
          <p:cNvPr id="17" name="テキスト ボックス 16"/>
          <p:cNvSpPr txBox="1"/>
          <p:nvPr/>
        </p:nvSpPr>
        <p:spPr>
          <a:xfrm>
            <a:off x="6921372" y="2771978"/>
            <a:ext cx="2372017" cy="276999"/>
          </a:xfrm>
          <a:prstGeom prst="rect">
            <a:avLst/>
          </a:prstGeom>
          <a:noFill/>
        </p:spPr>
        <p:txBody>
          <a:bodyPr wrap="square" rtlCol="0">
            <a:spAutoFit/>
          </a:bodyPr>
          <a:lstStyle/>
          <a:p>
            <a:r>
              <a:rPr kumimoji="1" lang="ja-JP" altLang="en-US" sz="1200" dirty="0" smtClean="0"/>
              <a:t>不読率の現状・成果指標</a:t>
            </a:r>
            <a:endParaRPr kumimoji="1" lang="ja-JP" altLang="en-US" sz="1200" dirty="0"/>
          </a:p>
        </p:txBody>
      </p:sp>
      <p:sp>
        <p:nvSpPr>
          <p:cNvPr id="19" name="テキスト ボックス 18"/>
          <p:cNvSpPr txBox="1"/>
          <p:nvPr/>
        </p:nvSpPr>
        <p:spPr>
          <a:xfrm>
            <a:off x="204715" y="2809127"/>
            <a:ext cx="4010030" cy="707886"/>
          </a:xfrm>
          <a:prstGeom prst="rect">
            <a:avLst/>
          </a:prstGeom>
          <a:noFill/>
        </p:spPr>
        <p:txBody>
          <a:bodyPr wrap="square" rtlCol="0">
            <a:spAutoFit/>
          </a:bodyPr>
          <a:lstStyle/>
          <a:p>
            <a:r>
              <a:rPr kumimoji="1" lang="ja-JP" altLang="en-US" sz="1400" u="sng" dirty="0" smtClean="0"/>
              <a:t>第２次大阪府教育振興基本計画　前期事業計画</a:t>
            </a:r>
            <a:endParaRPr kumimoji="1" lang="en-US" altLang="ja-JP" sz="1400" u="sng" dirty="0" smtClean="0"/>
          </a:p>
          <a:p>
            <a:endParaRPr kumimoji="1" lang="en-US" altLang="ja-JP" sz="1400" dirty="0" smtClean="0"/>
          </a:p>
          <a:p>
            <a:endParaRPr kumimoji="1" lang="ja-JP" altLang="en-US" sz="1200" dirty="0"/>
          </a:p>
        </p:txBody>
      </p:sp>
      <p:sp>
        <p:nvSpPr>
          <p:cNvPr id="20" name="テキスト ボックス 19"/>
          <p:cNvSpPr txBox="1"/>
          <p:nvPr/>
        </p:nvSpPr>
        <p:spPr>
          <a:xfrm>
            <a:off x="8301479" y="155233"/>
            <a:ext cx="3563325" cy="307777"/>
          </a:xfrm>
          <a:prstGeom prst="rect">
            <a:avLst/>
          </a:prstGeom>
          <a:noFill/>
        </p:spPr>
        <p:txBody>
          <a:bodyPr wrap="square" rtlCol="0">
            <a:spAutoFit/>
          </a:bodyPr>
          <a:lstStyle/>
          <a:p>
            <a:pPr algn="r"/>
            <a:r>
              <a:rPr kumimoji="1" lang="en-US" altLang="ja-JP" sz="1400" dirty="0" smtClean="0"/>
              <a:t>R5.7.18</a:t>
            </a:r>
            <a:r>
              <a:rPr kumimoji="1" lang="ja-JP" altLang="en-US" sz="1400" dirty="0" smtClean="0"/>
              <a:t>　社会教育グループ</a:t>
            </a:r>
            <a:endParaRPr kumimoji="1" lang="ja-JP" altLang="en-US" sz="1400" dirty="0"/>
          </a:p>
        </p:txBody>
      </p:sp>
      <p:sp>
        <p:nvSpPr>
          <p:cNvPr id="2" name="テキスト ボックス 1"/>
          <p:cNvSpPr txBox="1"/>
          <p:nvPr/>
        </p:nvSpPr>
        <p:spPr>
          <a:xfrm>
            <a:off x="10296290" y="502522"/>
            <a:ext cx="1552906" cy="378231"/>
          </a:xfrm>
          <a:prstGeom prst="rect">
            <a:avLst/>
          </a:prstGeom>
          <a:noFill/>
          <a:ln w="28575">
            <a:solidFill>
              <a:schemeClr val="tx1"/>
            </a:solidFill>
          </a:ln>
        </p:spPr>
        <p:txBody>
          <a:bodyPr wrap="square" rtlCol="0" anchor="ctr">
            <a:spAutoFit/>
          </a:bodyPr>
          <a:lstStyle/>
          <a:p>
            <a:pPr algn="ctr"/>
            <a:r>
              <a:rPr lang="ja-JP" altLang="en-US" dirty="0" smtClean="0"/>
              <a:t>資料２－１</a:t>
            </a:r>
            <a:endParaRPr kumimoji="1" lang="ja-JP" altLang="en-US" dirty="0"/>
          </a:p>
        </p:txBody>
      </p:sp>
    </p:spTree>
    <p:extLst>
      <p:ext uri="{BB962C8B-B14F-4D97-AF65-F5344CB8AC3E}">
        <p14:creationId xmlns:p14="http://schemas.microsoft.com/office/powerpoint/2010/main" val="18726000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403</TotalTime>
  <Words>462</Words>
  <Application>Microsoft Office PowerPoint</Application>
  <PresentationFormat>ワイド画面</PresentationFormat>
  <Paragraphs>37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脇田屋　良</dc:creator>
  <cp:lastModifiedBy>日高　啓志</cp:lastModifiedBy>
  <cp:revision>19</cp:revision>
  <cp:lastPrinted>2023-07-13T01:33:18Z</cp:lastPrinted>
  <dcterms:created xsi:type="dcterms:W3CDTF">2023-07-07T00:42:48Z</dcterms:created>
  <dcterms:modified xsi:type="dcterms:W3CDTF">2023-07-18T08:19:21Z</dcterms:modified>
</cp:coreProperties>
</file>