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5709" autoAdjust="0"/>
  </p:normalViewPr>
  <p:slideViewPr>
    <p:cSldViewPr snapToGrid="0">
      <p:cViewPr varScale="1">
        <p:scale>
          <a:sx n="48" d="100"/>
          <a:sy n="48" d="100"/>
        </p:scale>
        <p:origin x="190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4B4B2B-63DD-44F0-B3A2-E579D2E9D557}" type="datetimeFigureOut">
              <a:rPr kumimoji="1" lang="ja-JP" altLang="en-US" smtClean="0"/>
              <a:t>2023/9/28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4F551-487B-4618-88BB-BE3BFE1780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7694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4F551-487B-4618-88BB-BE3BFE17800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485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0C23-5308-4BE4-9706-74D36682426E}" type="datetimeFigureOut">
              <a:rPr kumimoji="1" lang="ja-JP" altLang="en-US" smtClean="0"/>
              <a:t>2023/9/28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5A36-F034-4586-9AC1-6C2D09707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860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0C23-5308-4BE4-9706-74D36682426E}" type="datetimeFigureOut">
              <a:rPr kumimoji="1" lang="ja-JP" altLang="en-US" smtClean="0"/>
              <a:t>2023/9/28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5A36-F034-4586-9AC1-6C2D09707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036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0C23-5308-4BE4-9706-74D36682426E}" type="datetimeFigureOut">
              <a:rPr kumimoji="1" lang="ja-JP" altLang="en-US" smtClean="0"/>
              <a:t>2023/9/28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5A36-F034-4586-9AC1-6C2D09707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894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0C23-5308-4BE4-9706-74D36682426E}" type="datetimeFigureOut">
              <a:rPr kumimoji="1" lang="ja-JP" altLang="en-US" smtClean="0"/>
              <a:t>2023/9/28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5A36-F034-4586-9AC1-6C2D09707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0042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0C23-5308-4BE4-9706-74D36682426E}" type="datetimeFigureOut">
              <a:rPr kumimoji="1" lang="ja-JP" altLang="en-US" smtClean="0"/>
              <a:t>2023/9/28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5A36-F034-4586-9AC1-6C2D09707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8148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0C23-5308-4BE4-9706-74D36682426E}" type="datetimeFigureOut">
              <a:rPr kumimoji="1" lang="ja-JP" altLang="en-US" smtClean="0"/>
              <a:t>2023/9/28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5A36-F034-4586-9AC1-6C2D09707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23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0C23-5308-4BE4-9706-74D36682426E}" type="datetimeFigureOut">
              <a:rPr kumimoji="1" lang="ja-JP" altLang="en-US" smtClean="0"/>
              <a:t>2023/9/28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5A36-F034-4586-9AC1-6C2D09707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287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0C23-5308-4BE4-9706-74D36682426E}" type="datetimeFigureOut">
              <a:rPr kumimoji="1" lang="ja-JP" altLang="en-US" smtClean="0"/>
              <a:t>2023/9/28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5A36-F034-4586-9AC1-6C2D09707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7528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0C23-5308-4BE4-9706-74D36682426E}" type="datetimeFigureOut">
              <a:rPr kumimoji="1" lang="ja-JP" altLang="en-US" smtClean="0"/>
              <a:t>2023/9/28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5A36-F034-4586-9AC1-6C2D09707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4648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0C23-5308-4BE4-9706-74D36682426E}" type="datetimeFigureOut">
              <a:rPr kumimoji="1" lang="ja-JP" altLang="en-US" smtClean="0"/>
              <a:t>2023/9/28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5A36-F034-4586-9AC1-6C2D09707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9968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50C23-5308-4BE4-9706-74D36682426E}" type="datetimeFigureOut">
              <a:rPr kumimoji="1" lang="ja-JP" altLang="en-US" smtClean="0"/>
              <a:t>2023/9/28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5A36-F034-4586-9AC1-6C2D09707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926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50C23-5308-4BE4-9706-74D36682426E}" type="datetimeFigureOut">
              <a:rPr kumimoji="1" lang="ja-JP" altLang="en-US" smtClean="0"/>
              <a:t>2023/9/28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65A36-F034-4586-9AC1-6C2D097077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714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0"/>
            <a:ext cx="9906000" cy="76758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925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大阪府の社会教育の取組みについて</a:t>
            </a:r>
            <a:endParaRPr lang="en-US" altLang="ja-JP" sz="2925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ja-JP" altLang="en-US" sz="1463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202349" y="432049"/>
            <a:ext cx="5703652" cy="338554"/>
          </a:xfrm>
          <a:prstGeom prst="rect">
            <a:avLst/>
          </a:prstGeom>
          <a:noFill/>
          <a:ln w="9525">
            <a:noFill/>
            <a:prstDash val="solid"/>
          </a:ln>
        </p:spPr>
        <p:txBody>
          <a:bodyPr wrap="square" lIns="29250" rIns="29250" rtlCol="0">
            <a:spAutoFit/>
          </a:bodyPr>
          <a:lstStyle/>
          <a:p>
            <a:r>
              <a:rPr lang="zh-TW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zh-TW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zh-TW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次大阪府教育振興基本計画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（令和５年３月）より一部抜粋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27522" y="1354344"/>
            <a:ext cx="9650956" cy="1815882"/>
          </a:xfrm>
          <a:prstGeom prst="rect">
            <a:avLst/>
          </a:prstGeom>
          <a:noFill/>
          <a:ln w="9525">
            <a:solidFill>
              <a:schemeClr val="tx1"/>
            </a:solidFill>
            <a:prstDash val="solid"/>
          </a:ln>
        </p:spPr>
        <p:txBody>
          <a:bodyPr wrap="square" lIns="29250" rIns="29250" rtlCol="0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社会が加速度的に変化し、子どもたちや保護者のニーズが多様化する中、様々な体験を通じて学びを深め、学ぶ意義を実感するとともに、子どもたちに地域や社会の一員としての自覚と行動を促すよう、多様な主体と協働し、地域とともにある学校づくりの推進をめざします。（略）</a:t>
            </a: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教育コミュニティづくりにおいては、地域人材の育成・定着に取り組み、地域の実態等に応じた学校・家庭・地域の連携・協働による活動の継続・充実を進めます。</a:t>
            </a: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また、地域・大学・企業等との連携を充実させ、学校の強みや魅力・特色とその社会的役割等について情報発信を強化します。</a:t>
            </a: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220911"/>
              </p:ext>
            </p:extLst>
          </p:nvPr>
        </p:nvGraphicFramePr>
        <p:xfrm>
          <a:off x="127522" y="3758978"/>
          <a:ext cx="9739666" cy="3029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5296">
                  <a:extLst>
                    <a:ext uri="{9D8B030D-6E8A-4147-A177-3AD203B41FA5}">
                      <a16:colId xmlns:a16="http://schemas.microsoft.com/office/drawing/2014/main" val="4292555228"/>
                    </a:ext>
                  </a:extLst>
                </a:gridCol>
                <a:gridCol w="5404370">
                  <a:extLst>
                    <a:ext uri="{9D8B030D-6E8A-4147-A177-3AD203B41FA5}">
                      <a16:colId xmlns:a16="http://schemas.microsoft.com/office/drawing/2014/main" val="2415194177"/>
                    </a:ext>
                  </a:extLst>
                </a:gridCol>
              </a:tblGrid>
              <a:tr h="4470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重点取組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重点取組達成のための手法</a:t>
                      </a: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2172723278"/>
                  </a:ext>
                </a:extLst>
              </a:tr>
              <a:tr h="7401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社会や地域とつながる探究的な学習の実践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○多様な情報の活用や地域等との協働による学びの充実</a:t>
                      </a:r>
                      <a:endParaRPr kumimoji="1" lang="en-US" altLang="ja-JP" sz="1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・（略）課題発見、課題解決の能力の基礎を身につけることに加え、創造力や表現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力を豊かにするため、図書館の活用促進等を通じた読書活動を推進します。</a:t>
                      </a: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1745208497"/>
                  </a:ext>
                </a:extLst>
              </a:tr>
              <a:tr h="17957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教育コミュニティづくりをはじめとする社会教育の推進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○社会教育を通じた持続的な地域コミュニティの基盤形成</a:t>
                      </a:r>
                      <a:endParaRPr kumimoji="1" lang="en-US" altLang="ja-JP" sz="1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・地域住民の自発的・主体的な学習活動や社会参加を促進するため、社会教育施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baseline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設等における学習機会等の提供や、ＮＰＯや大学、企業等の多様な主体と連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携・協力した地域活動を推進するなど、地域コミュニティの基盤を支える社会教育を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推進します。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6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○教育コミュニティづくりの推進</a:t>
                      </a:r>
                      <a:endParaRPr kumimoji="1" lang="en-US" altLang="ja-JP" sz="16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・地域全体で子どもたちの成長を支えることができるよう、地域学校協働活動や家庭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教育支援への地域人材の参画を促すとともに、学校・家庭・地域の連携・協働に</a:t>
                      </a:r>
                      <a:r>
                        <a:rPr kumimoji="1" lang="ja-JP" altLang="en-US" sz="1200" dirty="0" err="1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よ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る教育コミュニティづくりを充実させます。</a:t>
                      </a: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2803727429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127522" y="878138"/>
            <a:ext cx="789295" cy="369332"/>
          </a:xfrm>
          <a:prstGeom prst="rect">
            <a:avLst/>
          </a:prstGeom>
          <a:noFill/>
          <a:ln w="9525">
            <a:solidFill>
              <a:schemeClr val="tx1"/>
            </a:solidFill>
            <a:prstDash val="solid"/>
          </a:ln>
        </p:spPr>
        <p:txBody>
          <a:bodyPr wrap="square" lIns="29250" rIns="29250" rtlCol="0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方向性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27522" y="3312769"/>
            <a:ext cx="1032538" cy="369332"/>
          </a:xfrm>
          <a:prstGeom prst="rect">
            <a:avLst/>
          </a:prstGeom>
          <a:noFill/>
          <a:ln w="9525">
            <a:solidFill>
              <a:schemeClr val="tx1"/>
            </a:solidFill>
            <a:prstDash val="solid"/>
          </a:ln>
        </p:spPr>
        <p:txBody>
          <a:bodyPr wrap="square" lIns="29250" rIns="29250" rtlCol="0">
            <a:spAutoFit/>
          </a:bodyPr>
          <a:lstStyle/>
          <a:p>
            <a:pPr algn="ctr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重点取組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987188" y="893527"/>
            <a:ext cx="4010167" cy="338554"/>
          </a:xfrm>
          <a:prstGeom prst="rect">
            <a:avLst/>
          </a:prstGeom>
          <a:noFill/>
          <a:ln w="9525">
            <a:noFill/>
            <a:prstDash val="solid"/>
          </a:ln>
        </p:spPr>
        <p:txBody>
          <a:bodyPr wrap="square" lIns="29250" rIns="29250" rtlCol="0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基本方針４　多様な主体との協働　より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262417" y="3328158"/>
            <a:ext cx="7854287" cy="338554"/>
          </a:xfrm>
          <a:prstGeom prst="rect">
            <a:avLst/>
          </a:prstGeom>
          <a:noFill/>
          <a:ln w="9525">
            <a:noFill/>
            <a:prstDash val="solid"/>
          </a:ln>
        </p:spPr>
        <p:txBody>
          <a:bodyPr wrap="square" lIns="29250" rIns="29250" rtlCol="0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基本方針１　確かな学力の定着と学びの深化、基本方針４　多様な主体との協働　より</a:t>
            </a:r>
          </a:p>
        </p:txBody>
      </p:sp>
    </p:spTree>
    <p:extLst>
      <p:ext uri="{BB962C8B-B14F-4D97-AF65-F5344CB8AC3E}">
        <p14:creationId xmlns:p14="http://schemas.microsoft.com/office/powerpoint/2010/main" val="1843895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</TotalTime>
  <Words>449</Words>
  <Application>Microsoft Office PowerPoint</Application>
  <PresentationFormat>A4 210 x 297 mm</PresentationFormat>
  <Paragraphs>26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日高　啓志</dc:creator>
  <cp:lastModifiedBy>日高　啓志</cp:lastModifiedBy>
  <cp:revision>22</cp:revision>
  <cp:lastPrinted>2023-07-11T08:01:46Z</cp:lastPrinted>
  <dcterms:created xsi:type="dcterms:W3CDTF">2023-07-06T07:42:36Z</dcterms:created>
  <dcterms:modified xsi:type="dcterms:W3CDTF">2023-09-28T09:24:02Z</dcterms:modified>
</cp:coreProperties>
</file>