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2" r:id="rId5"/>
  </p:sldIdLst>
  <p:sldSz cx="12801600" cy="9601200" type="A3"/>
  <p:notesSz cx="6807200" cy="9939338"/>
  <p:defaultTextStyle>
    <a:defPPr>
      <a:defRPr lang="ja-JP"/>
    </a:defPPr>
    <a:lvl1pPr marL="0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1pPr>
    <a:lvl2pPr marL="587928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2pPr>
    <a:lvl3pPr marL="1175856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3pPr>
    <a:lvl4pPr marL="1763784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4pPr>
    <a:lvl5pPr marL="2351713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5pPr>
    <a:lvl6pPr marL="2939641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6pPr>
    <a:lvl7pPr marL="3527570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7pPr>
    <a:lvl8pPr marL="4115498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8pPr>
    <a:lvl9pPr marL="4703426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5" userDrawn="1">
          <p15:clr>
            <a:srgbClr val="A4A3A4"/>
          </p15:clr>
        </p15:guide>
        <p15:guide id="2" pos="40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44" autoAdjust="0"/>
    <p:restoredTop sz="94571" autoAdjust="0"/>
  </p:normalViewPr>
  <p:slideViewPr>
    <p:cSldViewPr>
      <p:cViewPr varScale="1">
        <p:scale>
          <a:sx n="50" d="100"/>
          <a:sy n="50" d="100"/>
        </p:scale>
        <p:origin x="1758" y="54"/>
      </p:cViewPr>
      <p:guideLst>
        <p:guide orient="horz" pos="3025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20" cy="498720"/>
          </a:xfrm>
          <a:prstGeom prst="rect">
            <a:avLst/>
          </a:prstGeom>
        </p:spPr>
        <p:txBody>
          <a:bodyPr vert="horz" lIns="91833" tIns="45917" rIns="91833" bIns="459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83" y="0"/>
            <a:ext cx="2949520" cy="498720"/>
          </a:xfrm>
          <a:prstGeom prst="rect">
            <a:avLst/>
          </a:prstGeom>
        </p:spPr>
        <p:txBody>
          <a:bodyPr vert="horz" lIns="91833" tIns="45917" rIns="91833" bIns="45917" rtlCol="0"/>
          <a:lstStyle>
            <a:lvl1pPr algn="r">
              <a:defRPr sz="1200"/>
            </a:lvl1pPr>
          </a:lstStyle>
          <a:p>
            <a:fld id="{BBAAA7D6-204A-45C2-AFFD-FB36A2581CF1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19"/>
            <a:ext cx="2949520" cy="498719"/>
          </a:xfrm>
          <a:prstGeom prst="rect">
            <a:avLst/>
          </a:prstGeom>
        </p:spPr>
        <p:txBody>
          <a:bodyPr vert="horz" lIns="91833" tIns="45917" rIns="91833" bIns="459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83" y="9440619"/>
            <a:ext cx="2949520" cy="498719"/>
          </a:xfrm>
          <a:prstGeom prst="rect">
            <a:avLst/>
          </a:prstGeom>
        </p:spPr>
        <p:txBody>
          <a:bodyPr vert="horz" lIns="91833" tIns="45917" rIns="91833" bIns="45917" rtlCol="0" anchor="b"/>
          <a:lstStyle>
            <a:lvl1pPr algn="r">
              <a:defRPr sz="1200"/>
            </a:lvl1pPr>
          </a:lstStyle>
          <a:p>
            <a:fld id="{37E9751E-5FE6-46A4-B32D-5C07E755F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365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678" cy="497461"/>
          </a:xfrm>
          <a:prstGeom prst="rect">
            <a:avLst/>
          </a:prstGeom>
        </p:spPr>
        <p:txBody>
          <a:bodyPr vert="horz" lIns="62974" tIns="31487" rIns="62974" bIns="3148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51" y="3"/>
            <a:ext cx="2950765" cy="497461"/>
          </a:xfrm>
          <a:prstGeom prst="rect">
            <a:avLst/>
          </a:prstGeom>
        </p:spPr>
        <p:txBody>
          <a:bodyPr vert="horz" lIns="62974" tIns="31487" rIns="62974" bIns="31487" rtlCol="0"/>
          <a:lstStyle>
            <a:lvl1pPr algn="r">
              <a:defRPr sz="800"/>
            </a:lvl1pPr>
          </a:lstStyle>
          <a:p>
            <a:fld id="{A4B523FA-8E08-4675-A069-8610314381EF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74" tIns="31487" rIns="62974" bIns="3148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2" y="4720940"/>
            <a:ext cx="5445978" cy="4472757"/>
          </a:xfrm>
          <a:prstGeom prst="rect">
            <a:avLst/>
          </a:prstGeom>
        </p:spPr>
        <p:txBody>
          <a:bodyPr vert="horz" lIns="62974" tIns="31487" rIns="62974" bIns="3148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780"/>
            <a:ext cx="2949678" cy="496363"/>
          </a:xfrm>
          <a:prstGeom prst="rect">
            <a:avLst/>
          </a:prstGeom>
        </p:spPr>
        <p:txBody>
          <a:bodyPr vert="horz" lIns="62974" tIns="31487" rIns="62974" bIns="3148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51" y="9440780"/>
            <a:ext cx="2950765" cy="496363"/>
          </a:xfrm>
          <a:prstGeom prst="rect">
            <a:avLst/>
          </a:prstGeom>
        </p:spPr>
        <p:txBody>
          <a:bodyPr vert="horz" lIns="62974" tIns="31487" rIns="62974" bIns="31487" rtlCol="0" anchor="b"/>
          <a:lstStyle>
            <a:lvl1pPr algn="r">
              <a:defRPr sz="800"/>
            </a:lvl1pPr>
          </a:lstStyle>
          <a:p>
            <a:fld id="{43896A9C-3010-4DDA-975B-1F171456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941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27649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855298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282946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710594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138244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565892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2993540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421189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96A9C-3010-4DDA-975B-1F171456ED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701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3" y="2982603"/>
            <a:ext cx="10881361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9" y="5440689"/>
            <a:ext cx="8961121" cy="24536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4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9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4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9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24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89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54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19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35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85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74" y="384503"/>
            <a:ext cx="2880361" cy="819213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1" y="384503"/>
            <a:ext cx="8427720" cy="819213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70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3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46" y="6169674"/>
            <a:ext cx="10881361" cy="1906904"/>
          </a:xfrm>
        </p:spPr>
        <p:txBody>
          <a:bodyPr anchor="t"/>
          <a:lstStyle>
            <a:lvl1pPr algn="l">
              <a:defRPr sz="4901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46" y="4069407"/>
            <a:ext cx="10881361" cy="2100263"/>
          </a:xfrm>
        </p:spPr>
        <p:txBody>
          <a:bodyPr anchor="b"/>
          <a:lstStyle>
            <a:lvl1pPr marL="0" indent="0">
              <a:buNone/>
              <a:defRPr sz="2402">
                <a:solidFill>
                  <a:schemeClr val="tx1">
                    <a:tint val="75000"/>
                  </a:schemeClr>
                </a:solidFill>
              </a:defRPr>
            </a:lvl1pPr>
            <a:lvl2pPr marL="564940" indent="0">
              <a:buNone/>
              <a:defRPr sz="2114">
                <a:solidFill>
                  <a:schemeClr val="tx1">
                    <a:tint val="75000"/>
                  </a:schemeClr>
                </a:solidFill>
              </a:defRPr>
            </a:lvl2pPr>
            <a:lvl3pPr marL="1129880" indent="0">
              <a:buNone/>
              <a:defRPr sz="1730">
                <a:solidFill>
                  <a:schemeClr val="tx1">
                    <a:tint val="75000"/>
                  </a:schemeClr>
                </a:solidFill>
              </a:defRPr>
            </a:lvl3pPr>
            <a:lvl4pPr marL="1694820" indent="0">
              <a:buNone/>
              <a:defRPr sz="1634">
                <a:solidFill>
                  <a:schemeClr val="tx1">
                    <a:tint val="75000"/>
                  </a:schemeClr>
                </a:solidFill>
              </a:defRPr>
            </a:lvl4pPr>
            <a:lvl5pPr marL="2259761" indent="0">
              <a:buNone/>
              <a:defRPr sz="1634">
                <a:solidFill>
                  <a:schemeClr val="tx1">
                    <a:tint val="75000"/>
                  </a:schemeClr>
                </a:solidFill>
              </a:defRPr>
            </a:lvl5pPr>
            <a:lvl6pPr marL="2824701" indent="0">
              <a:buNone/>
              <a:defRPr sz="1634">
                <a:solidFill>
                  <a:schemeClr val="tx1">
                    <a:tint val="75000"/>
                  </a:schemeClr>
                </a:solidFill>
              </a:defRPr>
            </a:lvl6pPr>
            <a:lvl7pPr marL="3389642" indent="0">
              <a:buNone/>
              <a:defRPr sz="1634">
                <a:solidFill>
                  <a:schemeClr val="tx1">
                    <a:tint val="75000"/>
                  </a:schemeClr>
                </a:solidFill>
              </a:defRPr>
            </a:lvl7pPr>
            <a:lvl8pPr marL="3954582" indent="0">
              <a:buNone/>
              <a:defRPr sz="1634">
                <a:solidFill>
                  <a:schemeClr val="tx1">
                    <a:tint val="75000"/>
                  </a:schemeClr>
                </a:solidFill>
              </a:defRPr>
            </a:lvl8pPr>
            <a:lvl9pPr marL="4519522" indent="0">
              <a:buNone/>
              <a:defRPr sz="16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48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4" y="2240290"/>
            <a:ext cx="5654040" cy="6336348"/>
          </a:xfrm>
        </p:spPr>
        <p:txBody>
          <a:bodyPr/>
          <a:lstStyle>
            <a:lvl1pPr>
              <a:defRPr sz="3459"/>
            </a:lvl1pPr>
            <a:lvl2pPr>
              <a:defRPr sz="2979"/>
            </a:lvl2pPr>
            <a:lvl3pPr>
              <a:defRPr sz="2402"/>
            </a:lvl3pPr>
            <a:lvl4pPr>
              <a:defRPr sz="2114"/>
            </a:lvl4pPr>
            <a:lvl5pPr>
              <a:defRPr sz="2114"/>
            </a:lvl5pPr>
            <a:lvl6pPr>
              <a:defRPr sz="2114"/>
            </a:lvl6pPr>
            <a:lvl7pPr>
              <a:defRPr sz="2114"/>
            </a:lvl7pPr>
            <a:lvl8pPr>
              <a:defRPr sz="2114"/>
            </a:lvl8pPr>
            <a:lvl9pPr>
              <a:defRPr sz="211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9" y="2240290"/>
            <a:ext cx="5654040" cy="6336348"/>
          </a:xfrm>
        </p:spPr>
        <p:txBody>
          <a:bodyPr/>
          <a:lstStyle>
            <a:lvl1pPr>
              <a:defRPr sz="3459"/>
            </a:lvl1pPr>
            <a:lvl2pPr>
              <a:defRPr sz="2979"/>
            </a:lvl2pPr>
            <a:lvl3pPr>
              <a:defRPr sz="2402"/>
            </a:lvl3pPr>
            <a:lvl4pPr>
              <a:defRPr sz="2114"/>
            </a:lvl4pPr>
            <a:lvl5pPr>
              <a:defRPr sz="2114"/>
            </a:lvl5pPr>
            <a:lvl6pPr>
              <a:defRPr sz="2114"/>
            </a:lvl6pPr>
            <a:lvl7pPr>
              <a:defRPr sz="2114"/>
            </a:lvl7pPr>
            <a:lvl8pPr>
              <a:defRPr sz="2114"/>
            </a:lvl8pPr>
            <a:lvl9pPr>
              <a:defRPr sz="211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363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1" y="2149162"/>
            <a:ext cx="5656264" cy="895666"/>
          </a:xfrm>
        </p:spPr>
        <p:txBody>
          <a:bodyPr anchor="b"/>
          <a:lstStyle>
            <a:lvl1pPr marL="0" indent="0">
              <a:buNone/>
              <a:defRPr sz="2979" b="1"/>
            </a:lvl1pPr>
            <a:lvl2pPr marL="564940" indent="0">
              <a:buNone/>
              <a:defRPr sz="2402" b="1"/>
            </a:lvl2pPr>
            <a:lvl3pPr marL="1129880" indent="0">
              <a:buNone/>
              <a:defRPr sz="2114" b="1"/>
            </a:lvl3pPr>
            <a:lvl4pPr marL="1694820" indent="0">
              <a:buNone/>
              <a:defRPr sz="1730" b="1"/>
            </a:lvl4pPr>
            <a:lvl5pPr marL="2259761" indent="0">
              <a:buNone/>
              <a:defRPr sz="1730" b="1"/>
            </a:lvl5pPr>
            <a:lvl6pPr marL="2824701" indent="0">
              <a:buNone/>
              <a:defRPr sz="1730" b="1"/>
            </a:lvl6pPr>
            <a:lvl7pPr marL="3389642" indent="0">
              <a:buNone/>
              <a:defRPr sz="1730" b="1"/>
            </a:lvl7pPr>
            <a:lvl8pPr marL="3954582" indent="0">
              <a:buNone/>
              <a:defRPr sz="1730" b="1"/>
            </a:lvl8pPr>
            <a:lvl9pPr marL="4519522" indent="0">
              <a:buNone/>
              <a:defRPr sz="173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1" y="3044834"/>
            <a:ext cx="5656264" cy="5531803"/>
          </a:xfrm>
        </p:spPr>
        <p:txBody>
          <a:bodyPr/>
          <a:lstStyle>
            <a:lvl1pPr>
              <a:defRPr sz="2979"/>
            </a:lvl1pPr>
            <a:lvl2pPr>
              <a:defRPr sz="2402"/>
            </a:lvl2pPr>
            <a:lvl3pPr>
              <a:defRPr sz="2114"/>
            </a:lvl3pPr>
            <a:lvl4pPr>
              <a:defRPr sz="1730"/>
            </a:lvl4pPr>
            <a:lvl5pPr>
              <a:defRPr sz="1730"/>
            </a:lvl5pPr>
            <a:lvl6pPr>
              <a:defRPr sz="1730"/>
            </a:lvl6pPr>
            <a:lvl7pPr>
              <a:defRPr sz="1730"/>
            </a:lvl7pPr>
            <a:lvl8pPr>
              <a:defRPr sz="1730"/>
            </a:lvl8pPr>
            <a:lvl9pPr>
              <a:defRPr sz="173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8" y="2149162"/>
            <a:ext cx="5658484" cy="895666"/>
          </a:xfrm>
        </p:spPr>
        <p:txBody>
          <a:bodyPr anchor="b"/>
          <a:lstStyle>
            <a:lvl1pPr marL="0" indent="0">
              <a:buNone/>
              <a:defRPr sz="2979" b="1"/>
            </a:lvl1pPr>
            <a:lvl2pPr marL="564940" indent="0">
              <a:buNone/>
              <a:defRPr sz="2402" b="1"/>
            </a:lvl2pPr>
            <a:lvl3pPr marL="1129880" indent="0">
              <a:buNone/>
              <a:defRPr sz="2114" b="1"/>
            </a:lvl3pPr>
            <a:lvl4pPr marL="1694820" indent="0">
              <a:buNone/>
              <a:defRPr sz="1730" b="1"/>
            </a:lvl4pPr>
            <a:lvl5pPr marL="2259761" indent="0">
              <a:buNone/>
              <a:defRPr sz="1730" b="1"/>
            </a:lvl5pPr>
            <a:lvl6pPr marL="2824701" indent="0">
              <a:buNone/>
              <a:defRPr sz="1730" b="1"/>
            </a:lvl6pPr>
            <a:lvl7pPr marL="3389642" indent="0">
              <a:buNone/>
              <a:defRPr sz="1730" b="1"/>
            </a:lvl7pPr>
            <a:lvl8pPr marL="3954582" indent="0">
              <a:buNone/>
              <a:defRPr sz="1730" b="1"/>
            </a:lvl8pPr>
            <a:lvl9pPr marL="4519522" indent="0">
              <a:buNone/>
              <a:defRPr sz="173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8" y="3044834"/>
            <a:ext cx="5658484" cy="5531803"/>
          </a:xfrm>
        </p:spPr>
        <p:txBody>
          <a:bodyPr/>
          <a:lstStyle>
            <a:lvl1pPr>
              <a:defRPr sz="2979"/>
            </a:lvl1pPr>
            <a:lvl2pPr>
              <a:defRPr sz="2402"/>
            </a:lvl2pPr>
            <a:lvl3pPr>
              <a:defRPr sz="2114"/>
            </a:lvl3pPr>
            <a:lvl4pPr>
              <a:defRPr sz="1730"/>
            </a:lvl4pPr>
            <a:lvl5pPr>
              <a:defRPr sz="1730"/>
            </a:lvl5pPr>
            <a:lvl6pPr>
              <a:defRPr sz="1730"/>
            </a:lvl6pPr>
            <a:lvl7pPr>
              <a:defRPr sz="1730"/>
            </a:lvl7pPr>
            <a:lvl8pPr>
              <a:defRPr sz="1730"/>
            </a:lvl8pPr>
            <a:lvl9pPr>
              <a:defRPr sz="173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86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9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35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93" y="382278"/>
            <a:ext cx="4211639" cy="1626869"/>
          </a:xfrm>
        </p:spPr>
        <p:txBody>
          <a:bodyPr anchor="b"/>
          <a:lstStyle>
            <a:lvl1pPr algn="l">
              <a:defRPr sz="2402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84" y="382278"/>
            <a:ext cx="7156450" cy="8194358"/>
          </a:xfrm>
        </p:spPr>
        <p:txBody>
          <a:bodyPr/>
          <a:lstStyle>
            <a:lvl1pPr>
              <a:defRPr sz="3940"/>
            </a:lvl1pPr>
            <a:lvl2pPr>
              <a:defRPr sz="3459"/>
            </a:lvl2pPr>
            <a:lvl3pPr>
              <a:defRPr sz="2979"/>
            </a:lvl3pPr>
            <a:lvl4pPr>
              <a:defRPr sz="2402"/>
            </a:lvl4pPr>
            <a:lvl5pPr>
              <a:defRPr sz="2402"/>
            </a:lvl5pPr>
            <a:lvl6pPr>
              <a:defRPr sz="2402"/>
            </a:lvl6pPr>
            <a:lvl7pPr>
              <a:defRPr sz="2402"/>
            </a:lvl7pPr>
            <a:lvl8pPr>
              <a:defRPr sz="2402"/>
            </a:lvl8pPr>
            <a:lvl9pPr>
              <a:defRPr sz="240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93" y="2009145"/>
            <a:ext cx="4211639" cy="6567488"/>
          </a:xfrm>
        </p:spPr>
        <p:txBody>
          <a:bodyPr/>
          <a:lstStyle>
            <a:lvl1pPr marL="0" indent="0">
              <a:buNone/>
              <a:defRPr sz="1634"/>
            </a:lvl1pPr>
            <a:lvl2pPr marL="564940" indent="0">
              <a:buNone/>
              <a:defRPr sz="1441"/>
            </a:lvl2pPr>
            <a:lvl3pPr marL="1129880" indent="0">
              <a:buNone/>
              <a:defRPr sz="1249"/>
            </a:lvl3pPr>
            <a:lvl4pPr marL="1694820" indent="0">
              <a:buNone/>
              <a:defRPr sz="1153"/>
            </a:lvl4pPr>
            <a:lvl5pPr marL="2259761" indent="0">
              <a:buNone/>
              <a:defRPr sz="1153"/>
            </a:lvl5pPr>
            <a:lvl6pPr marL="2824701" indent="0">
              <a:buNone/>
              <a:defRPr sz="1153"/>
            </a:lvl6pPr>
            <a:lvl7pPr marL="3389642" indent="0">
              <a:buNone/>
              <a:defRPr sz="1153"/>
            </a:lvl7pPr>
            <a:lvl8pPr marL="3954582" indent="0">
              <a:buNone/>
              <a:defRPr sz="1153"/>
            </a:lvl8pPr>
            <a:lvl9pPr marL="4519522" indent="0">
              <a:buNone/>
              <a:defRPr sz="115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58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14" y="6720847"/>
            <a:ext cx="7680960" cy="793434"/>
          </a:xfrm>
        </p:spPr>
        <p:txBody>
          <a:bodyPr anchor="b"/>
          <a:lstStyle>
            <a:lvl1pPr algn="l">
              <a:defRPr sz="2402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14" y="857890"/>
            <a:ext cx="7680960" cy="5760720"/>
          </a:xfrm>
        </p:spPr>
        <p:txBody>
          <a:bodyPr/>
          <a:lstStyle>
            <a:lvl1pPr marL="0" indent="0">
              <a:buNone/>
              <a:defRPr sz="3940"/>
            </a:lvl1pPr>
            <a:lvl2pPr marL="564940" indent="0">
              <a:buNone/>
              <a:defRPr sz="3459"/>
            </a:lvl2pPr>
            <a:lvl3pPr marL="1129880" indent="0">
              <a:buNone/>
              <a:defRPr sz="2979"/>
            </a:lvl3pPr>
            <a:lvl4pPr marL="1694820" indent="0">
              <a:buNone/>
              <a:defRPr sz="2402"/>
            </a:lvl4pPr>
            <a:lvl5pPr marL="2259761" indent="0">
              <a:buNone/>
              <a:defRPr sz="2402"/>
            </a:lvl5pPr>
            <a:lvl6pPr marL="2824701" indent="0">
              <a:buNone/>
              <a:defRPr sz="2402"/>
            </a:lvl6pPr>
            <a:lvl7pPr marL="3389642" indent="0">
              <a:buNone/>
              <a:defRPr sz="2402"/>
            </a:lvl7pPr>
            <a:lvl8pPr marL="3954582" indent="0">
              <a:buNone/>
              <a:defRPr sz="2402"/>
            </a:lvl8pPr>
            <a:lvl9pPr marL="4519522" indent="0">
              <a:buNone/>
              <a:defRPr sz="2402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14" y="7514280"/>
            <a:ext cx="7680960" cy="1126807"/>
          </a:xfrm>
        </p:spPr>
        <p:txBody>
          <a:bodyPr/>
          <a:lstStyle>
            <a:lvl1pPr marL="0" indent="0">
              <a:buNone/>
              <a:defRPr sz="1634"/>
            </a:lvl1pPr>
            <a:lvl2pPr marL="564940" indent="0">
              <a:buNone/>
              <a:defRPr sz="1441"/>
            </a:lvl2pPr>
            <a:lvl3pPr marL="1129880" indent="0">
              <a:buNone/>
              <a:defRPr sz="1249"/>
            </a:lvl3pPr>
            <a:lvl4pPr marL="1694820" indent="0">
              <a:buNone/>
              <a:defRPr sz="1153"/>
            </a:lvl4pPr>
            <a:lvl5pPr marL="2259761" indent="0">
              <a:buNone/>
              <a:defRPr sz="1153"/>
            </a:lvl5pPr>
            <a:lvl6pPr marL="2824701" indent="0">
              <a:buNone/>
              <a:defRPr sz="1153"/>
            </a:lvl6pPr>
            <a:lvl7pPr marL="3389642" indent="0">
              <a:buNone/>
              <a:defRPr sz="1153"/>
            </a:lvl7pPr>
            <a:lvl8pPr marL="3954582" indent="0">
              <a:buNone/>
              <a:defRPr sz="1153"/>
            </a:lvl8pPr>
            <a:lvl9pPr marL="4519522" indent="0">
              <a:buNone/>
              <a:defRPr sz="115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41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92" y="384498"/>
            <a:ext cx="11521441" cy="1600199"/>
          </a:xfrm>
          <a:prstGeom prst="rect">
            <a:avLst/>
          </a:prstGeom>
        </p:spPr>
        <p:txBody>
          <a:bodyPr vert="horz" lIns="117584" tIns="58793" rIns="117584" bIns="5879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92" y="2240290"/>
            <a:ext cx="11521441" cy="6336348"/>
          </a:xfrm>
          <a:prstGeom prst="rect">
            <a:avLst/>
          </a:prstGeom>
        </p:spPr>
        <p:txBody>
          <a:bodyPr vert="horz" lIns="117584" tIns="58793" rIns="117584" bIns="5879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91" y="8898899"/>
            <a:ext cx="2987040" cy="511174"/>
          </a:xfrm>
          <a:prstGeom prst="rect">
            <a:avLst/>
          </a:prstGeom>
        </p:spPr>
        <p:txBody>
          <a:bodyPr vert="horz" lIns="117584" tIns="58793" rIns="117584" bIns="58793" rtlCol="0" anchor="ctr"/>
          <a:lstStyle>
            <a:lvl1pPr algn="l">
              <a:defRPr sz="14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9E0C8-5C0A-4849-8DAC-2857D8F2FBF6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1" y="8898899"/>
            <a:ext cx="4053841" cy="511174"/>
          </a:xfrm>
          <a:prstGeom prst="rect">
            <a:avLst/>
          </a:prstGeom>
        </p:spPr>
        <p:txBody>
          <a:bodyPr vert="horz" lIns="117584" tIns="58793" rIns="117584" bIns="58793" rtlCol="0" anchor="ctr"/>
          <a:lstStyle>
            <a:lvl1pPr algn="ctr">
              <a:defRPr sz="14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92" y="8898899"/>
            <a:ext cx="2987040" cy="511174"/>
          </a:xfrm>
          <a:prstGeom prst="rect">
            <a:avLst/>
          </a:prstGeom>
        </p:spPr>
        <p:txBody>
          <a:bodyPr vert="horz" lIns="117584" tIns="58793" rIns="117584" bIns="58793" rtlCol="0" anchor="ctr"/>
          <a:lstStyle>
            <a:lvl1pPr algn="r">
              <a:defRPr sz="14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7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29880" rtl="0" eaLnBrk="1" latinLnBrk="0" hangingPunct="1">
        <a:spcBef>
          <a:spcPct val="0"/>
        </a:spcBef>
        <a:buNone/>
        <a:defRPr kumimoji="1" sz="53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3705" indent="-423705" algn="l" defTabSz="11298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8028" indent="-353088" algn="l" defTabSz="11298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459" kern="1200">
          <a:solidFill>
            <a:schemeClr val="tx1"/>
          </a:solidFill>
          <a:latin typeface="+mn-lt"/>
          <a:ea typeface="+mn-ea"/>
          <a:cs typeface="+mn-cs"/>
        </a:defRPr>
      </a:lvl2pPr>
      <a:lvl3pPr marL="1412351" indent="-282470" algn="l" defTabSz="11298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79" kern="1200">
          <a:solidFill>
            <a:schemeClr val="tx1"/>
          </a:solidFill>
          <a:latin typeface="+mn-lt"/>
          <a:ea typeface="+mn-ea"/>
          <a:cs typeface="+mn-cs"/>
        </a:defRPr>
      </a:lvl3pPr>
      <a:lvl4pPr marL="1977289" indent="-282470" algn="l" defTabSz="11298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4pPr>
      <a:lvl5pPr marL="2542231" indent="-282470" algn="l" defTabSz="112988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5pPr>
      <a:lvl6pPr marL="3107172" indent="-282470" algn="l" defTabSz="11298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6pPr>
      <a:lvl7pPr marL="3672112" indent="-282470" algn="l" defTabSz="11298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7pPr>
      <a:lvl8pPr marL="4237051" indent="-282470" algn="l" defTabSz="11298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8pPr>
      <a:lvl9pPr marL="4801992" indent="-282470" algn="l" defTabSz="11298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9880" rtl="0" eaLnBrk="1" latinLnBrk="0" hangingPunct="1">
        <a:defRPr kumimoji="1" sz="2114" kern="1200">
          <a:solidFill>
            <a:schemeClr val="tx1"/>
          </a:solidFill>
          <a:latin typeface="+mn-lt"/>
          <a:ea typeface="+mn-ea"/>
          <a:cs typeface="+mn-cs"/>
        </a:defRPr>
      </a:lvl1pPr>
      <a:lvl2pPr marL="564940" algn="l" defTabSz="1129880" rtl="0" eaLnBrk="1" latinLnBrk="0" hangingPunct="1">
        <a:defRPr kumimoji="1" sz="2114" kern="1200">
          <a:solidFill>
            <a:schemeClr val="tx1"/>
          </a:solidFill>
          <a:latin typeface="+mn-lt"/>
          <a:ea typeface="+mn-ea"/>
          <a:cs typeface="+mn-cs"/>
        </a:defRPr>
      </a:lvl2pPr>
      <a:lvl3pPr marL="1129880" algn="l" defTabSz="1129880" rtl="0" eaLnBrk="1" latinLnBrk="0" hangingPunct="1">
        <a:defRPr kumimoji="1" sz="2114" kern="1200">
          <a:solidFill>
            <a:schemeClr val="tx1"/>
          </a:solidFill>
          <a:latin typeface="+mn-lt"/>
          <a:ea typeface="+mn-ea"/>
          <a:cs typeface="+mn-cs"/>
        </a:defRPr>
      </a:lvl3pPr>
      <a:lvl4pPr marL="1694820" algn="l" defTabSz="1129880" rtl="0" eaLnBrk="1" latinLnBrk="0" hangingPunct="1">
        <a:defRPr kumimoji="1" sz="2114" kern="1200">
          <a:solidFill>
            <a:schemeClr val="tx1"/>
          </a:solidFill>
          <a:latin typeface="+mn-lt"/>
          <a:ea typeface="+mn-ea"/>
          <a:cs typeface="+mn-cs"/>
        </a:defRPr>
      </a:lvl4pPr>
      <a:lvl5pPr marL="2259761" algn="l" defTabSz="1129880" rtl="0" eaLnBrk="1" latinLnBrk="0" hangingPunct="1">
        <a:defRPr kumimoji="1" sz="2114" kern="1200">
          <a:solidFill>
            <a:schemeClr val="tx1"/>
          </a:solidFill>
          <a:latin typeface="+mn-lt"/>
          <a:ea typeface="+mn-ea"/>
          <a:cs typeface="+mn-cs"/>
        </a:defRPr>
      </a:lvl5pPr>
      <a:lvl6pPr marL="2824701" algn="l" defTabSz="1129880" rtl="0" eaLnBrk="1" latinLnBrk="0" hangingPunct="1">
        <a:defRPr kumimoji="1" sz="2114" kern="1200">
          <a:solidFill>
            <a:schemeClr val="tx1"/>
          </a:solidFill>
          <a:latin typeface="+mn-lt"/>
          <a:ea typeface="+mn-ea"/>
          <a:cs typeface="+mn-cs"/>
        </a:defRPr>
      </a:lvl6pPr>
      <a:lvl7pPr marL="3389642" algn="l" defTabSz="1129880" rtl="0" eaLnBrk="1" latinLnBrk="0" hangingPunct="1">
        <a:defRPr kumimoji="1" sz="2114" kern="1200">
          <a:solidFill>
            <a:schemeClr val="tx1"/>
          </a:solidFill>
          <a:latin typeface="+mn-lt"/>
          <a:ea typeface="+mn-ea"/>
          <a:cs typeface="+mn-cs"/>
        </a:defRPr>
      </a:lvl7pPr>
      <a:lvl8pPr marL="3954582" algn="l" defTabSz="1129880" rtl="0" eaLnBrk="1" latinLnBrk="0" hangingPunct="1">
        <a:defRPr kumimoji="1" sz="2114" kern="1200">
          <a:solidFill>
            <a:schemeClr val="tx1"/>
          </a:solidFill>
          <a:latin typeface="+mn-lt"/>
          <a:ea typeface="+mn-ea"/>
          <a:cs typeface="+mn-cs"/>
        </a:defRPr>
      </a:lvl8pPr>
      <a:lvl9pPr marL="4519522" algn="l" defTabSz="1129880" rtl="0" eaLnBrk="1" latinLnBrk="0" hangingPunct="1">
        <a:defRPr kumimoji="1" sz="21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394197"/>
              </p:ext>
            </p:extLst>
          </p:nvPr>
        </p:nvGraphicFramePr>
        <p:xfrm>
          <a:off x="200147" y="1203930"/>
          <a:ext cx="5964872" cy="818123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03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1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212">
                  <a:extLst>
                    <a:ext uri="{9D8B030D-6E8A-4147-A177-3AD203B41FA5}">
                      <a16:colId xmlns:a16="http://schemas.microsoft.com/office/drawing/2014/main" val="390582133"/>
                    </a:ext>
                  </a:extLst>
                </a:gridCol>
                <a:gridCol w="690274">
                  <a:extLst>
                    <a:ext uri="{9D8B030D-6E8A-4147-A177-3AD203B41FA5}">
                      <a16:colId xmlns:a16="http://schemas.microsoft.com/office/drawing/2014/main" val="1587152517"/>
                    </a:ext>
                  </a:extLst>
                </a:gridCol>
                <a:gridCol w="4121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7041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章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中項目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細項目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042">
                <a:tc rowSpan="5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地域福祉の理念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vert="eaVert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 はじめに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これまでの取組みや新たな地域課題への対応等を踏まえ、計画策定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 地域共生と府の方向性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地域共生社会の実現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 地域福祉とは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地域福祉の定義 等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spc="-6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　原則</a:t>
                      </a: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①人権尊重と住民主体 ②ソーシャル・インクルージョン ③ノーマライゼーション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224350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spc="-6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 各主体の役割</a:t>
                      </a: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市町村、民間団体、地域住民、大阪府　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042">
                <a:tc rowSpan="5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計画策定に向けて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vert="eaVert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 策定 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の趣旨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 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環境変化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①人口構造の変化</a:t>
                      </a:r>
                      <a:r>
                        <a:rPr kumimoji="1" lang="ja-JP" altLang="en-US" sz="7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②雇用情勢の影響 ③災害 ④社会福祉法改正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基本視点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縦割りの解消と分野連携、地域づくりの推進 等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 位置づけ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社会福祉法</a:t>
                      </a: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§108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に基づく計画、各福祉計画との連携 等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 ビジョン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誰もが困ったときに身近なところで支援を受けられる地域社会 等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46865" marB="46865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46865" marB="46865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 期間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計画期間（</a:t>
                      </a: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R1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５年度）、中間年（</a:t>
                      </a: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R3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）に点検・見直し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264">
                <a:tc rowSpan="19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地域福祉の推進方策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vert="eaVert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１方向性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５つの方向性の提示</a:t>
                      </a:r>
                      <a:endParaRPr kumimoji="1" lang="en-US" altLang="ja-JP" sz="7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693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18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 具体的施策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vert="eaVert" anchor="ctr">
                    <a:solidFill>
                      <a:schemeClr val="bg1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  <a:buAutoNum type="arabicParenBoth"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地域福祉の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セーフティネット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の拡充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  <a:buAutoNum type="arabicParenBoth"/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①地域福祉のコーディネーターの協働</a:t>
                      </a:r>
                      <a:r>
                        <a:rPr kumimoji="1" lang="en-US" altLang="ja-JP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CSW</a:t>
                      </a: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の配置促進、地域福祉のコーディネーターの協働体制づくり 等）</a:t>
                      </a:r>
                      <a:endParaRPr kumimoji="1" lang="en-US" altLang="ja-JP" sz="7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693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②生活困窮者支援、ひきこもり・自殺対策等（任意事業の取組促進、相談機能やネットワーク充実 等）</a:t>
                      </a:r>
                      <a:endParaRPr kumimoji="1" lang="en-US" altLang="ja-JP" sz="7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③災害時等における避難行動要支援者への支援体制</a:t>
                      </a:r>
                      <a:endParaRPr kumimoji="1" lang="en-US" altLang="ja-JP" sz="7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（避難行動支援体制の充実、</a:t>
                      </a:r>
                      <a:r>
                        <a:rPr kumimoji="1" lang="en-US" altLang="ja-JP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DWAT</a:t>
                      </a: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の設置、社福法人等の災害対策　等）</a:t>
                      </a:r>
                      <a:endParaRPr kumimoji="1" lang="en-US" altLang="ja-JP" sz="7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 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権利擁護の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推進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①地域における取組の推進（地域における理解促進、市町村への専門家派遣 等）</a:t>
                      </a:r>
                      <a:endParaRPr kumimoji="1" lang="en-US" altLang="ja-JP" sz="7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200731"/>
                  </a:ext>
                </a:extLst>
              </a:tr>
              <a:tr h="2226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②成年後見制度等の利用促進（地域連携ネットワーク構築、中核機関の設置 等）</a:t>
                      </a:r>
                      <a:endParaRPr kumimoji="1" lang="en-US" altLang="ja-JP" sz="7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370896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③消費者被害等の未然防止（見守り強化、消費者安全確保地域協議会の設置促進 等）</a:t>
                      </a:r>
                      <a:endParaRPr kumimoji="1" lang="en-US" altLang="ja-JP" sz="7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81389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(3) 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人づくり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①地域づくりにつながる人づくり（ボランティアコーディネーターの人材養成や設置支援 等）</a:t>
                      </a:r>
                      <a:endParaRPr kumimoji="1" lang="en-US" altLang="ja-JP" sz="7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②民生・児童委員が活動しやすい環境づくり（新たな担い手確保、研修の充実 等）</a:t>
                      </a:r>
                      <a:endParaRPr kumimoji="1" lang="en-US" altLang="ja-JP" sz="7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649935"/>
                  </a:ext>
                </a:extLst>
              </a:tr>
              <a:tr h="222693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57109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③介護・福祉人材の確保・育成</a:t>
                      </a: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介護職のイメージアップ、外国人介護人材の円滑な受入 等</a:t>
                      </a: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7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57109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④教育・保育人材の確保</a:t>
                      </a: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700" b="0" i="0" u="none" strike="noStrike" kern="1200" cap="none" spc="-1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潜在保育士への就職斡旋、保育の質の確保 等</a:t>
                      </a: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7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 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福祉基盤の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強化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①安全・安心な福祉のまちづくりの推進（居住支援、担当部局との庁内連携 等）</a:t>
                      </a: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65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②矯正施設退所予定者等への社会復帰支援　</a:t>
                      </a:r>
                      <a:endParaRPr kumimoji="1" lang="en-US" altLang="ja-JP" sz="7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（社会復帰や地域生活定着への協力促進、再犯防止の支援体制の構築</a:t>
                      </a:r>
                      <a:r>
                        <a:rPr kumimoji="1" lang="ja-JP" altLang="en-US" sz="700" b="0" u="none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等）</a:t>
                      </a:r>
                      <a:endParaRPr kumimoji="1" lang="ja-JP" altLang="en-US" sz="7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2693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③社会福祉協議会に対する活動支援（広域的・専門的な活動への助成、地域貢献委員会の設置促進 等）</a:t>
                      </a:r>
                      <a:endParaRPr kumimoji="1" lang="en-US" altLang="ja-JP" sz="7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④福祉基金の活用・推進（効果的・効率的な事業検討の推進 等）</a:t>
                      </a:r>
                      <a:endParaRPr kumimoji="1" lang="en-US" altLang="ja-JP" sz="7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289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⑤第三者評価等による福祉サービスの質の向上（評価の受審や第三者委員の設置の促進、スキルアップ　等）</a:t>
                      </a: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6527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⑥</a:t>
                      </a:r>
                      <a:r>
                        <a:rPr kumimoji="1" lang="ja-JP" altLang="en-US" sz="700" b="0" u="none" spc="-4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社会福祉法人及び福祉サービス事業者への適正な指導監査</a:t>
                      </a:r>
                      <a:r>
                        <a:rPr kumimoji="1" lang="en-US" altLang="ja-JP" sz="700" b="0" u="none" spc="-4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700" b="0" u="none" spc="-4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社会福祉法人等への適正な指導監査、市町村への助言  等</a:t>
                      </a: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700" b="0" u="none" spc="-4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40999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  <a:buNone/>
                      </a:pPr>
                      <a:r>
                        <a:rPr kumimoji="1" lang="en-US" altLang="ja-JP" sz="700" spc="-4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(5) </a:t>
                      </a:r>
                      <a:r>
                        <a:rPr kumimoji="1" lang="ja-JP" altLang="en-US" sz="700" spc="-4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市町村支援</a:t>
                      </a:r>
                      <a:endParaRPr kumimoji="1" lang="ja-JP" altLang="en-US" sz="700" spc="-4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  <a:buNone/>
                      </a:pPr>
                      <a:endParaRPr kumimoji="1" lang="ja-JP" altLang="en-US" sz="1000" spc="-4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①地域の実情に合わせた施策立案の支援（地域福祉・高齢者福祉交付金の効果的活用　等）</a:t>
                      </a:r>
                      <a:endParaRPr kumimoji="1" lang="ja-JP" altLang="en-US" sz="7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6042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②市町村地域福祉計画等の策定・改訂支援</a:t>
                      </a:r>
                      <a:endParaRPr kumimoji="1" lang="en-US" altLang="ja-JP" sz="700" b="0" u="none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321877"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spc="-13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計画推進</a:t>
                      </a:r>
                      <a:endParaRPr kumimoji="1" lang="ja-JP" altLang="en-US" sz="700" spc="-13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 推進体制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2699" marR="92699" marT="43546" marB="43546" anchor="ctr">
                    <a:lnBlToT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関係機関の連携によるオール大阪体制</a:t>
                      </a:r>
                      <a:endParaRPr kumimoji="1" lang="ja-JP" altLang="en-US" sz="7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321877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 進行管理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2699" marR="92699" marT="43546" marB="43546" anchor="ctr"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毎年、取組状況を管理、審議会へ報告、府</a:t>
                      </a: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HP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へ公表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810238"/>
              </p:ext>
            </p:extLst>
          </p:nvPr>
        </p:nvGraphicFramePr>
        <p:xfrm>
          <a:off x="6262461" y="1123372"/>
          <a:ext cx="6468880" cy="826799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1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990">
                  <a:extLst>
                    <a:ext uri="{9D8B030D-6E8A-4147-A177-3AD203B41FA5}">
                      <a16:colId xmlns:a16="http://schemas.microsoft.com/office/drawing/2014/main" val="2480021368"/>
                    </a:ext>
                  </a:extLst>
                </a:gridCol>
                <a:gridCol w="374910">
                  <a:extLst>
                    <a:ext uri="{9D8B030D-6E8A-4147-A177-3AD203B41FA5}">
                      <a16:colId xmlns:a16="http://schemas.microsoft.com/office/drawing/2014/main" val="464708449"/>
                    </a:ext>
                  </a:extLst>
                </a:gridCol>
                <a:gridCol w="851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12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704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章</a:t>
                      </a:r>
                      <a:endParaRPr kumimoji="1" lang="ja-JP" altLang="en-US" sz="7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</a:t>
                      </a:r>
                      <a:endParaRPr kumimoji="1" lang="en-US" altLang="ja-JP" sz="7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</a:t>
                      </a:r>
                      <a:endParaRPr kumimoji="1" lang="ja-JP" altLang="en-US" sz="7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</a:t>
                      </a:r>
                      <a:endParaRPr kumimoji="1" lang="en-US" altLang="ja-JP" sz="7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</a:t>
                      </a:r>
                      <a:endParaRPr kumimoji="1" lang="ja-JP" altLang="en-US" sz="7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</a:t>
                      </a:r>
                      <a:endParaRPr kumimoji="1" lang="ja-JP" altLang="en-US" sz="7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概要</a:t>
                      </a:r>
                      <a:endParaRPr kumimoji="1" lang="ja-JP" altLang="en-US" sz="7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399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ー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知事あいさつ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3767006068"/>
                  </a:ext>
                </a:extLst>
              </a:tr>
              <a:tr h="358704">
                <a:tc rowSpan="4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理念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　はじめに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方面委員、</a:t>
                      </a: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CSW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等大阪の地域福祉の蓄積を生かした計画を策定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1" u="none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大阪・関西万博を契機とした福祉先進都市へ（</a:t>
                      </a:r>
                      <a:r>
                        <a:rPr kumimoji="1" lang="en-US" altLang="ja-JP" sz="700" b="1" u="none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SDG</a:t>
                      </a:r>
                      <a:r>
                        <a:rPr kumimoji="1" lang="ja-JP" altLang="en-US" sz="700" b="1" u="none" baseline="0" dirty="0" err="1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ｓ</a:t>
                      </a:r>
                      <a:r>
                        <a:rPr kumimoji="1" lang="ja-JP" altLang="en-US" sz="700" b="1" u="none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、万博）</a:t>
                      </a:r>
                      <a:endParaRPr kumimoji="1" lang="en-US" altLang="ja-JP" sz="7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750876549"/>
                  </a:ext>
                </a:extLst>
              </a:tr>
              <a:tr h="358704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　地域共生社会の実現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kumimoji="1" lang="ja-JP" altLang="en-US" sz="7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と地域福祉の推進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　「ニッポン一億総活躍プラン」で掲げる地域社会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　地域住民等が「地域の主役」として参画し、「支え合い」の地域をめざす</a:t>
                      </a: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1146787333"/>
                  </a:ext>
                </a:extLst>
              </a:tr>
              <a:tr h="220691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　原則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 人権の尊重と住民主体の福祉活動　② ソーシャル・インクルージョン　③ ノーマライゼーション</a:t>
                      </a: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3325349631"/>
                  </a:ext>
                </a:extLst>
              </a:tr>
              <a:tr h="220691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  各主体の役割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各主体の役割（市町村、民間団体、地域住民、大阪府）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717">
                <a:tc rowSpan="4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計画策定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向けて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　策定の趣旨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４期計画に掲げた「地域共生社会の実現」に向けて、引き続き、市町村が自主的な地域福祉計画を推進できるよう支援する。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環境変化（人口構造、雇用情勢、災害、</a:t>
                      </a:r>
                      <a:r>
                        <a:rPr kumimoji="1" lang="ja-JP" altLang="en-US" sz="7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新型コロナウイルス感染拡大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社会福祉法改正の経緯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3965036486"/>
                  </a:ext>
                </a:extLst>
              </a:tr>
              <a:tr h="220691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　位置づけ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社会福祉法第</a:t>
                      </a: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108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条に基づく計画、上位計画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2971967725"/>
                  </a:ext>
                </a:extLst>
              </a:tr>
              <a:tr h="496717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　ビジョン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　誰もが困ったときに身近なところで支援が受けられる地域社会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　地域のつながりの中で、ともに支え、ともに生きる地域社会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　あらゆる主体の協働により福祉活動が実践されている地域社会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2410650879"/>
                  </a:ext>
                </a:extLst>
              </a:tr>
              <a:tr h="220691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 期間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　計画期間（</a:t>
                      </a:r>
                      <a:r>
                        <a:rPr kumimoji="1" lang="en-US" altLang="ja-JP" sz="7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R6</a:t>
                      </a:r>
                      <a:r>
                        <a:rPr kumimoji="1" lang="ja-JP" altLang="en-US" sz="7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7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R11</a:t>
                      </a:r>
                      <a:r>
                        <a:rPr kumimoji="1" lang="ja-JP" altLang="en-US" sz="7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年の</a:t>
                      </a:r>
                      <a:r>
                        <a:rPr kumimoji="1" lang="en-US" altLang="ja-JP" sz="7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7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）、中間年に点検・見直し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1282044479"/>
                  </a:ext>
                </a:extLst>
              </a:tr>
              <a:tr h="772743">
                <a:tc rowSpan="5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地域福祉の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方策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　方向性の提示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包括的な支援体制の整備に向けた施策展開</a:t>
                      </a:r>
                      <a:endParaRPr kumimoji="1" lang="en-US" altLang="ja-JP" sz="7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◇包括的な支援体制とは</a:t>
                      </a:r>
                      <a:endParaRPr kumimoji="1" lang="en-US" altLang="ja-JP" sz="7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◇４つの具体的方策と</a:t>
                      </a:r>
                      <a:r>
                        <a:rPr kumimoji="1" lang="ja-JP" altLang="en-US" sz="7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各方策の関係</a:t>
                      </a:r>
                      <a:endParaRPr kumimoji="1" lang="en-US" altLang="ja-JP" sz="7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7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</a:t>
                      </a:r>
                      <a:r>
                        <a:rPr kumimoji="1" lang="ja-JP" altLang="en-US" sz="7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誰ひとり取り残さない重層的なセーフティネットの拡充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 地域福祉を担う多様な人づくり　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③ 地域の生活と福祉を支える</a:t>
                      </a:r>
                      <a:r>
                        <a:rPr kumimoji="1" lang="ja-JP" altLang="en-US" sz="7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基盤強化　④</a:t>
                      </a: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市町村支援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169">
                <a:tc vMerge="1">
                  <a:txBody>
                    <a:bodyPr/>
                    <a:lstStyle/>
                    <a:p>
                      <a:pPr marL="0" indent="0">
                        <a:lnSpc>
                          <a:spcPts val="1200"/>
                        </a:lnSpc>
                        <a:buNone/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vert="eaVert" anchor="ctr"/>
                </a:tc>
                <a:tc rowSpan="4">
                  <a:txBody>
                    <a:bodyPr/>
                    <a:lstStyle/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r>
                        <a:rPr kumimoji="1" lang="ja-JP" altLang="en-US" sz="7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具体的施策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vert="eaVert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①セーフティ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ネット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 </a:t>
                      </a:r>
                      <a:r>
                        <a:rPr kumimoji="1" lang="ja-JP" altLang="en-US" sz="7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重層的支援体制整備事業の推進（重層事業の実施促進）</a:t>
                      </a:r>
                      <a:endParaRPr kumimoji="1" lang="en-US" altLang="ja-JP" sz="7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700" b="0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700" b="0" u="none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700" b="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 </a:t>
                      </a:r>
                      <a:r>
                        <a:rPr kumimoji="1" lang="ja-JP" altLang="en-US" sz="700" b="1" u="none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権利擁護の推進</a:t>
                      </a:r>
                      <a:endParaRPr kumimoji="1" lang="en-US" altLang="ja-JP" sz="700" b="1" u="none" baseline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b="1" u="none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（地域における権利擁護の推進、特に配慮を要する方への消費者被害等の未然防止）</a:t>
                      </a:r>
                      <a:endParaRPr kumimoji="1" lang="en-US" altLang="ja-JP" sz="700" b="1" u="none" baseline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③ 生活困窮者支援</a:t>
                      </a:r>
                      <a:r>
                        <a:rPr kumimoji="1" lang="ja-JP" altLang="en-US" sz="7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（任意事業の取組促進、ポストコロナの生活困窮者支援）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7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7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 様々な課題への対応（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ひきこもり・ヤングケアラー・</a:t>
                      </a:r>
                      <a:r>
                        <a:rPr kumimoji="1" lang="ja-JP" altLang="en-US" sz="7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困難女性支援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、孤独・孤立対策等）</a:t>
                      </a:r>
                      <a:endParaRPr kumimoji="1" lang="en-US" altLang="ja-JP" sz="7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07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②人づくり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 </a:t>
                      </a:r>
                      <a:r>
                        <a:rPr kumimoji="1" lang="ja-JP" altLang="en-US" sz="7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地域福祉のコーディネーター（</a:t>
                      </a:r>
                      <a:r>
                        <a:rPr kumimoji="1" lang="en-US" altLang="ja-JP" sz="7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CSW</a:t>
                      </a:r>
                      <a:r>
                        <a:rPr kumimoji="1" lang="ja-JP" altLang="en-US" sz="7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等）の協働</a:t>
                      </a:r>
                      <a:r>
                        <a:rPr kumimoji="1" lang="ja-JP" altLang="en-US" sz="7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7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CSW</a:t>
                      </a:r>
                      <a:r>
                        <a:rPr kumimoji="1" lang="ja-JP" altLang="en-US" sz="7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配置促進、コーディネーター機能とＮＷ化、</a:t>
                      </a:r>
                      <a:r>
                        <a:rPr kumimoji="1" lang="ja-JP" altLang="en-US" sz="7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施設から地域へ</a:t>
                      </a:r>
                      <a:r>
                        <a:rPr kumimoji="1" lang="ja-JP" altLang="en-US" sz="7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en-US" altLang="ja-JP" sz="7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 民生・児童委員が活動しやすい環境づくり（新たな担い手確保、研修の充実、</a:t>
                      </a:r>
                      <a:r>
                        <a:rPr kumimoji="1" lang="ja-JP" altLang="en-US" sz="7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業務のＩＣＴ化</a:t>
                      </a: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③</a:t>
                      </a:r>
                      <a:r>
                        <a:rPr kumimoji="1" lang="ja-JP" altLang="en-US" sz="7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多様なボランティアの参加促進・機会創出（ボランティアコーディネーターの人材養成等）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④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7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災害等の避難行動要支援者への支援体制（支援体制の充実、ＤＷＡＴ等）</a:t>
                      </a:r>
                      <a:endParaRPr kumimoji="1" lang="en-US" altLang="ja-JP" sz="700" b="1" u="none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⑤ 介護・福祉人材の確保・育成（介護職のイメージアップ、外国人人材の受入れ等）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⑥ 教育・保育人材の確保（潜在保育士への就職斡旋、保育の質の確保等）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28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③基盤強化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>
                  <a:txBody>
                    <a:bodyPr/>
                    <a:lstStyle/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 安全・安心な福祉のまちづくりの推進（居住支援、移動支援等）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 社会福祉協議会に対する活動支援（広域的・専門的な活動への助成等）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7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 </a:t>
                      </a:r>
                      <a:r>
                        <a:rPr kumimoji="1" lang="ja-JP" altLang="en-US" sz="700" b="1" u="none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地域の多様な主体（企業、商店、社福法人、隣保館、</a:t>
                      </a:r>
                      <a:r>
                        <a:rPr kumimoji="1" lang="en-US" altLang="ja-JP" sz="700" b="1" u="none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700" b="1" u="none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等）の協働</a:t>
                      </a:r>
                      <a:endParaRPr kumimoji="1" lang="en-US" altLang="ja-JP" sz="700" b="1" u="none" baseline="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kumimoji="1" lang="ja-JP" altLang="en-US" sz="700" b="1" u="none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（多様な主体の活動促進と協働の体制</a:t>
                      </a:r>
                      <a:r>
                        <a:rPr kumimoji="1" lang="ja-JP" altLang="en-US" sz="700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7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テーマ型居場所等</a:t>
                      </a:r>
                      <a:r>
                        <a:rPr kumimoji="1" lang="ja-JP" altLang="en-US" sz="700" b="1" u="none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en-US" altLang="ja-JP" sz="700" b="1" u="none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④ 福祉基金の活用・推進（効果的・効率的な事業検討の推進等）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⑤ 矯正施設退所予定者等への社会復帰支援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（社会復帰や地域生活定着への協力促進、再犯防止の支援体制構築等）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⑥ 第三者評価等による福祉サービスの質の向上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(</a:t>
                      </a: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評価の受審や第三者委員設置の促進、スキルアップ等）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⑦ 社会福祉法人及び福祉サービス事業者への適正な指導管理（適正な指導監査、市町村への助言等）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47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700" spc="-4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④市町村</a:t>
                      </a:r>
                      <a:endParaRPr kumimoji="1" lang="en-US" altLang="ja-JP" sz="700" spc="-4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700" spc="-4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支援</a:t>
                      </a:r>
                      <a:endParaRPr kumimoji="1" lang="ja-JP" altLang="en-US" sz="700" spc="-4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>
                  <a:txBody>
                    <a:bodyPr/>
                    <a:lstStyle/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 地域の実情に合わせた施策立案の支援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（ </a:t>
                      </a:r>
                      <a:r>
                        <a:rPr kumimoji="1" lang="ja-JP" altLang="en-US" sz="7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多様な主体による公民協働のプラットフォームへの支援、</a:t>
                      </a:r>
                      <a:endParaRPr kumimoji="1" lang="en-US" altLang="ja-JP" sz="700" b="1" u="none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1" u="none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　　　　　　　　　</a:t>
                      </a:r>
                      <a:r>
                        <a:rPr kumimoji="1" lang="ja-JP" altLang="en-US" sz="7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地域福祉・高齢者福祉交付金の効果指標と活用促進）</a:t>
                      </a:r>
                      <a:endParaRPr kumimoji="1" lang="en-US" altLang="ja-JP" sz="7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 市町村地域福祉計画等の策定・改訂支援　</a:t>
                      </a:r>
                      <a:endParaRPr kumimoji="1" lang="en-US" altLang="ja-JP" sz="7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399"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計画推進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gridSpan="2">
                  <a:txBody>
                    <a:bodyPr/>
                    <a:lstStyle/>
                    <a:p>
                      <a:pPr marL="0" indent="0" algn="l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　推進体制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関係機関の連携によるオール大阪体制</a:t>
                      </a: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2241614466"/>
                  </a:ext>
                </a:extLst>
              </a:tr>
              <a:tr h="220691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tc gridSpan="2">
                  <a:txBody>
                    <a:bodyPr/>
                    <a:lstStyle/>
                    <a:p>
                      <a:pPr marL="0" indent="0" algn="l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　進行管理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076" marR="89076" marT="41844" marB="41844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毎年、取組状況を管理、審議会へ報告、府</a:t>
                      </a: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HP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へ公表</a:t>
                      </a:r>
                    </a:p>
                  </a:txBody>
                  <a:tcPr marL="89076" marR="89076" marT="41844" marB="41844" anchor="ctr"/>
                </a:tc>
                <a:extLst>
                  <a:ext uri="{0D108BD9-81ED-4DB2-BD59-A6C34878D82A}">
                    <a16:rowId xmlns:a16="http://schemas.microsoft.com/office/drawing/2014/main" val="4022592766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0781" y="966780"/>
            <a:ext cx="2836937" cy="225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65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第４期大阪府地域福祉支援計画の構成</a:t>
            </a:r>
            <a:endParaRPr lang="ja-JP" altLang="en-US" sz="865" dirty="0"/>
          </a:p>
        </p:txBody>
      </p:sp>
      <p:sp>
        <p:nvSpPr>
          <p:cNvPr id="3" name="正方形/長方形 2"/>
          <p:cNvSpPr/>
          <p:nvPr/>
        </p:nvSpPr>
        <p:spPr>
          <a:xfrm>
            <a:off x="6248004" y="877151"/>
            <a:ext cx="47051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49"/>
              </a:lnSpc>
              <a:defRPr/>
            </a:pPr>
            <a:r>
              <a:rPr lang="ja-JP" altLang="en-US" sz="865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ja-JP" sz="865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865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期大阪府地域福祉支援計画策定に向けて検討すべき事項</a:t>
            </a:r>
          </a:p>
        </p:txBody>
      </p:sp>
      <p:sp>
        <p:nvSpPr>
          <p:cNvPr id="7" name="額縁 6"/>
          <p:cNvSpPr/>
          <p:nvPr/>
        </p:nvSpPr>
        <p:spPr>
          <a:xfrm>
            <a:off x="-2383" y="55007"/>
            <a:ext cx="12803983" cy="404938"/>
          </a:xfrm>
          <a:prstGeom prst="bevel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38" tIns="46019" rIns="92038" bIns="46019" rtlCol="0" anchor="ctr"/>
          <a:lstStyle/>
          <a:p>
            <a:pPr algn="ctr">
              <a:lnSpc>
                <a:spcPts val="1529"/>
              </a:lnSpc>
              <a:defRPr/>
            </a:pPr>
            <a:r>
              <a:rPr lang="ja-JP" altLang="en-US" sz="1537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第５期大阪府地域福祉支援計画について</a:t>
            </a:r>
            <a:r>
              <a:rPr lang="ja-JP" altLang="en-US" sz="1537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（構成）</a:t>
            </a:r>
            <a:endParaRPr lang="ja-JP" altLang="en-US" sz="1537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21282" y="437223"/>
            <a:ext cx="1167469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37"/>
              </a:lnSpc>
              <a:defRPr/>
            </a:pPr>
            <a:r>
              <a:rPr lang="ja-JP" altLang="en-US" sz="1345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</a:t>
            </a:r>
            <a:r>
              <a:rPr lang="en-US" altLang="ja-JP" sz="1345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1345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</a:t>
            </a:r>
            <a:r>
              <a:rPr lang="ja-JP" altLang="en-US" sz="1345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計画の策定に向けて</a:t>
            </a:r>
            <a:endParaRPr lang="en-US" altLang="ja-JP" sz="1345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537"/>
              </a:lnSpc>
              <a:defRPr/>
            </a:pPr>
            <a:r>
              <a:rPr lang="ja-JP" altLang="en-US" sz="1345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各種制度や施策の全体像を俯瞰できるよう、①包括的支援体制を軸に整理し、②整理した体系をベースに計画全体を組みなおした上で、</a:t>
            </a:r>
            <a:r>
              <a:rPr lang="ja-JP" altLang="en-US" sz="1345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③施策</a:t>
            </a:r>
            <a:r>
              <a:rPr lang="ja-JP" altLang="en-US" sz="1345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展開を示す。</a:t>
            </a:r>
            <a:endParaRPr lang="en-US" altLang="ja-JP" sz="1345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11441360" y="6096869"/>
            <a:ext cx="1231594" cy="619482"/>
            <a:chOff x="11420799" y="6335588"/>
            <a:chExt cx="1231594" cy="619482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12114987" y="6335588"/>
              <a:ext cx="537406" cy="169277"/>
            </a:xfrm>
            <a:prstGeom prst="rect">
              <a:avLst/>
            </a:prstGeom>
            <a:solidFill>
              <a:schemeClr val="accent1"/>
            </a:solidFill>
            <a:ln w="12700" cmpd="sng">
              <a:solidFill>
                <a:schemeClr val="accent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577"/>
                </a:lnSpc>
              </a:pPr>
              <a:r>
                <a:rPr lang="ja-JP" altLang="en-US" sz="577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コラム</a:t>
              </a:r>
              <a:endParaRPr lang="en-US" altLang="ja-JP" sz="673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20799" y="6503664"/>
              <a:ext cx="1231594" cy="45140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mpd="sng">
              <a:solidFill>
                <a:schemeClr val="accent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地域福祉研修の取組み</a:t>
              </a:r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r>
                <a:rPr lang="en-US" altLang="ja-JP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CSW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活動、</a:t>
              </a:r>
              <a:r>
                <a:rPr lang="en-US" altLang="ja-JP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CSW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と</a:t>
              </a:r>
              <a:r>
                <a:rPr lang="en-US" altLang="ja-JP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SSW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の連携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施設</a:t>
              </a:r>
              <a:r>
                <a:rPr lang="en-US" altLang="ja-JP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CSW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の活動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民生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委員業務の</a:t>
              </a:r>
              <a:r>
                <a:rPr lang="en-US" altLang="ja-JP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ICT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化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5" name="直線矢印コネクタ 4"/>
          <p:cNvCxnSpPr/>
          <p:nvPr/>
        </p:nvCxnSpPr>
        <p:spPr>
          <a:xfrm>
            <a:off x="5852543" y="4834214"/>
            <a:ext cx="2359990" cy="155056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6050011" y="4341828"/>
            <a:ext cx="2176979" cy="16109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5952569" y="5374531"/>
            <a:ext cx="2274421" cy="213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右中かっこ 7"/>
          <p:cNvSpPr/>
          <p:nvPr/>
        </p:nvSpPr>
        <p:spPr>
          <a:xfrm>
            <a:off x="5638555" y="5097757"/>
            <a:ext cx="226837" cy="55354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2114"/>
          </a:p>
        </p:txBody>
      </p:sp>
      <p:sp>
        <p:nvSpPr>
          <p:cNvPr id="34" name="右中かっこ 33"/>
          <p:cNvSpPr/>
          <p:nvPr/>
        </p:nvSpPr>
        <p:spPr>
          <a:xfrm>
            <a:off x="5664083" y="2020897"/>
            <a:ext cx="113419" cy="34596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2114"/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5777502" y="2190724"/>
            <a:ext cx="1198364" cy="17614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グループ化 42"/>
          <p:cNvGrpSpPr/>
          <p:nvPr/>
        </p:nvGrpSpPr>
        <p:grpSpPr>
          <a:xfrm>
            <a:off x="11603427" y="5150734"/>
            <a:ext cx="1073795" cy="631557"/>
            <a:chOff x="11509600" y="5359586"/>
            <a:chExt cx="1073795" cy="631557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12045989" y="5359586"/>
              <a:ext cx="537406" cy="169277"/>
            </a:xfrm>
            <a:prstGeom prst="rect">
              <a:avLst/>
            </a:prstGeom>
            <a:solidFill>
              <a:schemeClr val="accent1"/>
            </a:solidFill>
            <a:ln w="12700" cmpd="sng">
              <a:solidFill>
                <a:schemeClr val="accent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577"/>
                </a:lnSpc>
              </a:pPr>
              <a:r>
                <a:rPr lang="ja-JP" altLang="en-US" sz="577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コラム</a:t>
              </a:r>
              <a:endParaRPr lang="en-US" altLang="ja-JP" sz="673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11509600" y="5539737"/>
              <a:ext cx="1073406" cy="45140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mpd="sng">
              <a:solidFill>
                <a:schemeClr val="accent1"/>
              </a:solidFill>
              <a:prstDash val="solid"/>
            </a:ln>
          </p:spPr>
          <p:txBody>
            <a:bodyPr wrap="square" rtlCol="0" anchor="ctr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重層的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支援体制整備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事業</a:t>
              </a:r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日常生活自立支援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事業</a:t>
              </a:r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ヤングケアラー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支援</a:t>
              </a:r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外国人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支援　</a:t>
              </a:r>
              <a:endParaRPr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11175949" y="7189220"/>
            <a:ext cx="1476000" cy="797818"/>
            <a:chOff x="11122539" y="7404878"/>
            <a:chExt cx="1519626" cy="797818"/>
          </a:xfrm>
        </p:grpSpPr>
        <p:sp>
          <p:nvSpPr>
            <p:cNvPr id="37" name="テキスト ボックス 36"/>
            <p:cNvSpPr txBox="1"/>
            <p:nvPr/>
          </p:nvSpPr>
          <p:spPr>
            <a:xfrm>
              <a:off x="12104759" y="7404878"/>
              <a:ext cx="537406" cy="169277"/>
            </a:xfrm>
            <a:prstGeom prst="rect">
              <a:avLst/>
            </a:prstGeom>
            <a:solidFill>
              <a:schemeClr val="accent1"/>
            </a:solidFill>
            <a:ln w="12700" cmpd="sng">
              <a:solidFill>
                <a:schemeClr val="accent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577"/>
                </a:lnSpc>
              </a:pPr>
              <a:r>
                <a:rPr lang="ja-JP" altLang="en-US" sz="577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コラム</a:t>
              </a:r>
              <a:endParaRPr lang="en-US" altLang="ja-JP" sz="673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1122539" y="7571754"/>
              <a:ext cx="1519626" cy="63094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mpd="sng">
              <a:solidFill>
                <a:schemeClr val="accent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居住支援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取組み</a:t>
              </a:r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移動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支援の取組み</a:t>
              </a:r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市町村社協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取組み</a:t>
              </a:r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社福法人の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地域に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おける公益的な取組み</a:t>
              </a:r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企業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、商店、隣保館、 </a:t>
              </a:r>
              <a:r>
                <a:rPr lang="en-US" altLang="ja-JP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NPO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の取組み</a:t>
              </a:r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地域定着支援センターの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取組み</a:t>
              </a:r>
              <a:endParaRPr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11282027" y="8381307"/>
            <a:ext cx="1383871" cy="418733"/>
            <a:chOff x="11230690" y="8475967"/>
            <a:chExt cx="1383871" cy="418733"/>
          </a:xfrm>
        </p:grpSpPr>
        <p:sp>
          <p:nvSpPr>
            <p:cNvPr id="38" name="テキスト ボックス 37"/>
            <p:cNvSpPr txBox="1"/>
            <p:nvPr/>
          </p:nvSpPr>
          <p:spPr>
            <a:xfrm>
              <a:off x="12076523" y="8475967"/>
              <a:ext cx="537406" cy="169277"/>
            </a:xfrm>
            <a:prstGeom prst="rect">
              <a:avLst/>
            </a:prstGeom>
            <a:solidFill>
              <a:schemeClr val="accent1"/>
            </a:solidFill>
            <a:ln w="12700" cmpd="sng">
              <a:solidFill>
                <a:schemeClr val="accent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577"/>
                </a:lnSpc>
              </a:pPr>
              <a:r>
                <a:rPr lang="ja-JP" altLang="en-US" sz="577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コラム</a:t>
              </a:r>
              <a:endParaRPr lang="en-US" altLang="ja-JP" sz="673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11230690" y="8622831"/>
              <a:ext cx="1383871" cy="27186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mpd="sng">
              <a:solidFill>
                <a:schemeClr val="accent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他部局連携（農（漁）福連携等）</a:t>
              </a:r>
              <a:endParaRPr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地域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貢献委員会の取組み</a:t>
              </a:r>
              <a:endParaRPr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11729396" y="4615465"/>
            <a:ext cx="913364" cy="355878"/>
            <a:chOff x="11801219" y="5294727"/>
            <a:chExt cx="809890" cy="355878"/>
          </a:xfrm>
        </p:grpSpPr>
        <p:sp>
          <p:nvSpPr>
            <p:cNvPr id="31" name="テキスト ボックス 30"/>
            <p:cNvSpPr txBox="1"/>
            <p:nvPr/>
          </p:nvSpPr>
          <p:spPr>
            <a:xfrm>
              <a:off x="12073703" y="5294727"/>
              <a:ext cx="537406" cy="169277"/>
            </a:xfrm>
            <a:prstGeom prst="rect">
              <a:avLst/>
            </a:prstGeom>
            <a:solidFill>
              <a:schemeClr val="accent1"/>
            </a:solidFill>
            <a:ln w="12700" cmpd="sng">
              <a:solidFill>
                <a:schemeClr val="accent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577"/>
                </a:lnSpc>
              </a:pPr>
              <a:r>
                <a:rPr lang="ja-JP" altLang="en-US" sz="577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コラム</a:t>
              </a:r>
              <a:endParaRPr lang="en-US" altLang="ja-JP" sz="673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11801219" y="5468504"/>
              <a:ext cx="809890" cy="18210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mpd="sng">
              <a:solidFill>
                <a:schemeClr val="accent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当事者組織</a:t>
              </a:r>
              <a:endParaRPr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9" name="四角形吹き出し 38"/>
          <p:cNvSpPr/>
          <p:nvPr/>
        </p:nvSpPr>
        <p:spPr>
          <a:xfrm>
            <a:off x="11441266" y="14398"/>
            <a:ext cx="1224000" cy="504000"/>
          </a:xfrm>
          <a:prstGeom prst="wedgeRectCallout">
            <a:avLst>
              <a:gd name="adj1" fmla="val -19081"/>
              <a:gd name="adj2" fmla="val 25194"/>
            </a:avLst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76540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53079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429619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906158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382698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859237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335777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12316" algn="l" defTabSz="953079" rtl="0" eaLnBrk="1" latinLnBrk="0" hangingPunct="1">
              <a:defRPr kumimoji="1" sz="1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5307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 料 ２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636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4EBC2D049345B40AA3CA575F68965C5" ma:contentTypeVersion="0" ma:contentTypeDescription="新しいドキュメントを作成します。" ma:contentTypeScope="" ma:versionID="e1c6aa8d702ce1a3606b2208a13923e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01961E-87AE-4FA1-B958-F41E52EC7B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3EEA97E-0730-4839-A4AD-9F52D32B3553}">
  <ds:schemaRefs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024A56C-06BF-48A1-99FC-AC8B18EC0A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13579</TotalTime>
  <Words>1772</Words>
  <Application>Microsoft Office PowerPoint</Application>
  <PresentationFormat>A3 297x420 mm</PresentationFormat>
  <Paragraphs>191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吉田　夏子</cp:lastModifiedBy>
  <cp:revision>663</cp:revision>
  <cp:lastPrinted>2023-08-09T12:03:37Z</cp:lastPrinted>
  <dcterms:created xsi:type="dcterms:W3CDTF">2014-06-01T06:06:13Z</dcterms:created>
  <dcterms:modified xsi:type="dcterms:W3CDTF">2023-08-17T07:05:24Z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0x01010014EBC2D049345B40AA3CA575F68965C5</vt:lpwstr>
  </property>
</Properties>
</file>