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88" r:id="rId4"/>
    <p:sldMasterId id="2147484572" r:id="rId5"/>
  </p:sldMasterIdLst>
  <p:notesMasterIdLst>
    <p:notesMasterId r:id="rId26"/>
  </p:notesMasterIdLst>
  <p:handoutMasterIdLst>
    <p:handoutMasterId r:id="rId27"/>
  </p:handoutMasterIdLst>
  <p:sldIdLst>
    <p:sldId id="256" r:id="rId6"/>
    <p:sldId id="298" r:id="rId7"/>
    <p:sldId id="284" r:id="rId8"/>
    <p:sldId id="278" r:id="rId9"/>
    <p:sldId id="261" r:id="rId10"/>
    <p:sldId id="286" r:id="rId11"/>
    <p:sldId id="301" r:id="rId12"/>
    <p:sldId id="304" r:id="rId13"/>
    <p:sldId id="303" r:id="rId14"/>
    <p:sldId id="305" r:id="rId15"/>
    <p:sldId id="306" r:id="rId16"/>
    <p:sldId id="310" r:id="rId17"/>
    <p:sldId id="307" r:id="rId18"/>
    <p:sldId id="302" r:id="rId19"/>
    <p:sldId id="308" r:id="rId20"/>
    <p:sldId id="311" r:id="rId21"/>
    <p:sldId id="312" r:id="rId22"/>
    <p:sldId id="309" r:id="rId23"/>
    <p:sldId id="314" r:id="rId24"/>
    <p:sldId id="313" r:id="rId25"/>
  </p:sldIdLst>
  <p:sldSz cx="9217025" cy="7021513"/>
  <p:notesSz cx="6807200" cy="9939338"/>
  <p:defaultTextStyle>
    <a:defPPr>
      <a:defRPr lang="ja-JP"/>
    </a:defPPr>
    <a:lvl1pPr marL="0" algn="l" defTabSz="914223" rtl="0" eaLnBrk="1" latinLnBrk="0" hangingPunct="1">
      <a:defRPr kumimoji="1" sz="1800" kern="1200">
        <a:solidFill>
          <a:schemeClr val="tx1"/>
        </a:solidFill>
        <a:latin typeface="+mn-lt"/>
        <a:ea typeface="+mn-ea"/>
        <a:cs typeface="+mn-cs"/>
      </a:defRPr>
    </a:lvl1pPr>
    <a:lvl2pPr marL="457111" algn="l" defTabSz="914223" rtl="0" eaLnBrk="1" latinLnBrk="0" hangingPunct="1">
      <a:defRPr kumimoji="1" sz="1800" kern="1200">
        <a:solidFill>
          <a:schemeClr val="tx1"/>
        </a:solidFill>
        <a:latin typeface="+mn-lt"/>
        <a:ea typeface="+mn-ea"/>
        <a:cs typeface="+mn-cs"/>
      </a:defRPr>
    </a:lvl2pPr>
    <a:lvl3pPr marL="914223" algn="l" defTabSz="914223" rtl="0" eaLnBrk="1" latinLnBrk="0" hangingPunct="1">
      <a:defRPr kumimoji="1" sz="1800" kern="1200">
        <a:solidFill>
          <a:schemeClr val="tx1"/>
        </a:solidFill>
        <a:latin typeface="+mn-lt"/>
        <a:ea typeface="+mn-ea"/>
        <a:cs typeface="+mn-cs"/>
      </a:defRPr>
    </a:lvl3pPr>
    <a:lvl4pPr marL="1371334" algn="l" defTabSz="914223" rtl="0" eaLnBrk="1" latinLnBrk="0" hangingPunct="1">
      <a:defRPr kumimoji="1" sz="1800" kern="1200">
        <a:solidFill>
          <a:schemeClr val="tx1"/>
        </a:solidFill>
        <a:latin typeface="+mn-lt"/>
        <a:ea typeface="+mn-ea"/>
        <a:cs typeface="+mn-cs"/>
      </a:defRPr>
    </a:lvl4pPr>
    <a:lvl5pPr marL="1828447" algn="l" defTabSz="914223" rtl="0" eaLnBrk="1" latinLnBrk="0" hangingPunct="1">
      <a:defRPr kumimoji="1" sz="1800" kern="1200">
        <a:solidFill>
          <a:schemeClr val="tx1"/>
        </a:solidFill>
        <a:latin typeface="+mn-lt"/>
        <a:ea typeface="+mn-ea"/>
        <a:cs typeface="+mn-cs"/>
      </a:defRPr>
    </a:lvl5pPr>
    <a:lvl6pPr marL="2285558" algn="l" defTabSz="914223" rtl="0" eaLnBrk="1" latinLnBrk="0" hangingPunct="1">
      <a:defRPr kumimoji="1" sz="1800" kern="1200">
        <a:solidFill>
          <a:schemeClr val="tx1"/>
        </a:solidFill>
        <a:latin typeface="+mn-lt"/>
        <a:ea typeface="+mn-ea"/>
        <a:cs typeface="+mn-cs"/>
      </a:defRPr>
    </a:lvl6pPr>
    <a:lvl7pPr marL="2742670" algn="l" defTabSz="914223" rtl="0" eaLnBrk="1" latinLnBrk="0" hangingPunct="1">
      <a:defRPr kumimoji="1" sz="1800" kern="1200">
        <a:solidFill>
          <a:schemeClr val="tx1"/>
        </a:solidFill>
        <a:latin typeface="+mn-lt"/>
        <a:ea typeface="+mn-ea"/>
        <a:cs typeface="+mn-cs"/>
      </a:defRPr>
    </a:lvl7pPr>
    <a:lvl8pPr marL="3199781" algn="l" defTabSz="914223" rtl="0" eaLnBrk="1" latinLnBrk="0" hangingPunct="1">
      <a:defRPr kumimoji="1" sz="1800" kern="1200">
        <a:solidFill>
          <a:schemeClr val="tx1"/>
        </a:solidFill>
        <a:latin typeface="+mn-lt"/>
        <a:ea typeface="+mn-ea"/>
        <a:cs typeface="+mn-cs"/>
      </a:defRPr>
    </a:lvl8pPr>
    <a:lvl9pPr marL="3656894" algn="l" defTabSz="914223"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2881">
          <p15:clr>
            <a:srgbClr val="A4A3A4"/>
          </p15:clr>
        </p15:guide>
        <p15:guide id="4" orient="horz" pos="2212">
          <p15:clr>
            <a:srgbClr val="A4A3A4"/>
          </p15:clr>
        </p15:guide>
        <p15:guide id="5" pos="2903">
          <p15:clr>
            <a:srgbClr val="A4A3A4"/>
          </p15:clr>
        </p15:guide>
        <p15:guide id="6" pos="29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9" autoAdjust="0"/>
    <p:restoredTop sz="94061" autoAdjust="0"/>
  </p:normalViewPr>
  <p:slideViewPr>
    <p:cSldViewPr>
      <p:cViewPr varScale="1">
        <p:scale>
          <a:sx n="92" d="100"/>
          <a:sy n="92" d="100"/>
        </p:scale>
        <p:origin x="1171" y="67"/>
      </p:cViewPr>
      <p:guideLst>
        <p:guide orient="horz" pos="2160"/>
        <p:guide pos="2880"/>
        <p:guide pos="2881"/>
        <p:guide orient="horz" pos="2212"/>
        <p:guide pos="2903"/>
        <p:guide pos="290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4"/>
            <a:ext cx="2949787" cy="496967"/>
          </a:xfrm>
          <a:prstGeom prst="rect">
            <a:avLst/>
          </a:prstGeom>
        </p:spPr>
        <p:txBody>
          <a:bodyPr vert="horz" lIns="91406" tIns="45704" rIns="91406" bIns="4570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40" y="4"/>
            <a:ext cx="2949787" cy="496967"/>
          </a:xfrm>
          <a:prstGeom prst="rect">
            <a:avLst/>
          </a:prstGeom>
        </p:spPr>
        <p:txBody>
          <a:bodyPr vert="horz" lIns="91406" tIns="45704" rIns="91406" bIns="45704" rtlCol="0"/>
          <a:lstStyle>
            <a:lvl1pPr algn="r">
              <a:defRPr sz="1200"/>
            </a:lvl1pPr>
          </a:lstStyle>
          <a:p>
            <a:fld id="{2AEA8355-7D32-4F3E-89E9-68932B7081CF}" type="datetimeFigureOut">
              <a:rPr kumimoji="1" lang="ja-JP" altLang="en-US" smtClean="0"/>
              <a:t>2023/12/26</a:t>
            </a:fld>
            <a:endParaRPr kumimoji="1" lang="ja-JP" altLang="en-US"/>
          </a:p>
        </p:txBody>
      </p:sp>
      <p:sp>
        <p:nvSpPr>
          <p:cNvPr id="4" name="フッター プレースホルダー 3"/>
          <p:cNvSpPr>
            <a:spLocks noGrp="1"/>
          </p:cNvSpPr>
          <p:nvPr>
            <p:ph type="ftr" sz="quarter" idx="2"/>
          </p:nvPr>
        </p:nvSpPr>
        <p:spPr>
          <a:xfrm>
            <a:off x="0" y="9440650"/>
            <a:ext cx="2949787" cy="496967"/>
          </a:xfrm>
          <a:prstGeom prst="rect">
            <a:avLst/>
          </a:prstGeom>
        </p:spPr>
        <p:txBody>
          <a:bodyPr vert="horz" lIns="91406" tIns="45704" rIns="91406" bIns="4570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40" y="9440650"/>
            <a:ext cx="2949787" cy="496967"/>
          </a:xfrm>
          <a:prstGeom prst="rect">
            <a:avLst/>
          </a:prstGeom>
        </p:spPr>
        <p:txBody>
          <a:bodyPr vert="horz" lIns="91406" tIns="45704" rIns="91406" bIns="45704" rtlCol="0" anchor="b"/>
          <a:lstStyle>
            <a:lvl1pPr algn="r">
              <a:defRPr sz="1200"/>
            </a:lvl1pPr>
          </a:lstStyle>
          <a:p>
            <a:fld id="{BBDBCE64-251D-4B3C-97FF-F7B297130E5D}" type="slidenum">
              <a:rPr kumimoji="1" lang="ja-JP" altLang="en-US" smtClean="0"/>
              <a:t>‹#›</a:t>
            </a:fld>
            <a:endParaRPr kumimoji="1" lang="ja-JP" altLang="en-US"/>
          </a:p>
        </p:txBody>
      </p:sp>
    </p:spTree>
    <p:extLst>
      <p:ext uri="{BB962C8B-B14F-4D97-AF65-F5344CB8AC3E}">
        <p14:creationId xmlns:p14="http://schemas.microsoft.com/office/powerpoint/2010/main" val="23994118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6888"/>
          </a:xfrm>
          <a:prstGeom prst="rect">
            <a:avLst/>
          </a:prstGeom>
        </p:spPr>
        <p:txBody>
          <a:bodyPr vert="horz" lIns="91406" tIns="45704" rIns="91406" bIns="4570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06" tIns="45704" rIns="91406" bIns="45704" rtlCol="0"/>
          <a:lstStyle>
            <a:lvl1pPr algn="r">
              <a:defRPr sz="1200"/>
            </a:lvl1pPr>
          </a:lstStyle>
          <a:p>
            <a:fld id="{BB808C7D-7CBF-4757-9CF9-FA49DCFE2895}" type="datetimeFigureOut">
              <a:rPr kumimoji="1" lang="ja-JP" altLang="en-US" smtClean="0"/>
              <a:t>2023/12/26</a:t>
            </a:fld>
            <a:endParaRPr kumimoji="1" lang="ja-JP" altLang="en-US"/>
          </a:p>
        </p:txBody>
      </p:sp>
      <p:sp>
        <p:nvSpPr>
          <p:cNvPr id="4" name="スライド イメージ プレースホルダー 3"/>
          <p:cNvSpPr>
            <a:spLocks noGrp="1" noRot="1" noChangeAspect="1"/>
          </p:cNvSpPr>
          <p:nvPr>
            <p:ph type="sldImg" idx="2"/>
          </p:nvPr>
        </p:nvSpPr>
        <p:spPr>
          <a:xfrm>
            <a:off x="958850" y="746125"/>
            <a:ext cx="4889500" cy="3725863"/>
          </a:xfrm>
          <a:prstGeom prst="rect">
            <a:avLst/>
          </a:prstGeom>
          <a:noFill/>
          <a:ln w="12700">
            <a:solidFill>
              <a:prstClr val="black"/>
            </a:solidFill>
          </a:ln>
        </p:spPr>
        <p:txBody>
          <a:bodyPr vert="horz" lIns="91406" tIns="45704" rIns="91406" bIns="45704" rtlCol="0" anchor="ctr"/>
          <a:lstStyle/>
          <a:p>
            <a:endParaRPr lang="ja-JP" altLang="en-US"/>
          </a:p>
        </p:txBody>
      </p:sp>
      <p:sp>
        <p:nvSpPr>
          <p:cNvPr id="5" name="ノート プレースホルダー 4"/>
          <p:cNvSpPr>
            <a:spLocks noGrp="1"/>
          </p:cNvSpPr>
          <p:nvPr>
            <p:ph type="body" sz="quarter" idx="3"/>
          </p:nvPr>
        </p:nvSpPr>
        <p:spPr>
          <a:xfrm>
            <a:off x="681040" y="4721227"/>
            <a:ext cx="5445125" cy="4471988"/>
          </a:xfrm>
          <a:prstGeom prst="rect">
            <a:avLst/>
          </a:prstGeom>
        </p:spPr>
        <p:txBody>
          <a:bodyPr vert="horz" lIns="91406" tIns="45704" rIns="91406" bIns="457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3"/>
            <a:ext cx="2949575" cy="496887"/>
          </a:xfrm>
          <a:prstGeom prst="rect">
            <a:avLst/>
          </a:prstGeom>
        </p:spPr>
        <p:txBody>
          <a:bodyPr vert="horz" lIns="91406" tIns="45704" rIns="91406" bIns="4570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06" tIns="45704" rIns="91406" bIns="45704" rtlCol="0" anchor="b"/>
          <a:lstStyle>
            <a:lvl1pPr algn="r">
              <a:defRPr sz="1200"/>
            </a:lvl1pPr>
          </a:lstStyle>
          <a:p>
            <a:fld id="{7DC1E106-F165-4761-845D-4B89DD6005F3}" type="slidenum">
              <a:rPr kumimoji="1" lang="ja-JP" altLang="en-US" smtClean="0"/>
              <a:t>‹#›</a:t>
            </a:fld>
            <a:endParaRPr kumimoji="1" lang="ja-JP" altLang="en-US"/>
          </a:p>
        </p:txBody>
      </p:sp>
    </p:spTree>
    <p:extLst>
      <p:ext uri="{BB962C8B-B14F-4D97-AF65-F5344CB8AC3E}">
        <p14:creationId xmlns:p14="http://schemas.microsoft.com/office/powerpoint/2010/main" val="2388551436"/>
      </p:ext>
    </p:extLst>
  </p:cSld>
  <p:clrMap bg1="lt1" tx1="dk1" bg2="lt2" tx2="dk2" accent1="accent1" accent2="accent2" accent3="accent3" accent4="accent4" accent5="accent5" accent6="accent6" hlink="hlink" folHlink="folHlink"/>
  <p:notesStyle>
    <a:lvl1pPr marL="0" algn="l" defTabSz="914223" rtl="0" eaLnBrk="1" latinLnBrk="0" hangingPunct="1">
      <a:defRPr kumimoji="1" sz="1200" kern="1200">
        <a:solidFill>
          <a:schemeClr val="tx1"/>
        </a:solidFill>
        <a:latin typeface="+mn-lt"/>
        <a:ea typeface="+mn-ea"/>
        <a:cs typeface="+mn-cs"/>
      </a:defRPr>
    </a:lvl1pPr>
    <a:lvl2pPr marL="457111" algn="l" defTabSz="914223" rtl="0" eaLnBrk="1" latinLnBrk="0" hangingPunct="1">
      <a:defRPr kumimoji="1" sz="1200" kern="1200">
        <a:solidFill>
          <a:schemeClr val="tx1"/>
        </a:solidFill>
        <a:latin typeface="+mn-lt"/>
        <a:ea typeface="+mn-ea"/>
        <a:cs typeface="+mn-cs"/>
      </a:defRPr>
    </a:lvl2pPr>
    <a:lvl3pPr marL="914223" algn="l" defTabSz="914223" rtl="0" eaLnBrk="1" latinLnBrk="0" hangingPunct="1">
      <a:defRPr kumimoji="1" sz="1200" kern="1200">
        <a:solidFill>
          <a:schemeClr val="tx1"/>
        </a:solidFill>
        <a:latin typeface="+mn-lt"/>
        <a:ea typeface="+mn-ea"/>
        <a:cs typeface="+mn-cs"/>
      </a:defRPr>
    </a:lvl3pPr>
    <a:lvl4pPr marL="1371334" algn="l" defTabSz="914223" rtl="0" eaLnBrk="1" latinLnBrk="0" hangingPunct="1">
      <a:defRPr kumimoji="1" sz="1200" kern="1200">
        <a:solidFill>
          <a:schemeClr val="tx1"/>
        </a:solidFill>
        <a:latin typeface="+mn-lt"/>
        <a:ea typeface="+mn-ea"/>
        <a:cs typeface="+mn-cs"/>
      </a:defRPr>
    </a:lvl4pPr>
    <a:lvl5pPr marL="1828447" algn="l" defTabSz="914223" rtl="0" eaLnBrk="1" latinLnBrk="0" hangingPunct="1">
      <a:defRPr kumimoji="1" sz="1200" kern="1200">
        <a:solidFill>
          <a:schemeClr val="tx1"/>
        </a:solidFill>
        <a:latin typeface="+mn-lt"/>
        <a:ea typeface="+mn-ea"/>
        <a:cs typeface="+mn-cs"/>
      </a:defRPr>
    </a:lvl5pPr>
    <a:lvl6pPr marL="2285558" algn="l" defTabSz="914223" rtl="0" eaLnBrk="1" latinLnBrk="0" hangingPunct="1">
      <a:defRPr kumimoji="1" sz="1200" kern="1200">
        <a:solidFill>
          <a:schemeClr val="tx1"/>
        </a:solidFill>
        <a:latin typeface="+mn-lt"/>
        <a:ea typeface="+mn-ea"/>
        <a:cs typeface="+mn-cs"/>
      </a:defRPr>
    </a:lvl6pPr>
    <a:lvl7pPr marL="2742670" algn="l" defTabSz="914223" rtl="0" eaLnBrk="1" latinLnBrk="0" hangingPunct="1">
      <a:defRPr kumimoji="1" sz="1200" kern="1200">
        <a:solidFill>
          <a:schemeClr val="tx1"/>
        </a:solidFill>
        <a:latin typeface="+mn-lt"/>
        <a:ea typeface="+mn-ea"/>
        <a:cs typeface="+mn-cs"/>
      </a:defRPr>
    </a:lvl7pPr>
    <a:lvl8pPr marL="3199781" algn="l" defTabSz="914223" rtl="0" eaLnBrk="1" latinLnBrk="0" hangingPunct="1">
      <a:defRPr kumimoji="1" sz="1200" kern="1200">
        <a:solidFill>
          <a:schemeClr val="tx1"/>
        </a:solidFill>
        <a:latin typeface="+mn-lt"/>
        <a:ea typeface="+mn-ea"/>
        <a:cs typeface="+mn-cs"/>
      </a:defRPr>
    </a:lvl8pPr>
    <a:lvl9pPr marL="3656894" algn="l" defTabSz="914223"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C1E106-F165-4761-845D-4B89DD6005F3}" type="slidenum">
              <a:rPr kumimoji="1" lang="ja-JP" altLang="en-US" smtClean="0"/>
              <a:t>6</a:t>
            </a:fld>
            <a:endParaRPr kumimoji="1" lang="ja-JP" altLang="en-US"/>
          </a:p>
        </p:txBody>
      </p:sp>
    </p:spTree>
    <p:extLst>
      <p:ext uri="{BB962C8B-B14F-4D97-AF65-F5344CB8AC3E}">
        <p14:creationId xmlns:p14="http://schemas.microsoft.com/office/powerpoint/2010/main" val="24067924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C1E106-F165-4761-845D-4B89DD6005F3}" type="slidenum">
              <a:rPr kumimoji="1" lang="ja-JP" altLang="en-US" smtClean="0"/>
              <a:t>15</a:t>
            </a:fld>
            <a:endParaRPr kumimoji="1" lang="ja-JP" altLang="en-US"/>
          </a:p>
        </p:txBody>
      </p:sp>
    </p:spTree>
    <p:extLst>
      <p:ext uri="{BB962C8B-B14F-4D97-AF65-F5344CB8AC3E}">
        <p14:creationId xmlns:p14="http://schemas.microsoft.com/office/powerpoint/2010/main" val="1968166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91280" y="2181222"/>
            <a:ext cx="7834471" cy="150507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82555" y="3978858"/>
            <a:ext cx="6451918" cy="1794387"/>
          </a:xfrm>
        </p:spPr>
        <p:txBody>
          <a:bodyPr/>
          <a:lstStyle>
            <a:lvl1pPr marL="0" indent="0" algn="ctr">
              <a:buNone/>
              <a:defRPr>
                <a:solidFill>
                  <a:schemeClr val="tx1">
                    <a:tint val="75000"/>
                  </a:schemeClr>
                </a:solidFill>
              </a:defRPr>
            </a:lvl1pPr>
            <a:lvl2pPr marL="457111" indent="0" algn="ctr">
              <a:buNone/>
              <a:defRPr>
                <a:solidFill>
                  <a:schemeClr val="tx1">
                    <a:tint val="75000"/>
                  </a:schemeClr>
                </a:solidFill>
              </a:defRPr>
            </a:lvl2pPr>
            <a:lvl3pPr marL="914223" indent="0" algn="ctr">
              <a:buNone/>
              <a:defRPr>
                <a:solidFill>
                  <a:schemeClr val="tx1">
                    <a:tint val="75000"/>
                  </a:schemeClr>
                </a:solidFill>
              </a:defRPr>
            </a:lvl3pPr>
            <a:lvl4pPr marL="1371334" indent="0" algn="ctr">
              <a:buNone/>
              <a:defRPr>
                <a:solidFill>
                  <a:schemeClr val="tx1">
                    <a:tint val="75000"/>
                  </a:schemeClr>
                </a:solidFill>
              </a:defRPr>
            </a:lvl4pPr>
            <a:lvl5pPr marL="1828447" indent="0" algn="ctr">
              <a:buNone/>
              <a:defRPr>
                <a:solidFill>
                  <a:schemeClr val="tx1">
                    <a:tint val="75000"/>
                  </a:schemeClr>
                </a:solidFill>
              </a:defRPr>
            </a:lvl5pPr>
            <a:lvl6pPr marL="2285558" indent="0" algn="ctr">
              <a:buNone/>
              <a:defRPr>
                <a:solidFill>
                  <a:schemeClr val="tx1">
                    <a:tint val="75000"/>
                  </a:schemeClr>
                </a:solidFill>
              </a:defRPr>
            </a:lvl6pPr>
            <a:lvl7pPr marL="2742670" indent="0" algn="ctr">
              <a:buNone/>
              <a:defRPr>
                <a:solidFill>
                  <a:schemeClr val="tx1">
                    <a:tint val="75000"/>
                  </a:schemeClr>
                </a:solidFill>
              </a:defRPr>
            </a:lvl7pPr>
            <a:lvl8pPr marL="3199781" indent="0" algn="ctr">
              <a:buNone/>
              <a:defRPr>
                <a:solidFill>
                  <a:schemeClr val="tx1">
                    <a:tint val="75000"/>
                  </a:schemeClr>
                </a:solidFill>
              </a:defRPr>
            </a:lvl8pPr>
            <a:lvl9pPr marL="365689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2023/12/26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395660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2023/12/26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27334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82345" y="281192"/>
            <a:ext cx="2073831" cy="5991041"/>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60852" y="281192"/>
            <a:ext cx="6067875" cy="5991041"/>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2023/12/26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356154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7" name="Rectangle 6"/>
          <p:cNvSpPr/>
          <p:nvPr/>
        </p:nvSpPr>
        <p:spPr>
          <a:xfrm>
            <a:off x="-5172" y="2108105"/>
            <a:ext cx="9219798" cy="187240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172" y="3980508"/>
            <a:ext cx="9219798" cy="6224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6510" y="2218017"/>
            <a:ext cx="8672384" cy="1780818"/>
          </a:xfrm>
        </p:spPr>
        <p:txBody>
          <a:bodyPr tIns="45720" bIns="45720" anchor="ctr">
            <a:normAutofit/>
          </a:bodyPr>
          <a:lstStyle>
            <a:lvl1pPr algn="ctr">
              <a:lnSpc>
                <a:spcPct val="80000"/>
              </a:lnSpc>
              <a:defRPr sz="6048" spc="0" baseline="0">
                <a:solidFill>
                  <a:schemeClr val="bg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307234" y="3935927"/>
            <a:ext cx="8602557" cy="683427"/>
          </a:xfrm>
        </p:spPr>
        <p:txBody>
          <a:bodyPr anchor="ctr">
            <a:normAutofit/>
          </a:bodyPr>
          <a:lstStyle>
            <a:lvl1pPr marL="0" indent="0" algn="ctr">
              <a:buNone/>
              <a:defRPr sz="2016">
                <a:solidFill>
                  <a:srgbClr val="FFFFFF"/>
                </a:solidFill>
              </a:defRPr>
            </a:lvl1pPr>
            <a:lvl2pPr marL="460858" indent="0" algn="ctr">
              <a:buNone/>
              <a:defRPr sz="2016"/>
            </a:lvl2pPr>
            <a:lvl3pPr marL="921715" indent="0" algn="ctr">
              <a:buNone/>
              <a:defRPr sz="2016"/>
            </a:lvl3pPr>
            <a:lvl4pPr marL="1382573" indent="0" algn="ctr">
              <a:buNone/>
              <a:defRPr sz="2016"/>
            </a:lvl4pPr>
            <a:lvl5pPr marL="1843430" indent="0" algn="ctr">
              <a:buNone/>
              <a:defRPr sz="2016"/>
            </a:lvl5pPr>
            <a:lvl6pPr marL="2304288" indent="0" algn="ctr">
              <a:buNone/>
              <a:defRPr sz="2016"/>
            </a:lvl6pPr>
            <a:lvl7pPr marL="2765146" indent="0" algn="ctr">
              <a:buNone/>
              <a:defRPr sz="2016"/>
            </a:lvl7pPr>
            <a:lvl8pPr marL="3226003" indent="0" algn="ctr">
              <a:buNone/>
              <a:defRPr sz="2016"/>
            </a:lvl8pPr>
            <a:lvl9pPr marL="3686861" indent="0" algn="ctr">
              <a:buNone/>
              <a:defRPr sz="201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2023/12/26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34513800"/>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2023/12/26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0435051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1"/>
      </p:bgRef>
    </p:bg>
    <p:spTree>
      <p:nvGrpSpPr>
        <p:cNvPr id="1" name=""/>
        <p:cNvGrpSpPr/>
        <p:nvPr/>
      </p:nvGrpSpPr>
      <p:grpSpPr>
        <a:xfrm>
          <a:off x="0" y="0"/>
          <a:ext cx="0" cy="0"/>
          <a:chOff x="0" y="0"/>
          <a:chExt cx="0" cy="0"/>
        </a:xfrm>
      </p:grpSpPr>
      <p:sp>
        <p:nvSpPr>
          <p:cNvPr id="7" name="Rectangle 6"/>
          <p:cNvSpPr/>
          <p:nvPr/>
        </p:nvSpPr>
        <p:spPr>
          <a:xfrm>
            <a:off x="-5172" y="2108105"/>
            <a:ext cx="9219798" cy="187240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172" y="3980508"/>
            <a:ext cx="9219798" cy="6224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9883" y="2261544"/>
            <a:ext cx="7949684" cy="1716370"/>
          </a:xfrm>
        </p:spPr>
        <p:txBody>
          <a:bodyPr anchor="ctr">
            <a:noAutofit/>
          </a:bodyPr>
          <a:lstStyle>
            <a:lvl1pPr algn="ctr">
              <a:lnSpc>
                <a:spcPct val="80000"/>
              </a:lnSpc>
              <a:defRPr sz="6048" b="0" spc="0" baseline="0">
                <a:solidFill>
                  <a:schemeClr val="bg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9883" y="3943359"/>
            <a:ext cx="7949684" cy="685640"/>
          </a:xfrm>
        </p:spPr>
        <p:txBody>
          <a:bodyPr anchor="ctr">
            <a:normAutofit/>
          </a:bodyPr>
          <a:lstStyle>
            <a:lvl1pPr marL="0" indent="0" algn="ctr">
              <a:buNone/>
              <a:defRPr sz="2016">
                <a:solidFill>
                  <a:srgbClr val="FFFFFF"/>
                </a:solidFill>
              </a:defRPr>
            </a:lvl1pPr>
            <a:lvl2pPr marL="460858" indent="0">
              <a:buNone/>
              <a:defRPr sz="1814">
                <a:solidFill>
                  <a:schemeClr val="tx1">
                    <a:tint val="75000"/>
                  </a:schemeClr>
                </a:solidFill>
              </a:defRPr>
            </a:lvl2pPr>
            <a:lvl3pPr marL="921715" indent="0">
              <a:buNone/>
              <a:defRPr sz="1613">
                <a:solidFill>
                  <a:schemeClr val="tx1">
                    <a:tint val="75000"/>
                  </a:schemeClr>
                </a:solidFill>
              </a:defRPr>
            </a:lvl3pPr>
            <a:lvl4pPr marL="1382573" indent="0">
              <a:buNone/>
              <a:defRPr sz="1411">
                <a:solidFill>
                  <a:schemeClr val="tx1">
                    <a:tint val="75000"/>
                  </a:schemeClr>
                </a:solidFill>
              </a:defRPr>
            </a:lvl4pPr>
            <a:lvl5pPr marL="1843430" indent="0">
              <a:buNone/>
              <a:defRPr sz="1411">
                <a:solidFill>
                  <a:schemeClr val="tx1">
                    <a:tint val="75000"/>
                  </a:schemeClr>
                </a:solidFill>
              </a:defRPr>
            </a:lvl5pPr>
            <a:lvl6pPr marL="2304288" indent="0">
              <a:buNone/>
              <a:defRPr sz="1411">
                <a:solidFill>
                  <a:schemeClr val="tx1">
                    <a:tint val="75000"/>
                  </a:schemeClr>
                </a:solidFill>
              </a:defRPr>
            </a:lvl6pPr>
            <a:lvl7pPr marL="2765146" indent="0">
              <a:buNone/>
              <a:defRPr sz="1411">
                <a:solidFill>
                  <a:schemeClr val="tx1">
                    <a:tint val="75000"/>
                  </a:schemeClr>
                </a:solidFill>
              </a:defRPr>
            </a:lvl7pPr>
            <a:lvl8pPr marL="3226003" indent="0">
              <a:buNone/>
              <a:defRPr sz="1411">
                <a:solidFill>
                  <a:schemeClr val="tx1">
                    <a:tint val="75000"/>
                  </a:schemeClr>
                </a:solidFill>
              </a:defRPr>
            </a:lvl8pPr>
            <a:lvl9pPr marL="3686861" indent="0">
              <a:buNone/>
              <a:defRPr sz="1411">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solidFill>
                  <a:schemeClr val="tx2"/>
                </a:solidFill>
              </a:defRPr>
            </a:lvl1pPr>
          </a:lstStyle>
          <a:p>
            <a:fld id="{E90ED720-0104-4369-84BC-D37694168613}" type="datetimeFigureOut">
              <a:rPr kumimoji="1" lang="ja-JP" altLang="en-US" smtClean="0"/>
              <a:t>2023/12/26</a:t>
            </a:fld>
            <a:endParaRPr kumimoji="1" lang="ja-JP" alt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kumimoji="1" lang="ja-JP" alt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912556146"/>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91274" y="2059644"/>
            <a:ext cx="3686810" cy="4306528"/>
          </a:xfrm>
        </p:spPr>
        <p:txBody>
          <a:bodyPr/>
          <a:lstStyle>
            <a:lvl1pPr>
              <a:defRPr sz="2218"/>
            </a:lvl1pPr>
            <a:lvl2pPr>
              <a:defRPr sz="2016"/>
            </a:lvl2pPr>
            <a:lvl3pPr>
              <a:defRPr sz="1814"/>
            </a:lvl3pPr>
            <a:lvl4pPr>
              <a:defRPr sz="1613"/>
            </a:lvl4pPr>
            <a:lvl5pPr>
              <a:defRPr sz="1613"/>
            </a:lvl5pPr>
            <a:lvl6pPr>
              <a:defRPr sz="1613"/>
            </a:lvl6pPr>
            <a:lvl7pPr>
              <a:defRPr sz="1613"/>
            </a:lvl7pPr>
            <a:lvl8pPr>
              <a:defRPr sz="1613"/>
            </a:lvl8pPr>
            <a:lvl9pPr>
              <a:defRPr sz="161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838938" y="2059644"/>
            <a:ext cx="3686810" cy="4306528"/>
          </a:xfrm>
        </p:spPr>
        <p:txBody>
          <a:bodyPr/>
          <a:lstStyle>
            <a:lvl1pPr>
              <a:defRPr sz="2218"/>
            </a:lvl1pPr>
            <a:lvl2pPr>
              <a:defRPr sz="2016"/>
            </a:lvl2pPr>
            <a:lvl3pPr>
              <a:defRPr sz="1814"/>
            </a:lvl3pPr>
            <a:lvl4pPr>
              <a:defRPr sz="1613"/>
            </a:lvl4pPr>
            <a:lvl5pPr>
              <a:defRPr sz="1613"/>
            </a:lvl5pPr>
            <a:lvl6pPr>
              <a:defRPr sz="1613"/>
            </a:lvl6pPr>
            <a:lvl7pPr>
              <a:defRPr sz="1613"/>
            </a:lvl7pPr>
            <a:lvl8pPr>
              <a:defRPr sz="1613"/>
            </a:lvl8pPr>
            <a:lvl9pPr>
              <a:defRPr sz="161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2023/12/26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037688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91277" y="1959092"/>
            <a:ext cx="3686810" cy="760811"/>
          </a:xfrm>
        </p:spPr>
        <p:txBody>
          <a:bodyPr anchor="ctr">
            <a:normAutofit/>
          </a:bodyPr>
          <a:lstStyle>
            <a:lvl1pPr marL="0" indent="0">
              <a:buNone/>
              <a:defRPr sz="2016" b="1"/>
            </a:lvl1pPr>
            <a:lvl2pPr marL="460858" indent="0">
              <a:buNone/>
              <a:defRPr sz="2016" b="1"/>
            </a:lvl2pPr>
            <a:lvl3pPr marL="921715" indent="0">
              <a:buNone/>
              <a:defRPr sz="1814" b="1"/>
            </a:lvl3pPr>
            <a:lvl4pPr marL="1382573" indent="0">
              <a:buNone/>
              <a:defRPr sz="1613" b="1"/>
            </a:lvl4pPr>
            <a:lvl5pPr marL="1843430" indent="0">
              <a:buNone/>
              <a:defRPr sz="1613" b="1"/>
            </a:lvl5pPr>
            <a:lvl6pPr marL="2304288" indent="0">
              <a:buNone/>
              <a:defRPr sz="1613" b="1"/>
            </a:lvl6pPr>
            <a:lvl7pPr marL="2765146" indent="0">
              <a:buNone/>
              <a:defRPr sz="1613" b="1"/>
            </a:lvl7pPr>
            <a:lvl8pPr marL="3226003" indent="0">
              <a:buNone/>
              <a:defRPr sz="1613" b="1"/>
            </a:lvl8pPr>
            <a:lvl9pPr marL="3686861" indent="0">
              <a:buNone/>
              <a:defRPr sz="1613" b="1"/>
            </a:lvl9pPr>
          </a:lstStyle>
          <a:p>
            <a:pPr lvl="0"/>
            <a:r>
              <a:rPr lang="ja-JP" altLang="en-US"/>
              <a:t>マスター テキストの書式設定</a:t>
            </a:r>
          </a:p>
        </p:txBody>
      </p:sp>
      <p:sp>
        <p:nvSpPr>
          <p:cNvPr id="4" name="Content Placeholder 3"/>
          <p:cNvSpPr>
            <a:spLocks noGrp="1"/>
          </p:cNvSpPr>
          <p:nvPr>
            <p:ph sz="half" idx="2"/>
          </p:nvPr>
        </p:nvSpPr>
        <p:spPr>
          <a:xfrm>
            <a:off x="691277" y="2719905"/>
            <a:ext cx="3686810" cy="3651187"/>
          </a:xfrm>
        </p:spPr>
        <p:txBody>
          <a:bodyPr/>
          <a:lstStyle>
            <a:lvl1pPr>
              <a:defRPr sz="2218"/>
            </a:lvl1pPr>
            <a:lvl2pPr>
              <a:defRPr sz="2016"/>
            </a:lvl2pPr>
            <a:lvl3pPr>
              <a:defRPr sz="1814"/>
            </a:lvl3pPr>
            <a:lvl4pPr>
              <a:defRPr sz="1613"/>
            </a:lvl4pPr>
            <a:lvl5pPr>
              <a:defRPr sz="1613"/>
            </a:lvl5pPr>
            <a:lvl6pPr>
              <a:defRPr sz="1613"/>
            </a:lvl6pPr>
            <a:lvl7pPr>
              <a:defRPr sz="1613"/>
            </a:lvl7pPr>
            <a:lvl8pPr>
              <a:defRPr sz="1613"/>
            </a:lvl8pPr>
            <a:lvl9pPr>
              <a:defRPr sz="161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38765" y="1959092"/>
            <a:ext cx="3686810" cy="760811"/>
          </a:xfrm>
        </p:spPr>
        <p:txBody>
          <a:bodyPr anchor="ctr">
            <a:normAutofit/>
          </a:bodyPr>
          <a:lstStyle>
            <a:lvl1pPr marL="0" indent="0">
              <a:buNone/>
              <a:defRPr sz="2016" b="1"/>
            </a:lvl1pPr>
            <a:lvl2pPr marL="460858" indent="0">
              <a:buNone/>
              <a:defRPr sz="2016" b="1"/>
            </a:lvl2pPr>
            <a:lvl3pPr marL="921715" indent="0">
              <a:buNone/>
              <a:defRPr sz="1814" b="1"/>
            </a:lvl3pPr>
            <a:lvl4pPr marL="1382573" indent="0">
              <a:buNone/>
              <a:defRPr sz="1613" b="1"/>
            </a:lvl4pPr>
            <a:lvl5pPr marL="1843430" indent="0">
              <a:buNone/>
              <a:defRPr sz="1613" b="1"/>
            </a:lvl5pPr>
            <a:lvl6pPr marL="2304288" indent="0">
              <a:buNone/>
              <a:defRPr sz="1613" b="1"/>
            </a:lvl6pPr>
            <a:lvl7pPr marL="2765146" indent="0">
              <a:buNone/>
              <a:defRPr sz="1613" b="1"/>
            </a:lvl7pPr>
            <a:lvl8pPr marL="3226003" indent="0">
              <a:buNone/>
              <a:defRPr sz="1613" b="1"/>
            </a:lvl8pPr>
            <a:lvl9pPr marL="3686861" indent="0">
              <a:buNone/>
              <a:defRPr sz="1613" b="1"/>
            </a:lvl9pPr>
          </a:lstStyle>
          <a:p>
            <a:pPr lvl="0"/>
            <a:r>
              <a:rPr lang="ja-JP" altLang="en-US"/>
              <a:t>マスター テキストの書式設定</a:t>
            </a:r>
          </a:p>
        </p:txBody>
      </p:sp>
      <p:sp>
        <p:nvSpPr>
          <p:cNvPr id="6" name="Content Placeholder 5"/>
          <p:cNvSpPr>
            <a:spLocks noGrp="1"/>
          </p:cNvSpPr>
          <p:nvPr>
            <p:ph sz="quarter" idx="4"/>
          </p:nvPr>
        </p:nvSpPr>
        <p:spPr>
          <a:xfrm>
            <a:off x="4838765" y="2719903"/>
            <a:ext cx="3686810" cy="3651187"/>
          </a:xfrm>
        </p:spPr>
        <p:txBody>
          <a:bodyPr/>
          <a:lstStyle>
            <a:lvl1pPr>
              <a:defRPr sz="2218"/>
            </a:lvl1pPr>
            <a:lvl2pPr>
              <a:defRPr sz="2016"/>
            </a:lvl2pPr>
            <a:lvl3pPr>
              <a:defRPr sz="1814"/>
            </a:lvl3pPr>
            <a:lvl4pPr>
              <a:defRPr sz="1613"/>
            </a:lvl4pPr>
            <a:lvl5pPr>
              <a:defRPr sz="1613"/>
            </a:lvl5pPr>
            <a:lvl6pPr>
              <a:defRPr sz="1613"/>
            </a:lvl6pPr>
            <a:lvl7pPr>
              <a:defRPr sz="1613"/>
            </a:lvl7pPr>
            <a:lvl8pPr>
              <a:defRPr sz="1613"/>
            </a:lvl8pPr>
            <a:lvl9pPr>
              <a:defRPr sz="161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90ED720-0104-4369-84BC-D37694168613}" type="datetimeFigureOut">
              <a:rPr kumimoji="1" lang="ja-JP" altLang="en-US" smtClean="0"/>
              <a:t>2023/12/26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943550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90ED720-0104-4369-84BC-D37694168613}" type="datetimeFigureOut">
              <a:rPr kumimoji="1" lang="ja-JP" altLang="en-US" smtClean="0"/>
              <a:t>2023/12/26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4697697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D720-0104-4369-84BC-D37694168613}" type="datetimeFigureOut">
              <a:rPr kumimoji="1" lang="ja-JP" altLang="en-US" smtClean="0"/>
              <a:t>2023/12/26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769229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691277" y="2200074"/>
            <a:ext cx="4608513" cy="3932047"/>
          </a:xfrm>
        </p:spPr>
        <p:txBody>
          <a:bodyPr/>
          <a:lstStyle>
            <a:lvl1pPr>
              <a:defRPr sz="2218"/>
            </a:lvl1pPr>
            <a:lvl2pPr>
              <a:defRPr sz="2016"/>
            </a:lvl2pPr>
            <a:lvl3pPr>
              <a:defRPr sz="1814"/>
            </a:lvl3pPr>
            <a:lvl4pPr>
              <a:defRPr sz="1613"/>
            </a:lvl4pPr>
            <a:lvl5pPr>
              <a:defRPr sz="1613"/>
            </a:lvl5pPr>
            <a:lvl6pPr>
              <a:defRPr sz="1613"/>
            </a:lvl6pPr>
            <a:lvl7pPr>
              <a:defRPr sz="1613"/>
            </a:lvl7pPr>
            <a:lvl8pPr>
              <a:defRPr sz="1613"/>
            </a:lvl8pPr>
            <a:lvl9pPr>
              <a:defRPr sz="161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939627" y="2198689"/>
            <a:ext cx="2580767" cy="3514155"/>
          </a:xfrm>
        </p:spPr>
        <p:txBody>
          <a:bodyPr>
            <a:normAutofit/>
          </a:bodyPr>
          <a:lstStyle>
            <a:lvl1pPr marL="0" indent="0">
              <a:lnSpc>
                <a:spcPct val="95000"/>
              </a:lnSpc>
              <a:buNone/>
              <a:defRPr sz="1714"/>
            </a:lvl1pPr>
            <a:lvl2pPr marL="460858" indent="0">
              <a:buNone/>
              <a:defRPr sz="1210"/>
            </a:lvl2pPr>
            <a:lvl3pPr marL="921715" indent="0">
              <a:buNone/>
              <a:defRPr sz="1008"/>
            </a:lvl3pPr>
            <a:lvl4pPr marL="1382573" indent="0">
              <a:buNone/>
              <a:defRPr sz="907"/>
            </a:lvl4pPr>
            <a:lvl5pPr marL="1843430" indent="0">
              <a:buNone/>
              <a:defRPr sz="907"/>
            </a:lvl5pPr>
            <a:lvl6pPr marL="2304288" indent="0">
              <a:buNone/>
              <a:defRPr sz="907"/>
            </a:lvl6pPr>
            <a:lvl7pPr marL="2765146" indent="0">
              <a:buNone/>
              <a:defRPr sz="907"/>
            </a:lvl7pPr>
            <a:lvl8pPr marL="3226003" indent="0">
              <a:buNone/>
              <a:defRPr sz="907"/>
            </a:lvl8pPr>
            <a:lvl9pPr marL="3686861" indent="0">
              <a:buNone/>
              <a:defRPr sz="90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2023/12/26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93001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2023/12/26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4648553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91277" y="2264222"/>
            <a:ext cx="4792853" cy="3932047"/>
          </a:xfrm>
          <a:solidFill>
            <a:schemeClr val="tx2">
              <a:lumMod val="60000"/>
              <a:lumOff val="40000"/>
            </a:schemeClr>
          </a:solidFill>
        </p:spPr>
        <p:txBody>
          <a:bodyPr tIns="365760" anchor="t"/>
          <a:lstStyle>
            <a:lvl1pPr marL="0" indent="0" algn="ctr">
              <a:buNone/>
              <a:defRPr sz="3226">
                <a:solidFill>
                  <a:schemeClr val="tx1">
                    <a:lumMod val="50000"/>
                  </a:schemeClr>
                </a:solidFill>
              </a:defRPr>
            </a:lvl1pPr>
            <a:lvl2pPr marL="460858" indent="0">
              <a:buNone/>
              <a:defRPr sz="2822"/>
            </a:lvl2pPr>
            <a:lvl3pPr marL="921715" indent="0">
              <a:buNone/>
              <a:defRPr sz="2419"/>
            </a:lvl3pPr>
            <a:lvl4pPr marL="1382573" indent="0">
              <a:buNone/>
              <a:defRPr sz="2016"/>
            </a:lvl4pPr>
            <a:lvl5pPr marL="1843430" indent="0">
              <a:buNone/>
              <a:defRPr sz="2016"/>
            </a:lvl5pPr>
            <a:lvl6pPr marL="2304288" indent="0">
              <a:buNone/>
              <a:defRPr sz="2016"/>
            </a:lvl6pPr>
            <a:lvl7pPr marL="2765146" indent="0">
              <a:buNone/>
              <a:defRPr sz="2016"/>
            </a:lvl7pPr>
            <a:lvl8pPr marL="3226003" indent="0">
              <a:buNone/>
              <a:defRPr sz="2016"/>
            </a:lvl8pPr>
            <a:lvl9pPr marL="3686861" indent="0">
              <a:buNone/>
              <a:defRPr sz="2016"/>
            </a:lvl9pPr>
          </a:lstStyle>
          <a:p>
            <a:r>
              <a:rPr lang="ja-JP" altLang="en-US"/>
              <a:t>図を追加</a:t>
            </a:r>
            <a:endParaRPr lang="en-US" dirty="0"/>
          </a:p>
        </p:txBody>
      </p:sp>
      <p:sp>
        <p:nvSpPr>
          <p:cNvPr id="4" name="Text Placeholder 3"/>
          <p:cNvSpPr>
            <a:spLocks noGrp="1"/>
          </p:cNvSpPr>
          <p:nvPr>
            <p:ph type="body" sz="half" idx="2"/>
          </p:nvPr>
        </p:nvSpPr>
        <p:spPr>
          <a:xfrm>
            <a:off x="5932352" y="2201897"/>
            <a:ext cx="2580767" cy="3510757"/>
          </a:xfrm>
        </p:spPr>
        <p:txBody>
          <a:bodyPr>
            <a:normAutofit/>
          </a:bodyPr>
          <a:lstStyle>
            <a:lvl1pPr marL="0" indent="0">
              <a:lnSpc>
                <a:spcPct val="95000"/>
              </a:lnSpc>
              <a:buNone/>
              <a:defRPr sz="1714"/>
            </a:lvl1pPr>
            <a:lvl2pPr marL="460858" indent="0">
              <a:buNone/>
              <a:defRPr sz="1210"/>
            </a:lvl2pPr>
            <a:lvl3pPr marL="921715" indent="0">
              <a:buNone/>
              <a:defRPr sz="1008"/>
            </a:lvl3pPr>
            <a:lvl4pPr marL="1382573" indent="0">
              <a:buNone/>
              <a:defRPr sz="907"/>
            </a:lvl4pPr>
            <a:lvl5pPr marL="1843430" indent="0">
              <a:buNone/>
              <a:defRPr sz="907"/>
            </a:lvl5pPr>
            <a:lvl6pPr marL="2304288" indent="0">
              <a:buNone/>
              <a:defRPr sz="907"/>
            </a:lvl6pPr>
            <a:lvl7pPr marL="2765146" indent="0">
              <a:buNone/>
              <a:defRPr sz="907"/>
            </a:lvl7pPr>
            <a:lvl8pPr marL="3226003" indent="0">
              <a:buNone/>
              <a:defRPr sz="907"/>
            </a:lvl8pPr>
            <a:lvl9pPr marL="3686861" indent="0">
              <a:buNone/>
              <a:defRPr sz="90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90ED720-0104-4369-84BC-D37694168613}" type="datetimeFigureOut">
              <a:rPr kumimoji="1" lang="ja-JP" altLang="en-US" smtClean="0"/>
              <a:t>2023/12/26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9747138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90ED720-0104-4369-84BC-D37694168613}" type="datetimeFigureOut">
              <a:rPr kumimoji="1" lang="ja-JP" altLang="en-US" smtClean="0"/>
              <a:t>2023/12/26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0835174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6818506" y="0"/>
            <a:ext cx="2073831" cy="70215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925337" y="624135"/>
            <a:ext cx="1816174" cy="577324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33670" y="624135"/>
            <a:ext cx="6027725" cy="57732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33671" y="6575993"/>
            <a:ext cx="2073828" cy="373831"/>
          </a:xfrm>
        </p:spPr>
        <p:txBody>
          <a:bodyPr/>
          <a:lstStyle/>
          <a:p>
            <a:fld id="{E90ED720-0104-4369-84BC-D37694168613}" type="datetimeFigureOut">
              <a:rPr kumimoji="1" lang="ja-JP" altLang="en-US" smtClean="0"/>
              <a:t>2023/12/26</a:t>
            </a:fld>
            <a:endParaRPr kumimoji="1" lang="ja-JP" altLang="en-US"/>
          </a:p>
        </p:txBody>
      </p:sp>
      <p:sp>
        <p:nvSpPr>
          <p:cNvPr id="5" name="Footer Placeholder 4"/>
          <p:cNvSpPr>
            <a:spLocks noGrp="1"/>
          </p:cNvSpPr>
          <p:nvPr>
            <p:ph type="ftr" sz="quarter" idx="11"/>
          </p:nvPr>
        </p:nvSpPr>
        <p:spPr>
          <a:xfrm>
            <a:off x="2854720" y="6575993"/>
            <a:ext cx="3235385" cy="373831"/>
          </a:xfrm>
        </p:spPr>
        <p:txBody>
          <a:bodyPr/>
          <a:lstStyle/>
          <a:p>
            <a:endParaRPr kumimoji="1" lang="ja-JP" altLang="en-US"/>
          </a:p>
        </p:txBody>
      </p:sp>
      <p:sp>
        <p:nvSpPr>
          <p:cNvPr id="6" name="Slide Number Placeholder 5"/>
          <p:cNvSpPr>
            <a:spLocks noGrp="1"/>
          </p:cNvSpPr>
          <p:nvPr>
            <p:ph type="sldNum" sz="quarter" idx="12"/>
          </p:nvPr>
        </p:nvSpPr>
        <p:spPr>
          <a:xfrm>
            <a:off x="6103142" y="6575993"/>
            <a:ext cx="665088" cy="373831"/>
          </a:xfrm>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383487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8084" y="4511978"/>
            <a:ext cx="7834471" cy="139455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8084" y="2976018"/>
            <a:ext cx="7834471" cy="1535955"/>
          </a:xfrm>
        </p:spPr>
        <p:txBody>
          <a:bodyPr anchor="b"/>
          <a:lstStyle>
            <a:lvl1pPr marL="0" indent="0">
              <a:buNone/>
              <a:defRPr sz="2000">
                <a:solidFill>
                  <a:schemeClr val="tx1">
                    <a:tint val="75000"/>
                  </a:schemeClr>
                </a:solidFill>
              </a:defRPr>
            </a:lvl1pPr>
            <a:lvl2pPr marL="457111" indent="0">
              <a:buNone/>
              <a:defRPr sz="1800">
                <a:solidFill>
                  <a:schemeClr val="tx1">
                    <a:tint val="75000"/>
                  </a:schemeClr>
                </a:solidFill>
              </a:defRPr>
            </a:lvl2pPr>
            <a:lvl3pPr marL="914223" indent="0">
              <a:buNone/>
              <a:defRPr sz="1600">
                <a:solidFill>
                  <a:schemeClr val="tx1">
                    <a:tint val="75000"/>
                  </a:schemeClr>
                </a:solidFill>
              </a:defRPr>
            </a:lvl3pPr>
            <a:lvl4pPr marL="1371334" indent="0">
              <a:buNone/>
              <a:defRPr sz="1400">
                <a:solidFill>
                  <a:schemeClr val="tx1">
                    <a:tint val="75000"/>
                  </a:schemeClr>
                </a:solidFill>
              </a:defRPr>
            </a:lvl4pPr>
            <a:lvl5pPr marL="1828447" indent="0">
              <a:buNone/>
              <a:defRPr sz="1400">
                <a:solidFill>
                  <a:schemeClr val="tx1">
                    <a:tint val="75000"/>
                  </a:schemeClr>
                </a:solidFill>
              </a:defRPr>
            </a:lvl5pPr>
            <a:lvl6pPr marL="2285558" indent="0">
              <a:buNone/>
              <a:defRPr sz="1400">
                <a:solidFill>
                  <a:schemeClr val="tx1">
                    <a:tint val="75000"/>
                  </a:schemeClr>
                </a:solidFill>
              </a:defRPr>
            </a:lvl6pPr>
            <a:lvl7pPr marL="2742670" indent="0">
              <a:buNone/>
              <a:defRPr sz="1400">
                <a:solidFill>
                  <a:schemeClr val="tx1">
                    <a:tint val="75000"/>
                  </a:schemeClr>
                </a:solidFill>
              </a:defRPr>
            </a:lvl7pPr>
            <a:lvl8pPr marL="3199781" indent="0">
              <a:buNone/>
              <a:defRPr sz="1400">
                <a:solidFill>
                  <a:schemeClr val="tx1">
                    <a:tint val="75000"/>
                  </a:schemeClr>
                </a:solidFill>
              </a:defRPr>
            </a:lvl8pPr>
            <a:lvl9pPr marL="3656894"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2023/12/26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962152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60853" y="1638356"/>
            <a:ext cx="4070853" cy="463387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85323" y="1638356"/>
            <a:ext cx="4070853" cy="463387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2023/12/26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99353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60852" y="1571716"/>
            <a:ext cx="4072453" cy="655017"/>
          </a:xfrm>
        </p:spPr>
        <p:txBody>
          <a:bodyPr anchor="b"/>
          <a:lstStyle>
            <a:lvl1pPr marL="0" indent="0">
              <a:buNone/>
              <a:defRPr sz="2400" b="1"/>
            </a:lvl1pPr>
            <a:lvl2pPr marL="457111" indent="0">
              <a:buNone/>
              <a:defRPr sz="2000" b="1"/>
            </a:lvl2pPr>
            <a:lvl3pPr marL="914223" indent="0">
              <a:buNone/>
              <a:defRPr sz="1800" b="1"/>
            </a:lvl3pPr>
            <a:lvl4pPr marL="1371334" indent="0">
              <a:buNone/>
              <a:defRPr sz="1600" b="1"/>
            </a:lvl4pPr>
            <a:lvl5pPr marL="1828447" indent="0">
              <a:buNone/>
              <a:defRPr sz="1600" b="1"/>
            </a:lvl5pPr>
            <a:lvl6pPr marL="2285558" indent="0">
              <a:buNone/>
              <a:defRPr sz="1600" b="1"/>
            </a:lvl6pPr>
            <a:lvl7pPr marL="2742670" indent="0">
              <a:buNone/>
              <a:defRPr sz="1600" b="1"/>
            </a:lvl7pPr>
            <a:lvl8pPr marL="3199781" indent="0">
              <a:buNone/>
              <a:defRPr sz="1600" b="1"/>
            </a:lvl8pPr>
            <a:lvl9pPr marL="3656894"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60852" y="2226731"/>
            <a:ext cx="4072453" cy="40454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82127" y="1571716"/>
            <a:ext cx="4074053" cy="655017"/>
          </a:xfrm>
        </p:spPr>
        <p:txBody>
          <a:bodyPr anchor="b"/>
          <a:lstStyle>
            <a:lvl1pPr marL="0" indent="0">
              <a:buNone/>
              <a:defRPr sz="2400" b="1"/>
            </a:lvl1pPr>
            <a:lvl2pPr marL="457111" indent="0">
              <a:buNone/>
              <a:defRPr sz="2000" b="1"/>
            </a:lvl2pPr>
            <a:lvl3pPr marL="914223" indent="0">
              <a:buNone/>
              <a:defRPr sz="1800" b="1"/>
            </a:lvl3pPr>
            <a:lvl4pPr marL="1371334" indent="0">
              <a:buNone/>
              <a:defRPr sz="1600" b="1"/>
            </a:lvl4pPr>
            <a:lvl5pPr marL="1828447" indent="0">
              <a:buNone/>
              <a:defRPr sz="1600" b="1"/>
            </a:lvl5pPr>
            <a:lvl6pPr marL="2285558" indent="0">
              <a:buNone/>
              <a:defRPr sz="1600" b="1"/>
            </a:lvl6pPr>
            <a:lvl7pPr marL="2742670" indent="0">
              <a:buNone/>
              <a:defRPr sz="1600" b="1"/>
            </a:lvl7pPr>
            <a:lvl8pPr marL="3199781" indent="0">
              <a:buNone/>
              <a:defRPr sz="1600" b="1"/>
            </a:lvl8pPr>
            <a:lvl9pPr marL="3656894"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82127" y="2226731"/>
            <a:ext cx="4074053" cy="40454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90ED720-0104-4369-84BC-D37694168613}" type="datetimeFigureOut">
              <a:rPr kumimoji="1" lang="ja-JP" altLang="en-US" smtClean="0"/>
              <a:t>2023/12/26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66008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0ED720-0104-4369-84BC-D37694168613}" type="datetimeFigureOut">
              <a:rPr kumimoji="1" lang="ja-JP" altLang="en-US" smtClean="0"/>
              <a:t>2023/12/26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823070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0ED720-0104-4369-84BC-D37694168613}" type="datetimeFigureOut">
              <a:rPr kumimoji="1" lang="ja-JP" altLang="en-US" smtClean="0"/>
              <a:t>2023/12/26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050122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0855" y="279561"/>
            <a:ext cx="3032337" cy="118975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603602" y="279565"/>
            <a:ext cx="5152573" cy="59926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60855" y="1469320"/>
            <a:ext cx="3032337" cy="4802910"/>
          </a:xfrm>
        </p:spPr>
        <p:txBody>
          <a:bodyPr/>
          <a:lstStyle>
            <a:lvl1pPr marL="0" indent="0">
              <a:buNone/>
              <a:defRPr sz="1400"/>
            </a:lvl1pPr>
            <a:lvl2pPr marL="457111" indent="0">
              <a:buNone/>
              <a:defRPr sz="1200"/>
            </a:lvl2pPr>
            <a:lvl3pPr marL="914223" indent="0">
              <a:buNone/>
              <a:defRPr sz="1000"/>
            </a:lvl3pPr>
            <a:lvl4pPr marL="1371334" indent="0">
              <a:buNone/>
              <a:defRPr sz="1000"/>
            </a:lvl4pPr>
            <a:lvl5pPr marL="1828447" indent="0">
              <a:buNone/>
              <a:defRPr sz="1000"/>
            </a:lvl5pPr>
            <a:lvl6pPr marL="2285558" indent="0">
              <a:buNone/>
              <a:defRPr sz="1000"/>
            </a:lvl6pPr>
            <a:lvl7pPr marL="2742670" indent="0">
              <a:buNone/>
              <a:defRPr sz="1000"/>
            </a:lvl7pPr>
            <a:lvl8pPr marL="3199781" indent="0">
              <a:buNone/>
              <a:defRPr sz="1000"/>
            </a:lvl8pPr>
            <a:lvl9pPr marL="365689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2023/12/26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154677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06602" y="4915061"/>
            <a:ext cx="5530215" cy="58025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806602" y="627386"/>
            <a:ext cx="5530215" cy="4212908"/>
          </a:xfrm>
        </p:spPr>
        <p:txBody>
          <a:bodyPr/>
          <a:lstStyle>
            <a:lvl1pPr marL="0" indent="0">
              <a:buNone/>
              <a:defRPr sz="3200"/>
            </a:lvl1pPr>
            <a:lvl2pPr marL="457111" indent="0">
              <a:buNone/>
              <a:defRPr sz="2800"/>
            </a:lvl2pPr>
            <a:lvl3pPr marL="914223" indent="0">
              <a:buNone/>
              <a:defRPr sz="2400"/>
            </a:lvl3pPr>
            <a:lvl4pPr marL="1371334" indent="0">
              <a:buNone/>
              <a:defRPr sz="2000"/>
            </a:lvl4pPr>
            <a:lvl5pPr marL="1828447" indent="0">
              <a:buNone/>
              <a:defRPr sz="2000"/>
            </a:lvl5pPr>
            <a:lvl6pPr marL="2285558" indent="0">
              <a:buNone/>
              <a:defRPr sz="2000"/>
            </a:lvl6pPr>
            <a:lvl7pPr marL="2742670" indent="0">
              <a:buNone/>
              <a:defRPr sz="2000"/>
            </a:lvl7pPr>
            <a:lvl8pPr marL="3199781" indent="0">
              <a:buNone/>
              <a:defRPr sz="2000"/>
            </a:lvl8pPr>
            <a:lvl9pPr marL="3656894" indent="0">
              <a:buNone/>
              <a:defRPr sz="2000"/>
            </a:lvl9pPr>
          </a:lstStyle>
          <a:p>
            <a:endParaRPr kumimoji="1" lang="ja-JP" altLang="en-US"/>
          </a:p>
        </p:txBody>
      </p:sp>
      <p:sp>
        <p:nvSpPr>
          <p:cNvPr id="4" name="テキスト プレースホルダー 3"/>
          <p:cNvSpPr>
            <a:spLocks noGrp="1"/>
          </p:cNvSpPr>
          <p:nvPr>
            <p:ph type="body" sz="half" idx="2"/>
          </p:nvPr>
        </p:nvSpPr>
        <p:spPr>
          <a:xfrm>
            <a:off x="1806602" y="5495312"/>
            <a:ext cx="5530215" cy="824053"/>
          </a:xfrm>
        </p:spPr>
        <p:txBody>
          <a:bodyPr/>
          <a:lstStyle>
            <a:lvl1pPr marL="0" indent="0">
              <a:buNone/>
              <a:defRPr sz="1400"/>
            </a:lvl1pPr>
            <a:lvl2pPr marL="457111" indent="0">
              <a:buNone/>
              <a:defRPr sz="1200"/>
            </a:lvl2pPr>
            <a:lvl3pPr marL="914223" indent="0">
              <a:buNone/>
              <a:defRPr sz="1000"/>
            </a:lvl3pPr>
            <a:lvl4pPr marL="1371334" indent="0">
              <a:buNone/>
              <a:defRPr sz="1000"/>
            </a:lvl4pPr>
            <a:lvl5pPr marL="1828447" indent="0">
              <a:buNone/>
              <a:defRPr sz="1000"/>
            </a:lvl5pPr>
            <a:lvl6pPr marL="2285558" indent="0">
              <a:buNone/>
              <a:defRPr sz="1000"/>
            </a:lvl6pPr>
            <a:lvl7pPr marL="2742670" indent="0">
              <a:buNone/>
              <a:defRPr sz="1000"/>
            </a:lvl7pPr>
            <a:lvl8pPr marL="3199781" indent="0">
              <a:buNone/>
              <a:defRPr sz="1000"/>
            </a:lvl8pPr>
            <a:lvl9pPr marL="365689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2023/12/26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11144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60854" y="281187"/>
            <a:ext cx="8295323" cy="1170252"/>
          </a:xfrm>
          <a:prstGeom prst="rect">
            <a:avLst/>
          </a:prstGeom>
        </p:spPr>
        <p:txBody>
          <a:bodyPr vert="horz" lIns="91422" tIns="45711" rIns="91422" bIns="45711"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60854" y="1638356"/>
            <a:ext cx="8295323" cy="4633874"/>
          </a:xfrm>
          <a:prstGeom prst="rect">
            <a:avLst/>
          </a:prstGeom>
        </p:spPr>
        <p:txBody>
          <a:bodyPr vert="horz" lIns="91422" tIns="45711" rIns="91422" bIns="45711"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60853" y="6507908"/>
            <a:ext cx="2150639" cy="373831"/>
          </a:xfrm>
          <a:prstGeom prst="rect">
            <a:avLst/>
          </a:prstGeom>
        </p:spPr>
        <p:txBody>
          <a:bodyPr vert="horz" lIns="91422" tIns="45711" rIns="91422" bIns="45711" rtlCol="0" anchor="ctr"/>
          <a:lstStyle>
            <a:lvl1pPr algn="l">
              <a:defRPr sz="1200">
                <a:solidFill>
                  <a:schemeClr val="tx1">
                    <a:tint val="75000"/>
                  </a:schemeClr>
                </a:solidFill>
              </a:defRPr>
            </a:lvl1pPr>
          </a:lstStyle>
          <a:p>
            <a:fld id="{E90ED720-0104-4369-84BC-D37694168613}" type="datetimeFigureOut">
              <a:rPr kumimoji="1" lang="ja-JP" altLang="en-US" smtClean="0"/>
              <a:t>2023/12/26</a:t>
            </a:fld>
            <a:endParaRPr kumimoji="1" lang="ja-JP" altLang="en-US"/>
          </a:p>
        </p:txBody>
      </p:sp>
      <p:sp>
        <p:nvSpPr>
          <p:cNvPr id="5" name="フッター プレースホルダー 4"/>
          <p:cNvSpPr>
            <a:spLocks noGrp="1"/>
          </p:cNvSpPr>
          <p:nvPr>
            <p:ph type="ftr" sz="quarter" idx="3"/>
          </p:nvPr>
        </p:nvSpPr>
        <p:spPr>
          <a:xfrm>
            <a:off x="3149152" y="6507908"/>
            <a:ext cx="2918725" cy="373831"/>
          </a:xfrm>
          <a:prstGeom prst="rect">
            <a:avLst/>
          </a:prstGeom>
        </p:spPr>
        <p:txBody>
          <a:bodyPr vert="horz" lIns="91422" tIns="45711" rIns="91422" bIns="45711"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605537" y="6507908"/>
            <a:ext cx="2150639" cy="373831"/>
          </a:xfrm>
          <a:prstGeom prst="rect">
            <a:avLst/>
          </a:prstGeom>
        </p:spPr>
        <p:txBody>
          <a:bodyPr vert="horz" lIns="91422" tIns="45711" rIns="91422" bIns="45711"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081477802"/>
      </p:ext>
    </p:extLst>
  </p:cSld>
  <p:clrMap bg1="lt1" tx1="dk1" bg2="lt2" tx2="dk2" accent1="accent1" accent2="accent2" accent3="accent3" accent4="accent4" accent5="accent5" accent6="accent6" hlink="hlink" folHlink="folHlink"/>
  <p:sldLayoutIdLst>
    <p:sldLayoutId id="2147484489" r:id="rId1"/>
    <p:sldLayoutId id="2147484490" r:id="rId2"/>
    <p:sldLayoutId id="2147484491" r:id="rId3"/>
    <p:sldLayoutId id="2147484492" r:id="rId4"/>
    <p:sldLayoutId id="2147484493" r:id="rId5"/>
    <p:sldLayoutId id="2147484494" r:id="rId6"/>
    <p:sldLayoutId id="2147484495" r:id="rId7"/>
    <p:sldLayoutId id="2147484496" r:id="rId8"/>
    <p:sldLayoutId id="2147484497" r:id="rId9"/>
    <p:sldLayoutId id="2147484498" r:id="rId10"/>
    <p:sldLayoutId id="2147484499" r:id="rId11"/>
  </p:sldLayoutIdLst>
  <p:txStyles>
    <p:titleStyle>
      <a:lvl1pPr algn="ctr" defTabSz="914223" rtl="0" eaLnBrk="1" latinLnBrk="0" hangingPunct="1">
        <a:spcBef>
          <a:spcPct val="0"/>
        </a:spcBef>
        <a:buNone/>
        <a:defRPr kumimoji="1" sz="4400" kern="1200">
          <a:solidFill>
            <a:schemeClr val="tx1"/>
          </a:solidFill>
          <a:latin typeface="+mj-lt"/>
          <a:ea typeface="+mj-ea"/>
          <a:cs typeface="+mj-cs"/>
        </a:defRPr>
      </a:lvl1pPr>
    </p:titleStyle>
    <p:bodyStyle>
      <a:lvl1pPr marL="342835" indent="-342835" algn="l" defTabSz="91422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06" indent="-285695" algn="l" defTabSz="914223"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779" indent="-228555" algn="l" defTabSz="914223"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99892" indent="-228555" algn="l" defTabSz="91422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002" indent="-228555" algn="l" defTabSz="91422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114" indent="-228555" algn="l" defTabSz="91422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226" indent="-228555" algn="l" defTabSz="91422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336" indent="-228555" algn="l" defTabSz="91422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449" indent="-228555" algn="l" defTabSz="91422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223" rtl="0" eaLnBrk="1" latinLnBrk="0" hangingPunct="1">
        <a:defRPr kumimoji="1" sz="1800" kern="1200">
          <a:solidFill>
            <a:schemeClr val="tx1"/>
          </a:solidFill>
          <a:latin typeface="+mn-lt"/>
          <a:ea typeface="+mn-ea"/>
          <a:cs typeface="+mn-cs"/>
        </a:defRPr>
      </a:lvl1pPr>
      <a:lvl2pPr marL="457111" algn="l" defTabSz="914223" rtl="0" eaLnBrk="1" latinLnBrk="0" hangingPunct="1">
        <a:defRPr kumimoji="1" sz="1800" kern="1200">
          <a:solidFill>
            <a:schemeClr val="tx1"/>
          </a:solidFill>
          <a:latin typeface="+mn-lt"/>
          <a:ea typeface="+mn-ea"/>
          <a:cs typeface="+mn-cs"/>
        </a:defRPr>
      </a:lvl2pPr>
      <a:lvl3pPr marL="914223" algn="l" defTabSz="914223" rtl="0" eaLnBrk="1" latinLnBrk="0" hangingPunct="1">
        <a:defRPr kumimoji="1" sz="1800" kern="1200">
          <a:solidFill>
            <a:schemeClr val="tx1"/>
          </a:solidFill>
          <a:latin typeface="+mn-lt"/>
          <a:ea typeface="+mn-ea"/>
          <a:cs typeface="+mn-cs"/>
        </a:defRPr>
      </a:lvl3pPr>
      <a:lvl4pPr marL="1371334" algn="l" defTabSz="914223" rtl="0" eaLnBrk="1" latinLnBrk="0" hangingPunct="1">
        <a:defRPr kumimoji="1" sz="1800" kern="1200">
          <a:solidFill>
            <a:schemeClr val="tx1"/>
          </a:solidFill>
          <a:latin typeface="+mn-lt"/>
          <a:ea typeface="+mn-ea"/>
          <a:cs typeface="+mn-cs"/>
        </a:defRPr>
      </a:lvl4pPr>
      <a:lvl5pPr marL="1828447" algn="l" defTabSz="914223" rtl="0" eaLnBrk="1" latinLnBrk="0" hangingPunct="1">
        <a:defRPr kumimoji="1" sz="1800" kern="1200">
          <a:solidFill>
            <a:schemeClr val="tx1"/>
          </a:solidFill>
          <a:latin typeface="+mn-lt"/>
          <a:ea typeface="+mn-ea"/>
          <a:cs typeface="+mn-cs"/>
        </a:defRPr>
      </a:lvl5pPr>
      <a:lvl6pPr marL="2285558" algn="l" defTabSz="914223" rtl="0" eaLnBrk="1" latinLnBrk="0" hangingPunct="1">
        <a:defRPr kumimoji="1" sz="1800" kern="1200">
          <a:solidFill>
            <a:schemeClr val="tx1"/>
          </a:solidFill>
          <a:latin typeface="+mn-lt"/>
          <a:ea typeface="+mn-ea"/>
          <a:cs typeface="+mn-cs"/>
        </a:defRPr>
      </a:lvl6pPr>
      <a:lvl7pPr marL="2742670" algn="l" defTabSz="914223" rtl="0" eaLnBrk="1" latinLnBrk="0" hangingPunct="1">
        <a:defRPr kumimoji="1" sz="1800" kern="1200">
          <a:solidFill>
            <a:schemeClr val="tx1"/>
          </a:solidFill>
          <a:latin typeface="+mn-lt"/>
          <a:ea typeface="+mn-ea"/>
          <a:cs typeface="+mn-cs"/>
        </a:defRPr>
      </a:lvl7pPr>
      <a:lvl8pPr marL="3199781" algn="l" defTabSz="914223" rtl="0" eaLnBrk="1" latinLnBrk="0" hangingPunct="1">
        <a:defRPr kumimoji="1" sz="1800" kern="1200">
          <a:solidFill>
            <a:schemeClr val="tx1"/>
          </a:solidFill>
          <a:latin typeface="+mn-lt"/>
          <a:ea typeface="+mn-ea"/>
          <a:cs typeface="+mn-cs"/>
        </a:defRPr>
      </a:lvl8pPr>
      <a:lvl9pPr marL="3656894" algn="l" defTabSz="914223"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5" y="180308"/>
            <a:ext cx="9214721" cy="168516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90490" y="290951"/>
            <a:ext cx="7834471" cy="154473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90490" y="2059644"/>
            <a:ext cx="7834471" cy="430652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7001" y="6575993"/>
            <a:ext cx="2615767" cy="373831"/>
          </a:xfrm>
          <a:prstGeom prst="rect">
            <a:avLst/>
          </a:prstGeom>
        </p:spPr>
        <p:txBody>
          <a:bodyPr vert="horz" lIns="91440" tIns="45720" rIns="45720" bIns="45720" rtlCol="0" anchor="ctr"/>
          <a:lstStyle>
            <a:lvl1pPr algn="l">
              <a:defRPr sz="1058">
                <a:solidFill>
                  <a:schemeClr val="tx1"/>
                </a:solidFill>
              </a:defRPr>
            </a:lvl1pPr>
          </a:lstStyle>
          <a:p>
            <a:fld id="{E90ED720-0104-4369-84BC-D37694168613}" type="datetimeFigureOut">
              <a:rPr kumimoji="1" lang="ja-JP" altLang="en-US" smtClean="0"/>
              <a:t>2023/12/26</a:t>
            </a:fld>
            <a:endParaRPr kumimoji="1" lang="ja-JP" altLang="en-US"/>
          </a:p>
        </p:txBody>
      </p:sp>
      <p:sp>
        <p:nvSpPr>
          <p:cNvPr id="5" name="Footer Placeholder 4"/>
          <p:cNvSpPr>
            <a:spLocks noGrp="1"/>
          </p:cNvSpPr>
          <p:nvPr>
            <p:ph type="ftr" sz="quarter" idx="3"/>
          </p:nvPr>
        </p:nvSpPr>
        <p:spPr>
          <a:xfrm>
            <a:off x="4224470" y="6575993"/>
            <a:ext cx="4093056" cy="373831"/>
          </a:xfrm>
          <a:prstGeom prst="rect">
            <a:avLst/>
          </a:prstGeom>
        </p:spPr>
        <p:txBody>
          <a:bodyPr vert="horz" lIns="91440" tIns="45720" rIns="91440" bIns="45720" rtlCol="0" anchor="ctr"/>
          <a:lstStyle>
            <a:lvl1pPr algn="r">
              <a:defRPr sz="1058">
                <a:solidFill>
                  <a:schemeClr val="tx1"/>
                </a:solidFill>
              </a:defRPr>
            </a:lvl1pPr>
          </a:lstStyle>
          <a:p>
            <a:endParaRPr kumimoji="1" lang="ja-JP" altLang="en-US"/>
          </a:p>
        </p:txBody>
      </p:sp>
      <p:sp>
        <p:nvSpPr>
          <p:cNvPr id="6" name="Slide Number Placeholder 5"/>
          <p:cNvSpPr>
            <a:spLocks noGrp="1"/>
          </p:cNvSpPr>
          <p:nvPr>
            <p:ph type="sldNum" sz="quarter" idx="4"/>
          </p:nvPr>
        </p:nvSpPr>
        <p:spPr>
          <a:xfrm>
            <a:off x="8331145" y="6575993"/>
            <a:ext cx="715366" cy="373831"/>
          </a:xfrm>
          <a:prstGeom prst="rect">
            <a:avLst/>
          </a:prstGeom>
        </p:spPr>
        <p:txBody>
          <a:bodyPr vert="horz" lIns="45720" tIns="45720" rIns="91440" bIns="45720" rtlCol="0" anchor="ctr"/>
          <a:lstStyle>
            <a:lvl1pPr algn="l">
              <a:defRPr sz="1210" b="0">
                <a:solidFill>
                  <a:schemeClr val="tx1"/>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145930413"/>
      </p:ext>
    </p:extLst>
  </p:cSld>
  <p:clrMap bg1="dk1" tx1="lt1" bg2="dk2" tx2="lt2" accent1="accent1" accent2="accent2" accent3="accent3" accent4="accent4" accent5="accent5" accent6="accent6" hlink="hlink" folHlink="folHlink"/>
  <p:sldLayoutIdLst>
    <p:sldLayoutId id="2147484573" r:id="rId1"/>
    <p:sldLayoutId id="2147484574" r:id="rId2"/>
    <p:sldLayoutId id="2147484575" r:id="rId3"/>
    <p:sldLayoutId id="2147484576" r:id="rId4"/>
    <p:sldLayoutId id="2147484577" r:id="rId5"/>
    <p:sldLayoutId id="2147484578" r:id="rId6"/>
    <p:sldLayoutId id="2147484579" r:id="rId7"/>
    <p:sldLayoutId id="2147484580" r:id="rId8"/>
    <p:sldLayoutId id="2147484581" r:id="rId9"/>
    <p:sldLayoutId id="2147484582" r:id="rId10"/>
    <p:sldLayoutId id="2147484583" r:id="rId11"/>
  </p:sldLayoutIdLst>
  <p:txStyles>
    <p:titleStyle>
      <a:lvl1pPr algn="l" defTabSz="921715" rtl="0" eaLnBrk="1" latinLnBrk="0" hangingPunct="1">
        <a:lnSpc>
          <a:spcPct val="85000"/>
        </a:lnSpc>
        <a:spcBef>
          <a:spcPct val="0"/>
        </a:spcBef>
        <a:buNone/>
        <a:defRPr kumimoji="1" sz="4032" kern="1200" cap="all" baseline="0">
          <a:solidFill>
            <a:schemeClr val="bg2"/>
          </a:solidFill>
          <a:latin typeface="+mj-lt"/>
          <a:ea typeface="+mj-ea"/>
          <a:cs typeface="+mj-cs"/>
        </a:defRPr>
      </a:lvl1pPr>
    </p:titleStyle>
    <p:bodyStyle>
      <a:lvl1pPr marL="184343" indent="-184343" algn="l" defTabSz="921715" rtl="0" eaLnBrk="1" latinLnBrk="0" hangingPunct="1">
        <a:lnSpc>
          <a:spcPct val="90000"/>
        </a:lnSpc>
        <a:spcBef>
          <a:spcPts val="1210"/>
        </a:spcBef>
        <a:spcAft>
          <a:spcPts val="202"/>
        </a:spcAft>
        <a:buClr>
          <a:schemeClr val="tx1"/>
        </a:buClr>
        <a:buFont typeface="Wingdings" pitchFamily="2" charset="2"/>
        <a:buChar char=""/>
        <a:defRPr kumimoji="1" sz="2218" kern="1200">
          <a:solidFill>
            <a:schemeClr val="tx1"/>
          </a:solidFill>
          <a:latin typeface="+mn-lt"/>
          <a:ea typeface="+mn-ea"/>
          <a:cs typeface="+mn-cs"/>
        </a:defRPr>
      </a:lvl1pPr>
      <a:lvl2pPr marL="414772" indent="-184343" algn="l" defTabSz="921715" rtl="0" eaLnBrk="1" latinLnBrk="0" hangingPunct="1">
        <a:lnSpc>
          <a:spcPct val="90000"/>
        </a:lnSpc>
        <a:spcBef>
          <a:spcPts val="202"/>
        </a:spcBef>
        <a:spcAft>
          <a:spcPts val="403"/>
        </a:spcAft>
        <a:buClr>
          <a:schemeClr val="tx1"/>
        </a:buClr>
        <a:buFont typeface="Wingdings" pitchFamily="2" charset="2"/>
        <a:buChar char=""/>
        <a:defRPr kumimoji="1" sz="2016" kern="1200">
          <a:solidFill>
            <a:schemeClr val="tx1"/>
          </a:solidFill>
          <a:latin typeface="+mn-lt"/>
          <a:ea typeface="+mn-ea"/>
          <a:cs typeface="+mn-cs"/>
        </a:defRPr>
      </a:lvl2pPr>
      <a:lvl3pPr marL="645201" indent="-184343" algn="l" defTabSz="921715" rtl="0" eaLnBrk="1" latinLnBrk="0" hangingPunct="1">
        <a:lnSpc>
          <a:spcPct val="90000"/>
        </a:lnSpc>
        <a:spcBef>
          <a:spcPts val="202"/>
        </a:spcBef>
        <a:spcAft>
          <a:spcPts val="403"/>
        </a:spcAft>
        <a:buClr>
          <a:schemeClr val="tx1"/>
        </a:buClr>
        <a:buFont typeface="Wingdings" pitchFamily="2" charset="2"/>
        <a:buChar char=""/>
        <a:defRPr kumimoji="1" sz="1814" kern="1200">
          <a:solidFill>
            <a:schemeClr val="tx1"/>
          </a:solidFill>
          <a:latin typeface="+mn-lt"/>
          <a:ea typeface="+mn-ea"/>
          <a:cs typeface="+mn-cs"/>
        </a:defRPr>
      </a:lvl3pPr>
      <a:lvl4pPr marL="875629" indent="-184343" algn="l" defTabSz="921715" rtl="0" eaLnBrk="1" latinLnBrk="0" hangingPunct="1">
        <a:lnSpc>
          <a:spcPct val="90000"/>
        </a:lnSpc>
        <a:spcBef>
          <a:spcPts val="202"/>
        </a:spcBef>
        <a:spcAft>
          <a:spcPts val="403"/>
        </a:spcAft>
        <a:buClr>
          <a:schemeClr val="tx1"/>
        </a:buClr>
        <a:buFont typeface="Wingdings" pitchFamily="2" charset="2"/>
        <a:buChar char=""/>
        <a:defRPr kumimoji="1" sz="1613" kern="1200">
          <a:solidFill>
            <a:schemeClr val="tx1"/>
          </a:solidFill>
          <a:latin typeface="+mn-lt"/>
          <a:ea typeface="+mn-ea"/>
          <a:cs typeface="+mn-cs"/>
        </a:defRPr>
      </a:lvl4pPr>
      <a:lvl5pPr marL="1106058" indent="-184343" algn="l" defTabSz="921715" rtl="0" eaLnBrk="1" latinLnBrk="0" hangingPunct="1">
        <a:lnSpc>
          <a:spcPct val="90000"/>
        </a:lnSpc>
        <a:spcBef>
          <a:spcPts val="202"/>
        </a:spcBef>
        <a:spcAft>
          <a:spcPts val="403"/>
        </a:spcAft>
        <a:buClr>
          <a:schemeClr val="tx1"/>
        </a:buClr>
        <a:buFont typeface="Wingdings" pitchFamily="2" charset="2"/>
        <a:buChar char=""/>
        <a:defRPr kumimoji="1" sz="1613" kern="1200">
          <a:solidFill>
            <a:schemeClr val="tx1"/>
          </a:solidFill>
          <a:latin typeface="+mn-lt"/>
          <a:ea typeface="+mn-ea"/>
          <a:cs typeface="+mn-cs"/>
        </a:defRPr>
      </a:lvl5pPr>
      <a:lvl6pPr marL="1294877" indent="-230429" algn="l" defTabSz="921715" rtl="0" eaLnBrk="1" latinLnBrk="0" hangingPunct="1">
        <a:lnSpc>
          <a:spcPct val="90000"/>
        </a:lnSpc>
        <a:spcBef>
          <a:spcPts val="202"/>
        </a:spcBef>
        <a:spcAft>
          <a:spcPts val="403"/>
        </a:spcAft>
        <a:buClr>
          <a:schemeClr val="tx1"/>
        </a:buClr>
        <a:buFont typeface="Wingdings" pitchFamily="2" charset="2"/>
        <a:buChar char=""/>
        <a:defRPr kumimoji="1" sz="1613" kern="1200">
          <a:solidFill>
            <a:schemeClr val="tx1"/>
          </a:solidFill>
          <a:latin typeface="+mn-lt"/>
          <a:ea typeface="+mn-ea"/>
          <a:cs typeface="+mn-cs"/>
        </a:defRPr>
      </a:lvl6pPr>
      <a:lvl7pPr marL="1483574" indent="-230429" algn="l" defTabSz="921715" rtl="0" eaLnBrk="1" latinLnBrk="0" hangingPunct="1">
        <a:lnSpc>
          <a:spcPct val="90000"/>
        </a:lnSpc>
        <a:spcBef>
          <a:spcPts val="202"/>
        </a:spcBef>
        <a:spcAft>
          <a:spcPts val="403"/>
        </a:spcAft>
        <a:buClr>
          <a:schemeClr val="tx1"/>
        </a:buClr>
        <a:buFont typeface="Wingdings" pitchFamily="2" charset="2"/>
        <a:buChar char=""/>
        <a:defRPr kumimoji="1" sz="1613" kern="1200">
          <a:solidFill>
            <a:schemeClr val="tx1"/>
          </a:solidFill>
          <a:latin typeface="+mn-lt"/>
          <a:ea typeface="+mn-ea"/>
          <a:cs typeface="+mn-cs"/>
        </a:defRPr>
      </a:lvl7pPr>
      <a:lvl8pPr marL="1642032" indent="-230429" algn="l" defTabSz="921715" rtl="0" eaLnBrk="1" latinLnBrk="0" hangingPunct="1">
        <a:lnSpc>
          <a:spcPct val="90000"/>
        </a:lnSpc>
        <a:spcBef>
          <a:spcPts val="202"/>
        </a:spcBef>
        <a:spcAft>
          <a:spcPts val="403"/>
        </a:spcAft>
        <a:buClr>
          <a:schemeClr val="tx1"/>
        </a:buClr>
        <a:buFont typeface="Wingdings" pitchFamily="2" charset="2"/>
        <a:buChar char=""/>
        <a:defRPr kumimoji="1" sz="1613" kern="1200">
          <a:solidFill>
            <a:schemeClr val="tx1"/>
          </a:solidFill>
          <a:latin typeface="+mn-lt"/>
          <a:ea typeface="+mn-ea"/>
          <a:cs typeface="+mn-cs"/>
        </a:defRPr>
      </a:lvl8pPr>
      <a:lvl9pPr marL="1820650" indent="-230429" algn="l" defTabSz="921715" rtl="0" eaLnBrk="1" latinLnBrk="0" hangingPunct="1">
        <a:lnSpc>
          <a:spcPct val="90000"/>
        </a:lnSpc>
        <a:spcBef>
          <a:spcPts val="202"/>
        </a:spcBef>
        <a:spcAft>
          <a:spcPts val="403"/>
        </a:spcAft>
        <a:buClr>
          <a:schemeClr val="tx1"/>
        </a:buClr>
        <a:buFont typeface="Wingdings" pitchFamily="2" charset="2"/>
        <a:buChar char=""/>
        <a:defRPr kumimoji="1" sz="1613" kern="1200">
          <a:solidFill>
            <a:schemeClr val="tx1"/>
          </a:solidFill>
          <a:latin typeface="+mn-lt"/>
          <a:ea typeface="+mn-ea"/>
          <a:cs typeface="+mn-cs"/>
        </a:defRPr>
      </a:lvl9pPr>
    </p:bodyStyle>
    <p:otherStyle>
      <a:defPPr>
        <a:defRPr lang="en-US"/>
      </a:defPPr>
      <a:lvl1pPr marL="0" algn="l" defTabSz="921715" rtl="0" eaLnBrk="1" latinLnBrk="0" hangingPunct="1">
        <a:defRPr kumimoji="1" sz="1814" kern="1200">
          <a:solidFill>
            <a:schemeClr val="tx1"/>
          </a:solidFill>
          <a:latin typeface="+mn-lt"/>
          <a:ea typeface="+mn-ea"/>
          <a:cs typeface="+mn-cs"/>
        </a:defRPr>
      </a:lvl1pPr>
      <a:lvl2pPr marL="460858" algn="l" defTabSz="921715" rtl="0" eaLnBrk="1" latinLnBrk="0" hangingPunct="1">
        <a:defRPr kumimoji="1" sz="1814" kern="1200">
          <a:solidFill>
            <a:schemeClr val="tx1"/>
          </a:solidFill>
          <a:latin typeface="+mn-lt"/>
          <a:ea typeface="+mn-ea"/>
          <a:cs typeface="+mn-cs"/>
        </a:defRPr>
      </a:lvl2pPr>
      <a:lvl3pPr marL="921715" algn="l" defTabSz="921715" rtl="0" eaLnBrk="1" latinLnBrk="0" hangingPunct="1">
        <a:defRPr kumimoji="1" sz="1814" kern="1200">
          <a:solidFill>
            <a:schemeClr val="tx1"/>
          </a:solidFill>
          <a:latin typeface="+mn-lt"/>
          <a:ea typeface="+mn-ea"/>
          <a:cs typeface="+mn-cs"/>
        </a:defRPr>
      </a:lvl3pPr>
      <a:lvl4pPr marL="1382573" algn="l" defTabSz="921715" rtl="0" eaLnBrk="1" latinLnBrk="0" hangingPunct="1">
        <a:defRPr kumimoji="1" sz="1814" kern="1200">
          <a:solidFill>
            <a:schemeClr val="tx1"/>
          </a:solidFill>
          <a:latin typeface="+mn-lt"/>
          <a:ea typeface="+mn-ea"/>
          <a:cs typeface="+mn-cs"/>
        </a:defRPr>
      </a:lvl4pPr>
      <a:lvl5pPr marL="1843430" algn="l" defTabSz="921715" rtl="0" eaLnBrk="1" latinLnBrk="0" hangingPunct="1">
        <a:defRPr kumimoji="1" sz="1814" kern="1200">
          <a:solidFill>
            <a:schemeClr val="tx1"/>
          </a:solidFill>
          <a:latin typeface="+mn-lt"/>
          <a:ea typeface="+mn-ea"/>
          <a:cs typeface="+mn-cs"/>
        </a:defRPr>
      </a:lvl5pPr>
      <a:lvl6pPr marL="2304288" algn="l" defTabSz="921715" rtl="0" eaLnBrk="1" latinLnBrk="0" hangingPunct="1">
        <a:defRPr kumimoji="1" sz="1814" kern="1200">
          <a:solidFill>
            <a:schemeClr val="tx1"/>
          </a:solidFill>
          <a:latin typeface="+mn-lt"/>
          <a:ea typeface="+mn-ea"/>
          <a:cs typeface="+mn-cs"/>
        </a:defRPr>
      </a:lvl6pPr>
      <a:lvl7pPr marL="2765146" algn="l" defTabSz="921715" rtl="0" eaLnBrk="1" latinLnBrk="0" hangingPunct="1">
        <a:defRPr kumimoji="1" sz="1814" kern="1200">
          <a:solidFill>
            <a:schemeClr val="tx1"/>
          </a:solidFill>
          <a:latin typeface="+mn-lt"/>
          <a:ea typeface="+mn-ea"/>
          <a:cs typeface="+mn-cs"/>
        </a:defRPr>
      </a:lvl7pPr>
      <a:lvl8pPr marL="3226003" algn="l" defTabSz="921715" rtl="0" eaLnBrk="1" latinLnBrk="0" hangingPunct="1">
        <a:defRPr kumimoji="1" sz="1814" kern="1200">
          <a:solidFill>
            <a:schemeClr val="tx1"/>
          </a:solidFill>
          <a:latin typeface="+mn-lt"/>
          <a:ea typeface="+mn-ea"/>
          <a:cs typeface="+mn-cs"/>
        </a:defRPr>
      </a:lvl8pPr>
      <a:lvl9pPr marL="3686861" algn="l" defTabSz="921715" rtl="0" eaLnBrk="1" latinLnBrk="0" hangingPunct="1">
        <a:defRPr kumimoji="1" sz="181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bwMode="white">
          <a:xfrm>
            <a:off x="1069005" y="2170127"/>
            <a:ext cx="7040557" cy="1839429"/>
          </a:xfrm>
          <a:noFill/>
        </p:spPr>
        <p:txBody>
          <a:bodyPr>
            <a:normAutofit/>
          </a:bodyPr>
          <a:lstStyle/>
          <a:p>
            <a:pPr algn="ct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第５期大阪府地域福祉支援計画</a:t>
            </a:r>
            <a:b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3600" dirty="0">
                <a:latin typeface="メイリオ" panose="020B0604030504040204" pitchFamily="50" charset="-128"/>
                <a:ea typeface="メイリオ" panose="020B0604030504040204" pitchFamily="50" charset="-128"/>
                <a:cs typeface="メイリオ" panose="020B0604030504040204" pitchFamily="50" charset="-128"/>
              </a:rPr>
              <a:t>（素案）について</a:t>
            </a:r>
          </a:p>
        </p:txBody>
      </p:sp>
      <p:sp>
        <p:nvSpPr>
          <p:cNvPr id="3" name="サブタイトル 2"/>
          <p:cNvSpPr>
            <a:spLocks noGrp="1"/>
          </p:cNvSpPr>
          <p:nvPr>
            <p:ph type="subTitle" idx="1"/>
          </p:nvPr>
        </p:nvSpPr>
        <p:spPr>
          <a:xfrm>
            <a:off x="783806" y="5454972"/>
            <a:ext cx="7610956" cy="432048"/>
          </a:xfrm>
        </p:spPr>
        <p:txBody>
          <a:bodyPr>
            <a:noAutofit/>
          </a:bodyPr>
          <a:lstStyle/>
          <a:p>
            <a:r>
              <a:rPr lang="ja-JP" altLang="en-US" sz="2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　阪　府</a:t>
            </a:r>
            <a:endParaRPr lang="ja-JP" altLang="en-US" sz="2800" b="1" dirty="0"/>
          </a:p>
        </p:txBody>
      </p:sp>
      <p:sp>
        <p:nvSpPr>
          <p:cNvPr id="7" name="テキスト ボックス 6"/>
          <p:cNvSpPr txBox="1"/>
          <p:nvPr/>
        </p:nvSpPr>
        <p:spPr>
          <a:xfrm>
            <a:off x="3384376" y="4089739"/>
            <a:ext cx="3384376" cy="36933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（令和５年</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dirty="0">
                <a:latin typeface="メイリオ" panose="020B0604030504040204" pitchFamily="50" charset="-128"/>
                <a:ea typeface="メイリオ" panose="020B0604030504040204" pitchFamily="50" charset="-128"/>
                <a:cs typeface="メイリオ" panose="020B0604030504040204" pitchFamily="50" charset="-128"/>
              </a:rPr>
              <a:t>26</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日）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a:extLst>
              <a:ext uri="{FF2B5EF4-FFF2-40B4-BE49-F238E27FC236}">
                <a16:creationId xmlns:a16="http://schemas.microsoft.com/office/drawing/2014/main" id="{7560137F-334C-49AD-A8B4-2E6ABEA62441}"/>
              </a:ext>
            </a:extLst>
          </p:cNvPr>
          <p:cNvSpPr/>
          <p:nvPr/>
        </p:nvSpPr>
        <p:spPr>
          <a:xfrm>
            <a:off x="7848872" y="198388"/>
            <a:ext cx="963446"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lang="ja-JP" altLang="en-US" sz="1200" b="1"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資料３－２</a:t>
            </a:r>
            <a:endParaRPr kumimoji="1" lang="ja-JP" altLang="en-US" sz="1200" b="1" spc="-4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54752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185793" y="774216"/>
            <a:ext cx="8841233" cy="6048672"/>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sp>
        <p:nvSpPr>
          <p:cNvPr id="20" name="正方形/長方形 19"/>
          <p:cNvSpPr/>
          <p:nvPr/>
        </p:nvSpPr>
        <p:spPr>
          <a:xfrm>
            <a:off x="216024" y="630436"/>
            <a:ext cx="7380000" cy="252000"/>
          </a:xfrm>
          <a:prstGeom prst="rect">
            <a:avLst/>
          </a:prstGeom>
          <a:solidFill>
            <a:srgbClr val="FF0000"/>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④ 様々な課題への対応</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1" name="表 10">
            <a:extLst>
              <a:ext uri="{FF2B5EF4-FFF2-40B4-BE49-F238E27FC236}">
                <a16:creationId xmlns:a16="http://schemas.microsoft.com/office/drawing/2014/main" id="{ADFE6609-E4F1-4E30-9587-98E3D2BBA78E}"/>
              </a:ext>
            </a:extLst>
          </p:cNvPr>
          <p:cNvGraphicFramePr>
            <a:graphicFrameLocks noGrp="1"/>
          </p:cNvGraphicFramePr>
          <p:nvPr>
            <p:extLst>
              <p:ext uri="{D42A27DB-BD31-4B8C-83A1-F6EECF244321}">
                <p14:modId xmlns:p14="http://schemas.microsoft.com/office/powerpoint/2010/main" val="4236748558"/>
              </p:ext>
            </p:extLst>
          </p:nvPr>
        </p:nvGraphicFramePr>
        <p:xfrm>
          <a:off x="369298" y="5463566"/>
          <a:ext cx="8558681" cy="1233742"/>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56219">
                <a:tc>
                  <a:txBody>
                    <a:bodyPr/>
                    <a:lstStyle/>
                    <a:p>
                      <a:pPr marL="0" marR="0" lvl="0" indent="0" algn="ctr" defTabSz="914223" rtl="0" eaLnBrk="1" fontAlgn="auto" latinLnBrk="0" hangingPunct="1">
                        <a:lnSpc>
                          <a:spcPts val="16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第５期の目標・指標　</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441262">
                <a:tc>
                  <a:txBody>
                    <a:bodyPr/>
                    <a:lstStyle/>
                    <a:p>
                      <a:pPr algn="l">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ひきこもりの早期発見と適切な支援機関につなげる「ひきこもり支援ネットワーク」を全市町村</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a:t>
                      </a:r>
                      <a:r>
                        <a:rPr kumimoji="1" lang="ja-JP" altLang="en-US" sz="14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早期</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に構築</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R4 (2022)</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4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    </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政令市除く</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ysDash"/>
                      <a:round/>
                      <a:headEnd type="none" w="med" len="med"/>
                      <a:tailEnd type="none" w="med" len="med"/>
                    </a:lnB>
                    <a:solidFill>
                      <a:schemeClr val="bg1"/>
                    </a:solidFill>
                  </a:tcPr>
                </a:tc>
                <a:extLst>
                  <a:ext uri="{0D108BD9-81ED-4DB2-BD59-A6C34878D82A}">
                    <a16:rowId xmlns:a16="http://schemas.microsoft.com/office/drawing/2014/main" val="10001"/>
                  </a:ext>
                </a:extLst>
              </a:tr>
              <a:tr h="441262">
                <a:tc>
                  <a:txBody>
                    <a:bodyPr/>
                    <a:lstStyle/>
                    <a:p>
                      <a:pPr algn="l">
                        <a:lnSpc>
                          <a:spcPct val="1000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ヤングケアラー相談窓口を</a:t>
                      </a:r>
                      <a:r>
                        <a:rPr kumimoji="1" lang="en-US" altLang="ja-JP" sz="14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R11</a:t>
                      </a:r>
                      <a:r>
                        <a:rPr kumimoji="1" lang="ja-JP" altLang="en-US" sz="14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年度までに全市町村において設置　</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R5 (2023)</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4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 </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89542972"/>
                  </a:ext>
                </a:extLst>
              </a:tr>
            </a:tbl>
          </a:graphicData>
        </a:graphic>
      </p:graphicFrame>
      <p:graphicFrame>
        <p:nvGraphicFramePr>
          <p:cNvPr id="16" name="表 15">
            <a:extLst>
              <a:ext uri="{FF2B5EF4-FFF2-40B4-BE49-F238E27FC236}">
                <a16:creationId xmlns:a16="http://schemas.microsoft.com/office/drawing/2014/main" id="{BB6EB443-9E3A-4E32-8437-AAB8770922DB}"/>
              </a:ext>
            </a:extLst>
          </p:cNvPr>
          <p:cNvGraphicFramePr>
            <a:graphicFrameLocks noGrp="1"/>
          </p:cNvGraphicFramePr>
          <p:nvPr>
            <p:extLst>
              <p:ext uri="{D42A27DB-BD31-4B8C-83A1-F6EECF244321}">
                <p14:modId xmlns:p14="http://schemas.microsoft.com/office/powerpoint/2010/main" val="1803103436"/>
              </p:ext>
            </p:extLst>
          </p:nvPr>
        </p:nvGraphicFramePr>
        <p:xfrm>
          <a:off x="360040" y="1059077"/>
          <a:ext cx="8577198" cy="4227848"/>
        </p:xfrm>
        <a:graphic>
          <a:graphicData uri="http://schemas.openxmlformats.org/drawingml/2006/table">
            <a:tbl>
              <a:tblPr firstRow="1" bandRow="1">
                <a:tableStyleId>{5940675A-B579-460E-94D1-54222C63F5DA}</a:tableStyleId>
              </a:tblPr>
              <a:tblGrid>
                <a:gridCol w="1284480">
                  <a:extLst>
                    <a:ext uri="{9D8B030D-6E8A-4147-A177-3AD203B41FA5}">
                      <a16:colId xmlns:a16="http://schemas.microsoft.com/office/drawing/2014/main" val="20000"/>
                    </a:ext>
                  </a:extLst>
                </a:gridCol>
                <a:gridCol w="7292718">
                  <a:extLst>
                    <a:ext uri="{9D8B030D-6E8A-4147-A177-3AD203B41FA5}">
                      <a16:colId xmlns:a16="http://schemas.microsoft.com/office/drawing/2014/main" val="20001"/>
                    </a:ext>
                  </a:extLst>
                </a:gridCol>
              </a:tblGrid>
              <a:tr h="478808">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anchor="ctr">
                    <a:lnL w="19050" cap="flat" cmpd="sng" algn="ctr">
                      <a:solidFill>
                        <a:schemeClr val="tx1"/>
                      </a:solidFill>
                      <a:prstDash val="solid"/>
                      <a:round/>
                      <a:headEnd type="none" w="med" len="med"/>
                      <a:tailEnd type="none" w="med" len="med"/>
                    </a:lnL>
                    <a:solidFill>
                      <a:srgbClr val="FFCCCC"/>
                    </a:solidFill>
                  </a:tcPr>
                </a:tc>
                <a:tc>
                  <a:txBody>
                    <a:bodyPr/>
                    <a:lstStyle/>
                    <a:p>
                      <a:pPr marL="0" marR="0" lvl="0" indent="0" algn="l" defTabSz="914223" rtl="0" eaLnBrk="1" fontAlgn="auto" latinLnBrk="0" hangingPunct="1">
                        <a:lnSpc>
                          <a:spcPts val="16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本人やその世帯が抱える課題に応じて、地域の多様な社会資源が協働し、分野横断的に切れ目　</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223" rtl="0" eaLnBrk="1" fontAlgn="auto" latinLnBrk="0" hangingPunct="1">
                        <a:lnSpc>
                          <a:spcPts val="16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ない体制が構築されるよう市町村に働きかける。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223" rtl="0" eaLnBrk="1" fontAlgn="auto" latinLnBrk="0" hangingPunct="1">
                        <a:lnSpc>
                          <a:spcPts val="1600"/>
                        </a:lnSpc>
                        <a:spcBef>
                          <a:spcPts val="0"/>
                        </a:spcBef>
                        <a:spcAft>
                          <a:spcPts val="0"/>
                        </a:spcAft>
                        <a:buClrTx/>
                        <a:buSzTx/>
                        <a:buFontTx/>
                        <a:buNone/>
                        <a:tabLst/>
                        <a:defRPr/>
                      </a:pP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223" rtl="0" eaLnBrk="1" fontAlgn="auto" latinLnBrk="0" hangingPunct="1">
                        <a:lnSpc>
                          <a:spcPts val="16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研修を実施するとともに、多様な機関の参画による</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「ひきこもり支援ネットワーク」構築を働きかける。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支援員の資質向上に向けた研修会の実施や、市町村の戸別訪問により助言等を行い、ネット</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ワークづくりに向けた支援を行う。</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ヤングケアラー</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ヤングケアラー支援への理解を深めるため、市町村担当職員等研修を実施する。また、早期発見・</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把握・つなぎに向け市町村における相談窓口の設置等を働きかける。</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自殺</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大阪府自殺対策計画に基づき、　相談支援の充実や関連施策との有機的連携を図る。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依存症</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依存症問題の普及啓発活動、</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SNS</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相談など多様な相談窓口や対応医療機関の拡充など依存</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症対策を総合的に推進する。</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困難女性</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女性相談支援員の配置や全市町において女性相談機能の構築等を促進する。</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孤独・孤立対策</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社会的機運の醸成に向けて、「大阪府孤独・孤立公民連携プラットフォーム」の周知を図る。</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1"/>
                  </a:ext>
                </a:extLst>
              </a:tr>
              <a:tr h="478808">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コラム</a:t>
                      </a: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CCCC"/>
                    </a:solidFill>
                  </a:tcPr>
                </a:tc>
                <a:tc>
                  <a:txBody>
                    <a:bodyPr/>
                    <a:lstStyle/>
                    <a:p>
                      <a:pP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在住外国人の支援機関＝</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OFIX</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による多文化共生の社会づくり</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0597435"/>
                  </a:ext>
                </a:extLst>
              </a:tr>
            </a:tbl>
          </a:graphicData>
        </a:graphic>
      </p:graphicFrame>
      <p:sp>
        <p:nvSpPr>
          <p:cNvPr id="8" name="正方形/長方形 7">
            <a:extLst>
              <a:ext uri="{FF2B5EF4-FFF2-40B4-BE49-F238E27FC236}">
                <a16:creationId xmlns:a16="http://schemas.microsoft.com/office/drawing/2014/main" id="{0A9CD630-EB10-49E5-A7C1-32E0EACF3C22}"/>
              </a:ext>
            </a:extLst>
          </p:cNvPr>
          <p:cNvSpPr/>
          <p:nvPr/>
        </p:nvSpPr>
        <p:spPr>
          <a:xfrm>
            <a:off x="123946" y="38718"/>
            <a:ext cx="9058537" cy="360000"/>
          </a:xfrm>
          <a:prstGeom prst="rect">
            <a:avLst/>
          </a:prstGeom>
          <a:solidFill>
            <a:schemeClr val="tx1"/>
          </a:solidFill>
          <a:ln>
            <a:noFill/>
          </a:ln>
          <a:effectLst>
            <a:glow rad="76200">
              <a:schemeClr val="tx1">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具体的施策１　誰ひとり取り残さない重層的なセーフティネットの拡充</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円/楕円 6">
            <a:extLst>
              <a:ext uri="{FF2B5EF4-FFF2-40B4-BE49-F238E27FC236}">
                <a16:creationId xmlns:a16="http://schemas.microsoft.com/office/drawing/2014/main" id="{1ACD3332-B232-4824-930E-9838ACF3FA90}"/>
              </a:ext>
            </a:extLst>
          </p:cNvPr>
          <p:cNvSpPr/>
          <p:nvPr/>
        </p:nvSpPr>
        <p:spPr>
          <a:xfrm>
            <a:off x="8673410" y="6669100"/>
            <a:ext cx="441945" cy="487496"/>
          </a:xfrm>
          <a:prstGeom prst="ellipse">
            <a:avLst/>
          </a:prstGeom>
          <a:noFill/>
          <a:ln w="15875" cap="flat" cmpd="sng" algn="ctr">
            <a:noFill/>
            <a:prstDash val="solid"/>
          </a:ln>
          <a:effectLst/>
        </p:spPr>
        <p:txBody>
          <a:bodyPr anchor="ctr"/>
          <a:lstStyle/>
          <a:p>
            <a:pPr algn="ctr" defTabSz="850758">
              <a:defRPr/>
            </a:pPr>
            <a:r>
              <a:rPr kumimoji="0" lang="en-US" altLang="ja-JP" sz="1861" b="1" kern="0" dirty="0">
                <a:solidFill>
                  <a:prstClr val="black"/>
                </a:solidFill>
                <a:latin typeface="メイリオ" panose="020B0604030504040204" pitchFamily="50" charset="-128"/>
                <a:ea typeface="メイリオ" panose="020B0604030504040204" pitchFamily="50" charset="-128"/>
              </a:rPr>
              <a:t>9</a:t>
            </a:r>
            <a:endParaRPr kumimoji="0" lang="ja-JP" altLang="en-US" sz="1861" b="1" kern="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582824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231775" y="558428"/>
            <a:ext cx="8841233" cy="54006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17" name="表 16"/>
          <p:cNvGraphicFramePr>
            <a:graphicFrameLocks noGrp="1"/>
          </p:cNvGraphicFramePr>
          <p:nvPr>
            <p:extLst>
              <p:ext uri="{D42A27DB-BD31-4B8C-83A1-F6EECF244321}">
                <p14:modId xmlns:p14="http://schemas.microsoft.com/office/powerpoint/2010/main" val="4245560640"/>
              </p:ext>
            </p:extLst>
          </p:nvPr>
        </p:nvGraphicFramePr>
        <p:xfrm>
          <a:off x="387681" y="863999"/>
          <a:ext cx="8568952" cy="2547440"/>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747130">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府では</a:t>
                      </a:r>
                      <a:r>
                        <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の配置促進により、個別支援と地域支援の発展に取り組んできた。</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以外にも様々な分野でコーディネータが地域で活動しており、各コーディネーターと</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との</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円滑な連携にむけたネットワーク強化が必要</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692870">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anchor="ctr">
                    <a:lnL w="19050"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全中学校区に</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名の配置をめざし、市町村へ配置促進を働きかける。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をはじめとする地域福祉のコーディネーター間のネットワーク構築に向け、意見交換会や交流の</a:t>
                      </a:r>
                      <a:endParaRPr kumimoji="1" lang="en-US" altLang="ja-JP" sz="1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機会の創出に取り組む。</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マイスターの認定取得や地域福祉のコーディネーターがソーシャルワークを学ぶ研修等の開催を</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市町村に働きかける。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1"/>
                  </a:ext>
                </a:extLst>
              </a:tr>
              <a:tr h="692870">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コラム</a:t>
                      </a: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協働をすすめるためのソーシャルワーク研修</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コミュニティソーシャルワーカー（</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）等との協働</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9788771"/>
                  </a:ext>
                </a:extLst>
              </a:tr>
            </a:tbl>
          </a:graphicData>
        </a:graphic>
      </p:graphicFrame>
      <p:sp>
        <p:nvSpPr>
          <p:cNvPr id="16" name="正方形/長方形 15"/>
          <p:cNvSpPr/>
          <p:nvPr/>
        </p:nvSpPr>
        <p:spPr>
          <a:xfrm>
            <a:off x="145977" y="485500"/>
            <a:ext cx="7380000" cy="252000"/>
          </a:xfrm>
          <a:prstGeom prst="rect">
            <a:avLst/>
          </a:prstGeom>
          <a:solidFill>
            <a:srgbClr val="00B0F0"/>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① 地域福祉のコーディネーター（ＣＳＷ等）の連携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4067082532"/>
              </p:ext>
            </p:extLst>
          </p:nvPr>
        </p:nvGraphicFramePr>
        <p:xfrm>
          <a:off x="401072" y="3693264"/>
          <a:ext cx="8540822" cy="800100"/>
        </p:xfrm>
        <a:graphic>
          <a:graphicData uri="http://schemas.openxmlformats.org/drawingml/2006/table">
            <a:tbl>
              <a:tblPr firstRow="1" bandRow="1">
                <a:tableStyleId>{5940675A-B579-460E-94D1-54222C63F5DA}</a:tableStyleId>
              </a:tblPr>
              <a:tblGrid>
                <a:gridCol w="3126646">
                  <a:extLst>
                    <a:ext uri="{9D8B030D-6E8A-4147-A177-3AD203B41FA5}">
                      <a16:colId xmlns:a16="http://schemas.microsoft.com/office/drawing/2014/main" val="20000"/>
                    </a:ext>
                  </a:extLst>
                </a:gridCol>
                <a:gridCol w="2506215">
                  <a:extLst>
                    <a:ext uri="{9D8B030D-6E8A-4147-A177-3AD203B41FA5}">
                      <a16:colId xmlns:a16="http://schemas.microsoft.com/office/drawing/2014/main" val="20001"/>
                    </a:ext>
                  </a:extLst>
                </a:gridCol>
                <a:gridCol w="2907961">
                  <a:extLst>
                    <a:ext uri="{9D8B030D-6E8A-4147-A177-3AD203B41FA5}">
                      <a16:colId xmlns:a16="http://schemas.microsoft.com/office/drawing/2014/main" val="20002"/>
                    </a:ext>
                  </a:extLst>
                </a:gridCol>
              </a:tblGrid>
              <a:tr h="279086">
                <a:tc gridSpan="3">
                  <a:txBody>
                    <a:bodyPr/>
                    <a:lstStyle/>
                    <a:p>
                      <a:pPr algn="ctr">
                        <a:lnSpc>
                          <a:spcPts val="15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第５期の目標・指標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512914">
                <a:tc>
                  <a:txBody>
                    <a:bodyPr/>
                    <a:lstStyle/>
                    <a:p>
                      <a:pPr algn="ctr">
                        <a:lnSpc>
                          <a:spcPct val="100000"/>
                        </a:lnSpc>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配置人数</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（全中学校区に</a:t>
                      </a:r>
                      <a:r>
                        <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名配置）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23"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135</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223"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R5 (2023)</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160</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（全中学校区）</a:t>
                      </a:r>
                      <a:endParaRPr kumimoji="1" lang="en-US" altLang="ja-JP"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R11 (2029)</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229685651"/>
              </p:ext>
            </p:extLst>
          </p:nvPr>
        </p:nvGraphicFramePr>
        <p:xfrm>
          <a:off x="373050" y="4814798"/>
          <a:ext cx="8558681" cy="792480"/>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88031">
                <a:tc>
                  <a:txBody>
                    <a:bodyPr/>
                    <a:lstStyle/>
                    <a:p>
                      <a:pPr algn="ctr">
                        <a:lnSpc>
                          <a:spcPts val="16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第５期の目標・指標</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441262">
                <a:tc>
                  <a:txBody>
                    <a:bodyPr/>
                    <a:lstStyle/>
                    <a:p>
                      <a:pPr algn="l">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地域で活動する各コーディネターがお互いの機能・役割を理解し、制度の狭間を埋める連携ができるよう、研修等に</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よる地域福祉のコーディネーターの養成を市町村に働きかける。</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8" name="正方形/長方形 7">
            <a:extLst>
              <a:ext uri="{FF2B5EF4-FFF2-40B4-BE49-F238E27FC236}">
                <a16:creationId xmlns:a16="http://schemas.microsoft.com/office/drawing/2014/main" id="{92F5D6C2-F6EF-46BC-B94F-A9F38F48379D}"/>
              </a:ext>
            </a:extLst>
          </p:cNvPr>
          <p:cNvSpPr/>
          <p:nvPr/>
        </p:nvSpPr>
        <p:spPr>
          <a:xfrm>
            <a:off x="123946" y="38718"/>
            <a:ext cx="9058537" cy="360000"/>
          </a:xfrm>
          <a:prstGeom prst="rect">
            <a:avLst/>
          </a:prstGeom>
          <a:solidFill>
            <a:schemeClr val="tx1"/>
          </a:solidFill>
          <a:ln>
            <a:noFill/>
          </a:ln>
          <a:effectLst>
            <a:glow rad="76200">
              <a:schemeClr val="tx1">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具体的施策２　地域福祉を担う多様な人づくり</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6">
            <a:extLst>
              <a:ext uri="{FF2B5EF4-FFF2-40B4-BE49-F238E27FC236}">
                <a16:creationId xmlns:a16="http://schemas.microsoft.com/office/drawing/2014/main" id="{B70D0373-DBDB-4681-BE8F-4EC74A11F76C}"/>
              </a:ext>
            </a:extLst>
          </p:cNvPr>
          <p:cNvSpPr/>
          <p:nvPr/>
        </p:nvSpPr>
        <p:spPr>
          <a:xfrm>
            <a:off x="8545850" y="6679108"/>
            <a:ext cx="792088" cy="487496"/>
          </a:xfrm>
          <a:prstGeom prst="ellipse">
            <a:avLst/>
          </a:prstGeom>
          <a:noFill/>
          <a:ln w="15875" cap="flat" cmpd="sng" algn="ctr">
            <a:noFill/>
            <a:prstDash val="solid"/>
          </a:ln>
          <a:effectLst/>
        </p:spPr>
        <p:txBody>
          <a:bodyPr anchor="ctr"/>
          <a:lstStyle/>
          <a:p>
            <a:pPr algn="ctr" defTabSz="850758">
              <a:defRPr/>
            </a:pPr>
            <a:r>
              <a:rPr kumimoji="0" lang="en-US" altLang="ja-JP" sz="1861" b="1" kern="0" dirty="0">
                <a:solidFill>
                  <a:prstClr val="black"/>
                </a:solidFill>
                <a:latin typeface="メイリオ" panose="020B0604030504040204" pitchFamily="50" charset="-128"/>
                <a:ea typeface="メイリオ" panose="020B0604030504040204" pitchFamily="50" charset="-128"/>
              </a:rPr>
              <a:t>10</a:t>
            </a:r>
            <a:endParaRPr kumimoji="0" lang="ja-JP" altLang="en-US" sz="1861" b="1" kern="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55460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231775" y="558429"/>
            <a:ext cx="8841233" cy="2661478"/>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17" name="表 16"/>
          <p:cNvGraphicFramePr>
            <a:graphicFrameLocks noGrp="1"/>
          </p:cNvGraphicFramePr>
          <p:nvPr>
            <p:extLst>
              <p:ext uri="{D42A27DB-BD31-4B8C-83A1-F6EECF244321}">
                <p14:modId xmlns:p14="http://schemas.microsoft.com/office/powerpoint/2010/main" val="650122787"/>
              </p:ext>
            </p:extLst>
          </p:nvPr>
        </p:nvGraphicFramePr>
        <p:xfrm>
          <a:off x="387681" y="863999"/>
          <a:ext cx="8568952" cy="2163038"/>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480201">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民生委員・児童委員は、地域住民にとって、「顔の見える」最も身近な支援者である。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職務の内容の重要性、多様・複雑化、専門化に伴い、委嘱委員の負担感や高齢化も相まって、委員に</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対するフォローアップと新たな担い手の確保が課題である。</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定年延長や退職後も働き続ける人が増える中、働きながら委員活動を両立できる環境整備が求められて</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いる。</a:t>
                      </a:r>
                      <a:endParaRPr kumimoji="1" lang="en-US" altLang="ja-JP" sz="140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527799">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anchor="ctr">
                    <a:lnL w="19050"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広報・啓発を進めるとともに、若い世代等新たな担い手の確保に努める。</a:t>
                      </a: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を活用した民生委員活動の環境整備に取り組む。</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1"/>
                  </a:ext>
                </a:extLst>
              </a:tr>
              <a:tr h="527799">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コラム</a:t>
                      </a: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を活用した民生委員・児童委員活動の環境改善</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76717771"/>
                  </a:ext>
                </a:extLst>
              </a:tr>
            </a:tbl>
          </a:graphicData>
        </a:graphic>
      </p:graphicFrame>
      <p:sp>
        <p:nvSpPr>
          <p:cNvPr id="16" name="正方形/長方形 15"/>
          <p:cNvSpPr/>
          <p:nvPr/>
        </p:nvSpPr>
        <p:spPr>
          <a:xfrm>
            <a:off x="145977" y="485500"/>
            <a:ext cx="7380000" cy="252000"/>
          </a:xfrm>
          <a:prstGeom prst="rect">
            <a:avLst/>
          </a:prstGeom>
          <a:solidFill>
            <a:srgbClr val="00B0F0"/>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② 民生・児童委員が活動しやすい環境づくり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234153" y="3525478"/>
            <a:ext cx="8841233" cy="3369654"/>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22" name="表 21"/>
          <p:cNvGraphicFramePr>
            <a:graphicFrameLocks noGrp="1"/>
          </p:cNvGraphicFramePr>
          <p:nvPr>
            <p:extLst>
              <p:ext uri="{D42A27DB-BD31-4B8C-83A1-F6EECF244321}">
                <p14:modId xmlns:p14="http://schemas.microsoft.com/office/powerpoint/2010/main" val="2836220186"/>
              </p:ext>
            </p:extLst>
          </p:nvPr>
        </p:nvGraphicFramePr>
        <p:xfrm>
          <a:off x="413920" y="3743560"/>
          <a:ext cx="8568952" cy="3017853"/>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521555">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地区福祉員会によって行われる「小地域ネットワーク活動」を通じて、住民活動の活性化に取り組</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んできた。</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再びパンデミック等により活動の休止を余儀なくされた場合に対応できるよう、様々な形で「つながり」</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続けることができる仕組みづくりが重要　　</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223" rtl="0" eaLnBrk="1" fontAlgn="auto" latinLnBrk="0" hangingPunct="1">
                        <a:lnSpc>
                          <a:spcPts val="16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地域におけるボランティアコーディネーターの養成や、ボランティア活動に対する相談・情報提供、ボランティアの</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223" rtl="0" eaLnBrk="1" fontAlgn="auto" latinLnBrk="0" hangingPunct="1">
                        <a:lnSpc>
                          <a:spcPts val="1600"/>
                        </a:lnSpc>
                        <a:spcBef>
                          <a:spcPts val="0"/>
                        </a:spcBef>
                        <a:spcAft>
                          <a:spcPts val="0"/>
                        </a:spcAft>
                        <a:buClrTx/>
                        <a:buSzTx/>
                        <a:buFontTx/>
                        <a:buNone/>
                        <a:tabLst/>
                        <a:defRPr/>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募集・開拓等を行うコーディネート機能が重要</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223" rtl="0" eaLnBrk="1" fontAlgn="auto" latinLnBrk="0" hangingPunct="1">
                        <a:lnSpc>
                          <a:spcPts val="1600"/>
                        </a:lnSpc>
                        <a:spcBef>
                          <a:spcPts val="0"/>
                        </a:spcBef>
                        <a:spcAft>
                          <a:spcPts val="0"/>
                        </a:spcAft>
                        <a:buClrTx/>
                        <a:buSzTx/>
                        <a:buFontTx/>
                        <a:buNone/>
                        <a:tabLst/>
                        <a:defRPr/>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地域住民等の地域福祉活動に対する関心の向上及び参加を促し、地域福祉人材の育成が必要</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396573">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anchor="ctr">
                    <a:lnL w="19050"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ボランティアコーディネーター設置事業等の各種取組みを通じて、ボランティアへの参画機会の創出や、地域</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に根付いたボランティアの養成等をすすめる。</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従来の集合型の地域福祉活動だけでなく、</a:t>
                      </a:r>
                      <a:r>
                        <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ICT</a:t>
                      </a: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の活用など地域住民等の参加しやすい地域福祉活動の</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先進事例を提供する。</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新たな社会資源の創出に向け、自分たちが暮らし、活動する地域について学ぶ機会の創出に取り組む。</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1"/>
                  </a:ext>
                </a:extLst>
              </a:tr>
              <a:tr h="396573">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コラム</a:t>
                      </a: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折り鶴プロジェクト（新しい地域福祉活動）</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97147287"/>
                  </a:ext>
                </a:extLst>
              </a:tr>
            </a:tbl>
          </a:graphicData>
        </a:graphic>
      </p:graphicFrame>
      <p:sp>
        <p:nvSpPr>
          <p:cNvPr id="23" name="正方形/長方形 22"/>
          <p:cNvSpPr/>
          <p:nvPr/>
        </p:nvSpPr>
        <p:spPr>
          <a:xfrm>
            <a:off x="237071" y="3352344"/>
            <a:ext cx="7380000" cy="252000"/>
          </a:xfrm>
          <a:prstGeom prst="rect">
            <a:avLst/>
          </a:prstGeom>
          <a:solidFill>
            <a:srgbClr val="00B0F0"/>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③ ボランティアの参加促進・多様な機会創出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37E689CC-1C6C-4D32-8F40-AFB47CD851D9}"/>
              </a:ext>
            </a:extLst>
          </p:cNvPr>
          <p:cNvSpPr/>
          <p:nvPr/>
        </p:nvSpPr>
        <p:spPr>
          <a:xfrm>
            <a:off x="123946" y="38718"/>
            <a:ext cx="9058537" cy="360000"/>
          </a:xfrm>
          <a:prstGeom prst="rect">
            <a:avLst/>
          </a:prstGeom>
          <a:solidFill>
            <a:schemeClr val="tx1"/>
          </a:solidFill>
          <a:ln>
            <a:noFill/>
          </a:ln>
          <a:effectLst>
            <a:glow rad="76200">
              <a:schemeClr val="tx1">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具体的施策２　地域福祉を担う多様な人づくり</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円/楕円 6">
            <a:extLst>
              <a:ext uri="{FF2B5EF4-FFF2-40B4-BE49-F238E27FC236}">
                <a16:creationId xmlns:a16="http://schemas.microsoft.com/office/drawing/2014/main" id="{67468F2F-A5FB-4ED0-B20C-94F9E138193C}"/>
              </a:ext>
            </a:extLst>
          </p:cNvPr>
          <p:cNvSpPr/>
          <p:nvPr/>
        </p:nvSpPr>
        <p:spPr>
          <a:xfrm>
            <a:off x="8545850" y="6679108"/>
            <a:ext cx="792088" cy="487496"/>
          </a:xfrm>
          <a:prstGeom prst="ellipse">
            <a:avLst/>
          </a:prstGeom>
          <a:noFill/>
          <a:ln w="15875" cap="flat" cmpd="sng" algn="ctr">
            <a:noFill/>
            <a:prstDash val="solid"/>
          </a:ln>
          <a:effectLst/>
        </p:spPr>
        <p:txBody>
          <a:bodyPr anchor="ctr"/>
          <a:lstStyle/>
          <a:p>
            <a:pPr algn="ctr" defTabSz="850758">
              <a:defRPr/>
            </a:pPr>
            <a:r>
              <a:rPr kumimoji="0" lang="en-US" altLang="ja-JP" sz="1861" b="1" kern="0" dirty="0">
                <a:solidFill>
                  <a:prstClr val="black"/>
                </a:solidFill>
                <a:latin typeface="メイリオ" panose="020B0604030504040204" pitchFamily="50" charset="-128"/>
                <a:ea typeface="メイリオ" panose="020B0604030504040204" pitchFamily="50" charset="-128"/>
              </a:rPr>
              <a:t>11</a:t>
            </a:r>
            <a:endParaRPr kumimoji="0" lang="ja-JP" altLang="en-US" sz="1861" b="1" kern="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695022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216237" y="594477"/>
            <a:ext cx="8841233" cy="4644471"/>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17" name="表 16"/>
          <p:cNvGraphicFramePr>
            <a:graphicFrameLocks noGrp="1"/>
          </p:cNvGraphicFramePr>
          <p:nvPr>
            <p:extLst>
              <p:ext uri="{D42A27DB-BD31-4B8C-83A1-F6EECF244321}">
                <p14:modId xmlns:p14="http://schemas.microsoft.com/office/powerpoint/2010/main" val="2935649756"/>
              </p:ext>
            </p:extLst>
          </p:nvPr>
        </p:nvGraphicFramePr>
        <p:xfrm>
          <a:off x="387681" y="863999"/>
          <a:ext cx="8568952" cy="2539479"/>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480201">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「避難行動要支援者支援プラン作成指針」を作成し、市町村における「避難行動要支援支援プラン（全</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体計画）」と「避難行動要支援者名簿」の作成促進に取り組んできた。</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大阪府北部地震などで発災時の安否確認等に課題があることがわかった。</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災害時に迅速に対応できるよう、平常時からの顔の見える関係づくりが求められている。</a:t>
                      </a: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527799">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anchor="ctr">
                    <a:lnL w="19050"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避難行動要支援者名簿の活用や更新、個別避難計画の策定が進むよう、必要に応じて助言・</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情報提供等のサポートを行う。</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民生委員・児童委員、地域福祉のコーディネーター、地域住民等による支援体制の構築を支援</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「大阪災害福祉支援ネットワーク」構成団体等との連携のもと、災害派遣福祉チーム：大阪　　　</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DWAT</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の充実・強化を図る。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1"/>
                  </a:ext>
                </a:extLst>
              </a:tr>
              <a:tr h="527799">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コラム</a:t>
                      </a: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災害時要配慮者を支える仕組み（総合防災訓練）</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9051774"/>
                  </a:ext>
                </a:extLst>
              </a:tr>
            </a:tbl>
          </a:graphicData>
        </a:graphic>
      </p:graphicFrame>
      <p:sp>
        <p:nvSpPr>
          <p:cNvPr id="16" name="正方形/長方形 15"/>
          <p:cNvSpPr/>
          <p:nvPr/>
        </p:nvSpPr>
        <p:spPr>
          <a:xfrm>
            <a:off x="145977" y="485500"/>
            <a:ext cx="7380000" cy="252000"/>
          </a:xfrm>
          <a:prstGeom prst="rect">
            <a:avLst/>
          </a:prstGeom>
          <a:solidFill>
            <a:srgbClr val="00B0F0"/>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④ 災害時における避難行動要支援者に対する支援体制の充実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3723160808"/>
              </p:ext>
            </p:extLst>
          </p:nvPr>
        </p:nvGraphicFramePr>
        <p:xfrm>
          <a:off x="408430" y="3558488"/>
          <a:ext cx="8558681" cy="792480"/>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58082">
                <a:tc>
                  <a:txBody>
                    <a:bodyPr/>
                    <a:lstStyle/>
                    <a:p>
                      <a:pPr marL="0" marR="0" lvl="0" indent="0" algn="ctr" defTabSz="914223" rtl="0" eaLnBrk="1" fontAlgn="auto" latinLnBrk="0" hangingPunct="1">
                        <a:lnSpc>
                          <a:spcPts val="16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第５期の目標・指標</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325329">
                <a:tc>
                  <a:txBody>
                    <a:bodyPr/>
                    <a:lstStyle/>
                    <a:p>
                      <a:pPr algn="l">
                        <a:lnSpc>
                          <a:spcPts val="1600"/>
                        </a:lnSpc>
                      </a:pPr>
                      <a:r>
                        <a:rPr kumimoji="1" lang="ja-JP" altLang="en-US" sz="14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特に災害リスクが高いエリアに居住されている住民について、災害対策基本法改正から概ね５年以内の個別避難</a:t>
                      </a:r>
                      <a:endParaRPr kumimoji="1" lang="en-US" altLang="ja-JP" sz="14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4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計画の作成をめざす市町村を支援</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9" name="表 8">
            <a:extLst>
              <a:ext uri="{FF2B5EF4-FFF2-40B4-BE49-F238E27FC236}">
                <a16:creationId xmlns:a16="http://schemas.microsoft.com/office/drawing/2014/main" id="{245240C3-4EA6-4D2E-9279-C3AAA0CD1B3D}"/>
              </a:ext>
            </a:extLst>
          </p:cNvPr>
          <p:cNvGraphicFramePr>
            <a:graphicFrameLocks noGrp="1"/>
          </p:cNvGraphicFramePr>
          <p:nvPr>
            <p:extLst>
              <p:ext uri="{D42A27DB-BD31-4B8C-83A1-F6EECF244321}">
                <p14:modId xmlns:p14="http://schemas.microsoft.com/office/powerpoint/2010/main" val="1004253840"/>
              </p:ext>
            </p:extLst>
          </p:nvPr>
        </p:nvGraphicFramePr>
        <p:xfrm>
          <a:off x="408430" y="4518868"/>
          <a:ext cx="8558681" cy="619969"/>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81299">
                <a:tc>
                  <a:txBody>
                    <a:bodyPr/>
                    <a:lstStyle/>
                    <a:p>
                      <a:pPr marL="0" marR="0" lvl="0" indent="0" algn="ctr" defTabSz="914223" rtl="0" eaLnBrk="1" fontAlgn="auto" latinLnBrk="0" hangingPunct="1">
                        <a:lnSpc>
                          <a:spcPts val="16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第５期の目標・指標</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325329">
                <a:tc>
                  <a:txBody>
                    <a:bodyPr/>
                    <a:lstStyle/>
                    <a:p>
                      <a:pPr algn="l">
                        <a:lnSpc>
                          <a:spcPts val="1600"/>
                        </a:lnSpc>
                      </a:pPr>
                      <a:r>
                        <a:rPr kumimoji="1" lang="ja-JP" altLang="en-US" sz="14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災害時の安否確認が円滑に行えるよう、市町村や関係機関等と連携し、平常時からの見守り等の取組みを進める。</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8" name="正方形/長方形 7">
            <a:extLst>
              <a:ext uri="{FF2B5EF4-FFF2-40B4-BE49-F238E27FC236}">
                <a16:creationId xmlns:a16="http://schemas.microsoft.com/office/drawing/2014/main" id="{D4E11039-5A58-4079-8F71-6CCA6C0047AF}"/>
              </a:ext>
            </a:extLst>
          </p:cNvPr>
          <p:cNvSpPr/>
          <p:nvPr/>
        </p:nvSpPr>
        <p:spPr>
          <a:xfrm>
            <a:off x="123946" y="38718"/>
            <a:ext cx="9058537" cy="360000"/>
          </a:xfrm>
          <a:prstGeom prst="rect">
            <a:avLst/>
          </a:prstGeom>
          <a:solidFill>
            <a:schemeClr val="tx1"/>
          </a:solidFill>
          <a:ln>
            <a:noFill/>
          </a:ln>
          <a:effectLst>
            <a:glow rad="76200">
              <a:schemeClr val="tx1">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具体的施策２　地域福祉を担う多様な人づくり</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円/楕円 6">
            <a:extLst>
              <a:ext uri="{FF2B5EF4-FFF2-40B4-BE49-F238E27FC236}">
                <a16:creationId xmlns:a16="http://schemas.microsoft.com/office/drawing/2014/main" id="{668268A6-F637-4E05-B07B-59775FF59F44}"/>
              </a:ext>
            </a:extLst>
          </p:cNvPr>
          <p:cNvSpPr/>
          <p:nvPr/>
        </p:nvSpPr>
        <p:spPr>
          <a:xfrm>
            <a:off x="8545850" y="6679108"/>
            <a:ext cx="792088" cy="487496"/>
          </a:xfrm>
          <a:prstGeom prst="ellipse">
            <a:avLst/>
          </a:prstGeom>
          <a:noFill/>
          <a:ln w="15875" cap="flat" cmpd="sng" algn="ctr">
            <a:noFill/>
            <a:prstDash val="solid"/>
          </a:ln>
          <a:effectLst/>
        </p:spPr>
        <p:txBody>
          <a:bodyPr anchor="ctr"/>
          <a:lstStyle/>
          <a:p>
            <a:pPr algn="ctr" defTabSz="850758">
              <a:defRPr/>
            </a:pPr>
            <a:r>
              <a:rPr kumimoji="0" lang="en-US" altLang="ja-JP" sz="1861" b="1" kern="0" dirty="0">
                <a:solidFill>
                  <a:prstClr val="black"/>
                </a:solidFill>
                <a:latin typeface="メイリオ" panose="020B0604030504040204" pitchFamily="50" charset="-128"/>
                <a:ea typeface="メイリオ" panose="020B0604030504040204" pitchFamily="50" charset="-128"/>
              </a:rPr>
              <a:t>12</a:t>
            </a:r>
            <a:endParaRPr kumimoji="0" lang="ja-JP" altLang="en-US" sz="1861" b="1" kern="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81002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231775" y="558427"/>
            <a:ext cx="8841233" cy="351771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17" name="表 16"/>
          <p:cNvGraphicFramePr>
            <a:graphicFrameLocks noGrp="1"/>
          </p:cNvGraphicFramePr>
          <p:nvPr>
            <p:extLst>
              <p:ext uri="{D42A27DB-BD31-4B8C-83A1-F6EECF244321}">
                <p14:modId xmlns:p14="http://schemas.microsoft.com/office/powerpoint/2010/main" val="2259712676"/>
              </p:ext>
            </p:extLst>
          </p:nvPr>
        </p:nvGraphicFramePr>
        <p:xfrm>
          <a:off x="387681" y="863999"/>
          <a:ext cx="8568952" cy="2224146"/>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710306">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府においては、介護・福祉人材をめぐる労働市場は既にひっ迫していることに加え、人材ニーズ　</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の増加スピードは、供給の増加スピードを上回るペースで推移している。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大阪府の介護職の離職率は、全国に比べ高い状況が続いている。</a:t>
                      </a:r>
                      <a:endParaRPr kumimoji="1" lang="en-US" altLang="ja-JP" sz="140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793202">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特に若者の介護職のイメージアップを図るとともに、福祉人材支援センターの機能強化等のマッチン</a:t>
                      </a:r>
                      <a:endParaRPr kumimoji="1" lang="en-US" altLang="ja-JP" sz="1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グ力の向上、中高年齢者等の介護助手導入支援の実施、離職した人材の呼び戻しのほか、外国　</a:t>
                      </a:r>
                      <a:endParaRPr kumimoji="1" lang="en-US" altLang="ja-JP" sz="1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人介護人材の適正な受け入れに向けた各種取組みを進める。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高校教員向け勉強会や高校出前講座の実施、若年者を対象とした福祉の職場体験等参入促</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進に向けた取組みを総合的に実施</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地域全体として資質向上やキャリアパスにつながる仕掛けをすすめるほか、介護支援専門員や介護　　</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福祉士の資質向上に向けた取組みなどを実施</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6" name="正方形/長方形 15"/>
          <p:cNvSpPr/>
          <p:nvPr/>
        </p:nvSpPr>
        <p:spPr>
          <a:xfrm>
            <a:off x="145977" y="485500"/>
            <a:ext cx="7380000" cy="252000"/>
          </a:xfrm>
          <a:prstGeom prst="rect">
            <a:avLst/>
          </a:prstGeom>
          <a:solidFill>
            <a:srgbClr val="00B0F0"/>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⑤ 介護・福祉人材の確保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2209341869"/>
              </p:ext>
            </p:extLst>
          </p:nvPr>
        </p:nvGraphicFramePr>
        <p:xfrm>
          <a:off x="400132" y="3255644"/>
          <a:ext cx="8544049" cy="645079"/>
        </p:xfrm>
        <a:graphic>
          <a:graphicData uri="http://schemas.openxmlformats.org/drawingml/2006/table">
            <a:tbl>
              <a:tblPr firstRow="1" bandRow="1">
                <a:tableStyleId>{5940675A-B579-460E-94D1-54222C63F5DA}</a:tableStyleId>
              </a:tblPr>
              <a:tblGrid>
                <a:gridCol w="8544049">
                  <a:extLst>
                    <a:ext uri="{9D8B030D-6E8A-4147-A177-3AD203B41FA5}">
                      <a16:colId xmlns:a16="http://schemas.microsoft.com/office/drawing/2014/main" val="20000"/>
                    </a:ext>
                  </a:extLst>
                </a:gridCol>
              </a:tblGrid>
              <a:tr h="306574">
                <a:tc>
                  <a:txBody>
                    <a:bodyPr/>
                    <a:lstStyle/>
                    <a:p>
                      <a:pPr marL="0" marR="0" lvl="0" indent="0" algn="ctr" defTabSz="914223" rtl="0" eaLnBrk="1" fontAlgn="auto" latinLnBrk="0" hangingPunct="1">
                        <a:lnSpc>
                          <a:spcPts val="16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第５期の目標・指標　</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338505">
                <a:tc>
                  <a:txBody>
                    <a:bodyPr/>
                    <a:lstStyle/>
                    <a:p>
                      <a:pPr algn="l">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需給推計を上回る介護・福祉人材の確保　</a:t>
                      </a:r>
                      <a:r>
                        <a:rPr kumimoji="1" lang="en-US" altLang="ja-JP" sz="14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期目標となる介護人材の必要数は精査中</a:t>
                      </a: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1" name="正方形/長方形 20"/>
          <p:cNvSpPr/>
          <p:nvPr/>
        </p:nvSpPr>
        <p:spPr>
          <a:xfrm>
            <a:off x="229072" y="4309158"/>
            <a:ext cx="8841233" cy="2585973"/>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22" name="表 21"/>
          <p:cNvGraphicFramePr>
            <a:graphicFrameLocks noGrp="1"/>
          </p:cNvGraphicFramePr>
          <p:nvPr>
            <p:extLst>
              <p:ext uri="{D42A27DB-BD31-4B8C-83A1-F6EECF244321}">
                <p14:modId xmlns:p14="http://schemas.microsoft.com/office/powerpoint/2010/main" val="2792558783"/>
              </p:ext>
            </p:extLst>
          </p:nvPr>
        </p:nvGraphicFramePr>
        <p:xfrm>
          <a:off x="342016" y="4598131"/>
          <a:ext cx="8568952" cy="1402080"/>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693959">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保育所や認定こども園等施設整備などをすすめてきたが、依然として待機児童が発生している。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府の保育士の有効求人倍率は、全国平均を上回っており、保育人材が不足している。</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子どもや子育てを取り巻く環境が変化し、保育所等に求められる役割や機能が多様化・複雑化している。</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314041">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潜在保育士について、市町村やハローワーク等と連携し就業に取り組む。</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保育士等のキャリアアップ研修の実施機会の充実に努めるとともに、市町村で実施する保育研修な</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どを支援する。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3" name="正方形/長方形 22"/>
          <p:cNvSpPr/>
          <p:nvPr/>
        </p:nvSpPr>
        <p:spPr>
          <a:xfrm>
            <a:off x="176101" y="4230836"/>
            <a:ext cx="7380000" cy="252000"/>
          </a:xfrm>
          <a:prstGeom prst="rect">
            <a:avLst/>
          </a:prstGeom>
          <a:solidFill>
            <a:srgbClr val="00B0F0"/>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⑥ 教育・保育人材の確保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7" name="表 26"/>
          <p:cNvGraphicFramePr>
            <a:graphicFrameLocks noGrp="1"/>
          </p:cNvGraphicFramePr>
          <p:nvPr>
            <p:extLst>
              <p:ext uri="{D42A27DB-BD31-4B8C-83A1-F6EECF244321}">
                <p14:modId xmlns:p14="http://schemas.microsoft.com/office/powerpoint/2010/main" val="1948859757"/>
              </p:ext>
            </p:extLst>
          </p:nvPr>
        </p:nvGraphicFramePr>
        <p:xfrm>
          <a:off x="366545" y="6164249"/>
          <a:ext cx="8558681" cy="619969"/>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86671">
                <a:tc>
                  <a:txBody>
                    <a:bodyPr/>
                    <a:lstStyle/>
                    <a:p>
                      <a:pPr marL="0" marR="0" lvl="0" indent="0" algn="ctr" defTabSz="914223" rtl="0" eaLnBrk="1" fontAlgn="auto" latinLnBrk="0" hangingPunct="1">
                        <a:lnSpc>
                          <a:spcPts val="16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第５期の目標・指標　</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000"/>
                  </a:ext>
                </a:extLst>
              </a:tr>
              <a:tr h="325329">
                <a:tc>
                  <a:txBody>
                    <a:bodyPr/>
                    <a:lstStyle/>
                    <a:p>
                      <a:pPr algn="l">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教育・保育人材の確保により、待機児童解消をめざすとともに、研修等の実施による保育の質の向上を図る。</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1" name="正方形/長方形 10">
            <a:extLst>
              <a:ext uri="{FF2B5EF4-FFF2-40B4-BE49-F238E27FC236}">
                <a16:creationId xmlns:a16="http://schemas.microsoft.com/office/drawing/2014/main" id="{F8D5C7E8-D4E9-42E7-8ED8-99252DCF2BD4}"/>
              </a:ext>
            </a:extLst>
          </p:cNvPr>
          <p:cNvSpPr/>
          <p:nvPr/>
        </p:nvSpPr>
        <p:spPr>
          <a:xfrm>
            <a:off x="123946" y="38718"/>
            <a:ext cx="9058537" cy="360000"/>
          </a:xfrm>
          <a:prstGeom prst="rect">
            <a:avLst/>
          </a:prstGeom>
          <a:solidFill>
            <a:schemeClr val="tx1"/>
          </a:solidFill>
          <a:ln>
            <a:noFill/>
          </a:ln>
          <a:effectLst>
            <a:glow rad="76200">
              <a:schemeClr val="tx1">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具体的施策２　地域福祉を担う多様な人づくり</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円/楕円 6">
            <a:extLst>
              <a:ext uri="{FF2B5EF4-FFF2-40B4-BE49-F238E27FC236}">
                <a16:creationId xmlns:a16="http://schemas.microsoft.com/office/drawing/2014/main" id="{988D5455-EEFE-4788-826D-733A9B95502C}"/>
              </a:ext>
            </a:extLst>
          </p:cNvPr>
          <p:cNvSpPr/>
          <p:nvPr/>
        </p:nvSpPr>
        <p:spPr>
          <a:xfrm>
            <a:off x="8545850" y="6679108"/>
            <a:ext cx="792088" cy="487496"/>
          </a:xfrm>
          <a:prstGeom prst="ellipse">
            <a:avLst/>
          </a:prstGeom>
          <a:noFill/>
          <a:ln w="15875" cap="flat" cmpd="sng" algn="ctr">
            <a:noFill/>
            <a:prstDash val="solid"/>
          </a:ln>
          <a:effectLst/>
        </p:spPr>
        <p:txBody>
          <a:bodyPr anchor="ctr"/>
          <a:lstStyle/>
          <a:p>
            <a:pPr algn="ctr" defTabSz="850758">
              <a:defRPr/>
            </a:pPr>
            <a:r>
              <a:rPr kumimoji="0" lang="en-US" altLang="ja-JP" sz="1861" b="1" kern="0" dirty="0">
                <a:solidFill>
                  <a:prstClr val="black"/>
                </a:solidFill>
                <a:latin typeface="メイリオ" panose="020B0604030504040204" pitchFamily="50" charset="-128"/>
                <a:ea typeface="メイリオ" panose="020B0604030504040204" pitchFamily="50" charset="-128"/>
              </a:rPr>
              <a:t>13</a:t>
            </a:r>
            <a:endParaRPr kumimoji="0" lang="ja-JP" altLang="en-US" sz="1861" b="1" kern="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693169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231775" y="558428"/>
            <a:ext cx="8841233" cy="3335419"/>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17" name="表 16"/>
          <p:cNvGraphicFramePr>
            <a:graphicFrameLocks noGrp="1"/>
          </p:cNvGraphicFramePr>
          <p:nvPr>
            <p:extLst>
              <p:ext uri="{D42A27DB-BD31-4B8C-83A1-F6EECF244321}">
                <p14:modId xmlns:p14="http://schemas.microsoft.com/office/powerpoint/2010/main" val="2028617141"/>
              </p:ext>
            </p:extLst>
          </p:nvPr>
        </p:nvGraphicFramePr>
        <p:xfrm>
          <a:off x="387681" y="863999"/>
          <a:ext cx="8568952" cy="1808480"/>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480201">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家主が抱える不安の解消と、住宅確保要配慮者のきめ細やかな支援を行うため、市町村単位での</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居住支援協議会の構築を促進する必要がある。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市町村居住支援協議会設立数：４市（豊中市、岸和田市、摂津市、吹田市）</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福祉有償運送制度による個別輸送サービスの提供を行っているが、移動制約者の増加に対応するため、</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福祉タクシーや移動スーパーなど民間事業者との連携が必要</a:t>
                      </a:r>
                      <a:endParaRPr kumimoji="1" lang="en-US" altLang="ja-JP" sz="140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527799">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地域の実情に応じた多様な居住支援体制を構築するため、住宅と福祉の連携強化に努め、市区</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町村単位での居住支援協議会の設立を促進する。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運営協議会にかかる助言や制度の広報周知により、福祉有償運送制度の活性化を支援する。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6" name="正方形/長方形 15"/>
          <p:cNvSpPr/>
          <p:nvPr/>
        </p:nvSpPr>
        <p:spPr>
          <a:xfrm>
            <a:off x="145977" y="485500"/>
            <a:ext cx="7380000" cy="252000"/>
          </a:xfrm>
          <a:prstGeom prst="rect">
            <a:avLst/>
          </a:prstGeom>
          <a:solidFill>
            <a:schemeClr val="accent1">
              <a:lumMod val="50000"/>
            </a:schemeClr>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① 安全・安心に暮らせる住まいと福祉のまちづくりの推進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3206464414"/>
              </p:ext>
            </p:extLst>
          </p:nvPr>
        </p:nvGraphicFramePr>
        <p:xfrm>
          <a:off x="397952" y="2821400"/>
          <a:ext cx="8558681" cy="843661"/>
        </p:xfrm>
        <a:graphic>
          <a:graphicData uri="http://schemas.openxmlformats.org/drawingml/2006/table">
            <a:tbl>
              <a:tblPr firstRow="1" bandRow="1">
                <a:tableStyleId>{5940675A-B579-460E-94D1-54222C63F5DA}</a:tableStyleId>
              </a:tblPr>
              <a:tblGrid>
                <a:gridCol w="8558681">
                  <a:extLst>
                    <a:ext uri="{9D8B030D-6E8A-4147-A177-3AD203B41FA5}">
                      <a16:colId xmlns:a16="http://schemas.microsoft.com/office/drawing/2014/main" val="20000"/>
                    </a:ext>
                  </a:extLst>
                </a:gridCol>
              </a:tblGrid>
              <a:tr h="286671">
                <a:tc>
                  <a:txBody>
                    <a:bodyPr/>
                    <a:lstStyle/>
                    <a:p>
                      <a:pPr marL="0" marR="0" lvl="0" indent="0" algn="ctr" defTabSz="914223" rtl="0" eaLnBrk="1" fontAlgn="auto" latinLnBrk="0" hangingPunct="1">
                        <a:lnSpc>
                          <a:spcPts val="16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第５期の目標・指標　</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325329">
                <a:tc>
                  <a:txBody>
                    <a:bodyPr/>
                    <a:lstStyle/>
                    <a:p>
                      <a:pPr algn="l">
                        <a:lnSpc>
                          <a:spcPts val="19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居住支援協議会を設立した市区町村の人口カバー率を令和</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年度末までに</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％以上をめざし、市町村単位や</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行政区単位での居住支援協議会の設立を積極的に支援する。</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8" name="正方形/長方形 17"/>
          <p:cNvSpPr/>
          <p:nvPr/>
        </p:nvSpPr>
        <p:spPr>
          <a:xfrm>
            <a:off x="251540" y="4178096"/>
            <a:ext cx="8841233" cy="2645028"/>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24" name="表 23"/>
          <p:cNvGraphicFramePr>
            <a:graphicFrameLocks noGrp="1"/>
          </p:cNvGraphicFramePr>
          <p:nvPr>
            <p:extLst>
              <p:ext uri="{D42A27DB-BD31-4B8C-83A1-F6EECF244321}">
                <p14:modId xmlns:p14="http://schemas.microsoft.com/office/powerpoint/2010/main" val="3949541381"/>
              </p:ext>
            </p:extLst>
          </p:nvPr>
        </p:nvGraphicFramePr>
        <p:xfrm>
          <a:off x="367915" y="4466651"/>
          <a:ext cx="8568952" cy="2133079"/>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584073">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府社協では、共生社会の構築をめざし、関係機関と組織連携のもと、広域的かつ専門的な観点</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から府域における福祉サービス水準の確保と地域福祉力の向上に取り組んでいる。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府社協と社会福祉施設等の協働により、「大阪しあわせネットワーク」が府域で展開されおり、市町村域では　　</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市町村社協を事務局とした地域貢献委員会の設置がすすめられている。</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527799">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anchor="ctr">
                    <a:lnL w="19050" cap="flat" cmpd="sng" algn="ctr">
                      <a:solidFill>
                        <a:schemeClr val="tx1"/>
                      </a:solidFill>
                      <a:prstDash val="solid"/>
                      <a:round/>
                      <a:headEnd type="none" w="med" len="med"/>
                      <a:tailEnd type="none" w="med" len="med"/>
                    </a:lnL>
                    <a:solidFill>
                      <a:schemeClr val="accent1">
                        <a:lumMod val="40000"/>
                        <a:lumOff val="6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府社協の広域的・専門的な活動等に対し助成等のサポートを行う。</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市町村社協による見守り・発見・つなぐ地域福祉力の強化を促進する。</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1"/>
                  </a:ext>
                </a:extLst>
              </a:tr>
              <a:tr h="527799">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コラム</a:t>
                      </a:r>
                    </a:p>
                  </a:txBody>
                  <a:tcPr anchor="ctr">
                    <a:lnL w="19050" cap="flat" cmpd="sng" algn="ctr">
                      <a:solidFill>
                        <a:schemeClr val="tx1"/>
                      </a:solidFill>
                      <a:prstDash val="solid"/>
                      <a:round/>
                      <a:headEnd type="none" w="med" len="med"/>
                      <a:tailEnd type="none" w="med" len="med"/>
                    </a:lnL>
                    <a:solidFill>
                      <a:schemeClr val="accent1">
                        <a:lumMod val="40000"/>
                        <a:lumOff val="60000"/>
                      </a:schemeClr>
                    </a:solidFill>
                  </a:tcPr>
                </a:tc>
                <a:tc>
                  <a:txBody>
                    <a:bodyPr/>
                    <a:lstStyle/>
                    <a:p>
                      <a:pP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市町村社協の地域福祉活動への取組み（ひきこもり支援）</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223" rtl="0" eaLnBrk="1" fontAlgn="auto" latinLnBrk="0" hangingPunct="1">
                        <a:lnSpc>
                          <a:spcPts val="16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市町村社協の地域福祉活動への取組み（多世代・多分野の居場所づくり）</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223" rtl="0" eaLnBrk="1" fontAlgn="auto" latinLnBrk="0" hangingPunct="1">
                        <a:lnSpc>
                          <a:spcPts val="16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柏原市民間社会福祉施設連絡会（地域貢献委員会）の取組み</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500273632"/>
                  </a:ext>
                </a:extLst>
              </a:tr>
            </a:tbl>
          </a:graphicData>
        </a:graphic>
      </p:graphicFrame>
      <p:sp>
        <p:nvSpPr>
          <p:cNvPr id="26" name="正方形/長方形 25"/>
          <p:cNvSpPr/>
          <p:nvPr/>
        </p:nvSpPr>
        <p:spPr>
          <a:xfrm>
            <a:off x="145977" y="4090602"/>
            <a:ext cx="7380000" cy="252000"/>
          </a:xfrm>
          <a:prstGeom prst="rect">
            <a:avLst/>
          </a:prstGeom>
          <a:solidFill>
            <a:schemeClr val="accent1">
              <a:lumMod val="50000"/>
            </a:schemeClr>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② 社会福祉協議会に対する活動支援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D0D940C1-B853-494D-96A7-812DE4B598EC}"/>
              </a:ext>
            </a:extLst>
          </p:cNvPr>
          <p:cNvSpPr/>
          <p:nvPr/>
        </p:nvSpPr>
        <p:spPr>
          <a:xfrm>
            <a:off x="123946" y="38718"/>
            <a:ext cx="9058537" cy="360000"/>
          </a:xfrm>
          <a:prstGeom prst="rect">
            <a:avLst/>
          </a:prstGeom>
          <a:solidFill>
            <a:schemeClr val="tx1"/>
          </a:solidFill>
          <a:ln>
            <a:noFill/>
          </a:ln>
          <a:effectLst>
            <a:glow rad="76200">
              <a:schemeClr val="tx1">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具体的施策３　地域の生活と福祉を支える基盤強化</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円/楕円 6">
            <a:extLst>
              <a:ext uri="{FF2B5EF4-FFF2-40B4-BE49-F238E27FC236}">
                <a16:creationId xmlns:a16="http://schemas.microsoft.com/office/drawing/2014/main" id="{8425D871-BEC7-4DB8-9BB4-97AF0B3781A6}"/>
              </a:ext>
            </a:extLst>
          </p:cNvPr>
          <p:cNvSpPr/>
          <p:nvPr/>
        </p:nvSpPr>
        <p:spPr>
          <a:xfrm>
            <a:off x="8545850" y="6679108"/>
            <a:ext cx="792088" cy="487496"/>
          </a:xfrm>
          <a:prstGeom prst="ellipse">
            <a:avLst/>
          </a:prstGeom>
          <a:noFill/>
          <a:ln w="15875" cap="flat" cmpd="sng" algn="ctr">
            <a:noFill/>
            <a:prstDash val="solid"/>
          </a:ln>
          <a:effectLst/>
        </p:spPr>
        <p:txBody>
          <a:bodyPr anchor="ctr"/>
          <a:lstStyle/>
          <a:p>
            <a:pPr algn="ctr" defTabSz="850758">
              <a:defRPr/>
            </a:pPr>
            <a:r>
              <a:rPr kumimoji="0" lang="en-US" altLang="ja-JP" sz="1861" b="1" kern="0" dirty="0">
                <a:solidFill>
                  <a:prstClr val="black"/>
                </a:solidFill>
                <a:latin typeface="メイリオ" panose="020B0604030504040204" pitchFamily="50" charset="-128"/>
                <a:ea typeface="メイリオ" panose="020B0604030504040204" pitchFamily="50" charset="-128"/>
              </a:rPr>
              <a:t>14</a:t>
            </a:r>
            <a:endParaRPr kumimoji="0" lang="ja-JP" altLang="en-US" sz="1861" b="1" kern="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59819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225743" y="684826"/>
            <a:ext cx="8841233" cy="301937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22" name="表 21"/>
          <p:cNvGraphicFramePr>
            <a:graphicFrameLocks noGrp="1"/>
          </p:cNvGraphicFramePr>
          <p:nvPr>
            <p:extLst>
              <p:ext uri="{D42A27DB-BD31-4B8C-83A1-F6EECF244321}">
                <p14:modId xmlns:p14="http://schemas.microsoft.com/office/powerpoint/2010/main" val="3471809830"/>
              </p:ext>
            </p:extLst>
          </p:nvPr>
        </p:nvGraphicFramePr>
        <p:xfrm>
          <a:off x="426870" y="941450"/>
          <a:ext cx="8568952" cy="2526033"/>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493647">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pPr>
                        <a:lnSpc>
                          <a:spcPts val="1600"/>
                        </a:lnSpc>
                      </a:pPr>
                      <a:r>
                        <a:rPr kumimoji="1" lang="ja-JP" altLang="en-US" sz="1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公民の多様な主体が参画し、イコール・パートナーとして福祉協働に取り組むことが必要</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学校（</a:t>
                      </a:r>
                      <a:r>
                        <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SSW</a:t>
                      </a: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等）と地域（</a:t>
                      </a:r>
                      <a:r>
                        <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等）の協働に向けて、市町村の福祉関係部署と教育関係部署の連携</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をすすめていく必要がある。</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子ども食堂が各地で開設されており、なかには高齢者などを含む地域交流拠点に発展しているところもある。</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514353">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anchor="ctr">
                    <a:lnL w="19050" cap="flat" cmpd="sng" algn="ctr">
                      <a:solidFill>
                        <a:schemeClr val="tx1"/>
                      </a:solidFill>
                      <a:prstDash val="solid"/>
                      <a:round/>
                      <a:headEnd type="none" w="med" len="med"/>
                      <a:tailEnd type="none" w="med" len="med"/>
                    </a:lnL>
                    <a:solidFill>
                      <a:schemeClr val="accent1">
                        <a:lumMod val="40000"/>
                        <a:lumOff val="6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多様な主体等との連携が進むよう、先進事例や最新情報の提供などを通じて、市町村を支援する。</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多様な主体や地域住民等がつながり、支え合う場づくりを支援する。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1"/>
                  </a:ext>
                </a:extLst>
              </a:tr>
              <a:tr h="413610">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コラム</a:t>
                      </a: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社会福祉施設等の取組み（移動支援）</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法人の取組み①（みんな食堂）</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223" rtl="0" eaLnBrk="1" fontAlgn="auto" latinLnBrk="0" hangingPunct="1">
                        <a:lnSpc>
                          <a:spcPts val="16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法人の取組み②（宅配弁当によるアウトリーチ、小学校内の居場所）</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223" rtl="0" eaLnBrk="1" fontAlgn="auto" latinLnBrk="0" hangingPunct="1">
                        <a:lnSpc>
                          <a:spcPts val="16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隣保館の取組み（相談・参加・地域づくりの３つの支援）</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223" rtl="0" eaLnBrk="1" fontAlgn="auto" latinLnBrk="0" hangingPunct="1">
                        <a:lnSpc>
                          <a:spcPts val="16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「漁福連携プロジェクト」による参加支援（多分野との協働）</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01346910"/>
                  </a:ext>
                </a:extLst>
              </a:tr>
            </a:tbl>
          </a:graphicData>
        </a:graphic>
      </p:graphicFrame>
      <p:sp>
        <p:nvSpPr>
          <p:cNvPr id="23" name="正方形/長方形 22"/>
          <p:cNvSpPr/>
          <p:nvPr/>
        </p:nvSpPr>
        <p:spPr>
          <a:xfrm>
            <a:off x="152535" y="529342"/>
            <a:ext cx="7380000" cy="252000"/>
          </a:xfrm>
          <a:prstGeom prst="rect">
            <a:avLst/>
          </a:prstGeom>
          <a:solidFill>
            <a:schemeClr val="accent1">
              <a:lumMod val="50000"/>
            </a:schemeClr>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③ 地域の多様な主体（企業、商店、社会福祉法人、隣保館、 </a:t>
            </a:r>
            <a:r>
              <a:rPr lang="en-US" altLang="ja-JP"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等）の協働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212038" y="4158827"/>
            <a:ext cx="8841233" cy="2564183"/>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19" name="表 18"/>
          <p:cNvGraphicFramePr>
            <a:graphicFrameLocks noGrp="1"/>
          </p:cNvGraphicFramePr>
          <p:nvPr>
            <p:extLst>
              <p:ext uri="{D42A27DB-BD31-4B8C-83A1-F6EECF244321}">
                <p14:modId xmlns:p14="http://schemas.microsoft.com/office/powerpoint/2010/main" val="2114493093"/>
              </p:ext>
            </p:extLst>
          </p:nvPr>
        </p:nvGraphicFramePr>
        <p:xfrm>
          <a:off x="404522" y="4500099"/>
          <a:ext cx="8568952" cy="2011680"/>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483739">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府民からの寄付金等をもとに設置され、様々なボランティア活動や自主的な地域福祉活動等に</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助成している。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ボランティア団体の草の根的な活動を支援する「活動費助成」、民間からの提案事業に対して助成</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する「地域福祉推進助成」の</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つの助成で、ボランティアや</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法人の活動推進を支援している。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助成事業の一層の透明化を図ることが求められている。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308261">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福祉基金による助成全体のあり方や手法について、より効果的・効率的に活用できるよう検討を</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すすめる。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使い途が明確かつ有効に活用していることを評価・公表する「地域福祉推進助成</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事業評価</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制度</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」を適切に運用する。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0" name="正方形/長方形 19"/>
          <p:cNvSpPr/>
          <p:nvPr/>
        </p:nvSpPr>
        <p:spPr>
          <a:xfrm>
            <a:off x="155128" y="4036869"/>
            <a:ext cx="7380000" cy="252000"/>
          </a:xfrm>
          <a:prstGeom prst="rect">
            <a:avLst/>
          </a:prstGeom>
          <a:solidFill>
            <a:schemeClr val="accent1">
              <a:lumMod val="50000"/>
            </a:schemeClr>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④ 福祉基金の活用</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5468F265-1C01-4ECF-BD1B-CABD11A58D26}"/>
              </a:ext>
            </a:extLst>
          </p:cNvPr>
          <p:cNvSpPr/>
          <p:nvPr/>
        </p:nvSpPr>
        <p:spPr>
          <a:xfrm>
            <a:off x="123946" y="38718"/>
            <a:ext cx="9058537" cy="360000"/>
          </a:xfrm>
          <a:prstGeom prst="rect">
            <a:avLst/>
          </a:prstGeom>
          <a:solidFill>
            <a:schemeClr val="tx1"/>
          </a:solidFill>
          <a:ln>
            <a:noFill/>
          </a:ln>
          <a:effectLst>
            <a:glow rad="76200">
              <a:schemeClr val="tx1">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具体的施策３　地域の生活と福祉を支える基盤強化</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6">
            <a:extLst>
              <a:ext uri="{FF2B5EF4-FFF2-40B4-BE49-F238E27FC236}">
                <a16:creationId xmlns:a16="http://schemas.microsoft.com/office/drawing/2014/main" id="{E2751D41-E76E-49DF-8205-20241A150259}"/>
              </a:ext>
            </a:extLst>
          </p:cNvPr>
          <p:cNvSpPr/>
          <p:nvPr/>
        </p:nvSpPr>
        <p:spPr>
          <a:xfrm>
            <a:off x="8545850" y="6679108"/>
            <a:ext cx="792088" cy="487496"/>
          </a:xfrm>
          <a:prstGeom prst="ellipse">
            <a:avLst/>
          </a:prstGeom>
          <a:noFill/>
          <a:ln w="15875" cap="flat" cmpd="sng" algn="ctr">
            <a:noFill/>
            <a:prstDash val="solid"/>
          </a:ln>
          <a:effectLst/>
        </p:spPr>
        <p:txBody>
          <a:bodyPr anchor="ctr"/>
          <a:lstStyle/>
          <a:p>
            <a:pPr algn="ctr" defTabSz="850758">
              <a:defRPr/>
            </a:pPr>
            <a:r>
              <a:rPr kumimoji="0" lang="en-US" altLang="ja-JP" sz="1861" b="1" kern="0" dirty="0">
                <a:solidFill>
                  <a:prstClr val="black"/>
                </a:solidFill>
                <a:latin typeface="メイリオ" panose="020B0604030504040204" pitchFamily="50" charset="-128"/>
                <a:ea typeface="メイリオ" panose="020B0604030504040204" pitchFamily="50" charset="-128"/>
              </a:rPr>
              <a:t>15</a:t>
            </a:r>
            <a:endParaRPr kumimoji="0" lang="ja-JP" altLang="en-US" sz="1861" b="1" kern="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94722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201976" y="3353637"/>
            <a:ext cx="8857051" cy="1606409"/>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22" name="表 21"/>
          <p:cNvGraphicFramePr>
            <a:graphicFrameLocks noGrp="1"/>
          </p:cNvGraphicFramePr>
          <p:nvPr>
            <p:extLst>
              <p:ext uri="{D42A27DB-BD31-4B8C-83A1-F6EECF244321}">
                <p14:modId xmlns:p14="http://schemas.microsoft.com/office/powerpoint/2010/main" val="724754995"/>
              </p:ext>
            </p:extLst>
          </p:nvPr>
        </p:nvGraphicFramePr>
        <p:xfrm>
          <a:off x="368738" y="3579457"/>
          <a:ext cx="8568952" cy="1221486"/>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356344">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公正・中立な第三者評価機関が専門的かつ客観的な立場から、社会福祉事業に取り組む事業者が</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提供するサービスの質を評価を行うものである。。</a:t>
                      </a: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全法人の受審が期待されるが、費用面や人的負担とともに、受審によるメリットが感じられす受審が進んで</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いない。</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308261">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評価機関及び評価調査者の質を高めていくため、養成研修及び継続研修等を実施する。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3" name="正方形/長方形 22"/>
          <p:cNvSpPr/>
          <p:nvPr/>
        </p:nvSpPr>
        <p:spPr>
          <a:xfrm>
            <a:off x="184117" y="3227637"/>
            <a:ext cx="7380000" cy="252000"/>
          </a:xfrm>
          <a:prstGeom prst="rect">
            <a:avLst/>
          </a:prstGeom>
          <a:solidFill>
            <a:schemeClr val="accent1">
              <a:lumMod val="50000"/>
            </a:schemeClr>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⑥ 第三者評価等による福祉サービスの質の向上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243857" y="5238948"/>
            <a:ext cx="8841233" cy="141540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20" name="表 19"/>
          <p:cNvGraphicFramePr>
            <a:graphicFrameLocks noGrp="1"/>
          </p:cNvGraphicFramePr>
          <p:nvPr>
            <p:extLst>
              <p:ext uri="{D42A27DB-BD31-4B8C-83A1-F6EECF244321}">
                <p14:modId xmlns:p14="http://schemas.microsoft.com/office/powerpoint/2010/main" val="833941517"/>
              </p:ext>
            </p:extLst>
          </p:nvPr>
        </p:nvGraphicFramePr>
        <p:xfrm>
          <a:off x="363012" y="5539016"/>
          <a:ext cx="8568952" cy="995680"/>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474576">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指導監査等業務については、「大阪発地方分権改革ビジョン」や社会福祉法の改正により、市町</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村の権限移譲が進んでいる。</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317424">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社会福祉法人や福祉サービス事業者等に対し、適切な指導監査を行うとともに、権限委譲した</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市町村に対し、必要に応じて助言・ノウハウの提供等を行う。</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3" name="正方形/長方形 12"/>
          <p:cNvSpPr/>
          <p:nvPr/>
        </p:nvSpPr>
        <p:spPr>
          <a:xfrm>
            <a:off x="230623" y="5094932"/>
            <a:ext cx="7317484" cy="252000"/>
          </a:xfrm>
          <a:prstGeom prst="rect">
            <a:avLst/>
          </a:prstGeom>
          <a:solidFill>
            <a:schemeClr val="accent1">
              <a:lumMod val="50000"/>
            </a:schemeClr>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⑦ 社会福祉法人及び福祉サービス事業者への適正な指導監査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27711234-4350-4144-8550-5A0CC8F4658D}"/>
              </a:ext>
            </a:extLst>
          </p:cNvPr>
          <p:cNvSpPr/>
          <p:nvPr/>
        </p:nvSpPr>
        <p:spPr>
          <a:xfrm>
            <a:off x="123946" y="38718"/>
            <a:ext cx="9058537" cy="360000"/>
          </a:xfrm>
          <a:prstGeom prst="rect">
            <a:avLst/>
          </a:prstGeom>
          <a:solidFill>
            <a:schemeClr val="tx1"/>
          </a:solidFill>
          <a:ln>
            <a:noFill/>
          </a:ln>
          <a:effectLst>
            <a:glow rad="76200">
              <a:schemeClr val="tx1">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具体的施策３　地域の生活と福祉を支える基盤強化</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F88DCC52-AA63-4FF1-A79A-CC2559692643}"/>
              </a:ext>
            </a:extLst>
          </p:cNvPr>
          <p:cNvSpPr/>
          <p:nvPr/>
        </p:nvSpPr>
        <p:spPr>
          <a:xfrm>
            <a:off x="209886" y="709701"/>
            <a:ext cx="8875204" cy="24085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sp>
        <p:nvSpPr>
          <p:cNvPr id="11" name="正方形/長方形 10">
            <a:extLst>
              <a:ext uri="{FF2B5EF4-FFF2-40B4-BE49-F238E27FC236}">
                <a16:creationId xmlns:a16="http://schemas.microsoft.com/office/drawing/2014/main" id="{5083E53F-9974-4ABE-A54C-47B25EB9F16C}"/>
              </a:ext>
            </a:extLst>
          </p:cNvPr>
          <p:cNvSpPr/>
          <p:nvPr/>
        </p:nvSpPr>
        <p:spPr>
          <a:xfrm>
            <a:off x="184117" y="618276"/>
            <a:ext cx="7380000" cy="252000"/>
          </a:xfrm>
          <a:prstGeom prst="rect">
            <a:avLst/>
          </a:prstGeom>
          <a:solidFill>
            <a:schemeClr val="accent1">
              <a:lumMod val="50000"/>
            </a:schemeClr>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⑤ 矯正施設退所予定者等への社会復帰支援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a:extLst>
              <a:ext uri="{FF2B5EF4-FFF2-40B4-BE49-F238E27FC236}">
                <a16:creationId xmlns:a16="http://schemas.microsoft.com/office/drawing/2014/main" id="{A0143F30-FBFC-4FB4-AA35-FB53B93C42C4}"/>
              </a:ext>
            </a:extLst>
          </p:cNvPr>
          <p:cNvGraphicFramePr>
            <a:graphicFrameLocks noGrp="1"/>
          </p:cNvGraphicFramePr>
          <p:nvPr>
            <p:extLst>
              <p:ext uri="{D42A27DB-BD31-4B8C-83A1-F6EECF244321}">
                <p14:modId xmlns:p14="http://schemas.microsoft.com/office/powerpoint/2010/main" val="1951529833"/>
              </p:ext>
            </p:extLst>
          </p:nvPr>
        </p:nvGraphicFramePr>
        <p:xfrm>
          <a:off x="444847" y="1012559"/>
          <a:ext cx="8564413" cy="1980167"/>
        </p:xfrm>
        <a:graphic>
          <a:graphicData uri="http://schemas.openxmlformats.org/drawingml/2006/table">
            <a:tbl>
              <a:tblPr firstRow="1" bandRow="1">
                <a:tableStyleId>{5940675A-B579-460E-94D1-54222C63F5DA}</a:tableStyleId>
              </a:tblPr>
              <a:tblGrid>
                <a:gridCol w="1277418">
                  <a:extLst>
                    <a:ext uri="{9D8B030D-6E8A-4147-A177-3AD203B41FA5}">
                      <a16:colId xmlns:a16="http://schemas.microsoft.com/office/drawing/2014/main" val="20000"/>
                    </a:ext>
                  </a:extLst>
                </a:gridCol>
                <a:gridCol w="7286995">
                  <a:extLst>
                    <a:ext uri="{9D8B030D-6E8A-4147-A177-3AD203B41FA5}">
                      <a16:colId xmlns:a16="http://schemas.microsoft.com/office/drawing/2014/main" val="20001"/>
                    </a:ext>
                  </a:extLst>
                </a:gridCol>
              </a:tblGrid>
              <a:tr h="622584">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福祉の支援が必要な矯正施設退所予定者及び退所者等が、円滑に福祉サービスを受けられる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よう地域生活定着支援センターを設置、支援している。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刑事司法手続きの入り口段階にある被疑者・被告人等で、高齢又は障がいにより自立した生活が　</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困難な人に対する支援を令和</a:t>
                      </a:r>
                      <a:r>
                        <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年度から開始した。</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府では再犯防止に向け、</a:t>
                      </a: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「第二次大阪府再犯防止推進計画」を策定（令和６年</a:t>
                      </a:r>
                      <a:r>
                        <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月）した。</a:t>
                      </a:r>
                      <a:endParaRPr kumimoji="1" lang="en-US" altLang="ja-JP" sz="140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374887">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anchor="ctr">
                    <a:lnL w="19050" cap="flat" cmpd="sng" algn="ctr">
                      <a:solidFill>
                        <a:schemeClr val="tx1"/>
                      </a:solidFill>
                      <a:prstDash val="solid"/>
                      <a:round/>
                      <a:headEnd type="none" w="med" len="med"/>
                      <a:tailEnd type="none" w="med" len="med"/>
                    </a:lnL>
                    <a:solidFill>
                      <a:schemeClr val="accent1">
                        <a:lumMod val="40000"/>
                        <a:lumOff val="6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司法と福祉が連携できる仕組みである被疑者支援業務や刑事司法手続きの基本的な流れなどの</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理解促進と連携体制の構築に努める。　</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1"/>
                  </a:ext>
                </a:extLst>
              </a:tr>
              <a:tr h="374887">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コラム</a:t>
                      </a: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地域生活定着支援センターの取組み</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85482312"/>
                  </a:ext>
                </a:extLst>
              </a:tr>
            </a:tbl>
          </a:graphicData>
        </a:graphic>
      </p:graphicFrame>
      <p:sp>
        <p:nvSpPr>
          <p:cNvPr id="14" name="円/楕円 6">
            <a:extLst>
              <a:ext uri="{FF2B5EF4-FFF2-40B4-BE49-F238E27FC236}">
                <a16:creationId xmlns:a16="http://schemas.microsoft.com/office/drawing/2014/main" id="{09D4CF08-B38F-4663-AD19-91DA157B0FF9}"/>
              </a:ext>
            </a:extLst>
          </p:cNvPr>
          <p:cNvSpPr/>
          <p:nvPr/>
        </p:nvSpPr>
        <p:spPr>
          <a:xfrm>
            <a:off x="8545850" y="6679108"/>
            <a:ext cx="792088" cy="487496"/>
          </a:xfrm>
          <a:prstGeom prst="ellipse">
            <a:avLst/>
          </a:prstGeom>
          <a:noFill/>
          <a:ln w="15875" cap="flat" cmpd="sng" algn="ctr">
            <a:noFill/>
            <a:prstDash val="solid"/>
          </a:ln>
          <a:effectLst/>
        </p:spPr>
        <p:txBody>
          <a:bodyPr anchor="ctr"/>
          <a:lstStyle/>
          <a:p>
            <a:pPr algn="ctr" defTabSz="850758">
              <a:defRPr/>
            </a:pPr>
            <a:r>
              <a:rPr kumimoji="0" lang="en-US" altLang="ja-JP" sz="1861" b="1" kern="0" dirty="0">
                <a:solidFill>
                  <a:prstClr val="black"/>
                </a:solidFill>
                <a:latin typeface="メイリオ" panose="020B0604030504040204" pitchFamily="50" charset="-128"/>
                <a:ea typeface="メイリオ" panose="020B0604030504040204" pitchFamily="50" charset="-128"/>
              </a:rPr>
              <a:t>16</a:t>
            </a:r>
            <a:endParaRPr kumimoji="0" lang="ja-JP" altLang="en-US" sz="1861" b="1" kern="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142882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231775" y="558427"/>
            <a:ext cx="8841233" cy="2407219"/>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17" name="表 16"/>
          <p:cNvGraphicFramePr>
            <a:graphicFrameLocks noGrp="1"/>
          </p:cNvGraphicFramePr>
          <p:nvPr>
            <p:extLst>
              <p:ext uri="{D42A27DB-BD31-4B8C-83A1-F6EECF244321}">
                <p14:modId xmlns:p14="http://schemas.microsoft.com/office/powerpoint/2010/main" val="1718150033"/>
              </p:ext>
            </p:extLst>
          </p:nvPr>
        </p:nvGraphicFramePr>
        <p:xfrm>
          <a:off x="387681" y="863999"/>
          <a:ext cx="8568952" cy="2011680"/>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480201">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4">
                        <a:lumMod val="40000"/>
                        <a:lumOff val="6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様々な地域生活課題を抱える人を、しっかりと受け止められるよう、府と市が連携して取り組んでいくことが</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求められている。</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市町村（政令市・中核市除く）の自主的・創造的な取組みを「地域福祉・高齢者福祉交付金」で</a:t>
                      </a:r>
                      <a:endParaRPr kumimoji="1" lang="en-US" altLang="ja-JP" sz="140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財政的支援を行っている。</a:t>
                      </a:r>
                      <a:endParaRPr kumimoji="1" lang="en-US" altLang="ja-JP" sz="140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527799">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人権にかかる問題や女性・男性が直面する課題などについて、府と市が密接に連携し、相談支援を行い</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課題解決に取り組む。</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大阪府地域福祉・高齢者福祉交付金の効果的な活用に努める。</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市町村の取組みに対し必要に応じて助言等を行う。また、多様な主体による公民協働のプラット</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フォームに向けた支援を行う。</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6" name="正方形/長方形 15"/>
          <p:cNvSpPr/>
          <p:nvPr/>
        </p:nvSpPr>
        <p:spPr>
          <a:xfrm>
            <a:off x="145977" y="485500"/>
            <a:ext cx="7380000" cy="252000"/>
          </a:xfrm>
          <a:prstGeom prst="rect">
            <a:avLst/>
          </a:prstGeom>
          <a:solidFill>
            <a:srgbClr val="7030A0"/>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① 地域の実情に合わせた施策立案の支援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251540" y="3203954"/>
            <a:ext cx="8841233" cy="1602946"/>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graphicFrame>
        <p:nvGraphicFramePr>
          <p:cNvPr id="10" name="表 9"/>
          <p:cNvGraphicFramePr>
            <a:graphicFrameLocks noGrp="1"/>
          </p:cNvGraphicFramePr>
          <p:nvPr>
            <p:extLst>
              <p:ext uri="{D42A27DB-BD31-4B8C-83A1-F6EECF244321}">
                <p14:modId xmlns:p14="http://schemas.microsoft.com/office/powerpoint/2010/main" val="3938275405"/>
              </p:ext>
            </p:extLst>
          </p:nvPr>
        </p:nvGraphicFramePr>
        <p:xfrm>
          <a:off x="387680" y="3455954"/>
          <a:ext cx="8568952" cy="1228839"/>
        </p:xfrm>
        <a:graphic>
          <a:graphicData uri="http://schemas.openxmlformats.org/drawingml/2006/table">
            <a:tbl>
              <a:tblPr firstRow="1" bandRow="1">
                <a:tableStyleId>{5940675A-B579-460E-94D1-54222C63F5DA}</a:tableStyleId>
              </a:tblPr>
              <a:tblGrid>
                <a:gridCol w="1268503">
                  <a:extLst>
                    <a:ext uri="{9D8B030D-6E8A-4147-A177-3AD203B41FA5}">
                      <a16:colId xmlns:a16="http://schemas.microsoft.com/office/drawing/2014/main" val="20000"/>
                    </a:ext>
                  </a:extLst>
                </a:gridCol>
                <a:gridCol w="7300449">
                  <a:extLst>
                    <a:ext uri="{9D8B030D-6E8A-4147-A177-3AD203B41FA5}">
                      <a16:colId xmlns:a16="http://schemas.microsoft.com/office/drawing/2014/main" val="20001"/>
                    </a:ext>
                  </a:extLst>
                </a:gridCol>
              </a:tblGrid>
              <a:tr h="480201">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chemeClr val="accent4">
                        <a:lumMod val="40000"/>
                        <a:lumOff val="6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府内全市町村において地域福祉計画が策定されている。</a:t>
                      </a:r>
                      <a:endParaRPr kumimoji="1" lang="en-US" altLang="ja-JP" sz="1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社会福祉法の改正に対応した計画の改定を支援し、地域共生社会の実現に向けた取組みを進めることが</a:t>
                      </a:r>
                      <a:endParaRPr kumimoji="1" lang="en-US" altLang="ja-JP"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できるよう、市町村への周知や支援が必要</a:t>
                      </a:r>
                      <a:endParaRPr kumimoji="1" lang="en-US" altLang="ja-JP" sz="1400"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527799">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地域共生社会の実現や包括的な支援体制の整備に関する情報提供や意見交換等を通じて、地</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域福祉計画等の策定・改定を支援する。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1" name="正方形/長方形 10"/>
          <p:cNvSpPr/>
          <p:nvPr/>
        </p:nvSpPr>
        <p:spPr>
          <a:xfrm>
            <a:off x="238078" y="3108193"/>
            <a:ext cx="7380000" cy="252000"/>
          </a:xfrm>
          <a:prstGeom prst="rect">
            <a:avLst/>
          </a:prstGeom>
          <a:solidFill>
            <a:srgbClr val="7030A0"/>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② 市町村地域福祉計画等の策定・改定支援　</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a:extLst>
              <a:ext uri="{FF2B5EF4-FFF2-40B4-BE49-F238E27FC236}">
                <a16:creationId xmlns:a16="http://schemas.microsoft.com/office/drawing/2014/main" id="{2D6E1E4B-F2FD-45F2-9E2D-FA1BA879421F}"/>
              </a:ext>
            </a:extLst>
          </p:cNvPr>
          <p:cNvSpPr/>
          <p:nvPr/>
        </p:nvSpPr>
        <p:spPr>
          <a:xfrm>
            <a:off x="123946" y="38718"/>
            <a:ext cx="9058537" cy="360000"/>
          </a:xfrm>
          <a:prstGeom prst="rect">
            <a:avLst/>
          </a:prstGeom>
          <a:solidFill>
            <a:schemeClr val="tx1"/>
          </a:solidFill>
          <a:ln>
            <a:noFill/>
          </a:ln>
          <a:effectLst>
            <a:glow rad="76200">
              <a:schemeClr val="tx1">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具体的施策４　市町村支援</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円/楕円 6">
            <a:extLst>
              <a:ext uri="{FF2B5EF4-FFF2-40B4-BE49-F238E27FC236}">
                <a16:creationId xmlns:a16="http://schemas.microsoft.com/office/drawing/2014/main" id="{818E5091-BAE4-4D0E-A962-7785EA207D9D}"/>
              </a:ext>
            </a:extLst>
          </p:cNvPr>
          <p:cNvSpPr/>
          <p:nvPr/>
        </p:nvSpPr>
        <p:spPr>
          <a:xfrm>
            <a:off x="8545850" y="6679108"/>
            <a:ext cx="792088" cy="487496"/>
          </a:xfrm>
          <a:prstGeom prst="ellipse">
            <a:avLst/>
          </a:prstGeom>
          <a:noFill/>
          <a:ln w="15875" cap="flat" cmpd="sng" algn="ctr">
            <a:noFill/>
            <a:prstDash val="solid"/>
          </a:ln>
          <a:effectLst/>
        </p:spPr>
        <p:txBody>
          <a:bodyPr anchor="ctr"/>
          <a:lstStyle/>
          <a:p>
            <a:pPr algn="ctr" defTabSz="850758">
              <a:defRPr/>
            </a:pPr>
            <a:r>
              <a:rPr kumimoji="0" lang="en-US" altLang="ja-JP" sz="1861" b="1" kern="0" dirty="0">
                <a:solidFill>
                  <a:prstClr val="black"/>
                </a:solidFill>
                <a:latin typeface="メイリオ" panose="020B0604030504040204" pitchFamily="50" charset="-128"/>
                <a:ea typeface="メイリオ" panose="020B0604030504040204" pitchFamily="50" charset="-128"/>
              </a:rPr>
              <a:t>17</a:t>
            </a:r>
            <a:endParaRPr kumimoji="0" lang="ja-JP" altLang="en-US" sz="1861" b="1" kern="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0635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291185" y="3392921"/>
            <a:ext cx="8749332" cy="1197955"/>
          </a:xfrm>
          <a:prstGeom prst="rect">
            <a:avLst/>
          </a:prstGeom>
          <a:noFill/>
          <a:ln w="31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pPr>
              <a:lnSpc>
                <a:spcPts val="1800"/>
              </a:lnSpc>
            </a:pPr>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角丸四角形吹き出し 3"/>
          <p:cNvSpPr/>
          <p:nvPr/>
        </p:nvSpPr>
        <p:spPr>
          <a:xfrm>
            <a:off x="31097" y="15497"/>
            <a:ext cx="9117572" cy="398915"/>
          </a:xfrm>
          <a:prstGeom prst="wedgeRoundRectCallout">
            <a:avLst>
              <a:gd name="adj1" fmla="val -20033"/>
              <a:gd name="adj2" fmla="val 12884"/>
              <a:gd name="adj3" fmla="val 16667"/>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第４章　計画の推進に向けて</a:t>
            </a:r>
          </a:p>
        </p:txBody>
      </p:sp>
      <p:sp>
        <p:nvSpPr>
          <p:cNvPr id="7" name="正方形/長方形 6"/>
          <p:cNvSpPr/>
          <p:nvPr/>
        </p:nvSpPr>
        <p:spPr>
          <a:xfrm>
            <a:off x="265878" y="621308"/>
            <a:ext cx="8749332" cy="2371273"/>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91422" tIns="45711" rIns="91422" bIns="45711" spcCol="0" rtlCol="0" anchor="t"/>
          <a:lstStyle/>
          <a:p>
            <a:pPr>
              <a:lnSpc>
                <a:spcPct val="150000"/>
              </a:lnSpc>
            </a:pP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関係機関の連携によるオール大阪体制</a:t>
            </a:r>
            <a:endParaRPr lang="en-US" altLang="ja-JP" sz="1400" b="1" u="sng"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 大阪府地域福祉施策推進会議において、緊密な連携を図り、具体的な取組みを進める。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市町村等と地域福祉に関する情報共有や意見交換、地域福祉施策に関する協議、検討を行う。</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 大阪府地域福祉推進審議会や民間団体、地域住民等の意見を聞きながら、本計画を推進する。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必要な財源確保</a:t>
            </a:r>
            <a:endParaRPr lang="en-US" altLang="ja-JP" sz="1400" b="1" u="sng"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 厳しい財政状況を鑑み、国庫補助・国庫負担制度や基金の活用等をはじめ、創意工夫を凝らした手法</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を検討する。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本計画の取組状況をまとめ、管理を行い、大阪府地域福祉推進審議会へ報告を行うとともに、大阪府</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ホームページで公表する。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とりまとめにおいては、</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PDCA</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サイクルをまわし、点検・評価を行う。</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214164" y="525970"/>
            <a:ext cx="3060000" cy="368624"/>
          </a:xfrm>
          <a:prstGeom prst="rect">
            <a:avLst/>
          </a:prstGeom>
          <a:solidFill>
            <a:srgbClr val="FFFF00"/>
          </a:solidFill>
          <a:ln w="6350">
            <a:solidFill>
              <a:schemeClr val="tx1"/>
            </a:solidFill>
          </a:ln>
          <a:scene3d>
            <a:camera prst="orthographicFront"/>
            <a:lightRig rig="threePt" dir="t"/>
          </a:scene3d>
          <a:sp3d>
            <a:bevelT w="165100" prst="coolSlant"/>
          </a:sp3d>
        </p:spPr>
        <p:style>
          <a:lnRef idx="2">
            <a:schemeClr val="accent6"/>
          </a:lnRef>
          <a:fillRef idx="1">
            <a:schemeClr val="lt1"/>
          </a:fillRef>
          <a:effectRef idx="0">
            <a:schemeClr val="accent6"/>
          </a:effectRef>
          <a:fontRef idx="minor">
            <a:schemeClr val="dk1"/>
          </a:fontRef>
        </p:style>
        <p:txBody>
          <a:bodyPr lIns="91422" tIns="45711" rIns="91422" bIns="45711" spcCol="0" rtlCol="0" anchor="ct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計画の推進体制</a:t>
            </a:r>
          </a:p>
        </p:txBody>
      </p:sp>
      <p:sp>
        <p:nvSpPr>
          <p:cNvPr id="12" name="正方形/長方形 11"/>
          <p:cNvSpPr/>
          <p:nvPr/>
        </p:nvSpPr>
        <p:spPr>
          <a:xfrm>
            <a:off x="214164" y="3225322"/>
            <a:ext cx="3285006" cy="335198"/>
          </a:xfrm>
          <a:prstGeom prst="rect">
            <a:avLst/>
          </a:prstGeom>
          <a:solidFill>
            <a:srgbClr val="FFFF00"/>
          </a:solidFill>
          <a:ln w="6350">
            <a:solidFill>
              <a:schemeClr val="tx1"/>
            </a:solidFill>
          </a:ln>
          <a:scene3d>
            <a:camera prst="orthographicFront"/>
            <a:lightRig rig="threePt" dir="t"/>
          </a:scene3d>
          <a:sp3d>
            <a:bevelT w="165100" prst="coolSlant"/>
          </a:sp3d>
        </p:spPr>
        <p:style>
          <a:lnRef idx="2">
            <a:schemeClr val="accent6"/>
          </a:lnRef>
          <a:fillRef idx="1">
            <a:schemeClr val="lt1"/>
          </a:fillRef>
          <a:effectRef idx="0">
            <a:schemeClr val="accent6"/>
          </a:effectRef>
          <a:fontRef idx="minor">
            <a:schemeClr val="dk1"/>
          </a:fontRef>
        </p:style>
        <p:txBody>
          <a:bodyPr lIns="91422" tIns="45711" rIns="91422" bIns="45711" spcCol="0" rtlCol="0" anchor="ct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計画の進捗管理</a:t>
            </a:r>
          </a:p>
        </p:txBody>
      </p:sp>
      <p:sp>
        <p:nvSpPr>
          <p:cNvPr id="8" name="円/楕円 6">
            <a:extLst>
              <a:ext uri="{FF2B5EF4-FFF2-40B4-BE49-F238E27FC236}">
                <a16:creationId xmlns:a16="http://schemas.microsoft.com/office/drawing/2014/main" id="{564D9A1F-063D-497B-B0C2-14358B48CC2D}"/>
              </a:ext>
            </a:extLst>
          </p:cNvPr>
          <p:cNvSpPr/>
          <p:nvPr/>
        </p:nvSpPr>
        <p:spPr>
          <a:xfrm>
            <a:off x="8545850" y="6679108"/>
            <a:ext cx="792088" cy="487496"/>
          </a:xfrm>
          <a:prstGeom prst="ellipse">
            <a:avLst/>
          </a:prstGeom>
          <a:noFill/>
          <a:ln w="15875" cap="flat" cmpd="sng" algn="ctr">
            <a:noFill/>
            <a:prstDash val="solid"/>
          </a:ln>
          <a:effectLst/>
        </p:spPr>
        <p:txBody>
          <a:bodyPr anchor="ctr"/>
          <a:lstStyle/>
          <a:p>
            <a:pPr algn="ctr" defTabSz="850758">
              <a:defRPr/>
            </a:pPr>
            <a:r>
              <a:rPr kumimoji="0" lang="en-US" altLang="ja-JP" sz="1861" b="1" kern="0" dirty="0">
                <a:solidFill>
                  <a:prstClr val="black"/>
                </a:solidFill>
                <a:latin typeface="メイリオ" panose="020B0604030504040204" pitchFamily="50" charset="-128"/>
                <a:ea typeface="メイリオ" panose="020B0604030504040204" pitchFamily="50" charset="-128"/>
              </a:rPr>
              <a:t>18</a:t>
            </a:r>
            <a:endParaRPr kumimoji="0" lang="ja-JP" altLang="en-US" sz="1861" b="1" kern="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96888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吹き出し 3"/>
          <p:cNvSpPr/>
          <p:nvPr/>
        </p:nvSpPr>
        <p:spPr>
          <a:xfrm>
            <a:off x="31096" y="15497"/>
            <a:ext cx="9185929" cy="398915"/>
          </a:xfrm>
          <a:prstGeom prst="wedgeRoundRectCallout">
            <a:avLst>
              <a:gd name="adj1" fmla="val -20033"/>
              <a:gd name="adj2" fmla="val 12884"/>
              <a:gd name="adj3" fmla="val 16667"/>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章　地域福祉の理念</a:t>
            </a: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144039" y="590078"/>
            <a:ext cx="9004629" cy="4432846"/>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endPar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233846" y="684379"/>
            <a:ext cx="8749332" cy="1229610"/>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91422" tIns="45711" rIns="91422" bIns="45711" spcCol="0" rtlCol="0" anchor="t"/>
          <a:lstStyle/>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制度・分野ごとの</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縦割り</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や「支え手」「受け手」という関係を超えて、人と人、人と社会がつなが　</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り、一人ひとりが生きがいや役割をもち、助け合いながら暮らしていくことができる、包摂的なコミュ</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ニティ、地域や社会を創るという考え方。福祉の施策領域だけでなく、地方創生、まちづくり、住宅、 </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地域自治、環境保全、教育など他の施策領域にも広がる。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144039" y="5387258"/>
            <a:ext cx="8868925" cy="1281842"/>
          </a:xfrm>
          <a:prstGeom prst="rect">
            <a:avLst/>
          </a:prstGeom>
          <a:ln w="6350">
            <a:solidFill>
              <a:schemeClr val="tx1"/>
            </a:solidFill>
            <a:prstDash val="dash"/>
          </a:ln>
        </p:spPr>
        <p:style>
          <a:lnRef idx="2">
            <a:schemeClr val="accent6"/>
          </a:lnRef>
          <a:fillRef idx="1">
            <a:schemeClr val="lt1"/>
          </a:fillRef>
          <a:effectRef idx="0">
            <a:schemeClr val="accent6"/>
          </a:effectRef>
          <a:fontRef idx="minor">
            <a:schemeClr val="dk1"/>
          </a:fontRef>
        </p:style>
        <p:txBody>
          <a:bodyPr lIns="91422" tIns="45711" rIns="91422" bIns="45711" spcCol="0" rtlCol="0" anchor="t"/>
          <a:lstStyle/>
          <a:p>
            <a:pPr>
              <a:lnSpc>
                <a:spcPts val="15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地域住民</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：地域福祉課題の把握・解決に取り組み、地域福祉の推進に努めることが期待される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民間団体</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：行政と連携等を図り、地域生活課題の解決に取り組むことが期待される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dist"/>
            <a:r>
              <a:rPr lang="ja-JP" altLang="en-US" sz="1600" b="1" spc="550" dirty="0">
                <a:latin typeface="メイリオ" panose="020B0604030504040204" pitchFamily="50" charset="-128"/>
                <a:ea typeface="メイリオ" panose="020B0604030504040204" pitchFamily="50" charset="-128"/>
                <a:cs typeface="メイリオ" panose="020B0604030504040204" pitchFamily="50" charset="-128"/>
              </a:rPr>
              <a:t>市町村</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：包括的な支援体制の考え方をまとめ、計画策定プロセスなどを活用し、具体化する</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gn="dist"/>
            <a:r>
              <a:rPr lang="ja-JP" altLang="en-US" sz="1600" b="1" spc="450" dirty="0">
                <a:latin typeface="メイリオ" panose="020B0604030504040204" pitchFamily="50" charset="-128"/>
                <a:ea typeface="メイリオ" panose="020B0604030504040204" pitchFamily="50" charset="-128"/>
                <a:cs typeface="メイリオ" panose="020B0604030504040204" pitchFamily="50" charset="-128"/>
              </a:rPr>
              <a:t>大阪府</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：広域的・専門的な課題を市町村と連携し対応したり、市町村支援などを行う</a:t>
            </a:r>
          </a:p>
        </p:txBody>
      </p:sp>
      <p:sp>
        <p:nvSpPr>
          <p:cNvPr id="9" name="右矢印 8"/>
          <p:cNvSpPr/>
          <p:nvPr/>
        </p:nvSpPr>
        <p:spPr>
          <a:xfrm rot="5400000">
            <a:off x="4136380" y="1455327"/>
            <a:ext cx="285256" cy="14445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spcCol="0" rtlCol="0" anchor="ctr"/>
          <a:lstStyle/>
          <a:p>
            <a:pPr algn="ctr"/>
            <a:endParaRPr kumimoji="1" lang="ja-JP" altLang="en-US"/>
          </a:p>
        </p:txBody>
      </p:sp>
      <p:sp>
        <p:nvSpPr>
          <p:cNvPr id="10" name="正方形/長方形 9"/>
          <p:cNvSpPr/>
          <p:nvPr/>
        </p:nvSpPr>
        <p:spPr>
          <a:xfrm>
            <a:off x="214164" y="529745"/>
            <a:ext cx="2018084" cy="368624"/>
          </a:xfrm>
          <a:prstGeom prst="rect">
            <a:avLst/>
          </a:prstGeom>
          <a:solidFill>
            <a:srgbClr val="FFFF00"/>
          </a:solidFill>
          <a:ln w="6350">
            <a:solidFill>
              <a:schemeClr val="tx1"/>
            </a:solidFill>
          </a:ln>
          <a:scene3d>
            <a:camera prst="orthographicFront"/>
            <a:lightRig rig="threePt" dir="t"/>
          </a:scene3d>
          <a:sp3d>
            <a:bevelT w="165100" prst="coolSlant"/>
          </a:sp3d>
        </p:spPr>
        <p:style>
          <a:lnRef idx="2">
            <a:schemeClr val="accent6"/>
          </a:lnRef>
          <a:fillRef idx="1">
            <a:schemeClr val="lt1"/>
          </a:fillRef>
          <a:effectRef idx="0">
            <a:schemeClr val="accent6"/>
          </a:effectRef>
          <a:fontRef idx="minor">
            <a:schemeClr val="dk1"/>
          </a:fontRef>
        </p:style>
        <p:txBody>
          <a:bodyPr lIns="91422" tIns="45711" rIns="91422" bIns="45711" spcCol="0" rtlCol="0" anchor="ct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地域共生社会とは</a:t>
            </a:r>
          </a:p>
        </p:txBody>
      </p:sp>
      <p:sp>
        <p:nvSpPr>
          <p:cNvPr id="11" name="正方形/長方形 10"/>
          <p:cNvSpPr/>
          <p:nvPr/>
        </p:nvSpPr>
        <p:spPr>
          <a:xfrm>
            <a:off x="236390" y="2388116"/>
            <a:ext cx="8749332" cy="2490792"/>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91422" tIns="45711" rIns="91422" bIns="45711" spcCol="0" rtlCol="0" anchor="t"/>
          <a:lstStyle/>
          <a:p>
            <a:pPr>
              <a:lnSpc>
                <a:spcPts val="10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人権の尊重と住民主体の福祉活動</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▸女性、子ども、高齢者、障がい者、外国人、</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LGBTQ</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＋などにかかわる問題や同和問題（部落差別）な</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どの様々な人権問題が存在している。こうした問題が生じることなく、すべての人々が、尊重し合いな</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がら共生する社会の実現に取り組む。</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▸住民主体による福祉活動を通じて、孤立や排除のない幸せに暮らせる地域社会の醸成をめざす。</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ソーシャル・インクルージョン</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▸地域で課題を抱え困難な状況に陥っている人等の存在を認識し、同じ社会の構成員として支え合う。</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▸多様な主体による地域コミュニティの再構築と官民協働関係の構築に取り組む。</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ノーマライゼーション</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▸全ての人が、自分の意思であたりまえの日常生活ができる社会の実現をめざす。</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279743" y="2110570"/>
            <a:ext cx="2181627" cy="379427"/>
          </a:xfrm>
          <a:prstGeom prst="rect">
            <a:avLst/>
          </a:prstGeom>
          <a:solidFill>
            <a:srgbClr val="FFFF00"/>
          </a:solidFill>
          <a:ln w="6350">
            <a:solidFill>
              <a:schemeClr val="tx1"/>
            </a:solidFill>
          </a:ln>
          <a:scene3d>
            <a:camera prst="orthographicFront"/>
            <a:lightRig rig="threePt" dir="t"/>
          </a:scene3d>
          <a:sp3d>
            <a:bevelT w="165100" prst="coolSlant"/>
          </a:sp3d>
        </p:spPr>
        <p:style>
          <a:lnRef idx="2">
            <a:schemeClr val="accent6"/>
          </a:lnRef>
          <a:fillRef idx="1">
            <a:schemeClr val="lt1"/>
          </a:fillRef>
          <a:effectRef idx="0">
            <a:schemeClr val="accent6"/>
          </a:effectRef>
          <a:fontRef idx="minor">
            <a:schemeClr val="dk1"/>
          </a:fontRef>
        </p:style>
        <p:txBody>
          <a:bodyPr lIns="91422" tIns="45711" rIns="91422" bIns="45711" spcCol="0" rtlCol="0" anchor="ct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地域福祉の推進原則</a:t>
            </a:r>
          </a:p>
        </p:txBody>
      </p:sp>
      <p:sp>
        <p:nvSpPr>
          <p:cNvPr id="13" name="正方形/長方形 12"/>
          <p:cNvSpPr/>
          <p:nvPr/>
        </p:nvSpPr>
        <p:spPr>
          <a:xfrm>
            <a:off x="279743" y="5169095"/>
            <a:ext cx="2907456" cy="368624"/>
          </a:xfrm>
          <a:prstGeom prst="rect">
            <a:avLst/>
          </a:prstGeom>
          <a:solidFill>
            <a:srgbClr val="FFFF00"/>
          </a:solidFill>
          <a:ln w="6350">
            <a:solidFill>
              <a:schemeClr val="tx1"/>
            </a:solidFill>
          </a:ln>
          <a:scene3d>
            <a:camera prst="orthographicFront"/>
            <a:lightRig rig="threePt" dir="t"/>
          </a:scene3d>
          <a:sp3d>
            <a:bevelT w="165100" prst="coolSlant"/>
          </a:sp3d>
        </p:spPr>
        <p:style>
          <a:lnRef idx="2">
            <a:schemeClr val="accent6"/>
          </a:lnRef>
          <a:fillRef idx="1">
            <a:schemeClr val="lt1"/>
          </a:fillRef>
          <a:effectRef idx="0">
            <a:schemeClr val="accent6"/>
          </a:effectRef>
          <a:fontRef idx="minor">
            <a:schemeClr val="dk1"/>
          </a:fontRef>
        </p:style>
        <p:txBody>
          <a:bodyPr lIns="91422" tIns="45711" rIns="91422" bIns="45711" spcCol="0" rtlCol="0" anchor="ct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地域福祉推進の各主体の役割</a:t>
            </a:r>
          </a:p>
        </p:txBody>
      </p:sp>
      <p:sp>
        <p:nvSpPr>
          <p:cNvPr id="14" name="円/楕円 6">
            <a:extLst>
              <a:ext uri="{FF2B5EF4-FFF2-40B4-BE49-F238E27FC236}">
                <a16:creationId xmlns:a16="http://schemas.microsoft.com/office/drawing/2014/main" id="{960290F6-E776-40F9-B352-09B0B21ED830}"/>
              </a:ext>
            </a:extLst>
          </p:cNvPr>
          <p:cNvSpPr/>
          <p:nvPr/>
        </p:nvSpPr>
        <p:spPr>
          <a:xfrm>
            <a:off x="8673410" y="6669100"/>
            <a:ext cx="441945" cy="487496"/>
          </a:xfrm>
          <a:prstGeom prst="ellipse">
            <a:avLst/>
          </a:prstGeom>
          <a:noFill/>
          <a:ln w="15875" cap="flat" cmpd="sng" algn="ctr">
            <a:noFill/>
            <a:prstDash val="solid"/>
          </a:ln>
          <a:effectLst/>
        </p:spPr>
        <p:txBody>
          <a:bodyPr anchor="ctr"/>
          <a:lstStyle/>
          <a:p>
            <a:pPr algn="ctr" defTabSz="850758">
              <a:defRPr/>
            </a:pPr>
            <a:r>
              <a:rPr kumimoji="0" lang="en-US" altLang="ja-JP" sz="1861" b="1" kern="0" dirty="0">
                <a:solidFill>
                  <a:prstClr val="black"/>
                </a:solidFill>
                <a:latin typeface="メイリオ" panose="020B0604030504040204" pitchFamily="50" charset="-128"/>
                <a:ea typeface="メイリオ" panose="020B0604030504040204" pitchFamily="50" charset="-128"/>
              </a:rPr>
              <a:t>1</a:t>
            </a:r>
            <a:endParaRPr kumimoji="0" lang="ja-JP" altLang="en-US" sz="1861" b="1" kern="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0666839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4EE175C8-E404-4605-A58E-BED213068BD0}"/>
              </a:ext>
            </a:extLst>
          </p:cNvPr>
          <p:cNvSpPr/>
          <p:nvPr/>
        </p:nvSpPr>
        <p:spPr>
          <a:xfrm>
            <a:off x="154461" y="216642"/>
            <a:ext cx="4680520" cy="276999"/>
          </a:xfrm>
          <a:prstGeom prst="rect">
            <a:avLst/>
          </a:prstGeom>
          <a:solidFill>
            <a:srgbClr val="FF0000"/>
          </a:solidFill>
        </p:spPr>
        <p:txBody>
          <a:bodyPr wrap="square">
            <a:spAutoFit/>
          </a:bodyPr>
          <a:lstStyle/>
          <a:p>
            <a:r>
              <a:rPr lang="ja-JP" altLang="en-US" sz="1200" b="1" dirty="0">
                <a:solidFill>
                  <a:schemeClr val="bg1"/>
                </a:solidFill>
                <a:latin typeface="Meiryo UI" panose="020B0604030504040204" pitchFamily="50" charset="-128"/>
                <a:ea typeface="Meiryo UI" panose="020B0604030504040204" pitchFamily="50" charset="-128"/>
              </a:rPr>
              <a:t>参考：福祉基金「地域福祉振興助成金」施策推進公募型事業</a:t>
            </a:r>
          </a:p>
        </p:txBody>
      </p:sp>
      <p:sp>
        <p:nvSpPr>
          <p:cNvPr id="6" name="テキスト ボックス 5">
            <a:extLst>
              <a:ext uri="{FF2B5EF4-FFF2-40B4-BE49-F238E27FC236}">
                <a16:creationId xmlns:a16="http://schemas.microsoft.com/office/drawing/2014/main" id="{5EC3BD4A-1009-4F71-9A5D-1E115631236C}"/>
              </a:ext>
            </a:extLst>
          </p:cNvPr>
          <p:cNvSpPr txBox="1"/>
          <p:nvPr/>
        </p:nvSpPr>
        <p:spPr>
          <a:xfrm>
            <a:off x="108012" y="696953"/>
            <a:ext cx="9001000" cy="5939831"/>
          </a:xfrm>
          <a:prstGeom prst="rect">
            <a:avLst/>
          </a:prstGeom>
          <a:noFill/>
        </p:spPr>
        <p:txBody>
          <a:bodyPr wrap="square">
            <a:spAutoFit/>
          </a:bodyPr>
          <a:lstStyle/>
          <a:p>
            <a:pPr indent="251460" algn="just">
              <a:lnSpc>
                <a:spcPts val="1700"/>
              </a:lnSpc>
            </a:pPr>
            <a:r>
              <a:rPr lang="ja-JP" altLang="ja-JP" b="1" u="sng" kern="100" dirty="0">
                <a:solidFill>
                  <a:srgbClr val="FF0000"/>
                </a:solidFill>
                <a:effectLst>
                  <a:outerShdw blurRad="38100" dist="38100" dir="2700000" algn="tl">
                    <a:srgbClr val="000000">
                      <a:alpha val="43137"/>
                    </a:srgbClr>
                  </a:outerShdw>
                </a:effectLst>
                <a:latin typeface="Century" panose="02040604050505020304" pitchFamily="18" charset="0"/>
                <a:ea typeface="Meiryo UI" panose="020B0604030504040204" pitchFamily="50" charset="-128"/>
                <a:cs typeface="Meiryo UI" panose="020B0604030504040204" pitchFamily="50" charset="-128"/>
              </a:rPr>
              <a:t>つながる「居場所」づくり事業</a:t>
            </a:r>
            <a:r>
              <a:rPr lang="ja-JP" altLang="en-US" b="1" kern="100" dirty="0">
                <a:solidFill>
                  <a:srgbClr val="FF0000"/>
                </a:solidFill>
                <a:effectLst>
                  <a:outerShdw blurRad="38100" dist="38100" dir="2700000" algn="tl">
                    <a:srgbClr val="000000">
                      <a:alpha val="43137"/>
                    </a:srgbClr>
                  </a:outerShdw>
                </a:effectLst>
                <a:latin typeface="Century" panose="02040604050505020304" pitchFamily="18" charset="0"/>
                <a:ea typeface="Meiryo UI" panose="020B0604030504040204" pitchFamily="50" charset="-128"/>
                <a:cs typeface="Meiryo UI" panose="020B0604030504040204" pitchFamily="50" charset="-128"/>
              </a:rPr>
              <a:t>　</a:t>
            </a:r>
            <a:endParaRPr lang="ja-JP" altLang="en-US" sz="16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indent="251460" algn="just">
              <a:lnSpc>
                <a:spcPts val="1700"/>
              </a:lnSpc>
            </a:pPr>
            <a:endParaRPr lang="en-US" altLang="ja-JP" sz="1600" b="1" u="sng"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269240" indent="90805" algn="just">
              <a:lnSpc>
                <a:spcPts val="1900"/>
              </a:lnSpc>
            </a:pP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地域共生社会を実現していくには、地域住民、民間事業者、社会福祉</a:t>
            </a:r>
            <a:r>
              <a:rPr lang="ja-JP" altLang="en-US" sz="1400" kern="100" dirty="0">
                <a:latin typeface="Century" panose="02040604050505020304" pitchFamily="18" charset="0"/>
                <a:ea typeface="Meiryo UI" panose="020B0604030504040204" pitchFamily="50" charset="-128"/>
                <a:cs typeface="Meiryo UI" panose="020B0604030504040204" pitchFamily="50" charset="-128"/>
              </a:rPr>
              <a:t>施設等</a:t>
            </a: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、民生委員・児童委員、行政等といった</a:t>
            </a:r>
            <a:endParaRPr lang="en-US" altLang="ja-JP" sz="1400" kern="100" dirty="0">
              <a:effectLst/>
              <a:latin typeface="Century" panose="02040604050505020304" pitchFamily="18" charset="0"/>
              <a:ea typeface="Meiryo UI" panose="020B0604030504040204" pitchFamily="50" charset="-128"/>
              <a:cs typeface="Meiryo UI" panose="020B0604030504040204" pitchFamily="50" charset="-128"/>
            </a:endParaRPr>
          </a:p>
          <a:p>
            <a:pPr marL="269240" indent="90805" algn="just">
              <a:lnSpc>
                <a:spcPts val="1900"/>
              </a:lnSpc>
            </a:pP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多様な構成員が、それぞれに活動するだけでなく、参画・協働していかなければ</a:t>
            </a:r>
            <a:r>
              <a:rPr lang="ja-JP" altLang="en-US" sz="1400" kern="100" dirty="0">
                <a:effectLst/>
                <a:latin typeface="Century" panose="02040604050505020304" pitchFamily="18" charset="0"/>
                <a:ea typeface="Meiryo UI" panose="020B0604030504040204" pitchFamily="50" charset="-128"/>
                <a:cs typeface="Meiryo UI" panose="020B0604030504040204" pitchFamily="50" charset="-128"/>
              </a:rPr>
              <a:t>ならない</a:t>
            </a: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269240" indent="90805" algn="just">
              <a:lnSpc>
                <a:spcPts val="1900"/>
              </a:lnSpc>
            </a:pP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それぞれの地域で共生社会の実現に向けて、具体的に連携する「仕組み」と「対話・協議」をしていくプロセスが大事であり、</a:t>
            </a:r>
            <a:r>
              <a:rPr lang="en-US" altLang="ja-JP" sz="1400" kern="100" dirty="0">
                <a:effectLst/>
                <a:latin typeface="Century" panose="02040604050505020304" pitchFamily="18" charset="0"/>
                <a:ea typeface="Meiryo UI" panose="020B0604030504040204" pitchFamily="50" charset="-128"/>
                <a:cs typeface="Meiryo UI" panose="020B0604030504040204" pitchFamily="50" charset="-128"/>
              </a:rPr>
              <a:t> </a:t>
            </a:r>
          </a:p>
          <a:p>
            <a:pPr marL="269240" indent="90805" algn="just">
              <a:lnSpc>
                <a:spcPts val="1900"/>
              </a:lnSpc>
            </a:pP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また、そのような場を誰かに押し付けられるのではなく、自らつくっていくことが重要</a:t>
            </a:r>
            <a:r>
              <a:rPr lang="ja-JP" altLang="en-US" sz="1400" kern="100" dirty="0">
                <a:effectLst/>
                <a:latin typeface="Century" panose="02040604050505020304" pitchFamily="18" charset="0"/>
                <a:ea typeface="Meiryo UI" panose="020B0604030504040204" pitchFamily="50" charset="-128"/>
                <a:cs typeface="Meiryo UI" panose="020B0604030504040204" pitchFamily="50" charset="-128"/>
              </a:rPr>
              <a:t>である。</a:t>
            </a:r>
            <a:endParaRPr lang="en-US" altLang="ja-JP" sz="900" kern="100" dirty="0">
              <a:latin typeface="Century" panose="02040604050505020304" pitchFamily="18" charset="0"/>
              <a:ea typeface="ＭＳ 明朝" panose="02020609040205080304" pitchFamily="17" charset="-128"/>
              <a:cs typeface="Times New Roman" panose="02020603050405020304" pitchFamily="18" charset="0"/>
            </a:endParaRPr>
          </a:p>
          <a:p>
            <a:pPr marL="269240" indent="90805" algn="just">
              <a:lnSpc>
                <a:spcPts val="1900"/>
              </a:lnSpc>
            </a:pP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「つながる」をテーマに多様な主体が意見を出し合いながら居場所を考える、プロセス重視の居場所づくりとして、採択団体</a:t>
            </a:r>
            <a:r>
              <a:rPr lang="en-US" altLang="ja-JP" sz="1400" kern="100" dirty="0">
                <a:effectLst/>
                <a:latin typeface="Century" panose="02040604050505020304" pitchFamily="18" charset="0"/>
                <a:ea typeface="Meiryo UI" panose="020B0604030504040204" pitchFamily="50" charset="-128"/>
                <a:cs typeface="Meiryo UI" panose="020B0604030504040204" pitchFamily="50" charset="-128"/>
              </a:rPr>
              <a:t> </a:t>
            </a:r>
          </a:p>
          <a:p>
            <a:pPr marL="269240" indent="90805" algn="just">
              <a:lnSpc>
                <a:spcPts val="1900"/>
              </a:lnSpc>
            </a:pP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を中心に、行政、地域住民、市民活動団体、社会福祉</a:t>
            </a:r>
            <a:r>
              <a:rPr lang="ja-JP" altLang="en-US" sz="1400" kern="100" dirty="0">
                <a:effectLst/>
                <a:latin typeface="Century" panose="02040604050505020304" pitchFamily="18" charset="0"/>
                <a:ea typeface="Meiryo UI" panose="020B0604030504040204" pitchFamily="50" charset="-128"/>
                <a:cs typeface="Meiryo UI" panose="020B0604030504040204" pitchFamily="50" charset="-128"/>
              </a:rPr>
              <a:t>施設等</a:t>
            </a: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、企業、商店</a:t>
            </a:r>
            <a:r>
              <a:rPr lang="ja-JP" altLang="en-US" sz="1400" kern="100" dirty="0">
                <a:latin typeface="Century" panose="02040604050505020304" pitchFamily="18" charset="0"/>
                <a:ea typeface="Meiryo UI" panose="020B0604030504040204" pitchFamily="50" charset="-128"/>
                <a:cs typeface="Meiryo UI" panose="020B0604030504040204" pitchFamily="50" charset="-128"/>
              </a:rPr>
              <a:t>などの</a:t>
            </a: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福祉に限定しないメンバーで実行</a:t>
            </a:r>
            <a:endParaRPr lang="en-US" altLang="ja-JP" sz="1400" kern="100" dirty="0">
              <a:effectLst/>
              <a:latin typeface="Century" panose="02040604050505020304" pitchFamily="18" charset="0"/>
              <a:ea typeface="Meiryo UI" panose="020B0604030504040204" pitchFamily="50" charset="-128"/>
              <a:cs typeface="Meiryo UI" panose="020B0604030504040204" pitchFamily="50" charset="-128"/>
            </a:endParaRPr>
          </a:p>
          <a:p>
            <a:pPr marL="269240" indent="90805" algn="just">
              <a:lnSpc>
                <a:spcPts val="1900"/>
              </a:lnSpc>
            </a:pP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委員会を立ち上げ、地域生活課題を把握の上、自地域にあったメニュー（農業、ゲーム、スポーツ等）や、地域とのつな</a:t>
            </a:r>
            <a:endParaRPr lang="en-US" altLang="ja-JP" sz="1400" kern="100" dirty="0">
              <a:effectLst/>
              <a:latin typeface="Century" panose="02040604050505020304" pitchFamily="18" charset="0"/>
              <a:ea typeface="Meiryo UI" panose="020B0604030504040204" pitchFamily="50" charset="-128"/>
              <a:cs typeface="Meiryo UI" panose="020B0604030504040204" pitchFamily="50" charset="-128"/>
            </a:endParaRPr>
          </a:p>
          <a:p>
            <a:pPr marL="269240" indent="90805" algn="just">
              <a:lnSpc>
                <a:spcPts val="1900"/>
              </a:lnSpc>
            </a:pP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がりが希薄な方が参加しやすいイベント等を考え、多様な人々が出会い、参加する居場所の創出をめざす</a:t>
            </a:r>
            <a:r>
              <a:rPr lang="ja-JP" altLang="en-US" sz="1400" kern="100" dirty="0">
                <a:effectLst/>
                <a:latin typeface="Century" panose="02040604050505020304" pitchFamily="18" charset="0"/>
                <a:ea typeface="Meiryo UI" panose="020B0604030504040204" pitchFamily="50" charset="-128"/>
                <a:cs typeface="Meiryo UI" panose="020B0604030504040204" pitchFamily="50" charset="-128"/>
              </a:rPr>
              <a:t>。</a:t>
            </a:r>
            <a:endParaRPr lang="en-US" altLang="ja-JP" sz="1400" kern="100" dirty="0">
              <a:effectLst/>
              <a:latin typeface="Century" panose="02040604050505020304" pitchFamily="18" charset="0"/>
              <a:ea typeface="Meiryo UI" panose="020B0604030504040204" pitchFamily="50" charset="-128"/>
              <a:cs typeface="Meiryo UI" panose="020B0604030504040204" pitchFamily="50" charset="-128"/>
            </a:endParaRPr>
          </a:p>
          <a:p>
            <a:pPr marL="269240" indent="90805" algn="just">
              <a:lnSpc>
                <a:spcPts val="1700"/>
              </a:lnSpc>
            </a:pPr>
            <a:endParaRPr lang="en-US" altLang="ja-JP" sz="1400" kern="100" dirty="0">
              <a:effectLst/>
              <a:latin typeface="Century" panose="02040604050505020304" pitchFamily="18" charset="0"/>
              <a:ea typeface="Meiryo UI" panose="020B0604030504040204" pitchFamily="50" charset="-128"/>
              <a:cs typeface="Meiryo UI" panose="020B0604030504040204" pitchFamily="50" charset="-128"/>
            </a:endParaRPr>
          </a:p>
          <a:p>
            <a:pPr marL="269240" indent="90805" algn="just">
              <a:lnSpc>
                <a:spcPts val="1700"/>
              </a:lnSpc>
            </a:pP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251460" algn="just">
              <a:lnSpc>
                <a:spcPts val="1700"/>
              </a:lnSpc>
            </a:pPr>
            <a:r>
              <a:rPr lang="en-US" altLang="ja-JP" sz="1400" kern="100" dirty="0">
                <a:effectLst/>
                <a:latin typeface="Meiryo UI" panose="020B0604030504040204" pitchFamily="50" charset="-128"/>
                <a:ea typeface="ＭＳ 明朝" panose="02020609040205080304" pitchFamily="17" charset="-128"/>
                <a:cs typeface="Meiryo UI" panose="020B0604030504040204" pitchFamily="50" charset="-128"/>
              </a:rPr>
              <a:t> </a:t>
            </a:r>
          </a:p>
          <a:p>
            <a:pPr indent="251460" algn="just">
              <a:lnSpc>
                <a:spcPts val="1700"/>
              </a:lnSpc>
            </a:pPr>
            <a:r>
              <a:rPr lang="ja-JP" altLang="en-US" sz="1400" kern="100" dirty="0">
                <a:latin typeface="Meiryo UI" panose="020B0604030504040204" pitchFamily="50" charset="-128"/>
                <a:ea typeface="ＭＳ 明朝" panose="02020609040205080304" pitchFamily="17" charset="-128"/>
                <a:cs typeface="Meiryo UI" panose="020B0604030504040204" pitchFamily="50" charset="-128"/>
              </a:rPr>
              <a:t>　</a:t>
            </a:r>
            <a:r>
              <a:rPr lang="en-US" altLang="ja-JP" sz="1400" kern="100" dirty="0">
                <a:latin typeface="Century" panose="02040604050505020304" pitchFamily="18" charset="0"/>
                <a:ea typeface="Meiryo UI" panose="020B0604030504040204" pitchFamily="50" charset="-128"/>
                <a:cs typeface="Meiryo UI" panose="020B0604030504040204" pitchFamily="50" charset="-128"/>
              </a:rPr>
              <a:t>【</a:t>
            </a: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必須</a:t>
            </a:r>
            <a:r>
              <a:rPr lang="ja-JP" altLang="en-US" sz="1400" kern="100" dirty="0">
                <a:effectLst/>
                <a:latin typeface="Century" panose="02040604050505020304" pitchFamily="18" charset="0"/>
                <a:ea typeface="Meiryo UI" panose="020B0604030504040204" pitchFamily="50" charset="-128"/>
                <a:cs typeface="Meiryo UI" panose="020B0604030504040204" pitchFamily="50" charset="-128"/>
              </a:rPr>
              <a:t>の</a:t>
            </a: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要件</a:t>
            </a:r>
            <a:r>
              <a:rPr lang="en-US" altLang="ja-JP" sz="1400" kern="100" dirty="0">
                <a:latin typeface="Century" panose="02040604050505020304" pitchFamily="18" charset="0"/>
                <a:ea typeface="Meiryo UI" panose="020B0604030504040204" pitchFamily="50" charset="-128"/>
                <a:cs typeface="Meiryo UI" panose="020B0604030504040204" pitchFamily="50" charset="-128"/>
              </a:rPr>
              <a:t>】</a:t>
            </a: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　多様な主体が参画した実行委員会</a:t>
            </a:r>
            <a:r>
              <a:rPr lang="ja-JP" altLang="en-US" sz="1400" kern="100" dirty="0">
                <a:effectLst/>
                <a:latin typeface="Century" panose="02040604050505020304" pitchFamily="18" charset="0"/>
                <a:ea typeface="Meiryo UI" panose="020B0604030504040204" pitchFamily="50" charset="-128"/>
                <a:cs typeface="Meiryo UI" panose="020B0604030504040204" pitchFamily="50" charset="-128"/>
              </a:rPr>
              <a:t>（</a:t>
            </a: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興味・関心に応じて誰でも参加できるプラットフォーム</a:t>
            </a:r>
            <a:r>
              <a:rPr lang="ja-JP" altLang="en-US" sz="1400" kern="100" dirty="0">
                <a:effectLst/>
                <a:latin typeface="Century" panose="02040604050505020304" pitchFamily="18" charset="0"/>
                <a:ea typeface="Meiryo UI" panose="020B0604030504040204" pitchFamily="50" charset="-128"/>
                <a:cs typeface="Meiryo UI" panose="020B0604030504040204" pitchFamily="50" charset="-128"/>
              </a:rPr>
              <a:t>を想定）</a:t>
            </a:r>
            <a:endParaRPr lang="en-US" altLang="ja-JP" sz="1400" kern="100" dirty="0">
              <a:effectLst/>
              <a:latin typeface="Century" panose="02040604050505020304" pitchFamily="18" charset="0"/>
              <a:ea typeface="Meiryo UI" panose="020B0604030504040204" pitchFamily="50" charset="-128"/>
              <a:cs typeface="Meiryo UI" panose="020B0604030504040204" pitchFamily="50" charset="-128"/>
            </a:endParaRPr>
          </a:p>
          <a:p>
            <a:pPr indent="377190" algn="just">
              <a:lnSpc>
                <a:spcPts val="1700"/>
              </a:lnSpc>
            </a:pPr>
            <a:r>
              <a:rPr lang="ja-JP" altLang="en-US" sz="1400" kern="100" dirty="0">
                <a:latin typeface="Century" panose="02040604050505020304" pitchFamily="18" charset="0"/>
                <a:ea typeface="Meiryo UI" panose="020B0604030504040204" pitchFamily="50" charset="-128"/>
                <a:cs typeface="Meiryo UI" panose="020B0604030504040204" pitchFamily="50" charset="-128"/>
              </a:rPr>
              <a:t>　　　　　　　　　　</a:t>
            </a: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の立ち上げ</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377190" algn="just">
              <a:lnSpc>
                <a:spcPts val="1700"/>
              </a:lnSpc>
            </a:pPr>
            <a:r>
              <a:rPr lang="en-US" altLang="ja-JP" sz="1400" kern="100" dirty="0">
                <a:effectLst/>
                <a:latin typeface="Century" panose="02040604050505020304" pitchFamily="18" charset="0"/>
                <a:ea typeface="Meiryo UI" panose="020B0604030504040204" pitchFamily="50" charset="-128"/>
                <a:cs typeface="Meiryo UI" panose="020B0604030504040204" pitchFamily="50" charset="-128"/>
              </a:rPr>
              <a:t> 【</a:t>
            </a:r>
            <a:r>
              <a:rPr lang="ja-JP" altLang="en-US" sz="1400" kern="100" dirty="0">
                <a:effectLst/>
                <a:latin typeface="Century" panose="02040604050505020304" pitchFamily="18" charset="0"/>
                <a:ea typeface="Meiryo UI" panose="020B0604030504040204" pitchFamily="50" charset="-128"/>
                <a:cs typeface="Meiryo UI" panose="020B0604030504040204" pitchFamily="50" charset="-128"/>
              </a:rPr>
              <a:t>任意の要件</a:t>
            </a:r>
            <a:r>
              <a:rPr lang="en-US" altLang="ja-JP" sz="1400" kern="100" dirty="0">
                <a:effectLst/>
                <a:latin typeface="Century" panose="02040604050505020304" pitchFamily="18" charset="0"/>
                <a:ea typeface="Meiryo UI" panose="020B0604030504040204" pitchFamily="50" charset="-128"/>
                <a:cs typeface="Meiryo UI" panose="020B0604030504040204" pitchFamily="50" charset="-128"/>
              </a:rPr>
              <a:t>】 </a:t>
            </a: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必須の要件のほか、以下の要件</a:t>
            </a:r>
            <a:r>
              <a:rPr lang="ja-JP" altLang="en-US" sz="1400" kern="100" dirty="0">
                <a:effectLst/>
                <a:latin typeface="Century" panose="02040604050505020304" pitchFamily="18" charset="0"/>
                <a:ea typeface="Meiryo UI" panose="020B0604030504040204" pitchFamily="50" charset="-128"/>
                <a:cs typeface="Meiryo UI" panose="020B0604030504040204" pitchFamily="50" charset="-128"/>
              </a:rPr>
              <a:t>１</a:t>
            </a: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から</a:t>
            </a:r>
            <a:r>
              <a:rPr lang="ja-JP" altLang="en-US" sz="1400" kern="100" dirty="0">
                <a:effectLst/>
                <a:latin typeface="Century" panose="02040604050505020304" pitchFamily="18" charset="0"/>
                <a:ea typeface="Meiryo UI" panose="020B0604030504040204" pitchFamily="50" charset="-128"/>
                <a:cs typeface="Meiryo UI" panose="020B0604030504040204" pitchFamily="50" charset="-128"/>
              </a:rPr>
              <a:t>３</a:t>
            </a: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のうち</a:t>
            </a:r>
            <a:r>
              <a:rPr lang="ja-JP" altLang="en-US" sz="1400" kern="100" dirty="0">
                <a:effectLst/>
                <a:latin typeface="Century" panose="02040604050505020304" pitchFamily="18" charset="0"/>
                <a:ea typeface="Meiryo UI" panose="020B0604030504040204" pitchFamily="50" charset="-128"/>
                <a:cs typeface="Meiryo UI" panose="020B0604030504040204" pitchFamily="50" charset="-128"/>
              </a:rPr>
              <a:t>、１</a:t>
            </a: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つ以上入れる</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502920" algn="just">
              <a:lnSpc>
                <a:spcPts val="1700"/>
              </a:lnSpc>
            </a:pP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　</a:t>
            </a:r>
            <a:r>
              <a:rPr lang="ja-JP" altLang="en-US" sz="1400" kern="100" dirty="0">
                <a:effectLst/>
                <a:latin typeface="Century" panose="02040604050505020304" pitchFamily="18" charset="0"/>
                <a:ea typeface="Meiryo UI" panose="020B0604030504040204" pitchFamily="50" charset="-128"/>
                <a:cs typeface="Meiryo UI" panose="020B0604030504040204" pitchFamily="50" charset="-128"/>
              </a:rPr>
              <a:t>　　　　　　　　</a:t>
            </a: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要件１　多世代、多分野の交流</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502920" algn="just">
              <a:lnSpc>
                <a:spcPts val="1700"/>
              </a:lnSpc>
            </a:pPr>
            <a:r>
              <a:rPr lang="ja-JP" altLang="en-US" sz="1400" kern="100" dirty="0">
                <a:effectLst/>
                <a:latin typeface="Century" panose="02040604050505020304" pitchFamily="18" charset="0"/>
                <a:ea typeface="Meiryo UI" panose="020B0604030504040204" pitchFamily="50" charset="-128"/>
                <a:cs typeface="Meiryo UI" panose="020B0604030504040204" pitchFamily="50" charset="-128"/>
              </a:rPr>
              <a:t>　　　　　　　　</a:t>
            </a: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　要件２　地域生活課題に合ったメニューの設定</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502920" algn="just">
              <a:lnSpc>
                <a:spcPts val="1700"/>
              </a:lnSpc>
            </a:pPr>
            <a:r>
              <a:rPr lang="ja-JP" altLang="en-US" sz="1400" kern="100" dirty="0">
                <a:effectLst/>
                <a:latin typeface="Century" panose="02040604050505020304" pitchFamily="18" charset="0"/>
                <a:ea typeface="Meiryo UI" panose="020B0604030504040204" pitchFamily="50" charset="-128"/>
                <a:cs typeface="Meiryo UI" panose="020B0604030504040204" pitchFamily="50" charset="-128"/>
              </a:rPr>
              <a:t>　　　　　　　　</a:t>
            </a:r>
            <a:r>
              <a:rPr lang="ja-JP" altLang="ja-JP" sz="1400" kern="100" dirty="0">
                <a:effectLst/>
                <a:latin typeface="Century" panose="02040604050505020304" pitchFamily="18" charset="0"/>
                <a:ea typeface="Meiryo UI" panose="020B0604030504040204" pitchFamily="50" charset="-128"/>
                <a:cs typeface="Meiryo UI" panose="020B0604030504040204" pitchFamily="50" charset="-128"/>
              </a:rPr>
              <a:t>　要件３　他地域に増やしていく取組み</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251460" algn="just">
              <a:lnSpc>
                <a:spcPts val="1700"/>
              </a:lnSpc>
            </a:pPr>
            <a:r>
              <a:rPr lang="en-US" altLang="ja-JP" sz="1400" kern="100" dirty="0">
                <a:effectLst/>
                <a:latin typeface="Meiryo UI" panose="020B0604030504040204" pitchFamily="50" charset="-128"/>
                <a:ea typeface="ＭＳ 明朝" panose="02020609040205080304" pitchFamily="17" charset="-128"/>
                <a:cs typeface="Meiryo UI" panose="020B0604030504040204" pitchFamily="50" charset="-128"/>
              </a:rPr>
              <a:t> </a:t>
            </a:r>
            <a:endParaRPr lang="ja-JP" altLang="ja-JP" sz="12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25730" algn="just">
              <a:lnSpc>
                <a:spcPts val="1700"/>
              </a:lnSpc>
            </a:pPr>
            <a:r>
              <a:rPr lang="ja-JP" altLang="ja-JP" sz="1050" kern="100" dirty="0">
                <a:effectLst/>
                <a:latin typeface="Century" panose="02040604050505020304" pitchFamily="18" charset="0"/>
                <a:ea typeface="Meiryo UI" panose="020B0604030504040204" pitchFamily="50" charset="-128"/>
                <a:cs typeface="Meiryo UI" panose="020B0604030504040204" pitchFamily="50" charset="-128"/>
              </a:rPr>
              <a:t>＜事業内容</a:t>
            </a:r>
            <a:r>
              <a:rPr lang="en-US" altLang="ja-JP" sz="1050" kern="100" dirty="0">
                <a:effectLst/>
                <a:latin typeface="Century" panose="02040604050505020304" pitchFamily="18" charset="0"/>
                <a:ea typeface="Meiryo UI" panose="020B0604030504040204" pitchFamily="50" charset="-128"/>
                <a:cs typeface="Meiryo UI" panose="020B0604030504040204" pitchFamily="50" charset="-128"/>
              </a:rPr>
              <a:t>(</a:t>
            </a:r>
            <a:r>
              <a:rPr lang="ja-JP" altLang="ja-JP" sz="1050" kern="100" dirty="0">
                <a:effectLst/>
                <a:latin typeface="Century" panose="02040604050505020304" pitchFamily="18" charset="0"/>
                <a:ea typeface="Meiryo UI" panose="020B0604030504040204" pitchFamily="50" charset="-128"/>
                <a:cs typeface="Meiryo UI" panose="020B0604030504040204" pitchFamily="50" charset="-128"/>
              </a:rPr>
              <a:t>例</a:t>
            </a:r>
            <a:r>
              <a:rPr lang="en-US" altLang="ja-JP" sz="1050" kern="100" dirty="0">
                <a:effectLst/>
                <a:latin typeface="Century" panose="02040604050505020304" pitchFamily="18" charset="0"/>
                <a:ea typeface="Meiryo UI" panose="020B0604030504040204" pitchFamily="50" charset="-128"/>
                <a:cs typeface="Meiryo UI" panose="020B0604030504040204" pitchFamily="50" charset="-128"/>
              </a:rPr>
              <a:t>)</a:t>
            </a:r>
            <a:r>
              <a:rPr lang="ja-JP" altLang="ja-JP" sz="1050" kern="100" dirty="0">
                <a:effectLst/>
                <a:latin typeface="Century" panose="02040604050505020304" pitchFamily="18" charset="0"/>
                <a:ea typeface="Meiryo UI" panose="020B0604030504040204" pitchFamily="50" charset="-128"/>
                <a:cs typeface="Meiryo UI" panose="020B0604030504040204" pitchFamily="50" charset="-128"/>
              </a:rPr>
              <a:t>＞</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266700" algn="just">
              <a:lnSpc>
                <a:spcPts val="1700"/>
              </a:lnSpc>
            </a:pPr>
            <a:r>
              <a:rPr lang="ja-JP" altLang="ja-JP" sz="1050" kern="100" dirty="0">
                <a:effectLst/>
                <a:latin typeface="Century" panose="02040604050505020304" pitchFamily="18" charset="0"/>
                <a:ea typeface="Meiryo UI" panose="020B0604030504040204" pitchFamily="50" charset="-128"/>
                <a:cs typeface="Meiryo UI" panose="020B0604030504040204" pitchFamily="50" charset="-128"/>
              </a:rPr>
              <a:t>○○地区の地域住民、市民活動団体、社会福祉法人、企業等が参画する実行委員会を立ち上げ、以下の協議の場を開催する。</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266700" indent="125730" algn="just">
              <a:lnSpc>
                <a:spcPts val="1700"/>
              </a:lnSpc>
            </a:pPr>
            <a:r>
              <a:rPr lang="ja-JP" altLang="ja-JP" sz="1050" kern="100" dirty="0">
                <a:effectLst/>
                <a:latin typeface="Century" panose="02040604050505020304" pitchFamily="18" charset="0"/>
                <a:ea typeface="Meiryo UI" panose="020B0604030504040204" pitchFamily="50" charset="-128"/>
                <a:cs typeface="Meiryo UI" panose="020B0604030504040204" pitchFamily="50" charset="-128"/>
              </a:rPr>
              <a:t>・誰でも参加できる居場所づくりの検討</a:t>
            </a:r>
            <a:r>
              <a:rPr lang="ja-JP" altLang="en-US" sz="1050" kern="100" dirty="0">
                <a:effectLst/>
                <a:latin typeface="Century" panose="02040604050505020304" pitchFamily="18" charset="0"/>
                <a:ea typeface="Meiryo UI" panose="020B0604030504040204" pitchFamily="50" charset="-128"/>
                <a:cs typeface="Meiryo UI" panose="020B0604030504040204" pitchFamily="50" charset="-128"/>
              </a:rPr>
              <a:t>　</a:t>
            </a:r>
            <a:r>
              <a:rPr lang="ja-JP" altLang="ja-JP" sz="1050" kern="100" dirty="0">
                <a:effectLst/>
                <a:latin typeface="Century" panose="02040604050505020304" pitchFamily="18" charset="0"/>
                <a:ea typeface="Meiryo UI" panose="020B0604030504040204" pitchFamily="50" charset="-128"/>
                <a:cs typeface="Meiryo UI" panose="020B0604030504040204" pitchFamily="50" charset="-128"/>
              </a:rPr>
              <a:t>・地域生活課題の把握</a:t>
            </a:r>
            <a:r>
              <a:rPr lang="ja-JP" altLang="en-US" sz="1050" kern="100" dirty="0">
                <a:effectLst/>
                <a:latin typeface="Century" panose="02040604050505020304" pitchFamily="18" charset="0"/>
                <a:ea typeface="Meiryo UI" panose="020B0604030504040204" pitchFamily="50" charset="-128"/>
                <a:cs typeface="Meiryo UI" panose="020B0604030504040204" pitchFamily="50" charset="-128"/>
              </a:rPr>
              <a:t>　　</a:t>
            </a:r>
            <a:r>
              <a:rPr lang="ja-JP" altLang="ja-JP" sz="1050" kern="100" dirty="0">
                <a:effectLst/>
                <a:latin typeface="Century" panose="02040604050505020304" pitchFamily="18" charset="0"/>
                <a:ea typeface="Meiryo UI" panose="020B0604030504040204" pitchFamily="50" charset="-128"/>
                <a:cs typeface="Meiryo UI" panose="020B0604030504040204" pitchFamily="50" charset="-128"/>
              </a:rPr>
              <a:t>・社会や地域とのつながりがなく、孤立した方や制度の狭間にあり支援につながりにくい人が</a:t>
            </a:r>
            <a:endParaRPr lang="en-US" altLang="ja-JP" sz="1050" kern="100" dirty="0">
              <a:effectLst/>
              <a:latin typeface="Century" panose="02040604050505020304" pitchFamily="18" charset="0"/>
              <a:ea typeface="Meiryo UI" panose="020B0604030504040204" pitchFamily="50" charset="-128"/>
              <a:cs typeface="Meiryo UI" panose="020B0604030504040204" pitchFamily="50" charset="-128"/>
            </a:endParaRPr>
          </a:p>
          <a:p>
            <a:pPr marL="266700" indent="125730" algn="just">
              <a:lnSpc>
                <a:spcPts val="1700"/>
              </a:lnSpc>
            </a:pPr>
            <a:r>
              <a:rPr lang="ja-JP" altLang="en-US" sz="1050" kern="100" dirty="0">
                <a:latin typeface="Century" panose="02040604050505020304" pitchFamily="18" charset="0"/>
                <a:ea typeface="Meiryo UI" panose="020B0604030504040204" pitchFamily="50" charset="-128"/>
                <a:cs typeface="Meiryo UI" panose="020B0604030504040204" pitchFamily="50" charset="-128"/>
              </a:rPr>
              <a:t>　</a:t>
            </a:r>
            <a:r>
              <a:rPr lang="ja-JP" altLang="ja-JP" sz="1050" kern="100" dirty="0">
                <a:effectLst/>
                <a:latin typeface="Century" panose="02040604050505020304" pitchFamily="18" charset="0"/>
                <a:ea typeface="Meiryo UI" panose="020B0604030504040204" pitchFamily="50" charset="-128"/>
                <a:cs typeface="Meiryo UI" panose="020B0604030504040204" pitchFamily="50" charset="-128"/>
              </a:rPr>
              <a:t>参加しやすい居場所</a:t>
            </a:r>
            <a:r>
              <a:rPr lang="ja-JP" altLang="en-US" sz="1050" kern="100" dirty="0">
                <a:effectLst/>
                <a:latin typeface="Century" panose="02040604050505020304" pitchFamily="18" charset="0"/>
                <a:ea typeface="Meiryo UI" panose="020B0604030504040204" pitchFamily="50" charset="-128"/>
                <a:cs typeface="Meiryo UI" panose="020B0604030504040204" pitchFamily="50" charset="-128"/>
              </a:rPr>
              <a:t>　</a:t>
            </a:r>
            <a:r>
              <a:rPr lang="ja-JP" altLang="ja-JP" sz="1050" kern="100" dirty="0">
                <a:effectLst/>
                <a:latin typeface="Century" panose="02040604050505020304" pitchFamily="18" charset="0"/>
                <a:ea typeface="Meiryo UI" panose="020B0604030504040204" pitchFamily="50" charset="-128"/>
                <a:cs typeface="Meiryo UI" panose="020B0604030504040204" pitchFamily="50" charset="-128"/>
              </a:rPr>
              <a:t>・実践している地域の見学</a:t>
            </a:r>
            <a:r>
              <a:rPr lang="ja-JP" altLang="en-US" sz="1050" kern="100" dirty="0">
                <a:effectLst/>
                <a:latin typeface="Century" panose="02040604050505020304" pitchFamily="18" charset="0"/>
                <a:ea typeface="Meiryo UI" panose="020B0604030504040204" pitchFamily="50" charset="-128"/>
                <a:cs typeface="Meiryo UI" panose="020B0604030504040204" pitchFamily="50" charset="-128"/>
              </a:rPr>
              <a:t>　</a:t>
            </a:r>
            <a:r>
              <a:rPr lang="ja-JP" altLang="ja-JP" sz="1050" kern="100" dirty="0">
                <a:effectLst/>
                <a:latin typeface="Century" panose="02040604050505020304" pitchFamily="18" charset="0"/>
                <a:ea typeface="Meiryo UI" panose="020B0604030504040204" pitchFamily="50" charset="-128"/>
                <a:cs typeface="Meiryo UI" panose="020B0604030504040204" pitchFamily="50" charset="-128"/>
              </a:rPr>
              <a:t>・実践者を招いた勉強会</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266700" algn="just">
              <a:lnSpc>
                <a:spcPts val="1700"/>
              </a:lnSpc>
            </a:pPr>
            <a:r>
              <a:rPr lang="ja-JP" altLang="ja-JP" sz="1050" kern="100" dirty="0">
                <a:effectLst/>
                <a:latin typeface="Century" panose="02040604050505020304" pitchFamily="18" charset="0"/>
                <a:ea typeface="Meiryo UI" panose="020B0604030504040204" pitchFamily="50" charset="-128"/>
                <a:cs typeface="Meiryo UI" panose="020B0604030504040204" pitchFamily="50" charset="-128"/>
              </a:rPr>
              <a:t>また、居場所開設後は実行委員会の構成メンバーを増やしていくための広報活動や、孤立している方や制度の狭間にいる方の参加を促す取組みとして、</a:t>
            </a:r>
            <a:r>
              <a:rPr lang="en-US" altLang="ja-JP" sz="1050" kern="100" dirty="0">
                <a:effectLst/>
                <a:latin typeface="メイリオ" panose="020B0604030504040204" pitchFamily="50" charset="-128"/>
                <a:ea typeface="メイリオ" panose="020B0604030504040204" pitchFamily="50" charset="-128"/>
                <a:cs typeface="Meiryo UI" panose="020B0604030504040204" pitchFamily="50" charset="-128"/>
              </a:rPr>
              <a:t>CSW</a:t>
            </a:r>
            <a:r>
              <a:rPr lang="ja-JP" altLang="ja-JP" sz="1050" kern="100" dirty="0">
                <a:effectLst/>
                <a:latin typeface="Century" panose="02040604050505020304" pitchFamily="18" charset="0"/>
                <a:ea typeface="Meiryo UI" panose="020B0604030504040204" pitchFamily="50" charset="-128"/>
                <a:cs typeface="Meiryo UI" panose="020B0604030504040204" pitchFamily="50" charset="-128"/>
              </a:rPr>
              <a:t>と</a:t>
            </a:r>
            <a:endParaRPr lang="en-US" altLang="ja-JP" sz="1050" kern="100" dirty="0">
              <a:effectLst/>
              <a:latin typeface="Century" panose="02040604050505020304" pitchFamily="18" charset="0"/>
              <a:ea typeface="Meiryo UI" panose="020B0604030504040204" pitchFamily="50" charset="-128"/>
              <a:cs typeface="Meiryo UI" panose="020B0604030504040204" pitchFamily="50" charset="-128"/>
            </a:endParaRPr>
          </a:p>
          <a:p>
            <a:pPr marL="266700" algn="just">
              <a:lnSpc>
                <a:spcPts val="1700"/>
              </a:lnSpc>
            </a:pPr>
            <a:r>
              <a:rPr lang="ja-JP" altLang="ja-JP" sz="1050" kern="100" dirty="0">
                <a:effectLst/>
                <a:latin typeface="Century" panose="02040604050505020304" pitchFamily="18" charset="0"/>
                <a:ea typeface="Meiryo UI" panose="020B0604030504040204" pitchFamily="50" charset="-128"/>
                <a:cs typeface="Meiryo UI" panose="020B0604030504040204" pitchFamily="50" charset="-128"/>
              </a:rPr>
              <a:t>連携し、その方のニーズに合ったイベントを企画する。</a:t>
            </a:r>
            <a:endParaRPr lang="ja-JP" alt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8" name="四角形: 角を丸くする 7">
            <a:extLst>
              <a:ext uri="{FF2B5EF4-FFF2-40B4-BE49-F238E27FC236}">
                <a16:creationId xmlns:a16="http://schemas.microsoft.com/office/drawing/2014/main" id="{FC6C3FB7-A565-4E9F-9FB4-C46E2FD8C9D2}"/>
              </a:ext>
            </a:extLst>
          </p:cNvPr>
          <p:cNvSpPr/>
          <p:nvPr/>
        </p:nvSpPr>
        <p:spPr>
          <a:xfrm>
            <a:off x="504056" y="3521188"/>
            <a:ext cx="8533144" cy="1668474"/>
          </a:xfrm>
          <a:prstGeom prst="round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noFill/>
            </a:endParaRPr>
          </a:p>
        </p:txBody>
      </p:sp>
      <p:sp>
        <p:nvSpPr>
          <p:cNvPr id="2" name="テキスト ボックス 1">
            <a:extLst>
              <a:ext uri="{FF2B5EF4-FFF2-40B4-BE49-F238E27FC236}">
                <a16:creationId xmlns:a16="http://schemas.microsoft.com/office/drawing/2014/main" id="{24D1B8F3-8527-45F0-99D0-0DF86C8A5778}"/>
              </a:ext>
            </a:extLst>
          </p:cNvPr>
          <p:cNvSpPr txBox="1"/>
          <p:nvPr/>
        </p:nvSpPr>
        <p:spPr>
          <a:xfrm>
            <a:off x="648072" y="3346435"/>
            <a:ext cx="1080120" cy="307777"/>
          </a:xfrm>
          <a:prstGeom prst="rect">
            <a:avLst/>
          </a:prstGeom>
          <a:solidFill>
            <a:schemeClr val="bg1"/>
          </a:solidFill>
          <a:ln w="25400">
            <a:solidFill>
              <a:schemeClr val="accent1">
                <a:shade val="50000"/>
              </a:schemeClr>
            </a:solidFill>
            <a:prstDash val="sysDash"/>
          </a:ln>
        </p:spPr>
        <p:txBody>
          <a:bodyPr wrap="square" rtlCol="0" anchor="ctr">
            <a:spAutoFit/>
          </a:bodyPr>
          <a:lstStyle/>
          <a:p>
            <a:r>
              <a:rPr kumimoji="1" lang="ja-JP" altLang="en-US" sz="1400" dirty="0"/>
              <a:t>助成の条件</a:t>
            </a:r>
          </a:p>
        </p:txBody>
      </p:sp>
      <p:sp>
        <p:nvSpPr>
          <p:cNvPr id="7" name="円/楕円 6">
            <a:extLst>
              <a:ext uri="{FF2B5EF4-FFF2-40B4-BE49-F238E27FC236}">
                <a16:creationId xmlns:a16="http://schemas.microsoft.com/office/drawing/2014/main" id="{0EC22C82-4F61-4DAC-B503-65E4D0753094}"/>
              </a:ext>
            </a:extLst>
          </p:cNvPr>
          <p:cNvSpPr/>
          <p:nvPr/>
        </p:nvSpPr>
        <p:spPr>
          <a:xfrm>
            <a:off x="8545850" y="6679108"/>
            <a:ext cx="792088" cy="487496"/>
          </a:xfrm>
          <a:prstGeom prst="ellipse">
            <a:avLst/>
          </a:prstGeom>
          <a:noFill/>
          <a:ln w="15875" cap="flat" cmpd="sng" algn="ctr">
            <a:noFill/>
            <a:prstDash val="solid"/>
          </a:ln>
          <a:effectLst/>
        </p:spPr>
        <p:txBody>
          <a:bodyPr anchor="ctr"/>
          <a:lstStyle/>
          <a:p>
            <a:pPr algn="ctr" defTabSz="850758">
              <a:defRPr/>
            </a:pPr>
            <a:r>
              <a:rPr kumimoji="0" lang="en-US" altLang="ja-JP" sz="1861" b="1" kern="0">
                <a:solidFill>
                  <a:prstClr val="black"/>
                </a:solidFill>
                <a:latin typeface="メイリオ" panose="020B0604030504040204" pitchFamily="50" charset="-128"/>
                <a:ea typeface="メイリオ" panose="020B0604030504040204" pitchFamily="50" charset="-128"/>
              </a:rPr>
              <a:t>19</a:t>
            </a:r>
            <a:endParaRPr kumimoji="0" lang="ja-JP" altLang="en-US" sz="1861" b="1" kern="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202695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291185" y="3640362"/>
            <a:ext cx="8749332" cy="1905632"/>
          </a:xfrm>
          <a:prstGeom prst="rect">
            <a:avLst/>
          </a:prstGeom>
          <a:noFill/>
          <a:ln w="31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pPr>
              <a:lnSpc>
                <a:spcPts val="1800"/>
              </a:lnSpc>
            </a:pPr>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endPar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endPar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位置づけ</a:t>
            </a:r>
            <a:endPar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 地域福祉を推進する</a:t>
            </a: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市町村の計画を支援する計画</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② </a:t>
            </a:r>
            <a:r>
              <a:rPr kumimoji="1" lang="ja-JP" altLang="en-US" sz="1400" spc="-9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地域共生社会の実現に向けて、各分野が共通して取り組むべき事項等</a:t>
            </a:r>
            <a:endParaRPr kumimoji="1" lang="en-US" altLang="ja-JP" sz="1400" spc="-9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spc="-9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400" spc="-9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を記載し、</a:t>
            </a:r>
            <a:r>
              <a:rPr lang="ja-JP" altLang="en-US" sz="1400" spc="-9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重層的なセーフティネットの拡充をめざす計画</a:t>
            </a:r>
            <a:endParaRPr lang="en-US" altLang="ja-JP" sz="1400" spc="-9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計画期間</a:t>
            </a:r>
            <a:endPar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R6</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2024</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）年度から</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R11 (2029</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）年度までの</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　　</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中間年に見直し</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r>
              <a:rPr lang="ja-JP" altLang="en-US" sz="1600" b="1" spc="-9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600" b="1" spc="-9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400"/>
              </a:lnSpc>
            </a:pPr>
            <a:endParaRPr kumimoji="1" lang="ja-JP" altLang="en-US" sz="1600" b="1" spc="-9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角丸四角形吹き出し 3"/>
          <p:cNvSpPr/>
          <p:nvPr/>
        </p:nvSpPr>
        <p:spPr>
          <a:xfrm>
            <a:off x="31097" y="15497"/>
            <a:ext cx="9117572" cy="398915"/>
          </a:xfrm>
          <a:prstGeom prst="wedgeRoundRectCallout">
            <a:avLst>
              <a:gd name="adj1" fmla="val -20033"/>
              <a:gd name="adj2" fmla="val 12884"/>
              <a:gd name="adj3" fmla="val 16667"/>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第２章　計画策定に向けて</a:t>
            </a:r>
          </a:p>
        </p:txBody>
      </p:sp>
      <p:sp>
        <p:nvSpPr>
          <p:cNvPr id="7" name="正方形/長方形 6"/>
          <p:cNvSpPr/>
          <p:nvPr/>
        </p:nvSpPr>
        <p:spPr>
          <a:xfrm>
            <a:off x="243386" y="614072"/>
            <a:ext cx="8749332" cy="2738758"/>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91422" tIns="45711" rIns="91422" bIns="45711" spcCol="0" rtlCol="0" anchor="t"/>
          <a:lstStyle/>
          <a:p>
            <a:pPr>
              <a:lnSpc>
                <a:spcPct val="150000"/>
              </a:lnSpc>
            </a:pP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人口・世帯構造の変化</a:t>
            </a:r>
            <a:endParaRPr lang="en-US" altLang="ja-JP" sz="1400" b="1" u="sng"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▸府内人口は平成</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年をピークに減少が続いていく。一方で高齢者人口は増加が見込まれる。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雇用情勢などの影響</a:t>
            </a:r>
            <a:endParaRPr lang="en-US" altLang="ja-JP" sz="1400" b="1" u="sng"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▸大阪府は生活保護率が高く、非正規雇用者の割合も全国平均より高い状況</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大規模災害の発生</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▸大規模な地震や大型台風に備え、避難行動要支援者に対する支援体制の強化が必要</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新型コロナウイルス感染症による社会環境の変化</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▸経済や生活への甚大な影響があった。一方で「新しい生活様式」やＤＸなど新たな潮流も生じている。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600" b="1" u="sng" dirty="0">
                <a:latin typeface="メイリオ" panose="020B0604030504040204" pitchFamily="50" charset="-128"/>
                <a:ea typeface="メイリオ" panose="020B0604030504040204" pitchFamily="50" charset="-128"/>
                <a:cs typeface="メイリオ" panose="020B0604030504040204" pitchFamily="50" charset="-128"/>
              </a:rPr>
              <a:t>社会福祉法の改正</a:t>
            </a:r>
            <a:endParaRPr lang="en-US" altLang="ja-JP" sz="1600" b="1" u="sng"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H30</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年には包括的な支援体制の構築が規定、令和３年には重層的支援体制整備事業が創設された。</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291184" y="5833526"/>
            <a:ext cx="8711677" cy="994850"/>
          </a:xfrm>
          <a:prstGeom prst="rect">
            <a:avLst/>
          </a:prstGeom>
          <a:ln w="6350">
            <a:solidFill>
              <a:schemeClr val="tx1"/>
            </a:solidFill>
            <a:prstDash val="dash"/>
          </a:ln>
        </p:spPr>
        <p:style>
          <a:lnRef idx="2">
            <a:schemeClr val="accent6"/>
          </a:lnRef>
          <a:fillRef idx="1">
            <a:schemeClr val="lt1"/>
          </a:fillRef>
          <a:effectRef idx="0">
            <a:schemeClr val="accent6"/>
          </a:effectRef>
          <a:fontRef idx="minor">
            <a:schemeClr val="dk1"/>
          </a:fontRef>
        </p:style>
        <p:txBody>
          <a:bodyPr lIns="91422" tIns="45711" rIns="91422" bIns="45711" spcCol="0" rtlCol="0" anchor="t"/>
          <a:lstStyle/>
          <a:p>
            <a:pPr>
              <a:lnSpc>
                <a:spcPts val="1900"/>
              </a:lnSpc>
            </a:pP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（１）誰もが困ったときに身近なところで支援を受けられる地域社会</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（２）地域のつながりの中で、ともに支え、ともに生きる地域社会</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（３）あらゆる主体の協働により福祉活動が実践されている地域社会</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214164" y="525970"/>
            <a:ext cx="3060000" cy="368624"/>
          </a:xfrm>
          <a:prstGeom prst="rect">
            <a:avLst/>
          </a:prstGeom>
          <a:solidFill>
            <a:srgbClr val="FFFF00"/>
          </a:solidFill>
          <a:ln w="6350">
            <a:solidFill>
              <a:schemeClr val="tx1"/>
            </a:solidFill>
          </a:ln>
          <a:scene3d>
            <a:camera prst="orthographicFront"/>
            <a:lightRig rig="threePt" dir="t"/>
          </a:scene3d>
          <a:sp3d>
            <a:bevelT w="165100" prst="coolSlant"/>
          </a:sp3d>
        </p:spPr>
        <p:style>
          <a:lnRef idx="2">
            <a:schemeClr val="accent6"/>
          </a:lnRef>
          <a:fillRef idx="1">
            <a:schemeClr val="lt1"/>
          </a:fillRef>
          <a:effectRef idx="0">
            <a:schemeClr val="accent6"/>
          </a:effectRef>
          <a:fontRef idx="minor">
            <a:schemeClr val="dk1"/>
          </a:fontRef>
        </p:style>
        <p:txBody>
          <a:bodyPr lIns="91422" tIns="45711" rIns="91422" bIns="45711" spcCol="0" rtlCol="0" anchor="ct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地域福祉を取り巻く状況の変化</a:t>
            </a:r>
          </a:p>
        </p:txBody>
      </p:sp>
      <p:sp>
        <p:nvSpPr>
          <p:cNvPr id="12" name="正方形/長方形 11"/>
          <p:cNvSpPr/>
          <p:nvPr/>
        </p:nvSpPr>
        <p:spPr>
          <a:xfrm>
            <a:off x="214164" y="3472763"/>
            <a:ext cx="3285006" cy="335198"/>
          </a:xfrm>
          <a:prstGeom prst="rect">
            <a:avLst/>
          </a:prstGeom>
          <a:solidFill>
            <a:srgbClr val="FFFF00"/>
          </a:solidFill>
          <a:ln w="6350">
            <a:solidFill>
              <a:schemeClr val="tx1"/>
            </a:solidFill>
          </a:ln>
          <a:scene3d>
            <a:camera prst="orthographicFront"/>
            <a:lightRig rig="threePt" dir="t"/>
          </a:scene3d>
          <a:sp3d>
            <a:bevelT w="165100" prst="coolSlant"/>
          </a:sp3d>
        </p:spPr>
        <p:style>
          <a:lnRef idx="2">
            <a:schemeClr val="accent6"/>
          </a:lnRef>
          <a:fillRef idx="1">
            <a:schemeClr val="lt1"/>
          </a:fillRef>
          <a:effectRef idx="0">
            <a:schemeClr val="accent6"/>
          </a:effectRef>
          <a:fontRef idx="minor">
            <a:schemeClr val="dk1"/>
          </a:fontRef>
        </p:style>
        <p:txBody>
          <a:bodyPr lIns="91422" tIns="45711" rIns="91422" bIns="45711" spcCol="0" rtlCol="0" anchor="ct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第</a:t>
            </a:r>
            <a:r>
              <a:rPr lang="en-US" altLang="ja-JP" sz="1600" b="1" dirty="0">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期計画の位置づけと計画期間</a:t>
            </a:r>
          </a:p>
        </p:txBody>
      </p:sp>
      <p:sp>
        <p:nvSpPr>
          <p:cNvPr id="13" name="正方形/長方形 12"/>
          <p:cNvSpPr/>
          <p:nvPr/>
        </p:nvSpPr>
        <p:spPr>
          <a:xfrm>
            <a:off x="214164" y="5649185"/>
            <a:ext cx="2880000" cy="368624"/>
          </a:xfrm>
          <a:prstGeom prst="rect">
            <a:avLst/>
          </a:prstGeom>
          <a:solidFill>
            <a:srgbClr val="FFFF00"/>
          </a:solidFill>
          <a:ln w="6350">
            <a:solidFill>
              <a:schemeClr val="tx1"/>
            </a:solidFill>
          </a:ln>
          <a:scene3d>
            <a:camera prst="orthographicFront"/>
            <a:lightRig rig="threePt" dir="t"/>
          </a:scene3d>
          <a:sp3d>
            <a:bevelT w="165100" prst="coolSlant"/>
          </a:sp3d>
        </p:spPr>
        <p:style>
          <a:lnRef idx="2">
            <a:schemeClr val="accent6"/>
          </a:lnRef>
          <a:fillRef idx="1">
            <a:schemeClr val="lt1"/>
          </a:fillRef>
          <a:effectRef idx="0">
            <a:schemeClr val="accent6"/>
          </a:effectRef>
          <a:fontRef idx="minor">
            <a:schemeClr val="dk1"/>
          </a:fontRef>
        </p:style>
        <p:txBody>
          <a:bodyPr lIns="91422" tIns="45711" rIns="91422" bIns="45711" spcCol="0" rtlCol="0" anchor="ct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めざす地域社会のビジョン</a:t>
            </a:r>
          </a:p>
        </p:txBody>
      </p:sp>
      <p:pic>
        <p:nvPicPr>
          <p:cNvPr id="11" name="図 10">
            <a:extLst>
              <a:ext uri="{FF2B5EF4-FFF2-40B4-BE49-F238E27FC236}">
                <a16:creationId xmlns:a16="http://schemas.microsoft.com/office/drawing/2014/main" id="{FB8950D5-912C-4222-B7C6-81839403229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480720" y="3798788"/>
            <a:ext cx="2232248" cy="1409489"/>
          </a:xfrm>
          <a:prstGeom prst="rect">
            <a:avLst/>
          </a:prstGeom>
          <a:noFill/>
          <a:ln>
            <a:noFill/>
          </a:ln>
        </p:spPr>
      </p:pic>
      <p:sp>
        <p:nvSpPr>
          <p:cNvPr id="14" name="円/楕円 6">
            <a:extLst>
              <a:ext uri="{FF2B5EF4-FFF2-40B4-BE49-F238E27FC236}">
                <a16:creationId xmlns:a16="http://schemas.microsoft.com/office/drawing/2014/main" id="{85427AE6-5C5A-4FCD-A4BC-612F34BE2A2F}"/>
              </a:ext>
            </a:extLst>
          </p:cNvPr>
          <p:cNvSpPr/>
          <p:nvPr/>
        </p:nvSpPr>
        <p:spPr>
          <a:xfrm>
            <a:off x="8673410" y="6669100"/>
            <a:ext cx="441945" cy="487496"/>
          </a:xfrm>
          <a:prstGeom prst="ellipse">
            <a:avLst/>
          </a:prstGeom>
          <a:noFill/>
          <a:ln w="15875" cap="flat" cmpd="sng" algn="ctr">
            <a:noFill/>
            <a:prstDash val="solid"/>
          </a:ln>
          <a:effectLst/>
        </p:spPr>
        <p:txBody>
          <a:bodyPr anchor="ctr"/>
          <a:lstStyle/>
          <a:p>
            <a:pPr algn="ctr" defTabSz="850758">
              <a:defRPr/>
            </a:pPr>
            <a:r>
              <a:rPr kumimoji="0" lang="ja-JP" altLang="en-US" sz="1861" b="1" kern="0" dirty="0">
                <a:solidFill>
                  <a:prstClr val="black"/>
                </a:solidFill>
                <a:latin typeface="メイリオ" panose="020B0604030504040204" pitchFamily="50" charset="-128"/>
                <a:ea typeface="メイリオ" panose="020B0604030504040204" pitchFamily="50" charset="-128"/>
              </a:rPr>
              <a:t>２</a:t>
            </a:r>
          </a:p>
        </p:txBody>
      </p:sp>
    </p:spTree>
    <p:extLst>
      <p:ext uri="{BB962C8B-B14F-4D97-AF65-F5344CB8AC3E}">
        <p14:creationId xmlns:p14="http://schemas.microsoft.com/office/powerpoint/2010/main" val="3819093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吹き出し 5"/>
          <p:cNvSpPr/>
          <p:nvPr/>
        </p:nvSpPr>
        <p:spPr>
          <a:xfrm>
            <a:off x="31097" y="10195"/>
            <a:ext cx="9117572" cy="370968"/>
          </a:xfrm>
          <a:prstGeom prst="wedgeRoundRectCallout">
            <a:avLst>
              <a:gd name="adj1" fmla="val -20033"/>
              <a:gd name="adj2" fmla="val 12884"/>
              <a:gd name="adj3" fmla="val 16667"/>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lIns="91422" tIns="45711" rIns="91422" bIns="45711" rtlCol="0" anchor="ctr"/>
          <a:lstStyle/>
          <a:p>
            <a:r>
              <a:rPr lang="ja-JP" altLang="en-US" sz="2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第３章　地域福祉の推進方策　</a:t>
            </a:r>
          </a:p>
        </p:txBody>
      </p:sp>
      <p:sp>
        <p:nvSpPr>
          <p:cNvPr id="91" name="正方形/長方形 90"/>
          <p:cNvSpPr/>
          <p:nvPr/>
        </p:nvSpPr>
        <p:spPr>
          <a:xfrm>
            <a:off x="261138" y="639420"/>
            <a:ext cx="4105263" cy="2962515"/>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lIns="91422" tIns="45711" rIns="91422" bIns="45711" spcCol="0" rtlCol="0" anchor="ctr"/>
          <a:lstStyle/>
          <a:p>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本人や世帯を「制度」の枠組みから見るので</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はなく、その課題を分野横断で受け止め、生 </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きる意欲や力などを引き出しながら、地域や</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社会とつながるまで寄り添う体制である。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また、社会的孤立、制度の狭間など様々な地</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域生活課題を地域全体で受け止め、支え合う</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ことをめざしていく。</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そのため、専門職による多職種連携や地域住</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民等と協働する地域連携をすすめる。</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 コラム</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セルフヘルプグループの取組み</a:t>
            </a:r>
            <a:endParaRPr lang="en-US" altLang="ja-JP" sz="13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6" name="正方形/長方形 85"/>
          <p:cNvSpPr/>
          <p:nvPr/>
        </p:nvSpPr>
        <p:spPr>
          <a:xfrm>
            <a:off x="325154" y="518868"/>
            <a:ext cx="3060000" cy="368624"/>
          </a:xfrm>
          <a:prstGeom prst="rect">
            <a:avLst/>
          </a:prstGeom>
          <a:solidFill>
            <a:srgbClr val="FFFF00"/>
          </a:solidFill>
          <a:ln w="6350">
            <a:solidFill>
              <a:schemeClr val="tx1"/>
            </a:solidFill>
          </a:ln>
          <a:scene3d>
            <a:camera prst="orthographicFront"/>
            <a:lightRig rig="threePt" dir="t"/>
          </a:scene3d>
          <a:sp3d>
            <a:bevelT w="165100" prst="coolSlant"/>
          </a:sp3d>
        </p:spPr>
        <p:style>
          <a:lnRef idx="2">
            <a:schemeClr val="accent6"/>
          </a:lnRef>
          <a:fillRef idx="1">
            <a:schemeClr val="lt1"/>
          </a:fillRef>
          <a:effectRef idx="0">
            <a:schemeClr val="accent6"/>
          </a:effectRef>
          <a:fontRef idx="minor">
            <a:schemeClr val="dk1"/>
          </a:fontRef>
        </p:style>
        <p:txBody>
          <a:bodyPr lIns="91422" tIns="45711" rIns="91422" bIns="45711" spcCol="0" rtlCol="0" anchor="ct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包括的な支援体制とは</a:t>
            </a:r>
          </a:p>
        </p:txBody>
      </p:sp>
      <p:sp>
        <p:nvSpPr>
          <p:cNvPr id="2" name="テキスト ボックス 1"/>
          <p:cNvSpPr txBox="1"/>
          <p:nvPr/>
        </p:nvSpPr>
        <p:spPr>
          <a:xfrm>
            <a:off x="4396168" y="491354"/>
            <a:ext cx="4294547" cy="261610"/>
          </a:xfrm>
          <a:prstGeom prst="rect">
            <a:avLst/>
          </a:prstGeom>
          <a:noFill/>
        </p:spPr>
        <p:txBody>
          <a:bodyPr wrap="square" rtlCol="0">
            <a:spAutoFit/>
          </a:bodyPr>
          <a:lstStyle/>
          <a:p>
            <a:r>
              <a:rPr kumimoji="1" lang="ja-JP" altLang="en-US" sz="1100" b="1" dirty="0">
                <a:latin typeface="メイリオ" panose="020B0604030504040204" pitchFamily="50" charset="-128"/>
                <a:ea typeface="メイリオ" panose="020B0604030504040204" pitchFamily="50" charset="-128"/>
              </a:rPr>
              <a:t>大阪府の包括的な支援体制（イメージ）</a:t>
            </a:r>
            <a:endParaRPr kumimoji="1" lang="ja-JP" altLang="en-US" sz="1000" b="1"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325154" y="3942804"/>
            <a:ext cx="3060000" cy="368624"/>
          </a:xfrm>
          <a:prstGeom prst="rect">
            <a:avLst/>
          </a:prstGeom>
          <a:solidFill>
            <a:srgbClr val="FFFF00"/>
          </a:solidFill>
          <a:ln w="6350">
            <a:solidFill>
              <a:schemeClr val="tx1"/>
            </a:solidFill>
          </a:ln>
          <a:scene3d>
            <a:camera prst="orthographicFront"/>
            <a:lightRig rig="threePt" dir="t"/>
          </a:scene3d>
          <a:sp3d>
            <a:bevelT w="165100" prst="coolSlant"/>
          </a:sp3d>
        </p:spPr>
        <p:style>
          <a:lnRef idx="2">
            <a:schemeClr val="accent6"/>
          </a:lnRef>
          <a:fillRef idx="1">
            <a:schemeClr val="lt1"/>
          </a:fillRef>
          <a:effectRef idx="0">
            <a:schemeClr val="accent6"/>
          </a:effectRef>
          <a:fontRef idx="minor">
            <a:schemeClr val="dk1"/>
          </a:fontRef>
        </p:style>
        <p:txBody>
          <a:bodyPr lIns="91422" tIns="45711" rIns="91422" bIns="45711" spcCol="0" rtlCol="0" anchor="ctr"/>
          <a:lstStyle/>
          <a:p>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各施策の関係性</a:t>
            </a:r>
          </a:p>
        </p:txBody>
      </p:sp>
      <p:pic>
        <p:nvPicPr>
          <p:cNvPr id="7" name="図 6"/>
          <p:cNvPicPr>
            <a:picLocks noChangeAspect="1"/>
          </p:cNvPicPr>
          <p:nvPr/>
        </p:nvPicPr>
        <p:blipFill>
          <a:blip r:embed="rId2"/>
          <a:stretch>
            <a:fillRect/>
          </a:stretch>
        </p:blipFill>
        <p:spPr>
          <a:xfrm>
            <a:off x="292331" y="4518868"/>
            <a:ext cx="3956141" cy="2330601"/>
          </a:xfrm>
          <a:prstGeom prst="rect">
            <a:avLst/>
          </a:prstGeom>
        </p:spPr>
      </p:pic>
      <p:sp>
        <p:nvSpPr>
          <p:cNvPr id="9" name="円/楕円 6">
            <a:extLst>
              <a:ext uri="{FF2B5EF4-FFF2-40B4-BE49-F238E27FC236}">
                <a16:creationId xmlns:a16="http://schemas.microsoft.com/office/drawing/2014/main" id="{2B68B7C3-6AD0-4987-9D5D-62F5329A90AF}"/>
              </a:ext>
            </a:extLst>
          </p:cNvPr>
          <p:cNvSpPr/>
          <p:nvPr/>
        </p:nvSpPr>
        <p:spPr>
          <a:xfrm>
            <a:off x="8673410" y="6669100"/>
            <a:ext cx="441945" cy="487496"/>
          </a:xfrm>
          <a:prstGeom prst="ellipse">
            <a:avLst/>
          </a:prstGeom>
          <a:noFill/>
          <a:ln w="15875" cap="flat" cmpd="sng" algn="ctr">
            <a:noFill/>
            <a:prstDash val="solid"/>
          </a:ln>
          <a:effectLst/>
        </p:spPr>
        <p:txBody>
          <a:bodyPr anchor="ctr"/>
          <a:lstStyle/>
          <a:p>
            <a:pPr algn="ctr" defTabSz="850758">
              <a:defRPr/>
            </a:pPr>
            <a:r>
              <a:rPr kumimoji="0" lang="en-US" altLang="ja-JP" sz="1861" b="1" kern="0" dirty="0">
                <a:solidFill>
                  <a:prstClr val="black"/>
                </a:solidFill>
                <a:latin typeface="メイリオ" panose="020B0604030504040204" pitchFamily="50" charset="-128"/>
                <a:ea typeface="メイリオ" panose="020B0604030504040204" pitchFamily="50" charset="-128"/>
              </a:rPr>
              <a:t>3</a:t>
            </a:r>
            <a:endParaRPr kumimoji="0" lang="ja-JP" altLang="en-US" sz="1861" b="1" kern="0" dirty="0">
              <a:solidFill>
                <a:prstClr val="black"/>
              </a:solidFill>
              <a:latin typeface="メイリオ" panose="020B0604030504040204" pitchFamily="50" charset="-128"/>
              <a:ea typeface="メイリオ" panose="020B0604030504040204" pitchFamily="50" charset="-128"/>
            </a:endParaRPr>
          </a:p>
        </p:txBody>
      </p:sp>
      <p:pic>
        <p:nvPicPr>
          <p:cNvPr id="3" name="図 2">
            <a:extLst>
              <a:ext uri="{FF2B5EF4-FFF2-40B4-BE49-F238E27FC236}">
                <a16:creationId xmlns:a16="http://schemas.microsoft.com/office/drawing/2014/main" id="{A6929231-78CB-426B-B505-A3B2E4DA387A}"/>
              </a:ext>
            </a:extLst>
          </p:cNvPr>
          <p:cNvPicPr>
            <a:picLocks noChangeAspect="1"/>
          </p:cNvPicPr>
          <p:nvPr/>
        </p:nvPicPr>
        <p:blipFill>
          <a:blip r:embed="rId3"/>
          <a:stretch>
            <a:fillRect/>
          </a:stretch>
        </p:blipFill>
        <p:spPr>
          <a:xfrm>
            <a:off x="4578149" y="518397"/>
            <a:ext cx="4294547" cy="6306100"/>
          </a:xfrm>
          <a:prstGeom prst="rect">
            <a:avLst/>
          </a:prstGeom>
        </p:spPr>
      </p:pic>
    </p:spTree>
    <p:extLst>
      <p:ext uri="{BB962C8B-B14F-4D97-AF65-F5344CB8AC3E}">
        <p14:creationId xmlns:p14="http://schemas.microsoft.com/office/powerpoint/2010/main" val="3038771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テキスト ボックス 1"/>
          <p:cNvSpPr txBox="1">
            <a:spLocks noChangeArrowheads="1"/>
          </p:cNvSpPr>
          <p:nvPr/>
        </p:nvSpPr>
        <p:spPr bwMode="auto">
          <a:xfrm>
            <a:off x="177840" y="614416"/>
            <a:ext cx="8937515" cy="1282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1861"/>
              </a:lnSpc>
              <a:spcBef>
                <a:spcPct val="0"/>
              </a:spcBef>
              <a:buNone/>
            </a:pPr>
            <a:r>
              <a:rPr lang="ja-JP" altLang="en-US" sz="1400" dirty="0">
                <a:latin typeface="Meiryo UI" pitchFamily="50" charset="-128"/>
                <a:ea typeface="Meiryo UI" pitchFamily="50" charset="-128"/>
                <a:cs typeface="Meiryo UI" pitchFamily="50" charset="-128"/>
              </a:rPr>
              <a:t>　</a:t>
            </a:r>
            <a:r>
              <a:rPr lang="en-US" altLang="ja-JP" sz="1200" b="1" dirty="0">
                <a:latin typeface="Meiryo UI" pitchFamily="50" charset="-128"/>
                <a:ea typeface="Meiryo UI" pitchFamily="50" charset="-128"/>
                <a:cs typeface="Meiryo UI" pitchFamily="50" charset="-128"/>
              </a:rPr>
              <a:t>[</a:t>
            </a:r>
            <a:r>
              <a:rPr lang="ja-JP" altLang="en-US" sz="1200" b="1" dirty="0">
                <a:latin typeface="Meiryo UI" pitchFamily="50" charset="-128"/>
                <a:ea typeface="Meiryo UI" pitchFamily="50" charset="-128"/>
                <a:cs typeface="Meiryo UI" pitchFamily="50" charset="-128"/>
              </a:rPr>
              <a:t>計画期間</a:t>
            </a:r>
            <a:r>
              <a:rPr lang="en-US" altLang="ja-JP" sz="1200" b="1" dirty="0">
                <a:latin typeface="Meiryo UI" pitchFamily="50" charset="-128"/>
                <a:ea typeface="Meiryo UI" pitchFamily="50" charset="-128"/>
                <a:cs typeface="Meiryo UI" pitchFamily="50" charset="-128"/>
              </a:rPr>
              <a:t>] </a:t>
            </a:r>
            <a:r>
              <a:rPr lang="ja-JP" altLang="en-US" sz="1200" b="1"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令和</a:t>
            </a:r>
            <a:r>
              <a:rPr lang="en-US" altLang="ja-JP" sz="1200" dirty="0">
                <a:latin typeface="Meiryo UI" pitchFamily="50" charset="-128"/>
                <a:ea typeface="Meiryo UI" pitchFamily="50" charset="-128"/>
                <a:cs typeface="Meiryo UI" pitchFamily="50" charset="-128"/>
              </a:rPr>
              <a:t>6</a:t>
            </a:r>
            <a:r>
              <a:rPr lang="ja-JP" altLang="en-US" sz="1200" dirty="0">
                <a:latin typeface="Meiryo UI" pitchFamily="50" charset="-128"/>
                <a:ea typeface="Meiryo UI" pitchFamily="50" charset="-128"/>
                <a:cs typeface="Meiryo UI" pitchFamily="50" charset="-128"/>
              </a:rPr>
              <a:t>年度から令和</a:t>
            </a:r>
            <a:r>
              <a:rPr lang="en-US" altLang="ja-JP" sz="1200" dirty="0">
                <a:latin typeface="Meiryo UI" pitchFamily="50" charset="-128"/>
                <a:ea typeface="Meiryo UI" pitchFamily="50" charset="-128"/>
                <a:cs typeface="Meiryo UI" pitchFamily="50" charset="-128"/>
              </a:rPr>
              <a:t>11</a:t>
            </a:r>
            <a:r>
              <a:rPr lang="ja-JP" altLang="en-US" sz="1200" dirty="0">
                <a:latin typeface="Meiryo UI" pitchFamily="50" charset="-128"/>
                <a:ea typeface="Meiryo UI" pitchFamily="50" charset="-128"/>
                <a:cs typeface="Meiryo UI" pitchFamily="50" charset="-128"/>
              </a:rPr>
              <a:t>年度（</a:t>
            </a:r>
            <a:r>
              <a:rPr lang="en-US" altLang="ja-JP" sz="1200" dirty="0">
                <a:latin typeface="Meiryo UI" pitchFamily="50" charset="-128"/>
                <a:ea typeface="Meiryo UI" pitchFamily="50" charset="-128"/>
                <a:cs typeface="Meiryo UI" pitchFamily="50" charset="-128"/>
              </a:rPr>
              <a:t>6</a:t>
            </a:r>
            <a:r>
              <a:rPr lang="ja-JP" altLang="en-US" sz="1200" dirty="0">
                <a:latin typeface="Meiryo UI" pitchFamily="50" charset="-128"/>
                <a:ea typeface="Meiryo UI" pitchFamily="50" charset="-128"/>
                <a:cs typeface="Meiryo UI" pitchFamily="50" charset="-128"/>
              </a:rPr>
              <a:t>年間）　　　</a:t>
            </a: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令和</a:t>
            </a:r>
            <a:r>
              <a:rPr lang="en-US" altLang="ja-JP" sz="1200" dirty="0">
                <a:latin typeface="Meiryo UI" pitchFamily="50" charset="-128"/>
                <a:ea typeface="Meiryo UI" pitchFamily="50" charset="-128"/>
                <a:cs typeface="Meiryo UI" pitchFamily="50" charset="-128"/>
              </a:rPr>
              <a:t>8</a:t>
            </a:r>
            <a:r>
              <a:rPr lang="ja-JP" altLang="en-US" sz="1200" dirty="0">
                <a:latin typeface="Meiryo UI" pitchFamily="50" charset="-128"/>
                <a:ea typeface="Meiryo UI" pitchFamily="50" charset="-128"/>
                <a:cs typeface="Meiryo UI" pitchFamily="50" charset="-128"/>
              </a:rPr>
              <a:t>年度に中間見直し</a:t>
            </a:r>
          </a:p>
          <a:p>
            <a:pPr eaLnBrk="1" hangingPunct="1">
              <a:lnSpc>
                <a:spcPts val="1861"/>
              </a:lnSpc>
              <a:spcBef>
                <a:spcPct val="0"/>
              </a:spcBef>
              <a:buNone/>
            </a:pPr>
            <a:r>
              <a:rPr lang="ja-JP" altLang="en-US" sz="1200" b="1" dirty="0">
                <a:latin typeface="Meiryo UI" pitchFamily="50" charset="-128"/>
                <a:ea typeface="Meiryo UI" pitchFamily="50" charset="-128"/>
                <a:cs typeface="Meiryo UI" pitchFamily="50" charset="-128"/>
              </a:rPr>
              <a:t>　</a:t>
            </a:r>
            <a:r>
              <a:rPr lang="en-US" altLang="ja-JP" sz="1200" b="1" dirty="0">
                <a:latin typeface="Meiryo UI" pitchFamily="50" charset="-128"/>
                <a:ea typeface="Meiryo UI" pitchFamily="50" charset="-128"/>
                <a:cs typeface="Meiryo UI" pitchFamily="50" charset="-128"/>
              </a:rPr>
              <a:t>[</a:t>
            </a:r>
            <a:r>
              <a:rPr lang="ja-JP" altLang="en-US" sz="1200" b="1" dirty="0">
                <a:latin typeface="Meiryo UI" pitchFamily="50" charset="-128"/>
                <a:ea typeface="Meiryo UI" pitchFamily="50" charset="-128"/>
                <a:cs typeface="Meiryo UI" pitchFamily="50" charset="-128"/>
              </a:rPr>
              <a:t>計画のめざすビジョン</a:t>
            </a:r>
            <a:r>
              <a:rPr lang="en-US" altLang="ja-JP" sz="1200" b="1" dirty="0">
                <a:latin typeface="Meiryo UI" pitchFamily="50" charset="-128"/>
                <a:ea typeface="Meiryo UI" pitchFamily="50" charset="-128"/>
                <a:cs typeface="Meiryo UI" pitchFamily="50" charset="-128"/>
              </a:rPr>
              <a:t>] </a:t>
            </a:r>
            <a:r>
              <a:rPr lang="ja-JP" altLang="en-US" sz="1200" spc="-93" dirty="0">
                <a:latin typeface="Meiryo UI" pitchFamily="50" charset="-128"/>
                <a:ea typeface="Meiryo UI" pitchFamily="50" charset="-128"/>
                <a:cs typeface="Meiryo UI" pitchFamily="50" charset="-128"/>
              </a:rPr>
              <a:t>① 誰もが困ったときに身近なところで支援を受けられる地域社会　 ② 地域のつながりの中で、ともに支え、ともに生きる地域社会</a:t>
            </a:r>
          </a:p>
          <a:p>
            <a:pPr eaLnBrk="1" hangingPunct="1">
              <a:lnSpc>
                <a:spcPts val="1861"/>
              </a:lnSpc>
              <a:spcBef>
                <a:spcPct val="0"/>
              </a:spcBef>
              <a:buNone/>
            </a:pPr>
            <a:r>
              <a:rPr lang="ja-JP" altLang="en-US" sz="1200" dirty="0">
                <a:latin typeface="Meiryo UI" pitchFamily="50" charset="-128"/>
                <a:ea typeface="Meiryo UI" pitchFamily="50" charset="-128"/>
                <a:cs typeface="Meiryo UI" pitchFamily="50" charset="-128"/>
              </a:rPr>
              <a:t>　    　　　　　　　　　　　   ➂ あらゆる主体の協働により福祉活動が実践されている地域社会</a:t>
            </a:r>
            <a:endParaRPr lang="en-US" altLang="ja-JP" sz="1200" dirty="0">
              <a:latin typeface="Meiryo UI" pitchFamily="50" charset="-128"/>
              <a:ea typeface="Meiryo UI" pitchFamily="50" charset="-128"/>
              <a:cs typeface="Meiryo UI" pitchFamily="50" charset="-128"/>
            </a:endParaRPr>
          </a:p>
          <a:p>
            <a:pPr eaLnBrk="1" hangingPunct="1">
              <a:lnSpc>
                <a:spcPts val="1861"/>
              </a:lnSpc>
              <a:spcBef>
                <a:spcPct val="0"/>
              </a:spcBef>
              <a:buNone/>
            </a:pPr>
            <a:r>
              <a:rPr lang="ja-JP" altLang="en-US" sz="1200" dirty="0">
                <a:latin typeface="Meiryo UI" pitchFamily="50" charset="-128"/>
                <a:ea typeface="Meiryo UI" pitchFamily="50" charset="-128"/>
                <a:cs typeface="Meiryo UI" pitchFamily="50" charset="-128"/>
              </a:rPr>
              <a:t>　</a:t>
            </a:r>
            <a:r>
              <a:rPr lang="en-US" altLang="ja-JP" sz="1200" b="1" dirty="0">
                <a:latin typeface="Meiryo UI" pitchFamily="50" charset="-128"/>
                <a:ea typeface="Meiryo UI" pitchFamily="50" charset="-128"/>
                <a:cs typeface="Meiryo UI" pitchFamily="50" charset="-128"/>
              </a:rPr>
              <a:t>[</a:t>
            </a:r>
            <a:r>
              <a:rPr lang="ja-JP" altLang="en-US" sz="1200" b="1" dirty="0">
                <a:latin typeface="Meiryo UI" pitchFamily="50" charset="-128"/>
                <a:ea typeface="Meiryo UI" pitchFamily="50" charset="-128"/>
                <a:cs typeface="Meiryo UI" pitchFamily="50" charset="-128"/>
              </a:rPr>
              <a:t>地域福祉を推進する具体的施策</a:t>
            </a:r>
            <a:r>
              <a:rPr lang="en-US" altLang="ja-JP" sz="1200" b="1" dirty="0">
                <a:latin typeface="Meiryo UI" pitchFamily="50" charset="-128"/>
                <a:ea typeface="Meiryo UI" pitchFamily="50" charset="-128"/>
                <a:cs typeface="Meiryo UI" pitchFamily="50" charset="-128"/>
              </a:rPr>
              <a:t>]</a:t>
            </a:r>
            <a:endParaRPr lang="ja-JP" altLang="en-US" sz="1400" b="1" dirty="0">
              <a:latin typeface="Meiryo UI" pitchFamily="50" charset="-128"/>
              <a:ea typeface="Meiryo UI" pitchFamily="50" charset="-128"/>
              <a:cs typeface="Meiryo UI" pitchFamily="50" charset="-128"/>
            </a:endParaRPr>
          </a:p>
          <a:p>
            <a:pPr eaLnBrk="1" hangingPunct="1">
              <a:lnSpc>
                <a:spcPts val="1861"/>
              </a:lnSpc>
              <a:spcBef>
                <a:spcPct val="0"/>
              </a:spcBef>
              <a:buNone/>
            </a:pPr>
            <a:r>
              <a:rPr lang="ja-JP" altLang="en-US" sz="1200" dirty="0">
                <a:latin typeface="Meiryo UI" pitchFamily="50" charset="-128"/>
                <a:ea typeface="Meiryo UI" pitchFamily="50" charset="-128"/>
                <a:cs typeface="Meiryo UI" pitchFamily="50" charset="-128"/>
              </a:rPr>
              <a:t>　　　　          　本計画では、</a:t>
            </a:r>
            <a:r>
              <a:rPr lang="en-US" altLang="ja-JP" sz="1200" dirty="0">
                <a:latin typeface="Meiryo UI" pitchFamily="50" charset="-128"/>
                <a:ea typeface="Meiryo UI" pitchFamily="50" charset="-128"/>
                <a:cs typeface="Meiryo UI" pitchFamily="50" charset="-128"/>
              </a:rPr>
              <a:t>3</a:t>
            </a:r>
            <a:r>
              <a:rPr lang="ja-JP" altLang="en-US" sz="1200" dirty="0">
                <a:latin typeface="Meiryo UI" pitchFamily="50" charset="-128"/>
                <a:ea typeface="Meiryo UI" pitchFamily="50" charset="-128"/>
                <a:cs typeface="Meiryo UI" pitchFamily="50" charset="-128"/>
              </a:rPr>
              <a:t>つのビジョンを掲げ、４つの方向性（以下</a:t>
            </a:r>
            <a:r>
              <a:rPr lang="en-US" altLang="ja-JP" sz="1200" dirty="0">
                <a:latin typeface="Meiryo UI" pitchFamily="50" charset="-128"/>
                <a:ea typeface="Meiryo UI" pitchFamily="50" charset="-128"/>
                <a:cs typeface="Meiryo UI" pitchFamily="50" charset="-128"/>
              </a:rPr>
              <a:t>1</a:t>
            </a:r>
            <a:r>
              <a:rPr lang="ja-JP" altLang="en-US" sz="1200" dirty="0">
                <a:latin typeface="Meiryo UI" pitchFamily="50" charset="-128"/>
                <a:ea typeface="Meiryo UI" pitchFamily="50" charset="-128"/>
                <a:cs typeface="Meiryo UI" pitchFamily="50" charset="-128"/>
              </a:rPr>
              <a:t>～</a:t>
            </a:r>
            <a:r>
              <a:rPr lang="en-US" altLang="ja-JP" sz="1200" dirty="0">
                <a:latin typeface="Meiryo UI" pitchFamily="50" charset="-128"/>
                <a:ea typeface="Meiryo UI" pitchFamily="50" charset="-128"/>
                <a:cs typeface="Meiryo UI" pitchFamily="50" charset="-128"/>
              </a:rPr>
              <a:t>4</a:t>
            </a:r>
            <a:r>
              <a:rPr lang="ja-JP" altLang="en-US" sz="1200" dirty="0">
                <a:latin typeface="Meiryo UI" pitchFamily="50" charset="-128"/>
                <a:ea typeface="Meiryo UI" pitchFamily="50" charset="-128"/>
                <a:cs typeface="Meiryo UI" pitchFamily="50" charset="-128"/>
              </a:rPr>
              <a:t>）に沿った取組みを推進するため、具体的な施策展開を図る</a:t>
            </a:r>
            <a:r>
              <a:rPr lang="ja-JP" altLang="en-US" sz="1303" dirty="0">
                <a:latin typeface="Meiryo UI" pitchFamily="50" charset="-128"/>
                <a:ea typeface="Meiryo UI" pitchFamily="50" charset="-128"/>
                <a:cs typeface="Meiryo UI" pitchFamily="50" charset="-128"/>
              </a:rPr>
              <a:t>。</a:t>
            </a:r>
            <a:endParaRPr lang="en-US" altLang="ja-JP" sz="1303" dirty="0">
              <a:latin typeface="Meiryo UI" pitchFamily="50" charset="-128"/>
              <a:ea typeface="Meiryo UI" pitchFamily="50" charset="-128"/>
              <a:cs typeface="Meiryo UI" pitchFamily="50" charset="-128"/>
            </a:endParaRPr>
          </a:p>
        </p:txBody>
      </p:sp>
      <p:sp>
        <p:nvSpPr>
          <p:cNvPr id="23" name="スライド番号プレースホルダー 1"/>
          <p:cNvSpPr txBox="1">
            <a:spLocks/>
          </p:cNvSpPr>
          <p:nvPr/>
        </p:nvSpPr>
        <p:spPr bwMode="auto">
          <a:xfrm>
            <a:off x="7468991" y="11319168"/>
            <a:ext cx="711956" cy="339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116">
                <a:solidFill>
                  <a:prstClr val="black"/>
                </a:solidFill>
              </a:rPr>
              <a:pPr algn="r" eaLnBrk="1" hangingPunct="1">
                <a:spcBef>
                  <a:spcPct val="0"/>
                </a:spcBef>
                <a:buFontTx/>
                <a:buNone/>
              </a:pPr>
              <a:t>5</a:t>
            </a:fld>
            <a:endParaRPr lang="ja-JP" altLang="en-US" sz="1116" dirty="0">
              <a:solidFill>
                <a:prstClr val="black"/>
              </a:solidFill>
            </a:endParaRPr>
          </a:p>
        </p:txBody>
      </p:sp>
      <p:sp>
        <p:nvSpPr>
          <p:cNvPr id="5" name="フリーフォーム: 図形 4">
            <a:extLst>
              <a:ext uri="{FF2B5EF4-FFF2-40B4-BE49-F238E27FC236}">
                <a16:creationId xmlns:a16="http://schemas.microsoft.com/office/drawing/2014/main" id="{B6F30E9D-D4C2-4BCB-B67D-FEDCE3F311C3}"/>
              </a:ext>
            </a:extLst>
          </p:cNvPr>
          <p:cNvSpPr/>
          <p:nvPr/>
        </p:nvSpPr>
        <p:spPr bwMode="gray">
          <a:xfrm>
            <a:off x="1307214" y="2130417"/>
            <a:ext cx="7156757" cy="805669"/>
          </a:xfrm>
          <a:custGeom>
            <a:avLst/>
            <a:gdLst>
              <a:gd name="connsiteX0" fmla="*/ 157695 w 946153"/>
              <a:gd name="connsiteY0" fmla="*/ 0 h 6652692"/>
              <a:gd name="connsiteX1" fmla="*/ 788458 w 946153"/>
              <a:gd name="connsiteY1" fmla="*/ 0 h 6652692"/>
              <a:gd name="connsiteX2" fmla="*/ 946153 w 946153"/>
              <a:gd name="connsiteY2" fmla="*/ 157695 h 6652692"/>
              <a:gd name="connsiteX3" fmla="*/ 946153 w 946153"/>
              <a:gd name="connsiteY3" fmla="*/ 6652692 h 6652692"/>
              <a:gd name="connsiteX4" fmla="*/ 946153 w 946153"/>
              <a:gd name="connsiteY4" fmla="*/ 6652692 h 6652692"/>
              <a:gd name="connsiteX5" fmla="*/ 0 w 946153"/>
              <a:gd name="connsiteY5" fmla="*/ 6652692 h 6652692"/>
              <a:gd name="connsiteX6" fmla="*/ 0 w 946153"/>
              <a:gd name="connsiteY6" fmla="*/ 6652692 h 6652692"/>
              <a:gd name="connsiteX7" fmla="*/ 0 w 946153"/>
              <a:gd name="connsiteY7" fmla="*/ 157695 h 6652692"/>
              <a:gd name="connsiteX8" fmla="*/ 157695 w 946153"/>
              <a:gd name="connsiteY8" fmla="*/ 0 h 6652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6153" h="6652692">
                <a:moveTo>
                  <a:pt x="946153" y="1108804"/>
                </a:moveTo>
                <a:lnTo>
                  <a:pt x="946153" y="5543888"/>
                </a:lnTo>
                <a:cubicBezTo>
                  <a:pt x="946153" y="6156265"/>
                  <a:pt x="936112" y="6652688"/>
                  <a:pt x="923725" y="6652688"/>
                </a:cubicBezTo>
                <a:lnTo>
                  <a:pt x="0" y="6652688"/>
                </a:lnTo>
                <a:lnTo>
                  <a:pt x="0" y="6652688"/>
                </a:lnTo>
                <a:lnTo>
                  <a:pt x="0" y="4"/>
                </a:lnTo>
                <a:lnTo>
                  <a:pt x="0" y="4"/>
                </a:lnTo>
                <a:lnTo>
                  <a:pt x="923725" y="4"/>
                </a:lnTo>
                <a:cubicBezTo>
                  <a:pt x="936112" y="4"/>
                  <a:pt x="946153" y="496427"/>
                  <a:pt x="946153" y="1108804"/>
                </a:cubicBezTo>
                <a:close/>
              </a:path>
            </a:pathLst>
          </a:custGeom>
          <a:solidFill>
            <a:sysClr val="window" lastClr="FFFFFF">
              <a:alpha val="90000"/>
              <a:hueOff val="0"/>
              <a:satOff val="0"/>
              <a:lumOff val="0"/>
              <a:alphaOff val="0"/>
            </a:sysClr>
          </a:solidFill>
          <a:ln w="31750" cap="flat" cmpd="sng" algn="ctr">
            <a:solidFill>
              <a:srgbClr val="F81B02"/>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spcFirstLastPara="0" vert="horz" wrap="square" lIns="85345" tIns="53807" rIns="53807" bIns="53808" numCol="1" spcCol="1270" anchor="b" anchorCtr="0">
            <a:noAutofit/>
          </a:bodyPr>
          <a:lstStyle/>
          <a:p>
            <a:pPr marL="114300" lvl="1" indent="-114300" algn="l" defTabSz="533400">
              <a:lnSpc>
                <a:spcPct val="90000"/>
              </a:lnSpc>
              <a:spcBef>
                <a:spcPct val="0"/>
              </a:spcBef>
              <a:spcAft>
                <a:spcPct val="15000"/>
              </a:spcAft>
              <a:buChar char="•"/>
            </a:pPr>
            <a:endParaRPr kumimoji="1" lang="ja-JP" altLang="en-US" sz="1200" kern="1200" dirty="0">
              <a:solidFill>
                <a:sysClr val="windowText" lastClr="000000"/>
              </a:solidFill>
              <a:latin typeface="Rockwell" panose="02060603020205020403"/>
              <a:ea typeface="ＭＳ Ｐゴシック" panose="020B0600070205080204" pitchFamily="50" charset="-128"/>
              <a:cs typeface="+mn-cs"/>
            </a:endParaRPr>
          </a:p>
          <a:p>
            <a:pPr marL="114300" lvl="1" indent="-114300" algn="l" defTabSz="533400">
              <a:lnSpc>
                <a:spcPct val="90000"/>
              </a:lnSpc>
              <a:spcBef>
                <a:spcPct val="0"/>
              </a:spcBef>
              <a:spcAft>
                <a:spcPct val="15000"/>
              </a:spcAft>
              <a:buChar char="•"/>
            </a:pPr>
            <a:endParaRPr kumimoji="1" lang="ja-JP" altLang="en-US" sz="1200" kern="1200" dirty="0">
              <a:solidFill>
                <a:sysClr val="windowText" lastClr="000000"/>
              </a:solidFill>
              <a:latin typeface="Rockwell" panose="02060603020205020403"/>
              <a:ea typeface="ＭＳ Ｐゴシック" panose="020B0600070205080204" pitchFamily="50" charset="-128"/>
              <a:cs typeface="+mn-cs"/>
            </a:endParaRPr>
          </a:p>
          <a:p>
            <a:pPr marL="114300" lvl="1" indent="-114300" algn="l" defTabSz="533400">
              <a:lnSpc>
                <a:spcPct val="90000"/>
              </a:lnSpc>
              <a:spcBef>
                <a:spcPct val="0"/>
              </a:spcBef>
              <a:spcAft>
                <a:spcPct val="15000"/>
              </a:spcAft>
              <a:buChar char="•"/>
            </a:pPr>
            <a:endParaRPr kumimoji="1" lang="ja-JP" altLang="en-US" sz="1200" kern="1200" dirty="0">
              <a:solidFill>
                <a:sysClr val="windowText" lastClr="000000"/>
              </a:solidFill>
              <a:latin typeface="Rockwell" panose="02060603020205020403"/>
              <a:ea typeface="ＭＳ Ｐゴシック" panose="020B0600070205080204" pitchFamily="50" charset="-128"/>
              <a:cs typeface="+mn-cs"/>
            </a:endParaRPr>
          </a:p>
        </p:txBody>
      </p:sp>
      <p:sp>
        <p:nvSpPr>
          <p:cNvPr id="7" name="四角形: 上の 2 つの角を丸める 6">
            <a:extLst>
              <a:ext uri="{FF2B5EF4-FFF2-40B4-BE49-F238E27FC236}">
                <a16:creationId xmlns:a16="http://schemas.microsoft.com/office/drawing/2014/main" id="{E2021862-8599-4969-81DE-25B67A342543}"/>
              </a:ext>
            </a:extLst>
          </p:cNvPr>
          <p:cNvSpPr/>
          <p:nvPr/>
        </p:nvSpPr>
        <p:spPr bwMode="ltGray">
          <a:xfrm rot="5400000">
            <a:off x="4358825" y="179152"/>
            <a:ext cx="1061112" cy="7164333"/>
          </a:xfrm>
          <a:prstGeom prst="round2SameRect">
            <a:avLst/>
          </a:prstGeom>
          <a:solidFill>
            <a:sysClr val="window" lastClr="FFFFFF">
              <a:alpha val="90000"/>
              <a:hueOff val="0"/>
              <a:satOff val="0"/>
              <a:lumOff val="0"/>
              <a:alphaOff val="0"/>
            </a:sysClr>
          </a:solidFill>
          <a:ln w="31750" cap="flat" cmpd="sng" algn="ctr">
            <a:solidFill>
              <a:srgbClr val="00B0F0"/>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sp>
      <p:sp>
        <p:nvSpPr>
          <p:cNvPr id="9" name="四角形: 上の 2 つの角を丸める 8">
            <a:extLst>
              <a:ext uri="{FF2B5EF4-FFF2-40B4-BE49-F238E27FC236}">
                <a16:creationId xmlns:a16="http://schemas.microsoft.com/office/drawing/2014/main" id="{5A572898-94B1-483D-892A-62E75E055A35}"/>
              </a:ext>
            </a:extLst>
          </p:cNvPr>
          <p:cNvSpPr/>
          <p:nvPr/>
        </p:nvSpPr>
        <p:spPr>
          <a:xfrm rot="5400000">
            <a:off x="4365764" y="1424279"/>
            <a:ext cx="1075246" cy="7164334"/>
          </a:xfrm>
          <a:prstGeom prst="round2SameRect">
            <a:avLst/>
          </a:prstGeom>
          <a:solidFill>
            <a:sysClr val="window" lastClr="FFFFFF">
              <a:alpha val="90000"/>
              <a:hueOff val="0"/>
              <a:satOff val="0"/>
              <a:lumOff val="0"/>
              <a:alphaOff val="0"/>
            </a:sysClr>
          </a:solidFill>
          <a:ln w="31750" cap="flat" cmpd="sng" algn="ctr">
            <a:solidFill>
              <a:srgbClr val="002060"/>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sp>
      <p:sp>
        <p:nvSpPr>
          <p:cNvPr id="11" name="フリーフォーム: 図形 10">
            <a:extLst>
              <a:ext uri="{FF2B5EF4-FFF2-40B4-BE49-F238E27FC236}">
                <a16:creationId xmlns:a16="http://schemas.microsoft.com/office/drawing/2014/main" id="{B9939265-A342-43D1-B04E-69A286620CB4}"/>
              </a:ext>
            </a:extLst>
          </p:cNvPr>
          <p:cNvSpPr/>
          <p:nvPr/>
        </p:nvSpPr>
        <p:spPr>
          <a:xfrm>
            <a:off x="1337326" y="5721018"/>
            <a:ext cx="7180805" cy="720183"/>
          </a:xfrm>
          <a:custGeom>
            <a:avLst/>
            <a:gdLst>
              <a:gd name="connsiteX0" fmla="*/ 130663 w 783962"/>
              <a:gd name="connsiteY0" fmla="*/ 0 h 7146716"/>
              <a:gd name="connsiteX1" fmla="*/ 653299 w 783962"/>
              <a:gd name="connsiteY1" fmla="*/ 0 h 7146716"/>
              <a:gd name="connsiteX2" fmla="*/ 783962 w 783962"/>
              <a:gd name="connsiteY2" fmla="*/ 130663 h 7146716"/>
              <a:gd name="connsiteX3" fmla="*/ 783962 w 783962"/>
              <a:gd name="connsiteY3" fmla="*/ 7146716 h 7146716"/>
              <a:gd name="connsiteX4" fmla="*/ 783962 w 783962"/>
              <a:gd name="connsiteY4" fmla="*/ 7146716 h 7146716"/>
              <a:gd name="connsiteX5" fmla="*/ 0 w 783962"/>
              <a:gd name="connsiteY5" fmla="*/ 7146716 h 7146716"/>
              <a:gd name="connsiteX6" fmla="*/ 0 w 783962"/>
              <a:gd name="connsiteY6" fmla="*/ 7146716 h 7146716"/>
              <a:gd name="connsiteX7" fmla="*/ 0 w 783962"/>
              <a:gd name="connsiteY7" fmla="*/ 130663 h 7146716"/>
              <a:gd name="connsiteX8" fmla="*/ 130663 w 783962"/>
              <a:gd name="connsiteY8" fmla="*/ 0 h 7146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3962" h="7146716">
                <a:moveTo>
                  <a:pt x="783962" y="1191147"/>
                </a:moveTo>
                <a:lnTo>
                  <a:pt x="783962" y="5955569"/>
                </a:lnTo>
                <a:cubicBezTo>
                  <a:pt x="783962" y="6613417"/>
                  <a:pt x="777545" y="7146711"/>
                  <a:pt x="769629" y="7146711"/>
                </a:cubicBezTo>
                <a:lnTo>
                  <a:pt x="0" y="7146711"/>
                </a:lnTo>
                <a:lnTo>
                  <a:pt x="0" y="7146711"/>
                </a:lnTo>
                <a:lnTo>
                  <a:pt x="0" y="5"/>
                </a:lnTo>
                <a:lnTo>
                  <a:pt x="0" y="5"/>
                </a:lnTo>
                <a:lnTo>
                  <a:pt x="769629" y="5"/>
                </a:lnTo>
                <a:cubicBezTo>
                  <a:pt x="777545" y="5"/>
                  <a:pt x="783962" y="533299"/>
                  <a:pt x="783962" y="1191147"/>
                </a:cubicBezTo>
                <a:close/>
              </a:path>
            </a:pathLst>
          </a:custGeom>
          <a:solidFill>
            <a:sysClr val="window" lastClr="FFFFFF">
              <a:alpha val="90000"/>
              <a:hueOff val="0"/>
              <a:satOff val="0"/>
              <a:lumOff val="0"/>
              <a:alphaOff val="0"/>
            </a:sysClr>
          </a:solidFill>
          <a:ln w="31750" cap="flat" cmpd="sng" algn="ctr">
            <a:solidFill>
              <a:srgbClr val="7030A0"/>
            </a:solid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spcFirstLastPara="0" vert="horz" wrap="square" lIns="341376" tIns="68750" rIns="68750" bIns="68750" numCol="1" spcCol="1270" anchor="ctr" anchorCtr="0">
            <a:noAutofit/>
          </a:bodyPr>
          <a:lstStyle/>
          <a:p>
            <a:pPr marL="285750" lvl="1" indent="-285750" algn="l" defTabSz="2133600">
              <a:lnSpc>
                <a:spcPct val="90000"/>
              </a:lnSpc>
              <a:spcBef>
                <a:spcPct val="0"/>
              </a:spcBef>
              <a:spcAft>
                <a:spcPct val="15000"/>
              </a:spcAft>
              <a:buChar char="•"/>
            </a:pPr>
            <a:endParaRPr lang="ja-JP" altLang="en-US" dirty="0"/>
          </a:p>
        </p:txBody>
      </p:sp>
      <p:sp>
        <p:nvSpPr>
          <p:cNvPr id="66" name="正方形/長方形 65"/>
          <p:cNvSpPr/>
          <p:nvPr/>
        </p:nvSpPr>
        <p:spPr>
          <a:xfrm>
            <a:off x="1372256" y="2427885"/>
            <a:ext cx="7056784" cy="463845"/>
          </a:xfrm>
          <a:prstGeom prst="rect">
            <a:avLst/>
          </a:prstGeom>
        </p:spPr>
        <p:txBody>
          <a:bodyPr wrap="square" anchor="ctr">
            <a:spAutoFit/>
          </a:bodyPr>
          <a:lstStyle/>
          <a:p>
            <a:pPr>
              <a:lnSpc>
                <a:spcPts val="1489"/>
              </a:lnSpc>
            </a:pPr>
            <a:r>
              <a:rPr lang="ja-JP" altLang="en-US" sz="1116" b="1" dirty="0">
                <a:solidFill>
                  <a:prstClr val="black"/>
                </a:solidFill>
                <a:latin typeface="Meiryo UI" panose="020B0604030504040204" pitchFamily="50" charset="-128"/>
                <a:ea typeface="Meiryo UI" panose="020B0604030504040204" pitchFamily="50" charset="-128"/>
              </a:rPr>
              <a:t>① 重層的支援体制整備事業の推進　　　②　地域における権利擁護の推進　　</a:t>
            </a:r>
            <a:endParaRPr lang="en-US" altLang="ja-JP" sz="1116" b="1" dirty="0">
              <a:solidFill>
                <a:prstClr val="black"/>
              </a:solidFill>
              <a:latin typeface="Meiryo UI" panose="020B0604030504040204" pitchFamily="50" charset="-128"/>
              <a:ea typeface="Meiryo UI" panose="020B0604030504040204" pitchFamily="50" charset="-128"/>
            </a:endParaRPr>
          </a:p>
          <a:p>
            <a:pPr>
              <a:lnSpc>
                <a:spcPts val="1489"/>
              </a:lnSpc>
            </a:pPr>
            <a:r>
              <a:rPr lang="ja-JP" altLang="en-US" sz="1116" b="1" dirty="0">
                <a:solidFill>
                  <a:prstClr val="black"/>
                </a:solidFill>
                <a:latin typeface="Meiryo UI" panose="020B0604030504040204" pitchFamily="50" charset="-128"/>
                <a:ea typeface="Meiryo UI" panose="020B0604030504040204" pitchFamily="50" charset="-128"/>
              </a:rPr>
              <a:t>➂ 生活困窮者への支援　　</a:t>
            </a:r>
            <a:r>
              <a:rPr lang="ja-JP" altLang="en-US" sz="1200" b="1" dirty="0">
                <a:solidFill>
                  <a:prstClr val="black"/>
                </a:solidFill>
                <a:latin typeface="Meiryo UI" panose="020B0604030504040204" pitchFamily="50" charset="-128"/>
                <a:ea typeface="Meiryo UI" panose="020B0604030504040204" pitchFamily="50" charset="-128"/>
              </a:rPr>
              <a:t>④ 虐待や</a:t>
            </a:r>
            <a:r>
              <a:rPr lang="en-US" altLang="ja-JP" sz="1200" b="1" dirty="0">
                <a:solidFill>
                  <a:prstClr val="black"/>
                </a:solidFill>
                <a:latin typeface="Meiryo UI" panose="020B0604030504040204" pitchFamily="50" charset="-128"/>
                <a:ea typeface="Meiryo UI" panose="020B0604030504040204" pitchFamily="50" charset="-128"/>
              </a:rPr>
              <a:t>DV</a:t>
            </a:r>
            <a:r>
              <a:rPr lang="ja-JP" altLang="en-US" sz="1200" b="1" dirty="0">
                <a:solidFill>
                  <a:prstClr val="black"/>
                </a:solidFill>
                <a:latin typeface="Meiryo UI" panose="020B0604030504040204" pitchFamily="50" charset="-128"/>
                <a:ea typeface="Meiryo UI" panose="020B0604030504040204" pitchFamily="50" charset="-128"/>
              </a:rPr>
              <a:t>防止に向けた地域における取組みの推進　⑤ 様々な課題への対応</a:t>
            </a:r>
            <a:endParaRPr lang="ja-JP" altLang="en-US" sz="1116" dirty="0">
              <a:solidFill>
                <a:prstClr val="black"/>
              </a:solidFill>
              <a:latin typeface="Rockwell" panose="02060603020205020403"/>
              <a:ea typeface="ＭＳ Ｐゴシック" panose="020B0600070205080204" pitchFamily="50" charset="-128"/>
            </a:endParaRPr>
          </a:p>
        </p:txBody>
      </p:sp>
      <p:sp>
        <p:nvSpPr>
          <p:cNvPr id="68" name="正方形/長方形 67"/>
          <p:cNvSpPr/>
          <p:nvPr/>
        </p:nvSpPr>
        <p:spPr>
          <a:xfrm>
            <a:off x="1374100" y="3466411"/>
            <a:ext cx="6750383" cy="842090"/>
          </a:xfrm>
          <a:prstGeom prst="rect">
            <a:avLst/>
          </a:prstGeom>
        </p:spPr>
        <p:txBody>
          <a:bodyPr wrap="square" anchor="ctr">
            <a:spAutoFit/>
          </a:bodyPr>
          <a:lstStyle/>
          <a:p>
            <a:pPr>
              <a:lnSpc>
                <a:spcPts val="1489"/>
              </a:lnSpc>
            </a:pPr>
            <a:r>
              <a:rPr lang="ja-JP" altLang="en-US" sz="1116" b="1" dirty="0">
                <a:solidFill>
                  <a:prstClr val="black"/>
                </a:solidFill>
                <a:latin typeface="Meiryo UI" panose="020B0604030504040204" pitchFamily="50" charset="-128"/>
                <a:ea typeface="Meiryo UI" panose="020B0604030504040204" pitchFamily="50" charset="-128"/>
              </a:rPr>
              <a:t>① 地域福祉のコーディネーターの連携　　　② 民生委員・児童委員が活動しやすい環境整備</a:t>
            </a:r>
            <a:endParaRPr lang="en-US" altLang="ja-JP" sz="1116" b="1" dirty="0">
              <a:solidFill>
                <a:prstClr val="black"/>
              </a:solidFill>
              <a:latin typeface="Meiryo UI" panose="020B0604030504040204" pitchFamily="50" charset="-128"/>
              <a:ea typeface="Meiryo UI" panose="020B0604030504040204" pitchFamily="50" charset="-128"/>
            </a:endParaRPr>
          </a:p>
          <a:p>
            <a:pPr>
              <a:lnSpc>
                <a:spcPts val="1489"/>
              </a:lnSpc>
            </a:pPr>
            <a:r>
              <a:rPr lang="ja-JP" altLang="en-US" sz="1116" b="1" dirty="0">
                <a:solidFill>
                  <a:prstClr val="black"/>
                </a:solidFill>
                <a:latin typeface="Meiryo UI" panose="020B0604030504040204" pitchFamily="50" charset="-128"/>
                <a:ea typeface="Meiryo UI" panose="020B0604030504040204" pitchFamily="50" charset="-128"/>
              </a:rPr>
              <a:t>➂ ボランティアの参加促進・多様な機会創出　　</a:t>
            </a:r>
          </a:p>
          <a:p>
            <a:pPr>
              <a:lnSpc>
                <a:spcPts val="1489"/>
              </a:lnSpc>
            </a:pPr>
            <a:r>
              <a:rPr lang="ja-JP" altLang="en-US" sz="1116" b="1" dirty="0">
                <a:solidFill>
                  <a:prstClr val="black"/>
                </a:solidFill>
                <a:latin typeface="メイリオ" panose="020B0604030504040204" pitchFamily="50" charset="-128"/>
                <a:ea typeface="メイリオ" panose="020B0604030504040204" pitchFamily="50" charset="-128"/>
              </a:rPr>
              <a:t>④ 災害時における避難行動要支援者に対する支援体制の充実</a:t>
            </a:r>
            <a:endParaRPr lang="en-US" altLang="ja-JP" sz="1116" b="1" dirty="0">
              <a:solidFill>
                <a:prstClr val="black"/>
              </a:solidFill>
              <a:latin typeface="Meiryo UI" panose="020B0604030504040204" pitchFamily="50" charset="-128"/>
              <a:ea typeface="Meiryo UI" panose="020B0604030504040204" pitchFamily="50" charset="-128"/>
            </a:endParaRPr>
          </a:p>
          <a:p>
            <a:pPr>
              <a:lnSpc>
                <a:spcPts val="1489"/>
              </a:lnSpc>
            </a:pPr>
            <a:r>
              <a:rPr lang="ja-JP" altLang="en-US" sz="1116" b="1" dirty="0">
                <a:solidFill>
                  <a:prstClr val="black"/>
                </a:solidFill>
                <a:latin typeface="Meiryo UI" panose="020B0604030504040204" pitchFamily="50" charset="-128"/>
                <a:ea typeface="Meiryo UI" panose="020B0604030504040204" pitchFamily="50" charset="-128"/>
              </a:rPr>
              <a:t>⑤ 介護・福祉人材の確保　　　⑥ 教育・保育人材の確保</a:t>
            </a:r>
          </a:p>
        </p:txBody>
      </p:sp>
      <p:sp>
        <p:nvSpPr>
          <p:cNvPr id="69" name="正方形/長方形 68"/>
          <p:cNvSpPr/>
          <p:nvPr/>
        </p:nvSpPr>
        <p:spPr>
          <a:xfrm>
            <a:off x="1392226" y="4669919"/>
            <a:ext cx="7056784" cy="861326"/>
          </a:xfrm>
          <a:prstGeom prst="rect">
            <a:avLst/>
          </a:prstGeom>
        </p:spPr>
        <p:txBody>
          <a:bodyPr wrap="square" anchor="ctr">
            <a:spAutoFit/>
          </a:bodyPr>
          <a:lstStyle/>
          <a:p>
            <a:pPr>
              <a:lnSpc>
                <a:spcPts val="1489"/>
              </a:lnSpc>
            </a:pPr>
            <a:r>
              <a:rPr lang="ja-JP" altLang="en-US" sz="1116" b="1" dirty="0">
                <a:solidFill>
                  <a:prstClr val="black"/>
                </a:solidFill>
                <a:latin typeface="Meiryo UI" panose="020B0604030504040204" pitchFamily="50" charset="-128"/>
                <a:ea typeface="Meiryo UI" panose="020B0604030504040204" pitchFamily="50" charset="-128"/>
              </a:rPr>
              <a:t>① 安全・安心に暮らせる住まいと福祉のまちづくりの推進　　　②社会福祉協議会に対する活動支援</a:t>
            </a:r>
            <a:endParaRPr lang="en-US" altLang="ja-JP" sz="1116" b="1" dirty="0">
              <a:solidFill>
                <a:prstClr val="black"/>
              </a:solidFill>
              <a:latin typeface="Meiryo UI" panose="020B0604030504040204" pitchFamily="50" charset="-128"/>
              <a:ea typeface="Meiryo UI" panose="020B0604030504040204" pitchFamily="50" charset="-128"/>
            </a:endParaRPr>
          </a:p>
          <a:p>
            <a:pPr>
              <a:lnSpc>
                <a:spcPts val="1489"/>
              </a:lnSpc>
            </a:pPr>
            <a:r>
              <a:rPr lang="ja-JP" altLang="en-US" sz="1116" b="1" dirty="0">
                <a:solidFill>
                  <a:prstClr val="black"/>
                </a:solidFill>
                <a:latin typeface="Meiryo UI" panose="020B0604030504040204" pitchFamily="50" charset="-128"/>
                <a:ea typeface="Meiryo UI" panose="020B0604030504040204" pitchFamily="50" charset="-128"/>
              </a:rPr>
              <a:t>③ 地域の多様な主体（企業、社会福祉施設等、隣保館、</a:t>
            </a:r>
            <a:r>
              <a:rPr lang="en-US" altLang="ja-JP" sz="1116" b="1" dirty="0">
                <a:solidFill>
                  <a:prstClr val="black"/>
                </a:solidFill>
                <a:latin typeface="Meiryo UI" panose="020B0604030504040204" pitchFamily="50" charset="-128"/>
                <a:ea typeface="Meiryo UI" panose="020B0604030504040204" pitchFamily="50" charset="-128"/>
              </a:rPr>
              <a:t>NPO</a:t>
            </a:r>
            <a:r>
              <a:rPr lang="ja-JP" altLang="en-US" sz="1116" b="1" dirty="0">
                <a:solidFill>
                  <a:prstClr val="black"/>
                </a:solidFill>
                <a:latin typeface="Meiryo UI" panose="020B0604030504040204" pitchFamily="50" charset="-128"/>
                <a:ea typeface="Meiryo UI" panose="020B0604030504040204" pitchFamily="50" charset="-128"/>
              </a:rPr>
              <a:t>法人等）との協働</a:t>
            </a:r>
            <a:endParaRPr lang="en-US" altLang="ja-JP" sz="1116" b="1" dirty="0">
              <a:solidFill>
                <a:prstClr val="black"/>
              </a:solidFill>
              <a:latin typeface="Meiryo UI" panose="020B0604030504040204" pitchFamily="50" charset="-128"/>
              <a:ea typeface="Meiryo UI" panose="020B0604030504040204" pitchFamily="50" charset="-128"/>
            </a:endParaRPr>
          </a:p>
          <a:p>
            <a:pPr>
              <a:lnSpc>
                <a:spcPts val="1489"/>
              </a:lnSpc>
            </a:pPr>
            <a:r>
              <a:rPr lang="ja-JP" altLang="en-US" sz="1116" b="1" dirty="0">
                <a:solidFill>
                  <a:prstClr val="black"/>
                </a:solidFill>
                <a:latin typeface="Meiryo UI" panose="020B0604030504040204" pitchFamily="50" charset="-128"/>
                <a:ea typeface="Meiryo UI" panose="020B0604030504040204" pitchFamily="50" charset="-128"/>
              </a:rPr>
              <a:t>④ 福祉基金の活用・推進　　　⑤ 矯正施設退所予定者等への社会復帰支援</a:t>
            </a:r>
          </a:p>
          <a:p>
            <a:pPr>
              <a:lnSpc>
                <a:spcPts val="1675"/>
              </a:lnSpc>
            </a:pPr>
            <a:r>
              <a:rPr lang="ja-JP" altLang="en-US" sz="1116" b="1" dirty="0">
                <a:solidFill>
                  <a:prstClr val="black"/>
                </a:solidFill>
                <a:latin typeface="Meiryo UI" panose="020B0604030504040204" pitchFamily="50" charset="-128"/>
                <a:ea typeface="Meiryo UI" panose="020B0604030504040204" pitchFamily="50" charset="-128"/>
              </a:rPr>
              <a:t>⑥ 第三者評価等による福祉サービスの質の向上　　　⑦ 社会福祉法人及び福祉サービス事業者への適切な指導監査</a:t>
            </a:r>
          </a:p>
        </p:txBody>
      </p:sp>
      <p:sp>
        <p:nvSpPr>
          <p:cNvPr id="70" name="正方形/長方形 69"/>
          <p:cNvSpPr/>
          <p:nvPr/>
        </p:nvSpPr>
        <p:spPr>
          <a:xfrm>
            <a:off x="1419471" y="6020858"/>
            <a:ext cx="5667329" cy="284245"/>
          </a:xfrm>
          <a:prstGeom prst="rect">
            <a:avLst/>
          </a:prstGeom>
        </p:spPr>
        <p:txBody>
          <a:bodyPr wrap="square" anchor="ctr">
            <a:spAutoFit/>
          </a:bodyPr>
          <a:lstStyle/>
          <a:p>
            <a:pPr>
              <a:lnSpc>
                <a:spcPts val="1675"/>
              </a:lnSpc>
            </a:pPr>
            <a:r>
              <a:rPr lang="ja-JP" altLang="en-US" sz="1116" b="1" dirty="0">
                <a:solidFill>
                  <a:prstClr val="black"/>
                </a:solidFill>
                <a:latin typeface="Meiryo UI" panose="020B0604030504040204" pitchFamily="50" charset="-128"/>
                <a:ea typeface="Meiryo UI" panose="020B0604030504040204" pitchFamily="50" charset="-128"/>
              </a:rPr>
              <a:t>① 市町村の取組みに対する支援　　② 市町村地域福祉計画の策定・改定支援</a:t>
            </a:r>
          </a:p>
        </p:txBody>
      </p:sp>
      <p:sp>
        <p:nvSpPr>
          <p:cNvPr id="22" name="正方形/長方形 21">
            <a:extLst>
              <a:ext uri="{FF2B5EF4-FFF2-40B4-BE49-F238E27FC236}">
                <a16:creationId xmlns:a16="http://schemas.microsoft.com/office/drawing/2014/main" id="{A9468E03-18B5-44C6-9C20-EBF3E1CA89CD}"/>
              </a:ext>
            </a:extLst>
          </p:cNvPr>
          <p:cNvSpPr/>
          <p:nvPr/>
        </p:nvSpPr>
        <p:spPr>
          <a:xfrm>
            <a:off x="10585" y="39830"/>
            <a:ext cx="9058537" cy="360000"/>
          </a:xfrm>
          <a:prstGeom prst="rect">
            <a:avLst/>
          </a:prstGeom>
          <a:solidFill>
            <a:schemeClr val="tx1"/>
          </a:solidFill>
          <a:ln>
            <a:solidFill>
              <a:schemeClr val="tx1"/>
            </a:solidFill>
          </a:ln>
          <a:effectLst>
            <a:glow rad="76200">
              <a:schemeClr val="tx1">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地域福祉を推進する具体的施策</a:t>
            </a:r>
            <a:endParaRPr lang="ja-JP" altLang="en-US"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フリーフォーム: 図形 3">
            <a:extLst>
              <a:ext uri="{FF2B5EF4-FFF2-40B4-BE49-F238E27FC236}">
                <a16:creationId xmlns:a16="http://schemas.microsoft.com/office/drawing/2014/main" id="{AF0FC4F3-BD2B-4C86-8485-1DB3BF3DDDA3}"/>
              </a:ext>
            </a:extLst>
          </p:cNvPr>
          <p:cNvSpPr/>
          <p:nvPr/>
        </p:nvSpPr>
        <p:spPr>
          <a:xfrm>
            <a:off x="367010" y="2034462"/>
            <a:ext cx="971234" cy="1404075"/>
          </a:xfrm>
          <a:custGeom>
            <a:avLst/>
            <a:gdLst>
              <a:gd name="connsiteX0" fmla="*/ 0 w 1380272"/>
              <a:gd name="connsiteY0" fmla="*/ 0 h 971233"/>
              <a:gd name="connsiteX1" fmla="*/ 894656 w 1380272"/>
              <a:gd name="connsiteY1" fmla="*/ 0 h 971233"/>
              <a:gd name="connsiteX2" fmla="*/ 1380272 w 1380272"/>
              <a:gd name="connsiteY2" fmla="*/ 485617 h 971233"/>
              <a:gd name="connsiteX3" fmla="*/ 894656 w 1380272"/>
              <a:gd name="connsiteY3" fmla="*/ 971233 h 971233"/>
              <a:gd name="connsiteX4" fmla="*/ 0 w 1380272"/>
              <a:gd name="connsiteY4" fmla="*/ 971233 h 971233"/>
              <a:gd name="connsiteX5" fmla="*/ 485617 w 1380272"/>
              <a:gd name="connsiteY5" fmla="*/ 485617 h 971233"/>
              <a:gd name="connsiteX6" fmla="*/ 0 w 1380272"/>
              <a:gd name="connsiteY6" fmla="*/ 0 h 971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0272" h="971233">
                <a:moveTo>
                  <a:pt x="1380271" y="0"/>
                </a:moveTo>
                <a:lnTo>
                  <a:pt x="1380271" y="629528"/>
                </a:lnTo>
                <a:lnTo>
                  <a:pt x="690135" y="971233"/>
                </a:lnTo>
                <a:lnTo>
                  <a:pt x="1" y="629528"/>
                </a:lnTo>
                <a:lnTo>
                  <a:pt x="1" y="0"/>
                </a:lnTo>
                <a:lnTo>
                  <a:pt x="690135" y="341706"/>
                </a:lnTo>
                <a:lnTo>
                  <a:pt x="1380271" y="0"/>
                </a:lnTo>
                <a:close/>
              </a:path>
            </a:pathLst>
          </a:custGeom>
          <a:solidFill>
            <a:srgbClr val="F81B02"/>
          </a:solidFill>
          <a:ln w="15875" cap="flat" cmpd="sng" algn="ctr">
            <a:noFill/>
            <a:prstDash val="solid"/>
          </a:ln>
          <a:effectLst/>
        </p:spPr>
        <p:style>
          <a:lnRef idx="2">
            <a:scrgbClr r="0" g="0" b="0"/>
          </a:lnRef>
          <a:fillRef idx="1">
            <a:scrgbClr r="0" g="0" b="0"/>
          </a:fillRef>
          <a:effectRef idx="1">
            <a:scrgbClr r="0" g="0" b="0"/>
          </a:effectRef>
          <a:fontRef idx="minor">
            <a:schemeClr val="lt1"/>
          </a:fontRef>
        </p:style>
        <p:txBody>
          <a:bodyPr spcFirstLastPara="0" vert="horz" wrap="square" lIns="8891" tIns="665618" rIns="8890" bIns="494506" numCol="1" spcCol="1270" anchor="t" anchorCtr="0">
            <a:noAutofit/>
          </a:bodyPr>
          <a:lstStyle/>
          <a:p>
            <a:pPr marL="0" lvl="0" indent="0" algn="ctr" defTabSz="622300">
              <a:lnSpc>
                <a:spcPts val="1600"/>
              </a:lnSpc>
              <a:spcBef>
                <a:spcPct val="0"/>
              </a:spcBef>
              <a:spcAft>
                <a:spcPts val="0"/>
              </a:spcAft>
              <a:buNone/>
            </a:pPr>
            <a:r>
              <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rPr>
              <a:t>（１）</a:t>
            </a:r>
          </a:p>
        </p:txBody>
      </p:sp>
      <p:sp>
        <p:nvSpPr>
          <p:cNvPr id="6" name="フリーフォーム: 図形 5">
            <a:extLst>
              <a:ext uri="{FF2B5EF4-FFF2-40B4-BE49-F238E27FC236}">
                <a16:creationId xmlns:a16="http://schemas.microsoft.com/office/drawing/2014/main" id="{F6EB56FD-6538-4F44-890C-A6AAFB56AD40}"/>
              </a:ext>
            </a:extLst>
          </p:cNvPr>
          <p:cNvSpPr/>
          <p:nvPr/>
        </p:nvSpPr>
        <p:spPr>
          <a:xfrm>
            <a:off x="375336" y="3178369"/>
            <a:ext cx="954583" cy="1491550"/>
          </a:xfrm>
          <a:custGeom>
            <a:avLst/>
            <a:gdLst>
              <a:gd name="connsiteX0" fmla="*/ 0 w 1409947"/>
              <a:gd name="connsiteY0" fmla="*/ 0 h 966190"/>
              <a:gd name="connsiteX1" fmla="*/ 926852 w 1409947"/>
              <a:gd name="connsiteY1" fmla="*/ 0 h 966190"/>
              <a:gd name="connsiteX2" fmla="*/ 1409947 w 1409947"/>
              <a:gd name="connsiteY2" fmla="*/ 483095 h 966190"/>
              <a:gd name="connsiteX3" fmla="*/ 926852 w 1409947"/>
              <a:gd name="connsiteY3" fmla="*/ 966190 h 966190"/>
              <a:gd name="connsiteX4" fmla="*/ 0 w 1409947"/>
              <a:gd name="connsiteY4" fmla="*/ 966190 h 966190"/>
              <a:gd name="connsiteX5" fmla="*/ 483095 w 1409947"/>
              <a:gd name="connsiteY5" fmla="*/ 483095 h 966190"/>
              <a:gd name="connsiteX6" fmla="*/ 0 w 1409947"/>
              <a:gd name="connsiteY6" fmla="*/ 0 h 966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09947" h="966190">
                <a:moveTo>
                  <a:pt x="1409946" y="0"/>
                </a:moveTo>
                <a:lnTo>
                  <a:pt x="1409946" y="635141"/>
                </a:lnTo>
                <a:lnTo>
                  <a:pt x="704974" y="966190"/>
                </a:lnTo>
                <a:lnTo>
                  <a:pt x="1" y="635141"/>
                </a:lnTo>
                <a:lnTo>
                  <a:pt x="1" y="0"/>
                </a:lnTo>
                <a:lnTo>
                  <a:pt x="704974" y="331049"/>
                </a:lnTo>
                <a:lnTo>
                  <a:pt x="1409946" y="0"/>
                </a:lnTo>
                <a:close/>
              </a:path>
            </a:pathLst>
          </a:custGeom>
          <a:solidFill>
            <a:srgbClr val="00B0F0"/>
          </a:solidFill>
          <a:ln w="15875" cap="flat" cmpd="sng" algn="ctr">
            <a:noFill/>
            <a:prstDash val="solid"/>
          </a:ln>
          <a:effectLst/>
        </p:spPr>
        <p:style>
          <a:lnRef idx="2">
            <a:scrgbClr r="0" g="0" b="0"/>
          </a:lnRef>
          <a:fillRef idx="1">
            <a:scrgbClr r="0" g="0" b="0"/>
          </a:fillRef>
          <a:effectRef idx="1">
            <a:scrgbClr r="0" g="0" b="0"/>
          </a:effectRef>
          <a:fontRef idx="minor">
            <a:schemeClr val="lt1"/>
          </a:fontRef>
        </p:style>
        <p:txBody>
          <a:bodyPr spcFirstLastPara="0" vert="horz" wrap="square" lIns="8891" tIns="663095" rIns="8890" bIns="491986" numCol="1" spcCol="1270" anchor="ctr" anchorCtr="0">
            <a:noAutofit/>
          </a:bodyPr>
          <a:lstStyle/>
          <a:p>
            <a:pPr marL="0" lvl="0" indent="0" algn="ctr" defTabSz="622300">
              <a:lnSpc>
                <a:spcPts val="1600"/>
              </a:lnSpc>
              <a:spcBef>
                <a:spcPct val="0"/>
              </a:spcBef>
              <a:spcAft>
                <a:spcPts val="0"/>
              </a:spcAft>
              <a:buNone/>
            </a:pPr>
            <a:r>
              <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rPr>
              <a:t>（２）</a:t>
            </a:r>
          </a:p>
        </p:txBody>
      </p:sp>
      <p:sp>
        <p:nvSpPr>
          <p:cNvPr id="8" name="フリーフォーム: 図形 7">
            <a:extLst>
              <a:ext uri="{FF2B5EF4-FFF2-40B4-BE49-F238E27FC236}">
                <a16:creationId xmlns:a16="http://schemas.microsoft.com/office/drawing/2014/main" id="{CCB4BA3C-3A23-4EB3-A072-39724994C287}"/>
              </a:ext>
            </a:extLst>
          </p:cNvPr>
          <p:cNvSpPr/>
          <p:nvPr/>
        </p:nvSpPr>
        <p:spPr bwMode="gray">
          <a:xfrm>
            <a:off x="367156" y="4397730"/>
            <a:ext cx="971234" cy="1440000"/>
          </a:xfrm>
          <a:custGeom>
            <a:avLst/>
            <a:gdLst>
              <a:gd name="connsiteX0" fmla="*/ 0 w 1380272"/>
              <a:gd name="connsiteY0" fmla="*/ 0 h 966190"/>
              <a:gd name="connsiteX1" fmla="*/ 897177 w 1380272"/>
              <a:gd name="connsiteY1" fmla="*/ 0 h 966190"/>
              <a:gd name="connsiteX2" fmla="*/ 1380272 w 1380272"/>
              <a:gd name="connsiteY2" fmla="*/ 483095 h 966190"/>
              <a:gd name="connsiteX3" fmla="*/ 897177 w 1380272"/>
              <a:gd name="connsiteY3" fmla="*/ 966190 h 966190"/>
              <a:gd name="connsiteX4" fmla="*/ 0 w 1380272"/>
              <a:gd name="connsiteY4" fmla="*/ 966190 h 966190"/>
              <a:gd name="connsiteX5" fmla="*/ 483095 w 1380272"/>
              <a:gd name="connsiteY5" fmla="*/ 483095 h 966190"/>
              <a:gd name="connsiteX6" fmla="*/ 0 w 1380272"/>
              <a:gd name="connsiteY6" fmla="*/ 0 h 966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0272" h="966190">
                <a:moveTo>
                  <a:pt x="1380272" y="0"/>
                </a:moveTo>
                <a:lnTo>
                  <a:pt x="1380272" y="628024"/>
                </a:lnTo>
                <a:lnTo>
                  <a:pt x="690136" y="966190"/>
                </a:lnTo>
                <a:lnTo>
                  <a:pt x="0" y="628024"/>
                </a:lnTo>
                <a:lnTo>
                  <a:pt x="0" y="0"/>
                </a:lnTo>
                <a:lnTo>
                  <a:pt x="690136" y="338166"/>
                </a:lnTo>
                <a:lnTo>
                  <a:pt x="1380272" y="0"/>
                </a:lnTo>
                <a:close/>
              </a:path>
            </a:pathLst>
          </a:custGeom>
          <a:solidFill>
            <a:srgbClr val="002060"/>
          </a:solidFill>
          <a:ln w="15875" cap="flat" cmpd="sng" algn="ctr">
            <a:noFill/>
            <a:prstDash val="solid"/>
          </a:ln>
          <a:effectLst/>
        </p:spPr>
        <p:style>
          <a:lnRef idx="2">
            <a:scrgbClr r="0" g="0" b="0"/>
          </a:lnRef>
          <a:fillRef idx="1">
            <a:scrgbClr r="0" g="0" b="0"/>
          </a:fillRef>
          <a:effectRef idx="1">
            <a:scrgbClr r="0" g="0" b="0"/>
          </a:effectRef>
          <a:fontRef idx="minor">
            <a:schemeClr val="lt1"/>
          </a:fontRef>
        </p:style>
        <p:txBody>
          <a:bodyPr spcFirstLastPara="0" vert="horz" wrap="square" lIns="8890" tIns="663095" rIns="8890" bIns="491985" numCol="1" spcCol="1270" anchor="ctr" anchorCtr="0">
            <a:noAutofit/>
          </a:bodyPr>
          <a:lstStyle/>
          <a:p>
            <a:pPr marL="0" lvl="0" indent="0" algn="ctr" defTabSz="622300">
              <a:lnSpc>
                <a:spcPts val="1600"/>
              </a:lnSpc>
              <a:spcBef>
                <a:spcPct val="0"/>
              </a:spcBef>
              <a:spcAft>
                <a:spcPts val="0"/>
              </a:spcAft>
              <a:buNone/>
            </a:pPr>
            <a:r>
              <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rPr>
              <a:t>（３）</a:t>
            </a:r>
          </a:p>
        </p:txBody>
      </p:sp>
      <p:sp>
        <p:nvSpPr>
          <p:cNvPr id="10" name="フリーフォーム: 図形 9">
            <a:extLst>
              <a:ext uri="{FF2B5EF4-FFF2-40B4-BE49-F238E27FC236}">
                <a16:creationId xmlns:a16="http://schemas.microsoft.com/office/drawing/2014/main" id="{C8B81B70-F361-484F-B885-A80820FD543A}"/>
              </a:ext>
            </a:extLst>
          </p:cNvPr>
          <p:cNvSpPr/>
          <p:nvPr/>
        </p:nvSpPr>
        <p:spPr>
          <a:xfrm>
            <a:off x="351258" y="5610045"/>
            <a:ext cx="1002738" cy="1282379"/>
          </a:xfrm>
          <a:custGeom>
            <a:avLst/>
            <a:gdLst>
              <a:gd name="connsiteX0" fmla="*/ 0 w 1380272"/>
              <a:gd name="connsiteY0" fmla="*/ 0 h 966190"/>
              <a:gd name="connsiteX1" fmla="*/ 897177 w 1380272"/>
              <a:gd name="connsiteY1" fmla="*/ 0 h 966190"/>
              <a:gd name="connsiteX2" fmla="*/ 1380272 w 1380272"/>
              <a:gd name="connsiteY2" fmla="*/ 483095 h 966190"/>
              <a:gd name="connsiteX3" fmla="*/ 897177 w 1380272"/>
              <a:gd name="connsiteY3" fmla="*/ 966190 h 966190"/>
              <a:gd name="connsiteX4" fmla="*/ 0 w 1380272"/>
              <a:gd name="connsiteY4" fmla="*/ 966190 h 966190"/>
              <a:gd name="connsiteX5" fmla="*/ 483095 w 1380272"/>
              <a:gd name="connsiteY5" fmla="*/ 483095 h 966190"/>
              <a:gd name="connsiteX6" fmla="*/ 0 w 1380272"/>
              <a:gd name="connsiteY6" fmla="*/ 0 h 966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0272" h="966190">
                <a:moveTo>
                  <a:pt x="1380272" y="0"/>
                </a:moveTo>
                <a:lnTo>
                  <a:pt x="1380272" y="628024"/>
                </a:lnTo>
                <a:lnTo>
                  <a:pt x="690136" y="966190"/>
                </a:lnTo>
                <a:lnTo>
                  <a:pt x="0" y="628024"/>
                </a:lnTo>
                <a:lnTo>
                  <a:pt x="0" y="0"/>
                </a:lnTo>
                <a:lnTo>
                  <a:pt x="690136" y="338166"/>
                </a:lnTo>
                <a:lnTo>
                  <a:pt x="1380272" y="0"/>
                </a:lnTo>
                <a:close/>
              </a:path>
            </a:pathLst>
          </a:custGeom>
          <a:solidFill>
            <a:srgbClr val="B560D4">
              <a:lumMod val="50000"/>
            </a:srgbClr>
          </a:solidFill>
          <a:ln w="15875" cap="flat" cmpd="sng" algn="ctr">
            <a:noFill/>
            <a:prstDash val="solid"/>
          </a:ln>
          <a:effectLst/>
        </p:spPr>
        <p:style>
          <a:lnRef idx="2">
            <a:scrgbClr r="0" g="0" b="0"/>
          </a:lnRef>
          <a:fillRef idx="1">
            <a:scrgbClr r="0" g="0" b="0"/>
          </a:fillRef>
          <a:effectRef idx="1">
            <a:scrgbClr r="0" g="0" b="0"/>
          </a:effectRef>
          <a:fontRef idx="minor">
            <a:schemeClr val="lt1"/>
          </a:fontRef>
        </p:style>
        <p:txBody>
          <a:bodyPr spcFirstLastPara="0" vert="horz" wrap="square" lIns="8890" tIns="663095" rIns="8890" bIns="491985" numCol="1" spcCol="1270" anchor="ctr" anchorCtr="0">
            <a:noAutofit/>
          </a:bodyPr>
          <a:lstStyle/>
          <a:p>
            <a:pPr marL="0" lvl="0" indent="0" algn="ctr" defTabSz="622300">
              <a:lnSpc>
                <a:spcPts val="1600"/>
              </a:lnSpc>
              <a:spcBef>
                <a:spcPct val="0"/>
              </a:spcBef>
              <a:spcAft>
                <a:spcPts val="0"/>
              </a:spcAft>
              <a:buNone/>
            </a:pPr>
            <a:r>
              <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rPr>
              <a:t>（４）</a:t>
            </a:r>
          </a:p>
        </p:txBody>
      </p:sp>
      <p:sp>
        <p:nvSpPr>
          <p:cNvPr id="65" name="正方形/長方形 64"/>
          <p:cNvSpPr/>
          <p:nvPr/>
        </p:nvSpPr>
        <p:spPr>
          <a:xfrm>
            <a:off x="1345411" y="5625370"/>
            <a:ext cx="2981158" cy="292837"/>
          </a:xfrm>
          <a:prstGeom prst="rect">
            <a:avLst/>
          </a:prstGeom>
          <a:solidFill>
            <a:srgbClr val="B560D4">
              <a:lumMod val="50000"/>
            </a:srgbClr>
          </a:solidFill>
          <a:ln>
            <a:noFill/>
          </a:ln>
        </p:spPr>
        <p:txBody>
          <a:bodyPr wrap="square" anchor="ctr">
            <a:spAutoFit/>
          </a:bodyPr>
          <a:lstStyle/>
          <a:p>
            <a:pPr defTabSz="850758">
              <a:defRPr/>
            </a:pPr>
            <a:r>
              <a:rPr kumimoji="0" lang="ja-JP" altLang="en-US" sz="1303" b="1" kern="0" dirty="0">
                <a:solidFill>
                  <a:prstClr val="white"/>
                </a:solidFill>
                <a:latin typeface="メイリオ" panose="020B0604030504040204" pitchFamily="50" charset="-128"/>
                <a:ea typeface="メイリオ" panose="020B0604030504040204" pitchFamily="50" charset="-128"/>
              </a:rPr>
              <a:t>市町村支援</a:t>
            </a:r>
          </a:p>
        </p:txBody>
      </p:sp>
      <p:sp>
        <p:nvSpPr>
          <p:cNvPr id="64" name="正方形/長方形 63"/>
          <p:cNvSpPr/>
          <p:nvPr/>
        </p:nvSpPr>
        <p:spPr>
          <a:xfrm>
            <a:off x="1329919" y="4408255"/>
            <a:ext cx="2981158" cy="292837"/>
          </a:xfrm>
          <a:prstGeom prst="rect">
            <a:avLst/>
          </a:prstGeom>
          <a:solidFill>
            <a:srgbClr val="002060"/>
          </a:solidFill>
          <a:ln>
            <a:noFill/>
          </a:ln>
        </p:spPr>
        <p:txBody>
          <a:bodyPr wrap="square" anchor="ctr">
            <a:spAutoFit/>
          </a:bodyPr>
          <a:lstStyle/>
          <a:p>
            <a:pPr defTabSz="850758">
              <a:defRPr/>
            </a:pPr>
            <a:r>
              <a:rPr kumimoji="0" lang="ja-JP" altLang="en-US" sz="1303" b="1" kern="0" dirty="0">
                <a:solidFill>
                  <a:prstClr val="white"/>
                </a:solidFill>
                <a:latin typeface="メイリオ" panose="020B0604030504040204" pitchFamily="50" charset="-128"/>
                <a:ea typeface="メイリオ" panose="020B0604030504040204" pitchFamily="50" charset="-128"/>
              </a:rPr>
              <a:t>地域の生活と福祉を支える基盤強化</a:t>
            </a:r>
          </a:p>
        </p:txBody>
      </p:sp>
      <p:sp>
        <p:nvSpPr>
          <p:cNvPr id="63" name="正方形/長方形 62"/>
          <p:cNvSpPr/>
          <p:nvPr/>
        </p:nvSpPr>
        <p:spPr>
          <a:xfrm>
            <a:off x="1324831" y="3187723"/>
            <a:ext cx="2981158" cy="292837"/>
          </a:xfrm>
          <a:prstGeom prst="rect">
            <a:avLst/>
          </a:prstGeom>
          <a:solidFill>
            <a:srgbClr val="00B0F0"/>
          </a:solidFill>
          <a:ln>
            <a:noFill/>
          </a:ln>
        </p:spPr>
        <p:txBody>
          <a:bodyPr wrap="square" anchor="ctr">
            <a:spAutoFit/>
          </a:bodyPr>
          <a:lstStyle/>
          <a:p>
            <a:pPr defTabSz="850758">
              <a:defRPr/>
            </a:pPr>
            <a:r>
              <a:rPr kumimoji="0" lang="ja-JP" altLang="en-US" sz="1303" b="1" kern="0" dirty="0">
                <a:solidFill>
                  <a:prstClr val="white"/>
                </a:solidFill>
                <a:latin typeface="メイリオ" panose="020B0604030504040204" pitchFamily="50" charset="-128"/>
                <a:ea typeface="メイリオ" panose="020B0604030504040204" pitchFamily="50" charset="-128"/>
              </a:rPr>
              <a:t>地域福祉を担う多様な人づくり</a:t>
            </a:r>
          </a:p>
        </p:txBody>
      </p:sp>
      <p:sp>
        <p:nvSpPr>
          <p:cNvPr id="61" name="正方形/長方形 60"/>
          <p:cNvSpPr/>
          <p:nvPr/>
        </p:nvSpPr>
        <p:spPr>
          <a:xfrm>
            <a:off x="1324830" y="2043795"/>
            <a:ext cx="4651834" cy="292837"/>
          </a:xfrm>
          <a:prstGeom prst="rect">
            <a:avLst/>
          </a:prstGeom>
          <a:solidFill>
            <a:srgbClr val="F81B02"/>
          </a:solidFill>
          <a:ln>
            <a:noFill/>
          </a:ln>
        </p:spPr>
        <p:txBody>
          <a:bodyPr wrap="square" anchor="ctr">
            <a:spAutoFit/>
          </a:bodyPr>
          <a:lstStyle/>
          <a:p>
            <a:pPr defTabSz="850758">
              <a:defRPr/>
            </a:pPr>
            <a:r>
              <a:rPr kumimoji="0" lang="ja-JP" altLang="en-US" sz="1303" b="1" kern="0" dirty="0">
                <a:solidFill>
                  <a:prstClr val="white"/>
                </a:solidFill>
                <a:latin typeface="メイリオ" panose="020B0604030504040204" pitchFamily="50" charset="-128"/>
                <a:ea typeface="メイリオ" panose="020B0604030504040204" pitchFamily="50" charset="-128"/>
              </a:rPr>
              <a:t>誰ひとり取り残さない重層的なセーフティネットの拡充</a:t>
            </a:r>
          </a:p>
        </p:txBody>
      </p:sp>
      <p:sp>
        <p:nvSpPr>
          <p:cNvPr id="24" name="円/楕円 6">
            <a:extLst>
              <a:ext uri="{FF2B5EF4-FFF2-40B4-BE49-F238E27FC236}">
                <a16:creationId xmlns:a16="http://schemas.microsoft.com/office/drawing/2014/main" id="{9C69FFC3-645D-4002-9287-DA8E95595394}"/>
              </a:ext>
            </a:extLst>
          </p:cNvPr>
          <p:cNvSpPr/>
          <p:nvPr/>
        </p:nvSpPr>
        <p:spPr>
          <a:xfrm>
            <a:off x="8673410" y="6669100"/>
            <a:ext cx="441945" cy="487496"/>
          </a:xfrm>
          <a:prstGeom prst="ellipse">
            <a:avLst/>
          </a:prstGeom>
          <a:noFill/>
          <a:ln w="15875" cap="flat" cmpd="sng" algn="ctr">
            <a:noFill/>
            <a:prstDash val="solid"/>
          </a:ln>
          <a:effectLst/>
        </p:spPr>
        <p:txBody>
          <a:bodyPr anchor="ctr"/>
          <a:lstStyle/>
          <a:p>
            <a:pPr algn="ctr" defTabSz="850758">
              <a:defRPr/>
            </a:pPr>
            <a:r>
              <a:rPr kumimoji="0" lang="en-US" altLang="ja-JP" sz="1861" b="1" kern="0" dirty="0">
                <a:solidFill>
                  <a:prstClr val="black"/>
                </a:solidFill>
                <a:latin typeface="メイリオ" panose="020B0604030504040204" pitchFamily="50" charset="-128"/>
                <a:ea typeface="メイリオ" panose="020B0604030504040204" pitchFamily="50" charset="-128"/>
              </a:rPr>
              <a:t>4</a:t>
            </a:r>
            <a:endParaRPr kumimoji="0" lang="ja-JP" altLang="en-US" sz="1861" b="1" kern="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83406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232599" y="4087309"/>
            <a:ext cx="8841233" cy="2684823"/>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sp>
        <p:nvSpPr>
          <p:cNvPr id="4" name="正方形/長方形 3"/>
          <p:cNvSpPr/>
          <p:nvPr/>
        </p:nvSpPr>
        <p:spPr>
          <a:xfrm>
            <a:off x="123946" y="38718"/>
            <a:ext cx="9058537" cy="360000"/>
          </a:xfrm>
          <a:prstGeom prst="rect">
            <a:avLst/>
          </a:prstGeom>
          <a:solidFill>
            <a:schemeClr val="tx1"/>
          </a:solidFill>
          <a:ln>
            <a:noFill/>
          </a:ln>
          <a:effectLst>
            <a:glow rad="76200">
              <a:schemeClr val="tx1">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具体的施策１　誰ひとり取り残さない重層的なセーフティネットの拡充</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232599" y="663181"/>
            <a:ext cx="8841233" cy="313017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sp>
        <p:nvSpPr>
          <p:cNvPr id="16" name="正方形/長方形 15"/>
          <p:cNvSpPr/>
          <p:nvPr/>
        </p:nvSpPr>
        <p:spPr>
          <a:xfrm>
            <a:off x="199240" y="522697"/>
            <a:ext cx="7380000" cy="252000"/>
          </a:xfrm>
          <a:prstGeom prst="rect">
            <a:avLst/>
          </a:prstGeom>
          <a:solidFill>
            <a:srgbClr val="FF0000"/>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① 重層的支援体制整備事業の推進</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534382234"/>
              </p:ext>
            </p:extLst>
          </p:nvPr>
        </p:nvGraphicFramePr>
        <p:xfrm>
          <a:off x="415474" y="861626"/>
          <a:ext cx="8568952" cy="1899920"/>
        </p:xfrm>
        <a:graphic>
          <a:graphicData uri="http://schemas.openxmlformats.org/drawingml/2006/table">
            <a:tbl>
              <a:tblPr firstRow="1" bandRow="1">
                <a:tableStyleId>{5940675A-B579-460E-94D1-54222C63F5DA}</a:tableStyleId>
              </a:tblPr>
              <a:tblGrid>
                <a:gridCol w="1269902">
                  <a:extLst>
                    <a:ext uri="{9D8B030D-6E8A-4147-A177-3AD203B41FA5}">
                      <a16:colId xmlns:a16="http://schemas.microsoft.com/office/drawing/2014/main" val="20000"/>
                    </a:ext>
                  </a:extLst>
                </a:gridCol>
                <a:gridCol w="7299050">
                  <a:extLst>
                    <a:ext uri="{9D8B030D-6E8A-4147-A177-3AD203B41FA5}">
                      <a16:colId xmlns:a16="http://schemas.microsoft.com/office/drawing/2014/main" val="20001"/>
                    </a:ext>
                  </a:extLst>
                </a:gridCol>
              </a:tblGrid>
              <a:tr h="0">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CCCC"/>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年度施行の改正社会福祉法により、重層的支援体制整備事業が創設された。「属性を問わ</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ない相談支援」、「参加支援」、「地域づくりに向けた支援」の３つの支援を一体的に実施する。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保健医療、住まい、就労及び教育、孤立、人権など幅広い分野とのネットワークの構築が重要</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478808">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anchor="ctr">
                    <a:lnL w="19050" cap="flat" cmpd="sng" algn="ctr">
                      <a:solidFill>
                        <a:schemeClr val="tx1"/>
                      </a:solidFill>
                      <a:prstDash val="solid"/>
                      <a:round/>
                      <a:headEnd type="none" w="med" len="med"/>
                      <a:tailEnd type="none" w="med" len="med"/>
                    </a:lnL>
                    <a:solidFill>
                      <a:srgbClr val="FFCCCC"/>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地域の実情に応じた包括的な支援体制が構築されるよう、市町村の課題に応じたアドバイザー等 </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の派遣を行っていく。</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重層的支援体制整備事業の円滑な実施に向けた研修会を開催する。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1"/>
                  </a:ext>
                </a:extLst>
              </a:tr>
              <a:tr h="478808">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コラム</a:t>
                      </a: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CCCC"/>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重層的支援体制整備事業の概要</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八尾市における重層的支援体制整備事業</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4396469"/>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1674188255"/>
              </p:ext>
            </p:extLst>
          </p:nvPr>
        </p:nvGraphicFramePr>
        <p:xfrm>
          <a:off x="398863" y="2894550"/>
          <a:ext cx="8540822" cy="807043"/>
        </p:xfrm>
        <a:graphic>
          <a:graphicData uri="http://schemas.openxmlformats.org/drawingml/2006/table">
            <a:tbl>
              <a:tblPr firstRow="1" bandRow="1">
                <a:tableStyleId>{5940675A-B579-460E-94D1-54222C63F5DA}</a:tableStyleId>
              </a:tblPr>
              <a:tblGrid>
                <a:gridCol w="4153700">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2154874">
                  <a:extLst>
                    <a:ext uri="{9D8B030D-6E8A-4147-A177-3AD203B41FA5}">
                      <a16:colId xmlns:a16="http://schemas.microsoft.com/office/drawing/2014/main" val="20002"/>
                    </a:ext>
                  </a:extLst>
                </a:gridCol>
              </a:tblGrid>
              <a:tr h="274639">
                <a:tc gridSpan="3">
                  <a:txBody>
                    <a:bodyPr/>
                    <a:lstStyle/>
                    <a:p>
                      <a:pPr marL="0" marR="0" lvl="0" indent="0" algn="ctr" defTabSz="914223" rtl="0" eaLnBrk="1" fontAlgn="auto" latinLnBrk="0" hangingPunct="1">
                        <a:lnSpc>
                          <a:spcPts val="1500"/>
                        </a:lnSpc>
                        <a:spcBef>
                          <a:spcPts val="0"/>
                        </a:spcBef>
                        <a:spcAft>
                          <a:spcPts val="0"/>
                        </a:spcAft>
                        <a:buClrTx/>
                        <a:buSzTx/>
                        <a:buFontTx/>
                        <a:buNone/>
                        <a:tabLst/>
                        <a:defRPr/>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５期の目標・指標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endParaRPr kumimoji="1" lang="ja-JP" altLang="en-US"/>
                    </a:p>
                  </a:txBody>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525103">
                <a:tc>
                  <a:txBody>
                    <a:bodyPr/>
                    <a:lstStyle/>
                    <a:p>
                      <a:pPr algn="l">
                        <a:lnSpc>
                          <a:spcPct val="1000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重層的支援体制整備事業又は重層的支援体制</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ct val="100000"/>
                        </a:lnSpc>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整備事業への移行準備事業の実施市町村数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23"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223"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R5 (2023)</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270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223"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全市町村</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223"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R11 (2029)</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8" name="正方形/長方形 17"/>
          <p:cNvSpPr/>
          <p:nvPr/>
        </p:nvSpPr>
        <p:spPr>
          <a:xfrm>
            <a:off x="232599" y="3884585"/>
            <a:ext cx="7380000" cy="252000"/>
          </a:xfrm>
          <a:prstGeom prst="rect">
            <a:avLst/>
          </a:prstGeom>
          <a:solidFill>
            <a:srgbClr val="FF0000"/>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② 地域における権利擁護の推進</a:t>
            </a:r>
            <a:endPar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630142591"/>
              </p:ext>
            </p:extLst>
          </p:nvPr>
        </p:nvGraphicFramePr>
        <p:xfrm>
          <a:off x="368739" y="4221021"/>
          <a:ext cx="8568952" cy="2505002"/>
        </p:xfrm>
        <a:graphic>
          <a:graphicData uri="http://schemas.openxmlformats.org/drawingml/2006/table">
            <a:tbl>
              <a:tblPr firstRow="1" bandRow="1">
                <a:tableStyleId>{5940675A-B579-460E-94D1-54222C63F5DA}</a:tableStyleId>
              </a:tblPr>
              <a:tblGrid>
                <a:gridCol w="1261290">
                  <a:extLst>
                    <a:ext uri="{9D8B030D-6E8A-4147-A177-3AD203B41FA5}">
                      <a16:colId xmlns:a16="http://schemas.microsoft.com/office/drawing/2014/main" val="20000"/>
                    </a:ext>
                  </a:extLst>
                </a:gridCol>
                <a:gridCol w="7307662">
                  <a:extLst>
                    <a:ext uri="{9D8B030D-6E8A-4147-A177-3AD203B41FA5}">
                      <a16:colId xmlns:a16="http://schemas.microsoft.com/office/drawing/2014/main" val="20001"/>
                    </a:ext>
                  </a:extLst>
                </a:gridCol>
              </a:tblGrid>
              <a:tr h="708449">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CCCC"/>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市民後見人の養成に取り組む市町村が、令和５（</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市町から増えていない。</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日常生活自立支援事業の</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利用者・待機者ともに増加傾向にあり、今後も待機者解消に向けた</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取組みが必要。</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特に配慮を必要とする人を見守るため、「消費者安全確保地域協議会」の設置による地域の身近</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なところでの見守り体制づくりを進めることが必要。</a:t>
                      </a: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493322">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anchor="ctr">
                    <a:lnL w="19050" cap="flat" cmpd="sng" algn="ctr">
                      <a:solidFill>
                        <a:schemeClr val="tx1"/>
                      </a:solidFill>
                      <a:prstDash val="solid"/>
                      <a:round/>
                      <a:headEnd type="none" w="med" len="med"/>
                      <a:tailEnd type="none" w="med" len="med"/>
                    </a:lnL>
                    <a:solidFill>
                      <a:srgbClr val="FFCCCC"/>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権利擁護支援を必要とする方が適切な支援を受けられるよう、地域連携ネットワークの構築に向け</a:t>
                      </a:r>
                      <a:b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た支援を行う。</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市町村における「消費者安全確保地域協議会」の設置促進に向けた支援により、見守りの強化</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を図る。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solidFill>
                      <a:schemeClr val="bg1"/>
                    </a:solidFill>
                  </a:tcPr>
                </a:tc>
                <a:extLst>
                  <a:ext uri="{0D108BD9-81ED-4DB2-BD59-A6C34878D82A}">
                    <a16:rowId xmlns:a16="http://schemas.microsoft.com/office/drawing/2014/main" val="10001"/>
                  </a:ext>
                </a:extLst>
              </a:tr>
              <a:tr h="493322">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コラム</a:t>
                      </a: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CCCC"/>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日常生活自立支援事業と意思決定支援</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80064222"/>
                  </a:ext>
                </a:extLst>
              </a:tr>
            </a:tbl>
          </a:graphicData>
        </a:graphic>
      </p:graphicFrame>
      <p:sp>
        <p:nvSpPr>
          <p:cNvPr id="10" name="円/楕円 6">
            <a:extLst>
              <a:ext uri="{FF2B5EF4-FFF2-40B4-BE49-F238E27FC236}">
                <a16:creationId xmlns:a16="http://schemas.microsoft.com/office/drawing/2014/main" id="{E1738336-56D0-49BB-9322-EE0E9A0937EC}"/>
              </a:ext>
            </a:extLst>
          </p:cNvPr>
          <p:cNvSpPr/>
          <p:nvPr/>
        </p:nvSpPr>
        <p:spPr>
          <a:xfrm>
            <a:off x="8673410" y="6669100"/>
            <a:ext cx="441945" cy="487496"/>
          </a:xfrm>
          <a:prstGeom prst="ellipse">
            <a:avLst/>
          </a:prstGeom>
          <a:noFill/>
          <a:ln w="15875" cap="flat" cmpd="sng" algn="ctr">
            <a:noFill/>
            <a:prstDash val="solid"/>
          </a:ln>
          <a:effectLst/>
        </p:spPr>
        <p:txBody>
          <a:bodyPr anchor="ctr"/>
          <a:lstStyle/>
          <a:p>
            <a:pPr algn="ctr" defTabSz="850758">
              <a:defRPr/>
            </a:pPr>
            <a:r>
              <a:rPr kumimoji="0" lang="en-US" altLang="ja-JP" sz="1861" b="1" kern="0" dirty="0">
                <a:solidFill>
                  <a:prstClr val="black"/>
                </a:solidFill>
                <a:latin typeface="メイリオ" panose="020B0604030504040204" pitchFamily="50" charset="-128"/>
                <a:ea typeface="メイリオ" panose="020B0604030504040204" pitchFamily="50" charset="-128"/>
              </a:rPr>
              <a:t>5</a:t>
            </a:r>
            <a:endParaRPr kumimoji="0" lang="ja-JP" altLang="en-US" sz="1861" b="1" kern="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83648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237835" y="582620"/>
            <a:ext cx="8841233" cy="6311010"/>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sp>
        <p:nvSpPr>
          <p:cNvPr id="17" name="正方形/長方形 16"/>
          <p:cNvSpPr/>
          <p:nvPr/>
        </p:nvSpPr>
        <p:spPr>
          <a:xfrm>
            <a:off x="208582" y="543842"/>
            <a:ext cx="7380000" cy="252000"/>
          </a:xfrm>
          <a:prstGeom prst="rect">
            <a:avLst/>
          </a:prstGeom>
          <a:solidFill>
            <a:srgbClr val="FF0000"/>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② 地域における権利擁護の推進（つづき）</a:t>
            </a:r>
            <a:endParaRPr lang="en-US" altLang="ja-JP"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4245285370"/>
              </p:ext>
            </p:extLst>
          </p:nvPr>
        </p:nvGraphicFramePr>
        <p:xfrm>
          <a:off x="364824" y="883802"/>
          <a:ext cx="8564168" cy="2783840"/>
        </p:xfrm>
        <a:graphic>
          <a:graphicData uri="http://schemas.openxmlformats.org/drawingml/2006/table">
            <a:tbl>
              <a:tblPr firstRow="1" bandRow="1">
                <a:tableStyleId>{5940675A-B579-460E-94D1-54222C63F5DA}</a:tableStyleId>
              </a:tblPr>
              <a:tblGrid>
                <a:gridCol w="1939432">
                  <a:extLst>
                    <a:ext uri="{9D8B030D-6E8A-4147-A177-3AD203B41FA5}">
                      <a16:colId xmlns:a16="http://schemas.microsoft.com/office/drawing/2014/main" val="20000"/>
                    </a:ext>
                  </a:extLst>
                </a:gridCol>
                <a:gridCol w="3312368">
                  <a:extLst>
                    <a:ext uri="{9D8B030D-6E8A-4147-A177-3AD203B41FA5}">
                      <a16:colId xmlns:a16="http://schemas.microsoft.com/office/drawing/2014/main" val="363180597"/>
                    </a:ext>
                  </a:extLst>
                </a:gridCol>
                <a:gridCol w="3312368">
                  <a:extLst>
                    <a:ext uri="{9D8B030D-6E8A-4147-A177-3AD203B41FA5}">
                      <a16:colId xmlns:a16="http://schemas.microsoft.com/office/drawing/2014/main" val="1648738920"/>
                    </a:ext>
                  </a:extLst>
                </a:gridCol>
              </a:tblGrid>
              <a:tr h="288569">
                <a:tc gridSpan="3">
                  <a:txBody>
                    <a:bodyPr/>
                    <a:lstStyle/>
                    <a:p>
                      <a:pPr algn="ctr">
                        <a:lnSpc>
                          <a:spcPts val="1600"/>
                        </a:lnSpc>
                      </a:pPr>
                      <a:r>
                        <a:rPr kumimoji="1"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期の目標・指標</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6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FF99"/>
                    </a:solidFill>
                  </a:tcPr>
                </a:tc>
                <a:tc hMerge="1">
                  <a:txBody>
                    <a:bodyPr/>
                    <a:lstStyle/>
                    <a:p>
                      <a:endParaRPr kumimoji="1" lang="ja-JP" altLang="en-US"/>
                    </a:p>
                  </a:txBody>
                  <a:tcPr/>
                </a:tc>
                <a:extLst>
                  <a:ext uri="{0D108BD9-81ED-4DB2-BD59-A6C34878D82A}">
                    <a16:rowId xmlns:a16="http://schemas.microsoft.com/office/drawing/2014/main" val="10000"/>
                  </a:ext>
                </a:extLst>
              </a:tr>
              <a:tr h="124460">
                <a:tc gridSpan="3">
                  <a:txBody>
                    <a:bodyPr/>
                    <a:lstStyle/>
                    <a:p>
                      <a:pPr algn="l">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日常生活自立支援事業の待機者の解消等をめざすとともに、権利擁護支援を必要とする方が適切な支援を受けら</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れるよう、</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「権利擁護支援の地域連携ネットワーク」の構築に向け、そのコーディネートを行う中核機関の整備や成年</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後見制度の担い手確保のための市町村支援を行う。</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hMerge="1">
                  <a:txBody>
                    <a:bodyPr/>
                    <a:lstStyle/>
                    <a:p>
                      <a:pPr algn="l">
                        <a:lnSpc>
                          <a:spcPts val="1600"/>
                        </a:lnSpc>
                      </a:pP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0003"/>
                  </a:ext>
                </a:extLst>
              </a:tr>
              <a:tr h="147320">
                <a:tc>
                  <a:txBody>
                    <a:bodyPr/>
                    <a:lstStyle/>
                    <a:p>
                      <a:pPr algn="ct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中核機関整備済</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市町村数</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marL="0" marR="0" indent="0" algn="ctr" defTabSz="914223" rtl="0" eaLnBrk="1" fontAlgn="auto" latinLnBrk="0" hangingPunct="1">
                        <a:lnSpc>
                          <a:spcPts val="16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R5 (2023)</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marL="0" marR="0" lvl="0" indent="0" algn="ctr" defTabSz="914223" rtl="0" eaLnBrk="1" fontAlgn="auto" latinLnBrk="0" hangingPunct="1">
                        <a:lnSpc>
                          <a:spcPts val="16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全市町村［</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R11 (2029)</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extLst>
                  <a:ext uri="{0D108BD9-81ED-4DB2-BD59-A6C34878D82A}">
                    <a16:rowId xmlns:a16="http://schemas.microsoft.com/office/drawing/2014/main" val="61693694"/>
                  </a:ext>
                </a:extLst>
              </a:tr>
              <a:tr h="124460">
                <a:tc rowSpan="3">
                  <a:txBody>
                    <a:bodyPr/>
                    <a:lstStyle/>
                    <a:p>
                      <a:pPr algn="ct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成年後見制度の</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担い手確保</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l" defTabSz="914223" rtl="0" eaLnBrk="1" fontAlgn="auto" latinLnBrk="0" hangingPunct="1">
                        <a:lnSpc>
                          <a:spcPts val="16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市民後見人養成・支援事業実施市町村数</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482492538"/>
                  </a:ext>
                </a:extLst>
              </a:tr>
              <a:tr h="124460">
                <a:tc vMerge="1">
                  <a:txBody>
                    <a:bodyPr/>
                    <a:lstStyle/>
                    <a:p>
                      <a:endParaRPr kumimoji="1" lang="ja-JP" altLang="en-US"/>
                    </a:p>
                  </a:txBody>
                  <a:tcPr/>
                </a:tc>
                <a:tc>
                  <a:txBody>
                    <a:bodyPr/>
                    <a:lstStyle/>
                    <a:p>
                      <a:pPr marL="0" marR="0" lvl="0" indent="0" algn="ctr" defTabSz="914223" rtl="0" eaLnBrk="1" fontAlgn="auto" latinLnBrk="0" hangingPunct="1">
                        <a:lnSpc>
                          <a:spcPts val="16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R5 (2023)</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tc>
                  <a:txBody>
                    <a:bodyPr/>
                    <a:lstStyle/>
                    <a:p>
                      <a:pPr marL="0" marR="0" lvl="0" indent="0" algn="ctr" defTabSz="914223" rtl="0" eaLnBrk="1" fontAlgn="auto" latinLnBrk="0" hangingPunct="1">
                        <a:lnSpc>
                          <a:spcPts val="16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全市町村［</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R11 (2029)</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solidFill>
                      <a:schemeClr val="bg1"/>
                    </a:solidFill>
                  </a:tcPr>
                </a:tc>
                <a:extLst>
                  <a:ext uri="{0D108BD9-81ED-4DB2-BD59-A6C34878D82A}">
                    <a16:rowId xmlns:a16="http://schemas.microsoft.com/office/drawing/2014/main" val="2583687079"/>
                  </a:ext>
                </a:extLst>
              </a:tr>
              <a:tr h="124460">
                <a:tc vMerge="1">
                  <a:txBody>
                    <a:bodyPr/>
                    <a:lstStyle/>
                    <a:p>
                      <a:pPr algn="ctr">
                        <a:lnSpc>
                          <a:spcPts val="1600"/>
                        </a:lnSpc>
                      </a:pP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l" defTabSz="914223" rtl="0" eaLnBrk="1" fontAlgn="auto" latinLnBrk="0" hangingPunct="1">
                        <a:lnSpc>
                          <a:spcPts val="16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法人後見実施団体の育成</a:t>
                      </a:r>
                    </a:p>
                    <a:p>
                      <a:pPr marL="0" marR="0" lvl="0" indent="0" algn="l" defTabSz="914223" rtl="0" eaLnBrk="1" fontAlgn="auto" latinLnBrk="0" hangingPunct="1">
                        <a:lnSpc>
                          <a:spcPts val="16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法人後見実施団体（社会福祉法人による法人後見等）の育成について、市町村等と連携して取り組む。</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493326926"/>
                  </a:ext>
                </a:extLst>
              </a:tr>
            </a:tbl>
          </a:graphicData>
        </a:graphic>
      </p:graphicFrame>
      <p:pic>
        <p:nvPicPr>
          <p:cNvPr id="2" name="図 1"/>
          <p:cNvPicPr>
            <a:picLocks noChangeAspect="1"/>
          </p:cNvPicPr>
          <p:nvPr/>
        </p:nvPicPr>
        <p:blipFill>
          <a:blip r:embed="rId2"/>
          <a:stretch>
            <a:fillRect/>
          </a:stretch>
        </p:blipFill>
        <p:spPr>
          <a:xfrm>
            <a:off x="1944216" y="3907899"/>
            <a:ext cx="6242626" cy="2924190"/>
          </a:xfrm>
          <a:prstGeom prst="rect">
            <a:avLst/>
          </a:prstGeom>
        </p:spPr>
      </p:pic>
      <p:sp>
        <p:nvSpPr>
          <p:cNvPr id="3" name="正方形/長方形 2"/>
          <p:cNvSpPr/>
          <p:nvPr/>
        </p:nvSpPr>
        <p:spPr>
          <a:xfrm>
            <a:off x="364824" y="4014812"/>
            <a:ext cx="2230098" cy="253916"/>
          </a:xfrm>
          <a:prstGeom prst="rect">
            <a:avLst/>
          </a:prstGeom>
          <a:solidFill>
            <a:schemeClr val="tx1"/>
          </a:solidFill>
        </p:spPr>
        <p:txBody>
          <a:bodyPr wrap="none">
            <a:spAutoFit/>
          </a:bodyPr>
          <a:lstStyle/>
          <a:p>
            <a:r>
              <a:rPr lang="ja-JP" altLang="en-US" sz="1050" dirty="0">
                <a:solidFill>
                  <a:schemeClr val="bg1"/>
                </a:solidFill>
                <a:latin typeface="Meiryo UI" panose="020B0604030504040204" pitchFamily="50" charset="-128"/>
                <a:ea typeface="Meiryo UI" panose="020B0604030504040204" pitchFamily="50" charset="-128"/>
              </a:rPr>
              <a:t>権利擁護支援の地域連携ネットワーク</a:t>
            </a:r>
          </a:p>
        </p:txBody>
      </p:sp>
      <p:sp>
        <p:nvSpPr>
          <p:cNvPr id="8" name="正方形/長方形 7">
            <a:extLst>
              <a:ext uri="{FF2B5EF4-FFF2-40B4-BE49-F238E27FC236}">
                <a16:creationId xmlns:a16="http://schemas.microsoft.com/office/drawing/2014/main" id="{4270E92C-F369-4BA6-872D-0E5B6C6285A5}"/>
              </a:ext>
            </a:extLst>
          </p:cNvPr>
          <p:cNvSpPr/>
          <p:nvPr/>
        </p:nvSpPr>
        <p:spPr>
          <a:xfrm>
            <a:off x="123946" y="38718"/>
            <a:ext cx="9058537" cy="360000"/>
          </a:xfrm>
          <a:prstGeom prst="rect">
            <a:avLst/>
          </a:prstGeom>
          <a:solidFill>
            <a:schemeClr val="tx1"/>
          </a:solidFill>
          <a:ln>
            <a:noFill/>
          </a:ln>
          <a:effectLst>
            <a:glow rad="76200">
              <a:schemeClr val="tx1">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具体的施策１　誰ひとり取り残さない重層的なセーフティネットの拡充</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円/楕円 6">
            <a:extLst>
              <a:ext uri="{FF2B5EF4-FFF2-40B4-BE49-F238E27FC236}">
                <a16:creationId xmlns:a16="http://schemas.microsoft.com/office/drawing/2014/main" id="{807D6DB4-0A95-4145-826C-DBB2536CDC99}"/>
              </a:ext>
            </a:extLst>
          </p:cNvPr>
          <p:cNvSpPr/>
          <p:nvPr/>
        </p:nvSpPr>
        <p:spPr>
          <a:xfrm>
            <a:off x="8673410" y="6669100"/>
            <a:ext cx="441945" cy="487496"/>
          </a:xfrm>
          <a:prstGeom prst="ellipse">
            <a:avLst/>
          </a:prstGeom>
          <a:noFill/>
          <a:ln w="15875" cap="flat" cmpd="sng" algn="ctr">
            <a:noFill/>
            <a:prstDash val="solid"/>
          </a:ln>
          <a:effectLst/>
        </p:spPr>
        <p:txBody>
          <a:bodyPr anchor="ctr"/>
          <a:lstStyle/>
          <a:p>
            <a:pPr algn="ctr" defTabSz="850758">
              <a:defRPr/>
            </a:pPr>
            <a:r>
              <a:rPr kumimoji="0" lang="en-US" altLang="ja-JP" sz="1861" b="1" kern="0" dirty="0">
                <a:solidFill>
                  <a:prstClr val="black"/>
                </a:solidFill>
                <a:latin typeface="メイリオ" panose="020B0604030504040204" pitchFamily="50" charset="-128"/>
                <a:ea typeface="メイリオ" panose="020B0604030504040204" pitchFamily="50" charset="-128"/>
              </a:rPr>
              <a:t>6</a:t>
            </a:r>
            <a:endParaRPr kumimoji="0" lang="ja-JP" altLang="en-US" sz="1861" b="1" kern="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22954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232597" y="698547"/>
            <a:ext cx="8841233" cy="4100233"/>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sp>
        <p:nvSpPr>
          <p:cNvPr id="20" name="正方形/長方形 19"/>
          <p:cNvSpPr/>
          <p:nvPr/>
        </p:nvSpPr>
        <p:spPr>
          <a:xfrm>
            <a:off x="179155" y="587489"/>
            <a:ext cx="7380000" cy="252000"/>
          </a:xfrm>
          <a:prstGeom prst="rect">
            <a:avLst/>
          </a:prstGeom>
          <a:solidFill>
            <a:srgbClr val="FF0000"/>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③ 生活困窮者への支援</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3" name="表 22"/>
          <p:cNvGraphicFramePr>
            <a:graphicFrameLocks noGrp="1"/>
          </p:cNvGraphicFramePr>
          <p:nvPr>
            <p:extLst>
              <p:ext uri="{D42A27DB-BD31-4B8C-83A1-F6EECF244321}">
                <p14:modId xmlns:p14="http://schemas.microsoft.com/office/powerpoint/2010/main" val="1257610716"/>
              </p:ext>
            </p:extLst>
          </p:nvPr>
        </p:nvGraphicFramePr>
        <p:xfrm>
          <a:off x="391373" y="3552581"/>
          <a:ext cx="8528102" cy="1176449"/>
        </p:xfrm>
        <a:graphic>
          <a:graphicData uri="http://schemas.openxmlformats.org/drawingml/2006/table">
            <a:tbl>
              <a:tblPr firstRow="1" bandRow="1">
                <a:tableStyleId>{5940675A-B579-460E-94D1-54222C63F5DA}</a:tableStyleId>
              </a:tblPr>
              <a:tblGrid>
                <a:gridCol w="4525596">
                  <a:extLst>
                    <a:ext uri="{9D8B030D-6E8A-4147-A177-3AD203B41FA5}">
                      <a16:colId xmlns:a16="http://schemas.microsoft.com/office/drawing/2014/main" val="20000"/>
                    </a:ext>
                  </a:extLst>
                </a:gridCol>
                <a:gridCol w="2016224">
                  <a:extLst>
                    <a:ext uri="{9D8B030D-6E8A-4147-A177-3AD203B41FA5}">
                      <a16:colId xmlns:a16="http://schemas.microsoft.com/office/drawing/2014/main" val="20001"/>
                    </a:ext>
                  </a:extLst>
                </a:gridCol>
                <a:gridCol w="1986282">
                  <a:extLst>
                    <a:ext uri="{9D8B030D-6E8A-4147-A177-3AD203B41FA5}">
                      <a16:colId xmlns:a16="http://schemas.microsoft.com/office/drawing/2014/main" val="20002"/>
                    </a:ext>
                  </a:extLst>
                </a:gridCol>
              </a:tblGrid>
              <a:tr h="353489">
                <a:tc gridSpan="3">
                  <a:txBody>
                    <a:bodyPr/>
                    <a:lstStyle/>
                    <a:p>
                      <a:pPr algn="ctr">
                        <a:lnSpc>
                          <a:spcPts val="14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第５期の目標・指標　</a:t>
                      </a:r>
                      <a:endParaRPr kumimoji="1"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endParaRPr kumimoji="1" lang="ja-JP" altLang="en-US"/>
                    </a:p>
                  </a:txBody>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144273">
                <a:tc rowSpan="2">
                  <a:txBody>
                    <a:bodyPr/>
                    <a:lstStyle/>
                    <a:p>
                      <a:pPr algn="l">
                        <a:lnSpc>
                          <a:spcPct val="100000"/>
                        </a:lnSpc>
                      </a:pPr>
                      <a:r>
                        <a:rPr kumimoji="1" lang="ja-JP" altLang="en-US" sz="1400" b="0" dirty="0">
                          <a:solidFill>
                            <a:schemeClr val="tx1"/>
                          </a:solidFill>
                          <a:latin typeface="Meiryo UI" panose="020B0604030504040204" pitchFamily="50" charset="-128"/>
                          <a:ea typeface="Meiryo UI" panose="020B0604030504040204" pitchFamily="50" charset="-128"/>
                        </a:rPr>
                        <a:t>◆ 生活困窮者自立支援制度に基づく 努力義務・任意事業　　　</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1400" b="0" dirty="0">
                          <a:solidFill>
                            <a:schemeClr val="tx1"/>
                          </a:solidFill>
                          <a:latin typeface="Meiryo UI" panose="020B0604030504040204" pitchFamily="50" charset="-128"/>
                          <a:ea typeface="Meiryo UI" panose="020B0604030504040204" pitchFamily="50" charset="-128"/>
                        </a:rPr>
                        <a:t>　　を実施している自治体</a:t>
                      </a: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数　　　　</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l">
                        <a:lnSpc>
                          <a:spcPct val="100000"/>
                        </a:lnSpc>
                      </a:pP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100" b="0" dirty="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福祉事務所設置自治体</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indent="0" algn="ctr" defTabSz="914223"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家計改善支援事業</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ysDash"/>
                      <a:round/>
                      <a:headEnd type="none" w="med" len="med"/>
                      <a:tailEnd type="none" w="med" len="med"/>
                    </a:lnB>
                    <a:solidFill>
                      <a:schemeClr val="bg1"/>
                    </a:solidFill>
                  </a:tcPr>
                </a:tc>
                <a:tc hMerge="1">
                  <a:txBody>
                    <a:bodyPr/>
                    <a:lstStyle/>
                    <a:p>
                      <a:pPr algn="ctr">
                        <a:lnSpc>
                          <a:spcPct val="100000"/>
                        </a:lnSpc>
                      </a:pPr>
                      <a:endPar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ysDash"/>
                      <a:round/>
                      <a:headEnd type="none" w="med" len="med"/>
                      <a:tailEnd type="none" w="med" len="med"/>
                    </a:lnB>
                    <a:solidFill>
                      <a:schemeClr val="bg1"/>
                    </a:solidFill>
                  </a:tcPr>
                </a:tc>
                <a:extLst>
                  <a:ext uri="{0D108BD9-81ED-4DB2-BD59-A6C34878D82A}">
                    <a16:rowId xmlns:a16="http://schemas.microsoft.com/office/drawing/2014/main" val="3618777474"/>
                  </a:ext>
                </a:extLst>
              </a:tr>
              <a:tr h="0">
                <a:tc vMerge="1">
                  <a:txBody>
                    <a:bodyPr/>
                    <a:lstStyle/>
                    <a:p>
                      <a:pPr algn="l">
                        <a:lnSpc>
                          <a:spcPct val="1000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生活困窮者自立支援制度に基づく 努力義務・任意事業を実施している自治体</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数</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ct val="1000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福祉事務所設置自治体</a:t>
                      </a:r>
                      <a:endParaRPr kumimoji="1" lang="ja-JP" altLang="en-US" sz="105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223" rtl="0" eaLnBrk="1" fontAlgn="auto" latinLnBrk="0" hangingPunct="1">
                        <a:lnSpc>
                          <a:spcPct val="100000"/>
                        </a:lnSpc>
                        <a:spcBef>
                          <a:spcPts val="0"/>
                        </a:spcBef>
                        <a:spcAft>
                          <a:spcPts val="0"/>
                        </a:spcAft>
                        <a:buClrTx/>
                        <a:buSzTx/>
                        <a:buFontTx/>
                        <a:buNone/>
                        <a:tabLst/>
                        <a:defRPr/>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223"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R5 (2023)</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0000"/>
                        </a:lnSpc>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ct val="1000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R11 (2029)</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24" name="表 23"/>
          <p:cNvGraphicFramePr>
            <a:graphicFrameLocks noGrp="1"/>
          </p:cNvGraphicFramePr>
          <p:nvPr>
            <p:extLst>
              <p:ext uri="{D42A27DB-BD31-4B8C-83A1-F6EECF244321}">
                <p14:modId xmlns:p14="http://schemas.microsoft.com/office/powerpoint/2010/main" val="2525623227"/>
              </p:ext>
            </p:extLst>
          </p:nvPr>
        </p:nvGraphicFramePr>
        <p:xfrm>
          <a:off x="350523" y="986995"/>
          <a:ext cx="8568952" cy="2418080"/>
        </p:xfrm>
        <a:graphic>
          <a:graphicData uri="http://schemas.openxmlformats.org/drawingml/2006/table">
            <a:tbl>
              <a:tblPr firstRow="1" bandRow="1">
                <a:tableStyleId>{5940675A-B579-460E-94D1-54222C63F5DA}</a:tableStyleId>
              </a:tblPr>
              <a:tblGrid>
                <a:gridCol w="1276234">
                  <a:extLst>
                    <a:ext uri="{9D8B030D-6E8A-4147-A177-3AD203B41FA5}">
                      <a16:colId xmlns:a16="http://schemas.microsoft.com/office/drawing/2014/main" val="20000"/>
                    </a:ext>
                  </a:extLst>
                </a:gridCol>
                <a:gridCol w="7292718">
                  <a:extLst>
                    <a:ext uri="{9D8B030D-6E8A-4147-A177-3AD203B41FA5}">
                      <a16:colId xmlns:a16="http://schemas.microsoft.com/office/drawing/2014/main" val="20001"/>
                    </a:ext>
                  </a:extLst>
                </a:gridCol>
              </a:tblGrid>
              <a:tr h="120177">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CCCC"/>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生活困窮者自立支援制度に基づく努力義務・任意事業のうち、家計改善支援事業、子どもの</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学習・生活支援事業について、全自治体の実施に至っていない。</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生活福祉資金貸付制度の特例貸付により、新たな生活困窮者層が顕在化した。</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心身の状態などで、直ちに一般就労をめざすことが困難な人に対し、就労に必要なノウハウを身に</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つけるための支援付きの就労機会の提供等が必要</a:t>
                      </a: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478808">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CCCC"/>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市町村連絡会議や市町村訪問などを通じて、先進事例の照会を行うなど、努力義務・任意事業</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の取組み促進や円滑な事業実施を支援する。</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特例貸付の借受人で償還が困難となっている人へ、実施主体である府社協と市町との連携をすす</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め、フォローアップ支援を行う。</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配慮や支援が必要な人の受け入れや、柔軟な働き方ができる場として、認定就労訓練事業の</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活用に取り組む。</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8" name="正方形/長方形 7">
            <a:extLst>
              <a:ext uri="{FF2B5EF4-FFF2-40B4-BE49-F238E27FC236}">
                <a16:creationId xmlns:a16="http://schemas.microsoft.com/office/drawing/2014/main" id="{E08D9C0F-E1B9-443B-8B4A-5A92D71639C9}"/>
              </a:ext>
            </a:extLst>
          </p:cNvPr>
          <p:cNvSpPr/>
          <p:nvPr/>
        </p:nvSpPr>
        <p:spPr>
          <a:xfrm>
            <a:off x="232597" y="5039446"/>
            <a:ext cx="8841233" cy="1881625"/>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sp>
        <p:nvSpPr>
          <p:cNvPr id="9" name="正方形/長方形 8">
            <a:extLst>
              <a:ext uri="{FF2B5EF4-FFF2-40B4-BE49-F238E27FC236}">
                <a16:creationId xmlns:a16="http://schemas.microsoft.com/office/drawing/2014/main" id="{31CECA0E-653D-4752-BB7C-F307B48BE680}"/>
              </a:ext>
            </a:extLst>
          </p:cNvPr>
          <p:cNvSpPr/>
          <p:nvPr/>
        </p:nvSpPr>
        <p:spPr>
          <a:xfrm>
            <a:off x="157433" y="4942130"/>
            <a:ext cx="7380000" cy="252000"/>
          </a:xfrm>
          <a:prstGeom prst="rect">
            <a:avLst/>
          </a:prstGeom>
          <a:solidFill>
            <a:srgbClr val="FF0000"/>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④ 虐待や</a:t>
            </a:r>
            <a:r>
              <a:rPr lang="en-US" altLang="ja-JP"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DV</a:t>
            </a: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防止に向けた地域における取組みの防止</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 name="表 9">
            <a:extLst>
              <a:ext uri="{FF2B5EF4-FFF2-40B4-BE49-F238E27FC236}">
                <a16:creationId xmlns:a16="http://schemas.microsoft.com/office/drawing/2014/main" id="{1A8A7255-167B-46DB-B3E6-B9D3EFE94C78}"/>
              </a:ext>
            </a:extLst>
          </p:cNvPr>
          <p:cNvGraphicFramePr>
            <a:graphicFrameLocks noGrp="1"/>
          </p:cNvGraphicFramePr>
          <p:nvPr>
            <p:extLst>
              <p:ext uri="{D42A27DB-BD31-4B8C-83A1-F6EECF244321}">
                <p14:modId xmlns:p14="http://schemas.microsoft.com/office/powerpoint/2010/main" val="43687620"/>
              </p:ext>
            </p:extLst>
          </p:nvPr>
        </p:nvGraphicFramePr>
        <p:xfrm>
          <a:off x="330343" y="5299939"/>
          <a:ext cx="8568952" cy="1392437"/>
        </p:xfrm>
        <a:graphic>
          <a:graphicData uri="http://schemas.openxmlformats.org/drawingml/2006/table">
            <a:tbl>
              <a:tblPr firstRow="1" bandRow="1">
                <a:tableStyleId>{5940675A-B579-460E-94D1-54222C63F5DA}</a:tableStyleId>
              </a:tblPr>
              <a:tblGrid>
                <a:gridCol w="1276234">
                  <a:extLst>
                    <a:ext uri="{9D8B030D-6E8A-4147-A177-3AD203B41FA5}">
                      <a16:colId xmlns:a16="http://schemas.microsoft.com/office/drawing/2014/main" val="20000"/>
                    </a:ext>
                  </a:extLst>
                </a:gridCol>
                <a:gridCol w="7292718">
                  <a:extLst>
                    <a:ext uri="{9D8B030D-6E8A-4147-A177-3AD203B41FA5}">
                      <a16:colId xmlns:a16="http://schemas.microsoft.com/office/drawing/2014/main" val="20001"/>
                    </a:ext>
                  </a:extLst>
                </a:gridCol>
              </a:tblGrid>
              <a:tr h="614823">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CCCC"/>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被害者に身近な地域住民等が、虐待や</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防止のための正しい理解を持ち、「サイン」に早期に気</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づき適切な相談機関や支援等につなぐことが必要</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r h="777614">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今後の方向性</a:t>
                      </a:r>
                    </a:p>
                  </a:txBody>
                  <a:tcPr anchor="ctr">
                    <a:lnL w="1905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FFCCCC"/>
                    </a:solidFill>
                  </a:tcPr>
                </a:tc>
                <a:tc>
                  <a:txBody>
                    <a:bodyPr/>
                    <a:lstStyle/>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地域住民等を対象に、虐待や</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への理解促進や相談窓口の周知を図る。</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各相談機関や施設等の従事者、行政職員等への研修により、相談機能の強化を図る。</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重篤なケース等への対応及び対応困難事例への助言等を行う専門性を強化し、市町村を支援</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11" name="正方形/長方形 10">
            <a:extLst>
              <a:ext uri="{FF2B5EF4-FFF2-40B4-BE49-F238E27FC236}">
                <a16:creationId xmlns:a16="http://schemas.microsoft.com/office/drawing/2014/main" id="{FD4B7586-5C88-41AA-82F2-6F7398F9B906}"/>
              </a:ext>
            </a:extLst>
          </p:cNvPr>
          <p:cNvSpPr/>
          <p:nvPr/>
        </p:nvSpPr>
        <p:spPr>
          <a:xfrm>
            <a:off x="123946" y="38718"/>
            <a:ext cx="9058537" cy="360000"/>
          </a:xfrm>
          <a:prstGeom prst="rect">
            <a:avLst/>
          </a:prstGeom>
          <a:solidFill>
            <a:schemeClr val="tx1"/>
          </a:solidFill>
          <a:ln>
            <a:noFill/>
          </a:ln>
          <a:effectLst>
            <a:glow rad="76200">
              <a:schemeClr val="tx1">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具体的施策１　誰ひとり取り残さない重層的なセーフティネットの拡充</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円/楕円 6">
            <a:extLst>
              <a:ext uri="{FF2B5EF4-FFF2-40B4-BE49-F238E27FC236}">
                <a16:creationId xmlns:a16="http://schemas.microsoft.com/office/drawing/2014/main" id="{7AD82576-8127-4688-BFB9-EDDE2767465E}"/>
              </a:ext>
            </a:extLst>
          </p:cNvPr>
          <p:cNvSpPr/>
          <p:nvPr/>
        </p:nvSpPr>
        <p:spPr>
          <a:xfrm>
            <a:off x="8673410" y="6669100"/>
            <a:ext cx="441945" cy="487496"/>
          </a:xfrm>
          <a:prstGeom prst="ellipse">
            <a:avLst/>
          </a:prstGeom>
          <a:noFill/>
          <a:ln w="15875" cap="flat" cmpd="sng" algn="ctr">
            <a:noFill/>
            <a:prstDash val="solid"/>
          </a:ln>
          <a:effectLst/>
        </p:spPr>
        <p:txBody>
          <a:bodyPr anchor="ctr"/>
          <a:lstStyle/>
          <a:p>
            <a:pPr algn="ctr" defTabSz="850758">
              <a:defRPr/>
            </a:pPr>
            <a:r>
              <a:rPr kumimoji="0" lang="en-US" altLang="ja-JP" sz="1861" b="1" kern="0" dirty="0">
                <a:solidFill>
                  <a:prstClr val="black"/>
                </a:solidFill>
                <a:latin typeface="メイリオ" panose="020B0604030504040204" pitchFamily="50" charset="-128"/>
                <a:ea typeface="メイリオ" panose="020B0604030504040204" pitchFamily="50" charset="-128"/>
              </a:rPr>
              <a:t>7</a:t>
            </a:r>
            <a:endParaRPr kumimoji="0" lang="ja-JP" altLang="en-US" sz="1861" b="1" kern="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563866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224578" y="644459"/>
            <a:ext cx="8718373" cy="6147248"/>
          </a:xfrm>
          <a:prstGeom prst="rect">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ja-JP" altLang="en-US"/>
          </a:p>
        </p:txBody>
      </p:sp>
      <p:sp>
        <p:nvSpPr>
          <p:cNvPr id="20" name="正方形/長方形 19"/>
          <p:cNvSpPr/>
          <p:nvPr/>
        </p:nvSpPr>
        <p:spPr>
          <a:xfrm>
            <a:off x="101718" y="521428"/>
            <a:ext cx="7380000" cy="252000"/>
          </a:xfrm>
          <a:prstGeom prst="rect">
            <a:avLst/>
          </a:prstGeom>
          <a:solidFill>
            <a:srgbClr val="FF0000"/>
          </a:solidFill>
          <a:ln>
            <a:noFill/>
          </a:ln>
          <a:effectLst>
            <a:outerShdw blurRad="101600" dist="38100" dir="2700000" algn="tl" rotWithShape="0">
              <a:prstClr val="black">
                <a:alpha val="40000"/>
              </a:prstClr>
            </a:outerShdw>
          </a:effectLst>
          <a:scene3d>
            <a:camera prst="orthographicFront">
              <a:rot lat="0" lon="0" rev="0"/>
            </a:camera>
            <a:lightRig rig="balanced" dir="t">
              <a:rot lat="0" lon="0" rev="8700000"/>
            </a:lightRig>
          </a:scene3d>
          <a:sp3d>
            <a:bevelT w="190500" h="38100"/>
          </a:sp3d>
        </p:spPr>
        <p:style>
          <a:lnRef idx="1">
            <a:schemeClr val="accent5"/>
          </a:lnRef>
          <a:fillRef idx="2">
            <a:schemeClr val="accent5"/>
          </a:fillRef>
          <a:effectRef idx="1">
            <a:schemeClr val="accent5"/>
          </a:effectRef>
          <a:fontRef idx="minor">
            <a:schemeClr val="dk1"/>
          </a:fontRef>
        </p:style>
        <p:txBody>
          <a:bodyPr anchor="ctr"/>
          <a:lstStyle/>
          <a:p>
            <a:pPr>
              <a:lnSpc>
                <a:spcPts val="2200"/>
              </a:lnSpc>
              <a:defRPr/>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④ 様々な課題への対応</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4" name="表 23"/>
          <p:cNvGraphicFramePr>
            <a:graphicFrameLocks noGrp="1"/>
          </p:cNvGraphicFramePr>
          <p:nvPr>
            <p:extLst>
              <p:ext uri="{D42A27DB-BD31-4B8C-83A1-F6EECF244321}">
                <p14:modId xmlns:p14="http://schemas.microsoft.com/office/powerpoint/2010/main" val="1541304746"/>
              </p:ext>
            </p:extLst>
          </p:nvPr>
        </p:nvGraphicFramePr>
        <p:xfrm>
          <a:off x="367019" y="1162685"/>
          <a:ext cx="8433490" cy="5368986"/>
        </p:xfrm>
        <a:graphic>
          <a:graphicData uri="http://schemas.openxmlformats.org/drawingml/2006/table">
            <a:tbl>
              <a:tblPr firstRow="1" bandRow="1">
                <a:tableStyleId>{5940675A-B579-460E-94D1-54222C63F5DA}</a:tableStyleId>
              </a:tblPr>
              <a:tblGrid>
                <a:gridCol w="1368165">
                  <a:extLst>
                    <a:ext uri="{9D8B030D-6E8A-4147-A177-3AD203B41FA5}">
                      <a16:colId xmlns:a16="http://schemas.microsoft.com/office/drawing/2014/main" val="20000"/>
                    </a:ext>
                  </a:extLst>
                </a:gridCol>
                <a:gridCol w="7065325">
                  <a:extLst>
                    <a:ext uri="{9D8B030D-6E8A-4147-A177-3AD203B41FA5}">
                      <a16:colId xmlns:a16="http://schemas.microsoft.com/office/drawing/2014/main" val="20001"/>
                    </a:ext>
                  </a:extLst>
                </a:gridCol>
              </a:tblGrid>
              <a:tr h="5368986">
                <a:tc>
                  <a:txBody>
                    <a:bodyPr/>
                    <a:lstStyle/>
                    <a:p>
                      <a:pPr algn="ctr">
                        <a:lnSpc>
                          <a:spcPts val="2000"/>
                        </a:lnSpc>
                      </a:pPr>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現状と課題</a:t>
                      </a: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solidFill>
                      <a:srgbClr val="FFCCCC"/>
                    </a:solidFill>
                  </a:tcPr>
                </a:tc>
                <a:tc>
                  <a:txBody>
                    <a:bodyPr/>
                    <a:lstStyle/>
                    <a:p>
                      <a:pPr>
                        <a:lnSpc>
                          <a:spcPts val="1600"/>
                        </a:lnSpc>
                      </a:pP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近年、ひきこもりが長期化した結果、「</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8050</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問題」が社会問題となっている。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就職氷河期世代活躍支援プランの策定により、</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「市町村プラットフォーム」の形成に取り組むこと</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となった。</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ヤングケアラー</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本人や家族に自覚がない場合もあり、顕在化しづらいことから、社会的認知度の向上を図る</a:t>
                      </a:r>
                      <a:r>
                        <a:rPr kumimoji="1" lang="ja-JP" altLang="ja-JP" sz="1400" kern="1200" dirty="0">
                          <a:solidFill>
                            <a:schemeClr val="tx1"/>
                          </a:solidFill>
                          <a:effectLst/>
                          <a:latin typeface="Meiryo UI" panose="020B0604030504040204" pitchFamily="50" charset="-128"/>
                          <a:ea typeface="Meiryo UI" panose="020B0604030504040204" pitchFamily="50" charset="-128"/>
                          <a:cs typeface="+mn-cs"/>
                        </a:rPr>
                        <a:t>と</a:t>
                      </a:r>
                      <a:r>
                        <a:rPr kumimoji="1" lang="ja-JP" altLang="en-US" sz="1400" kern="1200" dirty="0">
                          <a:solidFill>
                            <a:schemeClr val="tx1"/>
                          </a:solidFill>
                          <a:effectLst/>
                          <a:latin typeface="Meiryo UI" panose="020B0604030504040204" pitchFamily="50" charset="-128"/>
                          <a:ea typeface="Meiryo UI" panose="020B0604030504040204" pitchFamily="50" charset="-128"/>
                          <a:cs typeface="+mn-cs"/>
                        </a:rPr>
                        <a:t>と　　</a:t>
                      </a:r>
                      <a:endParaRPr kumimoji="1" lang="en-US" altLang="ja-JP" sz="1400" kern="1200" dirty="0">
                        <a:solidFill>
                          <a:schemeClr val="tx1"/>
                        </a:solidFill>
                        <a:effectLst/>
                        <a:latin typeface="Meiryo UI" panose="020B0604030504040204" pitchFamily="50" charset="-128"/>
                        <a:ea typeface="Meiryo UI" panose="020B0604030504040204" pitchFamily="50" charset="-128"/>
                        <a:cs typeface="+mn-cs"/>
                      </a:endParaRPr>
                    </a:p>
                    <a:p>
                      <a:pPr>
                        <a:lnSpc>
                          <a:spcPts val="1600"/>
                        </a:lnSpc>
                      </a:pPr>
                      <a:r>
                        <a:rPr kumimoji="1" lang="ja-JP" altLang="en-US" sz="1400" kern="1200" dirty="0">
                          <a:solidFill>
                            <a:schemeClr val="tx1"/>
                          </a:solidFill>
                          <a:effectLst/>
                          <a:latin typeface="Meiryo UI" panose="020B0604030504040204" pitchFamily="50" charset="-128"/>
                          <a:ea typeface="Meiryo UI" panose="020B0604030504040204" pitchFamily="50" charset="-128"/>
                          <a:cs typeface="+mn-cs"/>
                        </a:rPr>
                        <a:t>　　</a:t>
                      </a:r>
                      <a:r>
                        <a:rPr kumimoji="1" lang="ja-JP" altLang="ja-JP" sz="1400" kern="1200" dirty="0">
                          <a:solidFill>
                            <a:schemeClr val="tx1"/>
                          </a:solidFill>
                          <a:effectLst/>
                          <a:latin typeface="Meiryo UI" panose="020B0604030504040204" pitchFamily="50" charset="-128"/>
                          <a:ea typeface="Meiryo UI" panose="020B0604030504040204" pitchFamily="50" charset="-128"/>
                          <a:cs typeface="+mn-cs"/>
                        </a:rPr>
                        <a:t>もに、関係者が連携して早期発見・把握し</a:t>
                      </a:r>
                      <a:r>
                        <a:rPr kumimoji="1" lang="ja-JP" altLang="en-US" sz="1400" kern="1200" dirty="0">
                          <a:solidFill>
                            <a:schemeClr val="tx1"/>
                          </a:solidFill>
                          <a:effectLst/>
                          <a:latin typeface="Meiryo UI" panose="020B0604030504040204" pitchFamily="50" charset="-128"/>
                          <a:ea typeface="Meiryo UI" panose="020B0604030504040204" pitchFamily="50" charset="-128"/>
                          <a:cs typeface="+mn-cs"/>
                        </a:rPr>
                        <a:t>、</a:t>
                      </a:r>
                      <a:r>
                        <a:rPr kumimoji="1" lang="ja-JP" altLang="ja-JP" sz="1400" kern="1200" dirty="0">
                          <a:solidFill>
                            <a:schemeClr val="tx1"/>
                          </a:solidFill>
                          <a:effectLst/>
                          <a:latin typeface="Meiryo UI" panose="020B0604030504040204" pitchFamily="50" charset="-128"/>
                          <a:ea typeface="Meiryo UI" panose="020B0604030504040204" pitchFamily="50" charset="-128"/>
                          <a:cs typeface="+mn-cs"/>
                        </a:rPr>
                        <a:t>必要な支援につなげ</a:t>
                      </a:r>
                      <a:r>
                        <a:rPr kumimoji="1" lang="ja-JP" altLang="en-US" sz="1400" kern="1200" dirty="0">
                          <a:solidFill>
                            <a:schemeClr val="tx1"/>
                          </a:solidFill>
                          <a:effectLst/>
                          <a:latin typeface="Meiryo UI" panose="020B0604030504040204" pitchFamily="50" charset="-128"/>
                          <a:ea typeface="Meiryo UI" panose="020B0604030504040204" pitchFamily="50" charset="-128"/>
                          <a:cs typeface="+mn-cs"/>
                        </a:rPr>
                        <a:t>ていく</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ことが必要</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自殺</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自殺の背景には、様々な社会的要因が複雑に関係しており、社会経済情勢の変化等に応じて </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支援を行えるよう市町村など関係機関と連携し、自殺リスクの低下に取り組む必要がある。</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依存症</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病気に対する理解不足や相談支援機関の支援スキルや相互連携体制と治療を担う医療機関</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不足している。</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困難女性</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女性が抱える問題が多様化、複雑化している中、その背景、心身の状況等に応じた適切な</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支援につながるよう婦人相談員の配置や女性相談センターの認知度向上が求められている。</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社会経済情勢の変化による在住外国人の新たな課題や多様なニーズに対応できるよう、専門</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相談の拡充や相談対応の質的強化を図ることが必要</a:t>
                      </a:r>
                      <a:endPar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孤独・孤立対策</a:t>
                      </a:r>
                      <a:r>
                        <a:rPr kumimoji="1" lang="en-US" altLang="ja-JP" sz="14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社会環境の変化や人と人とのつながりの希薄化により、孤独・孤立の問題が顕在化しており、</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社会全体で対応していくことが必要</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府においても、孤独・孤立対策を進める必要があるとの認識のもと、</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庁内推進体制（関係課長</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会議）及び大阪府孤独・孤立対策公民連携プラットフォームの設置などに取り組み、令和</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3</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月に「大阪府孤独・孤立対策推進指針」を策定した。</a:t>
                      </a: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10000"/>
                  </a:ext>
                </a:extLst>
              </a:tr>
            </a:tbl>
          </a:graphicData>
        </a:graphic>
      </p:graphicFrame>
      <p:sp>
        <p:nvSpPr>
          <p:cNvPr id="2" name="テキスト ボックス 1"/>
          <p:cNvSpPr txBox="1"/>
          <p:nvPr/>
        </p:nvSpPr>
        <p:spPr>
          <a:xfrm>
            <a:off x="256807" y="811199"/>
            <a:ext cx="7912326" cy="307777"/>
          </a:xfrm>
          <a:prstGeom prst="rect">
            <a:avLst/>
          </a:prstGeom>
          <a:noFill/>
        </p:spPr>
        <p:txBody>
          <a:bodyPr wrap="square" rtlCol="0">
            <a:spAutoFit/>
          </a:bodyPr>
          <a:lstStyle/>
          <a:p>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ひきこもり支援、ヤングケアラー支援、自殺対策、感染症対策、困難女性支援、孤独孤立対策</a:t>
            </a:r>
            <a:r>
              <a:rPr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3265485E-2F40-4E70-B11E-A9EF9DE767A5}"/>
              </a:ext>
            </a:extLst>
          </p:cNvPr>
          <p:cNvSpPr/>
          <p:nvPr/>
        </p:nvSpPr>
        <p:spPr>
          <a:xfrm>
            <a:off x="123946" y="38718"/>
            <a:ext cx="9058537" cy="360000"/>
          </a:xfrm>
          <a:prstGeom prst="rect">
            <a:avLst/>
          </a:prstGeom>
          <a:solidFill>
            <a:schemeClr val="tx1"/>
          </a:solidFill>
          <a:ln>
            <a:noFill/>
          </a:ln>
          <a:effectLst>
            <a:glow rad="76200">
              <a:schemeClr val="tx1">
                <a:alpha val="40000"/>
              </a:schemeClr>
            </a:glow>
            <a:outerShdw blurRad="40000" dist="23000" dir="5400000" rotWithShape="0">
              <a:srgbClr val="000000">
                <a:alpha val="35000"/>
              </a:srgbClr>
            </a:outerShdw>
          </a:effectLst>
        </p:spPr>
        <p:style>
          <a:lnRef idx="1">
            <a:schemeClr val="accent6"/>
          </a:lnRef>
          <a:fillRef idx="3">
            <a:schemeClr val="accent6"/>
          </a:fillRef>
          <a:effectRef idx="2">
            <a:schemeClr val="accent6"/>
          </a:effectRef>
          <a:fontRef idx="minor">
            <a:schemeClr val="lt1"/>
          </a:fontRef>
        </p:style>
        <p:txBody>
          <a:bodyPr lIns="91422" tIns="45711" rIns="91422" bIns="45711" rtlCol="0" anchor="ctr"/>
          <a:lstStyle/>
          <a:p>
            <a:pPr algn="ct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具体的施策１　誰ひとり取り残さない重層的なセーフティネットの拡充</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円/楕円 6">
            <a:extLst>
              <a:ext uri="{FF2B5EF4-FFF2-40B4-BE49-F238E27FC236}">
                <a16:creationId xmlns:a16="http://schemas.microsoft.com/office/drawing/2014/main" id="{F84AE29C-E2BD-4037-B3C9-FDE7D49D5F98}"/>
              </a:ext>
            </a:extLst>
          </p:cNvPr>
          <p:cNvSpPr/>
          <p:nvPr/>
        </p:nvSpPr>
        <p:spPr>
          <a:xfrm>
            <a:off x="8673410" y="6669100"/>
            <a:ext cx="441945" cy="487496"/>
          </a:xfrm>
          <a:prstGeom prst="ellipse">
            <a:avLst/>
          </a:prstGeom>
          <a:noFill/>
          <a:ln w="15875" cap="flat" cmpd="sng" algn="ctr">
            <a:noFill/>
            <a:prstDash val="solid"/>
          </a:ln>
          <a:effectLst/>
        </p:spPr>
        <p:txBody>
          <a:bodyPr anchor="ctr"/>
          <a:lstStyle/>
          <a:p>
            <a:pPr algn="ctr" defTabSz="850758">
              <a:defRPr/>
            </a:pPr>
            <a:r>
              <a:rPr kumimoji="0" lang="en-US" altLang="ja-JP" sz="1861" b="1" kern="0" dirty="0">
                <a:solidFill>
                  <a:prstClr val="black"/>
                </a:solidFill>
                <a:latin typeface="メイリオ" panose="020B0604030504040204" pitchFamily="50" charset="-128"/>
                <a:ea typeface="メイリオ" panose="020B0604030504040204" pitchFamily="50" charset="-128"/>
              </a:rPr>
              <a:t>8</a:t>
            </a:r>
            <a:endParaRPr kumimoji="0" lang="ja-JP" altLang="en-US" sz="1861" b="1" kern="0" dirty="0">
              <a:solidFill>
                <a:prstClr val="black"/>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96174404"/>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縞模様">
  <a:themeElements>
    <a:clrScheme name="縞模様">
      <a:dk1>
        <a:srgbClr val="2C2C2C"/>
      </a:dk1>
      <a:lt1>
        <a:srgbClr val="FFFFFF"/>
      </a:lt1>
      <a:dk2>
        <a:srgbClr val="F56617"/>
      </a:dk2>
      <a:lt2>
        <a:srgbClr val="DDDDDD"/>
      </a:lt2>
      <a:accent1>
        <a:srgbClr val="FFC000"/>
      </a:accent1>
      <a:accent2>
        <a:srgbClr val="BD582C"/>
      </a:accent2>
      <a:accent3>
        <a:srgbClr val="865640"/>
      </a:accent3>
      <a:accent4>
        <a:srgbClr val="9B8357"/>
      </a:accent4>
      <a:accent5>
        <a:srgbClr val="C2BC80"/>
      </a:accent5>
      <a:accent6>
        <a:srgbClr val="94A080"/>
      </a:accent6>
      <a:hlink>
        <a:srgbClr val="FF9933"/>
      </a:hlink>
      <a:folHlink>
        <a:srgbClr val="6C606A"/>
      </a:folHlink>
    </a:clrScheme>
    <a:fontScheme name="縞模様">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縞模様">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36FE910C12C38F4BBC0B41FAEEFCDD44" ma:contentTypeVersion="0" ma:contentTypeDescription="新しいドキュメントを作成します。" ma:contentTypeScope="" ma:versionID="2d1ccb1bdc583efaca7a42bb2ed81775">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E5DE7B8-7741-4CA8-B9F2-C41FB0DAE2AB}">
  <ds:schemaRefs>
    <ds:schemaRef ds:uri="http://schemas.microsoft.com/sharepoint/v3/contenttype/forms"/>
  </ds:schemaRefs>
</ds:datastoreItem>
</file>

<file path=customXml/itemProps2.xml><?xml version="1.0" encoding="utf-8"?>
<ds:datastoreItem xmlns:ds="http://schemas.openxmlformats.org/officeDocument/2006/customXml" ds:itemID="{9E0E178F-2DF1-46BF-8F5A-CB70D361D9AE}">
  <ds:schemaRefs>
    <ds:schemaRef ds:uri="http://schemas.microsoft.com/office/2006/documentManagement/types"/>
    <ds:schemaRef ds:uri="http://purl.org/dc/dcmitype/"/>
    <ds:schemaRef ds:uri="http://schemas.microsoft.com/office/infopath/2007/PartnerControls"/>
    <ds:schemaRef ds:uri="http://purl.org/dc/elements/1.1/"/>
    <ds:schemaRef ds:uri="http://schemas.openxmlformats.org/package/2006/metadata/core-properties"/>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4E6738AD-D1EC-490A-9D8D-B32049C468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縞模様</Template>
  <TotalTime>12527</TotalTime>
  <Words>6723</Words>
  <Application>Microsoft Office PowerPoint</Application>
  <PresentationFormat>ユーザー設定</PresentationFormat>
  <Paragraphs>517</Paragraphs>
  <Slides>20</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20</vt:i4>
      </vt:variant>
    </vt:vector>
  </HeadingPairs>
  <TitlesOfParts>
    <vt:vector size="30" baseType="lpstr">
      <vt:lpstr>Meiryo UI</vt:lpstr>
      <vt:lpstr>メイリオ</vt:lpstr>
      <vt:lpstr>Arial</vt:lpstr>
      <vt:lpstr>Calibri</vt:lpstr>
      <vt:lpstr>Century</vt:lpstr>
      <vt:lpstr>Corbel</vt:lpstr>
      <vt:lpstr>Rockwell</vt:lpstr>
      <vt:lpstr>Wingdings</vt:lpstr>
      <vt:lpstr>Office ​​テーマ</vt:lpstr>
      <vt:lpstr>縞模様</vt:lpstr>
      <vt:lpstr>第５期大阪府地域福祉支援計画 （素案）について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障がい福祉の動向と大阪府の施策について 障がい者計画</dc:title>
  <dc:creator>内堀　理紗</dc:creator>
  <cp:lastModifiedBy>吉田　夏子</cp:lastModifiedBy>
  <cp:revision>819</cp:revision>
  <cp:lastPrinted>2023-12-26T04:42:37Z</cp:lastPrinted>
  <dcterms:created xsi:type="dcterms:W3CDTF">2018-01-15T11:11:47Z</dcterms:created>
  <dcterms:modified xsi:type="dcterms:W3CDTF">2023-12-26T04:55:52Z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0x01010036FE910C12C38F4BBC0B41FAEEFCDD44</vt:lpwstr>
  </property>
</Properties>
</file>