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9"/>
  </p:notesMasterIdLst>
  <p:sldIdLst>
    <p:sldId id="265" r:id="rId2"/>
    <p:sldId id="264" r:id="rId3"/>
    <p:sldId id="259" r:id="rId4"/>
    <p:sldId id="257" r:id="rId5"/>
    <p:sldId id="260" r:id="rId6"/>
    <p:sldId id="258" r:id="rId7"/>
    <p:sldId id="274"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0000"/>
    <a:srgbClr val="D7AFFF"/>
    <a:srgbClr val="E6CDFF"/>
    <a:srgbClr val="DEEF79"/>
    <a:srgbClr val="CCFF99"/>
    <a:srgbClr val="C7E583"/>
    <a:srgbClr val="ACFD6F"/>
    <a:srgbClr val="B6FF6D"/>
    <a:srgbClr val="E7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86" d="100"/>
          <a:sy n="86" d="100"/>
        </p:scale>
        <p:origin x="8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923BD7FE-FBA7-42F2-A9B2-8DCEA95FAA78}" type="datetimeFigureOut">
              <a:rPr kumimoji="1" lang="ja-JP" altLang="en-US" smtClean="0"/>
              <a:t>2023/8/29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284FA96-BAE9-4D28-834E-E215642E6FEA}" type="slidenum">
              <a:rPr kumimoji="1" lang="ja-JP" altLang="en-US" smtClean="0"/>
              <a:t>‹#›</a:t>
            </a:fld>
            <a:endParaRPr kumimoji="1" lang="ja-JP" altLang="en-US"/>
          </a:p>
        </p:txBody>
      </p:sp>
    </p:spTree>
    <p:extLst>
      <p:ext uri="{BB962C8B-B14F-4D97-AF65-F5344CB8AC3E}">
        <p14:creationId xmlns:p14="http://schemas.microsoft.com/office/powerpoint/2010/main" val="2063643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A3979FD-0438-4E8D-817F-04E39A9BBEF9}"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991350" y="6496051"/>
            <a:ext cx="2057400" cy="365125"/>
          </a:xfrm>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4151894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5B20FD-C4AF-4962-96FE-A542A4043E4E}"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118378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53D5A0-C75F-4B94-9441-5CF11BD33EC5}"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151626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964C64-1C5E-499A-B63A-652C3375D937}"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1466768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96B06-F214-41FE-AAE3-B3A9D8969C2B}" type="datetime1">
              <a:rPr kumimoji="1" lang="ja-JP" altLang="en-US" smtClean="0"/>
              <a:t>2023/8/29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2141847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AE297CD-8DFB-4B34-886B-B47A65B8F258}" type="datetime1">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3900661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5CA22F4-822F-4320-A5FB-A1AA166D17FC}" type="datetime1">
              <a:rPr kumimoji="1" lang="ja-JP" altLang="en-US" smtClean="0"/>
              <a:t>2023/8/29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273437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45A58FA-1F4A-424F-8BAD-152791DEE41D}" type="datetime1">
              <a:rPr kumimoji="1" lang="ja-JP" altLang="en-US" smtClean="0"/>
              <a:t>2023/8/29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2884727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CB9B0-FF61-43EC-A151-F6559E7E20D5}" type="datetime1">
              <a:rPr kumimoji="1" lang="ja-JP" altLang="en-US" smtClean="0"/>
              <a:t>2023/8/29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297709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595057-27DA-44ED-8ABE-0341DAB3CC74}" type="datetime1">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2177513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544137-B5AF-490A-A5D0-B2D0FC948C46}" type="datetime1">
              <a:rPr kumimoji="1" lang="ja-JP" altLang="en-US" smtClean="0"/>
              <a:t>2023/8/29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3951666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0F298-19A7-4840-A070-CBE2E2BAD70A}" type="datetime1">
              <a:rPr kumimoji="1" lang="ja-JP" altLang="en-US" smtClean="0"/>
              <a:t>2023/8/29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62AE4-F010-47EE-8F3E-40F74E339448}" type="slidenum">
              <a:rPr kumimoji="1" lang="ja-JP" altLang="en-US" smtClean="0"/>
              <a:t>‹#›</a:t>
            </a:fld>
            <a:endParaRPr kumimoji="1" lang="ja-JP" altLang="en-US"/>
          </a:p>
        </p:txBody>
      </p:sp>
    </p:spTree>
    <p:extLst>
      <p:ext uri="{BB962C8B-B14F-4D97-AF65-F5344CB8AC3E}">
        <p14:creationId xmlns:p14="http://schemas.microsoft.com/office/powerpoint/2010/main" val="1098095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3637" y="2443819"/>
            <a:ext cx="8152327" cy="1754326"/>
          </a:xfrm>
          <a:prstGeom prst="rect">
            <a:avLst/>
          </a:prstGeom>
          <a:noFill/>
        </p:spPr>
        <p:txBody>
          <a:bodyPr wrap="square" rtlCol="0">
            <a:spAutoFit/>
          </a:bodyPr>
          <a:lstStyle/>
          <a:p>
            <a:pPr algn="ctr"/>
            <a:r>
              <a:rPr kumimoji="1" lang="ja-JP" altLang="en-US" sz="3600" dirty="0">
                <a:latin typeface="メイリオ" panose="020B0604030504040204" pitchFamily="50" charset="-128"/>
                <a:ea typeface="メイリオ" panose="020B0604030504040204" pitchFamily="50" charset="-128"/>
              </a:rPr>
              <a:t>大阪府高齢者計画２０２４</a:t>
            </a:r>
            <a:endParaRPr kumimoji="1" lang="en-US" altLang="ja-JP" sz="3600" dirty="0">
              <a:latin typeface="メイリオ" panose="020B0604030504040204" pitchFamily="50" charset="-128"/>
              <a:ea typeface="メイリオ" panose="020B0604030504040204" pitchFamily="50" charset="-128"/>
            </a:endParaRPr>
          </a:p>
          <a:p>
            <a:pPr algn="ctr"/>
            <a:r>
              <a:rPr kumimoji="1" lang="ja-JP" altLang="en-US" sz="3600" dirty="0">
                <a:latin typeface="メイリオ" panose="020B0604030504040204" pitchFamily="50" charset="-128"/>
                <a:ea typeface="メイリオ" panose="020B0604030504040204" pitchFamily="50" charset="-128"/>
              </a:rPr>
              <a:t>骨子案について</a:t>
            </a:r>
            <a:endParaRPr kumimoji="1" lang="en-US" altLang="ja-JP" sz="3600" dirty="0">
              <a:latin typeface="メイリオ" panose="020B0604030504040204" pitchFamily="50" charset="-128"/>
              <a:ea typeface="メイリオ" panose="020B0604030504040204" pitchFamily="50" charset="-128"/>
            </a:endParaRPr>
          </a:p>
          <a:p>
            <a:pPr algn="ct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2400" dirty="0">
                <a:latin typeface="メイリオ" panose="020B0604030504040204" pitchFamily="50" charset="-128"/>
                <a:ea typeface="メイリオ" panose="020B0604030504040204" pitchFamily="50" charset="-128"/>
              </a:rPr>
              <a:t>＜計画期間：</a:t>
            </a:r>
            <a:r>
              <a:rPr kumimoji="1" lang="en-US" altLang="ja-JP" sz="2400" dirty="0">
                <a:latin typeface="メイリオ" panose="020B0604030504040204" pitchFamily="50" charset="-128"/>
                <a:ea typeface="メイリオ" panose="020B0604030504040204" pitchFamily="50" charset="-128"/>
              </a:rPr>
              <a:t>2024(</a:t>
            </a:r>
            <a:r>
              <a:rPr kumimoji="1" lang="ja-JP" altLang="en-US" sz="2400" dirty="0">
                <a:latin typeface="メイリオ" panose="020B0604030504040204" pitchFamily="50" charset="-128"/>
                <a:ea typeface="メイリオ" panose="020B0604030504040204" pitchFamily="50" charset="-128"/>
              </a:rPr>
              <a:t>令和</a:t>
            </a:r>
            <a:r>
              <a:rPr kumimoji="1" lang="en-US" altLang="ja-JP" sz="2400" dirty="0">
                <a:latin typeface="メイリオ" panose="020B0604030504040204" pitchFamily="50" charset="-128"/>
                <a:ea typeface="メイリオ" panose="020B0604030504040204" pitchFamily="50" charset="-128"/>
              </a:rPr>
              <a:t>6)</a:t>
            </a:r>
            <a:r>
              <a:rPr kumimoji="1" lang="ja-JP" altLang="en-US" sz="2400" dirty="0">
                <a:latin typeface="メイリオ" panose="020B0604030504040204" pitchFamily="50" charset="-128"/>
                <a:ea typeface="メイリオ" panose="020B0604030504040204" pitchFamily="50" charset="-128"/>
              </a:rPr>
              <a:t>年度～</a:t>
            </a:r>
            <a:r>
              <a:rPr kumimoji="1" lang="en-US" altLang="ja-JP" sz="2400" dirty="0">
                <a:latin typeface="メイリオ" panose="020B0604030504040204" pitchFamily="50" charset="-128"/>
                <a:ea typeface="メイリオ" panose="020B0604030504040204" pitchFamily="50" charset="-128"/>
              </a:rPr>
              <a:t>2026(</a:t>
            </a:r>
            <a:r>
              <a:rPr kumimoji="1" lang="ja-JP" altLang="en-US" sz="2400" dirty="0">
                <a:latin typeface="メイリオ" panose="020B0604030504040204" pitchFamily="50" charset="-128"/>
                <a:ea typeface="メイリオ" panose="020B0604030504040204" pitchFamily="50" charset="-128"/>
              </a:rPr>
              <a:t>令和８</a:t>
            </a:r>
            <a:r>
              <a:rPr kumimoji="1" lang="en-US" altLang="ja-JP" sz="2400" dirty="0">
                <a:latin typeface="メイリオ" panose="020B0604030504040204" pitchFamily="50" charset="-128"/>
                <a:ea typeface="メイリオ" panose="020B0604030504040204" pitchFamily="50" charset="-128"/>
              </a:rPr>
              <a:t>)</a:t>
            </a:r>
            <a:r>
              <a:rPr kumimoji="1" lang="ja-JP" altLang="en-US" sz="2400" dirty="0">
                <a:latin typeface="メイリオ" panose="020B0604030504040204" pitchFamily="50" charset="-128"/>
                <a:ea typeface="メイリオ" panose="020B0604030504040204" pitchFamily="50" charset="-128"/>
              </a:rPr>
              <a:t>年度＞</a:t>
            </a:r>
            <a:endParaRPr kumimoji="1" lang="ja-JP" altLang="en-US" sz="36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7126246" y="546818"/>
            <a:ext cx="1648495" cy="369332"/>
          </a:xfrm>
          <a:prstGeom prst="rect">
            <a:avLst/>
          </a:prstGeom>
          <a:noFill/>
          <a:ln>
            <a:solidFill>
              <a:schemeClr val="tx1"/>
            </a:solidFill>
          </a:ln>
        </p:spPr>
        <p:txBody>
          <a:bodyPr wrap="square" rtlCol="0">
            <a:spAutoFit/>
          </a:bodyPr>
          <a:lstStyle/>
          <a:p>
            <a:pPr algn="ctr"/>
            <a:r>
              <a:rPr kumimoji="1" lang="ja-JP" altLang="en-US" b="1" dirty="0" smtClean="0"/>
              <a:t>資料４</a:t>
            </a:r>
            <a:endParaRPr kumimoji="1" lang="ja-JP" altLang="en-US" b="1" dirty="0"/>
          </a:p>
        </p:txBody>
      </p:sp>
    </p:spTree>
    <p:extLst>
      <p:ext uri="{BB962C8B-B14F-4D97-AF65-F5344CB8AC3E}">
        <p14:creationId xmlns:p14="http://schemas.microsoft.com/office/powerpoint/2010/main" val="2841331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2"/>
          </p:nvPr>
        </p:nvSpPr>
        <p:spPr/>
        <p:txBody>
          <a:bodyPr/>
          <a:lstStyle/>
          <a:p>
            <a:fld id="{4CE62AE4-F010-47EE-8F3E-40F74E339448}" type="slidenum">
              <a:rPr kumimoji="1" lang="ja-JP" altLang="en-US" smtClean="0"/>
              <a:t>1</a:t>
            </a:fld>
            <a:endParaRPr kumimoji="1" lang="ja-JP" altLang="en-US" dirty="0"/>
          </a:p>
        </p:txBody>
      </p:sp>
      <p:sp>
        <p:nvSpPr>
          <p:cNvPr id="3" name="正方形/長方形 2">
            <a:extLst>
              <a:ext uri="{FF2B5EF4-FFF2-40B4-BE49-F238E27FC236}">
                <a16:creationId xmlns:a16="http://schemas.microsoft.com/office/drawing/2014/main" id="{7C970A4A-1822-469B-A216-9DBA1649184F}"/>
              </a:ext>
            </a:extLst>
          </p:cNvPr>
          <p:cNvSpPr/>
          <p:nvPr/>
        </p:nvSpPr>
        <p:spPr>
          <a:xfrm>
            <a:off x="283050" y="598613"/>
            <a:ext cx="8715808" cy="279228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rPr>
              <a:t>○大阪府は、独居高齢者世帯率が高く、要介護認定率や、第一号被保険者１人あたりの給付費も</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高いのが特徴</a:t>
            </a:r>
            <a:r>
              <a:rPr kumimoji="1"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高齢化の進展に伴い、</a:t>
            </a:r>
            <a:r>
              <a:rPr kumimoji="1" lang="ja-JP" altLang="en-US" sz="1600" dirty="0" smtClean="0">
                <a:solidFill>
                  <a:schemeClr val="tx1"/>
                </a:solidFill>
                <a:latin typeface="Meiryo UI" panose="020B0604030504040204" pitchFamily="50" charset="-128"/>
                <a:ea typeface="Meiryo UI" panose="020B0604030504040204" pitchFamily="50" charset="-128"/>
              </a:rPr>
              <a:t>今後</a:t>
            </a:r>
            <a:r>
              <a:rPr kumimoji="1" lang="ja-JP" altLang="en-US" sz="1600" dirty="0">
                <a:solidFill>
                  <a:schemeClr val="tx1"/>
                </a:solidFill>
                <a:latin typeface="Meiryo UI" panose="020B0604030504040204" pitchFamily="50" charset="-128"/>
                <a:ea typeface="Meiryo UI" panose="020B0604030504040204" pitchFamily="50" charset="-128"/>
              </a:rPr>
              <a:t>も</a:t>
            </a:r>
            <a:r>
              <a:rPr kumimoji="1" lang="ja-JP" altLang="en-US" sz="1600" dirty="0" smtClean="0">
                <a:solidFill>
                  <a:schemeClr val="tx1"/>
                </a:solidFill>
                <a:latin typeface="Meiryo UI" panose="020B0604030504040204" pitchFamily="50" charset="-128"/>
                <a:ea typeface="Meiryo UI" panose="020B0604030504040204" pitchFamily="50" charset="-128"/>
              </a:rPr>
              <a:t>、高齢者世帯、独居世帯の割合、</a:t>
            </a:r>
            <a:r>
              <a:rPr kumimoji="1" lang="ja-JP" altLang="en-US" sz="1600" dirty="0">
                <a:solidFill>
                  <a:schemeClr val="tx1"/>
                </a:solidFill>
                <a:latin typeface="Meiryo UI" panose="020B0604030504040204" pitchFamily="50" charset="-128"/>
                <a:ea typeface="Meiryo UI" panose="020B0604030504040204" pitchFamily="50" charset="-128"/>
              </a:rPr>
              <a:t>要介護・要支援</a:t>
            </a:r>
            <a:r>
              <a:rPr kumimoji="1" lang="ja-JP" altLang="en-US" sz="1600" dirty="0" smtClean="0">
                <a:solidFill>
                  <a:schemeClr val="tx1"/>
                </a:solidFill>
                <a:latin typeface="Meiryo UI" panose="020B0604030504040204" pitchFamily="50" charset="-128"/>
                <a:ea typeface="Meiryo UI" panose="020B0604030504040204" pitchFamily="50" charset="-128"/>
              </a:rPr>
              <a:t>認定者、</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認知症</a:t>
            </a:r>
            <a:r>
              <a:rPr kumimoji="1" lang="ja-JP" altLang="en-US" sz="1600" dirty="0">
                <a:solidFill>
                  <a:schemeClr val="tx1"/>
                </a:solidFill>
                <a:latin typeface="Meiryo UI" panose="020B0604030504040204" pitchFamily="50" charset="-128"/>
                <a:ea typeface="Meiryo UI" panose="020B0604030504040204" pitchFamily="50" charset="-128"/>
              </a:rPr>
              <a:t>高齢者の</a:t>
            </a:r>
            <a:r>
              <a:rPr kumimoji="1" lang="ja-JP" altLang="en-US" sz="1600" dirty="0" smtClean="0">
                <a:solidFill>
                  <a:schemeClr val="tx1"/>
                </a:solidFill>
                <a:latin typeface="Meiryo UI" panose="020B0604030504040204" pitchFamily="50" charset="-128"/>
                <a:ea typeface="Meiryo UI" panose="020B0604030504040204" pitchFamily="50" charset="-128"/>
              </a:rPr>
              <a:t>増加などが</a:t>
            </a:r>
            <a:r>
              <a:rPr kumimoji="1" lang="ja-JP" altLang="en-US" sz="1600" dirty="0">
                <a:solidFill>
                  <a:schemeClr val="tx1"/>
                </a:solidFill>
                <a:latin typeface="Meiryo UI" panose="020B0604030504040204" pitchFamily="50" charset="-128"/>
                <a:ea typeface="Meiryo UI" panose="020B0604030504040204" pitchFamily="50" charset="-128"/>
              </a:rPr>
              <a:t>見込まれる</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a:t>
            </a:r>
            <a:r>
              <a:rPr kumimoji="1" lang="en-US" altLang="ja-JP" sz="1600" dirty="0" smtClean="0">
                <a:solidFill>
                  <a:schemeClr val="tx1"/>
                </a:solidFill>
                <a:latin typeface="Meiryo UI" panose="020B0604030504040204" pitchFamily="50" charset="-128"/>
                <a:ea typeface="Meiryo UI" panose="020B0604030504040204" pitchFamily="50" charset="-128"/>
              </a:rPr>
              <a:t>2040</a:t>
            </a:r>
            <a:r>
              <a:rPr kumimoji="1" lang="ja-JP" altLang="en-US" sz="1600" dirty="0" smtClean="0">
                <a:solidFill>
                  <a:schemeClr val="tx1"/>
                </a:solidFill>
                <a:latin typeface="Meiryo UI" panose="020B0604030504040204" pitchFamily="50" charset="-128"/>
                <a:ea typeface="Meiryo UI" panose="020B0604030504040204" pitchFamily="50" charset="-128"/>
              </a:rPr>
              <a:t>年を見通すと、</a:t>
            </a:r>
            <a:r>
              <a:rPr kumimoji="1" lang="en-US" altLang="ja-JP" sz="1600" dirty="0" smtClean="0">
                <a:solidFill>
                  <a:schemeClr val="tx1"/>
                </a:solidFill>
                <a:latin typeface="Meiryo UI" panose="020B0604030504040204" pitchFamily="50" charset="-128"/>
                <a:ea typeface="Meiryo UI" panose="020B0604030504040204" pitchFamily="50" charset="-128"/>
              </a:rPr>
              <a:t>85</a:t>
            </a:r>
            <a:r>
              <a:rPr kumimoji="1" lang="ja-JP" altLang="en-US" sz="1600" dirty="0" smtClean="0">
                <a:solidFill>
                  <a:schemeClr val="tx1"/>
                </a:solidFill>
                <a:latin typeface="Meiryo UI" panose="020B0604030504040204" pitchFamily="50" charset="-128"/>
                <a:ea typeface="Meiryo UI" panose="020B0604030504040204" pitchFamily="50" charset="-128"/>
              </a:rPr>
              <a:t>歳以上人口が増加し、医療・介護双方のニーズを有する高齢者など様々な</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ニーズのある要介護高齢者が増加する一方、生産年齢人口が大幅に減少することが見込まれる。</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○身近に相談相手がいる方や、健康体操・趣味の集い・ボランティア活動等に参加している方は、</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日々の充実感や地域で安心して暮らすことができると感じている割合が高い。</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一方、健康体操等を</a:t>
            </a:r>
            <a:r>
              <a:rPr kumimoji="1" lang="ja-JP" altLang="en-US" sz="1600" dirty="0">
                <a:solidFill>
                  <a:schemeClr val="tx1"/>
                </a:solidFill>
                <a:latin typeface="Meiryo UI" panose="020B0604030504040204" pitchFamily="50" charset="-128"/>
                <a:ea typeface="Meiryo UI" panose="020B0604030504040204" pitchFamily="50" charset="-128"/>
              </a:rPr>
              <a:t>知らなかった方や</a:t>
            </a:r>
            <a:r>
              <a:rPr kumimoji="1" lang="ja-JP" altLang="en-US" sz="1600" dirty="0" smtClean="0">
                <a:solidFill>
                  <a:schemeClr val="tx1"/>
                </a:solidFill>
                <a:latin typeface="Meiryo UI" panose="020B0604030504040204" pitchFamily="50" charset="-128"/>
                <a:ea typeface="Meiryo UI" panose="020B0604030504040204" pitchFamily="50" charset="-128"/>
              </a:rPr>
              <a:t>、ボランティアに関心</a:t>
            </a:r>
            <a:r>
              <a:rPr kumimoji="1" lang="ja-JP" altLang="en-US" sz="1600" dirty="0">
                <a:solidFill>
                  <a:schemeClr val="tx1"/>
                </a:solidFill>
                <a:latin typeface="Meiryo UI" panose="020B0604030504040204" pitchFamily="50" charset="-128"/>
                <a:ea typeface="Meiryo UI" panose="020B0604030504040204" pitchFamily="50" charset="-128"/>
              </a:rPr>
              <a:t>はあるが始め方がわからない方</a:t>
            </a:r>
            <a:r>
              <a:rPr kumimoji="1" lang="ja-JP" altLang="en-US" sz="1600" dirty="0" smtClean="0">
                <a:solidFill>
                  <a:schemeClr val="tx1"/>
                </a:solidFill>
                <a:latin typeface="Meiryo UI" panose="020B0604030504040204" pitchFamily="50" charset="-128"/>
                <a:ea typeface="Meiryo UI" panose="020B0604030504040204" pitchFamily="50" charset="-128"/>
              </a:rPr>
              <a:t>も一定数いる。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矢印: 下 3">
            <a:extLst>
              <a:ext uri="{FF2B5EF4-FFF2-40B4-BE49-F238E27FC236}">
                <a16:creationId xmlns:a16="http://schemas.microsoft.com/office/drawing/2014/main" id="{45C7B002-6B73-46B0-95BC-981BAAAEF807}"/>
              </a:ext>
            </a:extLst>
          </p:cNvPr>
          <p:cNvSpPr/>
          <p:nvPr/>
        </p:nvSpPr>
        <p:spPr>
          <a:xfrm>
            <a:off x="3830320" y="3481232"/>
            <a:ext cx="1524000" cy="355600"/>
          </a:xfrm>
          <a:prstGeom prst="downArrow">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5" name="四角形: 角を丸くする 4">
            <a:extLst>
              <a:ext uri="{FF2B5EF4-FFF2-40B4-BE49-F238E27FC236}">
                <a16:creationId xmlns:a16="http://schemas.microsoft.com/office/drawing/2014/main" id="{097B1E33-9D85-43C6-8772-910C578FC74B}"/>
              </a:ext>
            </a:extLst>
          </p:cNvPr>
          <p:cNvSpPr/>
          <p:nvPr/>
        </p:nvSpPr>
        <p:spPr>
          <a:xfrm>
            <a:off x="330673" y="3936999"/>
            <a:ext cx="8394227" cy="2656983"/>
          </a:xfrm>
          <a:prstGeom prst="roundRect">
            <a:avLst>
              <a:gd name="adj" fmla="val 13178"/>
            </a:avLst>
          </a:prstGeom>
          <a:noFill/>
          <a:ln w="19050" cmpd="thickThin">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dirty="0" smtClean="0">
                <a:latin typeface="Meiryo UI" panose="020B0604030504040204" pitchFamily="50" charset="-128"/>
                <a:ea typeface="Meiryo UI" panose="020B0604030504040204" pitchFamily="50" charset="-128"/>
              </a:rPr>
              <a:t>①介護保険制度の持続可能性の確保</a:t>
            </a:r>
            <a:endParaRPr kumimoji="1" lang="en-US" altLang="ja-JP" dirty="0" smtClean="0">
              <a:latin typeface="Meiryo UI" panose="020B0604030504040204" pitchFamily="50" charset="-128"/>
              <a:ea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rPr>
              <a:t>　　➡ 高齢者がいきいきと元気に生活し続ける活動の場づくりや、介護サービスを支える人材の</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確保が必要</a:t>
            </a:r>
            <a:endParaRPr kumimoji="1" lang="en-US" altLang="ja-JP" sz="800" dirty="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②都市型高齢化に対応したサービス基盤の構築</a:t>
            </a:r>
            <a:endParaRPr kumimoji="1" lang="en-US" altLang="ja-JP"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 独居世帯を含め、在宅での生活を継続できる環境づくりが必要</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③市町村</a:t>
            </a:r>
            <a:r>
              <a:rPr kumimoji="1" lang="ja-JP" altLang="en-US" dirty="0">
                <a:latin typeface="Meiryo UI" panose="020B0604030504040204" pitchFamily="50" charset="-128"/>
                <a:ea typeface="Meiryo UI" panose="020B0604030504040204" pitchFamily="50" charset="-128"/>
              </a:rPr>
              <a:t>や各種団体との連携・協働による地域共生</a:t>
            </a:r>
            <a:r>
              <a:rPr kumimoji="1" lang="ja-JP" altLang="en-US" dirty="0" smtClean="0">
                <a:latin typeface="Meiryo UI" panose="020B0604030504040204" pitchFamily="50" charset="-128"/>
                <a:ea typeface="Meiryo UI" panose="020B0604030504040204" pitchFamily="50" charset="-128"/>
              </a:rPr>
              <a:t>社会の実現</a:t>
            </a:r>
            <a:endParaRPr kumimoji="1" lang="en-US" altLang="ja-JP"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行政のみならず住民や事業者等と連携・協働し、認知症の方を含む高齢者を</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多様な主体で支え合う地域づくりが重要</a:t>
            </a:r>
            <a:endParaRPr kumimoji="1" lang="en-US" altLang="ja-JP" dirty="0">
              <a:latin typeface="Meiryo UI" panose="020B0604030504040204" pitchFamily="50" charset="-128"/>
              <a:ea typeface="Meiryo UI" panose="020B0604030504040204" pitchFamily="50" charset="-128"/>
            </a:endParaRPr>
          </a:p>
        </p:txBody>
      </p:sp>
      <p:sp>
        <p:nvSpPr>
          <p:cNvPr id="15" name="角丸四角形 7">
            <a:extLst>
              <a:ext uri="{FF2B5EF4-FFF2-40B4-BE49-F238E27FC236}">
                <a16:creationId xmlns:a16="http://schemas.microsoft.com/office/drawing/2014/main" id="{621EB299-2E3E-44B6-9345-6E828506DCB0}"/>
              </a:ext>
            </a:extLst>
          </p:cNvPr>
          <p:cNvSpPr/>
          <p:nvPr/>
        </p:nvSpPr>
        <p:spPr>
          <a:xfrm>
            <a:off x="283049" y="3661494"/>
            <a:ext cx="2606970" cy="368294"/>
          </a:xfrm>
          <a:prstGeom prst="roundRect">
            <a:avLst>
              <a:gd name="adj" fmla="val 50000"/>
            </a:avLst>
          </a:prstGeom>
          <a:solidFill>
            <a:srgbClr val="FF0000"/>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大阪府の取組みの方向性</a:t>
            </a:r>
            <a:endParaRPr kumimoji="1" lang="ja-JP" altLang="en-US" sz="1200" b="1" dirty="0">
              <a:latin typeface="Meiryo UI" panose="020B0604030504040204" pitchFamily="50" charset="-128"/>
              <a:ea typeface="Meiryo UI" panose="020B0604030504040204" pitchFamily="50" charset="-128"/>
            </a:endParaRPr>
          </a:p>
        </p:txBody>
      </p:sp>
      <p:sp>
        <p:nvSpPr>
          <p:cNvPr id="13" name="角丸四角形 7">
            <a:extLst>
              <a:ext uri="{FF2B5EF4-FFF2-40B4-BE49-F238E27FC236}">
                <a16:creationId xmlns:a16="http://schemas.microsoft.com/office/drawing/2014/main" id="{0EF41F3C-6459-4ECE-A611-5CD29F9A93B5}"/>
              </a:ext>
            </a:extLst>
          </p:cNvPr>
          <p:cNvSpPr/>
          <p:nvPr/>
        </p:nvSpPr>
        <p:spPr>
          <a:xfrm>
            <a:off x="122636" y="335169"/>
            <a:ext cx="1667527" cy="347233"/>
          </a:xfrm>
          <a:prstGeom prst="roundRect">
            <a:avLst>
              <a:gd name="adj" fmla="val 50000"/>
            </a:avLst>
          </a:prstGeom>
          <a:solidFill>
            <a:schemeClr val="accent6">
              <a:lumMod val="50000"/>
            </a:schemeClr>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課題等まとめ</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505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7625"/>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 </a:t>
            </a:r>
            <a:r>
              <a:rPr kumimoji="1" lang="ja-JP" altLang="en-US" b="1" dirty="0">
                <a:latin typeface="BIZ UDPゴシック" panose="020B0400000000000000" pitchFamily="50" charset="-128"/>
                <a:ea typeface="BIZ UDPゴシック" panose="020B0400000000000000" pitchFamily="50" charset="-128"/>
              </a:rPr>
              <a:t>骨子案</a:t>
            </a:r>
          </a:p>
        </p:txBody>
      </p:sp>
      <p:sp>
        <p:nvSpPr>
          <p:cNvPr id="9" name="スライド番号プレースホルダー 8"/>
          <p:cNvSpPr>
            <a:spLocks noGrp="1"/>
          </p:cNvSpPr>
          <p:nvPr>
            <p:ph type="sldNum" sz="quarter" idx="12"/>
          </p:nvPr>
        </p:nvSpPr>
        <p:spPr/>
        <p:txBody>
          <a:bodyPr/>
          <a:lstStyle/>
          <a:p>
            <a:fld id="{4CE62AE4-F010-47EE-8F3E-40F74E339448}" type="slidenum">
              <a:rPr kumimoji="1" lang="ja-JP" altLang="en-US" smtClean="0"/>
              <a:t>2</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4173813416"/>
              </p:ext>
            </p:extLst>
          </p:nvPr>
        </p:nvGraphicFramePr>
        <p:xfrm>
          <a:off x="309562" y="1559137"/>
          <a:ext cx="8524875" cy="4931813"/>
        </p:xfrm>
        <a:graphic>
          <a:graphicData uri="http://schemas.openxmlformats.org/drawingml/2006/table">
            <a:tbl>
              <a:tblPr firstRow="1" bandRow="1">
                <a:tableStyleId>{22838BEF-8BB2-4498-84A7-C5851F593DF1}</a:tableStyleId>
              </a:tblPr>
              <a:tblGrid>
                <a:gridCol w="2143126">
                  <a:extLst>
                    <a:ext uri="{9D8B030D-6E8A-4147-A177-3AD203B41FA5}">
                      <a16:colId xmlns:a16="http://schemas.microsoft.com/office/drawing/2014/main" val="3397209095"/>
                    </a:ext>
                  </a:extLst>
                </a:gridCol>
                <a:gridCol w="2552700">
                  <a:extLst>
                    <a:ext uri="{9D8B030D-6E8A-4147-A177-3AD203B41FA5}">
                      <a16:colId xmlns:a16="http://schemas.microsoft.com/office/drawing/2014/main" val="245540167"/>
                    </a:ext>
                  </a:extLst>
                </a:gridCol>
                <a:gridCol w="3829049">
                  <a:extLst>
                    <a:ext uri="{9D8B030D-6E8A-4147-A177-3AD203B41FA5}">
                      <a16:colId xmlns:a16="http://schemas.microsoft.com/office/drawing/2014/main" val="2513497610"/>
                    </a:ext>
                  </a:extLst>
                </a:gridCol>
              </a:tblGrid>
              <a:tr h="314177">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重点項目案</a:t>
                      </a:r>
                    </a:p>
                  </a:txBody>
                  <a:tcPr anchor="ctr">
                    <a:solidFill>
                      <a:srgbClr val="002060"/>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概要</a:t>
                      </a:r>
                    </a:p>
                  </a:txBody>
                  <a:tcPr anchor="ctr">
                    <a:solidFill>
                      <a:srgbClr val="002060"/>
                    </a:solidFill>
                  </a:tcPr>
                </a:tc>
                <a:tc>
                  <a:txBody>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主な具体的取組み（案）</a:t>
                      </a:r>
                    </a:p>
                  </a:txBody>
                  <a:tcPr anchor="ctr">
                    <a:solidFill>
                      <a:srgbClr val="002060"/>
                    </a:solidFill>
                  </a:tcPr>
                </a:tc>
                <a:extLst>
                  <a:ext uri="{0D108BD9-81ED-4DB2-BD59-A6C34878D82A}">
                    <a16:rowId xmlns:a16="http://schemas.microsoft.com/office/drawing/2014/main" val="497741891"/>
                  </a:ext>
                </a:extLst>
              </a:tr>
              <a:tr h="1027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地域包括ケアシステムの</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深化・推進に向けた取組み</a:t>
                      </a:r>
                      <a:endParaRPr lang="en-US" altLang="ja-JP" sz="1400" b="1"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eiryo UI" panose="020B0604030504040204" pitchFamily="50" charset="-128"/>
                          <a:ea typeface="Meiryo UI" panose="020B0604030504040204" pitchFamily="50" charset="-128"/>
                        </a:rPr>
                        <a:t>地域共生社会の実現に向け、市町村や多様な主体による介護予防や日常生活支援の取組み等を促進</a:t>
                      </a:r>
                      <a:endParaRPr lang="en-US" altLang="ja-JP"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dirty="0">
                          <a:solidFill>
                            <a:schemeClr val="tx1"/>
                          </a:solidFill>
                          <a:latin typeface="Meiryo UI" panose="020B0604030504040204" pitchFamily="50" charset="-128"/>
                          <a:ea typeface="Meiryo UI" panose="020B0604030504040204" pitchFamily="50" charset="-128"/>
                        </a:rPr>
                        <a:t>○研修・アドバイザー派遣等による市町村の取組み支援、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住民主体の地域づくり活動への支援を引き続き推進</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○各市町村における地域包括ケアシステム構築状況の自己点検の結果も踏まえた各地域の課題把握・支援を推進</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965359020"/>
                  </a:ext>
                </a:extLst>
              </a:tr>
              <a:tr h="1035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医療と介護の連携</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dirty="0">
                          <a:solidFill>
                            <a:schemeClr val="tx1"/>
                          </a:solidFill>
                          <a:latin typeface="Meiryo UI" panose="020B0604030504040204" pitchFamily="50" charset="-128"/>
                          <a:ea typeface="Meiryo UI" panose="020B0604030504040204" pitchFamily="50" charset="-128"/>
                        </a:rPr>
                        <a:t>○高齢者の増加を踏まえた在宅医療・</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介護の一体的な提供体制を構築</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6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○高齢者施設における地域の医療資源との連携推進</a:t>
                      </a:r>
                      <a:endParaRPr lang="en-US" altLang="ja-JP"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dirty="0">
                          <a:solidFill>
                            <a:schemeClr val="tx1"/>
                          </a:solidFill>
                          <a:latin typeface="Meiryo UI" panose="020B0604030504040204" pitchFamily="50" charset="-128"/>
                          <a:ea typeface="Meiryo UI" panose="020B0604030504040204" pitchFamily="50" charset="-128"/>
                        </a:rPr>
                        <a:t>○在宅医療・介護連携のための技術的支援や取組事例の紹介による市町村支援を引き続き推進</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○感染症発生時等における高齢者施設の地域の医療資源との連携体制確保</a:t>
                      </a:r>
                      <a:endParaRPr lang="en-US" altLang="ja-JP" sz="120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2406700927"/>
                  </a:ext>
                </a:extLst>
              </a:tr>
              <a:tr h="10154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介護人材の確保及び</a:t>
                      </a:r>
                      <a:r>
                        <a:rPr lang="ja-JP" altLang="en-US" sz="1400" dirty="0" smtClean="0">
                          <a:solidFill>
                            <a:schemeClr val="tx1"/>
                          </a:solidFill>
                          <a:latin typeface="Meiryo UI" panose="020B0604030504040204" pitchFamily="50" charset="-128"/>
                          <a:ea typeface="Meiryo UI" panose="020B0604030504040204" pitchFamily="50" charset="-128"/>
                        </a:rPr>
                        <a:t>介護現場の</a:t>
                      </a:r>
                      <a:r>
                        <a:rPr lang="ja-JP" altLang="en-US" sz="1400" dirty="0">
                          <a:solidFill>
                            <a:schemeClr val="tx1"/>
                          </a:solidFill>
                          <a:latin typeface="Meiryo UI" panose="020B0604030504040204" pitchFamily="50" charset="-128"/>
                          <a:ea typeface="Meiryo UI" panose="020B0604030504040204" pitchFamily="50" charset="-128"/>
                        </a:rPr>
                        <a:t>生産性向上</a:t>
                      </a:r>
                      <a:endParaRPr lang="en-US" altLang="ja-JP" sz="1400" b="1"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dirty="0">
                          <a:solidFill>
                            <a:schemeClr val="tx1"/>
                          </a:solidFill>
                          <a:latin typeface="Meiryo UI" panose="020B0604030504040204" pitchFamily="50" charset="-128"/>
                          <a:ea typeface="Meiryo UI" panose="020B0604030504040204" pitchFamily="50" charset="-128"/>
                        </a:rPr>
                        <a:t>介護人材の確保とあわせて、従業員の負担軽減と利用者の利便に資する生産性の向上を促進</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dirty="0">
                          <a:solidFill>
                            <a:schemeClr val="tx1"/>
                          </a:solidFill>
                          <a:latin typeface="Meiryo UI" panose="020B0604030504040204" pitchFamily="50" charset="-128"/>
                          <a:ea typeface="Meiryo UI" panose="020B0604030504040204" pitchFamily="50" charset="-128"/>
                        </a:rPr>
                        <a:t>○介護の職の魅力発信、外国人介護人材の受入促進・育成等による人材確保</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○介護ロボット・</a:t>
                      </a:r>
                      <a:r>
                        <a:rPr lang="en-US" altLang="ja-JP" sz="1200" dirty="0">
                          <a:solidFill>
                            <a:schemeClr val="tx1"/>
                          </a:solidFill>
                          <a:latin typeface="Meiryo UI" panose="020B0604030504040204" pitchFamily="50" charset="-128"/>
                          <a:ea typeface="Meiryo UI" panose="020B0604030504040204" pitchFamily="50" charset="-128"/>
                        </a:rPr>
                        <a:t>ICT</a:t>
                      </a:r>
                      <a:r>
                        <a:rPr lang="ja-JP" altLang="en-US" sz="1200" dirty="0">
                          <a:solidFill>
                            <a:schemeClr val="tx1"/>
                          </a:solidFill>
                          <a:latin typeface="Meiryo UI" panose="020B0604030504040204" pitchFamily="50" charset="-128"/>
                          <a:ea typeface="Meiryo UI" panose="020B0604030504040204" pitchFamily="50" charset="-128"/>
                        </a:rPr>
                        <a:t>導入支援、法改正を踏まえた生産性向上の取組推進</a:t>
                      </a:r>
                    </a:p>
                  </a:txBody>
                  <a:tcPr anchor="ctr">
                    <a:noFill/>
                  </a:tcPr>
                </a:tc>
                <a:extLst>
                  <a:ext uri="{0D108BD9-81ED-4DB2-BD59-A6C34878D82A}">
                    <a16:rowId xmlns:a16="http://schemas.microsoft.com/office/drawing/2014/main" val="1974872551"/>
                  </a:ext>
                </a:extLst>
              </a:tr>
              <a:tr h="1539466">
                <a:tc>
                  <a:txBody>
                    <a:bodyPr/>
                    <a:lstStyle/>
                    <a:p>
                      <a:r>
                        <a:rPr lang="ja-JP" altLang="en-US" sz="1400" dirty="0">
                          <a:solidFill>
                            <a:schemeClr val="tx1"/>
                          </a:solidFill>
                          <a:latin typeface="Meiryo UI" panose="020B0604030504040204" pitchFamily="50" charset="-128"/>
                          <a:ea typeface="Meiryo UI" panose="020B0604030504040204" pitchFamily="50" charset="-128"/>
                        </a:rPr>
                        <a:t>認知症施策の推進</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strike="noStrike" dirty="0">
                          <a:solidFill>
                            <a:schemeClr val="tx1"/>
                          </a:solidFill>
                          <a:latin typeface="Meiryo UI" panose="020B0604030504040204" pitchFamily="50" charset="-128"/>
                          <a:ea typeface="Meiryo UI" panose="020B0604030504040204" pitchFamily="50" charset="-128"/>
                        </a:rPr>
                        <a:t>認知症の人を含めた一人一人がその個性と能力を十分に発揮し、相互に人格と個性を尊重しつつ支え合いながら共生する活力ある社会（「共生社会」）の実現を推進</a:t>
                      </a:r>
                      <a:endParaRPr lang="en-US" altLang="ja-JP" sz="1200" strike="noStrike" dirty="0">
                        <a:solidFill>
                          <a:schemeClr val="tx1"/>
                        </a:solidFill>
                        <a:latin typeface="Meiryo UI" panose="020B0604030504040204" pitchFamily="50" charset="-128"/>
                        <a:ea typeface="Meiryo UI" panose="020B0604030504040204" pitchFamily="50" charset="-128"/>
                      </a:endParaRPr>
                    </a:p>
                  </a:txBody>
                  <a:tcPr anchor="ctr">
                    <a:noFill/>
                  </a:tcPr>
                </a:tc>
                <a:tc>
                  <a:txBody>
                    <a:bodyPr/>
                    <a:lstStyle/>
                    <a:p>
                      <a:r>
                        <a:rPr lang="ja-JP" altLang="en-US" sz="1200" dirty="0">
                          <a:solidFill>
                            <a:schemeClr val="tx1"/>
                          </a:solidFill>
                          <a:latin typeface="Meiryo UI" panose="020B0604030504040204" pitchFamily="50" charset="-128"/>
                          <a:ea typeface="Meiryo UI" panose="020B0604030504040204" pitchFamily="50" charset="-128"/>
                        </a:rPr>
                        <a:t>○認知症に関する正しい知識、認知症の人に関する正しい理解を</a:t>
                      </a:r>
                      <a:r>
                        <a:rPr lang="ja-JP" altLang="en-US" sz="1200" strike="noStrike" dirty="0">
                          <a:solidFill>
                            <a:schemeClr val="tx1"/>
                          </a:solidFill>
                          <a:latin typeface="Meiryo UI" panose="020B0604030504040204" pitchFamily="50" charset="-128"/>
                          <a:ea typeface="Meiryo UI" panose="020B0604030504040204" pitchFamily="50" charset="-128"/>
                        </a:rPr>
                        <a:t>深める</a:t>
                      </a:r>
                      <a:r>
                        <a:rPr lang="ja-JP" altLang="en-US" sz="1200" dirty="0">
                          <a:solidFill>
                            <a:schemeClr val="tx1"/>
                          </a:solidFill>
                          <a:latin typeface="Meiryo UI" panose="020B0604030504040204" pitchFamily="50" charset="-128"/>
                          <a:ea typeface="Meiryo UI" panose="020B0604030504040204" pitchFamily="50" charset="-128"/>
                        </a:rPr>
                        <a:t>ため</a:t>
                      </a:r>
                      <a:r>
                        <a:rPr lang="ja-JP" altLang="en-US" sz="1200" strike="noStrike" dirty="0">
                          <a:solidFill>
                            <a:schemeClr val="tx1"/>
                          </a:solidFill>
                          <a:latin typeface="Meiryo UI" panose="020B0604030504040204" pitchFamily="50" charset="-128"/>
                          <a:ea typeface="Meiryo UI" panose="020B0604030504040204" pitchFamily="50" charset="-128"/>
                        </a:rPr>
                        <a:t>の</a:t>
                      </a:r>
                      <a:r>
                        <a:rPr lang="ja-JP" altLang="en-US" sz="1200" dirty="0">
                          <a:solidFill>
                            <a:schemeClr val="tx1"/>
                          </a:solidFill>
                          <a:latin typeface="Meiryo UI" panose="020B0604030504040204" pitchFamily="50" charset="-128"/>
                          <a:ea typeface="Meiryo UI" panose="020B0604030504040204" pitchFamily="50" charset="-128"/>
                        </a:rPr>
                        <a:t>啓発や認知症サポーターの養成等を引き続き推進</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○「大阪府高齢者にやさしい地域づくり推進協定」の締結事業者など、民間事業者と連携した取組みを推進</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「共生社会の実現を推進するための認知症基本法</a:t>
                      </a:r>
                      <a:r>
                        <a:rPr lang="en-US" altLang="ja-JP" sz="1200" dirty="0">
                          <a:solidFill>
                            <a:schemeClr val="tx1"/>
                          </a:solidFill>
                          <a:latin typeface="Meiryo UI" panose="020B0604030504040204" pitchFamily="50" charset="-128"/>
                          <a:ea typeface="Meiryo UI" panose="020B0604030504040204" pitchFamily="50" charset="-128"/>
                        </a:rPr>
                        <a:t>(R5.6</a:t>
                      </a:r>
                      <a:r>
                        <a:rPr lang="ja-JP" altLang="en-US" sz="1200" dirty="0">
                          <a:solidFill>
                            <a:schemeClr val="tx1"/>
                          </a:solidFill>
                          <a:latin typeface="Meiryo UI" panose="020B0604030504040204" pitchFamily="50" charset="-128"/>
                          <a:ea typeface="Meiryo UI" panose="020B0604030504040204" pitchFamily="50" charset="-128"/>
                        </a:rPr>
                        <a:t>制定</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」を踏まえつつ取組みを検討</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413458943"/>
                  </a:ext>
                </a:extLst>
              </a:tr>
            </a:tbl>
          </a:graphicData>
        </a:graphic>
      </p:graphicFrame>
      <p:sp>
        <p:nvSpPr>
          <p:cNvPr id="10" name="テキスト ボックス 9"/>
          <p:cNvSpPr txBox="1"/>
          <p:nvPr/>
        </p:nvSpPr>
        <p:spPr>
          <a:xfrm>
            <a:off x="-10160" y="1210046"/>
            <a:ext cx="1968500"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■重点項目案</a:t>
            </a:r>
          </a:p>
        </p:txBody>
      </p:sp>
      <p:sp>
        <p:nvSpPr>
          <p:cNvPr id="6" name="正方形/長方形 5"/>
          <p:cNvSpPr/>
          <p:nvPr/>
        </p:nvSpPr>
        <p:spPr>
          <a:xfrm>
            <a:off x="56150" y="687489"/>
            <a:ext cx="8877152" cy="532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rPr>
              <a:t>○３つの取組みの方向性を踏まえ、以下の４項目を重点項目と</a:t>
            </a:r>
            <a:r>
              <a:rPr kumimoji="1" lang="ja-JP" altLang="en-US" sz="1600" dirty="0">
                <a:solidFill>
                  <a:schemeClr val="tx1"/>
                </a:solidFill>
                <a:latin typeface="Meiryo UI" panose="020B0604030504040204" pitchFamily="50" charset="-128"/>
                <a:ea typeface="Meiryo UI" panose="020B0604030504040204" pitchFamily="50" charset="-128"/>
              </a:rPr>
              <a:t>し</a:t>
            </a:r>
            <a:r>
              <a:rPr kumimoji="1" lang="ja-JP" altLang="en-US" sz="1600" dirty="0" smtClean="0">
                <a:solidFill>
                  <a:schemeClr val="tx1"/>
                </a:solidFill>
                <a:latin typeface="Meiryo UI" panose="020B0604030504040204" pitchFamily="50" charset="-128"/>
                <a:ea typeface="Meiryo UI" panose="020B0604030504040204" pitchFamily="50" charset="-128"/>
              </a:rPr>
              <a:t>、計画を推進する。</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4002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7150"/>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 </a:t>
            </a:r>
            <a:r>
              <a:rPr kumimoji="1" lang="ja-JP" altLang="en-US" b="1" dirty="0">
                <a:latin typeface="BIZ UDPゴシック" panose="020B0400000000000000" pitchFamily="50" charset="-128"/>
                <a:ea typeface="BIZ UDPゴシック" panose="020B0400000000000000" pitchFamily="50" charset="-128"/>
              </a:rPr>
              <a:t>骨子案</a:t>
            </a:r>
          </a:p>
        </p:txBody>
      </p:sp>
      <p:graphicFrame>
        <p:nvGraphicFramePr>
          <p:cNvPr id="6" name="表 5"/>
          <p:cNvGraphicFramePr>
            <a:graphicFrameLocks noGrp="1"/>
          </p:cNvGraphicFramePr>
          <p:nvPr>
            <p:extLst>
              <p:ext uri="{D42A27DB-BD31-4B8C-83A1-F6EECF244321}">
                <p14:modId xmlns:p14="http://schemas.microsoft.com/office/powerpoint/2010/main" val="4076632545"/>
              </p:ext>
            </p:extLst>
          </p:nvPr>
        </p:nvGraphicFramePr>
        <p:xfrm>
          <a:off x="233219" y="1242148"/>
          <a:ext cx="8592982" cy="4678669"/>
        </p:xfrm>
        <a:graphic>
          <a:graphicData uri="http://schemas.openxmlformats.org/drawingml/2006/table">
            <a:tbl>
              <a:tblPr firstRow="1" bandRow="1">
                <a:tableStyleId>{BDBED569-4797-4DF1-A0F4-6AAB3CD982D8}</a:tableStyleId>
              </a:tblPr>
              <a:tblGrid>
                <a:gridCol w="208280">
                  <a:extLst>
                    <a:ext uri="{9D8B030D-6E8A-4147-A177-3AD203B41FA5}">
                      <a16:colId xmlns:a16="http://schemas.microsoft.com/office/drawing/2014/main" val="1026778669"/>
                    </a:ext>
                  </a:extLst>
                </a:gridCol>
                <a:gridCol w="1264383">
                  <a:extLst>
                    <a:ext uri="{9D8B030D-6E8A-4147-A177-3AD203B41FA5}">
                      <a16:colId xmlns:a16="http://schemas.microsoft.com/office/drawing/2014/main" val="331907054"/>
                    </a:ext>
                  </a:extLst>
                </a:gridCol>
                <a:gridCol w="2017758">
                  <a:extLst>
                    <a:ext uri="{9D8B030D-6E8A-4147-A177-3AD203B41FA5}">
                      <a16:colId xmlns:a16="http://schemas.microsoft.com/office/drawing/2014/main" val="3825801899"/>
                    </a:ext>
                  </a:extLst>
                </a:gridCol>
                <a:gridCol w="5102561">
                  <a:extLst>
                    <a:ext uri="{9D8B030D-6E8A-4147-A177-3AD203B41FA5}">
                      <a16:colId xmlns:a16="http://schemas.microsoft.com/office/drawing/2014/main" val="680172974"/>
                    </a:ext>
                  </a:extLst>
                </a:gridCol>
              </a:tblGrid>
              <a:tr h="370706">
                <a:tc gridSpan="2">
                  <a:txBody>
                    <a:bodyPr/>
                    <a:lstStyle/>
                    <a:p>
                      <a:pPr algn="ctr"/>
                      <a:r>
                        <a:rPr kumimoji="1" lang="ja-JP" altLang="en-US" sz="1200" dirty="0">
                          <a:latin typeface="Meiryo UI" panose="020B0604030504040204" pitchFamily="50" charset="-128"/>
                          <a:ea typeface="Meiryo UI" panose="020B0604030504040204" pitchFamily="50" charset="-128"/>
                        </a:rPr>
                        <a:t>章</a:t>
                      </a:r>
                    </a:p>
                  </a:txBody>
                  <a:tcPr anchor="ctr">
                    <a:solidFill>
                      <a:schemeClr val="accent1">
                        <a:lumMod val="60000"/>
                        <a:lumOff val="4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節</a:t>
                      </a:r>
                      <a:endParaRPr kumimoji="1" lang="en-US" altLang="ja-JP" sz="1200"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主な内容（下線は前期計画からの主な追加・変更点）</a:t>
                      </a:r>
                    </a:p>
                  </a:txBody>
                  <a:tcPr anchor="ctr">
                    <a:solidFill>
                      <a:schemeClr val="accent1">
                        <a:lumMod val="60000"/>
                        <a:lumOff val="40000"/>
                      </a:schemeClr>
                    </a:solidFill>
                  </a:tcPr>
                </a:tc>
                <a:extLst>
                  <a:ext uri="{0D108BD9-81ED-4DB2-BD59-A6C34878D82A}">
                    <a16:rowId xmlns:a16="http://schemas.microsoft.com/office/drawing/2014/main" val="968084984"/>
                  </a:ext>
                </a:extLst>
              </a:tr>
              <a:tr h="370706">
                <a:tc rowSpan="7">
                  <a:txBody>
                    <a:bodyPr/>
                    <a:lstStyle/>
                    <a:p>
                      <a:pPr algn="ctr"/>
                      <a:r>
                        <a:rPr kumimoji="1" lang="ja-JP" altLang="en-US" sz="1200" dirty="0">
                          <a:latin typeface="Meiryo UI" panose="020B0604030504040204" pitchFamily="50" charset="-128"/>
                          <a:ea typeface="Meiryo UI" panose="020B0604030504040204" pitchFamily="50" charset="-128"/>
                        </a:rPr>
                        <a:t>１</a:t>
                      </a:r>
                    </a:p>
                  </a:txBody>
                  <a:tcPr anchor="ctr">
                    <a:noFill/>
                  </a:tcPr>
                </a:tc>
                <a:tc rowSpan="7">
                  <a:txBody>
                    <a:bodyPr/>
                    <a:lstStyle/>
                    <a:p>
                      <a:pPr algn="l"/>
                      <a:r>
                        <a:rPr kumimoji="1" lang="ja-JP" altLang="en-US" sz="1200" dirty="0">
                          <a:latin typeface="Meiryo UI" panose="020B0604030504040204" pitchFamily="50" charset="-128"/>
                          <a:ea typeface="Meiryo UI" panose="020B0604030504040204" pitchFamily="50" charset="-128"/>
                        </a:rPr>
                        <a:t>計画策定の意義</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計画策定の趣旨</a:t>
                      </a:r>
                      <a:endParaRPr kumimoji="1" lang="en-US" altLang="ja-JP" sz="1200" dirty="0">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計画期間に加え中長期的な取組みの羅針盤となるよう検討</a:t>
                      </a:r>
                    </a:p>
                  </a:txBody>
                  <a:tcPr anchor="ctr">
                    <a:noFill/>
                  </a:tcPr>
                </a:tc>
                <a:extLst>
                  <a:ext uri="{0D108BD9-81ED-4DB2-BD59-A6C34878D82A}">
                    <a16:rowId xmlns:a16="http://schemas.microsoft.com/office/drawing/2014/main" val="282325620"/>
                  </a:ext>
                </a:extLst>
              </a:tr>
              <a:tr h="370706">
                <a:tc vMerge="1">
                  <a:txBody>
                    <a:bodyPr/>
                    <a:lstStyle/>
                    <a:p>
                      <a:endParaRPr kumimoji="1" lang="ja-JP" altLang="en-US"/>
                    </a:p>
                  </a:txBody>
                  <a:tcPr/>
                </a:tc>
                <a:tc vMerge="1">
                  <a:txBody>
                    <a:bodyPr/>
                    <a:lstStyle/>
                    <a:p>
                      <a:pPr algn="l"/>
                      <a:endParaRPr kumimoji="1" lang="ja-JP" altLang="en-US" sz="10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介護保険制度改正の内容</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latin typeface="Meiryo UI" panose="020B0604030504040204" pitchFamily="50" charset="-128"/>
                          <a:ea typeface="Meiryo UI" panose="020B0604030504040204" pitchFamily="50" charset="-128"/>
                        </a:rPr>
                        <a:t>H27</a:t>
                      </a:r>
                      <a:r>
                        <a:rPr kumimoji="1" lang="ja-JP" altLang="en-US" sz="1200" dirty="0">
                          <a:latin typeface="Meiryo UI" panose="020B0604030504040204" pitchFamily="50" charset="-128"/>
                          <a:ea typeface="Meiryo UI" panose="020B0604030504040204" pitchFamily="50" charset="-128"/>
                        </a:rPr>
                        <a:t>以降の制度改正の概要　➢</a:t>
                      </a:r>
                      <a:r>
                        <a:rPr kumimoji="1" lang="en-US" altLang="ja-JP" sz="1200" u="sng" dirty="0">
                          <a:latin typeface="Meiryo UI" panose="020B0604030504040204" pitchFamily="50" charset="-128"/>
                          <a:ea typeface="Meiryo UI" panose="020B0604030504040204" pitchFamily="50" charset="-128"/>
                        </a:rPr>
                        <a:t>R6</a:t>
                      </a:r>
                      <a:r>
                        <a:rPr kumimoji="1" lang="ja-JP" altLang="en-US" sz="1200" u="sng" dirty="0">
                          <a:latin typeface="Meiryo UI" panose="020B0604030504040204" pitchFamily="50" charset="-128"/>
                          <a:ea typeface="Meiryo UI" panose="020B0604030504040204" pitchFamily="50" charset="-128"/>
                        </a:rPr>
                        <a:t>改正を追加</a:t>
                      </a:r>
                    </a:p>
                  </a:txBody>
                  <a:tcPr anchor="ctr"/>
                </a:tc>
                <a:extLst>
                  <a:ext uri="{0D108BD9-81ED-4DB2-BD59-A6C34878D82A}">
                    <a16:rowId xmlns:a16="http://schemas.microsoft.com/office/drawing/2014/main" val="1418059074"/>
                  </a:ext>
                </a:extLst>
              </a:tr>
              <a:tr h="617844">
                <a:tc vMerge="1">
                  <a:txBody>
                    <a:bodyPr/>
                    <a:lstStyle/>
                    <a:p>
                      <a:endParaRPr kumimoji="1" lang="ja-JP" altLang="en-US"/>
                    </a:p>
                  </a:txBody>
                  <a:tcPr/>
                </a:tc>
                <a:tc vMerge="1">
                  <a:txBody>
                    <a:bodyPr/>
                    <a:lstStyle/>
                    <a:p>
                      <a:pPr algn="l"/>
                      <a:endParaRPr kumimoji="1" lang="ja-JP" altLang="en-US" sz="10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計画の位置づけ</a:t>
                      </a:r>
                      <a:endParaRPr kumimoji="1" lang="en-US" altLang="ja-JP" sz="1200" dirty="0">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老人福祉法、介護保険法等に基づく計画</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認知症計画については認知症基本法</a:t>
                      </a:r>
                      <a:r>
                        <a:rPr kumimoji="1" lang="en-US" altLang="ja-JP" sz="1200" u="sng" dirty="0">
                          <a:latin typeface="Meiryo UI" panose="020B0604030504040204" pitchFamily="50" charset="-128"/>
                          <a:ea typeface="Meiryo UI" panose="020B0604030504040204" pitchFamily="50" charset="-128"/>
                        </a:rPr>
                        <a:t>(R5.6</a:t>
                      </a:r>
                      <a:r>
                        <a:rPr kumimoji="1" lang="ja-JP" altLang="en-US" sz="1200" u="sng" dirty="0">
                          <a:latin typeface="Meiryo UI" panose="020B0604030504040204" pitchFamily="50" charset="-128"/>
                          <a:ea typeface="Meiryo UI" panose="020B0604030504040204" pitchFamily="50" charset="-128"/>
                        </a:rPr>
                        <a:t>制定</a:t>
                      </a:r>
                      <a:r>
                        <a:rPr kumimoji="1" lang="en-US" altLang="ja-JP" sz="1200" u="sng"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を踏まえ位置づけ検討</a:t>
                      </a:r>
                    </a:p>
                  </a:txBody>
                  <a:tcPr anchor="ctr">
                    <a:noFill/>
                  </a:tcPr>
                </a:tc>
                <a:extLst>
                  <a:ext uri="{0D108BD9-81ED-4DB2-BD59-A6C34878D82A}">
                    <a16:rowId xmlns:a16="http://schemas.microsoft.com/office/drawing/2014/main" val="1525965120"/>
                  </a:ext>
                </a:extLst>
              </a:tr>
              <a:tr h="370706">
                <a:tc vMerge="1">
                  <a:txBody>
                    <a:bodyPr/>
                    <a:lstStyle/>
                    <a:p>
                      <a:endParaRPr kumimoji="1" lang="ja-JP" altLang="en-US"/>
                    </a:p>
                  </a:txBody>
                  <a:tcPr/>
                </a:tc>
                <a:tc vMerge="1">
                  <a:txBody>
                    <a:bodyPr/>
                    <a:lstStyle/>
                    <a:p>
                      <a:pPr algn="l"/>
                      <a:endParaRPr kumimoji="1" lang="ja-JP" altLang="en-US" sz="100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計画期間</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l"/>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（令和６）年度～</a:t>
                      </a: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（令和８）年度</a:t>
                      </a:r>
                    </a:p>
                  </a:txBody>
                  <a:tcPr anchor="ctr"/>
                </a:tc>
                <a:extLst>
                  <a:ext uri="{0D108BD9-81ED-4DB2-BD59-A6C34878D82A}">
                    <a16:rowId xmlns:a16="http://schemas.microsoft.com/office/drawing/2014/main" val="1998006084"/>
                  </a:ext>
                </a:extLst>
              </a:tr>
              <a:tr h="617844">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計画の策定及び推進体制</a:t>
                      </a:r>
                      <a:endParaRPr kumimoji="1" lang="en-US" altLang="ja-JP" sz="1200" dirty="0">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庁内推進会議・審議会における検討、「自立支援、介護予防又は重度化防止」「介護給付適正化」の取組みと目標 等</a:t>
                      </a:r>
                    </a:p>
                  </a:txBody>
                  <a:tcPr anchor="ctr">
                    <a:noFill/>
                  </a:tcPr>
                </a:tc>
                <a:extLst>
                  <a:ext uri="{0D108BD9-81ED-4DB2-BD59-A6C34878D82A}">
                    <a16:rowId xmlns:a16="http://schemas.microsoft.com/office/drawing/2014/main" val="3430523990"/>
                  </a:ext>
                </a:extLst>
              </a:tr>
              <a:tr h="353763">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他計画との関係</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200" dirty="0">
                          <a:latin typeface="Meiryo UI" panose="020B0604030504040204" pitchFamily="50" charset="-128"/>
                          <a:ea typeface="Meiryo UI" panose="020B0604030504040204" pitchFamily="50" charset="-128"/>
                        </a:rPr>
                        <a:t>医療計画との整合性、地域福祉支援計画等との調和 </a:t>
                      </a:r>
                      <a:r>
                        <a:rPr kumimoji="1" lang="ja-JP" altLang="en-US" sz="1200" dirty="0" smtClean="0">
                          <a:latin typeface="Meiryo UI" panose="020B0604030504040204" pitchFamily="50" charset="-128"/>
                          <a:ea typeface="Meiryo UI" panose="020B0604030504040204" pitchFamily="50" charset="-128"/>
                        </a:rPr>
                        <a:t>等</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53167096"/>
                  </a:ext>
                </a:extLst>
              </a:tr>
              <a:tr h="370706">
                <a:tc vMerge="1">
                  <a:txBody>
                    <a:bodyPr/>
                    <a:lstStyle/>
                    <a:p>
                      <a:endParaRPr kumimoji="1" lang="ja-JP" altLang="en-US"/>
                    </a:p>
                  </a:txBody>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高齢者福祉圏域の設定</a:t>
                      </a:r>
                    </a:p>
                  </a:txBody>
                  <a:tcPr anchor="ctr">
                    <a:noFill/>
                  </a:tcPr>
                </a:tc>
                <a:tc>
                  <a:txBody>
                    <a:bodyPr/>
                    <a:lstStyle/>
                    <a:p>
                      <a:pPr algn="l"/>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圏域（大阪市、豊能、三島、北河内、中河内、南河内、堺市、泉州）</a:t>
                      </a:r>
                    </a:p>
                  </a:txBody>
                  <a:tcPr anchor="ctr">
                    <a:noFill/>
                  </a:tcPr>
                </a:tc>
                <a:extLst>
                  <a:ext uri="{0D108BD9-81ED-4DB2-BD59-A6C34878D82A}">
                    <a16:rowId xmlns:a16="http://schemas.microsoft.com/office/drawing/2014/main" val="3681417571"/>
                  </a:ext>
                </a:extLst>
              </a:tr>
              <a:tr h="617844">
                <a:tc rowSpan="2">
                  <a:txBody>
                    <a:bodyPr/>
                    <a:lstStyle/>
                    <a:p>
                      <a:pPr algn="ctr"/>
                      <a:r>
                        <a:rPr kumimoji="1" lang="ja-JP" altLang="en-US" sz="1200" dirty="0">
                          <a:latin typeface="Meiryo UI" panose="020B0604030504040204" pitchFamily="50" charset="-128"/>
                          <a:ea typeface="Meiryo UI" panose="020B0604030504040204" pitchFamily="50" charset="-128"/>
                        </a:rPr>
                        <a:t>２</a:t>
                      </a:r>
                    </a:p>
                  </a:txBody>
                  <a:tcPr anchor="ctr"/>
                </a:tc>
                <a:tc rowSpan="2">
                  <a:txBody>
                    <a:bodyPr/>
                    <a:lstStyle/>
                    <a:p>
                      <a:pPr algn="l"/>
                      <a:r>
                        <a:rPr kumimoji="1" lang="ja-JP" altLang="en-US" sz="1200" dirty="0">
                          <a:latin typeface="Meiryo UI" panose="020B0604030504040204" pitchFamily="50" charset="-128"/>
                          <a:ea typeface="Meiryo UI" panose="020B0604030504040204" pitchFamily="50" charset="-128"/>
                        </a:rPr>
                        <a:t>高齢者を取り巻く状況と大阪府のめざすべき方向性</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高齢者を取り巻く状況</a:t>
                      </a:r>
                    </a:p>
                  </a:txBody>
                  <a:tcPr anchor="ctr"/>
                </a:tc>
                <a:tc>
                  <a:txBody>
                    <a:bodyPr/>
                    <a:lstStyle/>
                    <a:p>
                      <a:pPr algn="l"/>
                      <a:r>
                        <a:rPr kumimoji="1" lang="ja-JP" altLang="en-US" sz="1200" dirty="0">
                          <a:latin typeface="Meiryo UI" panose="020B0604030504040204" pitchFamily="50" charset="-128"/>
                          <a:ea typeface="Meiryo UI" panose="020B0604030504040204" pitchFamily="50" charset="-128"/>
                        </a:rPr>
                        <a:t>将来人口推計、高齢者世帯、介護費、介護保険料、サービス利用の状況等</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各圏域の人口推計、サービス受給の状況を追加</a:t>
                      </a:r>
                    </a:p>
                  </a:txBody>
                  <a:tcPr anchor="ctr"/>
                </a:tc>
                <a:extLst>
                  <a:ext uri="{0D108BD9-81ED-4DB2-BD59-A6C34878D82A}">
                    <a16:rowId xmlns:a16="http://schemas.microsoft.com/office/drawing/2014/main" val="1104676379"/>
                  </a:ext>
                </a:extLst>
              </a:tr>
              <a:tr h="617844">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めざすべき方向性</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人権の尊重、地域共生社会の実現等　➢</a:t>
                      </a:r>
                      <a:r>
                        <a:rPr kumimoji="1" lang="ja-JP" altLang="en-US" sz="1200" u="sng" dirty="0">
                          <a:latin typeface="Meiryo UI" panose="020B0604030504040204" pitchFamily="50" charset="-128"/>
                          <a:ea typeface="Meiryo UI" panose="020B0604030504040204" pitchFamily="50" charset="-128"/>
                        </a:rPr>
                        <a:t>孤独・孤立対策を含む地域共生社会実現の推進</a:t>
                      </a:r>
                    </a:p>
                  </a:txBody>
                  <a:tcPr anchor="ctr">
                    <a:noFill/>
                  </a:tcPr>
                </a:tc>
                <a:extLst>
                  <a:ext uri="{0D108BD9-81ED-4DB2-BD59-A6C34878D82A}">
                    <a16:rowId xmlns:a16="http://schemas.microsoft.com/office/drawing/2014/main" val="22983603"/>
                  </a:ext>
                </a:extLst>
              </a:tr>
            </a:tbl>
          </a:graphicData>
        </a:graphic>
      </p:graphicFrame>
      <p:sp>
        <p:nvSpPr>
          <p:cNvPr id="2" name="テキスト ボックス 1"/>
          <p:cNvSpPr txBox="1"/>
          <p:nvPr/>
        </p:nvSpPr>
        <p:spPr>
          <a:xfrm>
            <a:off x="25400" y="893432"/>
            <a:ext cx="1949527"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■計画構成案</a:t>
            </a:r>
          </a:p>
        </p:txBody>
      </p:sp>
      <p:sp>
        <p:nvSpPr>
          <p:cNvPr id="3" name="スライド番号プレースホルダー 2"/>
          <p:cNvSpPr>
            <a:spLocks noGrp="1"/>
          </p:cNvSpPr>
          <p:nvPr>
            <p:ph type="sldNum" sz="quarter" idx="12"/>
          </p:nvPr>
        </p:nvSpPr>
        <p:spPr/>
        <p:txBody>
          <a:bodyPr/>
          <a:lstStyle/>
          <a:p>
            <a:fld id="{4CE62AE4-F010-47EE-8F3E-40F74E339448}" type="slidenum">
              <a:rPr kumimoji="1" lang="ja-JP" altLang="en-US" smtClean="0"/>
              <a:t>3</a:t>
            </a:fld>
            <a:endParaRPr kumimoji="1" lang="ja-JP" altLang="en-US"/>
          </a:p>
        </p:txBody>
      </p:sp>
    </p:spTree>
    <p:extLst>
      <p:ext uri="{BB962C8B-B14F-4D97-AF65-F5344CB8AC3E}">
        <p14:creationId xmlns:p14="http://schemas.microsoft.com/office/powerpoint/2010/main" val="3502447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7150"/>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 </a:t>
            </a:r>
            <a:r>
              <a:rPr kumimoji="1" lang="ja-JP" altLang="en-US" b="1" dirty="0">
                <a:latin typeface="BIZ UDPゴシック" panose="020B0400000000000000" pitchFamily="50" charset="-128"/>
                <a:ea typeface="BIZ UDPゴシック" panose="020B0400000000000000" pitchFamily="50" charset="-128"/>
              </a:rPr>
              <a:t>骨子案</a:t>
            </a:r>
          </a:p>
        </p:txBody>
      </p:sp>
      <p:sp>
        <p:nvSpPr>
          <p:cNvPr id="3" name="スライド番号プレースホルダー 2"/>
          <p:cNvSpPr>
            <a:spLocks noGrp="1"/>
          </p:cNvSpPr>
          <p:nvPr>
            <p:ph type="sldNum" sz="quarter" idx="12"/>
          </p:nvPr>
        </p:nvSpPr>
        <p:spPr/>
        <p:txBody>
          <a:bodyPr/>
          <a:lstStyle/>
          <a:p>
            <a:fld id="{4CE62AE4-F010-47EE-8F3E-40F74E339448}" type="slidenum">
              <a:rPr kumimoji="1" lang="ja-JP" altLang="en-US" smtClean="0"/>
              <a:t>4</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1889514625"/>
              </p:ext>
            </p:extLst>
          </p:nvPr>
        </p:nvGraphicFramePr>
        <p:xfrm>
          <a:off x="161208" y="888310"/>
          <a:ext cx="8804992" cy="5055289"/>
        </p:xfrm>
        <a:graphic>
          <a:graphicData uri="http://schemas.openxmlformats.org/drawingml/2006/table">
            <a:tbl>
              <a:tblPr firstRow="1" bandRow="1">
                <a:tableStyleId>{BDBED569-4797-4DF1-A0F4-6AAB3CD982D8}</a:tableStyleId>
              </a:tblPr>
              <a:tblGrid>
                <a:gridCol w="246595">
                  <a:extLst>
                    <a:ext uri="{9D8B030D-6E8A-4147-A177-3AD203B41FA5}">
                      <a16:colId xmlns:a16="http://schemas.microsoft.com/office/drawing/2014/main" val="1026778669"/>
                    </a:ext>
                  </a:extLst>
                </a:gridCol>
                <a:gridCol w="1290576">
                  <a:extLst>
                    <a:ext uri="{9D8B030D-6E8A-4147-A177-3AD203B41FA5}">
                      <a16:colId xmlns:a16="http://schemas.microsoft.com/office/drawing/2014/main" val="331907054"/>
                    </a:ext>
                  </a:extLst>
                </a:gridCol>
                <a:gridCol w="2124321">
                  <a:extLst>
                    <a:ext uri="{9D8B030D-6E8A-4147-A177-3AD203B41FA5}">
                      <a16:colId xmlns:a16="http://schemas.microsoft.com/office/drawing/2014/main" val="3825801899"/>
                    </a:ext>
                  </a:extLst>
                </a:gridCol>
                <a:gridCol w="5143500">
                  <a:extLst>
                    <a:ext uri="{9D8B030D-6E8A-4147-A177-3AD203B41FA5}">
                      <a16:colId xmlns:a16="http://schemas.microsoft.com/office/drawing/2014/main" val="680172974"/>
                    </a:ext>
                  </a:extLst>
                </a:gridCol>
              </a:tblGrid>
              <a:tr h="361092">
                <a:tc gridSpan="2">
                  <a:txBody>
                    <a:bodyPr/>
                    <a:lstStyle/>
                    <a:p>
                      <a:pPr algn="ctr"/>
                      <a:r>
                        <a:rPr kumimoji="1" lang="ja-JP" altLang="en-US" sz="1200" dirty="0">
                          <a:latin typeface="Meiryo UI" panose="020B0604030504040204" pitchFamily="50" charset="-128"/>
                          <a:ea typeface="Meiryo UI" panose="020B0604030504040204" pitchFamily="50" charset="-128"/>
                        </a:rPr>
                        <a:t>章</a:t>
                      </a:r>
                    </a:p>
                  </a:txBody>
                  <a:tcPr anchor="ctr">
                    <a:solidFill>
                      <a:schemeClr val="accent1">
                        <a:lumMod val="60000"/>
                        <a:lumOff val="4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節</a:t>
                      </a:r>
                      <a:endParaRPr kumimoji="1" lang="en-US" altLang="ja-JP" sz="1200"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主な内容（➢は前期計画からの主な追加・変更点）</a:t>
                      </a:r>
                    </a:p>
                  </a:txBody>
                  <a:tcPr anchor="ctr">
                    <a:solidFill>
                      <a:schemeClr val="accent1">
                        <a:lumMod val="60000"/>
                        <a:lumOff val="40000"/>
                      </a:schemeClr>
                    </a:solidFill>
                  </a:tcPr>
                </a:tc>
                <a:extLst>
                  <a:ext uri="{0D108BD9-81ED-4DB2-BD59-A6C34878D82A}">
                    <a16:rowId xmlns:a16="http://schemas.microsoft.com/office/drawing/2014/main" val="968084984"/>
                  </a:ext>
                </a:extLst>
              </a:tr>
              <a:tr h="601820">
                <a:tc rowSpan="9">
                  <a:txBody>
                    <a:bodyPr/>
                    <a:lstStyle/>
                    <a:p>
                      <a:pPr algn="ctr"/>
                      <a:r>
                        <a:rPr kumimoji="1" lang="ja-JP" altLang="en-US" sz="1200" dirty="0">
                          <a:latin typeface="Meiryo UI" panose="020B0604030504040204" pitchFamily="50" charset="-128"/>
                          <a:ea typeface="Meiryo UI" panose="020B0604030504040204" pitchFamily="50" charset="-128"/>
                        </a:rPr>
                        <a:t>３</a:t>
                      </a:r>
                    </a:p>
                  </a:txBody>
                  <a:tcPr anchor="ctr">
                    <a:noFill/>
                  </a:tcPr>
                </a:tc>
                <a:tc rowSpan="9">
                  <a:txBody>
                    <a:bodyPr/>
                    <a:lstStyle/>
                    <a:p>
                      <a:pPr algn="l"/>
                      <a:r>
                        <a:rPr kumimoji="1" lang="ja-JP" altLang="en-US" sz="1200" dirty="0">
                          <a:latin typeface="Meiryo UI" panose="020B0604030504040204" pitchFamily="50" charset="-128"/>
                          <a:ea typeface="Meiryo UI" panose="020B0604030504040204" pitchFamily="50" charset="-128"/>
                        </a:rPr>
                        <a:t>施策の推進方策</a:t>
                      </a: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自立支援、介護予防・重度化防止</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市町村における自立支援・介護予防・重度化防止の取組み支援、健康づくりの推進</a:t>
                      </a:r>
                    </a:p>
                  </a:txBody>
                  <a:tcPr anchor="ctr">
                    <a:noFill/>
                  </a:tcPr>
                </a:tc>
                <a:extLst>
                  <a:ext uri="{0D108BD9-81ED-4DB2-BD59-A6C34878D82A}">
                    <a16:rowId xmlns:a16="http://schemas.microsoft.com/office/drawing/2014/main" val="179565510"/>
                  </a:ext>
                </a:extLst>
              </a:tr>
              <a:tr h="36109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社会参加の促進</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latin typeface="Meiryo UI" panose="020B0604030504040204" pitchFamily="50" charset="-128"/>
                          <a:ea typeface="Meiryo UI" panose="020B0604030504040204" pitchFamily="50" charset="-128"/>
                        </a:rPr>
                        <a:t>豊かな経験・能力を活かせる社会の構築</a:t>
                      </a:r>
                      <a:endParaRPr kumimoji="1" lang="ja-JP" altLang="en-US" sz="12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1011904941"/>
                  </a:ext>
                </a:extLst>
              </a:tr>
              <a:tr h="361092">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医療・介護連携の推進</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医療・介護の連携推進、在宅医療の充実</a:t>
                      </a:r>
                    </a:p>
                  </a:txBody>
                  <a:tcPr anchor="ctr">
                    <a:noFill/>
                  </a:tcPr>
                </a:tc>
                <a:extLst>
                  <a:ext uri="{0D108BD9-81ED-4DB2-BD59-A6C34878D82A}">
                    <a16:rowId xmlns:a16="http://schemas.microsoft.com/office/drawing/2014/main" val="1504508490"/>
                  </a:ext>
                </a:extLst>
              </a:tr>
              <a:tr h="36109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包括的支援体制と権利擁護</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smtClean="0">
                          <a:latin typeface="Meiryo UI" panose="020B0604030504040204" pitchFamily="50" charset="-128"/>
                          <a:ea typeface="Meiryo UI" panose="020B0604030504040204" pitchFamily="50" charset="-128"/>
                        </a:rPr>
                        <a:t>地域共生社会の実現に向けた包括的支援体制の構築、権利擁護の推進</a:t>
                      </a:r>
                      <a:endParaRPr kumimoji="1" lang="ja-JP" altLang="en-US" sz="12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1474249442"/>
                  </a:ext>
                </a:extLst>
              </a:tr>
              <a:tr h="601820">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多様な住まい、サービス基盤の整備</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高齢者の居住安定確保と福祉のまちづくりの推進、高齢者のニーズに応じたサービス基盤の確保</a:t>
                      </a:r>
                    </a:p>
                  </a:txBody>
                  <a:tcPr anchor="ctr">
                    <a:noFill/>
                  </a:tcPr>
                </a:tc>
                <a:extLst>
                  <a:ext uri="{0D108BD9-81ED-4DB2-BD59-A6C34878D82A}">
                    <a16:rowId xmlns:a16="http://schemas.microsoft.com/office/drawing/2014/main" val="3706526336"/>
                  </a:ext>
                </a:extLst>
              </a:tr>
              <a:tr h="842549">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福祉・介護サービスを担う人材の</a:t>
                      </a:r>
                      <a:r>
                        <a:rPr kumimoji="1" lang="ja-JP" altLang="en-US" sz="1200" dirty="0" smtClean="0">
                          <a:latin typeface="Meiryo UI" panose="020B0604030504040204" pitchFamily="50" charset="-128"/>
                          <a:ea typeface="Meiryo UI" panose="020B0604030504040204" pitchFamily="50" charset="-128"/>
                        </a:rPr>
                        <a:t>確保・資質の向上及び</a:t>
                      </a:r>
                      <a:r>
                        <a:rPr kumimoji="1" lang="ja-JP" altLang="en-US" sz="1200" dirty="0">
                          <a:latin typeface="Meiryo UI" panose="020B0604030504040204" pitchFamily="50" charset="-128"/>
                          <a:ea typeface="Meiryo UI" panose="020B0604030504040204" pitchFamily="50" charset="-128"/>
                        </a:rPr>
                        <a:t>介護現場の生産性の向上</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介護人材の確保と資質の向上、在宅医療の充実</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rPr>
                        <a:t>生産性向上の推進に関する都道府県の責務が法令上明確化されることを踏まえた</a:t>
                      </a:r>
                      <a:r>
                        <a:rPr kumimoji="1" lang="ja-JP" altLang="en-US" sz="1200" u="sng" dirty="0" smtClean="0">
                          <a:latin typeface="Meiryo UI" panose="020B0604030504040204" pitchFamily="50" charset="-128"/>
                          <a:ea typeface="Meiryo UI" panose="020B0604030504040204" pitchFamily="50" charset="-128"/>
                        </a:rPr>
                        <a:t>取組の推進</a:t>
                      </a:r>
                      <a:endParaRPr kumimoji="1" lang="en-US" altLang="ja-JP" sz="1200" u="sng" dirty="0" smtClean="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879321484"/>
                  </a:ext>
                </a:extLst>
              </a:tr>
              <a:tr h="601820">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介護保険事業の適切な運営</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個々の高齢者等の状況に配慮したサービス提供、事業者への指導・助言、苦情・相談対応</a:t>
                      </a:r>
                    </a:p>
                  </a:txBody>
                  <a:tcPr anchor="ctr">
                    <a:noFill/>
                  </a:tcPr>
                </a:tc>
                <a:extLst>
                  <a:ext uri="{0D108BD9-81ED-4DB2-BD59-A6C34878D82A}">
                    <a16:rowId xmlns:a16="http://schemas.microsoft.com/office/drawing/2014/main" val="1776311377"/>
                  </a:ext>
                </a:extLst>
              </a:tr>
              <a:tr h="36109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dirty="0">
                          <a:latin typeface="Meiryo UI" panose="020B0604030504040204" pitchFamily="50" charset="-128"/>
                          <a:ea typeface="Meiryo UI" panose="020B0604030504040204" pitchFamily="50" charset="-128"/>
                        </a:rPr>
                        <a:t>介護給付等適正化</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要介護認定の適正化、ケアプラン点検等の市町村</a:t>
                      </a:r>
                      <a:r>
                        <a:rPr kumimoji="1" lang="ja-JP" altLang="en-US" sz="1200" dirty="0" smtClean="0">
                          <a:latin typeface="Meiryo UI" panose="020B0604030504040204" pitchFamily="50" charset="-128"/>
                          <a:ea typeface="Meiryo UI" panose="020B0604030504040204" pitchFamily="50" charset="-128"/>
                        </a:rPr>
                        <a:t>支援</a:t>
                      </a:r>
                      <a:endParaRPr kumimoji="1" lang="ja-JP" altLang="en-US" sz="12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1199063874"/>
                  </a:ext>
                </a:extLst>
              </a:tr>
              <a:tr h="601820">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災害、感染症に対する高齢者支援体制の確立</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災害に対する高齢者支援体制の確立、感染症に対する高齢者支援体制の確立</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事業所への</a:t>
                      </a:r>
                      <a:r>
                        <a:rPr kumimoji="1" lang="zh-TW" altLang="en-US" sz="1200" u="sng" dirty="0">
                          <a:latin typeface="Meiryo UI" panose="020B0604030504040204" pitchFamily="50" charset="-128"/>
                          <a:ea typeface="Meiryo UI" panose="020B0604030504040204" pitchFamily="50" charset="-128"/>
                        </a:rPr>
                        <a:t>業務継続計画（</a:t>
                      </a:r>
                      <a:r>
                        <a:rPr kumimoji="1" lang="en-US" altLang="zh-TW" sz="1200" u="sng" dirty="0">
                          <a:latin typeface="Meiryo UI" panose="020B0604030504040204" pitchFamily="50" charset="-128"/>
                          <a:ea typeface="Meiryo UI" panose="020B0604030504040204" pitchFamily="50" charset="-128"/>
                        </a:rPr>
                        <a:t>BCP</a:t>
                      </a:r>
                      <a:r>
                        <a:rPr kumimoji="1" lang="zh-TW" altLang="en-US" sz="1200" u="sng" dirty="0">
                          <a:latin typeface="Meiryo UI" panose="020B0604030504040204" pitchFamily="50" charset="-128"/>
                          <a:ea typeface="Meiryo UI" panose="020B0604030504040204" pitchFamily="50" charset="-128"/>
                        </a:rPr>
                        <a:t>）</a:t>
                      </a:r>
                      <a:r>
                        <a:rPr kumimoji="1" lang="zh-TW" altLang="en-US" sz="1200" u="sng" dirty="0" smtClean="0">
                          <a:latin typeface="Meiryo UI" panose="020B0604030504040204" pitchFamily="50" charset="-128"/>
                          <a:ea typeface="Meiryo UI" panose="020B0604030504040204" pitchFamily="50" charset="-128"/>
                        </a:rPr>
                        <a:t>策定</a:t>
                      </a:r>
                      <a:r>
                        <a:rPr kumimoji="1" lang="ja-JP" altLang="en-US" sz="1200" u="sng" dirty="0" smtClean="0">
                          <a:latin typeface="Meiryo UI" panose="020B0604030504040204" pitchFamily="50" charset="-128"/>
                          <a:ea typeface="Meiryo UI" panose="020B0604030504040204" pitchFamily="50" charset="-128"/>
                        </a:rPr>
                        <a:t>等支援</a:t>
                      </a:r>
                      <a:endParaRPr kumimoji="1" lang="ja-JP" altLang="en-US" sz="1200" u="sng"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4011547063"/>
                  </a:ext>
                </a:extLst>
              </a:tr>
            </a:tbl>
          </a:graphicData>
        </a:graphic>
      </p:graphicFrame>
    </p:spTree>
    <p:extLst>
      <p:ext uri="{BB962C8B-B14F-4D97-AF65-F5344CB8AC3E}">
        <p14:creationId xmlns:p14="http://schemas.microsoft.com/office/powerpoint/2010/main" val="300123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7150"/>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 </a:t>
            </a:r>
            <a:r>
              <a:rPr kumimoji="1" lang="ja-JP" altLang="en-US" b="1" dirty="0">
                <a:latin typeface="BIZ UDPゴシック" panose="020B0400000000000000" pitchFamily="50" charset="-128"/>
                <a:ea typeface="BIZ UDPゴシック" panose="020B0400000000000000" pitchFamily="50" charset="-128"/>
              </a:rPr>
              <a:t>骨子案</a:t>
            </a:r>
          </a:p>
        </p:txBody>
      </p:sp>
      <p:graphicFrame>
        <p:nvGraphicFramePr>
          <p:cNvPr id="6" name="表 5"/>
          <p:cNvGraphicFramePr>
            <a:graphicFrameLocks noGrp="1"/>
          </p:cNvGraphicFramePr>
          <p:nvPr>
            <p:extLst>
              <p:ext uri="{D42A27DB-BD31-4B8C-83A1-F6EECF244321}">
                <p14:modId xmlns:p14="http://schemas.microsoft.com/office/powerpoint/2010/main" val="3985350143"/>
              </p:ext>
            </p:extLst>
          </p:nvPr>
        </p:nvGraphicFramePr>
        <p:xfrm>
          <a:off x="148508" y="1024376"/>
          <a:ext cx="8804992" cy="4449324"/>
        </p:xfrm>
        <a:graphic>
          <a:graphicData uri="http://schemas.openxmlformats.org/drawingml/2006/table">
            <a:tbl>
              <a:tblPr firstRow="1" bandRow="1">
                <a:tableStyleId>{BDBED569-4797-4DF1-A0F4-6AAB3CD982D8}</a:tableStyleId>
              </a:tblPr>
              <a:tblGrid>
                <a:gridCol w="246595">
                  <a:extLst>
                    <a:ext uri="{9D8B030D-6E8A-4147-A177-3AD203B41FA5}">
                      <a16:colId xmlns:a16="http://schemas.microsoft.com/office/drawing/2014/main" val="1026778669"/>
                    </a:ext>
                  </a:extLst>
                </a:gridCol>
                <a:gridCol w="1290576">
                  <a:extLst>
                    <a:ext uri="{9D8B030D-6E8A-4147-A177-3AD203B41FA5}">
                      <a16:colId xmlns:a16="http://schemas.microsoft.com/office/drawing/2014/main" val="331907054"/>
                    </a:ext>
                  </a:extLst>
                </a:gridCol>
                <a:gridCol w="2124321">
                  <a:extLst>
                    <a:ext uri="{9D8B030D-6E8A-4147-A177-3AD203B41FA5}">
                      <a16:colId xmlns:a16="http://schemas.microsoft.com/office/drawing/2014/main" val="3825801899"/>
                    </a:ext>
                  </a:extLst>
                </a:gridCol>
                <a:gridCol w="5143500">
                  <a:extLst>
                    <a:ext uri="{9D8B030D-6E8A-4147-A177-3AD203B41FA5}">
                      <a16:colId xmlns:a16="http://schemas.microsoft.com/office/drawing/2014/main" val="680172974"/>
                    </a:ext>
                  </a:extLst>
                </a:gridCol>
              </a:tblGrid>
              <a:tr h="333305">
                <a:tc gridSpan="2">
                  <a:txBody>
                    <a:bodyPr/>
                    <a:lstStyle/>
                    <a:p>
                      <a:pPr algn="ctr"/>
                      <a:r>
                        <a:rPr kumimoji="1" lang="ja-JP" altLang="en-US" sz="1200" dirty="0">
                          <a:latin typeface="Meiryo UI" panose="020B0604030504040204" pitchFamily="50" charset="-128"/>
                          <a:ea typeface="Meiryo UI" panose="020B0604030504040204" pitchFamily="50" charset="-128"/>
                        </a:rPr>
                        <a:t>章</a:t>
                      </a:r>
                    </a:p>
                  </a:txBody>
                  <a:tcPr anchor="ctr">
                    <a:solidFill>
                      <a:schemeClr val="accent1">
                        <a:lumMod val="60000"/>
                        <a:lumOff val="40000"/>
                      </a:schemeClr>
                    </a:solidFill>
                  </a:tcP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節</a:t>
                      </a:r>
                      <a:endParaRPr kumimoji="1" lang="en-US" altLang="ja-JP" sz="1200" dirty="0">
                        <a:latin typeface="Meiryo UI" panose="020B0604030504040204" pitchFamily="50" charset="-128"/>
                        <a:ea typeface="Meiryo UI" panose="020B0604030504040204" pitchFamily="50" charset="-128"/>
                      </a:endParaRPr>
                    </a:p>
                  </a:txBody>
                  <a:tcPr anchor="ctr">
                    <a:solidFill>
                      <a:schemeClr val="accent1">
                        <a:lumMod val="60000"/>
                        <a:lumOff val="40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主な内容（下線は前期計画からの主な追加・変更点）</a:t>
                      </a:r>
                    </a:p>
                  </a:txBody>
                  <a:tcPr anchor="ctr">
                    <a:solidFill>
                      <a:schemeClr val="accent1">
                        <a:lumMod val="60000"/>
                        <a:lumOff val="40000"/>
                      </a:schemeClr>
                    </a:solidFill>
                  </a:tcPr>
                </a:tc>
                <a:extLst>
                  <a:ext uri="{0D108BD9-81ED-4DB2-BD59-A6C34878D82A}">
                    <a16:rowId xmlns:a16="http://schemas.microsoft.com/office/drawing/2014/main" val="968084984"/>
                  </a:ext>
                </a:extLst>
              </a:tr>
              <a:tr h="427550">
                <a:tc rowSpan="3">
                  <a:txBody>
                    <a:bodyPr/>
                    <a:lstStyle/>
                    <a:p>
                      <a:pPr algn="ctr"/>
                      <a:r>
                        <a:rPr kumimoji="1" lang="ja-JP" altLang="en-US" sz="1200" dirty="0">
                          <a:latin typeface="Meiryo UI" panose="020B0604030504040204" pitchFamily="50" charset="-128"/>
                          <a:ea typeface="Meiryo UI" panose="020B0604030504040204" pitchFamily="50" charset="-128"/>
                        </a:rPr>
                        <a:t>４</a:t>
                      </a:r>
                    </a:p>
                  </a:txBody>
                  <a:tcPr anchor="ctr">
                    <a:noFill/>
                  </a:tcPr>
                </a:tc>
                <a:tc rowSpan="3">
                  <a:txBody>
                    <a:bodyPr/>
                    <a:lstStyle/>
                    <a:p>
                      <a:pPr algn="l"/>
                      <a:r>
                        <a:rPr kumimoji="1" lang="zh-TW" altLang="en-US" sz="1200" dirty="0">
                          <a:latin typeface="Meiryo UI" panose="020B0604030504040204" pitchFamily="50" charset="-128"/>
                          <a:ea typeface="Meiryo UI" panose="020B0604030504040204" pitchFamily="50" charset="-128"/>
                        </a:rPr>
                        <a:t>大阪府認知症施策推進計画</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計画策定の趣旨</a:t>
                      </a:r>
                    </a:p>
                  </a:txBody>
                  <a:tcPr anchor="ctr">
                    <a:noFill/>
                  </a:tcPr>
                </a:tc>
                <a:tc>
                  <a:txBody>
                    <a:bodyPr/>
                    <a:lstStyle/>
                    <a:p>
                      <a:pPr algn="l"/>
                      <a:r>
                        <a:rPr kumimoji="1" lang="ja-JP" altLang="en-US" sz="1200" strike="noStrike" dirty="0">
                          <a:solidFill>
                            <a:schemeClr val="tx1"/>
                          </a:solidFill>
                          <a:latin typeface="Meiryo UI" panose="020B0604030504040204" pitchFamily="50" charset="-128"/>
                          <a:ea typeface="Meiryo UI" panose="020B0604030504040204" pitchFamily="50" charset="-128"/>
                        </a:rPr>
                        <a:t>計画の趣旨、位置づけ、計画期間、推進体制　等</a:t>
                      </a:r>
                      <a:endParaRPr kumimoji="1" lang="en-US" altLang="ja-JP" sz="1200" strike="noStrike" dirty="0">
                        <a:solidFill>
                          <a:schemeClr val="tx1"/>
                        </a:solidFill>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558600248"/>
                  </a:ext>
                </a:extLst>
              </a:tr>
              <a:tr h="709223">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認知症高齢者の現状と将来推計</a:t>
                      </a:r>
                    </a:p>
                  </a:txBody>
                  <a:tcPr anchor="ctr">
                    <a:noFill/>
                  </a:tcPr>
                </a:tc>
                <a:tc>
                  <a:txBody>
                    <a:bodyPr/>
                    <a:lstStyle/>
                    <a:p>
                      <a:pPr algn="l"/>
                      <a:r>
                        <a:rPr kumimoji="1" lang="ja-JP" altLang="en-US" sz="1200" dirty="0">
                          <a:solidFill>
                            <a:schemeClr val="tx1"/>
                          </a:solidFill>
                          <a:latin typeface="Meiryo UI" panose="020B0604030504040204" pitchFamily="50" charset="-128"/>
                          <a:ea typeface="Meiryo UI" panose="020B0604030504040204" pitchFamily="50" charset="-128"/>
                        </a:rPr>
                        <a:t>大阪府の人口推移を踏まえた認知症高齢者の将来推計</a:t>
                      </a:r>
                    </a:p>
                  </a:txBody>
                  <a:tcPr anchor="ctr">
                    <a:noFill/>
                  </a:tcPr>
                </a:tc>
                <a:extLst>
                  <a:ext uri="{0D108BD9-81ED-4DB2-BD59-A6C34878D82A}">
                    <a16:rowId xmlns:a16="http://schemas.microsoft.com/office/drawing/2014/main" val="1721168293"/>
                  </a:ext>
                </a:extLst>
              </a:tr>
              <a:tr h="920473">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認知症施策の推進方策</a:t>
                      </a:r>
                    </a:p>
                  </a:txBody>
                  <a:tcPr anchor="ctr">
                    <a:noFill/>
                  </a:tcPr>
                </a:tc>
                <a:tc>
                  <a:txBody>
                    <a:bodyPr/>
                    <a:lstStyle/>
                    <a:p>
                      <a:pPr algn="l"/>
                      <a:r>
                        <a:rPr kumimoji="1" lang="ja-JP" altLang="en-US" sz="1200" u="sng" strike="noStrike" dirty="0">
                          <a:solidFill>
                            <a:schemeClr val="tx1"/>
                          </a:solidFill>
                          <a:latin typeface="Meiryo UI" panose="020B0604030504040204" pitchFamily="50" charset="-128"/>
                          <a:ea typeface="Meiryo UI" panose="020B0604030504040204" pitchFamily="50" charset="-128"/>
                        </a:rPr>
                        <a:t>「認知症の人に関する理解の増進等」「認知症の人の生活におけるバリアフリー化の推進」「認知症の人の社会参加の機会の確保等」等、認知症基本法が定める「基本的施策」の内容を踏まえた府としての推進方策</a:t>
                      </a:r>
                    </a:p>
                  </a:txBody>
                  <a:tcPr anchor="ctr">
                    <a:noFill/>
                  </a:tcPr>
                </a:tc>
                <a:extLst>
                  <a:ext uri="{0D108BD9-81ED-4DB2-BD59-A6C34878D82A}">
                    <a16:rowId xmlns:a16="http://schemas.microsoft.com/office/drawing/2014/main" val="2316790300"/>
                  </a:ext>
                </a:extLst>
              </a:tr>
              <a:tr h="555509">
                <a:tc rowSpan="2">
                  <a:txBody>
                    <a:bodyPr/>
                    <a:lstStyle/>
                    <a:p>
                      <a:pPr algn="ctr"/>
                      <a:r>
                        <a:rPr kumimoji="1" lang="ja-JP" altLang="en-US" sz="1200" dirty="0">
                          <a:latin typeface="Meiryo UI" panose="020B0604030504040204" pitchFamily="50" charset="-128"/>
                          <a:ea typeface="Meiryo UI" panose="020B0604030504040204" pitchFamily="50" charset="-128"/>
                        </a:rPr>
                        <a:t>５</a:t>
                      </a:r>
                    </a:p>
                  </a:txBody>
                  <a:tcPr anchor="ctr">
                    <a:noFill/>
                  </a:tcPr>
                </a:tc>
                <a:tc rowSpan="2">
                  <a:txBody>
                    <a:bodyPr/>
                    <a:lstStyle/>
                    <a:p>
                      <a:pPr algn="l"/>
                      <a:r>
                        <a:rPr kumimoji="1" lang="ja-JP" altLang="en-US" sz="1200" dirty="0">
                          <a:latin typeface="Meiryo UI" panose="020B0604030504040204" pitchFamily="50" charset="-128"/>
                          <a:ea typeface="Meiryo UI" panose="020B0604030504040204" pitchFamily="50" charset="-128"/>
                        </a:rPr>
                        <a:t>介護サービス量の見込み及び必要入所（利用）定員総数</a:t>
                      </a: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要支援・要介護認定者の将来推計</a:t>
                      </a:r>
                    </a:p>
                  </a:txBody>
                  <a:tcPr anchor="ctr">
                    <a:noFill/>
                  </a:tcPr>
                </a:tc>
                <a:tc>
                  <a:txBody>
                    <a:bodyPr/>
                    <a:lstStyle/>
                    <a:p>
                      <a:pPr algn="l"/>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年度及び</a:t>
                      </a:r>
                      <a:r>
                        <a:rPr kumimoji="1" lang="en-US" altLang="ja-JP" sz="1200" dirty="0">
                          <a:latin typeface="Meiryo UI" panose="020B0604030504040204" pitchFamily="50" charset="-128"/>
                          <a:ea typeface="Meiryo UI" panose="020B0604030504040204" pitchFamily="50" charset="-128"/>
                        </a:rPr>
                        <a:t>2040</a:t>
                      </a:r>
                      <a:r>
                        <a:rPr kumimoji="1" lang="ja-JP" altLang="en-US" sz="1200" dirty="0">
                          <a:latin typeface="Meiryo UI" panose="020B0604030504040204" pitchFamily="50" charset="-128"/>
                          <a:ea typeface="Meiryo UI" panose="020B0604030504040204" pitchFamily="50" charset="-128"/>
                        </a:rPr>
                        <a:t>年度の推計　➢</a:t>
                      </a:r>
                      <a:r>
                        <a:rPr kumimoji="1" lang="ja-JP" altLang="en-US" sz="1200" u="sng" dirty="0">
                          <a:latin typeface="Meiryo UI" panose="020B0604030504040204" pitchFamily="50" charset="-128"/>
                          <a:ea typeface="Meiryo UI" panose="020B0604030504040204" pitchFamily="50" charset="-128"/>
                        </a:rPr>
                        <a:t>各圏域の推計を追加</a:t>
                      </a:r>
                    </a:p>
                  </a:txBody>
                  <a:tcPr anchor="ctr">
                    <a:noFill/>
                  </a:tcPr>
                </a:tc>
                <a:extLst>
                  <a:ext uri="{0D108BD9-81ED-4DB2-BD59-A6C34878D82A}">
                    <a16:rowId xmlns:a16="http://schemas.microsoft.com/office/drawing/2014/main" val="2196630638"/>
                  </a:ext>
                </a:extLst>
              </a:tr>
              <a:tr h="777712">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介護サービス量の見込み</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居宅サービス、施設サービス、地域密着型サービスの種別ごとの量の見込み（圏域別）</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a:t>
                      </a:r>
                      <a:r>
                        <a:rPr kumimoji="1" lang="en-US" altLang="ja-JP" sz="1200" u="sng" dirty="0">
                          <a:latin typeface="Meiryo UI" panose="020B0604030504040204" pitchFamily="50" charset="-128"/>
                          <a:ea typeface="Meiryo UI" panose="020B0604030504040204" pitchFamily="50" charset="-128"/>
                        </a:rPr>
                        <a:t>2040</a:t>
                      </a:r>
                      <a:r>
                        <a:rPr kumimoji="1" lang="ja-JP" altLang="en-US" sz="1200" u="sng" dirty="0">
                          <a:latin typeface="Meiryo UI" panose="020B0604030504040204" pitchFamily="50" charset="-128"/>
                          <a:ea typeface="Meiryo UI" panose="020B0604030504040204" pitchFamily="50" charset="-128"/>
                        </a:rPr>
                        <a:t>年度見込みを追加</a:t>
                      </a:r>
                    </a:p>
                  </a:txBody>
                  <a:tcPr anchor="ctr">
                    <a:noFill/>
                  </a:tcPr>
                </a:tc>
                <a:extLst>
                  <a:ext uri="{0D108BD9-81ED-4DB2-BD59-A6C34878D82A}">
                    <a16:rowId xmlns:a16="http://schemas.microsoft.com/office/drawing/2014/main" val="3223930015"/>
                  </a:ext>
                </a:extLst>
              </a:tr>
              <a:tr h="392247">
                <a:tc rowSpan="2">
                  <a:txBody>
                    <a:bodyPr/>
                    <a:lstStyle/>
                    <a:p>
                      <a:pPr algn="ctr"/>
                      <a:r>
                        <a:rPr kumimoji="1" lang="ja-JP" altLang="en-US" sz="1200" dirty="0">
                          <a:latin typeface="Meiryo UI" panose="020B0604030504040204" pitchFamily="50" charset="-128"/>
                          <a:ea typeface="Meiryo UI" panose="020B0604030504040204" pitchFamily="50" charset="-128"/>
                        </a:rPr>
                        <a:t>６</a:t>
                      </a:r>
                    </a:p>
                  </a:txBody>
                  <a:tcPr anchor="ctr">
                    <a:noFill/>
                  </a:tcPr>
                </a:tc>
                <a:tc rowSpan="2">
                  <a:txBody>
                    <a:bodyPr/>
                    <a:lstStyle/>
                    <a:p>
                      <a:pPr algn="l"/>
                      <a:r>
                        <a:rPr kumimoji="1" lang="ja-JP" altLang="en-US" sz="1200" dirty="0">
                          <a:latin typeface="Meiryo UI" panose="020B0604030504040204" pitchFamily="50" charset="-128"/>
                          <a:ea typeface="Meiryo UI" panose="020B0604030504040204" pitchFamily="50" charset="-128"/>
                        </a:rPr>
                        <a:t>前期計画の検証</a:t>
                      </a: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大阪府全体の状況</a:t>
                      </a:r>
                    </a:p>
                  </a:txBody>
                  <a:tcPr anchor="ctr">
                    <a:noFill/>
                  </a:tcPr>
                </a:tc>
                <a:tc>
                  <a:txBody>
                    <a:bodyPr/>
                    <a:lstStyle/>
                    <a:p>
                      <a:pPr algn="l"/>
                      <a:r>
                        <a:rPr kumimoji="1" lang="ja-JP" altLang="en-US" sz="1200" dirty="0">
                          <a:latin typeface="Meiryo UI" panose="020B0604030504040204" pitchFamily="50" charset="-128"/>
                          <a:ea typeface="Meiryo UI" panose="020B0604030504040204" pitchFamily="50" charset="-128"/>
                        </a:rPr>
                        <a:t>要介護・要支援認定者、各サービスの利用実績（</a:t>
                      </a:r>
                      <a:r>
                        <a:rPr kumimoji="1" lang="en-US" altLang="ja-JP" sz="1200" dirty="0">
                          <a:latin typeface="Meiryo UI" panose="020B0604030504040204" pitchFamily="50" charset="-128"/>
                          <a:ea typeface="Meiryo UI" panose="020B0604030504040204" pitchFamily="50" charset="-128"/>
                        </a:rPr>
                        <a:t>2021</a:t>
                      </a:r>
                      <a:r>
                        <a:rPr kumimoji="1" lang="ja-JP" altLang="en-US" sz="1200" dirty="0" err="1">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a:t>
                      </a:r>
                    </a:p>
                  </a:txBody>
                  <a:tcPr anchor="ctr">
                    <a:noFill/>
                  </a:tcPr>
                </a:tc>
                <a:extLst>
                  <a:ext uri="{0D108BD9-81ED-4DB2-BD59-A6C34878D82A}">
                    <a16:rowId xmlns:a16="http://schemas.microsoft.com/office/drawing/2014/main" val="2631396616"/>
                  </a:ext>
                </a:extLst>
              </a:tr>
              <a:tr h="333305">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vMerge="1">
                  <a:txBody>
                    <a:bodyPr/>
                    <a:lstStyle/>
                    <a:p>
                      <a:pPr algn="l"/>
                      <a:endParaRPr kumimoji="1" lang="ja-JP" altLang="en-US" sz="1000" dirty="0">
                        <a:latin typeface="Meiryo UI" panose="020B0604030504040204" pitchFamily="50" charset="-128"/>
                        <a:ea typeface="Meiryo UI"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圏域別の状況</a:t>
                      </a: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要介護・要支援認定者、各サービスの利用実績（</a:t>
                      </a:r>
                      <a:r>
                        <a:rPr kumimoji="1" lang="en-US" altLang="ja-JP" sz="1200" dirty="0">
                          <a:latin typeface="Meiryo UI" panose="020B0604030504040204" pitchFamily="50" charset="-128"/>
                          <a:ea typeface="Meiryo UI" panose="020B0604030504040204" pitchFamily="50" charset="-128"/>
                        </a:rPr>
                        <a:t>2021</a:t>
                      </a:r>
                      <a:r>
                        <a:rPr kumimoji="1" lang="ja-JP" altLang="en-US" sz="1200" dirty="0" err="1">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2022</a:t>
                      </a:r>
                      <a:r>
                        <a:rPr kumimoji="1" lang="ja-JP" altLang="en-US" sz="1200" dirty="0">
                          <a:latin typeface="Meiryo UI" panose="020B0604030504040204" pitchFamily="50" charset="-128"/>
                          <a:ea typeface="Meiryo UI" panose="020B0604030504040204" pitchFamily="50" charset="-128"/>
                        </a:rPr>
                        <a:t>年度）</a:t>
                      </a:r>
                    </a:p>
                  </a:txBody>
                  <a:tcPr anchor="ctr">
                    <a:noFill/>
                  </a:tcPr>
                </a:tc>
                <a:extLst>
                  <a:ext uri="{0D108BD9-81ED-4DB2-BD59-A6C34878D82A}">
                    <a16:rowId xmlns:a16="http://schemas.microsoft.com/office/drawing/2014/main" val="3960535949"/>
                  </a:ext>
                </a:extLst>
              </a:tr>
            </a:tbl>
          </a:graphicData>
        </a:graphic>
      </p:graphicFrame>
      <p:sp>
        <p:nvSpPr>
          <p:cNvPr id="2" name="スライド番号プレースホルダー 1"/>
          <p:cNvSpPr>
            <a:spLocks noGrp="1"/>
          </p:cNvSpPr>
          <p:nvPr>
            <p:ph type="sldNum" sz="quarter" idx="12"/>
          </p:nvPr>
        </p:nvSpPr>
        <p:spPr/>
        <p:txBody>
          <a:bodyPr/>
          <a:lstStyle/>
          <a:p>
            <a:fld id="{4CE62AE4-F010-47EE-8F3E-40F74E339448}" type="slidenum">
              <a:rPr kumimoji="1" lang="ja-JP" altLang="en-US" smtClean="0"/>
              <a:t>5</a:t>
            </a:fld>
            <a:endParaRPr kumimoji="1" lang="ja-JP" altLang="en-US" dirty="0"/>
          </a:p>
        </p:txBody>
      </p:sp>
    </p:spTree>
    <p:extLst>
      <p:ext uri="{BB962C8B-B14F-4D97-AF65-F5344CB8AC3E}">
        <p14:creationId xmlns:p14="http://schemas.microsoft.com/office/powerpoint/2010/main" val="426889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57150"/>
            <a:ext cx="9144000" cy="489397"/>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BIZ UDPゴシック" panose="020B0400000000000000" pitchFamily="50" charset="-128"/>
                <a:ea typeface="BIZ UDPゴシック" panose="020B0400000000000000" pitchFamily="50" charset="-128"/>
              </a:rPr>
              <a:t>大阪府高齢者計画</a:t>
            </a:r>
            <a:r>
              <a:rPr kumimoji="1" lang="en-US" altLang="ja-JP" b="1" dirty="0">
                <a:latin typeface="BIZ UDPゴシック" panose="020B0400000000000000" pitchFamily="50" charset="-128"/>
                <a:ea typeface="BIZ UDPゴシック" panose="020B0400000000000000" pitchFamily="50" charset="-128"/>
              </a:rPr>
              <a:t>2024 </a:t>
            </a:r>
            <a:r>
              <a:rPr kumimoji="1" lang="ja-JP" altLang="en-US" b="1" dirty="0">
                <a:latin typeface="BIZ UDPゴシック" panose="020B0400000000000000" pitchFamily="50" charset="-128"/>
                <a:ea typeface="BIZ UDPゴシック" panose="020B0400000000000000" pitchFamily="50" charset="-128"/>
              </a:rPr>
              <a:t>骨子案</a:t>
            </a:r>
          </a:p>
        </p:txBody>
      </p:sp>
      <p:graphicFrame>
        <p:nvGraphicFramePr>
          <p:cNvPr id="8" name="表 7"/>
          <p:cNvGraphicFramePr>
            <a:graphicFrameLocks noGrp="1"/>
          </p:cNvGraphicFramePr>
          <p:nvPr>
            <p:extLst>
              <p:ext uri="{D42A27DB-BD31-4B8C-83A1-F6EECF244321}">
                <p14:modId xmlns:p14="http://schemas.microsoft.com/office/powerpoint/2010/main" val="2077818014"/>
              </p:ext>
            </p:extLst>
          </p:nvPr>
        </p:nvGraphicFramePr>
        <p:xfrm>
          <a:off x="306679" y="1307863"/>
          <a:ext cx="8608721" cy="5027843"/>
        </p:xfrm>
        <a:graphic>
          <a:graphicData uri="http://schemas.openxmlformats.org/drawingml/2006/table">
            <a:tbl>
              <a:tblPr firstRow="1" firstCol="1" bandRow="1">
                <a:tableStyleId>{5940675A-B579-460E-94D1-54222C63F5DA}</a:tableStyleId>
              </a:tblPr>
              <a:tblGrid>
                <a:gridCol w="4044944">
                  <a:extLst>
                    <a:ext uri="{9D8B030D-6E8A-4147-A177-3AD203B41FA5}">
                      <a16:colId xmlns:a16="http://schemas.microsoft.com/office/drawing/2014/main" val="3369937350"/>
                    </a:ext>
                  </a:extLst>
                </a:gridCol>
                <a:gridCol w="467120">
                  <a:extLst>
                    <a:ext uri="{9D8B030D-6E8A-4147-A177-3AD203B41FA5}">
                      <a16:colId xmlns:a16="http://schemas.microsoft.com/office/drawing/2014/main" val="557305252"/>
                    </a:ext>
                  </a:extLst>
                </a:gridCol>
                <a:gridCol w="4096657">
                  <a:extLst>
                    <a:ext uri="{9D8B030D-6E8A-4147-A177-3AD203B41FA5}">
                      <a16:colId xmlns:a16="http://schemas.microsoft.com/office/drawing/2014/main" val="2848863762"/>
                    </a:ext>
                  </a:extLst>
                </a:gridCol>
              </a:tblGrid>
              <a:tr h="290141">
                <a:tc>
                  <a:txBody>
                    <a:bodyPr/>
                    <a:lstStyle/>
                    <a:p>
                      <a:pPr algn="just">
                        <a:spcAft>
                          <a:spcPts val="0"/>
                        </a:spcAft>
                      </a:pPr>
                      <a:r>
                        <a:rPr lang="ja-JP" sz="1100" kern="100">
                          <a:effectLst/>
                          <a:latin typeface="Meiryo UI" panose="020B0604030504040204" pitchFamily="50" charset="-128"/>
                          <a:ea typeface="Meiryo UI" panose="020B0604030504040204" pitchFamily="50" charset="-128"/>
                        </a:rPr>
                        <a:t>現計画</a:t>
                      </a:r>
                      <a:r>
                        <a:rPr lang="en-US" sz="1100" kern="100">
                          <a:effectLst/>
                          <a:latin typeface="Meiryo UI" panose="020B0604030504040204" pitchFamily="50" charset="-128"/>
                          <a:ea typeface="Meiryo UI" panose="020B0604030504040204" pitchFamily="50" charset="-128"/>
                        </a:rPr>
                        <a:t>(2021)</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新計画</a:t>
                      </a:r>
                      <a:r>
                        <a:rPr lang="en-US" sz="1100" kern="100" dirty="0">
                          <a:effectLst/>
                          <a:latin typeface="Meiryo UI" panose="020B0604030504040204" pitchFamily="50" charset="-128"/>
                          <a:ea typeface="Meiryo UI" panose="020B0604030504040204" pitchFamily="50" charset="-128"/>
                        </a:rPr>
                        <a:t>(2024)</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498415055"/>
                  </a:ext>
                </a:extLst>
              </a:tr>
              <a:tr h="290141">
                <a:tc>
                  <a:txBody>
                    <a:bodyPr/>
                    <a:lstStyle/>
                    <a:p>
                      <a:pPr algn="just">
                        <a:spcAft>
                          <a:spcPts val="0"/>
                        </a:spcAft>
                      </a:pPr>
                      <a:r>
                        <a:rPr lang="ja-JP" sz="1100" kern="100">
                          <a:effectLst/>
                          <a:latin typeface="Meiryo UI" panose="020B0604030504040204" pitchFamily="50" charset="-128"/>
                          <a:ea typeface="Meiryo UI" panose="020B0604030504040204" pitchFamily="50" charset="-128"/>
                        </a:rPr>
                        <a:t>第</a:t>
                      </a:r>
                      <a:r>
                        <a:rPr lang="en-US" sz="1100" kern="100">
                          <a:effectLst/>
                          <a:latin typeface="Meiryo UI" panose="020B0604030504040204" pitchFamily="50" charset="-128"/>
                          <a:ea typeface="Meiryo UI" panose="020B0604030504040204" pitchFamily="50" charset="-128"/>
                        </a:rPr>
                        <a:t>3</a:t>
                      </a:r>
                      <a:r>
                        <a:rPr lang="ja-JP" sz="1100" kern="100">
                          <a:effectLst/>
                          <a:latin typeface="Meiryo UI" panose="020B0604030504040204" pitchFamily="50" charset="-128"/>
                          <a:ea typeface="Meiryo UI" panose="020B0604030504040204" pitchFamily="50" charset="-128"/>
                        </a:rPr>
                        <a:t>章　施策の推進方策</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第３章　施策の推進方策</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498328333"/>
                  </a:ext>
                </a:extLst>
              </a:tr>
              <a:tr h="290141">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１節　自立支援、介護予防・重度化防止</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１節　自立支援、介護予防・重度化防止</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2641596300"/>
                  </a:ext>
                </a:extLst>
              </a:tr>
              <a:tr h="290141">
                <a:tc>
                  <a:txBody>
                    <a:bodyPr/>
                    <a:lstStyle/>
                    <a:p>
                      <a:pPr indent="146050" algn="just">
                        <a:spcAft>
                          <a:spcPts val="0"/>
                        </a:spcAft>
                      </a:pPr>
                      <a:r>
                        <a:rPr lang="ja-JP" sz="1100" kern="100">
                          <a:effectLst/>
                          <a:latin typeface="Meiryo UI" panose="020B0604030504040204" pitchFamily="50" charset="-128"/>
                          <a:ea typeface="Meiryo UI" panose="020B0604030504040204" pitchFamily="50" charset="-128"/>
                        </a:rPr>
                        <a:t>２節　介護給付費等適正化（第</a:t>
                      </a:r>
                      <a:r>
                        <a:rPr lang="en-US" sz="1100" kern="100">
                          <a:effectLst/>
                          <a:latin typeface="Meiryo UI" panose="020B0604030504040204" pitchFamily="50" charset="-128"/>
                          <a:ea typeface="Meiryo UI" panose="020B0604030504040204" pitchFamily="50" charset="-128"/>
                        </a:rPr>
                        <a:t>5</a:t>
                      </a:r>
                      <a:r>
                        <a:rPr lang="ja-JP" sz="1100" kern="100">
                          <a:effectLst/>
                          <a:latin typeface="Meiryo UI" panose="020B0604030504040204" pitchFamily="50" charset="-128"/>
                          <a:ea typeface="Meiryo UI" panose="020B0604030504040204" pitchFamily="50" charset="-128"/>
                        </a:rPr>
                        <a:t>期適正化計画）</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rPr>
                        <a:t> </a:t>
                      </a:r>
                      <a:r>
                        <a:rPr lang="ja-JP" sz="1100" kern="100" dirty="0" smtClean="0">
                          <a:effectLst/>
                          <a:latin typeface="Meiryo UI" panose="020B0604030504040204" pitchFamily="50" charset="-128"/>
                          <a:ea typeface="Meiryo UI" panose="020B0604030504040204" pitchFamily="50" charset="-128"/>
                        </a:rPr>
                        <a:t>２節</a:t>
                      </a:r>
                      <a:r>
                        <a:rPr lang="ja-JP" sz="1100" kern="100" dirty="0">
                          <a:effectLst/>
                          <a:latin typeface="Meiryo UI" panose="020B0604030504040204" pitchFamily="50" charset="-128"/>
                          <a:ea typeface="Meiryo UI" panose="020B0604030504040204" pitchFamily="50" charset="-128"/>
                        </a:rPr>
                        <a:t>　社会参加の促進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247376247"/>
                  </a:ext>
                </a:extLst>
              </a:tr>
              <a:tr h="290141">
                <a:tc>
                  <a:txBody>
                    <a:bodyPr/>
                    <a:lstStyle/>
                    <a:p>
                      <a:pPr indent="146050" algn="just">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266065" algn="just">
                        <a:spcAft>
                          <a:spcPts val="0"/>
                        </a:spcAft>
                      </a:pPr>
                      <a:r>
                        <a:rPr lang="ja-JP" sz="1100" kern="100" dirty="0">
                          <a:effectLst/>
                          <a:latin typeface="Meiryo UI" panose="020B0604030504040204" pitchFamily="50" charset="-128"/>
                          <a:ea typeface="Meiryo UI" panose="020B0604030504040204" pitchFamily="50" charset="-128"/>
                        </a:rPr>
                        <a:t>・豊かな経験・能力を活かせる社会の構築</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754169331"/>
                  </a:ext>
                </a:extLst>
              </a:tr>
              <a:tr h="290141">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３節　医療・介護連携の推進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rPr>
                        <a:t> </a:t>
                      </a:r>
                      <a:r>
                        <a:rPr lang="ja-JP" sz="1100" kern="100" dirty="0" smtClean="0">
                          <a:effectLst/>
                          <a:latin typeface="Meiryo UI" panose="020B0604030504040204" pitchFamily="50" charset="-128"/>
                          <a:ea typeface="Meiryo UI" panose="020B0604030504040204" pitchFamily="50" charset="-128"/>
                        </a:rPr>
                        <a:t>３節</a:t>
                      </a:r>
                      <a:r>
                        <a:rPr lang="ja-JP" sz="1100" kern="100" dirty="0">
                          <a:effectLst/>
                          <a:latin typeface="Meiryo UI" panose="020B0604030504040204" pitchFamily="50" charset="-128"/>
                          <a:ea typeface="Meiryo UI" panose="020B0604030504040204" pitchFamily="50" charset="-128"/>
                        </a:rPr>
                        <a:t>　医療・介護連携の推進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682041306"/>
                  </a:ext>
                </a:extLst>
              </a:tr>
              <a:tr h="290141">
                <a:tc>
                  <a:txBody>
                    <a:bodyPr/>
                    <a:lstStyle/>
                    <a:p>
                      <a:pPr indent="146050" algn="just">
                        <a:spcAft>
                          <a:spcPts val="0"/>
                        </a:spcAft>
                      </a:pPr>
                      <a:r>
                        <a:rPr lang="ja-JP" sz="1100" kern="100">
                          <a:effectLst/>
                          <a:latin typeface="Meiryo UI" panose="020B0604030504040204" pitchFamily="50" charset="-128"/>
                          <a:ea typeface="Meiryo UI" panose="020B0604030504040204" pitchFamily="50" charset="-128"/>
                        </a:rPr>
                        <a:t>４節　多様な住まい、サービス基盤の整備</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rPr>
                        <a:t> </a:t>
                      </a:r>
                      <a:r>
                        <a:rPr lang="ja-JP" sz="1100" kern="100" dirty="0" smtClean="0">
                          <a:effectLst/>
                          <a:latin typeface="Meiryo UI" panose="020B0604030504040204" pitchFamily="50" charset="-128"/>
                          <a:ea typeface="Meiryo UI" panose="020B0604030504040204" pitchFamily="50" charset="-128"/>
                        </a:rPr>
                        <a:t>４節</a:t>
                      </a:r>
                      <a:r>
                        <a:rPr lang="ja-JP" sz="1100" kern="100" dirty="0">
                          <a:effectLst/>
                          <a:latin typeface="Meiryo UI" panose="020B0604030504040204" pitchFamily="50" charset="-128"/>
                          <a:ea typeface="Meiryo UI" panose="020B0604030504040204" pitchFamily="50" charset="-128"/>
                        </a:rPr>
                        <a:t>　</a:t>
                      </a:r>
                      <a:r>
                        <a:rPr lang="ja-JP" altLang="en-US" sz="1100" kern="100" dirty="0" smtClean="0">
                          <a:effectLst/>
                          <a:latin typeface="Meiryo UI" panose="020B0604030504040204" pitchFamily="50" charset="-128"/>
                          <a:ea typeface="Meiryo UI" panose="020B0604030504040204" pitchFamily="50" charset="-128"/>
                        </a:rPr>
                        <a:t>包括的支援体制と権利擁護</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4118618625"/>
                  </a:ext>
                </a:extLst>
              </a:tr>
              <a:tr h="290141">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５節　福祉・介護サービスを担う人材の確保及び資質の向上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33350" algn="just">
                        <a:spcAft>
                          <a:spcPts val="0"/>
                        </a:spcAft>
                      </a:pPr>
                      <a:r>
                        <a:rPr lang="en-US" altLang="ja-JP" sz="1100" kern="100" dirty="0" smtClean="0">
                          <a:effectLst/>
                          <a:latin typeface="Meiryo UI" panose="020B0604030504040204" pitchFamily="50" charset="-128"/>
                          <a:ea typeface="Meiryo UI" panose="020B0604030504040204" pitchFamily="50" charset="-128"/>
                        </a:rPr>
                        <a:t> </a:t>
                      </a:r>
                      <a:r>
                        <a:rPr lang="ja-JP" sz="1100" kern="100" dirty="0">
                          <a:effectLst/>
                          <a:latin typeface="Meiryo UI" panose="020B0604030504040204" pitchFamily="50" charset="-128"/>
                          <a:ea typeface="Meiryo UI" panose="020B0604030504040204" pitchFamily="50" charset="-128"/>
                        </a:rPr>
                        <a:t>　</a:t>
                      </a:r>
                      <a:r>
                        <a:rPr lang="en-US" sz="1100" kern="100" dirty="0">
                          <a:effectLst/>
                          <a:latin typeface="Meiryo UI" panose="020B0604030504040204" pitchFamily="50" charset="-128"/>
                          <a:ea typeface="Meiryo UI" panose="020B0604030504040204" pitchFamily="50" charset="-128"/>
                        </a:rPr>
                        <a:t>1</a:t>
                      </a:r>
                      <a:r>
                        <a:rPr lang="ja-JP" sz="1100" kern="100" dirty="0">
                          <a:effectLst/>
                          <a:latin typeface="Meiryo UI" panose="020B0604030504040204" pitchFamily="50" charset="-128"/>
                          <a:ea typeface="Meiryo UI" panose="020B0604030504040204" pitchFamily="50" charset="-128"/>
                        </a:rPr>
                        <a:t>項　地域共生社会の実現に向けた包括的支援体制の構築</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2042403563"/>
                  </a:ext>
                </a:extLst>
              </a:tr>
              <a:tr h="290141">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６節　介護保険事業の適切な運営（相談対応含む）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33350" algn="just">
                        <a:spcAft>
                          <a:spcPts val="0"/>
                        </a:spcAft>
                      </a:pPr>
                      <a:r>
                        <a:rPr lang="en-US" altLang="ja-JP" sz="1100" kern="100" dirty="0" smtClean="0">
                          <a:effectLst/>
                          <a:latin typeface="Meiryo UI" panose="020B0604030504040204" pitchFamily="50" charset="-128"/>
                          <a:ea typeface="Meiryo UI" panose="020B0604030504040204" pitchFamily="50" charset="-128"/>
                        </a:rPr>
                        <a:t> </a:t>
                      </a:r>
                      <a:r>
                        <a:rPr lang="ja-JP" sz="1100" kern="100" dirty="0">
                          <a:effectLst/>
                          <a:latin typeface="Meiryo UI" panose="020B0604030504040204" pitchFamily="50" charset="-128"/>
                          <a:ea typeface="Meiryo UI" panose="020B0604030504040204" pitchFamily="50" charset="-128"/>
                        </a:rPr>
                        <a:t>　</a:t>
                      </a:r>
                      <a:r>
                        <a:rPr lang="en-US" sz="1100" kern="100" dirty="0">
                          <a:effectLst/>
                          <a:latin typeface="Meiryo UI" panose="020B0604030504040204" pitchFamily="50" charset="-128"/>
                          <a:ea typeface="Meiryo UI" panose="020B0604030504040204" pitchFamily="50" charset="-128"/>
                        </a:rPr>
                        <a:t>2</a:t>
                      </a:r>
                      <a:r>
                        <a:rPr lang="ja-JP" sz="1100" kern="100" dirty="0">
                          <a:effectLst/>
                          <a:latin typeface="Meiryo UI" panose="020B0604030504040204" pitchFamily="50" charset="-128"/>
                          <a:ea typeface="Meiryo UI" panose="020B0604030504040204" pitchFamily="50" charset="-128"/>
                        </a:rPr>
                        <a:t>項　権利擁護の推進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3295790076"/>
                  </a:ext>
                </a:extLst>
              </a:tr>
              <a:tr h="290141">
                <a:tc>
                  <a:txBody>
                    <a:bodyPr/>
                    <a:lstStyle/>
                    <a:p>
                      <a:pPr marL="399415" indent="-399415" algn="just">
                        <a:spcAft>
                          <a:spcPts val="0"/>
                        </a:spcAft>
                      </a:pPr>
                      <a:r>
                        <a:rPr lang="ja-JP" sz="1100" kern="100" dirty="0">
                          <a:effectLst/>
                          <a:latin typeface="Meiryo UI" panose="020B0604030504040204" pitchFamily="50" charset="-128"/>
                          <a:ea typeface="Meiryo UI" panose="020B0604030504040204" pitchFamily="50" charset="-128"/>
                        </a:rPr>
                        <a:t>　　</a:t>
                      </a:r>
                      <a:r>
                        <a:rPr lang="en-US" sz="1100" kern="100" dirty="0">
                          <a:effectLst/>
                          <a:latin typeface="Meiryo UI" panose="020B0604030504040204" pitchFamily="50" charset="-128"/>
                          <a:ea typeface="Meiryo UI" panose="020B0604030504040204" pitchFamily="50" charset="-128"/>
                        </a:rPr>
                        <a:t>1</a:t>
                      </a:r>
                      <a:r>
                        <a:rPr lang="ja-JP" sz="1100" kern="100" dirty="0">
                          <a:effectLst/>
                          <a:latin typeface="Meiryo UI" panose="020B0604030504040204" pitchFamily="50" charset="-128"/>
                          <a:ea typeface="Meiryo UI" panose="020B0604030504040204" pitchFamily="50" charset="-128"/>
                        </a:rPr>
                        <a:t>項　個々の高齢者等の状況に配慮したサービスの提供、質の向上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５節　多様な住まい、サービス基盤の整備</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287705302"/>
                  </a:ext>
                </a:extLst>
              </a:tr>
              <a:tr h="385587">
                <a:tc>
                  <a:txBody>
                    <a:bodyPr/>
                    <a:lstStyle/>
                    <a:p>
                      <a:pPr algn="just">
                        <a:spcAft>
                          <a:spcPts val="0"/>
                        </a:spcAft>
                      </a:pPr>
                      <a:r>
                        <a:rPr lang="ja-JP" sz="1100" kern="100">
                          <a:effectLst/>
                          <a:latin typeface="Meiryo UI" panose="020B0604030504040204" pitchFamily="50" charset="-128"/>
                          <a:ea typeface="Meiryo UI" panose="020B0604030504040204" pitchFamily="50" charset="-128"/>
                        </a:rPr>
                        <a:t>　　</a:t>
                      </a:r>
                      <a:r>
                        <a:rPr lang="en-US" sz="1100" kern="100">
                          <a:effectLst/>
                          <a:latin typeface="Meiryo UI" panose="020B0604030504040204" pitchFamily="50" charset="-128"/>
                          <a:ea typeface="Meiryo UI" panose="020B0604030504040204" pitchFamily="50" charset="-128"/>
                        </a:rPr>
                        <a:t>2</a:t>
                      </a:r>
                      <a:r>
                        <a:rPr lang="ja-JP" sz="1100" kern="100">
                          <a:effectLst/>
                          <a:latin typeface="Meiryo UI" panose="020B0604030504040204" pitchFamily="50" charset="-128"/>
                          <a:ea typeface="Meiryo UI" panose="020B0604030504040204" pitchFamily="50" charset="-128"/>
                        </a:rPr>
                        <a:t>項　事業者への指導・助言</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６節　福祉・介護サービスを担う人材の</a:t>
                      </a:r>
                      <a:r>
                        <a:rPr lang="ja-JP" sz="1100" kern="100" dirty="0" smtClean="0">
                          <a:effectLst/>
                          <a:latin typeface="Meiryo UI" panose="020B0604030504040204" pitchFamily="50" charset="-128"/>
                          <a:ea typeface="Meiryo UI" panose="020B0604030504040204" pitchFamily="50" charset="-128"/>
                        </a:rPr>
                        <a:t>確保</a:t>
                      </a:r>
                      <a:r>
                        <a:rPr lang="ja-JP" altLang="en-US" sz="1100" kern="100" dirty="0" smtClean="0">
                          <a:effectLst/>
                          <a:latin typeface="Meiryo UI" panose="020B0604030504040204" pitchFamily="50" charset="-128"/>
                          <a:ea typeface="Meiryo UI" panose="020B0604030504040204" pitchFamily="50" charset="-128"/>
                        </a:rPr>
                        <a:t>・資質の向上</a:t>
                      </a:r>
                      <a:r>
                        <a:rPr lang="ja-JP" sz="1100" kern="100" dirty="0" smtClean="0">
                          <a:effectLst/>
                          <a:latin typeface="Meiryo UI" panose="020B0604030504040204" pitchFamily="50" charset="-128"/>
                          <a:ea typeface="Meiryo UI" panose="020B0604030504040204" pitchFamily="50" charset="-128"/>
                        </a:rPr>
                        <a:t>及び</a:t>
                      </a:r>
                      <a:endParaRPr lang="en-US" altLang="ja-JP" sz="1100" kern="100" dirty="0" smtClean="0">
                        <a:effectLst/>
                        <a:latin typeface="Meiryo UI" panose="020B0604030504040204" pitchFamily="50" charset="-128"/>
                        <a:ea typeface="Meiryo UI" panose="020B0604030504040204" pitchFamily="50" charset="-128"/>
                      </a:endParaRPr>
                    </a:p>
                    <a:p>
                      <a:pPr indent="146050" algn="just">
                        <a:spcAft>
                          <a:spcPts val="0"/>
                        </a:spcAft>
                      </a:pPr>
                      <a:r>
                        <a:rPr lang="ja-JP" altLang="en-US" sz="1100" kern="100" dirty="0" smtClean="0">
                          <a:effectLst/>
                          <a:latin typeface="Meiryo UI" panose="020B0604030504040204" pitchFamily="50" charset="-128"/>
                          <a:ea typeface="Meiryo UI" panose="020B0604030504040204" pitchFamily="50" charset="-128"/>
                        </a:rPr>
                        <a:t>　　　　</a:t>
                      </a:r>
                      <a:r>
                        <a:rPr lang="ja-JP" sz="1100" kern="100" dirty="0" smtClean="0">
                          <a:effectLst/>
                          <a:latin typeface="Meiryo UI" panose="020B0604030504040204" pitchFamily="50" charset="-128"/>
                          <a:ea typeface="Meiryo UI" panose="020B0604030504040204" pitchFamily="50" charset="-128"/>
                        </a:rPr>
                        <a:t>介護</a:t>
                      </a:r>
                      <a:r>
                        <a:rPr lang="ja-JP" sz="1100" kern="100" dirty="0">
                          <a:effectLst/>
                          <a:latin typeface="Meiryo UI" panose="020B0604030504040204" pitchFamily="50" charset="-128"/>
                          <a:ea typeface="Meiryo UI" panose="020B0604030504040204" pitchFamily="50" charset="-128"/>
                        </a:rPr>
                        <a:t>現場の生産性の向上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966792087"/>
                  </a:ext>
                </a:extLst>
              </a:tr>
              <a:tr h="290141">
                <a:tc>
                  <a:txBody>
                    <a:bodyPr/>
                    <a:lstStyle/>
                    <a:p>
                      <a:pPr algn="just">
                        <a:spcAft>
                          <a:spcPts val="0"/>
                        </a:spcAft>
                      </a:pPr>
                      <a:r>
                        <a:rPr lang="ja-JP" sz="1100" kern="100">
                          <a:effectLst/>
                          <a:latin typeface="Meiryo UI" panose="020B0604030504040204" pitchFamily="50" charset="-128"/>
                          <a:ea typeface="Meiryo UI" panose="020B0604030504040204" pitchFamily="50" charset="-128"/>
                        </a:rPr>
                        <a:t>　　</a:t>
                      </a:r>
                      <a:r>
                        <a:rPr lang="en-US" sz="1100" kern="100">
                          <a:effectLst/>
                          <a:latin typeface="Meiryo UI" panose="020B0604030504040204" pitchFamily="50" charset="-128"/>
                          <a:ea typeface="Meiryo UI" panose="020B0604030504040204" pitchFamily="50" charset="-128"/>
                        </a:rPr>
                        <a:t>3</a:t>
                      </a:r>
                      <a:r>
                        <a:rPr lang="ja-JP" sz="1100" kern="100">
                          <a:effectLst/>
                          <a:latin typeface="Meiryo UI" panose="020B0604030504040204" pitchFamily="50" charset="-128"/>
                          <a:ea typeface="Meiryo UI" panose="020B0604030504040204" pitchFamily="50" charset="-128"/>
                        </a:rPr>
                        <a:t>項　苦情・相談対応の充実</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endParaRPr lang="en-US"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７節　介護保険事業の適切な運営（相談対応含む）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348448748"/>
                  </a:ext>
                </a:extLst>
              </a:tr>
              <a:tr h="290141">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７節　権利擁護と社会参加の推進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marL="399415" indent="-399415" algn="just">
                        <a:spcAft>
                          <a:spcPts val="0"/>
                        </a:spcAft>
                      </a:pPr>
                      <a:r>
                        <a:rPr lang="ja-JP" sz="1100" kern="100" dirty="0">
                          <a:effectLst/>
                          <a:latin typeface="Meiryo UI" panose="020B0604030504040204" pitchFamily="50" charset="-128"/>
                          <a:ea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rPr>
                        <a:t> </a:t>
                      </a:r>
                      <a:r>
                        <a:rPr lang="en-US" sz="1100" kern="100" dirty="0" smtClean="0">
                          <a:effectLst/>
                          <a:latin typeface="Meiryo UI" panose="020B0604030504040204" pitchFamily="50" charset="-128"/>
                          <a:ea typeface="Meiryo UI" panose="020B0604030504040204" pitchFamily="50" charset="-128"/>
                        </a:rPr>
                        <a:t>1</a:t>
                      </a:r>
                      <a:r>
                        <a:rPr lang="ja-JP" sz="1100" kern="100" dirty="0">
                          <a:effectLst/>
                          <a:latin typeface="Meiryo UI" panose="020B0604030504040204" pitchFamily="50" charset="-128"/>
                          <a:ea typeface="Meiryo UI" panose="020B0604030504040204" pitchFamily="50" charset="-128"/>
                        </a:rPr>
                        <a:t>項　個々の高齢者等の状況に配慮したサービスの提供、質の向上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859810312"/>
                  </a:ext>
                </a:extLst>
              </a:tr>
              <a:tr h="290141">
                <a:tc>
                  <a:txBody>
                    <a:bodyPr/>
                    <a:lstStyle/>
                    <a:p>
                      <a:pPr indent="133350" algn="just">
                        <a:spcAft>
                          <a:spcPts val="0"/>
                        </a:spcAft>
                      </a:pPr>
                      <a:r>
                        <a:rPr lang="ja-JP" sz="1100" kern="100" dirty="0">
                          <a:effectLst/>
                          <a:latin typeface="Meiryo UI" panose="020B0604030504040204" pitchFamily="50" charset="-128"/>
                          <a:ea typeface="Meiryo UI" panose="020B0604030504040204" pitchFamily="50" charset="-128"/>
                        </a:rPr>
                        <a:t>　</a:t>
                      </a:r>
                      <a:r>
                        <a:rPr lang="en-US" sz="1100" kern="100" dirty="0">
                          <a:effectLst/>
                          <a:latin typeface="Meiryo UI" panose="020B0604030504040204" pitchFamily="50" charset="-128"/>
                          <a:ea typeface="Meiryo UI" panose="020B0604030504040204" pitchFamily="50" charset="-128"/>
                        </a:rPr>
                        <a:t>1</a:t>
                      </a:r>
                      <a:r>
                        <a:rPr lang="ja-JP" sz="1100" kern="100" dirty="0">
                          <a:effectLst/>
                          <a:latin typeface="Meiryo UI" panose="020B0604030504040204" pitchFamily="50" charset="-128"/>
                          <a:ea typeface="Meiryo UI" panose="020B0604030504040204" pitchFamily="50" charset="-128"/>
                        </a:rPr>
                        <a:t>項　地域共生社会の実現に向けた包括的支援体制の構築</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rPr>
                        <a:t> </a:t>
                      </a:r>
                      <a:r>
                        <a:rPr lang="en-US" sz="1100" kern="100" dirty="0" smtClean="0">
                          <a:effectLst/>
                          <a:latin typeface="Meiryo UI" panose="020B0604030504040204" pitchFamily="50" charset="-128"/>
                          <a:ea typeface="Meiryo UI" panose="020B0604030504040204" pitchFamily="50" charset="-128"/>
                        </a:rPr>
                        <a:t>2</a:t>
                      </a:r>
                      <a:r>
                        <a:rPr lang="ja-JP" sz="1100" kern="100" dirty="0">
                          <a:effectLst/>
                          <a:latin typeface="Meiryo UI" panose="020B0604030504040204" pitchFamily="50" charset="-128"/>
                          <a:ea typeface="Meiryo UI" panose="020B0604030504040204" pitchFamily="50" charset="-128"/>
                        </a:rPr>
                        <a:t>項　事業者への指導・助言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3691652391"/>
                  </a:ext>
                </a:extLst>
              </a:tr>
              <a:tr h="290141">
                <a:tc>
                  <a:txBody>
                    <a:bodyPr/>
                    <a:lstStyle/>
                    <a:p>
                      <a:pPr indent="133350" algn="just">
                        <a:spcAft>
                          <a:spcPts val="0"/>
                        </a:spcAft>
                      </a:pPr>
                      <a:r>
                        <a:rPr lang="ja-JP" sz="1100" kern="100">
                          <a:effectLst/>
                          <a:latin typeface="Meiryo UI" panose="020B0604030504040204" pitchFamily="50" charset="-128"/>
                          <a:ea typeface="Meiryo UI" panose="020B0604030504040204" pitchFamily="50" charset="-128"/>
                        </a:rPr>
                        <a:t>　</a:t>
                      </a:r>
                      <a:r>
                        <a:rPr lang="en-US" sz="1100" kern="100">
                          <a:effectLst/>
                          <a:latin typeface="Meiryo UI" panose="020B0604030504040204" pitchFamily="50" charset="-128"/>
                          <a:ea typeface="Meiryo UI" panose="020B0604030504040204" pitchFamily="50" charset="-128"/>
                        </a:rPr>
                        <a:t>2</a:t>
                      </a:r>
                      <a:r>
                        <a:rPr lang="ja-JP" sz="1100" kern="100">
                          <a:effectLst/>
                          <a:latin typeface="Meiryo UI" panose="020B0604030504040204" pitchFamily="50" charset="-128"/>
                          <a:ea typeface="Meiryo UI" panose="020B0604030504040204" pitchFamily="50" charset="-128"/>
                        </a:rPr>
                        <a:t>項　権利擁護の推進</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ja-JP" sz="1100" kern="100" dirty="0">
                          <a:effectLst/>
                          <a:latin typeface="Meiryo UI" panose="020B0604030504040204" pitchFamily="50" charset="-128"/>
                          <a:ea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rPr>
                        <a:t> </a:t>
                      </a:r>
                      <a:r>
                        <a:rPr lang="en-US" sz="1100" kern="100" dirty="0" smtClean="0">
                          <a:effectLst/>
                          <a:latin typeface="Meiryo UI" panose="020B0604030504040204" pitchFamily="50" charset="-128"/>
                          <a:ea typeface="Meiryo UI" panose="020B0604030504040204" pitchFamily="50" charset="-128"/>
                        </a:rPr>
                        <a:t>3</a:t>
                      </a:r>
                      <a:r>
                        <a:rPr lang="ja-JP" sz="1100" kern="100" dirty="0">
                          <a:effectLst/>
                          <a:latin typeface="Meiryo UI" panose="020B0604030504040204" pitchFamily="50" charset="-128"/>
                          <a:ea typeface="Meiryo UI" panose="020B0604030504040204" pitchFamily="50" charset="-128"/>
                        </a:rPr>
                        <a:t>項　苦情・相談対応の充実</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3520111250"/>
                  </a:ext>
                </a:extLst>
              </a:tr>
              <a:tr h="290141">
                <a:tc>
                  <a:txBody>
                    <a:bodyPr/>
                    <a:lstStyle/>
                    <a:p>
                      <a:pPr indent="133350" algn="just">
                        <a:spcAft>
                          <a:spcPts val="0"/>
                        </a:spcAft>
                      </a:pPr>
                      <a:r>
                        <a:rPr lang="ja-JP" sz="1100" kern="100">
                          <a:effectLst/>
                          <a:latin typeface="Meiryo UI" panose="020B0604030504040204" pitchFamily="50" charset="-128"/>
                          <a:ea typeface="Meiryo UI" panose="020B0604030504040204" pitchFamily="50" charset="-128"/>
                        </a:rPr>
                        <a:t>　</a:t>
                      </a:r>
                      <a:r>
                        <a:rPr lang="en-US" sz="1100" kern="100">
                          <a:effectLst/>
                          <a:latin typeface="Meiryo UI" panose="020B0604030504040204" pitchFamily="50" charset="-128"/>
                          <a:ea typeface="Meiryo UI" panose="020B0604030504040204" pitchFamily="50" charset="-128"/>
                        </a:rPr>
                        <a:t>3</a:t>
                      </a:r>
                      <a:r>
                        <a:rPr lang="ja-JP" sz="1100" kern="100">
                          <a:effectLst/>
                          <a:latin typeface="Meiryo UI" panose="020B0604030504040204" pitchFamily="50" charset="-128"/>
                          <a:ea typeface="Meiryo UI" panose="020B0604030504040204" pitchFamily="50" charset="-128"/>
                        </a:rPr>
                        <a:t>項　豊かな経験・能力を活かせる社会の構築</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８節　介護給付費等適正化（</a:t>
                      </a:r>
                      <a:r>
                        <a:rPr lang="ja-JP" sz="1100" kern="100" dirty="0" smtClean="0">
                          <a:effectLst/>
                          <a:latin typeface="Meiryo UI" panose="020B0604030504040204" pitchFamily="50" charset="-128"/>
                          <a:ea typeface="Meiryo UI" panose="020B0604030504040204" pitchFamily="50" charset="-128"/>
                        </a:rPr>
                        <a:t>第</a:t>
                      </a:r>
                      <a:r>
                        <a:rPr lang="en-US" altLang="ja-JP" sz="1100" kern="100" dirty="0" smtClean="0">
                          <a:effectLst/>
                          <a:latin typeface="Meiryo UI" panose="020B0604030504040204" pitchFamily="50" charset="-128"/>
                          <a:ea typeface="Meiryo UI" panose="020B0604030504040204" pitchFamily="50" charset="-128"/>
                        </a:rPr>
                        <a:t>6</a:t>
                      </a:r>
                      <a:r>
                        <a:rPr lang="ja-JP" sz="1100" kern="100" dirty="0" smtClean="0">
                          <a:effectLst/>
                          <a:latin typeface="Meiryo UI" panose="020B0604030504040204" pitchFamily="50" charset="-128"/>
                          <a:ea typeface="Meiryo UI" panose="020B0604030504040204" pitchFamily="50" charset="-128"/>
                        </a:rPr>
                        <a:t>期</a:t>
                      </a:r>
                      <a:r>
                        <a:rPr lang="ja-JP" sz="1100" kern="100" dirty="0">
                          <a:effectLst/>
                          <a:latin typeface="Meiryo UI" panose="020B0604030504040204" pitchFamily="50" charset="-128"/>
                          <a:ea typeface="Meiryo UI" panose="020B0604030504040204" pitchFamily="50" charset="-128"/>
                        </a:rPr>
                        <a:t>適正化計画）</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935058352"/>
                  </a:ext>
                </a:extLst>
              </a:tr>
              <a:tr h="290141">
                <a:tc>
                  <a:txBody>
                    <a:bodyPr/>
                    <a:lstStyle/>
                    <a:p>
                      <a:pPr indent="146050" algn="just">
                        <a:spcAft>
                          <a:spcPts val="0"/>
                        </a:spcAft>
                      </a:pPr>
                      <a:r>
                        <a:rPr lang="ja-JP" sz="1100" kern="100" dirty="0">
                          <a:effectLst/>
                          <a:latin typeface="Meiryo UI" panose="020B0604030504040204" pitchFamily="50" charset="-128"/>
                          <a:ea typeface="Meiryo UI" panose="020B0604030504040204" pitchFamily="50" charset="-128"/>
                        </a:rPr>
                        <a:t>８節　災害・感染症に対する高齢者支援体制の確立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algn="just">
                        <a:spcAft>
                          <a:spcPts val="0"/>
                        </a:spcAft>
                      </a:pPr>
                      <a:endParaRPr lang="en-US"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tc>
                  <a:txBody>
                    <a:bodyPr/>
                    <a:lstStyle/>
                    <a:p>
                      <a:pPr indent="146050" algn="just">
                        <a:spcAft>
                          <a:spcPts val="0"/>
                        </a:spcAft>
                      </a:pPr>
                      <a:r>
                        <a:rPr lang="en-US" sz="1100" kern="100" dirty="0">
                          <a:effectLst/>
                          <a:latin typeface="Meiryo UI" panose="020B0604030504040204" pitchFamily="50" charset="-128"/>
                          <a:ea typeface="Meiryo UI" panose="020B0604030504040204" pitchFamily="50" charset="-128"/>
                        </a:rPr>
                        <a:t>9</a:t>
                      </a:r>
                      <a:r>
                        <a:rPr lang="ja-JP" sz="1100" kern="100" dirty="0">
                          <a:effectLst/>
                          <a:latin typeface="Meiryo UI" panose="020B0604030504040204" pitchFamily="50" charset="-128"/>
                          <a:ea typeface="Meiryo UI" panose="020B0604030504040204" pitchFamily="50" charset="-128"/>
                        </a:rPr>
                        <a:t>節　災害・感染症に対する高齢者支援体制の確立</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110" marR="60110" marT="0" marB="0" anchor="ctr"/>
                </a:tc>
                <a:extLst>
                  <a:ext uri="{0D108BD9-81ED-4DB2-BD59-A6C34878D82A}">
                    <a16:rowId xmlns:a16="http://schemas.microsoft.com/office/drawing/2014/main" val="1146359750"/>
                  </a:ext>
                </a:extLst>
              </a:tr>
            </a:tbl>
          </a:graphicData>
        </a:graphic>
      </p:graphicFrame>
      <p:sp>
        <p:nvSpPr>
          <p:cNvPr id="10" name="正方形/長方形 9"/>
          <p:cNvSpPr/>
          <p:nvPr/>
        </p:nvSpPr>
        <p:spPr>
          <a:xfrm>
            <a:off x="4777079" y="4206636"/>
            <a:ext cx="4138321" cy="365364"/>
          </a:xfrm>
          <a:prstGeom prst="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1" name="正方形/長方形 10"/>
          <p:cNvSpPr/>
          <p:nvPr/>
        </p:nvSpPr>
        <p:spPr>
          <a:xfrm>
            <a:off x="4777079" y="1913636"/>
            <a:ext cx="4138321" cy="2229853"/>
          </a:xfrm>
          <a:prstGeom prst="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 name="四角形吹き出し 4"/>
          <p:cNvSpPr>
            <a:spLocks noChangeArrowheads="1"/>
          </p:cNvSpPr>
          <p:nvPr/>
        </p:nvSpPr>
        <p:spPr bwMode="auto">
          <a:xfrm>
            <a:off x="3042589" y="4339819"/>
            <a:ext cx="1647825" cy="533400"/>
          </a:xfrm>
          <a:prstGeom prst="wedgeRectCallout">
            <a:avLst>
              <a:gd name="adj1" fmla="val 54692"/>
              <a:gd name="adj2" fmla="val -47619"/>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a:t>
            </a:r>
            <a:r>
              <a:rPr kumimoji="0" lang="ja-JP" altLang="en-US"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③</a:t>
            </a:r>
            <a:r>
              <a:rPr kumimoji="0" lang="ja-JP" altLang="ja-JP"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介護人材の確保と生産性向上</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3" name="正方形/長方形 12"/>
          <p:cNvSpPr/>
          <p:nvPr/>
        </p:nvSpPr>
        <p:spPr>
          <a:xfrm>
            <a:off x="4784699" y="4632959"/>
            <a:ext cx="4138322" cy="1358265"/>
          </a:xfrm>
          <a:prstGeom prst="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四角形吹き出し 6"/>
          <p:cNvSpPr>
            <a:spLocks noChangeArrowheads="1"/>
          </p:cNvSpPr>
          <p:nvPr/>
        </p:nvSpPr>
        <p:spPr bwMode="auto">
          <a:xfrm>
            <a:off x="3304074" y="5553959"/>
            <a:ext cx="1449677" cy="503941"/>
          </a:xfrm>
          <a:prstGeom prst="wedgeRectCallout">
            <a:avLst>
              <a:gd name="adj1" fmla="val 49426"/>
              <a:gd name="adj2" fmla="val -89287"/>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介護保険制度の持続可能性の確保</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5" name="正方形/長方形 14"/>
          <p:cNvSpPr/>
          <p:nvPr/>
        </p:nvSpPr>
        <p:spPr>
          <a:xfrm>
            <a:off x="4799302" y="6073457"/>
            <a:ext cx="4116097" cy="254671"/>
          </a:xfrm>
          <a:prstGeom prst="rect">
            <a:avLst/>
          </a:prstGeom>
          <a:noFill/>
          <a:ln w="31750">
            <a:solidFill>
              <a:srgbClr val="FF000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四角形吹き出し 8"/>
          <p:cNvSpPr>
            <a:spLocks noChangeArrowheads="1"/>
          </p:cNvSpPr>
          <p:nvPr/>
        </p:nvSpPr>
        <p:spPr bwMode="auto">
          <a:xfrm>
            <a:off x="2942286" y="6350508"/>
            <a:ext cx="2859378" cy="335896"/>
          </a:xfrm>
          <a:prstGeom prst="wedgeRectCallout">
            <a:avLst>
              <a:gd name="adj1" fmla="val 20320"/>
              <a:gd name="adj2" fmla="val -84645"/>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非常時対応、ポストコロナ体制の構築</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7" name="Rectangle 9"/>
          <p:cNvSpPr>
            <a:spLocks noChangeArrowheads="1"/>
          </p:cNvSpPr>
          <p:nvPr/>
        </p:nvSpPr>
        <p:spPr bwMode="auto">
          <a:xfrm>
            <a:off x="306679" y="121912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9" name="Rectangle 12"/>
          <p:cNvSpPr>
            <a:spLocks noChangeArrowheads="1"/>
          </p:cNvSpPr>
          <p:nvPr/>
        </p:nvSpPr>
        <p:spPr bwMode="auto">
          <a:xfrm>
            <a:off x="306679" y="167632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0" name="Rectangle 16"/>
          <p:cNvSpPr>
            <a:spLocks noChangeArrowheads="1"/>
          </p:cNvSpPr>
          <p:nvPr/>
        </p:nvSpPr>
        <p:spPr bwMode="auto">
          <a:xfrm>
            <a:off x="306679" y="21335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正方形/長方形 20"/>
          <p:cNvSpPr/>
          <p:nvPr/>
        </p:nvSpPr>
        <p:spPr>
          <a:xfrm>
            <a:off x="0" y="940694"/>
            <a:ext cx="2108200" cy="4015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rPr>
              <a:t>第３章 </a:t>
            </a:r>
            <a:r>
              <a:rPr lang="ja-JP" altLang="ja-JP" sz="1400" dirty="0" smtClean="0">
                <a:solidFill>
                  <a:schemeClr val="tx1"/>
                </a:solidFill>
                <a:latin typeface="Meiryo UI" panose="020B0604030504040204" pitchFamily="50" charset="-128"/>
                <a:ea typeface="Meiryo UI" panose="020B0604030504040204" pitchFamily="50" charset="-128"/>
              </a:rPr>
              <a:t>現計画との違い</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9" name="四角形吹き出し 2"/>
          <p:cNvSpPr>
            <a:spLocks noChangeArrowheads="1"/>
          </p:cNvSpPr>
          <p:nvPr/>
        </p:nvSpPr>
        <p:spPr bwMode="auto">
          <a:xfrm>
            <a:off x="6797319" y="1118557"/>
            <a:ext cx="1981200" cy="533400"/>
          </a:xfrm>
          <a:prstGeom prst="wedgeRectCallout">
            <a:avLst>
              <a:gd name="adj1" fmla="val -35246"/>
              <a:gd name="adj2" fmla="val 91071"/>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a:t>
            </a:r>
            <a:r>
              <a:rPr kumimoji="0" lang="ja-JP" altLang="en-US"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①地域包括ケアシステム深化・推進策を集結</a:t>
            </a:r>
            <a:endParaRPr kumimoji="0" lang="ja-JP"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25" name="スライド番号プレースホルダー 1"/>
          <p:cNvSpPr>
            <a:spLocks noGrp="1"/>
          </p:cNvSpPr>
          <p:nvPr>
            <p:ph type="sldNum" sz="quarter" idx="12"/>
          </p:nvPr>
        </p:nvSpPr>
        <p:spPr>
          <a:xfrm>
            <a:off x="6991350" y="6496051"/>
            <a:ext cx="2057400" cy="365125"/>
          </a:xfrm>
        </p:spPr>
        <p:txBody>
          <a:bodyPr/>
          <a:lstStyle/>
          <a:p>
            <a:fld id="{4CE62AE4-F010-47EE-8F3E-40F74E339448}" type="slidenum">
              <a:rPr kumimoji="1" lang="ja-JP" altLang="en-US" smtClean="0"/>
              <a:t>6</a:t>
            </a:fld>
            <a:endParaRPr kumimoji="1" lang="ja-JP" altLang="en-US" dirty="0"/>
          </a:p>
        </p:txBody>
      </p:sp>
      <p:sp>
        <p:nvSpPr>
          <p:cNvPr id="18" name="テキスト ボックス 17"/>
          <p:cNvSpPr txBox="1"/>
          <p:nvPr/>
        </p:nvSpPr>
        <p:spPr>
          <a:xfrm>
            <a:off x="0" y="634424"/>
            <a:ext cx="2819400"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計画の</a:t>
            </a:r>
            <a:r>
              <a:rPr kumimoji="1" lang="ja-JP" altLang="en-US" sz="1400" b="1" dirty="0" smtClean="0">
                <a:latin typeface="Meiryo UI" panose="020B0604030504040204" pitchFamily="50" charset="-128"/>
                <a:ea typeface="Meiryo UI" panose="020B0604030504040204" pitchFamily="50" charset="-128"/>
              </a:rPr>
              <a:t>構成 変更案（第３章）</a:t>
            </a:r>
            <a:endParaRPr kumimoji="1" lang="en-US" altLang="ja-JP" sz="1400" b="1" dirty="0" smtClean="0">
              <a:latin typeface="Meiryo UI" panose="020B0604030504040204" pitchFamily="50" charset="-128"/>
              <a:ea typeface="Meiryo UI" panose="020B0604030504040204" pitchFamily="50" charset="-128"/>
            </a:endParaRPr>
          </a:p>
        </p:txBody>
      </p:sp>
      <p:sp>
        <p:nvSpPr>
          <p:cNvPr id="22" name="四角形吹き出し 4"/>
          <p:cNvSpPr>
            <a:spLocks noChangeArrowheads="1"/>
          </p:cNvSpPr>
          <p:nvPr/>
        </p:nvSpPr>
        <p:spPr bwMode="auto">
          <a:xfrm>
            <a:off x="3647251" y="2791255"/>
            <a:ext cx="1231428" cy="533400"/>
          </a:xfrm>
          <a:prstGeom prst="wedgeRectCallout">
            <a:avLst>
              <a:gd name="adj1" fmla="val 56630"/>
              <a:gd name="adj2" fmla="val -22024"/>
            </a:avLst>
          </a:prstGeom>
          <a:solidFill>
            <a:srgbClr val="FFFFFF"/>
          </a:solidFill>
          <a:ln w="12700">
            <a:solidFill>
              <a:srgbClr val="70AD47"/>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a:t>
            </a:r>
            <a:r>
              <a:rPr lang="ja-JP" altLang="en-US" sz="1100" dirty="0" smtClean="0">
                <a:latin typeface="BIZ UDPゴシック" panose="020B0400000000000000" pitchFamily="50" charset="-128"/>
                <a:ea typeface="BIZ UDPゴシック" panose="020B0400000000000000" pitchFamily="50" charset="-128"/>
                <a:cs typeface="Times New Roman" panose="02020603050405020304" pitchFamily="18" charset="0"/>
              </a:rPr>
              <a:t>②医療と</a:t>
            </a:r>
            <a:endParaRPr lang="en-US" altLang="ja-JP" sz="11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100" dirty="0" smtClean="0">
                <a:latin typeface="BIZ UDPゴシック" panose="020B0400000000000000" pitchFamily="50" charset="-128"/>
                <a:ea typeface="BIZ UDPゴシック" panose="020B0400000000000000" pitchFamily="50" charset="-128"/>
                <a:cs typeface="Times New Roman" panose="02020603050405020304" pitchFamily="18" charset="0"/>
              </a:rPr>
              <a:t>介護の連携</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538767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1982</Words>
  <Application>Microsoft Office PowerPoint</Application>
  <PresentationFormat>画面に合わせる (4:3)</PresentationFormat>
  <Paragraphs>207</Paragraphs>
  <Slides>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BIZ UDPゴシック</vt:lpstr>
      <vt:lpstr>Meiryo UI</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2023-08-29T11:18:40Z</dcterms:created>
  <dcterms:modified xsi:type="dcterms:W3CDTF">2023-08-29T11:18:47Z</dcterms:modified>
</cp:coreProperties>
</file>