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6"/>
  </p:notesMasterIdLst>
  <p:sldIdLst>
    <p:sldId id="263" r:id="rId2"/>
    <p:sldId id="257" r:id="rId3"/>
    <p:sldId id="264" r:id="rId4"/>
    <p:sldId id="258" r:id="rId5"/>
    <p:sldId id="266" r:id="rId6"/>
    <p:sldId id="261" r:id="rId7"/>
    <p:sldId id="265" r:id="rId8"/>
    <p:sldId id="267" r:id="rId9"/>
    <p:sldId id="268" r:id="rId10"/>
    <p:sldId id="269" r:id="rId11"/>
    <p:sldId id="270" r:id="rId12"/>
    <p:sldId id="271" r:id="rId13"/>
    <p:sldId id="272" r:id="rId14"/>
    <p:sldId id="273"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660"/>
  </p:normalViewPr>
  <p:slideViewPr>
    <p:cSldViewPr snapToGrid="0">
      <p:cViewPr varScale="1">
        <p:scale>
          <a:sx n="86" d="100"/>
          <a:sy n="86" d="100"/>
        </p:scale>
        <p:origin x="10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5718B12-A6F4-4B84-BD7C-57EEEF2B9180}" type="datetimeFigureOut">
              <a:rPr kumimoji="1" lang="ja-JP" altLang="en-US" smtClean="0"/>
              <a:t>2023/8/31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45EE4A8-4A83-4FB4-8FBA-1A629C4B9E1C}" type="slidenum">
              <a:rPr kumimoji="1" lang="ja-JP" altLang="en-US" smtClean="0"/>
              <a:t>‹#›</a:t>
            </a:fld>
            <a:endParaRPr kumimoji="1" lang="ja-JP" altLang="en-US"/>
          </a:p>
        </p:txBody>
      </p:sp>
    </p:spTree>
    <p:extLst>
      <p:ext uri="{BB962C8B-B14F-4D97-AF65-F5344CB8AC3E}">
        <p14:creationId xmlns:p14="http://schemas.microsoft.com/office/powerpoint/2010/main" val="1829843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9CDC04-87C3-443B-B556-D13EE7184A5D}"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43883" y="6471765"/>
            <a:ext cx="2057400" cy="365125"/>
          </a:xfrm>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246053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1B886C-CB92-4468-873C-82852D988BB4}"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3721958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BA23EA-43B5-4F15-BA96-C7496408B076}"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250040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47A0F9-DAAF-4AFF-81C7-B6C2344D041F}"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6435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B04A3B-A733-4982-9A3F-0574663A5B23}"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246924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D3F53B-74C7-4D6F-B2B5-D1BE8BAA4E78}"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3282116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79467-955B-4A3E-82D4-54848A5783ED}" type="datetime1">
              <a:rPr kumimoji="1" lang="ja-JP" altLang="en-US" smtClean="0"/>
              <a:t>2023/8/31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6826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546EAF-09FE-4D02-A56E-068DAF7FEF74}" type="datetime1">
              <a:rPr kumimoji="1" lang="ja-JP" altLang="en-US" smtClean="0"/>
              <a:t>2023/8/31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875970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9F7DB-89B5-44FF-8C70-B8DCDB53A0D9}" type="datetime1">
              <a:rPr kumimoji="1" lang="ja-JP" altLang="en-US" smtClean="0"/>
              <a:t>2023/8/31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35001" y="6480643"/>
            <a:ext cx="2057400" cy="365125"/>
          </a:xfrm>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335788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2BE607-3F4D-4B7A-AC52-BB0A7F3CF94B}"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173375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6B1E3E-1ED6-4B72-9797-A1C85508D9DD}"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3744467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15068-5B6F-46D9-B2F5-D1CD03227202}" type="datetime1">
              <a:rPr kumimoji="1" lang="ja-JP" altLang="en-US" smtClean="0"/>
              <a:t>2023/8/31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C5105-9CA0-4082-B5CD-E63235338F36}" type="slidenum">
              <a:rPr kumimoji="1" lang="ja-JP" altLang="en-US" smtClean="0"/>
              <a:t>‹#›</a:t>
            </a:fld>
            <a:endParaRPr kumimoji="1" lang="ja-JP" altLang="en-US"/>
          </a:p>
        </p:txBody>
      </p:sp>
    </p:spTree>
    <p:extLst>
      <p:ext uri="{BB962C8B-B14F-4D97-AF65-F5344CB8AC3E}">
        <p14:creationId xmlns:p14="http://schemas.microsoft.com/office/powerpoint/2010/main" val="2389355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89398" y="2844980"/>
            <a:ext cx="8358388" cy="646331"/>
          </a:xfrm>
          <a:prstGeom prst="rect">
            <a:avLst/>
          </a:prstGeom>
          <a:noFill/>
        </p:spPr>
        <p:txBody>
          <a:bodyPr wrap="square" rtlCol="0">
            <a:spAutoFit/>
          </a:bodyPr>
          <a:lstStyle/>
          <a:p>
            <a:r>
              <a:rPr kumimoji="1" lang="ja-JP" altLang="en-US" sz="3600" dirty="0">
                <a:latin typeface="BIZ UDPゴシック" panose="020B0400000000000000" pitchFamily="50" charset="-128"/>
                <a:ea typeface="BIZ UDPゴシック" panose="020B0400000000000000" pitchFamily="50" charset="-128"/>
              </a:rPr>
              <a:t>大阪府における高齢者を取り巻く</a:t>
            </a:r>
            <a:r>
              <a:rPr kumimoji="1" lang="ja-JP" altLang="en-US" sz="3600" dirty="0" smtClean="0">
                <a:latin typeface="BIZ UDPゴシック" panose="020B0400000000000000" pitchFamily="50" charset="-128"/>
                <a:ea typeface="BIZ UDPゴシック" panose="020B0400000000000000" pitchFamily="50" charset="-128"/>
              </a:rPr>
              <a:t>状況等</a:t>
            </a:r>
            <a:endParaRPr kumimoji="1" lang="en-US" altLang="ja-JP" sz="3600" dirty="0" smtClean="0">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7100488" y="546818"/>
            <a:ext cx="1648495" cy="369332"/>
          </a:xfrm>
          <a:prstGeom prst="rect">
            <a:avLst/>
          </a:prstGeom>
          <a:noFill/>
          <a:ln>
            <a:solidFill>
              <a:schemeClr val="tx1"/>
            </a:solidFill>
          </a:ln>
        </p:spPr>
        <p:txBody>
          <a:bodyPr wrap="square" rtlCol="0">
            <a:spAutoFit/>
          </a:bodyPr>
          <a:lstStyle/>
          <a:p>
            <a:pPr algn="ctr"/>
            <a:r>
              <a:rPr kumimoji="1" lang="ja-JP" altLang="en-US" b="1" dirty="0" smtClean="0"/>
              <a:t>資料３</a:t>
            </a:r>
            <a:endParaRPr kumimoji="1" lang="ja-JP" altLang="en-US" b="1" dirty="0"/>
          </a:p>
        </p:txBody>
      </p:sp>
    </p:spTree>
    <p:extLst>
      <p:ext uri="{BB962C8B-B14F-4D97-AF65-F5344CB8AC3E}">
        <p14:creationId xmlns:p14="http://schemas.microsoft.com/office/powerpoint/2010/main" val="332279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294" y="424321"/>
            <a:ext cx="8672606" cy="6306679"/>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「住んでいる地域での暮らしの安心」との相関では、 「コミュニティソーシャルワーカー</a:t>
            </a:r>
            <a:r>
              <a:rPr kumimoji="1" lang="en-US" altLang="ja-JP" sz="1400" dirty="0">
                <a:latin typeface="Meiryo UI" panose="020B0604030504040204" pitchFamily="50" charset="-128"/>
                <a:ea typeface="Meiryo UI" panose="020B0604030504040204" pitchFamily="50" charset="-128"/>
              </a:rPr>
              <a:t>(CSW)</a:t>
            </a:r>
            <a:r>
              <a:rPr kumimoji="1" lang="ja-JP" altLang="en-US" sz="1400" dirty="0">
                <a:latin typeface="Meiryo UI" panose="020B0604030504040204" pitchFamily="50" charset="-128"/>
                <a:ea typeface="Meiryo UI" panose="020B0604030504040204" pitchFamily="50" charset="-128"/>
              </a:rPr>
              <a:t>」「隣近所、自治会、町内</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会の人」「民生委員」を選んだ方は、「地域で安心して暮らすことができる」と回答した割合が高い。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「特にいない」と回答した方は、「安心して暮らすことができない」と回答した割合が高い。</a:t>
            </a:r>
            <a:endParaRPr kumimoji="1" lang="en-US" altLang="ja-JP" sz="14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57772"/>
            <a:ext cx="2057400" cy="365125"/>
          </a:xfrm>
        </p:spPr>
        <p:txBody>
          <a:bodyPr/>
          <a:lstStyle/>
          <a:p>
            <a:fld id="{4CE62AE4-F010-47EE-8F3E-40F74E339448}" type="slidenum">
              <a:rPr kumimoji="1" lang="ja-JP" altLang="en-US" smtClean="0"/>
              <a:t>9</a:t>
            </a:fld>
            <a:endParaRPr kumimoji="1" lang="ja-JP" altLang="en-US" dirty="0"/>
          </a:p>
        </p:txBody>
      </p:sp>
      <p:sp>
        <p:nvSpPr>
          <p:cNvPr id="12" name="角丸四角形 11"/>
          <p:cNvSpPr/>
          <p:nvPr/>
        </p:nvSpPr>
        <p:spPr>
          <a:xfrm>
            <a:off x="283854" y="874370"/>
            <a:ext cx="2887971" cy="30058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困ったことや不安を相談できる相手</a:t>
            </a:r>
            <a:endParaRPr kumimoji="1" lang="ja-JP" altLang="en-US" sz="1400" b="1" dirty="0"/>
          </a:p>
        </p:txBody>
      </p:sp>
      <p:sp>
        <p:nvSpPr>
          <p:cNvPr id="11" name="正方形/長方形 10"/>
          <p:cNvSpPr/>
          <p:nvPr/>
        </p:nvSpPr>
        <p:spPr>
          <a:xfrm>
            <a:off x="238412" y="2118278"/>
            <a:ext cx="5616288" cy="2757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困ったことや不安なことを相談できる相手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住んでいる地域での暮らしの安心</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414730" y="2409905"/>
            <a:ext cx="8262546" cy="4086967"/>
          </a:xfrm>
          <a:prstGeom prst="rect">
            <a:avLst/>
          </a:prstGeom>
        </p:spPr>
      </p:pic>
      <p:sp>
        <p:nvSpPr>
          <p:cNvPr id="14" name="正方形/長方形 13"/>
          <p:cNvSpPr/>
          <p:nvPr/>
        </p:nvSpPr>
        <p:spPr>
          <a:xfrm>
            <a:off x="4377799" y="5971492"/>
            <a:ext cx="1569502" cy="185795"/>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4359496" y="3967884"/>
            <a:ext cx="1581758" cy="194310"/>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p:cNvSpPr/>
          <p:nvPr/>
        </p:nvSpPr>
        <p:spPr>
          <a:xfrm>
            <a:off x="4371752" y="5127982"/>
            <a:ext cx="1569502" cy="194310"/>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6216124" y="4321365"/>
            <a:ext cx="1569502" cy="185795"/>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97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4468" y="382335"/>
            <a:ext cx="8615206" cy="6342315"/>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○現在参加している</a:t>
            </a:r>
            <a:r>
              <a:rPr kumimoji="1" lang="en-US" altLang="ja-JP" sz="1400" dirty="0">
                <a:latin typeface="Meiryo UI" panose="020B0604030504040204" pitchFamily="50" charset="-128"/>
                <a:ea typeface="Meiryo UI" panose="020B0604030504040204" pitchFamily="50" charset="-128"/>
              </a:rPr>
              <a:t>14.7%</a:t>
            </a:r>
            <a:r>
              <a:rPr kumimoji="1" lang="ja-JP" altLang="en-US" sz="1400" dirty="0">
                <a:latin typeface="Meiryo UI" panose="020B0604030504040204" pitchFamily="50" charset="-128"/>
                <a:ea typeface="Meiryo UI" panose="020B0604030504040204" pitchFamily="50" charset="-128"/>
              </a:rPr>
              <a:t>、現在参加していないが参加したい1</a:t>
            </a:r>
            <a:r>
              <a:rPr kumimoji="1" lang="en-US" altLang="ja-JP" sz="1400" dirty="0">
                <a:latin typeface="Meiryo UI" panose="020B0604030504040204" pitchFamily="50" charset="-128"/>
                <a:ea typeface="Meiryo UI" panose="020B0604030504040204" pitchFamily="50" charset="-128"/>
              </a:rPr>
              <a:t>4.6%</a:t>
            </a:r>
            <a:r>
              <a:rPr kumimoji="1" lang="ja-JP" altLang="en-US" sz="1400" dirty="0">
                <a:latin typeface="Meiryo UI" panose="020B0604030504040204" pitchFamily="50" charset="-128"/>
                <a:ea typeface="Meiryo UI" panose="020B0604030504040204" pitchFamily="50" charset="-128"/>
              </a:rPr>
              <a:t>、実施されていたことを知らなかった</a:t>
            </a:r>
            <a:r>
              <a:rPr kumimoji="1" lang="en-US" altLang="ja-JP" sz="1400" dirty="0">
                <a:latin typeface="Meiryo UI" panose="020B0604030504040204" pitchFamily="50" charset="-128"/>
                <a:ea typeface="Meiryo UI" panose="020B0604030504040204" pitchFamily="50" charset="-128"/>
              </a:rPr>
              <a:t>8.7%</a:t>
            </a:r>
          </a:p>
          <a:p>
            <a:r>
              <a:rPr kumimoji="1" lang="ja-JP" altLang="en-US" sz="1100" dirty="0">
                <a:latin typeface="Meiryo UI" panose="020B0604030504040204" pitchFamily="50" charset="-128"/>
                <a:ea typeface="Meiryo UI" panose="020B0604030504040204" pitchFamily="50" charset="-128"/>
              </a:rPr>
              <a:t>　　（参考：</a:t>
            </a:r>
            <a:r>
              <a:rPr kumimoji="1" lang="en-US" altLang="ja-JP" sz="1100" dirty="0">
                <a:latin typeface="Meiryo UI" panose="020B0604030504040204" pitchFamily="50" charset="-128"/>
                <a:ea typeface="Meiryo UI" panose="020B0604030504040204" pitchFamily="50" charset="-128"/>
              </a:rPr>
              <a:t>R</a:t>
            </a:r>
            <a:r>
              <a:rPr kumimoji="1" lang="ja-JP" altLang="en-US" sz="1100" dirty="0">
                <a:latin typeface="Meiryo UI" panose="020B0604030504040204" pitchFamily="50" charset="-128"/>
                <a:ea typeface="Meiryo UI" panose="020B0604030504040204" pitchFamily="50" charset="-128"/>
              </a:rPr>
              <a:t>１調査結果</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現在参加している</a:t>
            </a:r>
            <a:r>
              <a:rPr kumimoji="1" lang="en-US" altLang="ja-JP" sz="1100" dirty="0">
                <a:latin typeface="Meiryo UI" panose="020B0604030504040204" pitchFamily="50" charset="-128"/>
                <a:ea typeface="Meiryo UI" panose="020B0604030504040204" pitchFamily="50" charset="-128"/>
              </a:rPr>
              <a:t>19.5%</a:t>
            </a:r>
            <a:r>
              <a:rPr kumimoji="1" lang="ja-JP" altLang="en-US" sz="1100" dirty="0">
                <a:latin typeface="Meiryo UI" panose="020B0604030504040204" pitchFamily="50" charset="-128"/>
                <a:ea typeface="Meiryo UI" panose="020B0604030504040204" pitchFamily="50" charset="-128"/>
              </a:rPr>
              <a:t>、現在参加していないが参加したい1</a:t>
            </a:r>
            <a:r>
              <a:rPr kumimoji="1" lang="en-US" altLang="ja-JP" sz="1100" dirty="0">
                <a:latin typeface="Meiryo UI" panose="020B0604030504040204" pitchFamily="50" charset="-128"/>
                <a:ea typeface="Meiryo UI" panose="020B0604030504040204" pitchFamily="50" charset="-128"/>
              </a:rPr>
              <a:t>3.6%</a:t>
            </a:r>
            <a:r>
              <a:rPr kumimoji="1" lang="ja-JP" altLang="en-US" sz="1100" dirty="0">
                <a:latin typeface="Meiryo UI" panose="020B0604030504040204" pitchFamily="50" charset="-128"/>
                <a:ea typeface="Meiryo UI" panose="020B0604030504040204" pitchFamily="50" charset="-128"/>
              </a:rPr>
              <a:t>、実施されていたことを知らなかった</a:t>
            </a:r>
            <a:r>
              <a:rPr kumimoji="1" lang="en-US" altLang="ja-JP" sz="1100" dirty="0">
                <a:latin typeface="Meiryo UI" panose="020B0604030504040204" pitchFamily="50" charset="-128"/>
                <a:ea typeface="Meiryo UI" panose="020B0604030504040204" pitchFamily="50" charset="-128"/>
              </a:rPr>
              <a:t>7.7% </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○参加している（参加したい）活動</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体操・運動等の活動</a:t>
            </a:r>
            <a:r>
              <a:rPr kumimoji="1" lang="en-US" altLang="ja-JP" sz="1400" dirty="0">
                <a:latin typeface="Meiryo UI" panose="020B0604030504040204" pitchFamily="50" charset="-128"/>
                <a:ea typeface="Meiryo UI" panose="020B0604030504040204" pitchFamily="50" charset="-128"/>
              </a:rPr>
              <a:t>57.8%</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趣味の集い</a:t>
            </a:r>
            <a:r>
              <a:rPr kumimoji="1" lang="en-US" altLang="ja-JP" sz="1400" dirty="0">
                <a:latin typeface="Meiryo UI" panose="020B0604030504040204" pitchFamily="50" charset="-128"/>
                <a:ea typeface="Meiryo UI" panose="020B0604030504040204" pitchFamily="50" charset="-128"/>
              </a:rPr>
              <a:t>38.0%</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ボランティア活動・地域活動</a:t>
            </a:r>
            <a:r>
              <a:rPr kumimoji="1" lang="en-US" altLang="ja-JP" sz="1400" dirty="0">
                <a:latin typeface="Meiryo UI" panose="020B0604030504040204" pitchFamily="50" charset="-128"/>
                <a:ea typeface="Meiryo UI" panose="020B0604030504040204" pitchFamily="50" charset="-128"/>
              </a:rPr>
              <a:t>22.5</a:t>
            </a:r>
            <a:r>
              <a:rPr kumimoji="1" lang="ja-JP" altLang="en-US" sz="1400" dirty="0">
                <a:latin typeface="Meiryo UI" panose="020B0604030504040204" pitchFamily="50" charset="-128"/>
                <a:ea typeface="Meiryo UI" panose="020B0604030504040204" pitchFamily="50" charset="-128"/>
              </a:rPr>
              <a:t>％、食事会</a:t>
            </a:r>
            <a:r>
              <a:rPr kumimoji="1" lang="en-US" altLang="ja-JP" sz="1400" dirty="0">
                <a:latin typeface="Meiryo UI" panose="020B0604030504040204" pitchFamily="50" charset="-128"/>
                <a:ea typeface="Meiryo UI" panose="020B0604030504040204" pitchFamily="50" charset="-128"/>
              </a:rPr>
              <a:t>13.9%</a:t>
            </a: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○日々の充実感との相関では、健康体操や趣味の集い等に参加している方は、参加していない方に比べて、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「日々の充実感がある」と回答した割合が高い。　</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32551"/>
            <a:ext cx="2057400" cy="365125"/>
          </a:xfrm>
        </p:spPr>
        <p:txBody>
          <a:bodyPr/>
          <a:lstStyle/>
          <a:p>
            <a:fld id="{4CE62AE4-F010-47EE-8F3E-40F74E339448}" type="slidenum">
              <a:rPr kumimoji="1" lang="ja-JP" altLang="en-US" smtClean="0"/>
              <a:t>10</a:t>
            </a:fld>
            <a:endParaRPr kumimoji="1" lang="ja-JP" altLang="en-US" dirty="0"/>
          </a:p>
        </p:txBody>
      </p:sp>
      <p:sp>
        <p:nvSpPr>
          <p:cNvPr id="10" name="角丸四角形 9"/>
          <p:cNvSpPr/>
          <p:nvPr/>
        </p:nvSpPr>
        <p:spPr>
          <a:xfrm>
            <a:off x="347729" y="870612"/>
            <a:ext cx="2923505" cy="3206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健康体操や趣味の集い等への参加</a:t>
            </a:r>
            <a:endParaRPr kumimoji="1" lang="ja-JP" altLang="en-US" sz="1400" b="1" dirty="0"/>
          </a:p>
        </p:txBody>
      </p:sp>
      <p:pic>
        <p:nvPicPr>
          <p:cNvPr id="8" name="図 7"/>
          <p:cNvPicPr>
            <a:picLocks noChangeAspect="1"/>
          </p:cNvPicPr>
          <p:nvPr/>
        </p:nvPicPr>
        <p:blipFill>
          <a:blip r:embed="rId2"/>
          <a:stretch>
            <a:fillRect/>
          </a:stretch>
        </p:blipFill>
        <p:spPr>
          <a:xfrm>
            <a:off x="486201" y="3106174"/>
            <a:ext cx="8004493" cy="2783762"/>
          </a:xfrm>
          <a:prstGeom prst="rect">
            <a:avLst/>
          </a:prstGeom>
        </p:spPr>
      </p:pic>
      <p:sp>
        <p:nvSpPr>
          <p:cNvPr id="14" name="正方形/長方形 13"/>
          <p:cNvSpPr/>
          <p:nvPr/>
        </p:nvSpPr>
        <p:spPr>
          <a:xfrm>
            <a:off x="4733926" y="4542326"/>
            <a:ext cx="1581758" cy="27745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p:cNvSpPr/>
          <p:nvPr/>
        </p:nvSpPr>
        <p:spPr>
          <a:xfrm>
            <a:off x="347729" y="2830422"/>
            <a:ext cx="5616288" cy="2757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健康体操や趣味の集い等の参加状況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日々の充実感</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1"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0507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4468" y="408093"/>
            <a:ext cx="8615206" cy="6323265"/>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○「友人・知人との交流」や「孫や子ども、若者などとの交流」など、人との交流に生きがいを感じている方が多い。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特にないは</a:t>
            </a:r>
            <a:r>
              <a:rPr kumimoji="1" lang="en-US" altLang="ja-JP" sz="1400" dirty="0">
                <a:latin typeface="Meiryo UI" panose="020B0604030504040204" pitchFamily="50" charset="-128"/>
                <a:ea typeface="Meiryo UI" panose="020B0604030504040204" pitchFamily="50" charset="-128"/>
              </a:rPr>
              <a:t>19.9%</a:t>
            </a:r>
            <a:r>
              <a:rPr kumimoji="1" lang="ja-JP" altLang="en-US" sz="1400" dirty="0" err="1">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○日々の充実感との相関では、「ボランティア活動・地域活動」や「仕事」に生きがいと感じている方は、日々の充実感が</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あると回答した割合が高い。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32551"/>
            <a:ext cx="2057400" cy="365125"/>
          </a:xfrm>
        </p:spPr>
        <p:txBody>
          <a:bodyPr/>
          <a:lstStyle/>
          <a:p>
            <a:fld id="{4CE62AE4-F010-47EE-8F3E-40F74E339448}" type="slidenum">
              <a:rPr kumimoji="1" lang="ja-JP" altLang="en-US" smtClean="0"/>
              <a:t>11</a:t>
            </a:fld>
            <a:endParaRPr kumimoji="1" lang="ja-JP" altLang="en-US" dirty="0"/>
          </a:p>
        </p:txBody>
      </p:sp>
      <p:sp>
        <p:nvSpPr>
          <p:cNvPr id="13" name="角丸四角形 12"/>
          <p:cNvSpPr/>
          <p:nvPr/>
        </p:nvSpPr>
        <p:spPr>
          <a:xfrm>
            <a:off x="347729" y="802903"/>
            <a:ext cx="2046992" cy="3206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生きがいを感じていること</a:t>
            </a:r>
            <a:endParaRPr kumimoji="1" lang="ja-JP" altLang="en-US" sz="1400" b="1" dirty="0"/>
          </a:p>
        </p:txBody>
      </p:sp>
      <p:sp>
        <p:nvSpPr>
          <p:cNvPr id="11" name="正方形/長方形 10"/>
          <p:cNvSpPr/>
          <p:nvPr/>
        </p:nvSpPr>
        <p:spPr>
          <a:xfrm>
            <a:off x="347729" y="2283468"/>
            <a:ext cx="5616288" cy="2757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生きがいを感じていること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日々の充実感</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493767" y="2569962"/>
            <a:ext cx="8056608" cy="3840364"/>
          </a:xfrm>
          <a:prstGeom prst="rect">
            <a:avLst/>
          </a:prstGeom>
        </p:spPr>
      </p:pic>
      <p:sp>
        <p:nvSpPr>
          <p:cNvPr id="12" name="正方形/長方形 11"/>
          <p:cNvSpPr/>
          <p:nvPr/>
        </p:nvSpPr>
        <p:spPr>
          <a:xfrm>
            <a:off x="4748171" y="5731048"/>
            <a:ext cx="1581758" cy="252729"/>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4115671" y="4101133"/>
            <a:ext cx="698499" cy="419028"/>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4" name="正方形/長方形 13"/>
          <p:cNvSpPr/>
          <p:nvPr/>
        </p:nvSpPr>
        <p:spPr>
          <a:xfrm>
            <a:off x="4749801" y="5118448"/>
            <a:ext cx="1581758" cy="252729"/>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921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4468" y="382336"/>
            <a:ext cx="8615206" cy="6276042"/>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○「住んでいる地域での暮らしの安心」との相関では、「ボランティア活動・地域活動」を生きがいと感じている方は、</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「地域で安心して暮らすことができる」と回答した割合が高い。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○なお、ボランティア活動</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災害時の支援や支援が必要な方へのサポート、地域での見守り、居場所づくりなど</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について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既に活動している</a:t>
            </a:r>
            <a:r>
              <a:rPr kumimoji="1" lang="en-US" altLang="ja-JP" sz="1400" dirty="0">
                <a:latin typeface="Meiryo UI" panose="020B0604030504040204" pitchFamily="50" charset="-128"/>
                <a:ea typeface="Meiryo UI" panose="020B0604030504040204" pitchFamily="50" charset="-128"/>
              </a:rPr>
              <a:t>(5.6%)</a:t>
            </a:r>
            <a:r>
              <a:rPr kumimoji="1" lang="ja-JP" altLang="en-US" sz="1400" dirty="0">
                <a:latin typeface="Meiryo UI" panose="020B0604030504040204" pitchFamily="50" charset="-128"/>
                <a:ea typeface="Meiryo UI" panose="020B0604030504040204" pitchFamily="50" charset="-128"/>
              </a:rPr>
              <a:t>方は多くないものの、約４人に１人が「今後活動してみたい</a:t>
            </a:r>
            <a:r>
              <a:rPr kumimoji="1" lang="en-US" altLang="ja-JP" sz="1400" dirty="0">
                <a:latin typeface="Meiryo UI" panose="020B0604030504040204" pitchFamily="50" charset="-128"/>
                <a:ea typeface="Meiryo UI" panose="020B0604030504040204" pitchFamily="50" charset="-128"/>
              </a:rPr>
              <a:t>(6.3%)</a:t>
            </a:r>
            <a:r>
              <a:rPr kumimoji="1" lang="ja-JP" altLang="en-US" sz="1400" dirty="0">
                <a:latin typeface="Meiryo UI" panose="020B0604030504040204" pitchFamily="50" charset="-128"/>
                <a:ea typeface="Meiryo UI" panose="020B0604030504040204" pitchFamily="50" charset="-128"/>
              </a:rPr>
              <a:t>」または</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「関心はあるがどうやってはじめたらいいかわからない</a:t>
            </a:r>
            <a:r>
              <a:rPr kumimoji="1" lang="en-US" altLang="ja-JP" sz="1400" dirty="0">
                <a:latin typeface="Meiryo UI" panose="020B0604030504040204" pitchFamily="50" charset="-128"/>
                <a:ea typeface="Meiryo UI" panose="020B0604030504040204" pitchFamily="50" charset="-128"/>
              </a:rPr>
              <a:t>(18.2%)</a:t>
            </a:r>
            <a:r>
              <a:rPr kumimoji="1" lang="ja-JP" altLang="en-US" sz="1400" dirty="0">
                <a:latin typeface="Meiryo UI" panose="020B0604030504040204" pitchFamily="50" charset="-128"/>
                <a:ea typeface="Meiryo UI" panose="020B0604030504040204" pitchFamily="50" charset="-128"/>
              </a:rPr>
              <a:t>」と回答している。</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32551"/>
            <a:ext cx="2057400" cy="365125"/>
          </a:xfrm>
        </p:spPr>
        <p:txBody>
          <a:bodyPr/>
          <a:lstStyle/>
          <a:p>
            <a:fld id="{4CE62AE4-F010-47EE-8F3E-40F74E339448}" type="slidenum">
              <a:rPr kumimoji="1" lang="ja-JP" altLang="en-US" smtClean="0"/>
              <a:t>12</a:t>
            </a:fld>
            <a:endParaRPr kumimoji="1" lang="ja-JP" altLang="en-US" dirty="0"/>
          </a:p>
        </p:txBody>
      </p:sp>
      <p:sp>
        <p:nvSpPr>
          <p:cNvPr id="13" name="角丸四角形 12"/>
          <p:cNvSpPr/>
          <p:nvPr/>
        </p:nvSpPr>
        <p:spPr>
          <a:xfrm>
            <a:off x="321972" y="819754"/>
            <a:ext cx="2046992" cy="3206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生きがいを感じていること</a:t>
            </a:r>
            <a:endParaRPr kumimoji="1" lang="ja-JP" altLang="en-US" sz="1400" b="1" dirty="0"/>
          </a:p>
        </p:txBody>
      </p:sp>
      <p:pic>
        <p:nvPicPr>
          <p:cNvPr id="4" name="図 3"/>
          <p:cNvPicPr>
            <a:picLocks noChangeAspect="1"/>
          </p:cNvPicPr>
          <p:nvPr/>
        </p:nvPicPr>
        <p:blipFill>
          <a:blip r:embed="rId2"/>
          <a:stretch>
            <a:fillRect/>
          </a:stretch>
        </p:blipFill>
        <p:spPr>
          <a:xfrm>
            <a:off x="678673" y="1953115"/>
            <a:ext cx="7576327" cy="3812530"/>
          </a:xfrm>
          <a:prstGeom prst="rect">
            <a:avLst/>
          </a:prstGeom>
        </p:spPr>
      </p:pic>
      <p:sp>
        <p:nvSpPr>
          <p:cNvPr id="10" name="正方形/長方形 9"/>
          <p:cNvSpPr/>
          <p:nvPr/>
        </p:nvSpPr>
        <p:spPr>
          <a:xfrm>
            <a:off x="4089400" y="5071745"/>
            <a:ext cx="1689099" cy="265430"/>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514780" y="1677363"/>
            <a:ext cx="5616288" cy="2757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生きがいを感じていること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住んでいる地域での暮らしの安心</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2"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7912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a:xfrm>
            <a:off x="6991350" y="6457772"/>
            <a:ext cx="2057400" cy="365125"/>
          </a:xfrm>
        </p:spPr>
        <p:txBody>
          <a:bodyPr/>
          <a:lstStyle/>
          <a:p>
            <a:fld id="{4CE62AE4-F010-47EE-8F3E-40F74E339448}" type="slidenum">
              <a:rPr kumimoji="1" lang="ja-JP" altLang="en-US" smtClean="0"/>
              <a:t>13</a:t>
            </a:fld>
            <a:endParaRPr kumimoji="1" lang="ja-JP" altLang="en-US" dirty="0"/>
          </a:p>
        </p:txBody>
      </p:sp>
      <p:sp>
        <p:nvSpPr>
          <p:cNvPr id="8" name="正方形/長方形 7"/>
          <p:cNvSpPr/>
          <p:nvPr/>
        </p:nvSpPr>
        <p:spPr>
          <a:xfrm>
            <a:off x="317250" y="5383687"/>
            <a:ext cx="8565277" cy="824073"/>
          </a:xfrm>
          <a:prstGeom prst="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➡・認知症になった場合も自宅での生活を続けたいと考える方が多い一方、認知症の人との接し方に不安を持つ方や、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認知症サポーターを知らないと回答した方も多い。</a:t>
            </a:r>
            <a:endParaRPr kumimoji="1"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54824" y="409442"/>
            <a:ext cx="8615206" cy="4724233"/>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○約３割の方が、認知症の人への接し方がわからないと回答</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・認知症になっても、その人の意思はできる限り尊重されるべきだ（</a:t>
            </a:r>
            <a:r>
              <a:rPr kumimoji="1" lang="en-US" altLang="ja-JP" sz="1400" dirty="0">
                <a:latin typeface="Meiryo UI" panose="020B0604030504040204" pitchFamily="50" charset="-128"/>
                <a:ea typeface="Meiryo UI" panose="020B0604030504040204" pitchFamily="50" charset="-128"/>
              </a:rPr>
              <a:t>44.5%</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・認知症の人とは、今関わりがない（</a:t>
            </a:r>
            <a:r>
              <a:rPr kumimoji="1" lang="en-US" altLang="ja-JP" sz="1400" dirty="0">
                <a:latin typeface="Meiryo UI" panose="020B0604030504040204" pitchFamily="50" charset="-128"/>
                <a:ea typeface="Meiryo UI" panose="020B0604030504040204" pitchFamily="50" charset="-128"/>
              </a:rPr>
              <a:t>36.1%</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・認知症の人に、どのように接したらよいのかわからない（</a:t>
            </a:r>
            <a:r>
              <a:rPr kumimoji="1" lang="en-US" altLang="ja-JP" sz="1400" dirty="0">
                <a:latin typeface="Meiryo UI" panose="020B0604030504040204" pitchFamily="50" charset="-128"/>
                <a:ea typeface="Meiryo UI" panose="020B0604030504040204" pitchFamily="50" charset="-128"/>
              </a:rPr>
              <a:t>27.6%</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・身近に認知症の人がいたら、お世話をしてあげたい（</a:t>
            </a:r>
            <a:r>
              <a:rPr kumimoji="1" lang="en-US" altLang="ja-JP" sz="1400" dirty="0">
                <a:latin typeface="Meiryo UI" panose="020B0604030504040204" pitchFamily="50" charset="-128"/>
                <a:ea typeface="Meiryo UI" panose="020B0604030504040204" pitchFamily="50" charset="-128"/>
              </a:rPr>
              <a:t>13.5%</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○自分が認知症になった場合、自宅での生活の継続を希望する方がやや多い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（自分が認知症になったら）・助けやサービスを受けながら、自宅での生活を続けたい（</a:t>
            </a:r>
            <a:r>
              <a:rPr kumimoji="1" lang="en-US" altLang="ja-JP" sz="1400" dirty="0">
                <a:latin typeface="Meiryo UI" panose="020B0604030504040204" pitchFamily="50" charset="-128"/>
                <a:ea typeface="Meiryo UI" panose="020B0604030504040204" pitchFamily="50" charset="-128"/>
              </a:rPr>
              <a:t>43.8%</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・病院や施設に入所させてほしい（</a:t>
            </a:r>
            <a:r>
              <a:rPr kumimoji="1" lang="en-US" altLang="ja-JP" sz="1400" dirty="0">
                <a:latin typeface="Meiryo UI" panose="020B0604030504040204" pitchFamily="50" charset="-128"/>
                <a:ea typeface="Meiryo UI" panose="020B0604030504040204" pitchFamily="50" charset="-128"/>
              </a:rPr>
              <a:t>37.3%</a:t>
            </a:r>
            <a:r>
              <a:rPr kumimoji="1" lang="ja-JP" altLang="en-US" sz="1400" dirty="0">
                <a:latin typeface="Meiryo UI" panose="020B0604030504040204" pitchFamily="50" charset="-128"/>
                <a:ea typeface="Meiryo UI" panose="020B0604030504040204" pitchFamily="50" charset="-128"/>
              </a:rPr>
              <a:t>） 　　・近所の人にはあまり知られたくない（</a:t>
            </a:r>
            <a:r>
              <a:rPr kumimoji="1" lang="en-US" altLang="ja-JP" sz="1400" dirty="0">
                <a:latin typeface="Meiryo UI" panose="020B0604030504040204" pitchFamily="50" charset="-128"/>
                <a:ea typeface="Meiryo UI" panose="020B0604030504040204" pitchFamily="50" charset="-128"/>
              </a:rPr>
              <a:t>17.0%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○７割以上の方が「知らない」と回答</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・知らない（</a:t>
            </a:r>
            <a:r>
              <a:rPr kumimoji="1" lang="en-US" altLang="ja-JP" sz="1400" dirty="0">
                <a:latin typeface="Meiryo UI" panose="020B0604030504040204" pitchFamily="50" charset="-128"/>
                <a:ea typeface="Meiryo UI" panose="020B0604030504040204" pitchFamily="50" charset="-128"/>
              </a:rPr>
              <a:t>73.7%</a:t>
            </a:r>
            <a:r>
              <a:rPr kumimoji="1" lang="ja-JP" altLang="en-US" sz="1400" dirty="0">
                <a:latin typeface="Meiryo UI" panose="020B0604030504040204" pitchFamily="50" charset="-128"/>
                <a:ea typeface="Meiryo UI" panose="020B0604030504040204" pitchFamily="50" charset="-128"/>
              </a:rPr>
              <a:t>）　・名前は知っている（</a:t>
            </a:r>
            <a:r>
              <a:rPr kumimoji="1" lang="en-US" altLang="ja-JP" sz="1400" dirty="0">
                <a:latin typeface="Meiryo UI" panose="020B0604030504040204" pitchFamily="50" charset="-128"/>
                <a:ea typeface="Meiryo UI" panose="020B0604030504040204" pitchFamily="50" charset="-128"/>
              </a:rPr>
              <a:t>14.5%</a:t>
            </a:r>
            <a:r>
              <a:rPr kumimoji="1" lang="ja-JP" altLang="en-US" sz="1400" dirty="0">
                <a:latin typeface="Meiryo UI" panose="020B0604030504040204" pitchFamily="50" charset="-128"/>
                <a:ea typeface="Meiryo UI" panose="020B0604030504040204" pitchFamily="50" charset="-128"/>
              </a:rPr>
              <a:t>）　・活動内容を知っている（</a:t>
            </a:r>
            <a:r>
              <a:rPr kumimoji="1" lang="en-US" altLang="ja-JP" sz="1400" dirty="0">
                <a:latin typeface="Meiryo UI" panose="020B0604030504040204" pitchFamily="50" charset="-128"/>
                <a:ea typeface="Meiryo UI" panose="020B0604030504040204" pitchFamily="50" charset="-128"/>
              </a:rPr>
              <a:t>4.8%</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6" name="角丸四角形 5"/>
          <p:cNvSpPr/>
          <p:nvPr/>
        </p:nvSpPr>
        <p:spPr>
          <a:xfrm>
            <a:off x="347730" y="1195577"/>
            <a:ext cx="2137894" cy="3206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i="1" dirty="0">
                <a:latin typeface="Meiryo UI" panose="020B0604030504040204" pitchFamily="50" charset="-128"/>
                <a:ea typeface="Meiryo UI" panose="020B0604030504040204" pitchFamily="50" charset="-128"/>
              </a:rPr>
              <a:t>認知症に関する考え方</a:t>
            </a:r>
            <a:endParaRPr kumimoji="1" lang="ja-JP" altLang="en-US" sz="1400" b="1" i="1" dirty="0"/>
          </a:p>
        </p:txBody>
      </p:sp>
      <p:sp>
        <p:nvSpPr>
          <p:cNvPr id="12" name="角丸四角形 11"/>
          <p:cNvSpPr/>
          <p:nvPr/>
        </p:nvSpPr>
        <p:spPr>
          <a:xfrm>
            <a:off x="347730" y="3834158"/>
            <a:ext cx="2331077" cy="300686"/>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認知症サポーターについて</a:t>
            </a:r>
            <a:endParaRPr kumimoji="1" lang="ja-JP" altLang="en-US" sz="1400" b="1" dirty="0"/>
          </a:p>
        </p:txBody>
      </p:sp>
      <p:sp>
        <p:nvSpPr>
          <p:cNvPr id="13"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60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28789" y="643944"/>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7" name="テキスト ボックス 6"/>
          <p:cNvSpPr txBox="1"/>
          <p:nvPr/>
        </p:nvSpPr>
        <p:spPr>
          <a:xfrm>
            <a:off x="128789" y="235975"/>
            <a:ext cx="4559752"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人口構造及び高齢化の推移</a:t>
            </a:r>
          </a:p>
        </p:txBody>
      </p:sp>
      <p:sp>
        <p:nvSpPr>
          <p:cNvPr id="2" name="正方形/長方形 1"/>
          <p:cNvSpPr/>
          <p:nvPr/>
        </p:nvSpPr>
        <p:spPr>
          <a:xfrm>
            <a:off x="155685" y="795613"/>
            <a:ext cx="8795132" cy="154586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2000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年以降の大阪府の高齢化率（総人口に占める</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65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歳以上の割合）は、上昇が続いており、</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全国に比べるとやや低いものの、増加率は全国より高い状況。</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○特に、</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85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歳以上の増加率が高く、</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2040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年に向けても引き続き増加が見込まれる。</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○生産年齢人口（</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64</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歳）の割合は大幅な減少が続いており、</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2000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年には総人口の約７割で</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あったのに対し、 </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2040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年には約</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55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％と、総人口の半数をやや上回る程度となることが見込まれる。</a:t>
            </a:r>
          </a:p>
        </p:txBody>
      </p:sp>
      <p:sp>
        <p:nvSpPr>
          <p:cNvPr id="3" name="テキスト ボックス 2"/>
          <p:cNvSpPr txBox="1"/>
          <p:nvPr/>
        </p:nvSpPr>
        <p:spPr>
          <a:xfrm>
            <a:off x="128789" y="6295881"/>
            <a:ext cx="8822028" cy="369332"/>
          </a:xfrm>
          <a:prstGeom prst="rect">
            <a:avLst/>
          </a:prstGeom>
          <a:noFill/>
        </p:spPr>
        <p:txBody>
          <a:bodyPr wrap="square" rtlCol="0">
            <a:spAutoFit/>
          </a:bodyPr>
          <a:lstStyle/>
          <a:p>
            <a:r>
              <a:rPr kumimoji="1" lang="ja-JP" altLang="en-US" sz="900" dirty="0">
                <a:latin typeface="+mn-ea"/>
              </a:rPr>
              <a:t>出典：国勢調査（</a:t>
            </a:r>
            <a:r>
              <a:rPr kumimoji="1" lang="en-US" altLang="ja-JP" sz="900" dirty="0">
                <a:latin typeface="+mn-ea"/>
              </a:rPr>
              <a:t>2000</a:t>
            </a:r>
            <a:r>
              <a:rPr kumimoji="1" lang="ja-JP" altLang="en-US" sz="900" dirty="0">
                <a:latin typeface="+mn-ea"/>
              </a:rPr>
              <a:t>年～</a:t>
            </a:r>
            <a:r>
              <a:rPr kumimoji="1" lang="en-US" altLang="ja-JP" sz="900" dirty="0">
                <a:latin typeface="+mn-ea"/>
              </a:rPr>
              <a:t>2020</a:t>
            </a:r>
            <a:r>
              <a:rPr kumimoji="1" lang="ja-JP" altLang="en-US" sz="900" dirty="0">
                <a:latin typeface="+mn-ea"/>
              </a:rPr>
              <a:t>年。</a:t>
            </a:r>
            <a:r>
              <a:rPr kumimoji="1" lang="en-US" altLang="ja-JP" sz="900" dirty="0">
                <a:latin typeface="+mn-ea"/>
              </a:rPr>
              <a:t>2000</a:t>
            </a:r>
            <a:r>
              <a:rPr kumimoji="1" lang="ja-JP" altLang="en-US" sz="900" dirty="0">
                <a:latin typeface="+mn-ea"/>
              </a:rPr>
              <a:t>年～</a:t>
            </a:r>
            <a:r>
              <a:rPr kumimoji="1" lang="en-US" altLang="ja-JP" sz="900" dirty="0">
                <a:latin typeface="+mn-ea"/>
              </a:rPr>
              <a:t>2015</a:t>
            </a:r>
            <a:r>
              <a:rPr kumimoji="1" lang="ja-JP" altLang="en-US" sz="900" dirty="0">
                <a:latin typeface="+mn-ea"/>
              </a:rPr>
              <a:t>年の割合は総数に年齢不詳人口を含めず計算、</a:t>
            </a:r>
            <a:r>
              <a:rPr kumimoji="1" lang="en-US" altLang="ja-JP" sz="900" dirty="0">
                <a:latin typeface="+mn-ea"/>
              </a:rPr>
              <a:t>2020</a:t>
            </a:r>
            <a:r>
              <a:rPr kumimoji="1" lang="ja-JP" altLang="en-US" sz="900" dirty="0">
                <a:latin typeface="+mn-ea"/>
              </a:rPr>
              <a:t>年は国勢調査参考表：不詳補完結果に基づく）</a:t>
            </a:r>
            <a:endParaRPr kumimoji="1" lang="en-US" altLang="ja-JP" sz="900" dirty="0">
              <a:latin typeface="+mn-ea"/>
            </a:endParaRPr>
          </a:p>
          <a:p>
            <a:r>
              <a:rPr kumimoji="1" lang="ja-JP" altLang="en-US" sz="900" dirty="0">
                <a:latin typeface="+mn-ea"/>
              </a:rPr>
              <a:t>　　　</a:t>
            </a:r>
            <a:r>
              <a:rPr kumimoji="1" lang="ja-JP" altLang="en-US" sz="900" dirty="0"/>
              <a:t>国立社会保障・人口問題研究所（</a:t>
            </a:r>
            <a:r>
              <a:rPr kumimoji="1" lang="en-US" altLang="ja-JP" sz="900" dirty="0"/>
              <a:t>2040</a:t>
            </a:r>
            <a:r>
              <a:rPr kumimoji="1" lang="ja-JP" altLang="en-US" sz="900" dirty="0"/>
              <a:t>年推計）</a:t>
            </a:r>
            <a:endParaRPr kumimoji="1" lang="en-US" altLang="ja-JP" sz="900" dirty="0">
              <a:latin typeface="+mn-ea"/>
            </a:endParaRPr>
          </a:p>
        </p:txBody>
      </p:sp>
      <p:graphicFrame>
        <p:nvGraphicFramePr>
          <p:cNvPr id="5" name="表 4">
            <a:extLst>
              <a:ext uri="{FF2B5EF4-FFF2-40B4-BE49-F238E27FC236}">
                <a16:creationId xmlns:a16="http://schemas.microsoft.com/office/drawing/2014/main" id="{27E1075A-043C-42B7-87FE-56BAF36F448C}"/>
              </a:ext>
            </a:extLst>
          </p:cNvPr>
          <p:cNvGraphicFramePr>
            <a:graphicFrameLocks noGrp="1"/>
          </p:cNvGraphicFramePr>
          <p:nvPr>
            <p:extLst>
              <p:ext uri="{D42A27DB-BD31-4B8C-83A1-F6EECF244321}">
                <p14:modId xmlns:p14="http://schemas.microsoft.com/office/powerpoint/2010/main" val="1484909173"/>
              </p:ext>
            </p:extLst>
          </p:nvPr>
        </p:nvGraphicFramePr>
        <p:xfrm>
          <a:off x="155685" y="2488469"/>
          <a:ext cx="8777196" cy="3768771"/>
        </p:xfrm>
        <a:graphic>
          <a:graphicData uri="http://schemas.openxmlformats.org/drawingml/2006/table">
            <a:tbl>
              <a:tblPr firstRow="1" firstCol="1">
                <a:tableStyleId>{22838BEF-8BB2-4498-84A7-C5851F593DF1}</a:tableStyleId>
              </a:tblPr>
              <a:tblGrid>
                <a:gridCol w="480653">
                  <a:extLst>
                    <a:ext uri="{9D8B030D-6E8A-4147-A177-3AD203B41FA5}">
                      <a16:colId xmlns:a16="http://schemas.microsoft.com/office/drawing/2014/main" val="1718468162"/>
                    </a:ext>
                  </a:extLst>
                </a:gridCol>
                <a:gridCol w="143065">
                  <a:extLst>
                    <a:ext uri="{9D8B030D-6E8A-4147-A177-3AD203B41FA5}">
                      <a16:colId xmlns:a16="http://schemas.microsoft.com/office/drawing/2014/main" val="110915998"/>
                    </a:ext>
                  </a:extLst>
                </a:gridCol>
                <a:gridCol w="134891">
                  <a:extLst>
                    <a:ext uri="{9D8B030D-6E8A-4147-A177-3AD203B41FA5}">
                      <a16:colId xmlns:a16="http://schemas.microsoft.com/office/drawing/2014/main" val="3259729397"/>
                    </a:ext>
                  </a:extLst>
                </a:gridCol>
                <a:gridCol w="1447907">
                  <a:extLst>
                    <a:ext uri="{9D8B030D-6E8A-4147-A177-3AD203B41FA5}">
                      <a16:colId xmlns:a16="http://schemas.microsoft.com/office/drawing/2014/main" val="3223886723"/>
                    </a:ext>
                  </a:extLst>
                </a:gridCol>
                <a:gridCol w="821335">
                  <a:extLst>
                    <a:ext uri="{9D8B030D-6E8A-4147-A177-3AD203B41FA5}">
                      <a16:colId xmlns:a16="http://schemas.microsoft.com/office/drawing/2014/main" val="1271287825"/>
                    </a:ext>
                  </a:extLst>
                </a:gridCol>
                <a:gridCol w="821335">
                  <a:extLst>
                    <a:ext uri="{9D8B030D-6E8A-4147-A177-3AD203B41FA5}">
                      <a16:colId xmlns:a16="http://schemas.microsoft.com/office/drawing/2014/main" val="3491874356"/>
                    </a:ext>
                  </a:extLst>
                </a:gridCol>
                <a:gridCol w="821335">
                  <a:extLst>
                    <a:ext uri="{9D8B030D-6E8A-4147-A177-3AD203B41FA5}">
                      <a16:colId xmlns:a16="http://schemas.microsoft.com/office/drawing/2014/main" val="2247462366"/>
                    </a:ext>
                  </a:extLst>
                </a:gridCol>
                <a:gridCol w="821335">
                  <a:extLst>
                    <a:ext uri="{9D8B030D-6E8A-4147-A177-3AD203B41FA5}">
                      <a16:colId xmlns:a16="http://schemas.microsoft.com/office/drawing/2014/main" val="1840898656"/>
                    </a:ext>
                  </a:extLst>
                </a:gridCol>
                <a:gridCol w="821335">
                  <a:extLst>
                    <a:ext uri="{9D8B030D-6E8A-4147-A177-3AD203B41FA5}">
                      <a16:colId xmlns:a16="http://schemas.microsoft.com/office/drawing/2014/main" val="2088782674"/>
                    </a:ext>
                  </a:extLst>
                </a:gridCol>
                <a:gridCol w="821335">
                  <a:extLst>
                    <a:ext uri="{9D8B030D-6E8A-4147-A177-3AD203B41FA5}">
                      <a16:colId xmlns:a16="http://schemas.microsoft.com/office/drawing/2014/main" val="3308374216"/>
                    </a:ext>
                  </a:extLst>
                </a:gridCol>
                <a:gridCol w="821335">
                  <a:extLst>
                    <a:ext uri="{9D8B030D-6E8A-4147-A177-3AD203B41FA5}">
                      <a16:colId xmlns:a16="http://schemas.microsoft.com/office/drawing/2014/main" val="26552344"/>
                    </a:ext>
                  </a:extLst>
                </a:gridCol>
                <a:gridCol w="821335">
                  <a:extLst>
                    <a:ext uri="{9D8B030D-6E8A-4147-A177-3AD203B41FA5}">
                      <a16:colId xmlns:a16="http://schemas.microsoft.com/office/drawing/2014/main" val="2130098093"/>
                    </a:ext>
                  </a:extLst>
                </a:gridCol>
              </a:tblGrid>
              <a:tr h="299979">
                <a:tc rowSpan="2" gridSpan="4">
                  <a:txBody>
                    <a:bodyPr/>
                    <a:lstStyle/>
                    <a:p>
                      <a:pPr algn="ctr" fontAlgn="ctr"/>
                      <a:r>
                        <a:rPr lang="ja-JP" altLang="en-US" sz="1200" u="none" strike="noStrike" dirty="0">
                          <a:effectLst/>
                          <a:latin typeface="+mn-lt"/>
                        </a:rPr>
                        <a:t>　</a:t>
                      </a:r>
                      <a:endParaRPr lang="ja-JP" altLang="en-US" sz="1200" b="0" i="0" u="none" strike="noStrike" dirty="0">
                        <a:solidFill>
                          <a:srgbClr val="000000"/>
                        </a:solidFill>
                        <a:effectLst/>
                        <a:latin typeface="+mn-lt"/>
                        <a:ea typeface="Meiryo UI" panose="020B0604030504040204" pitchFamily="50" charset="-128"/>
                      </a:endParaRPr>
                    </a:p>
                  </a:txBody>
                  <a:tcPr marL="0" marR="0" marT="0" marB="0" anchor="ct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2000</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2005</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2010</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2015</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2020</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b="1" u="none" strike="noStrike" dirty="0">
                          <a:effectLst/>
                          <a:latin typeface="+mn-lt"/>
                        </a:rPr>
                        <a:t>2040</a:t>
                      </a:r>
                      <a:r>
                        <a:rPr lang="ja-JP" altLang="en-US" sz="1200" b="1" u="none" strike="noStrike" dirty="0">
                          <a:effectLst/>
                          <a:latin typeface="+mn-lt"/>
                        </a:rPr>
                        <a:t>年</a:t>
                      </a:r>
                      <a:endParaRPr lang="en-US" altLang="ja-JP" sz="1200" b="1" u="none" strike="noStrike" dirty="0">
                        <a:effectLst/>
                        <a:latin typeface="+mn-lt"/>
                      </a:endParaRPr>
                    </a:p>
                    <a:p>
                      <a:pPr algn="ctr" fontAlgn="ctr"/>
                      <a:r>
                        <a:rPr lang="ja-JP" altLang="en-US" sz="800" b="1" i="0" u="none" strike="noStrike" dirty="0">
                          <a:solidFill>
                            <a:srgbClr val="000000"/>
                          </a:solidFill>
                          <a:effectLst/>
                          <a:latin typeface="+mn-lt"/>
                          <a:ea typeface="Meiryo UI" panose="020B0604030504040204" pitchFamily="50" charset="-128"/>
                        </a:rPr>
                        <a:t>（推計）</a:t>
                      </a:r>
                      <a:endParaRPr lang="en-US" altLang="ja-JP" sz="800" b="1" i="0" u="none" strike="noStrike" dirty="0">
                        <a:solidFill>
                          <a:srgbClr val="000000"/>
                        </a:solidFill>
                        <a:effectLst/>
                        <a:latin typeface="+mn-lt"/>
                        <a:ea typeface="Meiryo UI" panose="020B0604030504040204" pitchFamily="50" charset="-128"/>
                      </a:endParaRPr>
                    </a:p>
                  </a:txBody>
                  <a:tcPr marL="0" marR="0" marT="0" marB="0" anchor="ctr"/>
                </a:tc>
                <a:tc gridSpan="2">
                  <a:txBody>
                    <a:bodyPr/>
                    <a:lstStyle/>
                    <a:p>
                      <a:pPr algn="ctr" fontAlgn="ctr"/>
                      <a:r>
                        <a:rPr lang="ja-JP" altLang="en-US" sz="1200" b="1" i="0" u="none" strike="noStrike" dirty="0">
                          <a:solidFill>
                            <a:srgbClr val="000000"/>
                          </a:solidFill>
                          <a:effectLst/>
                          <a:latin typeface="+mn-lt"/>
                          <a:ea typeface="Meiryo UI" panose="020B0604030504040204" pitchFamily="50" charset="-128"/>
                        </a:rPr>
                        <a:t>対比</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pPr algn="ctr" fontAlgn="ct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extLst>
                  <a:ext uri="{0D108BD9-81ED-4DB2-BD59-A6C34878D82A}">
                    <a16:rowId xmlns:a16="http://schemas.microsoft.com/office/drawing/2014/main" val="909346698"/>
                  </a:ext>
                </a:extLst>
              </a:tr>
              <a:tr h="409834">
                <a:tc gridSpan="4" vMerge="1">
                  <a:txBody>
                    <a:bodyPr/>
                    <a:lstStyle/>
                    <a:p>
                      <a:pPr algn="ctr" fontAlgn="ctr"/>
                      <a:endParaRPr lang="ja-JP" altLang="en-US" sz="1200" b="0" i="0" u="none" strike="noStrike" dirty="0">
                        <a:solidFill>
                          <a:srgbClr val="000000"/>
                        </a:solidFill>
                        <a:effectLst/>
                        <a:latin typeface="+mn-lt"/>
                        <a:ea typeface="Meiryo UI" panose="020B0604030504040204" pitchFamily="50" charset="-128"/>
                      </a:endParaRPr>
                    </a:p>
                  </a:txBody>
                  <a:tcPr marL="0" marR="0"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vMerge="1">
                  <a:txBody>
                    <a:bodyPr/>
                    <a:lstStyle/>
                    <a:p>
                      <a:pPr algn="ct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ctr" fontAlgn="ctr"/>
                      <a:r>
                        <a:rPr lang="en-US" altLang="ja-JP" sz="1200" b="1" i="0" u="none" strike="noStrike" dirty="0">
                          <a:solidFill>
                            <a:srgbClr val="000000"/>
                          </a:solidFill>
                          <a:effectLst/>
                          <a:latin typeface="+mn-lt"/>
                          <a:ea typeface="Meiryo UI" panose="020B0604030504040204" pitchFamily="50" charset="-128"/>
                        </a:rPr>
                        <a:t>2000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p>
                      <a:pPr algn="ctr" fontAlgn="ctr"/>
                      <a:r>
                        <a:rPr lang="ja-JP" altLang="en-US" sz="1200" b="1" i="0" u="none" strike="noStrike" dirty="0">
                          <a:solidFill>
                            <a:srgbClr val="000000"/>
                          </a:solidFill>
                          <a:effectLst/>
                          <a:latin typeface="+mn-lt"/>
                          <a:ea typeface="Meiryo UI" panose="020B0604030504040204" pitchFamily="50" charset="-128"/>
                        </a:rPr>
                        <a:t>→</a:t>
                      </a:r>
                      <a:r>
                        <a:rPr lang="en-US" altLang="ja-JP" sz="1200" b="1" i="0" u="none" strike="noStrike" dirty="0">
                          <a:solidFill>
                            <a:srgbClr val="000000"/>
                          </a:solidFill>
                          <a:effectLst/>
                          <a:latin typeface="+mn-lt"/>
                          <a:ea typeface="Meiryo UI" panose="020B0604030504040204" pitchFamily="50" charset="-128"/>
                        </a:rPr>
                        <a:t>2020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ctr" fontAlgn="ctr"/>
                      <a:r>
                        <a:rPr lang="en-US" altLang="ja-JP" sz="1200" b="1" i="0" u="none" strike="noStrike" dirty="0">
                          <a:solidFill>
                            <a:srgbClr val="000000"/>
                          </a:solidFill>
                          <a:effectLst/>
                          <a:latin typeface="+mn-lt"/>
                          <a:ea typeface="Meiryo UI" panose="020B0604030504040204" pitchFamily="50" charset="-128"/>
                        </a:rPr>
                        <a:t>2020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p>
                      <a:pPr algn="ctr" fontAlgn="ctr"/>
                      <a:r>
                        <a:rPr lang="ja-JP" altLang="en-US" sz="1200" b="1" i="0" u="none" strike="noStrike" dirty="0">
                          <a:solidFill>
                            <a:srgbClr val="000000"/>
                          </a:solidFill>
                          <a:effectLst/>
                          <a:latin typeface="+mn-lt"/>
                          <a:ea typeface="Meiryo UI" panose="020B0604030504040204" pitchFamily="50" charset="-128"/>
                        </a:rPr>
                        <a:t>→</a:t>
                      </a:r>
                      <a:r>
                        <a:rPr lang="en-US" altLang="ja-JP" sz="1200" b="1" i="0" u="none" strike="noStrike" dirty="0">
                          <a:solidFill>
                            <a:srgbClr val="000000"/>
                          </a:solidFill>
                          <a:effectLst/>
                          <a:latin typeface="+mn-lt"/>
                          <a:ea typeface="Meiryo UI" panose="020B0604030504040204" pitchFamily="50" charset="-128"/>
                        </a:rPr>
                        <a:t>2040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extLst>
                  <a:ext uri="{0D108BD9-81ED-4DB2-BD59-A6C34878D82A}">
                    <a16:rowId xmlns:a16="http://schemas.microsoft.com/office/drawing/2014/main" val="2956114738"/>
                  </a:ext>
                </a:extLst>
              </a:tr>
              <a:tr h="299979">
                <a:tc rowSpan="5">
                  <a:txBody>
                    <a:bodyPr/>
                    <a:lstStyle/>
                    <a:p>
                      <a:pPr algn="ctr" fontAlgn="ctr"/>
                      <a:r>
                        <a:rPr lang="ja-JP" altLang="en-US" sz="1200" u="none" strike="noStrike" dirty="0">
                          <a:effectLst/>
                          <a:latin typeface="+mn-lt"/>
                        </a:rPr>
                        <a:t>全国</a:t>
                      </a:r>
                      <a:endParaRPr lang="ja-JP" altLang="en-US" sz="1200" b="0" i="0" u="none" strike="noStrike" dirty="0">
                        <a:solidFill>
                          <a:srgbClr val="000000"/>
                        </a:solidFill>
                        <a:effectLst/>
                        <a:latin typeface="+mn-lt"/>
                        <a:ea typeface="Meiryo UI" panose="020B0604030504040204" pitchFamily="50" charset="-128"/>
                      </a:endParaRPr>
                    </a:p>
                  </a:txBody>
                  <a:tcPr marL="0" marR="0" marT="0" marB="0" anchor="ctr"/>
                </a:tc>
                <a:tc gridSpan="3">
                  <a:txBody>
                    <a:bodyPr/>
                    <a:lstStyle/>
                    <a:p>
                      <a:pPr algn="l" fontAlgn="ctr"/>
                      <a:r>
                        <a:rPr lang="ja-JP" altLang="en-US" sz="1200" b="1" u="none" strike="noStrike" dirty="0">
                          <a:effectLst/>
                          <a:latin typeface="+mn-lt"/>
                        </a:rPr>
                        <a:t>　総人口（千人）</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r" fontAlgn="ctr"/>
                      <a:r>
                        <a:rPr lang="en-US" altLang="ja-JP" sz="1200" u="none" strike="noStrike" dirty="0">
                          <a:effectLst/>
                          <a:latin typeface="+mn-lt"/>
                        </a:rPr>
                        <a:t>126,926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127,768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128,057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127,095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126,146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112,837</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0.99</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0.89</a:t>
                      </a:r>
                    </a:p>
                  </a:txBody>
                  <a:tcPr marL="0" marR="114300" marT="0" marB="0" anchor="ctr">
                    <a:noFill/>
                  </a:tcPr>
                </a:tc>
                <a:extLst>
                  <a:ext uri="{0D108BD9-81ED-4DB2-BD59-A6C34878D82A}">
                    <a16:rowId xmlns:a16="http://schemas.microsoft.com/office/drawing/2014/main" val="2667846196"/>
                  </a:ext>
                </a:extLst>
              </a:tr>
              <a:tr h="307375">
                <a:tc vMerge="1">
                  <a:txBody>
                    <a:bodyPr/>
                    <a:lstStyle/>
                    <a:p>
                      <a:endParaRPr kumimoji="1" lang="ja-JP" altLang="en-US"/>
                    </a:p>
                  </a:txBody>
                  <a:tcPr/>
                </a:tc>
                <a:tc gridSpan="3">
                  <a:txBody>
                    <a:bodyPr/>
                    <a:lstStyle/>
                    <a:p>
                      <a:pPr algn="l" fontAlgn="ctr"/>
                      <a:r>
                        <a:rPr lang="ja-JP" altLang="en-US" sz="1200" b="1" u="none" strike="noStrike" dirty="0">
                          <a:effectLst/>
                          <a:latin typeface="+mn-lt"/>
                        </a:rPr>
                        <a:t>　</a:t>
                      </a:r>
                      <a:r>
                        <a:rPr lang="en-US" altLang="ja-JP" sz="1200" b="1" u="none" strike="noStrike" dirty="0">
                          <a:effectLst/>
                          <a:latin typeface="+mn-lt"/>
                        </a:rPr>
                        <a:t>15</a:t>
                      </a:r>
                      <a:r>
                        <a:rPr lang="ja-JP" altLang="en-US" sz="1200" b="1" u="none" strike="noStrike" dirty="0">
                          <a:effectLst/>
                          <a:latin typeface="+mn-lt"/>
                        </a:rPr>
                        <a:t>～</a:t>
                      </a:r>
                      <a:r>
                        <a:rPr lang="en-US" altLang="ja-JP" sz="1200" b="1" u="none" strike="noStrike" dirty="0">
                          <a:effectLst/>
                          <a:latin typeface="+mn-lt"/>
                        </a:rPr>
                        <a:t>64</a:t>
                      </a:r>
                      <a:r>
                        <a:rPr lang="ja-JP" altLang="en-US" sz="1200" b="1" u="none" strike="noStrike" dirty="0">
                          <a:effectLst/>
                          <a:latin typeface="+mn-lt"/>
                        </a:rPr>
                        <a:t>歳の割合</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68.1%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66.1%</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63.8%</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60.7%</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59.5%</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55.1%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a:t>0.87</a:t>
                      </a:r>
                      <a:endParaRPr kumimoji="1" lang="ja-JP" altLang="en-US" sz="1200" dirty="0"/>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aseline="0" dirty="0"/>
                        <a:t> 0.93</a:t>
                      </a:r>
                      <a:endParaRPr kumimoji="1" lang="ja-JP" altLang="en-US" sz="1200" dirty="0"/>
                    </a:p>
                  </a:txBody>
                  <a:tcPr>
                    <a:noFill/>
                  </a:tcPr>
                </a:tc>
                <a:extLst>
                  <a:ext uri="{0D108BD9-81ED-4DB2-BD59-A6C34878D82A}">
                    <a16:rowId xmlns:a16="http://schemas.microsoft.com/office/drawing/2014/main" val="1309940099"/>
                  </a:ext>
                </a:extLst>
              </a:tr>
              <a:tr h="307375">
                <a:tc vMerge="1">
                  <a:txBody>
                    <a:bodyPr/>
                    <a:lstStyle/>
                    <a:p>
                      <a:endParaRPr kumimoji="1" lang="ja-JP" altLang="en-US"/>
                    </a:p>
                  </a:txBody>
                  <a:tcPr/>
                </a:tc>
                <a:tc gridSpan="3">
                  <a:txBody>
                    <a:bodyPr/>
                    <a:lstStyle/>
                    <a:p>
                      <a:pPr algn="l" fontAlgn="ctr"/>
                      <a:r>
                        <a:rPr lang="ja-JP" altLang="en-US" sz="1200" b="1" u="none" strike="noStrike" dirty="0">
                          <a:effectLst/>
                          <a:latin typeface="+mn-lt"/>
                        </a:rPr>
                        <a:t>　</a:t>
                      </a:r>
                      <a:r>
                        <a:rPr lang="en-US" altLang="ja-JP" sz="1200" b="1" u="none" strike="noStrike" dirty="0">
                          <a:effectLst/>
                          <a:latin typeface="+mn-lt"/>
                        </a:rPr>
                        <a:t>65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B w="12700" cmpd="sng">
                      <a:noFill/>
                    </a:lnB>
                  </a:tcP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17.4%</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20.1%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23.0%</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26.6%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28.6%</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34.8%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a:t>1.64</a:t>
                      </a:r>
                      <a:endParaRPr kumimoji="1" lang="ja-JP" altLang="en-US" sz="1200" dirty="0"/>
                    </a:p>
                  </a:txBody>
                  <a:tcPr>
                    <a:noFill/>
                  </a:tcPr>
                </a:tc>
                <a:tc>
                  <a:txBody>
                    <a:bodyPr/>
                    <a:lstStyle/>
                    <a:p>
                      <a:pPr algn="r"/>
                      <a:r>
                        <a:rPr kumimoji="1" lang="en-US" altLang="ja-JP" sz="1200" dirty="0"/>
                        <a:t>1.22</a:t>
                      </a:r>
                      <a:endParaRPr kumimoji="1" lang="ja-JP" altLang="en-US" sz="1200" dirty="0"/>
                    </a:p>
                  </a:txBody>
                  <a:tcPr>
                    <a:noFill/>
                  </a:tcPr>
                </a:tc>
                <a:extLst>
                  <a:ext uri="{0D108BD9-81ED-4DB2-BD59-A6C34878D82A}">
                    <a16:rowId xmlns:a16="http://schemas.microsoft.com/office/drawing/2014/main" val="827600140"/>
                  </a:ext>
                </a:extLst>
              </a:tr>
              <a:tr h="307375">
                <a:tc vMerge="1">
                  <a:txBody>
                    <a:bodyPr/>
                    <a:lstStyle/>
                    <a:p>
                      <a:endParaRPr kumimoji="1" lang="ja-JP" altLang="en-US"/>
                    </a:p>
                  </a:txBody>
                  <a:tcPr/>
                </a:tc>
                <a:tc rowSpan="2">
                  <a:txBody>
                    <a:bodyPr/>
                    <a:lstStyle/>
                    <a:p>
                      <a:pPr algn="l" fontAlgn="ctr"/>
                      <a:r>
                        <a:rPr lang="ja-JP" altLang="en-US" sz="1200" u="none" strike="noStrike" dirty="0">
                          <a:effectLst/>
                          <a:latin typeface="+mn-lt"/>
                        </a:rPr>
                        <a:t>　</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T w="12700" cmpd="sng">
                      <a:noFill/>
                    </a:lnT>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baseline="0" dirty="0">
                          <a:effectLst/>
                          <a:latin typeface="+mn-lt"/>
                        </a:rPr>
                        <a:t>　</a:t>
                      </a:r>
                      <a:r>
                        <a:rPr lang="en-US" altLang="ja-JP" sz="1200" b="1" u="none" strike="noStrike" dirty="0">
                          <a:effectLst/>
                          <a:latin typeface="+mn-lt"/>
                        </a:rPr>
                        <a:t>75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114300" marT="0" marB="0" anchor="ctr">
                    <a:lnB w="12700" cmpd="sng">
                      <a:noFill/>
                    </a:lnB>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7.1%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9.1%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11.1%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12.8%</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14.7%</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19.7%</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smtClean="0"/>
                        <a:t>2.07</a:t>
                      </a:r>
                      <a:endParaRPr kumimoji="1" lang="ja-JP" altLang="en-US" sz="1200" dirty="0"/>
                    </a:p>
                  </a:txBody>
                  <a:tcPr>
                    <a:noFill/>
                  </a:tcPr>
                </a:tc>
                <a:tc>
                  <a:txBody>
                    <a:bodyPr/>
                    <a:lstStyle/>
                    <a:p>
                      <a:pPr algn="r"/>
                      <a:r>
                        <a:rPr kumimoji="1" lang="en-US" altLang="ja-JP" sz="1200" dirty="0"/>
                        <a:t>1.34</a:t>
                      </a:r>
                      <a:endParaRPr kumimoji="1" lang="ja-JP" altLang="en-US" sz="1200" dirty="0"/>
                    </a:p>
                  </a:txBody>
                  <a:tcPr>
                    <a:noFill/>
                  </a:tcPr>
                </a:tc>
                <a:extLst>
                  <a:ext uri="{0D108BD9-81ED-4DB2-BD59-A6C34878D82A}">
                    <a16:rowId xmlns:a16="http://schemas.microsoft.com/office/drawing/2014/main" val="1428577204"/>
                  </a:ext>
                </a:extLst>
              </a:tr>
              <a:tr h="307375">
                <a:tc vMerge="1">
                  <a:txBody>
                    <a:bodyPr/>
                    <a:lstStyle/>
                    <a:p>
                      <a:endParaRPr kumimoji="1" lang="ja-JP" altLang="en-US"/>
                    </a:p>
                  </a:txBody>
                  <a:tcPr/>
                </a:tc>
                <a:tc vMerge="1">
                  <a:txBody>
                    <a:bodyPr/>
                    <a:lstStyle/>
                    <a:p>
                      <a:pPr algn="l" fontAlgn="ct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l" fontAlgn="ct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T w="12700" cmpd="sng">
                      <a:noFill/>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effectLst/>
                          <a:latin typeface="+mn-lt"/>
                        </a:rPr>
                        <a:t>　</a:t>
                      </a:r>
                      <a:r>
                        <a:rPr lang="en-US" altLang="ja-JP" sz="1200" b="1" u="none" strike="noStrike" dirty="0">
                          <a:effectLst/>
                          <a:latin typeface="+mn-lt"/>
                        </a:rPr>
                        <a:t>85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114300" marT="0" marB="0" anchor="ctr"/>
                </a:tc>
                <a:tc>
                  <a:txBody>
                    <a:bodyPr/>
                    <a:lstStyle/>
                    <a:p>
                      <a:pPr algn="r" fontAlgn="ctr"/>
                      <a:r>
                        <a:rPr lang="en-US" altLang="ja-JP" sz="1200" u="none" strike="noStrike" dirty="0">
                          <a:effectLst/>
                          <a:latin typeface="+mn-lt"/>
                        </a:rPr>
                        <a:t>1.8%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2.3%</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3.0%</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3.9%</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4.9%</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8.9%</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a:t>2.72</a:t>
                      </a:r>
                      <a:endParaRPr kumimoji="1" lang="ja-JP" altLang="en-US" sz="1200" dirty="0"/>
                    </a:p>
                  </a:txBody>
                  <a:tcPr>
                    <a:noFill/>
                  </a:tcPr>
                </a:tc>
                <a:tc>
                  <a:txBody>
                    <a:bodyPr/>
                    <a:lstStyle/>
                    <a:p>
                      <a:pPr algn="r"/>
                      <a:r>
                        <a:rPr kumimoji="1" lang="en-US" altLang="ja-JP" sz="1200" dirty="0"/>
                        <a:t>1.82</a:t>
                      </a:r>
                      <a:endParaRPr kumimoji="1" lang="ja-JP" altLang="en-US" sz="1200" dirty="0"/>
                    </a:p>
                  </a:txBody>
                  <a:tcPr>
                    <a:noFill/>
                  </a:tcPr>
                </a:tc>
                <a:extLst>
                  <a:ext uri="{0D108BD9-81ED-4DB2-BD59-A6C34878D82A}">
                    <a16:rowId xmlns:a16="http://schemas.microsoft.com/office/drawing/2014/main" val="2202724604"/>
                  </a:ext>
                </a:extLst>
              </a:tr>
              <a:tr h="299979">
                <a:tc rowSpan="5">
                  <a:txBody>
                    <a:bodyPr/>
                    <a:lstStyle/>
                    <a:p>
                      <a:pPr algn="ctr" fontAlgn="ctr"/>
                      <a:r>
                        <a:rPr lang="ja-JP" altLang="en-US" sz="1200" u="none" strike="noStrike" dirty="0">
                          <a:effectLst/>
                          <a:latin typeface="+mn-lt"/>
                        </a:rPr>
                        <a:t>大阪府</a:t>
                      </a:r>
                      <a:endParaRPr lang="ja-JP" altLang="en-US" sz="1200" b="0" i="0" u="none" strike="noStrike" dirty="0">
                        <a:solidFill>
                          <a:srgbClr val="000000"/>
                        </a:solidFill>
                        <a:effectLst/>
                        <a:latin typeface="+mn-lt"/>
                        <a:ea typeface="Meiryo UI" panose="020B0604030504040204" pitchFamily="50" charset="-128"/>
                      </a:endParaRPr>
                    </a:p>
                  </a:txBody>
                  <a:tcPr marL="0" marR="0" marT="0" marB="0" anchor="ctr"/>
                </a:tc>
                <a:tc gridSpan="3">
                  <a:txBody>
                    <a:bodyPr/>
                    <a:lstStyle/>
                    <a:p>
                      <a:pPr algn="l" fontAlgn="ctr"/>
                      <a:r>
                        <a:rPr lang="ja-JP" altLang="en-US" sz="1200" b="1" u="none" strike="noStrike" dirty="0">
                          <a:effectLst/>
                          <a:latin typeface="+mn-lt"/>
                        </a:rPr>
                        <a:t>　総人口（千人）</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r" fontAlgn="ctr"/>
                      <a:r>
                        <a:rPr lang="en-US" altLang="ja-JP" sz="1200" u="none" strike="noStrike" dirty="0">
                          <a:effectLst/>
                          <a:latin typeface="+mn-lt"/>
                        </a:rPr>
                        <a:t>8,805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8,817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8,865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8,839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8,838 </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7,649</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1.00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0.87</a:t>
                      </a:r>
                    </a:p>
                  </a:txBody>
                  <a:tcPr marL="0" marR="114300" marT="0" marB="0" anchor="ctr">
                    <a:noFill/>
                  </a:tcPr>
                </a:tc>
                <a:extLst>
                  <a:ext uri="{0D108BD9-81ED-4DB2-BD59-A6C34878D82A}">
                    <a16:rowId xmlns:a16="http://schemas.microsoft.com/office/drawing/2014/main" val="3872444529"/>
                  </a:ext>
                </a:extLst>
              </a:tr>
              <a:tr h="307375">
                <a:tc vMerge="1">
                  <a:txBody>
                    <a:bodyPr/>
                    <a:lstStyle/>
                    <a:p>
                      <a:endParaRPr kumimoji="1" lang="ja-JP" altLang="en-US"/>
                    </a:p>
                  </a:txBody>
                  <a:tcPr/>
                </a:tc>
                <a:tc gridSpan="3">
                  <a:txBody>
                    <a:bodyPr/>
                    <a:lstStyle/>
                    <a:p>
                      <a:pPr algn="l" fontAlgn="ctr"/>
                      <a:r>
                        <a:rPr lang="ja-JP" altLang="en-US" sz="1200" b="1" u="none" strike="noStrike" dirty="0">
                          <a:effectLst/>
                          <a:latin typeface="+mn-lt"/>
                        </a:rPr>
                        <a:t>　</a:t>
                      </a:r>
                      <a:r>
                        <a:rPr lang="en-US" altLang="ja-JP" sz="1200" b="1" u="none" strike="noStrike" dirty="0">
                          <a:effectLst/>
                          <a:latin typeface="+mn-lt"/>
                        </a:rPr>
                        <a:t>15</a:t>
                      </a:r>
                      <a:r>
                        <a:rPr lang="ja-JP" altLang="en-US" sz="1200" b="1" u="none" strike="noStrike" dirty="0">
                          <a:effectLst/>
                          <a:latin typeface="+mn-lt"/>
                        </a:rPr>
                        <a:t>～</a:t>
                      </a:r>
                      <a:r>
                        <a:rPr lang="en-US" altLang="ja-JP" sz="1200" b="1" u="none" strike="noStrike" dirty="0">
                          <a:effectLst/>
                          <a:latin typeface="+mn-lt"/>
                        </a:rPr>
                        <a:t>64</a:t>
                      </a:r>
                      <a:r>
                        <a:rPr lang="ja-JP" altLang="en-US" sz="1200" b="1" u="none" strike="noStrike" dirty="0">
                          <a:effectLst/>
                          <a:latin typeface="+mn-lt"/>
                        </a:rPr>
                        <a:t>歳の割合</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tc>
                <a:tc>
                  <a:txBody>
                    <a:bodyPr/>
                    <a:lstStyle/>
                    <a:p>
                      <a:pPr algn="r" fontAlgn="ctr"/>
                      <a:r>
                        <a:rPr lang="en-US" altLang="ja-JP" sz="1200" u="none" strike="noStrike" dirty="0">
                          <a:effectLst/>
                          <a:latin typeface="+mn-lt"/>
                        </a:rPr>
                        <a:t>70.8%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67.5%</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64.4%</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61.3%</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60.7%</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54.8%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aseline="0" dirty="0"/>
                        <a:t> 0.86</a:t>
                      </a:r>
                      <a:endParaRPr kumimoji="1" lang="ja-JP" altLang="en-US" sz="1200" dirty="0"/>
                    </a:p>
                  </a:txBody>
                  <a:tcP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aseline="0" dirty="0"/>
                        <a:t>0.90</a:t>
                      </a:r>
                      <a:endParaRPr kumimoji="1" lang="ja-JP" altLang="en-US" sz="1200" dirty="0"/>
                    </a:p>
                  </a:txBody>
                  <a:tcPr>
                    <a:noFill/>
                  </a:tcPr>
                </a:tc>
                <a:extLst>
                  <a:ext uri="{0D108BD9-81ED-4DB2-BD59-A6C34878D82A}">
                    <a16:rowId xmlns:a16="http://schemas.microsoft.com/office/drawing/2014/main" val="1867678068"/>
                  </a:ext>
                </a:extLst>
              </a:tr>
              <a:tr h="307375">
                <a:tc vMerge="1">
                  <a:txBody>
                    <a:bodyPr/>
                    <a:lstStyle/>
                    <a:p>
                      <a:endParaRPr kumimoji="1" lang="ja-JP" altLang="en-US"/>
                    </a:p>
                  </a:txBody>
                  <a:tcPr/>
                </a:tc>
                <a:tc gridSpan="3">
                  <a:txBody>
                    <a:bodyPr/>
                    <a:lstStyle/>
                    <a:p>
                      <a:pPr algn="l" fontAlgn="ctr"/>
                      <a:r>
                        <a:rPr lang="ja-JP" altLang="en-US" sz="1200" b="1" u="none" strike="noStrike" dirty="0">
                          <a:effectLst/>
                          <a:latin typeface="+mn-lt"/>
                        </a:rPr>
                        <a:t>　</a:t>
                      </a:r>
                      <a:r>
                        <a:rPr lang="en-US" altLang="ja-JP" sz="1200" b="1" u="none" strike="noStrike" dirty="0">
                          <a:effectLst/>
                          <a:latin typeface="+mn-lt"/>
                        </a:rPr>
                        <a:t>65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B w="12700" cmpd="sng">
                      <a:noFill/>
                    </a:lnB>
                  </a:tcPr>
                </a:tc>
                <a:tc hMerge="1">
                  <a:txBody>
                    <a:bodyPr/>
                    <a:lstStyle/>
                    <a:p>
                      <a:endParaRPr kumimoji="1" lang="ja-JP" altLang="en-US"/>
                    </a:p>
                  </a:txBody>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tc>
                <a:tc>
                  <a:txBody>
                    <a:bodyPr/>
                    <a:lstStyle/>
                    <a:p>
                      <a:pPr algn="r" fontAlgn="ctr"/>
                      <a:r>
                        <a:rPr lang="en-US" altLang="ja-JP" sz="1200" u="none" strike="noStrike" dirty="0">
                          <a:effectLst/>
                          <a:latin typeface="+mn-lt"/>
                        </a:rPr>
                        <a:t>15.0%</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18.7%</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22.4%</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26.1%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27.6%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34.7%</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a:t>1.84</a:t>
                      </a:r>
                      <a:endParaRPr kumimoji="1" lang="ja-JP" altLang="en-US" sz="1200" dirty="0"/>
                    </a:p>
                  </a:txBody>
                  <a:tcPr>
                    <a:noFill/>
                  </a:tcPr>
                </a:tc>
                <a:tc>
                  <a:txBody>
                    <a:bodyPr/>
                    <a:lstStyle/>
                    <a:p>
                      <a:pPr algn="r"/>
                      <a:r>
                        <a:rPr kumimoji="1" lang="en-US" altLang="ja-JP" sz="1200" dirty="0"/>
                        <a:t>1.26</a:t>
                      </a:r>
                      <a:endParaRPr kumimoji="1" lang="ja-JP" altLang="en-US" sz="1200" dirty="0"/>
                    </a:p>
                  </a:txBody>
                  <a:tcPr>
                    <a:noFill/>
                  </a:tcPr>
                </a:tc>
                <a:extLst>
                  <a:ext uri="{0D108BD9-81ED-4DB2-BD59-A6C34878D82A}">
                    <a16:rowId xmlns:a16="http://schemas.microsoft.com/office/drawing/2014/main" val="1883300234"/>
                  </a:ext>
                </a:extLst>
              </a:tr>
              <a:tr h="307375">
                <a:tc vMerge="1">
                  <a:txBody>
                    <a:bodyPr/>
                    <a:lstStyle/>
                    <a:p>
                      <a:endParaRPr kumimoji="1" lang="ja-JP" altLang="en-US"/>
                    </a:p>
                  </a:txBody>
                  <a:tcPr/>
                </a:tc>
                <a:tc rowSpan="2">
                  <a:txBody>
                    <a:bodyPr/>
                    <a:lstStyle/>
                    <a:p>
                      <a:pPr algn="l" fontAlgn="ctr"/>
                      <a:r>
                        <a:rPr lang="ja-JP" altLang="en-US" sz="1200" u="none" strike="noStrike" dirty="0">
                          <a:effectLst/>
                          <a:latin typeface="+mn-lt"/>
                        </a:rPr>
                        <a:t>　</a:t>
                      </a: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T w="12700" cmpd="sng">
                      <a:noFill/>
                    </a:lnT>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effectLst/>
                          <a:latin typeface="+mn-lt"/>
                        </a:rPr>
                        <a:t>　</a:t>
                      </a:r>
                      <a:r>
                        <a:rPr lang="en-US" altLang="ja-JP" sz="1200" b="1" u="none" strike="noStrike" dirty="0">
                          <a:effectLst/>
                          <a:latin typeface="+mn-lt"/>
                        </a:rPr>
                        <a:t>75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114300" marT="0" marB="0" anchor="ctr">
                    <a:lnB w="12700" cmpd="sng">
                      <a:noFill/>
                    </a:lnB>
                  </a:tcPr>
                </a:tc>
                <a:tc hMerge="1">
                  <a:txBody>
                    <a:bodyPr/>
                    <a:lstStyle/>
                    <a:p>
                      <a:pPr algn="r" fontAlgn="ct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tc>
                <a:tc>
                  <a:txBody>
                    <a:bodyPr/>
                    <a:lstStyle/>
                    <a:p>
                      <a:pPr algn="r" fontAlgn="ctr"/>
                      <a:r>
                        <a:rPr lang="en-US" altLang="ja-JP" sz="1200" u="none" strike="noStrike" dirty="0">
                          <a:effectLst/>
                          <a:latin typeface="+mn-lt"/>
                        </a:rPr>
                        <a:t>5.6%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7.4%</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a:effectLst/>
                          <a:latin typeface="+mn-lt"/>
                        </a:rPr>
                        <a:t>9.5%</a:t>
                      </a:r>
                      <a:endParaRPr lang="en-US" altLang="ja-JP" sz="1200" b="0" i="0" u="none" strike="noStrike">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11.8%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14.6%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18.7%</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a:t>2.61</a:t>
                      </a:r>
                      <a:endParaRPr kumimoji="1" lang="ja-JP" altLang="en-US" sz="1200" dirty="0"/>
                    </a:p>
                  </a:txBody>
                  <a:tcPr>
                    <a:noFill/>
                  </a:tcPr>
                </a:tc>
                <a:tc>
                  <a:txBody>
                    <a:bodyPr/>
                    <a:lstStyle/>
                    <a:p>
                      <a:pPr algn="r"/>
                      <a:r>
                        <a:rPr kumimoji="1" lang="en-US" altLang="ja-JP" sz="1200" dirty="0"/>
                        <a:t>1.28</a:t>
                      </a:r>
                      <a:endParaRPr kumimoji="1" lang="ja-JP" altLang="en-US" sz="1200" dirty="0"/>
                    </a:p>
                  </a:txBody>
                  <a:tcPr>
                    <a:noFill/>
                  </a:tcPr>
                </a:tc>
                <a:extLst>
                  <a:ext uri="{0D108BD9-81ED-4DB2-BD59-A6C34878D82A}">
                    <a16:rowId xmlns:a16="http://schemas.microsoft.com/office/drawing/2014/main" val="1045023752"/>
                  </a:ext>
                </a:extLst>
              </a:tr>
              <a:tr h="307375">
                <a:tc vMerge="1">
                  <a:txBody>
                    <a:bodyPr/>
                    <a:lstStyle/>
                    <a:p>
                      <a:endParaRPr kumimoji="1" lang="ja-JP" altLang="en-US"/>
                    </a:p>
                  </a:txBody>
                  <a:tcPr/>
                </a:tc>
                <a:tc vMerge="1">
                  <a:txBody>
                    <a:bodyPr/>
                    <a:lstStyle/>
                    <a:p>
                      <a:pPr algn="l" fontAlgn="ct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l" fontAlgn="ctr"/>
                      <a:endParaRPr lang="ja-JP" altLang="en-US" sz="1200" b="1" i="0" u="none" strike="noStrike" dirty="0">
                        <a:solidFill>
                          <a:srgbClr val="000000"/>
                        </a:solidFill>
                        <a:effectLst/>
                        <a:latin typeface="+mn-lt"/>
                        <a:ea typeface="Meiryo UI" panose="020B0604030504040204" pitchFamily="50" charset="-128"/>
                      </a:endParaRPr>
                    </a:p>
                  </a:txBody>
                  <a:tcPr marL="0" marR="0" marT="0" marB="0" anchor="ctr">
                    <a:lnT w="12700" cmpd="sng">
                      <a:noFill/>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effectLst/>
                          <a:latin typeface="+mn-lt"/>
                        </a:rPr>
                        <a:t>　</a:t>
                      </a:r>
                      <a:r>
                        <a:rPr lang="en-US" altLang="ja-JP" sz="1200" b="1" u="none" strike="noStrike" dirty="0">
                          <a:effectLst/>
                          <a:latin typeface="+mn-lt"/>
                        </a:rPr>
                        <a:t>85</a:t>
                      </a:r>
                      <a:r>
                        <a:rPr lang="ja-JP" altLang="en-US" sz="1200" b="1" u="none" strike="noStrike" dirty="0">
                          <a:effectLst/>
                          <a:latin typeface="+mn-lt"/>
                        </a:rPr>
                        <a:t>歳以上の割合</a:t>
                      </a:r>
                      <a:endParaRPr lang="ja-JP" altLang="en-US" sz="1200" b="1" i="0" u="none" strike="noStrike" dirty="0">
                        <a:solidFill>
                          <a:srgbClr val="000000"/>
                        </a:solidFill>
                        <a:effectLst/>
                        <a:latin typeface="+mn-lt"/>
                        <a:ea typeface="Meiryo UI" panose="020B0604030504040204" pitchFamily="50" charset="-128"/>
                      </a:endParaRPr>
                    </a:p>
                  </a:txBody>
                  <a:tcPr marL="0" marR="114300" marT="0" marB="0" anchor="ctr"/>
                </a:tc>
                <a:tc>
                  <a:txBody>
                    <a:bodyPr/>
                    <a:lstStyle/>
                    <a:p>
                      <a:pPr algn="r" fontAlgn="ctr"/>
                      <a:r>
                        <a:rPr lang="en-US" altLang="ja-JP" sz="1200" u="none" strike="noStrike" dirty="0">
                          <a:effectLst/>
                          <a:latin typeface="+mn-lt"/>
                        </a:rPr>
                        <a:t>1.4%</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2.3%</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3.1%</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4.2%</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8.6%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a:r>
                        <a:rPr kumimoji="1" lang="en-US" altLang="ja-JP" sz="1200" dirty="0"/>
                        <a:t>3.00</a:t>
                      </a:r>
                      <a:endParaRPr kumimoji="1" lang="ja-JP" altLang="en-US" sz="1200" dirty="0"/>
                    </a:p>
                  </a:txBody>
                  <a:tcPr>
                    <a:noFill/>
                  </a:tcPr>
                </a:tc>
                <a:tc>
                  <a:txBody>
                    <a:bodyPr/>
                    <a:lstStyle/>
                    <a:p>
                      <a:pPr algn="r"/>
                      <a:r>
                        <a:rPr kumimoji="1" lang="en-US" altLang="ja-JP" sz="1200" dirty="0"/>
                        <a:t>2.05</a:t>
                      </a:r>
                      <a:endParaRPr kumimoji="1" lang="ja-JP" altLang="en-US" sz="1200" dirty="0"/>
                    </a:p>
                  </a:txBody>
                  <a:tcPr>
                    <a:noFill/>
                  </a:tcPr>
                </a:tc>
                <a:extLst>
                  <a:ext uri="{0D108BD9-81ED-4DB2-BD59-A6C34878D82A}">
                    <a16:rowId xmlns:a16="http://schemas.microsoft.com/office/drawing/2014/main" val="1312096564"/>
                  </a:ext>
                </a:extLst>
              </a:tr>
            </a:tbl>
          </a:graphicData>
        </a:graphic>
      </p:graphicFrame>
      <p:sp>
        <p:nvSpPr>
          <p:cNvPr id="8" name="スライド番号プレースホルダー 7">
            <a:extLst>
              <a:ext uri="{FF2B5EF4-FFF2-40B4-BE49-F238E27FC236}">
                <a16:creationId xmlns:a16="http://schemas.microsoft.com/office/drawing/2014/main" id="{1451B5EA-12B8-4CC6-85B3-6E8178C286D2}"/>
              </a:ext>
            </a:extLst>
          </p:cNvPr>
          <p:cNvSpPr>
            <a:spLocks noGrp="1"/>
          </p:cNvSpPr>
          <p:nvPr>
            <p:ph type="sldNum" sz="quarter" idx="12"/>
          </p:nvPr>
        </p:nvSpPr>
        <p:spPr/>
        <p:txBody>
          <a:bodyPr/>
          <a:lstStyle/>
          <a:p>
            <a:fld id="{203C5105-9CA0-4082-B5CD-E63235338F36}" type="slidenum">
              <a:rPr kumimoji="1" lang="ja-JP" altLang="en-US" smtClean="0"/>
              <a:t>1</a:t>
            </a:fld>
            <a:endParaRPr kumimoji="1" lang="ja-JP" altLang="en-US" dirty="0"/>
          </a:p>
        </p:txBody>
      </p:sp>
    </p:spTree>
    <p:extLst>
      <p:ext uri="{BB962C8B-B14F-4D97-AF65-F5344CB8AC3E}">
        <p14:creationId xmlns:p14="http://schemas.microsoft.com/office/powerpoint/2010/main" val="278337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28789" y="643944"/>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7" name="テキスト ボックス 6"/>
          <p:cNvSpPr txBox="1"/>
          <p:nvPr/>
        </p:nvSpPr>
        <p:spPr>
          <a:xfrm>
            <a:off x="128789" y="235975"/>
            <a:ext cx="4559752"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世帯の推移</a:t>
            </a:r>
          </a:p>
        </p:txBody>
      </p:sp>
      <p:sp>
        <p:nvSpPr>
          <p:cNvPr id="2" name="正方形/長方形 1"/>
          <p:cNvSpPr/>
          <p:nvPr/>
        </p:nvSpPr>
        <p:spPr>
          <a:xfrm>
            <a:off x="155685" y="814705"/>
            <a:ext cx="8795132" cy="113503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2000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年以降の大阪府の総世帯に占める高齢者世帯（世帯主年齢</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65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歳以上の世帯）、</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75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歳以上世帯の割合は増加が続いている。</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〇大阪府では独居高齢者世帯率の高い都市型高齢化が進んでおり、その割合は今後も増加する</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ことが見込まれる。</a:t>
            </a:r>
          </a:p>
        </p:txBody>
      </p:sp>
      <p:graphicFrame>
        <p:nvGraphicFramePr>
          <p:cNvPr id="5" name="表 4">
            <a:extLst>
              <a:ext uri="{FF2B5EF4-FFF2-40B4-BE49-F238E27FC236}">
                <a16:creationId xmlns:a16="http://schemas.microsoft.com/office/drawing/2014/main" id="{27E1075A-043C-42B7-87FE-56BAF36F448C}"/>
              </a:ext>
            </a:extLst>
          </p:cNvPr>
          <p:cNvGraphicFramePr>
            <a:graphicFrameLocks noGrp="1"/>
          </p:cNvGraphicFramePr>
          <p:nvPr>
            <p:extLst>
              <p:ext uri="{D42A27DB-BD31-4B8C-83A1-F6EECF244321}">
                <p14:modId xmlns:p14="http://schemas.microsoft.com/office/powerpoint/2010/main" val="1366959845"/>
              </p:ext>
            </p:extLst>
          </p:nvPr>
        </p:nvGraphicFramePr>
        <p:xfrm>
          <a:off x="271595" y="2102228"/>
          <a:ext cx="8576191" cy="4272358"/>
        </p:xfrm>
        <a:graphic>
          <a:graphicData uri="http://schemas.openxmlformats.org/drawingml/2006/table">
            <a:tbl>
              <a:tblPr firstRow="1" firstCol="1">
                <a:tableStyleId>{22838BEF-8BB2-4498-84A7-C5851F593DF1}</a:tableStyleId>
              </a:tblPr>
              <a:tblGrid>
                <a:gridCol w="563302">
                  <a:extLst>
                    <a:ext uri="{9D8B030D-6E8A-4147-A177-3AD203B41FA5}">
                      <a16:colId xmlns:a16="http://schemas.microsoft.com/office/drawing/2014/main" val="3645783793"/>
                    </a:ext>
                  </a:extLst>
                </a:gridCol>
                <a:gridCol w="252583">
                  <a:extLst>
                    <a:ext uri="{9D8B030D-6E8A-4147-A177-3AD203B41FA5}">
                      <a16:colId xmlns:a16="http://schemas.microsoft.com/office/drawing/2014/main" val="110915998"/>
                    </a:ext>
                  </a:extLst>
                </a:gridCol>
                <a:gridCol w="1539810">
                  <a:extLst>
                    <a:ext uri="{9D8B030D-6E8A-4147-A177-3AD203B41FA5}">
                      <a16:colId xmlns:a16="http://schemas.microsoft.com/office/drawing/2014/main" val="429515468"/>
                    </a:ext>
                  </a:extLst>
                </a:gridCol>
                <a:gridCol w="777562">
                  <a:extLst>
                    <a:ext uri="{9D8B030D-6E8A-4147-A177-3AD203B41FA5}">
                      <a16:colId xmlns:a16="http://schemas.microsoft.com/office/drawing/2014/main" val="1271287825"/>
                    </a:ext>
                  </a:extLst>
                </a:gridCol>
                <a:gridCol w="777562">
                  <a:extLst>
                    <a:ext uri="{9D8B030D-6E8A-4147-A177-3AD203B41FA5}">
                      <a16:colId xmlns:a16="http://schemas.microsoft.com/office/drawing/2014/main" val="3491874356"/>
                    </a:ext>
                  </a:extLst>
                </a:gridCol>
                <a:gridCol w="777562">
                  <a:extLst>
                    <a:ext uri="{9D8B030D-6E8A-4147-A177-3AD203B41FA5}">
                      <a16:colId xmlns:a16="http://schemas.microsoft.com/office/drawing/2014/main" val="2247462366"/>
                    </a:ext>
                  </a:extLst>
                </a:gridCol>
                <a:gridCol w="777562">
                  <a:extLst>
                    <a:ext uri="{9D8B030D-6E8A-4147-A177-3AD203B41FA5}">
                      <a16:colId xmlns:a16="http://schemas.microsoft.com/office/drawing/2014/main" val="1840898656"/>
                    </a:ext>
                  </a:extLst>
                </a:gridCol>
                <a:gridCol w="777562">
                  <a:extLst>
                    <a:ext uri="{9D8B030D-6E8A-4147-A177-3AD203B41FA5}">
                      <a16:colId xmlns:a16="http://schemas.microsoft.com/office/drawing/2014/main" val="2088782674"/>
                    </a:ext>
                  </a:extLst>
                </a:gridCol>
                <a:gridCol w="777562">
                  <a:extLst>
                    <a:ext uri="{9D8B030D-6E8A-4147-A177-3AD203B41FA5}">
                      <a16:colId xmlns:a16="http://schemas.microsoft.com/office/drawing/2014/main" val="362482737"/>
                    </a:ext>
                  </a:extLst>
                </a:gridCol>
                <a:gridCol w="777562">
                  <a:extLst>
                    <a:ext uri="{9D8B030D-6E8A-4147-A177-3AD203B41FA5}">
                      <a16:colId xmlns:a16="http://schemas.microsoft.com/office/drawing/2014/main" val="936541279"/>
                    </a:ext>
                  </a:extLst>
                </a:gridCol>
                <a:gridCol w="777562">
                  <a:extLst>
                    <a:ext uri="{9D8B030D-6E8A-4147-A177-3AD203B41FA5}">
                      <a16:colId xmlns:a16="http://schemas.microsoft.com/office/drawing/2014/main" val="1826161783"/>
                    </a:ext>
                  </a:extLst>
                </a:gridCol>
              </a:tblGrid>
              <a:tr h="384695">
                <a:tc rowSpan="2" gridSpan="3">
                  <a:txBody>
                    <a:bodyPr/>
                    <a:lstStyle/>
                    <a:p>
                      <a:endParaRPr kumimoji="1" lang="ja-JP" altLang="en-US" sz="1200" dirty="0"/>
                    </a:p>
                  </a:txBody>
                  <a:tcPr marL="0" marR="0" marT="0" marB="0" anchor="ctr"/>
                </a:tc>
                <a:tc rowSpan="2" hMerge="1">
                  <a:txBody>
                    <a:bodyPr/>
                    <a:lstStyle/>
                    <a:p>
                      <a:endParaRPr kumimoji="1" lang="ja-JP" altLang="en-US" sz="1200" dirty="0"/>
                    </a:p>
                  </a:txBody>
                  <a:tcPr marL="0" marR="0" marT="0" marB="0" anchor="ctr"/>
                </a:tc>
                <a:tc rowSpan="2" hMerge="1">
                  <a:txBody>
                    <a:bodyPr/>
                    <a:lstStyle/>
                    <a:p>
                      <a:endParaRPr kumimoji="1" lang="ja-JP" altLang="en-US"/>
                    </a:p>
                  </a:txBody>
                  <a:tcPr/>
                </a:tc>
                <a:tc rowSpan="2">
                  <a:txBody>
                    <a:bodyPr/>
                    <a:lstStyle/>
                    <a:p>
                      <a:pPr algn="ctr" fontAlgn="ctr"/>
                      <a:r>
                        <a:rPr lang="en-US" altLang="ja-JP" sz="1200" u="none" strike="noStrike" dirty="0">
                          <a:effectLst/>
                          <a:latin typeface="+mn-lt"/>
                        </a:rPr>
                        <a:t>2000</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2005</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2010</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2015</a:t>
                      </a:r>
                      <a:r>
                        <a:rPr lang="ja-JP" altLang="en-US" sz="1200" u="none" strike="noStrike" dirty="0">
                          <a:effectLst/>
                          <a:latin typeface="+mn-lt"/>
                        </a:rPr>
                        <a:t>年</a:t>
                      </a:r>
                      <a:endParaRPr lang="en-US" altLang="ja-JP" sz="1200" b="0" i="0" u="none" strike="noStrike" dirty="0">
                        <a:solidFill>
                          <a:srgbClr val="000000"/>
                        </a:solidFill>
                        <a:effectLst/>
                        <a:latin typeface="+mn-lt"/>
                        <a:ea typeface="Meiryo UI" panose="020B0604030504040204" pitchFamily="50" charset="-128"/>
                      </a:endParaRPr>
                    </a:p>
                  </a:txBody>
                  <a:tcPr marL="0" marR="0" marT="0" marB="0" anchor="ctr"/>
                </a:tc>
                <a:tc rowSpan="2">
                  <a:txBody>
                    <a:bodyPr/>
                    <a:lstStyle/>
                    <a:p>
                      <a:pPr algn="ctr" fontAlgn="ctr"/>
                      <a:r>
                        <a:rPr lang="en-US" altLang="ja-JP" sz="1200" u="none" strike="noStrike" dirty="0">
                          <a:effectLst/>
                          <a:latin typeface="+mn-lt"/>
                        </a:rPr>
                        <a:t>2020</a:t>
                      </a:r>
                      <a:r>
                        <a:rPr lang="ja-JP" altLang="en-US" sz="1200" u="none" strike="noStrike" dirty="0">
                          <a:effectLst/>
                          <a:latin typeface="+mn-lt"/>
                        </a:rPr>
                        <a:t>年</a:t>
                      </a:r>
                      <a:endParaRPr lang="en-US" altLang="ja-JP" sz="1200" u="none" strike="noStrike" dirty="0">
                        <a:effectLst/>
                        <a:latin typeface="+mn-lt"/>
                      </a:endParaRPr>
                    </a:p>
                  </a:txBody>
                  <a:tcPr marL="0" marR="0" marT="0" marB="0" anchor="ctr"/>
                </a:tc>
                <a:tc rowSpan="2">
                  <a:txBody>
                    <a:bodyPr/>
                    <a:lstStyle/>
                    <a:p>
                      <a:pPr algn="ctr" fontAlgn="ctr"/>
                      <a:r>
                        <a:rPr lang="en-US" altLang="ja-JP" sz="1200" b="1" u="none" strike="noStrike" dirty="0">
                          <a:effectLst/>
                          <a:latin typeface="+mn-lt"/>
                        </a:rPr>
                        <a:t>2040</a:t>
                      </a:r>
                      <a:r>
                        <a:rPr lang="ja-JP" altLang="en-US" sz="1200" b="1" u="none" strike="noStrike" dirty="0">
                          <a:effectLst/>
                          <a:latin typeface="+mn-lt"/>
                        </a:rPr>
                        <a:t>年</a:t>
                      </a:r>
                      <a:endParaRPr lang="en-US" altLang="ja-JP" sz="1200" b="1" u="none" strike="noStrike" dirty="0">
                        <a:effectLst/>
                        <a:latin typeface="+mn-lt"/>
                      </a:endParaRPr>
                    </a:p>
                    <a:p>
                      <a:pPr algn="ctr" fontAlgn="ctr"/>
                      <a:r>
                        <a:rPr lang="ja-JP" altLang="en-US" sz="800" b="1" i="0" u="none" strike="noStrike" dirty="0">
                          <a:solidFill>
                            <a:srgbClr val="000000"/>
                          </a:solidFill>
                          <a:effectLst/>
                          <a:latin typeface="+mn-lt"/>
                          <a:ea typeface="Meiryo UI" panose="020B0604030504040204" pitchFamily="50" charset="-128"/>
                        </a:rPr>
                        <a:t>（推計）</a:t>
                      </a:r>
                      <a:endParaRPr lang="en-US" altLang="ja-JP" sz="800" b="1" i="0" u="none" strike="noStrike" dirty="0">
                        <a:solidFill>
                          <a:srgbClr val="000000"/>
                        </a:solidFill>
                        <a:effectLst/>
                        <a:latin typeface="+mn-lt"/>
                        <a:ea typeface="Meiryo UI" panose="020B0604030504040204" pitchFamily="50" charset="-128"/>
                      </a:endParaRPr>
                    </a:p>
                  </a:txBody>
                  <a:tcPr marL="0" marR="0" marT="0" marB="0" anchor="ctr"/>
                </a:tc>
                <a:tc gridSpan="2">
                  <a:txBody>
                    <a:bodyPr/>
                    <a:lstStyle/>
                    <a:p>
                      <a:pPr algn="ctr" fontAlgn="ctr"/>
                      <a:r>
                        <a:rPr lang="ja-JP" altLang="en-US" sz="1200" b="1" i="0" u="none" strike="noStrike" dirty="0">
                          <a:solidFill>
                            <a:srgbClr val="000000"/>
                          </a:solidFill>
                          <a:effectLst/>
                          <a:latin typeface="+mn-lt"/>
                          <a:ea typeface="Meiryo UI" panose="020B0604030504040204" pitchFamily="50" charset="-128"/>
                        </a:rPr>
                        <a:t>対比</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tc hMerge="1">
                  <a:txBody>
                    <a:bodyPr/>
                    <a:lstStyle/>
                    <a:p>
                      <a:pPr algn="ctr" fontAlgn="ct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extLst>
                  <a:ext uri="{0D108BD9-81ED-4DB2-BD59-A6C34878D82A}">
                    <a16:rowId xmlns:a16="http://schemas.microsoft.com/office/drawing/2014/main" val="909346698"/>
                  </a:ext>
                </a:extLst>
              </a:tr>
              <a:tr h="38469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200" b="1" i="0" u="none" strike="noStrike" dirty="0">
                          <a:solidFill>
                            <a:srgbClr val="000000"/>
                          </a:solidFill>
                          <a:effectLst/>
                          <a:latin typeface="+mn-lt"/>
                          <a:ea typeface="Meiryo UI" panose="020B0604030504040204" pitchFamily="50" charset="-128"/>
                        </a:rPr>
                        <a:t>2000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p>
                      <a:pPr algn="ctr" fontAlgn="ctr"/>
                      <a:r>
                        <a:rPr lang="ja-JP" altLang="en-US" sz="1200" b="1" i="0" u="none" strike="noStrike" dirty="0">
                          <a:solidFill>
                            <a:srgbClr val="000000"/>
                          </a:solidFill>
                          <a:effectLst/>
                          <a:latin typeface="+mn-lt"/>
                          <a:ea typeface="Meiryo UI" panose="020B0604030504040204" pitchFamily="50" charset="-128"/>
                        </a:rPr>
                        <a:t>→</a:t>
                      </a:r>
                      <a:r>
                        <a:rPr lang="en-US" altLang="ja-JP" sz="1200" b="1" i="0" u="none" strike="noStrike" dirty="0">
                          <a:solidFill>
                            <a:srgbClr val="000000"/>
                          </a:solidFill>
                          <a:effectLst/>
                          <a:latin typeface="+mn-lt"/>
                          <a:ea typeface="Meiryo UI" panose="020B0604030504040204" pitchFamily="50" charset="-128"/>
                        </a:rPr>
                        <a:t>2020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tc>
                  <a:txBody>
                    <a:bodyPr/>
                    <a:lstStyle/>
                    <a:p>
                      <a:pPr algn="ctr" fontAlgn="ctr"/>
                      <a:r>
                        <a:rPr lang="en-US" altLang="ja-JP" sz="1200" b="1" i="0" u="none" strike="noStrike" dirty="0">
                          <a:solidFill>
                            <a:srgbClr val="000000"/>
                          </a:solidFill>
                          <a:effectLst/>
                          <a:latin typeface="+mn-lt"/>
                          <a:ea typeface="Meiryo UI" panose="020B0604030504040204" pitchFamily="50" charset="-128"/>
                        </a:rPr>
                        <a:t>2020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p>
                      <a:pPr algn="ctr" fontAlgn="ctr"/>
                      <a:r>
                        <a:rPr lang="ja-JP" altLang="en-US" sz="1200" b="1" i="0" u="none" strike="noStrike" dirty="0">
                          <a:solidFill>
                            <a:srgbClr val="000000"/>
                          </a:solidFill>
                          <a:effectLst/>
                          <a:latin typeface="+mn-lt"/>
                          <a:ea typeface="Meiryo UI" panose="020B0604030504040204" pitchFamily="50" charset="-128"/>
                        </a:rPr>
                        <a:t>→</a:t>
                      </a:r>
                      <a:r>
                        <a:rPr lang="en-US" altLang="ja-JP" sz="1200" b="1" i="0" u="none" strike="noStrike" dirty="0">
                          <a:solidFill>
                            <a:srgbClr val="000000"/>
                          </a:solidFill>
                          <a:effectLst/>
                          <a:latin typeface="+mn-lt"/>
                          <a:ea typeface="Meiryo UI" panose="020B0604030504040204" pitchFamily="50" charset="-128"/>
                        </a:rPr>
                        <a:t>2040</a:t>
                      </a:r>
                      <a:r>
                        <a:rPr lang="ja-JP" altLang="en-US" sz="1200" b="1" i="0" u="none" strike="noStrike" dirty="0">
                          <a:solidFill>
                            <a:srgbClr val="000000"/>
                          </a:solidFill>
                          <a:effectLst/>
                          <a:latin typeface="+mn-lt"/>
                          <a:ea typeface="Meiryo UI" panose="020B0604030504040204" pitchFamily="50" charset="-128"/>
                        </a:rPr>
                        <a:t>年</a:t>
                      </a:r>
                      <a:endParaRPr lang="en-US" altLang="ja-JP" sz="1200" b="1" i="0" u="none" strike="noStrike" dirty="0">
                        <a:solidFill>
                          <a:srgbClr val="000000"/>
                        </a:solidFill>
                        <a:effectLst/>
                        <a:latin typeface="+mn-lt"/>
                        <a:ea typeface="Meiryo UI" panose="020B0604030504040204" pitchFamily="50" charset="-128"/>
                      </a:endParaRPr>
                    </a:p>
                  </a:txBody>
                  <a:tcPr marL="0" marR="0" marT="0" marB="0" anchor="ctr"/>
                </a:tc>
                <a:extLst>
                  <a:ext uri="{0D108BD9-81ED-4DB2-BD59-A6C34878D82A}">
                    <a16:rowId xmlns:a16="http://schemas.microsoft.com/office/drawing/2014/main" val="2169242968"/>
                  </a:ext>
                </a:extLst>
              </a:tr>
              <a:tr h="437871">
                <a:tc rowSpan="4">
                  <a:txBody>
                    <a:bodyPr/>
                    <a:lstStyle/>
                    <a:p>
                      <a:pPr algn="l"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全国</a:t>
                      </a:r>
                    </a:p>
                  </a:txBody>
                  <a:tcPr marL="0" marR="0" marT="0" marB="0" anchor="ctr"/>
                </a:tc>
                <a:tc gridSpan="2">
                  <a:txBody>
                    <a:bodyPr/>
                    <a:lstStyle/>
                    <a:p>
                      <a:pPr algn="l" fontAlgn="ctr"/>
                      <a:r>
                        <a:rPr lang="ja-JP" altLang="en-US" sz="1200" b="1" u="none" strike="noStrike" dirty="0">
                          <a:effectLst/>
                          <a:latin typeface="+mn-ea"/>
                          <a:ea typeface="+mn-ea"/>
                        </a:rPr>
                        <a:t>　世帯数（万世帯）</a:t>
                      </a:r>
                      <a:endParaRPr lang="ja-JP" altLang="en-US" sz="1200" b="1" i="0" u="none" strike="noStrike" dirty="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4,678</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4,906</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5,184</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5,333</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5,570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5,076</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1.19</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0.91</a:t>
                      </a:r>
                    </a:p>
                  </a:txBody>
                  <a:tcPr marL="0" marR="114300" marT="0" marB="0" anchor="ctr">
                    <a:noFill/>
                  </a:tcPr>
                </a:tc>
                <a:extLst>
                  <a:ext uri="{0D108BD9-81ED-4DB2-BD59-A6C34878D82A}">
                    <a16:rowId xmlns:a16="http://schemas.microsoft.com/office/drawing/2014/main" val="2667846196"/>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l" fontAlgn="ctr"/>
                      <a:r>
                        <a:rPr lang="ja-JP" altLang="en-US" sz="1200" b="1" u="none" strike="noStrike" dirty="0">
                          <a:effectLst/>
                          <a:latin typeface="+mn-ea"/>
                          <a:ea typeface="+mn-ea"/>
                        </a:rPr>
                        <a:t>　高齢者世帯割合</a:t>
                      </a:r>
                      <a:endParaRPr lang="en-US" altLang="ja-JP" sz="1200" b="1" u="none" strike="noStrike" dirty="0">
                        <a:effectLst/>
                        <a:latin typeface="+mn-ea"/>
                        <a:ea typeface="+mn-ea"/>
                      </a:endParaRPr>
                    </a:p>
                    <a:p>
                      <a:pPr algn="l" fontAlgn="ctr"/>
                      <a:r>
                        <a:rPr lang="ja-JP" altLang="en-US" sz="1200" b="1" u="none" strike="noStrike" dirty="0">
                          <a:effectLst/>
                          <a:latin typeface="+mn-ea"/>
                          <a:ea typeface="+mn-ea"/>
                        </a:rPr>
                        <a:t>　</a:t>
                      </a:r>
                      <a:r>
                        <a:rPr lang="en-US" altLang="ja-JP" sz="1200" b="1" u="none" strike="noStrike" dirty="0">
                          <a:effectLst/>
                          <a:latin typeface="+mn-ea"/>
                          <a:ea typeface="+mn-ea"/>
                        </a:rPr>
                        <a:t>(65</a:t>
                      </a:r>
                      <a:r>
                        <a:rPr lang="ja-JP" altLang="en-US" sz="1200" b="1" u="none" strike="noStrike" dirty="0">
                          <a:effectLst/>
                          <a:latin typeface="+mn-ea"/>
                          <a:ea typeface="+mn-ea"/>
                        </a:rPr>
                        <a:t>歳以上</a:t>
                      </a:r>
                      <a:r>
                        <a:rPr lang="en-US" altLang="ja-JP" sz="1200" b="1" u="none" strike="noStrike" dirty="0">
                          <a:effectLst/>
                          <a:latin typeface="+mn-ea"/>
                          <a:ea typeface="+mn-ea"/>
                        </a:rPr>
                        <a:t>)</a:t>
                      </a:r>
                      <a:endParaRPr lang="ja-JP" altLang="en-US" sz="1200" b="1" i="0" u="none" strike="noStrike" dirty="0">
                        <a:solidFill>
                          <a:srgbClr val="000000"/>
                        </a:solidFill>
                        <a:effectLst/>
                        <a:latin typeface="+mn-ea"/>
                        <a:ea typeface="+mn-ea"/>
                      </a:endParaRPr>
                    </a:p>
                  </a:txBody>
                  <a:tcPr marL="0" marR="0" marT="0" marB="0" anchor="ctr">
                    <a:lnB w="12700" cmpd="sng">
                      <a:noFill/>
                    </a:lnB>
                  </a:tcPr>
                </a:tc>
                <a:tc hMerge="1">
                  <a:txBody>
                    <a:bodyPr/>
                    <a:lstStyle/>
                    <a:p>
                      <a:endParaRPr kumimoji="1" lang="ja-JP" altLang="en-US"/>
                    </a:p>
                  </a:txBody>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23.8%</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27.6%</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31.3%</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36.1%</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38.1%</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44.2%</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1.60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1.16</a:t>
                      </a:r>
                    </a:p>
                  </a:txBody>
                  <a:tcPr marL="0" marR="114300" marT="0" marB="0" anchor="ctr">
                    <a:noFill/>
                  </a:tcPr>
                </a:tc>
                <a:extLst>
                  <a:ext uri="{0D108BD9-81ED-4DB2-BD59-A6C34878D82A}">
                    <a16:rowId xmlns:a16="http://schemas.microsoft.com/office/drawing/2014/main" val="1309940099"/>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200" b="1" i="0" u="none" strike="noStrike" dirty="0">
                        <a:solidFill>
                          <a:srgbClr val="000000"/>
                        </a:solidFill>
                        <a:effectLst/>
                        <a:latin typeface="+mn-ea"/>
                        <a:ea typeface="+mn-ea"/>
                      </a:endParaRPr>
                    </a:p>
                  </a:txBody>
                  <a:tcPr marL="0" marR="0" marT="0" marB="0" anchor="ctr">
                    <a:lnT w="12700" cmpd="sng">
                      <a:noFill/>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effectLst/>
                          <a:latin typeface="+mn-ea"/>
                          <a:ea typeface="+mn-ea"/>
                        </a:rPr>
                        <a:t>　</a:t>
                      </a:r>
                      <a:r>
                        <a:rPr lang="en-US" altLang="ja-JP" sz="1200" b="1" u="none" strike="noStrike" dirty="0">
                          <a:effectLst/>
                          <a:latin typeface="+mn-ea"/>
                          <a:ea typeface="+mn-ea"/>
                        </a:rPr>
                        <a:t>75</a:t>
                      </a:r>
                      <a:r>
                        <a:rPr lang="ja-JP" altLang="en-US" sz="1200" b="1" u="none" strike="noStrike" dirty="0">
                          <a:effectLst/>
                          <a:latin typeface="+mn-ea"/>
                          <a:ea typeface="+mn-ea"/>
                        </a:rPr>
                        <a:t>歳以上世帯割合</a:t>
                      </a:r>
                      <a:endParaRPr lang="ja-JP" altLang="en-US" sz="1200" b="1" i="0" u="none" strike="noStrike" dirty="0">
                        <a:solidFill>
                          <a:srgbClr val="000000"/>
                        </a:solidFill>
                        <a:effectLst/>
                        <a:latin typeface="+mn-ea"/>
                        <a:ea typeface="+mn-ea"/>
                      </a:endParaRPr>
                    </a:p>
                  </a:txBody>
                  <a:tcPr marL="0" marR="0" marT="0" marB="0" anchor="ct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8.4%</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11.3%</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14.1%</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16.7%</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19.3%</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24.0%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2.30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1.24</a:t>
                      </a:r>
                    </a:p>
                  </a:txBody>
                  <a:tcPr marL="0" marR="114300" marT="0" marB="0" anchor="ctr">
                    <a:noFill/>
                  </a:tcPr>
                </a:tc>
                <a:extLst>
                  <a:ext uri="{0D108BD9-81ED-4DB2-BD59-A6C34878D82A}">
                    <a16:rowId xmlns:a16="http://schemas.microsoft.com/office/drawing/2014/main" val="827600140"/>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l" fontAlgn="ctr"/>
                      <a:r>
                        <a:rPr lang="ja-JP" altLang="en-US" sz="1200" b="1" i="0" u="none" strike="noStrike" dirty="0">
                          <a:solidFill>
                            <a:srgbClr val="000000"/>
                          </a:solidFill>
                          <a:effectLst/>
                          <a:latin typeface="+mn-ea"/>
                          <a:ea typeface="+mn-ea"/>
                        </a:rPr>
                        <a:t>　高齢者世帯のうち</a:t>
                      </a:r>
                      <a:endParaRPr lang="en-US" altLang="ja-JP" sz="1200" b="1" i="0" u="none" strike="noStrike" dirty="0">
                        <a:solidFill>
                          <a:srgbClr val="000000"/>
                        </a:solidFill>
                        <a:effectLst/>
                        <a:latin typeface="+mn-ea"/>
                        <a:ea typeface="+mn-ea"/>
                      </a:endParaRPr>
                    </a:p>
                    <a:p>
                      <a:pPr algn="l" fontAlgn="ctr"/>
                      <a:r>
                        <a:rPr lang="ja-JP" altLang="en-US" sz="1200" b="1" i="0" u="none" strike="noStrike" dirty="0">
                          <a:solidFill>
                            <a:srgbClr val="000000"/>
                          </a:solidFill>
                          <a:effectLst/>
                          <a:latin typeface="+mn-ea"/>
                          <a:ea typeface="+mn-ea"/>
                        </a:rPr>
                        <a:t>　単独世帯の割合</a:t>
                      </a:r>
                    </a:p>
                  </a:txBody>
                  <a:tcPr marL="0" marR="0" marT="0" marB="0" anchor="ctr"/>
                </a:tc>
                <a:tc hMerge="1">
                  <a:txBody>
                    <a:bodyPr/>
                    <a:lstStyle/>
                    <a:p>
                      <a:endParaRPr kumimoji="1" lang="ja-JP" altLang="en-US"/>
                    </a:p>
                  </a:txBody>
                  <a:tcPr/>
                </a:tc>
                <a:tc>
                  <a:txBody>
                    <a:bodyPr/>
                    <a:lstStyle/>
                    <a:p>
                      <a:pPr algn="r" fontAlgn="ctr"/>
                      <a:r>
                        <a:rPr lang="en-US" altLang="ja-JP" sz="1200" b="0" i="0" u="none" strike="noStrike">
                          <a:solidFill>
                            <a:srgbClr val="000000"/>
                          </a:solidFill>
                          <a:effectLst/>
                          <a:latin typeface="+mn-lt"/>
                          <a:ea typeface="Meiryo UI" panose="020B0604030504040204" pitchFamily="50" charset="-128"/>
                        </a:rPr>
                        <a:t>27.2%</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28.5%</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30.0%</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31.5%</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33.1%</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40.0%</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n-lt"/>
                          <a:ea typeface="Meiryo UI" panose="020B0604030504040204" pitchFamily="50" charset="-128"/>
                          <a:cs typeface="+mn-cs"/>
                        </a:rPr>
                        <a:t>1.22</a:t>
                      </a:r>
                      <a:endPar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1.21</a:t>
                      </a:r>
                    </a:p>
                  </a:txBody>
                  <a:tcPr marL="0" marR="114300" marT="0" marB="0" anchor="ctr">
                    <a:noFill/>
                  </a:tcPr>
                </a:tc>
                <a:extLst>
                  <a:ext uri="{0D108BD9-81ED-4DB2-BD59-A6C34878D82A}">
                    <a16:rowId xmlns:a16="http://schemas.microsoft.com/office/drawing/2014/main" val="165405121"/>
                  </a:ext>
                </a:extLst>
              </a:tr>
              <a:tr h="437871">
                <a:tc rowSpan="4">
                  <a:txBody>
                    <a:bodyPr/>
                    <a:lstStyle/>
                    <a:p>
                      <a:pPr algn="l"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大阪府</a:t>
                      </a:r>
                    </a:p>
                  </a:txBody>
                  <a:tcPr marL="0" marR="0" marT="0" marB="0" anchor="ctr"/>
                </a:tc>
                <a:tc gridSpan="2">
                  <a:txBody>
                    <a:bodyPr/>
                    <a:lstStyle/>
                    <a:p>
                      <a:pPr algn="l" fontAlgn="ctr"/>
                      <a:r>
                        <a:rPr lang="ja-JP" altLang="en-US" sz="1200" b="1" u="none" strike="noStrike" dirty="0">
                          <a:effectLst/>
                          <a:latin typeface="+mn-ea"/>
                          <a:ea typeface="+mn-ea"/>
                        </a:rPr>
                        <a:t>　世帯数</a:t>
                      </a:r>
                      <a:endParaRPr lang="ja-JP" altLang="en-US" sz="1200" b="1" i="0" u="none" strike="noStrike" dirty="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345</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359</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382</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392</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413</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374</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1.20</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0.91</a:t>
                      </a:r>
                    </a:p>
                  </a:txBody>
                  <a:tcPr marL="0" marR="114300" marT="0" marB="0" anchor="ctr">
                    <a:noFill/>
                  </a:tcPr>
                </a:tc>
                <a:extLst>
                  <a:ext uri="{0D108BD9-81ED-4DB2-BD59-A6C34878D82A}">
                    <a16:rowId xmlns:a16="http://schemas.microsoft.com/office/drawing/2014/main" val="779745777"/>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l" fontAlgn="ctr"/>
                      <a:r>
                        <a:rPr lang="ja-JP" altLang="en-US" sz="1200" b="1" u="none" strike="noStrike" dirty="0">
                          <a:effectLst/>
                          <a:latin typeface="+mn-ea"/>
                          <a:ea typeface="+mn-ea"/>
                        </a:rPr>
                        <a:t>　高齢者世帯割合</a:t>
                      </a:r>
                      <a:endParaRPr lang="en-US" altLang="ja-JP" sz="1200" b="1" u="none" strike="noStrike" dirty="0">
                        <a:effectLst/>
                        <a:latin typeface="+mn-ea"/>
                        <a:ea typeface="+mn-ea"/>
                      </a:endParaRPr>
                    </a:p>
                    <a:p>
                      <a:pPr algn="l" fontAlgn="ctr"/>
                      <a:r>
                        <a:rPr lang="ja-JP" altLang="en-US" sz="1200" b="1" u="none" strike="noStrike" dirty="0">
                          <a:effectLst/>
                          <a:latin typeface="+mn-ea"/>
                          <a:ea typeface="+mn-ea"/>
                        </a:rPr>
                        <a:t>　</a:t>
                      </a:r>
                      <a:r>
                        <a:rPr lang="en-US" altLang="ja-JP" sz="1200" b="1" u="none" strike="noStrike" dirty="0">
                          <a:effectLst/>
                          <a:latin typeface="+mn-ea"/>
                          <a:ea typeface="+mn-ea"/>
                        </a:rPr>
                        <a:t>(65</a:t>
                      </a:r>
                      <a:r>
                        <a:rPr lang="ja-JP" altLang="en-US" sz="1200" b="1" u="none" strike="noStrike" dirty="0">
                          <a:effectLst/>
                          <a:latin typeface="+mn-ea"/>
                          <a:ea typeface="+mn-ea"/>
                        </a:rPr>
                        <a:t>歳以上</a:t>
                      </a:r>
                      <a:r>
                        <a:rPr lang="en-US" altLang="ja-JP" sz="1200" b="1" u="none" strike="noStrike" dirty="0">
                          <a:effectLst/>
                          <a:latin typeface="+mn-ea"/>
                          <a:ea typeface="+mn-ea"/>
                        </a:rPr>
                        <a:t>)</a:t>
                      </a:r>
                      <a:endParaRPr lang="ja-JP" altLang="en-US" sz="1200" b="1" i="0" u="none" strike="noStrike" dirty="0">
                        <a:solidFill>
                          <a:srgbClr val="000000"/>
                        </a:solidFill>
                        <a:effectLst/>
                        <a:latin typeface="+mn-ea"/>
                        <a:ea typeface="+mn-ea"/>
                      </a:endParaRPr>
                    </a:p>
                  </a:txBody>
                  <a:tcPr marL="0" marR="0" marT="0" marB="0" anchor="ctr">
                    <a:lnB w="12700" cmpd="sng">
                      <a:noFill/>
                    </a:lnB>
                  </a:tcPr>
                </a:tc>
                <a:tc hMerge="1">
                  <a:txBody>
                    <a:bodyPr/>
                    <a:lstStyle/>
                    <a:p>
                      <a:endParaRPr kumimoji="1" lang="ja-JP" altLang="en-US"/>
                    </a:p>
                  </a:txBody>
                  <a:tcPr/>
                </a:tc>
                <a:tc>
                  <a:txBody>
                    <a:bodyPr/>
                    <a:lstStyle/>
                    <a:p>
                      <a:pPr algn="r" fontAlgn="ctr"/>
                      <a:r>
                        <a:rPr lang="en-US" altLang="ja-JP" sz="1200" u="none" strike="noStrike" dirty="0">
                          <a:effectLst/>
                          <a:latin typeface="+mn-lt"/>
                        </a:rPr>
                        <a:t>21.6%</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26.8%</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31.4%</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36.3%</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37.0%</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43.6%</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1.71</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1.18</a:t>
                      </a:r>
                    </a:p>
                  </a:txBody>
                  <a:tcPr marL="0" marR="114300" marT="0" marB="0" anchor="ctr">
                    <a:noFill/>
                  </a:tcPr>
                </a:tc>
                <a:extLst>
                  <a:ext uri="{0D108BD9-81ED-4DB2-BD59-A6C34878D82A}">
                    <a16:rowId xmlns:a16="http://schemas.microsoft.com/office/drawing/2014/main" val="4078267645"/>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ja-JP" altLang="en-US" sz="1200" b="1" i="0" u="none" strike="noStrike" dirty="0">
                        <a:solidFill>
                          <a:srgbClr val="000000"/>
                        </a:solidFill>
                        <a:effectLst/>
                        <a:latin typeface="+mn-ea"/>
                        <a:ea typeface="+mn-ea"/>
                      </a:endParaRPr>
                    </a:p>
                  </a:txBody>
                  <a:tcPr marL="0" marR="0" marT="0" marB="0" anchor="ctr">
                    <a:lnT w="12700" cmpd="sng">
                      <a:noFill/>
                    </a:lnT>
                  </a:tcPr>
                </a:tc>
                <a:tc>
                  <a:txBody>
                    <a:bodyPr/>
                    <a:lstStyle/>
                    <a:p>
                      <a:pPr algn="l" fontAlgn="ctr"/>
                      <a:r>
                        <a:rPr lang="ja-JP" altLang="en-US" sz="1200" b="1" u="none" strike="noStrike" dirty="0">
                          <a:effectLst/>
                          <a:latin typeface="+mn-ea"/>
                          <a:ea typeface="+mn-ea"/>
                        </a:rPr>
                        <a:t>　</a:t>
                      </a:r>
                      <a:r>
                        <a:rPr lang="en-US" altLang="ja-JP" sz="1200" b="1" u="none" strike="noStrike" dirty="0">
                          <a:effectLst/>
                          <a:latin typeface="+mn-ea"/>
                          <a:ea typeface="+mn-ea"/>
                        </a:rPr>
                        <a:t>75</a:t>
                      </a:r>
                      <a:r>
                        <a:rPr lang="ja-JP" altLang="en-US" sz="1200" b="1" u="none" strike="noStrike" dirty="0">
                          <a:effectLst/>
                          <a:latin typeface="+mn-ea"/>
                          <a:ea typeface="+mn-ea"/>
                        </a:rPr>
                        <a:t>歳以上世帯割合</a:t>
                      </a:r>
                      <a:endParaRPr lang="ja-JP" altLang="en-US" sz="1200" b="1" i="0" u="none" strike="noStrike" dirty="0">
                        <a:solidFill>
                          <a:srgbClr val="000000"/>
                        </a:solidFill>
                        <a:effectLst/>
                        <a:latin typeface="+mn-ea"/>
                        <a:ea typeface="+mn-ea"/>
                      </a:endParaRPr>
                    </a:p>
                  </a:txBody>
                  <a:tcPr marL="0" marR="0" marT="0" marB="0" anchor="ctr"/>
                </a:tc>
                <a:tc>
                  <a:txBody>
                    <a:bodyPr/>
                    <a:lstStyle/>
                    <a:p>
                      <a:pPr algn="r" fontAlgn="ctr"/>
                      <a:r>
                        <a:rPr lang="en-US" altLang="ja-JP" sz="1200" u="none" strike="noStrike" dirty="0">
                          <a:effectLst/>
                          <a:latin typeface="+mn-lt"/>
                        </a:rPr>
                        <a:t>7.2%</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10.0%</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12.9%</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16.4%</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u="none" strike="noStrike" dirty="0">
                          <a:effectLst/>
                          <a:latin typeface="+mn-lt"/>
                        </a:rPr>
                        <a:t>19.5%</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22.6%</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2.71</a:t>
                      </a:r>
                    </a:p>
                  </a:txBody>
                  <a:tcPr marL="0" marR="114300" marT="0" marB="0" anchor="ctr">
                    <a:noFill/>
                  </a:tcPr>
                </a:tc>
                <a:tc>
                  <a:txBody>
                    <a:bodyPr/>
                    <a:lstStyle/>
                    <a:p>
                      <a:pPr algn="r" fontAlgn="ctr"/>
                      <a:r>
                        <a:rPr lang="en-US" altLang="ja-JP" sz="1200" b="0" i="0" u="none" strike="noStrike" dirty="0">
                          <a:solidFill>
                            <a:srgbClr val="000000"/>
                          </a:solidFill>
                          <a:effectLst/>
                          <a:latin typeface="+mn-lt"/>
                          <a:ea typeface="Meiryo UI" panose="020B0604030504040204" pitchFamily="50" charset="-128"/>
                        </a:rPr>
                        <a:t>1.16</a:t>
                      </a:r>
                    </a:p>
                  </a:txBody>
                  <a:tcPr marL="0" marR="114300" marT="0" marB="0" anchor="ctr">
                    <a:noFill/>
                  </a:tcPr>
                </a:tc>
                <a:extLst>
                  <a:ext uri="{0D108BD9-81ED-4DB2-BD59-A6C34878D82A}">
                    <a16:rowId xmlns:a16="http://schemas.microsoft.com/office/drawing/2014/main" val="2067531705"/>
                  </a:ext>
                </a:extLst>
              </a:tr>
              <a:tr h="437871">
                <a:tc vMerge="1">
                  <a:txBody>
                    <a:bodyPr/>
                    <a:lstStyle/>
                    <a:p>
                      <a:pPr algn="l" fontAlgn="ct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l" fontAlgn="ctr"/>
                      <a:r>
                        <a:rPr lang="ja-JP" altLang="en-US" sz="1200" b="1" i="0" u="none" strike="noStrike" dirty="0">
                          <a:solidFill>
                            <a:srgbClr val="000000"/>
                          </a:solidFill>
                          <a:effectLst/>
                          <a:latin typeface="+mn-ea"/>
                          <a:ea typeface="+mn-ea"/>
                        </a:rPr>
                        <a:t>　高齢者世帯のうち</a:t>
                      </a:r>
                      <a:endParaRPr lang="en-US" altLang="ja-JP" sz="1200" b="1" i="0" u="none" strike="noStrike" dirty="0">
                        <a:solidFill>
                          <a:srgbClr val="000000"/>
                        </a:solidFill>
                        <a:effectLst/>
                        <a:latin typeface="+mn-ea"/>
                        <a:ea typeface="+mn-ea"/>
                      </a:endParaRPr>
                    </a:p>
                    <a:p>
                      <a:pPr algn="l" fontAlgn="ctr"/>
                      <a:r>
                        <a:rPr lang="ja-JP" altLang="en-US" sz="1200" b="1" i="0" u="none" strike="noStrike" dirty="0">
                          <a:solidFill>
                            <a:srgbClr val="000000"/>
                          </a:solidFill>
                          <a:effectLst/>
                          <a:latin typeface="+mn-ea"/>
                          <a:ea typeface="+mn-ea"/>
                        </a:rPr>
                        <a:t>　単独世帯の割合</a:t>
                      </a:r>
                    </a:p>
                  </a:txBody>
                  <a:tcPr marL="0" marR="0" marT="0" marB="0" anchor="ctr"/>
                </a:tc>
                <a:tc hMerge="1">
                  <a:txBody>
                    <a:bodyPr/>
                    <a:lstStyle/>
                    <a:p>
                      <a:endParaRPr kumimoji="1" lang="ja-JP" altLang="en-US"/>
                    </a:p>
                  </a:txBody>
                  <a:tcPr/>
                </a:tc>
                <a:tc>
                  <a:txBody>
                    <a:bodyPr/>
                    <a:lstStyle/>
                    <a:p>
                      <a:pPr algn="r" fontAlgn="ctr"/>
                      <a:r>
                        <a:rPr lang="en-US" altLang="ja-JP" sz="1200" u="none" strike="noStrike" dirty="0">
                          <a:effectLst/>
                          <a:latin typeface="+mn-lt"/>
                        </a:rPr>
                        <a:t>34.2%</a:t>
                      </a:r>
                      <a:endParaRPr lang="en-US" altLang="ja-JP" sz="1200" b="0" i="0" u="none" strike="noStrike" dirty="0">
                        <a:solidFill>
                          <a:srgbClr val="000000"/>
                        </a:solidFill>
                        <a:effectLst/>
                        <a:latin typeface="+mn-lt"/>
                        <a:ea typeface="Meiryo UI" panose="020B0604030504040204" pitchFamily="50" charset="-128"/>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n-lt"/>
                          <a:ea typeface="游ゴシック" panose="020B0400000000000000" pitchFamily="50" charset="-128"/>
                          <a:cs typeface="+mn-cs"/>
                        </a:rPr>
                        <a:t>35.4%</a:t>
                      </a:r>
                      <a:endPar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n-lt"/>
                          <a:ea typeface="游ゴシック" panose="020B0400000000000000" pitchFamily="50" charset="-128"/>
                          <a:cs typeface="+mn-cs"/>
                        </a:rPr>
                        <a:t>36.7%</a:t>
                      </a:r>
                      <a:endPar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n-lt"/>
                          <a:ea typeface="游ゴシック" panose="020B0400000000000000" pitchFamily="50" charset="-128"/>
                          <a:cs typeface="+mn-cs"/>
                        </a:rPr>
                        <a:t>37.6%</a:t>
                      </a:r>
                      <a:endPar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n-lt"/>
                          <a:ea typeface="游ゴシック" panose="020B0400000000000000" pitchFamily="50" charset="-128"/>
                          <a:cs typeface="+mn-cs"/>
                        </a:rPr>
                        <a:t>39.3%</a:t>
                      </a:r>
                      <a:endPar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endParaRP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45.3%</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1.15</a:t>
                      </a:r>
                    </a:p>
                  </a:txBody>
                  <a:tcPr marL="0" marR="114300" marT="0" marB="0" anchor="ctr">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n-lt"/>
                          <a:ea typeface="Meiryo UI" panose="020B0604030504040204" pitchFamily="50" charset="-128"/>
                          <a:cs typeface="+mn-cs"/>
                        </a:rPr>
                        <a:t>1.15</a:t>
                      </a:r>
                    </a:p>
                  </a:txBody>
                  <a:tcPr marL="0" marR="114300" marT="0" marB="0" anchor="ctr">
                    <a:noFill/>
                  </a:tcPr>
                </a:tc>
                <a:extLst>
                  <a:ext uri="{0D108BD9-81ED-4DB2-BD59-A6C34878D82A}">
                    <a16:rowId xmlns:a16="http://schemas.microsoft.com/office/drawing/2014/main" val="959148738"/>
                  </a:ext>
                </a:extLst>
              </a:tr>
            </a:tbl>
          </a:graphicData>
        </a:graphic>
      </p:graphicFrame>
      <p:sp>
        <p:nvSpPr>
          <p:cNvPr id="8" name="スライド番号プレースホルダー 7">
            <a:extLst>
              <a:ext uri="{FF2B5EF4-FFF2-40B4-BE49-F238E27FC236}">
                <a16:creationId xmlns:a16="http://schemas.microsoft.com/office/drawing/2014/main" id="{DDD9A58A-E090-42B6-A947-DA4710371E6D}"/>
              </a:ext>
            </a:extLst>
          </p:cNvPr>
          <p:cNvSpPr>
            <a:spLocks noGrp="1"/>
          </p:cNvSpPr>
          <p:nvPr>
            <p:ph type="sldNum" sz="quarter" idx="12"/>
          </p:nvPr>
        </p:nvSpPr>
        <p:spPr/>
        <p:txBody>
          <a:bodyPr/>
          <a:lstStyle/>
          <a:p>
            <a:fld id="{203C5105-9CA0-4082-B5CD-E63235338F36}" type="slidenum">
              <a:rPr kumimoji="1" lang="ja-JP" altLang="en-US" smtClean="0"/>
              <a:t>2</a:t>
            </a:fld>
            <a:endParaRPr kumimoji="1" lang="ja-JP" altLang="en-US"/>
          </a:p>
        </p:txBody>
      </p:sp>
      <p:sp>
        <p:nvSpPr>
          <p:cNvPr id="9" name="テキスト ボックス 8"/>
          <p:cNvSpPr txBox="1"/>
          <p:nvPr/>
        </p:nvSpPr>
        <p:spPr>
          <a:xfrm>
            <a:off x="219340" y="6404552"/>
            <a:ext cx="8822028" cy="369332"/>
          </a:xfrm>
          <a:prstGeom prst="rect">
            <a:avLst/>
          </a:prstGeom>
          <a:noFill/>
        </p:spPr>
        <p:txBody>
          <a:bodyPr wrap="square" rtlCol="0">
            <a:spAutoFit/>
          </a:bodyPr>
          <a:lstStyle/>
          <a:p>
            <a:r>
              <a:rPr kumimoji="1" lang="ja-JP" altLang="en-US" sz="900" dirty="0">
                <a:latin typeface="+mn-ea"/>
              </a:rPr>
              <a:t>出典：国勢調査（</a:t>
            </a:r>
            <a:r>
              <a:rPr kumimoji="1" lang="en-US" altLang="ja-JP" sz="900" dirty="0">
                <a:latin typeface="+mn-ea"/>
              </a:rPr>
              <a:t>2000</a:t>
            </a:r>
            <a:r>
              <a:rPr kumimoji="1" lang="ja-JP" altLang="en-US" sz="900" dirty="0">
                <a:latin typeface="+mn-ea"/>
              </a:rPr>
              <a:t>年～</a:t>
            </a:r>
            <a:r>
              <a:rPr kumimoji="1" lang="en-US" altLang="ja-JP" sz="900" dirty="0">
                <a:latin typeface="+mn-ea"/>
              </a:rPr>
              <a:t>2020</a:t>
            </a:r>
            <a:r>
              <a:rPr kumimoji="1" lang="ja-JP" altLang="en-US" sz="900" dirty="0">
                <a:latin typeface="+mn-ea"/>
              </a:rPr>
              <a:t>年。割合は総数に年齢</a:t>
            </a:r>
            <a:r>
              <a:rPr kumimoji="1" lang="ja-JP" altLang="en-US" sz="900" dirty="0" smtClean="0">
                <a:latin typeface="+mn-ea"/>
              </a:rPr>
              <a:t>不詳を</a:t>
            </a:r>
            <a:r>
              <a:rPr kumimoji="1" lang="ja-JP" altLang="en-US" sz="900" dirty="0">
                <a:latin typeface="+mn-ea"/>
              </a:rPr>
              <a:t>含めず計算）</a:t>
            </a:r>
            <a:endParaRPr kumimoji="1" lang="en-US" altLang="ja-JP" sz="900" dirty="0">
              <a:latin typeface="+mn-ea"/>
            </a:endParaRPr>
          </a:p>
          <a:p>
            <a:r>
              <a:rPr kumimoji="1" lang="ja-JP" altLang="en-US" sz="900" dirty="0">
                <a:latin typeface="+mn-ea"/>
              </a:rPr>
              <a:t>　　　</a:t>
            </a:r>
            <a:r>
              <a:rPr kumimoji="1" lang="ja-JP" altLang="en-US" sz="900" dirty="0"/>
              <a:t>国立社会保障・人口問題研究所（全国</a:t>
            </a:r>
            <a:r>
              <a:rPr kumimoji="1" lang="en-US" altLang="ja-JP" sz="900" dirty="0"/>
              <a:t>2040</a:t>
            </a:r>
            <a:r>
              <a:rPr kumimoji="1" lang="ja-JP" altLang="en-US" sz="900" dirty="0"/>
              <a:t>年推計）、大阪府人口ビジョン策定後の人口動向等の整理</a:t>
            </a:r>
            <a:r>
              <a:rPr kumimoji="1" lang="en-US" altLang="ja-JP" sz="900" dirty="0"/>
              <a:t>(</a:t>
            </a:r>
            <a:r>
              <a:rPr kumimoji="1" lang="ja-JP" altLang="en-US" sz="900" dirty="0"/>
              <a:t>令和元年８月</a:t>
            </a:r>
            <a:r>
              <a:rPr kumimoji="1" lang="en-US" altLang="ja-JP" sz="900" dirty="0"/>
              <a:t>)</a:t>
            </a:r>
            <a:r>
              <a:rPr kumimoji="1" lang="ja-JP" altLang="en-US" sz="900" dirty="0"/>
              <a:t>（大阪府</a:t>
            </a:r>
            <a:r>
              <a:rPr kumimoji="1" lang="en-US" altLang="ja-JP" sz="900" dirty="0"/>
              <a:t>2040</a:t>
            </a:r>
            <a:r>
              <a:rPr kumimoji="1" lang="ja-JP" altLang="en-US" sz="900" dirty="0"/>
              <a:t>年推計）</a:t>
            </a:r>
            <a:endParaRPr kumimoji="1" lang="en-US" altLang="ja-JP" sz="900" dirty="0">
              <a:latin typeface="+mn-ea"/>
            </a:endParaRPr>
          </a:p>
        </p:txBody>
      </p:sp>
    </p:spTree>
    <p:extLst>
      <p:ext uri="{BB962C8B-B14F-4D97-AF65-F5344CB8AC3E}">
        <p14:creationId xmlns:p14="http://schemas.microsoft.com/office/powerpoint/2010/main" val="7670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28789" y="643944"/>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7" name="テキスト ボックス 6"/>
          <p:cNvSpPr txBox="1"/>
          <p:nvPr/>
        </p:nvSpPr>
        <p:spPr>
          <a:xfrm>
            <a:off x="137753" y="235975"/>
            <a:ext cx="6233911"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第１号被保険者数及び要介護・要支援認定者の推移</a:t>
            </a:r>
          </a:p>
        </p:txBody>
      </p:sp>
      <p:sp>
        <p:nvSpPr>
          <p:cNvPr id="11" name="正方形/長方形 10"/>
          <p:cNvSpPr/>
          <p:nvPr/>
        </p:nvSpPr>
        <p:spPr>
          <a:xfrm>
            <a:off x="128789" y="766696"/>
            <a:ext cx="8822028" cy="11765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2000</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年以降、第１号被保険者数（</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65</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歳以上）、</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要介護（要支援）認定者数</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は大幅に増加。</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〇２０２１年の認定者の状況を見ると、全ての要介護（要支援）度で大阪府は全国より高く、特に</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要支援１（全国の</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1.56</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倍）、要介護５（全国の</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1.31</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倍）、要支援２（全国の</a:t>
            </a:r>
            <a:r>
              <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rPr>
              <a:t>1.23</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倍）で差が大きい。</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a:extLst>
              <a:ext uri="{FF2B5EF4-FFF2-40B4-BE49-F238E27FC236}">
                <a16:creationId xmlns:a16="http://schemas.microsoft.com/office/drawing/2014/main" id="{13BE77F4-D9CA-47CE-9CD7-1727F98520CF}"/>
              </a:ext>
            </a:extLst>
          </p:cNvPr>
          <p:cNvSpPr txBox="1"/>
          <p:nvPr/>
        </p:nvSpPr>
        <p:spPr>
          <a:xfrm>
            <a:off x="4764781" y="3340852"/>
            <a:ext cx="4027958" cy="276999"/>
          </a:xfrm>
          <a:prstGeom prst="rect">
            <a:avLst/>
          </a:prstGeom>
          <a:noFill/>
        </p:spPr>
        <p:txBody>
          <a:bodyPr wrap="square" rtlCol="0">
            <a:spAutoFit/>
          </a:bodyPr>
          <a:lstStyle/>
          <a:p>
            <a:r>
              <a:rPr kumimoji="1" lang="ja-JP" altLang="en-US" sz="1200" dirty="0">
                <a:latin typeface="游ゴシック 本文"/>
              </a:rPr>
              <a:t>出典：厚生労働省「介護保険事業状況報告（月報）」</a:t>
            </a:r>
            <a:endParaRPr kumimoji="1" lang="en-US" altLang="ja-JP" sz="1200" dirty="0">
              <a:latin typeface="游ゴシック 本文"/>
            </a:endParaRPr>
          </a:p>
        </p:txBody>
      </p:sp>
      <p:sp>
        <p:nvSpPr>
          <p:cNvPr id="13" name="テキスト ボックス 12">
            <a:extLst>
              <a:ext uri="{FF2B5EF4-FFF2-40B4-BE49-F238E27FC236}">
                <a16:creationId xmlns:a16="http://schemas.microsoft.com/office/drawing/2014/main" id="{6132C9A1-9E65-43DA-9657-08C804A867A3}"/>
              </a:ext>
            </a:extLst>
          </p:cNvPr>
          <p:cNvSpPr txBox="1"/>
          <p:nvPr/>
        </p:nvSpPr>
        <p:spPr>
          <a:xfrm>
            <a:off x="128789" y="2040298"/>
            <a:ext cx="3928056" cy="307777"/>
          </a:xfrm>
          <a:prstGeom prst="rect">
            <a:avLst/>
          </a:prstGeom>
          <a:noFill/>
        </p:spPr>
        <p:txBody>
          <a:bodyPr wrap="square" rtlCol="0">
            <a:spAutoFit/>
          </a:bodyPr>
          <a:lstStyle/>
          <a:p>
            <a:r>
              <a:rPr kumimoji="1" lang="ja-JP" altLang="en-US" sz="1400" b="1" dirty="0">
                <a:latin typeface="游ゴシック 本文"/>
              </a:rPr>
              <a:t>■第１号被保険者（</a:t>
            </a:r>
            <a:r>
              <a:rPr kumimoji="1" lang="en-US" altLang="ja-JP" sz="1400" b="1" dirty="0">
                <a:latin typeface="游ゴシック 本文"/>
              </a:rPr>
              <a:t>65</a:t>
            </a:r>
            <a:r>
              <a:rPr kumimoji="1" lang="ja-JP" altLang="en-US" sz="1400" b="1" dirty="0">
                <a:latin typeface="游ゴシック 本文"/>
              </a:rPr>
              <a:t>歳以上）の状況</a:t>
            </a:r>
            <a:endParaRPr kumimoji="1" lang="en-US" altLang="ja-JP" sz="1400" b="1" dirty="0">
              <a:latin typeface="游ゴシック 本文"/>
            </a:endParaRPr>
          </a:p>
        </p:txBody>
      </p:sp>
      <p:sp>
        <p:nvSpPr>
          <p:cNvPr id="3" name="スライド番号プレースホルダー 2">
            <a:extLst>
              <a:ext uri="{FF2B5EF4-FFF2-40B4-BE49-F238E27FC236}">
                <a16:creationId xmlns:a16="http://schemas.microsoft.com/office/drawing/2014/main" id="{0234CCD7-B738-4ACA-9E74-4511DE2BBF80}"/>
              </a:ext>
            </a:extLst>
          </p:cNvPr>
          <p:cNvSpPr>
            <a:spLocks noGrp="1"/>
          </p:cNvSpPr>
          <p:nvPr>
            <p:ph type="sldNum" sz="quarter" idx="12"/>
          </p:nvPr>
        </p:nvSpPr>
        <p:spPr/>
        <p:txBody>
          <a:bodyPr/>
          <a:lstStyle/>
          <a:p>
            <a:fld id="{203C5105-9CA0-4082-B5CD-E63235338F36}" type="slidenum">
              <a:rPr kumimoji="1" lang="ja-JP" altLang="en-US" smtClean="0"/>
              <a:t>3</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3360420072"/>
              </p:ext>
            </p:extLst>
          </p:nvPr>
        </p:nvGraphicFramePr>
        <p:xfrm>
          <a:off x="295700" y="2336405"/>
          <a:ext cx="8117863" cy="997924"/>
        </p:xfrm>
        <a:graphic>
          <a:graphicData uri="http://schemas.openxmlformats.org/drawingml/2006/table">
            <a:tbl>
              <a:tblPr firstRow="1" firstCol="1" bandRow="1">
                <a:tableStyleId>{5940675A-B579-460E-94D1-54222C63F5DA}</a:tableStyleId>
              </a:tblPr>
              <a:tblGrid>
                <a:gridCol w="1600895">
                  <a:extLst>
                    <a:ext uri="{9D8B030D-6E8A-4147-A177-3AD203B41FA5}">
                      <a16:colId xmlns:a16="http://schemas.microsoft.com/office/drawing/2014/main" val="383939580"/>
                    </a:ext>
                  </a:extLst>
                </a:gridCol>
                <a:gridCol w="1107583">
                  <a:extLst>
                    <a:ext uri="{9D8B030D-6E8A-4147-A177-3AD203B41FA5}">
                      <a16:colId xmlns:a16="http://schemas.microsoft.com/office/drawing/2014/main" val="1318507950"/>
                    </a:ext>
                  </a:extLst>
                </a:gridCol>
                <a:gridCol w="1777285">
                  <a:extLst>
                    <a:ext uri="{9D8B030D-6E8A-4147-A177-3AD203B41FA5}">
                      <a16:colId xmlns:a16="http://schemas.microsoft.com/office/drawing/2014/main" val="2282943222"/>
                    </a:ext>
                  </a:extLst>
                </a:gridCol>
                <a:gridCol w="592428">
                  <a:extLst>
                    <a:ext uri="{9D8B030D-6E8A-4147-A177-3AD203B41FA5}">
                      <a16:colId xmlns:a16="http://schemas.microsoft.com/office/drawing/2014/main" val="2678360795"/>
                    </a:ext>
                  </a:extLst>
                </a:gridCol>
                <a:gridCol w="1963960">
                  <a:extLst>
                    <a:ext uri="{9D8B030D-6E8A-4147-A177-3AD203B41FA5}">
                      <a16:colId xmlns:a16="http://schemas.microsoft.com/office/drawing/2014/main" val="3266126395"/>
                    </a:ext>
                  </a:extLst>
                </a:gridCol>
                <a:gridCol w="1075712">
                  <a:extLst>
                    <a:ext uri="{9D8B030D-6E8A-4147-A177-3AD203B41FA5}">
                      <a16:colId xmlns:a16="http://schemas.microsoft.com/office/drawing/2014/main" val="1207085328"/>
                    </a:ext>
                  </a:extLst>
                </a:gridCol>
              </a:tblGrid>
              <a:tr h="387830">
                <a:tc gridSpan="2">
                  <a:txBody>
                    <a:bodyPr/>
                    <a:lstStyle/>
                    <a:p>
                      <a:pPr algn="just">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p>
                      <a:pPr algn="just">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hMerge="1">
                  <a:txBody>
                    <a:bodyPr/>
                    <a:lstStyle/>
                    <a:p>
                      <a:pPr algn="just">
                        <a:spcAft>
                          <a:spcPts val="0"/>
                        </a:spcAft>
                      </a:pP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en-US" altLang="ja-JP" sz="1400" b="1" kern="100" dirty="0">
                          <a:effectLst/>
                          <a:latin typeface="+mn-ea"/>
                          <a:ea typeface="+mn-ea"/>
                        </a:rPr>
                        <a:t>2000</a:t>
                      </a:r>
                      <a:r>
                        <a:rPr lang="ja-JP" altLang="en-US" sz="1400" b="1" kern="100" dirty="0">
                          <a:effectLst/>
                          <a:latin typeface="+mn-ea"/>
                          <a:ea typeface="+mn-ea"/>
                        </a:rPr>
                        <a:t>年</a:t>
                      </a:r>
                      <a:r>
                        <a:rPr lang="en-US" altLang="ja-JP" sz="1400" b="1" kern="100" dirty="0">
                          <a:effectLst/>
                          <a:latin typeface="+mn-ea"/>
                          <a:ea typeface="+mn-ea"/>
                        </a:rPr>
                        <a:t>4</a:t>
                      </a:r>
                      <a:r>
                        <a:rPr lang="ja-JP" altLang="en-US" sz="1400" b="1" kern="100" dirty="0">
                          <a:effectLst/>
                          <a:latin typeface="+mn-ea"/>
                          <a:ea typeface="+mn-ea"/>
                        </a:rPr>
                        <a:t>月末</a:t>
                      </a:r>
                      <a:endParaRPr lang="en-US" altLang="ja-JP" sz="1400" b="1" kern="100" dirty="0">
                        <a:effectLst/>
                        <a:latin typeface="+mn-ea"/>
                        <a:ea typeface="+mn-ea"/>
                      </a:endParaRPr>
                    </a:p>
                  </a:txBody>
                  <a:tcPr marL="68580" marR="68580" marT="0" marB="0" anchor="ctr">
                    <a:solidFill>
                      <a:schemeClr val="accent1">
                        <a:lumMod val="20000"/>
                        <a:lumOff val="80000"/>
                      </a:schemeClr>
                    </a:solidFill>
                  </a:tcPr>
                </a:tc>
                <a:tc>
                  <a:txBody>
                    <a:bodyPr/>
                    <a:lstStyle/>
                    <a:p>
                      <a:pPr algn="ctr">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en-US" altLang="ja-JP" sz="1400" b="1" kern="100" dirty="0">
                          <a:effectLst/>
                          <a:latin typeface="+mn-ea"/>
                          <a:ea typeface="+mn-ea"/>
                        </a:rPr>
                        <a:t>2023</a:t>
                      </a:r>
                      <a:r>
                        <a:rPr lang="ja-JP" altLang="en-US" sz="1400" b="1" kern="100" dirty="0">
                          <a:effectLst/>
                          <a:latin typeface="+mn-ea"/>
                          <a:ea typeface="+mn-ea"/>
                        </a:rPr>
                        <a:t>年</a:t>
                      </a:r>
                      <a:r>
                        <a:rPr lang="en-US" altLang="ja-JP" sz="1400" b="1" kern="100" dirty="0">
                          <a:effectLst/>
                          <a:latin typeface="+mn-ea"/>
                          <a:ea typeface="+mn-ea"/>
                        </a:rPr>
                        <a:t>4</a:t>
                      </a:r>
                      <a:r>
                        <a:rPr lang="ja-JP" altLang="en-US" sz="1400" b="1" kern="100" dirty="0">
                          <a:effectLst/>
                          <a:latin typeface="+mn-ea"/>
                          <a:ea typeface="+mn-ea"/>
                        </a:rPr>
                        <a:t>月末</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ja-JP" sz="1400" b="1" kern="100" dirty="0">
                          <a:effectLst/>
                          <a:latin typeface="+mn-ea"/>
                          <a:ea typeface="+mn-ea"/>
                        </a:rPr>
                        <a:t>増加割合</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447777471"/>
                  </a:ext>
                </a:extLst>
              </a:tr>
              <a:tr h="285602">
                <a:tc rowSpan="2">
                  <a:txBody>
                    <a:bodyPr/>
                    <a:lstStyle/>
                    <a:p>
                      <a:pPr algn="just">
                        <a:spcAft>
                          <a:spcPts val="0"/>
                        </a:spcAft>
                      </a:pPr>
                      <a:r>
                        <a:rPr lang="ja-JP" sz="1400" b="1" kern="100" dirty="0">
                          <a:effectLst/>
                          <a:latin typeface="+mn-ea"/>
                          <a:ea typeface="+mn-ea"/>
                        </a:rPr>
                        <a:t>第１号被保険者数</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spcAft>
                          <a:spcPts val="0"/>
                        </a:spcAft>
                      </a:pPr>
                      <a:r>
                        <a:rPr lang="ja-JP" altLang="en-US" sz="1400" b="1" kern="100" dirty="0">
                          <a:effectLst/>
                          <a:latin typeface="+mn-ea"/>
                          <a:ea typeface="+mn-ea"/>
                        </a:rPr>
                        <a:t>全国</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r">
                        <a:spcAft>
                          <a:spcPts val="0"/>
                        </a:spcAft>
                      </a:pPr>
                      <a:r>
                        <a:rPr lang="ja-JP" sz="1400" b="0" kern="100" dirty="0">
                          <a:effectLst/>
                          <a:latin typeface="+mn-lt"/>
                          <a:ea typeface="+mn-ea"/>
                        </a:rPr>
                        <a:t>２，１６５</a:t>
                      </a:r>
                      <a:r>
                        <a:rPr lang="ja-JP" altLang="en-US" sz="1400" b="0" kern="100" dirty="0">
                          <a:effectLst/>
                          <a:latin typeface="+mn-lt"/>
                          <a:ea typeface="+mn-ea"/>
                        </a:rPr>
                        <a:t>．</a:t>
                      </a:r>
                      <a:r>
                        <a:rPr lang="ja-JP" sz="1400" b="0" kern="100" dirty="0">
                          <a:effectLst/>
                          <a:latin typeface="+mn-lt"/>
                          <a:ea typeface="+mn-ea"/>
                        </a:rPr>
                        <a:t>５万人</a:t>
                      </a:r>
                      <a:endParaRPr lang="ja-JP" sz="1400" b="0" kern="100" dirty="0">
                        <a:effectLst/>
                        <a:latin typeface="+mn-lt"/>
                        <a:ea typeface="+mn-ea"/>
                        <a:cs typeface="Times New Roman" panose="02020603050405020304" pitchFamily="18" charset="0"/>
                      </a:endParaRPr>
                    </a:p>
                  </a:txBody>
                  <a:tcPr marL="68580" marR="68580" marT="0" marB="0" anchor="ctr"/>
                </a:tc>
                <a:tc>
                  <a:txBody>
                    <a:bodyPr/>
                    <a:lstStyle/>
                    <a:p>
                      <a:pPr algn="ctr">
                        <a:spcAft>
                          <a:spcPts val="0"/>
                        </a:spcAft>
                      </a:pPr>
                      <a:r>
                        <a:rPr lang="ja-JP" sz="1400" b="0" kern="100" dirty="0">
                          <a:effectLst/>
                          <a:latin typeface="+mn-lt"/>
                          <a:ea typeface="+mn-ea"/>
                        </a:rPr>
                        <a:t>⇒</a:t>
                      </a:r>
                      <a:endParaRPr lang="ja-JP" sz="1400" b="0" kern="100" dirty="0">
                        <a:effectLst/>
                        <a:latin typeface="+mn-lt"/>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solidFill>
                            <a:schemeClr val="tx1"/>
                          </a:solidFill>
                          <a:effectLst/>
                          <a:latin typeface="+mn-lt"/>
                          <a:ea typeface="+mn-ea"/>
                        </a:rPr>
                        <a:t>３，５８６．４</a:t>
                      </a:r>
                      <a:r>
                        <a:rPr lang="ja-JP" sz="1400" b="0" kern="100" dirty="0">
                          <a:solidFill>
                            <a:schemeClr val="tx1"/>
                          </a:solidFill>
                          <a:effectLst/>
                          <a:latin typeface="+mn-lt"/>
                          <a:ea typeface="+mn-ea"/>
                        </a:rPr>
                        <a:t>万人</a:t>
                      </a:r>
                      <a:endParaRPr lang="ja-JP" sz="1400" b="0" kern="100" dirty="0">
                        <a:solidFill>
                          <a:schemeClr val="tx1"/>
                        </a:solidFill>
                        <a:effectLst/>
                        <a:latin typeface="+mn-lt"/>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solidFill>
                            <a:schemeClr val="tx1"/>
                          </a:solidFill>
                          <a:effectLst/>
                          <a:latin typeface="+mn-lt"/>
                          <a:ea typeface="+mn-ea"/>
                        </a:rPr>
                        <a:t>１．６６</a:t>
                      </a:r>
                      <a:r>
                        <a:rPr lang="ja-JP" sz="1400" b="0" kern="100" dirty="0">
                          <a:solidFill>
                            <a:schemeClr val="tx1"/>
                          </a:solidFill>
                          <a:effectLst/>
                          <a:latin typeface="+mn-lt"/>
                          <a:ea typeface="+mn-ea"/>
                        </a:rPr>
                        <a:t>倍</a:t>
                      </a:r>
                      <a:endParaRPr lang="ja-JP" sz="1400" b="0" kern="100" dirty="0">
                        <a:solidFill>
                          <a:schemeClr val="tx1"/>
                        </a:solidFill>
                        <a:effectLst/>
                        <a:latin typeface="+mn-lt"/>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959744588"/>
                  </a:ext>
                </a:extLst>
              </a:tr>
              <a:tr h="285602">
                <a:tc vMerge="1">
                  <a:txBody>
                    <a:bodyPr/>
                    <a:lstStyle/>
                    <a:p>
                      <a:endParaRPr kumimoji="1" lang="ja-JP" altLang="en-US"/>
                    </a:p>
                  </a:txBody>
                  <a:tcPr/>
                </a:tc>
                <a:tc>
                  <a:txBody>
                    <a:bodyPr/>
                    <a:lstStyle/>
                    <a:p>
                      <a:pPr algn="just">
                        <a:spcAft>
                          <a:spcPts val="0"/>
                        </a:spcAft>
                      </a:pPr>
                      <a:r>
                        <a:rPr lang="ja-JP" sz="1400" b="1" kern="100" dirty="0">
                          <a:effectLst/>
                          <a:latin typeface="+mn-ea"/>
                          <a:ea typeface="+mn-ea"/>
                        </a:rPr>
                        <a:t>大阪府</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r">
                        <a:spcAft>
                          <a:spcPts val="0"/>
                        </a:spcAft>
                      </a:pPr>
                      <a:r>
                        <a:rPr lang="ja-JP" sz="1400" b="0" kern="100" dirty="0">
                          <a:effectLst/>
                          <a:latin typeface="+mn-lt"/>
                          <a:ea typeface="+mn-ea"/>
                        </a:rPr>
                        <a:t>１２８．８万人</a:t>
                      </a:r>
                      <a:endParaRPr lang="ja-JP" sz="1400" b="0" kern="100" dirty="0">
                        <a:effectLst/>
                        <a:latin typeface="+mn-lt"/>
                        <a:ea typeface="+mn-ea"/>
                        <a:cs typeface="Times New Roman" panose="02020603050405020304" pitchFamily="18" charset="0"/>
                      </a:endParaRPr>
                    </a:p>
                  </a:txBody>
                  <a:tcPr marL="68580" marR="68580" marT="0" marB="0" anchor="ctr"/>
                </a:tc>
                <a:tc>
                  <a:txBody>
                    <a:bodyPr/>
                    <a:lstStyle/>
                    <a:p>
                      <a:pPr algn="ctr">
                        <a:spcAft>
                          <a:spcPts val="0"/>
                        </a:spcAft>
                      </a:pPr>
                      <a:r>
                        <a:rPr lang="ja-JP" sz="1400" b="0" kern="100" dirty="0">
                          <a:effectLst/>
                          <a:latin typeface="+mn-lt"/>
                          <a:ea typeface="+mn-ea"/>
                        </a:rPr>
                        <a:t>⇒</a:t>
                      </a:r>
                      <a:endParaRPr lang="ja-JP" sz="1400" b="0" kern="100" dirty="0">
                        <a:effectLst/>
                        <a:latin typeface="+mn-lt"/>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solidFill>
                            <a:schemeClr val="tx1"/>
                          </a:solidFill>
                          <a:effectLst/>
                          <a:latin typeface="+mn-lt"/>
                          <a:ea typeface="+mn-ea"/>
                        </a:rPr>
                        <a:t>２３６．５</a:t>
                      </a:r>
                      <a:r>
                        <a:rPr lang="ja-JP" sz="1400" b="0" kern="100" dirty="0">
                          <a:solidFill>
                            <a:schemeClr val="tx1"/>
                          </a:solidFill>
                          <a:effectLst/>
                          <a:latin typeface="+mn-lt"/>
                          <a:ea typeface="+mn-ea"/>
                        </a:rPr>
                        <a:t>万人</a:t>
                      </a:r>
                      <a:endParaRPr lang="ja-JP" sz="1400" b="0" kern="100" dirty="0">
                        <a:solidFill>
                          <a:schemeClr val="tx1"/>
                        </a:solidFill>
                        <a:effectLst/>
                        <a:latin typeface="+mn-lt"/>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solidFill>
                            <a:schemeClr val="tx1"/>
                          </a:solidFill>
                          <a:effectLst/>
                          <a:latin typeface="+mn-lt"/>
                          <a:ea typeface="+mn-ea"/>
                        </a:rPr>
                        <a:t>１．８４</a:t>
                      </a:r>
                      <a:r>
                        <a:rPr lang="ja-JP" sz="1400" b="0" kern="100" dirty="0">
                          <a:solidFill>
                            <a:schemeClr val="tx1"/>
                          </a:solidFill>
                          <a:effectLst/>
                          <a:latin typeface="+mn-lt"/>
                          <a:ea typeface="+mn-ea"/>
                        </a:rPr>
                        <a:t>倍</a:t>
                      </a:r>
                      <a:endParaRPr lang="ja-JP" sz="1400" b="0" kern="100" dirty="0">
                        <a:solidFill>
                          <a:schemeClr val="tx1"/>
                        </a:solidFill>
                        <a:effectLst/>
                        <a:latin typeface="+mn-lt"/>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78668160"/>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4217035967"/>
              </p:ext>
            </p:extLst>
          </p:nvPr>
        </p:nvGraphicFramePr>
        <p:xfrm>
          <a:off x="295700" y="3752934"/>
          <a:ext cx="8095825" cy="1024451"/>
        </p:xfrm>
        <a:graphic>
          <a:graphicData uri="http://schemas.openxmlformats.org/drawingml/2006/table">
            <a:tbl>
              <a:tblPr firstRow="1" firstCol="1" bandRow="1">
                <a:tableStyleId>{5940675A-B579-460E-94D1-54222C63F5DA}</a:tableStyleId>
              </a:tblPr>
              <a:tblGrid>
                <a:gridCol w="927793">
                  <a:extLst>
                    <a:ext uri="{9D8B030D-6E8A-4147-A177-3AD203B41FA5}">
                      <a16:colId xmlns:a16="http://schemas.microsoft.com/office/drawing/2014/main" val="3322725748"/>
                    </a:ext>
                  </a:extLst>
                </a:gridCol>
                <a:gridCol w="1094704">
                  <a:extLst>
                    <a:ext uri="{9D8B030D-6E8A-4147-A177-3AD203B41FA5}">
                      <a16:colId xmlns:a16="http://schemas.microsoft.com/office/drawing/2014/main" val="1150354536"/>
                    </a:ext>
                  </a:extLst>
                </a:gridCol>
                <a:gridCol w="2009104">
                  <a:extLst>
                    <a:ext uri="{9D8B030D-6E8A-4147-A177-3AD203B41FA5}">
                      <a16:colId xmlns:a16="http://schemas.microsoft.com/office/drawing/2014/main" val="3284390031"/>
                    </a:ext>
                  </a:extLst>
                </a:gridCol>
                <a:gridCol w="798234">
                  <a:extLst>
                    <a:ext uri="{9D8B030D-6E8A-4147-A177-3AD203B41FA5}">
                      <a16:colId xmlns:a16="http://schemas.microsoft.com/office/drawing/2014/main" val="2670577213"/>
                    </a:ext>
                  </a:extLst>
                </a:gridCol>
                <a:gridCol w="1841679">
                  <a:extLst>
                    <a:ext uri="{9D8B030D-6E8A-4147-A177-3AD203B41FA5}">
                      <a16:colId xmlns:a16="http://schemas.microsoft.com/office/drawing/2014/main" val="4147063284"/>
                    </a:ext>
                  </a:extLst>
                </a:gridCol>
                <a:gridCol w="1424311">
                  <a:extLst>
                    <a:ext uri="{9D8B030D-6E8A-4147-A177-3AD203B41FA5}">
                      <a16:colId xmlns:a16="http://schemas.microsoft.com/office/drawing/2014/main" val="4170621095"/>
                    </a:ext>
                  </a:extLst>
                </a:gridCol>
              </a:tblGrid>
              <a:tr h="342816">
                <a:tc gridSpan="2">
                  <a:txBody>
                    <a:bodyPr/>
                    <a:lstStyle/>
                    <a:p>
                      <a:pPr algn="just">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p>
                      <a:pPr algn="just">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hMerge="1">
                  <a:txBody>
                    <a:bodyPr/>
                    <a:lstStyle/>
                    <a:p>
                      <a:pPr algn="just">
                        <a:spcAft>
                          <a:spcPts val="0"/>
                        </a:spcAft>
                      </a:pP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en-US" altLang="ja-JP" sz="1400" b="1" kern="100" dirty="0">
                          <a:effectLst/>
                          <a:latin typeface="+mn-ea"/>
                          <a:ea typeface="+mn-ea"/>
                        </a:rPr>
                        <a:t>2000</a:t>
                      </a:r>
                      <a:r>
                        <a:rPr lang="ja-JP" altLang="en-US" sz="1400" b="1" kern="100" dirty="0">
                          <a:effectLst/>
                          <a:latin typeface="+mn-ea"/>
                          <a:ea typeface="+mn-ea"/>
                        </a:rPr>
                        <a:t>年</a:t>
                      </a:r>
                      <a:r>
                        <a:rPr lang="en-US" altLang="ja-JP" sz="1400" b="1" kern="100" dirty="0">
                          <a:effectLst/>
                          <a:latin typeface="+mn-ea"/>
                          <a:ea typeface="+mn-ea"/>
                        </a:rPr>
                        <a:t>4</a:t>
                      </a:r>
                      <a:r>
                        <a:rPr lang="ja-JP" altLang="en-US" sz="1400" b="1" kern="100" dirty="0">
                          <a:effectLst/>
                          <a:latin typeface="+mn-ea"/>
                          <a:ea typeface="+mn-ea"/>
                        </a:rPr>
                        <a:t>月末</a:t>
                      </a:r>
                      <a:endParaRPr lang="en-US" altLang="ja-JP" sz="1400" b="1" kern="100" dirty="0">
                        <a:effectLst/>
                        <a:latin typeface="+mn-ea"/>
                        <a:ea typeface="+mn-ea"/>
                      </a:endParaRPr>
                    </a:p>
                  </a:txBody>
                  <a:tcPr marL="68580" marR="68580" marT="0" marB="0" anchor="ctr">
                    <a:solidFill>
                      <a:schemeClr val="accent1">
                        <a:lumMod val="20000"/>
                        <a:lumOff val="80000"/>
                      </a:schemeClr>
                    </a:solidFill>
                  </a:tcPr>
                </a:tc>
                <a:tc>
                  <a:txBody>
                    <a:bodyPr/>
                    <a:lstStyle/>
                    <a:p>
                      <a:pPr algn="ctr">
                        <a:spcAft>
                          <a:spcPts val="0"/>
                        </a:spcAft>
                      </a:pPr>
                      <a:r>
                        <a:rPr lang="en-US" sz="1400" b="1" kern="100" dirty="0">
                          <a:effectLst/>
                          <a:latin typeface="+mn-ea"/>
                          <a:ea typeface="+mn-ea"/>
                        </a:rPr>
                        <a:t> </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en-US" altLang="ja-JP" sz="1400" b="1" kern="100" dirty="0">
                          <a:effectLst/>
                          <a:latin typeface="+mn-ea"/>
                          <a:ea typeface="+mn-ea"/>
                        </a:rPr>
                        <a:t>2023</a:t>
                      </a:r>
                      <a:r>
                        <a:rPr lang="ja-JP" altLang="en-US" sz="1400" b="1" kern="100" dirty="0">
                          <a:effectLst/>
                          <a:latin typeface="+mn-ea"/>
                          <a:ea typeface="+mn-ea"/>
                        </a:rPr>
                        <a:t>年</a:t>
                      </a:r>
                      <a:r>
                        <a:rPr lang="en-US" altLang="ja-JP" sz="1400" b="1" kern="100" dirty="0">
                          <a:effectLst/>
                          <a:latin typeface="+mn-ea"/>
                          <a:ea typeface="+mn-ea"/>
                        </a:rPr>
                        <a:t>4</a:t>
                      </a:r>
                      <a:r>
                        <a:rPr lang="ja-JP" altLang="en-US" sz="1400" b="1" kern="100" dirty="0">
                          <a:effectLst/>
                          <a:latin typeface="+mn-ea"/>
                          <a:ea typeface="+mn-ea"/>
                        </a:rPr>
                        <a:t>月末</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ja-JP" sz="1400" b="1" kern="100" dirty="0">
                          <a:effectLst/>
                          <a:latin typeface="+mn-ea"/>
                          <a:ea typeface="+mn-ea"/>
                        </a:rPr>
                        <a:t>増加割合</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4223155840"/>
                  </a:ext>
                </a:extLst>
              </a:tr>
              <a:tr h="303874">
                <a:tc rowSpan="2">
                  <a:txBody>
                    <a:bodyPr/>
                    <a:lstStyle/>
                    <a:p>
                      <a:pPr algn="just">
                        <a:spcAft>
                          <a:spcPts val="0"/>
                        </a:spcAft>
                      </a:pPr>
                      <a:r>
                        <a:rPr lang="ja-JP" sz="1400" b="1" kern="100" dirty="0">
                          <a:effectLst/>
                          <a:latin typeface="+mn-ea"/>
                          <a:ea typeface="+mn-ea"/>
                        </a:rPr>
                        <a:t>認定者数</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spcAft>
                          <a:spcPts val="0"/>
                        </a:spcAft>
                      </a:pPr>
                      <a:r>
                        <a:rPr lang="ja-JP" altLang="en-US" sz="1400" b="1" kern="100" dirty="0">
                          <a:effectLst/>
                          <a:latin typeface="+mn-ea"/>
                          <a:ea typeface="+mn-ea"/>
                          <a:cs typeface="+mn-cs"/>
                        </a:rPr>
                        <a:t>全国</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r">
                        <a:spcAft>
                          <a:spcPts val="0"/>
                        </a:spcAft>
                      </a:pPr>
                      <a:r>
                        <a:rPr lang="ja-JP" sz="1400" b="0" kern="100" dirty="0">
                          <a:effectLst/>
                          <a:latin typeface="+mn-ea"/>
                          <a:ea typeface="+mn-ea"/>
                        </a:rPr>
                        <a:t>２１８．２万人</a:t>
                      </a:r>
                      <a:endParaRPr lang="ja-JP" sz="1400" b="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400" b="0" kern="100" dirty="0">
                          <a:effectLst/>
                          <a:latin typeface="+mn-ea"/>
                          <a:ea typeface="+mn-ea"/>
                        </a:rPr>
                        <a:t>⇒</a:t>
                      </a:r>
                      <a:endParaRPr lang="ja-JP" sz="1400" b="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effectLst/>
                          <a:latin typeface="+mn-ea"/>
                          <a:ea typeface="+mn-ea"/>
                        </a:rPr>
                        <a:t>６９６．１</a:t>
                      </a:r>
                      <a:r>
                        <a:rPr lang="ja-JP" sz="1400" b="0" kern="100" dirty="0">
                          <a:effectLst/>
                          <a:latin typeface="+mn-ea"/>
                          <a:ea typeface="+mn-ea"/>
                        </a:rPr>
                        <a:t>万人</a:t>
                      </a:r>
                      <a:endParaRPr lang="ja-JP" sz="1400" b="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effectLst/>
                          <a:latin typeface="+mn-ea"/>
                          <a:ea typeface="+mn-ea"/>
                        </a:rPr>
                        <a:t>３．１９</a:t>
                      </a:r>
                      <a:r>
                        <a:rPr lang="ja-JP" sz="1400" b="0" kern="100" dirty="0">
                          <a:effectLst/>
                          <a:latin typeface="+mn-ea"/>
                          <a:ea typeface="+mn-ea"/>
                        </a:rPr>
                        <a:t>倍</a:t>
                      </a:r>
                      <a:endParaRPr lang="ja-JP" sz="1400" b="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429651420"/>
                  </a:ext>
                </a:extLst>
              </a:tr>
              <a:tr h="293857">
                <a:tc vMerge="1">
                  <a:txBody>
                    <a:bodyPr/>
                    <a:lstStyle/>
                    <a:p>
                      <a:endParaRPr kumimoji="1" lang="ja-JP" altLang="en-US"/>
                    </a:p>
                  </a:txBody>
                  <a:tcPr/>
                </a:tc>
                <a:tc>
                  <a:txBody>
                    <a:bodyPr/>
                    <a:lstStyle/>
                    <a:p>
                      <a:pPr algn="just">
                        <a:spcAft>
                          <a:spcPts val="0"/>
                        </a:spcAft>
                      </a:pPr>
                      <a:r>
                        <a:rPr lang="ja-JP" sz="1400" b="1" kern="100" dirty="0">
                          <a:effectLst/>
                          <a:latin typeface="+mn-ea"/>
                          <a:ea typeface="+mn-ea"/>
                        </a:rPr>
                        <a:t>大阪府</a:t>
                      </a:r>
                      <a:endParaRPr lang="ja-JP" sz="1400" b="1" kern="100" dirty="0">
                        <a:effectLst/>
                        <a:latin typeface="+mn-ea"/>
                        <a:ea typeface="+mn-ea"/>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r">
                        <a:spcAft>
                          <a:spcPts val="0"/>
                        </a:spcAft>
                      </a:pPr>
                      <a:r>
                        <a:rPr lang="ja-JP" sz="1400" b="0" kern="100">
                          <a:effectLst/>
                          <a:latin typeface="+mn-ea"/>
                          <a:ea typeface="+mn-ea"/>
                        </a:rPr>
                        <a:t>１２．１万人</a:t>
                      </a:r>
                      <a:endParaRPr lang="ja-JP" sz="1400" b="0" kern="10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400" b="0" kern="100" dirty="0">
                          <a:effectLst/>
                          <a:latin typeface="+mn-ea"/>
                          <a:ea typeface="+mn-ea"/>
                        </a:rPr>
                        <a:t>⇒</a:t>
                      </a:r>
                      <a:endParaRPr lang="ja-JP" sz="1400" b="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effectLst/>
                          <a:latin typeface="+mn-ea"/>
                          <a:ea typeface="+mn-ea"/>
                        </a:rPr>
                        <a:t>５５．７</a:t>
                      </a:r>
                      <a:r>
                        <a:rPr lang="ja-JP" sz="1400" b="0" kern="100" dirty="0">
                          <a:effectLst/>
                          <a:latin typeface="+mn-ea"/>
                          <a:ea typeface="+mn-ea"/>
                        </a:rPr>
                        <a:t>万人</a:t>
                      </a:r>
                      <a:endParaRPr lang="ja-JP" sz="1400" b="0" kern="100" dirty="0">
                        <a:effectLst/>
                        <a:latin typeface="+mn-ea"/>
                        <a:ea typeface="+mn-ea"/>
                        <a:cs typeface="Times New Roman" panose="02020603050405020304" pitchFamily="18" charset="0"/>
                      </a:endParaRPr>
                    </a:p>
                  </a:txBody>
                  <a:tcPr marL="68580" marR="68580" marT="0" marB="0" anchor="ctr"/>
                </a:tc>
                <a:tc>
                  <a:txBody>
                    <a:bodyPr/>
                    <a:lstStyle/>
                    <a:p>
                      <a:pPr algn="r">
                        <a:spcAft>
                          <a:spcPts val="0"/>
                        </a:spcAft>
                      </a:pPr>
                      <a:r>
                        <a:rPr lang="ja-JP" altLang="en-US" sz="1400" b="0" kern="100" dirty="0">
                          <a:effectLst/>
                          <a:latin typeface="+mn-ea"/>
                          <a:ea typeface="+mn-ea"/>
                        </a:rPr>
                        <a:t>４．６０</a:t>
                      </a:r>
                      <a:r>
                        <a:rPr lang="ja-JP" sz="1400" b="0" kern="100" dirty="0">
                          <a:effectLst/>
                          <a:latin typeface="+mn-ea"/>
                          <a:ea typeface="+mn-ea"/>
                        </a:rPr>
                        <a:t>倍</a:t>
                      </a:r>
                      <a:endParaRPr lang="ja-JP" sz="1400" b="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34994298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073541471"/>
              </p:ext>
            </p:extLst>
          </p:nvPr>
        </p:nvGraphicFramePr>
        <p:xfrm>
          <a:off x="233616" y="5191104"/>
          <a:ext cx="8623516" cy="1314370"/>
        </p:xfrm>
        <a:graphic>
          <a:graphicData uri="http://schemas.openxmlformats.org/drawingml/2006/table">
            <a:tbl>
              <a:tblPr firstRow="1" firstCol="1">
                <a:tableStyleId>{22838BEF-8BB2-4498-84A7-C5851F593DF1}</a:tableStyleId>
              </a:tblPr>
              <a:tblGrid>
                <a:gridCol w="1019716">
                  <a:extLst>
                    <a:ext uri="{9D8B030D-6E8A-4147-A177-3AD203B41FA5}">
                      <a16:colId xmlns:a16="http://schemas.microsoft.com/office/drawing/2014/main" val="1942404807"/>
                    </a:ext>
                  </a:extLst>
                </a:gridCol>
                <a:gridCol w="917246">
                  <a:extLst>
                    <a:ext uri="{9D8B030D-6E8A-4147-A177-3AD203B41FA5}">
                      <a16:colId xmlns:a16="http://schemas.microsoft.com/office/drawing/2014/main" val="2901740781"/>
                    </a:ext>
                  </a:extLst>
                </a:gridCol>
                <a:gridCol w="692399">
                  <a:extLst>
                    <a:ext uri="{9D8B030D-6E8A-4147-A177-3AD203B41FA5}">
                      <a16:colId xmlns:a16="http://schemas.microsoft.com/office/drawing/2014/main" val="1352382083"/>
                    </a:ext>
                  </a:extLst>
                </a:gridCol>
                <a:gridCol w="1109597">
                  <a:extLst>
                    <a:ext uri="{9D8B030D-6E8A-4147-A177-3AD203B41FA5}">
                      <a16:colId xmlns:a16="http://schemas.microsoft.com/office/drawing/2014/main" val="279840207"/>
                    </a:ext>
                  </a:extLst>
                </a:gridCol>
                <a:gridCol w="697794">
                  <a:extLst>
                    <a:ext uri="{9D8B030D-6E8A-4147-A177-3AD203B41FA5}">
                      <a16:colId xmlns:a16="http://schemas.microsoft.com/office/drawing/2014/main" val="2097700755"/>
                    </a:ext>
                  </a:extLst>
                </a:gridCol>
                <a:gridCol w="697794">
                  <a:extLst>
                    <a:ext uri="{9D8B030D-6E8A-4147-A177-3AD203B41FA5}">
                      <a16:colId xmlns:a16="http://schemas.microsoft.com/office/drawing/2014/main" val="1398296447"/>
                    </a:ext>
                  </a:extLst>
                </a:gridCol>
                <a:gridCol w="697794">
                  <a:extLst>
                    <a:ext uri="{9D8B030D-6E8A-4147-A177-3AD203B41FA5}">
                      <a16:colId xmlns:a16="http://schemas.microsoft.com/office/drawing/2014/main" val="3533402507"/>
                    </a:ext>
                  </a:extLst>
                </a:gridCol>
                <a:gridCol w="697794">
                  <a:extLst>
                    <a:ext uri="{9D8B030D-6E8A-4147-A177-3AD203B41FA5}">
                      <a16:colId xmlns:a16="http://schemas.microsoft.com/office/drawing/2014/main" val="2342277700"/>
                    </a:ext>
                  </a:extLst>
                </a:gridCol>
                <a:gridCol w="697794">
                  <a:extLst>
                    <a:ext uri="{9D8B030D-6E8A-4147-A177-3AD203B41FA5}">
                      <a16:colId xmlns:a16="http://schemas.microsoft.com/office/drawing/2014/main" val="2878090686"/>
                    </a:ext>
                  </a:extLst>
                </a:gridCol>
                <a:gridCol w="697794">
                  <a:extLst>
                    <a:ext uri="{9D8B030D-6E8A-4147-A177-3AD203B41FA5}">
                      <a16:colId xmlns:a16="http://schemas.microsoft.com/office/drawing/2014/main" val="4135074863"/>
                    </a:ext>
                  </a:extLst>
                </a:gridCol>
                <a:gridCol w="697794">
                  <a:extLst>
                    <a:ext uri="{9D8B030D-6E8A-4147-A177-3AD203B41FA5}">
                      <a16:colId xmlns:a16="http://schemas.microsoft.com/office/drawing/2014/main" val="112390479"/>
                    </a:ext>
                  </a:extLst>
                </a:gridCol>
              </a:tblGrid>
              <a:tr h="220140">
                <a:tc rowSpan="2">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2">
                  <a:txBody>
                    <a:bodyPr/>
                    <a:lstStyle/>
                    <a:p>
                      <a:pPr algn="ctr" rtl="0" fontAlgn="ctr"/>
                      <a:r>
                        <a:rPr lang="ja-JP" altLang="en-US" sz="1400" u="none" strike="noStrike" dirty="0">
                          <a:effectLst/>
                        </a:rPr>
                        <a:t>認定者数</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2">
                  <a:txBody>
                    <a:bodyPr/>
                    <a:lstStyle/>
                    <a:p>
                      <a:pPr algn="ctr" rtl="0" fontAlgn="ctr"/>
                      <a:r>
                        <a:rPr lang="ja-JP" altLang="en-US" sz="1400" u="none" strike="noStrike" dirty="0">
                          <a:effectLst/>
                        </a:rPr>
                        <a:t>認定率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2">
                  <a:txBody>
                    <a:bodyPr/>
                    <a:lstStyle/>
                    <a:p>
                      <a:pPr algn="ctr" rtl="0" fontAlgn="ctr"/>
                      <a:r>
                        <a:rPr lang="ja-JP" altLang="en-US" sz="1400" u="none" strike="noStrike" dirty="0">
                          <a:effectLst/>
                        </a:rPr>
                        <a:t>性・年齢</a:t>
                      </a:r>
                      <a:endParaRPr lang="en-US" altLang="ja-JP" sz="1400" u="none" strike="noStrike" dirty="0">
                        <a:effectLst/>
                      </a:endParaRPr>
                    </a:p>
                    <a:p>
                      <a:pPr algn="ctr" rtl="0" fontAlgn="ctr"/>
                      <a:r>
                        <a:rPr lang="ja-JP" altLang="en-US" sz="1400" u="none" strike="noStrike" dirty="0">
                          <a:effectLst/>
                        </a:rPr>
                        <a:t>調整済み</a:t>
                      </a:r>
                      <a:endParaRPr lang="en-US" altLang="ja-JP" sz="1400" u="none" strike="noStrike" dirty="0">
                        <a:effectLst/>
                      </a:endParaRPr>
                    </a:p>
                    <a:p>
                      <a:pPr algn="ctr" rtl="0" fontAlgn="ctr"/>
                      <a:r>
                        <a:rPr lang="ja-JP" altLang="en-US" sz="1400" u="none" strike="noStrike" dirty="0">
                          <a:effectLst/>
                        </a:rPr>
                        <a:t>認定率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R w="12700" cmpd="sng">
                      <a:noFill/>
                    </a:lnR>
                  </a:tcPr>
                </a:tc>
                <a:tc gridSpan="7">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mpd="sng">
                      <a:noFill/>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5030573"/>
                  </a:ext>
                </a:extLst>
              </a:tr>
              <a:tr h="4713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400" b="1" u="none" strike="noStrike" dirty="0">
                          <a:effectLst/>
                        </a:rPr>
                        <a:t>要支援１</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要支援２</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要介護１</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要介護２</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要介護３</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要介護４</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rtl="0" fontAlgn="ctr"/>
                      <a:r>
                        <a:rPr lang="ja-JP" altLang="en-US" sz="1400" b="1" u="none" strike="noStrike" dirty="0">
                          <a:effectLst/>
                        </a:rPr>
                        <a:t>要介護５</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46230408"/>
                  </a:ext>
                </a:extLst>
              </a:tr>
              <a:tr h="310081">
                <a:tc>
                  <a:txBody>
                    <a:bodyPr/>
                    <a:lstStyle/>
                    <a:p>
                      <a:pPr algn="l" rtl="0" fontAlgn="ctr"/>
                      <a:r>
                        <a:rPr lang="ja-JP" altLang="en-US" sz="1400" u="none" strike="noStrike">
                          <a:effectLst/>
                        </a:rPr>
                        <a:t>　全国</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u="none" strike="noStrike" dirty="0">
                          <a:effectLst/>
                        </a:rPr>
                        <a:t>6,765,995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ctr">
                    <a:noFill/>
                  </a:tcPr>
                </a:tc>
                <a:tc>
                  <a:txBody>
                    <a:bodyPr/>
                    <a:lstStyle/>
                    <a:p>
                      <a:pPr algn="r" fontAlgn="b"/>
                      <a:r>
                        <a:rPr lang="en-US" altLang="ja-JP" sz="1400" u="none" strike="noStrike">
                          <a:effectLst/>
                        </a:rPr>
                        <a:t>18.9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18.9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2.7</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effectLst/>
                        </a:rPr>
                        <a:t>2.6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3.9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3.2</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2.5</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effectLst/>
                        </a:rPr>
                        <a:t>2.4</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effectLst/>
                        </a:rPr>
                        <a:t>1.6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extLst>
                  <a:ext uri="{0D108BD9-81ED-4DB2-BD59-A6C34878D82A}">
                    <a16:rowId xmlns:a16="http://schemas.microsoft.com/office/drawing/2014/main" val="3421164618"/>
                  </a:ext>
                </a:extLst>
              </a:tr>
              <a:tr h="310081">
                <a:tc>
                  <a:txBody>
                    <a:bodyPr/>
                    <a:lstStyle/>
                    <a:p>
                      <a:pPr algn="l" rtl="0" fontAlgn="ctr"/>
                      <a:r>
                        <a:rPr lang="ja-JP" altLang="en-US" sz="1400" u="none" strike="noStrike" dirty="0">
                          <a:effectLst/>
                        </a:rPr>
                        <a:t>　大阪府</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400" u="none" strike="noStrike" dirty="0">
                          <a:effectLst/>
                        </a:rPr>
                        <a:t>537,789 </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ctr">
                    <a:noFill/>
                  </a:tcPr>
                </a:tc>
                <a:tc>
                  <a:txBody>
                    <a:bodyPr/>
                    <a:lstStyle/>
                    <a:p>
                      <a:pPr algn="r" fontAlgn="b"/>
                      <a:r>
                        <a:rPr lang="en-US" altLang="ja-JP" sz="1400" u="none" strike="noStrike" dirty="0">
                          <a:effectLst/>
                        </a:rPr>
                        <a:t>22.6</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effectLst/>
                        </a:rPr>
                        <a:t>23.1</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solidFill>
                            <a:schemeClr val="tx1"/>
                          </a:solidFill>
                          <a:effectLst/>
                        </a:rPr>
                        <a:t>4.2</a:t>
                      </a:r>
                      <a:endParaRPr lang="en-US" altLang="ja-JP"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solidFill>
                            <a:schemeClr val="tx1"/>
                          </a:solidFill>
                          <a:effectLst/>
                        </a:rPr>
                        <a:t>3.2</a:t>
                      </a:r>
                      <a:endParaRPr lang="en-US" altLang="ja-JP"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solidFill>
                            <a:schemeClr val="tx1"/>
                          </a:solidFill>
                          <a:effectLst/>
                        </a:rPr>
                        <a:t>4.0</a:t>
                      </a:r>
                      <a:endParaRPr lang="en-US" altLang="ja-JP"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solidFill>
                            <a:schemeClr val="tx1"/>
                          </a:solidFill>
                          <a:effectLst/>
                        </a:rPr>
                        <a:t>3.9</a:t>
                      </a:r>
                      <a:endParaRPr lang="en-US" altLang="ja-JP" sz="1400" b="0" i="0" u="none" strike="noStrike">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solidFill>
                            <a:schemeClr val="tx1"/>
                          </a:solidFill>
                          <a:effectLst/>
                        </a:rPr>
                        <a:t>2.9</a:t>
                      </a:r>
                      <a:endParaRPr lang="en-US" altLang="ja-JP" sz="1400" b="0" i="0" u="none" strike="noStrike">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a:solidFill>
                            <a:schemeClr val="tx1"/>
                          </a:solidFill>
                          <a:effectLst/>
                        </a:rPr>
                        <a:t>2.9</a:t>
                      </a:r>
                      <a:endParaRPr lang="en-US" altLang="ja-JP" sz="1400" b="0" i="0" u="none" strike="noStrike">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tc>
                  <a:txBody>
                    <a:bodyPr/>
                    <a:lstStyle/>
                    <a:p>
                      <a:pPr algn="r" fontAlgn="b"/>
                      <a:r>
                        <a:rPr lang="en-US" altLang="ja-JP" sz="1400" u="none" strike="noStrike" dirty="0">
                          <a:solidFill>
                            <a:schemeClr val="tx1"/>
                          </a:solidFill>
                          <a:effectLst/>
                        </a:rPr>
                        <a:t>2.1</a:t>
                      </a:r>
                      <a:endParaRPr lang="en-US" altLang="ja-JP"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114300" marT="9525" marB="0" anchor="b">
                    <a:noFill/>
                  </a:tcPr>
                </a:tc>
                <a:extLst>
                  <a:ext uri="{0D108BD9-81ED-4DB2-BD59-A6C34878D82A}">
                    <a16:rowId xmlns:a16="http://schemas.microsoft.com/office/drawing/2014/main" val="2962657647"/>
                  </a:ext>
                </a:extLst>
              </a:tr>
            </a:tbl>
          </a:graphicData>
        </a:graphic>
      </p:graphicFrame>
      <p:sp>
        <p:nvSpPr>
          <p:cNvPr id="15" name="テキスト ボックス 14">
            <a:extLst>
              <a:ext uri="{FF2B5EF4-FFF2-40B4-BE49-F238E27FC236}">
                <a16:creationId xmlns:a16="http://schemas.microsoft.com/office/drawing/2014/main" id="{6132C9A1-9E65-43DA-9657-08C804A867A3}"/>
              </a:ext>
            </a:extLst>
          </p:cNvPr>
          <p:cNvSpPr txBox="1"/>
          <p:nvPr/>
        </p:nvSpPr>
        <p:spPr>
          <a:xfrm>
            <a:off x="137752" y="3456740"/>
            <a:ext cx="3017571" cy="307777"/>
          </a:xfrm>
          <a:prstGeom prst="rect">
            <a:avLst/>
          </a:prstGeom>
          <a:noFill/>
        </p:spPr>
        <p:txBody>
          <a:bodyPr wrap="square" rtlCol="0">
            <a:spAutoFit/>
          </a:bodyPr>
          <a:lstStyle/>
          <a:p>
            <a:r>
              <a:rPr kumimoji="1" lang="ja-JP" altLang="en-US" sz="1400" b="1" dirty="0">
                <a:latin typeface="游ゴシック 本文"/>
              </a:rPr>
              <a:t>■</a:t>
            </a:r>
            <a:r>
              <a:rPr kumimoji="1" lang="ja-JP" altLang="en-US" sz="1400" b="1" dirty="0" smtClean="0">
                <a:latin typeface="游ゴシック 本文"/>
              </a:rPr>
              <a:t>要介護（要支援）認定者</a:t>
            </a:r>
            <a:r>
              <a:rPr kumimoji="1" lang="ja-JP" altLang="en-US" sz="1400" b="1" dirty="0">
                <a:latin typeface="游ゴシック 本文"/>
              </a:rPr>
              <a:t>の状況</a:t>
            </a:r>
            <a:endParaRPr kumimoji="1" lang="en-US" altLang="ja-JP" sz="1400" b="1" dirty="0">
              <a:latin typeface="游ゴシック 本文"/>
            </a:endParaRPr>
          </a:p>
        </p:txBody>
      </p:sp>
      <p:sp>
        <p:nvSpPr>
          <p:cNvPr id="16" name="テキスト ボックス 15">
            <a:extLst>
              <a:ext uri="{FF2B5EF4-FFF2-40B4-BE49-F238E27FC236}">
                <a16:creationId xmlns:a16="http://schemas.microsoft.com/office/drawing/2014/main" id="{6132C9A1-9E65-43DA-9657-08C804A867A3}"/>
              </a:ext>
            </a:extLst>
          </p:cNvPr>
          <p:cNvSpPr txBox="1"/>
          <p:nvPr/>
        </p:nvSpPr>
        <p:spPr>
          <a:xfrm>
            <a:off x="137752" y="4898940"/>
            <a:ext cx="4241065" cy="307777"/>
          </a:xfrm>
          <a:prstGeom prst="rect">
            <a:avLst/>
          </a:prstGeom>
          <a:noFill/>
        </p:spPr>
        <p:txBody>
          <a:bodyPr wrap="square" rtlCol="0">
            <a:spAutoFit/>
          </a:bodyPr>
          <a:lstStyle/>
          <a:p>
            <a:r>
              <a:rPr kumimoji="1" lang="ja-JP" altLang="en-US" sz="1400" b="1" dirty="0">
                <a:latin typeface="游ゴシック 本文"/>
              </a:rPr>
              <a:t>■</a:t>
            </a:r>
            <a:r>
              <a:rPr kumimoji="1" lang="ja-JP" altLang="en-US" sz="1400" b="1" dirty="0" smtClean="0">
                <a:latin typeface="游ゴシック 本文"/>
              </a:rPr>
              <a:t>要介護（要支援）認定者</a:t>
            </a:r>
            <a:r>
              <a:rPr kumimoji="1" lang="ja-JP" altLang="en-US" sz="1400" b="1" dirty="0">
                <a:latin typeface="游ゴシック 本文"/>
              </a:rPr>
              <a:t>の状況（２０２１年）</a:t>
            </a:r>
            <a:endParaRPr kumimoji="1" lang="en-US" altLang="ja-JP" sz="1400" b="1" dirty="0">
              <a:latin typeface="游ゴシック 本文"/>
            </a:endParaRPr>
          </a:p>
        </p:txBody>
      </p:sp>
      <p:sp>
        <p:nvSpPr>
          <p:cNvPr id="19" name="テキスト ボックス 18">
            <a:extLst>
              <a:ext uri="{FF2B5EF4-FFF2-40B4-BE49-F238E27FC236}">
                <a16:creationId xmlns:a16="http://schemas.microsoft.com/office/drawing/2014/main" id="{13BE77F4-D9CA-47CE-9CD7-1727F98520CF}"/>
              </a:ext>
            </a:extLst>
          </p:cNvPr>
          <p:cNvSpPr txBox="1"/>
          <p:nvPr/>
        </p:nvSpPr>
        <p:spPr>
          <a:xfrm>
            <a:off x="4739023" y="4791694"/>
            <a:ext cx="3963563" cy="276999"/>
          </a:xfrm>
          <a:prstGeom prst="rect">
            <a:avLst/>
          </a:prstGeom>
          <a:noFill/>
        </p:spPr>
        <p:txBody>
          <a:bodyPr wrap="square" rtlCol="0">
            <a:spAutoFit/>
          </a:bodyPr>
          <a:lstStyle/>
          <a:p>
            <a:r>
              <a:rPr kumimoji="1" lang="ja-JP" altLang="en-US" sz="1200" dirty="0">
                <a:latin typeface="游ゴシック 本文"/>
              </a:rPr>
              <a:t>出典：厚生労働省「介護保険事業状況報告（月報）」</a:t>
            </a:r>
            <a:endParaRPr kumimoji="1" lang="en-US" altLang="ja-JP" sz="1200" dirty="0">
              <a:latin typeface="游ゴシック 本文"/>
            </a:endParaRPr>
          </a:p>
        </p:txBody>
      </p:sp>
      <p:sp>
        <p:nvSpPr>
          <p:cNvPr id="20" name="テキスト ボックス 19">
            <a:extLst>
              <a:ext uri="{FF2B5EF4-FFF2-40B4-BE49-F238E27FC236}">
                <a16:creationId xmlns:a16="http://schemas.microsoft.com/office/drawing/2014/main" id="{13BE77F4-D9CA-47CE-9CD7-1727F98520CF}"/>
              </a:ext>
            </a:extLst>
          </p:cNvPr>
          <p:cNvSpPr txBox="1"/>
          <p:nvPr/>
        </p:nvSpPr>
        <p:spPr>
          <a:xfrm>
            <a:off x="5116042" y="6505474"/>
            <a:ext cx="4027958" cy="276999"/>
          </a:xfrm>
          <a:prstGeom prst="rect">
            <a:avLst/>
          </a:prstGeom>
          <a:noFill/>
        </p:spPr>
        <p:txBody>
          <a:bodyPr wrap="square" rtlCol="0">
            <a:spAutoFit/>
          </a:bodyPr>
          <a:lstStyle/>
          <a:p>
            <a:r>
              <a:rPr kumimoji="1" lang="ja-JP" altLang="en-US" sz="1200" dirty="0">
                <a:latin typeface="游ゴシック 本文"/>
              </a:rPr>
              <a:t>出典：厚生労働省「介護保険事業状況報告（月報）」</a:t>
            </a:r>
            <a:endParaRPr kumimoji="1" lang="en-US" altLang="ja-JP" sz="1200" dirty="0">
              <a:latin typeface="游ゴシック 本文"/>
            </a:endParaRPr>
          </a:p>
        </p:txBody>
      </p:sp>
    </p:spTree>
    <p:extLst>
      <p:ext uri="{BB962C8B-B14F-4D97-AF65-F5344CB8AC3E}">
        <p14:creationId xmlns:p14="http://schemas.microsoft.com/office/powerpoint/2010/main" val="53380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a:xfrm>
            <a:off x="7036175" y="6513981"/>
            <a:ext cx="2057400" cy="365125"/>
          </a:xfrm>
        </p:spPr>
        <p:txBody>
          <a:bodyPr/>
          <a:lstStyle/>
          <a:p>
            <a:fld id="{4CE62AE4-F010-47EE-8F3E-40F74E339448}" type="slidenum">
              <a:rPr kumimoji="1" lang="ja-JP" altLang="en-US" smtClean="0"/>
              <a:t>4</a:t>
            </a:fld>
            <a:endParaRPr kumimoji="1" lang="ja-JP" altLang="en-US" dirty="0"/>
          </a:p>
        </p:txBody>
      </p:sp>
      <p:pic>
        <p:nvPicPr>
          <p:cNvPr id="22" name="図 21">
            <a:extLst>
              <a:ext uri="{FF2B5EF4-FFF2-40B4-BE49-F238E27FC236}">
                <a16:creationId xmlns:a16="http://schemas.microsoft.com/office/drawing/2014/main" id="{0E504973-5E58-4C4D-80C5-F84C9EB0611D}"/>
              </a:ext>
            </a:extLst>
          </p:cNvPr>
          <p:cNvPicPr>
            <a:picLocks noChangeAspect="1"/>
          </p:cNvPicPr>
          <p:nvPr/>
        </p:nvPicPr>
        <p:blipFill>
          <a:blip r:embed="rId2"/>
          <a:stretch>
            <a:fillRect/>
          </a:stretch>
        </p:blipFill>
        <p:spPr>
          <a:xfrm>
            <a:off x="304802" y="4390552"/>
            <a:ext cx="8524237" cy="2335367"/>
          </a:xfrm>
          <a:prstGeom prst="rect">
            <a:avLst/>
          </a:prstGeom>
        </p:spPr>
      </p:pic>
      <p:sp>
        <p:nvSpPr>
          <p:cNvPr id="2" name="正方形/長方形 1">
            <a:extLst>
              <a:ext uri="{FF2B5EF4-FFF2-40B4-BE49-F238E27FC236}">
                <a16:creationId xmlns:a16="http://schemas.microsoft.com/office/drawing/2014/main" id="{5DF7520F-EA5C-46CF-9BD1-1783177CAD9B}"/>
              </a:ext>
            </a:extLst>
          </p:cNvPr>
          <p:cNvSpPr/>
          <p:nvPr/>
        </p:nvSpPr>
        <p:spPr>
          <a:xfrm>
            <a:off x="806385" y="1483157"/>
            <a:ext cx="233960" cy="263101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F985282E-37A7-424E-AEA2-EFB26BE8BCA4}"/>
              </a:ext>
            </a:extLst>
          </p:cNvPr>
          <p:cNvSpPr/>
          <p:nvPr/>
        </p:nvSpPr>
        <p:spPr>
          <a:xfrm>
            <a:off x="875666" y="4837532"/>
            <a:ext cx="200099" cy="1595717"/>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04802" y="1272088"/>
            <a:ext cx="501583" cy="246221"/>
          </a:xfrm>
          <a:prstGeom prst="rect">
            <a:avLst/>
          </a:prstGeom>
          <a:noFill/>
        </p:spPr>
        <p:txBody>
          <a:bodyPr wrap="square" rtlCol="0">
            <a:spAutoFit/>
          </a:bodyPr>
          <a:lstStyle/>
          <a:p>
            <a:r>
              <a:rPr kumimoji="1" lang="en-US" altLang="ja-JP" sz="1000" dirty="0"/>
              <a:t>(%)</a:t>
            </a:r>
            <a:endParaRPr kumimoji="1" lang="ja-JP" altLang="en-US" sz="1000" dirty="0"/>
          </a:p>
        </p:txBody>
      </p:sp>
      <p:sp>
        <p:nvSpPr>
          <p:cNvPr id="10" name="テキスト ボックス 9"/>
          <p:cNvSpPr txBox="1"/>
          <p:nvPr/>
        </p:nvSpPr>
        <p:spPr>
          <a:xfrm>
            <a:off x="724923" y="4630443"/>
            <a:ext cx="501583" cy="215444"/>
          </a:xfrm>
          <a:prstGeom prst="rect">
            <a:avLst/>
          </a:prstGeom>
          <a:noFill/>
        </p:spPr>
        <p:txBody>
          <a:bodyPr wrap="square" rtlCol="0">
            <a:spAutoFit/>
          </a:bodyPr>
          <a:lstStyle/>
          <a:p>
            <a:r>
              <a:rPr kumimoji="1" lang="en-US" altLang="ja-JP" sz="800" dirty="0"/>
              <a:t>23,325</a:t>
            </a:r>
            <a:endParaRPr kumimoji="1" lang="ja-JP" altLang="en-US" sz="800" dirty="0"/>
          </a:p>
        </p:txBody>
      </p:sp>
      <p:sp>
        <p:nvSpPr>
          <p:cNvPr id="12" name="テキスト ボックス 11"/>
          <p:cNvSpPr txBox="1"/>
          <p:nvPr/>
        </p:nvSpPr>
        <p:spPr>
          <a:xfrm>
            <a:off x="362369" y="4538522"/>
            <a:ext cx="501583" cy="215444"/>
          </a:xfrm>
          <a:prstGeom prst="rect">
            <a:avLst/>
          </a:prstGeom>
          <a:noFill/>
        </p:spPr>
        <p:txBody>
          <a:bodyPr wrap="square" rtlCol="0">
            <a:spAutoFit/>
          </a:bodyPr>
          <a:lstStyle/>
          <a:p>
            <a:r>
              <a:rPr kumimoji="1" lang="en-US" altLang="ja-JP" sz="800" dirty="0">
                <a:solidFill>
                  <a:schemeClr val="tx1">
                    <a:lumMod val="65000"/>
                    <a:lumOff val="35000"/>
                  </a:schemeClr>
                </a:solidFill>
                <a:latin typeface="+mn-ea"/>
              </a:rPr>
              <a:t>(</a:t>
            </a:r>
            <a:r>
              <a:rPr kumimoji="1" lang="ja-JP" altLang="en-US" sz="800" dirty="0">
                <a:solidFill>
                  <a:schemeClr val="tx1">
                    <a:lumMod val="65000"/>
                    <a:lumOff val="35000"/>
                  </a:schemeClr>
                </a:solidFill>
                <a:latin typeface="+mn-ea"/>
              </a:rPr>
              <a:t>円</a:t>
            </a:r>
            <a:r>
              <a:rPr kumimoji="1" lang="en-US" altLang="ja-JP" sz="800" dirty="0">
                <a:solidFill>
                  <a:schemeClr val="tx1">
                    <a:lumMod val="65000"/>
                    <a:lumOff val="35000"/>
                  </a:schemeClr>
                </a:solidFill>
                <a:latin typeface="+mn-ea"/>
              </a:rPr>
              <a:t>)</a:t>
            </a:r>
            <a:endParaRPr kumimoji="1" lang="ja-JP" altLang="en-US" sz="800" dirty="0">
              <a:solidFill>
                <a:schemeClr val="tx1">
                  <a:lumMod val="65000"/>
                  <a:lumOff val="35000"/>
                </a:schemeClr>
              </a:solidFill>
              <a:latin typeface="+mn-ea"/>
            </a:endParaRPr>
          </a:p>
        </p:txBody>
      </p:sp>
      <p:cxnSp>
        <p:nvCxnSpPr>
          <p:cNvPr id="13" name="直線コネクタ 12"/>
          <p:cNvCxnSpPr/>
          <p:nvPr/>
        </p:nvCxnSpPr>
        <p:spPr>
          <a:xfrm>
            <a:off x="128789" y="579549"/>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14" name="テキスト ボックス 13"/>
          <p:cNvSpPr txBox="1"/>
          <p:nvPr/>
        </p:nvSpPr>
        <p:spPr>
          <a:xfrm>
            <a:off x="137753" y="171580"/>
            <a:ext cx="6233911"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要介護認定及び給付費の状況</a:t>
            </a:r>
          </a:p>
        </p:txBody>
      </p:sp>
      <p:sp>
        <p:nvSpPr>
          <p:cNvPr id="4" name="正方形/長方形 3"/>
          <p:cNvSpPr/>
          <p:nvPr/>
        </p:nvSpPr>
        <p:spPr>
          <a:xfrm>
            <a:off x="137753" y="632833"/>
            <a:ext cx="6531684"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〇要介護</a:t>
            </a:r>
            <a:r>
              <a:rPr kumimoji="1" lang="en-US" altLang="ja-JP"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要支援</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認定率は全国一高く、第一号被保険者１人あたりの給付費も高い。</a:t>
            </a:r>
            <a:endParaRPr kumimoji="1" lang="en-US" altLang="ja-JP" sz="12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3"/>
          <a:stretch>
            <a:fillRect/>
          </a:stretch>
        </p:blipFill>
        <p:spPr>
          <a:xfrm>
            <a:off x="-812683" y="545392"/>
            <a:ext cx="10486029" cy="3889585"/>
          </a:xfrm>
          <a:prstGeom prst="rect">
            <a:avLst/>
          </a:prstGeom>
        </p:spPr>
      </p:pic>
    </p:spTree>
    <p:extLst>
      <p:ext uri="{BB962C8B-B14F-4D97-AF65-F5344CB8AC3E}">
        <p14:creationId xmlns:p14="http://schemas.microsoft.com/office/powerpoint/2010/main" val="8642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28789" y="643944"/>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7" name="テキスト ボックス 6"/>
          <p:cNvSpPr txBox="1"/>
          <p:nvPr/>
        </p:nvSpPr>
        <p:spPr>
          <a:xfrm>
            <a:off x="128788" y="235975"/>
            <a:ext cx="6233911"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介護サービス利用の状況</a:t>
            </a:r>
          </a:p>
        </p:txBody>
      </p:sp>
      <p:sp>
        <p:nvSpPr>
          <p:cNvPr id="11" name="正方形/長方形 10"/>
          <p:cNvSpPr/>
          <p:nvPr/>
        </p:nvSpPr>
        <p:spPr>
          <a:xfrm>
            <a:off x="128789" y="760746"/>
            <a:ext cx="8822028" cy="8606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○大阪府は全国に比べ居宅サービスの利用割合が高く、全サービス利用者の概ね４人に３人が利用。</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○総費用についても、全国に比べ居宅サービスの割合が</a:t>
            </a:r>
            <a:r>
              <a:rPr kumimoji="1" lang="ja-JP" altLang="en-US" sz="1600">
                <a:solidFill>
                  <a:schemeClr val="tx1"/>
                </a:solidFill>
                <a:latin typeface="UD デジタル 教科書体 NK-R" panose="02020400000000000000" pitchFamily="18" charset="-128"/>
                <a:ea typeface="UD デジタル 教科書体 NK-R" panose="02020400000000000000" pitchFamily="18" charset="-128"/>
              </a:rPr>
              <a:t>高く、約６割</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となっている。</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 name="正方形/長方形 1"/>
          <p:cNvSpPr/>
          <p:nvPr/>
        </p:nvSpPr>
        <p:spPr>
          <a:xfrm>
            <a:off x="250224" y="3246678"/>
            <a:ext cx="4778188" cy="276999"/>
          </a:xfrm>
          <a:prstGeom prst="rect">
            <a:avLst/>
          </a:prstGeom>
        </p:spPr>
        <p:txBody>
          <a:bodyPr wrap="square">
            <a:spAutoFit/>
          </a:bodyPr>
          <a:lstStyle/>
          <a:p>
            <a:r>
              <a:rPr lang="ja-JP" altLang="en-US" sz="1200" dirty="0"/>
              <a:t>出典：厚生労働省「介護保険事業状況報告」</a:t>
            </a:r>
            <a:r>
              <a:rPr kumimoji="1" lang="ja-JP" altLang="en-US" sz="1200" dirty="0">
                <a:latin typeface="+mn-ea"/>
              </a:rPr>
              <a:t>（年報）（</a:t>
            </a:r>
            <a:r>
              <a:rPr kumimoji="1" lang="en-US" altLang="ja-JP" sz="1200" dirty="0">
                <a:latin typeface="+mn-ea"/>
              </a:rPr>
              <a:t>2020</a:t>
            </a:r>
            <a:r>
              <a:rPr kumimoji="1" lang="ja-JP" altLang="en-US" sz="1200" dirty="0">
                <a:latin typeface="+mn-ea"/>
              </a:rPr>
              <a:t>年）</a:t>
            </a:r>
            <a:endParaRPr kumimoji="1" lang="en-US" altLang="ja-JP" sz="1200" dirty="0">
              <a:latin typeface="+mn-ea"/>
            </a:endParaRPr>
          </a:p>
        </p:txBody>
      </p:sp>
      <p:graphicFrame>
        <p:nvGraphicFramePr>
          <p:cNvPr id="3" name="表 2">
            <a:extLst>
              <a:ext uri="{FF2B5EF4-FFF2-40B4-BE49-F238E27FC236}">
                <a16:creationId xmlns:a16="http://schemas.microsoft.com/office/drawing/2014/main" id="{B7C1BFFA-CD04-4ADD-82F3-D73DBBF7D790}"/>
              </a:ext>
            </a:extLst>
          </p:cNvPr>
          <p:cNvGraphicFramePr>
            <a:graphicFrameLocks noGrp="1"/>
          </p:cNvGraphicFramePr>
          <p:nvPr>
            <p:extLst>
              <p:ext uri="{D42A27DB-BD31-4B8C-83A1-F6EECF244321}">
                <p14:modId xmlns:p14="http://schemas.microsoft.com/office/powerpoint/2010/main" val="82234955"/>
              </p:ext>
            </p:extLst>
          </p:nvPr>
        </p:nvGraphicFramePr>
        <p:xfrm>
          <a:off x="317148" y="1990112"/>
          <a:ext cx="6104963" cy="1241130"/>
        </p:xfrm>
        <a:graphic>
          <a:graphicData uri="http://schemas.openxmlformats.org/drawingml/2006/table">
            <a:tbl>
              <a:tblPr firstRow="1" firstCol="1">
                <a:tableStyleId>{22838BEF-8BB2-4498-84A7-C5851F593DF1}</a:tableStyleId>
              </a:tblPr>
              <a:tblGrid>
                <a:gridCol w="976551">
                  <a:extLst>
                    <a:ext uri="{9D8B030D-6E8A-4147-A177-3AD203B41FA5}">
                      <a16:colId xmlns:a16="http://schemas.microsoft.com/office/drawing/2014/main" val="722204909"/>
                    </a:ext>
                  </a:extLst>
                </a:gridCol>
                <a:gridCol w="1121190">
                  <a:extLst>
                    <a:ext uri="{9D8B030D-6E8A-4147-A177-3AD203B41FA5}">
                      <a16:colId xmlns:a16="http://schemas.microsoft.com/office/drawing/2014/main" val="3750268393"/>
                    </a:ext>
                  </a:extLst>
                </a:gridCol>
                <a:gridCol w="697146">
                  <a:extLst>
                    <a:ext uri="{9D8B030D-6E8A-4147-A177-3AD203B41FA5}">
                      <a16:colId xmlns:a16="http://schemas.microsoft.com/office/drawing/2014/main" val="1023394291"/>
                    </a:ext>
                  </a:extLst>
                </a:gridCol>
                <a:gridCol w="1015090">
                  <a:extLst>
                    <a:ext uri="{9D8B030D-6E8A-4147-A177-3AD203B41FA5}">
                      <a16:colId xmlns:a16="http://schemas.microsoft.com/office/drawing/2014/main" val="1697918468"/>
                    </a:ext>
                  </a:extLst>
                </a:gridCol>
                <a:gridCol w="635535">
                  <a:extLst>
                    <a:ext uri="{9D8B030D-6E8A-4147-A177-3AD203B41FA5}">
                      <a16:colId xmlns:a16="http://schemas.microsoft.com/office/drawing/2014/main" val="2902596749"/>
                    </a:ext>
                  </a:extLst>
                </a:gridCol>
                <a:gridCol w="997436">
                  <a:extLst>
                    <a:ext uri="{9D8B030D-6E8A-4147-A177-3AD203B41FA5}">
                      <a16:colId xmlns:a16="http://schemas.microsoft.com/office/drawing/2014/main" val="3151931852"/>
                    </a:ext>
                  </a:extLst>
                </a:gridCol>
                <a:gridCol w="662015">
                  <a:extLst>
                    <a:ext uri="{9D8B030D-6E8A-4147-A177-3AD203B41FA5}">
                      <a16:colId xmlns:a16="http://schemas.microsoft.com/office/drawing/2014/main" val="3456161879"/>
                    </a:ext>
                  </a:extLst>
                </a:gridCol>
              </a:tblGrid>
              <a:tr h="295507">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居宅</a:t>
                      </a: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地域密着型</a:t>
                      </a: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施設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3016651637"/>
                  </a:ext>
                </a:extLst>
              </a:tr>
              <a:tr h="295507">
                <a:tc vMerge="1">
                  <a:txBody>
                    <a:bodyPr/>
                    <a:lstStyle/>
                    <a:p>
                      <a:endParaRPr kumimoji="1" lang="ja-JP" altLang="en-US"/>
                    </a:p>
                  </a:txBody>
                  <a:tcPr/>
                </a:tc>
                <a:tc>
                  <a:txBody>
                    <a:bodyPr/>
                    <a:lstStyle/>
                    <a:p>
                      <a:pPr algn="ctr" fontAlgn="ctr"/>
                      <a:r>
                        <a:rPr lang="ja-JP" altLang="en-US" sz="1400" b="1" u="none" strike="noStrike" dirty="0">
                          <a:effectLst/>
                        </a:rPr>
                        <a:t>人数</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人数</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人数</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126113459"/>
                  </a:ext>
                </a:extLst>
              </a:tr>
              <a:tr h="325058">
                <a:tc>
                  <a:txBody>
                    <a:bodyPr/>
                    <a:lstStyle/>
                    <a:p>
                      <a:pPr algn="l" fontAlgn="ctr"/>
                      <a:r>
                        <a:rPr lang="ja-JP" altLang="en-US" sz="1400" u="none" strike="noStrike" dirty="0">
                          <a:effectLst/>
                        </a:rPr>
                        <a:t> 全国</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r" fontAlgn="ctr"/>
                      <a:r>
                        <a:rPr lang="en-US" altLang="ja-JP" sz="1400" u="none" strike="noStrike" dirty="0">
                          <a:effectLst/>
                        </a:rPr>
                        <a:t>47,104,512 </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68.2%</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10,457,616 </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15.1%</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11,476,117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16.6%</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extLst>
                  <a:ext uri="{0D108BD9-81ED-4DB2-BD59-A6C34878D82A}">
                    <a16:rowId xmlns:a16="http://schemas.microsoft.com/office/drawing/2014/main" val="4203747651"/>
                  </a:ext>
                </a:extLst>
              </a:tr>
              <a:tr h="325058">
                <a:tc>
                  <a:txBody>
                    <a:bodyPr/>
                    <a:lstStyle/>
                    <a:p>
                      <a:pPr algn="l" fontAlgn="ctr"/>
                      <a:r>
                        <a:rPr lang="ja-JP" altLang="en-US" sz="1400" u="none" strike="noStrike" dirty="0">
                          <a:effectLst/>
                        </a:rPr>
                        <a:t> 大阪府</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r" fontAlgn="ctr"/>
                      <a:r>
                        <a:rPr lang="en-US" altLang="ja-JP" sz="1400" u="none" strike="noStrike">
                          <a:effectLst/>
                        </a:rPr>
                        <a:t>3,868,349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74.6%</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688,928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13.3%</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625,876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12.1%</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extLst>
                  <a:ext uri="{0D108BD9-81ED-4DB2-BD59-A6C34878D82A}">
                    <a16:rowId xmlns:a16="http://schemas.microsoft.com/office/drawing/2014/main" val="2122879072"/>
                  </a:ext>
                </a:extLst>
              </a:tr>
            </a:tbl>
          </a:graphicData>
        </a:graphic>
      </p:graphicFrame>
      <p:sp>
        <p:nvSpPr>
          <p:cNvPr id="8" name="スライド番号プレースホルダー 7">
            <a:extLst>
              <a:ext uri="{FF2B5EF4-FFF2-40B4-BE49-F238E27FC236}">
                <a16:creationId xmlns:a16="http://schemas.microsoft.com/office/drawing/2014/main" id="{48294549-04E6-432E-8169-E10302DBE40E}"/>
              </a:ext>
            </a:extLst>
          </p:cNvPr>
          <p:cNvSpPr>
            <a:spLocks noGrp="1"/>
          </p:cNvSpPr>
          <p:nvPr>
            <p:ph type="sldNum" sz="quarter" idx="12"/>
          </p:nvPr>
        </p:nvSpPr>
        <p:spPr/>
        <p:txBody>
          <a:bodyPr/>
          <a:lstStyle/>
          <a:p>
            <a:fld id="{203C5105-9CA0-4082-B5CD-E63235338F36}" type="slidenum">
              <a:rPr kumimoji="1" lang="ja-JP" altLang="en-US" smtClean="0"/>
              <a:t>5</a:t>
            </a:fld>
            <a:endParaRPr kumimoji="1" lang="ja-JP" altLang="en-US"/>
          </a:p>
        </p:txBody>
      </p:sp>
      <p:sp>
        <p:nvSpPr>
          <p:cNvPr id="19" name="テキスト ボックス 18">
            <a:extLst>
              <a:ext uri="{FF2B5EF4-FFF2-40B4-BE49-F238E27FC236}">
                <a16:creationId xmlns:a16="http://schemas.microsoft.com/office/drawing/2014/main" id="{6132C9A1-9E65-43DA-9657-08C804A867A3}"/>
              </a:ext>
            </a:extLst>
          </p:cNvPr>
          <p:cNvSpPr txBox="1"/>
          <p:nvPr/>
        </p:nvSpPr>
        <p:spPr>
          <a:xfrm>
            <a:off x="103030" y="1707709"/>
            <a:ext cx="3928056" cy="307777"/>
          </a:xfrm>
          <a:prstGeom prst="rect">
            <a:avLst/>
          </a:prstGeom>
          <a:noFill/>
        </p:spPr>
        <p:txBody>
          <a:bodyPr wrap="square" rtlCol="0">
            <a:spAutoFit/>
          </a:bodyPr>
          <a:lstStyle/>
          <a:p>
            <a:r>
              <a:rPr kumimoji="1" lang="ja-JP" altLang="en-US" sz="1400" b="1" dirty="0">
                <a:latin typeface="游ゴシック 本文"/>
              </a:rPr>
              <a:t>■介護サービス利用の状況（利用人数）</a:t>
            </a:r>
            <a:endParaRPr kumimoji="1" lang="en-US" altLang="ja-JP" sz="1400" b="1" dirty="0">
              <a:latin typeface="游ゴシック 本文"/>
            </a:endParaRPr>
          </a:p>
        </p:txBody>
      </p:sp>
      <p:graphicFrame>
        <p:nvGraphicFramePr>
          <p:cNvPr id="20" name="表 19">
            <a:extLst>
              <a:ext uri="{FF2B5EF4-FFF2-40B4-BE49-F238E27FC236}">
                <a16:creationId xmlns:a16="http://schemas.microsoft.com/office/drawing/2014/main" id="{FDA8A3EF-86BB-4D6A-89BA-17A88529170D}"/>
              </a:ext>
            </a:extLst>
          </p:cNvPr>
          <p:cNvGraphicFramePr>
            <a:graphicFrameLocks noGrp="1"/>
          </p:cNvGraphicFramePr>
          <p:nvPr>
            <p:extLst>
              <p:ext uri="{D42A27DB-BD31-4B8C-83A1-F6EECF244321}">
                <p14:modId xmlns:p14="http://schemas.microsoft.com/office/powerpoint/2010/main" val="3824768295"/>
              </p:ext>
            </p:extLst>
          </p:nvPr>
        </p:nvGraphicFramePr>
        <p:xfrm>
          <a:off x="198708" y="3917289"/>
          <a:ext cx="6233838" cy="1265952"/>
        </p:xfrm>
        <a:graphic>
          <a:graphicData uri="http://schemas.openxmlformats.org/drawingml/2006/table">
            <a:tbl>
              <a:tblPr firstRow="1" firstCol="1">
                <a:tableStyleId>{22838BEF-8BB2-4498-84A7-C5851F593DF1}</a:tableStyleId>
              </a:tblPr>
              <a:tblGrid>
                <a:gridCol w="770990">
                  <a:extLst>
                    <a:ext uri="{9D8B030D-6E8A-4147-A177-3AD203B41FA5}">
                      <a16:colId xmlns:a16="http://schemas.microsoft.com/office/drawing/2014/main" val="2072447182"/>
                    </a:ext>
                  </a:extLst>
                </a:gridCol>
                <a:gridCol w="1238820">
                  <a:extLst>
                    <a:ext uri="{9D8B030D-6E8A-4147-A177-3AD203B41FA5}">
                      <a16:colId xmlns:a16="http://schemas.microsoft.com/office/drawing/2014/main" val="3139682470"/>
                    </a:ext>
                  </a:extLst>
                </a:gridCol>
                <a:gridCol w="627305">
                  <a:extLst>
                    <a:ext uri="{9D8B030D-6E8A-4147-A177-3AD203B41FA5}">
                      <a16:colId xmlns:a16="http://schemas.microsoft.com/office/drawing/2014/main" val="3555966298"/>
                    </a:ext>
                  </a:extLst>
                </a:gridCol>
                <a:gridCol w="1192950">
                  <a:extLst>
                    <a:ext uri="{9D8B030D-6E8A-4147-A177-3AD203B41FA5}">
                      <a16:colId xmlns:a16="http://schemas.microsoft.com/office/drawing/2014/main" val="736642386"/>
                    </a:ext>
                  </a:extLst>
                </a:gridCol>
                <a:gridCol w="614829">
                  <a:extLst>
                    <a:ext uri="{9D8B030D-6E8A-4147-A177-3AD203B41FA5}">
                      <a16:colId xmlns:a16="http://schemas.microsoft.com/office/drawing/2014/main" val="861065863"/>
                    </a:ext>
                  </a:extLst>
                </a:gridCol>
                <a:gridCol w="1206238">
                  <a:extLst>
                    <a:ext uri="{9D8B030D-6E8A-4147-A177-3AD203B41FA5}">
                      <a16:colId xmlns:a16="http://schemas.microsoft.com/office/drawing/2014/main" val="508058448"/>
                    </a:ext>
                  </a:extLst>
                </a:gridCol>
                <a:gridCol w="582706">
                  <a:extLst>
                    <a:ext uri="{9D8B030D-6E8A-4147-A177-3AD203B41FA5}">
                      <a16:colId xmlns:a16="http://schemas.microsoft.com/office/drawing/2014/main" val="3703190096"/>
                    </a:ext>
                  </a:extLst>
                </a:gridCol>
              </a:tblGrid>
              <a:tr h="301417">
                <a:tc rowSpan="2">
                  <a:txBody>
                    <a:bodyPr/>
                    <a:lstStyle/>
                    <a:p>
                      <a:pPr algn="ctr"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居宅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地域密着型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gridSpan="2">
                  <a:txBody>
                    <a:bodyPr/>
                    <a:lstStyle/>
                    <a:p>
                      <a:pPr algn="ctr" fontAlgn="ctr"/>
                      <a:r>
                        <a:rPr lang="ja-JP" altLang="en-US" sz="1400" u="none" strike="noStrike" dirty="0">
                          <a:effectLst/>
                        </a:rPr>
                        <a:t>施設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hMerge="1">
                  <a:txBody>
                    <a:bodyPr/>
                    <a:lstStyle/>
                    <a:p>
                      <a:pPr algn="l" fontAlgn="ctr"/>
                      <a:r>
                        <a:rPr lang="ja-JP" altLang="en-US" sz="1400" u="none" strike="noStrike" dirty="0">
                          <a:effectLst/>
                        </a:rPr>
                        <a:t>　</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4091009204"/>
                  </a:ext>
                </a:extLst>
              </a:tr>
              <a:tr h="301417">
                <a:tc vMerge="1">
                  <a:txBody>
                    <a:bodyPr/>
                    <a:lstStyle/>
                    <a:p>
                      <a:endParaRPr kumimoji="1" lang="ja-JP" altLang="en-US"/>
                    </a:p>
                  </a:txBody>
                  <a:tcPr/>
                </a:tc>
                <a:tc>
                  <a:txBody>
                    <a:bodyPr/>
                    <a:lstStyle/>
                    <a:p>
                      <a:pPr algn="ctr" fontAlgn="ctr"/>
                      <a:r>
                        <a:rPr lang="ja-JP" altLang="en-US" sz="1400" b="1" u="none" strike="noStrike" dirty="0">
                          <a:effectLst/>
                        </a:rPr>
                        <a:t>総費用</a:t>
                      </a:r>
                      <a:r>
                        <a:rPr lang="ja-JP" altLang="en-US" sz="1000" b="1" u="none" strike="noStrike" dirty="0">
                          <a:effectLst/>
                        </a:rPr>
                        <a:t>（千円）</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総費用</a:t>
                      </a:r>
                      <a:r>
                        <a:rPr lang="ja-JP" altLang="en-US" sz="1000" b="1" u="none" strike="noStrike" dirty="0">
                          <a:effectLst/>
                        </a:rPr>
                        <a:t>（千円）</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総費用</a:t>
                      </a:r>
                      <a:r>
                        <a:rPr lang="ja-JP" altLang="en-US" sz="1000" b="1" u="none" strike="noStrike" dirty="0">
                          <a:effectLst/>
                        </a:rPr>
                        <a:t>（千円）</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1400" b="1" u="none" strike="noStrike" dirty="0">
                          <a:effectLst/>
                        </a:rPr>
                        <a:t>割合</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extLst>
                  <a:ext uri="{0D108BD9-81ED-4DB2-BD59-A6C34878D82A}">
                    <a16:rowId xmlns:a16="http://schemas.microsoft.com/office/drawing/2014/main" val="3532903781"/>
                  </a:ext>
                </a:extLst>
              </a:tr>
              <a:tr h="331559">
                <a:tc>
                  <a:txBody>
                    <a:bodyPr/>
                    <a:lstStyle/>
                    <a:p>
                      <a:pPr algn="l" fontAlgn="ctr"/>
                      <a:r>
                        <a:rPr lang="ja-JP" altLang="en-US" sz="1400" u="none" strike="noStrike" dirty="0">
                          <a:effectLst/>
                        </a:rPr>
                        <a:t> 全国</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r" fontAlgn="ctr"/>
                      <a:r>
                        <a:rPr lang="en-US" altLang="ja-JP" sz="1400" u="none" strike="noStrike" dirty="0">
                          <a:effectLst/>
                        </a:rPr>
                        <a:t>5,336,657,619 </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49.8%</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1,848,204,225 </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smtClean="0">
                          <a:effectLst/>
                        </a:rPr>
                        <a:t>17.2%</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3,539,844,842 </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33.0%</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extLst>
                  <a:ext uri="{0D108BD9-81ED-4DB2-BD59-A6C34878D82A}">
                    <a16:rowId xmlns:a16="http://schemas.microsoft.com/office/drawing/2014/main" val="3502542275"/>
                  </a:ext>
                </a:extLst>
              </a:tr>
              <a:tr h="331559">
                <a:tc>
                  <a:txBody>
                    <a:bodyPr/>
                    <a:lstStyle/>
                    <a:p>
                      <a:pPr algn="l" fontAlgn="ctr"/>
                      <a:r>
                        <a:rPr lang="ja-JP" altLang="en-US" sz="1400" u="none" strike="noStrike" dirty="0">
                          <a:effectLst/>
                        </a:rPr>
                        <a:t> 大阪府</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r" fontAlgn="ctr"/>
                      <a:r>
                        <a:rPr lang="en-US" altLang="ja-JP" sz="1400" u="none" strike="noStrike">
                          <a:effectLst/>
                        </a:rPr>
                        <a:t>485,603,925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61.3%</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108,064,638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smtClean="0">
                          <a:effectLst/>
                        </a:rPr>
                        <a:t>13.6%</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a:effectLst/>
                        </a:rPr>
                        <a:t>199,049,365 </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tc>
                  <a:txBody>
                    <a:bodyPr/>
                    <a:lstStyle/>
                    <a:p>
                      <a:pPr algn="r" fontAlgn="ctr"/>
                      <a:r>
                        <a:rPr lang="en-US" altLang="ja-JP" sz="1400" u="none" strike="noStrike" dirty="0">
                          <a:effectLst/>
                        </a:rPr>
                        <a:t>25.1%</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114300" marT="0" marB="0" anchor="ctr">
                    <a:noFill/>
                  </a:tcPr>
                </a:tc>
                <a:extLst>
                  <a:ext uri="{0D108BD9-81ED-4DB2-BD59-A6C34878D82A}">
                    <a16:rowId xmlns:a16="http://schemas.microsoft.com/office/drawing/2014/main" val="3004820504"/>
                  </a:ext>
                </a:extLst>
              </a:tr>
            </a:tbl>
          </a:graphicData>
        </a:graphic>
      </p:graphicFrame>
      <p:sp>
        <p:nvSpPr>
          <p:cNvPr id="21" name="テキスト ボックス 20">
            <a:extLst>
              <a:ext uri="{FF2B5EF4-FFF2-40B4-BE49-F238E27FC236}">
                <a16:creationId xmlns:a16="http://schemas.microsoft.com/office/drawing/2014/main" id="{6132C9A1-9E65-43DA-9657-08C804A867A3}"/>
              </a:ext>
            </a:extLst>
          </p:cNvPr>
          <p:cNvSpPr txBox="1"/>
          <p:nvPr/>
        </p:nvSpPr>
        <p:spPr>
          <a:xfrm>
            <a:off x="145881" y="3580633"/>
            <a:ext cx="3928056" cy="307777"/>
          </a:xfrm>
          <a:prstGeom prst="rect">
            <a:avLst/>
          </a:prstGeom>
          <a:noFill/>
        </p:spPr>
        <p:txBody>
          <a:bodyPr wrap="square" rtlCol="0">
            <a:spAutoFit/>
          </a:bodyPr>
          <a:lstStyle/>
          <a:p>
            <a:r>
              <a:rPr kumimoji="1" lang="ja-JP" altLang="en-US" sz="1400" b="1" dirty="0">
                <a:latin typeface="游ゴシック 本文"/>
              </a:rPr>
              <a:t>■介護サービス利用の状況（総費用）</a:t>
            </a:r>
            <a:endParaRPr kumimoji="1" lang="en-US" altLang="ja-JP" sz="1400" b="1" dirty="0">
              <a:latin typeface="游ゴシック 本文"/>
            </a:endParaRPr>
          </a:p>
        </p:txBody>
      </p:sp>
      <p:pic>
        <p:nvPicPr>
          <p:cNvPr id="4" name="図 3"/>
          <p:cNvPicPr>
            <a:picLocks noChangeAspect="1"/>
          </p:cNvPicPr>
          <p:nvPr/>
        </p:nvPicPr>
        <p:blipFill>
          <a:blip r:embed="rId2"/>
          <a:stretch>
            <a:fillRect/>
          </a:stretch>
        </p:blipFill>
        <p:spPr>
          <a:xfrm>
            <a:off x="6299383" y="1770070"/>
            <a:ext cx="3230984" cy="2123677"/>
          </a:xfrm>
          <a:prstGeom prst="rect">
            <a:avLst/>
          </a:prstGeom>
        </p:spPr>
      </p:pic>
      <p:pic>
        <p:nvPicPr>
          <p:cNvPr id="9" name="図 8"/>
          <p:cNvPicPr>
            <a:picLocks noChangeAspect="1"/>
          </p:cNvPicPr>
          <p:nvPr/>
        </p:nvPicPr>
        <p:blipFill>
          <a:blip r:embed="rId3"/>
          <a:stretch>
            <a:fillRect/>
          </a:stretch>
        </p:blipFill>
        <p:spPr>
          <a:xfrm>
            <a:off x="6175014" y="3525272"/>
            <a:ext cx="3355354" cy="1980871"/>
          </a:xfrm>
          <a:prstGeom prst="rect">
            <a:avLst/>
          </a:prstGeom>
        </p:spPr>
      </p:pic>
      <p:sp>
        <p:nvSpPr>
          <p:cNvPr id="27" name="テキスト ボックス 26">
            <a:extLst>
              <a:ext uri="{FF2B5EF4-FFF2-40B4-BE49-F238E27FC236}">
                <a16:creationId xmlns:a16="http://schemas.microsoft.com/office/drawing/2014/main" id="{6132C9A1-9E65-43DA-9657-08C804A867A3}"/>
              </a:ext>
            </a:extLst>
          </p:cNvPr>
          <p:cNvSpPr txBox="1"/>
          <p:nvPr/>
        </p:nvSpPr>
        <p:spPr>
          <a:xfrm>
            <a:off x="6432546" y="1740473"/>
            <a:ext cx="2294587" cy="307777"/>
          </a:xfrm>
          <a:prstGeom prst="rect">
            <a:avLst/>
          </a:prstGeom>
          <a:noFill/>
        </p:spPr>
        <p:txBody>
          <a:bodyPr wrap="square" rtlCol="0">
            <a:spAutoFit/>
          </a:bodyPr>
          <a:lstStyle/>
          <a:p>
            <a:r>
              <a:rPr kumimoji="1" lang="ja-JP" altLang="en-US" sz="1400" dirty="0">
                <a:latin typeface="游ゴシック 本文"/>
              </a:rPr>
              <a:t>利用人数グラフ</a:t>
            </a:r>
            <a:endParaRPr kumimoji="1" lang="en-US" altLang="ja-JP" sz="1400" dirty="0">
              <a:latin typeface="游ゴシック 本文"/>
            </a:endParaRPr>
          </a:p>
        </p:txBody>
      </p:sp>
      <p:sp>
        <p:nvSpPr>
          <p:cNvPr id="28" name="テキスト ボックス 27">
            <a:extLst>
              <a:ext uri="{FF2B5EF4-FFF2-40B4-BE49-F238E27FC236}">
                <a16:creationId xmlns:a16="http://schemas.microsoft.com/office/drawing/2014/main" id="{6132C9A1-9E65-43DA-9657-08C804A867A3}"/>
              </a:ext>
            </a:extLst>
          </p:cNvPr>
          <p:cNvSpPr txBox="1"/>
          <p:nvPr/>
        </p:nvSpPr>
        <p:spPr>
          <a:xfrm>
            <a:off x="5645875" y="5421369"/>
            <a:ext cx="1329912" cy="307777"/>
          </a:xfrm>
          <a:prstGeom prst="rect">
            <a:avLst/>
          </a:prstGeom>
          <a:noFill/>
        </p:spPr>
        <p:txBody>
          <a:bodyPr wrap="square" rtlCol="0">
            <a:spAutoFit/>
          </a:bodyPr>
          <a:lstStyle/>
          <a:p>
            <a:r>
              <a:rPr kumimoji="1" lang="ja-JP" altLang="en-US" sz="1400" dirty="0">
                <a:latin typeface="游ゴシック 本文"/>
              </a:rPr>
              <a:t>総費用グラフ</a:t>
            </a:r>
            <a:endParaRPr kumimoji="1" lang="en-US" altLang="ja-JP" sz="1400" dirty="0">
              <a:latin typeface="游ゴシック 本文"/>
            </a:endParaRPr>
          </a:p>
        </p:txBody>
      </p:sp>
      <p:sp>
        <p:nvSpPr>
          <p:cNvPr id="17" name="正方形/長方形 16"/>
          <p:cNvSpPr/>
          <p:nvPr/>
        </p:nvSpPr>
        <p:spPr>
          <a:xfrm>
            <a:off x="158760" y="5231353"/>
            <a:ext cx="1455945" cy="830997"/>
          </a:xfrm>
          <a:prstGeom prst="rect">
            <a:avLst/>
          </a:prstGeom>
        </p:spPr>
        <p:txBody>
          <a:bodyPr wrap="square">
            <a:spAutoFit/>
          </a:bodyPr>
          <a:lstStyle/>
          <a:p>
            <a:r>
              <a:rPr lang="ja-JP" altLang="en-US" sz="1200" dirty="0"/>
              <a:t>出典：厚生労働省「介護保険事業状況報告」</a:t>
            </a:r>
            <a:r>
              <a:rPr kumimoji="1" lang="ja-JP" altLang="en-US" sz="1200" dirty="0">
                <a:latin typeface="+mn-ea"/>
              </a:rPr>
              <a:t>（年報）（</a:t>
            </a:r>
            <a:r>
              <a:rPr kumimoji="1" lang="en-US" altLang="ja-JP" sz="1200" dirty="0">
                <a:latin typeface="+mn-ea"/>
              </a:rPr>
              <a:t>2020</a:t>
            </a:r>
            <a:r>
              <a:rPr kumimoji="1" lang="ja-JP" altLang="en-US" sz="1200" dirty="0">
                <a:latin typeface="+mn-ea"/>
              </a:rPr>
              <a:t>年）</a:t>
            </a:r>
            <a:endParaRPr kumimoji="1" lang="en-US" altLang="ja-JP" sz="1200" dirty="0">
              <a:latin typeface="+mn-ea"/>
            </a:endParaRPr>
          </a:p>
        </p:txBody>
      </p:sp>
      <p:pic>
        <p:nvPicPr>
          <p:cNvPr id="18" name="図 17"/>
          <p:cNvPicPr>
            <a:picLocks noChangeAspect="1"/>
          </p:cNvPicPr>
          <p:nvPr/>
        </p:nvPicPr>
        <p:blipFill>
          <a:blip r:embed="rId4"/>
          <a:stretch>
            <a:fillRect/>
          </a:stretch>
        </p:blipFill>
        <p:spPr>
          <a:xfrm>
            <a:off x="3784581" y="5000699"/>
            <a:ext cx="3191206" cy="1913019"/>
          </a:xfrm>
          <a:prstGeom prst="rect">
            <a:avLst/>
          </a:prstGeom>
        </p:spPr>
      </p:pic>
      <p:pic>
        <p:nvPicPr>
          <p:cNvPr id="22" name="図 21"/>
          <p:cNvPicPr>
            <a:picLocks noChangeAspect="1"/>
          </p:cNvPicPr>
          <p:nvPr/>
        </p:nvPicPr>
        <p:blipFill>
          <a:blip r:embed="rId5"/>
          <a:stretch>
            <a:fillRect/>
          </a:stretch>
        </p:blipFill>
        <p:spPr>
          <a:xfrm>
            <a:off x="1421439" y="5009379"/>
            <a:ext cx="3173898" cy="1904339"/>
          </a:xfrm>
          <a:prstGeom prst="rect">
            <a:avLst/>
          </a:prstGeom>
        </p:spPr>
      </p:pic>
    </p:spTree>
    <p:extLst>
      <p:ext uri="{BB962C8B-B14F-4D97-AF65-F5344CB8AC3E}">
        <p14:creationId xmlns:p14="http://schemas.microsoft.com/office/powerpoint/2010/main" val="337937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a:xfrm>
            <a:off x="7054850" y="6496051"/>
            <a:ext cx="2057400" cy="365125"/>
          </a:xfrm>
        </p:spPr>
        <p:txBody>
          <a:bodyPr/>
          <a:lstStyle/>
          <a:p>
            <a:fld id="{4CE62AE4-F010-47EE-8F3E-40F74E339448}" type="slidenum">
              <a:rPr kumimoji="1" lang="ja-JP" altLang="en-US" smtClean="0"/>
              <a:t>6</a:t>
            </a:fld>
            <a:endParaRPr kumimoji="1" lang="ja-JP" altLang="en-US" dirty="0"/>
          </a:p>
        </p:txBody>
      </p:sp>
      <p:sp>
        <p:nvSpPr>
          <p:cNvPr id="12" name="テキスト ボックス 11"/>
          <p:cNvSpPr txBox="1"/>
          <p:nvPr/>
        </p:nvSpPr>
        <p:spPr>
          <a:xfrm>
            <a:off x="393135" y="3503076"/>
            <a:ext cx="8524358" cy="425722"/>
          </a:xfrm>
          <a:prstGeom prst="rect">
            <a:avLst/>
          </a:prstGeom>
          <a:noFill/>
        </p:spPr>
        <p:txBody>
          <a:bodyPr wrap="square" lIns="83912" tIns="41956" rIns="83912" bIns="41956" rtlCol="0">
            <a:spAutoFit/>
          </a:bodyPr>
          <a:lstStyle/>
          <a:p>
            <a:pPr defTabSz="839107"/>
            <a:r>
              <a:rPr lang="ja-JP" altLang="en-US" sz="1108" dirty="0">
                <a:solidFill>
                  <a:prstClr val="black"/>
                </a:solidFill>
                <a:latin typeface="Meiryo UI" panose="020B0604030504040204" pitchFamily="50" charset="-128"/>
                <a:ea typeface="Meiryo UI" panose="020B0604030504040204" pitchFamily="50" charset="-128"/>
              </a:rPr>
              <a:t>（参考）「日本における認知症の高齢者人口の将来推計に関する研究」　（平成</a:t>
            </a:r>
            <a:r>
              <a:rPr lang="en-US" altLang="ja-JP" sz="1108" dirty="0">
                <a:solidFill>
                  <a:prstClr val="black"/>
                </a:solidFill>
                <a:latin typeface="Meiryo UI" panose="020B0604030504040204" pitchFamily="50" charset="-128"/>
                <a:ea typeface="Meiryo UI" panose="020B0604030504040204" pitchFamily="50" charset="-128"/>
              </a:rPr>
              <a:t>26</a:t>
            </a:r>
            <a:r>
              <a:rPr lang="ja-JP" altLang="en-US" sz="1108" dirty="0">
                <a:solidFill>
                  <a:prstClr val="black"/>
                </a:solidFill>
                <a:latin typeface="Meiryo UI" panose="020B0604030504040204" pitchFamily="50" charset="-128"/>
                <a:ea typeface="Meiryo UI" panose="020B0604030504040204" pitchFamily="50" charset="-128"/>
              </a:rPr>
              <a:t>年度厚生労働科学研究費補助金特別研究事業</a:t>
            </a:r>
            <a:endParaRPr lang="en-US" altLang="ja-JP" sz="1108" dirty="0">
              <a:solidFill>
                <a:prstClr val="black"/>
              </a:solidFill>
              <a:latin typeface="Meiryo UI" panose="020B0604030504040204" pitchFamily="50" charset="-128"/>
              <a:ea typeface="Meiryo UI" panose="020B0604030504040204" pitchFamily="50" charset="-128"/>
            </a:endParaRPr>
          </a:p>
          <a:p>
            <a:pPr defTabSz="839107"/>
            <a:r>
              <a:rPr lang="ja-JP" altLang="en-US" sz="1108" dirty="0">
                <a:solidFill>
                  <a:prstClr val="black"/>
                </a:solidFill>
                <a:latin typeface="Meiryo UI" panose="020B0604030504040204" pitchFamily="50" charset="-128"/>
                <a:ea typeface="Meiryo UI" panose="020B0604030504040204" pitchFamily="50" charset="-128"/>
              </a:rPr>
              <a:t>　　　　　　九州大学　二宮教授）による速報値</a:t>
            </a:r>
          </a:p>
        </p:txBody>
      </p:sp>
      <p:graphicFrame>
        <p:nvGraphicFramePr>
          <p:cNvPr id="13" name="表 12"/>
          <p:cNvGraphicFramePr>
            <a:graphicFrameLocks noGrp="1"/>
          </p:cNvGraphicFramePr>
          <p:nvPr/>
        </p:nvGraphicFramePr>
        <p:xfrm>
          <a:off x="593799" y="1820412"/>
          <a:ext cx="6928841" cy="1632007"/>
        </p:xfrm>
        <a:graphic>
          <a:graphicData uri="http://schemas.openxmlformats.org/drawingml/2006/table">
            <a:tbl>
              <a:tblPr/>
              <a:tblGrid>
                <a:gridCol w="1546742">
                  <a:extLst>
                    <a:ext uri="{9D8B030D-6E8A-4147-A177-3AD203B41FA5}">
                      <a16:colId xmlns:a16="http://schemas.microsoft.com/office/drawing/2014/main" val="20000"/>
                    </a:ext>
                  </a:extLst>
                </a:gridCol>
                <a:gridCol w="2610562">
                  <a:extLst>
                    <a:ext uri="{9D8B030D-6E8A-4147-A177-3AD203B41FA5}">
                      <a16:colId xmlns:a16="http://schemas.microsoft.com/office/drawing/2014/main" val="20001"/>
                    </a:ext>
                  </a:extLst>
                </a:gridCol>
                <a:gridCol w="2771537">
                  <a:extLst>
                    <a:ext uri="{9D8B030D-6E8A-4147-A177-3AD203B41FA5}">
                      <a16:colId xmlns:a16="http://schemas.microsoft.com/office/drawing/2014/main" val="20002"/>
                    </a:ext>
                  </a:extLst>
                </a:gridCol>
              </a:tblGrid>
              <a:tr h="372493">
                <a:tc gridSpan="3">
                  <a:txBody>
                    <a:bodyPr/>
                    <a:lstStyle/>
                    <a:p>
                      <a:pPr algn="l" fontAlgn="b"/>
                      <a:r>
                        <a:rPr lang="ja-JP" altLang="en-US" sz="1300" b="0" i="0" u="none" strike="noStrike" baseline="0" dirty="0">
                          <a:solidFill>
                            <a:srgbClr val="000000"/>
                          </a:solidFill>
                          <a:effectLst/>
                          <a:latin typeface="Meiryo UI" panose="020B0604030504040204" pitchFamily="50" charset="-128"/>
                          <a:ea typeface="Meiryo UI" panose="020B0604030504040204" pitchFamily="50" charset="-128"/>
                        </a:rPr>
                        <a:t>数学モデルにより算出された２０１２年の性・年齢階級別認知症有病率（％）</a:t>
                      </a:r>
                    </a:p>
                  </a:txBody>
                  <a:tcPr marL="9525" marR="9525" marT="8792"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9919">
                <a:tc>
                  <a:txBody>
                    <a:bodyPr/>
                    <a:lstStyle/>
                    <a:p>
                      <a:pPr algn="ctr" fontAlgn="b"/>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年齢階級</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男性</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女性</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9919">
                <a:tc>
                  <a:txBody>
                    <a:bodyPr/>
                    <a:lstStyle/>
                    <a:p>
                      <a:pPr algn="ctr" fontAlgn="b"/>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６５－６９歳</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1.94%</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1.44%-2.61%</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a:solidFill>
                            <a:srgbClr val="000000"/>
                          </a:solidFill>
                          <a:effectLst/>
                          <a:latin typeface="Meiryo UI" panose="020B0604030504040204" pitchFamily="50" charset="-128"/>
                          <a:ea typeface="Meiryo UI" panose="020B0604030504040204" pitchFamily="50" charset="-128"/>
                        </a:rPr>
                        <a:t>2.42%</a:t>
                      </a:r>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a:solidFill>
                            <a:srgbClr val="000000"/>
                          </a:solidFill>
                          <a:effectLst/>
                          <a:latin typeface="Meiryo UI" panose="020B0604030504040204" pitchFamily="50" charset="-128"/>
                          <a:ea typeface="Meiryo UI" panose="020B0604030504040204" pitchFamily="50" charset="-128"/>
                        </a:rPr>
                        <a:t>1.81%-3.25%</a:t>
                      </a:r>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9919">
                <a:tc>
                  <a:txBody>
                    <a:bodyPr/>
                    <a:lstStyle/>
                    <a:p>
                      <a:pPr algn="ctr" fontAlgn="b"/>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７０－７４歳</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4.30%</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3.31%-5.59%</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5.38%</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4.18%-6.93%</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9919">
                <a:tc>
                  <a:txBody>
                    <a:bodyPr/>
                    <a:lstStyle/>
                    <a:p>
                      <a:pPr algn="ctr" fontAlgn="b"/>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７５－７９歳</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9.55%</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7.53%-12.12%</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11.95%</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9.57%-14.91%</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9919">
                <a:tc>
                  <a:txBody>
                    <a:bodyPr/>
                    <a:lstStyle/>
                    <a:p>
                      <a:pPr algn="ctr" fontAlgn="b"/>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８０－８４歳</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21.21%</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16.86%-26.68%</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26.52%</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21.57%-32.61%</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9919">
                <a:tc>
                  <a:txBody>
                    <a:bodyPr/>
                    <a:lstStyle/>
                    <a:p>
                      <a:pPr algn="ctr" fontAlgn="b"/>
                      <a:r>
                        <a:rPr lang="ja-JP" altLang="en-US" sz="1000" b="0" i="0" u="none" strike="noStrike" baseline="0">
                          <a:solidFill>
                            <a:srgbClr val="000000"/>
                          </a:solidFill>
                          <a:effectLst/>
                          <a:latin typeface="Meiryo UI" panose="020B0604030504040204" pitchFamily="50" charset="-128"/>
                          <a:ea typeface="Meiryo UI" panose="020B0604030504040204" pitchFamily="50" charset="-128"/>
                        </a:rPr>
                        <a:t>８５歳以上</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47.09%</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37.09%-59.77%</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58.88%</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effectLst/>
                          <a:latin typeface="Meiryo UI" panose="020B0604030504040204" pitchFamily="50" charset="-128"/>
                          <a:ea typeface="Meiryo UI" panose="020B0604030504040204" pitchFamily="50" charset="-128"/>
                        </a:rPr>
                        <a:t>47.6%9-72.69%</a:t>
                      </a:r>
                      <a:r>
                        <a:rPr lang="ja-JP" altLang="en-US" sz="1000" b="0" i="0" u="none" strike="noStrike" baseline="0" dirty="0">
                          <a:solidFill>
                            <a:srgbClr val="000000"/>
                          </a:solidFill>
                          <a:effectLst/>
                          <a:latin typeface="Meiryo UI" panose="020B0604030504040204" pitchFamily="50" charset="-128"/>
                          <a:ea typeface="Meiryo UI" panose="020B0604030504040204" pitchFamily="50" charset="-128"/>
                        </a:rPr>
                        <a:t>）</a:t>
                      </a:r>
                    </a:p>
                  </a:txBody>
                  <a:tcPr marL="9525" marR="9525" marT="87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6" name="テキスト ボックス 15"/>
          <p:cNvSpPr txBox="1"/>
          <p:nvPr/>
        </p:nvSpPr>
        <p:spPr>
          <a:xfrm>
            <a:off x="309587" y="887826"/>
            <a:ext cx="8460431" cy="731062"/>
          </a:xfrm>
          <a:prstGeom prst="rect">
            <a:avLst/>
          </a:prstGeom>
          <a:solidFill>
            <a:schemeClr val="bg1"/>
          </a:solidFill>
        </p:spPr>
        <p:txBody>
          <a:bodyPr wrap="square" lIns="83912" tIns="41956" rIns="83912" bIns="41956" rtlCol="0">
            <a:spAutoFit/>
          </a:bodyPr>
          <a:lstStyle/>
          <a:p>
            <a:pPr defTabSz="839107"/>
            <a:r>
              <a:rPr lang="ja-JP" altLang="en-US" sz="1400" dirty="0">
                <a:solidFill>
                  <a:prstClr val="black"/>
                </a:solidFill>
                <a:latin typeface="Meiryo UI" panose="020B0604030504040204" pitchFamily="50" charset="-128"/>
                <a:ea typeface="Meiryo UI" panose="020B0604030504040204" pitchFamily="50" charset="-128"/>
              </a:rPr>
              <a:t>・国研究事業による「数学モデルにより算出された２０１２年の性・年齢階級別認知症有病率」を用いて、大阪府内の認知症有病者の将来推計を行った場合、２０１５年には３２．２万人であった有病者数が、２０３５年には、５４．７万人となると予測され、２０年間で約２３万人増加することが見込まれる。</a:t>
            </a:r>
          </a:p>
        </p:txBody>
      </p:sp>
      <p:graphicFrame>
        <p:nvGraphicFramePr>
          <p:cNvPr id="2" name="表 1"/>
          <p:cNvGraphicFramePr>
            <a:graphicFrameLocks noGrp="1"/>
          </p:cNvGraphicFramePr>
          <p:nvPr/>
        </p:nvGraphicFramePr>
        <p:xfrm>
          <a:off x="519213" y="4356719"/>
          <a:ext cx="4357605" cy="1091858"/>
        </p:xfrm>
        <a:graphic>
          <a:graphicData uri="http://schemas.openxmlformats.org/drawingml/2006/table">
            <a:tbl>
              <a:tblPr firstRow="1" firstCol="1" bandRow="1">
                <a:tableStyleId>{5940675A-B579-460E-94D1-54222C63F5DA}</a:tableStyleId>
              </a:tblPr>
              <a:tblGrid>
                <a:gridCol w="704919">
                  <a:extLst>
                    <a:ext uri="{9D8B030D-6E8A-4147-A177-3AD203B41FA5}">
                      <a16:colId xmlns:a16="http://schemas.microsoft.com/office/drawing/2014/main" val="925321973"/>
                    </a:ext>
                  </a:extLst>
                </a:gridCol>
                <a:gridCol w="608781">
                  <a:extLst>
                    <a:ext uri="{9D8B030D-6E8A-4147-A177-3AD203B41FA5}">
                      <a16:colId xmlns:a16="http://schemas.microsoft.com/office/drawing/2014/main" val="3451963507"/>
                    </a:ext>
                  </a:extLst>
                </a:gridCol>
                <a:gridCol w="608781">
                  <a:extLst>
                    <a:ext uri="{9D8B030D-6E8A-4147-A177-3AD203B41FA5}">
                      <a16:colId xmlns:a16="http://schemas.microsoft.com/office/drawing/2014/main" val="1777536898"/>
                    </a:ext>
                  </a:extLst>
                </a:gridCol>
                <a:gridCol w="608781">
                  <a:extLst>
                    <a:ext uri="{9D8B030D-6E8A-4147-A177-3AD203B41FA5}">
                      <a16:colId xmlns:a16="http://schemas.microsoft.com/office/drawing/2014/main" val="1282922965"/>
                    </a:ext>
                  </a:extLst>
                </a:gridCol>
                <a:gridCol w="608781">
                  <a:extLst>
                    <a:ext uri="{9D8B030D-6E8A-4147-A177-3AD203B41FA5}">
                      <a16:colId xmlns:a16="http://schemas.microsoft.com/office/drawing/2014/main" val="1001532058"/>
                    </a:ext>
                  </a:extLst>
                </a:gridCol>
                <a:gridCol w="608781">
                  <a:extLst>
                    <a:ext uri="{9D8B030D-6E8A-4147-A177-3AD203B41FA5}">
                      <a16:colId xmlns:a16="http://schemas.microsoft.com/office/drawing/2014/main" val="1507144883"/>
                    </a:ext>
                  </a:extLst>
                </a:gridCol>
                <a:gridCol w="608781">
                  <a:extLst>
                    <a:ext uri="{9D8B030D-6E8A-4147-A177-3AD203B41FA5}">
                      <a16:colId xmlns:a16="http://schemas.microsoft.com/office/drawing/2014/main" val="4178264360"/>
                    </a:ext>
                  </a:extLst>
                </a:gridCol>
              </a:tblGrid>
              <a:tr h="226612">
                <a:tc>
                  <a:txBody>
                    <a:bodyPr/>
                    <a:lstStyle/>
                    <a:p>
                      <a:pPr algn="ctr">
                        <a:spcAft>
                          <a:spcPts val="0"/>
                        </a:spcAft>
                      </a:pPr>
                      <a:r>
                        <a:rPr lang="en-US" sz="110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2015</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2020</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2025</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2030</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2035</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2040</a:t>
                      </a:r>
                      <a:r>
                        <a:rPr lang="ja-JP" sz="1050" kern="100" dirty="0">
                          <a:effectLst/>
                          <a:latin typeface="Meiryo UI" panose="020B0604030504040204" pitchFamily="50" charset="-128"/>
                          <a:ea typeface="Meiryo UI" panose="020B0604030504040204" pitchFamily="50" charset="-128"/>
                        </a:rPr>
                        <a:t>年</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79556671"/>
                  </a:ext>
                </a:extLst>
              </a:tr>
              <a:tr h="432623">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認知症</a:t>
                      </a:r>
                      <a:endParaRPr lang="en-US" altLang="ja-JP" sz="1050" kern="100" dirty="0">
                        <a:effectLst/>
                        <a:latin typeface="Meiryo UI" panose="020B0604030504040204" pitchFamily="50" charset="-128"/>
                        <a:ea typeface="Meiryo UI" panose="020B0604030504040204" pitchFamily="50" charset="-128"/>
                      </a:endParaRPr>
                    </a:p>
                    <a:p>
                      <a:pPr algn="ctr">
                        <a:spcAft>
                          <a:spcPts val="0"/>
                        </a:spcAft>
                      </a:pPr>
                      <a:r>
                        <a:rPr lang="ja-JP" sz="1050" kern="100" dirty="0">
                          <a:effectLst/>
                          <a:latin typeface="Meiryo UI" panose="020B0604030504040204" pitchFamily="50" charset="-128"/>
                          <a:ea typeface="Meiryo UI" panose="020B0604030504040204" pitchFamily="50" charset="-128"/>
                        </a:rPr>
                        <a:t>有病者数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32.2</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39.9</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46.6</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51.9</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54.7</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53.3</a:t>
                      </a:r>
                    </a:p>
                    <a:p>
                      <a:pPr algn="r">
                        <a:spcAft>
                          <a:spcPts val="0"/>
                        </a:spcAft>
                      </a:pPr>
                      <a:r>
                        <a:rPr lang="ja-JP" sz="1050" kern="100" dirty="0">
                          <a:effectLst/>
                          <a:latin typeface="Meiryo UI" panose="020B0604030504040204" pitchFamily="50" charset="-128"/>
                          <a:ea typeface="Meiryo UI" panose="020B0604030504040204" pitchFamily="50" charset="-128"/>
                        </a:rPr>
                        <a:t>万人</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9928060"/>
                  </a:ext>
                </a:extLst>
              </a:tr>
              <a:tr h="432623">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認知症</a:t>
                      </a:r>
                      <a:endParaRPr lang="en-US" altLang="ja-JP" sz="1050" kern="100" dirty="0">
                        <a:effectLst/>
                        <a:latin typeface="Meiryo UI" panose="020B0604030504040204" pitchFamily="50" charset="-128"/>
                        <a:ea typeface="Meiryo UI" panose="020B0604030504040204" pitchFamily="50" charset="-128"/>
                      </a:endParaRPr>
                    </a:p>
                    <a:p>
                      <a:pPr algn="ctr">
                        <a:spcAft>
                          <a:spcPts val="0"/>
                        </a:spcAft>
                      </a:pPr>
                      <a:r>
                        <a:rPr lang="ja-JP" sz="1050" kern="100" dirty="0">
                          <a:effectLst/>
                          <a:latin typeface="Meiryo UI" panose="020B0604030504040204" pitchFamily="50" charset="-128"/>
                          <a:ea typeface="Meiryo UI" panose="020B0604030504040204" pitchFamily="50" charset="-128"/>
                        </a:rPr>
                        <a:t>有病率</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a:effectLst/>
                          <a:latin typeface="Meiryo UI" panose="020B0604030504040204" pitchFamily="50" charset="-128"/>
                          <a:ea typeface="Meiryo UI" panose="020B0604030504040204" pitchFamily="50" charset="-128"/>
                        </a:rPr>
                        <a:t>13.9</a:t>
                      </a:r>
                      <a:r>
                        <a:rPr lang="ja-JP" sz="1050" kern="100">
                          <a:effectLst/>
                          <a:latin typeface="Meiryo UI" panose="020B0604030504040204" pitchFamily="50" charset="-128"/>
                          <a:ea typeface="Meiryo UI" panose="020B0604030504040204" pitchFamily="50" charset="-128"/>
                        </a:rPr>
                        <a:t>％</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a:effectLst/>
                          <a:latin typeface="Meiryo UI" panose="020B0604030504040204" pitchFamily="50" charset="-128"/>
                          <a:ea typeface="Meiryo UI" panose="020B0604030504040204" pitchFamily="50" charset="-128"/>
                        </a:rPr>
                        <a:t>16.3</a:t>
                      </a:r>
                      <a:r>
                        <a:rPr lang="ja-JP" sz="1050" kern="100">
                          <a:effectLst/>
                          <a:latin typeface="Meiryo UI" panose="020B0604030504040204" pitchFamily="50" charset="-128"/>
                          <a:ea typeface="Meiryo UI" panose="020B0604030504040204" pitchFamily="50" charset="-128"/>
                        </a:rPr>
                        <a:t>％</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19.2</a:t>
                      </a:r>
                      <a:r>
                        <a:rPr lang="ja-JP" sz="105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a:effectLst/>
                          <a:latin typeface="Meiryo UI" panose="020B0604030504040204" pitchFamily="50" charset="-128"/>
                          <a:ea typeface="Meiryo UI" panose="020B0604030504040204" pitchFamily="50" charset="-128"/>
                        </a:rPr>
                        <a:t>21.3</a:t>
                      </a:r>
                      <a:r>
                        <a:rPr lang="ja-JP" sz="1050" kern="100">
                          <a:effectLst/>
                          <a:latin typeface="Meiryo UI" panose="020B0604030504040204" pitchFamily="50" charset="-128"/>
                          <a:ea typeface="Meiryo UI" panose="020B0604030504040204" pitchFamily="50" charset="-128"/>
                        </a:rPr>
                        <a:t>％</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21.7</a:t>
                      </a:r>
                      <a:r>
                        <a:rPr lang="ja-JP" sz="105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r">
                        <a:spcAft>
                          <a:spcPts val="0"/>
                        </a:spcAft>
                      </a:pPr>
                      <a:r>
                        <a:rPr lang="en-US" sz="1050" kern="100" dirty="0">
                          <a:effectLst/>
                          <a:latin typeface="Meiryo UI" panose="020B0604030504040204" pitchFamily="50" charset="-128"/>
                          <a:ea typeface="Meiryo UI" panose="020B0604030504040204" pitchFamily="50" charset="-128"/>
                        </a:rPr>
                        <a:t>20.1</a:t>
                      </a:r>
                      <a:r>
                        <a:rPr lang="ja-JP" sz="105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4560499"/>
                  </a:ext>
                </a:extLst>
              </a:tr>
            </a:tbl>
          </a:graphicData>
        </a:graphic>
      </p:graphicFrame>
      <p:sp>
        <p:nvSpPr>
          <p:cNvPr id="3" name="Rectangle 2"/>
          <p:cNvSpPr>
            <a:spLocks noChangeArrowheads="1"/>
          </p:cNvSpPr>
          <p:nvPr/>
        </p:nvSpPr>
        <p:spPr bwMode="auto">
          <a:xfrm>
            <a:off x="311068" y="4029615"/>
            <a:ext cx="359640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【認知症高齢者の将来推計（表、大阪府）】</a:t>
            </a:r>
            <a:endParaRPr kumimoji="0" lang="ja-JP" altLang="ja-JP" sz="8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 name="正方形/長方形 10"/>
          <p:cNvSpPr>
            <a:spLocks noChangeArrowheads="1"/>
          </p:cNvSpPr>
          <p:nvPr/>
        </p:nvSpPr>
        <p:spPr bwMode="auto">
          <a:xfrm>
            <a:off x="519212" y="5546556"/>
            <a:ext cx="4317147"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　上記速報値に国立社会保障人口問題研究所「日本の地域別将来推計人口（平成</a:t>
            </a:r>
            <a:r>
              <a:rPr kumimoji="0" lang="en-US" altLang="ja-JP" sz="900" b="0" i="0" u="none" strike="noStrike" cap="none" normalizeH="0" baseline="0" dirty="0" smtClean="0">
                <a:ln>
                  <a:noFill/>
                </a:ln>
                <a:solidFill>
                  <a:schemeClr val="tx1"/>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30</a:t>
            </a:r>
            <a:r>
              <a:rPr kumimoji="0" lang="ja-JP" altLang="en-US" sz="900" b="0" i="0" u="none" strike="noStrike" cap="none" normalizeH="0" baseline="0" dirty="0" smtClean="0">
                <a:ln>
                  <a:noFill/>
                </a:ln>
                <a:solidFill>
                  <a:schemeClr val="tx1"/>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年</a:t>
            </a:r>
            <a:r>
              <a:rPr kumimoji="0" lang="en-US" altLang="ja-JP" sz="900" b="0" i="0" u="none" strike="noStrike" cap="none" normalizeH="0" baseline="0" dirty="0">
                <a:ln>
                  <a:noFill/>
                </a:ln>
                <a:solidFill>
                  <a:schemeClr val="tx1"/>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3</a:t>
            </a:r>
            <a:r>
              <a:rPr kumimoji="0" lang="ja-JP" altLang="en-US" sz="900" b="0" i="0" u="none" strike="noStrike" cap="none" normalizeH="0" baseline="0" dirty="0">
                <a:ln>
                  <a:noFill/>
                </a:ln>
                <a:solidFill>
                  <a:schemeClr val="tx1"/>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月推計）」による大阪府の男女別・年齢階級別人口の将来推計をかけて算出</a:t>
            </a:r>
            <a:endParaRPr kumimoji="0" lang="ja-JP" altLang="en-US" sz="900" b="0" i="0" u="none" strike="noStrike" cap="none" normalizeH="0" baseline="0" dirty="0">
              <a:ln>
                <a:noFill/>
              </a:ln>
              <a:solidFill>
                <a:schemeClr val="tx1"/>
              </a:solidFill>
              <a:effectLst/>
              <a:latin typeface="Arial" panose="020B0604020202020204" pitchFamily="34" charset="0"/>
            </a:endParaRPr>
          </a:p>
        </p:txBody>
      </p:sp>
      <p:sp>
        <p:nvSpPr>
          <p:cNvPr id="19" name="Rectangle 4"/>
          <p:cNvSpPr>
            <a:spLocks noChangeArrowheads="1"/>
          </p:cNvSpPr>
          <p:nvPr/>
        </p:nvSpPr>
        <p:spPr bwMode="auto">
          <a:xfrm>
            <a:off x="-31750" y="5650101"/>
            <a:ext cx="72639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cxnSp>
        <p:nvCxnSpPr>
          <p:cNvPr id="14" name="直線コネクタ 13"/>
          <p:cNvCxnSpPr/>
          <p:nvPr/>
        </p:nvCxnSpPr>
        <p:spPr>
          <a:xfrm>
            <a:off x="128789" y="643944"/>
            <a:ext cx="8822028" cy="0"/>
          </a:xfrm>
          <a:prstGeom prst="line">
            <a:avLst/>
          </a:prstGeom>
          <a:ln w="22225" cmpd="thickThin"/>
        </p:spPr>
        <p:style>
          <a:lnRef idx="1">
            <a:schemeClr val="accent5"/>
          </a:lnRef>
          <a:fillRef idx="0">
            <a:schemeClr val="accent5"/>
          </a:fillRef>
          <a:effectRef idx="0">
            <a:schemeClr val="accent5"/>
          </a:effectRef>
          <a:fontRef idx="minor">
            <a:schemeClr val="tx1"/>
          </a:fontRef>
        </p:style>
      </p:cxnSp>
      <p:sp>
        <p:nvSpPr>
          <p:cNvPr id="15" name="テキスト ボックス 14"/>
          <p:cNvSpPr txBox="1"/>
          <p:nvPr/>
        </p:nvSpPr>
        <p:spPr>
          <a:xfrm>
            <a:off x="128789" y="235975"/>
            <a:ext cx="4559752"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認知症高齢者の将来推計</a:t>
            </a:r>
          </a:p>
        </p:txBody>
      </p:sp>
      <p:grpSp>
        <p:nvGrpSpPr>
          <p:cNvPr id="8" name="グループ化 7"/>
          <p:cNvGrpSpPr/>
          <p:nvPr/>
        </p:nvGrpSpPr>
        <p:grpSpPr>
          <a:xfrm>
            <a:off x="4836359" y="4089560"/>
            <a:ext cx="4017207" cy="2372688"/>
            <a:chOff x="4836359" y="4089560"/>
            <a:chExt cx="4017207" cy="2372688"/>
          </a:xfrm>
        </p:grpSpPr>
        <p:sp>
          <p:nvSpPr>
            <p:cNvPr id="21" name="Rectangle 2"/>
            <p:cNvSpPr>
              <a:spLocks noChangeArrowheads="1"/>
            </p:cNvSpPr>
            <p:nvPr/>
          </p:nvSpPr>
          <p:spPr bwMode="auto">
            <a:xfrm>
              <a:off x="4836359" y="4089560"/>
              <a:ext cx="359640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cs typeface="Times New Roman" panose="02020603050405020304" pitchFamily="18" charset="0"/>
                </a:rPr>
                <a:t>認知症高齢者の将来推計</a:t>
              </a:r>
              <a:r>
                <a:rPr lang="ja-JP" altLang="ja-JP" sz="1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グラフ</a:t>
              </a:r>
              <a:r>
                <a:rPr lang="ja-JP" altLang="ja-JP" sz="1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100" dirty="0">
                  <a:latin typeface="Meiryo UI" panose="020B0604030504040204" pitchFamily="50" charset="-128"/>
                  <a:ea typeface="Meiryo UI" panose="020B0604030504040204" pitchFamily="50" charset="-128"/>
                  <a:cs typeface="Times New Roman" panose="02020603050405020304" pitchFamily="18" charset="0"/>
                </a:rPr>
                <a:t>大阪府） </a:t>
              </a:r>
              <a:r>
                <a:rPr lang="ja-JP" altLang="ja-JP" sz="1100" dirty="0" smtClean="0">
                  <a:latin typeface="Meiryo UI" panose="020B0604030504040204" pitchFamily="50" charset="-128"/>
                  <a:ea typeface="Meiryo UI" panose="020B0604030504040204" pitchFamily="50" charset="-128"/>
                </a:rPr>
                <a:t>】</a:t>
              </a:r>
              <a:endParaRPr kumimoji="0" lang="ja-JP" altLang="ja-JP" sz="11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4969710" y="4291225"/>
              <a:ext cx="3883856" cy="2171023"/>
              <a:chOff x="4969710" y="4291225"/>
              <a:chExt cx="3883856" cy="2171023"/>
            </a:xfrm>
          </p:grpSpPr>
          <p:pic>
            <p:nvPicPr>
              <p:cNvPr id="17" name="図 16"/>
              <p:cNvPicPr>
                <a:picLocks noChangeAspect="1"/>
              </p:cNvPicPr>
              <p:nvPr/>
            </p:nvPicPr>
            <p:blipFill>
              <a:blip r:embed="rId2"/>
              <a:stretch>
                <a:fillRect/>
              </a:stretch>
            </p:blipFill>
            <p:spPr>
              <a:xfrm>
                <a:off x="4969710" y="4327072"/>
                <a:ext cx="3883856" cy="2135176"/>
              </a:xfrm>
              <a:prstGeom prst="rect">
                <a:avLst/>
              </a:prstGeom>
            </p:spPr>
          </p:pic>
          <p:sp>
            <p:nvSpPr>
              <p:cNvPr id="6" name="テキスト ボックス 5"/>
              <p:cNvSpPr txBox="1"/>
              <p:nvPr/>
            </p:nvSpPr>
            <p:spPr>
              <a:xfrm>
                <a:off x="5191960" y="4291225"/>
                <a:ext cx="550545" cy="200055"/>
              </a:xfrm>
              <a:prstGeom prst="rect">
                <a:avLst/>
              </a:prstGeom>
              <a:noFill/>
            </p:spPr>
            <p:txBody>
              <a:bodyPr wrap="square" rtlCol="0">
                <a:spAutoFit/>
              </a:bodyPr>
              <a:lstStyle/>
              <a:p>
                <a:r>
                  <a:rPr kumimoji="1" lang="ja-JP" altLang="en-US" sz="700" dirty="0"/>
                  <a:t>（万人）</a:t>
                </a:r>
              </a:p>
            </p:txBody>
          </p:sp>
        </p:grpSp>
      </p:grpSp>
    </p:spTree>
    <p:extLst>
      <p:ext uri="{BB962C8B-B14F-4D97-AF65-F5344CB8AC3E}">
        <p14:creationId xmlns:p14="http://schemas.microsoft.com/office/powerpoint/2010/main" val="421353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294" y="424320"/>
            <a:ext cx="8748806" cy="6192379"/>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○自身や家族の健康状態に不安を抱えている方が多い。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○「住んでいる地域での暮らしの安心」との相関では、「話し相手がいないこと」や「通知やお知らせ、情報がわからないこと」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に悩みを抱えている方は、地域で安心して暮らすことができないと回答した割合が高い。</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57772"/>
            <a:ext cx="2057400" cy="365125"/>
          </a:xfrm>
        </p:spPr>
        <p:txBody>
          <a:bodyPr/>
          <a:lstStyle/>
          <a:p>
            <a:fld id="{4CE62AE4-F010-47EE-8F3E-40F74E339448}" type="slidenum">
              <a:rPr kumimoji="1" lang="ja-JP" altLang="en-US" smtClean="0"/>
              <a:t>7</a:t>
            </a:fld>
            <a:endParaRPr kumimoji="1" lang="ja-JP" altLang="en-US" dirty="0"/>
          </a:p>
        </p:txBody>
      </p:sp>
      <p:sp>
        <p:nvSpPr>
          <p:cNvPr id="7"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
        <p:nvSpPr>
          <p:cNvPr id="6" name="角丸四角形 5"/>
          <p:cNvSpPr/>
          <p:nvPr/>
        </p:nvSpPr>
        <p:spPr>
          <a:xfrm>
            <a:off x="277146" y="771553"/>
            <a:ext cx="2822061" cy="3206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日常生活で抱えている不安や悩み</a:t>
            </a:r>
            <a:endParaRPr kumimoji="1" lang="ja-JP" altLang="en-US" sz="1400" b="1" dirty="0"/>
          </a:p>
        </p:txBody>
      </p:sp>
      <p:pic>
        <p:nvPicPr>
          <p:cNvPr id="19" name="図 18"/>
          <p:cNvPicPr>
            <a:picLocks noChangeAspect="1"/>
          </p:cNvPicPr>
          <p:nvPr/>
        </p:nvPicPr>
        <p:blipFill>
          <a:blip r:embed="rId2"/>
          <a:stretch>
            <a:fillRect/>
          </a:stretch>
        </p:blipFill>
        <p:spPr>
          <a:xfrm>
            <a:off x="590575" y="2527527"/>
            <a:ext cx="8010500" cy="4008890"/>
          </a:xfrm>
          <a:prstGeom prst="rect">
            <a:avLst/>
          </a:prstGeom>
        </p:spPr>
      </p:pic>
      <p:sp>
        <p:nvSpPr>
          <p:cNvPr id="15" name="正方形/長方形 14"/>
          <p:cNvSpPr/>
          <p:nvPr/>
        </p:nvSpPr>
        <p:spPr>
          <a:xfrm>
            <a:off x="6166132" y="5629275"/>
            <a:ext cx="1704975" cy="255252"/>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405635" y="2243436"/>
            <a:ext cx="4331465" cy="2719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日常生活での不安や悩み</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住んでいる地域での暮らしの安心 </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6166132" y="6073020"/>
            <a:ext cx="1704975" cy="271127"/>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4184933" y="3530034"/>
            <a:ext cx="463268" cy="50856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66505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9294" y="424321"/>
            <a:ext cx="8672606" cy="6306679"/>
          </a:xfrm>
          <a:prstGeom prst="roundRect">
            <a:avLst>
              <a:gd name="adj" fmla="val 2932"/>
            </a:avLst>
          </a:prstGeom>
          <a:ln/>
        </p:spPr>
        <p:style>
          <a:lnRef idx="2">
            <a:schemeClr val="accent6"/>
          </a:lnRef>
          <a:fillRef idx="1">
            <a:schemeClr val="lt1"/>
          </a:fillRef>
          <a:effectRef idx="0">
            <a:schemeClr val="accent6"/>
          </a:effectRef>
          <a:fontRef idx="minor">
            <a:schemeClr val="dk1"/>
          </a:fontRef>
        </p:style>
        <p:txBody>
          <a:bodyPr wrap="square" bIns="0" rtlCol="0">
            <a:noAutofit/>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○家族・親類が８割を超え、次いで知人・友人、かかりつけの医師</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歯科を含む</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が多い。特にいないは</a:t>
            </a:r>
            <a:r>
              <a:rPr kumimoji="1" lang="en-US" altLang="ja-JP" sz="1400" dirty="0">
                <a:latin typeface="Meiryo UI" panose="020B0604030504040204" pitchFamily="50" charset="-128"/>
                <a:ea typeface="Meiryo UI" panose="020B0604030504040204" pitchFamily="50" charset="-128"/>
              </a:rPr>
              <a:t>5.4%</a:t>
            </a:r>
            <a:r>
              <a:rPr kumimoji="1" lang="ja-JP" altLang="en-US" sz="1400" dirty="0" err="1">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○「日々の充実感」との相関では、「知人・友人」や「隣近所の人、自治会、町内会の人」を選んだ方は、「日々の充実感</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がある」と回答している割合が高い。「特にいない」と回答した方は、「日々の充実感がない」と回答した割合が高い。</a:t>
            </a:r>
            <a:endParaRPr kumimoji="1" lang="en-US" altLang="ja-JP" sz="14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91350" y="6457772"/>
            <a:ext cx="2057400" cy="365125"/>
          </a:xfrm>
        </p:spPr>
        <p:txBody>
          <a:bodyPr/>
          <a:lstStyle/>
          <a:p>
            <a:fld id="{4CE62AE4-F010-47EE-8F3E-40F74E339448}" type="slidenum">
              <a:rPr kumimoji="1" lang="ja-JP" altLang="en-US" smtClean="0"/>
              <a:t>8</a:t>
            </a:fld>
            <a:endParaRPr kumimoji="1" lang="ja-JP" altLang="en-US" dirty="0"/>
          </a:p>
        </p:txBody>
      </p:sp>
      <p:sp>
        <p:nvSpPr>
          <p:cNvPr id="12" name="角丸四角形 11"/>
          <p:cNvSpPr/>
          <p:nvPr/>
        </p:nvSpPr>
        <p:spPr>
          <a:xfrm>
            <a:off x="283854" y="797633"/>
            <a:ext cx="2964171" cy="30058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困ったことや不安を相談できる相手</a:t>
            </a:r>
            <a:endParaRPr kumimoji="1" lang="ja-JP" altLang="en-US" sz="1400" b="1" dirty="0"/>
          </a:p>
        </p:txBody>
      </p:sp>
      <p:sp>
        <p:nvSpPr>
          <p:cNvPr id="11" name="正方形/長方形 10"/>
          <p:cNvSpPr/>
          <p:nvPr/>
        </p:nvSpPr>
        <p:spPr>
          <a:xfrm>
            <a:off x="238412" y="2122074"/>
            <a:ext cx="4331465" cy="2719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困ったことや不安なことを相談できる相手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日々の充実感</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497679" y="2432329"/>
            <a:ext cx="8092031" cy="4020103"/>
          </a:xfrm>
          <a:prstGeom prst="rect">
            <a:avLst/>
          </a:prstGeom>
        </p:spPr>
      </p:pic>
      <p:sp>
        <p:nvSpPr>
          <p:cNvPr id="14" name="正方形/長方形 13"/>
          <p:cNvSpPr/>
          <p:nvPr/>
        </p:nvSpPr>
        <p:spPr>
          <a:xfrm>
            <a:off x="4531777" y="3694626"/>
            <a:ext cx="564098" cy="448672"/>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p:cNvSpPr/>
          <p:nvPr/>
        </p:nvSpPr>
        <p:spPr>
          <a:xfrm>
            <a:off x="5324476" y="3721592"/>
            <a:ext cx="1181100" cy="158570"/>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4531777" y="4466432"/>
            <a:ext cx="564098" cy="155473"/>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5324476" y="4169381"/>
            <a:ext cx="1181100" cy="158570"/>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6551217" y="4479636"/>
            <a:ext cx="1364057" cy="155473"/>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8" name="角丸四角形 7">
            <a:extLst>
              <a:ext uri="{FF2B5EF4-FFF2-40B4-BE49-F238E27FC236}">
                <a16:creationId xmlns:a16="http://schemas.microsoft.com/office/drawing/2014/main" id="{0EF41F3C-6459-4ECE-A611-5CD29F9A93B5}"/>
              </a:ext>
            </a:extLst>
          </p:cNvPr>
          <p:cNvSpPr/>
          <p:nvPr/>
        </p:nvSpPr>
        <p:spPr>
          <a:xfrm>
            <a:off x="96222" y="235826"/>
            <a:ext cx="73904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令和４年度大阪府高齢者の生活実態と介護サービス等に関する意識調査結果より</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66273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2734</Words>
  <Application>Microsoft Office PowerPoint</Application>
  <PresentationFormat>画面に合わせる (4:3)</PresentationFormat>
  <Paragraphs>576</Paragraphs>
  <Slides>14</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14</vt:i4>
      </vt:variant>
    </vt:vector>
  </HeadingPairs>
  <TitlesOfParts>
    <vt:vector size="27" baseType="lpstr">
      <vt:lpstr>BIZ UDPゴシック</vt:lpstr>
      <vt:lpstr>Meiryo UI</vt:lpstr>
      <vt:lpstr>UD デジタル 教科書体 NK-R</vt:lpstr>
      <vt:lpstr>メイリオ</vt:lpstr>
      <vt:lpstr>游ゴシック</vt:lpstr>
      <vt:lpstr>游ゴシック Light</vt:lpstr>
      <vt:lpstr>游ゴシック 本文</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2023-08-31T01:25:09Z</dcterms:created>
  <dcterms:modified xsi:type="dcterms:W3CDTF">2023-08-31T01:26:06Z</dcterms:modified>
</cp:coreProperties>
</file>