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7"/>
  </p:notesMasterIdLst>
  <p:sldIdLst>
    <p:sldId id="256" r:id="rId2"/>
    <p:sldId id="318" r:id="rId3"/>
    <p:sldId id="328" r:id="rId4"/>
    <p:sldId id="319" r:id="rId5"/>
    <p:sldId id="326" r:id="rId6"/>
    <p:sldId id="310" r:id="rId7"/>
    <p:sldId id="315" r:id="rId8"/>
    <p:sldId id="316" r:id="rId9"/>
    <p:sldId id="317" r:id="rId10"/>
    <p:sldId id="321" r:id="rId11"/>
    <p:sldId id="322" r:id="rId12"/>
    <p:sldId id="323" r:id="rId13"/>
    <p:sldId id="330" r:id="rId14"/>
    <p:sldId id="324" r:id="rId15"/>
    <p:sldId id="327"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72D3A11-4C3D-41B9-97AB-DCC1E7E90905}" type="datetimeFigureOut">
              <a:rPr kumimoji="1" lang="ja-JP" altLang="en-US" smtClean="0"/>
              <a:t>2023/8/15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BA0287B-6F9B-4473-80E5-7F5905658439}" type="slidenum">
              <a:rPr kumimoji="1" lang="ja-JP" altLang="en-US" smtClean="0"/>
              <a:t>‹#›</a:t>
            </a:fld>
            <a:endParaRPr kumimoji="1" lang="ja-JP" altLang="en-US"/>
          </a:p>
        </p:txBody>
      </p:sp>
    </p:spTree>
    <p:extLst>
      <p:ext uri="{BB962C8B-B14F-4D97-AF65-F5344CB8AC3E}">
        <p14:creationId xmlns:p14="http://schemas.microsoft.com/office/powerpoint/2010/main" val="36795242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40838BC-F06B-4D4A-8DB9-032402A2B22A}" type="datetime1">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23627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51365A5-6B8F-42E1-8BEB-ED74320B2E96}" type="datetime1">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6880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F9DF3BF-F321-46CB-97B9-9627B35F442F}" type="datetime1">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921213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CEF9FFC-E649-42CC-9887-CF367890CAE7}" type="datetime1">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66811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28D915A-6D84-4296-A01D-EE4DEDF6D706}" type="datetime1">
              <a:rPr kumimoji="1" lang="ja-JP" altLang="en-US" smtClean="0"/>
              <a:t>2023/8/15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6208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BBBFF6A-7BE2-48C1-9B64-F62CDE6AD685}" type="datetime1">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64689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3C7E2-1821-4BA2-8847-9A4DEC3E2506}" type="datetime1">
              <a:rPr kumimoji="1" lang="ja-JP" altLang="en-US" smtClean="0"/>
              <a:t>2023/8/15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10048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76CC00-0211-467C-AC1F-4C1B94DD2D6B}" type="datetime1">
              <a:rPr kumimoji="1" lang="ja-JP" altLang="en-US" smtClean="0"/>
              <a:t>2023/8/15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196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7801F-8941-4A45-90FE-E5358BE7CE3F}" type="datetime1">
              <a:rPr kumimoji="1" lang="ja-JP" altLang="en-US" smtClean="0"/>
              <a:t>2023/8/15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34366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25A4E9-569A-4084-A913-F32A11D0D756}" type="datetime1">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19636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3A908A-F55B-4738-9CFA-4554E30BCDC9}" type="datetime1">
              <a:rPr kumimoji="1" lang="ja-JP" altLang="en-US" smtClean="0"/>
              <a:t>2023/8/15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200163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3AD52-B5E8-465A-889E-BA541C3C1A02}" type="datetime1">
              <a:rPr kumimoji="1" lang="ja-JP" altLang="en-US" smtClean="0"/>
              <a:t>2023/8/15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2A900-6487-4CD6-86C6-6380F32AA30B}" type="slidenum">
              <a:rPr kumimoji="1" lang="ja-JP" altLang="en-US" smtClean="0"/>
              <a:t>‹#›</a:t>
            </a:fld>
            <a:endParaRPr kumimoji="1" lang="ja-JP" altLang="en-US"/>
          </a:p>
        </p:txBody>
      </p:sp>
    </p:spTree>
    <p:extLst>
      <p:ext uri="{BB962C8B-B14F-4D97-AF65-F5344CB8AC3E}">
        <p14:creationId xmlns:p14="http://schemas.microsoft.com/office/powerpoint/2010/main" val="3375766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07583" y="1885507"/>
            <a:ext cx="6739880" cy="2062103"/>
          </a:xfrm>
          <a:prstGeom prst="rect">
            <a:avLst/>
          </a:prstGeom>
          <a:noFill/>
        </p:spPr>
        <p:txBody>
          <a:bodyPr wrap="square" rtlCol="0">
            <a:spAutoFit/>
          </a:bodyPr>
          <a:lstStyle/>
          <a:p>
            <a:pPr algn="ct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「大阪府高齢者計画</a:t>
            </a:r>
            <a:r>
              <a:rPr kumimoji="1" lang="en-US" altLang="ja-JP" sz="3200" dirty="0" smtClean="0">
                <a:latin typeface="Meiryo UI" panose="020B0604030504040204" pitchFamily="50" charset="-128"/>
                <a:ea typeface="Meiryo UI" panose="020B0604030504040204" pitchFamily="50" charset="-128"/>
              </a:rPr>
              <a:t>2021</a:t>
            </a:r>
            <a:r>
              <a:rPr kumimoji="1" lang="ja-JP" altLang="en-US" sz="3200" dirty="0" smtClean="0">
                <a:latin typeface="Meiryo UI" panose="020B0604030504040204" pitchFamily="50" charset="-128"/>
                <a:ea typeface="Meiryo UI" panose="020B0604030504040204" pitchFamily="50" charset="-128"/>
              </a:rPr>
              <a:t>」の</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令和３、４年度の取組み状況について</a:t>
            </a:r>
            <a:endParaRPr kumimoji="1" lang="en-US" altLang="ja-JP" sz="3200" dirty="0" smtClean="0">
              <a:latin typeface="Meiryo UI" panose="020B0604030504040204" pitchFamily="50" charset="-128"/>
              <a:ea typeface="Meiryo UI" panose="020B0604030504040204" pitchFamily="50" charset="-128"/>
            </a:endParaRPr>
          </a:p>
          <a:p>
            <a:pPr algn="ctr"/>
            <a:r>
              <a:rPr kumimoji="1" lang="ja-JP" altLang="en-US" sz="2800" dirty="0" smtClean="0">
                <a:latin typeface="Meiryo UI" panose="020B0604030504040204" pitchFamily="50" charset="-128"/>
                <a:ea typeface="Meiryo UI" panose="020B0604030504040204" pitchFamily="50" charset="-128"/>
              </a:rPr>
              <a:t>（主な取組み）</a:t>
            </a:r>
            <a:endParaRPr kumimoji="1" lang="ja-JP" altLang="en-US" sz="28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023215" y="314998"/>
            <a:ext cx="1648495" cy="369332"/>
          </a:xfrm>
          <a:prstGeom prst="rect">
            <a:avLst/>
          </a:prstGeom>
          <a:noFill/>
          <a:ln>
            <a:solidFill>
              <a:schemeClr val="tx1"/>
            </a:solidFill>
          </a:ln>
        </p:spPr>
        <p:txBody>
          <a:bodyPr wrap="square" rtlCol="0">
            <a:spAutoFit/>
          </a:bodyPr>
          <a:lstStyle/>
          <a:p>
            <a:pPr algn="ctr"/>
            <a:r>
              <a:rPr kumimoji="1" lang="ja-JP" altLang="en-US" b="1" dirty="0" smtClean="0"/>
              <a:t>資料１</a:t>
            </a:r>
            <a:endParaRPr kumimoji="1" lang="ja-JP" altLang="en-US" b="1" dirty="0"/>
          </a:p>
        </p:txBody>
      </p:sp>
    </p:spTree>
    <p:extLst>
      <p:ext uri="{BB962C8B-B14F-4D97-AF65-F5344CB8AC3E}">
        <p14:creationId xmlns:p14="http://schemas.microsoft.com/office/powerpoint/2010/main" val="3047783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（１）普及啓発・本人発信支援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3963391557"/>
              </p:ext>
            </p:extLst>
          </p:nvPr>
        </p:nvGraphicFramePr>
        <p:xfrm>
          <a:off x="261628" y="1714015"/>
          <a:ext cx="8534400" cy="4363399"/>
        </p:xfrm>
        <a:graphic>
          <a:graphicData uri="http://schemas.openxmlformats.org/drawingml/2006/table">
            <a:tbl>
              <a:tblPr firstRow="1" bandRow="1">
                <a:tableStyleId>{5C22544A-7EE6-4342-B048-85BDC9FD1C3A}</a:tableStyleId>
              </a:tblPr>
              <a:tblGrid>
                <a:gridCol w="1992175">
                  <a:extLst>
                    <a:ext uri="{9D8B030D-6E8A-4147-A177-3AD203B41FA5}">
                      <a16:colId xmlns:a16="http://schemas.microsoft.com/office/drawing/2014/main" val="3893247426"/>
                    </a:ext>
                  </a:extLst>
                </a:gridCol>
                <a:gridCol w="1558343">
                  <a:extLst>
                    <a:ext uri="{9D8B030D-6E8A-4147-A177-3AD203B41FA5}">
                      <a16:colId xmlns:a16="http://schemas.microsoft.com/office/drawing/2014/main" val="4196616743"/>
                    </a:ext>
                  </a:extLst>
                </a:gridCol>
                <a:gridCol w="2202288">
                  <a:extLst>
                    <a:ext uri="{9D8B030D-6E8A-4147-A177-3AD203B41FA5}">
                      <a16:colId xmlns:a16="http://schemas.microsoft.com/office/drawing/2014/main" val="1389043281"/>
                    </a:ext>
                  </a:extLst>
                </a:gridCol>
                <a:gridCol w="2781594">
                  <a:extLst>
                    <a:ext uri="{9D8B030D-6E8A-4147-A177-3AD203B41FA5}">
                      <a16:colId xmlns:a16="http://schemas.microsoft.com/office/drawing/2014/main" val="3282036241"/>
                    </a:ext>
                  </a:extLst>
                </a:gridCol>
              </a:tblGrid>
              <a:tr h="42377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434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認知症サポーターの養成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kern="100" dirty="0">
                          <a:solidFill>
                            <a:schemeClr val="tx1"/>
                          </a:solidFill>
                          <a:latin typeface="Meiryo UI" panose="020B0604030504040204" pitchFamily="50" charset="-128"/>
                          <a:ea typeface="Meiryo UI" panose="020B0604030504040204" pitchFamily="50" charset="-128"/>
                          <a:cs typeface="Times New Roman"/>
                        </a:rPr>
                        <a:t>9</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４万人</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a:t>
                      </a:r>
                      <a:r>
                        <a:rPr lang="zh-TW" altLang="en-US" sz="1400" kern="100" dirty="0">
                          <a:solidFill>
                            <a:schemeClr val="tx1"/>
                          </a:solidFill>
                          <a:latin typeface="Meiryo UI" panose="020B0604030504040204" pitchFamily="50" charset="-128"/>
                          <a:ea typeface="Meiryo UI" panose="020B0604030504040204" pitchFamily="50" charset="-128"/>
                          <a:cs typeface="Times New Roman"/>
                        </a:rPr>
                        <a:t>年度末</a:t>
                      </a:r>
                      <a:endParaRPr lang="en-US" altLang="zh-TW"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00" dirty="0">
                          <a:solidFill>
                            <a:schemeClr val="tx1"/>
                          </a:solidFill>
                          <a:latin typeface="Meiryo UI" panose="020B0604030504040204" pitchFamily="50" charset="-128"/>
                          <a:ea typeface="Meiryo UI" panose="020B0604030504040204" pitchFamily="50" charset="-128"/>
                          <a:cs typeface="Times New Roman"/>
                        </a:rPr>
                        <a:t>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30,350</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35,201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累計</a:t>
                      </a:r>
                      <a:r>
                        <a:rPr kumimoji="1" lang="en-US" altLang="ja-JP" sz="1400" dirty="0" smtClean="0">
                          <a:solidFill>
                            <a:schemeClr val="tx1"/>
                          </a:solidFill>
                          <a:latin typeface="Meiryo UI" panose="020B0604030504040204" pitchFamily="50" charset="-128"/>
                          <a:ea typeface="Meiryo UI" panose="020B0604030504040204" pitchFamily="50" charset="-128"/>
                        </a:rPr>
                        <a:t>801,845</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令和</a:t>
                      </a:r>
                      <a:r>
                        <a:rPr kumimoji="1" lang="ja-JP" altLang="en-US" sz="1400" dirty="0" smtClean="0">
                          <a:solidFill>
                            <a:schemeClr val="tx1"/>
                          </a:solidFill>
                          <a:latin typeface="Meiryo UI" panose="020B0604030504040204" pitchFamily="50" charset="-128"/>
                          <a:ea typeface="Meiryo UI" panose="020B0604030504040204" pitchFamily="50" charset="-128"/>
                        </a:rPr>
                        <a:t>５</a:t>
                      </a:r>
                      <a:r>
                        <a:rPr kumimoji="1" lang="zh-TW" altLang="en-US" sz="1400" dirty="0" smtClean="0">
                          <a:solidFill>
                            <a:schemeClr val="tx1"/>
                          </a:solidFill>
                          <a:latin typeface="Meiryo UI" panose="020B0604030504040204" pitchFamily="50" charset="-128"/>
                          <a:ea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月</a:t>
                      </a:r>
                      <a:r>
                        <a:rPr kumimoji="1" lang="zh-TW" altLang="en-US" sz="1400" dirty="0">
                          <a:solidFill>
                            <a:schemeClr val="tx1"/>
                          </a:solidFill>
                          <a:latin typeface="Meiryo UI" panose="020B0604030504040204" pitchFamily="50" charset="-128"/>
                          <a:ea typeface="Meiryo UI" panose="020B0604030504040204" pitchFamily="50" charset="-128"/>
                        </a:rPr>
                        <a:t>末現在</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認知症キャラバン・メイト養成研修を着実に実施し、引き続き、市町村とともに計画的に認知症サポーターを養成していく。</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市町村において取組が進みにくい民間事業者（特に小売り等生活関連事業者）を対象とした認知症サポーター養成講座の実施、認知症の人への適切な対応、接遇向上のための取組を実施していく。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505414">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チームオレンジのコーディネーター等を対象とした必要な知識や技術を習得する研修の実施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：１回、参加者</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71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：１回、参加者</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29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引き続き、コーディネーター等がチームオレンジについての概念や効果的な設置方法、運営方法等について学ぶことを目的に研修を実施し、市町村におけるチームオレンジの設置促進を図る。</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31888"/>
            <a:ext cx="2057400" cy="365125"/>
          </a:xfrm>
        </p:spPr>
        <p:txBody>
          <a:bodyPr/>
          <a:lstStyle/>
          <a:p>
            <a:fld id="{95D2A900-6487-4CD6-86C6-6380F32AA30B}" type="slidenum">
              <a:rPr kumimoji="1" lang="ja-JP" altLang="en-US" smtClean="0"/>
              <a:t>9</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375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88808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p>
          <a:p>
            <a:pPr defTabSz="844083">
              <a:defRPr/>
            </a:pPr>
            <a:r>
              <a:rPr lang="ja-JP" altLang="en-US" kern="100" dirty="0">
                <a:latin typeface="Meiryo UI" panose="020B0604030504040204" pitchFamily="50" charset="-128"/>
                <a:ea typeface="Meiryo UI" panose="020B0604030504040204" pitchFamily="50" charset="-128"/>
                <a:cs typeface="Times New Roman"/>
              </a:rPr>
              <a:t>（２）予防、認知症（</a:t>
            </a:r>
            <a:r>
              <a:rPr lang="en-US" altLang="ja-JP" kern="100" dirty="0">
                <a:latin typeface="Meiryo UI" panose="020B0604030504040204" pitchFamily="50" charset="-128"/>
                <a:ea typeface="Meiryo UI" panose="020B0604030504040204" pitchFamily="50" charset="-128"/>
                <a:cs typeface="Times New Roman"/>
              </a:rPr>
              <a:t>MCI</a:t>
            </a:r>
            <a:r>
              <a:rPr lang="ja-JP" altLang="en-US" kern="100" dirty="0">
                <a:latin typeface="Meiryo UI" panose="020B0604030504040204" pitchFamily="50" charset="-128"/>
                <a:ea typeface="Meiryo UI" panose="020B0604030504040204" pitchFamily="50" charset="-128"/>
                <a:cs typeface="Times New Roman"/>
              </a:rPr>
              <a:t>を含む）の早期発見・早期対応等の推進</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2294476675"/>
              </p:ext>
            </p:extLst>
          </p:nvPr>
        </p:nvGraphicFramePr>
        <p:xfrm>
          <a:off x="235871" y="1709054"/>
          <a:ext cx="8517732" cy="4619497"/>
        </p:xfrm>
        <a:graphic>
          <a:graphicData uri="http://schemas.openxmlformats.org/drawingml/2006/table">
            <a:tbl>
              <a:tblPr firstRow="1" bandRow="1">
                <a:tableStyleId>{5C22544A-7EE6-4342-B048-85BDC9FD1C3A}</a:tableStyleId>
              </a:tblPr>
              <a:tblGrid>
                <a:gridCol w="2700513">
                  <a:extLst>
                    <a:ext uri="{9D8B030D-6E8A-4147-A177-3AD203B41FA5}">
                      <a16:colId xmlns:a16="http://schemas.microsoft.com/office/drawing/2014/main" val="3893247426"/>
                    </a:ext>
                  </a:extLst>
                </a:gridCol>
                <a:gridCol w="1081825">
                  <a:extLst>
                    <a:ext uri="{9D8B030D-6E8A-4147-A177-3AD203B41FA5}">
                      <a16:colId xmlns:a16="http://schemas.microsoft.com/office/drawing/2014/main" val="4196616743"/>
                    </a:ext>
                  </a:extLst>
                </a:gridCol>
                <a:gridCol w="1661375">
                  <a:extLst>
                    <a:ext uri="{9D8B030D-6E8A-4147-A177-3AD203B41FA5}">
                      <a16:colId xmlns:a16="http://schemas.microsoft.com/office/drawing/2014/main" val="1389043281"/>
                    </a:ext>
                  </a:extLst>
                </a:gridCol>
                <a:gridCol w="3074019">
                  <a:extLst>
                    <a:ext uri="{9D8B030D-6E8A-4147-A177-3AD203B41FA5}">
                      <a16:colId xmlns:a16="http://schemas.microsoft.com/office/drawing/2014/main" val="1088058529"/>
                    </a:ext>
                  </a:extLst>
                </a:gridCol>
              </a:tblGrid>
              <a:tr h="41594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1570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市町村が行う介護予防活動に関する市町村職員等向け研修会の開催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１５回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重点支援市町職員等</a:t>
                      </a:r>
                      <a:r>
                        <a:rPr kumimoji="1" lang="en-US" altLang="zh-TW"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市町  </a:t>
                      </a:r>
                      <a:r>
                        <a:rPr kumimoji="1" lang="zh-TW" altLang="en-US" sz="1400" dirty="0">
                          <a:solidFill>
                            <a:schemeClr val="tx1"/>
                          </a:solidFill>
                          <a:latin typeface="Meiryo UI" panose="020B0604030504040204" pitchFamily="50" charset="-128"/>
                          <a:ea typeface="Meiryo UI" panose="020B0604030504040204" pitchFamily="50" charset="-128"/>
                        </a:rPr>
                        <a:t>　</a:t>
                      </a:r>
                      <a:r>
                        <a:rPr kumimoji="1" lang="en-US" altLang="zh-TW" sz="1400" dirty="0" smtClean="0">
                          <a:solidFill>
                            <a:schemeClr val="tx1"/>
                          </a:solidFill>
                          <a:latin typeface="Meiryo UI" panose="020B0604030504040204" pitchFamily="50" charset="-128"/>
                          <a:ea typeface="Meiryo UI" panose="020B0604030504040204" pitchFamily="50" charset="-128"/>
                        </a:rPr>
                        <a:t>8</a:t>
                      </a:r>
                      <a:r>
                        <a:rPr kumimoji="1" lang="zh-TW"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市町　</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zh-TW"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a:solidFill>
                            <a:schemeClr val="tx1"/>
                          </a:solidFill>
                          <a:latin typeface="Meiryo UI" panose="020B0604030504040204" pitchFamily="50" charset="-128"/>
                          <a:ea typeface="Meiryo UI" panose="020B0604030504040204" pitchFamily="50" charset="-128"/>
                        </a:rPr>
                        <a:t>全</a:t>
                      </a:r>
                      <a:r>
                        <a:rPr kumimoji="1" lang="ja-JP" altLang="en-US" sz="1400" dirty="0">
                          <a:solidFill>
                            <a:schemeClr val="tx1"/>
                          </a:solidFill>
                          <a:latin typeface="Meiryo UI" panose="020B0604030504040204" pitchFamily="50" charset="-128"/>
                          <a:ea typeface="Meiryo UI" panose="020B0604030504040204" pitchFamily="50" charset="-128"/>
                        </a:rPr>
                        <a:t>市町村</a:t>
                      </a:r>
                      <a:r>
                        <a:rPr kumimoji="1" lang="zh-TW" altLang="en-US" sz="1400" dirty="0">
                          <a:solidFill>
                            <a:schemeClr val="tx1"/>
                          </a:solidFill>
                          <a:latin typeface="Meiryo UI" panose="020B0604030504040204" pitchFamily="50" charset="-128"/>
                          <a:ea typeface="Meiryo UI" panose="020B0604030504040204" pitchFamily="50" charset="-128"/>
                        </a:rPr>
                        <a:t>職員等</a:t>
                      </a: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en-US" altLang="zh-TW" sz="1400" dirty="0" smtClean="0">
                          <a:solidFill>
                            <a:schemeClr val="tx1"/>
                          </a:solidFill>
                          <a:latin typeface="Meiryo UI" panose="020B0604030504040204" pitchFamily="50" charset="-128"/>
                          <a:ea typeface="Meiryo UI" panose="020B0604030504040204" pitchFamily="50" charset="-128"/>
                        </a:rPr>
                        <a:t>43</a:t>
                      </a:r>
                      <a:r>
                        <a:rPr kumimoji="1" lang="zh-TW" altLang="en-US" sz="1400" dirty="0">
                          <a:solidFill>
                            <a:schemeClr val="tx1"/>
                          </a:solidFill>
                          <a:latin typeface="Meiryo UI" panose="020B0604030504040204" pitchFamily="50" charset="-128"/>
                          <a:ea typeface="Meiryo UI" panose="020B0604030504040204" pitchFamily="50" charset="-128"/>
                        </a:rPr>
                        <a:t>市</a:t>
                      </a:r>
                      <a:r>
                        <a:rPr kumimoji="1" lang="zh-TW" altLang="en-US" sz="1400" dirty="0" smtClean="0">
                          <a:solidFill>
                            <a:schemeClr val="tx1"/>
                          </a:solidFill>
                          <a:latin typeface="Meiryo UI" panose="020B0604030504040204" pitchFamily="50" charset="-128"/>
                          <a:ea typeface="Meiryo UI" panose="020B0604030504040204" pitchFamily="50" charset="-128"/>
                        </a:rPr>
                        <a:t>町村 </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en-US" altLang="zh-TW" sz="1400" dirty="0" smtClean="0">
                          <a:solidFill>
                            <a:schemeClr val="tx1"/>
                          </a:solidFill>
                          <a:latin typeface="Meiryo UI" panose="020B0604030504040204" pitchFamily="50" charset="-128"/>
                          <a:ea typeface="Meiryo UI" panose="020B0604030504040204" pitchFamily="50" charset="-128"/>
                        </a:rPr>
                        <a:t>43</a:t>
                      </a:r>
                      <a:r>
                        <a:rPr kumimoji="1" lang="zh-TW" altLang="en-US" sz="1400" dirty="0" smtClean="0">
                          <a:solidFill>
                            <a:schemeClr val="tx1"/>
                          </a:solidFill>
                          <a:latin typeface="Meiryo UI" panose="020B0604030504040204" pitchFamily="50" charset="-128"/>
                          <a:ea typeface="Meiryo UI" panose="020B0604030504040204" pitchFamily="50" charset="-128"/>
                        </a:rPr>
                        <a:t>市町村 </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回</a:t>
                      </a: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利用者の状態を改善できるサービス（短期集中予防サービス等）の利用者が少ないという課題があることから、窓口相談対応、地域ケア会議、訪問アセスメント事業の充実等により介護予防ケアマネジメントの推進に向け各市町の状況に応じた支援を行う。</a:t>
                      </a:r>
                      <a:endParaRPr kumimoji="1" lang="zh-TW"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1048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介護予防に資する通いの場への参加率の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向上　（再掲）</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6.3</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：厚生労働省未公表</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コロナ禍で感染を恐れて外出を制限する高齢者や休止した通いの場もあった。今後、市町村における通いの場の啓発や専門職の派遣体制を支援する。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998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認知症カフェの普及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全市町村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年度末時点：</a:t>
                      </a:r>
                      <a:r>
                        <a:rPr kumimoji="1" lang="en-US" altLang="ja-JP" sz="1400" dirty="0" smtClean="0">
                          <a:solidFill>
                            <a:schemeClr val="tx1"/>
                          </a:solidFill>
                          <a:latin typeface="Meiryo UI" panose="020B0604030504040204" pitchFamily="50" charset="-128"/>
                          <a:ea typeface="Meiryo UI" panose="020B0604030504040204" pitchFamily="50" charset="-128"/>
                        </a:rPr>
                        <a:t>38</a:t>
                      </a:r>
                      <a:r>
                        <a:rPr kumimoji="1" lang="ja-JP" altLang="en-US" sz="1400" dirty="0" smtClean="0">
                          <a:solidFill>
                            <a:schemeClr val="tx1"/>
                          </a:solidFill>
                          <a:latin typeface="Meiryo UI" panose="020B0604030504040204" pitchFamily="50" charset="-128"/>
                          <a:ea typeface="Meiryo UI" panose="020B0604030504040204" pitchFamily="50" charset="-128"/>
                        </a:rPr>
                        <a:t>市町村</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年度末時点：</a:t>
                      </a:r>
                      <a:r>
                        <a:rPr kumimoji="1" lang="en-US" altLang="ja-JP" sz="1400" dirty="0" smtClean="0">
                          <a:solidFill>
                            <a:schemeClr val="tx1"/>
                          </a:solidFill>
                          <a:latin typeface="Meiryo UI" panose="020B0604030504040204" pitchFamily="50" charset="-128"/>
                          <a:ea typeface="Meiryo UI" panose="020B0604030504040204" pitchFamily="50" charset="-128"/>
                        </a:rPr>
                        <a:t>40</a:t>
                      </a:r>
                      <a:r>
                        <a:rPr kumimoji="1" lang="ja-JP" altLang="en-US" sz="1400" dirty="0" smtClean="0">
                          <a:solidFill>
                            <a:schemeClr val="tx1"/>
                          </a:solidFill>
                          <a:latin typeface="Meiryo UI" panose="020B0604030504040204" pitchFamily="50" charset="-128"/>
                          <a:ea typeface="Meiryo UI" panose="020B0604030504040204" pitchFamily="50" charset="-128"/>
                        </a:rPr>
                        <a:t>市町村</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認知症施策及び在宅医療・介護連携推進事業市町村担当者会議等の場を活用し、好事例の横展開等を図っていく。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591822800"/>
                  </a:ext>
                </a:extLst>
              </a:tr>
            </a:tbl>
          </a:graphicData>
        </a:graphic>
      </p:graphicFrame>
      <p:sp>
        <p:nvSpPr>
          <p:cNvPr id="3" name="スライド番号プレースホルダー 2"/>
          <p:cNvSpPr>
            <a:spLocks noGrp="1"/>
          </p:cNvSpPr>
          <p:nvPr>
            <p:ph type="sldNum" sz="quarter" idx="12"/>
          </p:nvPr>
        </p:nvSpPr>
        <p:spPr>
          <a:xfrm>
            <a:off x="6975189" y="6308168"/>
            <a:ext cx="2057400" cy="365125"/>
          </a:xfrm>
        </p:spPr>
        <p:txBody>
          <a:bodyPr/>
          <a:lstStyle/>
          <a:p>
            <a:fld id="{95D2A900-6487-4CD6-86C6-6380F32AA30B}" type="slidenum">
              <a:rPr kumimoji="1" lang="ja-JP" altLang="en-US" smtClean="0"/>
              <a:t>10</a:t>
            </a:fld>
            <a:endParaRPr kumimoji="1" lang="ja-JP" altLang="en-US" dirty="0"/>
          </a:p>
        </p:txBody>
      </p:sp>
      <p:sp>
        <p:nvSpPr>
          <p:cNvPr id="11" name="正方形/長方形 10"/>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36442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912552"/>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3542198372"/>
              </p:ext>
            </p:extLst>
          </p:nvPr>
        </p:nvGraphicFramePr>
        <p:xfrm>
          <a:off x="230718" y="1748513"/>
          <a:ext cx="8596219" cy="3468769"/>
        </p:xfrm>
        <a:graphic>
          <a:graphicData uri="http://schemas.openxmlformats.org/drawingml/2006/table">
            <a:tbl>
              <a:tblPr firstRow="1" bandRow="1">
                <a:tableStyleId>{5C22544A-7EE6-4342-B048-85BDC9FD1C3A}</a:tableStyleId>
              </a:tblPr>
              <a:tblGrid>
                <a:gridCol w="1829238">
                  <a:extLst>
                    <a:ext uri="{9D8B030D-6E8A-4147-A177-3AD203B41FA5}">
                      <a16:colId xmlns:a16="http://schemas.microsoft.com/office/drawing/2014/main" val="3893247426"/>
                    </a:ext>
                  </a:extLst>
                </a:gridCol>
                <a:gridCol w="1986538">
                  <a:extLst>
                    <a:ext uri="{9D8B030D-6E8A-4147-A177-3AD203B41FA5}">
                      <a16:colId xmlns:a16="http://schemas.microsoft.com/office/drawing/2014/main" val="4196616743"/>
                    </a:ext>
                  </a:extLst>
                </a:gridCol>
                <a:gridCol w="2018371">
                  <a:extLst>
                    <a:ext uri="{9D8B030D-6E8A-4147-A177-3AD203B41FA5}">
                      <a16:colId xmlns:a16="http://schemas.microsoft.com/office/drawing/2014/main" val="1389043281"/>
                    </a:ext>
                  </a:extLst>
                </a:gridCol>
                <a:gridCol w="2762072">
                  <a:extLst>
                    <a:ext uri="{9D8B030D-6E8A-4147-A177-3AD203B41FA5}">
                      <a16:colId xmlns:a16="http://schemas.microsoft.com/office/drawing/2014/main" val="683955511"/>
                    </a:ext>
                  </a:extLst>
                </a:gridCol>
              </a:tblGrid>
              <a:tr h="370219">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4816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認知症サポート医の養成研修の実施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受講者数</a:t>
                      </a:r>
                      <a:r>
                        <a:rPr lang="en-US" altLang="ja-JP" sz="1400" kern="100" dirty="0">
                          <a:solidFill>
                            <a:schemeClr val="tx1"/>
                          </a:solidFill>
                          <a:latin typeface="Meiryo UI" panose="020B0604030504040204" pitchFamily="50" charset="-128"/>
                          <a:ea typeface="Meiryo UI" panose="020B0604030504040204" pitchFamily="50" charset="-128"/>
                          <a:cs typeface="Times New Roman"/>
                        </a:rPr>
                        <a:t>612</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人</a:t>
                      </a:r>
                      <a:endParaRPr lang="en-US" altLang="ja-JP" sz="1400" kern="100" dirty="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（令和５年度末累計）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63</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52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末累計</a:t>
                      </a:r>
                      <a:r>
                        <a:rPr kumimoji="1" lang="en-US" altLang="ja-JP" sz="1200" dirty="0" smtClean="0">
                          <a:solidFill>
                            <a:schemeClr val="tx1"/>
                          </a:solidFill>
                          <a:latin typeface="Meiryo UI" panose="020B0604030504040204" pitchFamily="50" charset="-128"/>
                          <a:ea typeface="Meiryo UI" panose="020B0604030504040204" pitchFamily="50" charset="-128"/>
                        </a:rPr>
                        <a:t>490</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職能団体の協力を得て、地域の認知症に係る地域医療体制の中核的な役割を担う認知症サポート医を着実に養成するとともに、サポート医の取組みの充実・強化を支援するため、フォローアップ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616926">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認知症サポート医を対象とした、フォローアップ研修の実施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１回以上</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54345628"/>
                  </a:ext>
                </a:extLst>
              </a:tr>
            </a:tbl>
          </a:graphicData>
        </a:graphic>
      </p:graphicFrame>
      <p:sp>
        <p:nvSpPr>
          <p:cNvPr id="3" name="スライド番号プレースホルダー 2"/>
          <p:cNvSpPr>
            <a:spLocks noGrp="1"/>
          </p:cNvSpPr>
          <p:nvPr>
            <p:ph type="sldNum" sz="quarter" idx="12"/>
          </p:nvPr>
        </p:nvSpPr>
        <p:spPr>
          <a:xfrm>
            <a:off x="6975187" y="6356351"/>
            <a:ext cx="2057400" cy="365125"/>
          </a:xfrm>
        </p:spPr>
        <p:txBody>
          <a:bodyPr/>
          <a:lstStyle/>
          <a:p>
            <a:fld id="{95D2A900-6487-4CD6-86C6-6380F32AA30B}" type="slidenum">
              <a:rPr kumimoji="1" lang="ja-JP" altLang="en-US" smtClean="0"/>
              <a:t>11</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944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808924"/>
            <a:ext cx="9007521" cy="5912552"/>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2311220229"/>
              </p:ext>
            </p:extLst>
          </p:nvPr>
        </p:nvGraphicFramePr>
        <p:xfrm>
          <a:off x="220965" y="1735542"/>
          <a:ext cx="8615725" cy="4474450"/>
        </p:xfrm>
        <a:graphic>
          <a:graphicData uri="http://schemas.openxmlformats.org/drawingml/2006/table">
            <a:tbl>
              <a:tblPr firstRow="1" bandRow="1">
                <a:tableStyleId>{5C22544A-7EE6-4342-B048-85BDC9FD1C3A}</a:tableStyleId>
              </a:tblPr>
              <a:tblGrid>
                <a:gridCol w="1829238">
                  <a:extLst>
                    <a:ext uri="{9D8B030D-6E8A-4147-A177-3AD203B41FA5}">
                      <a16:colId xmlns:a16="http://schemas.microsoft.com/office/drawing/2014/main" val="3893247426"/>
                    </a:ext>
                  </a:extLst>
                </a:gridCol>
                <a:gridCol w="2096794">
                  <a:extLst>
                    <a:ext uri="{9D8B030D-6E8A-4147-A177-3AD203B41FA5}">
                      <a16:colId xmlns:a16="http://schemas.microsoft.com/office/drawing/2014/main" val="4196616743"/>
                    </a:ext>
                  </a:extLst>
                </a:gridCol>
                <a:gridCol w="2137893">
                  <a:extLst>
                    <a:ext uri="{9D8B030D-6E8A-4147-A177-3AD203B41FA5}">
                      <a16:colId xmlns:a16="http://schemas.microsoft.com/office/drawing/2014/main" val="1389043281"/>
                    </a:ext>
                  </a:extLst>
                </a:gridCol>
                <a:gridCol w="2551800">
                  <a:extLst>
                    <a:ext uri="{9D8B030D-6E8A-4147-A177-3AD203B41FA5}">
                      <a16:colId xmlns:a16="http://schemas.microsoft.com/office/drawing/2014/main" val="683955511"/>
                    </a:ext>
                  </a:extLst>
                </a:gridCol>
              </a:tblGrid>
              <a:tr h="301025">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814370">
                <a:tc>
                  <a:txBody>
                    <a:bodyPr/>
                    <a:lstStyle/>
                    <a:p>
                      <a:pPr algn="l">
                        <a:lnSpc>
                          <a:spcPct val="100000"/>
                        </a:lnSpc>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かかりつけ医認知症対応力向上研修の実施</a:t>
                      </a:r>
                      <a:endPar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2,942</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（令和５年度末累計）</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145</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239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2,759</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5">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引き続き、職能団体の協力を得て、認知症対応力向上研修を実施する。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838159">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歯科医師認知症対応力向上研修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1,934</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143</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151</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末累計</a:t>
                      </a:r>
                      <a:r>
                        <a:rPr kumimoji="1" lang="en-US" altLang="ja-JP" sz="1200" dirty="0" smtClean="0">
                          <a:solidFill>
                            <a:schemeClr val="tx1"/>
                          </a:solidFill>
                          <a:latin typeface="Meiryo UI" panose="020B0604030504040204" pitchFamily="50" charset="-128"/>
                          <a:ea typeface="Meiryo UI" panose="020B0604030504040204" pitchFamily="50" charset="-128"/>
                        </a:rPr>
                        <a:t>1,639</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60019974"/>
                  </a:ext>
                </a:extLst>
              </a:tr>
              <a:tr h="828495">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薬剤師認知症対応力向上研修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1,981</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570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59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1,778</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255950669"/>
                  </a:ext>
                </a:extLst>
              </a:tr>
              <a:tr h="930343">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病院勤務の医療従事者向け認知症対応力向上研修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14,806</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1,022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1,429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末累計</a:t>
                      </a:r>
                      <a:r>
                        <a:rPr kumimoji="1" lang="en-US" altLang="ja-JP" sz="1200" dirty="0" smtClean="0">
                          <a:solidFill>
                            <a:schemeClr val="tx1"/>
                          </a:solidFill>
                          <a:latin typeface="Meiryo UI" panose="020B0604030504040204" pitchFamily="50" charset="-128"/>
                          <a:ea typeface="Meiryo UI" panose="020B0604030504040204" pitchFamily="50" charset="-128"/>
                        </a:rPr>
                        <a:t>12,372</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27551675"/>
                  </a:ext>
                </a:extLst>
              </a:tr>
              <a:tr h="758283">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看護職員認知症対応力向上研修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1,244</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189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114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R4</a:t>
                      </a:r>
                      <a:r>
                        <a:rPr kumimoji="1" lang="ja-JP" altLang="en-US" sz="1200" dirty="0" smtClean="0">
                          <a:solidFill>
                            <a:schemeClr val="tx1"/>
                          </a:solidFill>
                          <a:latin typeface="Meiryo UI" panose="020B0604030504040204" pitchFamily="50" charset="-128"/>
                          <a:ea typeface="Meiryo UI" panose="020B0604030504040204" pitchFamily="50" charset="-128"/>
                        </a:rPr>
                        <a:t>年度</a:t>
                      </a:r>
                      <a:r>
                        <a:rPr kumimoji="1" lang="ja-JP" altLang="en-US" sz="1200" dirty="0">
                          <a:solidFill>
                            <a:schemeClr val="tx1"/>
                          </a:solidFill>
                          <a:latin typeface="Meiryo UI" panose="020B0604030504040204" pitchFamily="50" charset="-128"/>
                          <a:ea typeface="Meiryo UI" panose="020B0604030504040204" pitchFamily="50" charset="-128"/>
                        </a:rPr>
                        <a:t>末</a:t>
                      </a:r>
                      <a:r>
                        <a:rPr kumimoji="1" lang="ja-JP" altLang="en-US" sz="1200" dirty="0" smtClean="0">
                          <a:solidFill>
                            <a:schemeClr val="tx1"/>
                          </a:solidFill>
                          <a:latin typeface="Meiryo UI" panose="020B0604030504040204" pitchFamily="50" charset="-128"/>
                          <a:ea typeface="Meiryo UI" panose="020B0604030504040204" pitchFamily="50" charset="-128"/>
                        </a:rPr>
                        <a:t>累計</a:t>
                      </a:r>
                      <a:r>
                        <a:rPr kumimoji="1" lang="en-US" altLang="ja-JP" sz="1200" dirty="0" smtClean="0">
                          <a:solidFill>
                            <a:schemeClr val="tx1"/>
                          </a:solidFill>
                          <a:latin typeface="Meiryo UI" panose="020B0604030504040204" pitchFamily="50" charset="-128"/>
                          <a:ea typeface="Meiryo UI" panose="020B0604030504040204" pitchFamily="50" charset="-128"/>
                        </a:rPr>
                        <a:t>942</a:t>
                      </a:r>
                      <a:r>
                        <a:rPr kumimoji="1" lang="ja-JP" altLang="en-US" sz="1200" dirty="0" smtClean="0">
                          <a:solidFill>
                            <a:schemeClr val="tx1"/>
                          </a:solidFill>
                          <a:latin typeface="Meiryo UI" panose="020B0604030504040204" pitchFamily="50" charset="-128"/>
                          <a:ea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586329986"/>
                  </a:ext>
                </a:extLst>
              </a:tr>
            </a:tbl>
          </a:graphicData>
        </a:graphic>
      </p:graphicFrame>
      <p:sp>
        <p:nvSpPr>
          <p:cNvPr id="3" name="スライド番号プレースホルダー 2"/>
          <p:cNvSpPr>
            <a:spLocks noGrp="1"/>
          </p:cNvSpPr>
          <p:nvPr>
            <p:ph type="sldNum" sz="quarter" idx="12"/>
          </p:nvPr>
        </p:nvSpPr>
        <p:spPr>
          <a:xfrm>
            <a:off x="6975187" y="6356351"/>
            <a:ext cx="2057400" cy="365125"/>
          </a:xfrm>
        </p:spPr>
        <p:txBody>
          <a:bodyPr/>
          <a:lstStyle/>
          <a:p>
            <a:fld id="{95D2A900-6487-4CD6-86C6-6380F32AA30B}" type="slidenum">
              <a:rPr kumimoji="1" lang="ja-JP" altLang="en-US" smtClean="0"/>
              <a:t>12</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4936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（３）医療・介護の提供、介護者支援</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000" kern="100" dirty="0">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13</a:t>
            </a:fld>
            <a:endParaRPr kumimoji="1" lang="ja-JP" altLang="en-US" dirty="0"/>
          </a:p>
        </p:txBody>
      </p:sp>
      <p:sp>
        <p:nvSpPr>
          <p:cNvPr id="8" name="正方形/長方形 7"/>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32180396"/>
              </p:ext>
            </p:extLst>
          </p:nvPr>
        </p:nvGraphicFramePr>
        <p:xfrm>
          <a:off x="222866" y="1555879"/>
          <a:ext cx="8611920" cy="4554684"/>
        </p:xfrm>
        <a:graphic>
          <a:graphicData uri="http://schemas.openxmlformats.org/drawingml/2006/table">
            <a:tbl>
              <a:tblPr firstRow="1" bandRow="1">
                <a:tableStyleId>{5940675A-B579-460E-94D1-54222C63F5DA}</a:tableStyleId>
              </a:tblPr>
              <a:tblGrid>
                <a:gridCol w="2082452">
                  <a:extLst>
                    <a:ext uri="{9D8B030D-6E8A-4147-A177-3AD203B41FA5}">
                      <a16:colId xmlns:a16="http://schemas.microsoft.com/office/drawing/2014/main" val="2906469020"/>
                    </a:ext>
                  </a:extLst>
                </a:gridCol>
                <a:gridCol w="1957589">
                  <a:extLst>
                    <a:ext uri="{9D8B030D-6E8A-4147-A177-3AD203B41FA5}">
                      <a16:colId xmlns:a16="http://schemas.microsoft.com/office/drawing/2014/main" val="3595223041"/>
                    </a:ext>
                  </a:extLst>
                </a:gridCol>
                <a:gridCol w="1455313">
                  <a:extLst>
                    <a:ext uri="{9D8B030D-6E8A-4147-A177-3AD203B41FA5}">
                      <a16:colId xmlns:a16="http://schemas.microsoft.com/office/drawing/2014/main" val="2417533449"/>
                    </a:ext>
                  </a:extLst>
                </a:gridCol>
                <a:gridCol w="3116566">
                  <a:extLst>
                    <a:ext uri="{9D8B030D-6E8A-4147-A177-3AD203B41FA5}">
                      <a16:colId xmlns:a16="http://schemas.microsoft.com/office/drawing/2014/main" val="3116745973"/>
                    </a:ext>
                  </a:extLst>
                </a:gridCol>
              </a:tblGrid>
              <a:tr h="46249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tc>
                <a:extLst>
                  <a:ext uri="{0D108BD9-81ED-4DB2-BD59-A6C34878D82A}">
                    <a16:rowId xmlns:a16="http://schemas.microsoft.com/office/drawing/2014/main" val="832116260"/>
                  </a:ext>
                </a:extLst>
              </a:tr>
              <a:tr h="1385462">
                <a:tc>
                  <a:txBody>
                    <a:bodyPr/>
                    <a:lstStyle/>
                    <a:p>
                      <a:pPr algn="l">
                        <a:lnSpc>
                          <a:spcPct val="100000"/>
                        </a:lnSpc>
                        <a:spcAft>
                          <a:spcPts val="0"/>
                        </a:spcAft>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認知症介護実践者研修の実施</a:t>
                      </a:r>
                    </a:p>
                  </a:txBody>
                  <a:tcPr marL="68580" marR="68580" marT="0" marB="0" anchor="ctr"/>
                </a:tc>
                <a:tc>
                  <a:txBody>
                    <a:bodyPr/>
                    <a:lstStyle/>
                    <a:p>
                      <a:pPr algn="ctr">
                        <a:lnSpc>
                          <a:spcPct val="100000"/>
                        </a:lnSpc>
                        <a:spcAft>
                          <a:spcPts val="0"/>
                        </a:spcAft>
                      </a:pP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１０，７１２人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312</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409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年度</a:t>
                      </a:r>
                      <a:r>
                        <a:rPr kumimoji="1" lang="ja-JP" altLang="en-US" sz="1400" dirty="0">
                          <a:solidFill>
                            <a:schemeClr val="tx1"/>
                          </a:solidFill>
                          <a:latin typeface="Meiryo UI" panose="020B0604030504040204" pitchFamily="50" charset="-128"/>
                          <a:ea typeface="Meiryo UI" panose="020B0604030504040204" pitchFamily="50" charset="-128"/>
                        </a:rPr>
                        <a:t>末累計</a:t>
                      </a:r>
                      <a:r>
                        <a:rPr kumimoji="1" lang="en-US" altLang="ja-JP" sz="1400" dirty="0" smtClean="0">
                          <a:solidFill>
                            <a:schemeClr val="tx1"/>
                          </a:solidFill>
                          <a:latin typeface="Meiryo UI" panose="020B0604030504040204" pitchFamily="50" charset="-128"/>
                          <a:ea typeface="Meiryo UI" panose="020B0604030504040204" pitchFamily="50" charset="-128"/>
                        </a:rPr>
                        <a:t>9,969</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引き続き、受講者へのアンケート調査を行い、結果について、介護指導者連絡会、研修指定法人に報告し、カリキュラムの検討に活かすことで、より良い実践者研修の実施に努めていく。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19892538"/>
                  </a:ext>
                </a:extLst>
              </a:tr>
              <a:tr h="1393169">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認知症介護実践リーダー研修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68580" marT="0" marB="0" anchor="ct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受講者数</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２，２００人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84</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116</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年度</a:t>
                      </a:r>
                      <a:r>
                        <a:rPr kumimoji="1" lang="ja-JP" altLang="en-US" sz="1400" dirty="0">
                          <a:solidFill>
                            <a:schemeClr val="tx1"/>
                          </a:solidFill>
                          <a:latin typeface="Meiryo UI" panose="020B0604030504040204" pitchFamily="50" charset="-128"/>
                          <a:ea typeface="Meiryo UI" panose="020B0604030504040204" pitchFamily="50" charset="-128"/>
                        </a:rPr>
                        <a:t>末</a:t>
                      </a:r>
                      <a:r>
                        <a:rPr kumimoji="1" lang="ja-JP" altLang="en-US" sz="1400" dirty="0" smtClean="0">
                          <a:solidFill>
                            <a:schemeClr val="tx1"/>
                          </a:solidFill>
                          <a:latin typeface="Meiryo UI" panose="020B0604030504040204" pitchFamily="50" charset="-128"/>
                          <a:ea typeface="Meiryo UI" panose="020B0604030504040204" pitchFamily="50" charset="-128"/>
                        </a:rPr>
                        <a:t>累計</a:t>
                      </a:r>
                      <a:r>
                        <a:rPr kumimoji="1" lang="en-US" altLang="ja-JP" sz="1400" dirty="0" smtClean="0">
                          <a:solidFill>
                            <a:schemeClr val="tx1"/>
                          </a:solidFill>
                          <a:latin typeface="Meiryo UI" panose="020B0604030504040204" pitchFamily="50" charset="-128"/>
                          <a:ea typeface="Meiryo UI" panose="020B0604030504040204" pitchFamily="50" charset="-128"/>
                        </a:rPr>
                        <a:t>2,006</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引き続き、受講者へのアンケート調査を行い、結果について、介護指導者連絡会、研修指定法人に報告し、カリキュラムの検討に活かすことで、より良い実践者研修の実施に努めていく。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9535159"/>
                  </a:ext>
                </a:extLst>
              </a:tr>
              <a:tr h="1313561">
                <a:tc>
                  <a:txBody>
                    <a:bodyPr/>
                    <a:lstStyle/>
                    <a:p>
                      <a:pPr algn="l">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認知症介護指導者養成研修</a:t>
                      </a: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の実施による指導者の養成</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spcAft>
                          <a:spcPts val="0"/>
                        </a:spcAft>
                      </a:pPr>
                      <a:r>
                        <a:rPr lang="ja-JP" altLang="en-US"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指導者養成数</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６３人</a:t>
                      </a:r>
                      <a:endPar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lnSpc>
                          <a:spcPct val="100000"/>
                        </a:lnSpc>
                        <a:spcAft>
                          <a:spcPts val="0"/>
                        </a:spcAft>
                      </a:pP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（令和５年度末累計）</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：４人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：２人</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年度末累計</a:t>
                      </a:r>
                      <a:r>
                        <a:rPr kumimoji="1" lang="en-US" altLang="ja-JP" sz="1400" dirty="0" smtClean="0">
                          <a:solidFill>
                            <a:schemeClr val="tx1"/>
                          </a:solidFill>
                          <a:latin typeface="Meiryo UI" panose="020B0604030504040204" pitchFamily="50" charset="-128"/>
                          <a:ea typeface="Meiryo UI" panose="020B0604030504040204" pitchFamily="50" charset="-128"/>
                        </a:rPr>
                        <a:t>57</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引き続き、認知症介護指導者の養成及び指導者が最新の知識等の修得を図るためのフォローアップに取り組む。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43163930"/>
                  </a:ext>
                </a:extLst>
              </a:tr>
            </a:tbl>
          </a:graphicData>
        </a:graphic>
      </p:graphicFrame>
    </p:spTree>
    <p:extLst>
      <p:ext uri="{BB962C8B-B14F-4D97-AF65-F5344CB8AC3E}">
        <p14:creationId xmlns:p14="http://schemas.microsoft.com/office/powerpoint/2010/main" val="3964256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500"/>
            <a:ext cx="9007521" cy="6120976"/>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latin typeface="Meiryo UI" panose="020B0604030504040204" pitchFamily="50" charset="-128"/>
                <a:ea typeface="Meiryo UI" panose="020B0604030504040204" pitchFamily="50" charset="-128"/>
                <a:cs typeface="Times New Roman"/>
              </a:rPr>
              <a:t>＜大阪府認知症施策推進計画＞</a:t>
            </a:r>
            <a:endParaRPr lang="en-US" altLang="ja-JP" sz="1000" kern="100" dirty="0">
              <a:latin typeface="Meiryo UI" panose="020B0604030504040204" pitchFamily="50" charset="-128"/>
              <a:ea typeface="Meiryo UI" panose="020B0604030504040204" pitchFamily="50" charset="-128"/>
              <a:cs typeface="Times New Roman"/>
            </a:endParaRPr>
          </a:p>
          <a:p>
            <a:pPr defTabSz="844083">
              <a:defRPr/>
            </a:pPr>
            <a:r>
              <a:rPr lang="ja-JP" altLang="en-US" kern="100" dirty="0">
                <a:latin typeface="Meiryo UI" panose="020B0604030504040204" pitchFamily="50" charset="-128"/>
                <a:ea typeface="Meiryo UI" panose="020B0604030504040204" pitchFamily="50" charset="-128"/>
                <a:cs typeface="Times New Roman"/>
              </a:rPr>
              <a:t>（４）認知症バリアフリーの推進・若年性認知症の人への支援・社会参加</a:t>
            </a:r>
          </a:p>
          <a:p>
            <a:pPr defTabSz="844083">
              <a:defRPr/>
            </a:pPr>
            <a:r>
              <a:rPr lang="en-US" altLang="ja-JP" kern="100" dirty="0">
                <a:latin typeface="Meiryo UI" panose="020B0604030504040204" pitchFamily="50" charset="-128"/>
                <a:ea typeface="Meiryo UI" panose="020B0604030504040204" pitchFamily="50" charset="-128"/>
                <a:cs typeface="Times New Roman"/>
              </a:rPr>
              <a:t>【</a:t>
            </a:r>
            <a:r>
              <a:rPr lang="ja-JP" altLang="en-US" kern="100" dirty="0">
                <a:latin typeface="Meiryo UI" panose="020B0604030504040204" pitchFamily="50" charset="-128"/>
                <a:ea typeface="Meiryo UI" panose="020B0604030504040204" pitchFamily="50" charset="-128"/>
                <a:cs typeface="Times New Roman"/>
              </a:rPr>
              <a:t>主な取組み</a:t>
            </a:r>
            <a:r>
              <a:rPr lang="en-US" altLang="ja-JP" kern="100" dirty="0">
                <a:latin typeface="Meiryo UI" panose="020B0604030504040204" pitchFamily="50" charset="-128"/>
                <a:ea typeface="Meiryo UI" panose="020B0604030504040204" pitchFamily="50" charset="-128"/>
                <a:cs typeface="Times New Roman"/>
              </a:rPr>
              <a:t>】</a:t>
            </a: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989751019"/>
              </p:ext>
            </p:extLst>
          </p:nvPr>
        </p:nvGraphicFramePr>
        <p:xfrm>
          <a:off x="222870" y="1589570"/>
          <a:ext cx="8611915" cy="4476693"/>
        </p:xfrm>
        <a:graphic>
          <a:graphicData uri="http://schemas.openxmlformats.org/drawingml/2006/table">
            <a:tbl>
              <a:tblPr firstRow="1" bandRow="1">
                <a:tableStyleId>{5C22544A-7EE6-4342-B048-85BDC9FD1C3A}</a:tableStyleId>
              </a:tblPr>
              <a:tblGrid>
                <a:gridCol w="2288510">
                  <a:extLst>
                    <a:ext uri="{9D8B030D-6E8A-4147-A177-3AD203B41FA5}">
                      <a16:colId xmlns:a16="http://schemas.microsoft.com/office/drawing/2014/main" val="3893247426"/>
                    </a:ext>
                  </a:extLst>
                </a:gridCol>
                <a:gridCol w="1120462">
                  <a:extLst>
                    <a:ext uri="{9D8B030D-6E8A-4147-A177-3AD203B41FA5}">
                      <a16:colId xmlns:a16="http://schemas.microsoft.com/office/drawing/2014/main" val="4196616743"/>
                    </a:ext>
                  </a:extLst>
                </a:gridCol>
                <a:gridCol w="1326524">
                  <a:extLst>
                    <a:ext uri="{9D8B030D-6E8A-4147-A177-3AD203B41FA5}">
                      <a16:colId xmlns:a16="http://schemas.microsoft.com/office/drawing/2014/main" val="1389043281"/>
                    </a:ext>
                  </a:extLst>
                </a:gridCol>
                <a:gridCol w="3876419">
                  <a:extLst>
                    <a:ext uri="{9D8B030D-6E8A-4147-A177-3AD203B41FA5}">
                      <a16:colId xmlns:a16="http://schemas.microsoft.com/office/drawing/2014/main" val="1140701781"/>
                    </a:ext>
                  </a:extLst>
                </a:gridCol>
              </a:tblGrid>
              <a:tr h="486651">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目標値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7568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チームオレンジのコーディネーター等を対象とした必要な知識や技術を習得する研修の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実施　（再掲）</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回以上</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参加者</a:t>
                      </a:r>
                      <a:r>
                        <a:rPr kumimoji="1" lang="en-US" altLang="ja-JP" sz="1400" dirty="0" smtClean="0">
                          <a:solidFill>
                            <a:schemeClr val="tx1"/>
                          </a:solidFill>
                          <a:latin typeface="Meiryo UI" panose="020B0604030504040204" pitchFamily="50" charset="-128"/>
                          <a:ea typeface="Meiryo UI" panose="020B0604030504040204" pitchFamily="50" charset="-128"/>
                        </a:rPr>
                        <a:t>71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参加者</a:t>
                      </a:r>
                      <a:r>
                        <a:rPr kumimoji="1" lang="en-US" altLang="ja-JP" sz="1400" dirty="0" smtClean="0">
                          <a:solidFill>
                            <a:schemeClr val="tx1"/>
                          </a:solidFill>
                          <a:latin typeface="Meiryo UI" panose="020B0604030504040204" pitchFamily="50" charset="-128"/>
                          <a:ea typeface="Meiryo UI" panose="020B0604030504040204" pitchFamily="50" charset="-128"/>
                        </a:rPr>
                        <a:t>29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引き続き、コーディネーター等がチームオレンジについての概念や効果的な編成方法、運営方法等について学ぶことを目的に研修を実施し、市町村におけるチームオレンジの設置促進を図る。</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48036369"/>
                  </a:ext>
                </a:extLst>
              </a:tr>
              <a:tr h="2233145">
                <a:tc>
                  <a:txBody>
                    <a:bodyPr/>
                    <a:lstStyle/>
                    <a:p>
                      <a:pPr algn="just">
                        <a:lnSpc>
                          <a:spcPct val="100000"/>
                        </a:lnSpc>
                        <a:spcAft>
                          <a:spcPts val="0"/>
                        </a:spcAft>
                      </a:pPr>
                      <a:r>
                        <a:rPr lang="ja-JP" altLang="en-US"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若年性認知症地域支援力強化推進事業</a:t>
                      </a:r>
                      <a:r>
                        <a:rPr lang="ja-JP" sz="1400" kern="0" dirty="0" smtClean="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に</a:t>
                      </a:r>
                      <a:r>
                        <a:rPr 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かかるコンサルテーション数</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spcAft>
                          <a:spcPts val="0"/>
                        </a:spcAft>
                      </a:pPr>
                      <a:r>
                        <a:rPr lang="ja-JP"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９０人</a:t>
                      </a:r>
                      <a:r>
                        <a:rPr lang="en-US"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ja-JP" sz="1400" kern="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年</a:t>
                      </a:r>
                      <a:endParaRPr lang="ja-JP"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：延べ</a:t>
                      </a:r>
                      <a:r>
                        <a:rPr kumimoji="1" lang="en-US" altLang="ja-JP" sz="1400" dirty="0" smtClean="0">
                          <a:solidFill>
                            <a:schemeClr val="tx1"/>
                          </a:solidFill>
                          <a:latin typeface="Meiryo UI" panose="020B0604030504040204" pitchFamily="50" charset="-128"/>
                          <a:ea typeface="Meiryo UI" panose="020B0604030504040204" pitchFamily="50" charset="-128"/>
                        </a:rPr>
                        <a:t>60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lnSpc>
                          <a:spcPct val="100000"/>
                        </a:lnSpc>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：延べ</a:t>
                      </a:r>
                      <a:r>
                        <a:rPr kumimoji="1" lang="en-US" altLang="ja-JP" sz="1400" dirty="0" smtClean="0">
                          <a:solidFill>
                            <a:schemeClr val="tx1"/>
                          </a:solidFill>
                          <a:latin typeface="Meiryo UI" panose="020B0604030504040204" pitchFamily="50" charset="-128"/>
                          <a:ea typeface="Meiryo UI" panose="020B0604030504040204" pitchFamily="50" charset="-128"/>
                        </a:rPr>
                        <a:t>64</a:t>
                      </a:r>
                      <a:r>
                        <a:rPr kumimoji="1" lang="ja-JP" altLang="en-US" sz="1400" dirty="0" smtClean="0">
                          <a:solidFill>
                            <a:schemeClr val="tx1"/>
                          </a:solidFill>
                          <a:latin typeface="Meiryo UI" panose="020B0604030504040204" pitchFamily="50" charset="-128"/>
                          <a:ea typeface="Meiryo UI" panose="020B0604030504040204" pitchFamily="50" charset="-128"/>
                        </a:rPr>
                        <a:t>人</a:t>
                      </a:r>
                    </a:p>
                    <a:p>
                      <a:pPr algn="l">
                        <a:lnSpc>
                          <a:spcPct val="10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（活動実績）</a:t>
                      </a: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・訪問</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26</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strike="noStrike" dirty="0" smtClean="0">
                          <a:solidFill>
                            <a:schemeClr val="tx1"/>
                          </a:solidFill>
                          <a:latin typeface="Meiryo UI" panose="020B0604030504040204" pitchFamily="50" charset="-128"/>
                          <a:ea typeface="Meiryo UI" panose="020B0604030504040204" pitchFamily="50" charset="-128"/>
                        </a:rPr>
                        <a:t>　</a:t>
                      </a:r>
                      <a:r>
                        <a:rPr kumimoji="1" lang="en-US" altLang="ja-JP" sz="1400" strike="noStrike" dirty="0" smtClean="0">
                          <a:solidFill>
                            <a:schemeClr val="tx1"/>
                          </a:solidFill>
                          <a:latin typeface="Meiryo UI" panose="020B0604030504040204" pitchFamily="50" charset="-128"/>
                          <a:ea typeface="Meiryo UI" panose="020B0604030504040204" pitchFamily="50" charset="-128"/>
                        </a:rPr>
                        <a:t>R4</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a:t>
                      </a:r>
                      <a:r>
                        <a:rPr kumimoji="1" lang="en-US" altLang="ja-JP" sz="1400" strike="noStrike" dirty="0" smtClean="0">
                          <a:solidFill>
                            <a:schemeClr val="tx1"/>
                          </a:solidFill>
                          <a:latin typeface="Meiryo UI" panose="020B0604030504040204" pitchFamily="50" charset="-128"/>
                          <a:ea typeface="Meiryo UI" panose="020B0604030504040204" pitchFamily="50" charset="-128"/>
                        </a:rPr>
                        <a:t>69</a:t>
                      </a:r>
                      <a:r>
                        <a:rPr kumimoji="1" lang="ja-JP" altLang="en-US" sz="1400" strike="noStrike" dirty="0" smtClean="0">
                          <a:solidFill>
                            <a:schemeClr val="tx1"/>
                          </a:solidFill>
                          <a:latin typeface="Meiryo UI" panose="020B0604030504040204" pitchFamily="50" charset="-128"/>
                          <a:ea typeface="Meiryo UI" panose="020B0604030504040204" pitchFamily="50" charset="-128"/>
                        </a:rPr>
                        <a:t>回</a:t>
                      </a: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・ｹｰｽ会議等</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9</a:t>
                      </a:r>
                      <a:r>
                        <a:rPr kumimoji="1" lang="ja-JP" altLang="en-US" sz="1400" dirty="0" smtClean="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lnSpc>
                          <a:spcPct val="100000"/>
                        </a:lnSpc>
                      </a:pPr>
                      <a:r>
                        <a:rPr kumimoji="1" lang="ja-JP" altLang="en-US" sz="1400" dirty="0">
                          <a:solidFill>
                            <a:schemeClr val="tx1"/>
                          </a:solidFill>
                          <a:latin typeface="Meiryo UI" panose="020B0604030504040204" pitchFamily="50" charset="-128"/>
                          <a:ea typeface="Meiryo UI" panose="020B0604030504040204" pitchFamily="50" charset="-128"/>
                        </a:rPr>
                        <a:t>地域の支援者等に働きかけ、引き続きコンサルテーションを続ける。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14</a:t>
            </a:fld>
            <a:endParaRPr kumimoji="1" lang="ja-JP" altLang="en-US" dirty="0"/>
          </a:p>
        </p:txBody>
      </p:sp>
      <p:sp>
        <p:nvSpPr>
          <p:cNvPr id="8" name="正方形/長方形 7"/>
          <p:cNvSpPr/>
          <p:nvPr/>
        </p:nvSpPr>
        <p:spPr>
          <a:xfrm>
            <a:off x="0" y="-2708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a:t>
            </a:r>
            <a:r>
              <a:rPr kumimoji="1" lang="ja-JP" altLang="en-US" sz="2600" b="1">
                <a:latin typeface="Meiryo UI" panose="020B0604030504040204" pitchFamily="50" charset="-128"/>
                <a:ea typeface="Meiryo UI" panose="020B0604030504040204" pitchFamily="50" charset="-128"/>
              </a:rPr>
              <a:t>取組み</a:t>
            </a:r>
            <a:r>
              <a:rPr kumimoji="1" lang="ja-JP" altLang="en-US" sz="2600" b="1"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828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0650" y="756849"/>
            <a:ext cx="8975399" cy="5855824"/>
          </a:xfrm>
          <a:prstGeom prst="rect">
            <a:avLst/>
          </a:prstGeom>
          <a:solidFill>
            <a:sysClr val="window" lastClr="FFFFFF"/>
          </a:solidFill>
          <a:ln w="6350" cap="flat" cmpd="sng" algn="ctr">
            <a:solidFill>
              <a:schemeClr val="tx1"/>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○市町村が行う生活支援・介護予防サービス基盤整備への</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支援</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6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0" y="720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473015405"/>
              </p:ext>
            </p:extLst>
          </p:nvPr>
        </p:nvGraphicFramePr>
        <p:xfrm>
          <a:off x="185971" y="1669460"/>
          <a:ext cx="8744756" cy="4626683"/>
        </p:xfrm>
        <a:graphic>
          <a:graphicData uri="http://schemas.openxmlformats.org/drawingml/2006/table">
            <a:tbl>
              <a:tblPr firstRow="1" bandRow="1">
                <a:tableStyleId>{5C22544A-7EE6-4342-B048-85BDC9FD1C3A}</a:tableStyleId>
              </a:tblPr>
              <a:tblGrid>
                <a:gridCol w="2174479">
                  <a:extLst>
                    <a:ext uri="{9D8B030D-6E8A-4147-A177-3AD203B41FA5}">
                      <a16:colId xmlns:a16="http://schemas.microsoft.com/office/drawing/2014/main" val="3893247426"/>
                    </a:ext>
                  </a:extLst>
                </a:gridCol>
                <a:gridCol w="822247">
                  <a:extLst>
                    <a:ext uri="{9D8B030D-6E8A-4147-A177-3AD203B41FA5}">
                      <a16:colId xmlns:a16="http://schemas.microsoft.com/office/drawing/2014/main" val="4196616743"/>
                    </a:ext>
                  </a:extLst>
                </a:gridCol>
                <a:gridCol w="2233893">
                  <a:extLst>
                    <a:ext uri="{9D8B030D-6E8A-4147-A177-3AD203B41FA5}">
                      <a16:colId xmlns:a16="http://schemas.microsoft.com/office/drawing/2014/main" val="1389043281"/>
                    </a:ext>
                  </a:extLst>
                </a:gridCol>
                <a:gridCol w="3514137">
                  <a:extLst>
                    <a:ext uri="{9D8B030D-6E8A-4147-A177-3AD203B41FA5}">
                      <a16:colId xmlns:a16="http://schemas.microsoft.com/office/drawing/2014/main" val="1681424053"/>
                    </a:ext>
                  </a:extLst>
                </a:gridCol>
              </a:tblGrid>
              <a:tr h="37716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7647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介護予防に資する通いの場への</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参加率の向上</a:t>
                      </a:r>
                      <a:r>
                        <a:rPr lang="ja-JP" altLang="en-US" sz="1600" kern="100" dirty="0">
                          <a:solidFill>
                            <a:schemeClr val="tx1"/>
                          </a:solidFill>
                          <a:latin typeface="Meiryo UI" panose="020B0604030504040204" pitchFamily="50" charset="-128"/>
                          <a:ea typeface="Meiryo UI" panose="020B0604030504040204" pitchFamily="50" charset="-128"/>
                          <a:cs typeface="Times New Roman"/>
                        </a:rPr>
                        <a:t>　</a:t>
                      </a:r>
                      <a:r>
                        <a:rPr lang="ja-JP" altLang="en-US" sz="1400" kern="100" dirty="0">
                          <a:solidFill>
                            <a:schemeClr val="tx1"/>
                          </a:solidFill>
                          <a:latin typeface="Meiryo UI" panose="020B0604030504040204" pitchFamily="50" charset="-128"/>
                          <a:ea typeface="Meiryo UI" panose="020B0604030504040204" pitchFamily="50" charset="-128"/>
                          <a:cs typeface="Times New Roman"/>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8</a:t>
                      </a:r>
                      <a:r>
                        <a:rPr kumimoji="1" lang="ja-JP" altLang="en-US"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6.3</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：厚生労働省未公表</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コロナ禍で感染を恐れて外出を制限する高齢者や休止した通いの場もあった。今後、市町村における通いの場の啓発や専門職の派遣体制を支援する。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814676">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生活支援コーディネーター養成研修会の開催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初任者研修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 </a:t>
                      </a:r>
                      <a:r>
                        <a:rPr kumimoji="1" lang="en-US" altLang="ja-JP" sz="1400" dirty="0" smtClean="0">
                          <a:solidFill>
                            <a:schemeClr val="tx1"/>
                          </a:solidFill>
                          <a:latin typeface="Meiryo UI" panose="020B0604030504040204" pitchFamily="50" charset="-128"/>
                          <a:ea typeface="Meiryo UI" panose="020B0604030504040204" pitchFamily="50" charset="-128"/>
                        </a:rPr>
                        <a:t>90</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 </a:t>
                      </a:r>
                      <a:r>
                        <a:rPr kumimoji="1" lang="en-US" altLang="ja-JP" sz="1400" dirty="0" smtClean="0">
                          <a:solidFill>
                            <a:schemeClr val="tx1"/>
                          </a:solidFill>
                          <a:latin typeface="Meiryo UI" panose="020B0604030504040204" pitchFamily="50" charset="-128"/>
                          <a:ea typeface="Meiryo UI" panose="020B0604030504040204" pitchFamily="50" charset="-128"/>
                        </a:rPr>
                        <a:t>59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全体研修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 </a:t>
                      </a:r>
                      <a:r>
                        <a:rPr kumimoji="1" lang="en-US" altLang="ja-JP" sz="1400" dirty="0" smtClean="0">
                          <a:solidFill>
                            <a:schemeClr val="tx1"/>
                          </a:solidFill>
                          <a:latin typeface="Meiryo UI" panose="020B0604030504040204" pitchFamily="50" charset="-128"/>
                          <a:ea typeface="Meiryo UI" panose="020B0604030504040204" pitchFamily="50" charset="-128"/>
                        </a:rPr>
                        <a:t>122</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 　</a:t>
                      </a:r>
                      <a:r>
                        <a:rPr kumimoji="1" lang="en-US" altLang="ja-JP" sz="1400" dirty="0" smtClean="0">
                          <a:solidFill>
                            <a:schemeClr val="tx1"/>
                          </a:solidFill>
                          <a:latin typeface="Meiryo UI" panose="020B0604030504040204" pitchFamily="50" charset="-128"/>
                          <a:ea typeface="Meiryo UI" panose="020B0604030504040204" pitchFamily="50" charset="-128"/>
                        </a:rPr>
                        <a:t>63</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行政を含む関係機関との連携や役割分担の明確化等の生活支援コーディネーターが地域で活動するにあたっての課題等を把握し、市町村と共有しながら、引き続き課題解決に向けた手法を学ぶ養成研修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14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生活支援コーディネーター、市町村職員、地域団体等による大交流会の開催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r>
                        <a:rPr kumimoji="1" lang="en-US" altLang="ja-JP" sz="1400" dirty="0" smtClean="0">
                          <a:solidFill>
                            <a:schemeClr val="tx1"/>
                          </a:solidFill>
                          <a:latin typeface="Meiryo UI" panose="020B0604030504040204" pitchFamily="50" charset="-128"/>
                          <a:ea typeface="Meiryo UI" panose="020B0604030504040204" pitchFamily="50" charset="-128"/>
                        </a:rPr>
                        <a:t> (2</a:t>
                      </a:r>
                      <a:r>
                        <a:rPr kumimoji="1" lang="ja-JP" altLang="en-US" sz="1400" dirty="0" smtClean="0">
                          <a:solidFill>
                            <a:schemeClr val="tx1"/>
                          </a:solidFill>
                          <a:latin typeface="Meiryo UI" panose="020B0604030504040204" pitchFamily="50" charset="-128"/>
                          <a:ea typeface="Meiryo UI" panose="020B0604030504040204" pitchFamily="50" charset="-128"/>
                        </a:rPr>
                        <a:t>月開催</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r>
                        <a:rPr kumimoji="1" lang="en-US" altLang="ja-JP" sz="1400" dirty="0" smtClean="0">
                          <a:solidFill>
                            <a:schemeClr val="tx1"/>
                          </a:solidFill>
                          <a:latin typeface="Meiryo UI" panose="020B0604030504040204" pitchFamily="50" charset="-128"/>
                          <a:ea typeface="Meiryo UI" panose="020B0604030504040204" pitchFamily="50" charset="-128"/>
                        </a:rPr>
                        <a:t> (2</a:t>
                      </a:r>
                      <a:r>
                        <a:rPr kumimoji="1" lang="ja-JP" altLang="en-US" sz="1400" dirty="0" smtClean="0">
                          <a:solidFill>
                            <a:schemeClr val="tx1"/>
                          </a:solidFill>
                          <a:latin typeface="Meiryo UI" panose="020B0604030504040204" pitchFamily="50" charset="-128"/>
                          <a:ea typeface="Meiryo UI" panose="020B0604030504040204" pitchFamily="50" charset="-128"/>
                        </a:rPr>
                        <a:t>月開催</a:t>
                      </a:r>
                      <a:r>
                        <a:rPr kumimoji="1" lang="en-US" altLang="ja-JP" sz="140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大阪ええまちプロジェクトにおいて、インフォーマルサービスを含む、支援ニーズに対応した社会資源の創出等について先進的取組事例等の情報提供を行う。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1297222082"/>
                  </a:ext>
                </a:extLst>
              </a:tr>
            </a:tbl>
          </a:graphicData>
        </a:graphic>
      </p:graphicFrame>
      <p:sp>
        <p:nvSpPr>
          <p:cNvPr id="8" name="スライド番号プレースホルダー 7"/>
          <p:cNvSpPr>
            <a:spLocks noGrp="1"/>
          </p:cNvSpPr>
          <p:nvPr>
            <p:ph type="sldNum" sz="quarter" idx="12"/>
          </p:nvPr>
        </p:nvSpPr>
        <p:spPr>
          <a:xfrm>
            <a:off x="7072952" y="6327949"/>
            <a:ext cx="2057400" cy="365125"/>
          </a:xfrm>
        </p:spPr>
        <p:txBody>
          <a:bodyPr/>
          <a:lstStyle/>
          <a:p>
            <a:fld id="{95D2A900-6487-4CD6-86C6-6380F32AA30B}" type="slidenum">
              <a:rPr kumimoji="1" lang="ja-JP" altLang="en-US" smtClean="0"/>
              <a:t>1</a:t>
            </a:fld>
            <a:endParaRPr kumimoji="1" lang="ja-JP" altLang="en-US" dirty="0"/>
          </a:p>
        </p:txBody>
      </p:sp>
    </p:spTree>
    <p:extLst>
      <p:ext uri="{BB962C8B-B14F-4D97-AF65-F5344CB8AC3E}">
        <p14:creationId xmlns:p14="http://schemas.microsoft.com/office/powerpoint/2010/main" val="3849477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8237" y="651280"/>
            <a:ext cx="9007521" cy="6041794"/>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１）自立支援、介護予防・重度化防止</a:t>
            </a:r>
          </a:p>
          <a:p>
            <a:pPr defTabSz="844083">
              <a:defRPr/>
            </a:pP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住み慣れた地域で暮らし続けられるための生活支援サービスの</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充実</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〇</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大阪府アドバイザー等の重点支援市等への派遣</a:t>
            </a: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0" y="720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321713520"/>
              </p:ext>
            </p:extLst>
          </p:nvPr>
        </p:nvGraphicFramePr>
        <p:xfrm>
          <a:off x="199621" y="1592049"/>
          <a:ext cx="8744755" cy="1610156"/>
        </p:xfrm>
        <a:graphic>
          <a:graphicData uri="http://schemas.openxmlformats.org/drawingml/2006/table">
            <a:tbl>
              <a:tblPr firstRow="1" bandRow="1">
                <a:tableStyleId>{5C22544A-7EE6-4342-B048-85BDC9FD1C3A}</a:tableStyleId>
              </a:tblPr>
              <a:tblGrid>
                <a:gridCol w="2169384">
                  <a:extLst>
                    <a:ext uri="{9D8B030D-6E8A-4147-A177-3AD203B41FA5}">
                      <a16:colId xmlns:a16="http://schemas.microsoft.com/office/drawing/2014/main" val="3893247426"/>
                    </a:ext>
                  </a:extLst>
                </a:gridCol>
                <a:gridCol w="857760">
                  <a:extLst>
                    <a:ext uri="{9D8B030D-6E8A-4147-A177-3AD203B41FA5}">
                      <a16:colId xmlns:a16="http://schemas.microsoft.com/office/drawing/2014/main" val="4196616743"/>
                    </a:ext>
                  </a:extLst>
                </a:gridCol>
                <a:gridCol w="2226865">
                  <a:extLst>
                    <a:ext uri="{9D8B030D-6E8A-4147-A177-3AD203B41FA5}">
                      <a16:colId xmlns:a16="http://schemas.microsoft.com/office/drawing/2014/main" val="1389043281"/>
                    </a:ext>
                  </a:extLst>
                </a:gridCol>
                <a:gridCol w="3490746">
                  <a:extLst>
                    <a:ext uri="{9D8B030D-6E8A-4147-A177-3AD203B41FA5}">
                      <a16:colId xmlns:a16="http://schemas.microsoft.com/office/drawing/2014/main" val="1244531286"/>
                    </a:ext>
                  </a:extLst>
                </a:gridCol>
              </a:tblGrid>
              <a:tr h="381717">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621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プロジェクト型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lang="ja-JP" altLang="en-US" sz="1400" kern="100" dirty="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15</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高齢者の社会参加や生きがいづく</a:t>
                      </a:r>
                      <a:r>
                        <a:rPr kumimoji="1" lang="ja-JP" altLang="en-US" sz="1400" dirty="0" err="1" smtClean="0">
                          <a:solidFill>
                            <a:schemeClr val="tx1"/>
                          </a:solidFill>
                          <a:latin typeface="Meiryo UI" panose="020B0604030504040204" pitchFamily="50" charset="-128"/>
                          <a:ea typeface="Meiryo UI" panose="020B0604030504040204" pitchFamily="50" charset="-128"/>
                        </a:rPr>
                        <a:t>りの</a:t>
                      </a:r>
                      <a:r>
                        <a:rPr kumimoji="1" lang="ja-JP" altLang="en-US" sz="1400" dirty="0" smtClean="0">
                          <a:solidFill>
                            <a:schemeClr val="tx1"/>
                          </a:solidFill>
                          <a:latin typeface="Meiryo UI" panose="020B0604030504040204" pitchFamily="50" charset="-128"/>
                          <a:ea typeface="Meiryo UI" panose="020B0604030504040204" pitchFamily="50" charset="-128"/>
                        </a:rPr>
                        <a:t>気運醸成、住民主体型サービスの好事例創出等による市町村支援として「大阪ええまちプロジェクト」を実施する。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607015">
                <a:tc>
                  <a:txBody>
                    <a:bodyPr/>
                    <a:lstStyle/>
                    <a:p>
                      <a:r>
                        <a:rPr lang="ja-JP" altLang="en-US" sz="1400" kern="100" dirty="0">
                          <a:solidFill>
                            <a:schemeClr val="tx1"/>
                          </a:solidFill>
                          <a:latin typeface="Meiryo UI" panose="020B0604030504040204" pitchFamily="50" charset="-128"/>
                          <a:ea typeface="Meiryo UI" panose="020B0604030504040204" pitchFamily="50" charset="-128"/>
                          <a:cs typeface="Times New Roman"/>
                        </a:rPr>
                        <a:t>個別相談型</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支援の実施</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件</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24</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a:t>
                      </a:r>
                      <a:r>
                        <a:rPr kumimoji="1" lang="ja-JP" altLang="en-US" sz="1400" dirty="0" smtClean="0">
                          <a:solidFill>
                            <a:schemeClr val="tx1"/>
                          </a:solidFill>
                          <a:latin typeface="Meiryo UI" panose="020B0604030504040204" pitchFamily="50" charset="-128"/>
                          <a:ea typeface="Meiryo UI" panose="020B0604030504040204" pitchFamily="50" charset="-128"/>
                        </a:rPr>
                        <a:t>件</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
        <p:nvSpPr>
          <p:cNvPr id="8" name="スライド番号プレースホルダー 7"/>
          <p:cNvSpPr>
            <a:spLocks noGrp="1"/>
          </p:cNvSpPr>
          <p:nvPr>
            <p:ph type="sldNum" sz="quarter" idx="12"/>
          </p:nvPr>
        </p:nvSpPr>
        <p:spPr>
          <a:xfrm>
            <a:off x="7072952" y="6327949"/>
            <a:ext cx="2057400" cy="365125"/>
          </a:xfrm>
        </p:spPr>
        <p:txBody>
          <a:bodyPr/>
          <a:lstStyle/>
          <a:p>
            <a:fld id="{95D2A900-6487-4CD6-86C6-6380F32AA30B}" type="slidenum">
              <a:rPr kumimoji="1" lang="ja-JP" altLang="en-US" smtClean="0"/>
              <a:t>2</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771937842"/>
              </p:ext>
            </p:extLst>
          </p:nvPr>
        </p:nvGraphicFramePr>
        <p:xfrm>
          <a:off x="199621" y="3713103"/>
          <a:ext cx="8724061" cy="2733136"/>
        </p:xfrm>
        <a:graphic>
          <a:graphicData uri="http://schemas.openxmlformats.org/drawingml/2006/table">
            <a:tbl>
              <a:tblPr firstRow="1" bandRow="1">
                <a:tableStyleId>{5C22544A-7EE6-4342-B048-85BDC9FD1C3A}</a:tableStyleId>
              </a:tblPr>
              <a:tblGrid>
                <a:gridCol w="1928693">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71989">
                  <a:extLst>
                    <a:ext uri="{9D8B030D-6E8A-4147-A177-3AD203B41FA5}">
                      <a16:colId xmlns:a16="http://schemas.microsoft.com/office/drawing/2014/main" val="1389043281"/>
                    </a:ext>
                  </a:extLst>
                </a:gridCol>
                <a:gridCol w="2918827">
                  <a:extLst>
                    <a:ext uri="{9D8B030D-6E8A-4147-A177-3AD203B41FA5}">
                      <a16:colId xmlns:a16="http://schemas.microsoft.com/office/drawing/2014/main" val="3922693634"/>
                    </a:ext>
                  </a:extLst>
                </a:gridCol>
              </a:tblGrid>
              <a:tr h="412848">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5091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大阪府アドバイザーの市町村への派遣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50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重点支援市町への派遣</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56</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49</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その他市町村の求めに応じた派遣</a:t>
                      </a:r>
                      <a:r>
                        <a:rPr kumimoji="1" lang="en-US" altLang="ja-JP" sz="1400" dirty="0" smtClean="0">
                          <a:solidFill>
                            <a:schemeClr val="tx1"/>
                          </a:solidFill>
                          <a:latin typeface="Meiryo UI" panose="020B0604030504040204" pitchFamily="50" charset="-128"/>
                          <a:ea typeface="Meiryo UI" panose="020B0604030504040204" pitchFamily="50" charset="-128"/>
                        </a:rPr>
                        <a:t>】   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市町村</a:t>
                      </a: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16</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市町村　</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利用者の状態を改善できるサービス（短期集中予防サービス等）の利用者が少ないという課題があることから、窓口相談対応、地域ケア会議、訪問アセスメント事業の充実等により介護予防ケアマネジメントの推進に向け各市町の状況に応じた支援を行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811104">
                <a:tc>
                  <a:txBody>
                    <a:bodyPr/>
                    <a:lstStyle/>
                    <a:p>
                      <a:pPr algn="l"/>
                      <a:r>
                        <a:rPr lang="ja-JP" altLang="en-US" sz="1400" kern="100" dirty="0">
                          <a:solidFill>
                            <a:schemeClr val="tx1"/>
                          </a:solidFill>
                          <a:latin typeface="Meiryo UI" panose="020B0604030504040204" pitchFamily="50" charset="-128"/>
                          <a:ea typeface="Meiryo UI" panose="020B0604030504040204" pitchFamily="50" charset="-128"/>
                          <a:cs typeface="Times New Roman"/>
                        </a:rPr>
                        <a:t>生活課題アセスメント訪問指導者の市町村への派遣</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a:solidFill>
                            <a:schemeClr val="tx1"/>
                          </a:solidFill>
                          <a:latin typeface="Meiryo UI" panose="020B0604030504040204" pitchFamily="50" charset="-128"/>
                          <a:ea typeface="Meiryo UI" panose="020B0604030504040204" pitchFamily="50" charset="-128"/>
                        </a:rPr>
                        <a:t>100</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：７市町　</a:t>
                      </a:r>
                      <a:r>
                        <a:rPr kumimoji="1" lang="en-US" altLang="ja-JP" sz="1400" dirty="0" smtClean="0">
                          <a:solidFill>
                            <a:schemeClr val="tx1"/>
                          </a:solidFill>
                          <a:latin typeface="Meiryo UI" panose="020B0604030504040204" pitchFamily="50" charset="-128"/>
                          <a:ea typeface="Meiryo UI" panose="020B0604030504040204" pitchFamily="50" charset="-128"/>
                        </a:rPr>
                        <a:t>131</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：４市町  　</a:t>
                      </a:r>
                      <a:r>
                        <a:rPr kumimoji="1" lang="en-US" altLang="ja-JP" sz="1400" dirty="0" smtClean="0">
                          <a:solidFill>
                            <a:schemeClr val="tx1"/>
                          </a:solidFill>
                          <a:latin typeface="Meiryo UI" panose="020B0604030504040204" pitchFamily="50" charset="-128"/>
                          <a:ea typeface="Meiryo UI" panose="020B0604030504040204" pitchFamily="50" charset="-128"/>
                        </a:rPr>
                        <a:t>82</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bl>
          </a:graphicData>
        </a:graphic>
      </p:graphicFrame>
    </p:spTree>
    <p:extLst>
      <p:ext uri="{BB962C8B-B14F-4D97-AF65-F5344CB8AC3E}">
        <p14:creationId xmlns:p14="http://schemas.microsoft.com/office/powerpoint/2010/main" val="2830846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0151" y="642519"/>
            <a:ext cx="8937939" cy="6078957"/>
          </a:xfrm>
          <a:ln>
            <a:solidFill>
              <a:schemeClr val="tx1"/>
            </a:solidFill>
          </a:ln>
        </p:spPr>
        <p:txBody>
          <a:bodyPr anchor="t">
            <a:normAutofit/>
          </a:bodyPr>
          <a:lstStyle/>
          <a:p>
            <a:pPr marL="0" indent="0" defTabSz="844083">
              <a:lnSpc>
                <a:spcPct val="100000"/>
              </a:lnSpc>
              <a:spcBef>
                <a:spcPts val="0"/>
              </a:spcBef>
              <a:buNone/>
              <a:defRPr/>
            </a:pPr>
            <a:r>
              <a:rPr lang="ja-JP" altLang="en-US" sz="1800" kern="100" dirty="0">
                <a:solidFill>
                  <a:sysClr val="windowText" lastClr="000000"/>
                </a:solidFill>
                <a:latin typeface="游ゴシック 本文"/>
                <a:ea typeface="Meiryo UI" panose="020B0604030504040204" pitchFamily="50" charset="-128"/>
                <a:cs typeface="Times New Roman"/>
              </a:rPr>
              <a:t>（１）自立支援、介護予防・重度化防止</a:t>
            </a:r>
          </a:p>
          <a:p>
            <a:pPr marL="0" lvl="0" indent="0" defTabSz="844083">
              <a:lnSpc>
                <a:spcPct val="100000"/>
              </a:lnSpc>
              <a:spcBef>
                <a:spcPts val="0"/>
              </a:spcBef>
              <a:buNone/>
              <a:defRPr/>
            </a:pPr>
            <a:r>
              <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rPr>
              <a:t>【</a:t>
            </a:r>
            <a:r>
              <a:rPr kumimoji="0" lang="ja-JP" altLang="en-US" sz="1800"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rPr>
              <a:t>】</a:t>
            </a:r>
          </a:p>
          <a:p>
            <a:pPr marL="0" lvl="0" indent="0" defTabSz="844083">
              <a:lnSpc>
                <a:spcPct val="100000"/>
              </a:lnSpc>
              <a:spcBef>
                <a:spcPts val="0"/>
              </a:spcBef>
              <a:buNone/>
              <a:defRPr/>
            </a:pPr>
            <a:r>
              <a:rPr kumimoji="0" lang="ja-JP" altLang="en-US" sz="1800" kern="100" dirty="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sz="1800" dirty="0" smtClean="0">
                <a:latin typeface="Meiryo UI" panose="020B0604030504040204" pitchFamily="50" charset="-128"/>
                <a:ea typeface="Meiryo UI" panose="020B0604030504040204" pitchFamily="50" charset="-128"/>
              </a:rPr>
              <a:t>職能団体との連携</a:t>
            </a:r>
            <a:endParaRPr kumimoji="1" lang="en-US" altLang="ja-JP" sz="1200" dirty="0" smtClean="0">
              <a:latin typeface="游ゴシック 本文"/>
            </a:endParaRPr>
          </a:p>
          <a:p>
            <a:pPr marL="0" indent="0">
              <a:buNone/>
            </a:pPr>
            <a:endParaRPr lang="en-US" altLang="ja-JP" sz="1200" dirty="0" smtClean="0">
              <a:latin typeface="游ゴシック 本文"/>
            </a:endParaRPr>
          </a:p>
          <a:p>
            <a:pPr marL="0" indent="0">
              <a:buNone/>
            </a:pPr>
            <a:endParaRPr kumimoji="1" lang="en-US" altLang="ja-JP" sz="1200" dirty="0">
              <a:latin typeface="游ゴシック 本文"/>
            </a:endParaRPr>
          </a:p>
          <a:p>
            <a:pPr marL="0" indent="0">
              <a:buNone/>
            </a:pPr>
            <a:endParaRPr kumimoji="1" lang="en-US" altLang="ja-JP" sz="1200" dirty="0" smtClean="0"/>
          </a:p>
          <a:p>
            <a:pPr marL="0" indent="0">
              <a:buNone/>
            </a:pPr>
            <a:endParaRPr lang="en-US" altLang="ja-JP" sz="1200" dirty="0"/>
          </a:p>
          <a:p>
            <a:pPr marL="0" indent="0">
              <a:buNone/>
            </a:pPr>
            <a:endParaRPr lang="en-US" altLang="ja-JP" sz="1200" dirty="0" smtClean="0"/>
          </a:p>
          <a:p>
            <a:pPr marL="0" indent="0">
              <a:buNone/>
            </a:pPr>
            <a:endParaRPr lang="en-US" altLang="ja-JP" sz="1200" dirty="0"/>
          </a:p>
          <a:p>
            <a:pPr marL="0" lvl="0" indent="0" defTabSz="844083">
              <a:lnSpc>
                <a:spcPct val="100000"/>
              </a:lnSpc>
              <a:spcBef>
                <a:spcPts val="0"/>
              </a:spcBef>
              <a:buNone/>
              <a:defRPr/>
            </a:pPr>
            <a:r>
              <a:rPr kumimoji="0" lang="ja-JP" altLang="en-US" sz="1800" kern="100" dirty="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endParaRPr>
          </a:p>
          <a:p>
            <a:pPr marL="0" lvl="0" indent="0" defTabSz="844083">
              <a:lnSpc>
                <a:spcPct val="100000"/>
              </a:lnSpc>
              <a:spcBef>
                <a:spcPts val="0"/>
              </a:spcBef>
              <a:buNone/>
              <a:defRPr/>
            </a:pPr>
            <a:r>
              <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rPr>
              <a:t>【</a:t>
            </a:r>
            <a:r>
              <a:rPr kumimoji="0" lang="ja-JP" altLang="en-US" sz="1800" kern="100" dirty="0">
                <a:solidFill>
                  <a:sysClr val="windowText" lastClr="000000"/>
                </a:solidFill>
                <a:latin typeface="Meiryo UI" panose="020B0604030504040204" pitchFamily="50" charset="-128"/>
                <a:ea typeface="Meiryo UI" panose="020B0604030504040204" pitchFamily="50" charset="-128"/>
                <a:cs typeface="Times New Roman"/>
              </a:rPr>
              <a:t>主な取組み</a:t>
            </a:r>
            <a:r>
              <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rPr>
              <a:t>】</a:t>
            </a:r>
          </a:p>
          <a:p>
            <a:pPr marL="0" lvl="0" indent="0" defTabSz="844083">
              <a:lnSpc>
                <a:spcPct val="100000"/>
              </a:lnSpc>
              <a:spcBef>
                <a:spcPts val="0"/>
              </a:spcBef>
              <a:buNone/>
              <a:defRPr/>
            </a:pPr>
            <a:r>
              <a:rPr kumimoji="0" lang="ja-JP" altLang="en-US" sz="1800" kern="100" dirty="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kumimoji="0" lang="en-US" altLang="ja-JP" sz="1800" kern="100" dirty="0">
              <a:solidFill>
                <a:sysClr val="windowText" lastClr="000000"/>
              </a:solidFill>
              <a:latin typeface="Meiryo UI" panose="020B0604030504040204" pitchFamily="50" charset="-128"/>
              <a:ea typeface="Meiryo UI" panose="020B0604030504040204" pitchFamily="50" charset="-128"/>
              <a:cs typeface="Times New Roman"/>
            </a:endParaRPr>
          </a:p>
          <a:p>
            <a:pPr marL="0" indent="0">
              <a:buNone/>
            </a:pPr>
            <a:endParaRPr kumimoji="1" lang="en-US" altLang="ja-JP" sz="1200" dirty="0" smtClean="0"/>
          </a:p>
        </p:txBody>
      </p:sp>
      <p:sp>
        <p:nvSpPr>
          <p:cNvPr id="4" name="スライド番号プレースホルダー 3"/>
          <p:cNvSpPr>
            <a:spLocks noGrp="1"/>
          </p:cNvSpPr>
          <p:nvPr>
            <p:ph type="sldNum" sz="quarter" idx="12"/>
          </p:nvPr>
        </p:nvSpPr>
        <p:spPr>
          <a:xfrm>
            <a:off x="6970690" y="6356351"/>
            <a:ext cx="2057400" cy="365125"/>
          </a:xfrm>
        </p:spPr>
        <p:txBody>
          <a:bodyPr/>
          <a:lstStyle/>
          <a:p>
            <a:fld id="{95D2A900-6487-4CD6-86C6-6380F32AA30B}" type="slidenum">
              <a:rPr kumimoji="1" lang="ja-JP" altLang="en-US" smtClean="0"/>
              <a:t>3</a:t>
            </a:fld>
            <a:endParaRPr kumimoji="1" lang="ja-JP" altLang="en-US" dirty="0"/>
          </a:p>
        </p:txBody>
      </p:sp>
      <p:sp>
        <p:nvSpPr>
          <p:cNvPr id="6" name="正方形/長方形 5"/>
          <p:cNvSpPr/>
          <p:nvPr/>
        </p:nvSpPr>
        <p:spPr>
          <a:xfrm>
            <a:off x="0" y="-11136"/>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85492791"/>
              </p:ext>
            </p:extLst>
          </p:nvPr>
        </p:nvGraphicFramePr>
        <p:xfrm>
          <a:off x="244504" y="1672142"/>
          <a:ext cx="8629231" cy="1230549"/>
        </p:xfrm>
        <a:graphic>
          <a:graphicData uri="http://schemas.openxmlformats.org/drawingml/2006/table">
            <a:tbl>
              <a:tblPr firstRow="1" bandRow="1">
                <a:tableStyleId>{5C22544A-7EE6-4342-B048-85BDC9FD1C3A}</a:tableStyleId>
              </a:tblPr>
              <a:tblGrid>
                <a:gridCol w="1885379">
                  <a:extLst>
                    <a:ext uri="{9D8B030D-6E8A-4147-A177-3AD203B41FA5}">
                      <a16:colId xmlns:a16="http://schemas.microsoft.com/office/drawing/2014/main" val="3893247426"/>
                    </a:ext>
                  </a:extLst>
                </a:gridCol>
                <a:gridCol w="1004552">
                  <a:extLst>
                    <a:ext uri="{9D8B030D-6E8A-4147-A177-3AD203B41FA5}">
                      <a16:colId xmlns:a16="http://schemas.microsoft.com/office/drawing/2014/main" val="4196616743"/>
                    </a:ext>
                  </a:extLst>
                </a:gridCol>
                <a:gridCol w="2884868">
                  <a:extLst>
                    <a:ext uri="{9D8B030D-6E8A-4147-A177-3AD203B41FA5}">
                      <a16:colId xmlns:a16="http://schemas.microsoft.com/office/drawing/2014/main" val="1389043281"/>
                    </a:ext>
                  </a:extLst>
                </a:gridCol>
                <a:gridCol w="2854432">
                  <a:extLst>
                    <a:ext uri="{9D8B030D-6E8A-4147-A177-3AD203B41FA5}">
                      <a16:colId xmlns:a16="http://schemas.microsoft.com/office/drawing/2014/main" val="2950247807"/>
                    </a:ext>
                  </a:extLst>
                </a:gridCol>
              </a:tblGrid>
              <a:tr h="361926">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868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a:solidFill>
                            <a:schemeClr val="tx1"/>
                          </a:solidFill>
                          <a:latin typeface="Meiryo UI" panose="020B0604030504040204" pitchFamily="50" charset="-128"/>
                          <a:ea typeface="Meiryo UI" panose="020B0604030504040204" pitchFamily="50" charset="-128"/>
                          <a:cs typeface="Times New Roman"/>
                        </a:rPr>
                        <a:t>介護予防の推進に資する専門職広域支援調整連絡会の開催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回</a:t>
                      </a:r>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専門職広域支援調整連絡会</a:t>
                      </a:r>
                      <a:r>
                        <a:rPr kumimoji="1" lang="en-US" altLang="zh-TW"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回</a:t>
                      </a: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専門職５団体、</a:t>
                      </a:r>
                      <a:r>
                        <a:rPr kumimoji="1" lang="en-US" altLang="zh-TW" sz="1400" dirty="0" smtClean="0">
                          <a:solidFill>
                            <a:schemeClr val="tx1"/>
                          </a:solidFill>
                          <a:latin typeface="Meiryo UI" panose="020B0604030504040204" pitchFamily="50" charset="-128"/>
                          <a:ea typeface="Meiryo UI" panose="020B0604030504040204" pitchFamily="50" charset="-128"/>
                        </a:rPr>
                        <a:t>5</a:t>
                      </a:r>
                      <a:r>
                        <a:rPr kumimoji="1" lang="zh-TW" altLang="en-US" sz="1400" dirty="0" smtClean="0">
                          <a:solidFill>
                            <a:schemeClr val="tx1"/>
                          </a:solidFill>
                          <a:latin typeface="Meiryo UI" panose="020B0604030504040204" pitchFamily="50" charset="-128"/>
                          <a:ea typeface="Meiryo UI" panose="020B0604030504040204" pitchFamily="50" charset="-128"/>
                        </a:rPr>
                        <a:t>市町村</a:t>
                      </a:r>
                      <a:r>
                        <a:rPr kumimoji="1" lang="en-US" altLang="zh-TW" sz="1400" dirty="0" smtClean="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回</a:t>
                      </a:r>
                      <a:r>
                        <a:rPr kumimoji="1" lang="en-US" altLang="zh-TW" sz="1400" dirty="0" smtClean="0">
                          <a:solidFill>
                            <a:schemeClr val="tx1"/>
                          </a:solidFill>
                          <a:latin typeface="Meiryo UI" panose="020B0604030504040204" pitchFamily="50" charset="-128"/>
                          <a:ea typeface="Meiryo UI" panose="020B0604030504040204" pitchFamily="50" charset="-128"/>
                        </a:rPr>
                        <a:t>(</a:t>
                      </a:r>
                      <a:r>
                        <a:rPr kumimoji="1" lang="zh-TW" altLang="en-US" sz="1400" dirty="0" smtClean="0">
                          <a:solidFill>
                            <a:schemeClr val="tx1"/>
                          </a:solidFill>
                          <a:latin typeface="Meiryo UI" panose="020B0604030504040204" pitchFamily="50" charset="-128"/>
                          <a:ea typeface="Meiryo UI" panose="020B0604030504040204" pitchFamily="50" charset="-128"/>
                        </a:rPr>
                        <a:t>専門職５団体、</a:t>
                      </a:r>
                      <a:r>
                        <a:rPr kumimoji="1" lang="en-US" altLang="zh-TW" sz="1400" dirty="0" smtClean="0">
                          <a:solidFill>
                            <a:schemeClr val="tx1"/>
                          </a:solidFill>
                          <a:latin typeface="Meiryo UI" panose="020B0604030504040204" pitchFamily="50" charset="-128"/>
                          <a:ea typeface="Meiryo UI" panose="020B0604030504040204" pitchFamily="50" charset="-128"/>
                        </a:rPr>
                        <a:t>5</a:t>
                      </a:r>
                      <a:r>
                        <a:rPr kumimoji="1" lang="zh-TW" altLang="en-US" sz="1400" dirty="0" smtClean="0">
                          <a:solidFill>
                            <a:schemeClr val="tx1"/>
                          </a:solidFill>
                          <a:latin typeface="Meiryo UI" panose="020B0604030504040204" pitchFamily="50" charset="-128"/>
                          <a:ea typeface="Meiryo UI" panose="020B0604030504040204" pitchFamily="50" charset="-128"/>
                        </a:rPr>
                        <a:t>市町村</a:t>
                      </a:r>
                      <a:r>
                        <a:rPr kumimoji="1" lang="en-US" altLang="zh-TW" sz="140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市町村のニーズを把握し、職能団体と連携し専門職に対する研修や市町村への派遣体制を整える。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212730020"/>
              </p:ext>
            </p:extLst>
          </p:nvPr>
        </p:nvGraphicFramePr>
        <p:xfrm>
          <a:off x="253073" y="4250059"/>
          <a:ext cx="8637853" cy="2061531"/>
        </p:xfrm>
        <a:graphic>
          <a:graphicData uri="http://schemas.openxmlformats.org/drawingml/2006/table">
            <a:tbl>
              <a:tblPr firstRow="1" bandRow="1">
                <a:tableStyleId>{5C22544A-7EE6-4342-B048-85BDC9FD1C3A}</a:tableStyleId>
              </a:tblPr>
              <a:tblGrid>
                <a:gridCol w="1907681">
                  <a:extLst>
                    <a:ext uri="{9D8B030D-6E8A-4147-A177-3AD203B41FA5}">
                      <a16:colId xmlns:a16="http://schemas.microsoft.com/office/drawing/2014/main" val="3893247426"/>
                    </a:ext>
                  </a:extLst>
                </a:gridCol>
                <a:gridCol w="981308">
                  <a:extLst>
                    <a:ext uri="{9D8B030D-6E8A-4147-A177-3AD203B41FA5}">
                      <a16:colId xmlns:a16="http://schemas.microsoft.com/office/drawing/2014/main" val="4196616743"/>
                    </a:ext>
                  </a:extLst>
                </a:gridCol>
                <a:gridCol w="2095099">
                  <a:extLst>
                    <a:ext uri="{9D8B030D-6E8A-4147-A177-3AD203B41FA5}">
                      <a16:colId xmlns:a16="http://schemas.microsoft.com/office/drawing/2014/main" val="1389043281"/>
                    </a:ext>
                  </a:extLst>
                </a:gridCol>
                <a:gridCol w="3653765">
                  <a:extLst>
                    <a:ext uri="{9D8B030D-6E8A-4147-A177-3AD203B41FA5}">
                      <a16:colId xmlns:a16="http://schemas.microsoft.com/office/drawing/2014/main" val="3223587710"/>
                    </a:ext>
                  </a:extLst>
                </a:gridCol>
              </a:tblGrid>
              <a:tr h="36967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6918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介護認定審査会委員研修の開催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新規研修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R3:1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a:t>
                      </a:r>
                      <a:r>
                        <a:rPr kumimoji="1" lang="en-US" altLang="ja-JP" sz="1400" dirty="0" smtClean="0">
                          <a:solidFill>
                            <a:schemeClr val="tx1"/>
                          </a:solidFill>
                          <a:latin typeface="Meiryo UI" panose="020B0604030504040204" pitchFamily="50" charset="-128"/>
                          <a:ea typeface="Meiryo UI" panose="020B0604030504040204" pitchFamily="50" charset="-128"/>
                        </a:rPr>
                        <a:t>397</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a:t>
                      </a:r>
                      <a:r>
                        <a:rPr kumimoji="1" lang="en-US" altLang="ja-JP" sz="1400" dirty="0" smtClean="0">
                          <a:solidFill>
                            <a:schemeClr val="tx1"/>
                          </a:solidFill>
                          <a:latin typeface="Meiryo UI" panose="020B0604030504040204" pitchFamily="50" charset="-128"/>
                          <a:ea typeface="Meiryo UI" panose="020B0604030504040204" pitchFamily="50" charset="-128"/>
                        </a:rPr>
                        <a:t>206</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現任研修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R4:1</a:t>
                      </a:r>
                      <a:r>
                        <a:rPr kumimoji="1" lang="ja-JP" altLang="en-US" sz="1400" baseline="0" dirty="0" smtClean="0">
                          <a:solidFill>
                            <a:schemeClr val="tx1"/>
                          </a:solidFill>
                          <a:latin typeface="Meiryo UI" panose="020B0604030504040204" pitchFamily="50" charset="-128"/>
                          <a:ea typeface="Meiryo UI" panose="020B0604030504040204" pitchFamily="50" charset="-128"/>
                        </a:rPr>
                        <a:t>回、</a:t>
                      </a:r>
                      <a:endParaRPr kumimoji="1" lang="en-US" altLang="ja-JP" sz="1400" baseline="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baseline="0" dirty="0" smtClean="0">
                          <a:solidFill>
                            <a:schemeClr val="tx1"/>
                          </a:solidFill>
                          <a:latin typeface="Meiryo UI" panose="020B0604030504040204" pitchFamily="50" charset="-128"/>
                          <a:ea typeface="Meiryo UI" panose="020B0604030504040204" pitchFamily="50" charset="-128"/>
                        </a:rPr>
                        <a:t>　　 受講者</a:t>
                      </a:r>
                      <a:r>
                        <a:rPr kumimoji="1" lang="en-US" altLang="ja-JP" sz="1400" dirty="0" smtClean="0">
                          <a:solidFill>
                            <a:schemeClr val="tx1"/>
                          </a:solidFill>
                          <a:latin typeface="Meiryo UI" panose="020B0604030504040204" pitchFamily="50" charset="-128"/>
                          <a:ea typeface="Meiryo UI" panose="020B0604030504040204" pitchFamily="50" charset="-128"/>
                        </a:rPr>
                        <a:t>1,049</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公平・公正かつ適正な要介護認定の実施に向けて、介護認定審査会委員に対する研修を実施するなど、市町村等への支援に努めていく。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bl>
          </a:graphicData>
        </a:graphic>
      </p:graphicFrame>
    </p:spTree>
    <p:extLst>
      <p:ext uri="{BB962C8B-B14F-4D97-AF65-F5344CB8AC3E}">
        <p14:creationId xmlns:p14="http://schemas.microsoft.com/office/powerpoint/2010/main" val="1199767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7601" y="573206"/>
            <a:ext cx="8948797" cy="6192410"/>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○要介護認定の適正化の支援</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5" name="表 4"/>
          <p:cNvGraphicFramePr>
            <a:graphicFrameLocks noGrp="1"/>
          </p:cNvGraphicFramePr>
          <p:nvPr>
            <p:extLst>
              <p:ext uri="{D42A27DB-BD31-4B8C-83A1-F6EECF244321}">
                <p14:modId xmlns:p14="http://schemas.microsoft.com/office/powerpoint/2010/main" val="2146022363"/>
              </p:ext>
            </p:extLst>
          </p:nvPr>
        </p:nvGraphicFramePr>
        <p:xfrm>
          <a:off x="222957" y="1587462"/>
          <a:ext cx="8698083" cy="4884290"/>
        </p:xfrm>
        <a:graphic>
          <a:graphicData uri="http://schemas.openxmlformats.org/drawingml/2006/table">
            <a:tbl>
              <a:tblPr firstRow="1" bandRow="1">
                <a:tableStyleId>{5C22544A-7EE6-4342-B048-85BDC9FD1C3A}</a:tableStyleId>
              </a:tblPr>
              <a:tblGrid>
                <a:gridCol w="1835162">
                  <a:extLst>
                    <a:ext uri="{9D8B030D-6E8A-4147-A177-3AD203B41FA5}">
                      <a16:colId xmlns:a16="http://schemas.microsoft.com/office/drawing/2014/main" val="3893247426"/>
                    </a:ext>
                  </a:extLst>
                </a:gridCol>
                <a:gridCol w="1220707">
                  <a:extLst>
                    <a:ext uri="{9D8B030D-6E8A-4147-A177-3AD203B41FA5}">
                      <a16:colId xmlns:a16="http://schemas.microsoft.com/office/drawing/2014/main" val="4196616743"/>
                    </a:ext>
                  </a:extLst>
                </a:gridCol>
                <a:gridCol w="1962972">
                  <a:extLst>
                    <a:ext uri="{9D8B030D-6E8A-4147-A177-3AD203B41FA5}">
                      <a16:colId xmlns:a16="http://schemas.microsoft.com/office/drawing/2014/main" val="1389043281"/>
                    </a:ext>
                  </a:extLst>
                </a:gridCol>
                <a:gridCol w="3679242">
                  <a:extLst>
                    <a:ext uri="{9D8B030D-6E8A-4147-A177-3AD203B41FA5}">
                      <a16:colId xmlns:a16="http://schemas.microsoft.com/office/drawing/2014/main" val="3223587710"/>
                    </a:ext>
                  </a:extLst>
                </a:gridCol>
              </a:tblGrid>
              <a:tr h="438315">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2010964">
                <a:tc>
                  <a:txBody>
                    <a:bodyPr/>
                    <a:lstStyle/>
                    <a:p>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認定調査員研修の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開催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新規４回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現任２回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新規研修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R3:4</a:t>
                      </a:r>
                      <a:r>
                        <a:rPr kumimoji="1" lang="ja-JP" altLang="en-US" sz="1400" dirty="0" smtClean="0">
                          <a:solidFill>
                            <a:schemeClr val="tx1"/>
                          </a:solidFill>
                          <a:latin typeface="Meiryo UI" panose="020B0604030504040204" pitchFamily="50" charset="-128"/>
                          <a:ea typeface="Meiryo UI" panose="020B0604030504040204" pitchFamily="50" charset="-128"/>
                        </a:rPr>
                        <a:t>回、修了者</a:t>
                      </a:r>
                      <a:r>
                        <a:rPr kumimoji="1" lang="en-US" altLang="ja-JP" sz="1400" dirty="0" smtClean="0">
                          <a:solidFill>
                            <a:schemeClr val="tx1"/>
                          </a:solidFill>
                          <a:latin typeface="Meiryo UI" panose="020B0604030504040204" pitchFamily="50" charset="-128"/>
                          <a:ea typeface="Meiryo UI" panose="020B0604030504040204" pitchFamily="50" charset="-128"/>
                        </a:rPr>
                        <a:t>378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R4:4</a:t>
                      </a:r>
                      <a:r>
                        <a:rPr kumimoji="1" lang="ja-JP" altLang="en-US" sz="1400" dirty="0" smtClean="0">
                          <a:solidFill>
                            <a:schemeClr val="tx1"/>
                          </a:solidFill>
                          <a:latin typeface="Meiryo UI" panose="020B0604030504040204" pitchFamily="50" charset="-128"/>
                          <a:ea typeface="Meiryo UI" panose="020B0604030504040204" pitchFamily="50" charset="-128"/>
                        </a:rPr>
                        <a:t>回、修了者</a:t>
                      </a:r>
                      <a:r>
                        <a:rPr kumimoji="1" lang="en-US" altLang="ja-JP" sz="1400" dirty="0" smtClean="0">
                          <a:solidFill>
                            <a:schemeClr val="tx1"/>
                          </a:solidFill>
                          <a:latin typeface="Meiryo UI" panose="020B0604030504040204" pitchFamily="50" charset="-128"/>
                          <a:ea typeface="Meiryo UI" panose="020B0604030504040204" pitchFamily="50" charset="-128"/>
                        </a:rPr>
                        <a:t>505</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現任研修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R3:1</a:t>
                      </a:r>
                      <a:r>
                        <a:rPr kumimoji="1" lang="ja-JP" altLang="en-US" sz="1400" baseline="0" dirty="0" smtClean="0">
                          <a:solidFill>
                            <a:schemeClr val="tx1"/>
                          </a:solidFill>
                          <a:latin typeface="Meiryo UI" panose="020B0604030504040204" pitchFamily="50" charset="-128"/>
                          <a:ea typeface="Meiryo UI" panose="020B0604030504040204" pitchFamily="50" charset="-128"/>
                        </a:rPr>
                        <a:t>回、受講者</a:t>
                      </a:r>
                      <a:r>
                        <a:rPr kumimoji="1" lang="en-US" altLang="ja-JP" sz="1400" dirty="0" smtClean="0">
                          <a:solidFill>
                            <a:schemeClr val="tx1"/>
                          </a:solidFill>
                          <a:latin typeface="Meiryo UI" panose="020B0604030504040204" pitchFamily="50" charset="-128"/>
                          <a:ea typeface="Meiryo UI" panose="020B0604030504040204" pitchFamily="50" charset="-128"/>
                        </a:rPr>
                        <a:t>120</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smtClean="0">
                          <a:solidFill>
                            <a:schemeClr val="tx1"/>
                          </a:solidFill>
                          <a:latin typeface="Meiryo UI" panose="020B0604030504040204" pitchFamily="50" charset="-128"/>
                          <a:ea typeface="Meiryo UI" panose="020B0604030504040204" pitchFamily="50" charset="-128"/>
                        </a:rPr>
                        <a:t>R4:1</a:t>
                      </a:r>
                      <a:r>
                        <a:rPr kumimoji="1" lang="ja-JP" altLang="en-US" sz="1400" baseline="0" dirty="0" smtClean="0">
                          <a:solidFill>
                            <a:schemeClr val="tx1"/>
                          </a:solidFill>
                          <a:latin typeface="Meiryo UI" panose="020B0604030504040204" pitchFamily="50" charset="-128"/>
                          <a:ea typeface="Meiryo UI" panose="020B0604030504040204" pitchFamily="50" charset="-128"/>
                        </a:rPr>
                        <a:t>回、受講者</a:t>
                      </a:r>
                      <a:r>
                        <a:rPr kumimoji="1" lang="en-US" altLang="ja-JP" sz="1400" dirty="0" smtClean="0">
                          <a:solidFill>
                            <a:schemeClr val="tx1"/>
                          </a:solidFill>
                          <a:latin typeface="Meiryo UI" panose="020B0604030504040204" pitchFamily="50" charset="-128"/>
                          <a:ea typeface="Meiryo UI" panose="020B0604030504040204" pitchFamily="50" charset="-128"/>
                        </a:rPr>
                        <a:t>148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連絡会</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R4:1</a:t>
                      </a:r>
                      <a:r>
                        <a:rPr kumimoji="1" lang="ja-JP" altLang="en-US" sz="1400" dirty="0" smtClean="0">
                          <a:solidFill>
                            <a:schemeClr val="tx1"/>
                          </a:solidFill>
                          <a:latin typeface="Meiryo UI" panose="020B0604030504040204" pitchFamily="50" charset="-128"/>
                          <a:ea typeface="Meiryo UI" panose="020B0604030504040204" pitchFamily="50" charset="-128"/>
                        </a:rPr>
                        <a:t>回、受講者 </a:t>
                      </a:r>
                      <a:r>
                        <a:rPr kumimoji="1" lang="en-US" altLang="ja-JP" sz="1400" dirty="0" smtClean="0">
                          <a:solidFill>
                            <a:schemeClr val="tx1"/>
                          </a:solidFill>
                          <a:latin typeface="Meiryo UI" panose="020B0604030504040204" pitchFamily="50" charset="-128"/>
                          <a:ea typeface="Meiryo UI" panose="020B0604030504040204" pitchFamily="50" charset="-128"/>
                        </a:rPr>
                        <a:t>55</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公平・公正かつ適切な認定調査を実施するために必要な知識及び技能を認定調査員や市町村職員等が修得できるよう、研修を充実させるなど、市町村等への支援に努めていく。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71845225"/>
                  </a:ext>
                </a:extLst>
              </a:tr>
              <a:tr h="12734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主治医意見書作成</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２回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R3:2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446</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R4:2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635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要介護認定等に係る審査判定の重要な資料である主治医意見書の記載が迅速及び適切に行われるよう関係者に対する研修を充実させるよう努めていく。また、引き続き病院医師等、医療従事者の理解促進を図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128828680"/>
                  </a:ext>
                </a:extLst>
              </a:tr>
              <a:tr h="1130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市町村要介護認定担当職員研修の開催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R3:1</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66</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R4:1</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回、受講者</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61</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市町村職員等、介護認定審査会の運営に関わる者が必要な知識、技能を修得し、公平・公正かつ適正な要介護認定が実施できるよう、プロセスに関わる関係者に対する研修を充実させる。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5537389"/>
                  </a:ext>
                </a:extLst>
              </a:tr>
            </a:tbl>
          </a:graphicData>
        </a:graphic>
      </p:graphicFrame>
      <p:sp>
        <p:nvSpPr>
          <p:cNvPr id="3" name="スライド番号プレースホルダー 2"/>
          <p:cNvSpPr>
            <a:spLocks noGrp="1"/>
          </p:cNvSpPr>
          <p:nvPr>
            <p:ph type="sldNum" sz="quarter" idx="12"/>
          </p:nvPr>
        </p:nvSpPr>
        <p:spPr>
          <a:xfrm>
            <a:off x="6936473" y="6400491"/>
            <a:ext cx="2057400" cy="365125"/>
          </a:xfrm>
        </p:spPr>
        <p:txBody>
          <a:bodyPr/>
          <a:lstStyle/>
          <a:p>
            <a:fld id="{95D2A900-6487-4CD6-86C6-6380F32AA30B}" type="slidenum">
              <a:rPr kumimoji="1" lang="ja-JP" altLang="en-US" smtClean="0"/>
              <a:t>4</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273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26257"/>
            <a:ext cx="9007521" cy="6095219"/>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（２）介護給付等適正化</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○ケアプラン点検の支援、給付</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実績の活用等の支援</a:t>
            </a: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4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666613365"/>
              </p:ext>
            </p:extLst>
          </p:nvPr>
        </p:nvGraphicFramePr>
        <p:xfrm>
          <a:off x="261627" y="1648491"/>
          <a:ext cx="8534401" cy="3734873"/>
        </p:xfrm>
        <a:graphic>
          <a:graphicData uri="http://schemas.openxmlformats.org/drawingml/2006/table">
            <a:tbl>
              <a:tblPr firstRow="1" bandRow="1">
                <a:tableStyleId>{5C22544A-7EE6-4342-B048-85BDC9FD1C3A}</a:tableStyleId>
              </a:tblPr>
              <a:tblGrid>
                <a:gridCol w="2045325">
                  <a:extLst>
                    <a:ext uri="{9D8B030D-6E8A-4147-A177-3AD203B41FA5}">
                      <a16:colId xmlns:a16="http://schemas.microsoft.com/office/drawing/2014/main" val="3893247426"/>
                    </a:ext>
                  </a:extLst>
                </a:gridCol>
                <a:gridCol w="1028676">
                  <a:extLst>
                    <a:ext uri="{9D8B030D-6E8A-4147-A177-3AD203B41FA5}">
                      <a16:colId xmlns:a16="http://schemas.microsoft.com/office/drawing/2014/main" val="4196616743"/>
                    </a:ext>
                  </a:extLst>
                </a:gridCol>
                <a:gridCol w="2665927">
                  <a:extLst>
                    <a:ext uri="{9D8B030D-6E8A-4147-A177-3AD203B41FA5}">
                      <a16:colId xmlns:a16="http://schemas.microsoft.com/office/drawing/2014/main" val="1389043281"/>
                    </a:ext>
                  </a:extLst>
                </a:gridCol>
                <a:gridCol w="2794473">
                  <a:extLst>
                    <a:ext uri="{9D8B030D-6E8A-4147-A177-3AD203B41FA5}">
                      <a16:colId xmlns:a16="http://schemas.microsoft.com/office/drawing/2014/main" val="823362463"/>
                    </a:ext>
                  </a:extLst>
                </a:gridCol>
              </a:tblGrid>
              <a:tr h="42160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ケアプラン点検に従事する市町村職員のスキルアップに向けた研修の開催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R3:2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回、延べ</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67</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保険者受講</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R4:2</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回、延べ</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58</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保険者受講</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専門的な知識を有する職員の不足やノウハウの蓄積に課題があることから、ケアプラン点検や給付実績の活用等について研修会を行い、先進的な取組みについて共有や情報提供を行うなど、給付の適正化を図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1656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介護給付適正化システムの操作研修等の開催</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１回</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：１回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vMerge="1">
                  <a:txBody>
                    <a:bodyPr/>
                    <a:lstStyle/>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498260598"/>
                  </a:ext>
                </a:extLst>
              </a:tr>
            </a:tbl>
          </a:graphicData>
        </a:graphic>
      </p:graphicFrame>
      <p:sp>
        <p:nvSpPr>
          <p:cNvPr id="3" name="スライド番号プレースホルダー 2"/>
          <p:cNvSpPr>
            <a:spLocks noGrp="1"/>
          </p:cNvSpPr>
          <p:nvPr>
            <p:ph type="sldNum" sz="quarter" idx="12"/>
          </p:nvPr>
        </p:nvSpPr>
        <p:spPr>
          <a:xfrm>
            <a:off x="6975189" y="6356351"/>
            <a:ext cx="2057400" cy="365125"/>
          </a:xfrm>
        </p:spPr>
        <p:txBody>
          <a:bodyPr/>
          <a:lstStyle/>
          <a:p>
            <a:fld id="{95D2A900-6487-4CD6-86C6-6380F32AA30B}" type="slidenum">
              <a:rPr kumimoji="1" lang="ja-JP" altLang="en-US" smtClean="0"/>
              <a:t>5</a:t>
            </a:fld>
            <a:endParaRPr kumimoji="1" lang="ja-JP" altLang="en-US" dirty="0"/>
          </a:p>
        </p:txBody>
      </p:sp>
      <p:sp>
        <p:nvSpPr>
          <p:cNvPr id="15" name="正方形/長方形 14"/>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大阪府高齢者計画２０２１の主な取組み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1701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19" y="6359597"/>
            <a:ext cx="2057400" cy="365125"/>
          </a:xfrm>
        </p:spPr>
        <p:txBody>
          <a:bodyPr/>
          <a:lstStyle/>
          <a:p>
            <a:fld id="{95D2A900-6487-4CD6-86C6-6380F32AA30B}" type="slidenum">
              <a:rPr kumimoji="1" lang="ja-JP" altLang="en-US" smtClean="0"/>
              <a:t>6</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464539546"/>
              </p:ext>
            </p:extLst>
          </p:nvPr>
        </p:nvGraphicFramePr>
        <p:xfrm>
          <a:off x="196425" y="1658147"/>
          <a:ext cx="8614669" cy="4731502"/>
        </p:xfrm>
        <a:graphic>
          <a:graphicData uri="http://schemas.openxmlformats.org/drawingml/2006/table">
            <a:tbl>
              <a:tblPr firstRow="1" bandRow="1">
                <a:tableStyleId>{5C22544A-7EE6-4342-B048-85BDC9FD1C3A}</a:tableStyleId>
              </a:tblPr>
              <a:tblGrid>
                <a:gridCol w="1786921">
                  <a:extLst>
                    <a:ext uri="{9D8B030D-6E8A-4147-A177-3AD203B41FA5}">
                      <a16:colId xmlns:a16="http://schemas.microsoft.com/office/drawing/2014/main" val="3893247426"/>
                    </a:ext>
                  </a:extLst>
                </a:gridCol>
                <a:gridCol w="1395474">
                  <a:extLst>
                    <a:ext uri="{9D8B030D-6E8A-4147-A177-3AD203B41FA5}">
                      <a16:colId xmlns:a16="http://schemas.microsoft.com/office/drawing/2014/main" val="4196616743"/>
                    </a:ext>
                  </a:extLst>
                </a:gridCol>
                <a:gridCol w="2330604">
                  <a:extLst>
                    <a:ext uri="{9D8B030D-6E8A-4147-A177-3AD203B41FA5}">
                      <a16:colId xmlns:a16="http://schemas.microsoft.com/office/drawing/2014/main" val="1389043281"/>
                    </a:ext>
                  </a:extLst>
                </a:gridCol>
                <a:gridCol w="3101670">
                  <a:extLst>
                    <a:ext uri="{9D8B030D-6E8A-4147-A177-3AD203B41FA5}">
                      <a16:colId xmlns:a16="http://schemas.microsoft.com/office/drawing/2014/main" val="802514357"/>
                    </a:ext>
                  </a:extLst>
                </a:gridCol>
              </a:tblGrid>
              <a:tr h="38614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15611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職業として介護の魅力を</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PR</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職場体験</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参加者数</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３００人／年（延べ）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214</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339</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引き続き、オンラインの活用や感染防止対策を実施し各事業に取り組む。また各事業と連携し、魅力発信、職場体験参加者数の確保に取り組む。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6899131"/>
                  </a:ext>
                </a:extLst>
              </a:tr>
              <a:tr h="179534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100" dirty="0" smtClean="0">
                        <a:solidFill>
                          <a:srgbClr val="FF0000"/>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介護職魅力発信動画／</a:t>
                      </a:r>
                      <a:r>
                        <a:rPr kumimoji="1" lang="en-US" altLang="ja-JP" sz="1400" dirty="0" smtClean="0">
                          <a:solidFill>
                            <a:schemeClr val="tx1"/>
                          </a:solidFill>
                          <a:latin typeface="Meiryo UI" panose="020B0604030504040204" pitchFamily="50" charset="-128"/>
                          <a:ea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rPr>
                        <a:t>本</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生配信イベント／</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8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府事業</a:t>
                      </a:r>
                      <a:r>
                        <a:rPr kumimoji="1" lang="en-US" altLang="ja-JP" sz="1400" dirty="0" smtClean="0">
                          <a:solidFill>
                            <a:schemeClr val="tx1"/>
                          </a:solidFill>
                          <a:latin typeface="Meiryo UI" panose="020B0604030504040204" pitchFamily="50" charset="-128"/>
                          <a:ea typeface="Meiryo UI" panose="020B0604030504040204" pitchFamily="50" charset="-128"/>
                        </a:rPr>
                        <a:t>PR</a:t>
                      </a:r>
                      <a:r>
                        <a:rPr kumimoji="1" lang="ja-JP" altLang="en-US" sz="1400" dirty="0" smtClean="0">
                          <a:solidFill>
                            <a:schemeClr val="tx1"/>
                          </a:solidFill>
                          <a:latin typeface="Meiryo UI" panose="020B0604030504040204" pitchFamily="50" charset="-128"/>
                          <a:ea typeface="Meiryo UI" panose="020B0604030504040204" pitchFamily="50" charset="-128"/>
                        </a:rPr>
                        <a:t>動画／</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本</a:t>
                      </a:r>
                      <a:r>
                        <a:rPr kumimoji="1" lang="en-US" altLang="ja-JP" sz="1400" dirty="0" smtClean="0">
                          <a:solidFill>
                            <a:schemeClr val="tx1"/>
                          </a:solidFill>
                          <a:latin typeface="Meiryo UI" panose="020B0604030504040204" pitchFamily="50" charset="-128"/>
                          <a:ea typeface="Meiryo UI" panose="020B0604030504040204" pitchFamily="50" charset="-128"/>
                        </a:rPr>
                        <a:t/>
                      </a:r>
                      <a:br>
                        <a:rPr kumimoji="1" lang="en-US" altLang="ja-JP" sz="1400" dirty="0" smtClean="0">
                          <a:solidFill>
                            <a:schemeClr val="tx1"/>
                          </a:solidFill>
                          <a:latin typeface="Meiryo UI" panose="020B0604030504040204" pitchFamily="50" charset="-128"/>
                          <a:ea typeface="Meiryo UI" panose="020B0604030504040204" pitchFamily="50" charset="-128"/>
                        </a:rPr>
                      </a:br>
                      <a:r>
                        <a:rPr kumimoji="1" lang="ja-JP" altLang="en-US" sz="1400" dirty="0" smtClean="0">
                          <a:solidFill>
                            <a:schemeClr val="tx1"/>
                          </a:solidFill>
                          <a:latin typeface="Meiryo UI" panose="020B0604030504040204" pitchFamily="50" charset="-128"/>
                          <a:ea typeface="Meiryo UI" panose="020B0604030504040204" pitchFamily="50" charset="-128"/>
                        </a:rPr>
                        <a:t>介護職魅力発信番組／</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生配信イベント／</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魅力発信から職場体験等への案内や誘導による参加者数の増加等を目的とした委託事業を実施するなど、効果指標の設定等を検討していく。</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6501566"/>
                  </a:ext>
                </a:extLst>
              </a:tr>
              <a:tr h="13939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ysClr val="windowText" lastClr="000000"/>
                          </a:solidFill>
                          <a:latin typeface="Meiryo UI" panose="020B0604030504040204" pitchFamily="50" charset="-128"/>
                          <a:ea typeface="Meiryo UI" panose="020B0604030504040204" pitchFamily="50" charset="-128"/>
                          <a:cs typeface="Times New Roman"/>
                        </a:rPr>
                        <a:t>資格を有しながら福祉・介護分野に就業していない介護福祉士への再就業支援研修参加者数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zh-CN" altLang="en-US" sz="1400" dirty="0" smtClean="0">
                          <a:solidFill>
                            <a:schemeClr val="tx1"/>
                          </a:solidFill>
                          <a:latin typeface="Meiryo UI" panose="020B0604030504040204" pitchFamily="50" charset="-128"/>
                          <a:ea typeface="Meiryo UI" panose="020B0604030504040204" pitchFamily="50" charset="-128"/>
                        </a:rPr>
                        <a:t>１００人／年</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回、参加者　</a:t>
                      </a:r>
                      <a:r>
                        <a:rPr kumimoji="1" lang="en-US" altLang="ja-JP" sz="1400" dirty="0" smtClean="0">
                          <a:solidFill>
                            <a:schemeClr val="tx1"/>
                          </a:solidFill>
                          <a:latin typeface="Meiryo UI" panose="020B0604030504040204" pitchFamily="50" charset="-128"/>
                          <a:ea typeface="Meiryo UI" panose="020B0604030504040204" pitchFamily="50" charset="-128"/>
                        </a:rPr>
                        <a:t>20</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rPr>
                        <a:t>回、参加者　</a:t>
                      </a:r>
                      <a:r>
                        <a:rPr kumimoji="1" lang="en-US" altLang="ja-JP" sz="1400" dirty="0" smtClean="0">
                          <a:solidFill>
                            <a:schemeClr val="tx1"/>
                          </a:solidFill>
                          <a:latin typeface="Meiryo UI" panose="020B0604030504040204" pitchFamily="50" charset="-128"/>
                          <a:ea typeface="Meiryo UI" panose="020B0604030504040204" pitchFamily="50" charset="-128"/>
                        </a:rPr>
                        <a:t>41</a:t>
                      </a:r>
                      <a:r>
                        <a:rPr kumimoji="1" lang="ja-JP" altLang="en-US" sz="1400" dirty="0" smtClean="0">
                          <a:solidFill>
                            <a:schemeClr val="tx1"/>
                          </a:solidFill>
                          <a:latin typeface="Meiryo UI" panose="020B0604030504040204" pitchFamily="50" charset="-128"/>
                          <a:ea typeface="Meiryo UI" panose="020B0604030504040204" pitchFamily="50" charset="-128"/>
                        </a:rPr>
                        <a:t>人</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潜在介護福祉士等の所在の把握が難しい状況にあるが、再就職者数の増加に向け、府内の就職イベント開催時期に合わせて研修を実施するなど、より効果的に求職情報を提供する。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8828680"/>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727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8239" y="702208"/>
            <a:ext cx="9007521" cy="6019268"/>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○参入促進・魅力発信への取組み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sp>
        <p:nvSpPr>
          <p:cNvPr id="3" name="スライド番号プレースホルダー 2"/>
          <p:cNvSpPr>
            <a:spLocks noGrp="1"/>
          </p:cNvSpPr>
          <p:nvPr>
            <p:ph type="sldNum" sz="quarter" idx="12"/>
          </p:nvPr>
        </p:nvSpPr>
        <p:spPr>
          <a:xfrm>
            <a:off x="6950121" y="6356351"/>
            <a:ext cx="2057400" cy="365125"/>
          </a:xfrm>
        </p:spPr>
        <p:txBody>
          <a:bodyPr/>
          <a:lstStyle/>
          <a:p>
            <a:fld id="{95D2A900-6487-4CD6-86C6-6380F32AA30B}" type="slidenum">
              <a:rPr kumimoji="1" lang="ja-JP" altLang="en-US" smtClean="0"/>
              <a:t>7</a:t>
            </a:fld>
            <a:endParaRPr kumimoji="1" lang="ja-JP" altLang="en-US" dirty="0"/>
          </a:p>
        </p:txBody>
      </p:sp>
      <p:graphicFrame>
        <p:nvGraphicFramePr>
          <p:cNvPr id="16" name="表 15"/>
          <p:cNvGraphicFramePr>
            <a:graphicFrameLocks noGrp="1"/>
          </p:cNvGraphicFramePr>
          <p:nvPr>
            <p:extLst>
              <p:ext uri="{D42A27DB-BD31-4B8C-83A1-F6EECF244321}">
                <p14:modId xmlns:p14="http://schemas.microsoft.com/office/powerpoint/2010/main" val="4225579810"/>
              </p:ext>
            </p:extLst>
          </p:nvPr>
        </p:nvGraphicFramePr>
        <p:xfrm>
          <a:off x="264664" y="1728439"/>
          <a:ext cx="8614669" cy="4627912"/>
        </p:xfrm>
        <a:graphic>
          <a:graphicData uri="http://schemas.openxmlformats.org/drawingml/2006/table">
            <a:tbl>
              <a:tblPr firstRow="1" bandRow="1">
                <a:tableStyleId>{5C22544A-7EE6-4342-B048-85BDC9FD1C3A}</a:tableStyleId>
              </a:tblPr>
              <a:tblGrid>
                <a:gridCol w="1554316">
                  <a:extLst>
                    <a:ext uri="{9D8B030D-6E8A-4147-A177-3AD203B41FA5}">
                      <a16:colId xmlns:a16="http://schemas.microsoft.com/office/drawing/2014/main" val="3893247426"/>
                    </a:ext>
                  </a:extLst>
                </a:gridCol>
                <a:gridCol w="1784196">
                  <a:extLst>
                    <a:ext uri="{9D8B030D-6E8A-4147-A177-3AD203B41FA5}">
                      <a16:colId xmlns:a16="http://schemas.microsoft.com/office/drawing/2014/main" val="4196616743"/>
                    </a:ext>
                  </a:extLst>
                </a:gridCol>
                <a:gridCol w="1887069">
                  <a:extLst>
                    <a:ext uri="{9D8B030D-6E8A-4147-A177-3AD203B41FA5}">
                      <a16:colId xmlns:a16="http://schemas.microsoft.com/office/drawing/2014/main" val="1389043281"/>
                    </a:ext>
                  </a:extLst>
                </a:gridCol>
                <a:gridCol w="3389088">
                  <a:extLst>
                    <a:ext uri="{9D8B030D-6E8A-4147-A177-3AD203B41FA5}">
                      <a16:colId xmlns:a16="http://schemas.microsoft.com/office/drawing/2014/main" val="802514357"/>
                    </a:ext>
                  </a:extLst>
                </a:gridCol>
              </a:tblGrid>
              <a:tr h="448639">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1534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介護助手導入施設の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離職率／</a:t>
                      </a:r>
                      <a:r>
                        <a:rPr kumimoji="1" lang="en-US" altLang="ja-JP" sz="1400" dirty="0" smtClean="0">
                          <a:solidFill>
                            <a:schemeClr val="tx1"/>
                          </a:solidFill>
                          <a:latin typeface="Meiryo UI" panose="020B0604030504040204" pitchFamily="50" charset="-128"/>
                          <a:ea typeface="Meiryo UI" panose="020B0604030504040204" pitchFamily="50" charset="-128"/>
                        </a:rPr>
                        <a:t>5</a:t>
                      </a:r>
                      <a:r>
                        <a:rPr kumimoji="1" lang="ja-JP" altLang="en-US" sz="1400" dirty="0" smtClean="0">
                          <a:solidFill>
                            <a:schemeClr val="tx1"/>
                          </a:solidFill>
                          <a:latin typeface="Meiryo UI" panose="020B0604030504040204" pitchFamily="50" charset="-128"/>
                          <a:ea typeface="Meiryo UI" panose="020B0604030504040204" pitchFamily="50" charset="-128"/>
                        </a:rPr>
                        <a:t>％低下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（令和５年度）</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マッチングイベント</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：６回、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採用</a:t>
                      </a:r>
                      <a:r>
                        <a:rPr kumimoji="1" lang="en-US" altLang="ja-JP" sz="1400" dirty="0" smtClean="0">
                          <a:solidFill>
                            <a:schemeClr val="tx1"/>
                          </a:solidFill>
                          <a:latin typeface="Meiryo UI" panose="020B0604030504040204" pitchFamily="50" charset="-128"/>
                          <a:ea typeface="Meiryo UI" panose="020B0604030504040204" pitchFamily="50" charset="-128"/>
                        </a:rPr>
                        <a:t>21</a:t>
                      </a:r>
                      <a:r>
                        <a:rPr kumimoji="1" lang="ja-JP" altLang="en-US" sz="1400" dirty="0" smtClean="0">
                          <a:solidFill>
                            <a:schemeClr val="tx1"/>
                          </a:solidFill>
                          <a:latin typeface="Meiryo UI" panose="020B0604030504040204" pitchFamily="50" charset="-128"/>
                          <a:ea typeface="Meiryo UI" panose="020B0604030504040204" pitchFamily="50" charset="-128"/>
                        </a:rPr>
                        <a:t>人</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：６回、</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採用</a:t>
                      </a:r>
                      <a:r>
                        <a:rPr kumimoji="1" lang="en-US" altLang="ja-JP" sz="1400" dirty="0" smtClean="0">
                          <a:solidFill>
                            <a:schemeClr val="tx1"/>
                          </a:solidFill>
                          <a:latin typeface="Meiryo UI" panose="020B0604030504040204" pitchFamily="50" charset="-128"/>
                          <a:ea typeface="Meiryo UI" panose="020B0604030504040204" pitchFamily="50" charset="-128"/>
                        </a:rPr>
                        <a:t>22</a:t>
                      </a:r>
                      <a:r>
                        <a:rPr kumimoji="1" lang="ja-JP" altLang="en-US" sz="1400" dirty="0" smtClean="0">
                          <a:solidFill>
                            <a:schemeClr val="tx1"/>
                          </a:solidFill>
                          <a:latin typeface="Meiryo UI" panose="020B0604030504040204" pitchFamily="50" charset="-128"/>
                          <a:ea typeface="Meiryo UI" panose="020B0604030504040204" pitchFamily="50" charset="-128"/>
                        </a:rPr>
                        <a:t>人</a:t>
                      </a:r>
                      <a:r>
                        <a:rPr kumimoji="1" lang="en-US" altLang="ja-JP" sz="1400" dirty="0" smtClean="0">
                          <a:solidFill>
                            <a:schemeClr val="tx1"/>
                          </a:solidFill>
                          <a:latin typeface="Meiryo UI" panose="020B0604030504040204" pitchFamily="50" charset="-128"/>
                          <a:ea typeface="Meiryo UI" panose="020B0604030504040204" pitchFamily="50" charset="-128"/>
                        </a:rPr>
                        <a:t>(9</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r>
                        <a:rPr kumimoji="1" lang="en-US" altLang="ja-JP" sz="140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就職者数を増やす為、マッチングイベントの開催数を追加するなど、府内各地域においての求職者と施設とのさらなるマッチングを図る。</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7222082"/>
                  </a:ext>
                </a:extLst>
              </a:tr>
              <a:tr h="2644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介護助手導入の</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取組②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dirty="0" err="1" smtClean="0">
                          <a:solidFill>
                            <a:schemeClr val="tx1"/>
                          </a:solidFill>
                          <a:latin typeface="Meiryo UI" panose="020B0604030504040204" pitchFamily="50" charset="-128"/>
                          <a:ea typeface="Meiryo UI" panose="020B0604030504040204" pitchFamily="50" charset="-128"/>
                        </a:rPr>
                        <a:t>ー</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介護職チームケア実践力向上推進事業</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・モデル老健施設での介護助手導入と介護職の専門性向上の実践</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14</a:t>
                      </a:r>
                      <a:r>
                        <a:rPr kumimoji="1" lang="ja-JP" altLang="en-US" sz="1400" dirty="0" smtClean="0">
                          <a:solidFill>
                            <a:schemeClr val="tx1"/>
                          </a:solidFill>
                          <a:latin typeface="Meiryo UI" panose="020B0604030504040204" pitchFamily="50" charset="-128"/>
                          <a:ea typeface="Meiryo UI" panose="020B0604030504040204" pitchFamily="50" charset="-128"/>
                        </a:rPr>
                        <a:t>施設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・介護助手導入に関するサポートデスク</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令和５年度では、令和３年度、令和４年度での実績を活かしたサポートデスクの構築をし、地域の介護力向上を向上させる仕組みづくりをしていく。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703054535"/>
                  </a:ext>
                </a:extLst>
              </a:tr>
            </a:tbl>
          </a:graphicData>
        </a:graphic>
      </p:graphicFrame>
      <p:sp>
        <p:nvSpPr>
          <p:cNvPr id="19" name="正方形/長方形 18"/>
          <p:cNvSpPr/>
          <p:nvPr/>
        </p:nvSpPr>
        <p:spPr>
          <a:xfrm>
            <a:off x="0" y="0"/>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1828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068" y="600499"/>
            <a:ext cx="9007521" cy="6198005"/>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84406" tIns="42203" rIns="84406" bIns="42203" numCol="1" spcCol="0" rtlCol="0" fromWordArt="0" anchor="t" anchorCtr="0" forceAA="0" compatLnSpc="1">
            <a:prstTxWarp prst="textNoShape">
              <a:avLst/>
            </a:prstTxWarp>
            <a:noAutofit/>
          </a:bodyPr>
          <a:lstStyle/>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（３）福祉・介護サービスを担う人材の確保及び資質の向上</a:t>
            </a:r>
          </a:p>
          <a:p>
            <a:pPr defTabSz="844083">
              <a:defRPr/>
            </a:pP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主な取組み</a:t>
            </a:r>
            <a:r>
              <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rPr>
              <a:t>】</a:t>
            </a: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○介護</a:t>
            </a:r>
            <a:r>
              <a:rPr lang="ja-JP" altLang="en-US" kern="100" dirty="0">
                <a:solidFill>
                  <a:sysClr val="windowText" lastClr="000000"/>
                </a:solidFill>
                <a:latin typeface="Meiryo UI" panose="020B0604030504040204" pitchFamily="50" charset="-128"/>
                <a:ea typeface="Meiryo UI" panose="020B0604030504040204" pitchFamily="50" charset="-128"/>
                <a:cs typeface="Times New Roman"/>
              </a:rPr>
              <a:t>職員の離職防止・定着促進・資質向上の取組み</a:t>
            </a: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7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5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kern="100" dirty="0" smtClean="0">
                <a:solidFill>
                  <a:sysClr val="windowText" lastClr="000000"/>
                </a:solidFill>
                <a:latin typeface="Meiryo UI" panose="020B0604030504040204" pitchFamily="50" charset="-128"/>
                <a:ea typeface="Meiryo UI" panose="020B0604030504040204" pitchFamily="50" charset="-128"/>
                <a:cs typeface="Times New Roman"/>
              </a:rPr>
              <a:t>○労働環境・処遇改善の取組み</a:t>
            </a:r>
            <a:endParaRPr lang="en-US" altLang="ja-JP"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r>
              <a:rPr lang="ja-JP" altLang="en-US" sz="1200" kern="100" dirty="0" smtClean="0">
                <a:solidFill>
                  <a:sysClr val="windowText" lastClr="000000"/>
                </a:solidFill>
                <a:latin typeface="Meiryo UI" panose="020B0604030504040204" pitchFamily="50" charset="-128"/>
                <a:ea typeface="Meiryo UI" panose="020B0604030504040204" pitchFamily="50" charset="-128"/>
                <a:cs typeface="Times New Roman"/>
              </a:rPr>
              <a:t>　　</a:t>
            </a: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smtClean="0">
              <a:solidFill>
                <a:sysClr val="windowText" lastClr="000000"/>
              </a:solidFill>
              <a:latin typeface="Meiryo UI" panose="020B0604030504040204" pitchFamily="50" charset="-128"/>
              <a:ea typeface="Meiryo UI" panose="020B0604030504040204" pitchFamily="50" charset="-128"/>
              <a:cs typeface="Times New Roman"/>
            </a:endParaRPr>
          </a:p>
          <a:p>
            <a:pPr defTabSz="844083">
              <a:defRPr/>
            </a:pPr>
            <a:endParaRPr lang="en-US" altLang="ja-JP" sz="1200" kern="100" dirty="0">
              <a:solidFill>
                <a:sysClr val="windowText" lastClr="000000"/>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2612957907"/>
              </p:ext>
            </p:extLst>
          </p:nvPr>
        </p:nvGraphicFramePr>
        <p:xfrm>
          <a:off x="115910" y="4720846"/>
          <a:ext cx="8873544" cy="1981200"/>
        </p:xfrm>
        <a:graphic>
          <a:graphicData uri="http://schemas.openxmlformats.org/drawingml/2006/table">
            <a:tbl>
              <a:tblPr firstRow="1" bandRow="1">
                <a:tableStyleId>{5C22544A-7EE6-4342-B048-85BDC9FD1C3A}</a:tableStyleId>
              </a:tblPr>
              <a:tblGrid>
                <a:gridCol w="1996225">
                  <a:extLst>
                    <a:ext uri="{9D8B030D-6E8A-4147-A177-3AD203B41FA5}">
                      <a16:colId xmlns:a16="http://schemas.microsoft.com/office/drawing/2014/main" val="3893247426"/>
                    </a:ext>
                  </a:extLst>
                </a:gridCol>
                <a:gridCol w="1365161">
                  <a:extLst>
                    <a:ext uri="{9D8B030D-6E8A-4147-A177-3AD203B41FA5}">
                      <a16:colId xmlns:a16="http://schemas.microsoft.com/office/drawing/2014/main" val="4196616743"/>
                    </a:ext>
                  </a:extLst>
                </a:gridCol>
                <a:gridCol w="2408349">
                  <a:extLst>
                    <a:ext uri="{9D8B030D-6E8A-4147-A177-3AD203B41FA5}">
                      <a16:colId xmlns:a16="http://schemas.microsoft.com/office/drawing/2014/main" val="1389043281"/>
                    </a:ext>
                  </a:extLst>
                </a:gridCol>
                <a:gridCol w="3103809">
                  <a:extLst>
                    <a:ext uri="{9D8B030D-6E8A-4147-A177-3AD203B41FA5}">
                      <a16:colId xmlns:a16="http://schemas.microsoft.com/office/drawing/2014/main" val="1487082821"/>
                    </a:ext>
                  </a:extLst>
                </a:gridCol>
              </a:tblGrid>
              <a:tr h="286893">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3619148175"/>
                  </a:ext>
                </a:extLst>
              </a:tr>
              <a:tr h="3103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介護ロボット</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３００施設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89</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69</a:t>
                      </a:r>
                      <a:r>
                        <a:rPr kumimoji="1" lang="ja-JP" altLang="en-US" sz="1400" dirty="0" smtClean="0">
                          <a:solidFill>
                            <a:schemeClr val="tx1"/>
                          </a:solidFill>
                          <a:latin typeface="Meiryo UI" panose="020B0604030504040204" pitchFamily="50" charset="-128"/>
                          <a:ea typeface="Meiryo UI" panose="020B0604030504040204" pitchFamily="50" charset="-128"/>
                        </a:rPr>
                        <a:t>（累積</a:t>
                      </a:r>
                      <a:r>
                        <a:rPr kumimoji="1" lang="en-US" altLang="ja-JP" sz="1400" dirty="0" smtClean="0">
                          <a:solidFill>
                            <a:schemeClr val="tx1"/>
                          </a:solidFill>
                          <a:latin typeface="Meiryo UI" panose="020B0604030504040204" pitchFamily="50" charset="-128"/>
                          <a:ea typeface="Meiryo UI" panose="020B0604030504040204" pitchFamily="50" charset="-128"/>
                        </a:rPr>
                        <a:t>308</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介護現場の課題に応じた介護ロボットの導入を促進し、介護従事者の負担軽減等による雇用環境の改善、離職防止及び定着促進に努める。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4146899131"/>
                  </a:ext>
                </a:extLst>
              </a:tr>
              <a:tr h="313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ICT</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導入</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・活用支援事業における導入</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数</a:t>
                      </a:r>
                      <a:endParaRPr lang="ja-JP" altLang="en-US" sz="1400" kern="100" dirty="0" smtClean="0">
                        <a:solidFill>
                          <a:schemeClr val="tx1"/>
                        </a:solidFill>
                        <a:latin typeface="Meiryo UI" panose="020B0604030504040204" pitchFamily="50" charset="-128"/>
                        <a:ea typeface="Meiryo UI" panose="020B0604030504040204" pitchFamily="50" charset="-128"/>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８９３</a:t>
                      </a:r>
                      <a:r>
                        <a:rPr lang="zh-TW" altLang="en-US" sz="1400" kern="100" dirty="0" smtClean="0">
                          <a:solidFill>
                            <a:schemeClr val="tx1"/>
                          </a:solidFill>
                          <a:latin typeface="Meiryo UI" panose="020B0604030504040204" pitchFamily="50" charset="-128"/>
                          <a:ea typeface="Meiryo UI" panose="020B0604030504040204" pitchFamily="50" charset="-128"/>
                          <a:cs typeface="Times New Roman"/>
                        </a:rPr>
                        <a:t>施設</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事業所</a:t>
                      </a:r>
                      <a:endParaRPr lang="en-US" altLang="ja-JP" sz="1400" kern="100" dirty="0" smtClean="0">
                        <a:solidFill>
                          <a:schemeClr val="tx1"/>
                        </a:solidFill>
                        <a:latin typeface="Meiryo UI" panose="020B0604030504040204" pitchFamily="50" charset="-128"/>
                        <a:ea typeface="Meiryo UI" panose="020B0604030504040204" pitchFamily="50" charset="-128"/>
                        <a:cs typeface="Times New Roman"/>
                      </a:endParaRPr>
                    </a:p>
                    <a:p>
                      <a:pPr algn="ct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a:t>
                      </a: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R5</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年度末）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補助事業所数</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414</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388</a:t>
                      </a:r>
                      <a:r>
                        <a:rPr kumimoji="1" lang="ja-JP" altLang="en-US" sz="1400" dirty="0" smtClean="0">
                          <a:solidFill>
                            <a:schemeClr val="tx1"/>
                          </a:solidFill>
                          <a:latin typeface="Meiryo UI" panose="020B0604030504040204" pitchFamily="50" charset="-128"/>
                          <a:ea typeface="Meiryo UI" panose="020B0604030504040204" pitchFamily="50" charset="-128"/>
                        </a:rPr>
                        <a:t>（累積</a:t>
                      </a:r>
                      <a:r>
                        <a:rPr kumimoji="1" lang="en-US" altLang="ja-JP" sz="1400" dirty="0" smtClean="0">
                          <a:solidFill>
                            <a:schemeClr val="tx1"/>
                          </a:solidFill>
                          <a:latin typeface="Meiryo UI" panose="020B0604030504040204" pitchFamily="50" charset="-128"/>
                          <a:ea typeface="Meiryo UI" panose="020B0604030504040204" pitchFamily="50" charset="-128"/>
                        </a:rPr>
                        <a:t>888</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厚生労働省の制度改正趣旨を踏まえ、業務改善とビッグデータの集約に資するよう、本事業の充実を図っていく。</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ysClr val="window" lastClr="FFFFFF"/>
                    </a:solidFill>
                  </a:tcPr>
                </a:tc>
                <a:extLst>
                  <a:ext uri="{0D108BD9-81ED-4DB2-BD59-A6C34878D82A}">
                    <a16:rowId xmlns:a16="http://schemas.microsoft.com/office/drawing/2014/main" val="2662210755"/>
                  </a:ext>
                </a:extLst>
              </a:tr>
            </a:tbl>
          </a:graphicData>
        </a:graphic>
      </p:graphicFrame>
      <p:sp>
        <p:nvSpPr>
          <p:cNvPr id="3" name="スライド番号プレースホルダー 2"/>
          <p:cNvSpPr>
            <a:spLocks noGrp="1"/>
          </p:cNvSpPr>
          <p:nvPr>
            <p:ph type="sldNum" sz="quarter" idx="12"/>
          </p:nvPr>
        </p:nvSpPr>
        <p:spPr>
          <a:xfrm>
            <a:off x="7013905" y="6449261"/>
            <a:ext cx="2057400" cy="365125"/>
          </a:xfrm>
        </p:spPr>
        <p:txBody>
          <a:bodyPr/>
          <a:lstStyle/>
          <a:p>
            <a:fld id="{95D2A900-6487-4CD6-86C6-6380F32AA30B}" type="slidenum">
              <a:rPr kumimoji="1" lang="ja-JP" altLang="en-US" smtClean="0"/>
              <a:t>8</a:t>
            </a:fld>
            <a:endParaRPr kumimoji="1" lang="ja-JP" altLang="en-US" dirty="0"/>
          </a:p>
        </p:txBody>
      </p:sp>
      <p:sp>
        <p:nvSpPr>
          <p:cNvPr id="19" name="正方形/長方形 18"/>
          <p:cNvSpPr/>
          <p:nvPr/>
        </p:nvSpPr>
        <p:spPr>
          <a:xfrm>
            <a:off x="0" y="-12879"/>
            <a:ext cx="9144000" cy="573206"/>
          </a:xfrm>
          <a:prstGeom prst="rect">
            <a:avLst/>
          </a:prstGeom>
          <a:solidFill>
            <a:schemeClr val="accent1">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b="1" dirty="0">
                <a:latin typeface="Meiryo UI" panose="020B0604030504040204" pitchFamily="50" charset="-128"/>
                <a:ea typeface="Meiryo UI" panose="020B0604030504040204" pitchFamily="50" charset="-128"/>
              </a:rPr>
              <a:t>大阪府高齢者計画</a:t>
            </a:r>
            <a:r>
              <a:rPr kumimoji="1" lang="ja-JP" altLang="en-US" sz="2600" b="1" dirty="0" smtClean="0">
                <a:latin typeface="Meiryo UI" panose="020B0604030504040204" pitchFamily="50" charset="-128"/>
                <a:ea typeface="Meiryo UI" panose="020B0604030504040204" pitchFamily="50" charset="-128"/>
              </a:rPr>
              <a:t>２０２１の</a:t>
            </a:r>
            <a:r>
              <a:rPr kumimoji="1" lang="ja-JP" altLang="en-US" sz="2600" b="1" dirty="0">
                <a:latin typeface="Meiryo UI" panose="020B0604030504040204" pitchFamily="50" charset="-128"/>
                <a:ea typeface="Meiryo UI" panose="020B0604030504040204" pitchFamily="50" charset="-128"/>
              </a:rPr>
              <a:t>主な取組み</a:t>
            </a:r>
            <a:r>
              <a:rPr kumimoji="1" lang="ja-JP" altLang="en-US" sz="2600" b="1" dirty="0" smtClean="0">
                <a:latin typeface="Meiryo UI" panose="020B0604030504040204" pitchFamily="50" charset="-128"/>
                <a:ea typeface="Meiryo UI" panose="020B0604030504040204" pitchFamily="50" charset="-128"/>
              </a:rPr>
              <a:t>状況</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699099977"/>
              </p:ext>
            </p:extLst>
          </p:nvPr>
        </p:nvGraphicFramePr>
        <p:xfrm>
          <a:off x="115910" y="1518277"/>
          <a:ext cx="8873544" cy="2834640"/>
        </p:xfrm>
        <a:graphic>
          <a:graphicData uri="http://schemas.openxmlformats.org/drawingml/2006/table">
            <a:tbl>
              <a:tblPr firstRow="1" bandRow="1">
                <a:tableStyleId>{5940675A-B579-460E-94D1-54222C63F5DA}</a:tableStyleId>
              </a:tblPr>
              <a:tblGrid>
                <a:gridCol w="1996225">
                  <a:extLst>
                    <a:ext uri="{9D8B030D-6E8A-4147-A177-3AD203B41FA5}">
                      <a16:colId xmlns:a16="http://schemas.microsoft.com/office/drawing/2014/main" val="184358009"/>
                    </a:ext>
                  </a:extLst>
                </a:gridCol>
                <a:gridCol w="1365161">
                  <a:extLst>
                    <a:ext uri="{9D8B030D-6E8A-4147-A177-3AD203B41FA5}">
                      <a16:colId xmlns:a16="http://schemas.microsoft.com/office/drawing/2014/main" val="1707139394"/>
                    </a:ext>
                  </a:extLst>
                </a:gridCol>
                <a:gridCol w="2434107">
                  <a:extLst>
                    <a:ext uri="{9D8B030D-6E8A-4147-A177-3AD203B41FA5}">
                      <a16:colId xmlns:a16="http://schemas.microsoft.com/office/drawing/2014/main" val="526350876"/>
                    </a:ext>
                  </a:extLst>
                </a:gridCol>
                <a:gridCol w="3078051">
                  <a:extLst>
                    <a:ext uri="{9D8B030D-6E8A-4147-A177-3AD203B41FA5}">
                      <a16:colId xmlns:a16="http://schemas.microsoft.com/office/drawing/2014/main" val="2326162174"/>
                    </a:ext>
                  </a:extLst>
                </a:gridCol>
              </a:tblGrid>
              <a:tr h="259788">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取組みと目標</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目標値</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実績</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課題及び今後の方向</a:t>
                      </a:r>
                    </a:p>
                  </a:txBody>
                  <a:tcPr/>
                </a:tc>
                <a:extLst>
                  <a:ext uri="{0D108BD9-81ED-4DB2-BD59-A6C34878D82A}">
                    <a16:rowId xmlns:a16="http://schemas.microsoft.com/office/drawing/2014/main" val="1712371379"/>
                  </a:ext>
                </a:extLst>
              </a:tr>
              <a:tr h="984156">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新任職員のモチベーション向上やチームリーダーを担う職員の専門性や組織力を高める階層別研修の実施</a:t>
                      </a:r>
                    </a:p>
                  </a:txBody>
                  <a:tcP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10,000</a:t>
                      </a:r>
                      <a:r>
                        <a:rPr kumimoji="1" lang="ja-JP" altLang="en-US" sz="1400" dirty="0" smtClean="0">
                          <a:solidFill>
                            <a:schemeClr val="tx1"/>
                          </a:solidFill>
                          <a:latin typeface="Meiryo UI" panose="020B0604030504040204" pitchFamily="50" charset="-128"/>
                          <a:ea typeface="Meiryo UI" panose="020B0604030504040204" pitchFamily="50" charset="-128"/>
                        </a:rPr>
                        <a:t>人／年（延べ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委託・補助</a:t>
                      </a:r>
                    </a:p>
                  </a:txBody>
                  <a:tcPr anchor="ct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4,837</a:t>
                      </a:r>
                      <a:r>
                        <a:rPr kumimoji="1" lang="ja-JP" altLang="en-US" sz="1400" dirty="0" smtClean="0">
                          <a:solidFill>
                            <a:schemeClr val="tx1"/>
                          </a:solidFill>
                          <a:latin typeface="Meiryo UI" panose="020B0604030504040204" pitchFamily="50" charset="-128"/>
                          <a:ea typeface="Meiryo UI" panose="020B0604030504040204" pitchFamily="50" charset="-128"/>
                        </a:rPr>
                        <a:t>人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5,184</a:t>
                      </a:r>
                      <a:r>
                        <a:rPr kumimoji="1" lang="ja-JP" altLang="en-US" sz="1400" dirty="0" smtClean="0">
                          <a:solidFill>
                            <a:schemeClr val="tx1"/>
                          </a:solidFill>
                          <a:latin typeface="Meiryo UI" panose="020B0604030504040204" pitchFamily="50" charset="-128"/>
                          <a:ea typeface="Meiryo UI" panose="020B0604030504040204" pitchFamily="50" charset="-128"/>
                        </a:rPr>
                        <a:t>人</a:t>
                      </a:r>
                    </a:p>
                  </a:txBody>
                  <a:tcPr anchor="ctr">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引き続き、オンラインも活用しながら、効果的な事業実施に取り組む。　</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897387441"/>
                  </a:ext>
                </a:extLst>
              </a:tr>
              <a:tr h="1169045">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介護・福祉等の専門職員や市町村職員を対象に福祉用具を活用した研修や介護技術に関する専門相談等を実施</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smtClean="0">
                          <a:solidFill>
                            <a:schemeClr val="tx1"/>
                          </a:solidFill>
                          <a:latin typeface="Meiryo UI" panose="020B0604030504040204" pitchFamily="50" charset="-128"/>
                          <a:ea typeface="Meiryo UI" panose="020B0604030504040204" pitchFamily="50" charset="-128"/>
                          <a:cs typeface="Times New Roman"/>
                        </a:rPr>
                        <a:t>2,000</a:t>
                      </a:r>
                      <a:r>
                        <a:rPr lang="ja-JP" altLang="en-US" sz="1400" kern="100" dirty="0" smtClean="0">
                          <a:solidFill>
                            <a:schemeClr val="tx1"/>
                          </a:solidFill>
                          <a:latin typeface="Meiryo UI" panose="020B0604030504040204" pitchFamily="50" charset="-128"/>
                          <a:ea typeface="Meiryo UI" panose="020B0604030504040204" pitchFamily="50" charset="-128"/>
                          <a:cs typeface="Times New Roman"/>
                        </a:rPr>
                        <a:t>人／年（延べ）</a:t>
                      </a:r>
                    </a:p>
                  </a:txBody>
                  <a:tcPr anchor="ctr">
                    <a:noFill/>
                  </a:tcPr>
                </a:tc>
                <a:tc>
                  <a:txBody>
                    <a:bodyP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市町村職員研修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　</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：１講座　</a:t>
                      </a:r>
                      <a:r>
                        <a:rPr kumimoji="1" lang="en-US" altLang="ja-JP" sz="1400" dirty="0" smtClean="0">
                          <a:solidFill>
                            <a:schemeClr val="tx1"/>
                          </a:solidFill>
                          <a:latin typeface="Meiryo UI" panose="020B0604030504040204" pitchFamily="50" charset="-128"/>
                          <a:ea typeface="Meiryo UI" panose="020B0604030504040204" pitchFamily="50" charset="-128"/>
                        </a:rPr>
                        <a:t>21</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：１講座　</a:t>
                      </a:r>
                      <a:r>
                        <a:rPr kumimoji="1" lang="en-US" altLang="ja-JP" sz="1400" dirty="0" smtClean="0">
                          <a:solidFill>
                            <a:schemeClr val="tx1"/>
                          </a:solidFill>
                          <a:latin typeface="Meiryo UI" panose="020B0604030504040204" pitchFamily="50" charset="-128"/>
                          <a:ea typeface="Meiryo UI" panose="020B0604030504040204" pitchFamily="50" charset="-128"/>
                        </a:rPr>
                        <a:t>18</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介護・福祉等専門職員研修</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gn="ctr"/>
                      <a:r>
                        <a:rPr kumimoji="1" lang="en-US" altLang="ja-JP" sz="1400" dirty="0" smtClean="0">
                          <a:solidFill>
                            <a:schemeClr val="tx1"/>
                          </a:solidFill>
                          <a:latin typeface="Meiryo UI" panose="020B0604030504040204" pitchFamily="50" charset="-128"/>
                          <a:ea typeface="Meiryo UI" panose="020B0604030504040204" pitchFamily="50" charset="-128"/>
                        </a:rPr>
                        <a:t>R3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39</a:t>
                      </a:r>
                      <a:r>
                        <a:rPr kumimoji="1" lang="ja-JP" altLang="en-US" sz="1400" dirty="0" smtClean="0">
                          <a:solidFill>
                            <a:schemeClr val="tx1"/>
                          </a:solidFill>
                          <a:latin typeface="Meiryo UI" panose="020B0604030504040204" pitchFamily="50" charset="-128"/>
                          <a:ea typeface="Meiryo UI" panose="020B0604030504040204" pitchFamily="50" charset="-128"/>
                        </a:rPr>
                        <a:t>講座　</a:t>
                      </a:r>
                      <a:r>
                        <a:rPr kumimoji="1" lang="en-US" altLang="ja-JP" sz="1400" dirty="0" smtClean="0">
                          <a:solidFill>
                            <a:schemeClr val="tx1"/>
                          </a:solidFill>
                          <a:latin typeface="Meiryo UI" panose="020B0604030504040204" pitchFamily="50" charset="-128"/>
                          <a:ea typeface="Meiryo UI" panose="020B0604030504040204" pitchFamily="50" charset="-128"/>
                        </a:rPr>
                        <a:t>1,039</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R4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講座　   </a:t>
                      </a:r>
                      <a:r>
                        <a:rPr kumimoji="1" lang="en-US" altLang="ja-JP" sz="1400" dirty="0" smtClean="0">
                          <a:solidFill>
                            <a:schemeClr val="tx1"/>
                          </a:solidFill>
                          <a:latin typeface="Meiryo UI" panose="020B0604030504040204" pitchFamily="50" charset="-128"/>
                          <a:ea typeface="Meiryo UI" panose="020B0604030504040204" pitchFamily="50" charset="-128"/>
                        </a:rPr>
                        <a:t>960</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txBody>
                  <a:tcPr anchor="ctr">
                    <a:noFill/>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相談窓口外での出張相談会等を行い、より広範囲の対象者への情報提供を行う。研修の実施にあたっては、引き続きオンラインも活用しながら、効果的な事業実施に取り組む。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794487854"/>
                  </a:ext>
                </a:extLst>
              </a:tr>
            </a:tbl>
          </a:graphicData>
        </a:graphic>
      </p:graphicFrame>
    </p:spTree>
    <p:extLst>
      <p:ext uri="{BB962C8B-B14F-4D97-AF65-F5344CB8AC3E}">
        <p14:creationId xmlns:p14="http://schemas.microsoft.com/office/powerpoint/2010/main" val="591068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3423</Words>
  <Application>Microsoft Office PowerPoint</Application>
  <PresentationFormat>画面に合わせる (4:3)</PresentationFormat>
  <Paragraphs>654</Paragraphs>
  <Slides>15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15</vt:i4>
      </vt:variant>
    </vt:vector>
  </HeadingPairs>
  <TitlesOfParts>
    <vt:vector size="25" baseType="lpstr">
      <vt:lpstr>Meiryo UI</vt:lpstr>
      <vt:lpstr>ＭＳ Ｐゴシック</vt:lpstr>
      <vt:lpstr>游ゴシック</vt:lpstr>
      <vt:lpstr>游ゴシック Light</vt:lpstr>
      <vt:lpstr>游ゴシック 本文</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2023-04-08T02:47:22Z</dcterms:created>
  <dcterms:modified xsi:type="dcterms:W3CDTF">2023-08-15T06:41:23Z</dcterms:modified>
</cp:coreProperties>
</file>