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68"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99FF99"/>
    <a:srgbClr val="CCFFCC"/>
    <a:srgbClr val="0000CC"/>
    <a:srgbClr val="33CC33"/>
    <a:srgbClr val="FF66FF"/>
    <a:srgbClr val="FFCCFF"/>
    <a:srgbClr val="0099CC"/>
    <a:srgbClr val="00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18" autoAdjust="0"/>
    <p:restoredTop sz="94434" autoAdjust="0"/>
  </p:normalViewPr>
  <p:slideViewPr>
    <p:cSldViewPr>
      <p:cViewPr varScale="1">
        <p:scale>
          <a:sx n="100" d="100"/>
          <a:sy n="100" d="100"/>
        </p:scale>
        <p:origin x="1099" y="62"/>
      </p:cViewPr>
      <p:guideLst>
        <p:guide orient="horz" pos="2205"/>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4"/>
            <a:ext cx="2949575" cy="496888"/>
          </a:xfrm>
          <a:prstGeom prst="rect">
            <a:avLst/>
          </a:prstGeom>
        </p:spPr>
        <p:txBody>
          <a:bodyPr vert="horz" lIns="93543" tIns="46771" rIns="93543" bIns="4677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4"/>
            <a:ext cx="2949575" cy="496888"/>
          </a:xfrm>
          <a:prstGeom prst="rect">
            <a:avLst/>
          </a:prstGeom>
        </p:spPr>
        <p:txBody>
          <a:bodyPr vert="horz" lIns="93543" tIns="46771" rIns="93543" bIns="46771" rtlCol="0"/>
          <a:lstStyle>
            <a:lvl1pPr algn="r">
              <a:defRPr sz="1200"/>
            </a:lvl1pPr>
          </a:lstStyle>
          <a:p>
            <a:fld id="{9FA496A7-27B8-4C6F-B0B5-7C71AB237E51}" type="datetimeFigureOut">
              <a:rPr kumimoji="1" lang="ja-JP" altLang="en-US" smtClean="0"/>
              <a:t>2024/3/25</a:t>
            </a:fld>
            <a:endParaRPr kumimoji="1" lang="ja-JP" altLang="en-US"/>
          </a:p>
        </p:txBody>
      </p:sp>
      <p:sp>
        <p:nvSpPr>
          <p:cNvPr id="4" name="フッター プレースホルダー 3"/>
          <p:cNvSpPr>
            <a:spLocks noGrp="1"/>
          </p:cNvSpPr>
          <p:nvPr>
            <p:ph type="ftr" sz="quarter" idx="2"/>
          </p:nvPr>
        </p:nvSpPr>
        <p:spPr>
          <a:xfrm>
            <a:off x="3" y="9440864"/>
            <a:ext cx="2949575" cy="496887"/>
          </a:xfrm>
          <a:prstGeom prst="rect">
            <a:avLst/>
          </a:prstGeom>
        </p:spPr>
        <p:txBody>
          <a:bodyPr vert="horz" lIns="93543" tIns="46771" rIns="93543" bIns="4677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4"/>
            <a:ext cx="2949575" cy="496887"/>
          </a:xfrm>
          <a:prstGeom prst="rect">
            <a:avLst/>
          </a:prstGeom>
        </p:spPr>
        <p:txBody>
          <a:bodyPr vert="horz" lIns="93543" tIns="46771" rIns="93543" bIns="46771" rtlCol="0" anchor="b"/>
          <a:lstStyle>
            <a:lvl1pPr algn="r">
              <a:defRPr sz="1200"/>
            </a:lvl1pPr>
          </a:lstStyle>
          <a:p>
            <a:fld id="{7A5F2C5A-F397-449E-B900-C5E465658960}" type="slidenum">
              <a:rPr kumimoji="1" lang="ja-JP" altLang="en-US" smtClean="0"/>
              <a:t>‹#›</a:t>
            </a:fld>
            <a:endParaRPr kumimoji="1" lang="ja-JP" altLang="en-US"/>
          </a:p>
        </p:txBody>
      </p:sp>
    </p:spTree>
    <p:extLst>
      <p:ext uri="{BB962C8B-B14F-4D97-AF65-F5344CB8AC3E}">
        <p14:creationId xmlns:p14="http://schemas.microsoft.com/office/powerpoint/2010/main" val="655226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9788" cy="496967"/>
          </a:xfrm>
          <a:prstGeom prst="rect">
            <a:avLst/>
          </a:prstGeom>
        </p:spPr>
        <p:txBody>
          <a:bodyPr vert="horz" lIns="93543" tIns="46771" rIns="93543" bIns="467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4"/>
            <a:ext cx="2949788" cy="496967"/>
          </a:xfrm>
          <a:prstGeom prst="rect">
            <a:avLst/>
          </a:prstGeom>
        </p:spPr>
        <p:txBody>
          <a:bodyPr vert="horz" lIns="93543" tIns="46771" rIns="93543" bIns="46771" rtlCol="0"/>
          <a:lstStyle>
            <a:lvl1pPr algn="r">
              <a:defRPr sz="1200"/>
            </a:lvl1pPr>
          </a:lstStyle>
          <a:p>
            <a:fld id="{7768C0E3-EBC3-4C3B-A23C-F7B9DC5C3443}" type="datetimeFigureOut">
              <a:rPr kumimoji="1" lang="ja-JP" altLang="en-US" smtClean="0"/>
              <a:t>2024/3/25</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3543" tIns="46771" rIns="93543" bIns="46771"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3543" tIns="46771" rIns="93543" bIns="467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50"/>
            <a:ext cx="2949788" cy="496967"/>
          </a:xfrm>
          <a:prstGeom prst="rect">
            <a:avLst/>
          </a:prstGeom>
        </p:spPr>
        <p:txBody>
          <a:bodyPr vert="horz" lIns="93543" tIns="46771" rIns="93543" bIns="467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50"/>
            <a:ext cx="2949788" cy="496967"/>
          </a:xfrm>
          <a:prstGeom prst="rect">
            <a:avLst/>
          </a:prstGeom>
        </p:spPr>
        <p:txBody>
          <a:bodyPr vert="horz" lIns="93543" tIns="46771" rIns="93543" bIns="46771" rtlCol="0" anchor="b"/>
          <a:lstStyle>
            <a:lvl1pPr algn="r">
              <a:defRPr sz="1200"/>
            </a:lvl1pPr>
          </a:lstStyle>
          <a:p>
            <a:fld id="{53230577-AAEE-4C0E-B466-7FB126CD89FC}" type="slidenum">
              <a:rPr kumimoji="1" lang="ja-JP" altLang="en-US" smtClean="0"/>
              <a:t>‹#›</a:t>
            </a:fld>
            <a:endParaRPr kumimoji="1" lang="ja-JP" altLang="en-US"/>
          </a:p>
        </p:txBody>
      </p:sp>
    </p:spTree>
    <p:extLst>
      <p:ext uri="{BB962C8B-B14F-4D97-AF65-F5344CB8AC3E}">
        <p14:creationId xmlns:p14="http://schemas.microsoft.com/office/powerpoint/2010/main" val="20382264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71475" indent="0" algn="ctr">
              <a:buNone/>
              <a:defRPr>
                <a:solidFill>
                  <a:schemeClr val="tx1">
                    <a:tint val="75000"/>
                  </a:schemeClr>
                </a:solidFill>
              </a:defRPr>
            </a:lvl2pPr>
            <a:lvl3pPr marL="742950" indent="0" algn="ctr">
              <a:buNone/>
              <a:defRPr>
                <a:solidFill>
                  <a:schemeClr val="tx1">
                    <a:tint val="75000"/>
                  </a:schemeClr>
                </a:solidFill>
              </a:defRPr>
            </a:lvl3pPr>
            <a:lvl4pPr marL="1114425" indent="0" algn="ctr">
              <a:buNone/>
              <a:defRPr>
                <a:solidFill>
                  <a:schemeClr val="tx1">
                    <a:tint val="75000"/>
                  </a:schemeClr>
                </a:solidFill>
              </a:defRPr>
            </a:lvl4pPr>
            <a:lvl5pPr marL="1485900" indent="0" algn="ctr">
              <a:buNone/>
              <a:defRPr>
                <a:solidFill>
                  <a:schemeClr val="tx1">
                    <a:tint val="75000"/>
                  </a:schemeClr>
                </a:solidFill>
              </a:defRPr>
            </a:lvl5pPr>
            <a:lvl6pPr marL="1857375" indent="0" algn="ctr">
              <a:buNone/>
              <a:defRPr>
                <a:solidFill>
                  <a:schemeClr val="tx1">
                    <a:tint val="75000"/>
                  </a:schemeClr>
                </a:solidFill>
              </a:defRPr>
            </a:lvl6pPr>
            <a:lvl7pPr marL="2228850" indent="0" algn="ctr">
              <a:buNone/>
              <a:defRPr>
                <a:solidFill>
                  <a:schemeClr val="tx1">
                    <a:tint val="75000"/>
                  </a:schemeClr>
                </a:solidFill>
              </a:defRPr>
            </a:lvl7pPr>
            <a:lvl8pPr marL="2600325" indent="0" algn="ctr">
              <a:buNone/>
              <a:defRPr>
                <a:solidFill>
                  <a:schemeClr val="tx1">
                    <a:tint val="75000"/>
                  </a:schemeClr>
                </a:solidFill>
              </a:defRPr>
            </a:lvl8pPr>
            <a:lvl9pPr marL="29718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2024/3/25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78553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2024/3/25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48647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2"/>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2"/>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2024/3/25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50381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2024/3/25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268953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4"/>
            <a:ext cx="8420100" cy="1362075"/>
          </a:xfrm>
        </p:spPr>
        <p:txBody>
          <a:bodyPr anchor="t"/>
          <a:lstStyle>
            <a:lvl1pPr algn="l">
              <a:defRPr sz="325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1625">
                <a:solidFill>
                  <a:schemeClr val="tx1">
                    <a:tint val="7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2024/3/25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779234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4"/>
            <a:ext cx="4375150" cy="4525963"/>
          </a:xfrm>
        </p:spPr>
        <p:txBody>
          <a:bodyPr/>
          <a:lstStyle>
            <a:lvl1pPr>
              <a:defRPr sz="2275"/>
            </a:lvl1pPr>
            <a:lvl2pPr>
              <a:defRPr sz="1950"/>
            </a:lvl2pPr>
            <a:lvl3pPr>
              <a:defRPr sz="1625"/>
            </a:lvl3pPr>
            <a:lvl4pPr>
              <a:defRPr sz="1463"/>
            </a:lvl4pPr>
            <a:lvl5pPr>
              <a:defRPr sz="1463"/>
            </a:lvl5pPr>
            <a:lvl6pPr>
              <a:defRPr sz="1463"/>
            </a:lvl6pPr>
            <a:lvl7pPr>
              <a:defRPr sz="1463"/>
            </a:lvl7pPr>
            <a:lvl8pPr>
              <a:defRPr sz="1463"/>
            </a:lvl8pPr>
            <a:lvl9pPr>
              <a:defRPr sz="146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275"/>
            </a:lvl1pPr>
            <a:lvl2pPr>
              <a:defRPr sz="1950"/>
            </a:lvl2pPr>
            <a:lvl3pPr>
              <a:defRPr sz="1625"/>
            </a:lvl3pPr>
            <a:lvl4pPr>
              <a:defRPr sz="1463"/>
            </a:lvl4pPr>
            <a:lvl5pPr>
              <a:defRPr sz="1463"/>
            </a:lvl5pPr>
            <a:lvl6pPr>
              <a:defRPr sz="1463"/>
            </a:lvl6pPr>
            <a:lvl7pPr>
              <a:defRPr sz="1463"/>
            </a:lvl7pPr>
            <a:lvl8pPr>
              <a:defRPr sz="1463"/>
            </a:lvl8pPr>
            <a:lvl9pPr>
              <a:defRPr sz="146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2024/3/25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72738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1950"/>
            </a:lvl1pPr>
            <a:lvl2pPr>
              <a:defRPr sz="1625"/>
            </a:lvl2pPr>
            <a:lvl3pPr>
              <a:defRPr sz="1463"/>
            </a:lvl3pPr>
            <a:lvl4pPr>
              <a:defRPr sz="1300"/>
            </a:lvl4pPr>
            <a:lvl5pPr>
              <a:defRPr sz="1300"/>
            </a:lvl5pPr>
            <a:lvl6pPr>
              <a:defRPr sz="1300"/>
            </a:lvl6pPr>
            <a:lvl7pPr>
              <a:defRPr sz="1300"/>
            </a:lvl7pPr>
            <a:lvl8pPr>
              <a:defRPr sz="1300"/>
            </a:lvl8pPr>
            <a:lvl9pPr>
              <a:defRPr sz="1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3" y="1535113"/>
            <a:ext cx="4378589" cy="63976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3" y="2174875"/>
            <a:ext cx="4378589" cy="3951288"/>
          </a:xfrm>
        </p:spPr>
        <p:txBody>
          <a:bodyPr/>
          <a:lstStyle>
            <a:lvl1pPr>
              <a:defRPr sz="1950"/>
            </a:lvl1pPr>
            <a:lvl2pPr>
              <a:defRPr sz="1625"/>
            </a:lvl2pPr>
            <a:lvl3pPr>
              <a:defRPr sz="1463"/>
            </a:lvl3pPr>
            <a:lvl4pPr>
              <a:defRPr sz="1300"/>
            </a:lvl4pPr>
            <a:lvl5pPr>
              <a:defRPr sz="1300"/>
            </a:lvl5pPr>
            <a:lvl6pPr>
              <a:defRPr sz="1300"/>
            </a:lvl6pPr>
            <a:lvl7pPr>
              <a:defRPr sz="1300"/>
            </a:lvl7pPr>
            <a:lvl8pPr>
              <a:defRPr sz="1300"/>
            </a:lvl8pPr>
            <a:lvl9pPr>
              <a:defRPr sz="1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D2BD051-D52E-4E12-A6B6-0D6A016380CB}" type="datetimeFigureOut">
              <a:rPr kumimoji="1" lang="ja-JP" altLang="en-US" smtClean="0"/>
              <a:t>2024/3/25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470912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D2BD051-D52E-4E12-A6B6-0D6A016380CB}" type="datetimeFigureOut">
              <a:rPr kumimoji="1" lang="ja-JP" altLang="en-US" smtClean="0"/>
              <a:t>2024/3/25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95506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D2BD051-D52E-4E12-A6B6-0D6A016380CB}" type="datetimeFigureOut">
              <a:rPr kumimoji="1" lang="ja-JP" altLang="en-US" smtClean="0"/>
              <a:t>2024/3/25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70122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162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3" y="273054"/>
            <a:ext cx="5537729" cy="5853113"/>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3"/>
            <a:ext cx="3259006" cy="4691063"/>
          </a:xfrm>
        </p:spPr>
        <p:txBody>
          <a:bodyPr/>
          <a:lstStyle>
            <a:lvl1pPr marL="0" indent="0">
              <a:buNone/>
              <a:defRPr sz="1138"/>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2024/3/25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382212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1625"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138"/>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2024/3/25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62355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4"/>
            <a:ext cx="231140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8D2BD051-D52E-4E12-A6B6-0D6A016380CB}" type="datetimeFigureOut">
              <a:rPr kumimoji="1" lang="ja-JP" altLang="en-US" smtClean="0"/>
              <a:t>2024/3/25</a:t>
            </a:fld>
            <a:endParaRPr kumimoji="1" lang="ja-JP" altLang="en-US"/>
          </a:p>
        </p:txBody>
      </p:sp>
      <p:sp>
        <p:nvSpPr>
          <p:cNvPr id="5" name="フッター プレースホルダー 4"/>
          <p:cNvSpPr>
            <a:spLocks noGrp="1"/>
          </p:cNvSpPr>
          <p:nvPr>
            <p:ph type="ftr" sz="quarter" idx="3"/>
          </p:nvPr>
        </p:nvSpPr>
        <p:spPr>
          <a:xfrm>
            <a:off x="3384550" y="6356354"/>
            <a:ext cx="3136900"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4"/>
            <a:ext cx="231140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216112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42950" rtl="0" eaLnBrk="1" latinLnBrk="0" hangingPunct="1">
        <a:spcBef>
          <a:spcPct val="0"/>
        </a:spcBef>
        <a:buNone/>
        <a:defRPr kumimoji="1" sz="3575" kern="1200">
          <a:solidFill>
            <a:schemeClr val="tx1"/>
          </a:solidFill>
          <a:latin typeface="+mj-lt"/>
          <a:ea typeface="+mj-ea"/>
          <a:cs typeface="+mj-cs"/>
        </a:defRPr>
      </a:lvl1pPr>
    </p:titleStyle>
    <p:bodyStyle>
      <a:lvl1pPr marL="278606" indent="-278606" algn="l" defTabSz="742950" rtl="0" eaLnBrk="1" latinLnBrk="0" hangingPunct="1">
        <a:spcBef>
          <a:spcPct val="20000"/>
        </a:spcBef>
        <a:buFont typeface="Arial" pitchFamily="34" charset="0"/>
        <a:buChar char="•"/>
        <a:defRPr kumimoji="1" sz="2600" kern="1200">
          <a:solidFill>
            <a:schemeClr val="tx1"/>
          </a:solidFill>
          <a:latin typeface="+mn-lt"/>
          <a:ea typeface="+mn-ea"/>
          <a:cs typeface="+mn-cs"/>
        </a:defRPr>
      </a:lvl1pPr>
      <a:lvl2pPr marL="603647" indent="-232172" algn="l" defTabSz="742950" rtl="0" eaLnBrk="1" latinLnBrk="0" hangingPunct="1">
        <a:spcBef>
          <a:spcPct val="20000"/>
        </a:spcBef>
        <a:buFont typeface="Arial" pitchFamily="34" charset="0"/>
        <a:buChar char="–"/>
        <a:defRPr kumimoji="1" sz="2275" kern="1200">
          <a:solidFill>
            <a:schemeClr val="tx1"/>
          </a:solidFill>
          <a:latin typeface="+mn-lt"/>
          <a:ea typeface="+mn-ea"/>
          <a:cs typeface="+mn-cs"/>
        </a:defRPr>
      </a:lvl2pPr>
      <a:lvl3pPr marL="928688" indent="-185738" algn="l" defTabSz="742950" rtl="0" eaLnBrk="1" latinLnBrk="0" hangingPunct="1">
        <a:spcBef>
          <a:spcPct val="20000"/>
        </a:spcBef>
        <a:buFont typeface="Arial" pitchFamily="34" charset="0"/>
        <a:buChar char="•"/>
        <a:defRPr kumimoji="1" sz="1950" kern="1200">
          <a:solidFill>
            <a:schemeClr val="tx1"/>
          </a:solidFill>
          <a:latin typeface="+mn-lt"/>
          <a:ea typeface="+mn-ea"/>
          <a:cs typeface="+mn-cs"/>
        </a:defRPr>
      </a:lvl3pPr>
      <a:lvl4pPr marL="1300163"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4pPr>
      <a:lvl5pPr marL="1671638"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5pPr>
      <a:lvl6pPr marL="2043113"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6pPr>
      <a:lvl7pPr marL="2414588"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7pPr>
      <a:lvl8pPr marL="2786063"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8pPr>
      <a:lvl9pPr marL="3157538"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654BF345-0F7B-3E8D-2A0C-F5CFA1C2A0F3}"/>
              </a:ext>
            </a:extLst>
          </p:cNvPr>
          <p:cNvSpPr txBox="1"/>
          <p:nvPr/>
        </p:nvSpPr>
        <p:spPr>
          <a:xfrm>
            <a:off x="3833345" y="2154801"/>
            <a:ext cx="2691614" cy="1446813"/>
          </a:xfrm>
          <a:prstGeom prst="rect">
            <a:avLst/>
          </a:prstGeom>
          <a:solidFill>
            <a:schemeClr val="accent1">
              <a:lumMod val="40000"/>
              <a:lumOff val="60000"/>
            </a:schemeClr>
          </a:solidFill>
          <a:ln w="19050" cmpd="dbl">
            <a:noFill/>
            <a:prstDash val="solid"/>
          </a:ln>
        </p:spPr>
        <p:style>
          <a:lnRef idx="2">
            <a:schemeClr val="dk1"/>
          </a:lnRef>
          <a:fillRef idx="1">
            <a:schemeClr val="lt1"/>
          </a:fillRef>
          <a:effectRef idx="0">
            <a:schemeClr val="dk1"/>
          </a:effectRef>
          <a:fontRef idx="minor">
            <a:schemeClr val="dk1"/>
          </a:fontRef>
        </p:style>
        <p:txBody>
          <a:bodyPr wrap="square" rtlCol="0">
            <a:noAutofit/>
          </a:bodyPr>
          <a:lstStyle/>
          <a:p>
            <a:endParaRPr lang="ja-JP" altLang="en-US" sz="8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FDBCEC0A-3716-22CC-EDD5-B3B7D8390C41}"/>
              </a:ext>
            </a:extLst>
          </p:cNvPr>
          <p:cNvSpPr txBox="1"/>
          <p:nvPr/>
        </p:nvSpPr>
        <p:spPr>
          <a:xfrm>
            <a:off x="54520" y="2272276"/>
            <a:ext cx="3746352" cy="1326681"/>
          </a:xfrm>
          <a:prstGeom prst="rect">
            <a:avLst/>
          </a:prstGeom>
          <a:solidFill>
            <a:schemeClr val="accent1">
              <a:lumMod val="40000"/>
              <a:lumOff val="60000"/>
            </a:schemeClr>
          </a:solidFill>
          <a:ln w="6350">
            <a:noFill/>
            <a:prstDash val="solid"/>
          </a:ln>
        </p:spPr>
        <p:style>
          <a:lnRef idx="2">
            <a:schemeClr val="dk1"/>
          </a:lnRef>
          <a:fillRef idx="1">
            <a:schemeClr val="lt1"/>
          </a:fillRef>
          <a:effectRef idx="0">
            <a:schemeClr val="dk1"/>
          </a:effectRef>
          <a:fontRef idx="minor">
            <a:schemeClr val="dk1"/>
          </a:fontRef>
        </p:style>
        <p:txBody>
          <a:bodyPr wrap="square" rtlCol="0">
            <a:noAutofit/>
          </a:bodyPr>
          <a:lstStyle/>
          <a:p>
            <a:endParaRPr lang="ja-JP" altLang="en-US" sz="800"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B1AF96C3-7EA4-6CD9-00DF-56A06B787117}"/>
              </a:ext>
            </a:extLst>
          </p:cNvPr>
          <p:cNvSpPr/>
          <p:nvPr/>
        </p:nvSpPr>
        <p:spPr>
          <a:xfrm>
            <a:off x="0" y="0"/>
            <a:ext cx="9906000" cy="176807"/>
          </a:xfrm>
          <a:prstGeom prst="rect">
            <a:avLst/>
          </a:prstGeom>
          <a:gradFill flip="none" rotWithShape="1">
            <a:gsLst>
              <a:gs pos="0">
                <a:schemeClr val="accent1">
                  <a:lumMod val="4000"/>
                  <a:lumOff val="96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rect">
              <a:fillToRect l="50000" t="50000" r="50000" b="50000"/>
            </a:path>
            <a:tileRect/>
          </a:gradFill>
          <a:ln w="3175">
            <a:noFill/>
            <a:prstDash val="solid"/>
          </a:ln>
          <a:effectLst>
            <a:glow rad="38100">
              <a:schemeClr val="accent1">
                <a:alpha val="40000"/>
              </a:schemeClr>
            </a:glow>
            <a:reflection blurRad="6350" stA="52000" endA="300" endPos="35000" dir="5400000" sy="-100000" algn="bl" rotWithShape="0"/>
          </a:effectLst>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fontScale="92500" lnSpcReduction="20000"/>
          </a:bodyPr>
          <a:lstStyle/>
          <a:p>
            <a:pPr algn="ctr"/>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第</a:t>
            </a:r>
            <a:r>
              <a:rPr lang="ja-JP" altLang="en-US" sz="1400" b="1" dirty="0">
                <a:solidFill>
                  <a:schemeClr val="tx1"/>
                </a:solidFill>
                <a:latin typeface="Meiryo UI" panose="020B0604030504040204" pitchFamily="50" charset="-128"/>
                <a:ea typeface="Meiryo UI" panose="020B0604030504040204" pitchFamily="50" charset="-128"/>
              </a:rPr>
              <a:t>４</a:t>
            </a:r>
            <a:r>
              <a:rPr kumimoji="1" lang="ja-JP" altLang="en-US" sz="1400" b="1" dirty="0">
                <a:solidFill>
                  <a:schemeClr val="tx1"/>
                </a:solidFill>
                <a:latin typeface="Meiryo UI" panose="020B0604030504040204" pitchFamily="50" charset="-128"/>
                <a:ea typeface="Meiryo UI" panose="020B0604030504040204" pitchFamily="50" charset="-128"/>
              </a:rPr>
              <a:t>次大阪府健康増進計画（</a:t>
            </a:r>
            <a:r>
              <a:rPr lang="ja-JP" altLang="en-US" sz="1400" b="1" dirty="0">
                <a:solidFill>
                  <a:schemeClr val="tx1"/>
                </a:solidFill>
                <a:latin typeface="Meiryo UI" panose="020B0604030504040204" pitchFamily="50" charset="-128"/>
                <a:ea typeface="Meiryo UI" panose="020B0604030504040204" pitchFamily="50" charset="-128"/>
              </a:rPr>
              <a:t>案）</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の概要</a:t>
            </a:r>
            <a:r>
              <a:rPr lang="en-US" altLang="ja-JP" sz="1400" b="1" dirty="0">
                <a:solidFill>
                  <a:schemeClr val="tx1"/>
                </a:solidFill>
                <a:latin typeface="Meiryo UI" panose="020B0604030504040204" pitchFamily="50" charset="-128"/>
                <a:ea typeface="Meiryo UI" panose="020B0604030504040204" pitchFamily="50" charset="-128"/>
              </a:rPr>
              <a:t>		</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C8493460-3C30-2201-9186-D9ADB1E4A91F}"/>
              </a:ext>
            </a:extLst>
          </p:cNvPr>
          <p:cNvSpPr txBox="1"/>
          <p:nvPr/>
        </p:nvSpPr>
        <p:spPr>
          <a:xfrm>
            <a:off x="37379" y="383498"/>
            <a:ext cx="9829241" cy="707886"/>
          </a:xfrm>
          <a:prstGeom prst="rect">
            <a:avLst/>
          </a:prstGeom>
          <a:solidFill>
            <a:schemeClr val="bg1"/>
          </a:solidFill>
          <a:ln w="6350"/>
        </p:spPr>
        <p:style>
          <a:lnRef idx="2">
            <a:schemeClr val="dk1"/>
          </a:lnRef>
          <a:fillRef idx="1">
            <a:schemeClr val="lt1"/>
          </a:fillRef>
          <a:effectRef idx="0">
            <a:schemeClr val="dk1"/>
          </a:effectRef>
          <a:fontRef idx="minor">
            <a:schemeClr val="dk1"/>
          </a:fontRef>
        </p:style>
        <p:txBody>
          <a:bodyPr wrap="square" rtlCol="0">
            <a:noAutofit/>
          </a:bodyPr>
          <a:lstStyle/>
          <a:p>
            <a:endParaRPr lang="en-US" altLang="ja-JP" sz="800" dirty="0">
              <a:latin typeface="Meiryo UI" panose="020B0604030504040204" pitchFamily="50" charset="-128"/>
              <a:ea typeface="Meiryo UI" panose="020B0604030504040204" pitchFamily="50" charset="-128"/>
            </a:endParaRPr>
          </a:p>
        </p:txBody>
      </p:sp>
      <p:sp>
        <p:nvSpPr>
          <p:cNvPr id="22" name="角丸四角形 21"/>
          <p:cNvSpPr/>
          <p:nvPr/>
        </p:nvSpPr>
        <p:spPr>
          <a:xfrm>
            <a:off x="54520" y="234360"/>
            <a:ext cx="4754464" cy="165092"/>
          </a:xfrm>
          <a:prstGeom prst="roundRect">
            <a:avLst>
              <a:gd name="adj" fmla="val 0"/>
            </a:avLst>
          </a:prstGeom>
          <a:solidFill>
            <a:schemeClr val="accent1"/>
          </a:solidFill>
          <a:ln w="38100" cmpd="dbl">
            <a:solidFill>
              <a:schemeClr val="accent1">
                <a:lumMod val="75000"/>
              </a:schemeClr>
            </a:solidFill>
            <a:prstDash val="solid"/>
          </a:ln>
        </p:spPr>
        <p:txBody>
          <a:bodyPr wrap="square" rtlCol="0" anchor="ctr">
            <a:noAutofit/>
          </a:bodyPr>
          <a:lstStyle/>
          <a:p>
            <a:pPr lvl="0">
              <a:defRPr/>
            </a:pPr>
            <a:r>
              <a:rPr lang="ja-JP" altLang="en-US" sz="1000" b="1" dirty="0">
                <a:solidFill>
                  <a:schemeClr val="bg1"/>
                </a:solidFill>
                <a:latin typeface="ＭＳ Ｐゴシック" panose="020B0600070205080204" pitchFamily="50" charset="-128"/>
                <a:ea typeface="ＭＳ Ｐゴシック" panose="020B0600070205080204" pitchFamily="50" charset="-128"/>
              </a:rPr>
              <a:t>１．</a:t>
            </a:r>
            <a:r>
              <a:rPr lang="zh-TW" altLang="en-US" sz="1000" b="1" dirty="0">
                <a:solidFill>
                  <a:schemeClr val="bg1"/>
                </a:solidFill>
                <a:latin typeface="ＭＳ Ｐゴシック" panose="020B0600070205080204" pitchFamily="50" charset="-128"/>
                <a:ea typeface="ＭＳ Ｐゴシック" panose="020B0600070205080204" pitchFamily="50" charset="-128"/>
              </a:rPr>
              <a:t>第４次健康増進計画　基本的事項</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r>
              <a:rPr lang="ja-JP" altLang="en-US" sz="1000" b="1" dirty="0">
                <a:solidFill>
                  <a:schemeClr val="bg1"/>
                </a:solidFill>
                <a:latin typeface="ＭＳ Ｐゴシック" panose="020B0600070205080204" pitchFamily="50" charset="-128"/>
                <a:ea typeface="ＭＳ Ｐゴシック" panose="020B0600070205080204" pitchFamily="50" charset="-128"/>
              </a:rPr>
              <a:t>第１章・第２章</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endParaRPr lang="zh-TW" altLang="en-US" sz="1000" b="1" dirty="0">
              <a:solidFill>
                <a:schemeClr val="bg1"/>
              </a:solidFill>
              <a:latin typeface="ＭＳ Ｐゴシック" panose="020B0600070205080204" pitchFamily="50" charset="-128"/>
              <a:ea typeface="ＭＳ Ｐゴシック" panose="020B0600070205080204" pitchFamily="50" charset="-128"/>
            </a:endParaRPr>
          </a:p>
        </p:txBody>
      </p:sp>
      <p:sp>
        <p:nvSpPr>
          <p:cNvPr id="39" name="テキスト ボックス 38">
            <a:extLst>
              <a:ext uri="{FF2B5EF4-FFF2-40B4-BE49-F238E27FC236}">
                <a16:creationId xmlns:a16="http://schemas.microsoft.com/office/drawing/2014/main" id="{C8493460-3C30-2201-9186-D9ADB1E4A91F}"/>
              </a:ext>
            </a:extLst>
          </p:cNvPr>
          <p:cNvSpPr txBox="1"/>
          <p:nvPr/>
        </p:nvSpPr>
        <p:spPr>
          <a:xfrm>
            <a:off x="39379" y="410711"/>
            <a:ext cx="9906000" cy="669414"/>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750" dirty="0">
                <a:latin typeface="Meiryo UI" panose="020B0604030504040204" pitchFamily="50" charset="-128"/>
                <a:ea typeface="Meiryo UI" panose="020B0604030504040204" pitchFamily="50" charset="-128"/>
              </a:rPr>
              <a:t>■計画策定の趣旨・背景：社会情勢の変化等を踏まえつつ、府民の健康寿命の延伸の実現に向けて、府民の健康状況と課題を把握し、その解決を図るための取組みを、社会全体で総合的かつ計画的に推進する</a:t>
            </a:r>
            <a:endParaRPr lang="en-US" altLang="ja-JP" sz="750" dirty="0">
              <a:latin typeface="Meiryo UI" panose="020B0604030504040204" pitchFamily="50" charset="-128"/>
              <a:ea typeface="Meiryo UI" panose="020B0604030504040204" pitchFamily="50" charset="-128"/>
            </a:endParaRPr>
          </a:p>
          <a:p>
            <a:r>
              <a:rPr lang="ja-JP" altLang="en-US" sz="750" dirty="0">
                <a:latin typeface="Meiryo UI" panose="020B0604030504040204" pitchFamily="50" charset="-128"/>
                <a:ea typeface="Meiryo UI" panose="020B0604030504040204" pitchFamily="50" charset="-128"/>
              </a:rPr>
              <a:t>■計画の位置付け　　　　：健康増進法第８条第１項の規定に基づく都道府県計画、大阪府健康づくり推進条例第４条第１項に基づく府の責務（当計画において目標設定、施策の総合的な策定及び実施）</a:t>
            </a:r>
            <a:endParaRPr lang="en-US" altLang="ja-JP" sz="750" dirty="0">
              <a:latin typeface="Meiryo UI" panose="020B0604030504040204" pitchFamily="50" charset="-128"/>
              <a:ea typeface="Meiryo UI" panose="020B0604030504040204" pitchFamily="50" charset="-128"/>
            </a:endParaRPr>
          </a:p>
          <a:p>
            <a:r>
              <a:rPr lang="ja-JP" altLang="en-US" sz="750" dirty="0">
                <a:latin typeface="Meiryo UI" panose="020B0604030504040204" pitchFamily="50" charset="-128"/>
                <a:ea typeface="Meiryo UI" panose="020B0604030504040204" pitchFamily="50" charset="-128"/>
              </a:rPr>
              <a:t>■計画の期間　　　　　　 ：令和６（</a:t>
            </a:r>
            <a:r>
              <a:rPr lang="en-US" altLang="ja-JP" sz="750" dirty="0">
                <a:latin typeface="Meiryo UI" panose="020B0604030504040204" pitchFamily="50" charset="-128"/>
                <a:ea typeface="Meiryo UI" panose="020B0604030504040204" pitchFamily="50" charset="-128"/>
              </a:rPr>
              <a:t>2024</a:t>
            </a:r>
            <a:r>
              <a:rPr lang="ja-JP" altLang="en-US" sz="750" dirty="0">
                <a:latin typeface="Meiryo UI" panose="020B0604030504040204" pitchFamily="50" charset="-128"/>
                <a:ea typeface="Meiryo UI" panose="020B0604030504040204" pitchFamily="50" charset="-128"/>
              </a:rPr>
              <a:t>）年度～令和</a:t>
            </a:r>
            <a:r>
              <a:rPr lang="en-US" altLang="ja-JP" sz="750" dirty="0">
                <a:latin typeface="Meiryo UI" panose="020B0604030504040204" pitchFamily="50" charset="-128"/>
                <a:ea typeface="Meiryo UI" panose="020B0604030504040204" pitchFamily="50" charset="-128"/>
              </a:rPr>
              <a:t>17</a:t>
            </a:r>
            <a:r>
              <a:rPr lang="ja-JP" altLang="en-US" sz="750" dirty="0">
                <a:latin typeface="Meiryo UI" panose="020B0604030504040204" pitchFamily="50" charset="-128"/>
                <a:ea typeface="Meiryo UI" panose="020B0604030504040204" pitchFamily="50" charset="-128"/>
              </a:rPr>
              <a:t>（</a:t>
            </a:r>
            <a:r>
              <a:rPr lang="en-US" altLang="ja-JP" sz="750" dirty="0">
                <a:latin typeface="Meiryo UI" panose="020B0604030504040204" pitchFamily="50" charset="-128"/>
                <a:ea typeface="Meiryo UI" panose="020B0604030504040204" pitchFamily="50" charset="-128"/>
              </a:rPr>
              <a:t>2035</a:t>
            </a:r>
            <a:r>
              <a:rPr lang="ja-JP" altLang="en-US" sz="750" dirty="0">
                <a:latin typeface="Meiryo UI" panose="020B0604030504040204" pitchFamily="50" charset="-128"/>
                <a:ea typeface="Meiryo UI" panose="020B0604030504040204" pitchFamily="50" charset="-128"/>
              </a:rPr>
              <a:t>）年度（</a:t>
            </a:r>
            <a:r>
              <a:rPr lang="en-US" altLang="ja-JP" sz="750" dirty="0">
                <a:latin typeface="Meiryo UI" panose="020B0604030504040204" pitchFamily="50" charset="-128"/>
                <a:ea typeface="Meiryo UI" panose="020B0604030504040204" pitchFamily="50" charset="-128"/>
              </a:rPr>
              <a:t>12</a:t>
            </a:r>
            <a:r>
              <a:rPr lang="ja-JP" altLang="en-US" sz="750" dirty="0">
                <a:latin typeface="Meiryo UI" panose="020B0604030504040204" pitchFamily="50" charset="-128"/>
                <a:ea typeface="Meiryo UI" panose="020B0604030504040204" pitchFamily="50" charset="-128"/>
              </a:rPr>
              <a:t>年間）</a:t>
            </a:r>
          </a:p>
          <a:p>
            <a:r>
              <a:rPr lang="ja-JP" altLang="en-US" sz="750" dirty="0">
                <a:latin typeface="Meiryo UI" panose="020B0604030504040204" pitchFamily="50" charset="-128"/>
                <a:ea typeface="Meiryo UI" panose="020B0604030504040204" pitchFamily="50" charset="-128"/>
              </a:rPr>
              <a:t>■第３次計画の評価 　 ：府民の健康指標　⇒　「目標値に達した」３項目</a:t>
            </a:r>
            <a:r>
              <a:rPr lang="en-US" altLang="ja-JP" sz="750" dirty="0">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「改善傾向」２項目</a:t>
            </a:r>
            <a:r>
              <a:rPr lang="en-US" altLang="ja-JP" sz="750" dirty="0">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「悪化した」３項目</a:t>
            </a:r>
            <a:endParaRPr lang="en-US" altLang="ja-JP" sz="750" dirty="0">
              <a:latin typeface="Meiryo UI" panose="020B0604030504040204" pitchFamily="50" charset="-128"/>
              <a:ea typeface="Meiryo UI" panose="020B0604030504040204" pitchFamily="50" charset="-128"/>
            </a:endParaRPr>
          </a:p>
          <a:p>
            <a:r>
              <a:rPr lang="ja-JP" altLang="en-US" sz="750" dirty="0">
                <a:latin typeface="Meiryo UI" panose="020B0604030504040204" pitchFamily="50" charset="-128"/>
                <a:ea typeface="Meiryo UI" panose="020B0604030504040204" pitchFamily="50" charset="-128"/>
              </a:rPr>
              <a:t>　　　　　　　　　　　　　　　　 行政等が取り組む数値目標　⇒　「目標値に達した」９項目</a:t>
            </a:r>
            <a:r>
              <a:rPr lang="en-US" altLang="ja-JP" sz="750" dirty="0">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「改善傾向」</a:t>
            </a:r>
            <a:r>
              <a:rPr lang="en-US" altLang="ja-JP" sz="750" dirty="0">
                <a:latin typeface="Meiryo UI" panose="020B0604030504040204" pitchFamily="50" charset="-128"/>
                <a:ea typeface="Meiryo UI" panose="020B0604030504040204" pitchFamily="50" charset="-128"/>
              </a:rPr>
              <a:t>18</a:t>
            </a:r>
            <a:r>
              <a:rPr lang="ja-JP" altLang="en-US" sz="750" dirty="0">
                <a:latin typeface="Meiryo UI" panose="020B0604030504040204" pitchFamily="50" charset="-128"/>
                <a:ea typeface="Meiryo UI" panose="020B0604030504040204" pitchFamily="50" charset="-128"/>
              </a:rPr>
              <a:t>項目</a:t>
            </a:r>
            <a:r>
              <a:rPr lang="en-US" altLang="ja-JP" sz="750" dirty="0">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「変わらない」３項目</a:t>
            </a:r>
            <a:r>
              <a:rPr lang="en-US" altLang="ja-JP" sz="750" dirty="0">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「悪化した」８項目</a:t>
            </a:r>
            <a:endParaRPr lang="en-US" altLang="ja-JP" sz="750" dirty="0">
              <a:latin typeface="Meiryo UI" panose="020B0604030504040204" pitchFamily="50" charset="-128"/>
              <a:ea typeface="Meiryo UI" panose="020B0604030504040204" pitchFamily="50" charset="-128"/>
            </a:endParaRPr>
          </a:p>
        </p:txBody>
      </p:sp>
      <p:sp>
        <p:nvSpPr>
          <p:cNvPr id="56" name="角丸四角形 55"/>
          <p:cNvSpPr/>
          <p:nvPr/>
        </p:nvSpPr>
        <p:spPr>
          <a:xfrm>
            <a:off x="54520" y="2120093"/>
            <a:ext cx="4754464" cy="148613"/>
          </a:xfrm>
          <a:prstGeom prst="roundRect">
            <a:avLst>
              <a:gd name="adj" fmla="val 0"/>
            </a:avLst>
          </a:prstGeom>
          <a:solidFill>
            <a:schemeClr val="accent1"/>
          </a:solidFill>
          <a:ln w="38100" cmpd="dbl">
            <a:solidFill>
              <a:schemeClr val="accent1">
                <a:lumMod val="75000"/>
              </a:schemeClr>
            </a:solidFill>
            <a:prstDash val="solid"/>
          </a:ln>
        </p:spPr>
        <p:txBody>
          <a:bodyPr wrap="square" rtlCol="0" anchor="ctr">
            <a:noAutofit/>
          </a:bodyPr>
          <a:lstStyle/>
          <a:p>
            <a:pPr lvl="0">
              <a:defRPr/>
            </a:pPr>
            <a:r>
              <a:rPr lang="ja-JP" altLang="en-US" sz="1000" b="1" dirty="0">
                <a:solidFill>
                  <a:schemeClr val="bg1"/>
                </a:solidFill>
                <a:latin typeface="ＭＳ Ｐゴシック" panose="020B0600070205080204" pitchFamily="50" charset="-128"/>
                <a:ea typeface="ＭＳ Ｐゴシック" panose="020B0600070205080204" pitchFamily="50" charset="-128"/>
              </a:rPr>
              <a:t>３．基本的な考え方</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r>
              <a:rPr lang="ja-JP" altLang="en-US" sz="1000" b="1" dirty="0">
                <a:solidFill>
                  <a:schemeClr val="bg1"/>
                </a:solidFill>
                <a:latin typeface="ＭＳ Ｐゴシック" panose="020B0600070205080204" pitchFamily="50" charset="-128"/>
                <a:ea typeface="ＭＳ Ｐゴシック" panose="020B0600070205080204" pitchFamily="50" charset="-128"/>
              </a:rPr>
              <a:t>第４章</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r>
              <a:rPr lang="ja-JP" altLang="en-US" sz="1000" b="1" dirty="0">
                <a:solidFill>
                  <a:schemeClr val="bg1"/>
                </a:solidFill>
                <a:latin typeface="ＭＳ Ｐゴシック" panose="020B0600070205080204" pitchFamily="50" charset="-128"/>
                <a:ea typeface="ＭＳ Ｐゴシック" panose="020B0600070205080204" pitchFamily="50" charset="-128"/>
              </a:rPr>
              <a:t>・取組みと目標</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r>
              <a:rPr lang="ja-JP" altLang="en-US" sz="1000" b="1" dirty="0">
                <a:solidFill>
                  <a:schemeClr val="bg1"/>
                </a:solidFill>
                <a:latin typeface="ＭＳ Ｐゴシック" panose="020B0600070205080204" pitchFamily="50" charset="-128"/>
                <a:ea typeface="ＭＳ Ｐゴシック" panose="020B0600070205080204" pitchFamily="50" charset="-128"/>
              </a:rPr>
              <a:t>第５章</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r>
              <a:rPr lang="ja-JP" altLang="en-US" sz="1000" b="1" dirty="0">
                <a:solidFill>
                  <a:schemeClr val="bg1"/>
                </a:solidFill>
                <a:latin typeface="ＭＳ Ｐゴシック" panose="020B0600070205080204" pitchFamily="50" charset="-128"/>
                <a:ea typeface="ＭＳ Ｐゴシック" panose="020B0600070205080204" pitchFamily="50" charset="-128"/>
              </a:rPr>
              <a:t>・推進体制</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r>
              <a:rPr lang="ja-JP" altLang="en-US" sz="1000" b="1" dirty="0">
                <a:solidFill>
                  <a:schemeClr val="bg1"/>
                </a:solidFill>
                <a:latin typeface="ＭＳ Ｐゴシック" panose="020B0600070205080204" pitchFamily="50" charset="-128"/>
                <a:ea typeface="ＭＳ Ｐゴシック" panose="020B0600070205080204" pitchFamily="50" charset="-128"/>
              </a:rPr>
              <a:t>第６章</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endParaRPr lang="zh-TW" altLang="en-US" sz="1000" b="1" dirty="0">
              <a:solidFill>
                <a:schemeClr val="bg1"/>
              </a:solidFill>
              <a:latin typeface="ＭＳ Ｐゴシック" panose="020B0600070205080204" pitchFamily="50" charset="-128"/>
              <a:ea typeface="ＭＳ Ｐゴシック" panose="020B0600070205080204" pitchFamily="50" charset="-128"/>
            </a:endParaRPr>
          </a:p>
        </p:txBody>
      </p:sp>
      <p:graphicFrame>
        <p:nvGraphicFramePr>
          <p:cNvPr id="57" name="表 56"/>
          <p:cNvGraphicFramePr>
            <a:graphicFrameLocks noGrp="1"/>
          </p:cNvGraphicFramePr>
          <p:nvPr>
            <p:extLst>
              <p:ext uri="{D42A27DB-BD31-4B8C-83A1-F6EECF244321}">
                <p14:modId xmlns:p14="http://schemas.microsoft.com/office/powerpoint/2010/main" val="236630194"/>
              </p:ext>
            </p:extLst>
          </p:nvPr>
        </p:nvGraphicFramePr>
        <p:xfrm>
          <a:off x="54520" y="3643119"/>
          <a:ext cx="9795024" cy="3094360"/>
        </p:xfrm>
        <a:graphic>
          <a:graphicData uri="http://schemas.openxmlformats.org/drawingml/2006/table">
            <a:tbl>
              <a:tblPr firstRow="1" firstCol="1" bandRow="1">
                <a:tableStyleId>{5C22544A-7EE6-4342-B048-85BDC9FD1C3A}</a:tableStyleId>
              </a:tblPr>
              <a:tblGrid>
                <a:gridCol w="578000">
                  <a:extLst>
                    <a:ext uri="{9D8B030D-6E8A-4147-A177-3AD203B41FA5}">
                      <a16:colId xmlns:a16="http://schemas.microsoft.com/office/drawing/2014/main" val="889505443"/>
                    </a:ext>
                  </a:extLst>
                </a:gridCol>
                <a:gridCol w="5040560">
                  <a:extLst>
                    <a:ext uri="{9D8B030D-6E8A-4147-A177-3AD203B41FA5}">
                      <a16:colId xmlns:a16="http://schemas.microsoft.com/office/drawing/2014/main" val="2319108786"/>
                    </a:ext>
                  </a:extLst>
                </a:gridCol>
                <a:gridCol w="1944216">
                  <a:extLst>
                    <a:ext uri="{9D8B030D-6E8A-4147-A177-3AD203B41FA5}">
                      <a16:colId xmlns:a16="http://schemas.microsoft.com/office/drawing/2014/main" val="363074590"/>
                    </a:ext>
                  </a:extLst>
                </a:gridCol>
                <a:gridCol w="1313344">
                  <a:extLst>
                    <a:ext uri="{9D8B030D-6E8A-4147-A177-3AD203B41FA5}">
                      <a16:colId xmlns:a16="http://schemas.microsoft.com/office/drawing/2014/main" val="2838997812"/>
                    </a:ext>
                  </a:extLst>
                </a:gridCol>
                <a:gridCol w="918904">
                  <a:extLst>
                    <a:ext uri="{9D8B030D-6E8A-4147-A177-3AD203B41FA5}">
                      <a16:colId xmlns:a16="http://schemas.microsoft.com/office/drawing/2014/main" val="187546751"/>
                    </a:ext>
                  </a:extLst>
                </a:gridCol>
              </a:tblGrid>
              <a:tr h="229701">
                <a:tc gridSpan="2">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750" b="1" dirty="0">
                          <a:latin typeface="Meiryo UI" panose="020B0604030504040204" pitchFamily="50" charset="-128"/>
                          <a:ea typeface="Meiryo UI" panose="020B0604030504040204" pitchFamily="50" charset="-128"/>
                        </a:rPr>
                        <a:t>具体的取組</a:t>
                      </a:r>
                      <a:r>
                        <a:rPr kumimoji="1" lang="ja-JP" altLang="en-US" sz="750" b="1" dirty="0">
                          <a:solidFill>
                            <a:schemeClr val="bg1"/>
                          </a:solidFill>
                          <a:latin typeface="Meiryo UI" panose="020B0604030504040204" pitchFamily="50" charset="-128"/>
                          <a:ea typeface="Meiryo UI" panose="020B0604030504040204" pitchFamily="50" charset="-128"/>
                        </a:rPr>
                        <a:t>み</a:t>
                      </a:r>
                      <a:endParaRPr kumimoji="1" lang="ja-JP" altLang="en-US" sz="750" b="1" dirty="0">
                        <a:latin typeface="Meiryo UI" panose="020B0604030504040204" pitchFamily="50" charset="-128"/>
                        <a:ea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sz="8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ts val="800"/>
                        </a:lnSpc>
                      </a:pPr>
                      <a:r>
                        <a:rPr kumimoji="1" lang="ja-JP" altLang="en-US" sz="750" b="1" dirty="0">
                          <a:latin typeface="Meiryo UI" panose="020B0604030504040204" pitchFamily="50" charset="-128"/>
                          <a:ea typeface="Meiryo UI" panose="020B0604030504040204" pitchFamily="50" charset="-128"/>
                        </a:rPr>
                        <a:t>行政等が取り組む主な</a:t>
                      </a:r>
                      <a:endParaRPr kumimoji="1" lang="en-US" altLang="ja-JP" sz="750" b="1" dirty="0">
                        <a:latin typeface="Meiryo UI" panose="020B0604030504040204" pitchFamily="50" charset="-128"/>
                        <a:ea typeface="Meiryo UI" panose="020B0604030504040204" pitchFamily="50" charset="-128"/>
                      </a:endParaRPr>
                    </a:p>
                    <a:p>
                      <a:pPr algn="ctr">
                        <a:lnSpc>
                          <a:spcPts val="800"/>
                        </a:lnSpc>
                      </a:pPr>
                      <a:r>
                        <a:rPr kumimoji="1" lang="ja-JP" altLang="en-US" sz="750" b="1" dirty="0">
                          <a:latin typeface="Meiryo UI" panose="020B0604030504040204" pitchFamily="50" charset="-128"/>
                          <a:ea typeface="Meiryo UI" panose="020B0604030504040204" pitchFamily="50" charset="-128"/>
                        </a:rPr>
                        <a:t>数値目標</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ctr" defTabSz="742950" rtl="0" eaLnBrk="1" fontAlgn="auto" latinLnBrk="0" hangingPunct="1">
                        <a:lnSpc>
                          <a:spcPts val="800"/>
                        </a:lnSpc>
                        <a:spcBef>
                          <a:spcPts val="0"/>
                        </a:spcBef>
                        <a:spcAft>
                          <a:spcPts val="0"/>
                        </a:spcAft>
                        <a:buClrTx/>
                        <a:buSzTx/>
                        <a:buFontTx/>
                        <a:buNone/>
                        <a:tabLst/>
                        <a:defRPr/>
                      </a:pPr>
                      <a:r>
                        <a:rPr kumimoji="1" lang="ja-JP" altLang="en-US" sz="750" b="1" dirty="0">
                          <a:latin typeface="Meiryo UI" panose="020B0604030504040204" pitchFamily="50" charset="-128"/>
                          <a:ea typeface="Meiryo UI" panose="020B0604030504040204" pitchFamily="50" charset="-128"/>
                        </a:rPr>
                        <a:t>現状値</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ts val="800"/>
                        </a:lnSpc>
                      </a:pPr>
                      <a:r>
                        <a:rPr kumimoji="1" lang="en-US" altLang="ja-JP" sz="750" b="1" dirty="0">
                          <a:latin typeface="Meiryo UI" panose="020B0604030504040204" pitchFamily="50" charset="-128"/>
                          <a:ea typeface="Meiryo UI" panose="020B0604030504040204" pitchFamily="50" charset="-128"/>
                        </a:rPr>
                        <a:t>2035</a:t>
                      </a:r>
                      <a:r>
                        <a:rPr kumimoji="1" lang="ja-JP" altLang="en-US" sz="750" b="1" dirty="0">
                          <a:latin typeface="Meiryo UI" panose="020B0604030504040204" pitchFamily="50" charset="-128"/>
                          <a:ea typeface="Meiryo UI" panose="020B0604030504040204" pitchFamily="50" charset="-128"/>
                        </a:rPr>
                        <a:t>年度目標</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544937165"/>
                  </a:ext>
                </a:extLst>
              </a:tr>
              <a:tr h="255654">
                <a:tc rowSpan="6">
                  <a:txBody>
                    <a:bodyPr/>
                    <a:lstStyle/>
                    <a:p>
                      <a:pPr algn="ctr"/>
                      <a:r>
                        <a:rPr lang="ja-JP" altLang="en-US" sz="75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生活習慣病の発症予防</a:t>
                      </a:r>
                      <a:endParaRPr kumimoji="1" lang="ja-JP" altLang="en-US" sz="750" dirty="0">
                        <a:solidFill>
                          <a:schemeClr val="bg1"/>
                        </a:solidFill>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栄養・食生活　　　</a:t>
                      </a:r>
                      <a:r>
                        <a:rPr kumimoji="1" lang="ja-JP" altLang="en-US" sz="750" dirty="0">
                          <a:latin typeface="Meiryo UI" panose="020B0604030504040204" pitchFamily="50" charset="-128"/>
                          <a:ea typeface="Meiryo UI" panose="020B0604030504040204" pitchFamily="50" charset="-128"/>
                        </a:rPr>
                        <a:t>▼企業や大学等との連携による食生活の改善 　 ▼「食育」など食生活の改善に向けた普及啓発　等　</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nSpc>
                          <a:spcPts val="850"/>
                        </a:lnSpc>
                        <a:spcBef>
                          <a:spcPts val="0"/>
                        </a:spcBef>
                        <a:spcAft>
                          <a:spcPts val="0"/>
                        </a:spcAft>
                      </a:pP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バランスのとれた食生活を実践する府民の割合の増加</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gn="ctr">
                        <a:lnSpc>
                          <a:spcPts val="850"/>
                        </a:lnSpc>
                        <a:spcBef>
                          <a:spcPts val="0"/>
                        </a:spcBef>
                        <a:spcAft>
                          <a:spcPts val="0"/>
                        </a:spcAft>
                      </a:pPr>
                      <a:r>
                        <a:rPr lang="en-US" altLang="ja-JP"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49.6</a:t>
                      </a: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Times New Roman"/>
                        </a:rPr>
                        <a:t>60</a:t>
                      </a:r>
                      <a:r>
                        <a:rPr lang="ja-JP" altLang="en-US" sz="750" u="none" kern="0" dirty="0">
                          <a:solidFill>
                            <a:schemeClr val="tx1"/>
                          </a:solidFill>
                          <a:effectLst/>
                          <a:latin typeface="Meiryo UI" panose="020B0604030504040204" pitchFamily="50" charset="-128"/>
                          <a:ea typeface="Meiryo UI" panose="020B0604030504040204" pitchFamily="50" charset="-128"/>
                          <a:cs typeface="Times New Roman"/>
                        </a:rPr>
                        <a:t>％以上</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26175122"/>
                  </a:ext>
                </a:extLst>
              </a:tr>
              <a:tr h="144745">
                <a:tc vMerge="1">
                  <a:txBody>
                    <a:bodyPr/>
                    <a:lstStyle/>
                    <a:p>
                      <a:endParaRPr kumimoji="1" lang="ja-JP" altLang="en-US" sz="80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身体活動・運動　 </a:t>
                      </a:r>
                      <a:r>
                        <a:rPr kumimoji="1" lang="ja-JP" altLang="en-US" sz="750" dirty="0">
                          <a:latin typeface="Meiryo UI" panose="020B0604030504040204" pitchFamily="50" charset="-128"/>
                          <a:ea typeface="Meiryo UI" panose="020B0604030504040204" pitchFamily="50" charset="-128"/>
                        </a:rPr>
                        <a:t>▼</a:t>
                      </a: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学校や大学、地域における運動・体力づくり　　 </a:t>
                      </a:r>
                      <a:r>
                        <a:rPr kumimoji="1" lang="ja-JP" altLang="en-US" sz="750" dirty="0">
                          <a:latin typeface="Meiryo UI" panose="020B0604030504040204" pitchFamily="50" charset="-128"/>
                          <a:ea typeface="Meiryo UI" panose="020B0604030504040204" pitchFamily="50" charset="-128"/>
                        </a:rPr>
                        <a:t>▼</a:t>
                      </a: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民間企業等と連携した普及啓発</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nSpc>
                          <a:spcPts val="850"/>
                        </a:lnSpc>
                        <a:spcBef>
                          <a:spcPts val="0"/>
                        </a:spcBef>
                        <a:spcAft>
                          <a:spcPts val="0"/>
                        </a:spcAft>
                      </a:pPr>
                      <a:r>
                        <a:rPr lang="ja-JP" altLang="en-US" sz="750" u="none" kern="100" spc="-30" baseline="0" dirty="0">
                          <a:solidFill>
                            <a:schemeClr val="tx1"/>
                          </a:solidFill>
                          <a:effectLst/>
                          <a:latin typeface="Meiryo UI" panose="020B0604030504040204" pitchFamily="50" charset="-128"/>
                          <a:ea typeface="Meiryo UI" panose="020B0604030504040204" pitchFamily="50" charset="-128"/>
                          <a:cs typeface="Times New Roman"/>
                        </a:rPr>
                        <a:t>運動習慣のある者の割合の増加</a:t>
                      </a:r>
                      <a:endParaRPr lang="en-US" altLang="ja-JP"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36.2％（R4）</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Times New Roman"/>
                        </a:rPr>
                        <a:t>40</a:t>
                      </a:r>
                      <a:r>
                        <a:rPr lang="ja-JP" altLang="en-US" sz="750" u="none" kern="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6205615"/>
                  </a:ext>
                </a:extLst>
              </a:tr>
              <a:tr h="144745">
                <a:tc vMerge="1">
                  <a:txBody>
                    <a:bodyPr/>
                    <a:lstStyle/>
                    <a:p>
                      <a:endParaRPr kumimoji="1" lang="ja-JP" altLang="en-US" sz="80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休養・睡眠　       </a:t>
                      </a:r>
                      <a:r>
                        <a:rPr kumimoji="1" lang="ja-JP" altLang="en-US" sz="750">
                          <a:latin typeface="Meiryo UI" panose="020B0604030504040204" pitchFamily="50" charset="-128"/>
                          <a:ea typeface="Meiryo UI" panose="020B0604030504040204" pitchFamily="50" charset="-128"/>
                        </a:rPr>
                        <a:t>▼休養・睡眠の</a:t>
                      </a:r>
                      <a:r>
                        <a:rPr kumimoji="1" lang="ja-JP" altLang="en-US" sz="750" dirty="0">
                          <a:latin typeface="Meiryo UI" panose="020B0604030504040204" pitchFamily="50" charset="-128"/>
                          <a:ea typeface="Meiryo UI" panose="020B0604030504040204" pitchFamily="50" charset="-128"/>
                        </a:rPr>
                        <a:t>充実</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ts val="850"/>
                        </a:lnSpc>
                        <a:spcBef>
                          <a:spcPts val="0"/>
                        </a:spcBef>
                        <a:spcAft>
                          <a:spcPts val="0"/>
                        </a:spcAft>
                        <a:buClrTx/>
                        <a:buSzTx/>
                        <a:buFontTx/>
                        <a:buNone/>
                        <a:tabLst/>
                        <a:defRPr/>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睡眠時間が十分に確保できている者の増加</a:t>
                      </a:r>
                      <a:endPar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55.5％ （R4）</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60</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06230711"/>
                  </a:ext>
                </a:extLst>
              </a:tr>
              <a:tr h="255654">
                <a:tc vMerge="1">
                  <a:txBody>
                    <a:bodyPr/>
                    <a:lstStyle/>
                    <a:p>
                      <a:endParaRPr kumimoji="1" lang="ja-JP" altLang="en-US" sz="8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飲酒　　　　　　　　</a:t>
                      </a:r>
                      <a:r>
                        <a:rPr kumimoji="1" lang="ja-JP" altLang="en-US" sz="750" dirty="0">
                          <a:latin typeface="Meiryo UI" panose="020B0604030504040204" pitchFamily="50" charset="-128"/>
                          <a:ea typeface="Meiryo UI" panose="020B0604030504040204" pitchFamily="50" charset="-128"/>
                        </a:rPr>
                        <a:t>▼生活習慣病のリスクを高める飲酒の減少　　▼飲酒と健康に関する啓発・相談</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nSpc>
                          <a:spcPts val="850"/>
                        </a:lnSpc>
                        <a:spcBef>
                          <a:spcPts val="0"/>
                        </a:spcBef>
                        <a:spcAft>
                          <a:spcPts val="0"/>
                        </a:spcAft>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生活習慣病のリスクを高める量を飲酒している者の割合の減少</a:t>
                      </a:r>
                      <a:endPar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（男性）</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13.6</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R4</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marL="0" marR="0" lvl="0" indent="0" algn="ctr" defTabSz="742950" rtl="0" eaLnBrk="1" fontAlgn="auto" latinLnBrk="0" hangingPunct="1">
                        <a:lnSpc>
                          <a:spcPts val="850"/>
                        </a:lnSpc>
                        <a:spcBef>
                          <a:spcPts val="0"/>
                        </a:spcBef>
                        <a:spcAft>
                          <a:spcPts val="0"/>
                        </a:spcAft>
                        <a:buClrTx/>
                        <a:buSzTx/>
                        <a:buFontTx/>
                        <a:buNone/>
                        <a:tabLst/>
                        <a:defRPr/>
                      </a:pP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（女性）</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9.6</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R4</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ts val="850"/>
                        </a:lnSpc>
                        <a:spcAft>
                          <a:spcPts val="0"/>
                        </a:spcAft>
                      </a:pP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（男性）</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13.0</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850"/>
                        </a:lnSpc>
                        <a:spcAft>
                          <a:spcPts val="0"/>
                        </a:spcAft>
                      </a:pPr>
                      <a:r>
                        <a:rPr lang="ja-JP" altLang="en-US" sz="750" u="none" kern="0" dirty="0">
                          <a:solidFill>
                            <a:schemeClr val="tx1"/>
                          </a:solidFill>
                          <a:effectLst/>
                          <a:latin typeface="Meiryo UI" panose="020B0604030504040204" pitchFamily="50" charset="-128"/>
                          <a:ea typeface="Meiryo UI" panose="020B0604030504040204" pitchFamily="50" charset="-128"/>
                          <a:cs typeface="Times New Roman"/>
                        </a:rPr>
                        <a:t>（女性）</a:t>
                      </a:r>
                      <a:r>
                        <a:rPr lang="en-US" altLang="ja-JP" sz="750" u="none" kern="0" dirty="0">
                          <a:solidFill>
                            <a:schemeClr val="tx1"/>
                          </a:solidFill>
                          <a:effectLst/>
                          <a:latin typeface="Meiryo UI" panose="020B0604030504040204" pitchFamily="50" charset="-128"/>
                          <a:ea typeface="Meiryo UI" panose="020B0604030504040204" pitchFamily="50" charset="-128"/>
                          <a:cs typeface="Times New Roman"/>
                        </a:rPr>
                        <a:t>6.4</a:t>
                      </a:r>
                      <a:r>
                        <a:rPr lang="ja-JP" altLang="en-US" sz="750" u="none" kern="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7030211"/>
                  </a:ext>
                </a:extLst>
              </a:tr>
              <a:tr h="255654">
                <a:tc vMerge="1">
                  <a:txBody>
                    <a:bodyPr/>
                    <a:lstStyle/>
                    <a:p>
                      <a:endParaRPr kumimoji="1" lang="ja-JP" altLang="en-US" sz="80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喫煙　</a:t>
                      </a:r>
                      <a:r>
                        <a:rPr kumimoji="1"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50" dirty="0">
                          <a:latin typeface="Meiryo UI" panose="020B0604030504040204" pitchFamily="50" charset="-128"/>
                          <a:ea typeface="Meiryo UI" panose="020B0604030504040204" pitchFamily="50" charset="-128"/>
                        </a:rPr>
                        <a:t>▼喫煙率の減少　　 ▼望まない受動喫煙の防止</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nSpc>
                          <a:spcPts val="850"/>
                        </a:lnSpc>
                        <a:spcBef>
                          <a:spcPts val="0"/>
                        </a:spcBef>
                        <a:spcAft>
                          <a:spcPts val="0"/>
                        </a:spcAft>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20</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歳以上の者の喫煙率の減少</a:t>
                      </a:r>
                      <a:endParaRPr lang="en-US" altLang="ja-JP"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（男性）</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24.3</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R4</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marL="0" marR="0" lvl="0" indent="0" algn="ctr" defTabSz="742950" rtl="0" eaLnBrk="1" fontAlgn="auto" latinLnBrk="0" hangingPunct="1">
                        <a:lnSpc>
                          <a:spcPts val="850"/>
                        </a:lnSpc>
                        <a:spcBef>
                          <a:spcPts val="0"/>
                        </a:spcBef>
                        <a:spcAft>
                          <a:spcPts val="0"/>
                        </a:spcAft>
                        <a:buClrTx/>
                        <a:buSzTx/>
                        <a:buFontTx/>
                        <a:buNone/>
                        <a:tabLst/>
                        <a:defRPr/>
                      </a:pP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（女性）</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8.6</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R4</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ts val="850"/>
                        </a:lnSpc>
                        <a:spcAft>
                          <a:spcPts val="0"/>
                        </a:spcAft>
                      </a:pP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（男性）</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15.0</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850"/>
                        </a:lnSpc>
                        <a:spcAft>
                          <a:spcPts val="0"/>
                        </a:spcAft>
                      </a:pPr>
                      <a:r>
                        <a:rPr lang="ja-JP" altLang="en-US" sz="750" u="none" kern="0" dirty="0">
                          <a:solidFill>
                            <a:schemeClr val="tx1"/>
                          </a:solidFill>
                          <a:effectLst/>
                          <a:latin typeface="Meiryo UI" panose="020B0604030504040204" pitchFamily="50" charset="-128"/>
                          <a:ea typeface="Meiryo UI" panose="020B0604030504040204" pitchFamily="50" charset="-128"/>
                          <a:cs typeface="Times New Roman"/>
                        </a:rPr>
                        <a:t>（女性）</a:t>
                      </a:r>
                      <a:r>
                        <a:rPr lang="en-US" altLang="ja-JP" sz="750" u="none" kern="0" dirty="0">
                          <a:solidFill>
                            <a:schemeClr val="tx1"/>
                          </a:solidFill>
                          <a:effectLst/>
                          <a:latin typeface="Meiryo UI" panose="020B0604030504040204" pitchFamily="50" charset="-128"/>
                          <a:ea typeface="Meiryo UI" panose="020B0604030504040204" pitchFamily="50" charset="-128"/>
                          <a:cs typeface="Times New Roman"/>
                        </a:rPr>
                        <a:t>5.0</a:t>
                      </a:r>
                      <a:r>
                        <a:rPr lang="ja-JP" altLang="en-US" sz="750" u="none" kern="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69189847"/>
                  </a:ext>
                </a:extLst>
              </a:tr>
              <a:tr h="201632">
                <a:tc vMerge="1">
                  <a:txBody>
                    <a:bodyPr/>
                    <a:lstStyle/>
                    <a:p>
                      <a:endParaRPr kumimoji="1" lang="ja-JP" altLang="en-US" sz="80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歯と口の健康　</a:t>
                      </a:r>
                      <a:r>
                        <a:rPr kumimoji="1"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50" dirty="0">
                          <a:latin typeface="Meiryo UI" panose="020B0604030504040204" pitchFamily="50" charset="-128"/>
                          <a:ea typeface="Meiryo UI" panose="020B0604030504040204" pitchFamily="50" charset="-128"/>
                        </a:rPr>
                        <a:t>▼歯みがき習慣の促進　▼歯と口の健康に係る普及啓発</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nSpc>
                          <a:spcPts val="850"/>
                        </a:lnSpc>
                        <a:spcBef>
                          <a:spcPts val="0"/>
                        </a:spcBef>
                        <a:spcAft>
                          <a:spcPts val="0"/>
                        </a:spcAft>
                      </a:pPr>
                      <a:r>
                        <a:rPr lang="ja-JP" altLang="en-US" sz="750" u="none" kern="100" spc="-30" baseline="0" dirty="0">
                          <a:solidFill>
                            <a:schemeClr val="tx1"/>
                          </a:solidFill>
                          <a:effectLst/>
                          <a:latin typeface="Meiryo UI" panose="020B0604030504040204" pitchFamily="50" charset="-128"/>
                          <a:ea typeface="Meiryo UI" panose="020B0604030504040204" pitchFamily="50" charset="-128"/>
                          <a:cs typeface="Times New Roman"/>
                        </a:rPr>
                        <a:t>過去</a:t>
                      </a:r>
                      <a:r>
                        <a:rPr lang="en-US" altLang="ja-JP" sz="750" u="none" kern="100" spc="-30" baseline="0" dirty="0">
                          <a:solidFill>
                            <a:schemeClr val="tx1"/>
                          </a:solidFill>
                          <a:effectLst/>
                          <a:latin typeface="Meiryo UI" panose="020B0604030504040204" pitchFamily="50" charset="-128"/>
                          <a:ea typeface="Meiryo UI" panose="020B0604030504040204" pitchFamily="50" charset="-128"/>
                          <a:cs typeface="Times New Roman"/>
                        </a:rPr>
                        <a:t>1</a:t>
                      </a:r>
                      <a:r>
                        <a:rPr lang="ja-JP" altLang="en-US" sz="750" u="none" kern="100" spc="-30" baseline="0" dirty="0">
                          <a:solidFill>
                            <a:schemeClr val="tx1"/>
                          </a:solidFill>
                          <a:effectLst/>
                          <a:latin typeface="Meiryo UI" panose="020B0604030504040204" pitchFamily="50" charset="-128"/>
                          <a:ea typeface="Meiryo UI" panose="020B0604030504040204" pitchFamily="50" charset="-128"/>
                          <a:cs typeface="Times New Roman"/>
                        </a:rPr>
                        <a:t>年に歯科健診を受診した者の割合の増加</a:t>
                      </a:r>
                      <a:endParaRPr lang="en-US" altLang="ja-JP"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65.3%（R4）</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Times New Roman"/>
                        </a:rPr>
                        <a:t>95</a:t>
                      </a:r>
                      <a:r>
                        <a:rPr lang="ja-JP" altLang="en-US" sz="750" u="none" kern="0" dirty="0">
                          <a:solidFill>
                            <a:schemeClr val="tx1"/>
                          </a:solidFill>
                          <a:effectLst/>
                          <a:latin typeface="Meiryo UI" panose="020B0604030504040204" pitchFamily="50" charset="-128"/>
                          <a:ea typeface="Meiryo UI" panose="020B0604030504040204" pitchFamily="50" charset="-128"/>
                          <a:cs typeface="Times New Roman"/>
                        </a:rPr>
                        <a:t>％以上</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63879806"/>
                  </a:ext>
                </a:extLst>
              </a:tr>
              <a:tr h="237576">
                <a:tc rowSpan="2">
                  <a:txBody>
                    <a:bodyPr/>
                    <a:lstStyle/>
                    <a:p>
                      <a:pPr algn="ctr"/>
                      <a:r>
                        <a:rPr lang="ja-JP" altLang="en-US" sz="75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生活習慣病の早期発見・重症化予防</a:t>
                      </a:r>
                      <a:endParaRPr kumimoji="1" lang="ja-JP" altLang="en-US" sz="750" dirty="0">
                        <a:solidFill>
                          <a:schemeClr val="bg1"/>
                        </a:solidFill>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けんしん（健診・がん検診）　</a:t>
                      </a:r>
                      <a:r>
                        <a:rPr kumimoji="1" lang="ja-JP" altLang="en-US" sz="750" dirty="0">
                          <a:latin typeface="Meiryo UI" panose="020B0604030504040204" pitchFamily="50" charset="-128"/>
                          <a:ea typeface="Meiryo UI" panose="020B0604030504040204" pitchFamily="50" charset="-128"/>
                        </a:rPr>
                        <a:t>▼けんしん受診率向上に向けた取組み　  ▼ライフステージや性差に応じた普及啓発　　　等</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nSpc>
                          <a:spcPts val="850"/>
                        </a:lnSpc>
                        <a:spcBef>
                          <a:spcPts val="0"/>
                        </a:spcBef>
                        <a:spcAft>
                          <a:spcPts val="0"/>
                        </a:spcAft>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特定健診の受診率の向上</a:t>
                      </a:r>
                      <a:endPar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53.1%</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R3</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Times New Roman"/>
                        </a:rPr>
                        <a:t>70</a:t>
                      </a:r>
                      <a:r>
                        <a:rPr lang="ja-JP" altLang="en-US" sz="750" u="none" kern="0" dirty="0">
                          <a:solidFill>
                            <a:schemeClr val="tx1"/>
                          </a:solidFill>
                          <a:effectLst/>
                          <a:latin typeface="Meiryo UI" panose="020B0604030504040204" pitchFamily="50" charset="-128"/>
                          <a:ea typeface="Meiryo UI" panose="020B0604030504040204" pitchFamily="50" charset="-128"/>
                          <a:cs typeface="Times New Roman"/>
                        </a:rPr>
                        <a:t>％以上</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07322787"/>
                  </a:ext>
                </a:extLst>
              </a:tr>
              <a:tr h="251662">
                <a:tc vMerge="1">
                  <a:txBody>
                    <a:bodyPr/>
                    <a:lstStyle/>
                    <a:p>
                      <a:endParaRPr kumimoji="1" lang="ja-JP" altLang="en-US" sz="8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l">
                        <a:lnSpc>
                          <a:spcPts val="800"/>
                        </a:lnSpc>
                        <a:spcBef>
                          <a:spcPts val="0"/>
                        </a:spcBef>
                        <a:spcAft>
                          <a:spcPts val="0"/>
                        </a:spcAft>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重症化予防　    </a:t>
                      </a:r>
                      <a:r>
                        <a:rPr kumimoji="1" lang="ja-JP" altLang="en-US" sz="750" dirty="0">
                          <a:latin typeface="Meiryo UI" panose="020B0604030504040204" pitchFamily="50" charset="-128"/>
                          <a:ea typeface="Meiryo UI" panose="020B0604030504040204" pitchFamily="50" charset="-128"/>
                        </a:rPr>
                        <a:t>▼特定保健指導の促進　▼医療データを活用した受診促進策の推進　▼糖尿病の重症化予防　等</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ts val="850"/>
                        </a:lnSpc>
                        <a:spcBef>
                          <a:spcPts val="0"/>
                        </a:spcBef>
                        <a:spcAft>
                          <a:spcPts val="0"/>
                        </a:spcAft>
                        <a:buClrTx/>
                        <a:buSzTx/>
                        <a:buFontTx/>
                        <a:buNone/>
                        <a:tabLst/>
                        <a:defRPr/>
                      </a:pP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特定保健指導の実施率の向上</a:t>
                      </a:r>
                      <a:endPar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22.1%（R3</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45%</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以上</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82585125"/>
                  </a:ext>
                </a:extLst>
              </a:tr>
              <a:tr h="255654">
                <a:tc rowSpan="2">
                  <a:txBody>
                    <a:bodyPr/>
                    <a:lstStyle/>
                    <a:p>
                      <a:pPr algn="ctr"/>
                      <a:r>
                        <a:rPr lang="ja-JP" altLang="en-US" sz="75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生活機能の維持・向上</a:t>
                      </a:r>
                      <a:endParaRPr kumimoji="1" lang="ja-JP" altLang="en-US" sz="750" dirty="0">
                        <a:solidFill>
                          <a:schemeClr val="bg1"/>
                        </a:solidFill>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ロコモ・フレイル、骨粗鬆症　　</a:t>
                      </a:r>
                      <a:r>
                        <a:rPr kumimoji="1" lang="ja-JP" altLang="en-US" sz="750" dirty="0">
                          <a:latin typeface="Meiryo UI" panose="020B0604030504040204" pitchFamily="50" charset="-128"/>
                          <a:ea typeface="Meiryo UI" panose="020B0604030504040204" pitchFamily="50" charset="-128"/>
                        </a:rPr>
                        <a:t>▼認知度向上のための普及啓発　▼身体機能低下の予防促進</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nSpc>
                          <a:spcPts val="850"/>
                        </a:lnSpc>
                        <a:spcBef>
                          <a:spcPts val="0"/>
                        </a:spcBef>
                        <a:spcAft>
                          <a:spcPts val="0"/>
                        </a:spcAft>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ロコモティブシンドロームの減少（</a:t>
                      </a: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65</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歳以上）</a:t>
                      </a:r>
                      <a:endPar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238</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人（</a:t>
                      </a: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R4</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p>
                      <a:pPr marL="0" marR="0" lvl="0" indent="0" algn="ctr" defTabSz="742950" rtl="0" eaLnBrk="1" fontAlgn="auto" latinLnBrk="0" hangingPunct="1">
                        <a:lnSpc>
                          <a:spcPts val="850"/>
                        </a:lnSpc>
                        <a:spcBef>
                          <a:spcPts val="0"/>
                        </a:spcBef>
                        <a:spcAft>
                          <a:spcPts val="0"/>
                        </a:spcAft>
                        <a:buClrTx/>
                        <a:buSzTx/>
                        <a:buFontTx/>
                        <a:buNone/>
                        <a:tabLst/>
                        <a:defRPr/>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＜人口千対＞</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210</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人</a:t>
                      </a:r>
                      <a:endPar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p>
                      <a:pPr marL="0" marR="0" lvl="0" indent="0" algn="ctr" defTabSz="742950" rtl="0" eaLnBrk="1" fontAlgn="auto" latinLnBrk="0" hangingPunct="1">
                        <a:lnSpc>
                          <a:spcPts val="850"/>
                        </a:lnSpc>
                        <a:spcBef>
                          <a:spcPts val="0"/>
                        </a:spcBef>
                        <a:spcAft>
                          <a:spcPts val="0"/>
                        </a:spcAft>
                        <a:buClrTx/>
                        <a:buSzTx/>
                        <a:buFontTx/>
                        <a:buNone/>
                        <a:tabLst/>
                        <a:defRPr/>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＜人口千対＞</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69981510"/>
                  </a:ext>
                </a:extLst>
              </a:tr>
              <a:tr h="255654">
                <a:tc vMerge="1">
                  <a:txBody>
                    <a:bodyPr/>
                    <a:lstStyle/>
                    <a:p>
                      <a:endParaRPr kumimoji="1" lang="ja-JP" altLang="en-US" sz="80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メンタルヘルス　 </a:t>
                      </a:r>
                      <a:r>
                        <a:rPr kumimoji="1" lang="ja-JP" altLang="en-US" sz="750" dirty="0">
                          <a:latin typeface="Meiryo UI" panose="020B0604030504040204" pitchFamily="50" charset="-128"/>
                          <a:ea typeface="Meiryo UI" panose="020B0604030504040204" pitchFamily="50" charset="-128"/>
                        </a:rPr>
                        <a:t>▼</a:t>
                      </a: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職域等におけるこころの健康サポート　</a:t>
                      </a:r>
                      <a:r>
                        <a:rPr kumimoji="1" lang="ja-JP" altLang="en-US" sz="750" dirty="0">
                          <a:latin typeface="Meiryo UI" panose="020B0604030504040204" pitchFamily="50" charset="-128"/>
                          <a:ea typeface="Meiryo UI" panose="020B0604030504040204" pitchFamily="50" charset="-128"/>
                        </a:rPr>
                        <a:t>▼</a:t>
                      </a: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地域におけるこころの健康づくり　</a:t>
                      </a:r>
                      <a:r>
                        <a:rPr kumimoji="1" lang="ja-JP" altLang="en-US" sz="750" dirty="0">
                          <a:latin typeface="Meiryo UI" panose="020B0604030504040204" pitchFamily="50" charset="-128"/>
                          <a:ea typeface="Meiryo UI" panose="020B0604030504040204" pitchFamily="50" charset="-128"/>
                        </a:rPr>
                        <a:t>▼</a:t>
                      </a: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相談支援の実施</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ts val="850"/>
                        </a:lnSpc>
                        <a:spcBef>
                          <a:spcPts val="0"/>
                        </a:spcBef>
                        <a:spcAft>
                          <a:spcPts val="0"/>
                        </a:spcAft>
                        <a:buClrTx/>
                        <a:buSzTx/>
                        <a:buFontTx/>
                        <a:buNone/>
                        <a:tabLst/>
                        <a:defRPr/>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気分障がい・不安障がいに相応する心理的苦痛を感じている者の割合の減少</a:t>
                      </a:r>
                      <a:endParaRPr lang="en-US" altLang="ja-JP"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10.7%</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R4</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9.4</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65528191"/>
                  </a:ext>
                </a:extLst>
              </a:tr>
              <a:tr h="158198">
                <a:tc rowSpan="3">
                  <a:txBody>
                    <a:bodyPr/>
                    <a:lstStyle/>
                    <a:p>
                      <a:pPr algn="ctr"/>
                      <a:r>
                        <a:rPr lang="ja-JP" altLang="en-US" sz="75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府民の健康づくりを支える</a:t>
                      </a:r>
                      <a:endParaRPr lang="en-US" altLang="ja-JP" sz="75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75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社会環境整備</a:t>
                      </a:r>
                      <a:endParaRPr kumimoji="1" lang="ja-JP" altLang="en-US" sz="750" dirty="0">
                        <a:solidFill>
                          <a:schemeClr val="bg1"/>
                        </a:solidFill>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l">
                        <a:lnSpc>
                          <a:spcPts val="800"/>
                        </a:lnSpc>
                        <a:spcBef>
                          <a:spcPts val="0"/>
                        </a:spcBef>
                        <a:spcAft>
                          <a:spcPts val="0"/>
                        </a:spcAft>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ヘルスリテラシー、健康づくりの気運醸成　　　</a:t>
                      </a:r>
                      <a:r>
                        <a:rPr kumimoji="1" lang="ja-JP" altLang="en-US" sz="750" dirty="0">
                          <a:latin typeface="Meiryo UI" panose="020B0604030504040204" pitchFamily="50" charset="-128"/>
                          <a:ea typeface="Meiryo UI" panose="020B0604030504040204" pitchFamily="50" charset="-128"/>
                        </a:rPr>
                        <a:t>▼</a:t>
                      </a:r>
                      <a:r>
                        <a:rPr kumimoji="1" lang="en-US" altLang="ja-JP" sz="750" dirty="0">
                          <a:latin typeface="Meiryo UI" panose="020B0604030504040204" pitchFamily="50" charset="-128"/>
                          <a:ea typeface="Meiryo UI" panose="020B0604030504040204" pitchFamily="50" charset="-128"/>
                        </a:rPr>
                        <a:t>『</a:t>
                      </a:r>
                      <a:r>
                        <a:rPr kumimoji="1" lang="ja-JP" altLang="en-US" sz="750" dirty="0">
                          <a:latin typeface="Meiryo UI" panose="020B0604030504040204" pitchFamily="50" charset="-128"/>
                          <a:ea typeface="Meiryo UI" panose="020B0604030504040204" pitchFamily="50" charset="-128"/>
                        </a:rPr>
                        <a:t>健活１０</a:t>
                      </a:r>
                      <a:r>
                        <a:rPr kumimoji="1" lang="en-US" altLang="ja-JP" sz="750" dirty="0">
                          <a:latin typeface="Meiryo UI" panose="020B0604030504040204" pitchFamily="50" charset="-128"/>
                          <a:ea typeface="Meiryo UI" panose="020B0604030504040204" pitchFamily="50" charset="-128"/>
                        </a:rPr>
                        <a:t>』</a:t>
                      </a:r>
                      <a:r>
                        <a:rPr kumimoji="1" lang="ja-JP" altLang="en-US" sz="750" dirty="0">
                          <a:latin typeface="Meiryo UI" panose="020B0604030504040204" pitchFamily="50" charset="-128"/>
                          <a:ea typeface="Meiryo UI" panose="020B0604030504040204" pitchFamily="50" charset="-128"/>
                        </a:rPr>
                        <a:t>の推進　</a:t>
                      </a:r>
                      <a:r>
                        <a:rPr kumimoji="1" lang="ja-JP" altLang="en-US" sz="750">
                          <a:latin typeface="Meiryo UI" panose="020B0604030504040204" pitchFamily="50" charset="-128"/>
                          <a:ea typeface="Meiryo UI" panose="020B0604030504040204" pitchFamily="50" charset="-128"/>
                        </a:rPr>
                        <a:t>▼万博のインパクト</a:t>
                      </a:r>
                      <a:r>
                        <a:rPr kumimoji="1" lang="ja-JP" altLang="en-US" sz="750" dirty="0">
                          <a:latin typeface="Meiryo UI" panose="020B0604030504040204" pitchFamily="50" charset="-128"/>
                          <a:ea typeface="Meiryo UI" panose="020B0604030504040204" pitchFamily="50" charset="-128"/>
                        </a:rPr>
                        <a:t>を活かした取組み　　等</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ts val="850"/>
                        </a:lnSpc>
                        <a:spcBef>
                          <a:spcPts val="0"/>
                        </a:spcBef>
                        <a:spcAft>
                          <a:spcPts val="0"/>
                        </a:spcAft>
                        <a:buClrTx/>
                        <a:buSzTx/>
                        <a:buFontTx/>
                        <a:buNone/>
                        <a:tabLst/>
                        <a:defRPr/>
                      </a:pPr>
                      <a:r>
                        <a:rPr lang="ja-JP" altLang="en-US" sz="750" u="none" kern="100">
                          <a:solidFill>
                            <a:schemeClr val="tx1"/>
                          </a:solidFill>
                          <a:effectLst/>
                          <a:latin typeface="Meiryo UI" panose="020B0604030504040204" pitchFamily="50" charset="-128"/>
                          <a:ea typeface="Meiryo UI" panose="020B0604030504040204" pitchFamily="50" charset="-128"/>
                          <a:cs typeface="Times New Roman"/>
                        </a:rPr>
                        <a:t>ヘルスリテラシ</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ー</a:t>
                      </a:r>
                      <a:r>
                        <a:rPr lang="ja-JP" altLang="en-US" sz="750" u="none" kern="100">
                          <a:solidFill>
                            <a:schemeClr val="tx1"/>
                          </a:solidFill>
                          <a:effectLst/>
                          <a:latin typeface="Meiryo UI" panose="020B0604030504040204" pitchFamily="50" charset="-128"/>
                          <a:ea typeface="Meiryo UI" panose="020B0604030504040204" pitchFamily="50" charset="-128"/>
                          <a:cs typeface="Times New Roman"/>
                        </a:rPr>
                        <a:t>の</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向上</a:t>
                      </a:r>
                      <a:endParaRPr lang="en-US" altLang="ja-JP"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3.45</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R5</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増加</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16634349"/>
                  </a:ext>
                </a:extLst>
              </a:tr>
              <a:tr h="255654">
                <a:tc vMerge="1">
                  <a:txBody>
                    <a:bodyPr/>
                    <a:lstStyle/>
                    <a:p>
                      <a:endParaRPr kumimoji="1" lang="ja-JP" altLang="en-US" sz="80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ＩＣＴ（ＰＨＲ等）を活用した健康づくりの推進　</a:t>
                      </a:r>
                      <a:r>
                        <a:rPr kumimoji="1" lang="ja-JP" altLang="en-US" sz="750" dirty="0">
                          <a:latin typeface="Meiryo UI" panose="020B0604030504040204" pitchFamily="50" charset="-128"/>
                          <a:ea typeface="Meiryo UI" panose="020B0604030504040204" pitchFamily="50" charset="-128"/>
                        </a:rPr>
                        <a:t>▼</a:t>
                      </a: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デジタルデータ・技術の活用</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ts val="850"/>
                        </a:lnSpc>
                        <a:spcBef>
                          <a:spcPts val="0"/>
                        </a:spcBef>
                        <a:spcAft>
                          <a:spcPts val="0"/>
                        </a:spcAft>
                        <a:buClrTx/>
                        <a:buSzTx/>
                        <a:buFontTx/>
                        <a:buNone/>
                        <a:tabLst/>
                        <a:defRPr/>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アプリを利用して自身の生活習慣や健康の記録を把握している人の割合の増加</a:t>
                      </a:r>
                      <a:endParaRPr lang="en-US" altLang="ja-JP"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25.4</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R4</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40</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77410642"/>
                  </a:ext>
                </a:extLst>
              </a:tr>
              <a:tr h="192177">
                <a:tc vMerge="1">
                  <a:txBody>
                    <a:bodyPr/>
                    <a:lstStyle/>
                    <a:p>
                      <a:endParaRPr kumimoji="1" lang="ja-JP" altLang="en-US" sz="8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地域・職域等における社会環境整備　</a:t>
                      </a:r>
                      <a:r>
                        <a:rPr kumimoji="1" lang="ja-JP" altLang="en-US" sz="750" dirty="0">
                          <a:latin typeface="Meiryo UI" panose="020B0604030504040204" pitchFamily="50" charset="-128"/>
                          <a:ea typeface="Meiryo UI" panose="020B0604030504040204" pitchFamily="50" charset="-128"/>
                        </a:rPr>
                        <a:t>▼</a:t>
                      </a:r>
                      <a:r>
                        <a:rPr lang="ja-JP" altLang="en-US" sz="7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自然に健康になれる環境づくり　</a:t>
                      </a:r>
                      <a:r>
                        <a:rPr kumimoji="1" lang="ja-JP" altLang="en-US" sz="750" dirty="0">
                          <a:latin typeface="Meiryo UI" panose="020B0604030504040204" pitchFamily="50" charset="-128"/>
                          <a:ea typeface="Meiryo UI" panose="020B0604030504040204" pitchFamily="50" charset="-128"/>
                        </a:rPr>
                        <a:t>▼</a:t>
                      </a:r>
                      <a:r>
                        <a:rPr lang="ja-JP" altLang="en-US" sz="7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府民と社会とのつながりを重視した環境整備　等</a:t>
                      </a:r>
                      <a:endParaRPr lang="en-US" altLang="ja-JP" sz="7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nSpc>
                          <a:spcPts val="850"/>
                        </a:lnSpc>
                        <a:spcBef>
                          <a:spcPts val="0"/>
                        </a:spcBef>
                        <a:spcAft>
                          <a:spcPts val="0"/>
                        </a:spcAft>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社会活動を行っている者の割合の増加</a:t>
                      </a:r>
                      <a:endParaRPr kumimoji="1" lang="en-US" altLang="ja-JP" sz="750" b="0" dirty="0">
                        <a:latin typeface="Meiryo UI" panose="020B0604030504040204" pitchFamily="50" charset="-128"/>
                        <a:ea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76.5%</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R4</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80</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88505449"/>
                  </a:ext>
                </a:extLst>
              </a:tr>
            </a:tbl>
          </a:graphicData>
        </a:graphic>
      </p:graphicFrame>
      <p:sp>
        <p:nvSpPr>
          <p:cNvPr id="63" name="テキスト ボックス 62">
            <a:extLst>
              <a:ext uri="{FF2B5EF4-FFF2-40B4-BE49-F238E27FC236}">
                <a16:creationId xmlns:a16="http://schemas.microsoft.com/office/drawing/2014/main" id="{C8493460-3C30-2201-9186-D9ADB1E4A91F}"/>
              </a:ext>
            </a:extLst>
          </p:cNvPr>
          <p:cNvSpPr txBox="1"/>
          <p:nvPr/>
        </p:nvSpPr>
        <p:spPr>
          <a:xfrm>
            <a:off x="37380" y="2658042"/>
            <a:ext cx="4563605" cy="898363"/>
          </a:xfrm>
          <a:prstGeom prst="rect">
            <a:avLst/>
          </a:prstGeom>
          <a:noFill/>
          <a:ln w="6350">
            <a:noFill/>
            <a:prstDash val="solid"/>
          </a:ln>
        </p:spPr>
        <p:style>
          <a:lnRef idx="2">
            <a:schemeClr val="dk1"/>
          </a:lnRef>
          <a:fillRef idx="1">
            <a:schemeClr val="lt1"/>
          </a:fillRef>
          <a:effectRef idx="0">
            <a:schemeClr val="dk1"/>
          </a:effectRef>
          <a:fontRef idx="minor">
            <a:schemeClr val="dk1"/>
          </a:fontRef>
        </p:style>
        <p:txBody>
          <a:bodyPr wrap="square" rtlCol="0">
            <a:noAutofit/>
          </a:bodyPr>
          <a:lstStyle/>
          <a:p>
            <a:pPr>
              <a:spcBef>
                <a:spcPts val="500"/>
              </a:spcBef>
            </a:pPr>
            <a:r>
              <a:rPr lang="en-US" altLang="ja-JP" sz="750" b="1"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基本目標</a:t>
            </a:r>
            <a:r>
              <a:rPr lang="en-US" altLang="ja-JP" sz="750" b="1" dirty="0">
                <a:latin typeface="Meiryo UI" panose="020B0604030504040204" pitchFamily="50" charset="-128"/>
                <a:ea typeface="Meiryo UI" panose="020B0604030504040204" pitchFamily="50" charset="-128"/>
              </a:rPr>
              <a:t>》 </a:t>
            </a: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健康寿命の延伸</a:t>
            </a:r>
            <a:r>
              <a:rPr lang="ja-JP" altLang="en-US" sz="750" b="1" kern="100" dirty="0">
                <a:solidFill>
                  <a:srgbClr val="000000"/>
                </a:solidFill>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３歳以上延伸</a:t>
            </a:r>
            <a:endParaRPr lang="en-US" altLang="ja-JP" sz="750" dirty="0">
              <a:latin typeface="Meiryo UI" panose="020B0604030504040204" pitchFamily="50" charset="-128"/>
              <a:ea typeface="Meiryo UI" panose="020B0604030504040204" pitchFamily="50" charset="-128"/>
            </a:endParaRPr>
          </a:p>
          <a:p>
            <a:r>
              <a:rPr lang="ja-JP" altLang="en-US" sz="750" b="1" dirty="0">
                <a:latin typeface="Meiryo UI" panose="020B0604030504040204" pitchFamily="50" charset="-128"/>
                <a:ea typeface="Meiryo UI" panose="020B0604030504040204" pitchFamily="50" charset="-128"/>
              </a:rPr>
              <a:t>　　　　　　　 </a:t>
            </a:r>
            <a:r>
              <a:rPr lang="en-US" altLang="ja-JP" sz="750" b="1" dirty="0">
                <a:latin typeface="Meiryo UI" panose="020B0604030504040204" pitchFamily="50" charset="-128"/>
                <a:ea typeface="Meiryo UI" panose="020B0604030504040204" pitchFamily="50" charset="-128"/>
              </a:rPr>
              <a:t> </a:t>
            </a: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健康格差の縮小</a:t>
            </a:r>
            <a:r>
              <a:rPr lang="ja-JP" altLang="en-US" sz="750" b="1" kern="100" dirty="0">
                <a:solidFill>
                  <a:srgbClr val="000000"/>
                </a:solidFill>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日常生活動作が自立している期間の平均において</a:t>
            </a:r>
            <a:endParaRPr lang="en-US" altLang="ja-JP" sz="750" dirty="0">
              <a:latin typeface="Meiryo UI" panose="020B0604030504040204" pitchFamily="50" charset="-128"/>
              <a:ea typeface="Meiryo UI" panose="020B0604030504040204" pitchFamily="50" charset="-128"/>
            </a:endParaRPr>
          </a:p>
          <a:p>
            <a:r>
              <a:rPr lang="en-US" altLang="ja-JP" sz="750" dirty="0">
                <a:latin typeface="Meiryo UI" panose="020B0604030504040204" pitchFamily="50" charset="-128"/>
                <a:ea typeface="Meiryo UI" panose="020B0604030504040204" pitchFamily="50" charset="-128"/>
              </a:rPr>
              <a:t>                                          </a:t>
            </a:r>
            <a:r>
              <a:rPr lang="ja-JP" altLang="en-US" sz="750" dirty="0">
                <a:latin typeface="Meiryo UI" panose="020B0604030504040204" pitchFamily="50" charset="-128"/>
                <a:ea typeface="Meiryo UI" panose="020B0604030504040204" pitchFamily="50" charset="-128"/>
              </a:rPr>
              <a:t>上位４分の１の市町村の平均の増加分を上回る</a:t>
            </a:r>
            <a:endParaRPr lang="en-US" altLang="ja-JP" sz="750" dirty="0">
              <a:latin typeface="Meiryo UI" panose="020B0604030504040204" pitchFamily="50" charset="-128"/>
              <a:ea typeface="Meiryo UI" panose="020B0604030504040204" pitchFamily="50" charset="-128"/>
            </a:endParaRPr>
          </a:p>
          <a:p>
            <a:r>
              <a:rPr lang="en-US" altLang="ja-JP" sz="750" dirty="0">
                <a:latin typeface="Meiryo UI" panose="020B0604030504040204" pitchFamily="50" charset="-128"/>
                <a:ea typeface="Meiryo UI" panose="020B0604030504040204" pitchFamily="50" charset="-128"/>
              </a:rPr>
              <a:t>                                          </a:t>
            </a:r>
            <a:r>
              <a:rPr lang="ja-JP" altLang="en-US" sz="750" dirty="0">
                <a:latin typeface="Meiryo UI" panose="020B0604030504040204" pitchFamily="50" charset="-128"/>
                <a:ea typeface="Meiryo UI" panose="020B0604030504040204" pitchFamily="50" charset="-128"/>
              </a:rPr>
              <a:t>下位４分の１の市町村の平均の増加</a:t>
            </a:r>
            <a:endParaRPr lang="en-US" altLang="ja-JP" sz="750" dirty="0">
              <a:latin typeface="Meiryo UI" panose="020B0604030504040204" pitchFamily="50" charset="-128"/>
              <a:ea typeface="Meiryo UI" panose="020B0604030504040204" pitchFamily="50" charset="-128"/>
            </a:endParaRPr>
          </a:p>
          <a:p>
            <a:pPr>
              <a:spcBef>
                <a:spcPts val="500"/>
              </a:spcBef>
            </a:pPr>
            <a:r>
              <a:rPr lang="en-US" altLang="ja-JP" sz="750" b="1"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基本方針</a:t>
            </a:r>
            <a:r>
              <a:rPr lang="en-US" altLang="ja-JP" sz="750" b="1" dirty="0">
                <a:latin typeface="Meiryo UI" panose="020B0604030504040204" pitchFamily="50" charset="-128"/>
                <a:ea typeface="Meiryo UI" panose="020B0604030504040204" pitchFamily="50" charset="-128"/>
              </a:rPr>
              <a:t>》</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750" dirty="0">
                <a:latin typeface="Meiryo UI" panose="020B0604030504040204" pitchFamily="50" charset="-128"/>
                <a:ea typeface="Meiryo UI" panose="020B0604030504040204" pitchFamily="50" charset="-128"/>
              </a:rPr>
              <a:t>生活習慣病の発症予防</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750" dirty="0">
                <a:latin typeface="Meiryo UI" panose="020B0604030504040204" pitchFamily="50" charset="-128"/>
                <a:ea typeface="Meiryo UI" panose="020B0604030504040204" pitchFamily="50" charset="-128"/>
              </a:rPr>
              <a:t>生活習慣病の早期発見・重症化予防</a:t>
            </a:r>
            <a:endParaRPr lang="en-US" altLang="ja-JP" sz="750" dirty="0">
              <a:latin typeface="Meiryo UI" panose="020B0604030504040204" pitchFamily="50" charset="-128"/>
              <a:ea typeface="Meiryo UI" panose="020B0604030504040204" pitchFamily="50" charset="-128"/>
            </a:endParaRPr>
          </a:p>
          <a:p>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（３）</a:t>
            </a:r>
            <a:r>
              <a:rPr lang="ja-JP" altLang="en-US" sz="750" dirty="0">
                <a:latin typeface="Meiryo UI" panose="020B0604030504040204" pitchFamily="50" charset="-128"/>
                <a:ea typeface="Meiryo UI" panose="020B0604030504040204" pitchFamily="50" charset="-128"/>
              </a:rPr>
              <a:t>生活機能の維持・向上  </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750" dirty="0">
                <a:latin typeface="Meiryo UI" panose="020B0604030504040204" pitchFamily="50" charset="-128"/>
                <a:ea typeface="Meiryo UI" panose="020B0604030504040204" pitchFamily="50" charset="-128"/>
              </a:rPr>
              <a:t>府民の健康づくりを支える社会環境整備</a:t>
            </a:r>
            <a:endParaRPr lang="en-US" altLang="ja-JP" sz="750" dirty="0">
              <a:latin typeface="Meiryo UI" panose="020B0604030504040204" pitchFamily="50" charset="-128"/>
              <a:ea typeface="Meiryo UI" panose="020B0604030504040204" pitchFamily="50" charset="-128"/>
            </a:endParaRPr>
          </a:p>
          <a:p>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750" dirty="0">
                <a:latin typeface="Meiryo UI" panose="020B0604030504040204" pitchFamily="50" charset="-128"/>
                <a:ea typeface="Meiryo UI" panose="020B0604030504040204" pitchFamily="50" charset="-128"/>
              </a:rPr>
              <a:t>ライフコースアプローチ</a:t>
            </a:r>
          </a:p>
          <a:p>
            <a:endParaRPr lang="ja-JP" altLang="en-US" sz="800"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05CD7593-5B24-7326-9D39-AB7F299BB795}"/>
              </a:ext>
            </a:extLst>
          </p:cNvPr>
          <p:cNvSpPr txBox="1"/>
          <p:nvPr/>
        </p:nvSpPr>
        <p:spPr>
          <a:xfrm>
            <a:off x="3810831" y="2280538"/>
            <a:ext cx="2691614" cy="1324646"/>
          </a:xfrm>
          <a:prstGeom prst="rect">
            <a:avLst/>
          </a:prstGeom>
          <a:noFill/>
          <a:ln w="6350">
            <a:noFill/>
            <a:prstDash val="solid"/>
          </a:ln>
        </p:spPr>
        <p:style>
          <a:lnRef idx="2">
            <a:schemeClr val="dk1"/>
          </a:lnRef>
          <a:fillRef idx="1">
            <a:schemeClr val="lt1"/>
          </a:fillRef>
          <a:effectRef idx="0">
            <a:schemeClr val="dk1"/>
          </a:effectRef>
          <a:fontRef idx="minor">
            <a:schemeClr val="dk1"/>
          </a:fontRef>
        </p:style>
        <p:txBody>
          <a:bodyPr wrap="square" rtlCol="0">
            <a:noAutofit/>
          </a:bodyPr>
          <a:lstStyle/>
          <a:p>
            <a:pPr>
              <a:spcBef>
                <a:spcPts val="300"/>
              </a:spcBef>
            </a:pPr>
            <a:r>
              <a:rPr lang="ja-JP" altLang="en-US" sz="800" b="1" dirty="0">
                <a:latin typeface="Meiryo UI" panose="020B0604030504040204" pitchFamily="50" charset="-128"/>
                <a:ea typeface="Meiryo UI" panose="020B0604030504040204" pitchFamily="50" charset="-128"/>
              </a:rPr>
              <a:t>●ライフコースアプローチ</a:t>
            </a:r>
            <a:endParaRPr lang="en-US" altLang="ja-JP" sz="800" b="1" dirty="0">
              <a:latin typeface="Meiryo UI" panose="020B0604030504040204" pitchFamily="50" charset="-128"/>
              <a:ea typeface="Meiryo UI" panose="020B0604030504040204" pitchFamily="50" charset="-128"/>
            </a:endParaRPr>
          </a:p>
          <a:p>
            <a:r>
              <a:rPr lang="ja-JP" altLang="en-US" sz="750" dirty="0">
                <a:latin typeface="Meiryo UI" panose="020B0604030504040204" pitchFamily="50" charset="-128"/>
                <a:ea typeface="Meiryo UI" panose="020B0604030504040204" pitchFamily="50" charset="-128"/>
              </a:rPr>
              <a:t>人生</a:t>
            </a:r>
            <a:r>
              <a:rPr lang="en-US" altLang="ja-JP" sz="750" dirty="0">
                <a:latin typeface="Meiryo UI" panose="020B0604030504040204" pitchFamily="50" charset="-128"/>
                <a:ea typeface="Meiryo UI" panose="020B0604030504040204" pitchFamily="50" charset="-128"/>
              </a:rPr>
              <a:t>100</a:t>
            </a:r>
            <a:r>
              <a:rPr lang="ja-JP" altLang="en-US" sz="750" dirty="0">
                <a:latin typeface="Meiryo UI" panose="020B0604030504040204" pitchFamily="50" charset="-128"/>
                <a:ea typeface="Meiryo UI" panose="020B0604030504040204" pitchFamily="50" charset="-128"/>
              </a:rPr>
              <a:t>年時代が本格的に到来するにあたり、胎児期から高齢期に至るまでの人の生涯を経時的に捉えた健康づくり</a:t>
            </a:r>
            <a:endParaRPr lang="en-US" altLang="ja-JP" sz="750" dirty="0">
              <a:latin typeface="Meiryo UI" panose="020B0604030504040204" pitchFamily="50" charset="-128"/>
              <a:ea typeface="Meiryo UI" panose="020B0604030504040204" pitchFamily="50" charset="-128"/>
            </a:endParaRPr>
          </a:p>
          <a:p>
            <a:pPr marL="171450" indent="-171450">
              <a:spcBef>
                <a:spcPts val="400"/>
              </a:spcBef>
              <a:buFont typeface="Arial" panose="020B0604020202020204" pitchFamily="34" charset="0"/>
              <a:buChar char="•"/>
            </a:pPr>
            <a:r>
              <a:rPr lang="ja-JP" altLang="en-US" sz="750" dirty="0">
                <a:latin typeface="Meiryo UI" panose="020B0604030504040204" pitchFamily="50" charset="-128"/>
                <a:ea typeface="Meiryo UI" panose="020B0604030504040204" pitchFamily="50" charset="-128"/>
              </a:rPr>
              <a:t>生活習慣の改善が将来的な生活習慣病の罹患リスク低減につながることから、それを踏まえた取組みを推進</a:t>
            </a:r>
            <a:endParaRPr lang="en-US" altLang="ja-JP" sz="7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750" dirty="0">
                <a:latin typeface="Meiryo UI" panose="020B0604030504040204" pitchFamily="50" charset="-128"/>
                <a:ea typeface="Meiryo UI" panose="020B0604030504040204" pitchFamily="50" charset="-128"/>
              </a:rPr>
              <a:t>ワクチン接種により、将来感染症にかかったとしても重症化を防げる場合があることから、ワクチンに関する正しい知識の普及及び接種勧奨を推進（ＨＰＶワクチン等）</a:t>
            </a:r>
            <a:endParaRPr lang="en-US" altLang="ja-JP" sz="7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750" dirty="0">
                <a:latin typeface="Meiryo UI" panose="020B0604030504040204" pitchFamily="50" charset="-128"/>
                <a:ea typeface="Meiryo UI" panose="020B0604030504040204" pitchFamily="50" charset="-128"/>
              </a:rPr>
              <a:t>女性ホルモンの増減により特有の健康課題が生じる可能性があることから、女性に関する健康づくりの取組みを推進</a:t>
            </a:r>
            <a:endParaRPr lang="en-US" altLang="ja-JP" sz="750"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72DB5E2B-03D9-233E-D18A-70A5F00B9BD5}"/>
              </a:ext>
            </a:extLst>
          </p:cNvPr>
          <p:cNvSpPr txBox="1"/>
          <p:nvPr/>
        </p:nvSpPr>
        <p:spPr>
          <a:xfrm>
            <a:off x="-2259" y="6693722"/>
            <a:ext cx="9495629" cy="215221"/>
          </a:xfrm>
          <a:prstGeom prst="rect">
            <a:avLst/>
          </a:prstGeom>
          <a:noFill/>
          <a:ln w="6350">
            <a:noFill/>
            <a:prstDash val="solid"/>
          </a:ln>
        </p:spPr>
        <p:style>
          <a:lnRef idx="2">
            <a:schemeClr val="dk1"/>
          </a:lnRef>
          <a:fillRef idx="1">
            <a:schemeClr val="lt1"/>
          </a:fillRef>
          <a:effectRef idx="0">
            <a:schemeClr val="dk1"/>
          </a:effectRef>
          <a:fontRef idx="minor">
            <a:schemeClr val="dk1"/>
          </a:fontRef>
        </p:style>
        <p:txBody>
          <a:bodyPr wrap="square" rtlCol="0">
            <a:noAutofit/>
          </a:bodyPr>
          <a:lstStyle/>
          <a:p>
            <a:r>
              <a:rPr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推進体制</a:t>
            </a:r>
            <a:r>
              <a:rPr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実効性を持った計画の推進に向けて、「健活おおさか推進府民会議」が中心となり、多様な主体が適切な役割分担のもと、積極的に連携・協働しながら、“オール大阪体制”で取り組む</a:t>
            </a:r>
            <a:endParaRPr lang="en-US" altLang="ja-JP" sz="8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E6FFC155-38D6-D582-26DF-6754CC6EB34F}"/>
              </a:ext>
            </a:extLst>
          </p:cNvPr>
          <p:cNvSpPr txBox="1"/>
          <p:nvPr/>
        </p:nvSpPr>
        <p:spPr>
          <a:xfrm>
            <a:off x="166688" y="2337832"/>
            <a:ext cx="3528392" cy="343652"/>
          </a:xfrm>
          <a:prstGeom prst="rect">
            <a:avLst/>
          </a:prstGeom>
          <a:noFill/>
          <a:ln w="19050" cmpd="dbl">
            <a:solidFill>
              <a:schemeClr val="accent1">
                <a:lumMod val="75000"/>
              </a:schemeClr>
            </a:solidFill>
            <a:prstDash val="solid"/>
          </a:ln>
        </p:spPr>
        <p:style>
          <a:lnRef idx="2">
            <a:schemeClr val="dk1"/>
          </a:lnRef>
          <a:fillRef idx="1">
            <a:schemeClr val="lt1"/>
          </a:fillRef>
          <a:effectRef idx="0">
            <a:schemeClr val="dk1"/>
          </a:effectRef>
          <a:fontRef idx="minor">
            <a:schemeClr val="dk1"/>
          </a:fontRef>
        </p:style>
        <p:txBody>
          <a:bodyPr wrap="square" rtlCol="0">
            <a:noAutofit/>
          </a:bodyPr>
          <a:lstStyle/>
          <a:p>
            <a:r>
              <a:rPr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基本理念</a:t>
            </a:r>
            <a:r>
              <a:rPr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　　全ての府民が健やかで心豊かに生活できる活力ある社会</a:t>
            </a:r>
            <a:endParaRPr lang="en-US" altLang="ja-JP" sz="800" b="1" dirty="0">
              <a:latin typeface="Meiryo UI" panose="020B0604030504040204" pitchFamily="50" charset="-128"/>
              <a:ea typeface="Meiryo UI" panose="020B0604030504040204" pitchFamily="50" charset="-128"/>
            </a:endParaRPr>
          </a:p>
          <a:p>
            <a:pPr algn="ctr"/>
            <a:r>
              <a:rPr lang="ja-JP" altLang="en-US" sz="800" b="1" dirty="0">
                <a:latin typeface="Meiryo UI" panose="020B0604030504040204" pitchFamily="50" charset="-128"/>
                <a:ea typeface="Meiryo UI" panose="020B0604030504040204" pitchFamily="50" charset="-128"/>
              </a:rPr>
              <a:t>　　 ～いのち輝く健康未来都市・大阪の実現～</a:t>
            </a:r>
            <a:endParaRPr lang="en-US" altLang="ja-JP" sz="800" b="1" dirty="0">
              <a:latin typeface="Meiryo UI" panose="020B0604030504040204" pitchFamily="50" charset="-128"/>
              <a:ea typeface="Meiryo UI" panose="020B0604030504040204" pitchFamily="50" charset="-128"/>
            </a:endParaRPr>
          </a:p>
          <a:p>
            <a:endParaRPr lang="ja-JP" altLang="en-US" sz="8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A8EBC4A5-C56E-B4F8-A115-96AB16C1EAEF}"/>
              </a:ext>
            </a:extLst>
          </p:cNvPr>
          <p:cNvSpPr txBox="1"/>
          <p:nvPr/>
        </p:nvSpPr>
        <p:spPr>
          <a:xfrm>
            <a:off x="52983" y="1314479"/>
            <a:ext cx="6409536" cy="759893"/>
          </a:xfrm>
          <a:prstGeom prst="rect">
            <a:avLst/>
          </a:prstGeom>
          <a:solidFill>
            <a:schemeClr val="bg1"/>
          </a:solidFill>
          <a:ln w="6350"/>
        </p:spPr>
        <p:style>
          <a:lnRef idx="2">
            <a:schemeClr val="dk1"/>
          </a:lnRef>
          <a:fillRef idx="1">
            <a:schemeClr val="lt1"/>
          </a:fillRef>
          <a:effectRef idx="0">
            <a:schemeClr val="dk1"/>
          </a:effectRef>
          <a:fontRef idx="minor">
            <a:schemeClr val="dk1"/>
          </a:fontRef>
        </p:style>
        <p:txBody>
          <a:bodyPr wrap="square" rtlCol="0">
            <a:noAutofit/>
          </a:bodyPr>
          <a:lstStyle/>
          <a:p>
            <a:r>
              <a:rPr lang="en-US" altLang="ja-JP" sz="800" dirty="0">
                <a:latin typeface="Meiryo UI" panose="020B0604030504040204" pitchFamily="50" charset="-128"/>
                <a:ea typeface="Meiryo UI" panose="020B0604030504040204" pitchFamily="50" charset="-128"/>
              </a:rPr>
              <a:t>v</a:t>
            </a:r>
          </a:p>
        </p:txBody>
      </p:sp>
      <p:sp>
        <p:nvSpPr>
          <p:cNvPr id="13" name="角丸四角形 37">
            <a:extLst>
              <a:ext uri="{FF2B5EF4-FFF2-40B4-BE49-F238E27FC236}">
                <a16:creationId xmlns:a16="http://schemas.microsoft.com/office/drawing/2014/main" id="{9390B92A-BDB1-35BD-23E4-4EB117F61057}"/>
              </a:ext>
            </a:extLst>
          </p:cNvPr>
          <p:cNvSpPr/>
          <p:nvPr/>
        </p:nvSpPr>
        <p:spPr>
          <a:xfrm>
            <a:off x="54596" y="1164336"/>
            <a:ext cx="4754388" cy="150144"/>
          </a:xfrm>
          <a:prstGeom prst="roundRect">
            <a:avLst>
              <a:gd name="adj" fmla="val 0"/>
            </a:avLst>
          </a:prstGeom>
          <a:solidFill>
            <a:schemeClr val="accent1"/>
          </a:solidFill>
          <a:ln w="38100" cmpd="dbl">
            <a:solidFill>
              <a:schemeClr val="accent1">
                <a:lumMod val="75000"/>
              </a:schemeClr>
            </a:solidFill>
            <a:prstDash val="solid"/>
          </a:ln>
        </p:spPr>
        <p:txBody>
          <a:bodyPr wrap="square" rtlCol="0" anchor="ctr">
            <a:noAutofit/>
          </a:bodyPr>
          <a:lstStyle/>
          <a:p>
            <a:pPr lvl="0">
              <a:defRPr/>
            </a:pPr>
            <a:r>
              <a:rPr lang="ja-JP" altLang="en-US" sz="1000" b="1" dirty="0">
                <a:solidFill>
                  <a:schemeClr val="bg1"/>
                </a:solidFill>
                <a:latin typeface="ＭＳ Ｐゴシック" panose="020B0600070205080204" pitchFamily="50" charset="-128"/>
                <a:ea typeface="ＭＳ Ｐゴシック" panose="020B0600070205080204" pitchFamily="50" charset="-128"/>
              </a:rPr>
              <a:t>２．府民の健康をめぐる状況</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r>
              <a:rPr lang="ja-JP" altLang="en-US" sz="1000" b="1" dirty="0">
                <a:solidFill>
                  <a:schemeClr val="bg1"/>
                </a:solidFill>
                <a:latin typeface="ＭＳ Ｐゴシック" panose="020B0600070205080204" pitchFamily="50" charset="-128"/>
                <a:ea typeface="ＭＳ Ｐゴシック" panose="020B0600070205080204" pitchFamily="50" charset="-128"/>
              </a:rPr>
              <a:t>第３章</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endParaRPr lang="zh-TW" altLang="en-US" sz="1000" b="1" dirty="0">
              <a:solidFill>
                <a:schemeClr val="bg1"/>
              </a:solidFill>
              <a:latin typeface="ＭＳ Ｐゴシック" panose="020B0600070205080204" pitchFamily="50" charset="-128"/>
              <a:ea typeface="ＭＳ Ｐゴシック" panose="020B0600070205080204" pitchFamily="50" charset="-128"/>
            </a:endParaRPr>
          </a:p>
        </p:txBody>
      </p:sp>
      <p:sp>
        <p:nvSpPr>
          <p:cNvPr id="14" name="テキスト ボックス 13">
            <a:extLst>
              <a:ext uri="{FF2B5EF4-FFF2-40B4-BE49-F238E27FC236}">
                <a16:creationId xmlns:a16="http://schemas.microsoft.com/office/drawing/2014/main" id="{3EDD03DB-FA45-6530-E400-65D622CEF710}"/>
              </a:ext>
            </a:extLst>
          </p:cNvPr>
          <p:cNvSpPr txBox="1"/>
          <p:nvPr/>
        </p:nvSpPr>
        <p:spPr>
          <a:xfrm>
            <a:off x="39379" y="1318773"/>
            <a:ext cx="5417677" cy="797654"/>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100"/>
              </a:lnSpc>
            </a:pP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「健康寿命」</a:t>
            </a:r>
            <a:r>
              <a:rPr lang="ja-JP" altLang="en-US" sz="750" dirty="0">
                <a:latin typeface="Meiryo UI" panose="020B0604030504040204" pitchFamily="50" charset="-128"/>
                <a:ea typeface="Meiryo UI" panose="020B0604030504040204" pitchFamily="50" charset="-128"/>
              </a:rPr>
              <a:t>は延伸しているが、全国を下回っており、</a:t>
            </a:r>
            <a:r>
              <a:rPr lang="en-US" altLang="ja-JP" sz="750" dirty="0">
                <a:latin typeface="Meiryo UI" panose="020B0604030504040204" pitchFamily="50" charset="-128"/>
                <a:ea typeface="Meiryo UI" panose="020B0604030504040204" pitchFamily="50" charset="-128"/>
              </a:rPr>
              <a:t>H28</a:t>
            </a:r>
            <a:r>
              <a:rPr lang="ja-JP" altLang="en-US" sz="750" dirty="0">
                <a:latin typeface="Meiryo UI" panose="020B0604030504040204" pitchFamily="50" charset="-128"/>
                <a:ea typeface="Meiryo UI" panose="020B0604030504040204" pitchFamily="50" charset="-128"/>
              </a:rPr>
              <a:t>と比較して全国との差が拡大（男性</a:t>
            </a:r>
            <a:r>
              <a:rPr lang="en-US" altLang="ja-JP" sz="750" dirty="0">
                <a:latin typeface="Meiryo UI" panose="020B0604030504040204" pitchFamily="50" charset="-128"/>
                <a:ea typeface="Meiryo UI" panose="020B0604030504040204" pitchFamily="50" charset="-128"/>
              </a:rPr>
              <a:t>71.88</a:t>
            </a:r>
            <a:r>
              <a:rPr lang="ja-JP" altLang="en-US" sz="750" dirty="0">
                <a:latin typeface="Meiryo UI" panose="020B0604030504040204" pitchFamily="50" charset="-128"/>
                <a:ea typeface="Meiryo UI" panose="020B0604030504040204" pitchFamily="50" charset="-128"/>
              </a:rPr>
              <a:t>歳、女性</a:t>
            </a:r>
            <a:r>
              <a:rPr lang="en-US" altLang="ja-JP" sz="750" dirty="0">
                <a:latin typeface="Meiryo UI" panose="020B0604030504040204" pitchFamily="50" charset="-128"/>
                <a:ea typeface="Meiryo UI" panose="020B0604030504040204" pitchFamily="50" charset="-128"/>
              </a:rPr>
              <a:t>74.78</a:t>
            </a:r>
            <a:r>
              <a:rPr lang="ja-JP" altLang="en-US" sz="750" dirty="0">
                <a:latin typeface="Meiryo UI" panose="020B0604030504040204" pitchFamily="50" charset="-128"/>
                <a:ea typeface="Meiryo UI" panose="020B0604030504040204" pitchFamily="50" charset="-128"/>
              </a:rPr>
              <a:t>歳）</a:t>
            </a:r>
            <a:endParaRPr lang="en-US" altLang="ja-JP" sz="750" dirty="0">
              <a:latin typeface="Meiryo UI" panose="020B0604030504040204" pitchFamily="50" charset="-128"/>
              <a:ea typeface="Meiryo UI" panose="020B0604030504040204" pitchFamily="50" charset="-128"/>
            </a:endParaRPr>
          </a:p>
          <a:p>
            <a:pPr>
              <a:lnSpc>
                <a:spcPts val="1100"/>
              </a:lnSpc>
            </a:pP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「市町村間の健康格差」</a:t>
            </a:r>
            <a:r>
              <a:rPr lang="ja-JP" altLang="en-US" sz="750" dirty="0">
                <a:latin typeface="Meiryo UI" panose="020B0604030504040204" pitchFamily="50" charset="-128"/>
                <a:ea typeface="Meiryo UI" panose="020B0604030504040204" pitchFamily="50" charset="-128"/>
              </a:rPr>
              <a:t>は拡大しており、底上げを図る取組みが必要（男性</a:t>
            </a:r>
            <a:r>
              <a:rPr lang="en-US" altLang="ja-JP" sz="750" dirty="0">
                <a:solidFill>
                  <a:schemeClr val="tx1"/>
                </a:solidFill>
                <a:latin typeface="Meiryo UI" panose="020B0604030504040204" pitchFamily="50" charset="-128"/>
                <a:ea typeface="Meiryo UI" panose="020B0604030504040204" pitchFamily="50" charset="-128"/>
              </a:rPr>
              <a:t>5.9</a:t>
            </a:r>
            <a:r>
              <a:rPr lang="ja-JP" altLang="en-US" sz="750" dirty="0">
                <a:solidFill>
                  <a:schemeClr val="tx1"/>
                </a:solidFill>
                <a:latin typeface="Meiryo UI" panose="020B0604030504040204" pitchFamily="50" charset="-128"/>
                <a:ea typeface="Meiryo UI" panose="020B0604030504040204" pitchFamily="50" charset="-128"/>
              </a:rPr>
              <a:t>歳、女性</a:t>
            </a:r>
            <a:r>
              <a:rPr lang="en-US" altLang="ja-JP" sz="750" dirty="0">
                <a:solidFill>
                  <a:schemeClr val="tx1"/>
                </a:solidFill>
                <a:latin typeface="Meiryo UI" panose="020B0604030504040204" pitchFamily="50" charset="-128"/>
                <a:ea typeface="Meiryo UI" panose="020B0604030504040204" pitchFamily="50" charset="-128"/>
              </a:rPr>
              <a:t>5.3</a:t>
            </a:r>
            <a:r>
              <a:rPr lang="ja-JP" altLang="en-US" sz="750" dirty="0">
                <a:solidFill>
                  <a:schemeClr val="tx1"/>
                </a:solidFill>
                <a:latin typeface="Meiryo UI" panose="020B0604030504040204" pitchFamily="50" charset="-128"/>
                <a:ea typeface="Meiryo UI" panose="020B0604030504040204" pitchFamily="50" charset="-128"/>
              </a:rPr>
              <a:t>歳</a:t>
            </a:r>
            <a:r>
              <a:rPr lang="ja-JP" altLang="en-US" sz="750" dirty="0">
                <a:latin typeface="Meiryo UI" panose="020B0604030504040204" pitchFamily="50" charset="-128"/>
                <a:ea typeface="Meiryo UI" panose="020B0604030504040204" pitchFamily="50" charset="-128"/>
              </a:rPr>
              <a:t>）</a:t>
            </a:r>
            <a:endParaRPr lang="en-US" altLang="ja-JP" sz="750" dirty="0">
              <a:latin typeface="Meiryo UI" panose="020B0604030504040204" pitchFamily="50" charset="-128"/>
              <a:ea typeface="Meiryo UI" panose="020B0604030504040204" pitchFamily="50" charset="-128"/>
            </a:endParaRPr>
          </a:p>
          <a:p>
            <a:pPr>
              <a:lnSpc>
                <a:spcPts val="1100"/>
              </a:lnSpc>
            </a:pP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「主要な死因」</a:t>
            </a:r>
            <a:r>
              <a:rPr lang="ja-JP" altLang="en-US" sz="750" dirty="0">
                <a:latin typeface="Meiryo UI" panose="020B0604030504040204" pitchFamily="50" charset="-128"/>
                <a:ea typeface="Meiryo UI" panose="020B0604030504040204" pitchFamily="50" charset="-128"/>
              </a:rPr>
              <a:t>はがん、心疾患、脳血管疾患等の生活習慣病が約５割</a:t>
            </a:r>
            <a:endParaRPr lang="en-US" altLang="ja-JP" sz="750" dirty="0">
              <a:latin typeface="Meiryo UI" panose="020B0604030504040204" pitchFamily="50" charset="-128"/>
              <a:ea typeface="Meiryo UI" panose="020B0604030504040204" pitchFamily="50" charset="-128"/>
            </a:endParaRPr>
          </a:p>
          <a:p>
            <a:pPr>
              <a:lnSpc>
                <a:spcPts val="1100"/>
              </a:lnSpc>
            </a:pP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「介護の主な原因」</a:t>
            </a:r>
            <a:r>
              <a:rPr lang="ja-JP" altLang="en-US" sz="750" dirty="0">
                <a:latin typeface="Meiryo UI" panose="020B0604030504040204" pitchFamily="50" charset="-128"/>
                <a:ea typeface="Meiryo UI" panose="020B0604030504040204" pitchFamily="50" charset="-128"/>
              </a:rPr>
              <a:t>は男性：脳血管疾患等の生活習慣病　</a:t>
            </a:r>
            <a:r>
              <a:rPr lang="en-US" altLang="ja-JP" sz="750" dirty="0">
                <a:latin typeface="Meiryo UI" panose="020B0604030504040204" pitchFamily="50" charset="-128"/>
                <a:ea typeface="Meiryo UI" panose="020B0604030504040204" pitchFamily="50" charset="-128"/>
              </a:rPr>
              <a:t>40.9</a:t>
            </a:r>
            <a:r>
              <a:rPr lang="ja-JP" altLang="en-US" sz="750" dirty="0">
                <a:latin typeface="Meiryo UI" panose="020B0604030504040204" pitchFamily="50" charset="-128"/>
                <a:ea typeface="Meiryo UI" panose="020B0604030504040204" pitchFamily="50" charset="-128"/>
              </a:rPr>
              <a:t>％、女性：高齢による衰弱・関節疾患・骨折・転倒　</a:t>
            </a:r>
            <a:r>
              <a:rPr lang="en-US" altLang="ja-JP" sz="750" dirty="0">
                <a:latin typeface="Meiryo UI" panose="020B0604030504040204" pitchFamily="50" charset="-128"/>
                <a:ea typeface="Meiryo UI" panose="020B0604030504040204" pitchFamily="50" charset="-128"/>
              </a:rPr>
              <a:t>46.1</a:t>
            </a:r>
            <a:r>
              <a:rPr lang="ja-JP" altLang="en-US" sz="750" dirty="0">
                <a:latin typeface="Meiryo UI" panose="020B0604030504040204" pitchFamily="50" charset="-128"/>
                <a:ea typeface="Meiryo UI" panose="020B0604030504040204" pitchFamily="50" charset="-128"/>
              </a:rPr>
              <a:t>％</a:t>
            </a:r>
            <a:endParaRPr lang="en-US" altLang="ja-JP" sz="750" dirty="0">
              <a:latin typeface="Meiryo UI" panose="020B0604030504040204" pitchFamily="50" charset="-128"/>
              <a:ea typeface="Meiryo UI" panose="020B0604030504040204" pitchFamily="50" charset="-128"/>
            </a:endParaRPr>
          </a:p>
          <a:p>
            <a:pPr>
              <a:lnSpc>
                <a:spcPts val="1100"/>
              </a:lnSpc>
            </a:pP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「特定健診受診率</a:t>
            </a:r>
            <a:r>
              <a:rPr lang="ja-JP" altLang="en-US" sz="750" dirty="0">
                <a:latin typeface="Meiryo UI" panose="020B0604030504040204" pitchFamily="50" charset="-128"/>
                <a:ea typeface="Meiryo UI" panose="020B0604030504040204" pitchFamily="50" charset="-128"/>
              </a:rPr>
              <a:t>（府</a:t>
            </a:r>
            <a:r>
              <a:rPr lang="en-US" altLang="ja-JP" sz="750" dirty="0">
                <a:latin typeface="Meiryo UI" panose="020B0604030504040204" pitchFamily="50" charset="-128"/>
                <a:ea typeface="Meiryo UI" panose="020B0604030504040204" pitchFamily="50" charset="-128"/>
              </a:rPr>
              <a:t>53.1</a:t>
            </a:r>
            <a:r>
              <a:rPr lang="ja-JP" altLang="en-US" sz="750" dirty="0">
                <a:latin typeface="Meiryo UI" panose="020B0604030504040204" pitchFamily="50" charset="-128"/>
                <a:ea typeface="Meiryo UI" panose="020B0604030504040204" pitchFamily="50" charset="-128"/>
              </a:rPr>
              <a:t>％、全国</a:t>
            </a:r>
            <a:r>
              <a:rPr lang="en-US" altLang="ja-JP" sz="750" dirty="0">
                <a:latin typeface="Meiryo UI" panose="020B0604030504040204" pitchFamily="50" charset="-128"/>
                <a:ea typeface="Meiryo UI" panose="020B0604030504040204" pitchFamily="50" charset="-128"/>
              </a:rPr>
              <a:t>56.5</a:t>
            </a:r>
            <a:r>
              <a:rPr lang="ja-JP" altLang="en-US" sz="750" dirty="0">
                <a:latin typeface="Meiryo UI" panose="020B0604030504040204" pitchFamily="50" charset="-128"/>
                <a:ea typeface="Meiryo UI" panose="020B0604030504040204" pitchFamily="50" charset="-128"/>
              </a:rPr>
              <a:t>％） </a:t>
            </a:r>
            <a:r>
              <a:rPr lang="ja-JP" altLang="en-US" sz="750" b="1" dirty="0">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 「</a:t>
            </a:r>
            <a:r>
              <a:rPr lang="zh-TW" altLang="en-US" sz="750" b="1" dirty="0">
                <a:latin typeface="Meiryo UI" panose="020B0604030504040204" pitchFamily="50" charset="-128"/>
                <a:ea typeface="Meiryo UI" panose="020B0604030504040204" pitchFamily="50" charset="-128"/>
              </a:rPr>
              <a:t>特定保健指導実施率</a:t>
            </a:r>
            <a:r>
              <a:rPr lang="ja-JP" altLang="en-US" sz="750" dirty="0">
                <a:latin typeface="Meiryo UI" panose="020B0604030504040204" pitchFamily="50" charset="-128"/>
                <a:ea typeface="Meiryo UI" panose="020B0604030504040204" pitchFamily="50" charset="-128"/>
              </a:rPr>
              <a:t>（府</a:t>
            </a:r>
            <a:r>
              <a:rPr lang="en-US" altLang="ja-JP" sz="750" dirty="0">
                <a:latin typeface="Meiryo UI" panose="020B0604030504040204" pitchFamily="50" charset="-128"/>
                <a:ea typeface="Meiryo UI" panose="020B0604030504040204" pitchFamily="50" charset="-128"/>
              </a:rPr>
              <a:t>22.1</a:t>
            </a:r>
            <a:r>
              <a:rPr lang="ja-JP" altLang="en-US" sz="750" dirty="0">
                <a:latin typeface="Meiryo UI" panose="020B0604030504040204" pitchFamily="50" charset="-128"/>
                <a:ea typeface="Meiryo UI" panose="020B0604030504040204" pitchFamily="50" charset="-128"/>
              </a:rPr>
              <a:t>％、全国</a:t>
            </a:r>
            <a:r>
              <a:rPr lang="en-US" altLang="ja-JP" sz="750" dirty="0">
                <a:latin typeface="Meiryo UI" panose="020B0604030504040204" pitchFamily="50" charset="-128"/>
                <a:ea typeface="Meiryo UI" panose="020B0604030504040204" pitchFamily="50" charset="-128"/>
              </a:rPr>
              <a:t>24.6</a:t>
            </a: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ともに全国を下回っている</a:t>
            </a:r>
          </a:p>
        </p:txBody>
      </p:sp>
      <p:sp>
        <p:nvSpPr>
          <p:cNvPr id="26" name="テキスト ボックス 25">
            <a:extLst>
              <a:ext uri="{FF2B5EF4-FFF2-40B4-BE49-F238E27FC236}">
                <a16:creationId xmlns:a16="http://schemas.microsoft.com/office/drawing/2014/main" id="{FD510FE6-5982-4250-A02A-4D8EB61A8DEE}"/>
              </a:ext>
            </a:extLst>
          </p:cNvPr>
          <p:cNvSpPr txBox="1"/>
          <p:nvPr/>
        </p:nvSpPr>
        <p:spPr>
          <a:xfrm>
            <a:off x="6542426" y="738415"/>
            <a:ext cx="3307118" cy="2854943"/>
          </a:xfrm>
          <a:prstGeom prst="rect">
            <a:avLst/>
          </a:prstGeom>
          <a:solidFill>
            <a:schemeClr val="accent1">
              <a:lumMod val="40000"/>
              <a:lumOff val="60000"/>
            </a:schemeClr>
          </a:solidFill>
          <a:ln w="19050" cmpd="dbl">
            <a:noFill/>
            <a:prstDash val="solid"/>
          </a:ln>
        </p:spPr>
        <p:style>
          <a:lnRef idx="2">
            <a:schemeClr val="dk1"/>
          </a:lnRef>
          <a:fillRef idx="1">
            <a:schemeClr val="lt1"/>
          </a:fillRef>
          <a:effectRef idx="0">
            <a:schemeClr val="dk1"/>
          </a:effectRef>
          <a:fontRef idx="minor">
            <a:schemeClr val="dk1"/>
          </a:fontRef>
        </p:style>
        <p:txBody>
          <a:bodyPr wrap="square" rtlCol="0">
            <a:noAutofit/>
          </a:bodyPr>
          <a:lstStyle/>
          <a:p>
            <a:endParaRPr lang="ja-JP" altLang="en-US" sz="800" dirty="0">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CF99DC43-D4DE-4F12-855D-E72E3D3DD647}"/>
              </a:ext>
            </a:extLst>
          </p:cNvPr>
          <p:cNvPicPr>
            <a:picLocks noChangeAspect="1"/>
          </p:cNvPicPr>
          <p:nvPr/>
        </p:nvPicPr>
        <p:blipFill>
          <a:blip r:embed="rId2"/>
          <a:stretch>
            <a:fillRect/>
          </a:stretch>
        </p:blipFill>
        <p:spPr>
          <a:xfrm>
            <a:off x="8167410" y="769936"/>
            <a:ext cx="1682134" cy="979693"/>
          </a:xfrm>
          <a:prstGeom prst="rect">
            <a:avLst/>
          </a:prstGeom>
        </p:spPr>
      </p:pic>
      <p:sp>
        <p:nvSpPr>
          <p:cNvPr id="27" name="テキスト ボックス 26">
            <a:extLst>
              <a:ext uri="{FF2B5EF4-FFF2-40B4-BE49-F238E27FC236}">
                <a16:creationId xmlns:a16="http://schemas.microsoft.com/office/drawing/2014/main" id="{D428D9EC-4D3A-4478-92F8-31CD026F2FCD}"/>
              </a:ext>
            </a:extLst>
          </p:cNvPr>
          <p:cNvSpPr txBox="1"/>
          <p:nvPr/>
        </p:nvSpPr>
        <p:spPr>
          <a:xfrm>
            <a:off x="6574686" y="1774946"/>
            <a:ext cx="3243413" cy="1781459"/>
          </a:xfrm>
          <a:prstGeom prst="rect">
            <a:avLst/>
          </a:prstGeom>
          <a:solidFill>
            <a:schemeClr val="bg1"/>
          </a:solidFill>
          <a:ln w="6350">
            <a:noFill/>
          </a:ln>
        </p:spPr>
        <p:style>
          <a:lnRef idx="2">
            <a:schemeClr val="dk1"/>
          </a:lnRef>
          <a:fillRef idx="1">
            <a:schemeClr val="lt1"/>
          </a:fillRef>
          <a:effectRef idx="0">
            <a:schemeClr val="dk1"/>
          </a:effectRef>
          <a:fontRef idx="minor">
            <a:schemeClr val="dk1"/>
          </a:fontRef>
        </p:style>
        <p:txBody>
          <a:bodyPr wrap="square" rtlCol="0">
            <a:noAutofit/>
          </a:bodyPr>
          <a:lstStyle/>
          <a:p>
            <a:endParaRPr lang="en-US" altLang="ja-JP" sz="80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CCAC075C-4C21-4497-B959-D8A26C5A2BA3}"/>
              </a:ext>
            </a:extLst>
          </p:cNvPr>
          <p:cNvSpPr txBox="1"/>
          <p:nvPr/>
        </p:nvSpPr>
        <p:spPr>
          <a:xfrm>
            <a:off x="6493963" y="1658271"/>
            <a:ext cx="1434486" cy="265329"/>
          </a:xfrm>
          <a:prstGeom prst="rect">
            <a:avLst/>
          </a:prstGeom>
          <a:noFill/>
        </p:spPr>
        <p:txBody>
          <a:bodyPr wrap="square" rtlCol="0">
            <a:spAutoFit/>
          </a:bodyPr>
          <a:lstStyle/>
          <a:p>
            <a:pPr marL="153035" indent="-153035">
              <a:lnSpc>
                <a:spcPts val="1600"/>
              </a:lnSpc>
            </a:pPr>
            <a:r>
              <a:rPr lang="ja-JP" altLang="en-US" sz="5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＜参考：ライフコースアプローチ＞　</a:t>
            </a:r>
            <a:endParaRPr lang="en-US" altLang="ja-JP" sz="5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図 3">
            <a:extLst>
              <a:ext uri="{FF2B5EF4-FFF2-40B4-BE49-F238E27FC236}">
                <a16:creationId xmlns:a16="http://schemas.microsoft.com/office/drawing/2014/main" id="{9195B6F5-AD98-495C-8266-BE4799449C8F}"/>
              </a:ext>
            </a:extLst>
          </p:cNvPr>
          <p:cNvPicPr>
            <a:picLocks noChangeAspect="1"/>
          </p:cNvPicPr>
          <p:nvPr/>
        </p:nvPicPr>
        <p:blipFill>
          <a:blip r:embed="rId3"/>
          <a:stretch>
            <a:fillRect/>
          </a:stretch>
        </p:blipFill>
        <p:spPr>
          <a:xfrm>
            <a:off x="6477680" y="770885"/>
            <a:ext cx="1755093" cy="962556"/>
          </a:xfrm>
          <a:prstGeom prst="rect">
            <a:avLst/>
          </a:prstGeom>
        </p:spPr>
      </p:pic>
      <p:pic>
        <p:nvPicPr>
          <p:cNvPr id="23" name="図 22">
            <a:extLst>
              <a:ext uri="{FF2B5EF4-FFF2-40B4-BE49-F238E27FC236}">
                <a16:creationId xmlns:a16="http://schemas.microsoft.com/office/drawing/2014/main" id="{5A39700C-A960-4608-9A47-8AD18FC8E7D3}"/>
              </a:ext>
            </a:extLst>
          </p:cNvPr>
          <p:cNvPicPr>
            <a:picLocks noChangeAspect="1"/>
          </p:cNvPicPr>
          <p:nvPr/>
        </p:nvPicPr>
        <p:blipFill>
          <a:blip r:embed="rId4"/>
          <a:stretch>
            <a:fillRect/>
          </a:stretch>
        </p:blipFill>
        <p:spPr>
          <a:xfrm>
            <a:off x="6634571" y="1866533"/>
            <a:ext cx="3138020" cy="1705955"/>
          </a:xfrm>
          <a:prstGeom prst="rect">
            <a:avLst/>
          </a:prstGeom>
        </p:spPr>
      </p:pic>
      <p:graphicFrame>
        <p:nvGraphicFramePr>
          <p:cNvPr id="24" name="表 23">
            <a:extLst>
              <a:ext uri="{FF2B5EF4-FFF2-40B4-BE49-F238E27FC236}">
                <a16:creationId xmlns:a16="http://schemas.microsoft.com/office/drawing/2014/main" id="{C07DDD29-5522-4D12-809E-B1A795CED264}"/>
              </a:ext>
            </a:extLst>
          </p:cNvPr>
          <p:cNvGraphicFramePr>
            <a:graphicFrameLocks noGrp="1"/>
          </p:cNvGraphicFramePr>
          <p:nvPr>
            <p:extLst>
              <p:ext uri="{D42A27DB-BD31-4B8C-83A1-F6EECF244321}">
                <p14:modId xmlns:p14="http://schemas.microsoft.com/office/powerpoint/2010/main" val="290425680"/>
              </p:ext>
            </p:extLst>
          </p:nvPr>
        </p:nvGraphicFramePr>
        <p:xfrm>
          <a:off x="7977336" y="7288"/>
          <a:ext cx="1889283" cy="457200"/>
        </p:xfrm>
        <a:graphic>
          <a:graphicData uri="http://schemas.openxmlformats.org/drawingml/2006/table">
            <a:tbl>
              <a:tblPr firstRow="1" bandRow="1">
                <a:tableStyleId>{5940675A-B579-460E-94D1-54222C63F5DA}</a:tableStyleId>
              </a:tblPr>
              <a:tblGrid>
                <a:gridCol w="525792">
                  <a:extLst>
                    <a:ext uri="{9D8B030D-6E8A-4147-A177-3AD203B41FA5}">
                      <a16:colId xmlns:a16="http://schemas.microsoft.com/office/drawing/2014/main" val="1845002423"/>
                    </a:ext>
                  </a:extLst>
                </a:gridCol>
                <a:gridCol w="1363491">
                  <a:extLst>
                    <a:ext uri="{9D8B030D-6E8A-4147-A177-3AD203B41FA5}">
                      <a16:colId xmlns:a16="http://schemas.microsoft.com/office/drawing/2014/main" val="2411983499"/>
                    </a:ext>
                  </a:extLst>
                </a:gridCol>
              </a:tblGrid>
              <a:tr h="166252">
                <a:tc rowSpan="2">
                  <a:txBody>
                    <a:bodyPr/>
                    <a:lstStyle/>
                    <a:p>
                      <a:pPr algn="ctr"/>
                      <a:r>
                        <a:rPr kumimoji="1" lang="ja-JP" altLang="en-US" sz="600" spc="0" dirty="0">
                          <a:latin typeface="BIZ UDPゴシック" panose="020B0400000000000000" pitchFamily="50" charset="-128"/>
                          <a:ea typeface="BIZ UDPゴシック" panose="020B0400000000000000" pitchFamily="50" charset="-128"/>
                        </a:rPr>
                        <a:t>資料</a:t>
                      </a:r>
                      <a:r>
                        <a:rPr kumimoji="1" lang="en-US" altLang="ja-JP" sz="600" spc="0" dirty="0">
                          <a:latin typeface="BIZ UDPゴシック" panose="020B0400000000000000" pitchFamily="50" charset="-128"/>
                          <a:ea typeface="BIZ UDPゴシック" panose="020B0400000000000000" pitchFamily="50" charset="-128"/>
                        </a:rPr>
                        <a:t>2</a:t>
                      </a:r>
                      <a:r>
                        <a:rPr kumimoji="1" lang="ja-JP" altLang="en-US" sz="600" spc="0" dirty="0">
                          <a:latin typeface="BIZ UDPゴシック" panose="020B0400000000000000" pitchFamily="50" charset="-128"/>
                          <a:ea typeface="BIZ UDPゴシック" panose="020B0400000000000000" pitchFamily="50" charset="-128"/>
                        </a:rPr>
                        <a:t>ー１</a:t>
                      </a: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600" spc="0" dirty="0">
                          <a:latin typeface="BIZ UDPゴシック" panose="020B0400000000000000" pitchFamily="50" charset="-128"/>
                          <a:ea typeface="BIZ UDPゴシック" panose="020B0400000000000000" pitchFamily="50" charset="-128"/>
                        </a:rPr>
                        <a:t>令和</a:t>
                      </a:r>
                      <a:r>
                        <a:rPr kumimoji="1" lang="en-US" altLang="ja-JP" sz="600" spc="0" dirty="0">
                          <a:latin typeface="BIZ UDPゴシック" panose="020B0400000000000000" pitchFamily="50" charset="-128"/>
                          <a:ea typeface="BIZ UDPゴシック" panose="020B0400000000000000" pitchFamily="50" charset="-128"/>
                        </a:rPr>
                        <a:t>6</a:t>
                      </a:r>
                      <a:r>
                        <a:rPr kumimoji="1" lang="ja-JP" altLang="en-US" sz="600" spc="0" dirty="0">
                          <a:latin typeface="BIZ UDPゴシック" panose="020B0400000000000000" pitchFamily="50" charset="-128"/>
                          <a:ea typeface="BIZ UDPゴシック" panose="020B0400000000000000" pitchFamily="50" charset="-128"/>
                        </a:rPr>
                        <a:t>年３月</a:t>
                      </a:r>
                      <a:r>
                        <a:rPr kumimoji="1" lang="en-US" altLang="ja-JP" sz="600" spc="0" dirty="0">
                          <a:latin typeface="BIZ UDPゴシック" panose="020B0400000000000000" pitchFamily="50" charset="-128"/>
                          <a:ea typeface="BIZ UDPゴシック" panose="020B0400000000000000" pitchFamily="50" charset="-128"/>
                        </a:rPr>
                        <a:t>21</a:t>
                      </a:r>
                      <a:r>
                        <a:rPr kumimoji="1" lang="ja-JP" altLang="en-US" sz="600" spc="0" dirty="0">
                          <a:latin typeface="BIZ UDPゴシック" panose="020B0400000000000000" pitchFamily="50" charset="-128"/>
                          <a:ea typeface="BIZ UDPゴシック" panose="020B0400000000000000" pitchFamily="50" charset="-128"/>
                        </a:rPr>
                        <a:t>日</a:t>
                      </a:r>
                      <a:endParaRPr kumimoji="1" lang="en-US" altLang="ja-JP" sz="6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255773">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600" spc="0" dirty="0">
                          <a:latin typeface="BIZ UDPゴシック" panose="020B0400000000000000" pitchFamily="50" charset="-128"/>
                          <a:ea typeface="BIZ UDPゴシック" panose="020B0400000000000000" pitchFamily="50" charset="-128"/>
                        </a:rPr>
                        <a:t>令和</a:t>
                      </a:r>
                      <a:r>
                        <a:rPr lang="en-US" altLang="ja-JP" sz="600" spc="0" dirty="0">
                          <a:latin typeface="BIZ UDPゴシック" panose="020B0400000000000000" pitchFamily="50" charset="-128"/>
                          <a:ea typeface="BIZ UDPゴシック" panose="020B0400000000000000" pitchFamily="50" charset="-128"/>
                        </a:rPr>
                        <a:t>5</a:t>
                      </a:r>
                      <a:r>
                        <a:rPr lang="ja-JP" altLang="en-US" sz="600" spc="0" dirty="0">
                          <a:latin typeface="BIZ UDPゴシック" panose="020B0400000000000000" pitchFamily="50" charset="-128"/>
                          <a:ea typeface="BIZ UDPゴシック" panose="020B0400000000000000" pitchFamily="50" charset="-128"/>
                        </a:rPr>
                        <a:t>年度第</a:t>
                      </a:r>
                      <a:r>
                        <a:rPr lang="en-US" altLang="ja-JP" sz="600" spc="0" dirty="0">
                          <a:latin typeface="BIZ UDPゴシック" panose="020B0400000000000000" pitchFamily="50" charset="-128"/>
                          <a:ea typeface="BIZ UDPゴシック" panose="020B0400000000000000" pitchFamily="50" charset="-128"/>
                        </a:rPr>
                        <a:t>3</a:t>
                      </a:r>
                      <a:r>
                        <a:rPr lang="ja-JP" altLang="en-US" sz="600" spc="0" dirty="0">
                          <a:latin typeface="BIZ UDPゴシック" panose="020B0400000000000000" pitchFamily="50" charset="-128"/>
                          <a:ea typeface="BIZ UDPゴシック" panose="020B0400000000000000" pitchFamily="50" charset="-128"/>
                        </a:rPr>
                        <a:t>回</a:t>
                      </a:r>
                      <a:endParaRPr lang="en-US" altLang="ja-JP" sz="6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6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6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550071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85000"/>
            <a:lumOff val="15000"/>
          </a:schemeClr>
        </a:solidFill>
      </a:spPr>
      <a:bodyPr vert="eaVert" rtlCol="0" anchor="ctr"/>
      <a:lstStyle>
        <a:defPPr>
          <a:lnSpc>
            <a:spcPts val="2800"/>
          </a:lnSpc>
          <a:defRPr sz="1400" dirty="0" smtClean="0">
            <a:latin typeface="HGPｺﾞｼｯｸE" pitchFamily="50" charset="-128"/>
            <a:ea typeface="HGPｺﾞｼｯｸE"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8042</TotalTime>
  <Words>1390</Words>
  <Application>Microsoft Office PowerPoint</Application>
  <PresentationFormat>A4 210 x 297 mm</PresentationFormat>
  <Paragraphs>103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Meiryo UI</vt:lpstr>
      <vt:lpstr>ＭＳ Ｐゴシック</vt:lpstr>
      <vt:lpstr>Arial</vt:lpstr>
      <vt:lpstr>Calibri</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川上　紗弥</cp:lastModifiedBy>
  <cp:revision>516</cp:revision>
  <cp:lastPrinted>2024-01-16T03:28:02Z</cp:lastPrinted>
  <dcterms:created xsi:type="dcterms:W3CDTF">2012-10-01T11:27:09Z</dcterms:created>
  <dcterms:modified xsi:type="dcterms:W3CDTF">2024-03-25T02:05:41Z</dcterms:modified>
</cp:coreProperties>
</file>