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6"/>
  </p:notesMasterIdLst>
  <p:handoutMasterIdLst>
    <p:handoutMasterId r:id="rId37"/>
  </p:handoutMasterIdLst>
  <p:sldIdLst>
    <p:sldId id="331" r:id="rId2"/>
    <p:sldId id="341" r:id="rId3"/>
    <p:sldId id="329" r:id="rId4"/>
    <p:sldId id="330" r:id="rId5"/>
    <p:sldId id="305" r:id="rId6"/>
    <p:sldId id="306" r:id="rId7"/>
    <p:sldId id="308" r:id="rId8"/>
    <p:sldId id="318" r:id="rId9"/>
    <p:sldId id="309" r:id="rId10"/>
    <p:sldId id="319" r:id="rId11"/>
    <p:sldId id="310" r:id="rId12"/>
    <p:sldId id="321" r:id="rId13"/>
    <p:sldId id="311" r:id="rId14"/>
    <p:sldId id="324" r:id="rId15"/>
    <p:sldId id="312" r:id="rId16"/>
    <p:sldId id="325" r:id="rId17"/>
    <p:sldId id="313" r:id="rId18"/>
    <p:sldId id="340" r:id="rId19"/>
    <p:sldId id="314" r:id="rId20"/>
    <p:sldId id="327" r:id="rId21"/>
    <p:sldId id="315" r:id="rId22"/>
    <p:sldId id="322" r:id="rId23"/>
    <p:sldId id="332" r:id="rId24"/>
    <p:sldId id="342" r:id="rId25"/>
    <p:sldId id="316" r:id="rId26"/>
    <p:sldId id="323" r:id="rId27"/>
    <p:sldId id="333" r:id="rId28"/>
    <p:sldId id="343" r:id="rId29"/>
    <p:sldId id="317" r:id="rId30"/>
    <p:sldId id="320" r:id="rId31"/>
    <p:sldId id="334" r:id="rId32"/>
    <p:sldId id="344" r:id="rId33"/>
    <p:sldId id="345" r:id="rId34"/>
    <p:sldId id="346" r:id="rId35"/>
  </p:sldIdLst>
  <p:sldSz cx="9906000" cy="6858000" type="A4"/>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CFD5EA"/>
    <a:srgbClr val="A3C7E7"/>
    <a:srgbClr val="B6D2EC"/>
    <a:srgbClr val="ADCCE9"/>
    <a:srgbClr val="EFF5FB"/>
    <a:srgbClr val="70A8DA"/>
    <a:srgbClr val="8FBAE1"/>
    <a:srgbClr val="193F61"/>
    <a:srgbClr val="85B4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32" autoAdjust="0"/>
    <p:restoredTop sz="94434" autoAdjust="0"/>
  </p:normalViewPr>
  <p:slideViewPr>
    <p:cSldViewPr snapToGrid="0">
      <p:cViewPr varScale="1">
        <p:scale>
          <a:sx n="100" d="100"/>
          <a:sy n="100" d="100"/>
        </p:scale>
        <p:origin x="984" y="6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213" y="1"/>
            <a:ext cx="2880101" cy="490354"/>
          </a:xfrm>
          <a:prstGeom prst="rect">
            <a:avLst/>
          </a:prstGeom>
        </p:spPr>
        <p:txBody>
          <a:bodyPr vert="horz" lIns="89675" tIns="44838" rIns="89675" bIns="44838" rtlCol="0"/>
          <a:lstStyle>
            <a:lvl1pPr algn="r">
              <a:defRPr sz="1200"/>
            </a:lvl1pPr>
          </a:lstStyle>
          <a:p>
            <a:fld id="{798459DA-61B3-46A2-907F-62352659CE64}" type="datetimeFigureOut">
              <a:rPr kumimoji="1" lang="ja-JP" altLang="en-US" smtClean="0"/>
              <a:t>2024/3/21</a:t>
            </a:fld>
            <a:endParaRPr kumimoji="1" lang="ja-JP" altLang="en-US"/>
          </a:p>
        </p:txBody>
      </p:sp>
      <p:sp>
        <p:nvSpPr>
          <p:cNvPr id="4" name="フッター プレースホルダー 3"/>
          <p:cNvSpPr>
            <a:spLocks noGrp="1"/>
          </p:cNvSpPr>
          <p:nvPr>
            <p:ph type="ftr" sz="quarter" idx="2"/>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213" y="9287059"/>
            <a:ext cx="2880101" cy="490354"/>
          </a:xfrm>
          <a:prstGeom prst="rect">
            <a:avLst/>
          </a:prstGeom>
        </p:spPr>
        <p:txBody>
          <a:bodyPr vert="horz" lIns="89675" tIns="44838" rIns="89675" bIns="44838"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1"/>
            <a:ext cx="2880101" cy="490354"/>
          </a:xfrm>
          <a:prstGeom prst="rect">
            <a:avLst/>
          </a:prstGeom>
        </p:spPr>
        <p:txBody>
          <a:bodyPr vert="horz" lIns="89675" tIns="44838" rIns="89675" bIns="44838" rtlCol="0"/>
          <a:lstStyle>
            <a:lvl1pPr algn="r">
              <a:defRPr sz="1200"/>
            </a:lvl1pPr>
          </a:lstStyle>
          <a:p>
            <a:fld id="{E6360F3C-C380-464F-9C1B-9E98738E21E1}" type="datetimeFigureOut">
              <a:rPr kumimoji="1" lang="ja-JP" altLang="en-US" smtClean="0"/>
              <a:t>2024/3/21</a:t>
            </a:fld>
            <a:endParaRPr kumimoji="1" lang="ja-JP" altLang="en-US"/>
          </a:p>
        </p:txBody>
      </p:sp>
      <p:sp>
        <p:nvSpPr>
          <p:cNvPr id="4" name="スライド イメージ プレースホルダー 3"/>
          <p:cNvSpPr>
            <a:spLocks noGrp="1" noRot="1" noChangeAspect="1"/>
          </p:cNvSpPr>
          <p:nvPr>
            <p:ph type="sldImg" idx="2"/>
          </p:nvPr>
        </p:nvSpPr>
        <p:spPr>
          <a:xfrm>
            <a:off x="939800" y="1222375"/>
            <a:ext cx="476726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705215"/>
            <a:ext cx="5316870" cy="3849436"/>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90354"/>
          </a:xfrm>
          <a:prstGeom prst="rect">
            <a:avLst/>
          </a:prstGeom>
        </p:spPr>
        <p:txBody>
          <a:bodyPr vert="horz" lIns="89675" tIns="44838" rIns="89675" bIns="44838"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96752">
              <a:defRPr/>
            </a:pPr>
            <a:r>
              <a:rPr lang="ja-JP" altLang="en-US" sz="1000" dirty="0">
                <a:latin typeface="ＭＳ ゴシック" panose="020B0609070205080204" pitchFamily="49" charset="-128"/>
                <a:ea typeface="ＭＳ ゴシック" panose="020B0609070205080204" pitchFamily="49" charset="-128"/>
              </a:rPr>
              <a:t>大阪府健康増進計画の各指標の現状値です。</a:t>
            </a:r>
            <a:endParaRPr lang="en-US" altLang="ja-JP" sz="1000" dirty="0">
              <a:latin typeface="ＭＳ ゴシック" panose="020B0609070205080204" pitchFamily="49" charset="-128"/>
              <a:ea typeface="ＭＳ ゴシック" panose="020B0609070205080204" pitchFamily="49" charset="-128"/>
            </a:endParaRPr>
          </a:p>
          <a:p>
            <a:pPr defTabSz="896752">
              <a:defRPr/>
            </a:pPr>
            <a:r>
              <a:rPr lang="ja-JP" altLang="en-US" sz="1000" dirty="0">
                <a:latin typeface="ＭＳ ゴシック" panose="020B0609070205080204" pitchFamily="49" charset="-128"/>
                <a:ea typeface="ＭＳ ゴシック" panose="020B0609070205080204" pitchFamily="49" charset="-128"/>
              </a:rPr>
              <a:t>令和</a:t>
            </a:r>
            <a:r>
              <a:rPr lang="en-US" altLang="ja-JP" sz="1000" dirty="0">
                <a:latin typeface="ＭＳ ゴシック" panose="020B0609070205080204" pitchFamily="49" charset="-128"/>
                <a:ea typeface="ＭＳ ゴシック" panose="020B0609070205080204" pitchFamily="49" charset="-128"/>
              </a:rPr>
              <a:t>4</a:t>
            </a:r>
            <a:r>
              <a:rPr lang="ja-JP" altLang="en-US" sz="1000" dirty="0">
                <a:latin typeface="ＭＳ ゴシック" panose="020B0609070205080204" pitchFamily="49" charset="-128"/>
                <a:ea typeface="ＭＳ ゴシック" panose="020B0609070205080204" pitchFamily="49" charset="-128"/>
              </a:rPr>
              <a:t>年</a:t>
            </a:r>
            <a:r>
              <a:rPr lang="en-US" altLang="ja-JP" sz="1000" dirty="0">
                <a:latin typeface="ＭＳ ゴシック" panose="020B0609070205080204" pitchFamily="49" charset="-128"/>
                <a:ea typeface="ＭＳ ゴシック" panose="020B0609070205080204" pitchFamily="49" charset="-128"/>
              </a:rPr>
              <a:t>3</a:t>
            </a:r>
            <a:r>
              <a:rPr lang="ja-JP" altLang="en-US" sz="1000" dirty="0">
                <a:latin typeface="ＭＳ ゴシック" panose="020B0609070205080204" pitchFamily="49" charset="-128"/>
                <a:ea typeface="ＭＳ ゴシック" panose="020B0609070205080204" pitchFamily="49" charset="-128"/>
              </a:rPr>
              <a:t>月時点で把握した数値です。</a:t>
            </a:r>
            <a:endParaRPr lang="ja-JP" altLang="ja-JP" sz="10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B8B20901-951B-4FB3-B713-C9EF2B8CF5F4}" type="slidenum">
              <a:rPr kumimoji="1" lang="ja-JP" altLang="en-US" smtClean="0"/>
              <a:t>32</a:t>
            </a:fld>
            <a:endParaRPr kumimoji="1" lang="ja-JP" altLang="en-US"/>
          </a:p>
        </p:txBody>
      </p:sp>
    </p:spTree>
    <p:extLst>
      <p:ext uri="{BB962C8B-B14F-4D97-AF65-F5344CB8AC3E}">
        <p14:creationId xmlns:p14="http://schemas.microsoft.com/office/powerpoint/2010/main" val="1244428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8B20901-951B-4FB3-B713-C9EF2B8CF5F4}" type="slidenum">
              <a:rPr kumimoji="1" lang="ja-JP" altLang="en-US" smtClean="0"/>
              <a:t>33</a:t>
            </a:fld>
            <a:endParaRPr kumimoji="1" lang="ja-JP" altLang="en-US"/>
          </a:p>
        </p:txBody>
      </p:sp>
    </p:spTree>
    <p:extLst>
      <p:ext uri="{BB962C8B-B14F-4D97-AF65-F5344CB8AC3E}">
        <p14:creationId xmlns:p14="http://schemas.microsoft.com/office/powerpoint/2010/main" val="2131347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8B20901-951B-4FB3-B713-C9EF2B8CF5F4}" type="slidenum">
              <a:rPr kumimoji="1" lang="ja-JP" altLang="en-US" smtClean="0"/>
              <a:t>34</a:t>
            </a:fld>
            <a:endParaRPr kumimoji="1" lang="ja-JP" altLang="en-US"/>
          </a:p>
        </p:txBody>
      </p:sp>
    </p:spTree>
    <p:extLst>
      <p:ext uri="{BB962C8B-B14F-4D97-AF65-F5344CB8AC3E}">
        <p14:creationId xmlns:p14="http://schemas.microsoft.com/office/powerpoint/2010/main" val="2155975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523413" y="6546852"/>
            <a:ext cx="360000" cy="288000"/>
          </a:xfrm>
          <a:solidFill>
            <a:schemeClr val="accent5">
              <a:lumMod val="75000"/>
            </a:schemeClr>
          </a:solidFill>
        </p:spPr>
        <p:txBody>
          <a:bodyPr wrap="none" lIns="36000" tIns="36000" rIns="36000" bIns="36000"/>
          <a:lstStyle>
            <a:lvl1pPr algn="ctr">
              <a:defRPr sz="1400" b="1">
                <a:solidFill>
                  <a:schemeClr val="bg1"/>
                </a:solidFill>
              </a:defRPr>
            </a:lvl1pPr>
          </a:lstStyle>
          <a:p>
            <a:fld id="{8491F570-1DE7-4E07-90A6-F6DA59EDAE7D}" type="slidenum">
              <a:rPr kumimoji="1" lang="ja-JP" altLang="en-US" smtClean="0"/>
              <a:pPr/>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56513" y="6470652"/>
            <a:ext cx="2228850" cy="365125"/>
          </a:xfrm>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3114243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7" r:id="rId1"/>
    <p:sldLayoutId id="2147483668"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1AE0CBE-3210-41DD-A171-4385B749CD55}"/>
              </a:ext>
            </a:extLst>
          </p:cNvPr>
          <p:cNvSpPr/>
          <p:nvPr/>
        </p:nvSpPr>
        <p:spPr>
          <a:xfrm>
            <a:off x="0" y="2397834"/>
            <a:ext cx="9906000" cy="1296000"/>
          </a:xfrm>
          <a:prstGeom prst="rect">
            <a:avLst/>
          </a:prstGeom>
          <a:gradFill flip="none" rotWithShape="1">
            <a:gsLst>
              <a:gs pos="50000">
                <a:srgbClr val="7DA8DB">
                  <a:lumMod val="20000"/>
                  <a:lumOff val="80000"/>
                </a:srgbClr>
              </a:gs>
              <a:gs pos="0">
                <a:schemeClr val="accent5">
                  <a:lumMod val="75000"/>
                </a:schemeClr>
              </a:gs>
              <a:gs pos="20000">
                <a:schemeClr val="accent5">
                  <a:lumMod val="50000"/>
                  <a:lumOff val="50000"/>
                </a:schemeClr>
              </a:gs>
              <a:gs pos="80000">
                <a:srgbClr val="7395D3">
                  <a:lumMod val="50000"/>
                  <a:lumOff val="50000"/>
                </a:srgbClr>
              </a:gs>
              <a:gs pos="100000">
                <a:schemeClr val="accent5">
                  <a:lumMod val="7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2400" b="1" dirty="0">
                <a:solidFill>
                  <a:schemeClr val="tx1"/>
                </a:solidFill>
                <a:latin typeface="Meiryo UI" panose="020B0604030504040204" pitchFamily="50" charset="-128"/>
                <a:ea typeface="Meiryo UI" panose="020B0604030504040204" pitchFamily="50" charset="-128"/>
              </a:rPr>
              <a:t>大阪府地域職域連携推進協議会</a:t>
            </a:r>
            <a:endParaRPr kumimoji="1" lang="en-US" altLang="zh-TW" sz="2400" b="1" dirty="0">
              <a:solidFill>
                <a:schemeClr val="tx1"/>
              </a:solidFill>
              <a:latin typeface="Meiryo UI" panose="020B0604030504040204" pitchFamily="50" charset="-128"/>
              <a:ea typeface="Meiryo UI" panose="020B0604030504040204" pitchFamily="50" charset="-128"/>
            </a:endParaRPr>
          </a:p>
          <a:p>
            <a:pPr algn="ctr"/>
            <a:endParaRPr kumimoji="1" lang="en-US" altLang="zh-TW" sz="600" b="1" dirty="0">
              <a:solidFill>
                <a:schemeClr val="tx1"/>
              </a:solidFill>
              <a:latin typeface="Meiryo UI" panose="020B0604030504040204" pitchFamily="50" charset="-128"/>
              <a:ea typeface="Meiryo UI" panose="020B0604030504040204" pitchFamily="50" charset="-128"/>
            </a:endParaRPr>
          </a:p>
          <a:p>
            <a:pPr algn="ctr"/>
            <a:r>
              <a:rPr kumimoji="1" lang="zh-TW" altLang="en-US" sz="2400" b="1" dirty="0">
                <a:solidFill>
                  <a:schemeClr val="tx1"/>
                </a:solidFill>
                <a:latin typeface="Meiryo UI" panose="020B0604030504040204" pitchFamily="50" charset="-128"/>
                <a:ea typeface="Meiryo UI" panose="020B0604030504040204" pitchFamily="50" charset="-128"/>
              </a:rPr>
              <a:t>第</a:t>
            </a:r>
            <a:r>
              <a:rPr kumimoji="1" lang="en-US" altLang="zh-TW" sz="2400" b="1" dirty="0">
                <a:solidFill>
                  <a:schemeClr val="tx1"/>
                </a:solidFill>
                <a:latin typeface="Meiryo UI" panose="020B0604030504040204" pitchFamily="50" charset="-128"/>
                <a:ea typeface="Meiryo UI" panose="020B0604030504040204" pitchFamily="50" charset="-128"/>
              </a:rPr>
              <a:t>3</a:t>
            </a:r>
            <a:r>
              <a:rPr kumimoji="1" lang="zh-TW" altLang="en-US" sz="2400" b="1" dirty="0">
                <a:solidFill>
                  <a:schemeClr val="tx1"/>
                </a:solidFill>
                <a:latin typeface="Meiryo UI" panose="020B0604030504040204" pitchFamily="50" charset="-128"/>
                <a:ea typeface="Meiryo UI" panose="020B0604030504040204" pitchFamily="50" charset="-128"/>
              </a:rPr>
              <a:t>次大阪府健康増進計画</a:t>
            </a:r>
            <a:r>
              <a:rPr kumimoji="1" lang="ja-JP" altLang="en-US" sz="2400" b="1" dirty="0">
                <a:solidFill>
                  <a:schemeClr val="tx1"/>
                </a:solidFill>
                <a:latin typeface="Meiryo UI" panose="020B0604030504040204" pitchFamily="50" charset="-128"/>
                <a:ea typeface="Meiryo UI" panose="020B0604030504040204" pitchFamily="50" charset="-128"/>
              </a:rPr>
              <a:t>　令和５年度 </a:t>
            </a:r>
            <a:r>
              <a:rPr kumimoji="1" lang="en-US" altLang="ja-JP" sz="2400" b="1" dirty="0">
                <a:solidFill>
                  <a:schemeClr val="tx1"/>
                </a:solidFill>
                <a:latin typeface="Meiryo UI" panose="020B0604030504040204" pitchFamily="50" charset="-128"/>
                <a:ea typeface="Meiryo UI" panose="020B0604030504040204" pitchFamily="50" charset="-128"/>
              </a:rPr>
              <a:t>PDCA</a:t>
            </a:r>
            <a:r>
              <a:rPr kumimoji="1" lang="zh-TW" altLang="en-US" sz="2400" b="1" dirty="0">
                <a:solidFill>
                  <a:schemeClr val="tx1"/>
                </a:solidFill>
                <a:latin typeface="Meiryo UI" panose="020B0604030504040204" pitchFamily="50" charset="-128"/>
                <a:ea typeface="Meiryo UI" panose="020B0604030504040204" pitchFamily="50" charset="-128"/>
              </a:rPr>
              <a:t>進捗管理票</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309000" y="6403454"/>
            <a:ext cx="9288000" cy="288000"/>
          </a:xfrm>
          <a:prstGeom prst="rect">
            <a:avLst/>
          </a:prstGeom>
        </p:spPr>
        <p:txBody>
          <a:bodyPr wrap="square" lIns="36000" tIns="72000" rIns="36000" bIns="36000">
            <a:noAutofit/>
          </a:bodyPr>
          <a:lstStyle/>
          <a:p>
            <a:pPr algn="ctr"/>
            <a:r>
              <a:rPr lang="ja-JP" altLang="en-US" sz="1600" b="1" dirty="0">
                <a:latin typeface="+mn-ea"/>
              </a:rPr>
              <a:t>大阪府健康医療部健康推進室健康づくり課</a:t>
            </a:r>
            <a:endParaRPr lang="ja-JP" altLang="en-US" sz="1400" dirty="0">
              <a:latin typeface="+mn-ea"/>
            </a:endParaRPr>
          </a:p>
        </p:txBody>
      </p:sp>
      <p:pic>
        <p:nvPicPr>
          <p:cNvPr id="2" name="図 1"/>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628854" y="5427197"/>
            <a:ext cx="2648292" cy="864000"/>
          </a:xfrm>
          <a:prstGeom prst="rect">
            <a:avLst/>
          </a:prstGeom>
        </p:spPr>
      </p:pic>
      <p:graphicFrame>
        <p:nvGraphicFramePr>
          <p:cNvPr id="7" name="表 6"/>
          <p:cNvGraphicFramePr>
            <a:graphicFrameLocks noGrp="1"/>
          </p:cNvGraphicFramePr>
          <p:nvPr>
            <p:extLst>
              <p:ext uri="{D42A27DB-BD31-4B8C-83A1-F6EECF244321}">
                <p14:modId xmlns:p14="http://schemas.microsoft.com/office/powerpoint/2010/main" val="1561089140"/>
              </p:ext>
            </p:extLst>
          </p:nvPr>
        </p:nvGraphicFramePr>
        <p:xfrm>
          <a:off x="7083377" y="118361"/>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algn="ctr"/>
                      <a:r>
                        <a:rPr kumimoji="1" lang="ja-JP" altLang="en-US" sz="1000" spc="0" dirty="0">
                          <a:latin typeface="BIZ UDPゴシック" panose="020B0400000000000000" pitchFamily="50" charset="-128"/>
                          <a:ea typeface="BIZ UDPゴシック" panose="020B0400000000000000" pitchFamily="50" charset="-128"/>
                        </a:rPr>
                        <a:t>資料１</a:t>
                      </a: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6</a:t>
                      </a:r>
                      <a:r>
                        <a:rPr kumimoji="1" lang="ja-JP" altLang="en-US" sz="1000" spc="0" dirty="0">
                          <a:latin typeface="BIZ UDPゴシック" panose="020B0400000000000000" pitchFamily="50" charset="-128"/>
                          <a:ea typeface="BIZ UDPゴシック" panose="020B0400000000000000" pitchFamily="50" charset="-128"/>
                        </a:rPr>
                        <a:t>年３月</a:t>
                      </a:r>
                      <a:r>
                        <a:rPr kumimoji="1" lang="en-US" altLang="ja-JP" sz="1000" spc="0" dirty="0">
                          <a:latin typeface="BIZ UDPゴシック" panose="020B0400000000000000" pitchFamily="50" charset="-128"/>
                          <a:ea typeface="BIZ UDPゴシック" panose="020B0400000000000000" pitchFamily="50" charset="-128"/>
                        </a:rPr>
                        <a:t>21</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3</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
        <p:nvSpPr>
          <p:cNvPr id="3" name="テキスト ボックス 2"/>
          <p:cNvSpPr txBox="1"/>
          <p:nvPr/>
        </p:nvSpPr>
        <p:spPr>
          <a:xfrm>
            <a:off x="309000" y="176791"/>
            <a:ext cx="2279654" cy="523220"/>
          </a:xfrm>
          <a:prstGeom prst="rect">
            <a:avLst/>
          </a:prstGeom>
          <a:noFill/>
        </p:spPr>
        <p:txBody>
          <a:bodyPr wrap="square" rtlCol="0">
            <a:spAutoFit/>
          </a:bodyPr>
          <a:lstStyle/>
          <a:p>
            <a:r>
              <a:rPr kumimoji="1" lang="en-US" altLang="ja-JP" sz="2800" dirty="0">
                <a:latin typeface="BIZ UDPゴシック" panose="020B0400000000000000" pitchFamily="50" charset="-128"/>
                <a:ea typeface="BIZ UDPゴシック" panose="020B0400000000000000" pitchFamily="50" charset="-128"/>
              </a:rPr>
              <a:t>【</a:t>
            </a:r>
            <a:r>
              <a:rPr kumimoji="1" lang="ja-JP" altLang="en-US" sz="2800" dirty="0">
                <a:latin typeface="BIZ UDPゴシック" panose="020B0400000000000000" pitchFamily="50" charset="-128"/>
                <a:ea typeface="BIZ UDPゴシック" panose="020B0400000000000000" pitchFamily="50" charset="-128"/>
              </a:rPr>
              <a:t>議題 １</a:t>
            </a:r>
            <a:r>
              <a:rPr kumimoji="1" lang="en-US" altLang="ja-JP" sz="2800" dirty="0">
                <a:latin typeface="BIZ UDPゴシック" panose="020B0400000000000000" pitchFamily="50" charset="-128"/>
                <a:ea typeface="BIZ UDPゴシック" panose="020B0400000000000000" pitchFamily="50" charset="-128"/>
              </a:rPr>
              <a:t>】</a:t>
            </a:r>
            <a:endParaRPr kumimoji="1" lang="ja-JP" altLang="en-US" sz="28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77570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023586757"/>
              </p:ext>
            </p:extLst>
          </p:nvPr>
        </p:nvGraphicFramePr>
        <p:xfrm>
          <a:off x="468793" y="295898"/>
          <a:ext cx="8928000" cy="62676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961889">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学校や大学、地域における運動・体力づくり</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■高等学校運動部活動顧問、部活動指導員を対象に「大阪府運動部活動の在り方に関する研修」を実施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　</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回、延べ</a:t>
                      </a:r>
                      <a:r>
                        <a:rPr kumimoji="1" lang="en-US" altLang="ja-JP" sz="1100" b="1" baseline="0" dirty="0">
                          <a:solidFill>
                            <a:schemeClr val="tx1"/>
                          </a:solidFill>
                          <a:latin typeface="+mn-ea"/>
                          <a:ea typeface="+mn-ea"/>
                        </a:rPr>
                        <a:t>322</a:t>
                      </a:r>
                      <a:r>
                        <a:rPr kumimoji="1" lang="ja-JP" altLang="en-US" sz="1100" b="1" baseline="0" dirty="0">
                          <a:solidFill>
                            <a:schemeClr val="tx1"/>
                          </a:solidFill>
                          <a:latin typeface="+mn-ea"/>
                          <a:ea typeface="+mn-ea"/>
                        </a:rPr>
                        <a:t>名参加</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■府民の主体的な健康意識の向上と実践を促す健康アプリ「アスマイル」を全市町村において展開</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　</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今年度目標会員数：</a:t>
                      </a:r>
                      <a:r>
                        <a:rPr kumimoji="1" lang="en-US" altLang="ja-JP" sz="1100" b="1" baseline="0" dirty="0">
                          <a:solidFill>
                            <a:schemeClr val="tx1"/>
                          </a:solidFill>
                          <a:latin typeface="+mn-ea"/>
                          <a:ea typeface="+mn-ea"/>
                        </a:rPr>
                        <a:t>50</a:t>
                      </a:r>
                      <a:r>
                        <a:rPr kumimoji="1" lang="ja-JP" altLang="en-US" sz="1100" b="1" baseline="0" dirty="0">
                          <a:solidFill>
                            <a:schemeClr val="tx1"/>
                          </a:solidFill>
                          <a:latin typeface="+mn-ea"/>
                          <a:ea typeface="+mn-ea"/>
                        </a:rPr>
                        <a:t>万人　実績：</a:t>
                      </a:r>
                      <a:r>
                        <a:rPr kumimoji="1" lang="en-US" altLang="ja-JP" sz="1100" b="1" baseline="0" dirty="0">
                          <a:solidFill>
                            <a:schemeClr val="tx1"/>
                          </a:solidFill>
                          <a:latin typeface="+mn-ea"/>
                          <a:ea typeface="+mn-ea"/>
                        </a:rPr>
                        <a:t>39</a:t>
                      </a:r>
                      <a:r>
                        <a:rPr kumimoji="1" lang="ja-JP" altLang="en-US" sz="1100" b="1" baseline="0" dirty="0">
                          <a:solidFill>
                            <a:schemeClr val="tx1"/>
                          </a:solidFill>
                          <a:latin typeface="+mn-ea"/>
                          <a:ea typeface="+mn-ea"/>
                        </a:rPr>
                        <a:t>万人（</a:t>
                      </a:r>
                      <a:r>
                        <a:rPr kumimoji="1" lang="en-US" altLang="ja-JP" sz="1100" b="1" baseline="0" dirty="0">
                          <a:solidFill>
                            <a:schemeClr val="tx1"/>
                          </a:solidFill>
                          <a:latin typeface="+mn-ea"/>
                          <a:ea typeface="+mn-ea"/>
                        </a:rPr>
                        <a:t>R6.2</a:t>
                      </a:r>
                      <a:r>
                        <a:rPr kumimoji="1" lang="ja-JP" altLang="en-US" sz="1100" b="1" baseline="0" dirty="0">
                          <a:solidFill>
                            <a:schemeClr val="tx1"/>
                          </a:solidFill>
                          <a:latin typeface="+mn-ea"/>
                          <a:ea typeface="+mn-ea"/>
                        </a:rPr>
                        <a:t>現在）</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■府内トップスポーツチーム等と連携し、体力測定会・スポーツ体験会を大型商業施設等で開催</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体力測定会：</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回、スポーツ体験会：５回</a:t>
                      </a:r>
                      <a:r>
                        <a:rPr kumimoji="1" lang="en-US" altLang="ja-JP" sz="1100" b="1" baseline="0" dirty="0">
                          <a:solidFill>
                            <a:schemeClr val="tx1"/>
                          </a:solidFill>
                          <a:latin typeface="+mn-ea"/>
                          <a:ea typeface="+mn-ea"/>
                        </a:rPr>
                        <a:t>】</a:t>
                      </a:r>
                    </a:p>
                    <a:p>
                      <a:pPr marL="174625" indent="-174625">
                        <a:lnSpc>
                          <a:spcPct val="100000"/>
                        </a:lnSpc>
                      </a:pPr>
                      <a:endParaRPr kumimoji="1" lang="en-US" altLang="ja-JP" sz="1100" b="1"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高齢者の運動機会の創出</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■働く世代からのフレイル予防として、市町村でのフレイルチェックの導入支援及び職域における健康診断時のフレイルチェックの導入と研修会の実施</a:t>
                      </a:r>
                      <a:r>
                        <a:rPr kumimoji="1" lang="en-US" altLang="ja-JP" sz="1100" b="1" baseline="0" dirty="0">
                          <a:solidFill>
                            <a:schemeClr val="tx1"/>
                          </a:solidFill>
                          <a:latin typeface="+mn-ea"/>
                          <a:ea typeface="+mn-ea"/>
                        </a:rPr>
                        <a:t>【41</a:t>
                      </a:r>
                      <a:r>
                        <a:rPr kumimoji="1" lang="ja-JP" altLang="en-US" sz="1100" b="1" baseline="0" dirty="0">
                          <a:solidFill>
                            <a:schemeClr val="tx1"/>
                          </a:solidFill>
                          <a:latin typeface="+mn-ea"/>
                          <a:ea typeface="+mn-ea"/>
                        </a:rPr>
                        <a:t>市町村導入</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■市町村の介護予防の取組みを支援するアドバイザーの派遣や専門職の養成、生活機能改善等を目的とする短期集中予防サービスを通じた成功事例の創出等を支援</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■高齢者の運動機会の創出を図るため、ねんりんピックへ選手団を派遣</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選手派遣人数：</a:t>
                      </a:r>
                      <a:r>
                        <a:rPr kumimoji="1" lang="en-US" altLang="ja-JP" sz="1100" b="1" baseline="0" dirty="0">
                          <a:solidFill>
                            <a:schemeClr val="tx1"/>
                          </a:solidFill>
                          <a:latin typeface="+mn-ea"/>
                          <a:ea typeface="+mn-ea"/>
                        </a:rPr>
                        <a:t>103</a:t>
                      </a:r>
                      <a:r>
                        <a:rPr kumimoji="1" lang="ja-JP" altLang="en-US" sz="1100" b="1" baseline="0" dirty="0">
                          <a:solidFill>
                            <a:schemeClr val="tx1"/>
                          </a:solidFill>
                          <a:latin typeface="+mn-ea"/>
                          <a:ea typeface="+mn-ea"/>
                        </a:rPr>
                        <a:t>人</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民間企業等と連携した普及啓発</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■大阪・関西万博に向けた健康づくりの気運醸成として健活プロモーション事業を実施</a:t>
                      </a:r>
                      <a:endParaRPr kumimoji="1" lang="en-US" altLang="ja-JP" sz="1100" b="1" baseline="0" dirty="0">
                        <a:solidFill>
                          <a:schemeClr val="tx1"/>
                        </a:solidFill>
                        <a:highlight>
                          <a:srgbClr val="00FF00"/>
                        </a:highlight>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・イベントの一つとして「天神橋筋商店街謎解きクエスト」（ウォーキングイベント）を実施</a:t>
                      </a:r>
                      <a:endParaRPr kumimoji="1" lang="en-US" altLang="ja-JP" sz="1100" b="1" baseline="0" dirty="0">
                        <a:solidFill>
                          <a:schemeClr val="tx1"/>
                        </a:solidFill>
                        <a:highlight>
                          <a:srgbClr val="00FF00"/>
                        </a:highlight>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■健活おおさか推進府民会議会員と連携し、ポスターやサイネージの掲出による「健活１０」</a:t>
                      </a:r>
                      <a:r>
                        <a:rPr kumimoji="1" lang="en-US" altLang="ja-JP" sz="1100" b="1" baseline="0" dirty="0">
                          <a:solidFill>
                            <a:schemeClr val="tx1"/>
                          </a:solidFill>
                          <a:highlight>
                            <a:srgbClr val="00FF00"/>
                          </a:highlight>
                          <a:latin typeface="+mn-ea"/>
                          <a:ea typeface="+mn-ea"/>
                        </a:rPr>
                        <a:t>(</a:t>
                      </a:r>
                      <a:r>
                        <a:rPr kumimoji="1" lang="ja-JP" altLang="en-US" sz="1100" b="1" baseline="0" dirty="0">
                          <a:solidFill>
                            <a:schemeClr val="tx1"/>
                          </a:solidFill>
                          <a:highlight>
                            <a:srgbClr val="00FF00"/>
                          </a:highlight>
                          <a:latin typeface="+mn-ea"/>
                          <a:ea typeface="+mn-ea"/>
                        </a:rPr>
                        <a:t>運動</a:t>
                      </a:r>
                      <a:r>
                        <a:rPr kumimoji="1" lang="en-US" altLang="ja-JP" sz="1100" b="1" baseline="0" dirty="0">
                          <a:solidFill>
                            <a:schemeClr val="tx1"/>
                          </a:solidFill>
                          <a:highlight>
                            <a:srgbClr val="00FF00"/>
                          </a:highlight>
                          <a:latin typeface="+mn-ea"/>
                          <a:ea typeface="+mn-ea"/>
                        </a:rPr>
                        <a:t>)</a:t>
                      </a:r>
                      <a:r>
                        <a:rPr kumimoji="1" lang="ja-JP" altLang="en-US" sz="1100" b="1" baseline="0" dirty="0">
                          <a:solidFill>
                            <a:schemeClr val="tx1"/>
                          </a:solidFill>
                          <a:highlight>
                            <a:srgbClr val="00FF00"/>
                          </a:highlight>
                          <a:latin typeface="+mn-ea"/>
                          <a:ea typeface="+mn-ea"/>
                        </a:rPr>
                        <a:t>の集中的な啓発を実施</a:t>
                      </a:r>
                      <a:endParaRPr kumimoji="1" lang="en-US" altLang="ja-JP" sz="1100" b="1" baseline="0" dirty="0">
                        <a:solidFill>
                          <a:schemeClr val="tx1"/>
                        </a:solidFill>
                        <a:highlight>
                          <a:srgbClr val="00FF00"/>
                        </a:highlight>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887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■学校や地域における運動・体力づくりの推進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■府内トップスポーツチームや自治体、民間企業等と連携したスポーツイベントの推進（会場の確保、参加者数の増加等）</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■高齢者の生きがいづく</a:t>
                      </a:r>
                      <a:r>
                        <a:rPr kumimoji="1" lang="ja-JP" altLang="en-US" sz="1100" b="1" baseline="0" dirty="0" err="1">
                          <a:solidFill>
                            <a:schemeClr val="tx1"/>
                          </a:solidFill>
                          <a:latin typeface="+mn-ea"/>
                          <a:ea typeface="+mn-ea"/>
                        </a:rPr>
                        <a:t>りの</a:t>
                      </a:r>
                      <a:r>
                        <a:rPr kumimoji="1" lang="ja-JP" altLang="en-US" sz="1100" b="1" baseline="0" dirty="0">
                          <a:solidFill>
                            <a:schemeClr val="tx1"/>
                          </a:solidFill>
                          <a:latin typeface="+mn-ea"/>
                          <a:ea typeface="+mn-ea"/>
                        </a:rPr>
                        <a:t>推進（参加者数の増加等）</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■身体活動・運動に係る効果的な周知啓発</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■市町村や学校現場等での研修会の開催</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■大阪スポーツコミッション構成チームや各種競技団体等と連携した、取組内容の充実</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■働く世代からのフレイル予防の取組みについて、職場において取組みを展開するとともにフレイルの周知啓発を実施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■高齢者の運動機会創出に向け、老人クラブへの助成や相談会による支援等を継続実施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■「身体活動・運動」を含む「健活１０」による啓発を実施</a:t>
                      </a:r>
                      <a:endParaRPr kumimoji="1" lang="en-US" altLang="ja-JP" sz="1100" b="1" baseline="0" dirty="0">
                        <a:solidFill>
                          <a:schemeClr val="tx1"/>
                        </a:solidFill>
                        <a:highlight>
                          <a:srgbClr val="00FF00"/>
                        </a:highlight>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大阪府健康づくり支援プラットフォーム整備等事業（</a:t>
                      </a:r>
                      <a:r>
                        <a:rPr kumimoji="1" lang="en-US" altLang="ja-JP" sz="1100" baseline="0" dirty="0">
                          <a:solidFill>
                            <a:schemeClr val="tx1"/>
                          </a:solidFill>
                          <a:latin typeface="+mn-ea"/>
                          <a:ea typeface="+mn-ea"/>
                        </a:rPr>
                        <a:t>570,750</a:t>
                      </a:r>
                      <a:r>
                        <a:rPr kumimoji="1" lang="ja-JP" altLang="en-US" sz="1100" baseline="0" dirty="0">
                          <a:solidFill>
                            <a:schemeClr val="tx1"/>
                          </a:solidFill>
                          <a:latin typeface="+mn-ea"/>
                          <a:ea typeface="+mn-ea"/>
                        </a:rPr>
                        <a:t>千円）、府民スポーツレクリエーション等負担金（</a:t>
                      </a:r>
                      <a:r>
                        <a:rPr kumimoji="1" lang="en-US" altLang="ja-JP" sz="1100" baseline="0" dirty="0">
                          <a:solidFill>
                            <a:schemeClr val="tx1"/>
                          </a:solidFill>
                          <a:latin typeface="+mn-ea"/>
                          <a:ea typeface="+mn-ea"/>
                        </a:rPr>
                        <a:t>5,712</a:t>
                      </a:r>
                      <a:r>
                        <a:rPr kumimoji="1" lang="ja-JP" altLang="en-US" sz="1100" baseline="0" dirty="0">
                          <a:solidFill>
                            <a:schemeClr val="tx1"/>
                          </a:solidFill>
                          <a:latin typeface="+mn-ea"/>
                          <a:ea typeface="+mn-ea"/>
                        </a:rPr>
                        <a:t>千円）、健康格差の解決プログラム促進事業（</a:t>
                      </a:r>
                      <a:r>
                        <a:rPr kumimoji="1" lang="en-US" altLang="ja-JP" sz="1100" baseline="0" dirty="0">
                          <a:solidFill>
                            <a:schemeClr val="tx1"/>
                          </a:solidFill>
                          <a:latin typeface="+mn-ea"/>
                          <a:ea typeface="+mn-ea"/>
                        </a:rPr>
                        <a:t>39,220</a:t>
                      </a:r>
                      <a:r>
                        <a:rPr kumimoji="1" lang="ja-JP" altLang="en-US" sz="1100" baseline="0" dirty="0">
                          <a:solidFill>
                            <a:schemeClr val="tx1"/>
                          </a:solidFill>
                          <a:latin typeface="+mn-ea"/>
                          <a:ea typeface="+mn-ea"/>
                        </a:rPr>
                        <a:t>千円の内数）、介護予防活動強化促進事業（</a:t>
                      </a:r>
                      <a:r>
                        <a:rPr kumimoji="1" lang="en-US" altLang="ja-JP" sz="1100" baseline="0" dirty="0">
                          <a:solidFill>
                            <a:schemeClr val="tx1"/>
                          </a:solidFill>
                          <a:latin typeface="+mn-ea"/>
                          <a:ea typeface="+mn-ea"/>
                        </a:rPr>
                        <a:t>19,746</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全国健康福祉祭派遣事業費（</a:t>
                      </a:r>
                      <a:r>
                        <a:rPr kumimoji="1" lang="en-US" altLang="ja-JP" sz="1100" baseline="0" dirty="0">
                          <a:solidFill>
                            <a:schemeClr val="tx1"/>
                          </a:solidFill>
                          <a:latin typeface="+mn-ea"/>
                          <a:ea typeface="+mn-ea"/>
                        </a:rPr>
                        <a:t>16,217</a:t>
                      </a:r>
                      <a:r>
                        <a:rPr kumimoji="1" lang="ja-JP" altLang="en-US" sz="1100" baseline="0" dirty="0">
                          <a:solidFill>
                            <a:schemeClr val="tx1"/>
                          </a:solidFill>
                          <a:latin typeface="+mn-ea"/>
                          <a:ea typeface="+mn-ea"/>
                        </a:rPr>
                        <a:t>千円）高齢者地域活動促進費（</a:t>
                      </a:r>
                      <a:r>
                        <a:rPr kumimoji="1" lang="en-US" altLang="ja-JP" sz="1100" baseline="0" dirty="0">
                          <a:solidFill>
                            <a:schemeClr val="tx1"/>
                          </a:solidFill>
                          <a:latin typeface="+mn-ea"/>
                          <a:ea typeface="+mn-ea"/>
                        </a:rPr>
                        <a:t>75,230</a:t>
                      </a:r>
                      <a:r>
                        <a:rPr kumimoji="1" lang="ja-JP" altLang="en-US" sz="1100" baseline="0" dirty="0">
                          <a:solidFill>
                            <a:schemeClr val="tx1"/>
                          </a:solidFill>
                          <a:latin typeface="+mn-ea"/>
                          <a:ea typeface="+mn-ea"/>
                        </a:rPr>
                        <a:t>千円）、健康づくり気運醸成事業（</a:t>
                      </a:r>
                      <a:r>
                        <a:rPr kumimoji="1" lang="en-US" altLang="ja-JP" sz="1100" baseline="0" dirty="0">
                          <a:solidFill>
                            <a:schemeClr val="tx1"/>
                          </a:solidFill>
                          <a:latin typeface="+mn-ea"/>
                          <a:ea typeface="+mn-ea"/>
                        </a:rPr>
                        <a:t>18,134</a:t>
                      </a:r>
                      <a:r>
                        <a:rPr kumimoji="1" lang="ja-JP" altLang="en-US" sz="1100" baseline="0" dirty="0">
                          <a:solidFill>
                            <a:schemeClr val="tx1"/>
                          </a:solidFill>
                          <a:latin typeface="+mn-ea"/>
                          <a:ea typeface="+mn-ea"/>
                        </a:rPr>
                        <a:t>千円）、万博プレイベント　ワクワク</a:t>
                      </a:r>
                      <a:r>
                        <a:rPr kumimoji="1" lang="en-US" altLang="ja-JP" sz="1100" baseline="0" dirty="0">
                          <a:solidFill>
                            <a:schemeClr val="tx1"/>
                          </a:solidFill>
                          <a:latin typeface="+mn-ea"/>
                          <a:ea typeface="+mn-ea"/>
                        </a:rPr>
                        <a:t>EXPO2023</a:t>
                      </a:r>
                      <a:r>
                        <a:rPr kumimoji="1" lang="ja-JP" altLang="en-US" sz="1100" baseline="0" dirty="0">
                          <a:solidFill>
                            <a:schemeClr val="tx1"/>
                          </a:solidFill>
                          <a:latin typeface="+mn-ea"/>
                          <a:ea typeface="+mn-ea"/>
                        </a:rPr>
                        <a:t>　</a:t>
                      </a:r>
                      <a:r>
                        <a:rPr kumimoji="1" lang="en-US" altLang="ja-JP" sz="1100" baseline="0" dirty="0">
                          <a:solidFill>
                            <a:schemeClr val="tx1"/>
                          </a:solidFill>
                          <a:latin typeface="+mn-ea"/>
                          <a:ea typeface="+mn-ea"/>
                        </a:rPr>
                        <a:t>with</a:t>
                      </a:r>
                      <a:r>
                        <a:rPr kumimoji="1" lang="ja-JP" altLang="en-US" sz="1100" baseline="0" dirty="0">
                          <a:solidFill>
                            <a:schemeClr val="tx1"/>
                          </a:solidFill>
                          <a:latin typeface="+mn-ea"/>
                          <a:ea typeface="+mn-ea"/>
                        </a:rPr>
                        <a:t>健活１０（</a:t>
                      </a:r>
                      <a:r>
                        <a:rPr kumimoji="1" lang="en-US" altLang="ja-JP" sz="1100" baseline="0" dirty="0">
                          <a:solidFill>
                            <a:schemeClr val="tx1"/>
                          </a:solidFill>
                          <a:latin typeface="+mn-ea"/>
                          <a:ea typeface="+mn-ea"/>
                        </a:rPr>
                        <a:t>26,180</a:t>
                      </a:r>
                      <a:r>
                        <a:rPr kumimoji="1" lang="ja-JP" altLang="en-US" sz="1100" baseline="0" dirty="0">
                          <a:solidFill>
                            <a:schemeClr val="tx1"/>
                          </a:solidFill>
                          <a:latin typeface="+mn-ea"/>
                          <a:ea typeface="+mn-ea"/>
                        </a:rPr>
                        <a:t>千円）、健活会議関連推進事業（</a:t>
                      </a:r>
                      <a:r>
                        <a:rPr kumimoji="1" lang="en-US" altLang="ja-JP" sz="1100" baseline="0" dirty="0">
                          <a:solidFill>
                            <a:schemeClr val="tx1"/>
                          </a:solidFill>
                          <a:latin typeface="+mn-ea"/>
                          <a:ea typeface="+mn-ea"/>
                        </a:rPr>
                        <a:t>4,200</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5" name="グループ化 14"/>
          <p:cNvGrpSpPr/>
          <p:nvPr/>
        </p:nvGrpSpPr>
        <p:grpSpPr>
          <a:xfrm>
            <a:off x="586435" y="2284405"/>
            <a:ext cx="792000" cy="720000"/>
            <a:chOff x="-2122749" y="3293333"/>
            <a:chExt cx="792000" cy="720000"/>
          </a:xfrm>
        </p:grpSpPr>
        <p:sp>
          <p:nvSpPr>
            <p:cNvPr id="16" name="角丸四角形 15"/>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7" name="直線コネクタ 16"/>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10</a:t>
            </a:fld>
            <a:endParaRPr kumimoji="1" lang="ja-JP" altLang="en-US"/>
          </a:p>
        </p:txBody>
      </p:sp>
    </p:spTree>
    <p:extLst>
      <p:ext uri="{BB962C8B-B14F-4D97-AF65-F5344CB8AC3E}">
        <p14:creationId xmlns:p14="http://schemas.microsoft.com/office/powerpoint/2010/main" val="771808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（４）休養・睡眠</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P.53</a:t>
            </a:r>
          </a:p>
        </p:txBody>
      </p:sp>
      <p:sp>
        <p:nvSpPr>
          <p:cNvPr id="17" name="正方形/長方形 16"/>
          <p:cNvSpPr/>
          <p:nvPr/>
        </p:nvSpPr>
        <p:spPr>
          <a:xfrm>
            <a:off x="363222" y="2363821"/>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74916"/>
            <a:ext cx="8856000" cy="504000"/>
          </a:xfrm>
          <a:prstGeom prst="rect">
            <a:avLst/>
          </a:prstGeom>
        </p:spPr>
        <p:txBody>
          <a:bodyPr wrap="square" lIns="36000" tIns="72000" rIns="36000" bIns="36000">
            <a:noAutofit/>
          </a:bodyPr>
          <a:lstStyle/>
          <a:p>
            <a:r>
              <a:rPr lang="ja-JP" altLang="en-US" sz="1200" b="1" dirty="0">
                <a:latin typeface="+mn-ea"/>
              </a:rPr>
              <a:t>▽睡眠により十分休養を取ることができるよう、適切な睡眠のとり方を習得し、実践します。</a:t>
            </a:r>
          </a:p>
        </p:txBody>
      </p:sp>
      <p:sp>
        <p:nvSpPr>
          <p:cNvPr id="24" name="正方形/長方形 23"/>
          <p:cNvSpPr/>
          <p:nvPr/>
        </p:nvSpPr>
        <p:spPr>
          <a:xfrm>
            <a:off x="363222" y="3266928"/>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1962947824"/>
              </p:ext>
            </p:extLst>
          </p:nvPr>
        </p:nvGraphicFramePr>
        <p:xfrm>
          <a:off x="532234" y="3629091"/>
          <a:ext cx="8820000" cy="758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403724082"/>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睡眠による休養が十分とれている者の割合（☆）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76.9%</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80.7%</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H30</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85%</a:t>
                      </a:r>
                      <a:r>
                        <a:rPr lang="ja-JP" altLang="en-US" sz="1200" b="1" dirty="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6046927" y="333136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extLst>
              <p:ext uri="{D42A27DB-BD31-4B8C-83A1-F6EECF244321}">
                <p14:modId xmlns:p14="http://schemas.microsoft.com/office/powerpoint/2010/main" val="1643604862"/>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府民の</a:t>
                      </a:r>
                      <a:r>
                        <a:rPr kumimoji="1" lang="en-US" altLang="ja-JP" sz="1200" b="1" baseline="0" dirty="0">
                          <a:solidFill>
                            <a:schemeClr val="tx1"/>
                          </a:solidFill>
                          <a:latin typeface="+mn-ea"/>
                          <a:ea typeface="+mn-ea"/>
                        </a:rPr>
                        <a:t>1</a:t>
                      </a:r>
                      <a:r>
                        <a:rPr kumimoji="1" lang="ja-JP" altLang="en-US" sz="1200" b="1" baseline="0" dirty="0">
                          <a:solidFill>
                            <a:schemeClr val="tx1"/>
                          </a:solidFill>
                          <a:latin typeface="+mn-ea"/>
                          <a:ea typeface="+mn-ea"/>
                        </a:rPr>
                        <a:t>日の平均睡眠時間は「</a:t>
                      </a:r>
                      <a:r>
                        <a:rPr kumimoji="1" lang="en-US" altLang="ja-JP" sz="1200" b="1" baseline="0" dirty="0">
                          <a:solidFill>
                            <a:schemeClr val="tx1"/>
                          </a:solidFill>
                          <a:latin typeface="+mn-ea"/>
                          <a:ea typeface="+mn-ea"/>
                        </a:rPr>
                        <a:t>5</a:t>
                      </a:r>
                      <a:r>
                        <a:rPr kumimoji="1" lang="ja-JP" altLang="en-US" sz="1200" b="1" baseline="0" dirty="0">
                          <a:solidFill>
                            <a:schemeClr val="tx1"/>
                          </a:solidFill>
                          <a:latin typeface="+mn-ea"/>
                          <a:ea typeface="+mn-ea"/>
                        </a:rPr>
                        <a:t>時間以上</a:t>
                      </a:r>
                      <a:r>
                        <a:rPr kumimoji="1" lang="en-US" altLang="ja-JP" sz="1200" b="1" baseline="0" dirty="0">
                          <a:solidFill>
                            <a:schemeClr val="tx1"/>
                          </a:solidFill>
                          <a:latin typeface="+mn-ea"/>
                          <a:ea typeface="+mn-ea"/>
                        </a:rPr>
                        <a:t>6</a:t>
                      </a:r>
                      <a:r>
                        <a:rPr kumimoji="1" lang="ja-JP" altLang="en-US" sz="1200" b="1" baseline="0" dirty="0">
                          <a:solidFill>
                            <a:schemeClr val="tx1"/>
                          </a:solidFill>
                          <a:latin typeface="+mn-ea"/>
                          <a:ea typeface="+mn-ea"/>
                        </a:rPr>
                        <a:t>時間未満」が最も多くなっています。また、睡眠で休養がとれていない府民が約</a:t>
                      </a:r>
                      <a:r>
                        <a:rPr kumimoji="1" lang="en-US" altLang="ja-JP" sz="1200" b="1" baseline="0" dirty="0">
                          <a:solidFill>
                            <a:schemeClr val="tx1"/>
                          </a:solidFill>
                          <a:latin typeface="+mn-ea"/>
                          <a:ea typeface="+mn-ea"/>
                        </a:rPr>
                        <a:t>2</a:t>
                      </a:r>
                      <a:r>
                        <a:rPr kumimoji="1" lang="ja-JP" altLang="en-US" sz="1200" b="1" baseline="0" dirty="0">
                          <a:solidFill>
                            <a:schemeClr val="tx1"/>
                          </a:solidFill>
                          <a:latin typeface="+mn-ea"/>
                          <a:ea typeface="+mn-ea"/>
                        </a:rPr>
                        <a:t>割を占め、年代別では</a:t>
                      </a:r>
                      <a:r>
                        <a:rPr kumimoji="1" lang="en-US" altLang="ja-JP" sz="1200" b="1" baseline="0" dirty="0">
                          <a:solidFill>
                            <a:schemeClr val="tx1"/>
                          </a:solidFill>
                          <a:latin typeface="+mn-ea"/>
                          <a:ea typeface="+mn-ea"/>
                        </a:rPr>
                        <a:t>40</a:t>
                      </a:r>
                      <a:r>
                        <a:rPr kumimoji="1" lang="ja-JP" altLang="en-US" sz="1200" b="1" baseline="0" dirty="0">
                          <a:solidFill>
                            <a:schemeClr val="tx1"/>
                          </a:solidFill>
                          <a:latin typeface="+mn-ea"/>
                          <a:ea typeface="+mn-ea"/>
                        </a:rPr>
                        <a:t>歳代・</a:t>
                      </a:r>
                      <a:r>
                        <a:rPr kumimoji="1" lang="en-US" altLang="ja-JP" sz="1200" b="1" baseline="0" dirty="0">
                          <a:solidFill>
                            <a:schemeClr val="tx1"/>
                          </a:solidFill>
                          <a:latin typeface="+mn-ea"/>
                          <a:ea typeface="+mn-ea"/>
                        </a:rPr>
                        <a:t>50</a:t>
                      </a:r>
                      <a:r>
                        <a:rPr kumimoji="1" lang="ja-JP" altLang="en-US" sz="1200" b="1" baseline="0" dirty="0">
                          <a:solidFill>
                            <a:schemeClr val="tx1"/>
                          </a:solidFill>
                          <a:latin typeface="+mn-ea"/>
                          <a:ea typeface="+mn-ea"/>
                        </a:rPr>
                        <a:t>歳代が</a:t>
                      </a:r>
                      <a:r>
                        <a:rPr kumimoji="1" lang="en-US" altLang="ja-JP" sz="1200" b="1" baseline="0" dirty="0">
                          <a:solidFill>
                            <a:schemeClr val="tx1"/>
                          </a:solidFill>
                          <a:latin typeface="+mn-ea"/>
                          <a:ea typeface="+mn-ea"/>
                        </a:rPr>
                        <a:t>3</a:t>
                      </a:r>
                      <a:r>
                        <a:rPr kumimoji="1" lang="ja-JP" altLang="en-US" sz="1200" b="1" baseline="0" dirty="0">
                          <a:solidFill>
                            <a:schemeClr val="tx1"/>
                          </a:solidFill>
                          <a:latin typeface="+mn-ea"/>
                          <a:ea typeface="+mn-ea"/>
                        </a:rPr>
                        <a:t>割を超えています。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長期にわたる睡眠不足は、日中の心身の状態に支障をもたらす可能性が高いことから、十分な睡眠によりしっかりと休養を取ることが重要です。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2880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睡眠による休養が十分とれている府民を増やします</a:t>
            </a:r>
          </a:p>
          <a:p>
            <a:pPr algn="ctr">
              <a:lnSpc>
                <a:spcPts val="2000"/>
              </a:lnSpc>
            </a:pPr>
            <a:r>
              <a:rPr kumimoji="1" lang="ja-JP" altLang="en-US" sz="1600" b="1" dirty="0">
                <a:solidFill>
                  <a:schemeClr val="tx1"/>
                </a:solidFill>
              </a:rPr>
              <a:t>～ぐっすり眠って心身の疲れを癒しましょう～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11</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3968528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301613535"/>
              </p:ext>
            </p:extLst>
          </p:nvPr>
        </p:nvGraphicFramePr>
        <p:xfrm>
          <a:off x="477311" y="434454"/>
          <a:ext cx="8928000" cy="417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016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ライフステージに応じた睡眠・休養の充実</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■大阪府立学校保健研究発表大会、大阪府小・中・高等学校保健主事合同研修会を開催し、健康教育（睡眠・休養）の充実を推進</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■事業者と連携し、中小企業労働環境向上塾の実施</a:t>
                      </a:r>
                      <a:r>
                        <a:rPr kumimoji="1" lang="en-US" altLang="ja-JP" sz="1100" b="1" baseline="0" dirty="0">
                          <a:solidFill>
                            <a:schemeClr val="tx1"/>
                          </a:solidFill>
                          <a:highlight>
                            <a:srgbClr val="00FF00"/>
                          </a:highlight>
                          <a:latin typeface="+mn-ea"/>
                          <a:ea typeface="+mn-ea"/>
                        </a:rPr>
                        <a:t>【22</a:t>
                      </a:r>
                      <a:r>
                        <a:rPr kumimoji="1" lang="ja-JP" altLang="en-US" sz="1100" b="1" baseline="0" dirty="0">
                          <a:solidFill>
                            <a:schemeClr val="tx1"/>
                          </a:solidFill>
                          <a:highlight>
                            <a:srgbClr val="00FF00"/>
                          </a:highlight>
                          <a:latin typeface="+mn-ea"/>
                          <a:ea typeface="+mn-ea"/>
                        </a:rPr>
                        <a:t>回 （</a:t>
                      </a:r>
                      <a:r>
                        <a:rPr kumimoji="1" lang="en-US" altLang="ja-JP" sz="1100" b="1" baseline="0" dirty="0">
                          <a:solidFill>
                            <a:schemeClr val="tx1"/>
                          </a:solidFill>
                          <a:highlight>
                            <a:srgbClr val="00FF00"/>
                          </a:highlight>
                          <a:latin typeface="+mn-ea"/>
                          <a:ea typeface="+mn-ea"/>
                        </a:rPr>
                        <a:t>R5.12</a:t>
                      </a:r>
                      <a:r>
                        <a:rPr kumimoji="1" lang="ja-JP" altLang="en-US" sz="1100" b="1" baseline="0" dirty="0">
                          <a:solidFill>
                            <a:schemeClr val="tx1"/>
                          </a:solidFill>
                          <a:highlight>
                            <a:srgbClr val="00FF00"/>
                          </a:highlight>
                          <a:latin typeface="+mn-ea"/>
                          <a:ea typeface="+mn-ea"/>
                        </a:rPr>
                        <a:t>現在）</a:t>
                      </a:r>
                      <a:r>
                        <a:rPr kumimoji="1" lang="en-US" altLang="ja-JP" sz="1100" b="1" baseline="0" dirty="0">
                          <a:solidFill>
                            <a:schemeClr val="tx1"/>
                          </a:solidFill>
                          <a:highlight>
                            <a:srgbClr val="00FF00"/>
                          </a:highlight>
                          <a:latin typeface="+mn-ea"/>
                          <a:ea typeface="+mn-ea"/>
                        </a:rPr>
                        <a:t>】</a:t>
                      </a:r>
                      <a:r>
                        <a:rPr kumimoji="1" lang="ja-JP" altLang="en-US" sz="1100" b="1" baseline="0" dirty="0">
                          <a:solidFill>
                            <a:schemeClr val="tx1"/>
                          </a:solidFill>
                          <a:highlight>
                            <a:srgbClr val="00FF00"/>
                          </a:highlight>
                          <a:latin typeface="+mn-ea"/>
                          <a:ea typeface="+mn-ea"/>
                        </a:rPr>
                        <a:t>、労働情報発信ステーションの実施</a:t>
                      </a:r>
                      <a:r>
                        <a:rPr kumimoji="1" lang="en-US" altLang="ja-JP" sz="1100" b="1" baseline="0" dirty="0">
                          <a:solidFill>
                            <a:schemeClr val="tx1"/>
                          </a:solidFill>
                          <a:highlight>
                            <a:srgbClr val="00FF00"/>
                          </a:highlight>
                          <a:latin typeface="+mn-ea"/>
                          <a:ea typeface="+mn-ea"/>
                        </a:rPr>
                        <a:t>【35</a:t>
                      </a:r>
                      <a:r>
                        <a:rPr kumimoji="1" lang="ja-JP" altLang="en-US" sz="1100" b="1" baseline="0" dirty="0">
                          <a:solidFill>
                            <a:schemeClr val="tx1"/>
                          </a:solidFill>
                          <a:highlight>
                            <a:srgbClr val="00FF00"/>
                          </a:highlight>
                          <a:latin typeface="+mn-ea"/>
                          <a:ea typeface="+mn-ea"/>
                        </a:rPr>
                        <a:t>回（</a:t>
                      </a:r>
                      <a:r>
                        <a:rPr kumimoji="1" lang="en-US" altLang="ja-JP" sz="1100" b="1" baseline="0" dirty="0">
                          <a:solidFill>
                            <a:schemeClr val="tx1"/>
                          </a:solidFill>
                          <a:highlight>
                            <a:srgbClr val="00FF00"/>
                          </a:highlight>
                          <a:latin typeface="+mn-ea"/>
                          <a:ea typeface="+mn-ea"/>
                        </a:rPr>
                        <a:t>R6.1</a:t>
                      </a:r>
                      <a:r>
                        <a:rPr kumimoji="1" lang="ja-JP" altLang="en-US" sz="1100" b="1" baseline="0" dirty="0">
                          <a:solidFill>
                            <a:schemeClr val="tx1"/>
                          </a:solidFill>
                          <a:highlight>
                            <a:srgbClr val="00FF00"/>
                          </a:highlight>
                          <a:latin typeface="+mn-ea"/>
                          <a:ea typeface="+mn-ea"/>
                        </a:rPr>
                        <a:t>現在）</a:t>
                      </a:r>
                      <a:r>
                        <a:rPr kumimoji="1" lang="en-US" altLang="ja-JP" sz="1100" b="1" baseline="0" dirty="0">
                          <a:solidFill>
                            <a:schemeClr val="tx1"/>
                          </a:solidFill>
                          <a:highlight>
                            <a:srgbClr val="00FF00"/>
                          </a:highlight>
                          <a:latin typeface="+mn-ea"/>
                          <a:ea typeface="+mn-ea"/>
                        </a:rPr>
                        <a:t>】</a:t>
                      </a:r>
                      <a:r>
                        <a:rPr kumimoji="1" lang="ja-JP" altLang="en-US" sz="1100" b="1" baseline="0" dirty="0">
                          <a:solidFill>
                            <a:schemeClr val="tx1"/>
                          </a:solidFill>
                          <a:highlight>
                            <a:srgbClr val="00FF00"/>
                          </a:highlight>
                          <a:latin typeface="+mn-ea"/>
                          <a:ea typeface="+mn-ea"/>
                        </a:rPr>
                        <a:t>、啓発冊子やチラシの作成・配布により普及啓発を実施</a:t>
                      </a:r>
                    </a:p>
                    <a:p>
                      <a:pPr marL="174625" indent="-174625">
                        <a:lnSpc>
                          <a:spcPct val="100000"/>
                        </a:lnSpc>
                      </a:pPr>
                      <a:r>
                        <a:rPr kumimoji="1" lang="ja-JP" altLang="en-US" sz="1100" b="1" baseline="0" dirty="0">
                          <a:solidFill>
                            <a:schemeClr val="tx1"/>
                          </a:solidFill>
                          <a:latin typeface="+mn-ea"/>
                          <a:ea typeface="+mn-ea"/>
                        </a:rPr>
                        <a:t>■府と包括連携協定を締結している企業と周知啓発イベントを実施。</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「労働相談フェスタ」</a:t>
                      </a:r>
                      <a:r>
                        <a:rPr kumimoji="1" lang="en-US" altLang="ja-JP" sz="1100" b="1" baseline="0" dirty="0">
                          <a:solidFill>
                            <a:schemeClr val="tx1"/>
                          </a:solidFill>
                          <a:latin typeface="+mn-ea"/>
                          <a:ea typeface="+mn-ea"/>
                        </a:rPr>
                        <a:t>4</a:t>
                      </a:r>
                      <a:r>
                        <a:rPr kumimoji="1" lang="ja-JP" altLang="en-US" sz="1100" b="1" baseline="0" dirty="0">
                          <a:solidFill>
                            <a:schemeClr val="tx1"/>
                          </a:solidFill>
                          <a:latin typeface="+mn-ea"/>
                          <a:ea typeface="+mn-ea"/>
                        </a:rPr>
                        <a:t>回</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■大阪・関西万博に向けた健康づくりの気運醸成として健活プロモーション事業を実施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JR</a:t>
                      </a:r>
                      <a:r>
                        <a:rPr kumimoji="1" lang="ja-JP" altLang="en-US" sz="1100" b="1" baseline="0" dirty="0">
                          <a:solidFill>
                            <a:schemeClr val="tx1"/>
                          </a:solidFill>
                          <a:latin typeface="+mn-ea"/>
                          <a:ea typeface="+mn-ea"/>
                        </a:rPr>
                        <a:t>大阪駅で「健活１０」（休養・睡眠含む）と万博のコラボレーション広告を掲出</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1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■睡眠・休養の充実に向けた普及啓発の推進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■企業における働き方改革等のニーズの把握</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■チーム学校として連携できるよう研修会や発表会を開催し、引き続き、児童生徒が主体的に深く学べる機会を提供</a:t>
                      </a:r>
                    </a:p>
                    <a:p>
                      <a:pPr marL="174625" indent="-174625">
                        <a:lnSpc>
                          <a:spcPct val="100000"/>
                        </a:lnSpc>
                      </a:pPr>
                      <a:r>
                        <a:rPr kumimoji="1" lang="ja-JP" altLang="en-US" sz="1100" b="1" baseline="0" dirty="0">
                          <a:solidFill>
                            <a:schemeClr val="tx1"/>
                          </a:solidFill>
                          <a:highlight>
                            <a:srgbClr val="00FF00"/>
                          </a:highlight>
                          <a:latin typeface="+mn-ea"/>
                          <a:ea typeface="+mn-ea"/>
                        </a:rPr>
                        <a:t>■対象者や企業等のニーズに沿ったテーマ設定によるセミナー等を開催</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労働相談等事業費（</a:t>
                      </a:r>
                      <a:r>
                        <a:rPr kumimoji="1" lang="en-US" altLang="ja-JP" sz="1100" baseline="0" dirty="0">
                          <a:solidFill>
                            <a:schemeClr val="tx1"/>
                          </a:solidFill>
                          <a:latin typeface="+mn-ea"/>
                          <a:ea typeface="+mn-ea"/>
                        </a:rPr>
                        <a:t>38,245</a:t>
                      </a:r>
                      <a:r>
                        <a:rPr kumimoji="1" lang="ja-JP" altLang="en-US" sz="1100" baseline="0" dirty="0">
                          <a:solidFill>
                            <a:schemeClr val="tx1"/>
                          </a:solidFill>
                          <a:latin typeface="+mn-ea"/>
                          <a:ea typeface="+mn-ea"/>
                        </a:rPr>
                        <a:t>千円）、若者等へのワークルール等啓発事業（</a:t>
                      </a:r>
                      <a:r>
                        <a:rPr kumimoji="1" lang="en-US" altLang="ja-JP" sz="1100" baseline="0" dirty="0">
                          <a:solidFill>
                            <a:schemeClr val="tx1"/>
                          </a:solidFill>
                          <a:latin typeface="+mn-ea"/>
                          <a:ea typeface="+mn-ea"/>
                        </a:rPr>
                        <a:t>937</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中小企業労働環境向上促進事業（</a:t>
                      </a:r>
                      <a:r>
                        <a:rPr kumimoji="1" lang="en-US" altLang="ja-JP" sz="1100" baseline="0" dirty="0">
                          <a:solidFill>
                            <a:schemeClr val="tx1"/>
                          </a:solidFill>
                          <a:latin typeface="+mn-ea"/>
                          <a:ea typeface="+mn-ea"/>
                        </a:rPr>
                        <a:t>1,150</a:t>
                      </a:r>
                      <a:r>
                        <a:rPr kumimoji="1" lang="ja-JP" altLang="en-US" sz="1100" baseline="0" dirty="0">
                          <a:solidFill>
                            <a:schemeClr val="tx1"/>
                          </a:solidFill>
                          <a:latin typeface="+mn-ea"/>
                          <a:ea typeface="+mn-ea"/>
                        </a:rPr>
                        <a:t>千円）、健康づくり気運醸成事業（</a:t>
                      </a:r>
                      <a:r>
                        <a:rPr kumimoji="1" lang="en-US" altLang="ja-JP" sz="1100" baseline="0" dirty="0">
                          <a:solidFill>
                            <a:schemeClr val="tx1"/>
                          </a:solidFill>
                          <a:latin typeface="+mn-ea"/>
                          <a:ea typeface="+mn-ea"/>
                        </a:rPr>
                        <a:t>18,134</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155180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12</a:t>
            </a:fld>
            <a:endParaRPr kumimoji="1" lang="ja-JP" altLang="en-US"/>
          </a:p>
        </p:txBody>
      </p:sp>
    </p:spTree>
    <p:extLst>
      <p:ext uri="{BB962C8B-B14F-4D97-AF65-F5344CB8AC3E}">
        <p14:creationId xmlns:p14="http://schemas.microsoft.com/office/powerpoint/2010/main" val="1692503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（５）飲酒</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P.54-55</a:t>
            </a:r>
          </a:p>
        </p:txBody>
      </p:sp>
      <p:sp>
        <p:nvSpPr>
          <p:cNvPr id="17" name="正方形/長方形 16"/>
          <p:cNvSpPr/>
          <p:nvPr/>
        </p:nvSpPr>
        <p:spPr>
          <a:xfrm>
            <a:off x="363222" y="2290438"/>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01533"/>
            <a:ext cx="8856000" cy="504000"/>
          </a:xfrm>
          <a:prstGeom prst="rect">
            <a:avLst/>
          </a:prstGeom>
        </p:spPr>
        <p:txBody>
          <a:bodyPr wrap="square" lIns="36000" tIns="72000" rIns="36000" bIns="36000">
            <a:noAutofit/>
          </a:bodyPr>
          <a:lstStyle/>
          <a:p>
            <a:r>
              <a:rPr lang="ja-JP" altLang="en-US" sz="1200" b="1" dirty="0">
                <a:latin typeface="+mn-ea"/>
              </a:rPr>
              <a:t>▽年齢、性別、持病等によって、飲酒が及ぼす身体への影響が異なることを理解し、自分の状況に合った適量飲酒を実践します。</a:t>
            </a:r>
          </a:p>
        </p:txBody>
      </p:sp>
      <p:sp>
        <p:nvSpPr>
          <p:cNvPr id="24" name="正方形/長方形 23"/>
          <p:cNvSpPr/>
          <p:nvPr/>
        </p:nvSpPr>
        <p:spPr>
          <a:xfrm>
            <a:off x="363222" y="3158638"/>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2028020240"/>
              </p:ext>
            </p:extLst>
          </p:nvPr>
        </p:nvGraphicFramePr>
        <p:xfrm>
          <a:off x="532234" y="3520801"/>
          <a:ext cx="8820000" cy="1046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198991935"/>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生活習慣病のリスクを高める量を飲酒している者の割合（男性</a:t>
                      </a:r>
                      <a:r>
                        <a:rPr lang="en-US" altLang="ja-JP" sz="1200" b="1" dirty="0">
                          <a:solidFill>
                            <a:schemeClr val="tx1"/>
                          </a:solidFill>
                          <a:effectLst/>
                          <a:latin typeface="+mn-ea"/>
                          <a:ea typeface="+mn-ea"/>
                        </a:rPr>
                        <a:t>/</a:t>
                      </a:r>
                      <a:r>
                        <a:rPr lang="ja-JP" altLang="en-US" sz="1200" b="1" dirty="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17.7%/11.0%</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19.6%/10.9%</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H30</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13.0%/6.4%</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H33</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妊婦の飲酒割合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1.4%</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H28</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2.5%</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R3</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0%</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H33</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bl>
          </a:graphicData>
        </a:graphic>
      </p:graphicFrame>
      <p:sp>
        <p:nvSpPr>
          <p:cNvPr id="26" name="正方形/長方形 25"/>
          <p:cNvSpPr/>
          <p:nvPr/>
        </p:nvSpPr>
        <p:spPr>
          <a:xfrm>
            <a:off x="6046923" y="322307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extLst>
              <p:ext uri="{D42A27DB-BD31-4B8C-83A1-F6EECF244321}">
                <p14:modId xmlns:p14="http://schemas.microsoft.com/office/powerpoint/2010/main" val="3309134349"/>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飲酒習慣のある者の割合をみると、女性は全国を上回っています。また、生活習慣病のリスクを高める量を飲酒している者の割合をみると、男女とも</a:t>
                      </a:r>
                      <a:r>
                        <a:rPr kumimoji="1" lang="en-US" altLang="ja-JP" sz="1200" b="1" baseline="0" dirty="0">
                          <a:solidFill>
                            <a:schemeClr val="tx1"/>
                          </a:solidFill>
                          <a:latin typeface="+mn-ea"/>
                          <a:ea typeface="+mn-ea"/>
                        </a:rPr>
                        <a:t>50</a:t>
                      </a:r>
                      <a:r>
                        <a:rPr kumimoji="1" lang="ja-JP" altLang="en-US" sz="1200" b="1" baseline="0" dirty="0">
                          <a:solidFill>
                            <a:schemeClr val="tx1"/>
                          </a:solidFill>
                          <a:latin typeface="+mn-ea"/>
                          <a:ea typeface="+mn-ea"/>
                        </a:rPr>
                        <a:t>歳代において最も高くなっています。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多量飲酒による健康への影響やリスクの少ない飲酒方法の理解を促進し、飲酒する場合は、適量飲酒を実践することが必要です。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295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生活習慣病のリスクを高める飲酒を減らします</a:t>
            </a:r>
          </a:p>
          <a:p>
            <a:pPr algn="ctr">
              <a:lnSpc>
                <a:spcPts val="2000"/>
              </a:lnSpc>
            </a:pPr>
            <a:r>
              <a:rPr kumimoji="1" lang="ja-JP" altLang="en-US" sz="1600" b="1" dirty="0">
                <a:solidFill>
                  <a:schemeClr val="tx1"/>
                </a:solidFill>
              </a:rPr>
              <a:t>～適量飲酒を心がけましょう～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13</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81479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962213614"/>
              </p:ext>
            </p:extLst>
          </p:nvPr>
        </p:nvGraphicFramePr>
        <p:xfrm>
          <a:off x="477311" y="434454"/>
          <a:ext cx="8928000" cy="471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448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適量飲酒の指導</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■アルコール関連問題啓発週間（</a:t>
                      </a:r>
                      <a:r>
                        <a:rPr kumimoji="1" lang="en-US" altLang="ja-JP" sz="1100" b="1" baseline="0" dirty="0">
                          <a:solidFill>
                            <a:schemeClr val="tx1"/>
                          </a:solidFill>
                          <a:highlight>
                            <a:srgbClr val="00FF00"/>
                          </a:highlight>
                          <a:latin typeface="+mn-ea"/>
                          <a:ea typeface="+mn-ea"/>
                        </a:rPr>
                        <a:t>11/10</a:t>
                      </a:r>
                      <a:r>
                        <a:rPr kumimoji="1" lang="ja-JP" altLang="en-US" sz="1100" b="1" baseline="0" dirty="0">
                          <a:solidFill>
                            <a:schemeClr val="tx1"/>
                          </a:solidFill>
                          <a:highlight>
                            <a:srgbClr val="00FF00"/>
                          </a:highlight>
                          <a:latin typeface="+mn-ea"/>
                          <a:ea typeface="+mn-ea"/>
                        </a:rPr>
                        <a:t>～</a:t>
                      </a:r>
                      <a:r>
                        <a:rPr kumimoji="1" lang="en-US" altLang="ja-JP" sz="1100" b="1" baseline="0" dirty="0">
                          <a:solidFill>
                            <a:schemeClr val="tx1"/>
                          </a:solidFill>
                          <a:highlight>
                            <a:srgbClr val="00FF00"/>
                          </a:highlight>
                          <a:latin typeface="+mn-ea"/>
                          <a:ea typeface="+mn-ea"/>
                        </a:rPr>
                        <a:t>11/16</a:t>
                      </a:r>
                      <a:r>
                        <a:rPr kumimoji="1" lang="ja-JP" altLang="en-US" sz="1100" b="1" baseline="0" dirty="0">
                          <a:solidFill>
                            <a:schemeClr val="tx1"/>
                          </a:solidFill>
                          <a:highlight>
                            <a:srgbClr val="00FF00"/>
                          </a:highlight>
                          <a:latin typeface="+mn-ea"/>
                          <a:ea typeface="+mn-ea"/>
                        </a:rPr>
                        <a:t>）に、市町村等へポスターを配布</a:t>
                      </a:r>
                    </a:p>
                    <a:p>
                      <a:pPr marL="174625" indent="-174625">
                        <a:lnSpc>
                          <a:spcPct val="100000"/>
                        </a:lnSpc>
                      </a:pPr>
                      <a:r>
                        <a:rPr kumimoji="1" lang="ja-JP" altLang="en-US" sz="1100" b="1" baseline="0" dirty="0">
                          <a:solidFill>
                            <a:schemeClr val="tx1"/>
                          </a:solidFill>
                          <a:latin typeface="+mn-ea"/>
                          <a:ea typeface="+mn-ea"/>
                        </a:rPr>
                        <a:t>■市町村の職員等を対象とした、依存症の基礎知識と相談支援に関する研修を実施</a:t>
                      </a:r>
                      <a:endParaRPr kumimoji="1" lang="en-US" altLang="ja-JP" sz="1100" b="1" strike="noStrik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■府ホームページや啓発チラシ等によるアルコール専門医療機関や相談機関、自助グループ等の情報を提供</a:t>
                      </a:r>
                    </a:p>
                    <a:p>
                      <a:pPr marL="174625" indent="-174625">
                        <a:lnSpc>
                          <a:spcPct val="100000"/>
                        </a:lnSpc>
                      </a:pPr>
                      <a:r>
                        <a:rPr kumimoji="1" lang="ja-JP" altLang="en-US" sz="1100" b="1" baseline="0" dirty="0">
                          <a:solidFill>
                            <a:schemeClr val="tx1"/>
                          </a:solidFill>
                          <a:latin typeface="+mn-ea"/>
                          <a:ea typeface="+mn-ea"/>
                        </a:rPr>
                        <a:t>■市町村における乳幼児健康診査を活用し、妊娠中の妊婦の飲酒率を把握</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■母子健康手帳の任意記載事項様式（妊娠中の飲酒が胎児、特に脳の発育に与える悪影響等）について国の通知を周知</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1"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飲酒と健康に関する啓発・相談</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■府立学校や市町村教育委員会に対して、不適切な飲酒の影響による心身の健康障害の予防に必要な注意を払うよう周知</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■薬物乱用防止教室推進講習会において、薬物乱用防止とともに飲酒、喫煙を含む依存症予防について啓発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■保健所において、健康教育や広報紙等により飲酒に関する健康情報の提供を実施</a:t>
                      </a:r>
                      <a:endParaRPr kumimoji="1" lang="en-US" altLang="ja-JP" sz="1100" b="1" baseline="0" dirty="0">
                        <a:solidFill>
                          <a:schemeClr val="tx1"/>
                        </a:solidFill>
                        <a:highlight>
                          <a:srgbClr val="00FF00"/>
                        </a:highlight>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■大阪・関西万博に向けた健康づくりの気運醸成として健活プロモーション事業を実施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JR</a:t>
                      </a:r>
                      <a:r>
                        <a:rPr kumimoji="1" lang="ja-JP" altLang="en-US" sz="1100" b="1" baseline="0" dirty="0">
                          <a:solidFill>
                            <a:schemeClr val="tx1"/>
                          </a:solidFill>
                          <a:latin typeface="+mn-ea"/>
                          <a:ea typeface="+mn-ea"/>
                        </a:rPr>
                        <a:t>大阪駅で「健活１０」（飲酒含む）と万博のコラボレーション広告を掲出</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9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■市町村の取組みの一層の情報共有</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highlight>
                            <a:srgbClr val="00FF00"/>
                          </a:highlight>
                          <a:latin typeface="+mn-ea"/>
                          <a:ea typeface="+mn-ea"/>
                        </a:rPr>
                        <a:t>■保健指導に関わる保健師等に対し、府が作成した簡易介入マニュアル等を普及</a:t>
                      </a:r>
                      <a:endParaRPr kumimoji="1" lang="en-US" altLang="ja-JP" sz="1100" b="1" baseline="0" dirty="0">
                        <a:solidFill>
                          <a:schemeClr val="tx1"/>
                        </a:solidFill>
                        <a:highlight>
                          <a:srgbClr val="00FF00"/>
                        </a:highlight>
                        <a:latin typeface="+mn-ea"/>
                        <a:ea typeface="+mn-ea"/>
                      </a:endParaRPr>
                    </a:p>
                    <a:p>
                      <a:pPr marL="174625" indent="-174625">
                        <a:lnSpc>
                          <a:spcPct val="100000"/>
                        </a:lnSpc>
                      </a:pPr>
                      <a:r>
                        <a:rPr kumimoji="1" lang="ja-JP" altLang="en-US" sz="1100" b="1" baseline="0" dirty="0">
                          <a:solidFill>
                            <a:schemeClr val="tx1"/>
                          </a:solidFill>
                          <a:latin typeface="+mn-ea"/>
                          <a:ea typeface="+mn-ea"/>
                        </a:rPr>
                        <a:t>■妊娠中の飲酒防止に関する保健指導の注意喚起と併せ、市町村における指導充実に向け研修等で周知</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健康づくり気運醸成事業（</a:t>
                      </a:r>
                      <a:r>
                        <a:rPr kumimoji="1" lang="en-US" altLang="ja-JP" sz="1100" baseline="0" dirty="0">
                          <a:solidFill>
                            <a:schemeClr val="tx1"/>
                          </a:solidFill>
                          <a:latin typeface="+mn-ea"/>
                          <a:ea typeface="+mn-ea"/>
                        </a:rPr>
                        <a:t>18,134</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5" name="グループ化 14"/>
          <p:cNvGrpSpPr/>
          <p:nvPr/>
        </p:nvGrpSpPr>
        <p:grpSpPr>
          <a:xfrm>
            <a:off x="586435" y="1912420"/>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14</a:t>
            </a:fld>
            <a:endParaRPr kumimoji="1" lang="ja-JP" altLang="en-US"/>
          </a:p>
        </p:txBody>
      </p:sp>
    </p:spTree>
    <p:extLst>
      <p:ext uri="{BB962C8B-B14F-4D97-AF65-F5344CB8AC3E}">
        <p14:creationId xmlns:p14="http://schemas.microsoft.com/office/powerpoint/2010/main" val="1175472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（６）喫煙</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P.55-56</a:t>
            </a:r>
          </a:p>
        </p:txBody>
      </p:sp>
      <p:sp>
        <p:nvSpPr>
          <p:cNvPr id="17" name="正方形/長方形 16"/>
          <p:cNvSpPr/>
          <p:nvPr/>
        </p:nvSpPr>
        <p:spPr>
          <a:xfrm>
            <a:off x="363222" y="2256002"/>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67097"/>
            <a:ext cx="8856000" cy="504000"/>
          </a:xfrm>
          <a:prstGeom prst="rect">
            <a:avLst/>
          </a:prstGeom>
        </p:spPr>
        <p:txBody>
          <a:bodyPr wrap="square" lIns="36000" tIns="72000" rIns="36000" bIns="36000">
            <a:noAutofit/>
          </a:bodyPr>
          <a:lstStyle/>
          <a:p>
            <a:r>
              <a:rPr lang="ja-JP" altLang="en-US" sz="1200" b="1" dirty="0">
                <a:latin typeface="+mn-ea"/>
              </a:rPr>
              <a:t>▽喫煙行動・受動喫煙が及ぼす健康への影響を正しく理解し、適切な行動に取り組みます。</a:t>
            </a:r>
          </a:p>
        </p:txBody>
      </p:sp>
      <p:sp>
        <p:nvSpPr>
          <p:cNvPr id="24" name="正方形/長方形 23"/>
          <p:cNvSpPr/>
          <p:nvPr/>
        </p:nvSpPr>
        <p:spPr>
          <a:xfrm>
            <a:off x="363222" y="3032970"/>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2813099075"/>
              </p:ext>
            </p:extLst>
          </p:nvPr>
        </p:nvGraphicFramePr>
        <p:xfrm>
          <a:off x="532234" y="3395133"/>
          <a:ext cx="8820000" cy="1620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456000">
                  <a:extLst>
                    <a:ext uri="{9D8B030D-6E8A-4147-A177-3AD203B41FA5}">
                      <a16:colId xmlns:a16="http://schemas.microsoft.com/office/drawing/2014/main" val="20001"/>
                    </a:ext>
                  </a:extLst>
                </a:gridCol>
                <a:gridCol w="1872000">
                  <a:extLst>
                    <a:ext uri="{9D8B030D-6E8A-4147-A177-3AD203B41FA5}">
                      <a16:colId xmlns:a16="http://schemas.microsoft.com/office/drawing/2014/main" val="2333560460"/>
                    </a:ext>
                  </a:extLst>
                </a:gridCol>
                <a:gridCol w="1872000">
                  <a:extLst>
                    <a:ext uri="{9D8B030D-6E8A-4147-A177-3AD203B41FA5}">
                      <a16:colId xmlns:a16="http://schemas.microsoft.com/office/drawing/2014/main" val="20002"/>
                    </a:ext>
                  </a:extLst>
                </a:gridCol>
                <a:gridCol w="1260000">
                  <a:extLst>
                    <a:ext uri="{9D8B030D-6E8A-4147-A177-3AD203B41FA5}">
                      <a16:colId xmlns:a16="http://schemas.microsoft.com/office/drawing/2014/main" val="20003"/>
                    </a:ext>
                  </a:extLst>
                </a:gridCol>
              </a:tblGrid>
              <a:tr h="28231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2310">
                <a:tc>
                  <a:txBody>
                    <a:bodyPr/>
                    <a:lstStyle/>
                    <a:p>
                      <a:pPr algn="ctr" fontAlgn="auto">
                        <a:lnSpc>
                          <a:spcPts val="1600"/>
                        </a:lnSpc>
                        <a:spcAft>
                          <a:spcPts val="0"/>
                        </a:spcAft>
                      </a:pPr>
                      <a:r>
                        <a:rPr lang="en-US" altLang="ja-JP" sz="1200" dirty="0">
                          <a:solidFill>
                            <a:schemeClr val="bg1"/>
                          </a:solidFill>
                          <a:effectLst/>
                          <a:latin typeface="+mn-ea"/>
                          <a:ea typeface="+mn-ea"/>
                        </a:rPr>
                        <a:t>10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成人（</a:t>
                      </a:r>
                      <a:r>
                        <a:rPr lang="en-US" altLang="ja-JP" sz="1200" b="1" dirty="0">
                          <a:solidFill>
                            <a:schemeClr val="tx1"/>
                          </a:solidFill>
                          <a:effectLst/>
                          <a:latin typeface="+mn-ea"/>
                          <a:ea typeface="+mn-ea"/>
                        </a:rPr>
                        <a:t>20</a:t>
                      </a:r>
                      <a:r>
                        <a:rPr lang="ja-JP" altLang="en-US" sz="1200" b="1" dirty="0">
                          <a:solidFill>
                            <a:schemeClr val="tx1"/>
                          </a:solidFill>
                          <a:effectLst/>
                          <a:latin typeface="+mn-ea"/>
                          <a:ea typeface="+mn-ea"/>
                        </a:rPr>
                        <a:t>歳以上）の喫煙率（男性</a:t>
                      </a:r>
                      <a:r>
                        <a:rPr lang="en-US" altLang="ja-JP" sz="1200" b="1" dirty="0">
                          <a:solidFill>
                            <a:schemeClr val="tx1"/>
                          </a:solidFill>
                          <a:effectLst/>
                          <a:latin typeface="+mn-ea"/>
                          <a:ea typeface="+mn-ea"/>
                        </a:rPr>
                        <a:t>/</a:t>
                      </a:r>
                      <a:r>
                        <a:rPr lang="ja-JP" altLang="en-US" sz="1200" b="1" dirty="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30.4%/10.7%</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H28</a:t>
                      </a:r>
                      <a:r>
                        <a:rPr lang="ja-JP" altLang="en-US" sz="1100" b="1" dirty="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24.3%/8.6%</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R4</a:t>
                      </a:r>
                      <a:r>
                        <a:rPr lang="ja-JP" altLang="en-US" sz="1100" b="1" dirty="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15%/5%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231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a:solidFill>
                            <a:schemeClr val="tx1"/>
                          </a:solidFill>
                          <a:effectLst/>
                          <a:latin typeface="+mn-ea"/>
                          <a:ea typeface="+mn-ea"/>
                          <a:cs typeface="HG丸ｺﾞｼｯｸM-PRO"/>
                        </a:rPr>
                        <a:t>敷地内全面禁煙の割合（病院</a:t>
                      </a:r>
                      <a:r>
                        <a:rPr lang="en-US" altLang="ja-JP" sz="1200" b="1" spc="-50" baseline="0" dirty="0">
                          <a:solidFill>
                            <a:schemeClr val="tx1"/>
                          </a:solidFill>
                          <a:effectLst/>
                          <a:latin typeface="+mn-ea"/>
                          <a:ea typeface="+mn-ea"/>
                          <a:cs typeface="HG丸ｺﾞｼｯｸM-PRO"/>
                        </a:rPr>
                        <a:t>/</a:t>
                      </a:r>
                      <a:r>
                        <a:rPr lang="ja-JP" altLang="en-US" sz="1200" b="1" spc="-50" baseline="0" dirty="0">
                          <a:solidFill>
                            <a:schemeClr val="tx1"/>
                          </a:solidFill>
                          <a:effectLst/>
                          <a:latin typeface="+mn-ea"/>
                          <a:ea typeface="+mn-ea"/>
                          <a:cs typeface="HG丸ｺﾞｼｯｸM-PRO"/>
                        </a:rPr>
                        <a:t>私立小中高等学校）</a:t>
                      </a:r>
                      <a:endParaRPr lang="ja-JP" sz="1200" b="1" spc="-50" baseline="0" dirty="0">
                        <a:solidFill>
                          <a:schemeClr val="tx1"/>
                        </a:solidFill>
                        <a:effectLst/>
                        <a:latin typeface="+mn-ea"/>
                        <a:ea typeface="+mn-ea"/>
                        <a:cs typeface="HG丸ｺﾞｼｯｸM-PRO"/>
                      </a:endParaRPr>
                    </a:p>
                  </a:txBody>
                  <a:tcPr marL="72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73.5%/51.9%</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97.4%/90.9%</a:t>
                      </a:r>
                      <a:r>
                        <a:rPr lang="ja-JP" altLang="en-US" sz="1100" b="1" spc="-50" baseline="0" dirty="0">
                          <a:solidFill>
                            <a:schemeClr val="tx1"/>
                          </a:solidFill>
                          <a:effectLst/>
                          <a:latin typeface="+mn-ea"/>
                          <a:ea typeface="+mn-ea"/>
                          <a:cs typeface="HG丸ｺﾞｼｯｸM-PRO"/>
                        </a:rPr>
                        <a:t>（</a:t>
                      </a:r>
                      <a:r>
                        <a:rPr lang="en-US" altLang="ja-JP" sz="1100" b="1" spc="-50" baseline="0" dirty="0">
                          <a:solidFill>
                            <a:schemeClr val="tx1"/>
                          </a:solidFill>
                          <a:effectLst/>
                          <a:latin typeface="+mn-ea"/>
                          <a:ea typeface="+mn-ea"/>
                          <a:cs typeface="HG丸ｺﾞｼｯｸM-PRO"/>
                        </a:rPr>
                        <a:t>R5</a:t>
                      </a:r>
                      <a:r>
                        <a:rPr lang="ja-JP" altLang="en-US" sz="1100" b="1" spc="-50" baseline="0" dirty="0">
                          <a:solidFill>
                            <a:schemeClr val="tx1"/>
                          </a:solidFill>
                          <a:effectLst/>
                          <a:latin typeface="+mn-ea"/>
                          <a:ea typeface="+mn-ea"/>
                          <a:cs typeface="HG丸ｺﾞｼｯｸM-PRO"/>
                        </a:rPr>
                        <a:t>）</a:t>
                      </a:r>
                      <a:endParaRPr lang="ja-JP" sz="1100" b="1" spc="-50" baseline="0"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231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a:solidFill>
                            <a:schemeClr val="tx1"/>
                          </a:solidFill>
                          <a:effectLst/>
                          <a:latin typeface="+mn-ea"/>
                          <a:ea typeface="+mn-ea"/>
                          <a:cs typeface="HG丸ｺﾞｼｯｸM-PRO"/>
                        </a:rPr>
                        <a:t>敷地内全面</a:t>
                      </a:r>
                      <a:r>
                        <a:rPr lang="ja-JP" altLang="en-US" sz="1200" b="1" dirty="0">
                          <a:solidFill>
                            <a:schemeClr val="tx1"/>
                          </a:solidFill>
                          <a:effectLst/>
                          <a:latin typeface="+mn-ea"/>
                          <a:ea typeface="+mn-ea"/>
                          <a:cs typeface="HG丸ｺﾞｼｯｸM-PRO"/>
                        </a:rPr>
                        <a:t>禁煙の割合（官公庁</a:t>
                      </a:r>
                      <a:r>
                        <a:rPr lang="en-US" altLang="ja-JP" sz="1200" b="1" dirty="0">
                          <a:solidFill>
                            <a:schemeClr val="tx1"/>
                          </a:solidFill>
                          <a:effectLst/>
                          <a:latin typeface="+mn-ea"/>
                          <a:ea typeface="+mn-ea"/>
                          <a:cs typeface="HG丸ｺﾞｼｯｸM-PRO"/>
                        </a:rPr>
                        <a:t>/</a:t>
                      </a:r>
                      <a:r>
                        <a:rPr lang="ja-JP" altLang="en-US" sz="1200" b="1" dirty="0">
                          <a:solidFill>
                            <a:schemeClr val="tx1"/>
                          </a:solidFill>
                          <a:effectLst/>
                          <a:latin typeface="+mn-ea"/>
                          <a:ea typeface="+mn-ea"/>
                          <a:cs typeface="HG丸ｺﾞｼｯｸM-PRO"/>
                        </a:rPr>
                        <a:t>大学）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strike="noStrike" dirty="0">
                          <a:solidFill>
                            <a:schemeClr val="tx1"/>
                          </a:solidFill>
                          <a:effectLst/>
                          <a:latin typeface="+mn-ea"/>
                          <a:ea typeface="+mn-ea"/>
                          <a:cs typeface="HG丸ｺﾞｼｯｸM-PRO"/>
                        </a:rPr>
                        <a:t>14.0</a:t>
                      </a:r>
                      <a:r>
                        <a:rPr lang="en-US" altLang="ja-JP" sz="1200" b="1" dirty="0">
                          <a:solidFill>
                            <a:schemeClr val="tx1"/>
                          </a:solidFill>
                          <a:effectLst/>
                          <a:latin typeface="+mn-ea"/>
                          <a:ea typeface="+mn-ea"/>
                          <a:cs typeface="HG丸ｺﾞｼｯｸM-PRO"/>
                        </a:rPr>
                        <a:t>%/28.6%</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alt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82.3%/68.2%</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R5</a:t>
                      </a:r>
                      <a:r>
                        <a:rPr lang="ja-JP" altLang="en-US" sz="1200" b="1" dirty="0">
                          <a:solidFill>
                            <a:schemeClr val="tx1"/>
                          </a:solidFill>
                          <a:effectLst/>
                          <a:latin typeface="+mn-ea"/>
                          <a:ea typeface="+mn-ea"/>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49076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0" baseline="0" dirty="0">
                          <a:solidFill>
                            <a:schemeClr val="tx1"/>
                          </a:solidFill>
                          <a:effectLst/>
                          <a:latin typeface="+mn-ea"/>
                          <a:ea typeface="+mn-ea"/>
                          <a:cs typeface="HG丸ｺﾞｼｯｸM-PRO"/>
                        </a:rPr>
                        <a:t>受動喫煙の機会を有する者の割合</a:t>
                      </a:r>
                      <a:endParaRPr lang="en-US" altLang="ja-JP" sz="1200" b="1" spc="0" baseline="0" dirty="0">
                        <a:solidFill>
                          <a:schemeClr val="tx1"/>
                        </a:solidFill>
                        <a:effectLst/>
                        <a:latin typeface="+mn-ea"/>
                        <a:ea typeface="+mn-ea"/>
                        <a:cs typeface="HG丸ｺﾞｼｯｸM-PRO"/>
                      </a:endParaRPr>
                    </a:p>
                    <a:p>
                      <a:pPr algn="l" fontAlgn="auto">
                        <a:lnSpc>
                          <a:spcPts val="1600"/>
                        </a:lnSpc>
                        <a:spcAft>
                          <a:spcPts val="0"/>
                        </a:spcAft>
                      </a:pPr>
                      <a:r>
                        <a:rPr lang="ja-JP" altLang="en-US" sz="1200" b="1" spc="0" baseline="0" dirty="0">
                          <a:solidFill>
                            <a:schemeClr val="tx1"/>
                          </a:solidFill>
                          <a:effectLst/>
                          <a:latin typeface="+mn-ea"/>
                          <a:ea typeface="+mn-ea"/>
                          <a:cs typeface="HG丸ｺﾞｼｯｸM-PRO"/>
                        </a:rPr>
                        <a:t>（職場</a:t>
                      </a:r>
                      <a:r>
                        <a:rPr lang="en-US" altLang="ja-JP" sz="1200" b="1" spc="0" baseline="0" dirty="0">
                          <a:solidFill>
                            <a:schemeClr val="tx1"/>
                          </a:solidFill>
                          <a:effectLst/>
                          <a:latin typeface="+mn-ea"/>
                          <a:ea typeface="+mn-ea"/>
                          <a:cs typeface="HG丸ｺﾞｼｯｸM-PRO"/>
                        </a:rPr>
                        <a:t>/</a:t>
                      </a:r>
                      <a:r>
                        <a:rPr lang="ja-JP" altLang="en-US" sz="1200" b="1" spc="0" baseline="0" dirty="0">
                          <a:solidFill>
                            <a:schemeClr val="tx1"/>
                          </a:solidFill>
                          <a:effectLst/>
                          <a:latin typeface="+mn-ea"/>
                          <a:ea typeface="+mn-ea"/>
                          <a:cs typeface="HG丸ｺﾞｼｯｸM-PRO"/>
                        </a:rPr>
                        <a:t>飲食店）（☆）</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34.6%/54.4%</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H25</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26.4%/42.6%</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H30</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0%/15%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26" name="正方形/長方形 25"/>
          <p:cNvSpPr/>
          <p:nvPr/>
        </p:nvSpPr>
        <p:spPr>
          <a:xfrm>
            <a:off x="6053872" y="3097410"/>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extLst>
              <p:ext uri="{D42A27DB-BD31-4B8C-83A1-F6EECF244321}">
                <p14:modId xmlns:p14="http://schemas.microsoft.com/office/powerpoint/2010/main" val="3223458430"/>
              </p:ext>
            </p:extLst>
          </p:nvPr>
        </p:nvGraphicFramePr>
        <p:xfrm>
          <a:off x="477311" y="5531953"/>
          <a:ext cx="8928000" cy="93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936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喫煙率は全国とほぼ同じ（約</a:t>
                      </a:r>
                      <a:r>
                        <a:rPr kumimoji="1" lang="en-US" altLang="ja-JP" sz="1200" b="1" baseline="0" dirty="0">
                          <a:solidFill>
                            <a:schemeClr val="tx1"/>
                          </a:solidFill>
                          <a:latin typeface="+mn-ea"/>
                          <a:ea typeface="+mn-ea"/>
                        </a:rPr>
                        <a:t>2</a:t>
                      </a:r>
                      <a:r>
                        <a:rPr kumimoji="1" lang="ja-JP" altLang="en-US" sz="1200" b="1" baseline="0" dirty="0">
                          <a:solidFill>
                            <a:schemeClr val="tx1"/>
                          </a:solidFill>
                          <a:latin typeface="+mn-ea"/>
                          <a:ea typeface="+mn-ea"/>
                        </a:rPr>
                        <a:t>割）ですが、女性の喫煙率は全国と比べて高くなっています。</a:t>
                      </a:r>
                    </a:p>
                    <a:p>
                      <a:pPr marL="174625" indent="-174625">
                        <a:lnSpc>
                          <a:spcPct val="100000"/>
                        </a:lnSpc>
                      </a:pPr>
                      <a:endParaRPr kumimoji="1" lang="ja-JP" altLang="en-US" sz="10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喫煙行動と受動喫煙が健康に与える影響を正しく理解し、禁煙等、適切な行動を促進するとともに、望まない受動喫煙の防止に向けた取組みが求められます。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75855"/>
            <a:ext cx="9144000" cy="3539939"/>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喫煙率を下げ、受動喫煙を減らします</a:t>
            </a:r>
          </a:p>
          <a:p>
            <a:pPr algn="ctr">
              <a:lnSpc>
                <a:spcPts val="2000"/>
              </a:lnSpc>
            </a:pPr>
            <a:r>
              <a:rPr kumimoji="1" lang="ja-JP" altLang="en-US" sz="1600" b="1" dirty="0">
                <a:solidFill>
                  <a:schemeClr val="tx1"/>
                </a:solidFill>
              </a:rPr>
              <a:t>～たばこから自分と周囲の人を守りましょう～</a:t>
            </a:r>
          </a:p>
        </p:txBody>
      </p:sp>
      <p:sp>
        <p:nvSpPr>
          <p:cNvPr id="29" name="正方形/長方形 28"/>
          <p:cNvSpPr/>
          <p:nvPr/>
        </p:nvSpPr>
        <p:spPr>
          <a:xfrm>
            <a:off x="661303" y="5073180"/>
            <a:ext cx="7874937" cy="284566"/>
          </a:xfrm>
          <a:prstGeom prst="rect">
            <a:avLst/>
          </a:prstGeom>
        </p:spPr>
        <p:txBody>
          <a:bodyPr wrap="square" lIns="36000" tIns="72000" rIns="36000" bIns="36000" anchor="ctr">
            <a:noAutofit/>
          </a:bodyPr>
          <a:lstStyle/>
          <a:p>
            <a:r>
              <a:rPr lang="en-US" altLang="ja-JP" sz="1050" dirty="0">
                <a:latin typeface="+mn-ea"/>
              </a:rPr>
              <a:t>※11</a:t>
            </a:r>
            <a:r>
              <a:rPr lang="ja-JP" altLang="en-US" sz="1050" dirty="0" err="1">
                <a:latin typeface="+mn-ea"/>
              </a:rPr>
              <a:t>、</a:t>
            </a:r>
            <a:r>
              <a:rPr lang="en-US" altLang="ja-JP" sz="1050" dirty="0">
                <a:latin typeface="+mn-ea"/>
              </a:rPr>
              <a:t>12</a:t>
            </a:r>
            <a:r>
              <a:rPr lang="ja-JP" altLang="en-US" sz="1050" dirty="0">
                <a:latin typeface="+mn-ea"/>
              </a:rPr>
              <a:t>については、令和４年３月の中間点検により項目を見直した。</a:t>
            </a:r>
            <a:endParaRPr lang="en-US" altLang="ja-JP" sz="1050" dirty="0">
              <a:latin typeface="+mn-ea"/>
            </a:endParaRPr>
          </a:p>
          <a:p>
            <a:r>
              <a:rPr lang="ja-JP" altLang="en-US" sz="1050" dirty="0">
                <a:latin typeface="+mn-ea"/>
              </a:rPr>
              <a:t>　それに伴い、</a:t>
            </a:r>
            <a:r>
              <a:rPr lang="en-US" altLang="ja-JP" sz="1050" dirty="0">
                <a:latin typeface="+mn-ea"/>
              </a:rPr>
              <a:t>12</a:t>
            </a:r>
            <a:r>
              <a:rPr lang="ja-JP" altLang="en-US" sz="1050" dirty="0">
                <a:latin typeface="+mn-ea"/>
              </a:rPr>
              <a:t>の「策定時の取組状況」の数値を令和４年度</a:t>
            </a:r>
            <a:r>
              <a:rPr lang="en-US" altLang="ja-JP" sz="1050" dirty="0">
                <a:latin typeface="+mn-ea"/>
              </a:rPr>
              <a:t>PDCA</a:t>
            </a:r>
            <a:r>
              <a:rPr lang="ja-JP" altLang="en-US" sz="1050" dirty="0">
                <a:latin typeface="+mn-ea"/>
              </a:rPr>
              <a:t>進捗管理から変更。</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15</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109780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837964233"/>
              </p:ext>
            </p:extLst>
          </p:nvPr>
        </p:nvGraphicFramePr>
        <p:xfrm>
          <a:off x="477311" y="434454"/>
          <a:ext cx="8928000" cy="590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456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喫煙率の減少</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■府立学校及び市町村教育委員会に対して、児童・生徒を対象としたたばこの健康への影響に関する知識についての講習会等を実施。学校における喫煙防止教育を一層推進するよう周知</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■薬物乱用防止教室推進講習会において、薬物乱用防止とともに飲酒、喫煙を含む依存症予防について啓発</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■市町村における乳幼児健康診査を活用し、妊娠中の妊婦の喫煙率（令和</a:t>
                      </a:r>
                      <a:r>
                        <a:rPr kumimoji="1" lang="en-US" altLang="ja-JP" sz="1100" b="1" baseline="0" dirty="0">
                          <a:solidFill>
                            <a:schemeClr val="tx1"/>
                          </a:solidFill>
                          <a:highlight>
                            <a:srgbClr val="00FF00"/>
                          </a:highlight>
                          <a:latin typeface="+mn-ea"/>
                          <a:ea typeface="+mn-ea"/>
                        </a:rPr>
                        <a:t>4</a:t>
                      </a:r>
                      <a:r>
                        <a:rPr kumimoji="1" lang="ja-JP" altLang="en-US" sz="1100" b="1" baseline="0" dirty="0">
                          <a:solidFill>
                            <a:schemeClr val="tx1"/>
                          </a:solidFill>
                          <a:highlight>
                            <a:srgbClr val="00FF00"/>
                          </a:highlight>
                          <a:latin typeface="+mn-ea"/>
                          <a:ea typeface="+mn-ea"/>
                        </a:rPr>
                        <a:t>年度：</a:t>
                      </a:r>
                      <a:r>
                        <a:rPr kumimoji="1" lang="en-US" altLang="ja-JP" sz="1100" b="1" baseline="0" dirty="0">
                          <a:solidFill>
                            <a:schemeClr val="tx1"/>
                          </a:solidFill>
                          <a:highlight>
                            <a:srgbClr val="00FF00"/>
                          </a:highlight>
                          <a:latin typeface="+mn-ea"/>
                          <a:ea typeface="+mn-ea"/>
                        </a:rPr>
                        <a:t>2.4%</a:t>
                      </a:r>
                      <a:r>
                        <a:rPr kumimoji="1" lang="ja-JP" altLang="en-US" sz="1100" b="1" baseline="0" dirty="0">
                          <a:solidFill>
                            <a:schemeClr val="tx1"/>
                          </a:solidFill>
                          <a:highlight>
                            <a:srgbClr val="00FF00"/>
                          </a:highlight>
                          <a:latin typeface="+mn-ea"/>
                          <a:ea typeface="+mn-ea"/>
                        </a:rPr>
                        <a:t>）、育児期間中の両親の喫煙率（母親</a:t>
                      </a:r>
                      <a:r>
                        <a:rPr kumimoji="1" lang="en-US" altLang="ja-JP" sz="1100" b="1" baseline="0" dirty="0">
                          <a:solidFill>
                            <a:schemeClr val="tx1"/>
                          </a:solidFill>
                          <a:highlight>
                            <a:srgbClr val="00FF00"/>
                          </a:highlight>
                          <a:latin typeface="+mn-ea"/>
                          <a:ea typeface="+mn-ea"/>
                        </a:rPr>
                        <a:t>6.4%</a:t>
                      </a:r>
                      <a:r>
                        <a:rPr kumimoji="1" lang="ja-JP" altLang="en-US" sz="1100" b="1" baseline="0" dirty="0">
                          <a:solidFill>
                            <a:schemeClr val="tx1"/>
                          </a:solidFill>
                          <a:highlight>
                            <a:srgbClr val="00FF00"/>
                          </a:highlight>
                          <a:latin typeface="+mn-ea"/>
                          <a:ea typeface="+mn-ea"/>
                        </a:rPr>
                        <a:t>、父親</a:t>
                      </a:r>
                      <a:r>
                        <a:rPr kumimoji="1" lang="en-US" altLang="ja-JP" sz="1100" b="1" baseline="0" dirty="0">
                          <a:solidFill>
                            <a:schemeClr val="tx1"/>
                          </a:solidFill>
                          <a:highlight>
                            <a:srgbClr val="00FF00"/>
                          </a:highlight>
                          <a:latin typeface="+mn-ea"/>
                          <a:ea typeface="+mn-ea"/>
                        </a:rPr>
                        <a:t>29.2%</a:t>
                      </a:r>
                      <a:r>
                        <a:rPr kumimoji="1" lang="ja-JP" altLang="en-US" sz="1100" b="1" baseline="0" dirty="0">
                          <a:solidFill>
                            <a:schemeClr val="tx1"/>
                          </a:solidFill>
                          <a:highlight>
                            <a:srgbClr val="00FF00"/>
                          </a:highlight>
                          <a:latin typeface="+mn-ea"/>
                          <a:ea typeface="+mn-ea"/>
                        </a:rPr>
                        <a:t>）を把握し、喫煙の悪影響等について周知</a:t>
                      </a:r>
                      <a:r>
                        <a:rPr kumimoji="1" lang="ja-JP" altLang="en-US" sz="1100" b="1" baseline="0" dirty="0">
                          <a:solidFill>
                            <a:schemeClr val="tx1"/>
                          </a:solidFill>
                          <a:latin typeface="+mn-ea"/>
                          <a:ea typeface="+mn-ea"/>
                        </a:rPr>
                        <a:t>（数値は令和</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年度より大阪市含む）</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■平成</a:t>
                      </a:r>
                      <a:r>
                        <a:rPr kumimoji="1" lang="en-US" altLang="ja-JP" sz="1100" b="1" baseline="0" dirty="0">
                          <a:solidFill>
                            <a:schemeClr val="tx1"/>
                          </a:solidFill>
                          <a:latin typeface="+mn-ea"/>
                          <a:ea typeface="+mn-ea"/>
                        </a:rPr>
                        <a:t>30</a:t>
                      </a:r>
                      <a:r>
                        <a:rPr kumimoji="1" lang="ja-JP" altLang="en-US" sz="1100" b="1" baseline="0" dirty="0">
                          <a:solidFill>
                            <a:schemeClr val="tx1"/>
                          </a:solidFill>
                          <a:latin typeface="+mn-ea"/>
                          <a:ea typeface="+mn-ea"/>
                        </a:rPr>
                        <a:t>年、令和元年に市町村保健事業ワーキングで検討した禁煙支援プログラムを改訂し、令和</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年</a:t>
                      </a:r>
                      <a:r>
                        <a:rPr kumimoji="1" lang="en-US" altLang="ja-JP" sz="1100" b="1" baseline="0" dirty="0">
                          <a:solidFill>
                            <a:schemeClr val="tx1"/>
                          </a:solidFill>
                          <a:latin typeface="+mn-ea"/>
                          <a:ea typeface="+mn-ea"/>
                        </a:rPr>
                        <a:t>4</a:t>
                      </a:r>
                      <a:r>
                        <a:rPr kumimoji="1" lang="ja-JP" altLang="en-US" sz="1100" b="1" baseline="0" dirty="0">
                          <a:solidFill>
                            <a:schemeClr val="tx1"/>
                          </a:solidFill>
                          <a:latin typeface="+mn-ea"/>
                          <a:ea typeface="+mn-ea"/>
                        </a:rPr>
                        <a:t>月から運用開始。医療保険者（市町村国保）の保健事業の効率的・効果的な推進を支援</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strike="noStrike" baseline="0" dirty="0">
                          <a:solidFill>
                            <a:schemeClr val="tx1"/>
                          </a:solidFill>
                          <a:effectLst/>
                          <a:highlight>
                            <a:srgbClr val="00FF00"/>
                          </a:highlight>
                          <a:latin typeface="+mn-ea"/>
                          <a:ea typeface="+mn-ea"/>
                        </a:rPr>
                        <a:t>■市町村、医療保険者等に対し、喫煙に関する医学知識の講座や取組みの好事例の紹介等の研修会を実施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■健康サポート薬局にかかる技能型研修会を実施</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回</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望まない受動喫煙の防止</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■健康増進法、大阪府受動喫煙防止条例及び子どもの受動喫煙防止条例の周知啓発</a:t>
                      </a:r>
                      <a:endParaRPr kumimoji="1" lang="en-US" altLang="ja-JP" sz="1100" b="1" baseline="0" dirty="0">
                        <a:solidFill>
                          <a:schemeClr val="tx1"/>
                        </a:solidFill>
                        <a:highlight>
                          <a:srgbClr val="00FF00"/>
                        </a:highlight>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標識ステッカー・リーフレット配布、大阪シティバスラッピング、大阪駅前地下道ビジョン・大阪モノレール車内ビジョン、デジタルサイネージ広告等により周知</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■府内喫煙可能室設置施設（約</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万店）に対し、リーフレット等配布とともに電話でのフォローアップを実施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■大阪府受動喫煙防止対策相談ダイヤル等での問い合わせ、相談対応</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■条例の規制の対象となる飲食店に対する府独自の支援策を実施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■屋外分煙所のモデル整備</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87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■児童・生徒を対象とした喫煙防止教育等の充実　　　　■改正健康増進法、府条例の円滑な実施とさらなる周知啓発</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■保健医療関係機関（医療機関・薬局等）が取り組む禁煙サポートの推進（取組機関の増加等）</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■学校等に対して講習会等を実施</a:t>
                      </a:r>
                      <a:endParaRPr kumimoji="1" lang="en-US" altLang="ja-JP" sz="1100" b="1" strike="sngStrik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■全大学に学生の喫煙及び受動喫煙防止に関する情報等の健康情報を発信</a:t>
                      </a:r>
                      <a:endParaRPr kumimoji="1" lang="en-US" altLang="ja-JP" sz="1100" b="1" baseline="0" dirty="0">
                        <a:solidFill>
                          <a:schemeClr val="tx1"/>
                        </a:solidFill>
                        <a:highlight>
                          <a:srgbClr val="00FF00"/>
                        </a:highlight>
                        <a:latin typeface="+mn-ea"/>
                        <a:ea typeface="+mn-ea"/>
                      </a:endParaRPr>
                    </a:p>
                    <a:p>
                      <a:pPr marL="174625" indent="-174625">
                        <a:lnSpc>
                          <a:spcPct val="100000"/>
                        </a:lnSpc>
                      </a:pPr>
                      <a:r>
                        <a:rPr kumimoji="1" lang="ja-JP" altLang="en-US" sz="1100" b="1" baseline="0" dirty="0">
                          <a:solidFill>
                            <a:schemeClr val="tx1"/>
                          </a:solidFill>
                          <a:latin typeface="+mn-ea"/>
                          <a:ea typeface="+mn-ea"/>
                        </a:rPr>
                        <a:t>■健康サポート薬局にかかる技能型研修会の講演を実施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■府民や管理権限者等に対し、受動喫煙防止対策の周知と啓発を実施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a:t>
                      </a:r>
                      <a:r>
                        <a:rPr kumimoji="1" lang="en-US" altLang="ja-JP" sz="1100" b="1" baseline="0" dirty="0">
                          <a:solidFill>
                            <a:schemeClr val="tx1"/>
                          </a:solidFill>
                          <a:highlight>
                            <a:srgbClr val="00FF00"/>
                          </a:highlight>
                          <a:latin typeface="+mn-ea"/>
                          <a:ea typeface="+mn-ea"/>
                        </a:rPr>
                        <a:t>2025</a:t>
                      </a:r>
                      <a:r>
                        <a:rPr kumimoji="1" lang="ja-JP" altLang="en-US" sz="1100" b="1" baseline="0" dirty="0">
                          <a:solidFill>
                            <a:schemeClr val="tx1"/>
                          </a:solidFill>
                          <a:highlight>
                            <a:srgbClr val="00FF00"/>
                          </a:highlight>
                          <a:latin typeface="+mn-ea"/>
                          <a:ea typeface="+mn-ea"/>
                        </a:rPr>
                        <a:t>年の府条例全面施行に向け、規制の対象となる飲食店に対し条例の周知と啓発を実施</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たばこ対策推進事業（</a:t>
                      </a:r>
                      <a:r>
                        <a:rPr kumimoji="1" lang="en-US" altLang="ja-JP" sz="1100" baseline="0" dirty="0">
                          <a:solidFill>
                            <a:schemeClr val="tx1"/>
                          </a:solidFill>
                          <a:latin typeface="+mn-ea"/>
                          <a:ea typeface="+mn-ea"/>
                        </a:rPr>
                        <a:t>114,675</a:t>
                      </a:r>
                      <a:r>
                        <a:rPr kumimoji="1" lang="ja-JP" altLang="en-US" sz="1100" baseline="0" dirty="0">
                          <a:solidFill>
                            <a:schemeClr val="tx1"/>
                          </a:solidFill>
                          <a:latin typeface="+mn-ea"/>
                          <a:ea typeface="+mn-ea"/>
                        </a:rPr>
                        <a:t>千円）、循環器疾患予防研究業務委託事業（</a:t>
                      </a:r>
                      <a:r>
                        <a:rPr kumimoji="1" lang="en-US" altLang="ja-JP" sz="1100" baseline="0" dirty="0">
                          <a:solidFill>
                            <a:schemeClr val="tx1"/>
                          </a:solidFill>
                          <a:latin typeface="+mn-ea"/>
                          <a:ea typeface="+mn-ea"/>
                        </a:rPr>
                        <a:t>32,656</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8" name="グループ化 7"/>
          <p:cNvGrpSpPr/>
          <p:nvPr/>
        </p:nvGrpSpPr>
        <p:grpSpPr>
          <a:xfrm>
            <a:off x="586435" y="2710902"/>
            <a:ext cx="792000" cy="720000"/>
            <a:chOff x="-2122749" y="3293333"/>
            <a:chExt cx="792000" cy="720000"/>
          </a:xfrm>
        </p:grpSpPr>
        <p:sp>
          <p:nvSpPr>
            <p:cNvPr id="10" name="角丸四角形 9"/>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1" name="直線コネクタ 10"/>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16</a:t>
            </a:fld>
            <a:endParaRPr kumimoji="1" lang="ja-JP" altLang="en-US"/>
          </a:p>
        </p:txBody>
      </p:sp>
    </p:spTree>
    <p:extLst>
      <p:ext uri="{BB962C8B-B14F-4D97-AF65-F5344CB8AC3E}">
        <p14:creationId xmlns:p14="http://schemas.microsoft.com/office/powerpoint/2010/main" val="3410016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（７）歯と口の健康</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P.57-58</a:t>
            </a:r>
          </a:p>
        </p:txBody>
      </p:sp>
      <p:sp>
        <p:nvSpPr>
          <p:cNvPr id="17" name="正方形/長方形 16"/>
          <p:cNvSpPr/>
          <p:nvPr/>
        </p:nvSpPr>
        <p:spPr>
          <a:xfrm>
            <a:off x="363222" y="2229397"/>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40492"/>
            <a:ext cx="8856000" cy="504000"/>
          </a:xfrm>
          <a:prstGeom prst="rect">
            <a:avLst/>
          </a:prstGeom>
        </p:spPr>
        <p:txBody>
          <a:bodyPr wrap="square" lIns="36000" tIns="72000" rIns="36000" bIns="36000">
            <a:noAutofit/>
          </a:bodyPr>
          <a:lstStyle/>
          <a:p>
            <a:r>
              <a:rPr lang="ja-JP" altLang="en-US" sz="1200" b="1" dirty="0">
                <a:latin typeface="+mn-ea"/>
              </a:rPr>
              <a:t>▽歯と口の健康づくりに関する正しい知識を身につけ、定期的な歯科健診の受診を実践します。</a:t>
            </a:r>
          </a:p>
        </p:txBody>
      </p:sp>
      <p:sp>
        <p:nvSpPr>
          <p:cNvPr id="24" name="正方形/長方形 23"/>
          <p:cNvSpPr/>
          <p:nvPr/>
        </p:nvSpPr>
        <p:spPr>
          <a:xfrm>
            <a:off x="363222" y="3016058"/>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82066876"/>
              </p:ext>
            </p:extLst>
          </p:nvPr>
        </p:nvGraphicFramePr>
        <p:xfrm>
          <a:off x="532234" y="3378221"/>
          <a:ext cx="8856000" cy="1440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744000">
                  <a:extLst>
                    <a:ext uri="{9D8B030D-6E8A-4147-A177-3AD203B41FA5}">
                      <a16:colId xmlns:a16="http://schemas.microsoft.com/office/drawing/2014/main" val="20001"/>
                    </a:ext>
                  </a:extLst>
                </a:gridCol>
                <a:gridCol w="1620000">
                  <a:extLst>
                    <a:ext uri="{9D8B030D-6E8A-4147-A177-3AD203B41FA5}">
                      <a16:colId xmlns:a16="http://schemas.microsoft.com/office/drawing/2014/main" val="119978025"/>
                    </a:ext>
                  </a:extLst>
                </a:gridCol>
                <a:gridCol w="1620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14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100" b="1" spc="-50" baseline="0" dirty="0">
                          <a:solidFill>
                            <a:schemeClr val="tx1"/>
                          </a:solidFill>
                          <a:effectLst/>
                          <a:latin typeface="+mn-ea"/>
                          <a:ea typeface="+mn-ea"/>
                        </a:rPr>
                        <a:t>過去</a:t>
                      </a:r>
                      <a:r>
                        <a:rPr lang="en-US" altLang="ja-JP" sz="1100" b="1" spc="-50" baseline="0" dirty="0">
                          <a:solidFill>
                            <a:schemeClr val="tx1"/>
                          </a:solidFill>
                          <a:effectLst/>
                          <a:latin typeface="+mn-ea"/>
                          <a:ea typeface="+mn-ea"/>
                        </a:rPr>
                        <a:t>1</a:t>
                      </a:r>
                      <a:r>
                        <a:rPr lang="ja-JP" altLang="en-US" sz="1100" b="1" spc="-50" baseline="0" dirty="0">
                          <a:solidFill>
                            <a:schemeClr val="tx1"/>
                          </a:solidFill>
                          <a:effectLst/>
                          <a:latin typeface="+mn-ea"/>
                          <a:ea typeface="+mn-ea"/>
                        </a:rPr>
                        <a:t>年に歯科健診を受診した者の割合（</a:t>
                      </a:r>
                      <a:r>
                        <a:rPr lang="en-US" altLang="ja-JP" sz="1100" b="1" spc="-50" baseline="0" dirty="0">
                          <a:solidFill>
                            <a:schemeClr val="tx1"/>
                          </a:solidFill>
                          <a:effectLst/>
                          <a:latin typeface="+mn-ea"/>
                          <a:ea typeface="+mn-ea"/>
                        </a:rPr>
                        <a:t>20</a:t>
                      </a:r>
                      <a:r>
                        <a:rPr lang="ja-JP" altLang="en-US" sz="1100" b="1" spc="-50" baseline="0" dirty="0">
                          <a:solidFill>
                            <a:schemeClr val="tx1"/>
                          </a:solidFill>
                          <a:effectLst/>
                          <a:latin typeface="+mn-ea"/>
                          <a:ea typeface="+mn-ea"/>
                        </a:rPr>
                        <a:t>歳以上）（☆）</a:t>
                      </a:r>
                      <a:endParaRPr lang="ja-JP" sz="1100" b="1" spc="-50" baseline="0"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51.4%</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H28</a:t>
                      </a:r>
                      <a:r>
                        <a:rPr lang="ja-JP" altLang="en-US" sz="11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65.3%</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R4</a:t>
                      </a:r>
                      <a:r>
                        <a:rPr lang="ja-JP" altLang="en-US" sz="11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55%</a:t>
                      </a:r>
                      <a:r>
                        <a:rPr lang="ja-JP" altLang="en-US" sz="1200" b="1" dirty="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歯磨き習慣のある者の割合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56.6%</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75.0%</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R3</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咀嚼良好者の割合（</a:t>
                      </a:r>
                      <a:r>
                        <a:rPr lang="en-US" altLang="ja-JP" sz="1200" b="1" dirty="0">
                          <a:solidFill>
                            <a:schemeClr val="tx1"/>
                          </a:solidFill>
                          <a:effectLst/>
                          <a:latin typeface="+mn-ea"/>
                          <a:ea typeface="+mn-ea"/>
                          <a:cs typeface="HG丸ｺﾞｼｯｸM-PRO"/>
                        </a:rPr>
                        <a:t>60</a:t>
                      </a:r>
                      <a:r>
                        <a:rPr lang="ja-JP" altLang="en-US" sz="1200" b="1" dirty="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65.9%</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71.7%</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R4</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75%</a:t>
                      </a:r>
                      <a:r>
                        <a:rPr lang="ja-JP" altLang="en-US" sz="1200" b="1" dirty="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en-US" altLang="ja-JP" sz="1200" b="1" dirty="0">
                          <a:solidFill>
                            <a:schemeClr val="tx1"/>
                          </a:solidFill>
                          <a:effectLst/>
                          <a:latin typeface="+mn-ea"/>
                          <a:ea typeface="+mn-ea"/>
                          <a:cs typeface="HG丸ｺﾞｼｯｸM-PRO"/>
                        </a:rPr>
                        <a:t>20</a:t>
                      </a:r>
                      <a:r>
                        <a:rPr lang="ja-JP" altLang="en-US" sz="1200" b="1" dirty="0">
                          <a:solidFill>
                            <a:schemeClr val="tx1"/>
                          </a:solidFill>
                          <a:effectLst/>
                          <a:latin typeface="+mn-ea"/>
                          <a:ea typeface="+mn-ea"/>
                          <a:cs typeface="HG丸ｺﾞｼｯｸM-PRO"/>
                        </a:rPr>
                        <a:t>本以上の歯を有する人の割合（</a:t>
                      </a:r>
                      <a:r>
                        <a:rPr lang="en-US" altLang="ja-JP" sz="1200" b="1" dirty="0">
                          <a:solidFill>
                            <a:schemeClr val="tx1"/>
                          </a:solidFill>
                          <a:effectLst/>
                          <a:latin typeface="+mn-ea"/>
                          <a:ea typeface="+mn-ea"/>
                          <a:cs typeface="HG丸ｺﾞｼｯｸM-PRO"/>
                        </a:rPr>
                        <a:t>80</a:t>
                      </a:r>
                      <a:r>
                        <a:rPr lang="ja-JP" altLang="en-US" sz="1200" b="1" dirty="0">
                          <a:solidFill>
                            <a:schemeClr val="tx1"/>
                          </a:solidFill>
                          <a:effectLst/>
                          <a:latin typeface="+mn-ea"/>
                          <a:ea typeface="+mn-ea"/>
                          <a:cs typeface="HG丸ｺﾞｼｯｸM-PRO"/>
                        </a:rPr>
                        <a:t>歳）</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42.1%</a:t>
                      </a:r>
                      <a:r>
                        <a:rPr lang="ja-JP" altLang="en-US" sz="1050" b="1" dirty="0">
                          <a:solidFill>
                            <a:schemeClr val="tx1"/>
                          </a:solidFill>
                          <a:effectLst/>
                          <a:latin typeface="+mn-ea"/>
                          <a:ea typeface="+mn-ea"/>
                          <a:cs typeface="HG丸ｺﾞｼｯｸM-PRO"/>
                        </a:rPr>
                        <a:t>（</a:t>
                      </a:r>
                      <a:r>
                        <a:rPr lang="en-US" altLang="ja-JP" sz="1050" b="1" dirty="0">
                          <a:solidFill>
                            <a:schemeClr val="tx1"/>
                          </a:solidFill>
                          <a:effectLst/>
                          <a:latin typeface="+mn-ea"/>
                          <a:ea typeface="+mn-ea"/>
                          <a:cs typeface="HG丸ｺﾞｼｯｸM-PRO"/>
                        </a:rPr>
                        <a:t>H25-27</a:t>
                      </a:r>
                      <a:r>
                        <a:rPr lang="ja-JP" altLang="en-US" sz="1050" b="1" dirty="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54.0%</a:t>
                      </a:r>
                      <a:r>
                        <a:rPr lang="ja-JP" altLang="en-US" sz="1050" b="1" dirty="0">
                          <a:solidFill>
                            <a:schemeClr val="tx1"/>
                          </a:solidFill>
                          <a:effectLst/>
                          <a:latin typeface="+mn-ea"/>
                          <a:ea typeface="+mn-ea"/>
                          <a:cs typeface="HG丸ｺﾞｼｯｸM-PRO"/>
                        </a:rPr>
                        <a:t>（</a:t>
                      </a:r>
                      <a:r>
                        <a:rPr lang="en-US" altLang="ja-JP" sz="1050" b="1" dirty="0">
                          <a:solidFill>
                            <a:schemeClr val="tx1"/>
                          </a:solidFill>
                          <a:effectLst/>
                          <a:latin typeface="+mn-ea"/>
                          <a:ea typeface="+mn-ea"/>
                          <a:cs typeface="HG丸ｺﾞｼｯｸM-PRO"/>
                        </a:rPr>
                        <a:t>H29-R1</a:t>
                      </a:r>
                      <a:r>
                        <a:rPr lang="ja-JP" altLang="en-US" sz="1050" b="1" dirty="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45%</a:t>
                      </a:r>
                      <a:r>
                        <a:rPr lang="ja-JP" altLang="en-US" sz="1200" b="1" dirty="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26" name="正方形/長方形 25"/>
          <p:cNvSpPr/>
          <p:nvPr/>
        </p:nvSpPr>
        <p:spPr>
          <a:xfrm>
            <a:off x="6053874" y="308049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extLst>
              <p:ext uri="{D42A27DB-BD31-4B8C-83A1-F6EECF244321}">
                <p14:modId xmlns:p14="http://schemas.microsoft.com/office/powerpoint/2010/main" val="2135598028"/>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歯周病の治療が必要な者の割合は年代が高くなるほど増えており、どの年代も約</a:t>
                      </a:r>
                      <a:r>
                        <a:rPr kumimoji="1" lang="en-US" altLang="ja-JP" sz="1200" b="1" baseline="0" dirty="0">
                          <a:solidFill>
                            <a:schemeClr val="tx1"/>
                          </a:solidFill>
                          <a:latin typeface="+mn-ea"/>
                          <a:ea typeface="+mn-ea"/>
                        </a:rPr>
                        <a:t>2</a:t>
                      </a:r>
                      <a:r>
                        <a:rPr kumimoji="1" lang="ja-JP" altLang="en-US" sz="1200" b="1" baseline="0" dirty="0">
                          <a:solidFill>
                            <a:schemeClr val="tx1"/>
                          </a:solidFill>
                          <a:latin typeface="+mn-ea"/>
                          <a:ea typeface="+mn-ea"/>
                        </a:rPr>
                        <a:t>人に</a:t>
                      </a:r>
                      <a:r>
                        <a:rPr kumimoji="1" lang="en-US" altLang="ja-JP" sz="1200" b="1" baseline="0" dirty="0">
                          <a:solidFill>
                            <a:schemeClr val="tx1"/>
                          </a:solidFill>
                          <a:latin typeface="+mn-ea"/>
                          <a:ea typeface="+mn-ea"/>
                        </a:rPr>
                        <a:t>1</a:t>
                      </a:r>
                      <a:r>
                        <a:rPr kumimoji="1" lang="ja-JP" altLang="en-US" sz="1200" b="1" baseline="0" dirty="0">
                          <a:solidFill>
                            <a:schemeClr val="tx1"/>
                          </a:solidFill>
                          <a:latin typeface="+mn-ea"/>
                          <a:ea typeface="+mn-ea"/>
                        </a:rPr>
                        <a:t>人が歯周病の治療が必要です。また、食後の歯磨き習慣が「ほとんどない」府民は約</a:t>
                      </a:r>
                      <a:r>
                        <a:rPr kumimoji="1" lang="en-US" altLang="ja-JP" sz="1200" b="1" baseline="0" dirty="0">
                          <a:solidFill>
                            <a:schemeClr val="tx1"/>
                          </a:solidFill>
                          <a:latin typeface="+mn-ea"/>
                          <a:ea typeface="+mn-ea"/>
                        </a:rPr>
                        <a:t>2</a:t>
                      </a:r>
                      <a:r>
                        <a:rPr kumimoji="1" lang="ja-JP" altLang="en-US" sz="1200" b="1" baseline="0" dirty="0">
                          <a:solidFill>
                            <a:schemeClr val="tx1"/>
                          </a:solidFill>
                          <a:latin typeface="+mn-ea"/>
                          <a:ea typeface="+mn-ea"/>
                        </a:rPr>
                        <a:t>割となっており、歯磨き習慣が定着していない状況がうかがえます。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歯科健診受診率をみると、</a:t>
                      </a:r>
                      <a:r>
                        <a:rPr kumimoji="1" lang="en-US" altLang="ja-JP" sz="1200" b="1" baseline="0" dirty="0">
                          <a:solidFill>
                            <a:schemeClr val="tx1"/>
                          </a:solidFill>
                          <a:latin typeface="+mn-ea"/>
                          <a:ea typeface="+mn-ea"/>
                        </a:rPr>
                        <a:t>20</a:t>
                      </a:r>
                      <a:r>
                        <a:rPr kumimoji="1" lang="ja-JP" altLang="en-US" sz="1200" b="1" baseline="0" dirty="0">
                          <a:solidFill>
                            <a:schemeClr val="tx1"/>
                          </a:solidFill>
                          <a:latin typeface="+mn-ea"/>
                          <a:ea typeface="+mn-ea"/>
                        </a:rPr>
                        <a:t>～</a:t>
                      </a:r>
                      <a:r>
                        <a:rPr kumimoji="1" lang="en-US" altLang="ja-JP" sz="1200" b="1" baseline="0" dirty="0">
                          <a:solidFill>
                            <a:schemeClr val="tx1"/>
                          </a:solidFill>
                          <a:latin typeface="+mn-ea"/>
                          <a:ea typeface="+mn-ea"/>
                        </a:rPr>
                        <a:t>30</a:t>
                      </a:r>
                      <a:r>
                        <a:rPr kumimoji="1" lang="ja-JP" altLang="en-US" sz="1200" b="1" baseline="0" dirty="0">
                          <a:solidFill>
                            <a:schemeClr val="tx1"/>
                          </a:solidFill>
                          <a:latin typeface="+mn-ea"/>
                          <a:ea typeface="+mn-ea"/>
                        </a:rPr>
                        <a:t>歳代が低く、若い世代から健診受診の必要性を働きかけることが重要です。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09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定期的に歯科健診を受ける府民の割合を増やします</a:t>
            </a:r>
          </a:p>
          <a:p>
            <a:pPr algn="ctr">
              <a:lnSpc>
                <a:spcPts val="2000"/>
              </a:lnSpc>
            </a:pPr>
            <a:r>
              <a:rPr kumimoji="1" lang="ja-JP" altLang="en-US" sz="1600" b="1" dirty="0">
                <a:solidFill>
                  <a:schemeClr val="tx1"/>
                </a:solidFill>
              </a:rPr>
              <a:t>～歯と口の健康を大切にしましょう～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17</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110264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438107398"/>
              </p:ext>
            </p:extLst>
          </p:nvPr>
        </p:nvGraphicFramePr>
        <p:xfrm>
          <a:off x="477311" y="434454"/>
          <a:ext cx="8928000" cy="574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024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歯磨き習慣の促進</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■「大阪府よい歯・口を守る学校・園表彰」、「大阪府歯・口の健康啓発標語コンクール」、「大阪府</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歯の保健</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図画・ポスターコンクール」への事業協力及び知事賞・教育委員会賞を授与</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■教職員を対象とする学校保健に関する研修会を通じて、学校保健活動の充実を図るよう働きかけを実施</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歯と口の健康に係る普及啓発</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■府独自のインセンティブ活用において、市町村国保保険者による歯周疾患検診の実施及び実績評価</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■府ホームページ、啓発冊子等を通じて歯と口の健康に係る情報提供を実施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■健康アプリ「アスマイル」を活用した普及啓発（歯磨きや健診受診、イベント参加等に対するポイント付与、健康コラムで歯と口の話題配信）</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■「健康づくりと歯周病」をテーマに、大学でモデル授業を実施</a:t>
                      </a:r>
                      <a:endParaRPr kumimoji="1" lang="en-US" altLang="ja-JP" sz="1100" b="1" baseline="0" dirty="0">
                        <a:solidFill>
                          <a:schemeClr val="tx1"/>
                        </a:solidFill>
                        <a:highlight>
                          <a:srgbClr val="00FF00"/>
                        </a:highlight>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■日々の健康づくりの実践に役立つ情報を配信する「健活おおさかセミナー」のうち</a:t>
                      </a:r>
                      <a:r>
                        <a:rPr kumimoji="1" lang="en-US" altLang="ja-JP" sz="1100" b="1" baseline="0" dirty="0">
                          <a:solidFill>
                            <a:schemeClr val="tx1"/>
                          </a:solidFill>
                          <a:highlight>
                            <a:srgbClr val="00FF00"/>
                          </a:highlight>
                          <a:latin typeface="+mn-ea"/>
                          <a:ea typeface="+mn-ea"/>
                        </a:rPr>
                        <a:t>1</a:t>
                      </a:r>
                      <a:r>
                        <a:rPr kumimoji="1" lang="ja-JP" altLang="en-US" sz="1100" b="1" baseline="0" dirty="0">
                          <a:solidFill>
                            <a:schemeClr val="tx1"/>
                          </a:solidFill>
                          <a:highlight>
                            <a:srgbClr val="00FF00"/>
                          </a:highlight>
                          <a:latin typeface="+mn-ea"/>
                          <a:ea typeface="+mn-ea"/>
                        </a:rPr>
                        <a:t>回を「歯と口の健康」をテーマに開催</a:t>
                      </a:r>
                      <a:r>
                        <a:rPr kumimoji="1" lang="en-US" altLang="ja-JP" sz="1100" b="1" baseline="0" dirty="0">
                          <a:solidFill>
                            <a:schemeClr val="tx1"/>
                          </a:solidFill>
                          <a:highlight>
                            <a:srgbClr val="00FF00"/>
                          </a:highlight>
                          <a:latin typeface="+mn-ea"/>
                          <a:ea typeface="+mn-ea"/>
                        </a:rPr>
                        <a:t>【4,093</a:t>
                      </a:r>
                      <a:r>
                        <a:rPr kumimoji="1" lang="ja-JP" altLang="en-US" sz="1100" b="1" baseline="0" dirty="0">
                          <a:solidFill>
                            <a:schemeClr val="tx1"/>
                          </a:solidFill>
                          <a:highlight>
                            <a:srgbClr val="00FF00"/>
                          </a:highlight>
                          <a:latin typeface="+mn-ea"/>
                          <a:ea typeface="+mn-ea"/>
                        </a:rPr>
                        <a:t>回視聴</a:t>
                      </a:r>
                      <a:r>
                        <a:rPr kumimoji="1" lang="en-US" altLang="ja-JP" sz="1100" b="1" baseline="0" dirty="0">
                          <a:solidFill>
                            <a:schemeClr val="tx1"/>
                          </a:solidFill>
                          <a:highlight>
                            <a:srgbClr val="00FF00"/>
                          </a:highlight>
                          <a:latin typeface="+mn-ea"/>
                          <a:ea typeface="+mn-ea"/>
                        </a:rPr>
                        <a:t>】</a:t>
                      </a:r>
                      <a:endParaRPr kumimoji="1" lang="ja-JP" altLang="en-US" sz="1100" b="1" baseline="0" dirty="0">
                        <a:solidFill>
                          <a:schemeClr val="tx1"/>
                        </a:solidFill>
                        <a:highlight>
                          <a:srgbClr val="00FF00"/>
                        </a:highlight>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■新しい生活様式に対応した口腔保健指導推進事業として、口の機能の維持・向上を図るための動画教材とリーフレットを作成し、デイサービス施設職員向け研修を実施</a:t>
                      </a:r>
                      <a:r>
                        <a:rPr kumimoji="1" lang="en-US" altLang="ja-JP" sz="1100" b="1" baseline="0" dirty="0">
                          <a:solidFill>
                            <a:schemeClr val="tx1"/>
                          </a:solidFill>
                          <a:latin typeface="+mn-ea"/>
                          <a:ea typeface="+mn-ea"/>
                        </a:rPr>
                        <a:t>【20</a:t>
                      </a:r>
                      <a:r>
                        <a:rPr kumimoji="1" lang="ja-JP" altLang="en-US" sz="1100" b="1" baseline="0" dirty="0">
                          <a:solidFill>
                            <a:schemeClr val="tx1"/>
                          </a:solidFill>
                          <a:latin typeface="+mn-ea"/>
                          <a:ea typeface="+mn-ea"/>
                        </a:rPr>
                        <a:t>地域で研修実施</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8020</a:t>
                      </a:r>
                      <a:r>
                        <a:rPr kumimoji="1" lang="ja-JP" altLang="en-US" sz="1100" b="1" baseline="0" dirty="0">
                          <a:solidFill>
                            <a:schemeClr val="tx1"/>
                          </a:solidFill>
                          <a:latin typeface="+mn-ea"/>
                          <a:ea typeface="+mn-ea"/>
                        </a:rPr>
                        <a:t>推進アンバサダー養成事業を実施（地域で活動する保健医療関係者のため研修会を実施</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４医療圏</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２回実施</a:t>
                      </a:r>
                      <a:r>
                        <a:rPr kumimoji="1" lang="en-US" altLang="ja-JP" sz="1100" b="1" baseline="0" dirty="0">
                          <a:solidFill>
                            <a:schemeClr val="tx1"/>
                          </a:solidFill>
                          <a:latin typeface="+mn-ea"/>
                          <a:ea typeface="+mn-ea"/>
                        </a:rPr>
                        <a:t>】</a:t>
                      </a:r>
                      <a:endParaRPr kumimoji="1" lang="ja-JP" altLang="en-US"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■「口腔保健支援センター」による市町村支援</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■公民連携の枠組みを活用した普及啓発（ポスター等の展開、企業広報ツールの活用）</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5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■歯磨き習慣の定着促進（事業への不参加校・園の減少）</a:t>
                      </a:r>
                      <a:endParaRPr kumimoji="1" lang="en-US" altLang="ja-JP" sz="1100" b="1" strike="sngStrik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■歯科保健の推進にかかる多職種との連携</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■各種研修等を通じて、学校保健関係教職員への周知及び学校歯科保健の充実等を推進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■府の広報媒体、「アスマイル」、公民連携の枠組み等を活用し、幅広い世代の府民に啓発を実施</a:t>
                      </a:r>
                      <a:endParaRPr kumimoji="1" lang="en-US" altLang="ja-JP" sz="1100" b="1" baseline="0" dirty="0">
                        <a:solidFill>
                          <a:schemeClr val="tx1"/>
                        </a:solidFill>
                        <a:highlight>
                          <a:srgbClr val="00FF00"/>
                        </a:highlight>
                        <a:latin typeface="+mn-ea"/>
                        <a:ea typeface="+mn-ea"/>
                      </a:endParaRPr>
                    </a:p>
                    <a:p>
                      <a:pPr marL="174625" indent="-174625">
                        <a:lnSpc>
                          <a:spcPct val="100000"/>
                        </a:lnSpc>
                      </a:pPr>
                      <a:r>
                        <a:rPr kumimoji="1" lang="ja-JP" altLang="en-US" sz="1100" b="1" baseline="0" dirty="0">
                          <a:solidFill>
                            <a:schemeClr val="tx1"/>
                          </a:solidFill>
                          <a:latin typeface="+mn-ea"/>
                          <a:ea typeface="+mn-ea"/>
                        </a:rPr>
                        <a:t>■多職種と連携した歯科保健の取組み推進</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3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生涯歯科保健推進事業（</a:t>
                      </a:r>
                      <a:r>
                        <a:rPr kumimoji="1" lang="en-US" altLang="ja-JP" sz="1100" baseline="0" dirty="0">
                          <a:solidFill>
                            <a:schemeClr val="tx1"/>
                          </a:solidFill>
                          <a:latin typeface="+mn-ea"/>
                          <a:ea typeface="+mn-ea"/>
                        </a:rPr>
                        <a:t>1,809</a:t>
                      </a:r>
                      <a:r>
                        <a:rPr kumimoji="1" lang="ja-JP" altLang="en-US" sz="1100" baseline="0" dirty="0">
                          <a:solidFill>
                            <a:schemeClr val="tx1"/>
                          </a:solidFill>
                          <a:latin typeface="+mn-ea"/>
                          <a:ea typeface="+mn-ea"/>
                        </a:rPr>
                        <a:t>千円）、大阪府歯科口腔保健計画推進事業（</a:t>
                      </a:r>
                      <a:r>
                        <a:rPr kumimoji="1" lang="en-US" altLang="ja-JP" sz="1100" baseline="0" dirty="0">
                          <a:solidFill>
                            <a:schemeClr val="tx1"/>
                          </a:solidFill>
                          <a:latin typeface="+mn-ea"/>
                          <a:ea typeface="+mn-ea"/>
                        </a:rPr>
                        <a:t>5,059</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８０２０運動推進特別事業（</a:t>
                      </a:r>
                      <a:r>
                        <a:rPr kumimoji="1" lang="en-US" altLang="ja-JP" sz="1100" baseline="0" dirty="0">
                          <a:solidFill>
                            <a:schemeClr val="tx1"/>
                          </a:solidFill>
                          <a:latin typeface="+mn-ea"/>
                          <a:ea typeface="+mn-ea"/>
                        </a:rPr>
                        <a:t>2,505</a:t>
                      </a:r>
                      <a:r>
                        <a:rPr kumimoji="1" lang="ja-JP" altLang="en-US" sz="1100" baseline="0" dirty="0">
                          <a:solidFill>
                            <a:schemeClr val="tx1"/>
                          </a:solidFill>
                          <a:latin typeface="+mn-ea"/>
                          <a:ea typeface="+mn-ea"/>
                        </a:rPr>
                        <a:t>千円）、在宅療養者経口摂取支援チーム育成事業（</a:t>
                      </a:r>
                      <a:r>
                        <a:rPr kumimoji="1" lang="en-US" altLang="ja-JP" sz="1100" baseline="0" dirty="0">
                          <a:solidFill>
                            <a:schemeClr val="tx1"/>
                          </a:solidFill>
                          <a:latin typeface="+mn-ea"/>
                          <a:ea typeface="+mn-ea"/>
                        </a:rPr>
                        <a:t>3,473</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新しい生活様式に対応した口腔保健指導推進事業（</a:t>
                      </a:r>
                      <a:r>
                        <a:rPr kumimoji="1" lang="en-US" altLang="ja-JP" sz="1100" baseline="0" dirty="0">
                          <a:solidFill>
                            <a:schemeClr val="tx1"/>
                          </a:solidFill>
                          <a:latin typeface="+mn-ea"/>
                          <a:ea typeface="+mn-ea"/>
                        </a:rPr>
                        <a:t>6,058</a:t>
                      </a:r>
                      <a:r>
                        <a:rPr kumimoji="1" lang="ja-JP" altLang="en-US" sz="1100" baseline="0" dirty="0">
                          <a:solidFill>
                            <a:schemeClr val="tx1"/>
                          </a:solidFill>
                          <a:latin typeface="+mn-ea"/>
                          <a:ea typeface="+mn-ea"/>
                        </a:rPr>
                        <a:t>千円）、</a:t>
                      </a:r>
                      <a:r>
                        <a:rPr kumimoji="1" lang="ja-JP" altLang="en-US" sz="1100" baseline="0" dirty="0" err="1">
                          <a:solidFill>
                            <a:schemeClr val="tx1"/>
                          </a:solidFill>
                          <a:latin typeface="+mn-ea"/>
                          <a:ea typeface="+mn-ea"/>
                        </a:rPr>
                        <a:t>障がい</a:t>
                      </a:r>
                      <a:r>
                        <a:rPr kumimoji="1" lang="ja-JP" altLang="en-US" sz="1100" baseline="0" dirty="0">
                          <a:solidFill>
                            <a:schemeClr val="tx1"/>
                          </a:solidFill>
                          <a:latin typeface="+mn-ea"/>
                          <a:ea typeface="+mn-ea"/>
                        </a:rPr>
                        <a:t>者歯科診療センター運営委託事業（</a:t>
                      </a:r>
                      <a:r>
                        <a:rPr kumimoji="1" lang="en-US" altLang="ja-JP" sz="1100" baseline="0" dirty="0">
                          <a:solidFill>
                            <a:schemeClr val="tx1"/>
                          </a:solidFill>
                          <a:latin typeface="+mn-ea"/>
                          <a:ea typeface="+mn-ea"/>
                        </a:rPr>
                        <a:t>23,968</a:t>
                      </a:r>
                      <a:r>
                        <a:rPr kumimoji="1" lang="ja-JP" altLang="en-US" sz="1100" baseline="0" dirty="0">
                          <a:solidFill>
                            <a:schemeClr val="tx1"/>
                          </a:solidFill>
                          <a:latin typeface="+mn-ea"/>
                          <a:ea typeface="+mn-ea"/>
                        </a:rPr>
                        <a:t>千円）、健康づくり気運醸成事業（</a:t>
                      </a:r>
                      <a:r>
                        <a:rPr kumimoji="1" lang="en-US" altLang="ja-JP" sz="1100" baseline="0" dirty="0">
                          <a:solidFill>
                            <a:schemeClr val="tx1"/>
                          </a:solidFill>
                          <a:latin typeface="+mn-ea"/>
                          <a:ea typeface="+mn-ea"/>
                        </a:rPr>
                        <a:t>18,134</a:t>
                      </a:r>
                      <a:r>
                        <a:rPr kumimoji="1" lang="ja-JP" altLang="en-US" sz="1100" baseline="0" dirty="0">
                          <a:solidFill>
                            <a:schemeClr val="tx1"/>
                          </a:solidFill>
                          <a:latin typeface="+mn-ea"/>
                          <a:ea typeface="+mn-ea"/>
                        </a:rPr>
                        <a:t>千円）、歯科医療サービス提供困難者への歯科保健医療推進事業（</a:t>
                      </a:r>
                      <a:r>
                        <a:rPr kumimoji="1" lang="en-US" altLang="ja-JP" sz="1100" baseline="0" dirty="0">
                          <a:solidFill>
                            <a:schemeClr val="tx1"/>
                          </a:solidFill>
                          <a:latin typeface="+mn-ea"/>
                          <a:ea typeface="+mn-ea"/>
                        </a:rPr>
                        <a:t>2,137</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231026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18</a:t>
            </a:fld>
            <a:endParaRPr kumimoji="1" lang="ja-JP" altLang="en-US"/>
          </a:p>
        </p:txBody>
      </p:sp>
    </p:spTree>
    <p:extLst>
      <p:ext uri="{BB962C8B-B14F-4D97-AF65-F5344CB8AC3E}">
        <p14:creationId xmlns:p14="http://schemas.microsoft.com/office/powerpoint/2010/main" val="508650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（８）こころの健康</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P.58-59</a:t>
            </a:r>
          </a:p>
        </p:txBody>
      </p:sp>
      <p:sp>
        <p:nvSpPr>
          <p:cNvPr id="17" name="正方形/長方形 16"/>
          <p:cNvSpPr/>
          <p:nvPr/>
        </p:nvSpPr>
        <p:spPr>
          <a:xfrm>
            <a:off x="363222" y="2280374"/>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78590"/>
            <a:ext cx="8856000" cy="504000"/>
          </a:xfrm>
          <a:prstGeom prst="rect">
            <a:avLst/>
          </a:prstGeom>
        </p:spPr>
        <p:txBody>
          <a:bodyPr wrap="square" lIns="36000" tIns="72000" rIns="36000" bIns="36000">
            <a:noAutofit/>
          </a:bodyPr>
          <a:lstStyle/>
          <a:p>
            <a:r>
              <a:rPr lang="ja-JP" altLang="en-US" sz="1200" b="1" dirty="0">
                <a:latin typeface="+mn-ea"/>
              </a:rPr>
              <a:t>▽ストレスへの対処法に関する正しい知識を持ち、日常生活で実践するとともに、必要に応じて医療機関を受診するなど、専門</a:t>
            </a:r>
            <a:endParaRPr lang="en-US" altLang="ja-JP" sz="1200" b="1" dirty="0">
              <a:latin typeface="+mn-ea"/>
            </a:endParaRPr>
          </a:p>
          <a:p>
            <a:r>
              <a:rPr lang="ja-JP" altLang="en-US" sz="1200" b="1" dirty="0">
                <a:latin typeface="+mn-ea"/>
              </a:rPr>
              <a:t>　的な支援を受けます。</a:t>
            </a:r>
          </a:p>
        </p:txBody>
      </p:sp>
      <p:sp>
        <p:nvSpPr>
          <p:cNvPr id="24" name="正方形/長方形 23"/>
          <p:cNvSpPr/>
          <p:nvPr/>
        </p:nvSpPr>
        <p:spPr>
          <a:xfrm>
            <a:off x="363222" y="3256108"/>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2661380103"/>
              </p:ext>
            </p:extLst>
          </p:nvPr>
        </p:nvGraphicFramePr>
        <p:xfrm>
          <a:off x="532234" y="3618271"/>
          <a:ext cx="8820000" cy="1046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600000">
                  <a:extLst>
                    <a:ext uri="{9D8B030D-6E8A-4147-A177-3AD203B41FA5}">
                      <a16:colId xmlns:a16="http://schemas.microsoft.com/office/drawing/2014/main" val="20001"/>
                    </a:ext>
                  </a:extLst>
                </a:gridCol>
                <a:gridCol w="1620000">
                  <a:extLst>
                    <a:ext uri="{9D8B030D-6E8A-4147-A177-3AD203B41FA5}">
                      <a16:colId xmlns:a16="http://schemas.microsoft.com/office/drawing/2014/main" val="2424026701"/>
                    </a:ext>
                  </a:extLst>
                </a:gridCol>
                <a:gridCol w="1620000">
                  <a:extLst>
                    <a:ext uri="{9D8B030D-6E8A-4147-A177-3AD203B41FA5}">
                      <a16:colId xmlns:a16="http://schemas.microsoft.com/office/drawing/2014/main" val="20002"/>
                    </a:ext>
                  </a:extLst>
                </a:gridCol>
                <a:gridCol w="162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18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err="1">
                          <a:solidFill>
                            <a:schemeClr val="tx1"/>
                          </a:solidFill>
                          <a:effectLst/>
                          <a:latin typeface="+mn-ea"/>
                          <a:ea typeface="+mn-ea"/>
                        </a:rPr>
                        <a:t>気分障がい</a:t>
                      </a:r>
                      <a:r>
                        <a:rPr lang="ja-JP" altLang="en-US" sz="1200" b="1" dirty="0">
                          <a:solidFill>
                            <a:schemeClr val="tx1"/>
                          </a:solidFill>
                          <a:effectLst/>
                          <a:latin typeface="+mn-ea"/>
                          <a:ea typeface="+mn-ea"/>
                        </a:rPr>
                        <a:t>・</a:t>
                      </a:r>
                      <a:r>
                        <a:rPr lang="ja-JP" altLang="en-US" sz="1200" b="1" dirty="0" err="1">
                          <a:solidFill>
                            <a:schemeClr val="tx1"/>
                          </a:solidFill>
                          <a:effectLst/>
                          <a:latin typeface="+mn-ea"/>
                          <a:ea typeface="+mn-ea"/>
                        </a:rPr>
                        <a:t>不安障がいに相</a:t>
                      </a:r>
                      <a:r>
                        <a:rPr lang="ja-JP" altLang="en-US" sz="1200" b="1" dirty="0">
                          <a:solidFill>
                            <a:schemeClr val="tx1"/>
                          </a:solidFill>
                          <a:effectLst/>
                          <a:latin typeface="+mn-ea"/>
                          <a:ea typeface="+mn-ea"/>
                        </a:rPr>
                        <a:t>応する心理的苦痛を感じている者の割合（</a:t>
                      </a:r>
                      <a:r>
                        <a:rPr lang="en-US" altLang="ja-JP" sz="1200" b="1" dirty="0">
                          <a:solidFill>
                            <a:schemeClr val="tx1"/>
                          </a:solidFill>
                          <a:effectLst/>
                          <a:latin typeface="+mn-ea"/>
                          <a:ea typeface="+mn-ea"/>
                        </a:rPr>
                        <a:t>20</a:t>
                      </a:r>
                      <a:r>
                        <a:rPr lang="ja-JP" altLang="en-US" sz="1200" b="1" dirty="0">
                          <a:solidFill>
                            <a:schemeClr val="tx1"/>
                          </a:solidFill>
                          <a:effectLst/>
                          <a:latin typeface="+mn-ea"/>
                          <a:ea typeface="+mn-ea"/>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a:solidFill>
                            <a:schemeClr val="tx1"/>
                          </a:solidFill>
                          <a:effectLst/>
                          <a:latin typeface="+mn-ea"/>
                          <a:ea typeface="+mn-ea"/>
                        </a:rPr>
                        <a:t>10.6%</a:t>
                      </a:r>
                      <a:r>
                        <a:rPr lang="ja-JP" altLang="en-US" sz="1200" b="1" dirty="0">
                          <a:solidFill>
                            <a:schemeClr val="tx1"/>
                          </a:solidFill>
                          <a:effectLst/>
                          <a:latin typeface="+mn-ea"/>
                          <a:ea typeface="+mn-ea"/>
                        </a:rPr>
                        <a:t>（</a:t>
                      </a:r>
                      <a:r>
                        <a:rPr lang="en-US" sz="1200" b="1" dirty="0">
                          <a:solidFill>
                            <a:schemeClr val="tx1"/>
                          </a:solidFill>
                          <a:effectLst/>
                          <a:latin typeface="+mn-ea"/>
                          <a:ea typeface="+mn-ea"/>
                        </a:rPr>
                        <a:t>H28</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10.7%</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R4</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10%</a:t>
                      </a:r>
                      <a:r>
                        <a:rPr lang="ja-JP" altLang="en-US" sz="1200" b="1" dirty="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地域の集まりやグループに参加する者の割合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24.1%</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H28</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22.9%</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R4</a:t>
                      </a:r>
                      <a:r>
                        <a:rPr lang="ja-JP" altLang="en-US" sz="1200" b="1" dirty="0">
                          <a:solidFill>
                            <a:schemeClr val="tx1"/>
                          </a:solidFill>
                          <a:effectLst/>
                          <a:latin typeface="+mn-ea"/>
                          <a:ea typeface="+mn-ea"/>
                          <a:cs typeface="HG丸ｺﾞｼｯｸM-PRO"/>
                        </a:rPr>
                        <a:t>）</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3447809"/>
                  </a:ext>
                </a:extLst>
              </a:tr>
            </a:tbl>
          </a:graphicData>
        </a:graphic>
      </p:graphicFrame>
      <p:sp>
        <p:nvSpPr>
          <p:cNvPr id="26" name="正方形/長方形 25"/>
          <p:cNvSpPr/>
          <p:nvPr/>
        </p:nvSpPr>
        <p:spPr>
          <a:xfrm>
            <a:off x="6046918" y="332054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extLst>
              <p:ext uri="{D42A27DB-BD31-4B8C-83A1-F6EECF244321}">
                <p14:modId xmlns:p14="http://schemas.microsoft.com/office/powerpoint/2010/main" val="3441126370"/>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府民の約</a:t>
                      </a:r>
                      <a:r>
                        <a:rPr kumimoji="1" lang="en-US" altLang="ja-JP" sz="1200" b="1" baseline="0" dirty="0">
                          <a:solidFill>
                            <a:schemeClr val="tx1"/>
                          </a:solidFill>
                          <a:latin typeface="+mn-ea"/>
                          <a:ea typeface="+mn-ea"/>
                        </a:rPr>
                        <a:t>5</a:t>
                      </a:r>
                      <a:r>
                        <a:rPr kumimoji="1" lang="ja-JP" altLang="en-US" sz="1200" b="1" baseline="0" dirty="0">
                          <a:solidFill>
                            <a:schemeClr val="tx1"/>
                          </a:solidFill>
                          <a:latin typeface="+mn-ea"/>
                          <a:ea typeface="+mn-ea"/>
                        </a:rPr>
                        <a:t>％が、日常生活に影響がある疾患に「こころの病気」を挙げています。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府の自殺者数は減少しているものの、年代別では、</a:t>
                      </a:r>
                      <a:r>
                        <a:rPr kumimoji="1" lang="en-US" altLang="ja-JP" sz="1200" b="1" baseline="0" dirty="0">
                          <a:solidFill>
                            <a:schemeClr val="tx1"/>
                          </a:solidFill>
                          <a:latin typeface="+mn-ea"/>
                          <a:ea typeface="+mn-ea"/>
                        </a:rPr>
                        <a:t>40</a:t>
                      </a:r>
                      <a:r>
                        <a:rPr kumimoji="1" lang="ja-JP" altLang="en-US" sz="1200" b="1" baseline="0" dirty="0">
                          <a:solidFill>
                            <a:schemeClr val="tx1"/>
                          </a:solidFill>
                          <a:latin typeface="+mn-ea"/>
                          <a:ea typeface="+mn-ea"/>
                        </a:rPr>
                        <a:t>歳代、</a:t>
                      </a:r>
                      <a:r>
                        <a:rPr kumimoji="1" lang="en-US" altLang="ja-JP" sz="1200" b="1" baseline="0" dirty="0">
                          <a:solidFill>
                            <a:schemeClr val="tx1"/>
                          </a:solidFill>
                          <a:latin typeface="+mn-ea"/>
                          <a:ea typeface="+mn-ea"/>
                        </a:rPr>
                        <a:t>60</a:t>
                      </a:r>
                      <a:r>
                        <a:rPr kumimoji="1" lang="ja-JP" altLang="en-US" sz="1200" b="1" baseline="0" dirty="0">
                          <a:solidFill>
                            <a:schemeClr val="tx1"/>
                          </a:solidFill>
                          <a:latin typeface="+mn-ea"/>
                          <a:ea typeface="+mn-ea"/>
                        </a:rPr>
                        <a:t>歳代が多い状況にあります。さらに、職業別（全国）でみると、</a:t>
                      </a:r>
                      <a:r>
                        <a:rPr kumimoji="1" lang="en-US" altLang="ja-JP" sz="1200" b="1" baseline="0" dirty="0">
                          <a:solidFill>
                            <a:schemeClr val="tx1"/>
                          </a:solidFill>
                          <a:latin typeface="+mn-ea"/>
                          <a:ea typeface="+mn-ea"/>
                        </a:rPr>
                        <a:t>50</a:t>
                      </a:r>
                      <a:r>
                        <a:rPr kumimoji="1" lang="ja-JP" altLang="en-US" sz="1200" b="1" baseline="0" dirty="0">
                          <a:solidFill>
                            <a:schemeClr val="tx1"/>
                          </a:solidFill>
                          <a:latin typeface="+mn-ea"/>
                          <a:ea typeface="+mn-ea"/>
                        </a:rPr>
                        <a:t>歳未満の場合、「被雇用者・勤め人」が</a:t>
                      </a:r>
                      <a:r>
                        <a:rPr kumimoji="1" lang="en-US" altLang="ja-JP" sz="1200" b="1" baseline="0" dirty="0">
                          <a:solidFill>
                            <a:schemeClr val="tx1"/>
                          </a:solidFill>
                          <a:latin typeface="+mn-ea"/>
                          <a:ea typeface="+mn-ea"/>
                        </a:rPr>
                        <a:t>4</a:t>
                      </a:r>
                      <a:r>
                        <a:rPr kumimoji="1" lang="ja-JP" altLang="en-US" sz="1200" b="1" baseline="0" dirty="0">
                          <a:solidFill>
                            <a:schemeClr val="tx1"/>
                          </a:solidFill>
                          <a:latin typeface="+mn-ea"/>
                          <a:ea typeface="+mn-ea"/>
                        </a:rPr>
                        <a:t>割以上を占めており、職場におけるこころの健康づくりの充実・強化が求められます。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024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過度のストレスを抱える府民の割合を減らします</a:t>
            </a:r>
          </a:p>
          <a:p>
            <a:pPr algn="ctr">
              <a:lnSpc>
                <a:spcPts val="2000"/>
              </a:lnSpc>
            </a:pPr>
            <a:r>
              <a:rPr kumimoji="1" lang="ja-JP" altLang="en-US" sz="1600" b="1" dirty="0">
                <a:solidFill>
                  <a:schemeClr val="tx1"/>
                </a:solidFill>
              </a:rPr>
              <a:t>～ストレスとうまく付き合いましょう～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19</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98588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a:t>
            </a:fld>
            <a:endParaRPr kumimoji="1" lang="ja-JP" altLang="en-US"/>
          </a:p>
        </p:txBody>
      </p:sp>
    </p:spTree>
    <p:extLst>
      <p:ext uri="{BB962C8B-B14F-4D97-AF65-F5344CB8AC3E}">
        <p14:creationId xmlns:p14="http://schemas.microsoft.com/office/powerpoint/2010/main" val="1059365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836844182"/>
              </p:ext>
            </p:extLst>
          </p:nvPr>
        </p:nvGraphicFramePr>
        <p:xfrm>
          <a:off x="477311" y="434454"/>
          <a:ext cx="8928000" cy="58974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713695">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職域等におけるこころの健康サポート</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■中小企業の人事担当者、労働者等の「こころの健康」に関する相談等を実施</a:t>
                      </a:r>
                      <a:r>
                        <a:rPr kumimoji="1" lang="ja-JP" altLang="en-US" sz="1100" b="1" baseline="0" dirty="0">
                          <a:solidFill>
                            <a:schemeClr val="tx1"/>
                          </a:solidFill>
                          <a:latin typeface="+mn-ea"/>
                          <a:ea typeface="+mn-ea"/>
                        </a:rPr>
                        <a:t>（職場のメンタルヘルス専門相談：第</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4</a:t>
                      </a:r>
                      <a:r>
                        <a:rPr kumimoji="1" lang="ja-JP" altLang="en-US" sz="1100" b="1" baseline="0" dirty="0">
                          <a:solidFill>
                            <a:schemeClr val="tx1"/>
                          </a:solidFill>
                          <a:latin typeface="+mn-ea"/>
                          <a:ea typeface="+mn-ea"/>
                        </a:rPr>
                        <a:t>火曜日、第</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水曜日実施、</a:t>
                      </a:r>
                      <a:r>
                        <a:rPr kumimoji="1" lang="en-US" altLang="ja-JP" sz="1100" b="1" baseline="0" dirty="0">
                          <a:solidFill>
                            <a:schemeClr val="tx1"/>
                          </a:solidFill>
                          <a:latin typeface="+mn-ea"/>
                          <a:ea typeface="+mn-ea"/>
                        </a:rPr>
                        <a:t>24</a:t>
                      </a:r>
                      <a:r>
                        <a:rPr kumimoji="1" lang="ja-JP" altLang="en-US" sz="1100" b="1" baseline="0" dirty="0">
                          <a:solidFill>
                            <a:schemeClr val="tx1"/>
                          </a:solidFill>
                          <a:latin typeface="+mn-ea"/>
                          <a:ea typeface="+mn-ea"/>
                        </a:rPr>
                        <a:t>名 ／</a:t>
                      </a:r>
                      <a:r>
                        <a:rPr kumimoji="1" lang="ja-JP" altLang="en-US" sz="1100" b="1" strike="noStrike" baseline="0" dirty="0">
                          <a:solidFill>
                            <a:schemeClr val="tx1"/>
                          </a:solidFill>
                          <a:latin typeface="+mn-ea"/>
                          <a:ea typeface="+mn-ea"/>
                        </a:rPr>
                        <a:t>事業所のメンタルヘルス推進担当者研修会を実施</a:t>
                      </a:r>
                      <a:r>
                        <a:rPr kumimoji="1" lang="en-US" altLang="ja-JP" sz="1100" b="1" strike="noStrike" baseline="0" dirty="0">
                          <a:solidFill>
                            <a:schemeClr val="tx1"/>
                          </a:solidFill>
                          <a:latin typeface="+mn-ea"/>
                          <a:ea typeface="+mn-ea"/>
                        </a:rPr>
                        <a:t>【</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４（参加者</a:t>
                      </a:r>
                      <a:r>
                        <a:rPr kumimoji="1" lang="en-US" altLang="ja-JP" sz="1100" b="1" baseline="0" dirty="0">
                          <a:solidFill>
                            <a:schemeClr val="tx1"/>
                          </a:solidFill>
                          <a:latin typeface="+mn-ea"/>
                          <a:ea typeface="+mn-ea"/>
                        </a:rPr>
                        <a:t>234</a:t>
                      </a:r>
                      <a:r>
                        <a:rPr kumimoji="1" lang="ja-JP" altLang="en-US" sz="1100" b="1" baseline="0" dirty="0">
                          <a:solidFill>
                            <a:schemeClr val="tx1"/>
                          </a:solidFill>
                          <a:latin typeface="+mn-ea"/>
                          <a:ea typeface="+mn-ea"/>
                        </a:rPr>
                        <a:t>人）</a:t>
                      </a:r>
                      <a:r>
                        <a:rPr kumimoji="1" lang="en-US" altLang="ja-JP" sz="1100" b="1" baseline="0" dirty="0">
                          <a:solidFill>
                            <a:schemeClr val="tx1"/>
                          </a:solidFill>
                          <a:latin typeface="+mn-ea"/>
                          <a:ea typeface="+mn-ea"/>
                        </a:rPr>
                        <a:t>3/6</a:t>
                      </a:r>
                      <a:r>
                        <a:rPr kumimoji="1" lang="ja-JP" altLang="en-US" sz="1100" b="1" baseline="0" dirty="0">
                          <a:solidFill>
                            <a:schemeClr val="tx1"/>
                          </a:solidFill>
                          <a:latin typeface="+mn-ea"/>
                          <a:ea typeface="+mn-ea"/>
                        </a:rPr>
                        <a:t>（参加者</a:t>
                      </a:r>
                      <a:r>
                        <a:rPr kumimoji="1" lang="en-US" altLang="ja-JP" sz="1100" b="1" baseline="0" dirty="0">
                          <a:solidFill>
                            <a:schemeClr val="tx1"/>
                          </a:solidFill>
                          <a:latin typeface="+mn-ea"/>
                          <a:ea typeface="+mn-ea"/>
                        </a:rPr>
                        <a:t>189</a:t>
                      </a:r>
                      <a:r>
                        <a:rPr kumimoji="1" lang="ja-JP" altLang="en-US" sz="1100" b="1" baseline="0" dirty="0">
                          <a:solidFill>
                            <a:schemeClr val="tx1"/>
                          </a:solidFill>
                          <a:latin typeface="+mn-ea"/>
                          <a:ea typeface="+mn-ea"/>
                        </a:rPr>
                        <a:t>人）</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■中小企業の抱える健康課題・ニーズに対応したオンラインセミナー「健康経営セミナー」を</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回開催、うち</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回を「メンタルヘルス対策」をテーマに実施</a:t>
                      </a:r>
                      <a:r>
                        <a:rPr kumimoji="1" lang="en-US" altLang="ja-JP" sz="1100" b="1" baseline="0" dirty="0">
                          <a:solidFill>
                            <a:schemeClr val="tx1"/>
                          </a:solidFill>
                          <a:latin typeface="+mn-ea"/>
                          <a:ea typeface="+mn-ea"/>
                        </a:rPr>
                        <a:t>【8/3】</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■日々の健康づくりの実践に役立つ情報を配信するオンラインセミナー「健活おおさかセミナー」のうち</a:t>
                      </a:r>
                      <a:r>
                        <a:rPr kumimoji="1" lang="en-US" altLang="ja-JP" sz="1100" b="1" baseline="0" dirty="0">
                          <a:solidFill>
                            <a:schemeClr val="tx1"/>
                          </a:solidFill>
                          <a:highlight>
                            <a:srgbClr val="00FF00"/>
                          </a:highlight>
                          <a:latin typeface="+mn-ea"/>
                          <a:ea typeface="+mn-ea"/>
                        </a:rPr>
                        <a:t>1</a:t>
                      </a:r>
                      <a:r>
                        <a:rPr kumimoji="1" lang="ja-JP" altLang="en-US" sz="1100" b="1" baseline="0" dirty="0">
                          <a:solidFill>
                            <a:schemeClr val="tx1"/>
                          </a:solidFill>
                          <a:highlight>
                            <a:srgbClr val="00FF00"/>
                          </a:highlight>
                          <a:latin typeface="+mn-ea"/>
                          <a:ea typeface="+mn-ea"/>
                        </a:rPr>
                        <a:t>回を「こころの健康」をテーマに開催</a:t>
                      </a:r>
                      <a:r>
                        <a:rPr kumimoji="1" lang="en-US" altLang="ja-JP" sz="1100" b="1" baseline="0" dirty="0">
                          <a:solidFill>
                            <a:schemeClr val="tx1"/>
                          </a:solidFill>
                          <a:highlight>
                            <a:srgbClr val="00FF00"/>
                          </a:highlight>
                          <a:latin typeface="+mn-ea"/>
                          <a:ea typeface="+mn-ea"/>
                        </a:rPr>
                        <a:t>【3,781</a:t>
                      </a:r>
                      <a:r>
                        <a:rPr kumimoji="1" lang="ja-JP" altLang="en-US" sz="1100" b="1" baseline="0" dirty="0">
                          <a:solidFill>
                            <a:schemeClr val="tx1"/>
                          </a:solidFill>
                          <a:highlight>
                            <a:srgbClr val="00FF00"/>
                          </a:highlight>
                          <a:latin typeface="+mn-ea"/>
                          <a:ea typeface="+mn-ea"/>
                        </a:rPr>
                        <a:t>回視聴</a:t>
                      </a:r>
                      <a:r>
                        <a:rPr kumimoji="1" lang="en-US" altLang="ja-JP" sz="1100" b="1" baseline="0" dirty="0">
                          <a:solidFill>
                            <a:schemeClr val="tx1"/>
                          </a:solidFill>
                          <a:highlight>
                            <a:srgbClr val="00FF00"/>
                          </a:highlight>
                          <a:latin typeface="+mn-ea"/>
                          <a:ea typeface="+mn-ea"/>
                        </a:rPr>
                        <a:t>】</a:t>
                      </a:r>
                      <a:endParaRPr kumimoji="1" lang="ja-JP" altLang="en-US" sz="1100" b="1" baseline="0" dirty="0">
                        <a:solidFill>
                          <a:schemeClr val="tx1"/>
                        </a:solidFill>
                        <a:highlight>
                          <a:srgbClr val="00FF00"/>
                        </a:highlight>
                        <a:latin typeface="+mn-ea"/>
                        <a:ea typeface="+mn-ea"/>
                      </a:endParaRPr>
                    </a:p>
                    <a:p>
                      <a:pPr marL="174625" indent="-174625">
                        <a:lnSpc>
                          <a:spcPct val="100000"/>
                        </a:lnSpc>
                      </a:pPr>
                      <a:r>
                        <a:rPr kumimoji="1" lang="ja-JP" altLang="en-US" sz="1100" b="1" baseline="0" dirty="0">
                          <a:solidFill>
                            <a:schemeClr val="tx1"/>
                          </a:solidFill>
                          <a:latin typeface="+mn-ea"/>
                          <a:ea typeface="+mn-ea"/>
                        </a:rPr>
                        <a:t>■大阪産業保健総合支援センターにおいて一般産業保健研修を計</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回実施</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計</a:t>
                      </a:r>
                      <a:r>
                        <a:rPr kumimoji="1" lang="en-US" altLang="ja-JP" sz="1100" b="1" baseline="0" dirty="0">
                          <a:solidFill>
                            <a:schemeClr val="tx1"/>
                          </a:solidFill>
                          <a:latin typeface="+mn-ea"/>
                          <a:ea typeface="+mn-ea"/>
                        </a:rPr>
                        <a:t>55</a:t>
                      </a:r>
                      <a:r>
                        <a:rPr kumimoji="1" lang="ja-JP" altLang="en-US" sz="1100" b="1" baseline="0" dirty="0">
                          <a:solidFill>
                            <a:schemeClr val="tx1"/>
                          </a:solidFill>
                          <a:latin typeface="+mn-ea"/>
                          <a:ea typeface="+mn-ea"/>
                        </a:rPr>
                        <a:t>名参加</a:t>
                      </a:r>
                      <a:r>
                        <a:rPr kumimoji="1" lang="en-US" altLang="ja-JP" sz="1100" b="1" baseline="0" dirty="0">
                          <a:solidFill>
                            <a:schemeClr val="tx1"/>
                          </a:solidFill>
                          <a:latin typeface="+mn-ea"/>
                          <a:ea typeface="+mn-ea"/>
                        </a:rPr>
                        <a:t>】</a:t>
                      </a: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地域におけるこころの健康づくり</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■学校等との連携により研修会等を開催（大阪府立学校保健研究発表大会、大阪府小・中・高等学校保健主事合同研修会）</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■保健所において、</a:t>
                      </a:r>
                      <a:r>
                        <a:rPr kumimoji="1" lang="en-US" altLang="ja-JP" sz="1100" b="1" baseline="0" dirty="0">
                          <a:solidFill>
                            <a:schemeClr val="tx1"/>
                          </a:solidFill>
                          <a:latin typeface="+mn-ea"/>
                          <a:ea typeface="+mn-ea"/>
                        </a:rPr>
                        <a:t>WEB</a:t>
                      </a:r>
                      <a:r>
                        <a:rPr kumimoji="1" lang="ja-JP" altLang="en-US" sz="1100" b="1" baseline="0" dirty="0">
                          <a:solidFill>
                            <a:schemeClr val="tx1"/>
                          </a:solidFill>
                          <a:latin typeface="+mn-ea"/>
                          <a:ea typeface="+mn-ea"/>
                        </a:rPr>
                        <a:t>講演会の開催やロビー展示等にてこころの健康の保持増進についての啓発を実施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■ホームページ「こころのオアシス」にリーフレット「うつ病ってなに？」を掲載し啓発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社会福祉協議会における取組みに対して地域福祉・高齢者福祉交付金による財政支援を行うとともに、市町村地域福祉担当課長会議の場を活用し、市町村の実施状況、課題、対応策等の情報提供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相談支援の実施</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■保健所において電話・訪問・来所等によるこころの健康相談を実施、必要に応じて嘱託医師相談も実施</a:t>
                      </a:r>
                      <a:endParaRPr kumimoji="1" lang="en-US" altLang="ja-JP" sz="1100" b="1" baseline="0" dirty="0">
                        <a:solidFill>
                          <a:schemeClr val="tx1"/>
                        </a:solidFill>
                        <a:highlight>
                          <a:srgbClr val="00FF00"/>
                        </a:highlight>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8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■中小企業等におけるメンタルヘルス対策の推進　　　　　　■メンタルヘルス対策に取り組む支援人材の資質向上</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■子どものこころの健やかな成長を育む健康教育の充実　　　■地域におけるこころの健康づくりの推進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■うつ病の正しい知識の習得と早期の受診促進</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highlight>
                            <a:srgbClr val="00FF00"/>
                          </a:highlight>
                          <a:latin typeface="+mn-ea"/>
                          <a:ea typeface="+mn-ea"/>
                        </a:rPr>
                        <a:t>■職場のメンタルヘルス専門相談等、各種取組みのさらなる</a:t>
                      </a:r>
                      <a:r>
                        <a:rPr kumimoji="1" lang="en-US" altLang="ja-JP" sz="1100" b="1" baseline="0" dirty="0">
                          <a:solidFill>
                            <a:schemeClr val="tx1"/>
                          </a:solidFill>
                          <a:highlight>
                            <a:srgbClr val="00FF00"/>
                          </a:highlight>
                          <a:latin typeface="+mn-ea"/>
                          <a:ea typeface="+mn-ea"/>
                        </a:rPr>
                        <a:t>PR</a:t>
                      </a:r>
                      <a:r>
                        <a:rPr kumimoji="1" lang="ja-JP" altLang="en-US" sz="1100" b="1" baseline="0" dirty="0">
                          <a:solidFill>
                            <a:schemeClr val="tx1"/>
                          </a:solidFill>
                          <a:highlight>
                            <a:srgbClr val="00FF00"/>
                          </a:highlight>
                          <a:latin typeface="+mn-ea"/>
                          <a:ea typeface="+mn-ea"/>
                        </a:rPr>
                        <a:t>・周知を実施</a:t>
                      </a:r>
                      <a:endParaRPr kumimoji="1" lang="en-US" altLang="ja-JP" sz="1100" b="1" baseline="0" dirty="0">
                        <a:solidFill>
                          <a:schemeClr val="tx1"/>
                        </a:solidFill>
                        <a:highlight>
                          <a:srgbClr val="00FF00"/>
                        </a:highlight>
                        <a:latin typeface="+mn-ea"/>
                        <a:ea typeface="+mn-ea"/>
                      </a:endParaRPr>
                    </a:p>
                    <a:p>
                      <a:pPr marL="174625" indent="-174625">
                        <a:lnSpc>
                          <a:spcPct val="100000"/>
                        </a:lnSpc>
                      </a:pPr>
                      <a:r>
                        <a:rPr kumimoji="1" lang="ja-JP" altLang="en-US" sz="1100" b="1" baseline="0" dirty="0">
                          <a:solidFill>
                            <a:schemeClr val="tx1"/>
                          </a:solidFill>
                          <a:latin typeface="+mn-ea"/>
                          <a:ea typeface="+mn-ea"/>
                        </a:rPr>
                        <a:t>■支援人材の資質向上を図る研修会を開催</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■地域福祉・高齢者福祉交付金による財政支援を行うとともに、市町村地域福祉担当課長会議等を通じて先進事例の情報提供</a:t>
                      </a:r>
                      <a:r>
                        <a:rPr kumimoji="1" lang="ja-JP" altLang="en-US" sz="1100" b="1" strike="noStrike" baseline="0" dirty="0">
                          <a:solidFill>
                            <a:schemeClr val="tx1"/>
                          </a:solidFill>
                          <a:latin typeface="+mn-ea"/>
                          <a:ea typeface="+mn-ea"/>
                        </a:rPr>
                        <a:t>等を実施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■相談支援事業を実施</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地域自殺対策強化運営費（</a:t>
                      </a:r>
                      <a:r>
                        <a:rPr kumimoji="1" lang="en-US" altLang="ja-JP" sz="1100" baseline="0" dirty="0">
                          <a:solidFill>
                            <a:schemeClr val="tx1"/>
                          </a:solidFill>
                          <a:latin typeface="+mn-ea"/>
                          <a:ea typeface="+mn-ea"/>
                        </a:rPr>
                        <a:t>2,626</a:t>
                      </a:r>
                      <a:r>
                        <a:rPr kumimoji="1" lang="ja-JP" altLang="en-US" sz="1100" baseline="0" dirty="0">
                          <a:solidFill>
                            <a:schemeClr val="tx1"/>
                          </a:solidFill>
                          <a:latin typeface="+mn-ea"/>
                          <a:ea typeface="+mn-ea"/>
                        </a:rPr>
                        <a:t>千円）、中小企業の健康づくり推進事業（</a:t>
                      </a:r>
                      <a:r>
                        <a:rPr kumimoji="1" lang="en-US" altLang="ja-JP" sz="1100" baseline="0" dirty="0">
                          <a:solidFill>
                            <a:schemeClr val="tx1"/>
                          </a:solidFill>
                          <a:latin typeface="+mn-ea"/>
                          <a:ea typeface="+mn-ea"/>
                        </a:rPr>
                        <a:t>4,495</a:t>
                      </a:r>
                      <a:r>
                        <a:rPr kumimoji="1" lang="ja-JP" altLang="en-US" sz="1100" baseline="0" dirty="0">
                          <a:solidFill>
                            <a:schemeClr val="tx1"/>
                          </a:solidFill>
                          <a:latin typeface="+mn-ea"/>
                          <a:ea typeface="+mn-ea"/>
                        </a:rPr>
                        <a:t>千円）、精神保健福祉関係運営費</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a:t>
                      </a:r>
                      <a:r>
                        <a:rPr kumimoji="1" lang="en-US" altLang="ja-JP" sz="1100" baseline="0" dirty="0">
                          <a:solidFill>
                            <a:schemeClr val="tx1"/>
                          </a:solidFill>
                          <a:latin typeface="+mn-ea"/>
                          <a:ea typeface="+mn-ea"/>
                        </a:rPr>
                        <a:t>2,089</a:t>
                      </a:r>
                      <a:r>
                        <a:rPr kumimoji="1" lang="ja-JP" altLang="en-US" sz="1100" baseline="0" dirty="0">
                          <a:solidFill>
                            <a:schemeClr val="tx1"/>
                          </a:solidFill>
                          <a:latin typeface="+mn-ea"/>
                          <a:ea typeface="+mn-ea"/>
                        </a:rPr>
                        <a:t>千円）、大阪府地域福祉・高齢者福祉交付金（</a:t>
                      </a:r>
                      <a:r>
                        <a:rPr kumimoji="1" lang="en-US" altLang="ja-JP" sz="1100" baseline="0" dirty="0">
                          <a:solidFill>
                            <a:schemeClr val="tx1"/>
                          </a:solidFill>
                          <a:latin typeface="+mn-ea"/>
                          <a:ea typeface="+mn-ea"/>
                        </a:rPr>
                        <a:t>901,598</a:t>
                      </a:r>
                      <a:r>
                        <a:rPr kumimoji="1" lang="ja-JP" altLang="en-US" sz="1100" baseline="0" dirty="0">
                          <a:solidFill>
                            <a:schemeClr val="tx1"/>
                          </a:solidFill>
                          <a:latin typeface="+mn-ea"/>
                          <a:ea typeface="+mn-ea"/>
                        </a:rPr>
                        <a:t>千円）、心の健康相談事業（</a:t>
                      </a:r>
                      <a:r>
                        <a:rPr kumimoji="1" lang="en-US" altLang="ja-JP" sz="1100" baseline="0" dirty="0">
                          <a:solidFill>
                            <a:schemeClr val="tx1"/>
                          </a:solidFill>
                          <a:latin typeface="+mn-ea"/>
                          <a:ea typeface="+mn-ea"/>
                        </a:rPr>
                        <a:t>2,232</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99498" y="181195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20</a:t>
            </a:fld>
            <a:endParaRPr kumimoji="1" lang="ja-JP" altLang="en-US"/>
          </a:p>
        </p:txBody>
      </p:sp>
    </p:spTree>
    <p:extLst>
      <p:ext uri="{BB962C8B-B14F-4D97-AF65-F5344CB8AC3E}">
        <p14:creationId xmlns:p14="http://schemas.microsoft.com/office/powerpoint/2010/main" val="3566771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２　生活習慣病の早期発見・重症化予防</a:t>
            </a:r>
          </a:p>
        </p:txBody>
      </p:sp>
      <p:sp>
        <p:nvSpPr>
          <p:cNvPr id="15" name="正方形/長方形 14"/>
          <p:cNvSpPr/>
          <p:nvPr/>
        </p:nvSpPr>
        <p:spPr>
          <a:xfrm>
            <a:off x="129324" y="777702"/>
            <a:ext cx="5400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（１）けんしん</a:t>
            </a:r>
            <a:r>
              <a:rPr kumimoji="1" lang="ja-JP" altLang="en-US" b="1" dirty="0">
                <a:ln w="0"/>
                <a:solidFill>
                  <a:schemeClr val="bg1"/>
                </a:solidFill>
                <a:effectLst>
                  <a:outerShdw blurRad="38100" dist="19050" dir="2700000" algn="tl" rotWithShape="0">
                    <a:schemeClr val="dk1">
                      <a:alpha val="40000"/>
                    </a:schemeClr>
                  </a:outerShdw>
                </a:effectLst>
              </a:rPr>
              <a:t>（健診・がん検診）</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P.60-61</a:t>
            </a:r>
          </a:p>
        </p:txBody>
      </p:sp>
      <p:sp>
        <p:nvSpPr>
          <p:cNvPr id="17" name="正方形/長方形 16"/>
          <p:cNvSpPr/>
          <p:nvPr/>
        </p:nvSpPr>
        <p:spPr>
          <a:xfrm>
            <a:off x="363222" y="2274205"/>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85300"/>
            <a:ext cx="8856000" cy="504000"/>
          </a:xfrm>
          <a:prstGeom prst="rect">
            <a:avLst/>
          </a:prstGeom>
        </p:spPr>
        <p:txBody>
          <a:bodyPr wrap="square" lIns="36000" tIns="72000" rIns="36000" bIns="36000">
            <a:noAutofit/>
          </a:bodyPr>
          <a:lstStyle/>
          <a:p>
            <a:r>
              <a:rPr lang="ja-JP" altLang="en-US" sz="1200" b="1" dirty="0">
                <a:latin typeface="+mn-ea"/>
              </a:rPr>
              <a:t>▽定期的に「けんしん（健診・がん検診）」を受診することにより、自らの健康状態を正しく把握し、疾患の早期発見につなげ</a:t>
            </a:r>
            <a:endParaRPr lang="en-US" altLang="ja-JP" sz="1200" b="1" dirty="0">
              <a:latin typeface="+mn-ea"/>
            </a:endParaRPr>
          </a:p>
          <a:p>
            <a:r>
              <a:rPr lang="ja-JP" altLang="en-US" sz="1200" b="1" dirty="0">
                <a:latin typeface="+mn-ea"/>
              </a:rPr>
              <a:t>　ます。</a:t>
            </a:r>
          </a:p>
        </p:txBody>
      </p:sp>
      <p:sp>
        <p:nvSpPr>
          <p:cNvPr id="24" name="正方形/長方形 23"/>
          <p:cNvSpPr/>
          <p:nvPr/>
        </p:nvSpPr>
        <p:spPr>
          <a:xfrm>
            <a:off x="363222" y="3251236"/>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3564364275"/>
              </p:ext>
            </p:extLst>
          </p:nvPr>
        </p:nvGraphicFramePr>
        <p:xfrm>
          <a:off x="513183" y="3613399"/>
          <a:ext cx="8898681" cy="1228036"/>
        </p:xfrm>
        <a:graphic>
          <a:graphicData uri="http://schemas.openxmlformats.org/drawingml/2006/table">
            <a:tbl>
              <a:tblPr firstRow="1" firstCol="1" bandRow="1">
                <a:tableStyleId>{5C22544A-7EE6-4342-B048-85BDC9FD1C3A}</a:tableStyleId>
              </a:tblPr>
              <a:tblGrid>
                <a:gridCol w="361735">
                  <a:extLst>
                    <a:ext uri="{9D8B030D-6E8A-4147-A177-3AD203B41FA5}">
                      <a16:colId xmlns:a16="http://schemas.microsoft.com/office/drawing/2014/main" val="20000"/>
                    </a:ext>
                  </a:extLst>
                </a:gridCol>
                <a:gridCol w="1591634">
                  <a:extLst>
                    <a:ext uri="{9D8B030D-6E8A-4147-A177-3AD203B41FA5}">
                      <a16:colId xmlns:a16="http://schemas.microsoft.com/office/drawing/2014/main" val="20001"/>
                    </a:ext>
                  </a:extLst>
                </a:gridCol>
                <a:gridCol w="2387451">
                  <a:extLst>
                    <a:ext uri="{9D8B030D-6E8A-4147-A177-3AD203B41FA5}">
                      <a16:colId xmlns:a16="http://schemas.microsoft.com/office/drawing/2014/main" val="954267069"/>
                    </a:ext>
                  </a:extLst>
                </a:gridCol>
                <a:gridCol w="2465265">
                  <a:extLst>
                    <a:ext uri="{9D8B030D-6E8A-4147-A177-3AD203B41FA5}">
                      <a16:colId xmlns:a16="http://schemas.microsoft.com/office/drawing/2014/main" val="20002"/>
                    </a:ext>
                  </a:extLst>
                </a:gridCol>
                <a:gridCol w="2092596">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mn-cs"/>
                        </a:rPr>
                        <a:t>20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特定健診の受診率（☆）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45.6%</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H27</a:t>
                      </a:r>
                      <a:r>
                        <a:rPr lang="ja-JP" altLang="en-US" sz="1200" b="1" dirty="0">
                          <a:solidFill>
                            <a:schemeClr val="tx1"/>
                          </a:solidFill>
                          <a:effectLst/>
                          <a:latin typeface="+mn-ea"/>
                          <a:ea typeface="+mn-ea"/>
                        </a:rPr>
                        <a:t>）</a:t>
                      </a:r>
                    </a:p>
                    <a:p>
                      <a:pPr algn="ctr" fontAlgn="auto">
                        <a:lnSpc>
                          <a:spcPts val="1600"/>
                        </a:lnSpc>
                        <a:spcAft>
                          <a:spcPts val="0"/>
                        </a:spcAft>
                      </a:pPr>
                      <a:r>
                        <a:rPr lang="en-US" altLang="ja-JP" sz="1100" b="1" spc="-50" baseline="0" dirty="0">
                          <a:solidFill>
                            <a:schemeClr val="tx1"/>
                          </a:solidFill>
                          <a:effectLst/>
                          <a:latin typeface="+mn-ea"/>
                          <a:ea typeface="+mn-ea"/>
                        </a:rPr>
                        <a:t>[</a:t>
                      </a:r>
                      <a:r>
                        <a:rPr lang="ja-JP" altLang="en-US" sz="1100" b="1" spc="-50" baseline="0" dirty="0">
                          <a:solidFill>
                            <a:schemeClr val="tx1"/>
                          </a:solidFill>
                          <a:effectLst/>
                          <a:latin typeface="+mn-ea"/>
                          <a:ea typeface="+mn-ea"/>
                        </a:rPr>
                        <a:t>市町村国保</a:t>
                      </a:r>
                      <a:r>
                        <a:rPr lang="en-US" altLang="ja-JP" sz="1100" b="1" spc="-50" baseline="0" dirty="0">
                          <a:solidFill>
                            <a:schemeClr val="tx1"/>
                          </a:solidFill>
                          <a:effectLst/>
                          <a:latin typeface="+mn-ea"/>
                          <a:ea typeface="+mn-ea"/>
                        </a:rPr>
                        <a:t>29.9%, </a:t>
                      </a:r>
                      <a:r>
                        <a:rPr lang="ja-JP" altLang="en-US" sz="1100" b="1" spc="-50" baseline="0" dirty="0">
                          <a:solidFill>
                            <a:schemeClr val="tx1"/>
                          </a:solidFill>
                          <a:effectLst/>
                          <a:latin typeface="+mn-ea"/>
                          <a:ea typeface="+mn-ea"/>
                        </a:rPr>
                        <a:t>協会けんぽ</a:t>
                      </a:r>
                      <a:r>
                        <a:rPr lang="en-US" altLang="ja-JP" sz="1100" b="1" spc="-50" baseline="0" dirty="0">
                          <a:solidFill>
                            <a:schemeClr val="tx1"/>
                          </a:solidFill>
                          <a:effectLst/>
                          <a:latin typeface="+mn-ea"/>
                          <a:ea typeface="+mn-ea"/>
                        </a:rPr>
                        <a:t>33.4%]</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53.1%</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R3</a:t>
                      </a:r>
                      <a:r>
                        <a:rPr lang="ja-JP" altLang="en-US" sz="1200" b="1" dirty="0">
                          <a:solidFill>
                            <a:schemeClr val="tx1"/>
                          </a:solidFill>
                          <a:effectLst/>
                          <a:latin typeface="+mn-ea"/>
                          <a:ea typeface="+mn-ea"/>
                        </a:rPr>
                        <a:t>）</a:t>
                      </a:r>
                    </a:p>
                    <a:p>
                      <a:pPr algn="ctr" fontAlgn="auto">
                        <a:lnSpc>
                          <a:spcPts val="1600"/>
                        </a:lnSpc>
                        <a:spcAft>
                          <a:spcPts val="0"/>
                        </a:spcAft>
                      </a:pPr>
                      <a:r>
                        <a:rPr lang="en-US" altLang="ja-JP" sz="1100" b="1" dirty="0">
                          <a:solidFill>
                            <a:schemeClr val="tx1"/>
                          </a:solidFill>
                          <a:effectLst/>
                          <a:latin typeface="+mn-ea"/>
                          <a:ea typeface="+mn-ea"/>
                        </a:rPr>
                        <a:t>[</a:t>
                      </a:r>
                      <a:r>
                        <a:rPr lang="ja-JP" altLang="en-US" sz="1100" b="1" dirty="0">
                          <a:solidFill>
                            <a:schemeClr val="tx1"/>
                          </a:solidFill>
                          <a:effectLst/>
                          <a:latin typeface="+mn-ea"/>
                          <a:ea typeface="+mn-ea"/>
                        </a:rPr>
                        <a:t>市町村国保</a:t>
                      </a:r>
                      <a:r>
                        <a:rPr lang="en-US" altLang="ja-JP" sz="1100" b="1" dirty="0">
                          <a:solidFill>
                            <a:schemeClr val="tx1"/>
                          </a:solidFill>
                          <a:effectLst/>
                          <a:latin typeface="+mn-ea"/>
                          <a:ea typeface="+mn-ea"/>
                        </a:rPr>
                        <a:t>29.2%, </a:t>
                      </a:r>
                      <a:r>
                        <a:rPr lang="ja-JP" altLang="en-US" sz="1100" b="1" dirty="0">
                          <a:solidFill>
                            <a:schemeClr val="tx1"/>
                          </a:solidFill>
                          <a:effectLst/>
                          <a:latin typeface="+mn-ea"/>
                          <a:ea typeface="+mn-ea"/>
                        </a:rPr>
                        <a:t>協会けんぽ</a:t>
                      </a:r>
                      <a:r>
                        <a:rPr lang="en-US" altLang="ja-JP" sz="1100" b="1" dirty="0">
                          <a:solidFill>
                            <a:schemeClr val="tx1"/>
                          </a:solidFill>
                          <a:effectLst/>
                          <a:latin typeface="+mn-ea"/>
                          <a:ea typeface="+mn-ea"/>
                        </a:rPr>
                        <a:t>42.9%]</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70%</a:t>
                      </a:r>
                      <a:r>
                        <a:rPr lang="ja-JP" altLang="en-US" sz="1200" b="1" dirty="0">
                          <a:solidFill>
                            <a:schemeClr val="tx1"/>
                          </a:solidFill>
                          <a:effectLst/>
                          <a:latin typeface="+mn-ea"/>
                          <a:ea typeface="+mn-ea"/>
                        </a:rPr>
                        <a:t>以上</a:t>
                      </a:r>
                    </a:p>
                    <a:p>
                      <a:pPr algn="ctr" fontAlgn="auto">
                        <a:lnSpc>
                          <a:spcPts val="1600"/>
                        </a:lnSpc>
                        <a:spcAft>
                          <a:spcPts val="0"/>
                        </a:spcAft>
                      </a:pPr>
                      <a:r>
                        <a:rPr lang="en-US" altLang="ja-JP" sz="1100" b="1" spc="-50" baseline="0" dirty="0">
                          <a:solidFill>
                            <a:schemeClr val="tx1"/>
                          </a:solidFill>
                          <a:effectLst/>
                          <a:latin typeface="+mn-ea"/>
                          <a:ea typeface="+mn-ea"/>
                        </a:rPr>
                        <a:t>[</a:t>
                      </a:r>
                      <a:r>
                        <a:rPr lang="ja-JP" altLang="en-US" sz="1100" b="1" spc="-50" baseline="0" dirty="0">
                          <a:solidFill>
                            <a:schemeClr val="tx1"/>
                          </a:solidFill>
                          <a:effectLst/>
                          <a:latin typeface="+mn-ea"/>
                          <a:ea typeface="+mn-ea"/>
                        </a:rPr>
                        <a:t>市町村国保</a:t>
                      </a:r>
                      <a:r>
                        <a:rPr lang="en-US" altLang="ja-JP" sz="1100" b="1" spc="-50" baseline="0" dirty="0">
                          <a:solidFill>
                            <a:schemeClr val="tx1"/>
                          </a:solidFill>
                          <a:effectLst/>
                          <a:latin typeface="+mn-ea"/>
                          <a:ea typeface="+mn-ea"/>
                        </a:rPr>
                        <a:t>60%, </a:t>
                      </a:r>
                      <a:r>
                        <a:rPr lang="ja-JP" altLang="en-US" sz="1100" b="1" spc="-50" baseline="0" dirty="0">
                          <a:solidFill>
                            <a:schemeClr val="tx1"/>
                          </a:solidFill>
                          <a:effectLst/>
                          <a:latin typeface="+mn-ea"/>
                          <a:ea typeface="+mn-ea"/>
                        </a:rPr>
                        <a:t>協会けんぽ</a:t>
                      </a:r>
                      <a:r>
                        <a:rPr lang="en-US" altLang="ja-JP" sz="1100" b="1" spc="-50" baseline="0" dirty="0">
                          <a:solidFill>
                            <a:schemeClr val="tx1"/>
                          </a:solidFill>
                          <a:effectLst/>
                          <a:latin typeface="+mn-ea"/>
                          <a:ea typeface="+mn-ea"/>
                        </a:rPr>
                        <a:t>65%]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21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がん検診の受診率（☆）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33.7%,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34.4%,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36.4%, </a:t>
                      </a:r>
                    </a:p>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39.0%,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38.5%</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36.8%,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40.3%,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42.2%, </a:t>
                      </a:r>
                    </a:p>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42.2%,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39.9%</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R4</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45%,</a:t>
                      </a:r>
                    </a:p>
                    <a:p>
                      <a:pPr algn="ctr" fontAlgn="auto">
                        <a:lnSpc>
                          <a:spcPts val="1600"/>
                        </a:lnSpc>
                        <a:spcAft>
                          <a:spcPts val="0"/>
                        </a:spcAft>
                      </a:pP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45%,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5" y="331567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extLst>
              <p:ext uri="{D42A27DB-BD31-4B8C-83A1-F6EECF244321}">
                <p14:modId xmlns:p14="http://schemas.microsoft.com/office/powerpoint/2010/main" val="445659075"/>
              </p:ext>
            </p:extLst>
          </p:nvPr>
        </p:nvGraphicFramePr>
        <p:xfrm>
          <a:off x="477311" y="5303345"/>
          <a:ext cx="8928000" cy="100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008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特定健診及びがん検診受診率は向上していますが、全国比較では低位にあります。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a:t>
                      </a:r>
                      <a:r>
                        <a:rPr kumimoji="1" lang="ja-JP" altLang="en-US" sz="1200" b="1" baseline="0" dirty="0" err="1">
                          <a:solidFill>
                            <a:schemeClr val="tx1"/>
                          </a:solidFill>
                          <a:latin typeface="+mn-ea"/>
                          <a:ea typeface="+mn-ea"/>
                        </a:rPr>
                        <a:t>けん</a:t>
                      </a:r>
                      <a:r>
                        <a:rPr kumimoji="1" lang="ja-JP" altLang="en-US" sz="1200" b="1" baseline="0" dirty="0">
                          <a:solidFill>
                            <a:schemeClr val="tx1"/>
                          </a:solidFill>
                          <a:latin typeface="+mn-ea"/>
                          <a:ea typeface="+mn-ea"/>
                        </a:rPr>
                        <a:t>しんの実施主体である医療保険者とともに、受診率向上に向けた取組みを強化し、生活習慣病の早期発見・早期治療へつなげていくことが必要です。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168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けんしん（健診・がん検診）の受診率を上げます</a:t>
            </a:r>
          </a:p>
          <a:p>
            <a:pPr algn="ctr">
              <a:lnSpc>
                <a:spcPts val="2000"/>
              </a:lnSpc>
            </a:pPr>
            <a:r>
              <a:rPr kumimoji="1" lang="ja-JP" altLang="en-US" sz="1600" b="1" dirty="0">
                <a:solidFill>
                  <a:schemeClr val="tx1"/>
                </a:solidFill>
              </a:rPr>
              <a:t>～</a:t>
            </a:r>
            <a:r>
              <a:rPr kumimoji="1" lang="ja-JP" altLang="en-US" sz="1600" b="1" dirty="0" err="1">
                <a:solidFill>
                  <a:schemeClr val="tx1"/>
                </a:solidFill>
              </a:rPr>
              <a:t>けん</a:t>
            </a:r>
            <a:r>
              <a:rPr kumimoji="1" lang="ja-JP" altLang="en-US" sz="1600" b="1" dirty="0">
                <a:solidFill>
                  <a:schemeClr val="tx1"/>
                </a:solidFill>
              </a:rPr>
              <a:t>しんで健康管理に努めましょう～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21</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770130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474466544"/>
              </p:ext>
            </p:extLst>
          </p:nvPr>
        </p:nvGraphicFramePr>
        <p:xfrm>
          <a:off x="477311" y="434454"/>
          <a:ext cx="8928000" cy="519816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040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受診率向上に向けた市町村支援</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■府民の主体的な健康意識の向上と実践を促す健康アプリ「アスマイル」を全市町村において展開、けんしん受診等に応じて電子マネー等と交換できるポイントを付与</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今年度目標会員数：</a:t>
                      </a:r>
                      <a:r>
                        <a:rPr kumimoji="1" lang="en-US" altLang="ja-JP" sz="1100" b="1" baseline="0" dirty="0">
                          <a:solidFill>
                            <a:schemeClr val="tx1"/>
                          </a:solidFill>
                          <a:latin typeface="+mn-ea"/>
                          <a:ea typeface="+mn-ea"/>
                        </a:rPr>
                        <a:t>50</a:t>
                      </a:r>
                      <a:r>
                        <a:rPr kumimoji="1" lang="ja-JP" altLang="en-US" sz="1100" b="1" baseline="0" dirty="0">
                          <a:solidFill>
                            <a:schemeClr val="tx1"/>
                          </a:solidFill>
                          <a:latin typeface="+mn-ea"/>
                          <a:ea typeface="+mn-ea"/>
                        </a:rPr>
                        <a:t>万人　実績：</a:t>
                      </a:r>
                      <a:r>
                        <a:rPr kumimoji="1" lang="en-US" altLang="ja-JP" sz="1100" b="1" baseline="0" dirty="0">
                          <a:solidFill>
                            <a:schemeClr val="tx1"/>
                          </a:solidFill>
                          <a:latin typeface="+mn-ea"/>
                          <a:ea typeface="+mn-ea"/>
                        </a:rPr>
                        <a:t>39</a:t>
                      </a:r>
                      <a:r>
                        <a:rPr kumimoji="1" lang="ja-JP" altLang="en-US" sz="1100" b="1" baseline="0" dirty="0">
                          <a:solidFill>
                            <a:schemeClr val="tx1"/>
                          </a:solidFill>
                          <a:latin typeface="+mn-ea"/>
                          <a:ea typeface="+mn-ea"/>
                        </a:rPr>
                        <a:t>万人（</a:t>
                      </a:r>
                      <a:r>
                        <a:rPr kumimoji="1" lang="en-US" altLang="ja-JP" sz="1100" b="1" baseline="0" dirty="0">
                          <a:solidFill>
                            <a:schemeClr val="tx1"/>
                          </a:solidFill>
                          <a:latin typeface="+mn-ea"/>
                          <a:ea typeface="+mn-ea"/>
                        </a:rPr>
                        <a:t>R6.2</a:t>
                      </a:r>
                      <a:r>
                        <a:rPr kumimoji="1" lang="ja-JP" altLang="en-US" sz="1100" b="1" baseline="0" dirty="0">
                          <a:solidFill>
                            <a:schemeClr val="tx1"/>
                          </a:solidFill>
                          <a:latin typeface="+mn-ea"/>
                          <a:ea typeface="+mn-ea"/>
                        </a:rPr>
                        <a:t>現在）</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■「がん検診の精度管理センター事業」を通じて、</a:t>
                      </a:r>
                      <a:r>
                        <a:rPr kumimoji="1" lang="ja-JP" altLang="en-US" sz="1100" b="1" strike="noStrike" baseline="0" dirty="0">
                          <a:solidFill>
                            <a:schemeClr val="tx1"/>
                          </a:solidFill>
                          <a:latin typeface="+mn-ea"/>
                          <a:ea typeface="+mn-ea"/>
                        </a:rPr>
                        <a:t>市町村向けに研修会を開催したほか、各市町村の状況に応じた</a:t>
                      </a:r>
                      <a:r>
                        <a:rPr kumimoji="1" lang="ja-JP" altLang="en-US" sz="1100" b="1" baseline="0" dirty="0">
                          <a:solidFill>
                            <a:schemeClr val="tx1"/>
                          </a:solidFill>
                          <a:latin typeface="+mn-ea"/>
                          <a:ea typeface="+mn-ea"/>
                        </a:rPr>
                        <a:t>啓発資材作成・提供や個別受診勧奨実施に向けた助言等による支援を実施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■医師会と連携し、かかりつけ医による特定健診受診勧奨の推進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strike="noStrike" baseline="0" dirty="0">
                          <a:solidFill>
                            <a:schemeClr val="tx1"/>
                          </a:solidFill>
                          <a:latin typeface="+mn-ea"/>
                          <a:ea typeface="+mn-ea"/>
                        </a:rPr>
                        <a:t>■</a:t>
                      </a:r>
                      <a:r>
                        <a:rPr kumimoji="1" lang="en-US" altLang="ja-JP" sz="1100" b="1" strike="noStrike" baseline="0" dirty="0">
                          <a:solidFill>
                            <a:schemeClr val="tx1"/>
                          </a:solidFill>
                          <a:latin typeface="+mn-ea"/>
                          <a:ea typeface="+mn-ea"/>
                        </a:rPr>
                        <a:t>KDB</a:t>
                      </a:r>
                      <a:r>
                        <a:rPr kumimoji="1" lang="ja-JP" altLang="en-US" sz="1100" b="1" strike="noStrike" baseline="0" dirty="0">
                          <a:solidFill>
                            <a:schemeClr val="tx1"/>
                          </a:solidFill>
                          <a:latin typeface="+mn-ea"/>
                          <a:ea typeface="+mn-ea"/>
                        </a:rPr>
                        <a:t>等を活用し、地域ごとの分析ができるよう、地図上で保健指導データを可視化した「地域差見える化ツール」をアップデートし市町村に提供するとともに、市町村のデータを踏まえた保健事業の推進を図るセミナーを開催</a:t>
                      </a:r>
                      <a:endParaRPr kumimoji="1" lang="en-US" altLang="ja-JP" sz="1100" b="1" strike="noStrik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■医療保険者と連携し、特定健診・レセプトデータを収集分析</a:t>
                      </a:r>
                      <a:r>
                        <a:rPr kumimoji="1" lang="ja-JP" altLang="en-US" sz="1100" b="1" baseline="0" dirty="0">
                          <a:solidFill>
                            <a:schemeClr val="tx1"/>
                          </a:solidFill>
                          <a:latin typeface="+mn-ea"/>
                          <a:ea typeface="+mn-ea"/>
                        </a:rPr>
                        <a:t>するとともに、保健事業担当者説明会においてデータの読み解きポイントを解説。</a:t>
                      </a:r>
                      <a:r>
                        <a:rPr kumimoji="1" lang="ja-JP" altLang="en-US" sz="1100" b="1" baseline="0" dirty="0">
                          <a:solidFill>
                            <a:schemeClr val="tx1"/>
                          </a:solidFill>
                          <a:highlight>
                            <a:srgbClr val="00FF00"/>
                          </a:highlight>
                          <a:latin typeface="+mn-ea"/>
                          <a:ea typeface="+mn-ea"/>
                        </a:rPr>
                        <a:t>加えて、市町村単位でのより詳細な分析のために、特定健診情報等を格納する</a:t>
                      </a:r>
                      <a:r>
                        <a:rPr kumimoji="1" lang="en-US" altLang="ja-JP" sz="1100" b="1" baseline="0" dirty="0">
                          <a:solidFill>
                            <a:schemeClr val="tx1"/>
                          </a:solidFill>
                          <a:highlight>
                            <a:srgbClr val="00FF00"/>
                          </a:highlight>
                          <a:latin typeface="+mn-ea"/>
                          <a:ea typeface="+mn-ea"/>
                        </a:rPr>
                        <a:t>NDB</a:t>
                      </a:r>
                      <a:r>
                        <a:rPr kumimoji="1" lang="ja-JP" altLang="en-US" sz="1100" b="1" baseline="0" dirty="0">
                          <a:solidFill>
                            <a:schemeClr val="tx1"/>
                          </a:solidFill>
                          <a:highlight>
                            <a:srgbClr val="00FF00"/>
                          </a:highlight>
                          <a:latin typeface="+mn-ea"/>
                          <a:ea typeface="+mn-ea"/>
                        </a:rPr>
                        <a:t>データ（特別抽出）も分析</a:t>
                      </a:r>
                      <a:endParaRPr kumimoji="1" lang="en-US" altLang="ja-JP" sz="1100" b="1" baseline="0" dirty="0">
                        <a:solidFill>
                          <a:schemeClr val="tx1"/>
                        </a:solidFill>
                        <a:highlight>
                          <a:srgbClr val="00FF00"/>
                        </a:highlight>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職域等における受診促進</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■がん検診の受診率向上を目的に経営者向けチラシや健康担当者向けハンドブック、動画を活用した周知、啓発</a:t>
                      </a:r>
                      <a:endParaRPr kumimoji="1" lang="en-US" altLang="ja-JP" sz="1100" b="1" baseline="0" dirty="0">
                        <a:solidFill>
                          <a:schemeClr val="tx1"/>
                        </a:solidFill>
                        <a:highlight>
                          <a:srgbClr val="00FF00"/>
                        </a:highlight>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■保険者協議会において、特定健診受診率向上につながる研修を実施</a:t>
                      </a:r>
                      <a:endParaRPr kumimoji="1" lang="en-US" altLang="ja-JP" sz="1100" b="1" strike="sngStrike" baseline="0" dirty="0">
                        <a:solidFill>
                          <a:schemeClr val="tx1"/>
                        </a:solidFill>
                        <a:highlight>
                          <a:srgbClr val="00FF00"/>
                        </a:highlight>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■民間企業等（生保会社等）との連携により、がん検診受診推進員を活用したがん検診の普及</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連携企業</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社</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■府として、がん対策推進企業アクションの推進パートナー企業に登録</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i="0" u="sng" baseline="0" dirty="0">
                          <a:solidFill>
                            <a:schemeClr val="tx1"/>
                          </a:solidFill>
                          <a:latin typeface="+mn-ea"/>
                          <a:ea typeface="+mn-ea"/>
                        </a:rPr>
                        <a:t>医療保険者等における受診促進</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■府の健康づくり施策と医療保険者の取組みとの連携を図るため、国民健康保険団体連合会との共同により、大阪府保険者協議会の事務局を運営</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■がん検診と特定健診の同時受診等、身近に受診できる機会を創出</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実施市町村数</a:t>
                      </a:r>
                      <a:r>
                        <a:rPr kumimoji="1" lang="en-US" altLang="ja-JP" sz="1100" b="1" baseline="0" dirty="0">
                          <a:solidFill>
                            <a:schemeClr val="tx1"/>
                          </a:solidFill>
                          <a:latin typeface="+mn-ea"/>
                          <a:ea typeface="+mn-ea"/>
                        </a:rPr>
                        <a:t>34</a:t>
                      </a:r>
                      <a:r>
                        <a:rPr kumimoji="1" lang="ja-JP" altLang="en-US" sz="1100" b="1" baseline="0" dirty="0">
                          <a:solidFill>
                            <a:schemeClr val="tx1"/>
                          </a:solidFill>
                          <a:latin typeface="+mn-ea"/>
                          <a:ea typeface="+mn-ea"/>
                        </a:rPr>
                        <a:t>市町</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■市町村や民間企業等との連携により、チラシ配布やオンライン上での講演会等の啓発を通じて、効果的な受診勧奨を実施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■保険者・市町村と連携し、被扶養者に大腸がん検診キットを送付し、集団での特定健診と大腸がん検診を同時実施</a:t>
                      </a:r>
                      <a:r>
                        <a:rPr kumimoji="1" lang="en-US" altLang="ja-JP" sz="1100" b="1" baseline="0" dirty="0">
                          <a:solidFill>
                            <a:schemeClr val="tx1"/>
                          </a:solidFill>
                          <a:latin typeface="+mn-ea"/>
                          <a:ea typeface="+mn-ea"/>
                        </a:rPr>
                        <a:t>【51</a:t>
                      </a:r>
                      <a:r>
                        <a:rPr kumimoji="1" lang="ja-JP" altLang="en-US" sz="1100" b="1" baseline="0" dirty="0">
                          <a:solidFill>
                            <a:schemeClr val="tx1"/>
                          </a:solidFill>
                          <a:latin typeface="+mn-ea"/>
                          <a:ea typeface="+mn-ea"/>
                        </a:rPr>
                        <a:t>名受診</a:t>
                      </a:r>
                      <a:r>
                        <a:rPr kumimoji="1" lang="en-US" altLang="ja-JP" sz="1100" b="1" baseline="0" dirty="0">
                          <a:solidFill>
                            <a:schemeClr val="tx1"/>
                          </a:solidFill>
                          <a:latin typeface="+mn-ea"/>
                          <a:ea typeface="+mn-ea"/>
                        </a:rPr>
                        <a:t>】</a:t>
                      </a: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ライフステージに応じた普及啓発</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■市町村における乳幼児健診や学校等を活用した保健指導等の普及啓発を実施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■日々の健康づくりの実践に役立つ情報を配信するオンラインセミナー「健活おおさかセミナー」のうち</a:t>
                      </a:r>
                      <a:r>
                        <a:rPr kumimoji="1" lang="en-US" altLang="ja-JP" sz="1100" b="1" baseline="0" dirty="0">
                          <a:solidFill>
                            <a:schemeClr val="tx1"/>
                          </a:solidFill>
                          <a:highlight>
                            <a:srgbClr val="00FF00"/>
                          </a:highlight>
                          <a:latin typeface="+mn-ea"/>
                          <a:ea typeface="+mn-ea"/>
                        </a:rPr>
                        <a:t>1</a:t>
                      </a:r>
                      <a:r>
                        <a:rPr kumimoji="1" lang="ja-JP" altLang="en-US" sz="1100" b="1" baseline="0" dirty="0">
                          <a:solidFill>
                            <a:schemeClr val="tx1"/>
                          </a:solidFill>
                          <a:highlight>
                            <a:srgbClr val="00FF00"/>
                          </a:highlight>
                          <a:latin typeface="+mn-ea"/>
                          <a:ea typeface="+mn-ea"/>
                        </a:rPr>
                        <a:t>回を「がん予防」をテーマに開催</a:t>
                      </a:r>
                      <a:r>
                        <a:rPr kumimoji="1" lang="en-US" altLang="ja-JP" sz="1100" b="1" baseline="0" dirty="0">
                          <a:solidFill>
                            <a:schemeClr val="tx1"/>
                          </a:solidFill>
                          <a:highlight>
                            <a:srgbClr val="00FF00"/>
                          </a:highlight>
                          <a:latin typeface="+mn-ea"/>
                          <a:ea typeface="+mn-ea"/>
                        </a:rPr>
                        <a:t>【3,602</a:t>
                      </a:r>
                      <a:r>
                        <a:rPr kumimoji="1" lang="ja-JP" altLang="en-US" sz="1100" b="1" baseline="0" dirty="0">
                          <a:solidFill>
                            <a:schemeClr val="tx1"/>
                          </a:solidFill>
                          <a:highlight>
                            <a:srgbClr val="00FF00"/>
                          </a:highlight>
                          <a:latin typeface="+mn-ea"/>
                          <a:ea typeface="+mn-ea"/>
                        </a:rPr>
                        <a:t>回視聴</a:t>
                      </a:r>
                      <a:r>
                        <a:rPr kumimoji="1" lang="en-US" altLang="ja-JP" sz="1100" b="1" baseline="0" dirty="0">
                          <a:solidFill>
                            <a:schemeClr val="tx1"/>
                          </a:solidFill>
                          <a:highlight>
                            <a:srgbClr val="00FF00"/>
                          </a:highlight>
                          <a:latin typeface="+mn-ea"/>
                          <a:ea typeface="+mn-ea"/>
                        </a:rPr>
                        <a:t>】</a:t>
                      </a:r>
                      <a:endParaRPr kumimoji="1" lang="ja-JP" altLang="en-US" sz="1100" b="1" baseline="0" dirty="0">
                        <a:solidFill>
                          <a:schemeClr val="tx1"/>
                        </a:solidFill>
                        <a:highlight>
                          <a:srgbClr val="00FF00"/>
                        </a:highlight>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22" name="グループ化 21"/>
          <p:cNvGrpSpPr/>
          <p:nvPr/>
        </p:nvGrpSpPr>
        <p:grpSpPr>
          <a:xfrm>
            <a:off x="586435" y="3535158"/>
            <a:ext cx="792000" cy="720000"/>
            <a:chOff x="-2122749" y="3293333"/>
            <a:chExt cx="792000" cy="720000"/>
          </a:xfrm>
        </p:grpSpPr>
        <p:sp>
          <p:nvSpPr>
            <p:cNvPr id="23" name="角丸四角形 22"/>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24" name="直線コネクタ 23"/>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22</a:t>
            </a:fld>
            <a:endParaRPr kumimoji="1" lang="ja-JP" altLang="en-US"/>
          </a:p>
        </p:txBody>
      </p:sp>
    </p:spTree>
    <p:extLst>
      <p:ext uri="{BB962C8B-B14F-4D97-AF65-F5344CB8AC3E}">
        <p14:creationId xmlns:p14="http://schemas.microsoft.com/office/powerpoint/2010/main" val="31249628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058865984"/>
              </p:ext>
            </p:extLst>
          </p:nvPr>
        </p:nvGraphicFramePr>
        <p:xfrm>
          <a:off x="477311" y="434454"/>
          <a:ext cx="8928000" cy="385344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9729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■全国と比較して低位にある「けんしん受診率」の向上　</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■民間企業等との連携による職域等におけるがん検診の受診促進</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■アスマイルにおいて、参加者数</a:t>
                      </a:r>
                      <a:r>
                        <a:rPr kumimoji="1" lang="en-US" altLang="ja-JP" sz="1100" b="1" baseline="0" dirty="0">
                          <a:solidFill>
                            <a:schemeClr val="tx1"/>
                          </a:solidFill>
                          <a:latin typeface="+mn-ea"/>
                          <a:ea typeface="+mn-ea"/>
                        </a:rPr>
                        <a:t>70</a:t>
                      </a:r>
                      <a:r>
                        <a:rPr kumimoji="1" lang="ja-JP" altLang="en-US" sz="1100" b="1" baseline="0" dirty="0">
                          <a:solidFill>
                            <a:schemeClr val="tx1"/>
                          </a:solidFill>
                          <a:latin typeface="+mn-ea"/>
                          <a:ea typeface="+mn-ea"/>
                        </a:rPr>
                        <a:t>万人達成（令和</a:t>
                      </a:r>
                      <a:r>
                        <a:rPr kumimoji="1" lang="en-US" altLang="ja-JP" sz="1100" b="1" baseline="0" dirty="0">
                          <a:solidFill>
                            <a:schemeClr val="tx1"/>
                          </a:solidFill>
                          <a:latin typeface="+mn-ea"/>
                          <a:ea typeface="+mn-ea"/>
                        </a:rPr>
                        <a:t>7</a:t>
                      </a:r>
                      <a:r>
                        <a:rPr kumimoji="1" lang="ja-JP" altLang="en-US" sz="1100" b="1" baseline="0" dirty="0">
                          <a:solidFill>
                            <a:schemeClr val="tx1"/>
                          </a:solidFill>
                          <a:latin typeface="+mn-ea"/>
                          <a:ea typeface="+mn-ea"/>
                        </a:rPr>
                        <a:t>年度末）に向けたより魅力的なコンテンツを提供</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■保健事業担当者説明会において、保健事業担当者のデータ分析、読み解き能力の向上をめざす</a:t>
                      </a:r>
                      <a:endParaRPr kumimoji="1" lang="en-US" altLang="ja-JP" sz="1100" b="1" baseline="0" dirty="0">
                        <a:solidFill>
                          <a:schemeClr val="tx1"/>
                        </a:solidFill>
                        <a:highlight>
                          <a:srgbClr val="00FF00"/>
                        </a:highlight>
                        <a:latin typeface="+mn-ea"/>
                        <a:ea typeface="+mn-ea"/>
                      </a:endParaRPr>
                    </a:p>
                    <a:p>
                      <a:pPr marL="174625" indent="-174625">
                        <a:lnSpc>
                          <a:spcPct val="100000"/>
                        </a:lnSpc>
                      </a:pPr>
                      <a:r>
                        <a:rPr kumimoji="1" lang="ja-JP" altLang="en-US" sz="1100" b="1" baseline="0" dirty="0">
                          <a:solidFill>
                            <a:schemeClr val="tx1"/>
                          </a:solidFill>
                          <a:latin typeface="+mn-ea"/>
                          <a:ea typeface="+mn-ea"/>
                        </a:rPr>
                        <a:t>■動画等啓発資材を活用した職域のがん検診普及啓発</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■中小企業に健康経営セミナー等を通じた啓発の実施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■民間企業等と連携したがん検診受診推進員養成のほか、大学生・社会人向けセミナーを開催して検診の必要性を周知</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■大学と連携し、女子大学生を対象に、子宮頸がん検診の受診を促すとともに、がん検診の重要性について理解してもらう啓発を実施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■保険者・市町村と連携し、被扶養者向けがん検診受診促進事業の展開</a:t>
                      </a:r>
                      <a:endParaRPr kumimoji="1" lang="en-US" altLang="ja-JP" sz="1100" b="1" baseline="0" dirty="0">
                        <a:solidFill>
                          <a:schemeClr val="tx1"/>
                        </a:solidFill>
                        <a:highlight>
                          <a:srgbClr val="00FF00"/>
                        </a:highlight>
                        <a:latin typeface="+mn-ea"/>
                        <a:ea typeface="+mn-ea"/>
                      </a:endParaRPr>
                    </a:p>
                    <a:p>
                      <a:pPr marL="174625" indent="-174625">
                        <a:lnSpc>
                          <a:spcPct val="100000"/>
                        </a:lnSpc>
                      </a:pP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3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がん検診普及事業（</a:t>
                      </a:r>
                      <a:r>
                        <a:rPr kumimoji="1" lang="en-US" altLang="ja-JP" sz="1100" baseline="0" dirty="0">
                          <a:solidFill>
                            <a:schemeClr val="tx1"/>
                          </a:solidFill>
                          <a:latin typeface="+mn-ea"/>
                          <a:ea typeface="+mn-ea"/>
                        </a:rPr>
                        <a:t>1,504</a:t>
                      </a:r>
                      <a:r>
                        <a:rPr kumimoji="1" lang="ja-JP" altLang="en-US" sz="1100" baseline="0" dirty="0">
                          <a:solidFill>
                            <a:schemeClr val="tx1"/>
                          </a:solidFill>
                          <a:latin typeface="+mn-ea"/>
                          <a:ea typeface="+mn-ea"/>
                        </a:rPr>
                        <a:t>千円）、がん検診精度管理委託事業（</a:t>
                      </a:r>
                      <a:r>
                        <a:rPr kumimoji="1" lang="en-US" altLang="ja-JP" sz="1100" baseline="0" dirty="0">
                          <a:solidFill>
                            <a:schemeClr val="tx1"/>
                          </a:solidFill>
                          <a:latin typeface="+mn-ea"/>
                          <a:ea typeface="+mn-ea"/>
                        </a:rPr>
                        <a:t>57,354</a:t>
                      </a:r>
                      <a:r>
                        <a:rPr kumimoji="1" lang="ja-JP" altLang="en-US" sz="1100" baseline="0" dirty="0">
                          <a:solidFill>
                            <a:schemeClr val="tx1"/>
                          </a:solidFill>
                          <a:latin typeface="+mn-ea"/>
                          <a:ea typeface="+mn-ea"/>
                        </a:rPr>
                        <a:t>千円）、組織型検診体制推進事業（</a:t>
                      </a:r>
                      <a:r>
                        <a:rPr kumimoji="1" lang="en-US" altLang="ja-JP" sz="1100" baseline="0" dirty="0">
                          <a:solidFill>
                            <a:schemeClr val="tx1"/>
                          </a:solidFill>
                          <a:latin typeface="+mn-ea"/>
                          <a:ea typeface="+mn-ea"/>
                        </a:rPr>
                        <a:t>10,951</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がん検診受診促進事業（</a:t>
                      </a:r>
                      <a:r>
                        <a:rPr kumimoji="1" lang="en-US" altLang="ja-JP" sz="1100" baseline="0" dirty="0">
                          <a:solidFill>
                            <a:schemeClr val="tx1"/>
                          </a:solidFill>
                          <a:latin typeface="+mn-ea"/>
                          <a:ea typeface="+mn-ea"/>
                        </a:rPr>
                        <a:t>5,700</a:t>
                      </a:r>
                      <a:r>
                        <a:rPr kumimoji="1" lang="ja-JP" altLang="en-US" sz="1100" baseline="0" dirty="0">
                          <a:solidFill>
                            <a:schemeClr val="tx1"/>
                          </a:solidFill>
                          <a:latin typeface="+mn-ea"/>
                          <a:ea typeface="+mn-ea"/>
                        </a:rPr>
                        <a:t>千円）、大阪府健康づくり支援プラットフォーム整備等事業（</a:t>
                      </a:r>
                      <a:r>
                        <a:rPr kumimoji="1" lang="en-US" altLang="ja-JP" sz="1100" baseline="0" dirty="0">
                          <a:solidFill>
                            <a:schemeClr val="tx1"/>
                          </a:solidFill>
                          <a:latin typeface="+mn-ea"/>
                          <a:ea typeface="+mn-ea"/>
                        </a:rPr>
                        <a:t>570,750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健康格差の解決プログラム促進事業（</a:t>
                      </a:r>
                      <a:r>
                        <a:rPr kumimoji="1" lang="en-US" altLang="ja-JP" sz="1100" baseline="0" dirty="0">
                          <a:solidFill>
                            <a:schemeClr val="tx1"/>
                          </a:solidFill>
                          <a:latin typeface="+mn-ea"/>
                          <a:ea typeface="+mn-ea"/>
                        </a:rPr>
                        <a:t>39,220</a:t>
                      </a:r>
                      <a:r>
                        <a:rPr kumimoji="1" lang="ja-JP" altLang="en-US" sz="1100" baseline="0" dirty="0">
                          <a:solidFill>
                            <a:schemeClr val="tx1"/>
                          </a:solidFill>
                          <a:latin typeface="+mn-ea"/>
                          <a:ea typeface="+mn-ea"/>
                        </a:rPr>
                        <a:t>千円の内数）、循環器疾患予防研究業務委託事業（</a:t>
                      </a:r>
                      <a:r>
                        <a:rPr kumimoji="1" lang="en-US" altLang="ja-JP" sz="1100" baseline="0" dirty="0">
                          <a:solidFill>
                            <a:schemeClr val="tx1"/>
                          </a:solidFill>
                          <a:latin typeface="+mn-ea"/>
                          <a:ea typeface="+mn-ea"/>
                        </a:rPr>
                        <a:t>32,656</a:t>
                      </a:r>
                      <a:r>
                        <a:rPr kumimoji="1" lang="ja-JP" altLang="en-US" sz="1100" baseline="0" dirty="0">
                          <a:solidFill>
                            <a:schemeClr val="tx1"/>
                          </a:solidFill>
                          <a:latin typeface="+mn-ea"/>
                          <a:ea typeface="+mn-ea"/>
                        </a:rPr>
                        <a:t>千円の内数）、</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国保ヘルスアップ支援事業［市町村保健事業への介入支援事業（</a:t>
                      </a:r>
                      <a:r>
                        <a:rPr kumimoji="1" lang="en-US" altLang="ja-JP" sz="1100" baseline="0" dirty="0">
                          <a:solidFill>
                            <a:schemeClr val="tx1"/>
                          </a:solidFill>
                          <a:latin typeface="+mn-ea"/>
                          <a:ea typeface="+mn-ea"/>
                        </a:rPr>
                        <a:t>9,152</a:t>
                      </a:r>
                      <a:r>
                        <a:rPr kumimoji="1" lang="ja-JP" altLang="en-US" sz="1100" baseline="0" dirty="0">
                          <a:solidFill>
                            <a:schemeClr val="tx1"/>
                          </a:solidFill>
                          <a:latin typeface="+mn-ea"/>
                          <a:ea typeface="+mn-ea"/>
                        </a:rPr>
                        <a:t>千円）、保健事業の促進・充実を図るための人材の確保・育成事業（</a:t>
                      </a:r>
                      <a:r>
                        <a:rPr kumimoji="1" lang="en-US" altLang="ja-JP" sz="1100" baseline="0" dirty="0">
                          <a:solidFill>
                            <a:schemeClr val="tx1"/>
                          </a:solidFill>
                          <a:latin typeface="+mn-ea"/>
                          <a:ea typeface="+mn-ea"/>
                        </a:rPr>
                        <a:t>12,347</a:t>
                      </a:r>
                      <a:r>
                        <a:rPr kumimoji="1" lang="ja-JP" altLang="en-US" sz="1100" baseline="0" dirty="0">
                          <a:solidFill>
                            <a:schemeClr val="tx1"/>
                          </a:solidFill>
                          <a:latin typeface="+mn-ea"/>
                          <a:ea typeface="+mn-ea"/>
                        </a:rPr>
                        <a:t>千円）</a:t>
                      </a:r>
                      <a:r>
                        <a:rPr kumimoji="1" lang="en-US" altLang="ja-JP" sz="1100" baseline="0" dirty="0">
                          <a:solidFill>
                            <a:schemeClr val="tx1"/>
                          </a:solidFill>
                          <a:latin typeface="+mn-ea"/>
                          <a:ea typeface="+mn-ea"/>
                        </a:rPr>
                        <a:t>]</a:t>
                      </a:r>
                      <a:r>
                        <a:rPr kumimoji="1" lang="ja-JP" altLang="en-US" sz="1100" baseline="0" dirty="0">
                          <a:solidFill>
                            <a:schemeClr val="tx1"/>
                          </a:solidFill>
                          <a:latin typeface="+mn-ea"/>
                          <a:ea typeface="+mn-ea"/>
                        </a:rPr>
                        <a:t>、地域と医師会との連携強化事業（</a:t>
                      </a:r>
                      <a:r>
                        <a:rPr kumimoji="1" lang="en-US" altLang="ja-JP" sz="1100" baseline="0" dirty="0">
                          <a:solidFill>
                            <a:schemeClr val="tx1"/>
                          </a:solidFill>
                          <a:latin typeface="+mn-ea"/>
                          <a:ea typeface="+mn-ea"/>
                        </a:rPr>
                        <a:t>12,000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23</a:t>
            </a:fld>
            <a:endParaRPr kumimoji="1" lang="ja-JP" altLang="en-US"/>
          </a:p>
        </p:txBody>
      </p:sp>
    </p:spTree>
    <p:extLst>
      <p:ext uri="{BB962C8B-B14F-4D97-AF65-F5344CB8AC3E}">
        <p14:creationId xmlns:p14="http://schemas.microsoft.com/office/powerpoint/2010/main" val="3426253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24</a:t>
            </a:fld>
            <a:endParaRPr kumimoji="1" lang="ja-JP" altLang="en-US"/>
          </a:p>
        </p:txBody>
      </p:sp>
    </p:spTree>
    <p:extLst>
      <p:ext uri="{BB962C8B-B14F-4D97-AF65-F5344CB8AC3E}">
        <p14:creationId xmlns:p14="http://schemas.microsoft.com/office/powerpoint/2010/main" val="9375818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２　生活習慣病の早期発見・重症化予防</a:t>
            </a:r>
          </a:p>
        </p:txBody>
      </p:sp>
      <p:sp>
        <p:nvSpPr>
          <p:cNvPr id="15" name="正方形/長方形 14"/>
          <p:cNvSpPr/>
          <p:nvPr/>
        </p:nvSpPr>
        <p:spPr>
          <a:xfrm>
            <a:off x="129324" y="777702"/>
            <a:ext cx="5400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（２）重症化予防</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P.62-63</a:t>
            </a:r>
          </a:p>
        </p:txBody>
      </p:sp>
      <p:sp>
        <p:nvSpPr>
          <p:cNvPr id="17" name="正方形/長方形 16"/>
          <p:cNvSpPr/>
          <p:nvPr/>
        </p:nvSpPr>
        <p:spPr>
          <a:xfrm>
            <a:off x="363222" y="2248447"/>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59542"/>
            <a:ext cx="8856000" cy="504000"/>
          </a:xfrm>
          <a:prstGeom prst="rect">
            <a:avLst/>
          </a:prstGeom>
        </p:spPr>
        <p:txBody>
          <a:bodyPr wrap="square" lIns="36000" tIns="72000" rIns="36000" bIns="36000">
            <a:noAutofit/>
          </a:bodyPr>
          <a:lstStyle/>
          <a:p>
            <a:r>
              <a:rPr lang="ja-JP" altLang="en-US" sz="1200" b="1" dirty="0">
                <a:latin typeface="+mn-ea"/>
              </a:rPr>
              <a:t>▽けんしんの結果、疾患（高血圧・メタボリックシンドローム・糖尿病・脂質異常症等）が見つかった場合、速やかに医療機関</a:t>
            </a:r>
            <a:endParaRPr lang="en-US" altLang="ja-JP" sz="1200" b="1" dirty="0">
              <a:latin typeface="+mn-ea"/>
            </a:endParaRPr>
          </a:p>
          <a:p>
            <a:r>
              <a:rPr lang="ja-JP" altLang="en-US" sz="1200" b="1" dirty="0">
                <a:latin typeface="+mn-ea"/>
              </a:rPr>
              <a:t>　を受診するとともに、疾患に応じて継続的な治療を受けます。</a:t>
            </a:r>
          </a:p>
        </p:txBody>
      </p:sp>
      <p:sp>
        <p:nvSpPr>
          <p:cNvPr id="24" name="正方形/長方形 23"/>
          <p:cNvSpPr/>
          <p:nvPr/>
        </p:nvSpPr>
        <p:spPr>
          <a:xfrm>
            <a:off x="363222" y="3223513"/>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43917799"/>
              </p:ext>
            </p:extLst>
          </p:nvPr>
        </p:nvGraphicFramePr>
        <p:xfrm>
          <a:off x="532234" y="3585676"/>
          <a:ext cx="8820000" cy="12492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060000">
                  <a:extLst>
                    <a:ext uri="{9D8B030D-6E8A-4147-A177-3AD203B41FA5}">
                      <a16:colId xmlns:a16="http://schemas.microsoft.com/office/drawing/2014/main" val="20001"/>
                    </a:ext>
                  </a:extLst>
                </a:gridCol>
                <a:gridCol w="1980000">
                  <a:extLst>
                    <a:ext uri="{9D8B030D-6E8A-4147-A177-3AD203B41FA5}">
                      <a16:colId xmlns:a16="http://schemas.microsoft.com/office/drawing/2014/main" val="1104546935"/>
                    </a:ext>
                  </a:extLst>
                </a:gridCol>
                <a:gridCol w="1980000">
                  <a:extLst>
                    <a:ext uri="{9D8B030D-6E8A-4147-A177-3AD203B41FA5}">
                      <a16:colId xmlns:a16="http://schemas.microsoft.com/office/drawing/2014/main" val="20002"/>
                    </a:ext>
                  </a:extLst>
                </a:gridCol>
                <a:gridCol w="144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mn-cs"/>
                        </a:rPr>
                        <a:t>22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生活習慣による疾患（高血圧・糖尿病等）に係る未治療者の割合（☆）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rPr>
                        <a:t>高血圧</a:t>
                      </a:r>
                      <a:r>
                        <a:rPr lang="en-US" altLang="ja-JP" sz="1200" b="1" dirty="0">
                          <a:solidFill>
                            <a:schemeClr val="tx1"/>
                          </a:solidFill>
                          <a:effectLst/>
                          <a:latin typeface="+mn-ea"/>
                          <a:ea typeface="+mn-ea"/>
                        </a:rPr>
                        <a:t>38.0%</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p>
                      <a:pPr algn="ctr" fontAlgn="auto">
                        <a:lnSpc>
                          <a:spcPts val="1600"/>
                        </a:lnSpc>
                        <a:spcAft>
                          <a:spcPts val="0"/>
                        </a:spcAft>
                      </a:pPr>
                      <a:r>
                        <a:rPr lang="ja-JP" altLang="en-US" sz="1200" b="1" dirty="0">
                          <a:solidFill>
                            <a:schemeClr val="tx1"/>
                          </a:solidFill>
                          <a:effectLst/>
                          <a:latin typeface="+mn-ea"/>
                          <a:ea typeface="+mn-ea"/>
                        </a:rPr>
                        <a:t>糖尿病</a:t>
                      </a:r>
                      <a:r>
                        <a:rPr lang="en-US" altLang="ja-JP" sz="1200" b="1" dirty="0">
                          <a:solidFill>
                            <a:schemeClr val="tx1"/>
                          </a:solidFill>
                          <a:effectLst/>
                          <a:latin typeface="+mn-ea"/>
                          <a:ea typeface="+mn-ea"/>
                        </a:rPr>
                        <a:t>36.0%</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200" b="1" dirty="0">
                          <a:solidFill>
                            <a:schemeClr val="tx1"/>
                          </a:solidFill>
                          <a:effectLst/>
                          <a:latin typeface="+mn-ea"/>
                          <a:ea typeface="+mn-ea"/>
                        </a:rPr>
                        <a:t>脂質異常症</a:t>
                      </a:r>
                      <a:r>
                        <a:rPr lang="en-US" altLang="ja-JP" sz="1200" b="1" dirty="0">
                          <a:solidFill>
                            <a:schemeClr val="tx1"/>
                          </a:solidFill>
                          <a:effectLst/>
                          <a:latin typeface="+mn-ea"/>
                          <a:ea typeface="+mn-ea"/>
                        </a:rPr>
                        <a:t>78.2%</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rPr>
                        <a:t>高血圧</a:t>
                      </a:r>
                      <a:r>
                        <a:rPr lang="en-US" altLang="ja-JP" sz="1200" b="1" dirty="0">
                          <a:solidFill>
                            <a:schemeClr val="tx1"/>
                          </a:solidFill>
                          <a:effectLst/>
                          <a:latin typeface="+mn-ea"/>
                          <a:ea typeface="+mn-ea"/>
                        </a:rPr>
                        <a:t>36.3%</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R2</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p>
                      <a:pPr algn="ctr" fontAlgn="auto">
                        <a:lnSpc>
                          <a:spcPts val="1600"/>
                        </a:lnSpc>
                        <a:spcAft>
                          <a:spcPts val="0"/>
                        </a:spcAft>
                      </a:pPr>
                      <a:r>
                        <a:rPr lang="ja-JP" altLang="en-US" sz="1200" b="1" dirty="0">
                          <a:solidFill>
                            <a:schemeClr val="tx1"/>
                          </a:solidFill>
                          <a:effectLst/>
                          <a:latin typeface="+mn-ea"/>
                          <a:ea typeface="+mn-ea"/>
                        </a:rPr>
                        <a:t>糖尿病</a:t>
                      </a:r>
                      <a:r>
                        <a:rPr lang="en-US" altLang="ja-JP" sz="1200" b="1" dirty="0">
                          <a:solidFill>
                            <a:schemeClr val="tx1"/>
                          </a:solidFill>
                          <a:effectLst/>
                          <a:latin typeface="+mn-ea"/>
                          <a:ea typeface="+mn-ea"/>
                        </a:rPr>
                        <a:t>34.2%</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R2</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p>
                      <a:pPr algn="ctr" fontAlgn="auto">
                        <a:lnSpc>
                          <a:spcPts val="1600"/>
                        </a:lnSpc>
                        <a:spcAft>
                          <a:spcPts val="0"/>
                        </a:spcAft>
                      </a:pPr>
                      <a:r>
                        <a:rPr lang="ja-JP" altLang="en-US" sz="1200" b="1" dirty="0">
                          <a:solidFill>
                            <a:schemeClr val="tx1"/>
                          </a:solidFill>
                          <a:effectLst/>
                          <a:latin typeface="+mn-ea"/>
                          <a:ea typeface="+mn-ea"/>
                        </a:rPr>
                        <a:t>脂質異常症</a:t>
                      </a:r>
                      <a:r>
                        <a:rPr lang="en-US" altLang="ja-JP" sz="1200" b="1" dirty="0">
                          <a:solidFill>
                            <a:schemeClr val="tx1"/>
                          </a:solidFill>
                          <a:effectLst/>
                          <a:latin typeface="+mn-ea"/>
                          <a:ea typeface="+mn-ea"/>
                        </a:rPr>
                        <a:t>66.8%</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R2</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rPr>
                        <a:t>減少</a:t>
                      </a:r>
                      <a:endParaRPr lang="en-US" altLang="ja-JP" sz="1100" b="1" dirty="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23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特定保健指導の実施率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13.1%</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H27</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mn-ea"/>
                          <a:cs typeface="HG丸ｺﾞｼｯｸM-PRO"/>
                        </a:rPr>
                        <a:t>22.1%</a:t>
                      </a:r>
                      <a:r>
                        <a:rPr lang="ja-JP" altLang="en-US" sz="1200" b="1" dirty="0">
                          <a:solidFill>
                            <a:schemeClr val="tx1"/>
                          </a:solidFill>
                          <a:effectLst/>
                          <a:latin typeface="游ゴシック" panose="020B0400000000000000" pitchFamily="50" charset="-128"/>
                          <a:ea typeface="+mn-ea"/>
                          <a:cs typeface="HG丸ｺﾞｼｯｸM-PRO"/>
                        </a:rPr>
                        <a:t>（</a:t>
                      </a:r>
                      <a:r>
                        <a:rPr lang="en-US" altLang="ja-JP" sz="1200" b="1" dirty="0">
                          <a:solidFill>
                            <a:schemeClr val="tx1"/>
                          </a:solidFill>
                          <a:effectLst/>
                          <a:latin typeface="+mn-ea"/>
                          <a:ea typeface="+mn-ea"/>
                        </a:rPr>
                        <a:t>R3</a:t>
                      </a:r>
                      <a:r>
                        <a:rPr lang="ja-JP" altLang="en-US" sz="1200" b="1" dirty="0">
                          <a:solidFill>
                            <a:schemeClr val="tx1"/>
                          </a:solidFill>
                          <a:effectLst/>
                          <a:latin typeface="游ゴシック" panose="020B0400000000000000" pitchFamily="50" charset="-128"/>
                          <a:ea typeface="+mn-ea"/>
                          <a:cs typeface="HG丸ｺﾞｼｯｸM-PRO"/>
                        </a:rPr>
                        <a:t>）</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8" y="3287953"/>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extLst>
              <p:ext uri="{D42A27DB-BD31-4B8C-83A1-F6EECF244321}">
                <p14:modId xmlns:p14="http://schemas.microsoft.com/office/powerpoint/2010/main" val="2058175156"/>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糖尿病や高血圧、脂質異常症などは未治療者が多い状況にあり、疾患に対する正しい理解促進と重症化予防に向けた継続的な治療等の取組み強化が重要です。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また、メタボリックシンドロームや肥満・やせは、生活習慣病の発症リスクが高くなることから、若い世代からの生活習慣の改善や保健指導を通じた必要な治療継続等の取組みが求められます。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13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生活習慣による疾患</a:t>
            </a:r>
            <a:r>
              <a:rPr kumimoji="1" lang="ja-JP" altLang="en-US" sz="1400" b="1" dirty="0">
                <a:solidFill>
                  <a:schemeClr val="tx1"/>
                </a:solidFill>
              </a:rPr>
              <a:t>（高血圧、糖尿病等）</a:t>
            </a:r>
            <a:r>
              <a:rPr kumimoji="1" lang="ja-JP" altLang="en-US" sz="1600" b="1" dirty="0">
                <a:solidFill>
                  <a:schemeClr val="tx1"/>
                </a:solidFill>
              </a:rPr>
              <a:t>の未治療者の割合を減らします</a:t>
            </a:r>
          </a:p>
          <a:p>
            <a:pPr algn="ctr">
              <a:lnSpc>
                <a:spcPts val="2000"/>
              </a:lnSpc>
            </a:pPr>
            <a:r>
              <a:rPr kumimoji="1" lang="ja-JP" altLang="en-US" sz="1600" b="1" dirty="0">
                <a:solidFill>
                  <a:schemeClr val="tx1"/>
                </a:solidFill>
              </a:rPr>
              <a:t>～疾患に応じて早期治療と継続受診を行いましょう～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25</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0843467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783750450"/>
              </p:ext>
            </p:extLst>
          </p:nvPr>
        </p:nvGraphicFramePr>
        <p:xfrm>
          <a:off x="477311" y="434454"/>
          <a:ext cx="8928000" cy="518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184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特定保健指導の促進</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大学と連携して、職域での特定保健指導に関する調査と要因分析を行い、特定保健指導実施率向上に向けた効果的な手法を検討するとともに、行動変容を促すための資材を開発し特定の保険者でのモデル実施</a:t>
                      </a:r>
                      <a:endParaRPr kumimoji="1" lang="en-US" altLang="ja-JP" sz="1100" b="1" baseline="0" dirty="0">
                        <a:solidFill>
                          <a:schemeClr val="tx1"/>
                        </a:solidFill>
                        <a:highlight>
                          <a:srgbClr val="00FF00"/>
                        </a:highlight>
                        <a:latin typeface="+mn-ea"/>
                        <a:ea typeface="+mn-ea"/>
                      </a:endParaRPr>
                    </a:p>
                    <a:p>
                      <a:pPr marL="174625" indent="-174625">
                        <a:lnSpc>
                          <a:spcPct val="100000"/>
                        </a:lnSpc>
                      </a:pPr>
                      <a:r>
                        <a:rPr kumimoji="1" lang="ja-JP" altLang="en-US" sz="1100" b="1" baseline="0" dirty="0">
                          <a:solidFill>
                            <a:schemeClr val="tx1"/>
                          </a:solidFill>
                          <a:latin typeface="+mn-ea"/>
                          <a:ea typeface="+mn-ea"/>
                        </a:rPr>
                        <a:t>■平成</a:t>
                      </a:r>
                      <a:r>
                        <a:rPr kumimoji="1" lang="en-US" altLang="ja-JP" sz="1100" b="1" baseline="0" dirty="0">
                          <a:solidFill>
                            <a:schemeClr val="tx1"/>
                          </a:solidFill>
                          <a:latin typeface="+mn-ea"/>
                          <a:ea typeface="+mn-ea"/>
                        </a:rPr>
                        <a:t>30</a:t>
                      </a:r>
                      <a:r>
                        <a:rPr kumimoji="1" lang="ja-JP" altLang="en-US" sz="1100" b="1" baseline="0" dirty="0">
                          <a:solidFill>
                            <a:schemeClr val="tx1"/>
                          </a:solidFill>
                          <a:latin typeface="+mn-ea"/>
                          <a:ea typeface="+mn-ea"/>
                        </a:rPr>
                        <a:t>年、令和元年に市町村保健事業ワーキングで検討したプログラムを改訂し、令和</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年</a:t>
                      </a:r>
                      <a:r>
                        <a:rPr kumimoji="1" lang="en-US" altLang="ja-JP" sz="1100" b="1" baseline="0" dirty="0">
                          <a:solidFill>
                            <a:schemeClr val="tx1"/>
                          </a:solidFill>
                          <a:latin typeface="+mn-ea"/>
                          <a:ea typeface="+mn-ea"/>
                        </a:rPr>
                        <a:t>4</a:t>
                      </a:r>
                      <a:r>
                        <a:rPr kumimoji="1" lang="ja-JP" altLang="en-US" sz="1100" b="1" baseline="0" dirty="0">
                          <a:solidFill>
                            <a:schemeClr val="tx1"/>
                          </a:solidFill>
                          <a:latin typeface="+mn-ea"/>
                          <a:ea typeface="+mn-ea"/>
                        </a:rPr>
                        <a:t>月から運用開始。医療保険者（市町村国保）の保健事業の効率的・効果的な推進を支援</a:t>
                      </a:r>
                      <a:endParaRPr kumimoji="1" lang="en-US" altLang="ja-JP" sz="1100" b="1" strike="sngStrike"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未治療者や治療中断者に対する医療機関への受診勧奨の促進</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■治療中断者等、受診勧奨の対象者の抽出方法等について、国保連合会と連携し、助言及び支援</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医療データを活用した受診促進策の推進</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strike="noStrike" baseline="0" dirty="0">
                          <a:solidFill>
                            <a:schemeClr val="tx1"/>
                          </a:solidFill>
                          <a:latin typeface="+mn-ea"/>
                          <a:ea typeface="+mn-ea"/>
                        </a:rPr>
                        <a:t>■</a:t>
                      </a:r>
                      <a:r>
                        <a:rPr kumimoji="1" lang="en-US" altLang="ja-JP" sz="1100" b="1" strike="noStrike" baseline="0" dirty="0">
                          <a:solidFill>
                            <a:schemeClr val="tx1"/>
                          </a:solidFill>
                          <a:latin typeface="+mn-ea"/>
                          <a:ea typeface="+mn-ea"/>
                        </a:rPr>
                        <a:t>KDB</a:t>
                      </a:r>
                      <a:r>
                        <a:rPr kumimoji="1" lang="ja-JP" altLang="en-US" sz="1100" b="1" strike="noStrike" baseline="0" dirty="0">
                          <a:solidFill>
                            <a:schemeClr val="tx1"/>
                          </a:solidFill>
                          <a:latin typeface="+mn-ea"/>
                          <a:ea typeface="+mn-ea"/>
                        </a:rPr>
                        <a:t>等を活用し、地域ごとの分析ができるよう、地図上で保健指導データを可視化した「地域差見える化ツール」をアップデートし市町村に提供するとともに、市町村のデータを踏まえた保健事業の推進を図るセミナーを開催</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糖尿病の重症化予防</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■専門医等のアドバイザーとともに、糖尿病性腎症重症化予防事業の実施に課題を抱える市町村を支援。市町村と地区医師会、専門医と連携強化した受診勧奨体制を構築</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■地域で診療に携わる医療従事者間で医療連携の状況を共有する会議を開催し、地域の実情に応じて連携体制の充実を促進</a:t>
                      </a: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早期治療・重症化予防に係る普及啓発</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■平成</a:t>
                      </a:r>
                      <a:r>
                        <a:rPr kumimoji="1" lang="en-US" altLang="ja-JP" sz="1100" b="1" baseline="0" dirty="0">
                          <a:solidFill>
                            <a:schemeClr val="tx1"/>
                          </a:solidFill>
                          <a:latin typeface="+mn-ea"/>
                          <a:ea typeface="+mn-ea"/>
                        </a:rPr>
                        <a:t>30</a:t>
                      </a:r>
                      <a:r>
                        <a:rPr kumimoji="1" lang="ja-JP" altLang="en-US" sz="1100" b="1" baseline="0" dirty="0">
                          <a:solidFill>
                            <a:schemeClr val="tx1"/>
                          </a:solidFill>
                          <a:latin typeface="+mn-ea"/>
                          <a:ea typeface="+mn-ea"/>
                        </a:rPr>
                        <a:t>年、令和元年に市町村保健事業ワーキングで検討したプログラムを改訂し、令和</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年</a:t>
                      </a:r>
                      <a:r>
                        <a:rPr kumimoji="1" lang="en-US" altLang="ja-JP" sz="1100" b="1" baseline="0" dirty="0">
                          <a:solidFill>
                            <a:schemeClr val="tx1"/>
                          </a:solidFill>
                          <a:latin typeface="+mn-ea"/>
                          <a:ea typeface="+mn-ea"/>
                        </a:rPr>
                        <a:t>4</a:t>
                      </a:r>
                      <a:r>
                        <a:rPr kumimoji="1" lang="ja-JP" altLang="en-US" sz="1100" b="1" baseline="0" dirty="0">
                          <a:solidFill>
                            <a:schemeClr val="tx1"/>
                          </a:solidFill>
                          <a:latin typeface="+mn-ea"/>
                          <a:ea typeface="+mn-ea"/>
                        </a:rPr>
                        <a:t>月から運用開始。医療保険者（市町村国保）の保健事業の効率的・効果的な推進を支援</a:t>
                      </a:r>
                      <a:endParaRPr kumimoji="1" lang="en-US" altLang="ja-JP" sz="1100" b="1" strike="sngStrike"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■協会けんぽが実施する糖尿病性腎症重症化予防事業の実施体制に助言</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19" name="グループ化 18"/>
          <p:cNvGrpSpPr/>
          <p:nvPr/>
        </p:nvGrpSpPr>
        <p:grpSpPr>
          <a:xfrm>
            <a:off x="586435" y="3535158"/>
            <a:ext cx="792000" cy="720000"/>
            <a:chOff x="-2122749" y="3293333"/>
            <a:chExt cx="792000" cy="720000"/>
          </a:xfrm>
        </p:grpSpPr>
        <p:sp>
          <p:nvSpPr>
            <p:cNvPr id="20" name="角丸四角形 19"/>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21" name="直線コネクタ 20"/>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26</a:t>
            </a:fld>
            <a:endParaRPr kumimoji="1" lang="ja-JP" altLang="en-US"/>
          </a:p>
        </p:txBody>
      </p:sp>
    </p:spTree>
    <p:extLst>
      <p:ext uri="{BB962C8B-B14F-4D97-AF65-F5344CB8AC3E}">
        <p14:creationId xmlns:p14="http://schemas.microsoft.com/office/powerpoint/2010/main" val="23045202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530889571"/>
              </p:ext>
            </p:extLst>
          </p:nvPr>
        </p:nvGraphicFramePr>
        <p:xfrm>
          <a:off x="477311" y="434454"/>
          <a:ext cx="8928000" cy="345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5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■特定保健指導の実施率向上</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■保険者別にみると、被用者保険における被扶養者の特定保健指導実施率が特に低い</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■未治療者、治療中断者の減少　　　　　　　　　　　　■医師会との連携による受診勧奨体制の構築</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KDB</a:t>
                      </a:r>
                      <a:r>
                        <a:rPr kumimoji="1" lang="ja-JP" altLang="en-US" sz="1100" b="1" baseline="0" dirty="0">
                          <a:solidFill>
                            <a:schemeClr val="tx1"/>
                          </a:solidFill>
                          <a:latin typeface="+mn-ea"/>
                          <a:ea typeface="+mn-ea"/>
                        </a:rPr>
                        <a:t>等を活用した保健事業の推進　　　　　　　　　   ■医療保険者における糖尿病重症化予防事業の質の向上</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■モデル事業の効果検証を行うとともに、開発資材を府内保険者へ展開</a:t>
                      </a:r>
                      <a:endParaRPr kumimoji="1" lang="en-US" altLang="ja-JP" sz="1100" b="1" baseline="0" dirty="0">
                        <a:solidFill>
                          <a:schemeClr val="tx1"/>
                        </a:solidFill>
                        <a:highlight>
                          <a:srgbClr val="00FF00"/>
                        </a:highlight>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■職域における被用者保険の被扶養者対象アンケート調査結果をふまえ、特定保健指導実施率向上に向けた効果的な手法をモデル実施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■市町村におけるデータヘルスの推進を図りデータ活用研修会等を開催するとともに、市町村保健事業介入支援事業、糖尿病性腎症重症化予防アドバイザー事業を実施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■事業主が健診結果に基づいた医療機関の受診の重要性を理解し、従業員に対して適切に対応できるよう啓発動画を作成し、府内事業所へ配布</a:t>
                      </a:r>
                      <a:endParaRPr kumimoji="1" lang="en-US" altLang="ja-JP" sz="1100" b="1" baseline="0" dirty="0">
                        <a:solidFill>
                          <a:schemeClr val="tx1"/>
                        </a:solidFill>
                        <a:highlight>
                          <a:srgbClr val="00FF00"/>
                        </a:highlight>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3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健康格差の解決プログラム促進事業（</a:t>
                      </a:r>
                      <a:r>
                        <a:rPr kumimoji="1" lang="en-US" altLang="ja-JP" sz="1100" baseline="0" dirty="0">
                          <a:solidFill>
                            <a:schemeClr val="tx1"/>
                          </a:solidFill>
                          <a:latin typeface="+mn-ea"/>
                          <a:ea typeface="+mn-ea"/>
                        </a:rPr>
                        <a:t>39,220</a:t>
                      </a:r>
                      <a:r>
                        <a:rPr kumimoji="1" lang="ja-JP" altLang="en-US" sz="1100" baseline="0" dirty="0">
                          <a:solidFill>
                            <a:schemeClr val="tx1"/>
                          </a:solidFill>
                          <a:latin typeface="+mn-ea"/>
                          <a:ea typeface="+mn-ea"/>
                        </a:rPr>
                        <a:t>千円の内数）、循環器疾患予防研究業務委託事業（</a:t>
                      </a:r>
                      <a:r>
                        <a:rPr kumimoji="1" lang="en-US" altLang="ja-JP" sz="1100" baseline="0" dirty="0">
                          <a:solidFill>
                            <a:schemeClr val="tx1"/>
                          </a:solidFill>
                          <a:latin typeface="+mn-ea"/>
                          <a:ea typeface="+mn-ea"/>
                        </a:rPr>
                        <a:t>32,656</a:t>
                      </a:r>
                      <a:r>
                        <a:rPr kumimoji="1" lang="ja-JP" altLang="en-US" sz="1100" baseline="0" dirty="0">
                          <a:solidFill>
                            <a:schemeClr val="tx1"/>
                          </a:solidFill>
                          <a:latin typeface="+mn-ea"/>
                          <a:ea typeface="+mn-ea"/>
                        </a:rPr>
                        <a:t>千円の内数）</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国保ヘルスアップ支援事業［保健事業の促進・充実を図るための人材の確保・育成事業（</a:t>
                      </a:r>
                      <a:r>
                        <a:rPr kumimoji="1" lang="en-US" altLang="ja-JP" sz="1100" baseline="0" dirty="0">
                          <a:solidFill>
                            <a:schemeClr val="tx1"/>
                          </a:solidFill>
                          <a:latin typeface="+mn-ea"/>
                          <a:ea typeface="+mn-ea"/>
                        </a:rPr>
                        <a:t>12,347</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市町村保健事業への介入支援事業（</a:t>
                      </a:r>
                      <a:r>
                        <a:rPr kumimoji="1" lang="en-US" altLang="ja-JP" sz="1100" baseline="0" dirty="0">
                          <a:solidFill>
                            <a:schemeClr val="tx1"/>
                          </a:solidFill>
                          <a:latin typeface="+mn-ea"/>
                          <a:ea typeface="+mn-ea"/>
                        </a:rPr>
                        <a:t>9,152</a:t>
                      </a:r>
                      <a:r>
                        <a:rPr kumimoji="1" lang="ja-JP" altLang="en-US" sz="1100" baseline="0" dirty="0">
                          <a:solidFill>
                            <a:schemeClr val="tx1"/>
                          </a:solidFill>
                          <a:latin typeface="+mn-ea"/>
                          <a:ea typeface="+mn-ea"/>
                        </a:rPr>
                        <a:t>千円）、糖尿病性腎症重症化予防アドバイザー事業（</a:t>
                      </a:r>
                      <a:r>
                        <a:rPr kumimoji="1" lang="en-US" altLang="ja-JP" sz="1100" baseline="0" dirty="0">
                          <a:solidFill>
                            <a:schemeClr val="tx1"/>
                          </a:solidFill>
                          <a:latin typeface="+mn-ea"/>
                          <a:ea typeface="+mn-ea"/>
                        </a:rPr>
                        <a:t>20,985</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27</a:t>
            </a:fld>
            <a:endParaRPr kumimoji="1" lang="ja-JP" altLang="en-US"/>
          </a:p>
        </p:txBody>
      </p:sp>
    </p:spTree>
    <p:extLst>
      <p:ext uri="{BB962C8B-B14F-4D97-AF65-F5344CB8AC3E}">
        <p14:creationId xmlns:p14="http://schemas.microsoft.com/office/powerpoint/2010/main" val="38922072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28</a:t>
            </a:fld>
            <a:endParaRPr kumimoji="1" lang="ja-JP" altLang="en-US"/>
          </a:p>
        </p:txBody>
      </p:sp>
    </p:spTree>
    <p:extLst>
      <p:ext uri="{BB962C8B-B14F-4D97-AF65-F5344CB8AC3E}">
        <p14:creationId xmlns:p14="http://schemas.microsoft.com/office/powerpoint/2010/main" val="26924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３　府民の健康づくりを支える社会環境整備</a:t>
            </a:r>
          </a:p>
        </p:txBody>
      </p:sp>
      <p:sp>
        <p:nvSpPr>
          <p:cNvPr id="15" name="正方形/長方形 14"/>
          <p:cNvSpPr/>
          <p:nvPr/>
        </p:nvSpPr>
        <p:spPr>
          <a:xfrm>
            <a:off x="129324" y="777702"/>
            <a:ext cx="172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　</a:t>
            </a:r>
            <a:r>
              <a:rPr kumimoji="1" lang="ja-JP" altLang="en-US" sz="1600" b="1" dirty="0">
                <a:solidFill>
                  <a:schemeClr val="bg1"/>
                </a:solidFill>
              </a:rPr>
              <a:t>計画 </a:t>
            </a:r>
            <a:r>
              <a:rPr kumimoji="1" lang="en-US" altLang="ja-JP" sz="1600" b="1" dirty="0">
                <a:solidFill>
                  <a:schemeClr val="bg1"/>
                </a:solidFill>
              </a:rPr>
              <a:t>P.64-66</a:t>
            </a:r>
          </a:p>
        </p:txBody>
      </p:sp>
      <p:sp>
        <p:nvSpPr>
          <p:cNvPr id="17" name="正方形/長方形 16"/>
          <p:cNvSpPr/>
          <p:nvPr/>
        </p:nvSpPr>
        <p:spPr>
          <a:xfrm>
            <a:off x="363222" y="2145260"/>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43476"/>
            <a:ext cx="8856000" cy="504000"/>
          </a:xfrm>
          <a:prstGeom prst="rect">
            <a:avLst/>
          </a:prstGeom>
        </p:spPr>
        <p:txBody>
          <a:bodyPr wrap="square" lIns="36000" tIns="72000" rIns="36000" bIns="36000">
            <a:noAutofit/>
          </a:bodyPr>
          <a:lstStyle/>
          <a:p>
            <a:r>
              <a:rPr lang="ja-JP" altLang="en-US" sz="1200" b="1" dirty="0">
                <a:latin typeface="+mn-ea"/>
              </a:rPr>
              <a:t>▽学校・職域・地域等における健康づくりの取組みや活動に積極的に参加するとともに、地域社会の一員として、健康な</a:t>
            </a:r>
            <a:r>
              <a:rPr lang="ja-JP" altLang="en-US" sz="1200" b="1" dirty="0" err="1">
                <a:latin typeface="+mn-ea"/>
              </a:rPr>
              <a:t>まちづ</a:t>
            </a:r>
            <a:endParaRPr lang="en-US" altLang="ja-JP" sz="1200" b="1" dirty="0">
              <a:latin typeface="+mn-ea"/>
            </a:endParaRPr>
          </a:p>
          <a:p>
            <a:r>
              <a:rPr lang="ja-JP" altLang="en-US" sz="1200" b="1" dirty="0">
                <a:latin typeface="+mn-ea"/>
              </a:rPr>
              <a:t>　くりに参画・協力します。</a:t>
            </a:r>
          </a:p>
          <a:p>
            <a:r>
              <a:rPr lang="ja-JP" altLang="en-US" sz="1200" b="1" dirty="0">
                <a:latin typeface="+mn-ea"/>
              </a:rPr>
              <a:t>▽Ｉ</a:t>
            </a:r>
            <a:r>
              <a:rPr lang="en-US" altLang="ja-JP" sz="1200" b="1" dirty="0">
                <a:latin typeface="+mn-ea"/>
              </a:rPr>
              <a:t>C</a:t>
            </a:r>
            <a:r>
              <a:rPr lang="ja-JP" altLang="en-US" sz="1200" b="1" dirty="0">
                <a:latin typeface="+mn-ea"/>
              </a:rPr>
              <a:t>Ｔ等を活用し、自分にあった健康情報等を取得するとともに、必要に応じて健康教育の機会や健康相談を利用するなど、</a:t>
            </a:r>
            <a:endParaRPr lang="en-US" altLang="ja-JP" sz="1200" b="1" dirty="0">
              <a:latin typeface="+mn-ea"/>
            </a:endParaRPr>
          </a:p>
          <a:p>
            <a:r>
              <a:rPr lang="ja-JP" altLang="en-US" sz="1200" b="1" dirty="0">
                <a:latin typeface="+mn-ea"/>
              </a:rPr>
              <a:t>　自主的な健康づくりに取り組みます。</a:t>
            </a:r>
          </a:p>
        </p:txBody>
      </p:sp>
      <p:sp>
        <p:nvSpPr>
          <p:cNvPr id="24" name="正方形/長方形 23"/>
          <p:cNvSpPr/>
          <p:nvPr/>
        </p:nvSpPr>
        <p:spPr>
          <a:xfrm>
            <a:off x="363222" y="3402806"/>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1409988318"/>
              </p:ext>
            </p:extLst>
          </p:nvPr>
        </p:nvGraphicFramePr>
        <p:xfrm>
          <a:off x="532234" y="3764969"/>
          <a:ext cx="8820000" cy="1152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4464000">
                  <a:extLst>
                    <a:ext uri="{9D8B030D-6E8A-4147-A177-3AD203B41FA5}">
                      <a16:colId xmlns:a16="http://schemas.microsoft.com/office/drawing/2014/main" val="20001"/>
                    </a:ext>
                  </a:extLst>
                </a:gridCol>
                <a:gridCol w="1404000">
                  <a:extLst>
                    <a:ext uri="{9D8B030D-6E8A-4147-A177-3AD203B41FA5}">
                      <a16:colId xmlns:a16="http://schemas.microsoft.com/office/drawing/2014/main" val="993675360"/>
                    </a:ext>
                  </a:extLst>
                </a:gridCol>
                <a:gridCol w="1404000">
                  <a:extLst>
                    <a:ext uri="{9D8B030D-6E8A-4147-A177-3AD203B41FA5}">
                      <a16:colId xmlns:a16="http://schemas.microsoft.com/office/drawing/2014/main" val="20002"/>
                    </a:ext>
                  </a:extLst>
                </a:gridCol>
                <a:gridCol w="1188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24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健康づくりを進める住民の自主組織の数（☆）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715</a:t>
                      </a:r>
                      <a:r>
                        <a:rPr lang="ja-JP" altLang="en-US" sz="1200" b="1" dirty="0">
                          <a:solidFill>
                            <a:schemeClr val="tx1"/>
                          </a:solidFill>
                          <a:effectLst/>
                          <a:latin typeface="+mn-ea"/>
                          <a:ea typeface="+mn-ea"/>
                        </a:rPr>
                        <a:t>団体</a:t>
                      </a:r>
                      <a:r>
                        <a:rPr lang="ja-JP" altLang="en-US" sz="1100" b="1" dirty="0">
                          <a:solidFill>
                            <a:schemeClr val="tx1"/>
                          </a:solidFill>
                          <a:effectLst/>
                          <a:latin typeface="+mn-ea"/>
                          <a:ea typeface="+mn-ea"/>
                        </a:rPr>
                        <a:t>（</a:t>
                      </a:r>
                      <a:r>
                        <a:rPr lang="en-US" sz="1100" b="1" dirty="0">
                          <a:solidFill>
                            <a:schemeClr val="tx1"/>
                          </a:solidFill>
                          <a:effectLst/>
                          <a:latin typeface="+mn-ea"/>
                          <a:ea typeface="+mn-ea"/>
                        </a:rPr>
                        <a:t>H28</a:t>
                      </a:r>
                      <a:r>
                        <a:rPr lang="ja-JP" altLang="en-US" sz="1100" b="1" dirty="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1,068</a:t>
                      </a:r>
                      <a:r>
                        <a:rPr lang="ja-JP" altLang="en-US" sz="1200" b="1" dirty="0">
                          <a:solidFill>
                            <a:schemeClr val="tx1"/>
                          </a:solidFill>
                          <a:effectLst/>
                          <a:latin typeface="+mn-ea"/>
                          <a:ea typeface="+mn-ea"/>
                        </a:rPr>
                        <a:t>団体</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R5.5</a:t>
                      </a:r>
                      <a:r>
                        <a:rPr lang="ja-JP" altLang="en-US" sz="1100" b="1" dirty="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25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ボランティア活動の参加者数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20.6%</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14.5%</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R3</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26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a:solidFill>
                            <a:schemeClr val="tx1"/>
                          </a:solidFill>
                          <a:effectLst/>
                          <a:latin typeface="+mn-ea"/>
                          <a:ea typeface="+mn-ea"/>
                          <a:cs typeface="HG丸ｺﾞｼｯｸM-PRO"/>
                        </a:rPr>
                        <a:t>“健康経営”に取り組む中小企業数</a:t>
                      </a:r>
                      <a:r>
                        <a:rPr lang="ja-JP" altLang="en-US" sz="1050" b="1" spc="-50" baseline="0" dirty="0">
                          <a:solidFill>
                            <a:schemeClr val="tx1"/>
                          </a:solidFill>
                          <a:effectLst/>
                          <a:latin typeface="+mn-ea"/>
                          <a:ea typeface="+mn-ea"/>
                          <a:cs typeface="HG丸ｺﾞｼｯｸM-PRO"/>
                        </a:rPr>
                        <a:t>（「健康宣言企業」数  協会けんぽ）</a:t>
                      </a:r>
                      <a:endParaRPr lang="ja-JP" altLang="en-US" sz="1100" b="1" spc="-50" baseline="0"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142</a:t>
                      </a:r>
                      <a:r>
                        <a:rPr lang="ja-JP" altLang="en-US" sz="1200" b="1" dirty="0">
                          <a:solidFill>
                            <a:schemeClr val="tx1"/>
                          </a:solidFill>
                          <a:effectLst/>
                          <a:latin typeface="+mn-ea"/>
                          <a:ea typeface="+mn-ea"/>
                          <a:cs typeface="HG丸ｺﾞｼｯｸM-PRO"/>
                        </a:rPr>
                        <a:t>企業</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H30.3</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4,067</a:t>
                      </a:r>
                      <a:r>
                        <a:rPr lang="ja-JP" altLang="en-US" sz="1200" b="1" dirty="0">
                          <a:solidFill>
                            <a:schemeClr val="tx1"/>
                          </a:solidFill>
                          <a:effectLst/>
                          <a:latin typeface="+mn-ea"/>
                          <a:ea typeface="+mn-ea"/>
                          <a:cs typeface="HG丸ｺﾞｼｯｸM-PRO"/>
                        </a:rPr>
                        <a:t>企業</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R5.6</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2,000</a:t>
                      </a:r>
                      <a:r>
                        <a:rPr lang="ja-JP" altLang="en-US" sz="1200" b="1" dirty="0">
                          <a:solidFill>
                            <a:schemeClr val="tx1"/>
                          </a:solidFill>
                          <a:effectLst/>
                          <a:latin typeface="+mn-ea"/>
                          <a:ea typeface="+mn-ea"/>
                          <a:cs typeface="HG丸ｺﾞｼｯｸM-PRO"/>
                        </a:rPr>
                        <a:t>企業</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sp>
        <p:nvSpPr>
          <p:cNvPr id="26" name="正方形/長方形 25"/>
          <p:cNvSpPr/>
          <p:nvPr/>
        </p:nvSpPr>
        <p:spPr>
          <a:xfrm>
            <a:off x="6046925" y="346724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extLst>
              <p:ext uri="{D42A27DB-BD31-4B8C-83A1-F6EECF244321}">
                <p14:modId xmlns:p14="http://schemas.microsoft.com/office/powerpoint/2010/main" val="3671150385"/>
              </p:ext>
            </p:extLst>
          </p:nvPr>
        </p:nvGraphicFramePr>
        <p:xfrm>
          <a:off x="477311" y="5275555"/>
          <a:ext cx="8928000" cy="118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88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スポーツ関係等のグループや自治会等の自主活動やボランティアに参加している府民の割合は少ない状況にあることから、主体的に社会参加できる健康な地域コミュニティの形成が求められています。</a:t>
                      </a:r>
                    </a:p>
                    <a:p>
                      <a:pPr marL="174625" indent="-174625">
                        <a:lnSpc>
                          <a:spcPct val="100000"/>
                        </a:lnSpc>
                      </a:pPr>
                      <a:endParaRPr kumimoji="1" lang="ja-JP" altLang="en-US" sz="8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市町村における健康ポイント等のインセンティブの導入や、事業者等における「健康経営」の普及促進をはじめ、地域の活動団体等による健康づくりへの取組みなど、公民の多様な主体の連携・協働により、府民の健康づくりを社会全体で支える環境整備に取り組んでいく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783614"/>
            <a:ext cx="9144000" cy="327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35161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35161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地域や職場における健康づくりへの参加を増やします</a:t>
            </a:r>
          </a:p>
          <a:p>
            <a:pPr algn="ctr">
              <a:lnSpc>
                <a:spcPts val="2000"/>
              </a:lnSpc>
            </a:pPr>
            <a:r>
              <a:rPr kumimoji="1" lang="ja-JP" altLang="en-US" sz="1600" b="1" dirty="0">
                <a:solidFill>
                  <a:schemeClr val="tx1"/>
                </a:solidFill>
              </a:rPr>
              <a:t>～みんなで健康づくりを楽しみましょう～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29</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386735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a:t>
            </a:r>
            <a:r>
              <a:rPr kumimoji="1" lang="zh-TW" altLang="en-US" sz="2000" b="1" dirty="0">
                <a:solidFill>
                  <a:schemeClr val="tx1"/>
                </a:solidFill>
                <a:latin typeface="Meiryo UI" panose="020B0604030504040204" pitchFamily="50" charset="-128"/>
                <a:ea typeface="Meiryo UI" panose="020B0604030504040204" pitchFamily="50" charset="-128"/>
              </a:rPr>
              <a:t>第</a:t>
            </a:r>
            <a:r>
              <a:rPr kumimoji="1" lang="en-US" altLang="zh-TW" sz="2000" b="1" dirty="0">
                <a:solidFill>
                  <a:schemeClr val="tx1"/>
                </a:solidFill>
                <a:latin typeface="Meiryo UI" panose="020B0604030504040204" pitchFamily="50" charset="-128"/>
                <a:ea typeface="Meiryo UI" panose="020B0604030504040204" pitchFamily="50" charset="-128"/>
              </a:rPr>
              <a:t>3</a:t>
            </a:r>
            <a:r>
              <a:rPr kumimoji="1" lang="zh-TW" altLang="en-US" sz="2000" b="1" dirty="0">
                <a:solidFill>
                  <a:schemeClr val="tx1"/>
                </a:solidFill>
                <a:latin typeface="Meiryo UI" panose="020B0604030504040204" pitchFamily="50" charset="-128"/>
                <a:ea typeface="Meiryo UI" panose="020B0604030504040204" pitchFamily="50" charset="-128"/>
              </a:rPr>
              <a:t>次大阪府健康増進計画</a:t>
            </a:r>
            <a:r>
              <a:rPr kumimoji="1" lang="ja-JP" altLang="en-US" sz="2000" b="1" dirty="0">
                <a:solidFill>
                  <a:schemeClr val="tx1"/>
                </a:solidFill>
                <a:latin typeface="Meiryo UI" panose="020B0604030504040204" pitchFamily="50" charset="-128"/>
                <a:ea typeface="Meiryo UI" panose="020B0604030504040204" pitchFamily="50" charset="-128"/>
              </a:rPr>
              <a:t>（概要）</a:t>
            </a:r>
          </a:p>
        </p:txBody>
      </p:sp>
      <p:sp>
        <p:nvSpPr>
          <p:cNvPr id="43" name="正方形/長方形 42"/>
          <p:cNvSpPr/>
          <p:nvPr/>
        </p:nvSpPr>
        <p:spPr>
          <a:xfrm>
            <a:off x="216793" y="786518"/>
            <a:ext cx="9432000" cy="4932000"/>
          </a:xfrm>
          <a:prstGeom prst="rect">
            <a:avLst/>
          </a:prstGeom>
          <a:solidFill>
            <a:srgbClr val="D1E1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6" name="正方形/長方形 45"/>
          <p:cNvSpPr/>
          <p:nvPr/>
        </p:nvSpPr>
        <p:spPr>
          <a:xfrm>
            <a:off x="286012" y="845087"/>
            <a:ext cx="9288000" cy="720000"/>
          </a:xfrm>
          <a:prstGeom prst="rect">
            <a:avLst/>
          </a:prstGeom>
        </p:spPr>
        <p:txBody>
          <a:bodyPr wrap="square" lIns="36000" tIns="72000" rIns="36000" bIns="36000">
            <a:noAutofit/>
          </a:bodyPr>
          <a:lstStyle/>
          <a:p>
            <a:r>
              <a:rPr lang="en-US" altLang="ja-JP" sz="1300" b="1" dirty="0">
                <a:latin typeface="+mn-ea"/>
              </a:rPr>
              <a:t>▽</a:t>
            </a:r>
            <a:r>
              <a:rPr lang="ja-JP" altLang="en-US" sz="1300" b="1" dirty="0">
                <a:latin typeface="+mn-ea"/>
              </a:rPr>
              <a:t> 本計画では、基本目標として「健康寿命の延伸」、「健康格差の縮小」を掲げ、その実現に向けて、“</a:t>
            </a:r>
            <a:r>
              <a:rPr lang="en-US" altLang="ja-JP" sz="1300" b="1" dirty="0">
                <a:latin typeface="+mn-ea"/>
              </a:rPr>
              <a:t>3</a:t>
            </a:r>
            <a:r>
              <a:rPr lang="ja-JP" altLang="en-US" sz="1300" b="1" dirty="0" err="1">
                <a:latin typeface="+mn-ea"/>
              </a:rPr>
              <a:t>つの</a:t>
            </a:r>
            <a:r>
              <a:rPr lang="ja-JP" altLang="en-US" sz="1300" b="1" dirty="0">
                <a:latin typeface="+mn-ea"/>
              </a:rPr>
              <a:t>基本方針”の</a:t>
            </a:r>
            <a:endParaRPr lang="en-US" altLang="ja-JP" sz="1300" b="1" dirty="0">
              <a:latin typeface="+mn-ea"/>
            </a:endParaRPr>
          </a:p>
          <a:p>
            <a:r>
              <a:rPr lang="ja-JP" altLang="en-US" sz="1300" b="1" dirty="0">
                <a:latin typeface="+mn-ea"/>
              </a:rPr>
              <a:t>　 もと、“府民・行政等がめざす目標等”に沿って、</a:t>
            </a:r>
            <a:r>
              <a:rPr lang="en-US" altLang="ja-JP" sz="1300" b="1" dirty="0">
                <a:latin typeface="+mn-ea"/>
              </a:rPr>
              <a:t>『11</a:t>
            </a:r>
            <a:r>
              <a:rPr lang="ja-JP" altLang="en-US" sz="1300" b="1" dirty="0">
                <a:latin typeface="+mn-ea"/>
              </a:rPr>
              <a:t>分野の重点取組み</a:t>
            </a:r>
            <a:r>
              <a:rPr lang="en-US" altLang="ja-JP" sz="1300" b="1" dirty="0">
                <a:latin typeface="+mn-ea"/>
              </a:rPr>
              <a:t>』</a:t>
            </a:r>
            <a:r>
              <a:rPr lang="ja-JP" altLang="en-US" sz="1300" b="1" dirty="0">
                <a:latin typeface="+mn-ea"/>
              </a:rPr>
              <a:t>を推進</a:t>
            </a:r>
          </a:p>
          <a:p>
            <a:endParaRPr lang="en-US" altLang="ja-JP" sz="500" dirty="0">
              <a:latin typeface="+mn-ea"/>
            </a:endParaRPr>
          </a:p>
          <a:p>
            <a:r>
              <a:rPr lang="ja-JP" altLang="en-US" sz="1100" dirty="0">
                <a:latin typeface="+mn-ea"/>
              </a:rPr>
              <a:t>　</a:t>
            </a:r>
            <a:r>
              <a:rPr lang="en-US" altLang="ja-JP" sz="1100" dirty="0">
                <a:latin typeface="+mn-ea"/>
              </a:rPr>
              <a:t>※ </a:t>
            </a:r>
            <a:r>
              <a:rPr lang="ja-JP" altLang="en-US" sz="1100" dirty="0">
                <a:latin typeface="+mn-ea"/>
              </a:rPr>
              <a:t>計画期間は、</a:t>
            </a:r>
            <a:r>
              <a:rPr lang="en-US" altLang="ja-JP" sz="1100" dirty="0">
                <a:latin typeface="+mn-ea"/>
              </a:rPr>
              <a:t>2018</a:t>
            </a:r>
            <a:r>
              <a:rPr lang="ja-JP" altLang="en-US" sz="1100" dirty="0">
                <a:latin typeface="+mn-ea"/>
              </a:rPr>
              <a:t>年度～</a:t>
            </a:r>
            <a:r>
              <a:rPr lang="en-US" altLang="ja-JP" sz="1100" dirty="0">
                <a:latin typeface="+mn-ea"/>
              </a:rPr>
              <a:t>2023</a:t>
            </a:r>
            <a:r>
              <a:rPr lang="ja-JP" altLang="en-US" sz="1100" dirty="0">
                <a:latin typeface="+mn-ea"/>
              </a:rPr>
              <a:t>年度</a:t>
            </a:r>
            <a:r>
              <a:rPr lang="en-US" altLang="ja-JP" sz="1100" dirty="0">
                <a:latin typeface="+mn-ea"/>
              </a:rPr>
              <a:t>(6</a:t>
            </a:r>
            <a:r>
              <a:rPr lang="ja-JP" altLang="en-US" sz="1100" dirty="0">
                <a:latin typeface="+mn-ea"/>
              </a:rPr>
              <a:t>年間</a:t>
            </a:r>
            <a:r>
              <a:rPr lang="en-US" altLang="ja-JP" sz="1100" dirty="0">
                <a:latin typeface="+mn-ea"/>
              </a:rPr>
              <a:t>)</a:t>
            </a:r>
            <a:r>
              <a:rPr lang="ja-JP" altLang="en-US" sz="1100" dirty="0">
                <a:latin typeface="+mn-ea"/>
              </a:rPr>
              <a:t>で、府民の健康指標の向上・改善をめざす。</a:t>
            </a:r>
          </a:p>
        </p:txBody>
      </p:sp>
      <p:sp>
        <p:nvSpPr>
          <p:cNvPr id="48" name="角丸四角形 47"/>
          <p:cNvSpPr/>
          <p:nvPr/>
        </p:nvSpPr>
        <p:spPr>
          <a:xfrm>
            <a:off x="409420" y="1676219"/>
            <a:ext cx="9072000" cy="756000"/>
          </a:xfrm>
          <a:prstGeom prst="roundRect">
            <a:avLst>
              <a:gd name="adj" fmla="val 8499"/>
            </a:avLst>
          </a:prstGeom>
          <a:solidFill>
            <a:schemeClr val="bg1"/>
          </a:solidFill>
          <a:ln w="19050">
            <a:solidFill>
              <a:srgbClr val="2F528F"/>
            </a:solidFill>
          </a:ln>
        </p:spPr>
        <p:txBody>
          <a:bodyPr wrap="square" lIns="72000" tIns="72000" rIns="72000" bIns="72000" anchor="ctr">
            <a:noAutofit/>
          </a:bodyPr>
          <a:lstStyle/>
          <a:p>
            <a:r>
              <a:rPr lang="en-US" altLang="ja-JP" sz="1300" b="1" dirty="0">
                <a:latin typeface="+mn-ea"/>
              </a:rPr>
              <a:t>【</a:t>
            </a:r>
            <a:r>
              <a:rPr lang="ja-JP" altLang="en-US" sz="1300" b="1" dirty="0">
                <a:latin typeface="+mn-ea"/>
              </a:rPr>
              <a:t>基本目標</a:t>
            </a:r>
            <a:r>
              <a:rPr lang="en-US" altLang="ja-JP" sz="1300" b="1" dirty="0">
                <a:latin typeface="+mn-ea"/>
              </a:rPr>
              <a:t>】</a:t>
            </a:r>
          </a:p>
          <a:p>
            <a:r>
              <a:rPr lang="en-US" altLang="ja-JP" sz="1200" b="1" dirty="0">
                <a:latin typeface="+mn-ea"/>
              </a:rPr>
              <a:t>●</a:t>
            </a:r>
            <a:r>
              <a:rPr lang="ja-JP" altLang="en-US" sz="1200" b="1" dirty="0">
                <a:latin typeface="+mn-ea"/>
              </a:rPr>
              <a:t>健康寿命の延伸・・・生活習慣病の予防対策等の強化など、府民のライフステージに応じた府民の主体的な健康づくりを推進　</a:t>
            </a:r>
          </a:p>
          <a:p>
            <a:r>
              <a:rPr lang="ja-JP" altLang="en-US" sz="1200" b="1" dirty="0">
                <a:latin typeface="+mn-ea"/>
              </a:rPr>
              <a:t>●健康格差の縮小・・・市町村の健康指標の状況や健康課題などに応じた効果的な施策を展開</a:t>
            </a:r>
          </a:p>
        </p:txBody>
      </p:sp>
      <p:sp>
        <p:nvSpPr>
          <p:cNvPr id="49" name="角丸四角形 48"/>
          <p:cNvSpPr/>
          <p:nvPr/>
        </p:nvSpPr>
        <p:spPr>
          <a:xfrm>
            <a:off x="409420" y="2511006"/>
            <a:ext cx="9072000" cy="2484000"/>
          </a:xfrm>
          <a:prstGeom prst="roundRect">
            <a:avLst>
              <a:gd name="adj" fmla="val 2418"/>
            </a:avLst>
          </a:prstGeom>
          <a:solidFill>
            <a:schemeClr val="bg1"/>
          </a:solidFill>
          <a:ln w="19050">
            <a:solidFill>
              <a:srgbClr val="2F528F"/>
            </a:solidFill>
          </a:ln>
        </p:spPr>
        <p:txBody>
          <a:bodyPr wrap="square" lIns="72000" tIns="72000" rIns="72000" bIns="72000" anchor="ctr">
            <a:noAutofit/>
          </a:bodyPr>
          <a:lstStyle/>
          <a:p>
            <a:r>
              <a:rPr lang="en-US" altLang="ja-JP" sz="1300" b="1" dirty="0">
                <a:latin typeface="+mn-ea"/>
              </a:rPr>
              <a:t>【</a:t>
            </a:r>
            <a:r>
              <a:rPr lang="ja-JP" altLang="en-US" sz="1300" b="1" dirty="0">
                <a:latin typeface="+mn-ea"/>
              </a:rPr>
              <a:t>基本方針</a:t>
            </a:r>
            <a:r>
              <a:rPr lang="en-US" altLang="ja-JP" sz="1300" b="1" dirty="0">
                <a:latin typeface="+mn-ea"/>
              </a:rPr>
              <a:t>】</a:t>
            </a:r>
          </a:p>
          <a:p>
            <a:endParaRPr lang="en-US" altLang="ja-JP" sz="1200" b="1" dirty="0">
              <a:latin typeface="+mn-ea"/>
            </a:endParaRPr>
          </a:p>
          <a:p>
            <a:endParaRPr lang="en-US" altLang="ja-JP" sz="1200" b="1" dirty="0">
              <a:latin typeface="+mn-ea"/>
            </a:endParaRPr>
          </a:p>
          <a:p>
            <a:endParaRPr lang="en-US" altLang="ja-JP" sz="1200" b="1" dirty="0">
              <a:latin typeface="+mn-ea"/>
            </a:endParaRPr>
          </a:p>
          <a:p>
            <a:endParaRPr lang="en-US" altLang="ja-JP" sz="1200" b="1" dirty="0">
              <a:latin typeface="+mn-ea"/>
            </a:endParaRPr>
          </a:p>
          <a:p>
            <a:endParaRPr lang="en-US" altLang="ja-JP" sz="800" b="1" dirty="0">
              <a:latin typeface="+mn-ea"/>
            </a:endParaRPr>
          </a:p>
          <a:p>
            <a:r>
              <a:rPr lang="en-US" altLang="ja-JP" sz="1300" b="1" dirty="0">
                <a:latin typeface="+mn-ea"/>
              </a:rPr>
              <a:t>【</a:t>
            </a:r>
            <a:r>
              <a:rPr lang="ja-JP" altLang="en-US" sz="1300" b="1" dirty="0">
                <a:latin typeface="+mn-ea"/>
              </a:rPr>
              <a:t>府民・行政等みんなでめざす目標</a:t>
            </a:r>
            <a:r>
              <a:rPr lang="en-US" altLang="ja-JP" sz="1300" b="1" dirty="0">
                <a:latin typeface="+mn-ea"/>
              </a:rPr>
              <a:t>】</a:t>
            </a:r>
          </a:p>
          <a:p>
            <a:r>
              <a:rPr lang="ja-JP" altLang="en-US" sz="1200" b="1" dirty="0">
                <a:latin typeface="+mn-ea"/>
              </a:rPr>
              <a:t>●「健康への関心度を高めます」、「朝食欠食率を低くします」、「習慣的に運動に取り組む府民を増やします」など</a:t>
            </a:r>
            <a:r>
              <a:rPr lang="en-US" altLang="ja-JP" sz="1200" b="1" dirty="0">
                <a:latin typeface="+mn-ea"/>
              </a:rPr>
              <a:t>11</a:t>
            </a:r>
            <a:r>
              <a:rPr lang="ja-JP" altLang="en-US" sz="1200" b="1" dirty="0">
                <a:latin typeface="+mn-ea"/>
              </a:rPr>
              <a:t>項目の</a:t>
            </a:r>
            <a:endParaRPr lang="en-US" altLang="ja-JP" sz="1200" b="1" dirty="0">
              <a:latin typeface="+mn-ea"/>
            </a:endParaRPr>
          </a:p>
          <a:p>
            <a:r>
              <a:rPr lang="ja-JP" altLang="en-US" sz="1200" b="1" dirty="0">
                <a:latin typeface="+mn-ea"/>
              </a:rPr>
              <a:t>　目標を設定　（＊本目標に沿って「府民の行動目標」、「行政等が取り組む数値目標」を設定）</a:t>
            </a:r>
            <a:endParaRPr lang="en-US" altLang="ja-JP" sz="1200" b="1" dirty="0">
              <a:latin typeface="+mn-ea"/>
            </a:endParaRPr>
          </a:p>
          <a:p>
            <a:endParaRPr lang="en-US" altLang="ja-JP" sz="800" b="1" dirty="0">
              <a:latin typeface="+mn-ea"/>
            </a:endParaRPr>
          </a:p>
          <a:p>
            <a:r>
              <a:rPr lang="en-US" altLang="ja-JP" sz="1300" b="1" dirty="0">
                <a:latin typeface="+mn-ea"/>
              </a:rPr>
              <a:t>【11</a:t>
            </a:r>
            <a:r>
              <a:rPr lang="ja-JP" altLang="en-US" sz="1300" b="1" dirty="0">
                <a:latin typeface="+mn-ea"/>
              </a:rPr>
              <a:t>分野の重点取組み</a:t>
            </a:r>
            <a:r>
              <a:rPr lang="en-US" altLang="ja-JP" sz="1300" b="1" dirty="0">
                <a:latin typeface="+mn-ea"/>
              </a:rPr>
              <a:t>】</a:t>
            </a:r>
          </a:p>
          <a:p>
            <a:r>
              <a:rPr lang="ja-JP" altLang="en-US" sz="1200" b="1" dirty="0">
                <a:latin typeface="+mn-ea"/>
              </a:rPr>
              <a:t>●これらの目標達成に向けて、「１ 生活習慣病の予防」、「２ 生活習慣病の早期発見・重症化予防」、「３ 府民の健康を支える</a:t>
            </a:r>
            <a:endParaRPr lang="en-US" altLang="ja-JP" sz="1200" b="1" dirty="0">
              <a:latin typeface="+mn-ea"/>
            </a:endParaRPr>
          </a:p>
          <a:p>
            <a:r>
              <a:rPr lang="ja-JP" altLang="en-US" sz="1200" b="1" dirty="0">
                <a:latin typeface="+mn-ea"/>
              </a:rPr>
              <a:t>　社会環境整備」を進めるため、府民・行政・事業者など多様な主体の連携・協働により、</a:t>
            </a:r>
            <a:r>
              <a:rPr lang="en-US" altLang="ja-JP" sz="1200" b="1" dirty="0">
                <a:latin typeface="+mn-ea"/>
              </a:rPr>
              <a:t>『11</a:t>
            </a:r>
            <a:r>
              <a:rPr lang="ja-JP" altLang="en-US" sz="1200" b="1" dirty="0">
                <a:latin typeface="+mn-ea"/>
              </a:rPr>
              <a:t>分野の重点的取組み</a:t>
            </a:r>
            <a:r>
              <a:rPr lang="en-US" altLang="ja-JP" sz="1200" b="1" dirty="0">
                <a:latin typeface="+mn-ea"/>
              </a:rPr>
              <a:t>』</a:t>
            </a:r>
            <a:r>
              <a:rPr lang="ja-JP" altLang="en-US" sz="1200" b="1" dirty="0">
                <a:latin typeface="+mn-ea"/>
              </a:rPr>
              <a:t>を推進</a:t>
            </a:r>
          </a:p>
        </p:txBody>
      </p:sp>
      <p:sp>
        <p:nvSpPr>
          <p:cNvPr id="50" name="正方形/長方形 49"/>
          <p:cNvSpPr/>
          <p:nvPr/>
        </p:nvSpPr>
        <p:spPr>
          <a:xfrm>
            <a:off x="286012" y="5073460"/>
            <a:ext cx="9288000" cy="576000"/>
          </a:xfrm>
          <a:prstGeom prst="rect">
            <a:avLst/>
          </a:prstGeom>
        </p:spPr>
        <p:txBody>
          <a:bodyPr wrap="square" lIns="36000" tIns="72000" rIns="36000" bIns="36000">
            <a:noAutofit/>
          </a:bodyPr>
          <a:lstStyle/>
          <a:p>
            <a:r>
              <a:rPr lang="ja-JP" altLang="en-US" sz="1300" b="1" dirty="0">
                <a:latin typeface="+mn-ea"/>
              </a:rPr>
              <a:t>▽ 「大阪府健康づくり推進条例（</a:t>
            </a:r>
            <a:r>
              <a:rPr lang="en-US" altLang="ja-JP" sz="1300" b="1" dirty="0">
                <a:latin typeface="+mn-ea"/>
              </a:rPr>
              <a:t>H30.10.30</a:t>
            </a:r>
            <a:r>
              <a:rPr lang="ja-JP" altLang="en-US" sz="1300" b="1" dirty="0">
                <a:latin typeface="+mn-ea"/>
              </a:rPr>
              <a:t>施行）」において重点取組みを位置づけ（</a:t>
            </a:r>
            <a:r>
              <a:rPr lang="en-US" altLang="ja-JP" sz="1300" b="1" dirty="0">
                <a:latin typeface="+mn-ea"/>
              </a:rPr>
              <a:t>§12</a:t>
            </a:r>
            <a:r>
              <a:rPr lang="ja-JP" altLang="en-US" sz="1300" b="1" dirty="0">
                <a:latin typeface="+mn-ea"/>
              </a:rPr>
              <a:t>～</a:t>
            </a:r>
            <a:r>
              <a:rPr lang="en-US" altLang="ja-JP" sz="1300" b="1" dirty="0">
                <a:latin typeface="+mn-ea"/>
              </a:rPr>
              <a:t>§16</a:t>
            </a:r>
            <a:r>
              <a:rPr lang="ja-JP" altLang="en-US" sz="1300" b="1" dirty="0">
                <a:latin typeface="+mn-ea"/>
              </a:rPr>
              <a:t>）</a:t>
            </a:r>
          </a:p>
          <a:p>
            <a:endParaRPr lang="en-US" altLang="ja-JP" sz="500" dirty="0">
              <a:latin typeface="+mn-ea"/>
            </a:endParaRPr>
          </a:p>
          <a:p>
            <a:r>
              <a:rPr lang="ja-JP" altLang="en-US" sz="1100" dirty="0">
                <a:latin typeface="+mn-ea"/>
              </a:rPr>
              <a:t>　</a:t>
            </a:r>
            <a:r>
              <a:rPr lang="en-US" altLang="ja-JP" sz="1100" dirty="0">
                <a:latin typeface="+mn-ea"/>
              </a:rPr>
              <a:t>※ </a:t>
            </a:r>
            <a:r>
              <a:rPr lang="ja-JP" altLang="en-US" sz="1100" dirty="0">
                <a:latin typeface="+mn-ea"/>
              </a:rPr>
              <a:t>多様な主体の連携・協働による“オール大阪体制”を構築し、健康づくりの推進に関する施策を推進。</a:t>
            </a:r>
          </a:p>
        </p:txBody>
      </p:sp>
      <p:graphicFrame>
        <p:nvGraphicFramePr>
          <p:cNvPr id="51" name="表 50"/>
          <p:cNvGraphicFramePr>
            <a:graphicFrameLocks noGrp="1"/>
          </p:cNvGraphicFramePr>
          <p:nvPr>
            <p:extLst>
              <p:ext uri="{D42A27DB-BD31-4B8C-83A1-F6EECF244321}">
                <p14:modId xmlns:p14="http://schemas.microsoft.com/office/powerpoint/2010/main" val="3373014005"/>
              </p:ext>
            </p:extLst>
          </p:nvPr>
        </p:nvGraphicFramePr>
        <p:xfrm>
          <a:off x="562953" y="2842703"/>
          <a:ext cx="8784000" cy="6469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4073086637"/>
                    </a:ext>
                  </a:extLst>
                </a:gridCol>
                <a:gridCol w="3024000">
                  <a:extLst>
                    <a:ext uri="{9D8B030D-6E8A-4147-A177-3AD203B41FA5}">
                      <a16:colId xmlns:a16="http://schemas.microsoft.com/office/drawing/2014/main" val="111291063"/>
                    </a:ext>
                  </a:extLst>
                </a:gridCol>
                <a:gridCol w="2880000">
                  <a:extLst>
                    <a:ext uri="{9D8B030D-6E8A-4147-A177-3AD203B41FA5}">
                      <a16:colId xmlns:a16="http://schemas.microsoft.com/office/drawing/2014/main" val="520564120"/>
                    </a:ext>
                  </a:extLst>
                </a:gridCol>
              </a:tblGrid>
              <a:tr h="130315">
                <a:tc>
                  <a:txBody>
                    <a:bodyPr/>
                    <a:lstStyle/>
                    <a:p>
                      <a:pPr algn="ctr"/>
                      <a:r>
                        <a:rPr kumimoji="1" lang="ja-JP" altLang="en-US" sz="1100" b="1" dirty="0">
                          <a:solidFill>
                            <a:schemeClr val="tx1"/>
                          </a:solidFill>
                        </a:rPr>
                        <a:t>生活習慣病の予防、早期発見、重症化予防</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b="1" dirty="0">
                          <a:solidFill>
                            <a:schemeClr val="tx1"/>
                          </a:solidFill>
                        </a:rPr>
                        <a:t>ライフステージに応じた取組み</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b="1" dirty="0">
                          <a:solidFill>
                            <a:schemeClr val="tx1"/>
                          </a:solidFill>
                        </a:rPr>
                        <a:t>府民の健康づくりを支える社会環境整備</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363311713"/>
                  </a:ext>
                </a:extLst>
              </a:tr>
              <a:tr h="221477">
                <a:tc>
                  <a:txBody>
                    <a:bodyPr/>
                    <a:lstStyle/>
                    <a:p>
                      <a:r>
                        <a:rPr kumimoji="1" lang="ja-JP" altLang="en-US" sz="1100" b="0" baseline="0" dirty="0">
                          <a:solidFill>
                            <a:schemeClr val="tx1"/>
                          </a:solidFill>
                        </a:rPr>
                        <a:t>   </a:t>
                      </a:r>
                      <a:r>
                        <a:rPr kumimoji="1" lang="ja-JP" altLang="en-US" sz="1100" b="0" dirty="0">
                          <a:solidFill>
                            <a:schemeClr val="tx1"/>
                          </a:solidFill>
                        </a:rPr>
                        <a:t>生活習慣が大きく関与する生活習慣病は</a:t>
                      </a:r>
                      <a:endParaRPr kumimoji="1" lang="en-US" altLang="ja-JP" sz="1100" b="0" dirty="0">
                        <a:solidFill>
                          <a:schemeClr val="tx1"/>
                        </a:solidFill>
                      </a:endParaRPr>
                    </a:p>
                    <a:p>
                      <a:r>
                        <a:rPr kumimoji="1" lang="ja-JP" altLang="en-US" sz="1100" b="0" baseline="0" dirty="0">
                          <a:solidFill>
                            <a:schemeClr val="tx1"/>
                          </a:solidFill>
                        </a:rPr>
                        <a:t>   </a:t>
                      </a:r>
                      <a:r>
                        <a:rPr kumimoji="1" lang="ja-JP" altLang="en-US" sz="1100" b="0" dirty="0">
                          <a:solidFill>
                            <a:schemeClr val="tx1"/>
                          </a:solidFill>
                        </a:rPr>
                        <a:t>府民の死因の半数以上</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dirty="0">
                          <a:solidFill>
                            <a:schemeClr val="tx1"/>
                          </a:solidFill>
                        </a:rPr>
                        <a:t>若い世代から働く世代、高齢者に至る各世代</a:t>
                      </a:r>
                      <a:endParaRPr kumimoji="1" lang="en-US" altLang="ja-JP" sz="1100" b="0" dirty="0">
                        <a:solidFill>
                          <a:schemeClr val="tx1"/>
                        </a:solidFill>
                      </a:endParaRPr>
                    </a:p>
                    <a:p>
                      <a:r>
                        <a:rPr kumimoji="1" lang="ja-JP" altLang="en-US" sz="1100" b="0" dirty="0">
                          <a:solidFill>
                            <a:schemeClr val="tx1"/>
                          </a:solidFill>
                        </a:rPr>
                        <a:t>の身体的特性等を踏まえた健康づくりが重要</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baseline="0" dirty="0">
                          <a:solidFill>
                            <a:schemeClr val="tx1"/>
                          </a:solidFill>
                        </a:rPr>
                        <a:t>   </a:t>
                      </a:r>
                      <a:r>
                        <a:rPr kumimoji="1" lang="ja-JP" altLang="en-US" sz="1100" b="0" dirty="0">
                          <a:solidFill>
                            <a:schemeClr val="tx1"/>
                          </a:solidFill>
                        </a:rPr>
                        <a:t>府民の自主的な健康行動を誘導する社会</a:t>
                      </a:r>
                      <a:endParaRPr kumimoji="1" lang="en-US" altLang="ja-JP" sz="1100" b="0" dirty="0">
                        <a:solidFill>
                          <a:schemeClr val="tx1"/>
                        </a:solidFill>
                      </a:endParaRPr>
                    </a:p>
                    <a:p>
                      <a:r>
                        <a:rPr kumimoji="1" lang="ja-JP" altLang="en-US" sz="1100" b="0" dirty="0">
                          <a:solidFill>
                            <a:schemeClr val="tx1"/>
                          </a:solidFill>
                        </a:rPr>
                        <a:t>   環境の整備が重要</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sp>
        <p:nvSpPr>
          <p:cNvPr id="44" name="角丸四角形 43"/>
          <p:cNvSpPr/>
          <p:nvPr/>
        </p:nvSpPr>
        <p:spPr>
          <a:xfrm>
            <a:off x="586844" y="5981197"/>
            <a:ext cx="8712000" cy="576000"/>
          </a:xfrm>
          <a:prstGeom prst="roundRect">
            <a:avLst>
              <a:gd name="adj" fmla="val 11145"/>
            </a:avLst>
          </a:prstGeom>
          <a:solidFill>
            <a:schemeClr val="bg1"/>
          </a:solidFill>
          <a:ln w="19050">
            <a:solidFill>
              <a:srgbClr val="2F528F"/>
            </a:solidFill>
            <a:prstDash val="sysDash"/>
          </a:ln>
        </p:spPr>
        <p:txBody>
          <a:bodyPr wrap="square" lIns="72000" tIns="72000" rIns="72000" bIns="72000" anchor="ctr">
            <a:noAutofit/>
          </a:bodyPr>
          <a:lstStyle/>
          <a:p>
            <a:r>
              <a:rPr lang="en-US" altLang="ja-JP" sz="1300" b="1" dirty="0">
                <a:latin typeface="+mn-ea"/>
              </a:rPr>
              <a:t>【</a:t>
            </a:r>
            <a:r>
              <a:rPr lang="ja-JP" altLang="en-US" sz="1300" b="1" dirty="0">
                <a:latin typeface="+mn-ea"/>
              </a:rPr>
              <a:t>府民の健康指標の向上・改善</a:t>
            </a:r>
            <a:r>
              <a:rPr lang="en-US" altLang="ja-JP" sz="1300" b="1" dirty="0">
                <a:latin typeface="+mn-ea"/>
              </a:rPr>
              <a:t>】</a:t>
            </a:r>
          </a:p>
          <a:p>
            <a:r>
              <a:rPr lang="ja-JP" altLang="en-US" sz="1200" b="1" dirty="0">
                <a:latin typeface="+mn-ea"/>
              </a:rPr>
              <a:t> ●健康寿命</a:t>
            </a:r>
            <a:r>
              <a:rPr lang="en-US" altLang="ja-JP" sz="1200" b="1" dirty="0">
                <a:latin typeface="+mn-ea"/>
              </a:rPr>
              <a:t>2</a:t>
            </a:r>
            <a:r>
              <a:rPr lang="ja-JP" altLang="en-US" sz="1200" b="1" dirty="0">
                <a:latin typeface="+mn-ea"/>
              </a:rPr>
              <a:t>歳以上延伸　●市町村の健康寿命の差を縮小　●</a:t>
            </a:r>
            <a:r>
              <a:rPr lang="en-US" altLang="ja-JP" sz="1200" b="1" dirty="0">
                <a:latin typeface="+mn-ea"/>
              </a:rPr>
              <a:t>75</a:t>
            </a:r>
            <a:r>
              <a:rPr lang="ja-JP" altLang="en-US" sz="1200" b="1" dirty="0">
                <a:latin typeface="+mn-ea"/>
              </a:rPr>
              <a:t>歳未満のがんの年齢調整死亡率</a:t>
            </a:r>
            <a:r>
              <a:rPr lang="en-US" altLang="ja-JP" sz="1200" b="1" dirty="0">
                <a:latin typeface="+mn-ea"/>
              </a:rPr>
              <a:t>(</a:t>
            </a:r>
            <a:r>
              <a:rPr lang="ja-JP" altLang="en-US" sz="1200" b="1" dirty="0">
                <a:latin typeface="+mn-ea"/>
              </a:rPr>
              <a:t>人口</a:t>
            </a:r>
            <a:r>
              <a:rPr lang="en-US" altLang="ja-JP" sz="1200" b="1" dirty="0">
                <a:latin typeface="+mn-ea"/>
              </a:rPr>
              <a:t>10</a:t>
            </a:r>
            <a:r>
              <a:rPr lang="ja-JP" altLang="en-US" sz="1200" b="1" dirty="0">
                <a:latin typeface="+mn-ea"/>
              </a:rPr>
              <a:t>万対</a:t>
            </a:r>
            <a:r>
              <a:rPr lang="en-US" altLang="ja-JP" sz="1200" b="1" dirty="0">
                <a:latin typeface="+mn-ea"/>
              </a:rPr>
              <a:t>)</a:t>
            </a:r>
            <a:r>
              <a:rPr lang="ja-JP" altLang="en-US" sz="1200" b="1" dirty="0">
                <a:latin typeface="+mn-ea"/>
              </a:rPr>
              <a:t>の改善　等</a:t>
            </a:r>
          </a:p>
        </p:txBody>
      </p:sp>
      <p:sp>
        <p:nvSpPr>
          <p:cNvPr id="45" name="二等辺三角形 22"/>
          <p:cNvSpPr>
            <a:spLocks noChangeArrowheads="1"/>
          </p:cNvSpPr>
          <p:nvPr/>
        </p:nvSpPr>
        <p:spPr bwMode="auto">
          <a:xfrm flipV="1">
            <a:off x="1870551"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47" name="二等辺三角形 22"/>
          <p:cNvSpPr>
            <a:spLocks noChangeArrowheads="1"/>
          </p:cNvSpPr>
          <p:nvPr/>
        </p:nvSpPr>
        <p:spPr bwMode="auto">
          <a:xfrm flipV="1">
            <a:off x="6595368"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52" name="二等辺三角形 22"/>
          <p:cNvSpPr>
            <a:spLocks noChangeArrowheads="1"/>
          </p:cNvSpPr>
          <p:nvPr/>
        </p:nvSpPr>
        <p:spPr bwMode="auto">
          <a:xfrm flipV="1">
            <a:off x="4232960"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a:t>
            </a:fld>
            <a:endParaRPr kumimoji="1" lang="ja-JP" altLang="en-US"/>
          </a:p>
        </p:txBody>
      </p:sp>
      <p:pic>
        <p:nvPicPr>
          <p:cNvPr id="15" name="図 14"/>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45270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50705079"/>
              </p:ext>
            </p:extLst>
          </p:nvPr>
        </p:nvGraphicFramePr>
        <p:xfrm>
          <a:off x="477311" y="434454"/>
          <a:ext cx="8928000" cy="5040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040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市町村における健康なまちづくり</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■大阪・関西万博に向けた健康づくりの気運醸成として健活プロモーション事業を実施</a:t>
                      </a:r>
                      <a:endParaRPr kumimoji="1" lang="en-US" altLang="ja-JP" sz="1100" b="1" baseline="0" dirty="0">
                        <a:solidFill>
                          <a:schemeClr val="tx1"/>
                        </a:solidFill>
                        <a:highlight>
                          <a:srgbClr val="00FF00"/>
                        </a:highlight>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JR</a:t>
                      </a:r>
                      <a:r>
                        <a:rPr kumimoji="1" lang="ja-JP" altLang="en-US" sz="1100" b="1" baseline="0" dirty="0">
                          <a:solidFill>
                            <a:schemeClr val="tx1"/>
                          </a:solidFill>
                          <a:latin typeface="+mn-ea"/>
                          <a:ea typeface="+mn-ea"/>
                        </a:rPr>
                        <a:t>大阪駅で「健活１０」と万博のコラボレーション広告を掲出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・府内各地で健康づくりを体験できるイベントや啓発を実施</a:t>
                      </a:r>
                      <a:r>
                        <a:rPr kumimoji="1" lang="en-US" altLang="ja-JP" sz="1100" b="1" baseline="0" dirty="0">
                          <a:solidFill>
                            <a:schemeClr val="tx1"/>
                          </a:solidFill>
                          <a:latin typeface="+mn-ea"/>
                          <a:ea typeface="+mn-ea"/>
                        </a:rPr>
                        <a:t>【2/23</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3/1】</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・ららぽーとエキスポシティにおいてイベント「大阪府健活１０ワクワク</a:t>
                      </a:r>
                      <a:r>
                        <a:rPr kumimoji="1" lang="en-US" altLang="ja-JP" sz="1100" b="1" baseline="0" dirty="0">
                          <a:solidFill>
                            <a:schemeClr val="tx1"/>
                          </a:solidFill>
                          <a:highlight>
                            <a:srgbClr val="00FF00"/>
                          </a:highlight>
                          <a:latin typeface="+mn-ea"/>
                          <a:ea typeface="+mn-ea"/>
                        </a:rPr>
                        <a:t>EXPO</a:t>
                      </a:r>
                      <a:r>
                        <a:rPr kumimoji="1" lang="ja-JP" altLang="en-US" sz="1100" b="1" baseline="0" dirty="0">
                          <a:solidFill>
                            <a:schemeClr val="tx1"/>
                          </a:solidFill>
                          <a:highlight>
                            <a:srgbClr val="00FF00"/>
                          </a:highlight>
                          <a:latin typeface="+mn-ea"/>
                          <a:ea typeface="+mn-ea"/>
                        </a:rPr>
                        <a:t>」を実施</a:t>
                      </a:r>
                      <a:r>
                        <a:rPr kumimoji="1" lang="en-US" altLang="ja-JP" sz="1100" b="1" baseline="0" dirty="0">
                          <a:solidFill>
                            <a:schemeClr val="tx1"/>
                          </a:solidFill>
                          <a:highlight>
                            <a:srgbClr val="00FF00"/>
                          </a:highlight>
                          <a:latin typeface="+mn-ea"/>
                          <a:ea typeface="+mn-ea"/>
                        </a:rPr>
                        <a:t>【3/2】</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■総合型地域スポーツクラブの登録・認証制度の審査会の開催協力</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堺市等で構成する泉北ニューデザイン推進協議会において、泉ヶ丘駅前地域のエリア価値創造に向け、公園・緑道を活用した取組みを検討。特に、ビッグバン及び泉ヶ丘公園においては、公園内外の周遊が可能となる園路整備等に向けた実施設計を進めるととともに、年度末には工事に着手</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■広域サイクルルートの形成のための連携会議の開催やサイクリングマップのデジタル化による情報発信の充実等の自転車を活用した広域連携型まちづくりを推進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■うめきた</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期区域に</a:t>
                      </a:r>
                      <a:r>
                        <a:rPr kumimoji="1" lang="ja-JP" altLang="en-US" sz="1100" b="1" strike="noStrike" baseline="0" dirty="0">
                          <a:solidFill>
                            <a:schemeClr val="tx1"/>
                          </a:solidFill>
                          <a:latin typeface="+mn-ea"/>
                          <a:ea typeface="+mn-ea"/>
                        </a:rPr>
                        <a:t>おいて</a:t>
                      </a:r>
                      <a:r>
                        <a:rPr kumimoji="1" lang="ja-JP" altLang="en-US" sz="1100" b="1" baseline="0" dirty="0">
                          <a:solidFill>
                            <a:schemeClr val="tx1"/>
                          </a:solidFill>
                          <a:latin typeface="+mn-ea"/>
                          <a:ea typeface="+mn-ea"/>
                        </a:rPr>
                        <a:t>、都市公園整備工事を実施（大阪市へ補助「うめきたまちづくりの推進」）</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市町村の健康格差の縮小</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a:t>
                      </a:r>
                      <a:r>
                        <a:rPr kumimoji="1" lang="en-US" altLang="ja-JP" sz="1100" b="1" strike="noStrike" baseline="0" dirty="0">
                          <a:solidFill>
                            <a:schemeClr val="tx1"/>
                          </a:solidFill>
                          <a:latin typeface="+mn-ea"/>
                          <a:ea typeface="+mn-ea"/>
                        </a:rPr>
                        <a:t>KDB</a:t>
                      </a:r>
                      <a:r>
                        <a:rPr kumimoji="1" lang="ja-JP" altLang="en-US" sz="1100" b="1" strike="noStrike" baseline="0" dirty="0">
                          <a:solidFill>
                            <a:schemeClr val="tx1"/>
                          </a:solidFill>
                          <a:latin typeface="+mn-ea"/>
                          <a:ea typeface="+mn-ea"/>
                        </a:rPr>
                        <a:t>等を活用し、地域ごとの分析ができるよう、地図上で保健指導データを可視化した「地域差見える化ツール」をアップデートし市町村に提供するとともに、市町村のデータを踏まえた保健事業の推進を図るセミナーを開催</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■「健活１０」ポータルサイトで市町村別の健康寿命やけんしん受診率等のデータを掲載し、健康指標を見える化</a:t>
                      </a:r>
                      <a:endParaRPr kumimoji="1" lang="en-US" altLang="ja-JP" sz="1100" b="1" baseline="0" dirty="0">
                        <a:solidFill>
                          <a:schemeClr val="tx1"/>
                        </a:solidFill>
                        <a:highlight>
                          <a:srgbClr val="00FF00"/>
                        </a:highlight>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Ｉ</a:t>
                      </a:r>
                      <a:r>
                        <a:rPr kumimoji="1" lang="en-US" altLang="ja-JP" sz="1200" u="sng" baseline="0" dirty="0">
                          <a:solidFill>
                            <a:schemeClr val="tx1"/>
                          </a:solidFill>
                          <a:latin typeface="+mn-ea"/>
                          <a:ea typeface="+mn-ea"/>
                        </a:rPr>
                        <a:t>C</a:t>
                      </a:r>
                      <a:r>
                        <a:rPr kumimoji="1" lang="ja-JP" altLang="en-US" sz="1200" u="sng" baseline="0" dirty="0">
                          <a:solidFill>
                            <a:schemeClr val="tx1"/>
                          </a:solidFill>
                          <a:latin typeface="+mn-ea"/>
                          <a:ea typeface="+mn-ea"/>
                        </a:rPr>
                        <a:t>Ｔ等を活用した健康情報等に係る基盤づくり</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■府民の主体的な健康意識の向上と実践を促す健康アプリ「アスマイル」を全市町村において展開</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　</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今年度目標会員数：</a:t>
                      </a:r>
                      <a:r>
                        <a:rPr kumimoji="1" lang="en-US" altLang="ja-JP" sz="1100" b="1" baseline="0" dirty="0">
                          <a:solidFill>
                            <a:schemeClr val="tx1"/>
                          </a:solidFill>
                          <a:latin typeface="+mn-ea"/>
                          <a:ea typeface="+mn-ea"/>
                        </a:rPr>
                        <a:t>50</a:t>
                      </a:r>
                      <a:r>
                        <a:rPr kumimoji="1" lang="ja-JP" altLang="en-US" sz="1100" b="1" baseline="0" dirty="0">
                          <a:solidFill>
                            <a:schemeClr val="tx1"/>
                          </a:solidFill>
                          <a:latin typeface="+mn-ea"/>
                          <a:ea typeface="+mn-ea"/>
                        </a:rPr>
                        <a:t>万人　実績：</a:t>
                      </a:r>
                      <a:r>
                        <a:rPr kumimoji="1" lang="en-US" altLang="ja-JP" sz="1100" b="1" baseline="0" dirty="0">
                          <a:solidFill>
                            <a:schemeClr val="tx1"/>
                          </a:solidFill>
                          <a:latin typeface="+mn-ea"/>
                          <a:ea typeface="+mn-ea"/>
                        </a:rPr>
                        <a:t>39</a:t>
                      </a:r>
                      <a:r>
                        <a:rPr kumimoji="1" lang="ja-JP" altLang="en-US" sz="1100" b="1" baseline="0" dirty="0">
                          <a:solidFill>
                            <a:schemeClr val="tx1"/>
                          </a:solidFill>
                          <a:latin typeface="+mn-ea"/>
                          <a:ea typeface="+mn-ea"/>
                        </a:rPr>
                        <a:t>万人（</a:t>
                      </a:r>
                      <a:r>
                        <a:rPr kumimoji="1" lang="en-US" altLang="ja-JP" sz="1100" b="1" baseline="0" dirty="0">
                          <a:solidFill>
                            <a:schemeClr val="tx1"/>
                          </a:solidFill>
                          <a:latin typeface="+mn-ea"/>
                          <a:ea typeface="+mn-ea"/>
                        </a:rPr>
                        <a:t>R6.2</a:t>
                      </a:r>
                      <a:r>
                        <a:rPr kumimoji="1" lang="ja-JP" altLang="en-US" sz="1100" b="1" baseline="0" dirty="0">
                          <a:solidFill>
                            <a:schemeClr val="tx1"/>
                          </a:solidFill>
                          <a:latin typeface="+mn-ea"/>
                          <a:ea typeface="+mn-ea"/>
                        </a:rPr>
                        <a:t>現在）</a:t>
                      </a:r>
                      <a:r>
                        <a:rPr kumimoji="1" lang="en-US" altLang="ja-JP" sz="1100" b="1" baseline="0" dirty="0">
                          <a:solidFill>
                            <a:schemeClr val="tx1"/>
                          </a:solidFill>
                          <a:latin typeface="+mn-ea"/>
                          <a:ea typeface="+mn-ea"/>
                        </a:rPr>
                        <a:t>】</a:t>
                      </a: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職場における健康づくり</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■中小企業の抱える健康課題・ニーズに対応したセミナー「健康経営セミナー」を開催</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回オンライン開催</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highlight>
                            <a:srgbClr val="00FF00"/>
                          </a:highlight>
                          <a:latin typeface="+mn-ea"/>
                          <a:ea typeface="+mn-ea"/>
                        </a:rPr>
                        <a:t>■府内事業者向けに、健康経営に取り組むメリットや取組みの基本ステップ等を掲載したリーフレットを作成</a:t>
                      </a:r>
                      <a:endParaRPr kumimoji="1" lang="en-US" altLang="ja-JP" sz="1100" b="1" baseline="0" dirty="0">
                        <a:solidFill>
                          <a:schemeClr val="tx1"/>
                        </a:solidFill>
                        <a:highlight>
                          <a:srgbClr val="00FF00"/>
                        </a:highlight>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22" name="グループ化 21"/>
          <p:cNvGrpSpPr/>
          <p:nvPr/>
        </p:nvGrpSpPr>
        <p:grpSpPr>
          <a:xfrm>
            <a:off x="586435" y="3535158"/>
            <a:ext cx="792000" cy="720000"/>
            <a:chOff x="-2122749" y="3293333"/>
            <a:chExt cx="792000" cy="720000"/>
          </a:xfrm>
        </p:grpSpPr>
        <p:sp>
          <p:nvSpPr>
            <p:cNvPr id="32" name="角丸四角形 31"/>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33" name="直線コネクタ 32"/>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30</a:t>
            </a:fld>
            <a:endParaRPr kumimoji="1" lang="ja-JP" altLang="en-US"/>
          </a:p>
        </p:txBody>
      </p:sp>
    </p:spTree>
    <p:extLst>
      <p:ext uri="{BB962C8B-B14F-4D97-AF65-F5344CB8AC3E}">
        <p14:creationId xmlns:p14="http://schemas.microsoft.com/office/powerpoint/2010/main" val="683533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94509368"/>
              </p:ext>
            </p:extLst>
          </p:nvPr>
        </p:nvGraphicFramePr>
        <p:xfrm>
          <a:off x="477311" y="434454"/>
          <a:ext cx="8928000" cy="547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304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地域等における健康づくり</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■府内全大学職員を対象とした大学生の健康づくり推進のための研修会を実施</a:t>
                      </a:r>
                      <a:r>
                        <a:rPr kumimoji="1" lang="en-US" altLang="ja-JP" sz="1100" b="1" baseline="0" dirty="0">
                          <a:solidFill>
                            <a:schemeClr val="tx1"/>
                          </a:solidFill>
                          <a:latin typeface="+mn-ea"/>
                          <a:ea typeface="+mn-ea"/>
                        </a:rPr>
                        <a:t>【21</a:t>
                      </a:r>
                      <a:r>
                        <a:rPr kumimoji="1" lang="ja-JP" altLang="en-US" sz="1100" b="1" baseline="0" dirty="0">
                          <a:solidFill>
                            <a:schemeClr val="tx1"/>
                          </a:solidFill>
                          <a:latin typeface="+mn-ea"/>
                          <a:ea typeface="+mn-ea"/>
                        </a:rPr>
                        <a:t>大学･</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保健所</a:t>
                      </a:r>
                      <a:r>
                        <a:rPr kumimoji="1" lang="en-US" altLang="ja-JP" sz="1100" b="1" baseline="0" dirty="0">
                          <a:solidFill>
                            <a:schemeClr val="tx1"/>
                          </a:solidFill>
                          <a:latin typeface="+mn-ea"/>
                          <a:ea typeface="+mn-ea"/>
                        </a:rPr>
                        <a:t>(40</a:t>
                      </a:r>
                      <a:r>
                        <a:rPr kumimoji="1" lang="ja-JP" altLang="en-US" sz="1100" b="1" baseline="0" dirty="0">
                          <a:solidFill>
                            <a:schemeClr val="tx1"/>
                          </a:solidFill>
                          <a:latin typeface="+mn-ea"/>
                          <a:ea typeface="+mn-ea"/>
                        </a:rPr>
                        <a:t>名</a:t>
                      </a:r>
                      <a:r>
                        <a:rPr kumimoji="1" lang="en-US" altLang="ja-JP" sz="1100" b="1" baseline="0" dirty="0">
                          <a:solidFill>
                            <a:schemeClr val="tx1"/>
                          </a:solidFill>
                          <a:latin typeface="+mn-ea"/>
                          <a:ea typeface="+mn-ea"/>
                        </a:rPr>
                        <a:t>)】</a:t>
                      </a:r>
                      <a:endParaRPr kumimoji="1" lang="en-US" altLang="ja-JP" sz="1100" b="0"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■授業等で活用できる全大学共通資材を作成、提供</a:t>
                      </a:r>
                      <a:endParaRPr kumimoji="1" lang="en-US" altLang="ja-JP" sz="1100" b="1" baseline="0" dirty="0">
                        <a:solidFill>
                          <a:schemeClr val="tx1"/>
                        </a:solidFill>
                        <a:highlight>
                          <a:srgbClr val="00FF00"/>
                        </a:highlight>
                        <a:latin typeface="+mn-ea"/>
                        <a:ea typeface="+mn-ea"/>
                      </a:endParaRPr>
                    </a:p>
                    <a:p>
                      <a:pPr marL="174625" indent="-174625">
                        <a:lnSpc>
                          <a:spcPct val="100000"/>
                        </a:lnSpc>
                      </a:pPr>
                      <a:r>
                        <a:rPr kumimoji="1" lang="ja-JP" altLang="en-US" sz="1100" b="1" baseline="0" dirty="0">
                          <a:solidFill>
                            <a:schemeClr val="tx1"/>
                          </a:solidFill>
                          <a:latin typeface="+mn-ea"/>
                          <a:ea typeface="+mn-ea"/>
                        </a:rPr>
                        <a:t>■「健康サポート薬局」の認知度向上に向け、健康アプリ「アスマイル」でコラム配信及びアンケート調査実施のほか、健康サポート薬局の概要を含む「薬の知識」にかかる啓発資材を府内保健所や関係団体に配布</a:t>
                      </a:r>
                    </a:p>
                    <a:p>
                      <a:pPr marL="174625" indent="-174625">
                        <a:lnSpc>
                          <a:spcPct val="100000"/>
                        </a:lnSpc>
                      </a:pPr>
                      <a:r>
                        <a:rPr kumimoji="1" lang="ja-JP" altLang="en-US" sz="1100" b="1" baseline="0" dirty="0">
                          <a:solidFill>
                            <a:schemeClr val="tx1"/>
                          </a:solidFill>
                          <a:latin typeface="+mn-ea"/>
                          <a:ea typeface="+mn-ea"/>
                        </a:rPr>
                        <a:t>■市町村における高齢者の生きがいづく</a:t>
                      </a:r>
                      <a:r>
                        <a:rPr kumimoji="1" lang="ja-JP" altLang="en-US" sz="1100" b="1" baseline="0" dirty="0" err="1">
                          <a:solidFill>
                            <a:schemeClr val="tx1"/>
                          </a:solidFill>
                          <a:latin typeface="+mn-ea"/>
                          <a:ea typeface="+mn-ea"/>
                        </a:rPr>
                        <a:t>りや</a:t>
                      </a:r>
                      <a:r>
                        <a:rPr kumimoji="1" lang="ja-JP" altLang="en-US" sz="1100" b="1" baseline="0" dirty="0">
                          <a:solidFill>
                            <a:schemeClr val="tx1"/>
                          </a:solidFill>
                          <a:latin typeface="+mn-ea"/>
                          <a:ea typeface="+mn-ea"/>
                        </a:rPr>
                        <a:t>健康づくりの取組みである街かどデイハウスについて、市町村が実情に応じてサービスの提供を行えるよう、地域福祉・高齢者福祉交付金で支援</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■団地集会所等を活用した健康教室でロコモチェックなどの健康相談を「まちかど保健室」として実施</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20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多様な主体の連携・協働</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■企業等に対して、健活おおさか推進府民会議への入会を促すとともに健活会議を通じた公民連携を働きかけ</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■府民の健康づくりをオール大阪で推進する「健活１０」の普及啓発を、企業や保健医療団体、市町村等と連携して展開</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■アスマイル登録者数のさらなる増加　　　　　　　　■中小企業における健康経営の取組拡大</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■保険者における格差の縮小　■多様な主体との連携、健活会議の拡大</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■アスマイルにおいて、参加者数</a:t>
                      </a:r>
                      <a:r>
                        <a:rPr kumimoji="1" lang="en-US" altLang="ja-JP" sz="1100" b="1" baseline="0" dirty="0">
                          <a:solidFill>
                            <a:schemeClr val="tx1"/>
                          </a:solidFill>
                          <a:latin typeface="+mn-ea"/>
                          <a:ea typeface="+mn-ea"/>
                        </a:rPr>
                        <a:t>70</a:t>
                      </a:r>
                      <a:r>
                        <a:rPr kumimoji="1" lang="ja-JP" altLang="en-US" sz="1100" b="1" baseline="0" dirty="0">
                          <a:solidFill>
                            <a:schemeClr val="tx1"/>
                          </a:solidFill>
                          <a:latin typeface="+mn-ea"/>
                          <a:ea typeface="+mn-ea"/>
                        </a:rPr>
                        <a:t>万人達成（令和</a:t>
                      </a:r>
                      <a:r>
                        <a:rPr kumimoji="1" lang="en-US" altLang="ja-JP" sz="1100" b="1" baseline="0" dirty="0">
                          <a:solidFill>
                            <a:schemeClr val="tx1"/>
                          </a:solidFill>
                          <a:latin typeface="+mn-ea"/>
                          <a:ea typeface="+mn-ea"/>
                        </a:rPr>
                        <a:t>7</a:t>
                      </a:r>
                      <a:r>
                        <a:rPr kumimoji="1" lang="ja-JP" altLang="en-US" sz="1100" b="1" baseline="0" dirty="0">
                          <a:solidFill>
                            <a:schemeClr val="tx1"/>
                          </a:solidFill>
                          <a:latin typeface="+mn-ea"/>
                          <a:ea typeface="+mn-ea"/>
                        </a:rPr>
                        <a:t>年度末）に向けたより魅力的なコンテンツを提供</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■ニュータウン再生やうめきたまちづくりなど、健康なまちづくりに向けた取組み推進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■中小企業の健康経営に係る認知度向上に向けて、引き続きセミナー等を実施</a:t>
                      </a:r>
                      <a:endParaRPr kumimoji="1" lang="en-US" altLang="ja-JP" sz="1100" b="1" baseline="0" dirty="0">
                        <a:solidFill>
                          <a:schemeClr val="tx1"/>
                        </a:solidFill>
                        <a:highlight>
                          <a:srgbClr val="00FF00"/>
                        </a:highlight>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■各圏域の課題に応じて地域保健・職域保健の連携事業を支援</a:t>
                      </a:r>
                      <a:endParaRPr kumimoji="1" lang="en-US" altLang="ja-JP" sz="1100" b="1" baseline="0" dirty="0">
                        <a:solidFill>
                          <a:schemeClr val="tx1"/>
                        </a:solidFill>
                        <a:highlight>
                          <a:srgbClr val="00FF00"/>
                        </a:highlight>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■「健活おおさか推進府民会議」を通じ、団体間の交流や連携を促進</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0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大阪府健康づくり支援プラットフォーム整備等事業（</a:t>
                      </a:r>
                      <a:r>
                        <a:rPr kumimoji="1" lang="en-US" altLang="ja-JP" sz="1100" baseline="0" dirty="0">
                          <a:solidFill>
                            <a:schemeClr val="tx1"/>
                          </a:solidFill>
                          <a:latin typeface="+mn-ea"/>
                          <a:ea typeface="+mn-ea"/>
                        </a:rPr>
                        <a:t>570,750</a:t>
                      </a:r>
                      <a:r>
                        <a:rPr kumimoji="1" lang="ja-JP" altLang="en-US" sz="1100" baseline="0" dirty="0">
                          <a:solidFill>
                            <a:schemeClr val="tx1"/>
                          </a:solidFill>
                          <a:latin typeface="+mn-ea"/>
                          <a:ea typeface="+mn-ea"/>
                        </a:rPr>
                        <a:t>千円）、ニュータウン再生事業（</a:t>
                      </a:r>
                      <a:r>
                        <a:rPr kumimoji="1" lang="en-US" altLang="ja-JP" sz="1100" baseline="0" dirty="0">
                          <a:solidFill>
                            <a:schemeClr val="tx1"/>
                          </a:solidFill>
                          <a:latin typeface="+mn-ea"/>
                          <a:ea typeface="+mn-ea"/>
                        </a:rPr>
                        <a:t>635</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広域連携推進事業（</a:t>
                      </a:r>
                      <a:r>
                        <a:rPr kumimoji="1" lang="en-US" altLang="ja-JP" sz="1100" baseline="0" dirty="0">
                          <a:solidFill>
                            <a:schemeClr val="tx1"/>
                          </a:solidFill>
                          <a:latin typeface="+mn-ea"/>
                          <a:ea typeface="+mn-ea"/>
                        </a:rPr>
                        <a:t>4,600</a:t>
                      </a:r>
                      <a:r>
                        <a:rPr kumimoji="1" lang="ja-JP" altLang="en-US" sz="1100" baseline="0" dirty="0">
                          <a:solidFill>
                            <a:schemeClr val="tx1"/>
                          </a:solidFill>
                          <a:latin typeface="+mn-ea"/>
                          <a:ea typeface="+mn-ea"/>
                        </a:rPr>
                        <a:t>千円）、うめきたまちづくり推進費（</a:t>
                      </a:r>
                      <a:r>
                        <a:rPr kumimoji="1" lang="en-US" altLang="ja-JP" sz="1100" baseline="0" dirty="0">
                          <a:solidFill>
                            <a:schemeClr val="tx1"/>
                          </a:solidFill>
                          <a:latin typeface="+mn-ea"/>
                          <a:ea typeface="+mn-ea"/>
                        </a:rPr>
                        <a:t>153,450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健康格差の解決プログラム促進事業（</a:t>
                      </a:r>
                      <a:r>
                        <a:rPr kumimoji="1" lang="en-US" altLang="ja-JP" sz="1100" baseline="0" dirty="0">
                          <a:solidFill>
                            <a:schemeClr val="tx1"/>
                          </a:solidFill>
                          <a:latin typeface="+mn-ea"/>
                          <a:ea typeface="+mn-ea"/>
                        </a:rPr>
                        <a:t>39,160</a:t>
                      </a:r>
                      <a:r>
                        <a:rPr kumimoji="1" lang="ja-JP" altLang="en-US" sz="1100" baseline="0" dirty="0">
                          <a:solidFill>
                            <a:schemeClr val="tx1"/>
                          </a:solidFill>
                          <a:latin typeface="+mn-ea"/>
                          <a:ea typeface="+mn-ea"/>
                        </a:rPr>
                        <a:t>千円の内数）、中小企業の健康づくり推進事業（</a:t>
                      </a:r>
                      <a:r>
                        <a:rPr kumimoji="1" lang="en-US" altLang="ja-JP" sz="1100" baseline="0" dirty="0">
                          <a:solidFill>
                            <a:schemeClr val="tx1"/>
                          </a:solidFill>
                          <a:latin typeface="+mn-ea"/>
                          <a:ea typeface="+mn-ea"/>
                        </a:rPr>
                        <a:t>4,495</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大阪府地域福祉・高齢者福祉交付金（</a:t>
                      </a:r>
                      <a:r>
                        <a:rPr kumimoji="1" lang="en-US" altLang="ja-JP" sz="1100" baseline="0" dirty="0">
                          <a:solidFill>
                            <a:schemeClr val="tx1"/>
                          </a:solidFill>
                          <a:latin typeface="+mn-ea"/>
                          <a:ea typeface="+mn-ea"/>
                        </a:rPr>
                        <a:t>901,598</a:t>
                      </a:r>
                      <a:r>
                        <a:rPr kumimoji="1" lang="ja-JP" altLang="en-US" sz="1100" baseline="0" dirty="0">
                          <a:solidFill>
                            <a:schemeClr val="tx1"/>
                          </a:solidFill>
                          <a:latin typeface="+mn-ea"/>
                          <a:ea typeface="+mn-ea"/>
                        </a:rPr>
                        <a:t>千円）、健康づくり気運醸成事業（</a:t>
                      </a:r>
                      <a:r>
                        <a:rPr kumimoji="1" lang="en-US" altLang="ja-JP" sz="1100" baseline="0" dirty="0">
                          <a:solidFill>
                            <a:schemeClr val="tx1"/>
                          </a:solidFill>
                          <a:latin typeface="+mn-ea"/>
                          <a:ea typeface="+mn-ea"/>
                        </a:rPr>
                        <a:t>18,134</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万博プレイベント　ワクワク</a:t>
                      </a:r>
                      <a:r>
                        <a:rPr kumimoji="1" lang="en-US" altLang="ja-JP" sz="1100" baseline="0" dirty="0">
                          <a:solidFill>
                            <a:schemeClr val="tx1"/>
                          </a:solidFill>
                          <a:latin typeface="+mn-ea"/>
                          <a:ea typeface="+mn-ea"/>
                        </a:rPr>
                        <a:t>EXPO2023</a:t>
                      </a:r>
                      <a:r>
                        <a:rPr kumimoji="1" lang="ja-JP" altLang="en-US" sz="1100" baseline="0" dirty="0">
                          <a:solidFill>
                            <a:schemeClr val="tx1"/>
                          </a:solidFill>
                          <a:latin typeface="+mn-ea"/>
                          <a:ea typeface="+mn-ea"/>
                        </a:rPr>
                        <a:t>　</a:t>
                      </a:r>
                      <a:r>
                        <a:rPr kumimoji="1" lang="en-US" altLang="ja-JP" sz="1100" baseline="0" dirty="0">
                          <a:solidFill>
                            <a:schemeClr val="tx1"/>
                          </a:solidFill>
                          <a:latin typeface="+mn-ea"/>
                          <a:ea typeface="+mn-ea"/>
                        </a:rPr>
                        <a:t>with</a:t>
                      </a:r>
                      <a:r>
                        <a:rPr kumimoji="1" lang="ja-JP" altLang="en-US" sz="1100" baseline="0" dirty="0">
                          <a:solidFill>
                            <a:schemeClr val="tx1"/>
                          </a:solidFill>
                          <a:latin typeface="+mn-ea"/>
                          <a:ea typeface="+mn-ea"/>
                        </a:rPr>
                        <a:t>健活１０（</a:t>
                      </a:r>
                      <a:r>
                        <a:rPr kumimoji="1" lang="en-US" altLang="ja-JP" sz="1100" baseline="0" dirty="0">
                          <a:solidFill>
                            <a:schemeClr val="tx1"/>
                          </a:solidFill>
                          <a:latin typeface="+mn-ea"/>
                          <a:ea typeface="+mn-ea"/>
                        </a:rPr>
                        <a:t>26,180</a:t>
                      </a:r>
                      <a:r>
                        <a:rPr kumimoji="1" lang="ja-JP" altLang="en-US" sz="1100" baseline="0" dirty="0">
                          <a:solidFill>
                            <a:schemeClr val="tx1"/>
                          </a:solidFill>
                          <a:latin typeface="+mn-ea"/>
                          <a:ea typeface="+mn-ea"/>
                        </a:rPr>
                        <a:t>千円）、健活会議関連推進事業（</a:t>
                      </a:r>
                      <a:r>
                        <a:rPr kumimoji="1" lang="en-US" altLang="ja-JP" sz="1100" baseline="0" dirty="0">
                          <a:solidFill>
                            <a:schemeClr val="tx1"/>
                          </a:solidFill>
                          <a:latin typeface="+mn-ea"/>
                          <a:ea typeface="+mn-ea"/>
                        </a:rPr>
                        <a:t>4,200</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31</a:t>
            </a:fld>
            <a:endParaRPr kumimoji="1" lang="ja-JP" altLang="en-US" dirty="0"/>
          </a:p>
        </p:txBody>
      </p:sp>
    </p:spTree>
    <p:extLst>
      <p:ext uri="{BB962C8B-B14F-4D97-AF65-F5344CB8AC3E}">
        <p14:creationId xmlns:p14="http://schemas.microsoft.com/office/powerpoint/2010/main" val="460978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121384224"/>
              </p:ext>
            </p:extLst>
          </p:nvPr>
        </p:nvGraphicFramePr>
        <p:xfrm>
          <a:off x="531842" y="1231724"/>
          <a:ext cx="8820000" cy="736836"/>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860155">
                  <a:extLst>
                    <a:ext uri="{9D8B030D-6E8A-4147-A177-3AD203B41FA5}">
                      <a16:colId xmlns:a16="http://schemas.microsoft.com/office/drawing/2014/main" val="20001"/>
                    </a:ext>
                  </a:extLst>
                </a:gridCol>
                <a:gridCol w="1897039">
                  <a:extLst>
                    <a:ext uri="{9D8B030D-6E8A-4147-A177-3AD203B41FA5}">
                      <a16:colId xmlns:a16="http://schemas.microsoft.com/office/drawing/2014/main" val="3549333295"/>
                    </a:ext>
                  </a:extLst>
                </a:gridCol>
                <a:gridCol w="2224585">
                  <a:extLst>
                    <a:ext uri="{9D8B030D-6E8A-4147-A177-3AD203B41FA5}">
                      <a16:colId xmlns:a16="http://schemas.microsoft.com/office/drawing/2014/main" val="20002"/>
                    </a:ext>
                  </a:extLst>
                </a:gridCol>
                <a:gridCol w="1478221">
                  <a:extLst>
                    <a:ext uri="{9D8B030D-6E8A-4147-A177-3AD203B41FA5}">
                      <a16:colId xmlns:a16="http://schemas.microsoft.com/office/drawing/2014/main" val="20003"/>
                    </a:ext>
                  </a:extLst>
                </a:gridCol>
              </a:tblGrid>
              <a:tr h="199909">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solidFill>
                            <a:schemeClr val="bg1"/>
                          </a:solidFill>
                          <a:effectLst/>
                          <a:latin typeface="+mn-ea"/>
                          <a:ea typeface="+mn-ea"/>
                          <a:cs typeface="HG丸ｺﾞｼｯｸM-PRO"/>
                        </a:rPr>
                        <a:t>策定時の取組状況</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32000">
                <a:tc>
                  <a:txBody>
                    <a:bodyPr/>
                    <a:lstStyle/>
                    <a:p>
                      <a:pPr algn="ctr" fontAlgn="auto">
                        <a:lnSpc>
                          <a:spcPts val="1600"/>
                        </a:lnSpc>
                        <a:spcAft>
                          <a:spcPts val="0"/>
                        </a:spcAft>
                      </a:pPr>
                      <a:r>
                        <a:rPr lang="en-US" altLang="ja-JP" sz="1200" dirty="0">
                          <a:effectLst/>
                          <a:latin typeface="+mn-ea"/>
                          <a:ea typeface="+mn-ea"/>
                        </a:rPr>
                        <a:t>1</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健康への関心度（☆）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a:solidFill>
                            <a:schemeClr val="tx1"/>
                          </a:solidFill>
                          <a:effectLst/>
                          <a:latin typeface="+mn-ea"/>
                          <a:ea typeface="+mn-ea"/>
                        </a:rPr>
                        <a:t>87.4%</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18</a:t>
                      </a:r>
                      <a:r>
                        <a:rPr lang="ja-JP" altLang="en-US" sz="1200" b="1" dirty="0">
                          <a:solidFill>
                            <a:schemeClr val="tx1"/>
                          </a:solidFill>
                          <a:effectLst/>
                          <a:latin typeface="+mn-ea"/>
                          <a:ea typeface="+mn-ea"/>
                        </a:rPr>
                        <a:t>歳以上）</a:t>
                      </a:r>
                      <a:endParaRPr lang="en-US" altLang="ja-JP" sz="12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H27</a:t>
                      </a:r>
                      <a:r>
                        <a:rPr lang="ja-JP" altLang="en-US" sz="1200" b="1" dirty="0">
                          <a:solidFill>
                            <a:schemeClr val="tx1"/>
                          </a:solidFill>
                          <a:effectLst/>
                          <a:latin typeface="+mn-ea"/>
                          <a:ea typeface="+mn-ea"/>
                        </a:rPr>
                        <a:t>）</a:t>
                      </a:r>
                      <a:endParaRPr lang="ja-JP" alt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cs typeface="HG丸ｺﾞｼｯｸM-PRO"/>
                        </a:rPr>
                        <a:t>　</a:t>
                      </a:r>
                      <a:r>
                        <a:rPr lang="en-US" altLang="ja-JP" sz="1200" b="1" dirty="0">
                          <a:solidFill>
                            <a:schemeClr val="tx1"/>
                          </a:solidFill>
                          <a:effectLst/>
                          <a:latin typeface="+mn-ea"/>
                          <a:ea typeface="+mn-ea"/>
                          <a:cs typeface="HG丸ｺﾞｼｯｸM-PRO"/>
                        </a:rPr>
                        <a:t>94.7%</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R4</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a:solidFill>
                            <a:schemeClr val="tx1"/>
                          </a:solidFill>
                          <a:effectLst/>
                          <a:latin typeface="+mn-ea"/>
                          <a:ea typeface="+mn-ea"/>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053004671"/>
              </p:ext>
            </p:extLst>
          </p:nvPr>
        </p:nvGraphicFramePr>
        <p:xfrm>
          <a:off x="531842" y="2856560"/>
          <a:ext cx="8820000" cy="758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860155">
                  <a:extLst>
                    <a:ext uri="{9D8B030D-6E8A-4147-A177-3AD203B41FA5}">
                      <a16:colId xmlns:a16="http://schemas.microsoft.com/office/drawing/2014/main" val="20001"/>
                    </a:ext>
                  </a:extLst>
                </a:gridCol>
                <a:gridCol w="1897039">
                  <a:extLst>
                    <a:ext uri="{9D8B030D-6E8A-4147-A177-3AD203B41FA5}">
                      <a16:colId xmlns:a16="http://schemas.microsoft.com/office/drawing/2014/main" val="2249044847"/>
                    </a:ext>
                  </a:extLst>
                </a:gridCol>
                <a:gridCol w="2224585">
                  <a:extLst>
                    <a:ext uri="{9D8B030D-6E8A-4147-A177-3AD203B41FA5}">
                      <a16:colId xmlns:a16="http://schemas.microsoft.com/office/drawing/2014/main" val="20002"/>
                    </a:ext>
                  </a:extLst>
                </a:gridCol>
                <a:gridCol w="1478221">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en-US" altLang="ja-JP" sz="1200" dirty="0">
                          <a:solidFill>
                            <a:schemeClr val="bg1"/>
                          </a:solidFill>
                          <a:effectLst/>
                          <a:latin typeface="+mn-ea"/>
                          <a:ea typeface="+mn-ea"/>
                        </a:rPr>
                        <a:t>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運動習慣のある者（</a:t>
                      </a:r>
                      <a:r>
                        <a:rPr lang="ja-JP" altLang="en-US" sz="1050" b="1" dirty="0">
                          <a:solidFill>
                            <a:schemeClr val="tx1"/>
                          </a:solidFill>
                          <a:effectLst/>
                          <a:latin typeface="+mn-ea"/>
                          <a:ea typeface="+mn-ea"/>
                        </a:rPr>
                        <a:t>＊</a:t>
                      </a:r>
                      <a:r>
                        <a:rPr lang="en-US" altLang="ja-JP" sz="1050" b="1" dirty="0">
                          <a:solidFill>
                            <a:schemeClr val="tx1"/>
                          </a:solidFill>
                          <a:effectLst/>
                          <a:latin typeface="+mn-ea"/>
                          <a:ea typeface="+mn-ea"/>
                        </a:rPr>
                        <a:t>1</a:t>
                      </a:r>
                      <a:r>
                        <a:rPr lang="ja-JP" altLang="en-US" sz="1200" b="1" dirty="0">
                          <a:solidFill>
                            <a:schemeClr val="tx1"/>
                          </a:solidFill>
                          <a:effectLst/>
                          <a:latin typeface="+mn-ea"/>
                          <a:ea typeface="+mn-ea"/>
                        </a:rPr>
                        <a:t>）の割合（☆）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60.8%</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H28</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58.3%</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R3</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67%</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日常生活における歩数（男性</a:t>
                      </a:r>
                      <a:r>
                        <a:rPr lang="en-US" altLang="ja-JP" sz="1200" b="1" dirty="0">
                          <a:solidFill>
                            <a:schemeClr val="tx1"/>
                          </a:solidFill>
                          <a:effectLst/>
                          <a:latin typeface="+mn-ea"/>
                          <a:ea typeface="+mn-ea"/>
                          <a:cs typeface="HG丸ｺﾞｼｯｸM-PRO"/>
                        </a:rPr>
                        <a:t>/</a:t>
                      </a:r>
                      <a:r>
                        <a:rPr lang="ja-JP" altLang="en-US" sz="1200" b="1" dirty="0">
                          <a:solidFill>
                            <a:schemeClr val="tx1"/>
                          </a:solidFill>
                          <a:effectLst/>
                          <a:latin typeface="+mn-ea"/>
                          <a:ea typeface="+mn-ea"/>
                          <a:cs typeface="HG丸ｺﾞｼｯｸM-PRO"/>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7,524</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/6,579</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H26</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7,790</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/6,391</a:t>
                      </a:r>
                      <a:r>
                        <a:rPr lang="ja-JP" altLang="en-US" sz="1200" b="1" dirty="0">
                          <a:solidFill>
                            <a:schemeClr val="tx1"/>
                          </a:solidFill>
                          <a:effectLst/>
                          <a:latin typeface="+mn-ea"/>
                          <a:ea typeface="+mn-ea"/>
                          <a:cs typeface="HG丸ｺﾞｼｯｸM-PRO"/>
                        </a:rPr>
                        <a:t>歩</a:t>
                      </a:r>
                      <a:endParaRPr lang="en-US" altLang="ja-JP" sz="1200" b="1" dirty="0">
                        <a:solidFill>
                          <a:schemeClr val="tx1"/>
                        </a:solidFill>
                        <a:effectLst/>
                        <a:latin typeface="+mn-ea"/>
                        <a:ea typeface="+mn-ea"/>
                        <a:cs typeface="HG丸ｺﾞｼｯｸM-PRO"/>
                      </a:endParaRPr>
                    </a:p>
                    <a:p>
                      <a:pPr algn="ctr" fontAlgn="auto">
                        <a:lnSpc>
                          <a:spcPts val="1600"/>
                        </a:lnSpc>
                        <a:spcAft>
                          <a:spcPts val="0"/>
                        </a:spcAft>
                      </a:pP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H29-R1</a:t>
                      </a:r>
                      <a:r>
                        <a:rPr lang="ja-JP" altLang="en-US" sz="1200" b="1" dirty="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9,000</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/8,000</a:t>
                      </a:r>
                      <a:r>
                        <a:rPr lang="ja-JP" altLang="en-US" sz="1200" b="1" dirty="0">
                          <a:solidFill>
                            <a:schemeClr val="tx1"/>
                          </a:solidFill>
                          <a:effectLst/>
                          <a:latin typeface="+mn-ea"/>
                          <a:ea typeface="+mn-ea"/>
                          <a:cs typeface="HG丸ｺﾞｼｯｸM-PRO"/>
                        </a:rPr>
                        <a:t>歩</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graphicFrame>
        <p:nvGraphicFramePr>
          <p:cNvPr id="6" name="表 5"/>
          <p:cNvGraphicFramePr>
            <a:graphicFrameLocks noGrp="1"/>
          </p:cNvGraphicFramePr>
          <p:nvPr/>
        </p:nvGraphicFramePr>
        <p:xfrm>
          <a:off x="531842" y="1987398"/>
          <a:ext cx="8820000" cy="864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860155">
                  <a:extLst>
                    <a:ext uri="{9D8B030D-6E8A-4147-A177-3AD203B41FA5}">
                      <a16:colId xmlns:a16="http://schemas.microsoft.com/office/drawing/2014/main" val="20001"/>
                    </a:ext>
                  </a:extLst>
                </a:gridCol>
                <a:gridCol w="1897039">
                  <a:extLst>
                    <a:ext uri="{9D8B030D-6E8A-4147-A177-3AD203B41FA5}">
                      <a16:colId xmlns:a16="http://schemas.microsoft.com/office/drawing/2014/main" val="3699942470"/>
                    </a:ext>
                  </a:extLst>
                </a:gridCol>
                <a:gridCol w="2224585">
                  <a:extLst>
                    <a:ext uri="{9D8B030D-6E8A-4147-A177-3AD203B41FA5}">
                      <a16:colId xmlns:a16="http://schemas.microsoft.com/office/drawing/2014/main" val="20002"/>
                    </a:ext>
                  </a:extLst>
                </a:gridCol>
                <a:gridCol w="1478221">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en-US" altLang="ja-JP" sz="1200" dirty="0">
                          <a:solidFill>
                            <a:schemeClr val="bg1"/>
                          </a:solidFill>
                          <a:effectLst/>
                          <a:latin typeface="+mn-ea"/>
                          <a:ea typeface="+mn-ea"/>
                        </a:rPr>
                        <a:t>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朝食欠食率（</a:t>
                      </a:r>
                      <a:r>
                        <a:rPr lang="en-US" altLang="ja-JP" sz="1200" b="1" dirty="0">
                          <a:solidFill>
                            <a:schemeClr val="tx1"/>
                          </a:solidFill>
                          <a:effectLst/>
                          <a:latin typeface="+mn-ea"/>
                          <a:ea typeface="+mn-ea"/>
                        </a:rPr>
                        <a:t>20-30</a:t>
                      </a:r>
                      <a:r>
                        <a:rPr lang="ja-JP" altLang="en-US" sz="1200" b="1" dirty="0">
                          <a:solidFill>
                            <a:schemeClr val="tx1"/>
                          </a:solidFill>
                          <a:effectLst/>
                          <a:latin typeface="+mn-ea"/>
                          <a:ea typeface="+mn-ea"/>
                        </a:rPr>
                        <a:t>歳代）（☆）</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25.2%</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24.8%</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H29-R1</a:t>
                      </a:r>
                      <a:r>
                        <a:rPr lang="ja-JP" altLang="en-US" sz="1100" b="1" dirty="0">
                          <a:solidFill>
                            <a:schemeClr val="tx1"/>
                          </a:solidFill>
                          <a:effectLst/>
                          <a:latin typeface="+mn-ea"/>
                          <a:ea typeface="+mn-ea"/>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15%</a:t>
                      </a:r>
                      <a:r>
                        <a:rPr lang="ja-JP" altLang="en-US" sz="1200" b="1" dirty="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野菜摂取量（</a:t>
                      </a:r>
                      <a:r>
                        <a:rPr lang="en-US" altLang="ja-JP" sz="1200" b="1" dirty="0">
                          <a:solidFill>
                            <a:schemeClr val="tx1"/>
                          </a:solidFill>
                          <a:effectLst/>
                          <a:latin typeface="+mn-ea"/>
                          <a:ea typeface="+mn-ea"/>
                          <a:cs typeface="HG丸ｺﾞｼｯｸM-PRO"/>
                        </a:rPr>
                        <a:t>20</a:t>
                      </a:r>
                      <a:r>
                        <a:rPr lang="ja-JP" altLang="en-US" sz="1200" b="1" dirty="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269g</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H26</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256g</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H29-R1</a:t>
                      </a:r>
                      <a:r>
                        <a:rPr lang="ja-JP" altLang="en-US" sz="1100" b="1" dirty="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350g</a:t>
                      </a:r>
                      <a:r>
                        <a:rPr lang="ja-JP" altLang="en-US" sz="1200" b="1" dirty="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食塩摂取量（</a:t>
                      </a:r>
                      <a:r>
                        <a:rPr lang="en-US" altLang="ja-JP" sz="1200" b="1" dirty="0">
                          <a:solidFill>
                            <a:schemeClr val="tx1"/>
                          </a:solidFill>
                          <a:effectLst/>
                          <a:latin typeface="+mn-ea"/>
                          <a:ea typeface="+mn-ea"/>
                          <a:cs typeface="HG丸ｺﾞｼｯｸM-PRO"/>
                        </a:rPr>
                        <a:t>20</a:t>
                      </a:r>
                      <a:r>
                        <a:rPr lang="ja-JP" altLang="en-US" sz="1200" b="1" dirty="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9.4g</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H26</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9.7g</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H29-R1</a:t>
                      </a:r>
                      <a:r>
                        <a:rPr lang="ja-JP" altLang="en-US" sz="1100" b="1" dirty="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8g</a:t>
                      </a:r>
                      <a:r>
                        <a:rPr lang="ja-JP" altLang="en-US" sz="1200" b="1" dirty="0">
                          <a:solidFill>
                            <a:schemeClr val="tx1"/>
                          </a:solidFill>
                          <a:effectLst/>
                          <a:latin typeface="+mn-ea"/>
                          <a:ea typeface="+mn-ea"/>
                          <a:cs typeface="HG丸ｺﾞｼｯｸM-PRO"/>
                        </a:rPr>
                        <a:t>未満</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317347628"/>
                  </a:ext>
                </a:extLst>
              </a:tr>
            </a:tbl>
          </a:graphicData>
        </a:graphic>
      </p:graphicFrame>
      <p:graphicFrame>
        <p:nvGraphicFramePr>
          <p:cNvPr id="7" name="表 6"/>
          <p:cNvGraphicFramePr>
            <a:graphicFrameLocks noGrp="1"/>
          </p:cNvGraphicFramePr>
          <p:nvPr/>
        </p:nvGraphicFramePr>
        <p:xfrm>
          <a:off x="531842" y="3591328"/>
          <a:ext cx="8820000" cy="470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860155">
                  <a:extLst>
                    <a:ext uri="{9D8B030D-6E8A-4147-A177-3AD203B41FA5}">
                      <a16:colId xmlns:a16="http://schemas.microsoft.com/office/drawing/2014/main" val="20001"/>
                    </a:ext>
                  </a:extLst>
                </a:gridCol>
                <a:gridCol w="1897039">
                  <a:extLst>
                    <a:ext uri="{9D8B030D-6E8A-4147-A177-3AD203B41FA5}">
                      <a16:colId xmlns:a16="http://schemas.microsoft.com/office/drawing/2014/main" val="2403724082"/>
                    </a:ext>
                  </a:extLst>
                </a:gridCol>
                <a:gridCol w="2224585">
                  <a:extLst>
                    <a:ext uri="{9D8B030D-6E8A-4147-A177-3AD203B41FA5}">
                      <a16:colId xmlns:a16="http://schemas.microsoft.com/office/drawing/2014/main" val="20002"/>
                    </a:ext>
                  </a:extLst>
                </a:gridCol>
                <a:gridCol w="1478221">
                  <a:extLst>
                    <a:ext uri="{9D8B030D-6E8A-4147-A177-3AD203B41FA5}">
                      <a16:colId xmlns:a16="http://schemas.microsoft.com/office/drawing/2014/main" val="20003"/>
                    </a:ext>
                  </a:extLst>
                </a:gridCol>
              </a:tblGrid>
              <a:tr h="444664">
                <a:tc>
                  <a:txBody>
                    <a:bodyPr/>
                    <a:lstStyle/>
                    <a:p>
                      <a:pPr algn="ctr" fontAlgn="auto">
                        <a:lnSpc>
                          <a:spcPts val="1600"/>
                        </a:lnSpc>
                        <a:spcAft>
                          <a:spcPts val="0"/>
                        </a:spcAft>
                      </a:pPr>
                      <a:r>
                        <a:rPr lang="en-US" altLang="ja-JP" sz="1200" dirty="0">
                          <a:solidFill>
                            <a:schemeClr val="bg1"/>
                          </a:solidFill>
                          <a:effectLst/>
                          <a:latin typeface="+mn-ea"/>
                          <a:ea typeface="+mn-ea"/>
                        </a:rPr>
                        <a:t>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睡眠による休養が十分とれている者の割合（☆）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76.9%</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80.7%</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H30</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85%</a:t>
                      </a:r>
                      <a:r>
                        <a:rPr lang="ja-JP" altLang="en-US" sz="1200" b="1" dirty="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8" name="表 7"/>
          <p:cNvGraphicFramePr>
            <a:graphicFrameLocks noGrp="1"/>
          </p:cNvGraphicFramePr>
          <p:nvPr/>
        </p:nvGraphicFramePr>
        <p:xfrm>
          <a:off x="531842" y="4069728"/>
          <a:ext cx="8820000" cy="758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860155">
                  <a:extLst>
                    <a:ext uri="{9D8B030D-6E8A-4147-A177-3AD203B41FA5}">
                      <a16:colId xmlns:a16="http://schemas.microsoft.com/office/drawing/2014/main" val="20001"/>
                    </a:ext>
                  </a:extLst>
                </a:gridCol>
                <a:gridCol w="1897039">
                  <a:extLst>
                    <a:ext uri="{9D8B030D-6E8A-4147-A177-3AD203B41FA5}">
                      <a16:colId xmlns:a16="http://schemas.microsoft.com/office/drawing/2014/main" val="2198991935"/>
                    </a:ext>
                  </a:extLst>
                </a:gridCol>
                <a:gridCol w="2224585">
                  <a:extLst>
                    <a:ext uri="{9D8B030D-6E8A-4147-A177-3AD203B41FA5}">
                      <a16:colId xmlns:a16="http://schemas.microsoft.com/office/drawing/2014/main" val="20002"/>
                    </a:ext>
                  </a:extLst>
                </a:gridCol>
                <a:gridCol w="1478221">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en-US" altLang="ja-JP" sz="1200" dirty="0">
                          <a:solidFill>
                            <a:schemeClr val="bg1"/>
                          </a:solidFill>
                          <a:effectLst/>
                          <a:latin typeface="+mn-ea"/>
                          <a:ea typeface="+mn-ea"/>
                        </a:rPr>
                        <a:t>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生活習慣病のリスクを高める量を飲酒している者の割合（男性</a:t>
                      </a:r>
                      <a:r>
                        <a:rPr lang="en-US" altLang="ja-JP" sz="1200" b="1" dirty="0">
                          <a:solidFill>
                            <a:schemeClr val="tx1"/>
                          </a:solidFill>
                          <a:effectLst/>
                          <a:latin typeface="+mn-ea"/>
                          <a:ea typeface="+mn-ea"/>
                        </a:rPr>
                        <a:t>/</a:t>
                      </a:r>
                      <a:r>
                        <a:rPr lang="ja-JP" altLang="en-US" sz="1200" b="1" dirty="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17.7%/11.0%</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19.6%/10.9%</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H30</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13.0%/6.4%</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H33</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妊婦の飲酒割合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1.4%</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H28</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2.5%</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R3</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0%</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H33</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373172978"/>
              </p:ext>
            </p:extLst>
          </p:nvPr>
        </p:nvGraphicFramePr>
        <p:xfrm>
          <a:off x="531842" y="4836128"/>
          <a:ext cx="8820000" cy="1713106"/>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860155">
                  <a:extLst>
                    <a:ext uri="{9D8B030D-6E8A-4147-A177-3AD203B41FA5}">
                      <a16:colId xmlns:a16="http://schemas.microsoft.com/office/drawing/2014/main" val="20001"/>
                    </a:ext>
                  </a:extLst>
                </a:gridCol>
                <a:gridCol w="1897039">
                  <a:extLst>
                    <a:ext uri="{9D8B030D-6E8A-4147-A177-3AD203B41FA5}">
                      <a16:colId xmlns:a16="http://schemas.microsoft.com/office/drawing/2014/main" val="2333560460"/>
                    </a:ext>
                  </a:extLst>
                </a:gridCol>
                <a:gridCol w="2224585">
                  <a:extLst>
                    <a:ext uri="{9D8B030D-6E8A-4147-A177-3AD203B41FA5}">
                      <a16:colId xmlns:a16="http://schemas.microsoft.com/office/drawing/2014/main" val="20002"/>
                    </a:ext>
                  </a:extLst>
                </a:gridCol>
                <a:gridCol w="1478221">
                  <a:extLst>
                    <a:ext uri="{9D8B030D-6E8A-4147-A177-3AD203B41FA5}">
                      <a16:colId xmlns:a16="http://schemas.microsoft.com/office/drawing/2014/main" val="20003"/>
                    </a:ext>
                  </a:extLst>
                </a:gridCol>
              </a:tblGrid>
              <a:tr h="282310">
                <a:tc>
                  <a:txBody>
                    <a:bodyPr/>
                    <a:lstStyle/>
                    <a:p>
                      <a:pPr algn="ctr" fontAlgn="auto">
                        <a:lnSpc>
                          <a:spcPts val="1600"/>
                        </a:lnSpc>
                        <a:spcAft>
                          <a:spcPts val="0"/>
                        </a:spcAft>
                      </a:pPr>
                      <a:r>
                        <a:rPr lang="en-US" altLang="ja-JP" sz="1200" dirty="0">
                          <a:solidFill>
                            <a:schemeClr val="bg1"/>
                          </a:solidFill>
                          <a:effectLst/>
                          <a:latin typeface="+mn-ea"/>
                          <a:ea typeface="+mn-ea"/>
                        </a:rPr>
                        <a:t>10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成人（</a:t>
                      </a:r>
                      <a:r>
                        <a:rPr lang="en-US" altLang="ja-JP" sz="1200" b="1" dirty="0">
                          <a:solidFill>
                            <a:schemeClr val="tx1"/>
                          </a:solidFill>
                          <a:effectLst/>
                          <a:latin typeface="+mn-ea"/>
                          <a:ea typeface="+mn-ea"/>
                        </a:rPr>
                        <a:t>20</a:t>
                      </a:r>
                      <a:r>
                        <a:rPr lang="ja-JP" altLang="en-US" sz="1200" b="1" dirty="0">
                          <a:solidFill>
                            <a:schemeClr val="tx1"/>
                          </a:solidFill>
                          <a:effectLst/>
                          <a:latin typeface="+mn-ea"/>
                          <a:ea typeface="+mn-ea"/>
                        </a:rPr>
                        <a:t>歳以上）の喫煙率（男性</a:t>
                      </a:r>
                      <a:r>
                        <a:rPr lang="en-US" altLang="ja-JP" sz="1200" b="1" dirty="0">
                          <a:solidFill>
                            <a:schemeClr val="tx1"/>
                          </a:solidFill>
                          <a:effectLst/>
                          <a:latin typeface="+mn-ea"/>
                          <a:ea typeface="+mn-ea"/>
                        </a:rPr>
                        <a:t>/</a:t>
                      </a:r>
                      <a:r>
                        <a:rPr lang="ja-JP" altLang="en-US" sz="1200" b="1" dirty="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30.4%/10.7%</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H28</a:t>
                      </a:r>
                      <a:r>
                        <a:rPr lang="ja-JP" altLang="en-US" sz="1100" b="1" dirty="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24.3%/8.6%</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R4</a:t>
                      </a:r>
                      <a:r>
                        <a:rPr lang="ja-JP" altLang="en-US" sz="1100" b="1" dirty="0">
                          <a:solidFill>
                            <a:schemeClr val="tx1"/>
                          </a:solidFill>
                          <a:effectLst/>
                          <a:latin typeface="+mn-ea"/>
                          <a:ea typeface="+mn-ea"/>
                        </a:rPr>
                        <a:t>）</a:t>
                      </a:r>
                      <a:endParaRPr lang="ja-JP" alt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15%/5%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8231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a:solidFill>
                            <a:schemeClr val="tx1"/>
                          </a:solidFill>
                          <a:effectLst/>
                          <a:latin typeface="+mn-ea"/>
                          <a:ea typeface="+mn-ea"/>
                          <a:cs typeface="HG丸ｺﾞｼｯｸM-PRO"/>
                        </a:rPr>
                        <a:t>敷地内全面禁煙</a:t>
                      </a:r>
                      <a:r>
                        <a:rPr lang="ja-JP" altLang="en-US" sz="1000" b="1" spc="-150" baseline="0" dirty="0">
                          <a:solidFill>
                            <a:schemeClr val="tx1"/>
                          </a:solidFill>
                          <a:effectLst/>
                          <a:latin typeface="+mn-ea"/>
                          <a:ea typeface="+mn-ea"/>
                          <a:cs typeface="HG丸ｺﾞｼｯｸM-PRO"/>
                        </a:rPr>
                        <a:t>（＊</a:t>
                      </a:r>
                      <a:r>
                        <a:rPr lang="en-US" altLang="ja-JP" sz="1000" b="1" spc="-150" baseline="0" dirty="0">
                          <a:solidFill>
                            <a:schemeClr val="tx1"/>
                          </a:solidFill>
                          <a:effectLst/>
                          <a:latin typeface="+mn-ea"/>
                          <a:ea typeface="+mn-ea"/>
                          <a:cs typeface="HG丸ｺﾞｼｯｸM-PRO"/>
                        </a:rPr>
                        <a:t>2</a:t>
                      </a:r>
                      <a:r>
                        <a:rPr lang="ja-JP" altLang="en-US" sz="1000" b="1" spc="-150" baseline="0" dirty="0">
                          <a:solidFill>
                            <a:schemeClr val="tx1"/>
                          </a:solidFill>
                          <a:effectLst/>
                          <a:latin typeface="+mn-ea"/>
                          <a:ea typeface="+mn-ea"/>
                          <a:cs typeface="HG丸ｺﾞｼｯｸM-PRO"/>
                        </a:rPr>
                        <a:t>）</a:t>
                      </a:r>
                      <a:r>
                        <a:rPr lang="ja-JP" altLang="en-US" sz="1200" b="1" spc="-50" baseline="0" dirty="0">
                          <a:solidFill>
                            <a:schemeClr val="tx1"/>
                          </a:solidFill>
                          <a:effectLst/>
                          <a:latin typeface="+mn-ea"/>
                          <a:ea typeface="+mn-ea"/>
                          <a:cs typeface="HG丸ｺﾞｼｯｸM-PRO"/>
                        </a:rPr>
                        <a:t>の割合</a:t>
                      </a:r>
                      <a:endParaRPr lang="en-US" altLang="ja-JP" sz="1200" b="1" spc="-50" baseline="0" dirty="0">
                        <a:solidFill>
                          <a:schemeClr val="tx1"/>
                        </a:solidFill>
                        <a:effectLst/>
                        <a:latin typeface="+mn-ea"/>
                        <a:ea typeface="+mn-ea"/>
                        <a:cs typeface="HG丸ｺﾞｼｯｸM-PRO"/>
                      </a:endParaRPr>
                    </a:p>
                    <a:p>
                      <a:pPr algn="l" fontAlgn="auto">
                        <a:lnSpc>
                          <a:spcPts val="1600"/>
                        </a:lnSpc>
                        <a:spcAft>
                          <a:spcPts val="0"/>
                        </a:spcAft>
                      </a:pPr>
                      <a:r>
                        <a:rPr lang="ja-JP" altLang="en-US" sz="1200" b="1" spc="-50" baseline="0" dirty="0">
                          <a:solidFill>
                            <a:schemeClr val="tx1"/>
                          </a:solidFill>
                          <a:effectLst/>
                          <a:latin typeface="+mn-ea"/>
                          <a:ea typeface="+mn-ea"/>
                          <a:cs typeface="HG丸ｺﾞｼｯｸM-PRO"/>
                        </a:rPr>
                        <a:t>（病院</a:t>
                      </a:r>
                      <a:r>
                        <a:rPr lang="en-US" altLang="ja-JP" sz="1200" b="1" spc="-50" baseline="0" dirty="0">
                          <a:solidFill>
                            <a:schemeClr val="tx1"/>
                          </a:solidFill>
                          <a:effectLst/>
                          <a:latin typeface="+mn-ea"/>
                          <a:ea typeface="+mn-ea"/>
                          <a:cs typeface="HG丸ｺﾞｼｯｸM-PRO"/>
                        </a:rPr>
                        <a:t>/</a:t>
                      </a:r>
                      <a:r>
                        <a:rPr lang="ja-JP" altLang="en-US" sz="1200" b="1" spc="-50" baseline="0" dirty="0">
                          <a:solidFill>
                            <a:schemeClr val="tx1"/>
                          </a:solidFill>
                          <a:effectLst/>
                          <a:latin typeface="+mn-ea"/>
                          <a:ea typeface="+mn-ea"/>
                          <a:cs typeface="HG丸ｺﾞｼｯｸM-PRO"/>
                        </a:rPr>
                        <a:t>私立小中高等学校）</a:t>
                      </a:r>
                      <a:endParaRPr lang="ja-JP" sz="1200" b="1" spc="-50" baseline="0" dirty="0">
                        <a:solidFill>
                          <a:schemeClr val="tx1"/>
                        </a:solidFill>
                        <a:effectLst/>
                        <a:latin typeface="+mn-ea"/>
                        <a:ea typeface="+mn-ea"/>
                        <a:cs typeface="HG丸ｺﾞｼｯｸM-PRO"/>
                      </a:endParaRPr>
                    </a:p>
                  </a:txBody>
                  <a:tcPr marL="72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73.5%/51.9%</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97.4%/90.9%</a:t>
                      </a:r>
                      <a:r>
                        <a:rPr lang="ja-JP" altLang="en-US" sz="1100" b="1" spc="-50" baseline="0" dirty="0">
                          <a:solidFill>
                            <a:schemeClr val="tx1"/>
                          </a:solidFill>
                          <a:effectLst/>
                          <a:latin typeface="+mn-ea"/>
                          <a:ea typeface="+mn-ea"/>
                          <a:cs typeface="HG丸ｺﾞｼｯｸM-PRO"/>
                        </a:rPr>
                        <a:t>（</a:t>
                      </a:r>
                      <a:r>
                        <a:rPr lang="en-US" altLang="ja-JP" sz="1100" b="1" spc="-50" baseline="0" dirty="0">
                          <a:solidFill>
                            <a:schemeClr val="tx1"/>
                          </a:solidFill>
                          <a:effectLst/>
                          <a:latin typeface="+mn-ea"/>
                          <a:ea typeface="+mn-ea"/>
                          <a:cs typeface="HG丸ｺﾞｼｯｸM-PRO"/>
                        </a:rPr>
                        <a:t>R5</a:t>
                      </a:r>
                      <a:r>
                        <a:rPr lang="ja-JP" altLang="en-US" sz="1100" b="1" spc="-50" baseline="0" dirty="0">
                          <a:solidFill>
                            <a:schemeClr val="tx1"/>
                          </a:solidFill>
                          <a:effectLst/>
                          <a:latin typeface="+mn-ea"/>
                          <a:ea typeface="+mn-ea"/>
                          <a:cs typeface="HG丸ｺﾞｼｯｸM-PRO"/>
                        </a:rPr>
                        <a:t>）</a:t>
                      </a:r>
                      <a:endParaRPr lang="ja-JP" altLang="ja-JP" sz="1100" b="1" spc="-50" baseline="0"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231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a:solidFill>
                            <a:schemeClr val="tx1"/>
                          </a:solidFill>
                          <a:effectLst/>
                          <a:latin typeface="+mn-ea"/>
                          <a:ea typeface="+mn-ea"/>
                          <a:cs typeface="HG丸ｺﾞｼｯｸM-PRO"/>
                        </a:rPr>
                        <a:t>敷地内全面</a:t>
                      </a:r>
                      <a:r>
                        <a:rPr lang="ja-JP" altLang="en-US" sz="1200" b="1" dirty="0">
                          <a:solidFill>
                            <a:schemeClr val="tx1"/>
                          </a:solidFill>
                          <a:effectLst/>
                          <a:latin typeface="+mn-ea"/>
                          <a:ea typeface="+mn-ea"/>
                          <a:cs typeface="HG丸ｺﾞｼｯｸM-PRO"/>
                        </a:rPr>
                        <a:t>禁煙の割合（官公庁</a:t>
                      </a:r>
                      <a:r>
                        <a:rPr lang="en-US" altLang="ja-JP" sz="1200" b="1" dirty="0">
                          <a:solidFill>
                            <a:schemeClr val="tx1"/>
                          </a:solidFill>
                          <a:effectLst/>
                          <a:latin typeface="+mn-ea"/>
                          <a:ea typeface="+mn-ea"/>
                          <a:cs typeface="HG丸ｺﾞｼｯｸM-PRO"/>
                        </a:rPr>
                        <a:t>/</a:t>
                      </a:r>
                      <a:r>
                        <a:rPr lang="ja-JP" altLang="en-US" sz="1200" b="1" dirty="0">
                          <a:solidFill>
                            <a:schemeClr val="tx1"/>
                          </a:solidFill>
                          <a:effectLst/>
                          <a:latin typeface="+mn-ea"/>
                          <a:ea typeface="+mn-ea"/>
                          <a:cs typeface="HG丸ｺﾞｼｯｸM-PRO"/>
                        </a:rPr>
                        <a:t>大学）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strike="noStrike" dirty="0">
                          <a:solidFill>
                            <a:schemeClr val="tx1"/>
                          </a:solidFill>
                          <a:effectLst/>
                          <a:latin typeface="+mn-ea"/>
                          <a:ea typeface="+mn-ea"/>
                          <a:cs typeface="HG丸ｺﾞｼｯｸM-PRO"/>
                        </a:rPr>
                        <a:t>14.0</a:t>
                      </a:r>
                      <a:r>
                        <a:rPr lang="en-US" altLang="ja-JP" sz="1200" b="1" dirty="0">
                          <a:solidFill>
                            <a:schemeClr val="tx1"/>
                          </a:solidFill>
                          <a:effectLst/>
                          <a:latin typeface="+mn-ea"/>
                          <a:ea typeface="+mn-ea"/>
                          <a:cs typeface="HG丸ｺﾞｼｯｸM-PRO"/>
                        </a:rPr>
                        <a:t>%/28.6%</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82.3%/68.2%</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R5</a:t>
                      </a:r>
                      <a:r>
                        <a:rPr lang="ja-JP" altLang="en-US" sz="1200" b="1" dirty="0">
                          <a:solidFill>
                            <a:schemeClr val="tx1"/>
                          </a:solidFill>
                          <a:effectLst/>
                          <a:latin typeface="+mn-ea"/>
                          <a:ea typeface="+mn-ea"/>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49076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0" baseline="0" dirty="0">
                          <a:solidFill>
                            <a:schemeClr val="tx1"/>
                          </a:solidFill>
                          <a:effectLst/>
                          <a:latin typeface="+mn-ea"/>
                          <a:ea typeface="+mn-ea"/>
                          <a:cs typeface="HG丸ｺﾞｼｯｸM-PRO"/>
                        </a:rPr>
                        <a:t>受動喫煙の機会を有する者の割合</a:t>
                      </a:r>
                      <a:endParaRPr lang="en-US" altLang="ja-JP" sz="1200" b="1" spc="0" baseline="0" dirty="0">
                        <a:solidFill>
                          <a:schemeClr val="tx1"/>
                        </a:solidFill>
                        <a:effectLst/>
                        <a:latin typeface="+mn-ea"/>
                        <a:ea typeface="+mn-ea"/>
                        <a:cs typeface="HG丸ｺﾞｼｯｸM-PRO"/>
                      </a:endParaRPr>
                    </a:p>
                    <a:p>
                      <a:pPr algn="l" fontAlgn="auto">
                        <a:lnSpc>
                          <a:spcPts val="1600"/>
                        </a:lnSpc>
                        <a:spcAft>
                          <a:spcPts val="0"/>
                        </a:spcAft>
                      </a:pPr>
                      <a:r>
                        <a:rPr lang="ja-JP" altLang="en-US" sz="1200" b="1" spc="0" baseline="0" dirty="0">
                          <a:solidFill>
                            <a:schemeClr val="tx1"/>
                          </a:solidFill>
                          <a:effectLst/>
                          <a:latin typeface="+mn-ea"/>
                          <a:ea typeface="+mn-ea"/>
                          <a:cs typeface="HG丸ｺﾞｼｯｸM-PRO"/>
                        </a:rPr>
                        <a:t>（職場</a:t>
                      </a:r>
                      <a:r>
                        <a:rPr lang="en-US" altLang="ja-JP" sz="1200" b="1" spc="0" baseline="0" dirty="0">
                          <a:solidFill>
                            <a:schemeClr val="tx1"/>
                          </a:solidFill>
                          <a:effectLst/>
                          <a:latin typeface="+mn-ea"/>
                          <a:ea typeface="+mn-ea"/>
                          <a:cs typeface="HG丸ｺﾞｼｯｸM-PRO"/>
                        </a:rPr>
                        <a:t>/</a:t>
                      </a:r>
                      <a:r>
                        <a:rPr lang="ja-JP" altLang="en-US" sz="1200" b="1" spc="0" baseline="0" dirty="0">
                          <a:solidFill>
                            <a:schemeClr val="tx1"/>
                          </a:solidFill>
                          <a:effectLst/>
                          <a:latin typeface="+mn-ea"/>
                          <a:ea typeface="+mn-ea"/>
                          <a:cs typeface="HG丸ｺﾞｼｯｸM-PRO"/>
                        </a:rPr>
                        <a:t>飲食店）（☆）</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34.6%/54.4%</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H25</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26.4%/42.6%</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H30</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0%/15%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11" name="角丸四角形 10"/>
          <p:cNvSpPr/>
          <p:nvPr/>
        </p:nvSpPr>
        <p:spPr>
          <a:xfrm>
            <a:off x="531843" y="788294"/>
            <a:ext cx="4026711" cy="385141"/>
          </a:xfrm>
          <a:prstGeom prst="roundRect">
            <a:avLst/>
          </a:prstGeom>
          <a:noFill/>
        </p:spPr>
        <p:txBody>
          <a:bodyPr wrap="square" anchor="ctr">
            <a:spAutoFit/>
          </a:bodyPr>
          <a:lstStyle/>
          <a:p>
            <a:pPr defTabSz="422041">
              <a:defRPr/>
            </a:pPr>
            <a:r>
              <a:rPr kumimoji="1" lang="ja-JP" altLang="en-US" sz="1662" b="1" dirty="0">
                <a:solidFill>
                  <a:prstClr val="black"/>
                </a:solidFill>
                <a:latin typeface="Meiryo UI" panose="020B0604030504040204" pitchFamily="50" charset="-128"/>
                <a:ea typeface="Meiryo UI" panose="020B0604030504040204" pitchFamily="50" charset="-128"/>
              </a:rPr>
              <a:t>生活習慣病の予防（生活習慣の改善）</a:t>
            </a:r>
            <a:endParaRPr kumimoji="1" lang="en-US" altLang="ja-JP" sz="1662" b="1" dirty="0">
              <a:solidFill>
                <a:prstClr val="black"/>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381000" y="541811"/>
            <a:ext cx="3753134" cy="376385"/>
          </a:xfrm>
          <a:prstGeom prst="rect">
            <a:avLst/>
          </a:prstGeom>
          <a:noFill/>
        </p:spPr>
        <p:txBody>
          <a:bodyPr wrap="square" rtlCol="0">
            <a:spAutoFit/>
          </a:bodyPr>
          <a:lstStyle/>
          <a:p>
            <a:r>
              <a:rPr lang="en-US" altLang="ja-JP" sz="1846" b="1" dirty="0">
                <a:latin typeface="+mn-ea"/>
                <a:cs typeface="Meiryo UI" panose="020B0604030504040204" pitchFamily="50" charset="-128"/>
              </a:rPr>
              <a:t>【</a:t>
            </a:r>
            <a:r>
              <a:rPr lang="ja-JP" altLang="en-US" sz="1846" b="1" dirty="0">
                <a:latin typeface="+mn-ea"/>
                <a:cs typeface="Meiryo UI" panose="020B0604030504040204" pitchFamily="50" charset="-128"/>
              </a:rPr>
              <a:t>行政等が取り組む数値目標</a:t>
            </a:r>
            <a:r>
              <a:rPr lang="en-US" altLang="ja-JP" sz="1846" b="1" dirty="0">
                <a:latin typeface="+mn-ea"/>
                <a:cs typeface="Meiryo UI" panose="020B0604030504040204" pitchFamily="50" charset="-128"/>
              </a:rPr>
              <a:t>】</a:t>
            </a:r>
          </a:p>
        </p:txBody>
      </p:sp>
      <p:sp>
        <p:nvSpPr>
          <p:cNvPr id="14" name="タイトル 3"/>
          <p:cNvSpPr txBox="1">
            <a:spLocks/>
          </p:cNvSpPr>
          <p:nvPr/>
        </p:nvSpPr>
        <p:spPr>
          <a:xfrm>
            <a:off x="3082531" y="6514819"/>
            <a:ext cx="6288723" cy="31938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分以上の運動を週</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回以上行っている者　</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：敷地内に喫煙場所がない状態をいう</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0" y="1009"/>
            <a:ext cx="9906000" cy="454548"/>
          </a:xfrm>
          <a:prstGeom prst="rect">
            <a:avLst/>
          </a:prstGeom>
          <a:solidFill>
            <a:srgbClr val="1F4E79"/>
          </a:solidFill>
        </p:spPr>
        <p:txBody>
          <a:bodyPr wrap="square" lIns="84390" tIns="42196" rIns="84390" bIns="42196" rtlCol="0" anchor="ctr">
            <a:spAutoFit/>
          </a:bodyPr>
          <a:lstStyle/>
          <a:p>
            <a:pPr algn="ctr" defTabSz="843933"/>
            <a:r>
              <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第３次大阪府健康増進計画　</a:t>
            </a:r>
            <a:r>
              <a:rPr lang="ja-JP"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最終評価</a:t>
            </a:r>
            <a:endPar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3" name="タイトル 3"/>
          <p:cNvSpPr txBox="1">
            <a:spLocks/>
          </p:cNvSpPr>
          <p:nvPr/>
        </p:nvSpPr>
        <p:spPr>
          <a:xfrm>
            <a:off x="470882" y="6523201"/>
            <a:ext cx="2763808" cy="31938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latin typeface="Meiryo UI" panose="020B0604030504040204" pitchFamily="50" charset="-128"/>
                <a:ea typeface="Meiryo UI" panose="020B0604030504040204" pitchFamily="50" charset="-128"/>
                <a:cs typeface="Meiryo UI" panose="020B0604030504040204" pitchFamily="50" charset="-128"/>
              </a:rPr>
              <a:t>☆は「府民・行政等みんなでめざす目標」</a:t>
            </a:r>
          </a:p>
        </p:txBody>
      </p:sp>
      <p:pic>
        <p:nvPicPr>
          <p:cNvPr id="16" name="図 15"/>
          <p:cNvPicPr>
            <a:picLocks noChangeAspect="1"/>
          </p:cNvPicPr>
          <p:nvPr/>
        </p:nvPicPr>
        <p:blipFill>
          <a:blip r:embed="rId3"/>
          <a:stretch>
            <a:fillRect/>
          </a:stretch>
        </p:blipFill>
        <p:spPr>
          <a:xfrm>
            <a:off x="8585077" y="12283"/>
            <a:ext cx="1320923" cy="432000"/>
          </a:xfrm>
          <a:prstGeom prst="rect">
            <a:avLst/>
          </a:prstGeom>
        </p:spPr>
      </p:pic>
      <p:sp>
        <p:nvSpPr>
          <p:cNvPr id="18" name="スライド番号プレースホルダー 1"/>
          <p:cNvSpPr>
            <a:spLocks noGrp="1"/>
          </p:cNvSpPr>
          <p:nvPr>
            <p:ph type="sldNum" sz="quarter" idx="12"/>
          </p:nvPr>
        </p:nvSpPr>
        <p:spPr>
          <a:xfrm>
            <a:off x="9523413" y="6546852"/>
            <a:ext cx="360000" cy="288000"/>
          </a:xfrm>
        </p:spPr>
        <p:txBody>
          <a:bodyPr/>
          <a:lstStyle/>
          <a:p>
            <a:fld id="{8491F570-1DE7-4E07-90A6-F6DA59EDAE7D}" type="slidenum">
              <a:rPr kumimoji="1" lang="ja-JP" altLang="en-US" smtClean="0"/>
              <a:pPr/>
              <a:t>32</a:t>
            </a:fld>
            <a:endParaRPr kumimoji="1" lang="ja-JP" altLang="en-US" dirty="0"/>
          </a:p>
        </p:txBody>
      </p:sp>
    </p:spTree>
    <p:extLst>
      <p:ext uri="{BB962C8B-B14F-4D97-AF65-F5344CB8AC3E}">
        <p14:creationId xmlns:p14="http://schemas.microsoft.com/office/powerpoint/2010/main" val="26687593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508310835"/>
              </p:ext>
            </p:extLst>
          </p:nvPr>
        </p:nvGraphicFramePr>
        <p:xfrm>
          <a:off x="529814" y="2233862"/>
          <a:ext cx="8861778" cy="758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725062">
                  <a:extLst>
                    <a:ext uri="{9D8B030D-6E8A-4147-A177-3AD203B41FA5}">
                      <a16:colId xmlns:a16="http://schemas.microsoft.com/office/drawing/2014/main" val="20001"/>
                    </a:ext>
                  </a:extLst>
                </a:gridCol>
                <a:gridCol w="1624084">
                  <a:extLst>
                    <a:ext uri="{9D8B030D-6E8A-4147-A177-3AD203B41FA5}">
                      <a16:colId xmlns:a16="http://schemas.microsoft.com/office/drawing/2014/main" val="2424026701"/>
                    </a:ext>
                  </a:extLst>
                </a:gridCol>
                <a:gridCol w="1637731">
                  <a:extLst>
                    <a:ext uri="{9D8B030D-6E8A-4147-A177-3AD203B41FA5}">
                      <a16:colId xmlns:a16="http://schemas.microsoft.com/office/drawing/2014/main" val="20002"/>
                    </a:ext>
                  </a:extLst>
                </a:gridCol>
                <a:gridCol w="1514901">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en-US" altLang="ja-JP" sz="1200" dirty="0">
                          <a:solidFill>
                            <a:schemeClr val="bg1"/>
                          </a:solidFill>
                          <a:effectLst/>
                          <a:latin typeface="+mn-ea"/>
                          <a:ea typeface="+mn-ea"/>
                        </a:rPr>
                        <a:t>18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err="1">
                          <a:solidFill>
                            <a:schemeClr val="tx1"/>
                          </a:solidFill>
                          <a:effectLst/>
                          <a:latin typeface="+mn-ea"/>
                          <a:ea typeface="+mn-ea"/>
                        </a:rPr>
                        <a:t>気分障がい</a:t>
                      </a:r>
                      <a:r>
                        <a:rPr lang="ja-JP" altLang="en-US" sz="1200" b="1" dirty="0">
                          <a:solidFill>
                            <a:schemeClr val="tx1"/>
                          </a:solidFill>
                          <a:effectLst/>
                          <a:latin typeface="+mn-ea"/>
                          <a:ea typeface="+mn-ea"/>
                        </a:rPr>
                        <a:t>・</a:t>
                      </a:r>
                      <a:r>
                        <a:rPr lang="ja-JP" altLang="en-US" sz="1200" b="1" dirty="0" err="1">
                          <a:solidFill>
                            <a:schemeClr val="tx1"/>
                          </a:solidFill>
                          <a:effectLst/>
                          <a:latin typeface="+mn-ea"/>
                          <a:ea typeface="+mn-ea"/>
                        </a:rPr>
                        <a:t>不安障がいに相</a:t>
                      </a:r>
                      <a:r>
                        <a:rPr lang="ja-JP" altLang="en-US" sz="1200" b="1" dirty="0">
                          <a:solidFill>
                            <a:schemeClr val="tx1"/>
                          </a:solidFill>
                          <a:effectLst/>
                          <a:latin typeface="+mn-ea"/>
                          <a:ea typeface="+mn-ea"/>
                        </a:rPr>
                        <a:t>応する心理的苦痛を感じている者の割合（</a:t>
                      </a:r>
                      <a:r>
                        <a:rPr lang="en-US" altLang="ja-JP" sz="1200" b="1" dirty="0">
                          <a:solidFill>
                            <a:schemeClr val="tx1"/>
                          </a:solidFill>
                          <a:effectLst/>
                          <a:latin typeface="+mn-ea"/>
                          <a:ea typeface="+mn-ea"/>
                        </a:rPr>
                        <a:t>20</a:t>
                      </a:r>
                      <a:r>
                        <a:rPr lang="ja-JP" altLang="en-US" sz="1200" b="1" dirty="0">
                          <a:solidFill>
                            <a:schemeClr val="tx1"/>
                          </a:solidFill>
                          <a:effectLst/>
                          <a:latin typeface="+mn-ea"/>
                          <a:ea typeface="+mn-ea"/>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sz="1200" b="1" dirty="0">
                          <a:solidFill>
                            <a:schemeClr val="tx1"/>
                          </a:solidFill>
                          <a:effectLst/>
                          <a:latin typeface="+mn-ea"/>
                          <a:ea typeface="+mn-ea"/>
                        </a:rPr>
                        <a:t>10.6%</a:t>
                      </a:r>
                      <a:r>
                        <a:rPr lang="ja-JP" altLang="en-US" sz="1200" b="1" dirty="0">
                          <a:solidFill>
                            <a:schemeClr val="tx1"/>
                          </a:solidFill>
                          <a:effectLst/>
                          <a:latin typeface="+mn-ea"/>
                          <a:ea typeface="+mn-ea"/>
                        </a:rPr>
                        <a:t>（</a:t>
                      </a:r>
                      <a:r>
                        <a:rPr lang="en-US" sz="1200" b="1" dirty="0">
                          <a:solidFill>
                            <a:schemeClr val="tx1"/>
                          </a:solidFill>
                          <a:effectLst/>
                          <a:latin typeface="+mn-ea"/>
                          <a:ea typeface="+mn-ea"/>
                        </a:rPr>
                        <a:t>H28</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10.7%</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R4</a:t>
                      </a:r>
                      <a:r>
                        <a:rPr lang="ja-JP" altLang="en-US" sz="1200" b="1" dirty="0">
                          <a:solidFill>
                            <a:schemeClr val="tx1"/>
                          </a:solidFill>
                          <a:effectLst/>
                          <a:latin typeface="+mn-ea"/>
                          <a:ea typeface="+mn-ea"/>
                        </a:rPr>
                        <a:t>）</a:t>
                      </a:r>
                      <a:endParaRPr lang="ja-JP" alt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10%</a:t>
                      </a:r>
                      <a:r>
                        <a:rPr lang="ja-JP" altLang="en-US" sz="1200" b="1" dirty="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地域の集まりやグループに参加する者の割合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24.1%</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H28</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22.9%</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R4</a:t>
                      </a:r>
                      <a:r>
                        <a:rPr lang="ja-JP" altLang="en-US" sz="1200" b="1" dirty="0">
                          <a:solidFill>
                            <a:schemeClr val="tx1"/>
                          </a:solidFill>
                          <a:effectLst/>
                          <a:latin typeface="+mn-ea"/>
                          <a:ea typeface="+mn-ea"/>
                          <a:cs typeface="HG丸ｺﾞｼｯｸM-PRO"/>
                        </a:rPr>
                        <a:t>）</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3447809"/>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4071731422"/>
              </p:ext>
            </p:extLst>
          </p:nvPr>
        </p:nvGraphicFramePr>
        <p:xfrm>
          <a:off x="532703" y="3471169"/>
          <a:ext cx="8856000" cy="940036"/>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1584000">
                  <a:extLst>
                    <a:ext uri="{9D8B030D-6E8A-4147-A177-3AD203B41FA5}">
                      <a16:colId xmlns:a16="http://schemas.microsoft.com/office/drawing/2014/main" val="20001"/>
                    </a:ext>
                  </a:extLst>
                </a:gridCol>
                <a:gridCol w="2376000">
                  <a:extLst>
                    <a:ext uri="{9D8B030D-6E8A-4147-A177-3AD203B41FA5}">
                      <a16:colId xmlns:a16="http://schemas.microsoft.com/office/drawing/2014/main" val="954267069"/>
                    </a:ext>
                  </a:extLst>
                </a:gridCol>
                <a:gridCol w="2376000">
                  <a:extLst>
                    <a:ext uri="{9D8B030D-6E8A-4147-A177-3AD203B41FA5}">
                      <a16:colId xmlns:a16="http://schemas.microsoft.com/office/drawing/2014/main" val="20002"/>
                    </a:ext>
                  </a:extLst>
                </a:gridCol>
                <a:gridCol w="216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en-US" altLang="ja-JP" sz="1200" dirty="0">
                          <a:solidFill>
                            <a:schemeClr val="bg1"/>
                          </a:solidFill>
                          <a:effectLst/>
                          <a:latin typeface="+mn-ea"/>
                          <a:ea typeface="+mn-ea"/>
                          <a:cs typeface="+mn-cs"/>
                        </a:rPr>
                        <a:t>20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特定健診の受診率（☆）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45.6%</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H27</a:t>
                      </a:r>
                      <a:r>
                        <a:rPr lang="ja-JP" altLang="en-US" sz="1200" b="1" dirty="0">
                          <a:solidFill>
                            <a:schemeClr val="tx1"/>
                          </a:solidFill>
                          <a:effectLst/>
                          <a:latin typeface="+mn-ea"/>
                          <a:ea typeface="+mn-ea"/>
                        </a:rPr>
                        <a:t>）</a:t>
                      </a:r>
                    </a:p>
                    <a:p>
                      <a:pPr algn="ctr" fontAlgn="auto">
                        <a:lnSpc>
                          <a:spcPts val="1600"/>
                        </a:lnSpc>
                        <a:spcAft>
                          <a:spcPts val="0"/>
                        </a:spcAft>
                      </a:pPr>
                      <a:r>
                        <a:rPr lang="en-US" altLang="ja-JP" sz="1100" b="1" spc="-50" baseline="0" dirty="0">
                          <a:solidFill>
                            <a:schemeClr val="tx1"/>
                          </a:solidFill>
                          <a:effectLst/>
                          <a:latin typeface="+mn-ea"/>
                          <a:ea typeface="+mn-ea"/>
                        </a:rPr>
                        <a:t>[</a:t>
                      </a:r>
                      <a:r>
                        <a:rPr lang="ja-JP" altLang="en-US" sz="1100" b="1" spc="-50" baseline="0" dirty="0">
                          <a:solidFill>
                            <a:schemeClr val="tx1"/>
                          </a:solidFill>
                          <a:effectLst/>
                          <a:latin typeface="+mn-ea"/>
                          <a:ea typeface="+mn-ea"/>
                        </a:rPr>
                        <a:t>市町村国保</a:t>
                      </a:r>
                      <a:r>
                        <a:rPr lang="en-US" altLang="ja-JP" sz="1100" b="1" spc="-50" baseline="0" dirty="0">
                          <a:solidFill>
                            <a:schemeClr val="tx1"/>
                          </a:solidFill>
                          <a:effectLst/>
                          <a:latin typeface="+mn-ea"/>
                          <a:ea typeface="+mn-ea"/>
                        </a:rPr>
                        <a:t>29.9%, </a:t>
                      </a:r>
                      <a:r>
                        <a:rPr lang="ja-JP" altLang="en-US" sz="1100" b="1" spc="-50" baseline="0" dirty="0">
                          <a:solidFill>
                            <a:schemeClr val="tx1"/>
                          </a:solidFill>
                          <a:effectLst/>
                          <a:latin typeface="+mn-ea"/>
                          <a:ea typeface="+mn-ea"/>
                        </a:rPr>
                        <a:t>協会けんぽ</a:t>
                      </a:r>
                      <a:r>
                        <a:rPr lang="en-US" altLang="ja-JP" sz="1100" b="1" spc="-50" baseline="0" dirty="0">
                          <a:solidFill>
                            <a:schemeClr val="tx1"/>
                          </a:solidFill>
                          <a:effectLst/>
                          <a:latin typeface="+mn-ea"/>
                          <a:ea typeface="+mn-ea"/>
                        </a:rPr>
                        <a:t>33.4%]</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53.1%</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R3</a:t>
                      </a:r>
                      <a:r>
                        <a:rPr lang="ja-JP" altLang="en-US" sz="1200" b="1" dirty="0">
                          <a:solidFill>
                            <a:schemeClr val="tx1"/>
                          </a:solidFill>
                          <a:effectLst/>
                          <a:latin typeface="+mn-ea"/>
                          <a:ea typeface="+mn-ea"/>
                        </a:rPr>
                        <a:t>）</a:t>
                      </a:r>
                    </a:p>
                    <a:p>
                      <a:pPr algn="ctr" fontAlgn="auto">
                        <a:lnSpc>
                          <a:spcPts val="1600"/>
                        </a:lnSpc>
                        <a:spcAft>
                          <a:spcPts val="0"/>
                        </a:spcAft>
                      </a:pPr>
                      <a:r>
                        <a:rPr lang="en-US" altLang="ja-JP" sz="1050" b="1" dirty="0">
                          <a:solidFill>
                            <a:schemeClr val="tx1"/>
                          </a:solidFill>
                          <a:effectLst/>
                          <a:latin typeface="+mn-ea"/>
                          <a:ea typeface="+mn-ea"/>
                        </a:rPr>
                        <a:t>[</a:t>
                      </a:r>
                      <a:r>
                        <a:rPr lang="ja-JP" altLang="en-US" sz="1050" b="1" dirty="0">
                          <a:solidFill>
                            <a:schemeClr val="tx1"/>
                          </a:solidFill>
                          <a:effectLst/>
                          <a:latin typeface="+mn-ea"/>
                          <a:ea typeface="+mn-ea"/>
                        </a:rPr>
                        <a:t>市町村国保</a:t>
                      </a:r>
                      <a:r>
                        <a:rPr lang="en-US" altLang="ja-JP" sz="1050" b="1" dirty="0">
                          <a:solidFill>
                            <a:schemeClr val="tx1"/>
                          </a:solidFill>
                          <a:effectLst/>
                          <a:latin typeface="+mn-ea"/>
                          <a:ea typeface="+mn-ea"/>
                        </a:rPr>
                        <a:t>29.2%, </a:t>
                      </a:r>
                      <a:r>
                        <a:rPr lang="ja-JP" altLang="en-US" sz="1050" b="1" dirty="0">
                          <a:solidFill>
                            <a:schemeClr val="tx1"/>
                          </a:solidFill>
                          <a:effectLst/>
                          <a:latin typeface="+mn-ea"/>
                          <a:ea typeface="+mn-ea"/>
                        </a:rPr>
                        <a:t>協会けんぽ</a:t>
                      </a:r>
                      <a:r>
                        <a:rPr lang="en-US" altLang="ja-JP" sz="1050" b="1" dirty="0">
                          <a:solidFill>
                            <a:schemeClr val="tx1"/>
                          </a:solidFill>
                          <a:effectLst/>
                          <a:latin typeface="+mn-ea"/>
                          <a:ea typeface="+mn-ea"/>
                        </a:rPr>
                        <a:t>42.9%]</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70%</a:t>
                      </a:r>
                      <a:r>
                        <a:rPr lang="ja-JP" altLang="en-US" sz="1200" b="1" dirty="0">
                          <a:solidFill>
                            <a:schemeClr val="tx1"/>
                          </a:solidFill>
                          <a:effectLst/>
                          <a:latin typeface="+mn-ea"/>
                          <a:ea typeface="+mn-ea"/>
                        </a:rPr>
                        <a:t>以上</a:t>
                      </a:r>
                    </a:p>
                    <a:p>
                      <a:pPr algn="ctr" fontAlgn="auto">
                        <a:lnSpc>
                          <a:spcPts val="1600"/>
                        </a:lnSpc>
                        <a:spcAft>
                          <a:spcPts val="0"/>
                        </a:spcAft>
                      </a:pPr>
                      <a:r>
                        <a:rPr lang="en-US" altLang="ja-JP" sz="1100" b="1" spc="-50" baseline="0" dirty="0">
                          <a:solidFill>
                            <a:schemeClr val="tx1"/>
                          </a:solidFill>
                          <a:effectLst/>
                          <a:latin typeface="+mn-ea"/>
                          <a:ea typeface="+mn-ea"/>
                        </a:rPr>
                        <a:t>[</a:t>
                      </a:r>
                      <a:r>
                        <a:rPr lang="ja-JP" altLang="en-US" sz="1100" b="1" spc="-50" baseline="0" dirty="0">
                          <a:solidFill>
                            <a:schemeClr val="tx1"/>
                          </a:solidFill>
                          <a:effectLst/>
                          <a:latin typeface="+mn-ea"/>
                          <a:ea typeface="+mn-ea"/>
                        </a:rPr>
                        <a:t>市町村国保</a:t>
                      </a:r>
                      <a:r>
                        <a:rPr lang="en-US" altLang="ja-JP" sz="1100" b="1" spc="-50" baseline="0" dirty="0">
                          <a:solidFill>
                            <a:schemeClr val="tx1"/>
                          </a:solidFill>
                          <a:effectLst/>
                          <a:latin typeface="+mn-ea"/>
                          <a:ea typeface="+mn-ea"/>
                        </a:rPr>
                        <a:t>60%, </a:t>
                      </a:r>
                      <a:r>
                        <a:rPr lang="ja-JP" altLang="en-US" sz="1100" b="1" spc="-50" baseline="0" dirty="0">
                          <a:solidFill>
                            <a:schemeClr val="tx1"/>
                          </a:solidFill>
                          <a:effectLst/>
                          <a:latin typeface="+mn-ea"/>
                          <a:ea typeface="+mn-ea"/>
                        </a:rPr>
                        <a:t>協会けんぽ</a:t>
                      </a:r>
                      <a:r>
                        <a:rPr lang="en-US" altLang="ja-JP" sz="1100" b="1" spc="-50" baseline="0" dirty="0">
                          <a:solidFill>
                            <a:schemeClr val="tx1"/>
                          </a:solidFill>
                          <a:effectLst/>
                          <a:latin typeface="+mn-ea"/>
                          <a:ea typeface="+mn-ea"/>
                        </a:rPr>
                        <a:t>65%]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21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がん検診の受診率（☆）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33.7%,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34.4%,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36.4%, </a:t>
                      </a:r>
                    </a:p>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39.0%,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38.5%</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36.8%,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40.3%,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42.2%, </a:t>
                      </a:r>
                    </a:p>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42.2%,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39.9%</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R4</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45%,</a:t>
                      </a:r>
                    </a:p>
                    <a:p>
                      <a:pPr algn="ctr" fontAlgn="auto">
                        <a:lnSpc>
                          <a:spcPts val="1600"/>
                        </a:lnSpc>
                        <a:spcAft>
                          <a:spcPts val="0"/>
                        </a:spcAft>
                      </a:pP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45%,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82065531"/>
              </p:ext>
            </p:extLst>
          </p:nvPr>
        </p:nvGraphicFramePr>
        <p:xfrm>
          <a:off x="529819" y="4411205"/>
          <a:ext cx="8856001" cy="961218"/>
        </p:xfrm>
        <a:graphic>
          <a:graphicData uri="http://schemas.openxmlformats.org/drawingml/2006/table">
            <a:tbl>
              <a:tblPr firstRow="1" firstCol="1" bandRow="1">
                <a:tableStyleId>{5C22544A-7EE6-4342-B048-85BDC9FD1C3A}</a:tableStyleId>
              </a:tblPr>
              <a:tblGrid>
                <a:gridCol w="361469">
                  <a:extLst>
                    <a:ext uri="{9D8B030D-6E8A-4147-A177-3AD203B41FA5}">
                      <a16:colId xmlns:a16="http://schemas.microsoft.com/office/drawing/2014/main" val="20000"/>
                    </a:ext>
                  </a:extLst>
                </a:gridCol>
                <a:gridCol w="3072490">
                  <a:extLst>
                    <a:ext uri="{9D8B030D-6E8A-4147-A177-3AD203B41FA5}">
                      <a16:colId xmlns:a16="http://schemas.microsoft.com/office/drawing/2014/main" val="20001"/>
                    </a:ext>
                  </a:extLst>
                </a:gridCol>
                <a:gridCol w="1988082">
                  <a:extLst>
                    <a:ext uri="{9D8B030D-6E8A-4147-A177-3AD203B41FA5}">
                      <a16:colId xmlns:a16="http://schemas.microsoft.com/office/drawing/2014/main" val="1104546935"/>
                    </a:ext>
                  </a:extLst>
                </a:gridCol>
                <a:gridCol w="1988082">
                  <a:extLst>
                    <a:ext uri="{9D8B030D-6E8A-4147-A177-3AD203B41FA5}">
                      <a16:colId xmlns:a16="http://schemas.microsoft.com/office/drawing/2014/main" val="20002"/>
                    </a:ext>
                  </a:extLst>
                </a:gridCol>
                <a:gridCol w="1445878">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en-US" altLang="ja-JP" sz="1200" dirty="0">
                          <a:solidFill>
                            <a:schemeClr val="bg1"/>
                          </a:solidFill>
                          <a:effectLst/>
                          <a:latin typeface="+mn-ea"/>
                          <a:ea typeface="+mn-ea"/>
                          <a:cs typeface="+mn-cs"/>
                        </a:rPr>
                        <a:t>22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生活習慣による疾患（高血圧・糖尿病等）に係る未治療者の割合（☆）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ja-JP" altLang="en-US" sz="1200" b="1" dirty="0">
                          <a:solidFill>
                            <a:schemeClr val="tx1"/>
                          </a:solidFill>
                          <a:effectLst/>
                          <a:latin typeface="+mn-ea"/>
                          <a:ea typeface="+mn-ea"/>
                        </a:rPr>
                        <a:t>高血圧</a:t>
                      </a:r>
                      <a:r>
                        <a:rPr lang="en-US" altLang="ja-JP" sz="1200" b="1" dirty="0">
                          <a:solidFill>
                            <a:schemeClr val="tx1"/>
                          </a:solidFill>
                          <a:effectLst/>
                          <a:latin typeface="+mn-ea"/>
                          <a:ea typeface="+mn-ea"/>
                        </a:rPr>
                        <a:t>38.0%</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p>
                      <a:pPr algn="ctr" fontAlgn="auto">
                        <a:lnSpc>
                          <a:spcPts val="1600"/>
                        </a:lnSpc>
                        <a:spcAft>
                          <a:spcPts val="0"/>
                        </a:spcAft>
                      </a:pPr>
                      <a:r>
                        <a:rPr lang="ja-JP" altLang="en-US" sz="1200" b="1" dirty="0">
                          <a:solidFill>
                            <a:schemeClr val="tx1"/>
                          </a:solidFill>
                          <a:effectLst/>
                          <a:latin typeface="+mn-ea"/>
                          <a:ea typeface="+mn-ea"/>
                        </a:rPr>
                        <a:t>糖尿病</a:t>
                      </a:r>
                      <a:r>
                        <a:rPr lang="en-US" altLang="ja-JP" sz="1200" b="1" dirty="0">
                          <a:solidFill>
                            <a:schemeClr val="tx1"/>
                          </a:solidFill>
                          <a:effectLst/>
                          <a:latin typeface="+mn-ea"/>
                          <a:ea typeface="+mn-ea"/>
                        </a:rPr>
                        <a:t>36.0%</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200" b="1" dirty="0">
                          <a:solidFill>
                            <a:schemeClr val="tx1"/>
                          </a:solidFill>
                          <a:effectLst/>
                          <a:latin typeface="+mn-ea"/>
                          <a:ea typeface="+mn-ea"/>
                        </a:rPr>
                        <a:t>脂質異常症</a:t>
                      </a:r>
                      <a:r>
                        <a:rPr lang="en-US" altLang="ja-JP" sz="1200" b="1" dirty="0">
                          <a:solidFill>
                            <a:schemeClr val="tx1"/>
                          </a:solidFill>
                          <a:effectLst/>
                          <a:latin typeface="+mn-ea"/>
                          <a:ea typeface="+mn-ea"/>
                        </a:rPr>
                        <a:t>78.2%</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ja-JP" altLang="en-US" sz="1200" b="1" dirty="0">
                          <a:solidFill>
                            <a:schemeClr val="tx1"/>
                          </a:solidFill>
                          <a:effectLst/>
                          <a:latin typeface="+mn-ea"/>
                          <a:ea typeface="+mn-ea"/>
                        </a:rPr>
                        <a:t>高血圧</a:t>
                      </a:r>
                      <a:r>
                        <a:rPr lang="en-US" altLang="ja-JP" sz="1200" b="1" dirty="0">
                          <a:solidFill>
                            <a:schemeClr val="tx1"/>
                          </a:solidFill>
                          <a:effectLst/>
                          <a:latin typeface="+mn-ea"/>
                          <a:ea typeface="+mn-ea"/>
                        </a:rPr>
                        <a:t>36.3%</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R2</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p>
                      <a:pPr algn="ctr" fontAlgn="auto">
                        <a:lnSpc>
                          <a:spcPts val="1600"/>
                        </a:lnSpc>
                        <a:spcAft>
                          <a:spcPts val="0"/>
                        </a:spcAft>
                      </a:pPr>
                      <a:r>
                        <a:rPr lang="ja-JP" altLang="en-US" sz="1200" b="1" dirty="0">
                          <a:solidFill>
                            <a:schemeClr val="tx1"/>
                          </a:solidFill>
                          <a:effectLst/>
                          <a:latin typeface="+mn-ea"/>
                          <a:ea typeface="+mn-ea"/>
                        </a:rPr>
                        <a:t>糖尿病</a:t>
                      </a:r>
                      <a:r>
                        <a:rPr lang="en-US" altLang="ja-JP" sz="1200" b="1" dirty="0">
                          <a:solidFill>
                            <a:schemeClr val="tx1"/>
                          </a:solidFill>
                          <a:effectLst/>
                          <a:latin typeface="+mn-ea"/>
                          <a:ea typeface="+mn-ea"/>
                        </a:rPr>
                        <a:t>34.2%</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R2</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p>
                      <a:pPr algn="ctr" fontAlgn="auto">
                        <a:lnSpc>
                          <a:spcPts val="1600"/>
                        </a:lnSpc>
                        <a:spcAft>
                          <a:spcPts val="0"/>
                        </a:spcAft>
                      </a:pPr>
                      <a:r>
                        <a:rPr lang="ja-JP" altLang="en-US" sz="1200" b="1" dirty="0">
                          <a:solidFill>
                            <a:schemeClr val="tx1"/>
                          </a:solidFill>
                          <a:effectLst/>
                          <a:latin typeface="+mn-ea"/>
                          <a:ea typeface="+mn-ea"/>
                        </a:rPr>
                        <a:t>脂質異常症</a:t>
                      </a:r>
                      <a:r>
                        <a:rPr lang="en-US" altLang="ja-JP" sz="1200" b="1" dirty="0">
                          <a:solidFill>
                            <a:schemeClr val="tx1"/>
                          </a:solidFill>
                          <a:effectLst/>
                          <a:latin typeface="+mn-ea"/>
                          <a:ea typeface="+mn-ea"/>
                        </a:rPr>
                        <a:t>66.8%</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R2</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ja-JP" altLang="en-US" sz="1200" b="1" dirty="0">
                          <a:solidFill>
                            <a:schemeClr val="tx1"/>
                          </a:solidFill>
                          <a:effectLst/>
                          <a:latin typeface="+mn-ea"/>
                          <a:ea typeface="+mn-ea"/>
                        </a:rPr>
                        <a:t>減少</a:t>
                      </a:r>
                      <a:endParaRPr lang="en-US" altLang="ja-JP" sz="1100" b="1" dirty="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23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特定保健指導の実施率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13.1%</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H27</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mn-ea"/>
                          <a:cs typeface="HG丸ｺﾞｼｯｸM-PRO"/>
                        </a:rPr>
                        <a:t>22.1%</a:t>
                      </a:r>
                      <a:r>
                        <a:rPr lang="ja-JP" altLang="en-US" sz="1200" b="1" dirty="0">
                          <a:solidFill>
                            <a:schemeClr val="tx1"/>
                          </a:solidFill>
                          <a:effectLst/>
                          <a:latin typeface="游ゴシック" panose="020B0400000000000000" pitchFamily="50" charset="-128"/>
                          <a:ea typeface="+mn-ea"/>
                          <a:cs typeface="HG丸ｺﾞｼｯｸM-PRO"/>
                        </a:rPr>
                        <a:t>（</a:t>
                      </a:r>
                      <a:r>
                        <a:rPr lang="en-US" altLang="ja-JP" sz="1200" b="1" dirty="0">
                          <a:solidFill>
                            <a:schemeClr val="tx1"/>
                          </a:solidFill>
                          <a:effectLst/>
                          <a:latin typeface="+mn-ea"/>
                          <a:ea typeface="+mn-ea"/>
                        </a:rPr>
                        <a:t>R3</a:t>
                      </a:r>
                      <a:r>
                        <a:rPr lang="ja-JP" altLang="en-US" sz="1200" b="1" dirty="0">
                          <a:solidFill>
                            <a:schemeClr val="tx1"/>
                          </a:solidFill>
                          <a:effectLst/>
                          <a:latin typeface="游ゴシック" panose="020B0400000000000000" pitchFamily="50" charset="-128"/>
                          <a:ea typeface="+mn-ea"/>
                          <a:cs typeface="HG丸ｺﾞｼｯｸM-PRO"/>
                        </a:rPr>
                        <a:t>）</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697303860"/>
              </p:ext>
            </p:extLst>
          </p:nvPr>
        </p:nvGraphicFramePr>
        <p:xfrm>
          <a:off x="529813" y="5762004"/>
          <a:ext cx="8820000" cy="864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4464000">
                  <a:extLst>
                    <a:ext uri="{9D8B030D-6E8A-4147-A177-3AD203B41FA5}">
                      <a16:colId xmlns:a16="http://schemas.microsoft.com/office/drawing/2014/main" val="20001"/>
                    </a:ext>
                  </a:extLst>
                </a:gridCol>
                <a:gridCol w="1404000">
                  <a:extLst>
                    <a:ext uri="{9D8B030D-6E8A-4147-A177-3AD203B41FA5}">
                      <a16:colId xmlns:a16="http://schemas.microsoft.com/office/drawing/2014/main" val="993675360"/>
                    </a:ext>
                  </a:extLst>
                </a:gridCol>
                <a:gridCol w="1404000">
                  <a:extLst>
                    <a:ext uri="{9D8B030D-6E8A-4147-A177-3AD203B41FA5}">
                      <a16:colId xmlns:a16="http://schemas.microsoft.com/office/drawing/2014/main" val="20002"/>
                    </a:ext>
                  </a:extLst>
                </a:gridCol>
                <a:gridCol w="1188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en-US" altLang="ja-JP" sz="1200" dirty="0">
                          <a:solidFill>
                            <a:schemeClr val="bg1"/>
                          </a:solidFill>
                          <a:effectLst/>
                          <a:latin typeface="+mn-ea"/>
                          <a:ea typeface="+mn-ea"/>
                        </a:rPr>
                        <a:t>24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健康づくりを進める住民の自主組織の数（☆）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715</a:t>
                      </a:r>
                      <a:r>
                        <a:rPr lang="ja-JP" altLang="en-US" sz="1200" b="1" dirty="0">
                          <a:solidFill>
                            <a:schemeClr val="tx1"/>
                          </a:solidFill>
                          <a:effectLst/>
                          <a:latin typeface="+mn-ea"/>
                          <a:ea typeface="+mn-ea"/>
                        </a:rPr>
                        <a:t>団体</a:t>
                      </a:r>
                      <a:r>
                        <a:rPr lang="ja-JP" altLang="en-US" sz="1100" b="1" dirty="0">
                          <a:solidFill>
                            <a:schemeClr val="tx1"/>
                          </a:solidFill>
                          <a:effectLst/>
                          <a:latin typeface="+mn-ea"/>
                          <a:ea typeface="+mn-ea"/>
                        </a:rPr>
                        <a:t>（</a:t>
                      </a:r>
                      <a:r>
                        <a:rPr lang="en-US" sz="1100" b="1" dirty="0">
                          <a:solidFill>
                            <a:schemeClr val="tx1"/>
                          </a:solidFill>
                          <a:effectLst/>
                          <a:latin typeface="+mn-ea"/>
                          <a:ea typeface="+mn-ea"/>
                        </a:rPr>
                        <a:t>H28</a:t>
                      </a:r>
                      <a:r>
                        <a:rPr lang="ja-JP" altLang="en-US" sz="1100" b="1" dirty="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a:solidFill>
                            <a:schemeClr val="tx1"/>
                          </a:solidFill>
                          <a:effectLst/>
                          <a:latin typeface="+mn-ea"/>
                          <a:ea typeface="+mn-ea"/>
                        </a:rPr>
                        <a:t>1,068</a:t>
                      </a:r>
                      <a:r>
                        <a:rPr lang="ja-JP" altLang="en-US" sz="1200" b="1" dirty="0">
                          <a:solidFill>
                            <a:schemeClr val="tx1"/>
                          </a:solidFill>
                          <a:effectLst/>
                          <a:latin typeface="+mn-ea"/>
                          <a:ea typeface="+mn-ea"/>
                        </a:rPr>
                        <a:t>団体</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R5.5</a:t>
                      </a:r>
                      <a:r>
                        <a:rPr lang="ja-JP" altLang="en-US" sz="1100" b="1" dirty="0">
                          <a:solidFill>
                            <a:schemeClr val="tx1"/>
                          </a:solidFill>
                          <a:effectLst/>
                          <a:latin typeface="+mn-ea"/>
                          <a:ea typeface="+mn-ea"/>
                        </a:rPr>
                        <a:t>）</a:t>
                      </a:r>
                      <a:endParaRPr lang="ja-JP" alt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ja-JP" altLang="en-US" sz="1200" b="1" dirty="0">
                          <a:solidFill>
                            <a:schemeClr val="tx1"/>
                          </a:solidFill>
                          <a:effectLst/>
                          <a:latin typeface="+mn-ea"/>
                          <a:ea typeface="+mn-ea"/>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25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ボランティア活動の参加者数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20.6%</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14.5%</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R3</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26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a:solidFill>
                            <a:schemeClr val="tx1"/>
                          </a:solidFill>
                          <a:effectLst/>
                          <a:latin typeface="+mn-ea"/>
                          <a:ea typeface="+mn-ea"/>
                          <a:cs typeface="HG丸ｺﾞｼｯｸM-PRO"/>
                        </a:rPr>
                        <a:t>“健康経営”に取り組む中小企業数</a:t>
                      </a:r>
                      <a:r>
                        <a:rPr lang="ja-JP" altLang="en-US" sz="1050" b="1" spc="-50" baseline="0" dirty="0">
                          <a:solidFill>
                            <a:schemeClr val="tx1"/>
                          </a:solidFill>
                          <a:effectLst/>
                          <a:latin typeface="+mn-ea"/>
                          <a:ea typeface="+mn-ea"/>
                          <a:cs typeface="HG丸ｺﾞｼｯｸM-PRO"/>
                        </a:rPr>
                        <a:t>（「健康宣言企業」数  協会けんぽ）</a:t>
                      </a:r>
                      <a:endParaRPr lang="ja-JP" altLang="en-US" sz="1100" b="1" spc="-50" baseline="0"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142</a:t>
                      </a:r>
                      <a:r>
                        <a:rPr lang="ja-JP" altLang="en-US" sz="1200" b="1" dirty="0">
                          <a:solidFill>
                            <a:schemeClr val="tx1"/>
                          </a:solidFill>
                          <a:effectLst/>
                          <a:latin typeface="+mn-ea"/>
                          <a:ea typeface="+mn-ea"/>
                          <a:cs typeface="HG丸ｺﾞｼｯｸM-PRO"/>
                        </a:rPr>
                        <a:t>企業</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H30.3</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4,067</a:t>
                      </a:r>
                      <a:r>
                        <a:rPr lang="ja-JP" altLang="en-US" sz="1200" b="1" dirty="0">
                          <a:solidFill>
                            <a:schemeClr val="tx1"/>
                          </a:solidFill>
                          <a:effectLst/>
                          <a:latin typeface="+mn-ea"/>
                          <a:ea typeface="+mn-ea"/>
                          <a:cs typeface="HG丸ｺﾞｼｯｸM-PRO"/>
                        </a:rPr>
                        <a:t>企業</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R5.6</a:t>
                      </a:r>
                      <a:r>
                        <a:rPr lang="ja-JP" altLang="en-US" sz="1100" b="1" dirty="0">
                          <a:solidFill>
                            <a:schemeClr val="tx1"/>
                          </a:solidFill>
                          <a:effectLst/>
                          <a:latin typeface="+mn-ea"/>
                          <a:ea typeface="+mn-ea"/>
                          <a:cs typeface="HG丸ｺﾞｼｯｸM-PRO"/>
                        </a:rPr>
                        <a:t>）</a:t>
                      </a:r>
                      <a:endParaRPr lang="ja-JP" alt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2,000</a:t>
                      </a:r>
                      <a:r>
                        <a:rPr lang="ja-JP" altLang="en-US" sz="1200" b="1" dirty="0">
                          <a:solidFill>
                            <a:schemeClr val="tx1"/>
                          </a:solidFill>
                          <a:effectLst/>
                          <a:latin typeface="+mn-ea"/>
                          <a:ea typeface="+mn-ea"/>
                          <a:cs typeface="HG丸ｺﾞｼｯｸM-PRO"/>
                        </a:rPr>
                        <a:t>企業</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4181449838"/>
              </p:ext>
            </p:extLst>
          </p:nvPr>
        </p:nvGraphicFramePr>
        <p:xfrm>
          <a:off x="529819" y="801873"/>
          <a:ext cx="8856000" cy="14188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725062">
                  <a:extLst>
                    <a:ext uri="{9D8B030D-6E8A-4147-A177-3AD203B41FA5}">
                      <a16:colId xmlns:a16="http://schemas.microsoft.com/office/drawing/2014/main" val="20001"/>
                    </a:ext>
                  </a:extLst>
                </a:gridCol>
                <a:gridCol w="1638938">
                  <a:extLst>
                    <a:ext uri="{9D8B030D-6E8A-4147-A177-3AD203B41FA5}">
                      <a16:colId xmlns:a16="http://schemas.microsoft.com/office/drawing/2014/main" val="119978025"/>
                    </a:ext>
                  </a:extLst>
                </a:gridCol>
                <a:gridCol w="1620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tblGrid>
              <a:tr h="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14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100" b="1" spc="-50" baseline="0" dirty="0">
                          <a:solidFill>
                            <a:schemeClr val="tx1"/>
                          </a:solidFill>
                          <a:effectLst/>
                          <a:latin typeface="+mn-ea"/>
                          <a:ea typeface="+mn-ea"/>
                        </a:rPr>
                        <a:t>過去</a:t>
                      </a:r>
                      <a:r>
                        <a:rPr lang="en-US" altLang="ja-JP" sz="1100" b="1" spc="-50" baseline="0" dirty="0">
                          <a:solidFill>
                            <a:schemeClr val="tx1"/>
                          </a:solidFill>
                          <a:effectLst/>
                          <a:latin typeface="+mn-ea"/>
                          <a:ea typeface="+mn-ea"/>
                        </a:rPr>
                        <a:t>1</a:t>
                      </a:r>
                      <a:r>
                        <a:rPr lang="ja-JP" altLang="en-US" sz="1100" b="1" spc="-50" baseline="0" dirty="0">
                          <a:solidFill>
                            <a:schemeClr val="tx1"/>
                          </a:solidFill>
                          <a:effectLst/>
                          <a:latin typeface="+mn-ea"/>
                          <a:ea typeface="+mn-ea"/>
                        </a:rPr>
                        <a:t>年に歯科健診を受診した者の割合（</a:t>
                      </a:r>
                      <a:r>
                        <a:rPr lang="en-US" altLang="ja-JP" sz="1100" b="1" spc="-50" baseline="0" dirty="0">
                          <a:solidFill>
                            <a:schemeClr val="tx1"/>
                          </a:solidFill>
                          <a:effectLst/>
                          <a:latin typeface="+mn-ea"/>
                          <a:ea typeface="+mn-ea"/>
                        </a:rPr>
                        <a:t>20</a:t>
                      </a:r>
                      <a:r>
                        <a:rPr lang="ja-JP" altLang="en-US" sz="1100" b="1" spc="-50" baseline="0" dirty="0">
                          <a:solidFill>
                            <a:schemeClr val="tx1"/>
                          </a:solidFill>
                          <a:effectLst/>
                          <a:latin typeface="+mn-ea"/>
                          <a:ea typeface="+mn-ea"/>
                        </a:rPr>
                        <a:t>歳以上）（☆）</a:t>
                      </a:r>
                      <a:endParaRPr lang="ja-JP" sz="1100" b="1" spc="-50" baseline="0"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51.4%</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H28</a:t>
                      </a:r>
                      <a:r>
                        <a:rPr lang="ja-JP" altLang="en-US" sz="11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65.3%</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R4</a:t>
                      </a:r>
                      <a:r>
                        <a:rPr lang="ja-JP" altLang="en-US" sz="1100" b="1" dirty="0">
                          <a:solidFill>
                            <a:schemeClr val="tx1"/>
                          </a:solidFill>
                          <a:effectLst/>
                          <a:latin typeface="+mn-ea"/>
                          <a:ea typeface="+mn-ea"/>
                        </a:rPr>
                        <a:t>）</a:t>
                      </a:r>
                      <a:endParaRPr lang="ja-JP" alt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55%</a:t>
                      </a:r>
                      <a:r>
                        <a:rPr lang="ja-JP" altLang="en-US" sz="1200" b="1" dirty="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歯磨き習慣のある者の割合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56.6%</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75.0%</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R3</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咀嚼良好者の割合（</a:t>
                      </a:r>
                      <a:r>
                        <a:rPr lang="en-US" altLang="ja-JP" sz="1200" b="1" dirty="0">
                          <a:solidFill>
                            <a:schemeClr val="tx1"/>
                          </a:solidFill>
                          <a:effectLst/>
                          <a:latin typeface="+mn-ea"/>
                          <a:ea typeface="+mn-ea"/>
                          <a:cs typeface="HG丸ｺﾞｼｯｸM-PRO"/>
                        </a:rPr>
                        <a:t>60</a:t>
                      </a:r>
                      <a:r>
                        <a:rPr lang="ja-JP" altLang="en-US" sz="1200" b="1" dirty="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65.9%</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71.7%</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R4</a:t>
                      </a:r>
                      <a:r>
                        <a:rPr lang="ja-JP" altLang="en-US" sz="1100" b="1" dirty="0">
                          <a:solidFill>
                            <a:schemeClr val="tx1"/>
                          </a:solidFill>
                          <a:effectLst/>
                          <a:latin typeface="+mn-ea"/>
                          <a:ea typeface="+mn-ea"/>
                          <a:cs typeface="HG丸ｺﾞｼｯｸM-PRO"/>
                        </a:rPr>
                        <a:t>）</a:t>
                      </a:r>
                      <a:endParaRPr lang="ja-JP" alt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75%</a:t>
                      </a:r>
                      <a:r>
                        <a:rPr lang="ja-JP" altLang="en-US" sz="1200" b="1" dirty="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en-US" altLang="ja-JP" sz="1200" b="1" dirty="0">
                          <a:solidFill>
                            <a:schemeClr val="tx1"/>
                          </a:solidFill>
                          <a:effectLst/>
                          <a:latin typeface="+mn-ea"/>
                          <a:ea typeface="+mn-ea"/>
                          <a:cs typeface="HG丸ｺﾞｼｯｸM-PRO"/>
                        </a:rPr>
                        <a:t>20</a:t>
                      </a:r>
                      <a:r>
                        <a:rPr lang="ja-JP" altLang="en-US" sz="1200" b="1" dirty="0">
                          <a:solidFill>
                            <a:schemeClr val="tx1"/>
                          </a:solidFill>
                          <a:effectLst/>
                          <a:latin typeface="+mn-ea"/>
                          <a:ea typeface="+mn-ea"/>
                          <a:cs typeface="HG丸ｺﾞｼｯｸM-PRO"/>
                        </a:rPr>
                        <a:t>本以上の歯を有する人の割合（</a:t>
                      </a:r>
                      <a:r>
                        <a:rPr lang="en-US" altLang="ja-JP" sz="1200" b="1" dirty="0">
                          <a:solidFill>
                            <a:schemeClr val="tx1"/>
                          </a:solidFill>
                          <a:effectLst/>
                          <a:latin typeface="+mn-ea"/>
                          <a:ea typeface="+mn-ea"/>
                          <a:cs typeface="HG丸ｺﾞｼｯｸM-PRO"/>
                        </a:rPr>
                        <a:t>80</a:t>
                      </a:r>
                      <a:r>
                        <a:rPr lang="ja-JP" altLang="en-US" sz="1200" b="1" dirty="0">
                          <a:solidFill>
                            <a:schemeClr val="tx1"/>
                          </a:solidFill>
                          <a:effectLst/>
                          <a:latin typeface="+mn-ea"/>
                          <a:ea typeface="+mn-ea"/>
                          <a:cs typeface="HG丸ｺﾞｼｯｸM-PRO"/>
                        </a:rPr>
                        <a:t>歳）</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42.1%</a:t>
                      </a:r>
                      <a:r>
                        <a:rPr lang="ja-JP" altLang="en-US" sz="1050" b="1" dirty="0">
                          <a:solidFill>
                            <a:schemeClr val="tx1"/>
                          </a:solidFill>
                          <a:effectLst/>
                          <a:latin typeface="+mn-ea"/>
                          <a:ea typeface="+mn-ea"/>
                          <a:cs typeface="HG丸ｺﾞｼｯｸM-PRO"/>
                        </a:rPr>
                        <a:t>（</a:t>
                      </a:r>
                      <a:r>
                        <a:rPr lang="en-US" altLang="ja-JP" sz="1050" b="1" dirty="0">
                          <a:solidFill>
                            <a:schemeClr val="tx1"/>
                          </a:solidFill>
                          <a:effectLst/>
                          <a:latin typeface="+mn-ea"/>
                          <a:ea typeface="+mn-ea"/>
                          <a:cs typeface="HG丸ｺﾞｼｯｸM-PRO"/>
                        </a:rPr>
                        <a:t>H25-27</a:t>
                      </a:r>
                      <a:r>
                        <a:rPr lang="ja-JP" altLang="en-US" sz="1050" b="1" dirty="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54.0%</a:t>
                      </a:r>
                      <a:r>
                        <a:rPr lang="ja-JP" altLang="en-US" sz="1050" b="1" dirty="0">
                          <a:solidFill>
                            <a:schemeClr val="tx1"/>
                          </a:solidFill>
                          <a:effectLst/>
                          <a:latin typeface="+mn-ea"/>
                          <a:ea typeface="+mn-ea"/>
                          <a:cs typeface="HG丸ｺﾞｼｯｸM-PRO"/>
                        </a:rPr>
                        <a:t>（</a:t>
                      </a:r>
                      <a:r>
                        <a:rPr lang="en-US" altLang="ja-JP" sz="1050" b="1" dirty="0">
                          <a:solidFill>
                            <a:schemeClr val="tx1"/>
                          </a:solidFill>
                          <a:effectLst/>
                          <a:latin typeface="+mn-ea"/>
                          <a:ea typeface="+mn-ea"/>
                          <a:cs typeface="HG丸ｺﾞｼｯｸM-PRO"/>
                        </a:rPr>
                        <a:t>H29-R1</a:t>
                      </a:r>
                      <a:r>
                        <a:rPr lang="ja-JP" altLang="en-US" sz="1050" b="1" dirty="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45%</a:t>
                      </a:r>
                      <a:r>
                        <a:rPr lang="ja-JP" altLang="en-US" sz="1200" b="1" dirty="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9" name="角丸四角形 8"/>
          <p:cNvSpPr/>
          <p:nvPr/>
        </p:nvSpPr>
        <p:spPr>
          <a:xfrm>
            <a:off x="529814" y="444204"/>
            <a:ext cx="4026711" cy="385141"/>
          </a:xfrm>
          <a:prstGeom prst="roundRect">
            <a:avLst/>
          </a:prstGeom>
          <a:noFill/>
        </p:spPr>
        <p:txBody>
          <a:bodyPr wrap="square" anchor="ctr">
            <a:spAutoFit/>
          </a:bodyPr>
          <a:lstStyle/>
          <a:p>
            <a:pPr defTabSz="422041">
              <a:defRPr/>
            </a:pPr>
            <a:r>
              <a:rPr kumimoji="1" lang="ja-JP" altLang="en-US" sz="1662" b="1" dirty="0">
                <a:solidFill>
                  <a:prstClr val="black"/>
                </a:solidFill>
                <a:latin typeface="Meiryo UI" panose="020B0604030504040204" pitchFamily="50" charset="-128"/>
                <a:ea typeface="Meiryo UI" panose="020B0604030504040204" pitchFamily="50" charset="-128"/>
              </a:rPr>
              <a:t>生活習慣病の予防（生活習慣の改善）</a:t>
            </a:r>
            <a:endParaRPr kumimoji="1" lang="en-US" altLang="ja-JP" sz="1662" b="1" dirty="0">
              <a:solidFill>
                <a:prstClr val="black"/>
              </a:solidFill>
              <a:latin typeface="Meiryo UI" panose="020B0604030504040204" pitchFamily="50" charset="-128"/>
              <a:ea typeface="Meiryo UI" panose="020B0604030504040204" pitchFamily="50" charset="-128"/>
            </a:endParaRPr>
          </a:p>
        </p:txBody>
      </p:sp>
      <p:sp>
        <p:nvSpPr>
          <p:cNvPr id="10" name="角丸四角形 9"/>
          <p:cNvSpPr/>
          <p:nvPr/>
        </p:nvSpPr>
        <p:spPr>
          <a:xfrm>
            <a:off x="529815" y="3066191"/>
            <a:ext cx="4026711" cy="385141"/>
          </a:xfrm>
          <a:prstGeom prst="roundRect">
            <a:avLst/>
          </a:prstGeom>
          <a:noFill/>
        </p:spPr>
        <p:txBody>
          <a:bodyPr wrap="square" anchor="ctr">
            <a:spAutoFit/>
          </a:bodyPr>
          <a:lstStyle/>
          <a:p>
            <a:pPr defTabSz="422041">
              <a:defRPr/>
            </a:pPr>
            <a:r>
              <a:rPr kumimoji="1" lang="ja-JP" altLang="en-US" sz="1662" b="1" dirty="0">
                <a:solidFill>
                  <a:prstClr val="black"/>
                </a:solidFill>
                <a:latin typeface="Meiryo UI" panose="020B0604030504040204" pitchFamily="50" charset="-128"/>
                <a:ea typeface="Meiryo UI" panose="020B0604030504040204" pitchFamily="50" charset="-128"/>
              </a:rPr>
              <a:t>生活習慣病の早期発見・重症化予防</a:t>
            </a:r>
            <a:endParaRPr kumimoji="1" lang="en-US" altLang="ja-JP" sz="1662" b="1" dirty="0">
              <a:solidFill>
                <a:prstClr val="black"/>
              </a:solidFill>
              <a:latin typeface="Meiryo UI" panose="020B0604030504040204" pitchFamily="50" charset="-128"/>
              <a:ea typeface="Meiryo UI" panose="020B0604030504040204" pitchFamily="50" charset="-128"/>
            </a:endParaRPr>
          </a:p>
        </p:txBody>
      </p:sp>
      <p:sp>
        <p:nvSpPr>
          <p:cNvPr id="11" name="角丸四角形 10"/>
          <p:cNvSpPr/>
          <p:nvPr/>
        </p:nvSpPr>
        <p:spPr>
          <a:xfrm>
            <a:off x="529816" y="5409890"/>
            <a:ext cx="4026711" cy="385141"/>
          </a:xfrm>
          <a:prstGeom prst="roundRect">
            <a:avLst/>
          </a:prstGeom>
          <a:noFill/>
        </p:spPr>
        <p:txBody>
          <a:bodyPr wrap="square" anchor="ctr">
            <a:spAutoFit/>
          </a:bodyPr>
          <a:lstStyle/>
          <a:p>
            <a:pPr defTabSz="422041">
              <a:defRPr/>
            </a:pPr>
            <a:r>
              <a:rPr kumimoji="1" lang="ja-JP" altLang="en-US" sz="1662" b="1" dirty="0">
                <a:solidFill>
                  <a:prstClr val="black"/>
                </a:solidFill>
                <a:latin typeface="Meiryo UI" panose="020B0604030504040204" pitchFamily="50" charset="-128"/>
                <a:ea typeface="Meiryo UI" panose="020B0604030504040204" pitchFamily="50" charset="-128"/>
              </a:rPr>
              <a:t>府民の健康づくりを支える社会環境整備</a:t>
            </a:r>
            <a:endParaRPr kumimoji="1" lang="en-US" altLang="ja-JP" sz="1662" b="1" dirty="0">
              <a:solidFill>
                <a:prstClr val="black"/>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0" y="1007"/>
            <a:ext cx="9906000" cy="454548"/>
          </a:xfrm>
          <a:prstGeom prst="rect">
            <a:avLst/>
          </a:prstGeom>
          <a:solidFill>
            <a:srgbClr val="1F4E79"/>
          </a:solidFill>
        </p:spPr>
        <p:txBody>
          <a:bodyPr wrap="square" lIns="84390" tIns="42196" rIns="84390" bIns="42196" rtlCol="0" anchor="ctr">
            <a:spAutoFit/>
          </a:bodyPr>
          <a:lstStyle/>
          <a:p>
            <a:pPr algn="ctr" defTabSz="843933"/>
            <a:r>
              <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第３次大阪府健康増進計画　</a:t>
            </a:r>
            <a:r>
              <a:rPr lang="ja-JP"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最終評価</a:t>
            </a:r>
            <a:endPar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pic>
        <p:nvPicPr>
          <p:cNvPr id="12" name="図 11"/>
          <p:cNvPicPr>
            <a:picLocks noChangeAspect="1"/>
          </p:cNvPicPr>
          <p:nvPr/>
        </p:nvPicPr>
        <p:blipFill>
          <a:blip r:embed="rId3"/>
          <a:stretch>
            <a:fillRect/>
          </a:stretch>
        </p:blipFill>
        <p:spPr>
          <a:xfrm>
            <a:off x="8585077" y="12204"/>
            <a:ext cx="1320923" cy="432000"/>
          </a:xfrm>
          <a:prstGeom prst="rect">
            <a:avLst/>
          </a:prstGeom>
        </p:spPr>
      </p:pic>
      <p:sp>
        <p:nvSpPr>
          <p:cNvPr id="14" name="スライド番号プレースホルダー 1"/>
          <p:cNvSpPr>
            <a:spLocks noGrp="1"/>
          </p:cNvSpPr>
          <p:nvPr>
            <p:ph type="sldNum" sz="quarter" idx="12"/>
          </p:nvPr>
        </p:nvSpPr>
        <p:spPr>
          <a:xfrm>
            <a:off x="9523413" y="6546852"/>
            <a:ext cx="360000" cy="288000"/>
          </a:xfrm>
        </p:spPr>
        <p:txBody>
          <a:bodyPr/>
          <a:lstStyle/>
          <a:p>
            <a:fld id="{8491F570-1DE7-4E07-90A6-F6DA59EDAE7D}" type="slidenum">
              <a:rPr kumimoji="1" lang="ja-JP" altLang="en-US" smtClean="0"/>
              <a:pPr/>
              <a:t>33</a:t>
            </a:fld>
            <a:endParaRPr kumimoji="1" lang="ja-JP" altLang="en-US" dirty="0"/>
          </a:p>
        </p:txBody>
      </p:sp>
      <p:sp>
        <p:nvSpPr>
          <p:cNvPr id="15" name="タイトル 3"/>
          <p:cNvSpPr txBox="1">
            <a:spLocks/>
          </p:cNvSpPr>
          <p:nvPr/>
        </p:nvSpPr>
        <p:spPr>
          <a:xfrm>
            <a:off x="529813" y="6577616"/>
            <a:ext cx="2763808" cy="31938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latin typeface="Meiryo UI" panose="020B0604030504040204" pitchFamily="50" charset="-128"/>
                <a:ea typeface="Meiryo UI" panose="020B0604030504040204" pitchFamily="50" charset="-128"/>
                <a:cs typeface="Meiryo UI" panose="020B0604030504040204" pitchFamily="50" charset="-128"/>
              </a:rPr>
              <a:t>☆は「府民・行政等みんなでめざす目標」</a:t>
            </a:r>
          </a:p>
        </p:txBody>
      </p:sp>
    </p:spTree>
    <p:extLst>
      <p:ext uri="{BB962C8B-B14F-4D97-AF65-F5344CB8AC3E}">
        <p14:creationId xmlns:p14="http://schemas.microsoft.com/office/powerpoint/2010/main" val="3137673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72069" y="642362"/>
            <a:ext cx="3753134" cy="376385"/>
          </a:xfrm>
          <a:prstGeom prst="rect">
            <a:avLst/>
          </a:prstGeom>
          <a:noFill/>
        </p:spPr>
        <p:txBody>
          <a:bodyPr wrap="square" rtlCol="0">
            <a:spAutoFit/>
          </a:bodyPr>
          <a:lstStyle/>
          <a:p>
            <a:r>
              <a:rPr lang="en-US" altLang="ja-JP" sz="1846" b="1" dirty="0">
                <a:latin typeface="+mn-ea"/>
                <a:cs typeface="Meiryo UI" panose="020B0604030504040204" pitchFamily="50" charset="-128"/>
              </a:rPr>
              <a:t>【</a:t>
            </a:r>
            <a:r>
              <a:rPr lang="ja-JP" altLang="en-US" sz="1846" b="1" dirty="0">
                <a:latin typeface="+mn-ea"/>
                <a:cs typeface="Meiryo UI" panose="020B0604030504040204" pitchFamily="50" charset="-128"/>
              </a:rPr>
              <a:t>府民の健康指標（</a:t>
            </a:r>
            <a:r>
              <a:rPr lang="en-US" altLang="ja-JP" sz="1846" b="1" dirty="0">
                <a:latin typeface="+mn-ea"/>
                <a:cs typeface="Meiryo UI" panose="020B0604030504040204" pitchFamily="50" charset="-128"/>
              </a:rPr>
              <a:t>8</a:t>
            </a:r>
            <a:r>
              <a:rPr lang="ja-JP" altLang="en-US" sz="1846" b="1" dirty="0">
                <a:latin typeface="+mn-ea"/>
                <a:cs typeface="Meiryo UI" panose="020B0604030504040204" pitchFamily="50" charset="-128"/>
              </a:rPr>
              <a:t>項目）</a:t>
            </a:r>
            <a:r>
              <a:rPr lang="en-US" altLang="ja-JP" sz="1846" b="1" dirty="0">
                <a:latin typeface="+mn-ea"/>
                <a:cs typeface="Meiryo UI" panose="020B0604030504040204" pitchFamily="50" charset="-128"/>
              </a:rPr>
              <a:t>】</a:t>
            </a:r>
          </a:p>
        </p:txBody>
      </p:sp>
      <p:graphicFrame>
        <p:nvGraphicFramePr>
          <p:cNvPr id="4" name="表 3"/>
          <p:cNvGraphicFramePr>
            <a:graphicFrameLocks noGrp="1"/>
          </p:cNvGraphicFramePr>
          <p:nvPr>
            <p:extLst>
              <p:ext uri="{D42A27DB-BD31-4B8C-83A1-F6EECF244321}">
                <p14:modId xmlns:p14="http://schemas.microsoft.com/office/powerpoint/2010/main" val="4165395371"/>
              </p:ext>
            </p:extLst>
          </p:nvPr>
        </p:nvGraphicFramePr>
        <p:xfrm>
          <a:off x="572069" y="1007395"/>
          <a:ext cx="8842387" cy="5269421"/>
        </p:xfrm>
        <a:graphic>
          <a:graphicData uri="http://schemas.openxmlformats.org/drawingml/2006/table">
            <a:tbl>
              <a:tblPr firstRow="1" bandRow="1">
                <a:tableStyleId>{5940675A-B579-460E-94D1-54222C63F5DA}</a:tableStyleId>
              </a:tblPr>
              <a:tblGrid>
                <a:gridCol w="2825161">
                  <a:extLst>
                    <a:ext uri="{9D8B030D-6E8A-4147-A177-3AD203B41FA5}">
                      <a16:colId xmlns:a16="http://schemas.microsoft.com/office/drawing/2014/main" val="20000"/>
                    </a:ext>
                  </a:extLst>
                </a:gridCol>
                <a:gridCol w="551251">
                  <a:extLst>
                    <a:ext uri="{9D8B030D-6E8A-4147-A177-3AD203B41FA5}">
                      <a16:colId xmlns:a16="http://schemas.microsoft.com/office/drawing/2014/main" val="20001"/>
                    </a:ext>
                  </a:extLst>
                </a:gridCol>
                <a:gridCol w="1280342">
                  <a:extLst>
                    <a:ext uri="{9D8B030D-6E8A-4147-A177-3AD203B41FA5}">
                      <a16:colId xmlns:a16="http://schemas.microsoft.com/office/drawing/2014/main" val="20002"/>
                    </a:ext>
                  </a:extLst>
                </a:gridCol>
                <a:gridCol w="1483021">
                  <a:extLst>
                    <a:ext uri="{9D8B030D-6E8A-4147-A177-3AD203B41FA5}">
                      <a16:colId xmlns:a16="http://schemas.microsoft.com/office/drawing/2014/main" val="20003"/>
                    </a:ext>
                  </a:extLst>
                </a:gridCol>
                <a:gridCol w="1528178">
                  <a:extLst>
                    <a:ext uri="{9D8B030D-6E8A-4147-A177-3AD203B41FA5}">
                      <a16:colId xmlns:a16="http://schemas.microsoft.com/office/drawing/2014/main" val="3694509742"/>
                    </a:ext>
                  </a:extLst>
                </a:gridCol>
                <a:gridCol w="1174434">
                  <a:extLst>
                    <a:ext uri="{9D8B030D-6E8A-4147-A177-3AD203B41FA5}">
                      <a16:colId xmlns:a16="http://schemas.microsoft.com/office/drawing/2014/main" val="20004"/>
                    </a:ext>
                  </a:extLst>
                </a:gridCol>
              </a:tblGrid>
              <a:tr h="447170">
                <a:tc>
                  <a:txBody>
                    <a:bodyPr/>
                    <a:lstStyle/>
                    <a:p>
                      <a:pPr algn="ctr">
                        <a:lnSpc>
                          <a:spcPct val="100000"/>
                        </a:lnSpc>
                      </a:pPr>
                      <a:r>
                        <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目標項目</a:t>
                      </a:r>
                    </a:p>
                  </a:txBody>
                  <a:tcPr marL="66462" marR="66462" marT="33231" marB="33231" anchor="ctr">
                    <a:solidFill>
                      <a:srgbClr val="3366FF"/>
                    </a:solidFill>
                  </a:tcPr>
                </a:tc>
                <a:tc>
                  <a:txBody>
                    <a:bodyPr/>
                    <a:lstStyle/>
                    <a:p>
                      <a:pPr algn="ctr">
                        <a:lnSpc>
                          <a:spcPct val="100000"/>
                        </a:lnSpc>
                      </a:pPr>
                      <a:r>
                        <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把握頻度</a:t>
                      </a:r>
                    </a:p>
                  </a:txBody>
                  <a:tcPr marL="66462" marR="66462" marT="33231" marB="33231" anchor="ctr">
                    <a:solidFill>
                      <a:srgbClr val="3366FF"/>
                    </a:solidFill>
                  </a:tcPr>
                </a:tc>
                <a:tc>
                  <a:txBody>
                    <a:bodyPr/>
                    <a:lstStyle/>
                    <a:p>
                      <a:pPr algn="ctr">
                        <a:lnSpc>
                          <a:spcPct val="100000"/>
                        </a:lnSpc>
                      </a:pPr>
                      <a:r>
                        <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出典</a:t>
                      </a:r>
                    </a:p>
                  </a:txBody>
                  <a:tcPr marL="66462" marR="66462" marT="33231" marB="33231" anchor="ctr">
                    <a:solidFill>
                      <a:srgbClr val="3366FF"/>
                    </a:solidFill>
                  </a:tcPr>
                </a:tc>
                <a:tc>
                  <a:txBody>
                    <a:bodyPr/>
                    <a:lstStyle/>
                    <a:p>
                      <a:pPr algn="ctr">
                        <a:lnSpc>
                          <a:spcPct val="100000"/>
                        </a:lnSpc>
                      </a:pPr>
                      <a:r>
                        <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計画策定時</a:t>
                      </a:r>
                    </a:p>
                  </a:txBody>
                  <a:tcPr marL="66462" marR="66462" marT="33231" marB="33231" anchor="ctr">
                    <a:solidFill>
                      <a:srgbClr val="3366FF"/>
                    </a:solidFill>
                  </a:tcPr>
                </a:tc>
                <a:tc>
                  <a:txBody>
                    <a:bodyPr/>
                    <a:lstStyle/>
                    <a:p>
                      <a:pPr algn="ctr">
                        <a:lnSpc>
                          <a:spcPct val="100000"/>
                        </a:lnSpc>
                      </a:pPr>
                      <a:r>
                        <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現在の状況</a:t>
                      </a:r>
                    </a:p>
                  </a:txBody>
                  <a:tcPr marL="66462" marR="66462" marT="33231" marB="33231" anchor="ctr">
                    <a:solidFill>
                      <a:srgbClr val="3366FF"/>
                    </a:solidFill>
                  </a:tcPr>
                </a:tc>
                <a:tc>
                  <a:txBody>
                    <a:bodyPr/>
                    <a:lstStyle/>
                    <a:p>
                      <a:pPr algn="ctr">
                        <a:lnSpc>
                          <a:spcPct val="100000"/>
                        </a:lnSpc>
                      </a:pPr>
                      <a:r>
                        <a:rPr kumimoji="1" lang="en-US" altLang="ja-JP"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2023</a:t>
                      </a:r>
                      <a:r>
                        <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年度</a:t>
                      </a:r>
                      <a:endParaRPr kumimoji="1" lang="en-US" altLang="ja-JP"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目標</a:t>
                      </a:r>
                    </a:p>
                  </a:txBody>
                  <a:tcPr marL="66462" marR="66462" marT="33231" marB="33231" anchor="ctr">
                    <a:solidFill>
                      <a:srgbClr val="3366FF"/>
                    </a:solidFill>
                  </a:tcPr>
                </a:tc>
                <a:extLst>
                  <a:ext uri="{0D108BD9-81ED-4DB2-BD59-A6C34878D82A}">
                    <a16:rowId xmlns:a16="http://schemas.microsoft.com/office/drawing/2014/main" val="10000"/>
                  </a:ext>
                </a:extLst>
              </a:tr>
              <a:tr h="806779">
                <a:tc>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大阪府の健康寿命（男性</a:t>
                      </a:r>
                      <a:r>
                        <a:rPr kumimoji="1"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r>
                        <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女性）</a:t>
                      </a:r>
                      <a:endParaRPr kumimoji="1"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（日常生活に制限のない期間）</a:t>
                      </a:r>
                    </a:p>
                  </a:txBody>
                  <a:tcPr marL="66462" marR="66462" marT="33231" marB="33231" anchor="ctr"/>
                </a:tc>
                <a:tc>
                  <a:txBody>
                    <a:bodyPr/>
                    <a:lstStyle/>
                    <a:p>
                      <a:pPr>
                        <a:lnSpc>
                          <a:spcPct val="100000"/>
                        </a:lnSpc>
                      </a:pPr>
                      <a:r>
                        <a:rPr kumimoji="1"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3</a:t>
                      </a:r>
                      <a:r>
                        <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年毎</a:t>
                      </a:r>
                    </a:p>
                  </a:txBody>
                  <a:tcPr marL="66462" marR="66462" marT="33231" marB="33231" anchor="ctr"/>
                </a:tc>
                <a:tc>
                  <a:txBody>
                    <a:bodyPr/>
                    <a:lstStyle/>
                    <a:p>
                      <a:pPr>
                        <a:lnSpc>
                          <a:spcPct val="100000"/>
                        </a:lnSpc>
                      </a:pPr>
                      <a:r>
                        <a:rPr kumimoji="1" lang="zh-TW"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厚労科研報告書</a:t>
                      </a:r>
                      <a:endParaRPr kumimoji="1"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algn="ctr">
                        <a:lnSpc>
                          <a:spcPct val="100000"/>
                        </a:lnSpc>
                      </a:pPr>
                      <a:r>
                        <a:rPr kumimoji="1"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70.46</a:t>
                      </a:r>
                      <a:r>
                        <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/72.49</a:t>
                      </a:r>
                      <a:r>
                        <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a:t>
                      </a:r>
                      <a:endParaRPr kumimoji="1"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r>
                        <a:rPr kumimoji="1"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H25</a:t>
                      </a:r>
                      <a:r>
                        <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p>
                  </a:txBody>
                  <a:tcPr marL="66462" marR="66462" marT="33231" marB="33231" anchor="ctr"/>
                </a:tc>
                <a:tc>
                  <a:txBody>
                    <a:bodyPr/>
                    <a:lstStyle/>
                    <a:p>
                      <a:pPr algn="ctr">
                        <a:lnSpc>
                          <a:spcPct val="100000"/>
                        </a:lnSpc>
                      </a:pPr>
                      <a:r>
                        <a:rPr kumimoji="1"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71.88</a:t>
                      </a:r>
                      <a:r>
                        <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/74.78</a:t>
                      </a:r>
                      <a:r>
                        <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a:t>
                      </a:r>
                      <a:endParaRPr kumimoji="1"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r>
                        <a:rPr kumimoji="1"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R1</a:t>
                      </a:r>
                      <a:r>
                        <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p>
                  </a:txBody>
                  <a:tcPr marL="66462" marR="66462" marT="33231" marB="33231" anchor="ctr"/>
                </a:tc>
                <a:tc>
                  <a:txBody>
                    <a:bodyPr/>
                    <a:lstStyle/>
                    <a:p>
                      <a:pPr algn="ctr">
                        <a:lnSpc>
                          <a:spcPct val="100000"/>
                        </a:lnSpc>
                      </a:pPr>
                      <a:r>
                        <a:rPr kumimoji="1"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H25</a:t>
                      </a:r>
                      <a:r>
                        <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比</a:t>
                      </a:r>
                      <a:endParaRPr kumimoji="1" lang="en-US" altLang="ja-JP" sz="1200" b="1" baseline="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2</a:t>
                      </a:r>
                      <a:r>
                        <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歳以上延伸</a:t>
                      </a:r>
                    </a:p>
                  </a:txBody>
                  <a:tcPr marL="66462" marR="66462" marT="33231" marB="33231" anchor="ctr"/>
                </a:tc>
                <a:extLst>
                  <a:ext uri="{0D108BD9-81ED-4DB2-BD59-A6C34878D82A}">
                    <a16:rowId xmlns:a16="http://schemas.microsoft.com/office/drawing/2014/main" val="10001"/>
                  </a:ext>
                </a:extLst>
              </a:tr>
              <a:tr h="636375">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府内市町村の健康寿命の差</a:t>
                      </a:r>
                      <a:endParaRPr lang="en-US" alt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endParaRPr lang="en-US" alt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（日常生活動作が自立している期間）</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毎年</a:t>
                      </a:r>
                    </a:p>
                  </a:txBody>
                  <a:tcPr marL="66462" marR="66462" marT="33231" marB="33231" anchor="ctr"/>
                </a:tc>
                <a:tc>
                  <a:txBody>
                    <a:bodyPr/>
                    <a:lstStyle/>
                    <a:p>
                      <a:pPr>
                        <a:lnSpc>
                          <a:spcPct val="100000"/>
                        </a:lnSpc>
                      </a:pPr>
                      <a:r>
                        <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大阪府調べ</a:t>
                      </a:r>
                    </a:p>
                  </a:txBody>
                  <a:tcPr marL="33231" marR="33231" marT="33231" marB="33231"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4.6/4.0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5.9/5.3</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R3</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p>
                  </a:txBody>
                  <a:tcPr marL="66462" marR="66462" marT="33231" marB="33231" anchor="ctr"/>
                </a:tc>
                <a:tc>
                  <a:txBody>
                    <a:bodyPr/>
                    <a:lstStyle/>
                    <a:p>
                      <a:pPr algn="ctr">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縮小</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extLst>
                  <a:ext uri="{0D108BD9-81ED-4DB2-BD59-A6C34878D82A}">
                    <a16:rowId xmlns:a16="http://schemas.microsoft.com/office/drawing/2014/main" val="10002"/>
                  </a:ext>
                </a:extLst>
              </a:tr>
              <a:tr h="699444">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がんの年齢調整死亡率</a:t>
                      </a:r>
                      <a:endParaRPr lang="en-US" alt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75</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歳未満）＊人口</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毎年</a:t>
                      </a:r>
                    </a:p>
                  </a:txBody>
                  <a:tcPr marL="66462" marR="66462" marT="33231" marB="33231" anchor="ctr"/>
                </a:tc>
                <a:tc>
                  <a:txBody>
                    <a:bodyPr/>
                    <a:lstStyle/>
                    <a:p>
                      <a:pPr>
                        <a:lnSpc>
                          <a:spcPct val="100000"/>
                        </a:lnSpc>
                      </a:pPr>
                      <a:r>
                        <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国立がん研究</a:t>
                      </a:r>
                      <a:endParaRPr lang="en-US" altLang="ja-JP"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センター</a:t>
                      </a:r>
                      <a:endParaRPr lang="en-US" altLang="ja-JP"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「がん登録・統計」</a:t>
                      </a:r>
                    </a:p>
                  </a:txBody>
                  <a:tcPr marL="33231" marR="33231" marT="33231" marB="33231"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79.9</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H29</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b="1" kern="100" dirty="0">
                          <a:solidFill>
                            <a:schemeClr val="tx1"/>
                          </a:solidFill>
                          <a:effectLst/>
                          <a:latin typeface="游ゴシック" panose="020B0400000000000000" pitchFamily="50" charset="-128"/>
                          <a:ea typeface="+mn-ea"/>
                          <a:cs typeface="メイリオ" panose="020B0604030504040204" pitchFamily="50" charset="-128"/>
                        </a:rPr>
                        <a:t>※</a:t>
                      </a:r>
                      <a:r>
                        <a:rPr lang="ja-JP" altLang="en-US" sz="1050" b="1" kern="100" dirty="0">
                          <a:solidFill>
                            <a:schemeClr val="tx1"/>
                          </a:solidFill>
                          <a:effectLst/>
                          <a:latin typeface="游ゴシック" panose="020B0400000000000000" pitchFamily="50" charset="-128"/>
                          <a:ea typeface="+mn-ea"/>
                          <a:cs typeface="メイリオ" panose="020B0604030504040204" pitchFamily="50" charset="-128"/>
                        </a:rPr>
                        <a:t>策定時は速報値</a:t>
                      </a:r>
                      <a:endParaRPr lang="ja-JP" altLang="ja-JP" sz="1050" b="1" kern="100" dirty="0">
                        <a:solidFill>
                          <a:schemeClr val="tx1"/>
                        </a:solidFill>
                        <a:effectLst/>
                        <a:latin typeface="游ゴシック" panose="020B0400000000000000" pitchFamily="50" charset="-128"/>
                        <a:ea typeface="+mn-ea"/>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mn-ea"/>
                          <a:cs typeface="メイリオ" panose="020B0604030504040204" pitchFamily="50" charset="-128"/>
                        </a:rPr>
                        <a:t>71.5</a:t>
                      </a:r>
                      <a:r>
                        <a:rPr lang="ja-JP" altLang="en-US" sz="1200" b="1" kern="100" dirty="0">
                          <a:solidFill>
                            <a:schemeClr val="tx1"/>
                          </a:solidFill>
                          <a:effectLst/>
                          <a:latin typeface="游ゴシック" panose="020B0400000000000000" pitchFamily="50" charset="-128"/>
                          <a:ea typeface="+mn-ea"/>
                          <a:cs typeface="メイリオ" panose="020B0604030504040204" pitchFamily="50" charset="-128"/>
                        </a:rPr>
                        <a:t>（</a:t>
                      </a:r>
                      <a:r>
                        <a:rPr lang="en-US" altLang="ja-JP" sz="1200" b="1" kern="100" dirty="0">
                          <a:solidFill>
                            <a:schemeClr val="tx1"/>
                          </a:solidFill>
                          <a:effectLst/>
                          <a:latin typeface="游ゴシック" panose="020B0400000000000000" pitchFamily="50" charset="-128"/>
                          <a:ea typeface="+mn-ea"/>
                          <a:cs typeface="メイリオ" panose="020B0604030504040204" pitchFamily="50" charset="-128"/>
                        </a:rPr>
                        <a:t>R3</a:t>
                      </a:r>
                      <a:r>
                        <a:rPr lang="ja-JP" altLang="en-US" sz="1200" b="1" kern="100" dirty="0">
                          <a:solidFill>
                            <a:schemeClr val="tx1"/>
                          </a:solidFill>
                          <a:effectLst/>
                          <a:latin typeface="游ゴシック" panose="020B0400000000000000" pitchFamily="50" charset="-128"/>
                          <a:ea typeface="+mn-ea"/>
                          <a:cs typeface="メイリオ" panose="020B0604030504040204" pitchFamily="50" charset="-128"/>
                        </a:rPr>
                        <a:t>）</a:t>
                      </a:r>
                      <a:endParaRPr lang="en-US" alt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72.3</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年後に</a:t>
                      </a:r>
                      <a:endParaRPr lang="en-US" alt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66.9</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extLst>
                  <a:ext uri="{0D108BD9-81ED-4DB2-BD59-A6C34878D82A}">
                    <a16:rowId xmlns:a16="http://schemas.microsoft.com/office/drawing/2014/main" val="10003"/>
                  </a:ext>
                </a:extLst>
              </a:tr>
              <a:tr h="447170">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心疾患の年齢調整死亡率</a:t>
                      </a:r>
                      <a:endParaRPr lang="en-US" alt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女性）＊人口</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5</a:t>
                      </a:r>
                      <a:r>
                        <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年毎</a:t>
                      </a:r>
                    </a:p>
                  </a:txBody>
                  <a:tcPr marL="66462" marR="66462" marT="33231" marB="33231" anchor="ctr"/>
                </a:tc>
                <a:tc>
                  <a:txBody>
                    <a:bodyPr/>
                    <a:lstStyle/>
                    <a:p>
                      <a:pPr>
                        <a:lnSpc>
                          <a:spcPct val="100000"/>
                        </a:lnSpc>
                      </a:pPr>
                      <a:r>
                        <a:rPr lang="zh-TW"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人口動態統計</a:t>
                      </a:r>
                      <a:endParaRPr lang="en-US" altLang="zh-TW"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特殊報告</a:t>
                      </a:r>
                      <a:endPar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72.9/37.6</a:t>
                      </a:r>
                    </a:p>
                    <a:p>
                      <a:pPr algn="ctr">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ja-JP" altLang="en-US" sz="1200" b="1" kern="100" dirty="0">
                          <a:solidFill>
                            <a:schemeClr val="tx1"/>
                          </a:solidFill>
                          <a:effectLst/>
                          <a:latin typeface="游ゴシック" panose="020B0400000000000000" pitchFamily="50" charset="-128"/>
                          <a:ea typeface="+mn-ea"/>
                          <a:cs typeface="メイリオ" panose="020B0604030504040204" pitchFamily="50" charset="-128"/>
                        </a:rPr>
                        <a:t>ー</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67.6/33.1</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extLst>
                  <a:ext uri="{0D108BD9-81ED-4DB2-BD59-A6C34878D82A}">
                    <a16:rowId xmlns:a16="http://schemas.microsoft.com/office/drawing/2014/main" val="10004"/>
                  </a:ext>
                </a:extLst>
              </a:tr>
              <a:tr h="447170">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脳血管疾患の年齢調整死亡率</a:t>
                      </a:r>
                      <a:endParaRPr lang="en-US" alt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女性）＊人口</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5</a:t>
                      </a:r>
                      <a:r>
                        <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年毎</a:t>
                      </a:r>
                    </a:p>
                  </a:txBody>
                  <a:tcPr marL="66462" marR="66462" marT="33231" marB="33231" anchor="ctr"/>
                </a:tc>
                <a:tc>
                  <a:txBody>
                    <a:bodyPr/>
                    <a:lstStyle/>
                    <a:p>
                      <a:pPr>
                        <a:lnSpc>
                          <a:spcPct val="100000"/>
                        </a:lnSpc>
                      </a:pPr>
                      <a:r>
                        <a:rPr lang="zh-TW"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人口動態統計</a:t>
                      </a:r>
                      <a:endParaRPr lang="en-US" altLang="zh-TW"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特殊報告</a:t>
                      </a:r>
                      <a:endPar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33.2/16.6</a:t>
                      </a:r>
                    </a:p>
                    <a:p>
                      <a:pPr algn="ctr">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ja-JP" altLang="en-US" sz="1200" b="1" kern="100" dirty="0">
                          <a:solidFill>
                            <a:schemeClr val="tx1"/>
                          </a:solidFill>
                          <a:effectLst/>
                          <a:latin typeface="游ゴシック" panose="020B0400000000000000" pitchFamily="50" charset="-128"/>
                          <a:ea typeface="+mn-ea"/>
                          <a:cs typeface="メイリオ" panose="020B0604030504040204" pitchFamily="50" charset="-128"/>
                        </a:rPr>
                        <a:t>ー</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26.5/12.0</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extLst>
                  <a:ext uri="{0D108BD9-81ED-4DB2-BD59-A6C34878D82A}">
                    <a16:rowId xmlns:a16="http://schemas.microsoft.com/office/drawing/2014/main" val="10005"/>
                  </a:ext>
                </a:extLst>
              </a:tr>
              <a:tr h="806779">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メタボリックシンドロームの</a:t>
                      </a:r>
                      <a:endParaRPr lang="en-US" alt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該当者及び予備群の減少率</a:t>
                      </a:r>
                      <a:endParaRPr lang="en-US" alt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（特定保健指導の対象者の減少率をいう。）</a:t>
                      </a:r>
                      <a:endParaRPr lang="ja-JP" sz="105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毎年</a:t>
                      </a:r>
                      <a:endParaRPr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zh-TW"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特定健診等</a:t>
                      </a:r>
                      <a:endParaRPr lang="en-US" altLang="zh-TW"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実施状況</a:t>
                      </a:r>
                      <a:endPar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algn="ctr">
                        <a:lnSpc>
                          <a:spcPct val="100000"/>
                        </a:lnSpc>
                        <a:spcAft>
                          <a:spcPts val="0"/>
                        </a:spcAft>
                      </a:pPr>
                      <a:r>
                        <a:rPr lang="ja-JP" sz="1050" b="1" kern="0" spc="-50" baseline="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該当者及び予備群の割合</a:t>
                      </a:r>
                      <a:endParaRPr lang="en-US" altLang="ja-JP" sz="1050" b="1" kern="0" spc="-50" baseline="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13.7%/12.2%</a:t>
                      </a:r>
                    </a:p>
                    <a:p>
                      <a:pPr algn="ctr">
                        <a:lnSpc>
                          <a:spcPct val="100000"/>
                        </a:lnSpc>
                        <a:spcAft>
                          <a:spcPts val="0"/>
                        </a:spcAft>
                      </a:pPr>
                      <a:r>
                        <a:rPr lang="ja-JP" alt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alt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050" b="1" kern="0" spc="-50" baseline="0" dirty="0">
                          <a:solidFill>
                            <a:schemeClr val="tx1"/>
                          </a:solidFill>
                          <a:effectLst/>
                          <a:latin typeface="游ゴシック" panose="020B0400000000000000" pitchFamily="50" charset="-128"/>
                          <a:ea typeface="+mn-ea"/>
                          <a:cs typeface="メイリオ" panose="020B0604030504040204" pitchFamily="50" charset="-128"/>
                        </a:rPr>
                        <a:t>該当者及び予備群の割合</a:t>
                      </a:r>
                      <a:endParaRPr lang="en-US" altLang="ja-JP" sz="1050" b="1" kern="100" spc="-5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15.7%/13.0%</a:t>
                      </a:r>
                    </a:p>
                    <a:p>
                      <a:pPr algn="ctr">
                        <a:lnSpc>
                          <a:spcPct val="100000"/>
                        </a:lnSpc>
                        <a:spcAft>
                          <a:spcPts val="0"/>
                        </a:spcAft>
                      </a:pP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減少率</a:t>
                      </a:r>
                      <a:r>
                        <a:rPr lang="ja-JP" altLang="en-US" sz="1200" b="1" kern="100" baseline="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  </a:t>
                      </a:r>
                      <a:r>
                        <a:rPr lang="en-US" altLang="ja-JP" sz="1200" b="1" kern="100" baseline="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0.3</a:t>
                      </a: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p>
                    <a:p>
                      <a:pPr algn="ctr">
                        <a:lnSpc>
                          <a:spcPct val="100000"/>
                        </a:lnSpc>
                        <a:spcAft>
                          <a:spcPts val="0"/>
                        </a:spcAft>
                      </a:pP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R3</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比</a:t>
                      </a:r>
                      <a:endParaRPr lang="en-US" alt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25%</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以上減少</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extLst>
                  <a:ext uri="{0D108BD9-81ED-4DB2-BD59-A6C34878D82A}">
                    <a16:rowId xmlns:a16="http://schemas.microsoft.com/office/drawing/2014/main" val="10006"/>
                  </a:ext>
                </a:extLst>
              </a:tr>
              <a:tr h="569601">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糖尿病性腎症による</a:t>
                      </a:r>
                      <a:endParaRPr lang="en-US" alt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年間新規透析導入患者数</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毎年</a:t>
                      </a:r>
                    </a:p>
                  </a:txBody>
                  <a:tcPr marL="66462" marR="66462" marT="33231" marB="33231" anchor="ctr"/>
                </a:tc>
                <a:tc>
                  <a:txBody>
                    <a:bodyPr/>
                    <a:lstStyle/>
                    <a:p>
                      <a:pPr>
                        <a:lnSpc>
                          <a:spcPct val="100000"/>
                        </a:lnSpc>
                      </a:pPr>
                      <a:r>
                        <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わが国の慢性</a:t>
                      </a:r>
                      <a:endParaRPr lang="en-US" altLang="ja-JP"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透析療法の現況</a:t>
                      </a:r>
                      <a:endParaRPr lang="en-US" altLang="ja-JP"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en-US" altLang="ja-JP" sz="1000" b="1" spc="0" baseline="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000" b="1" spc="0" baseline="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日本透析医学会</a:t>
                      </a:r>
                      <a:r>
                        <a:rPr lang="en-US" altLang="ja-JP" sz="1000" b="1" spc="0" baseline="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endParaRPr lang="ja-JP" altLang="en-US" sz="1000" b="1" spc="0" baseline="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1,162</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人</a:t>
                      </a:r>
                      <a:r>
                        <a:rPr lang="ja-JP" alt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alt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1,040</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人（</a:t>
                      </a: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R3</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1,000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人未満</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extLst>
                  <a:ext uri="{0D108BD9-81ED-4DB2-BD59-A6C34878D82A}">
                    <a16:rowId xmlns:a16="http://schemas.microsoft.com/office/drawing/2014/main" val="10007"/>
                  </a:ext>
                </a:extLst>
              </a:tr>
              <a:tr h="408933">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有訴者の割合</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en-US" altLang="ja-JP"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3</a:t>
                      </a:r>
                      <a:r>
                        <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年毎</a:t>
                      </a:r>
                    </a:p>
                  </a:txBody>
                  <a:tcPr marL="66462" marR="66462" marT="33231" marB="33231" anchor="ctr"/>
                </a:tc>
                <a:tc>
                  <a:txBody>
                    <a:bodyPr/>
                    <a:lstStyle/>
                    <a:p>
                      <a:pPr>
                        <a:lnSpc>
                          <a:spcPct val="100000"/>
                        </a:lnSpc>
                      </a:pPr>
                      <a:r>
                        <a:rPr lang="zh-TW"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国民生活基礎</a:t>
                      </a:r>
                      <a:endParaRPr lang="en-US" altLang="zh-TW"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調査</a:t>
                      </a:r>
                      <a:endPar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31.75%</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H28</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27.07%</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R4</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減少</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extLst>
                  <a:ext uri="{0D108BD9-81ED-4DB2-BD59-A6C34878D82A}">
                    <a16:rowId xmlns:a16="http://schemas.microsoft.com/office/drawing/2014/main" val="10008"/>
                  </a:ext>
                </a:extLst>
              </a:tr>
            </a:tbl>
          </a:graphicData>
        </a:graphic>
      </p:graphicFrame>
      <p:sp>
        <p:nvSpPr>
          <p:cNvPr id="6" name="正方形/長方形 5"/>
          <p:cNvSpPr/>
          <p:nvPr/>
        </p:nvSpPr>
        <p:spPr>
          <a:xfrm>
            <a:off x="0" y="1007"/>
            <a:ext cx="9906000" cy="454548"/>
          </a:xfrm>
          <a:prstGeom prst="rect">
            <a:avLst/>
          </a:prstGeom>
          <a:solidFill>
            <a:srgbClr val="1F4E79"/>
          </a:solidFill>
        </p:spPr>
        <p:txBody>
          <a:bodyPr wrap="square" lIns="84390" tIns="42196" rIns="84390" bIns="42196" rtlCol="0" anchor="ctr">
            <a:spAutoFit/>
          </a:bodyPr>
          <a:lstStyle/>
          <a:p>
            <a:pPr algn="ctr" defTabSz="843933"/>
            <a:r>
              <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第３次大阪府健康増進計画　</a:t>
            </a:r>
            <a:r>
              <a:rPr lang="ja-JP" altLang="en-US" sz="2400" b="1">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最終評価</a:t>
            </a:r>
            <a:endPar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8" name="角丸四角形 7"/>
          <p:cNvSpPr/>
          <p:nvPr/>
        </p:nvSpPr>
        <p:spPr>
          <a:xfrm>
            <a:off x="6720886" y="920820"/>
            <a:ext cx="1508713" cy="5418715"/>
          </a:xfrm>
          <a:prstGeom prst="roundRect">
            <a:avLst>
              <a:gd name="adj" fmla="val 4853"/>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9523413" y="6546852"/>
            <a:ext cx="360000" cy="288000"/>
          </a:xfrm>
        </p:spPr>
        <p:txBody>
          <a:bodyPr/>
          <a:lstStyle/>
          <a:p>
            <a:fld id="{8491F570-1DE7-4E07-90A6-F6DA59EDAE7D}" type="slidenum">
              <a:rPr kumimoji="1" lang="ja-JP" altLang="en-US" smtClean="0"/>
              <a:pPr/>
              <a:t>34</a:t>
            </a:fld>
            <a:endParaRPr kumimoji="1" lang="ja-JP" altLang="en-US" dirty="0"/>
          </a:p>
        </p:txBody>
      </p:sp>
      <p:pic>
        <p:nvPicPr>
          <p:cNvPr id="11" name="図 10"/>
          <p:cNvPicPr>
            <a:picLocks noChangeAspect="1"/>
          </p:cNvPicPr>
          <p:nvPr/>
        </p:nvPicPr>
        <p:blipFill>
          <a:blip r:embed="rId3"/>
          <a:stretch>
            <a:fillRect/>
          </a:stretch>
        </p:blipFill>
        <p:spPr>
          <a:xfrm>
            <a:off x="8585077" y="12204"/>
            <a:ext cx="1320923" cy="432000"/>
          </a:xfrm>
          <a:prstGeom prst="rect">
            <a:avLst/>
          </a:prstGeom>
        </p:spPr>
      </p:pic>
    </p:spTree>
    <p:extLst>
      <p:ext uri="{BB962C8B-B14F-4D97-AF65-F5344CB8AC3E}">
        <p14:creationId xmlns:p14="http://schemas.microsoft.com/office/powerpoint/2010/main" val="2409737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655983" y="6032821"/>
            <a:ext cx="528651" cy="648000"/>
          </a:xfrm>
          <a:prstGeom prst="rect">
            <a:avLst/>
          </a:prstGeom>
        </p:spPr>
      </p:pic>
      <p:sp>
        <p:nvSpPr>
          <p:cNvPr id="31" name="正方形/長方形 30"/>
          <p:cNvSpPr/>
          <p:nvPr/>
        </p:nvSpPr>
        <p:spPr>
          <a:xfrm>
            <a:off x="216793" y="4097242"/>
            <a:ext cx="5976000" cy="1836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a:solidFill>
                  <a:schemeClr val="bg1"/>
                </a:solidFill>
              </a:rPr>
              <a:t>２　生活習慣病の早期発見・重症化予防</a:t>
            </a:r>
          </a:p>
        </p:txBody>
      </p:sp>
      <p:sp>
        <p:nvSpPr>
          <p:cNvPr id="32" name="正方形/長方形 31"/>
          <p:cNvSpPr/>
          <p:nvPr/>
        </p:nvSpPr>
        <p:spPr>
          <a:xfrm>
            <a:off x="6408793" y="4095302"/>
            <a:ext cx="3240000" cy="1836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a:solidFill>
                  <a:schemeClr val="bg1"/>
                </a:solidFill>
              </a:rPr>
              <a:t>３　府民の健康を支える社会環境整備</a:t>
            </a:r>
          </a:p>
        </p:txBody>
      </p:sp>
      <p:sp>
        <p:nvSpPr>
          <p:cNvPr id="17" name="正方形/長方形 16">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a:t>
            </a:r>
            <a:r>
              <a:rPr kumimoji="1" lang="zh-TW" altLang="en-US" sz="2000" b="1" dirty="0">
                <a:solidFill>
                  <a:schemeClr val="tx1"/>
                </a:solidFill>
                <a:latin typeface="Meiryo UI" panose="020B0604030504040204" pitchFamily="50" charset="-128"/>
                <a:ea typeface="Meiryo UI" panose="020B0604030504040204" pitchFamily="50" charset="-128"/>
              </a:rPr>
              <a:t>第</a:t>
            </a:r>
            <a:r>
              <a:rPr kumimoji="1" lang="en-US" altLang="zh-TW" sz="2000" b="1" dirty="0">
                <a:solidFill>
                  <a:schemeClr val="tx1"/>
                </a:solidFill>
                <a:latin typeface="Meiryo UI" panose="020B0604030504040204" pitchFamily="50" charset="-128"/>
                <a:ea typeface="Meiryo UI" panose="020B0604030504040204" pitchFamily="50" charset="-128"/>
              </a:rPr>
              <a:t>3</a:t>
            </a:r>
            <a:r>
              <a:rPr kumimoji="1" lang="zh-TW" altLang="en-US" sz="2000" b="1" dirty="0">
                <a:solidFill>
                  <a:schemeClr val="tx1"/>
                </a:solidFill>
                <a:latin typeface="Meiryo UI" panose="020B0604030504040204" pitchFamily="50" charset="-128"/>
                <a:ea typeface="Meiryo UI" panose="020B0604030504040204" pitchFamily="50" charset="-128"/>
              </a:rPr>
              <a:t>次大阪府健康増進計画</a:t>
            </a:r>
            <a:r>
              <a:rPr kumimoji="1" lang="ja-JP" altLang="en-US" sz="2000" b="1" dirty="0">
                <a:solidFill>
                  <a:schemeClr val="tx1"/>
                </a:solidFill>
                <a:latin typeface="Meiryo UI" panose="020B0604030504040204" pitchFamily="50" charset="-128"/>
                <a:ea typeface="Meiryo UI" panose="020B0604030504040204" pitchFamily="50" charset="-128"/>
              </a:rPr>
              <a:t>（</a:t>
            </a:r>
            <a:r>
              <a:rPr kumimoji="1" lang="en-US" altLang="ja-JP" sz="2000" b="1" dirty="0">
                <a:solidFill>
                  <a:schemeClr val="tx1"/>
                </a:solidFill>
                <a:latin typeface="Meiryo UI" panose="020B0604030504040204" pitchFamily="50" charset="-128"/>
                <a:ea typeface="Meiryo UI" panose="020B0604030504040204" pitchFamily="50" charset="-128"/>
              </a:rPr>
              <a:t>11</a:t>
            </a:r>
            <a:r>
              <a:rPr kumimoji="1" lang="ja-JP" altLang="en-US" sz="2000" b="1" dirty="0">
                <a:solidFill>
                  <a:schemeClr val="tx1"/>
                </a:solidFill>
                <a:latin typeface="Meiryo UI" panose="020B0604030504040204" pitchFamily="50" charset="-128"/>
                <a:ea typeface="Meiryo UI" panose="020B0604030504040204" pitchFamily="50" charset="-128"/>
              </a:rPr>
              <a:t>分野の重点取組み）</a:t>
            </a:r>
          </a:p>
        </p:txBody>
      </p:sp>
      <p:sp>
        <p:nvSpPr>
          <p:cNvPr id="18" name="正方形/長方形 17"/>
          <p:cNvSpPr/>
          <p:nvPr/>
        </p:nvSpPr>
        <p:spPr>
          <a:xfrm>
            <a:off x="216793" y="786518"/>
            <a:ext cx="9432000" cy="3168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a:solidFill>
                  <a:schemeClr val="bg1"/>
                </a:solidFill>
              </a:rPr>
              <a:t>１　生活習慣病の予防（生活習慣の改善）</a:t>
            </a:r>
            <a:endParaRPr kumimoji="1" lang="en-US" altLang="ja-JP" sz="1400" b="1" dirty="0">
              <a:solidFill>
                <a:schemeClr val="bg1"/>
              </a:solidFill>
            </a:endParaRPr>
          </a:p>
        </p:txBody>
      </p:sp>
      <p:graphicFrame>
        <p:nvGraphicFramePr>
          <p:cNvPr id="23" name="表 22"/>
          <p:cNvGraphicFramePr>
            <a:graphicFrameLocks noGrp="1"/>
          </p:cNvGraphicFramePr>
          <p:nvPr>
            <p:extLst>
              <p:ext uri="{D42A27DB-BD31-4B8C-83A1-F6EECF244321}">
                <p14:modId xmlns:p14="http://schemas.microsoft.com/office/powerpoint/2010/main" val="2588259858"/>
              </p:ext>
            </p:extLst>
          </p:nvPr>
        </p:nvGraphicFramePr>
        <p:xfrm>
          <a:off x="328135" y="1150894"/>
          <a:ext cx="9216000" cy="157236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4073086637"/>
                    </a:ext>
                  </a:extLst>
                </a:gridCol>
                <a:gridCol w="2304000">
                  <a:extLst>
                    <a:ext uri="{9D8B030D-6E8A-4147-A177-3AD203B41FA5}">
                      <a16:colId xmlns:a16="http://schemas.microsoft.com/office/drawing/2014/main" val="111291063"/>
                    </a:ext>
                  </a:extLst>
                </a:gridCol>
                <a:gridCol w="2304000">
                  <a:extLst>
                    <a:ext uri="{9D8B030D-6E8A-4147-A177-3AD203B41FA5}">
                      <a16:colId xmlns:a16="http://schemas.microsoft.com/office/drawing/2014/main" val="3290605964"/>
                    </a:ext>
                  </a:extLst>
                </a:gridCol>
                <a:gridCol w="2304000">
                  <a:extLst>
                    <a:ext uri="{9D8B030D-6E8A-4147-A177-3AD203B41FA5}">
                      <a16:colId xmlns:a16="http://schemas.microsoft.com/office/drawing/2014/main" val="520564120"/>
                    </a:ext>
                  </a:extLst>
                </a:gridCol>
              </a:tblGrid>
              <a:tr h="0">
                <a:tc>
                  <a:txBody>
                    <a:bodyPr/>
                    <a:lstStyle/>
                    <a:p>
                      <a:pPr algn="ctr"/>
                      <a:r>
                        <a:rPr kumimoji="1" lang="ja-JP" altLang="en-US" sz="1200" b="1" dirty="0">
                          <a:solidFill>
                            <a:schemeClr val="tx1"/>
                          </a:solidFill>
                        </a:rPr>
                        <a:t>❶</a:t>
                      </a:r>
                      <a:r>
                        <a:rPr kumimoji="1" lang="ja-JP" altLang="en-US" sz="1200" b="1" baseline="0" dirty="0">
                          <a:solidFill>
                            <a:schemeClr val="tx1"/>
                          </a:solidFill>
                        </a:rPr>
                        <a:t> </a:t>
                      </a:r>
                      <a:r>
                        <a:rPr kumimoji="1" lang="ja-JP" altLang="en-US" sz="1200" b="1" dirty="0">
                          <a:solidFill>
                            <a:schemeClr val="tx1"/>
                          </a:solidFill>
                        </a:rPr>
                        <a:t>ヘルスリテラシー</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❷ 栄養・食生活</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❸ 身体活動・運動</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❹ 休養・睡眠</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221477">
                <a:tc>
                  <a:txBody>
                    <a:bodyPr/>
                    <a:lstStyle/>
                    <a:p>
                      <a:r>
                        <a:rPr kumimoji="1" lang="en-US" altLang="ja-JP" sz="1100" b="1" baseline="0" dirty="0">
                          <a:solidFill>
                            <a:schemeClr val="tx1"/>
                          </a:solidFill>
                        </a:rPr>
                        <a:t>▼</a:t>
                      </a:r>
                      <a:r>
                        <a:rPr kumimoji="1" lang="ja-JP" altLang="en-US" sz="1100" b="1" baseline="0" dirty="0">
                          <a:solidFill>
                            <a:schemeClr val="tx1"/>
                          </a:solidFill>
                        </a:rPr>
                        <a:t>学校や大学、職場等における</a:t>
                      </a:r>
                      <a:endParaRPr kumimoji="1" lang="en-US" altLang="ja-JP" sz="1100" b="1" baseline="0" dirty="0">
                        <a:solidFill>
                          <a:schemeClr val="tx1"/>
                        </a:solidFill>
                      </a:endParaRPr>
                    </a:p>
                    <a:p>
                      <a:r>
                        <a:rPr kumimoji="1" lang="ja-JP" altLang="en-US" sz="1100" b="1" baseline="0" dirty="0">
                          <a:solidFill>
                            <a:schemeClr val="tx1"/>
                          </a:solidFill>
                        </a:rPr>
                        <a:t>　健康教育の推進</a:t>
                      </a:r>
                      <a:endParaRPr kumimoji="1" lang="en-US" altLang="ja-JP" sz="1100" b="1" baseline="0" dirty="0">
                        <a:solidFill>
                          <a:schemeClr val="tx1"/>
                        </a:solidFill>
                      </a:endParaRPr>
                    </a:p>
                    <a:p>
                      <a:r>
                        <a:rPr kumimoji="1" lang="ja-JP" altLang="en-US" sz="1100" b="1" baseline="0" dirty="0">
                          <a:solidFill>
                            <a:schemeClr val="tx1"/>
                          </a:solidFill>
                        </a:rPr>
                        <a:t>▼女性のヘルスリテラシー向上</a:t>
                      </a:r>
                      <a:endParaRPr kumimoji="1" lang="en-US" altLang="ja-JP" sz="1100" b="1" baseline="0" dirty="0">
                        <a:solidFill>
                          <a:schemeClr val="tx1"/>
                        </a:solidFill>
                      </a:endParaRPr>
                    </a:p>
                    <a:p>
                      <a:r>
                        <a:rPr kumimoji="1" lang="en-US" altLang="ja-JP" sz="1100" b="1" baseline="0" dirty="0">
                          <a:solidFill>
                            <a:schemeClr val="tx1"/>
                          </a:solidFill>
                        </a:rPr>
                        <a:t>▼</a:t>
                      </a:r>
                      <a:r>
                        <a:rPr kumimoji="1" lang="ja-JP" altLang="en-US" sz="1100" b="1" baseline="0" dirty="0">
                          <a:solidFill>
                            <a:schemeClr val="tx1"/>
                          </a:solidFill>
                        </a:rPr>
                        <a:t>中小企業における「健康経営」</a:t>
                      </a:r>
                      <a:endParaRPr kumimoji="1" lang="en-US" altLang="ja-JP" sz="1100" b="1" baseline="0" dirty="0">
                        <a:solidFill>
                          <a:schemeClr val="tx1"/>
                        </a:solidFill>
                      </a:endParaRPr>
                    </a:p>
                    <a:p>
                      <a:r>
                        <a:rPr kumimoji="1" lang="ja-JP" altLang="en-US" sz="1100" b="1" baseline="0" dirty="0">
                          <a:solidFill>
                            <a:schemeClr val="tx1"/>
                          </a:solidFill>
                        </a:rPr>
                        <a:t>　の普及</a:t>
                      </a:r>
                      <a:endParaRPr kumimoji="1" lang="en-US" altLang="ja-JP" sz="1100" b="1" baseline="0" dirty="0">
                        <a:solidFill>
                          <a:schemeClr val="tx1"/>
                        </a:solidFill>
                      </a:endParaRPr>
                    </a:p>
                    <a:p>
                      <a:r>
                        <a:rPr kumimoji="1" lang="en-US" altLang="ja-JP" sz="1100" b="1" baseline="0" dirty="0">
                          <a:solidFill>
                            <a:schemeClr val="tx1"/>
                          </a:solidFill>
                        </a:rPr>
                        <a:t>▼</a:t>
                      </a:r>
                      <a:r>
                        <a:rPr kumimoji="1" lang="ja-JP" altLang="en-US" sz="1100" b="1" baseline="0" dirty="0">
                          <a:solidFill>
                            <a:schemeClr val="tx1"/>
                          </a:solidFill>
                        </a:rPr>
                        <a:t>ヘルスリテラシー・健康づくり</a:t>
                      </a:r>
                      <a:endParaRPr kumimoji="1" lang="en-US" altLang="ja-JP" sz="1100" b="1" baseline="0" dirty="0">
                        <a:solidFill>
                          <a:schemeClr val="tx1"/>
                        </a:solidFill>
                      </a:endParaRPr>
                    </a:p>
                    <a:p>
                      <a:r>
                        <a:rPr kumimoji="1" lang="ja-JP" altLang="en-US" sz="1100" b="1" baseline="0" dirty="0">
                          <a:solidFill>
                            <a:schemeClr val="tx1"/>
                          </a:solidFill>
                        </a:rPr>
                        <a:t>　の機運醸成</a:t>
                      </a:r>
                      <a:endParaRPr kumimoji="1" lang="en-US" altLang="ja-JP" sz="1100" b="1" baseline="0"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a:solidFill>
                            <a:schemeClr val="tx1"/>
                          </a:solidFill>
                        </a:rPr>
                        <a:t>▼</a:t>
                      </a:r>
                      <a:r>
                        <a:rPr kumimoji="1" lang="ja-JP" altLang="en-US" sz="1100" b="1" dirty="0">
                          <a:solidFill>
                            <a:schemeClr val="tx1"/>
                          </a:solidFill>
                        </a:rPr>
                        <a:t>地域における栄養相談への支援、</a:t>
                      </a:r>
                      <a:endParaRPr kumimoji="1" lang="en-US" altLang="ja-JP" sz="1100" b="1" dirty="0">
                        <a:solidFill>
                          <a:schemeClr val="tx1"/>
                        </a:solidFill>
                      </a:endParaRPr>
                    </a:p>
                    <a:p>
                      <a:r>
                        <a:rPr kumimoji="1" lang="ja-JP" altLang="en-US" sz="1100" b="1" dirty="0">
                          <a:solidFill>
                            <a:schemeClr val="tx1"/>
                          </a:solidFill>
                        </a:rPr>
                        <a:t>　栄養管理の質の向上</a:t>
                      </a:r>
                      <a:endParaRPr kumimoji="1" lang="en-US" altLang="ja-JP" sz="1100" b="1" dirty="0">
                        <a:solidFill>
                          <a:schemeClr val="tx1"/>
                        </a:solidFill>
                      </a:endParaRPr>
                    </a:p>
                    <a:p>
                      <a:r>
                        <a:rPr kumimoji="1" lang="ja-JP" altLang="en-US" sz="1100" b="1" dirty="0">
                          <a:solidFill>
                            <a:schemeClr val="tx1"/>
                          </a:solidFill>
                        </a:rPr>
                        <a:t>▼大学や企業等との連携による</a:t>
                      </a:r>
                      <a:endParaRPr kumimoji="1" lang="en-US" altLang="ja-JP" sz="1100" b="1" dirty="0">
                        <a:solidFill>
                          <a:schemeClr val="tx1"/>
                        </a:solidFill>
                      </a:endParaRPr>
                    </a:p>
                    <a:p>
                      <a:r>
                        <a:rPr kumimoji="1" lang="ja-JP" altLang="en-US" sz="1100" b="1" dirty="0">
                          <a:solidFill>
                            <a:schemeClr val="tx1"/>
                          </a:solidFill>
                        </a:rPr>
                        <a:t>　食生活の改善</a:t>
                      </a:r>
                      <a:endParaRPr kumimoji="1" lang="en-US" altLang="ja-JP" sz="1100" b="1" dirty="0">
                        <a:solidFill>
                          <a:schemeClr val="tx1"/>
                        </a:solidFill>
                      </a:endParaRPr>
                    </a:p>
                    <a:p>
                      <a:r>
                        <a:rPr kumimoji="1" lang="en-US" altLang="ja-JP" sz="1100" b="1" dirty="0">
                          <a:solidFill>
                            <a:schemeClr val="tx1"/>
                          </a:solidFill>
                        </a:rPr>
                        <a:t>▼</a:t>
                      </a:r>
                      <a:r>
                        <a:rPr kumimoji="1" lang="ja-JP" altLang="en-US" sz="1100" b="1" dirty="0">
                          <a:solidFill>
                            <a:schemeClr val="tx1"/>
                          </a:solidFill>
                        </a:rPr>
                        <a:t>「食育」など食生活の改善に</a:t>
                      </a:r>
                      <a:endParaRPr kumimoji="1" lang="en-US" altLang="ja-JP" sz="1100" b="1" dirty="0">
                        <a:solidFill>
                          <a:schemeClr val="tx1"/>
                        </a:solidFill>
                      </a:endParaRPr>
                    </a:p>
                    <a:p>
                      <a:r>
                        <a:rPr kumimoji="1" lang="ja-JP" altLang="en-US" sz="1100" b="1" dirty="0">
                          <a:solidFill>
                            <a:schemeClr val="tx1"/>
                          </a:solidFill>
                        </a:rPr>
                        <a:t>　向けた普及啓発</a:t>
                      </a:r>
                      <a:endParaRPr kumimoji="1" lang="en-US" altLang="ja-JP" sz="1100" b="1"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a:solidFill>
                            <a:schemeClr val="tx1"/>
                          </a:solidFill>
                        </a:rPr>
                        <a:t>▼</a:t>
                      </a:r>
                      <a:r>
                        <a:rPr kumimoji="1" lang="ja-JP" altLang="en-US" sz="1100" b="1" dirty="0">
                          <a:solidFill>
                            <a:schemeClr val="tx1"/>
                          </a:solidFill>
                        </a:rPr>
                        <a:t>学校や大学、地域における運動</a:t>
                      </a:r>
                      <a:endParaRPr kumimoji="1" lang="en-US" altLang="ja-JP" sz="1100" b="1" dirty="0">
                        <a:solidFill>
                          <a:schemeClr val="tx1"/>
                        </a:solidFill>
                      </a:endParaRPr>
                    </a:p>
                    <a:p>
                      <a:r>
                        <a:rPr kumimoji="1" lang="ja-JP" altLang="en-US" sz="1100" b="1" dirty="0">
                          <a:solidFill>
                            <a:schemeClr val="tx1"/>
                          </a:solidFill>
                        </a:rPr>
                        <a:t>　・体力づくり</a:t>
                      </a:r>
                      <a:endParaRPr kumimoji="1" lang="en-US" altLang="ja-JP" sz="1100" b="1" dirty="0">
                        <a:solidFill>
                          <a:schemeClr val="tx1"/>
                        </a:solidFill>
                      </a:endParaRPr>
                    </a:p>
                    <a:p>
                      <a:r>
                        <a:rPr kumimoji="1" lang="ja-JP" altLang="en-US" sz="1100" b="1" dirty="0">
                          <a:solidFill>
                            <a:schemeClr val="tx1"/>
                          </a:solidFill>
                        </a:rPr>
                        <a:t>▼高齢者の運動機会の創出</a:t>
                      </a:r>
                      <a:endParaRPr kumimoji="1" lang="en-US" altLang="ja-JP" sz="1100" b="1" dirty="0">
                        <a:solidFill>
                          <a:schemeClr val="tx1"/>
                        </a:solidFill>
                      </a:endParaRPr>
                    </a:p>
                    <a:p>
                      <a:r>
                        <a:rPr kumimoji="1" lang="ja-JP" altLang="en-US" sz="1100" b="1" dirty="0">
                          <a:solidFill>
                            <a:schemeClr val="tx1"/>
                          </a:solidFill>
                        </a:rPr>
                        <a:t>▼民間企業等と連携した普及啓発</a:t>
                      </a:r>
                      <a:endParaRPr kumimoji="1" lang="en-US" altLang="ja-JP" sz="1100" b="1"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baseline="0" dirty="0">
                          <a:solidFill>
                            <a:schemeClr val="tx1"/>
                          </a:solidFill>
                        </a:rPr>
                        <a:t>▼</a:t>
                      </a:r>
                      <a:r>
                        <a:rPr kumimoji="1" lang="ja-JP" altLang="en-US" sz="1100" b="1" baseline="0" dirty="0">
                          <a:solidFill>
                            <a:schemeClr val="tx1"/>
                          </a:solidFill>
                        </a:rPr>
                        <a:t>ライフステージに応じた睡眠・</a:t>
                      </a:r>
                      <a:endParaRPr kumimoji="1" lang="en-US" altLang="ja-JP" sz="1100" b="1" baseline="0" dirty="0">
                        <a:solidFill>
                          <a:schemeClr val="tx1"/>
                        </a:solidFill>
                      </a:endParaRPr>
                    </a:p>
                    <a:p>
                      <a:r>
                        <a:rPr kumimoji="1" lang="ja-JP" altLang="en-US" sz="1100" b="1" baseline="0" dirty="0">
                          <a:solidFill>
                            <a:schemeClr val="tx1"/>
                          </a:solidFill>
                        </a:rPr>
                        <a:t>　休養の充実</a:t>
                      </a:r>
                      <a:endParaRPr kumimoji="1" lang="en-US" altLang="ja-JP" sz="1100" b="1" baseline="0"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390782894"/>
              </p:ext>
            </p:extLst>
          </p:nvPr>
        </p:nvGraphicFramePr>
        <p:xfrm>
          <a:off x="328135" y="2800509"/>
          <a:ext cx="9216000" cy="106944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4073086637"/>
                    </a:ext>
                  </a:extLst>
                </a:gridCol>
                <a:gridCol w="2304000">
                  <a:extLst>
                    <a:ext uri="{9D8B030D-6E8A-4147-A177-3AD203B41FA5}">
                      <a16:colId xmlns:a16="http://schemas.microsoft.com/office/drawing/2014/main" val="111291063"/>
                    </a:ext>
                  </a:extLst>
                </a:gridCol>
                <a:gridCol w="2304000">
                  <a:extLst>
                    <a:ext uri="{9D8B030D-6E8A-4147-A177-3AD203B41FA5}">
                      <a16:colId xmlns:a16="http://schemas.microsoft.com/office/drawing/2014/main" val="3290605964"/>
                    </a:ext>
                  </a:extLst>
                </a:gridCol>
                <a:gridCol w="2304000">
                  <a:extLst>
                    <a:ext uri="{9D8B030D-6E8A-4147-A177-3AD203B41FA5}">
                      <a16:colId xmlns:a16="http://schemas.microsoft.com/office/drawing/2014/main" val="520564120"/>
                    </a:ext>
                  </a:extLst>
                </a:gridCol>
              </a:tblGrid>
              <a:tr h="0">
                <a:tc>
                  <a:txBody>
                    <a:bodyPr/>
                    <a:lstStyle/>
                    <a:p>
                      <a:pPr algn="ctr"/>
                      <a:r>
                        <a:rPr kumimoji="1" lang="ja-JP" altLang="en-US" sz="1200" b="1" dirty="0">
                          <a:solidFill>
                            <a:schemeClr val="tx1"/>
                          </a:solidFill>
                        </a:rPr>
                        <a:t>❺ 飲酒</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❻ 喫煙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❼ 歯と口の健康</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❽ こころの健康</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221477">
                <a:tc>
                  <a:txBody>
                    <a:bodyPr/>
                    <a:lstStyle/>
                    <a:p>
                      <a:r>
                        <a:rPr kumimoji="1" lang="en-US" altLang="ja-JP" sz="1100" b="1" baseline="0" dirty="0">
                          <a:solidFill>
                            <a:schemeClr val="tx1"/>
                          </a:solidFill>
                        </a:rPr>
                        <a:t>▼</a:t>
                      </a:r>
                      <a:r>
                        <a:rPr kumimoji="1" lang="ja-JP" altLang="en-US" sz="1100" b="1" baseline="0" dirty="0">
                          <a:solidFill>
                            <a:schemeClr val="tx1"/>
                          </a:solidFill>
                        </a:rPr>
                        <a:t>適量飲酒の指導</a:t>
                      </a:r>
                      <a:endParaRPr kumimoji="1" lang="en-US" altLang="ja-JP" sz="1100" b="1" baseline="0" dirty="0">
                        <a:solidFill>
                          <a:schemeClr val="tx1"/>
                        </a:solidFill>
                      </a:endParaRPr>
                    </a:p>
                    <a:p>
                      <a:r>
                        <a:rPr kumimoji="1" lang="ja-JP" altLang="en-US" sz="1100" b="1" baseline="0" dirty="0">
                          <a:solidFill>
                            <a:schemeClr val="tx1"/>
                          </a:solidFill>
                        </a:rPr>
                        <a:t>▼飲酒と健康に関する啓発・相談</a:t>
                      </a:r>
                      <a:endParaRPr kumimoji="1" lang="en-US" altLang="ja-JP" sz="1100" b="1" baseline="0"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a:solidFill>
                            <a:schemeClr val="tx1"/>
                          </a:solidFill>
                        </a:rPr>
                        <a:t>▼</a:t>
                      </a:r>
                      <a:r>
                        <a:rPr kumimoji="1" lang="ja-JP" altLang="en-US" sz="1100" b="1" dirty="0">
                          <a:solidFill>
                            <a:schemeClr val="tx1"/>
                          </a:solidFill>
                        </a:rPr>
                        <a:t>喫煙率の減少</a:t>
                      </a:r>
                      <a:endParaRPr kumimoji="1" lang="en-US" altLang="ja-JP" sz="1100" b="1" dirty="0">
                        <a:solidFill>
                          <a:schemeClr val="tx1"/>
                        </a:solidFill>
                      </a:endParaRPr>
                    </a:p>
                    <a:p>
                      <a:r>
                        <a:rPr kumimoji="1" lang="ja-JP" altLang="en-US" sz="1100" b="1" dirty="0">
                          <a:solidFill>
                            <a:schemeClr val="tx1"/>
                          </a:solidFill>
                        </a:rPr>
                        <a:t>▼望まない受動喫煙の防止</a:t>
                      </a:r>
                      <a:endParaRPr kumimoji="1" lang="en-US" altLang="ja-JP" sz="1100" b="1"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a:solidFill>
                            <a:schemeClr val="tx1"/>
                          </a:solidFill>
                        </a:rPr>
                        <a:t>▼</a:t>
                      </a:r>
                      <a:r>
                        <a:rPr kumimoji="1" lang="ja-JP" altLang="en-US" sz="1100" b="1" dirty="0">
                          <a:solidFill>
                            <a:schemeClr val="tx1"/>
                          </a:solidFill>
                        </a:rPr>
                        <a:t>歯磨き習慣の促進</a:t>
                      </a:r>
                      <a:endParaRPr kumimoji="1" lang="en-US" altLang="ja-JP" sz="1100" b="1" dirty="0">
                        <a:solidFill>
                          <a:schemeClr val="tx1"/>
                        </a:solidFill>
                      </a:endParaRPr>
                    </a:p>
                    <a:p>
                      <a:r>
                        <a:rPr kumimoji="1" lang="ja-JP" altLang="en-US" sz="1100" b="1" dirty="0">
                          <a:solidFill>
                            <a:schemeClr val="tx1"/>
                          </a:solidFill>
                        </a:rPr>
                        <a:t>▼歯と口の健康に係る普及啓発</a:t>
                      </a:r>
                      <a:endParaRPr kumimoji="1" lang="en-US" altLang="ja-JP" sz="1100" b="1" dirty="0">
                        <a:solidFill>
                          <a:schemeClr val="tx1"/>
                        </a:solidFill>
                      </a:endParaRPr>
                    </a:p>
                    <a:p>
                      <a:endParaRPr kumimoji="1" lang="ja-JP" altLang="en-US" sz="1100" b="1"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baseline="0" dirty="0">
                          <a:solidFill>
                            <a:schemeClr val="tx1"/>
                          </a:solidFill>
                        </a:rPr>
                        <a:t>▼職域等におけるこころの健康</a:t>
                      </a:r>
                      <a:endParaRPr kumimoji="1" lang="en-US" altLang="ja-JP" sz="1100" b="1" baseline="0" dirty="0">
                        <a:solidFill>
                          <a:schemeClr val="tx1"/>
                        </a:solidFill>
                      </a:endParaRPr>
                    </a:p>
                    <a:p>
                      <a:r>
                        <a:rPr kumimoji="1" lang="ja-JP" altLang="en-US" sz="1100" b="1" baseline="0" dirty="0">
                          <a:solidFill>
                            <a:schemeClr val="tx1"/>
                          </a:solidFill>
                        </a:rPr>
                        <a:t>　サポート</a:t>
                      </a:r>
                      <a:endParaRPr kumimoji="1" lang="en-US" altLang="ja-JP" sz="1100" b="1" baseline="0" dirty="0">
                        <a:solidFill>
                          <a:schemeClr val="tx1"/>
                        </a:solidFill>
                      </a:endParaRPr>
                    </a:p>
                    <a:p>
                      <a:r>
                        <a:rPr kumimoji="1" lang="en-US" altLang="ja-JP" sz="1100" b="1" baseline="0" dirty="0">
                          <a:solidFill>
                            <a:schemeClr val="tx1"/>
                          </a:solidFill>
                        </a:rPr>
                        <a:t>▼</a:t>
                      </a:r>
                      <a:r>
                        <a:rPr kumimoji="1" lang="ja-JP" altLang="en-US" sz="1100" b="1" spc="-50" baseline="0" dirty="0">
                          <a:solidFill>
                            <a:schemeClr val="tx1"/>
                          </a:solidFill>
                        </a:rPr>
                        <a:t>地域におけるこころの健康づくり</a:t>
                      </a:r>
                      <a:endParaRPr kumimoji="1" lang="en-US" altLang="ja-JP" sz="1100" b="1" spc="-50" baseline="0" dirty="0">
                        <a:solidFill>
                          <a:schemeClr val="tx1"/>
                        </a:solidFill>
                      </a:endParaRPr>
                    </a:p>
                    <a:p>
                      <a:r>
                        <a:rPr kumimoji="1" lang="en-US" altLang="ja-JP" sz="1100" b="1" baseline="0" dirty="0">
                          <a:solidFill>
                            <a:schemeClr val="tx1"/>
                          </a:solidFill>
                        </a:rPr>
                        <a:t>▼</a:t>
                      </a:r>
                      <a:r>
                        <a:rPr kumimoji="1" lang="ja-JP" altLang="en-US" sz="1100" b="1" baseline="0" dirty="0">
                          <a:solidFill>
                            <a:schemeClr val="tx1"/>
                          </a:solidFill>
                        </a:rPr>
                        <a:t>相談支援の実施</a:t>
                      </a:r>
                      <a:endParaRPr kumimoji="1" lang="en-US" altLang="ja-JP" sz="1100" b="1" baseline="0" dirty="0">
                        <a:solidFill>
                          <a:schemeClr val="tx1"/>
                        </a:solidFill>
                      </a:endParaRPr>
                    </a:p>
                  </a:txBody>
                  <a:tcPr marL="72000" marR="36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3037483181"/>
              </p:ext>
            </p:extLst>
          </p:nvPr>
        </p:nvGraphicFramePr>
        <p:xfrm>
          <a:off x="328135" y="4456462"/>
          <a:ext cx="5760000" cy="14047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4073086637"/>
                    </a:ext>
                  </a:extLst>
                </a:gridCol>
                <a:gridCol w="2880000">
                  <a:extLst>
                    <a:ext uri="{9D8B030D-6E8A-4147-A177-3AD203B41FA5}">
                      <a16:colId xmlns:a16="http://schemas.microsoft.com/office/drawing/2014/main" val="111291063"/>
                    </a:ext>
                  </a:extLst>
                </a:gridCol>
              </a:tblGrid>
              <a:tr h="0">
                <a:tc>
                  <a:txBody>
                    <a:bodyPr/>
                    <a:lstStyle/>
                    <a:p>
                      <a:pPr algn="ctr"/>
                      <a:r>
                        <a:rPr kumimoji="1" lang="ja-JP" altLang="en-US" sz="1200" b="1" dirty="0">
                          <a:solidFill>
                            <a:schemeClr val="tx1"/>
                          </a:solidFill>
                        </a:rPr>
                        <a:t>❶ けんしん（健診・がん検診）</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❷ 重症化予防</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505611">
                <a:tc>
                  <a:txBody>
                    <a:bodyPr/>
                    <a:lstStyle/>
                    <a:p>
                      <a:r>
                        <a:rPr kumimoji="1" lang="en-US" altLang="ja-JP" sz="1100" b="1" baseline="0" dirty="0">
                          <a:solidFill>
                            <a:schemeClr val="tx1"/>
                          </a:solidFill>
                        </a:rPr>
                        <a:t>▼</a:t>
                      </a:r>
                      <a:r>
                        <a:rPr kumimoji="1" lang="ja-JP" altLang="en-US" sz="1100" b="1" baseline="0" dirty="0">
                          <a:solidFill>
                            <a:schemeClr val="tx1"/>
                          </a:solidFill>
                        </a:rPr>
                        <a:t>受診率向上に向けた市町村支援</a:t>
                      </a:r>
                      <a:endParaRPr kumimoji="1" lang="en-US" altLang="ja-JP" sz="1100" b="1" baseline="0" dirty="0">
                        <a:solidFill>
                          <a:schemeClr val="tx1"/>
                        </a:solidFill>
                      </a:endParaRPr>
                    </a:p>
                    <a:p>
                      <a:r>
                        <a:rPr kumimoji="1" lang="ja-JP" altLang="en-US" sz="1100" b="1" baseline="0" dirty="0">
                          <a:solidFill>
                            <a:schemeClr val="tx1"/>
                          </a:solidFill>
                        </a:rPr>
                        <a:t>▼職域等における受診促進</a:t>
                      </a:r>
                      <a:endParaRPr kumimoji="1" lang="en-US" altLang="ja-JP" sz="1100" b="1" baseline="0" dirty="0">
                        <a:solidFill>
                          <a:schemeClr val="tx1"/>
                        </a:solidFill>
                      </a:endParaRPr>
                    </a:p>
                    <a:p>
                      <a:r>
                        <a:rPr kumimoji="1" lang="ja-JP" altLang="en-US" sz="1100" b="1" baseline="0" dirty="0">
                          <a:solidFill>
                            <a:schemeClr val="tx1"/>
                          </a:solidFill>
                        </a:rPr>
                        <a:t>▼医療保険者等における受診促進</a:t>
                      </a:r>
                      <a:endParaRPr kumimoji="1" lang="en-US" altLang="ja-JP" sz="1100" b="1" baseline="0" dirty="0">
                        <a:solidFill>
                          <a:schemeClr val="tx1"/>
                        </a:solidFill>
                      </a:endParaRPr>
                    </a:p>
                    <a:p>
                      <a:r>
                        <a:rPr kumimoji="1" lang="ja-JP" altLang="en-US" sz="1100" b="1" baseline="0" dirty="0">
                          <a:solidFill>
                            <a:schemeClr val="tx1"/>
                          </a:solidFill>
                        </a:rPr>
                        <a:t>▼ライフステージに応じた普及啓発</a:t>
                      </a:r>
                      <a:endParaRPr kumimoji="1" lang="en-US" altLang="ja-JP" sz="1100" b="1" baseline="0"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a:solidFill>
                            <a:schemeClr val="tx1"/>
                          </a:solidFill>
                        </a:rPr>
                        <a:t>▼</a:t>
                      </a:r>
                      <a:r>
                        <a:rPr kumimoji="1" lang="ja-JP" altLang="en-US" sz="1100" b="1" dirty="0">
                          <a:solidFill>
                            <a:schemeClr val="tx1"/>
                          </a:solidFill>
                        </a:rPr>
                        <a:t>特定保健指導の促進</a:t>
                      </a:r>
                      <a:endParaRPr kumimoji="1" lang="en-US" altLang="ja-JP" sz="1100" b="1" dirty="0">
                        <a:solidFill>
                          <a:schemeClr val="tx1"/>
                        </a:solidFill>
                      </a:endParaRPr>
                    </a:p>
                    <a:p>
                      <a:r>
                        <a:rPr kumimoji="1" lang="ja-JP" altLang="en-US" sz="1100" b="1" dirty="0">
                          <a:solidFill>
                            <a:schemeClr val="tx1"/>
                          </a:solidFill>
                        </a:rPr>
                        <a:t>▼未治療者や治療中断者に対する医療機関</a:t>
                      </a:r>
                      <a:endParaRPr kumimoji="1" lang="en-US" altLang="ja-JP" sz="1100" b="1" dirty="0">
                        <a:solidFill>
                          <a:schemeClr val="tx1"/>
                        </a:solidFill>
                      </a:endParaRPr>
                    </a:p>
                    <a:p>
                      <a:r>
                        <a:rPr kumimoji="1" lang="ja-JP" altLang="en-US" sz="1100" b="1" dirty="0">
                          <a:solidFill>
                            <a:schemeClr val="tx1"/>
                          </a:solidFill>
                        </a:rPr>
                        <a:t>　への受診勧奨の促進</a:t>
                      </a:r>
                      <a:endParaRPr kumimoji="1" lang="en-US" altLang="ja-JP" sz="1100" b="1" dirty="0">
                        <a:solidFill>
                          <a:schemeClr val="tx1"/>
                        </a:solidFill>
                      </a:endParaRPr>
                    </a:p>
                    <a:p>
                      <a:r>
                        <a:rPr kumimoji="1" lang="ja-JP" altLang="en-US" sz="1100" b="1" dirty="0">
                          <a:solidFill>
                            <a:schemeClr val="tx1"/>
                          </a:solidFill>
                        </a:rPr>
                        <a:t>▼医療データを活用した受診促進策の推進</a:t>
                      </a:r>
                      <a:endParaRPr kumimoji="1" lang="en-US" altLang="ja-JP" sz="1100" b="1" dirty="0">
                        <a:solidFill>
                          <a:schemeClr val="tx1"/>
                        </a:solidFill>
                      </a:endParaRPr>
                    </a:p>
                    <a:p>
                      <a:r>
                        <a:rPr kumimoji="1" lang="ja-JP" altLang="en-US" sz="1100" b="1" dirty="0">
                          <a:solidFill>
                            <a:schemeClr val="tx1"/>
                          </a:solidFill>
                        </a:rPr>
                        <a:t>▼糖尿病の重症化予防</a:t>
                      </a:r>
                      <a:endParaRPr kumimoji="1" lang="en-US" altLang="ja-JP" sz="1100" b="1" dirty="0">
                        <a:solidFill>
                          <a:schemeClr val="tx1"/>
                        </a:solidFill>
                      </a:endParaRPr>
                    </a:p>
                    <a:p>
                      <a:r>
                        <a:rPr kumimoji="1" lang="ja-JP" altLang="en-US" sz="1100" b="1" dirty="0">
                          <a:solidFill>
                            <a:schemeClr val="tx1"/>
                          </a:solidFill>
                        </a:rPr>
                        <a:t>▼早期治療・重症化予防に係る普及啓発</a:t>
                      </a:r>
                      <a:endParaRPr kumimoji="1" lang="en-US" altLang="ja-JP" sz="1100" b="1"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30" name="表 29"/>
          <p:cNvGraphicFramePr>
            <a:graphicFrameLocks noGrp="1"/>
          </p:cNvGraphicFramePr>
          <p:nvPr>
            <p:extLst>
              <p:ext uri="{D42A27DB-BD31-4B8C-83A1-F6EECF244321}">
                <p14:modId xmlns:p14="http://schemas.microsoft.com/office/powerpoint/2010/main" val="504103097"/>
              </p:ext>
            </p:extLst>
          </p:nvPr>
        </p:nvGraphicFramePr>
        <p:xfrm>
          <a:off x="6591518" y="4456462"/>
          <a:ext cx="2880000" cy="14047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520564120"/>
                    </a:ext>
                  </a:extLst>
                </a:gridCol>
              </a:tblGrid>
              <a:tr h="1404720">
                <a:tc>
                  <a:txBody>
                    <a:bodyPr/>
                    <a:lstStyle/>
                    <a:p>
                      <a:r>
                        <a:rPr kumimoji="1" lang="ja-JP" altLang="en-US" sz="1100" b="1" baseline="0" dirty="0">
                          <a:solidFill>
                            <a:schemeClr val="tx1"/>
                          </a:solidFill>
                        </a:rPr>
                        <a:t>▼市町村における健康なまちづくり</a:t>
                      </a:r>
                      <a:endParaRPr kumimoji="1" lang="en-US" altLang="ja-JP" sz="1100" b="1" baseline="0" dirty="0">
                        <a:solidFill>
                          <a:schemeClr val="tx1"/>
                        </a:solidFill>
                      </a:endParaRPr>
                    </a:p>
                    <a:p>
                      <a:r>
                        <a:rPr kumimoji="1" lang="ja-JP" altLang="en-US" sz="1100" b="1" baseline="0" dirty="0">
                          <a:solidFill>
                            <a:schemeClr val="tx1"/>
                          </a:solidFill>
                        </a:rPr>
                        <a:t>▼市町村の健康格差の縮小</a:t>
                      </a:r>
                      <a:endParaRPr kumimoji="1" lang="en-US" altLang="ja-JP" sz="1100" b="1" baseline="0" dirty="0">
                        <a:solidFill>
                          <a:schemeClr val="tx1"/>
                        </a:solidFill>
                      </a:endParaRPr>
                    </a:p>
                    <a:p>
                      <a:r>
                        <a:rPr kumimoji="1" lang="ja-JP" altLang="en-US" sz="1100" b="1" baseline="0" dirty="0">
                          <a:solidFill>
                            <a:schemeClr val="tx1"/>
                          </a:solidFill>
                        </a:rPr>
                        <a:t>▼</a:t>
                      </a:r>
                      <a:r>
                        <a:rPr kumimoji="1" lang="ja-JP" altLang="en-US" sz="1100" b="1" baseline="0" dirty="0">
                          <a:solidFill>
                            <a:schemeClr val="tx1"/>
                          </a:solidFill>
                          <a:latin typeface="+mn-ea"/>
                          <a:ea typeface="+mn-ea"/>
                        </a:rPr>
                        <a:t>ＩＣＴ</a:t>
                      </a:r>
                      <a:r>
                        <a:rPr kumimoji="1" lang="ja-JP" altLang="en-US" sz="1100" b="1" baseline="0" dirty="0">
                          <a:solidFill>
                            <a:schemeClr val="tx1"/>
                          </a:solidFill>
                        </a:rPr>
                        <a:t>等を活用した健康情報等に係る</a:t>
                      </a:r>
                      <a:endParaRPr kumimoji="1" lang="en-US" altLang="ja-JP" sz="1100" b="1" baseline="0" dirty="0">
                        <a:solidFill>
                          <a:schemeClr val="tx1"/>
                        </a:solidFill>
                      </a:endParaRPr>
                    </a:p>
                    <a:p>
                      <a:r>
                        <a:rPr kumimoji="1" lang="ja-JP" altLang="en-US" sz="1100" b="1" baseline="0" dirty="0">
                          <a:solidFill>
                            <a:schemeClr val="tx1"/>
                          </a:solidFill>
                        </a:rPr>
                        <a:t>　基盤づくり</a:t>
                      </a:r>
                      <a:endParaRPr kumimoji="1" lang="en-US" altLang="ja-JP" sz="1100" b="1" baseline="0" dirty="0">
                        <a:solidFill>
                          <a:schemeClr val="tx1"/>
                        </a:solidFill>
                      </a:endParaRPr>
                    </a:p>
                    <a:p>
                      <a:r>
                        <a:rPr kumimoji="1" lang="ja-JP" altLang="en-US" sz="1100" b="1" baseline="0" dirty="0">
                          <a:solidFill>
                            <a:schemeClr val="tx1"/>
                          </a:solidFill>
                        </a:rPr>
                        <a:t>▼職場における健康づくり</a:t>
                      </a:r>
                      <a:endParaRPr kumimoji="1" lang="en-US" altLang="ja-JP" sz="1100" b="1" baseline="0" dirty="0">
                        <a:solidFill>
                          <a:schemeClr val="tx1"/>
                        </a:solidFill>
                      </a:endParaRPr>
                    </a:p>
                    <a:p>
                      <a:r>
                        <a:rPr kumimoji="1" lang="ja-JP" altLang="en-US" sz="1100" b="1" baseline="0" dirty="0">
                          <a:solidFill>
                            <a:schemeClr val="tx1"/>
                          </a:solidFill>
                        </a:rPr>
                        <a:t>▼地域等における健康づくり</a:t>
                      </a:r>
                      <a:endParaRPr kumimoji="1" lang="en-US" altLang="ja-JP" sz="1100" b="1" baseline="0" dirty="0">
                        <a:solidFill>
                          <a:schemeClr val="tx1"/>
                        </a:solidFill>
                      </a:endParaRPr>
                    </a:p>
                    <a:p>
                      <a:r>
                        <a:rPr kumimoji="1" lang="ja-JP" altLang="en-US" sz="1100" b="1" baseline="0" dirty="0">
                          <a:solidFill>
                            <a:schemeClr val="tx1"/>
                          </a:solidFill>
                        </a:rPr>
                        <a:t>▼多様な主体の連携・協働</a:t>
                      </a:r>
                      <a:endParaRPr kumimoji="1" lang="en-US" altLang="ja-JP" sz="1100" b="1" baseline="0"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sp>
        <p:nvSpPr>
          <p:cNvPr id="12" name="正方形/長方形 11"/>
          <p:cNvSpPr/>
          <p:nvPr/>
        </p:nvSpPr>
        <p:spPr>
          <a:xfrm>
            <a:off x="266602" y="6200885"/>
            <a:ext cx="4320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kumimoji="1" lang="en-US" altLang="ja-JP" sz="1200" dirty="0">
                <a:solidFill>
                  <a:schemeClr val="tx1"/>
                </a:solidFill>
              </a:rPr>
              <a:t>※</a:t>
            </a:r>
            <a:r>
              <a:rPr kumimoji="1" lang="ja-JP" altLang="en-US" sz="1200" dirty="0">
                <a:solidFill>
                  <a:schemeClr val="tx1"/>
                </a:solidFill>
              </a:rPr>
              <a:t>「１  生活習慣病の予防（生活習慣の改善）」の８分野</a:t>
            </a:r>
          </a:p>
          <a:p>
            <a:r>
              <a:rPr kumimoji="1" lang="ja-JP" altLang="en-US" sz="1200" dirty="0">
                <a:solidFill>
                  <a:schemeClr val="tx1"/>
                </a:solidFill>
              </a:rPr>
              <a:t>　「２  生活習慣病の早期発見・重症化予防」の２分野</a:t>
            </a:r>
          </a:p>
        </p:txBody>
      </p:sp>
      <p:sp>
        <p:nvSpPr>
          <p:cNvPr id="3" name="右中かっこ 2"/>
          <p:cNvSpPr/>
          <p:nvPr/>
        </p:nvSpPr>
        <p:spPr>
          <a:xfrm>
            <a:off x="4392796" y="6164885"/>
            <a:ext cx="98823" cy="360000"/>
          </a:xfrm>
          <a:prstGeom prst="rightBrace">
            <a:avLst>
              <a:gd name="adj1" fmla="val 12783"/>
              <a:gd name="adj2" fmla="val 50000"/>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正方形/長方形 13"/>
          <p:cNvSpPr/>
          <p:nvPr/>
        </p:nvSpPr>
        <p:spPr>
          <a:xfrm>
            <a:off x="5185171" y="6200885"/>
            <a:ext cx="367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kumimoji="1" lang="ja-JP" altLang="en-US" sz="1100" dirty="0">
                <a:solidFill>
                  <a:schemeClr val="tx1"/>
                </a:solidFill>
                <a:latin typeface="+mn-ea"/>
              </a:rPr>
              <a:t>生活習慣の改善や生活習慣病の予防等に向け、</a:t>
            </a:r>
            <a:endParaRPr kumimoji="1" lang="en-US" altLang="ja-JP" sz="1100" dirty="0">
              <a:solidFill>
                <a:schemeClr val="tx1"/>
              </a:solidFill>
              <a:latin typeface="+mn-ea"/>
            </a:endParaRPr>
          </a:p>
          <a:p>
            <a:r>
              <a:rPr kumimoji="1" lang="ja-JP" altLang="en-US" sz="1100" dirty="0">
                <a:solidFill>
                  <a:schemeClr val="tx1"/>
                </a:solidFill>
                <a:latin typeface="+mn-ea"/>
              </a:rPr>
              <a:t>府民に取り組んでいただきたい「</a:t>
            </a:r>
            <a:r>
              <a:rPr kumimoji="1" lang="en-US" altLang="ja-JP" sz="1100" dirty="0">
                <a:solidFill>
                  <a:schemeClr val="tx1"/>
                </a:solidFill>
                <a:latin typeface="+mn-ea"/>
              </a:rPr>
              <a:t>10</a:t>
            </a:r>
            <a:r>
              <a:rPr kumimoji="1" lang="ja-JP" altLang="en-US" sz="1100" dirty="0">
                <a:solidFill>
                  <a:schemeClr val="tx1"/>
                </a:solidFill>
                <a:latin typeface="+mn-ea"/>
              </a:rPr>
              <a:t>の健康づくり活動」</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4</a:t>
            </a:fld>
            <a:endParaRPr kumimoji="1" lang="ja-JP" altLang="en-US"/>
          </a:p>
        </p:txBody>
      </p:sp>
      <p:pic>
        <p:nvPicPr>
          <p:cNvPr id="19" name="図 18"/>
          <p:cNvPicPr>
            <a:picLocks noChangeAspect="1"/>
          </p:cNvPicPr>
          <p:nvPr/>
        </p:nvPicPr>
        <p:blipFill>
          <a:blip r:embed="rId3"/>
          <a:stretch>
            <a:fillRect/>
          </a:stretch>
        </p:blipFill>
        <p:spPr>
          <a:xfrm>
            <a:off x="8536240" y="74033"/>
            <a:ext cx="1320923" cy="432000"/>
          </a:xfrm>
          <a:prstGeom prst="rect">
            <a:avLst/>
          </a:prstGeom>
        </p:spPr>
      </p:pic>
    </p:spTree>
    <p:extLst>
      <p:ext uri="{BB962C8B-B14F-4D97-AF65-F5344CB8AC3E}">
        <p14:creationId xmlns:p14="http://schemas.microsoft.com/office/powerpoint/2010/main" val="985287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（１）ヘルスリテラシー</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P.47-49</a:t>
            </a:r>
          </a:p>
        </p:txBody>
      </p:sp>
      <p:sp>
        <p:nvSpPr>
          <p:cNvPr id="17" name="正方形/長方形 16"/>
          <p:cNvSpPr/>
          <p:nvPr/>
        </p:nvSpPr>
        <p:spPr>
          <a:xfrm>
            <a:off x="363222" y="2120403"/>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31498"/>
            <a:ext cx="8856000" cy="720000"/>
          </a:xfrm>
          <a:prstGeom prst="rect">
            <a:avLst/>
          </a:prstGeom>
        </p:spPr>
        <p:txBody>
          <a:bodyPr wrap="square" lIns="36000" tIns="72000" rIns="36000" bIns="36000">
            <a:noAutofit/>
          </a:bodyPr>
          <a:lstStyle/>
          <a:p>
            <a:r>
              <a:rPr lang="ja-JP" altLang="en-US" sz="1200" b="1" dirty="0">
                <a:latin typeface="+mn-ea"/>
              </a:rPr>
              <a:t>▽健康の維持・向上を図るため、自分の健康状況に合った必要な情報を見極め、最善の選択を行うことができる、ヘルスリテラ</a:t>
            </a:r>
            <a:endParaRPr lang="en-US" altLang="ja-JP" sz="1200" b="1" dirty="0">
              <a:latin typeface="+mn-ea"/>
            </a:endParaRPr>
          </a:p>
          <a:p>
            <a:r>
              <a:rPr lang="ja-JP" altLang="en-US" sz="1200" b="1" dirty="0">
                <a:latin typeface="+mn-ea"/>
              </a:rPr>
              <a:t>　シーを習得します。</a:t>
            </a:r>
            <a:endParaRPr lang="en-US" altLang="ja-JP" sz="1200" b="1" dirty="0">
              <a:latin typeface="+mn-ea"/>
            </a:endParaRPr>
          </a:p>
          <a:p>
            <a:endParaRPr lang="en-US" altLang="ja-JP" sz="600" b="1" dirty="0">
              <a:latin typeface="+mn-ea"/>
            </a:endParaRPr>
          </a:p>
          <a:p>
            <a:r>
              <a:rPr lang="ja-JP" altLang="en-US" sz="1200" b="1" dirty="0">
                <a:latin typeface="+mn-ea"/>
              </a:rPr>
              <a:t>▽日常生活において、適切な健康行動を実践し、自己の健康管理する力の向上を図ります。</a:t>
            </a:r>
          </a:p>
        </p:txBody>
      </p:sp>
      <p:sp>
        <p:nvSpPr>
          <p:cNvPr id="24" name="正方形/長方形 23"/>
          <p:cNvSpPr/>
          <p:nvPr/>
        </p:nvSpPr>
        <p:spPr>
          <a:xfrm>
            <a:off x="363222" y="3488912"/>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1652603073"/>
              </p:ext>
            </p:extLst>
          </p:nvPr>
        </p:nvGraphicFramePr>
        <p:xfrm>
          <a:off x="532980" y="3851075"/>
          <a:ext cx="8820000" cy="720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448000">
                  <a:extLst>
                    <a:ext uri="{9D8B030D-6E8A-4147-A177-3AD203B41FA5}">
                      <a16:colId xmlns:a16="http://schemas.microsoft.com/office/drawing/2014/main" val="20001"/>
                    </a:ext>
                  </a:extLst>
                </a:gridCol>
                <a:gridCol w="2232000">
                  <a:extLst>
                    <a:ext uri="{9D8B030D-6E8A-4147-A177-3AD203B41FA5}">
                      <a16:colId xmlns:a16="http://schemas.microsoft.com/office/drawing/2014/main" val="3549333295"/>
                    </a:ext>
                  </a:extLst>
                </a:gridCol>
                <a:gridCol w="2232000">
                  <a:extLst>
                    <a:ext uri="{9D8B030D-6E8A-4147-A177-3AD203B41FA5}">
                      <a16:colId xmlns:a16="http://schemas.microsoft.com/office/drawing/2014/main" val="20002"/>
                    </a:ext>
                  </a:extLst>
                </a:gridCol>
                <a:gridCol w="1548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solidFill>
                            <a:schemeClr val="bg1"/>
                          </a:solidFill>
                          <a:effectLst/>
                          <a:latin typeface="+mn-ea"/>
                          <a:ea typeface="+mn-ea"/>
                          <a:cs typeface="HG丸ｺﾞｼｯｸM-PRO"/>
                        </a:rPr>
                        <a:t>策定時の取組状況</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32000">
                <a:tc>
                  <a:txBody>
                    <a:bodyPr/>
                    <a:lstStyle/>
                    <a:p>
                      <a:pPr algn="ctr" fontAlgn="auto">
                        <a:lnSpc>
                          <a:spcPts val="1600"/>
                        </a:lnSpc>
                        <a:spcAft>
                          <a:spcPts val="0"/>
                        </a:spcAft>
                      </a:pPr>
                      <a:r>
                        <a:rPr lang="en-US" altLang="ja-JP" sz="1200" dirty="0">
                          <a:effectLst/>
                          <a:latin typeface="+mn-ea"/>
                          <a:ea typeface="+mn-ea"/>
                        </a:rPr>
                        <a:t>1</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健康への関心度（☆）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a:solidFill>
                            <a:schemeClr val="tx1"/>
                          </a:solidFill>
                          <a:effectLst/>
                          <a:latin typeface="+mn-ea"/>
                          <a:ea typeface="+mn-ea"/>
                        </a:rPr>
                        <a:t>87.4%</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18</a:t>
                      </a:r>
                      <a:r>
                        <a:rPr lang="ja-JP" altLang="en-US" sz="1200" b="1" dirty="0">
                          <a:solidFill>
                            <a:schemeClr val="tx1"/>
                          </a:solidFill>
                          <a:effectLst/>
                          <a:latin typeface="+mn-ea"/>
                          <a:ea typeface="+mn-ea"/>
                        </a:rPr>
                        <a:t>歳以上）（</a:t>
                      </a:r>
                      <a:r>
                        <a:rPr lang="en-US" altLang="ja-JP" sz="1200" b="1" dirty="0">
                          <a:solidFill>
                            <a:schemeClr val="tx1"/>
                          </a:solidFill>
                          <a:effectLst/>
                          <a:latin typeface="+mn-ea"/>
                          <a:ea typeface="+mn-ea"/>
                        </a:rPr>
                        <a:t>H27</a:t>
                      </a:r>
                      <a:r>
                        <a:rPr lang="ja-JP" altLang="en-US" sz="1200" b="1" dirty="0">
                          <a:solidFill>
                            <a:schemeClr val="tx1"/>
                          </a:solidFill>
                          <a:effectLst/>
                          <a:latin typeface="+mn-ea"/>
                          <a:ea typeface="+mn-ea"/>
                        </a:rPr>
                        <a:t>）</a:t>
                      </a:r>
                      <a:endParaRPr lang="ja-JP" alt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cs typeface="HG丸ｺﾞｼｯｸM-PRO"/>
                        </a:rPr>
                        <a:t>　</a:t>
                      </a:r>
                      <a:r>
                        <a:rPr lang="en-US" altLang="ja-JP" sz="1200" b="1" dirty="0">
                          <a:solidFill>
                            <a:schemeClr val="tx1"/>
                          </a:solidFill>
                          <a:effectLst/>
                          <a:latin typeface="+mn-ea"/>
                          <a:ea typeface="+mn-ea"/>
                          <a:cs typeface="HG丸ｺﾞｼｯｸM-PRO"/>
                        </a:rPr>
                        <a:t>94.7%</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R4</a:t>
                      </a:r>
                      <a:r>
                        <a:rPr lang="ja-JP" altLang="en-US" sz="1200" b="1" dirty="0">
                          <a:solidFill>
                            <a:schemeClr val="tx1"/>
                          </a:solidFill>
                          <a:effectLst/>
                          <a:latin typeface="+mn-ea"/>
                          <a:ea typeface="+mn-ea"/>
                          <a:cs typeface="HG丸ｺﾞｼｯｸM-PRO"/>
                        </a:rPr>
                        <a:t>）</a:t>
                      </a:r>
                      <a:endParaRPr lang="ja-JP" alt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a:solidFill>
                            <a:schemeClr val="tx1"/>
                          </a:solidFill>
                          <a:effectLst/>
                          <a:latin typeface="+mn-ea"/>
                          <a:ea typeface="+mn-ea"/>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6046921" y="3553352"/>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19" name="表 18"/>
          <p:cNvGraphicFramePr>
            <a:graphicFrameLocks noGrp="1"/>
          </p:cNvGraphicFramePr>
          <p:nvPr>
            <p:extLst>
              <p:ext uri="{D42A27DB-BD31-4B8C-83A1-F6EECF244321}">
                <p14:modId xmlns:p14="http://schemas.microsoft.com/office/powerpoint/2010/main" val="3099346556"/>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「健康への関心」について、「ある層」が府民の約</a:t>
                      </a:r>
                      <a:r>
                        <a:rPr kumimoji="1" lang="en-US" altLang="ja-JP" sz="1200" b="1" baseline="0" dirty="0">
                          <a:solidFill>
                            <a:schemeClr val="tx1"/>
                          </a:solidFill>
                          <a:latin typeface="+mn-ea"/>
                          <a:ea typeface="+mn-ea"/>
                        </a:rPr>
                        <a:t>9</a:t>
                      </a:r>
                      <a:r>
                        <a:rPr kumimoji="1" lang="ja-JP" altLang="en-US" sz="1200" b="1" baseline="0" dirty="0">
                          <a:solidFill>
                            <a:schemeClr val="tx1"/>
                          </a:solidFill>
                          <a:latin typeface="+mn-ea"/>
                          <a:ea typeface="+mn-ea"/>
                        </a:rPr>
                        <a:t>割を占めていますが、「ない層」や「関心があっても実践できていない層」に対し、日常生活における具体的な健康行動への誘導を図ることが必要です。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また、健康に関する情報が氾濫する中で、信頼性の高い公的機関や研究機関等から、科学的根拠に基づく適切な情報を入手・理解・選択できる力を習得することが重要です。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357909" y="1863824"/>
            <a:ext cx="9144000" cy="295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0" name="角丸四角形 19"/>
          <p:cNvSpPr/>
          <p:nvPr/>
        </p:nvSpPr>
        <p:spPr>
          <a:xfrm>
            <a:off x="357909" y="1431824"/>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1" name="角丸四角形 20"/>
          <p:cNvSpPr/>
          <p:nvPr/>
        </p:nvSpPr>
        <p:spPr>
          <a:xfrm>
            <a:off x="2445909" y="1431824"/>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健康への関心度を高めます　～健康に関心を持ちましょう～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5</a:t>
            </a:fld>
            <a:endParaRPr kumimoji="1" lang="ja-JP" altLang="en-US"/>
          </a:p>
        </p:txBody>
      </p:sp>
      <p:pic>
        <p:nvPicPr>
          <p:cNvPr id="22" name="図 21"/>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680135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541257386"/>
              </p:ext>
            </p:extLst>
          </p:nvPr>
        </p:nvGraphicFramePr>
        <p:xfrm>
          <a:off x="468793" y="279960"/>
          <a:ext cx="8928000" cy="629808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654951">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学校や大学、職場等における健康教育の推進</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■府より配付した講師リストを活用し、がん専門医、看護師等による、外部講師を活用したがん教育を府立学校及び府内中学校等にて実施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■授業等で活用できる全大学共通資材を作成、提供</a:t>
                      </a:r>
                    </a:p>
                    <a:p>
                      <a:pPr marL="174625" indent="-174625">
                        <a:lnSpc>
                          <a:spcPct val="100000"/>
                        </a:lnSpc>
                      </a:pPr>
                      <a:r>
                        <a:rPr kumimoji="1" lang="ja-JP" altLang="en-US" sz="1100" b="1" baseline="0" dirty="0">
                          <a:solidFill>
                            <a:schemeClr val="tx1"/>
                          </a:solidFill>
                          <a:latin typeface="+mn-ea"/>
                          <a:ea typeface="+mn-ea"/>
                        </a:rPr>
                        <a:t>■</a:t>
                      </a:r>
                      <a:r>
                        <a:rPr kumimoji="1" lang="ja-JP" altLang="en-US" sz="1100" b="1" baseline="0" dirty="0">
                          <a:solidFill>
                            <a:schemeClr val="tx1"/>
                          </a:solidFill>
                          <a:highlight>
                            <a:srgbClr val="00FF00"/>
                          </a:highlight>
                          <a:latin typeface="+mn-ea"/>
                          <a:ea typeface="+mn-ea"/>
                        </a:rPr>
                        <a:t>府内全大学職員を対象とした大学生の健康づくり推進のための研修会を実施</a:t>
                      </a:r>
                      <a:r>
                        <a:rPr kumimoji="1" lang="en-US" altLang="ja-JP" sz="1100" b="1" baseline="0" dirty="0">
                          <a:solidFill>
                            <a:schemeClr val="tx1"/>
                          </a:solidFill>
                          <a:highlight>
                            <a:srgbClr val="00FF00"/>
                          </a:highlight>
                          <a:latin typeface="+mn-ea"/>
                          <a:ea typeface="+mn-ea"/>
                        </a:rPr>
                        <a:t>【21</a:t>
                      </a:r>
                      <a:r>
                        <a:rPr kumimoji="1" lang="ja-JP" altLang="en-US" sz="1100" b="1" baseline="0" dirty="0">
                          <a:solidFill>
                            <a:schemeClr val="tx1"/>
                          </a:solidFill>
                          <a:highlight>
                            <a:srgbClr val="00FF00"/>
                          </a:highlight>
                          <a:latin typeface="+mn-ea"/>
                          <a:ea typeface="+mn-ea"/>
                        </a:rPr>
                        <a:t>大学･</a:t>
                      </a:r>
                      <a:r>
                        <a:rPr kumimoji="1" lang="en-US" altLang="ja-JP" sz="1100" b="1" baseline="0" dirty="0">
                          <a:solidFill>
                            <a:schemeClr val="tx1"/>
                          </a:solidFill>
                          <a:highlight>
                            <a:srgbClr val="00FF00"/>
                          </a:highlight>
                          <a:latin typeface="+mn-ea"/>
                          <a:ea typeface="+mn-ea"/>
                        </a:rPr>
                        <a:t>10</a:t>
                      </a:r>
                      <a:r>
                        <a:rPr kumimoji="1" lang="ja-JP" altLang="en-US" sz="1100" b="1" baseline="0" dirty="0">
                          <a:solidFill>
                            <a:schemeClr val="tx1"/>
                          </a:solidFill>
                          <a:highlight>
                            <a:srgbClr val="00FF00"/>
                          </a:highlight>
                          <a:latin typeface="+mn-ea"/>
                          <a:ea typeface="+mn-ea"/>
                        </a:rPr>
                        <a:t>保健所</a:t>
                      </a:r>
                      <a:r>
                        <a:rPr kumimoji="1" lang="en-US" altLang="ja-JP" sz="1100" b="1" baseline="0" dirty="0">
                          <a:solidFill>
                            <a:schemeClr val="tx1"/>
                          </a:solidFill>
                          <a:highlight>
                            <a:srgbClr val="00FF00"/>
                          </a:highlight>
                          <a:latin typeface="+mn-ea"/>
                          <a:ea typeface="+mn-ea"/>
                        </a:rPr>
                        <a:t>(40</a:t>
                      </a:r>
                      <a:r>
                        <a:rPr kumimoji="1" lang="ja-JP" altLang="en-US" sz="1100" b="1" baseline="0" dirty="0">
                          <a:solidFill>
                            <a:schemeClr val="tx1"/>
                          </a:solidFill>
                          <a:highlight>
                            <a:srgbClr val="00FF00"/>
                          </a:highlight>
                          <a:latin typeface="+mn-ea"/>
                          <a:ea typeface="+mn-ea"/>
                        </a:rPr>
                        <a:t>名</a:t>
                      </a:r>
                      <a:r>
                        <a:rPr kumimoji="1" lang="en-US" altLang="ja-JP" sz="1100" b="1" baseline="0" dirty="0">
                          <a:solidFill>
                            <a:schemeClr val="tx1"/>
                          </a:solidFill>
                          <a:highlight>
                            <a:srgbClr val="00FF00"/>
                          </a:highlight>
                          <a:latin typeface="+mn-ea"/>
                          <a:ea typeface="+mn-ea"/>
                        </a:rPr>
                        <a:t>)】</a:t>
                      </a:r>
                      <a:endParaRPr kumimoji="1" lang="en-US" altLang="ja-JP" sz="1100" b="0" baseline="0" dirty="0">
                        <a:solidFill>
                          <a:schemeClr val="tx1"/>
                        </a:solidFill>
                        <a:highlight>
                          <a:srgbClr val="00FF00"/>
                        </a:highlight>
                        <a:latin typeface="+mn-ea"/>
                        <a:ea typeface="+mn-ea"/>
                      </a:endParaRPr>
                    </a:p>
                    <a:p>
                      <a:pPr marL="174625" indent="-174625">
                        <a:lnSpc>
                          <a:spcPct val="100000"/>
                        </a:lnSpc>
                      </a:pPr>
                      <a:endParaRPr kumimoji="1" lang="en-US" altLang="ja-JP" sz="120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女性のヘルスリテラシー向上</a:t>
                      </a:r>
                      <a:r>
                        <a:rPr kumimoji="1" lang="en-US" altLang="ja-JP" sz="12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■保健所や市町村において、女性の健康週間にあわせ、イベントやロビー展示などで情報提供を実施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中小企業における「健康経営」の普及</a:t>
                      </a:r>
                      <a:r>
                        <a:rPr kumimoji="1" lang="en-US" altLang="ja-JP" sz="1200" b="1" u="none"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■中小企業の抱える健康課題・ニーズに対応したセミナー及び健康経営優良法人認定取得に向けたセミナーを開催（「健康経営セミナー」）</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回オンライン開催</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ヘルスリテラシー・健康づくりの機運醸成</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■大阪・関西万博に向けた健康づくりの気運醸成として健活プロモーション事業を実施</a:t>
                      </a:r>
                      <a:endParaRPr kumimoji="1" lang="en-US" altLang="ja-JP" sz="1100" b="1" baseline="0" dirty="0">
                        <a:solidFill>
                          <a:schemeClr val="tx1"/>
                        </a:solidFill>
                        <a:highlight>
                          <a:srgbClr val="00FF00"/>
                        </a:highlight>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a:t>
                      </a:r>
                      <a:r>
                        <a:rPr kumimoji="1" lang="en-US" altLang="ja-JP" sz="1100" b="1" baseline="0" dirty="0">
                          <a:solidFill>
                            <a:schemeClr val="tx1"/>
                          </a:solidFill>
                          <a:highlight>
                            <a:srgbClr val="00FF00"/>
                          </a:highlight>
                          <a:latin typeface="+mn-ea"/>
                          <a:ea typeface="+mn-ea"/>
                        </a:rPr>
                        <a:t>JR</a:t>
                      </a:r>
                      <a:r>
                        <a:rPr kumimoji="1" lang="ja-JP" altLang="en-US" sz="1100" b="1" baseline="0" dirty="0">
                          <a:solidFill>
                            <a:schemeClr val="tx1"/>
                          </a:solidFill>
                          <a:highlight>
                            <a:srgbClr val="00FF00"/>
                          </a:highlight>
                          <a:latin typeface="+mn-ea"/>
                          <a:ea typeface="+mn-ea"/>
                        </a:rPr>
                        <a:t>大阪駅で「健活１０」と万博のコラボレーション広告を掲出</a:t>
                      </a:r>
                      <a:endParaRPr kumimoji="1" lang="en-US" altLang="ja-JP" sz="1100" b="1" baseline="0" dirty="0">
                        <a:solidFill>
                          <a:schemeClr val="tx1"/>
                        </a:solidFill>
                        <a:highlight>
                          <a:srgbClr val="00FF00"/>
                        </a:highlight>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・府内各地で健康づくりを体験できるイベントや啓発を実施</a:t>
                      </a:r>
                      <a:r>
                        <a:rPr kumimoji="1" lang="en-US" altLang="ja-JP" sz="1100" b="1" baseline="0" dirty="0">
                          <a:solidFill>
                            <a:schemeClr val="tx1"/>
                          </a:solidFill>
                          <a:highlight>
                            <a:srgbClr val="00FF00"/>
                          </a:highlight>
                          <a:latin typeface="+mn-ea"/>
                          <a:ea typeface="+mn-ea"/>
                        </a:rPr>
                        <a:t>【2/23</a:t>
                      </a:r>
                      <a:r>
                        <a:rPr kumimoji="1" lang="ja-JP" altLang="en-US" sz="1100" b="1" baseline="0" dirty="0">
                          <a:solidFill>
                            <a:schemeClr val="tx1"/>
                          </a:solidFill>
                          <a:highlight>
                            <a:srgbClr val="00FF00"/>
                          </a:highlight>
                          <a:latin typeface="+mn-ea"/>
                          <a:ea typeface="+mn-ea"/>
                        </a:rPr>
                        <a:t>～</a:t>
                      </a:r>
                      <a:r>
                        <a:rPr kumimoji="1" lang="en-US" altLang="ja-JP" sz="1100" b="1" baseline="0" dirty="0">
                          <a:solidFill>
                            <a:schemeClr val="tx1"/>
                          </a:solidFill>
                          <a:highlight>
                            <a:srgbClr val="00FF00"/>
                          </a:highlight>
                          <a:latin typeface="+mn-ea"/>
                          <a:ea typeface="+mn-ea"/>
                        </a:rPr>
                        <a:t>3/1】</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・ららぽーとエキスポシティにおいてイベント「大阪府健活１０ワクワク</a:t>
                      </a:r>
                      <a:r>
                        <a:rPr kumimoji="1" lang="en-US" altLang="ja-JP" sz="1100" b="1" baseline="0" dirty="0">
                          <a:solidFill>
                            <a:schemeClr val="tx1"/>
                          </a:solidFill>
                          <a:latin typeface="+mn-ea"/>
                          <a:ea typeface="+mn-ea"/>
                        </a:rPr>
                        <a:t>EXPO</a:t>
                      </a:r>
                      <a:r>
                        <a:rPr kumimoji="1" lang="ja-JP" altLang="en-US" sz="1100" b="1" baseline="0" dirty="0">
                          <a:solidFill>
                            <a:schemeClr val="tx1"/>
                          </a:solidFill>
                          <a:latin typeface="+mn-ea"/>
                          <a:ea typeface="+mn-ea"/>
                        </a:rPr>
                        <a:t>」を実施</a:t>
                      </a:r>
                      <a:r>
                        <a:rPr kumimoji="1" lang="en-US" altLang="ja-JP" sz="1100" b="1" baseline="0" dirty="0">
                          <a:solidFill>
                            <a:schemeClr val="tx1"/>
                          </a:solidFill>
                          <a:latin typeface="+mn-ea"/>
                          <a:ea typeface="+mn-ea"/>
                        </a:rPr>
                        <a:t>【3/2】</a:t>
                      </a:r>
                      <a:endParaRPr kumimoji="1" lang="ja-JP" altLang="en-US"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■公民連携によるオール大阪体制での健康づくり推進に向け設置する「健活おおさか推進府民会議」において総会を開催し、健康づくりの取組み事例を共有。</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highlight>
                            <a:srgbClr val="00FF00"/>
                          </a:highlight>
                          <a:latin typeface="+mn-ea"/>
                          <a:ea typeface="+mn-ea"/>
                        </a:rPr>
                        <a:t>■“万博に向けた健康づくり”をテーマにしたワークショップを開催</a:t>
                      </a:r>
                      <a:endParaRPr kumimoji="1" lang="en-US" altLang="ja-JP" sz="1100" b="1" baseline="0" dirty="0">
                        <a:solidFill>
                          <a:schemeClr val="tx1"/>
                        </a:solidFill>
                        <a:highlight>
                          <a:srgbClr val="00FF00"/>
                        </a:highlight>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■積極的に健康づくり活動を行っている企業・団体を表彰（「健康づくりアワード」）</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応募</a:t>
                      </a:r>
                      <a:r>
                        <a:rPr kumimoji="1" lang="en-US" altLang="ja-JP" sz="1100" b="1" baseline="0" dirty="0">
                          <a:solidFill>
                            <a:schemeClr val="tx1"/>
                          </a:solidFill>
                          <a:latin typeface="+mn-ea"/>
                          <a:ea typeface="+mn-ea"/>
                        </a:rPr>
                        <a:t>40</a:t>
                      </a:r>
                      <a:r>
                        <a:rPr kumimoji="1" lang="ja-JP" altLang="en-US" sz="1100" b="1" baseline="0" dirty="0">
                          <a:solidFill>
                            <a:schemeClr val="tx1"/>
                          </a:solidFill>
                          <a:latin typeface="+mn-ea"/>
                          <a:ea typeface="+mn-ea"/>
                        </a:rPr>
                        <a:t>団体、受賞</a:t>
                      </a:r>
                      <a:r>
                        <a:rPr kumimoji="1" lang="en-US" altLang="ja-JP" sz="1100" b="1" baseline="0" dirty="0">
                          <a:solidFill>
                            <a:schemeClr val="tx1"/>
                          </a:solidFill>
                          <a:latin typeface="+mn-ea"/>
                          <a:ea typeface="+mn-ea"/>
                        </a:rPr>
                        <a:t>9</a:t>
                      </a:r>
                      <a:r>
                        <a:rPr kumimoji="1" lang="ja-JP" altLang="en-US" sz="1100" b="1" baseline="0" dirty="0">
                          <a:solidFill>
                            <a:schemeClr val="tx1"/>
                          </a:solidFill>
                          <a:latin typeface="+mn-ea"/>
                          <a:ea typeface="+mn-ea"/>
                        </a:rPr>
                        <a:t>団体</a:t>
                      </a:r>
                      <a:r>
                        <a:rPr kumimoji="1" lang="en-US" altLang="ja-JP" sz="1100" b="1" baseline="0" dirty="0">
                          <a:solidFill>
                            <a:schemeClr val="tx1"/>
                          </a:solidFill>
                          <a:latin typeface="+mn-ea"/>
                          <a:ea typeface="+mn-ea"/>
                        </a:rPr>
                        <a:t>】</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977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sz="18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■健康教育（がん教育等）のさらなる充実　　　　■大学生等におけるヘルスリテラシーの向上</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■中小企業における健康経営の取組み拡大　　　　■府域における健康づくりの気運醸成</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■外部講師を活用した中学・高校生へのがん教育の充実を促進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■全大学対象の情報交換会等を開催するとともに、学生の健康づくりに関する情報を発信</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■中小企業の健康経営に係る認知度向上に向けて、引き続きセミナーやアワードを実施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highlight>
                            <a:srgbClr val="00FF00"/>
                          </a:highlight>
                          <a:latin typeface="+mn-ea"/>
                          <a:ea typeface="+mn-ea"/>
                        </a:rPr>
                        <a:t>■民間企業や市町村、地域住民等、多様な主体を巻き込み、「健活１０」を活用した効果的なプロモーション活動を展開</a:t>
                      </a:r>
                      <a:endParaRPr kumimoji="1" lang="en-US" altLang="ja-JP" sz="1100" b="1" baseline="0" dirty="0">
                        <a:solidFill>
                          <a:schemeClr val="tx1"/>
                        </a:solidFill>
                        <a:highlight>
                          <a:srgbClr val="00FF00"/>
                        </a:highlight>
                        <a:latin typeface="+mn-ea"/>
                        <a:ea typeface="+mn-ea"/>
                      </a:endParaRPr>
                    </a:p>
                    <a:p>
                      <a:pPr marL="174625" indent="-174625">
                        <a:lnSpc>
                          <a:spcPct val="100000"/>
                        </a:lnSpc>
                      </a:pPr>
                      <a:r>
                        <a:rPr kumimoji="1" lang="ja-JP" altLang="en-US" sz="1100" b="1" baseline="0" dirty="0">
                          <a:solidFill>
                            <a:schemeClr val="tx1"/>
                          </a:solidFill>
                          <a:latin typeface="+mn-ea"/>
                          <a:ea typeface="+mn-ea"/>
                        </a:rPr>
                        <a:t>■「健活おおさか推進府民会議」として、団体間の交流や事例共有を図る取組みを実施</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876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baseline="0" dirty="0">
                          <a:solidFill>
                            <a:schemeClr val="bg1"/>
                          </a:solidFill>
                          <a:latin typeface="+mn-ea"/>
                          <a:ea typeface="+mn-ea"/>
                        </a:rPr>
                        <a:t>最終予算（案）</a:t>
                      </a:r>
                      <a:endParaRPr kumimoji="1" lang="en-US" altLang="ja-JP" sz="105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baseline="0" dirty="0">
                          <a:solidFill>
                            <a:schemeClr val="bg1"/>
                          </a:solidFill>
                          <a:latin typeface="+mn-ea"/>
                          <a:ea typeface="+mn-ea"/>
                        </a:rPr>
                        <a:t>（主要事業）</a:t>
                      </a:r>
                      <a:endParaRPr kumimoji="1" lang="en-US" altLang="ja-JP" sz="105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がん予防につながる学習活動の充実支援事業（</a:t>
                      </a:r>
                      <a:r>
                        <a:rPr kumimoji="1" lang="en-US" altLang="ja-JP" sz="1100" baseline="0" dirty="0">
                          <a:solidFill>
                            <a:schemeClr val="tx1"/>
                          </a:solidFill>
                          <a:latin typeface="+mn-ea"/>
                          <a:ea typeface="+mn-ea"/>
                        </a:rPr>
                        <a:t>410</a:t>
                      </a:r>
                      <a:r>
                        <a:rPr kumimoji="1" lang="ja-JP" altLang="en-US" sz="1100" baseline="0" dirty="0">
                          <a:solidFill>
                            <a:schemeClr val="tx1"/>
                          </a:solidFill>
                          <a:latin typeface="+mn-ea"/>
                          <a:ea typeface="+mn-ea"/>
                        </a:rPr>
                        <a:t>千円）、中小企業の健康づくり推進事業（</a:t>
                      </a:r>
                      <a:r>
                        <a:rPr kumimoji="1" lang="en-US" altLang="ja-JP" sz="1100" baseline="0" dirty="0">
                          <a:solidFill>
                            <a:schemeClr val="tx1"/>
                          </a:solidFill>
                          <a:latin typeface="+mn-ea"/>
                          <a:ea typeface="+mn-ea"/>
                        </a:rPr>
                        <a:t>4,495</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健康づくり気運醸成事業（</a:t>
                      </a:r>
                      <a:r>
                        <a:rPr kumimoji="1" lang="en-US" altLang="ja-JP" sz="1100" baseline="0" dirty="0">
                          <a:solidFill>
                            <a:schemeClr val="tx1"/>
                          </a:solidFill>
                          <a:latin typeface="+mn-ea"/>
                          <a:ea typeface="+mn-ea"/>
                        </a:rPr>
                        <a:t>18,134</a:t>
                      </a:r>
                      <a:r>
                        <a:rPr kumimoji="1" lang="ja-JP" altLang="en-US" sz="1100" baseline="0" dirty="0">
                          <a:solidFill>
                            <a:schemeClr val="tx1"/>
                          </a:solidFill>
                          <a:latin typeface="+mn-ea"/>
                          <a:ea typeface="+mn-ea"/>
                        </a:rPr>
                        <a:t>千円）、健康キャンパス・プロジェクト事業（</a:t>
                      </a:r>
                      <a:r>
                        <a:rPr kumimoji="1" lang="en-US" altLang="ja-JP" sz="1100" baseline="0" dirty="0">
                          <a:solidFill>
                            <a:schemeClr val="tx1"/>
                          </a:solidFill>
                          <a:latin typeface="+mn-ea"/>
                          <a:ea typeface="+mn-ea"/>
                        </a:rPr>
                        <a:t>2,460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万博プレイベント　ワクワク</a:t>
                      </a:r>
                      <a:r>
                        <a:rPr kumimoji="1" lang="en-US" altLang="ja-JP" sz="1100" baseline="0" dirty="0">
                          <a:solidFill>
                            <a:schemeClr val="tx1"/>
                          </a:solidFill>
                          <a:latin typeface="+mn-ea"/>
                          <a:ea typeface="+mn-ea"/>
                        </a:rPr>
                        <a:t>EXPO2023</a:t>
                      </a:r>
                      <a:r>
                        <a:rPr kumimoji="1" lang="ja-JP" altLang="en-US" sz="1100" baseline="0" dirty="0">
                          <a:solidFill>
                            <a:schemeClr val="tx1"/>
                          </a:solidFill>
                          <a:latin typeface="+mn-ea"/>
                          <a:ea typeface="+mn-ea"/>
                        </a:rPr>
                        <a:t>　</a:t>
                      </a:r>
                      <a:r>
                        <a:rPr kumimoji="1" lang="en-US" altLang="ja-JP" sz="1100" baseline="0" dirty="0">
                          <a:solidFill>
                            <a:schemeClr val="tx1"/>
                          </a:solidFill>
                          <a:latin typeface="+mn-ea"/>
                          <a:ea typeface="+mn-ea"/>
                        </a:rPr>
                        <a:t>with</a:t>
                      </a:r>
                      <a:r>
                        <a:rPr kumimoji="1" lang="ja-JP" altLang="en-US" sz="1100" baseline="0" dirty="0">
                          <a:solidFill>
                            <a:schemeClr val="tx1"/>
                          </a:solidFill>
                          <a:latin typeface="+mn-ea"/>
                          <a:ea typeface="+mn-ea"/>
                        </a:rPr>
                        <a:t>健活１０（</a:t>
                      </a:r>
                      <a:r>
                        <a:rPr kumimoji="1" lang="en-US" altLang="ja-JP" sz="1100" baseline="0" dirty="0">
                          <a:solidFill>
                            <a:schemeClr val="tx1"/>
                          </a:solidFill>
                          <a:latin typeface="+mn-ea"/>
                          <a:ea typeface="+mn-ea"/>
                        </a:rPr>
                        <a:t>26,180</a:t>
                      </a:r>
                      <a:r>
                        <a:rPr kumimoji="1" lang="ja-JP" altLang="en-US" sz="1100" baseline="0" dirty="0">
                          <a:solidFill>
                            <a:schemeClr val="tx1"/>
                          </a:solidFill>
                          <a:latin typeface="+mn-ea"/>
                          <a:ea typeface="+mn-ea"/>
                        </a:rPr>
                        <a:t>千円）、健活会議関連推進事業（</a:t>
                      </a:r>
                      <a:r>
                        <a:rPr kumimoji="1" lang="en-US" altLang="ja-JP" sz="1100" baseline="0" dirty="0">
                          <a:solidFill>
                            <a:schemeClr val="tx1"/>
                          </a:solidFill>
                          <a:latin typeface="+mn-ea"/>
                          <a:ea typeface="+mn-ea"/>
                        </a:rPr>
                        <a:t>4,200</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586435" y="2891213"/>
            <a:ext cx="792000" cy="720000"/>
            <a:chOff x="-2122749" y="3293333"/>
            <a:chExt cx="792000" cy="720000"/>
          </a:xfrm>
        </p:grpSpPr>
        <p:sp>
          <p:nvSpPr>
            <p:cNvPr id="11" name="角丸四角形 10"/>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2" name="直線コネクタ 11"/>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6</a:t>
            </a:fld>
            <a:endParaRPr kumimoji="1" lang="ja-JP" altLang="en-US"/>
          </a:p>
        </p:txBody>
      </p:sp>
    </p:spTree>
    <p:extLst>
      <p:ext uri="{BB962C8B-B14F-4D97-AF65-F5344CB8AC3E}">
        <p14:creationId xmlns:p14="http://schemas.microsoft.com/office/powerpoint/2010/main" val="2200297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（２）栄養・食生活</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P.49-50</a:t>
            </a:r>
          </a:p>
        </p:txBody>
      </p:sp>
      <p:sp>
        <p:nvSpPr>
          <p:cNvPr id="17" name="正方形/長方形 16"/>
          <p:cNvSpPr/>
          <p:nvPr/>
        </p:nvSpPr>
        <p:spPr>
          <a:xfrm>
            <a:off x="363222" y="2119120"/>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30215"/>
            <a:ext cx="8856000" cy="504000"/>
          </a:xfrm>
          <a:prstGeom prst="rect">
            <a:avLst/>
          </a:prstGeom>
        </p:spPr>
        <p:txBody>
          <a:bodyPr wrap="square" lIns="36000" tIns="72000" rIns="36000" bIns="36000">
            <a:noAutofit/>
          </a:bodyPr>
          <a:lstStyle/>
          <a:p>
            <a:r>
              <a:rPr lang="ja-JP" altLang="en-US" sz="1200" b="1" dirty="0">
                <a:latin typeface="+mn-ea"/>
              </a:rPr>
              <a:t>▽生涯を通じて健やかな生活を送ることができるよう、朝食や野菜摂取、栄養バランスのとれた食生活の重要性を理解し、習慣</a:t>
            </a:r>
            <a:endParaRPr lang="en-US" altLang="ja-JP" sz="1200" b="1" dirty="0">
              <a:latin typeface="+mn-ea"/>
            </a:endParaRPr>
          </a:p>
          <a:p>
            <a:r>
              <a:rPr lang="ja-JP" altLang="en-US" sz="1200" b="1" dirty="0">
                <a:latin typeface="+mn-ea"/>
              </a:rPr>
              <a:t>　的に実践します。</a:t>
            </a:r>
          </a:p>
        </p:txBody>
      </p:sp>
      <p:sp>
        <p:nvSpPr>
          <p:cNvPr id="24" name="正方形/長方形 23"/>
          <p:cNvSpPr/>
          <p:nvPr/>
        </p:nvSpPr>
        <p:spPr>
          <a:xfrm>
            <a:off x="363222" y="3144506"/>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4231964326"/>
              </p:ext>
            </p:extLst>
          </p:nvPr>
        </p:nvGraphicFramePr>
        <p:xfrm>
          <a:off x="532980" y="3506669"/>
          <a:ext cx="8820000" cy="1152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3699942470"/>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朝食欠食率（</a:t>
                      </a:r>
                      <a:r>
                        <a:rPr lang="en-US" altLang="ja-JP" sz="1200" b="1" dirty="0">
                          <a:solidFill>
                            <a:schemeClr val="tx1"/>
                          </a:solidFill>
                          <a:effectLst/>
                          <a:latin typeface="+mn-ea"/>
                          <a:ea typeface="+mn-ea"/>
                        </a:rPr>
                        <a:t>20-30</a:t>
                      </a:r>
                      <a:r>
                        <a:rPr lang="ja-JP" altLang="en-US" sz="1200" b="1" dirty="0">
                          <a:solidFill>
                            <a:schemeClr val="tx1"/>
                          </a:solidFill>
                          <a:effectLst/>
                          <a:latin typeface="+mn-ea"/>
                          <a:ea typeface="+mn-ea"/>
                        </a:rPr>
                        <a:t>歳代）（☆）</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25.2%</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24.8%</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H29-R1</a:t>
                      </a:r>
                      <a:r>
                        <a:rPr lang="ja-JP" altLang="en-US" sz="1100" b="1" dirty="0">
                          <a:solidFill>
                            <a:schemeClr val="tx1"/>
                          </a:solidFill>
                          <a:effectLst/>
                          <a:latin typeface="+mn-ea"/>
                          <a:ea typeface="+mn-ea"/>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15%</a:t>
                      </a:r>
                      <a:r>
                        <a:rPr lang="ja-JP" altLang="en-US" sz="1200" b="1" dirty="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野菜摂取量（</a:t>
                      </a:r>
                      <a:r>
                        <a:rPr lang="en-US" altLang="ja-JP" sz="1200" b="1" dirty="0">
                          <a:solidFill>
                            <a:schemeClr val="tx1"/>
                          </a:solidFill>
                          <a:effectLst/>
                          <a:latin typeface="+mn-ea"/>
                          <a:ea typeface="+mn-ea"/>
                          <a:cs typeface="HG丸ｺﾞｼｯｸM-PRO"/>
                        </a:rPr>
                        <a:t>20</a:t>
                      </a:r>
                      <a:r>
                        <a:rPr lang="ja-JP" altLang="en-US" sz="1200" b="1" dirty="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269g</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H26</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256g</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H29-R1</a:t>
                      </a:r>
                      <a:r>
                        <a:rPr lang="ja-JP" altLang="en-US" sz="1100" b="1" dirty="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350g</a:t>
                      </a:r>
                      <a:r>
                        <a:rPr lang="ja-JP" altLang="en-US" sz="1200" b="1" dirty="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食塩摂取量（</a:t>
                      </a:r>
                      <a:r>
                        <a:rPr lang="en-US" altLang="ja-JP" sz="1200" b="1" dirty="0">
                          <a:solidFill>
                            <a:schemeClr val="tx1"/>
                          </a:solidFill>
                          <a:effectLst/>
                          <a:latin typeface="+mn-ea"/>
                          <a:ea typeface="+mn-ea"/>
                          <a:cs typeface="HG丸ｺﾞｼｯｸM-PRO"/>
                        </a:rPr>
                        <a:t>20</a:t>
                      </a:r>
                      <a:r>
                        <a:rPr lang="ja-JP" altLang="en-US" sz="1200" b="1" dirty="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9.4g</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H26</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9.7g</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H29-R1</a:t>
                      </a:r>
                      <a:r>
                        <a:rPr lang="ja-JP" altLang="en-US" sz="1100" b="1" dirty="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8g</a:t>
                      </a:r>
                      <a:r>
                        <a:rPr lang="ja-JP" altLang="en-US" sz="1200" b="1" dirty="0">
                          <a:solidFill>
                            <a:schemeClr val="tx1"/>
                          </a:solidFill>
                          <a:effectLst/>
                          <a:latin typeface="+mn-ea"/>
                          <a:ea typeface="+mn-ea"/>
                          <a:cs typeface="HG丸ｺﾞｼｯｸM-PRO"/>
                        </a:rPr>
                        <a:t>未満</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sp>
        <p:nvSpPr>
          <p:cNvPr id="26" name="正方形/長方形 25"/>
          <p:cNvSpPr/>
          <p:nvPr/>
        </p:nvSpPr>
        <p:spPr>
          <a:xfrm>
            <a:off x="6046928" y="320894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14" name="表 13"/>
          <p:cNvGraphicFramePr>
            <a:graphicFrameLocks noGrp="1"/>
          </p:cNvGraphicFramePr>
          <p:nvPr>
            <p:extLst>
              <p:ext uri="{D42A27DB-BD31-4B8C-83A1-F6EECF244321}">
                <p14:modId xmlns:p14="http://schemas.microsoft.com/office/powerpoint/2010/main" val="4212846763"/>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朝食をほとんど毎日食べる人の割合は、若い世代で低くなっており、また、野菜摂取量は国の目標値（</a:t>
                      </a:r>
                      <a:r>
                        <a:rPr kumimoji="1" lang="en-US" altLang="ja-JP" sz="1200" b="1" baseline="0" dirty="0">
                          <a:solidFill>
                            <a:schemeClr val="tx1"/>
                          </a:solidFill>
                          <a:latin typeface="+mn-ea"/>
                          <a:ea typeface="+mn-ea"/>
                        </a:rPr>
                        <a:t>350g</a:t>
                      </a:r>
                      <a:r>
                        <a:rPr kumimoji="1" lang="ja-JP" altLang="en-US" sz="1200" b="1" baseline="0" dirty="0">
                          <a:solidFill>
                            <a:schemeClr val="tx1"/>
                          </a:solidFill>
                          <a:latin typeface="+mn-ea"/>
                          <a:ea typeface="+mn-ea"/>
                        </a:rPr>
                        <a:t>）よりも約</a:t>
                      </a:r>
                      <a:r>
                        <a:rPr kumimoji="1" lang="en-US" altLang="ja-JP" sz="1200" b="1" baseline="0" dirty="0">
                          <a:solidFill>
                            <a:schemeClr val="tx1"/>
                          </a:solidFill>
                          <a:latin typeface="+mn-ea"/>
                          <a:ea typeface="+mn-ea"/>
                        </a:rPr>
                        <a:t>80g</a:t>
                      </a:r>
                      <a:r>
                        <a:rPr kumimoji="1" lang="ja-JP" altLang="en-US" sz="1200" b="1" baseline="0" dirty="0">
                          <a:solidFill>
                            <a:schemeClr val="tx1"/>
                          </a:solidFill>
                          <a:latin typeface="+mn-ea"/>
                          <a:ea typeface="+mn-ea"/>
                        </a:rPr>
                        <a:t>少なく、全国平均も下回っています。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生活習慣病を予防するために、栄養バランスのとれた食事をとる習慣をつけ、日頃から減塩や野菜摂取を心がけるなど、健康的な食生活を送る実践が求められます。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22" name="角丸四角形 21"/>
          <p:cNvSpPr/>
          <p:nvPr/>
        </p:nvSpPr>
        <p:spPr>
          <a:xfrm>
            <a:off x="357909" y="1863824"/>
            <a:ext cx="9144000" cy="3024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3" name="角丸四角形 22"/>
          <p:cNvSpPr/>
          <p:nvPr/>
        </p:nvSpPr>
        <p:spPr>
          <a:xfrm>
            <a:off x="357909" y="1431824"/>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1" name="角丸四角形 20"/>
          <p:cNvSpPr/>
          <p:nvPr/>
        </p:nvSpPr>
        <p:spPr>
          <a:xfrm>
            <a:off x="2445909" y="1431824"/>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朝食欠食率を低くします　～朝ごはんや野菜をしっかり食べましょう～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7</a:t>
            </a:fld>
            <a:endParaRPr kumimoji="1" lang="ja-JP" altLang="en-US"/>
          </a:p>
        </p:txBody>
      </p:sp>
      <p:pic>
        <p:nvPicPr>
          <p:cNvPr id="19" name="図 18"/>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428620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917458336"/>
              </p:ext>
            </p:extLst>
          </p:nvPr>
        </p:nvGraphicFramePr>
        <p:xfrm>
          <a:off x="477311" y="434454"/>
          <a:ext cx="8928000" cy="6053924"/>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438849">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地域における栄養相談への支援、栄養管理の質の向上</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■大阪府栄養士会による子ども料理教室の開催</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回</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■大阪府栄養士会による無料栄養食事相談の実施</a:t>
                      </a:r>
                      <a:r>
                        <a:rPr kumimoji="1" lang="en-US" altLang="ja-JP" sz="1100" b="1" baseline="0" dirty="0">
                          <a:solidFill>
                            <a:schemeClr val="tx1"/>
                          </a:solidFill>
                          <a:latin typeface="+mn-ea"/>
                          <a:ea typeface="+mn-ea"/>
                        </a:rPr>
                        <a:t>【31</a:t>
                      </a:r>
                      <a:r>
                        <a:rPr kumimoji="1" lang="ja-JP" altLang="en-US" sz="1100" b="1" baseline="0" dirty="0">
                          <a:solidFill>
                            <a:schemeClr val="tx1"/>
                          </a:solidFill>
                          <a:latin typeface="+mn-ea"/>
                          <a:ea typeface="+mn-ea"/>
                        </a:rPr>
                        <a:t>件</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（登録管理栄養士数</a:t>
                      </a:r>
                      <a:r>
                        <a:rPr kumimoji="1" lang="en-US" altLang="ja-JP" sz="1100" b="1" baseline="0" dirty="0">
                          <a:solidFill>
                            <a:schemeClr val="tx1"/>
                          </a:solidFill>
                          <a:latin typeface="+mn-ea"/>
                          <a:ea typeface="+mn-ea"/>
                        </a:rPr>
                        <a:t>226</a:t>
                      </a:r>
                      <a:r>
                        <a:rPr kumimoji="1" lang="ja-JP" altLang="en-US" sz="1100" b="1" baseline="0" dirty="0">
                          <a:solidFill>
                            <a:schemeClr val="tx1"/>
                          </a:solidFill>
                          <a:latin typeface="+mn-ea"/>
                          <a:ea typeface="+mn-ea"/>
                        </a:rPr>
                        <a:t>名、日本栄養士会認定栄養ケア・ステーション</a:t>
                      </a:r>
                      <a:r>
                        <a:rPr kumimoji="1" lang="en-US" altLang="ja-JP" sz="1100" b="1" baseline="0" dirty="0">
                          <a:solidFill>
                            <a:schemeClr val="tx1"/>
                          </a:solidFill>
                          <a:latin typeface="+mn-ea"/>
                          <a:ea typeface="+mn-ea"/>
                        </a:rPr>
                        <a:t>22</a:t>
                      </a:r>
                      <a:r>
                        <a:rPr kumimoji="1" lang="ja-JP" altLang="en-US" sz="1100" b="1" baseline="0" dirty="0">
                          <a:solidFill>
                            <a:schemeClr val="tx1"/>
                          </a:solidFill>
                          <a:latin typeface="+mn-ea"/>
                          <a:ea typeface="+mn-ea"/>
                        </a:rPr>
                        <a:t>団体、大阪府栄養士会登録栄養ケアチーム</a:t>
                      </a:r>
                      <a:r>
                        <a:rPr kumimoji="1" lang="en-US" altLang="ja-JP" sz="1100" b="1" baseline="0" dirty="0">
                          <a:solidFill>
                            <a:schemeClr val="tx1"/>
                          </a:solidFill>
                          <a:latin typeface="+mn-ea"/>
                          <a:ea typeface="+mn-ea"/>
                        </a:rPr>
                        <a:t>14</a:t>
                      </a:r>
                      <a:r>
                        <a:rPr kumimoji="1" lang="ja-JP" altLang="en-US" sz="1100" b="1" baseline="0" dirty="0">
                          <a:solidFill>
                            <a:schemeClr val="tx1"/>
                          </a:solidFill>
                          <a:latin typeface="+mn-ea"/>
                          <a:ea typeface="+mn-ea"/>
                        </a:rPr>
                        <a:t>団体）</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■保健所における特定給食施設指導において学校・企業での</a:t>
                      </a:r>
                      <a:r>
                        <a:rPr kumimoji="1" lang="en-US" altLang="ja-JP" sz="1100" b="1" baseline="0" dirty="0">
                          <a:solidFill>
                            <a:schemeClr val="tx1"/>
                          </a:solidFill>
                          <a:latin typeface="+mn-ea"/>
                          <a:ea typeface="+mn-ea"/>
                        </a:rPr>
                        <a:t>V.O.S.</a:t>
                      </a:r>
                      <a:r>
                        <a:rPr kumimoji="1" lang="ja-JP" altLang="en-US" sz="1100" b="1" baseline="0" dirty="0">
                          <a:solidFill>
                            <a:schemeClr val="tx1"/>
                          </a:solidFill>
                          <a:latin typeface="+mn-ea"/>
                          <a:ea typeface="+mn-ea"/>
                        </a:rPr>
                        <a:t>メニュー等の提供推進</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i="0" u="sng" baseline="0" dirty="0">
                          <a:solidFill>
                            <a:schemeClr val="tx1"/>
                          </a:solidFill>
                          <a:latin typeface="+mn-ea"/>
                          <a:ea typeface="+mn-ea"/>
                        </a:rPr>
                        <a:t>大学や企業等との連携による食生活の改善</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■府内全大学職員を対象とした大学生の健康づくり推進のための研修会を実施</a:t>
                      </a:r>
                      <a:r>
                        <a:rPr kumimoji="1" lang="en-US" altLang="ja-JP" sz="1100" b="1" baseline="0" dirty="0">
                          <a:solidFill>
                            <a:schemeClr val="tx1"/>
                          </a:solidFill>
                          <a:latin typeface="+mn-ea"/>
                          <a:ea typeface="+mn-ea"/>
                        </a:rPr>
                        <a:t>【21</a:t>
                      </a:r>
                      <a:r>
                        <a:rPr kumimoji="1" lang="ja-JP" altLang="en-US" sz="1100" b="1" baseline="0" dirty="0">
                          <a:solidFill>
                            <a:schemeClr val="tx1"/>
                          </a:solidFill>
                          <a:latin typeface="+mn-ea"/>
                          <a:ea typeface="+mn-ea"/>
                        </a:rPr>
                        <a:t>大学･</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保健所</a:t>
                      </a:r>
                      <a:r>
                        <a:rPr kumimoji="1" lang="en-US" altLang="ja-JP" sz="1100" b="1" baseline="0" dirty="0">
                          <a:solidFill>
                            <a:schemeClr val="tx1"/>
                          </a:solidFill>
                          <a:latin typeface="+mn-ea"/>
                          <a:ea typeface="+mn-ea"/>
                        </a:rPr>
                        <a:t>(40</a:t>
                      </a:r>
                      <a:r>
                        <a:rPr kumimoji="1" lang="ja-JP" altLang="en-US" sz="1100" b="1" baseline="0" dirty="0">
                          <a:solidFill>
                            <a:schemeClr val="tx1"/>
                          </a:solidFill>
                          <a:latin typeface="+mn-ea"/>
                          <a:ea typeface="+mn-ea"/>
                        </a:rPr>
                        <a:t>名</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■大阪ヘルシー外食推進協議会との連携事業として、「うちのお店も健康づくり応援団の店」を対象としたヘルシー外食コンテストを開催</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■近畿大学と連携し、知事と学生の出演による</a:t>
                      </a:r>
                      <a:r>
                        <a:rPr kumimoji="1" lang="en-US" altLang="ja-JP" sz="1100" b="1" baseline="0" dirty="0">
                          <a:solidFill>
                            <a:schemeClr val="tx1"/>
                          </a:solidFill>
                          <a:latin typeface="+mn-ea"/>
                          <a:ea typeface="+mn-ea"/>
                        </a:rPr>
                        <a:t>V.O.S.</a:t>
                      </a:r>
                      <a:r>
                        <a:rPr kumimoji="1" lang="ja-JP" altLang="en-US" sz="1100" b="1" baseline="0" dirty="0">
                          <a:solidFill>
                            <a:schemeClr val="tx1"/>
                          </a:solidFill>
                          <a:latin typeface="+mn-ea"/>
                          <a:ea typeface="+mn-ea"/>
                        </a:rPr>
                        <a:t>メニュー紹介動画を作成し、「食育ワクワク</a:t>
                      </a:r>
                      <a:r>
                        <a:rPr kumimoji="1" lang="en-US" altLang="ja-JP" sz="1100" b="1" baseline="0" dirty="0">
                          <a:solidFill>
                            <a:schemeClr val="tx1"/>
                          </a:solidFill>
                          <a:latin typeface="+mn-ea"/>
                          <a:ea typeface="+mn-ea"/>
                        </a:rPr>
                        <a:t>EXPO</a:t>
                      </a:r>
                      <a:r>
                        <a:rPr kumimoji="1" lang="ja-JP" altLang="en-US" sz="1100" b="1" baseline="0" dirty="0">
                          <a:solidFill>
                            <a:schemeClr val="tx1"/>
                          </a:solidFill>
                          <a:latin typeface="+mn-ea"/>
                          <a:ea typeface="+mn-ea"/>
                        </a:rPr>
                        <a:t>」の会場で上映</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「食育」など食生活の改善に向けた普及啓発</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■食育推進ネットワーク会議や食品企業等と連携し、「食育ワクワク</a:t>
                      </a:r>
                      <a:r>
                        <a:rPr kumimoji="1" lang="en-US" altLang="ja-JP" sz="1100" b="1" baseline="0" dirty="0">
                          <a:solidFill>
                            <a:schemeClr val="tx1"/>
                          </a:solidFill>
                          <a:latin typeface="+mn-ea"/>
                          <a:ea typeface="+mn-ea"/>
                        </a:rPr>
                        <a:t>EXPO</a:t>
                      </a:r>
                      <a:r>
                        <a:rPr kumimoji="1" lang="ja-JP" altLang="en-US" sz="1100" b="1" baseline="0" dirty="0">
                          <a:solidFill>
                            <a:schemeClr val="tx1"/>
                          </a:solidFill>
                          <a:latin typeface="+mn-ea"/>
                          <a:ea typeface="+mn-ea"/>
                        </a:rPr>
                        <a:t>」を開催</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　</a:t>
                      </a:r>
                      <a:r>
                        <a:rPr kumimoji="1" lang="en-US" altLang="ja-JP" sz="1100" b="1" baseline="0" dirty="0">
                          <a:solidFill>
                            <a:schemeClr val="tx1"/>
                          </a:solidFill>
                          <a:latin typeface="+mn-ea"/>
                          <a:ea typeface="+mn-ea"/>
                        </a:rPr>
                        <a:t>【1/6</a:t>
                      </a:r>
                      <a:r>
                        <a:rPr kumimoji="1" lang="ja-JP" altLang="en-US" sz="1100" b="1" baseline="0" dirty="0">
                          <a:solidFill>
                            <a:schemeClr val="tx1"/>
                          </a:solidFill>
                          <a:latin typeface="+mn-ea"/>
                          <a:ea typeface="+mn-ea"/>
                        </a:rPr>
                        <a:t>＠阪急うめだホール（阪急百貨店うめだ本店</a:t>
                      </a:r>
                      <a:r>
                        <a:rPr kumimoji="1" lang="en-US" altLang="ja-JP" sz="1100" b="1" baseline="0" dirty="0">
                          <a:solidFill>
                            <a:schemeClr val="tx1"/>
                          </a:solidFill>
                          <a:latin typeface="+mn-ea"/>
                          <a:ea typeface="+mn-ea"/>
                        </a:rPr>
                        <a:t>9</a:t>
                      </a:r>
                      <a:r>
                        <a:rPr kumimoji="1" lang="ja-JP" altLang="en-US" sz="1100" b="1" baseline="0" dirty="0">
                          <a:solidFill>
                            <a:schemeClr val="tx1"/>
                          </a:solidFill>
                          <a:latin typeface="+mn-ea"/>
                          <a:ea typeface="+mn-ea"/>
                        </a:rPr>
                        <a:t>階） 参加者　約</a:t>
                      </a:r>
                      <a:r>
                        <a:rPr kumimoji="1" lang="en-US" altLang="ja-JP" sz="1100" b="1" baseline="0" dirty="0">
                          <a:solidFill>
                            <a:schemeClr val="tx1"/>
                          </a:solidFill>
                          <a:latin typeface="+mn-ea"/>
                          <a:ea typeface="+mn-ea"/>
                        </a:rPr>
                        <a:t>1,800</a:t>
                      </a:r>
                      <a:r>
                        <a:rPr kumimoji="1" lang="ja-JP" altLang="en-US" sz="1100" b="1" baseline="0" dirty="0">
                          <a:solidFill>
                            <a:schemeClr val="tx1"/>
                          </a:solidFill>
                          <a:latin typeface="+mn-ea"/>
                          <a:ea typeface="+mn-ea"/>
                        </a:rPr>
                        <a:t>名</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■保育所等の栄養士、調理員等を対象に「食事プロセスＰＤＣＡ</a:t>
                      </a:r>
                      <a:r>
                        <a:rPr kumimoji="1" lang="en-US" altLang="ja-JP" sz="1100" b="1" baseline="0" dirty="0">
                          <a:solidFill>
                            <a:schemeClr val="tx1"/>
                          </a:solidFill>
                          <a:latin typeface="+mn-ea"/>
                          <a:ea typeface="+mn-ea"/>
                        </a:rPr>
                        <a:t>2020</a:t>
                      </a:r>
                      <a:r>
                        <a:rPr kumimoji="1" lang="ja-JP" altLang="en-US" sz="1100" b="1" baseline="0" dirty="0">
                          <a:solidFill>
                            <a:schemeClr val="tx1"/>
                          </a:solidFill>
                          <a:latin typeface="+mn-ea"/>
                          <a:ea typeface="+mn-ea"/>
                        </a:rPr>
                        <a:t>年版」の普及・啓発研修会を開催</a:t>
                      </a:r>
                    </a:p>
                    <a:p>
                      <a:pPr marL="174625" indent="-174625">
                        <a:lnSpc>
                          <a:spcPct val="100000"/>
                        </a:lnSpc>
                      </a:pPr>
                      <a:r>
                        <a:rPr kumimoji="1" lang="ja-JP" altLang="en-US" sz="1100" b="1" baseline="0" dirty="0">
                          <a:solidFill>
                            <a:schemeClr val="tx1"/>
                          </a:solidFill>
                          <a:latin typeface="+mn-ea"/>
                          <a:ea typeface="+mn-ea"/>
                        </a:rPr>
                        <a:t>■「脳の働きから考える乳幼児期の食育の重要性」をテーマとした児童福祉施設研修会（食事提供関係：栄養士・調理員等対象）を実施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■学校給食に関する管理職研修会のオンデマンド配信</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■「うちのお店も健康づくり応援団の店」協力店に対して、掲示物等の情報発信ツールを提供</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503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V.O.S.</a:t>
                      </a:r>
                      <a:r>
                        <a:rPr kumimoji="1" lang="ja-JP" altLang="en-US" sz="1100" b="1" baseline="0" dirty="0">
                          <a:solidFill>
                            <a:schemeClr val="tx1"/>
                          </a:solidFill>
                          <a:latin typeface="+mn-ea"/>
                          <a:ea typeface="+mn-ea"/>
                        </a:rPr>
                        <a:t>ロゴマーク使用承認数の増加、「</a:t>
                      </a:r>
                      <a:r>
                        <a:rPr kumimoji="1" lang="en-US" altLang="ja-JP" sz="1100" b="1" baseline="0" dirty="0">
                          <a:solidFill>
                            <a:schemeClr val="tx1"/>
                          </a:solidFill>
                          <a:latin typeface="+mn-ea"/>
                          <a:ea typeface="+mn-ea"/>
                        </a:rPr>
                        <a:t>V.O.S.</a:t>
                      </a:r>
                      <a:r>
                        <a:rPr kumimoji="1" lang="ja-JP" altLang="en-US" sz="1100" b="1" baseline="0" dirty="0">
                          <a:solidFill>
                            <a:schemeClr val="tx1"/>
                          </a:solidFill>
                          <a:latin typeface="+mn-ea"/>
                          <a:ea typeface="+mn-ea"/>
                        </a:rPr>
                        <a:t>」及び「うちのお店も健康づくり応援団の店」の認知度向上</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■若い世代における食生活の改善</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■飲食店主等の健康・栄養への関心向上</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■大阪府栄養士会と連携し、在宅療養者の栄養ケアを担う人材の資質向上、推進体制の構築</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■全大学に学生の栄養・食生活に関する情報等の健康情報を発信</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■大阪ヘルシー外食推進協議会、連携協定企業等と連携した啓発事業の展開</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■大阪府食育推進ネットワーク会議を中心とした事業実施、参画団体と連携・協働した取組みの推進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■府ホームページのほか、保健所、関係団体からの情報発信</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648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最終予算（案）</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en-US" altLang="ja-JP" sz="105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健康・栄養対策費（</a:t>
                      </a:r>
                      <a:r>
                        <a:rPr kumimoji="1" lang="en-US" altLang="ja-JP" sz="1100" baseline="0" dirty="0">
                          <a:solidFill>
                            <a:schemeClr val="tx1"/>
                          </a:solidFill>
                          <a:latin typeface="+mn-ea"/>
                          <a:ea typeface="+mn-ea"/>
                        </a:rPr>
                        <a:t>12,624</a:t>
                      </a:r>
                      <a:r>
                        <a:rPr kumimoji="1" lang="ja-JP" altLang="en-US" sz="1100" baseline="0" dirty="0">
                          <a:solidFill>
                            <a:schemeClr val="tx1"/>
                          </a:solidFill>
                          <a:latin typeface="+mn-ea"/>
                          <a:ea typeface="+mn-ea"/>
                        </a:rPr>
                        <a:t>千円）、健康キャンパス・プロジェクト事業（</a:t>
                      </a:r>
                      <a:r>
                        <a:rPr kumimoji="1" lang="en-US" altLang="ja-JP" sz="1100" baseline="0" dirty="0">
                          <a:solidFill>
                            <a:schemeClr val="tx1"/>
                          </a:solidFill>
                          <a:latin typeface="+mn-ea"/>
                          <a:ea typeface="+mn-ea"/>
                        </a:rPr>
                        <a:t>2,460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8" name="グループ化 17"/>
          <p:cNvGrpSpPr/>
          <p:nvPr/>
        </p:nvGrpSpPr>
        <p:grpSpPr>
          <a:xfrm>
            <a:off x="586435" y="2487173"/>
            <a:ext cx="792000" cy="720000"/>
            <a:chOff x="-2122749" y="3293333"/>
            <a:chExt cx="792000" cy="720000"/>
          </a:xfrm>
        </p:grpSpPr>
        <p:sp>
          <p:nvSpPr>
            <p:cNvPr id="19" name="角丸四角形 18"/>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20" name="直線コネクタ 19"/>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8</a:t>
            </a:fld>
            <a:endParaRPr kumimoji="1" lang="ja-JP" altLang="en-US"/>
          </a:p>
        </p:txBody>
      </p:sp>
    </p:spTree>
    <p:extLst>
      <p:ext uri="{BB962C8B-B14F-4D97-AF65-F5344CB8AC3E}">
        <p14:creationId xmlns:p14="http://schemas.microsoft.com/office/powerpoint/2010/main" val="1122936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（３）身体活動・運動</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P.51-52</a:t>
            </a:r>
          </a:p>
        </p:txBody>
      </p:sp>
      <p:sp>
        <p:nvSpPr>
          <p:cNvPr id="17" name="正方形/長方形 16"/>
          <p:cNvSpPr/>
          <p:nvPr/>
        </p:nvSpPr>
        <p:spPr>
          <a:xfrm>
            <a:off x="363222" y="2291595"/>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02690"/>
            <a:ext cx="8856000" cy="504000"/>
          </a:xfrm>
          <a:prstGeom prst="rect">
            <a:avLst/>
          </a:prstGeom>
        </p:spPr>
        <p:txBody>
          <a:bodyPr wrap="square" lIns="36000" tIns="72000" rIns="36000" bIns="36000">
            <a:noAutofit/>
          </a:bodyPr>
          <a:lstStyle/>
          <a:p>
            <a:r>
              <a:rPr lang="ja-JP" altLang="en-US" sz="1200" b="1" dirty="0">
                <a:latin typeface="+mn-ea"/>
              </a:rPr>
              <a:t>▽生活習慣病の予防、健康の保持・向上を図るため、日常生活における「身体活動・運動」量を増やし、習慣的に取り組みます。</a:t>
            </a:r>
          </a:p>
        </p:txBody>
      </p:sp>
      <p:sp>
        <p:nvSpPr>
          <p:cNvPr id="24" name="正方形/長方形 23"/>
          <p:cNvSpPr/>
          <p:nvPr/>
        </p:nvSpPr>
        <p:spPr>
          <a:xfrm>
            <a:off x="363222" y="3127054"/>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3255577012"/>
              </p:ext>
            </p:extLst>
          </p:nvPr>
        </p:nvGraphicFramePr>
        <p:xfrm>
          <a:off x="532234" y="3489217"/>
          <a:ext cx="8820000" cy="1046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249044847"/>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運動習慣のある者（＊）の割合（☆）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60.8%</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H28</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58.3%</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R3</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67%</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日常生活における歩数（男性</a:t>
                      </a:r>
                      <a:r>
                        <a:rPr lang="en-US" altLang="ja-JP" sz="1200" b="1" dirty="0">
                          <a:solidFill>
                            <a:schemeClr val="tx1"/>
                          </a:solidFill>
                          <a:effectLst/>
                          <a:latin typeface="+mn-ea"/>
                          <a:ea typeface="+mn-ea"/>
                          <a:cs typeface="HG丸ｺﾞｼｯｸM-PRO"/>
                        </a:rPr>
                        <a:t>/</a:t>
                      </a:r>
                      <a:r>
                        <a:rPr lang="ja-JP" altLang="en-US" sz="1200" b="1" dirty="0">
                          <a:solidFill>
                            <a:schemeClr val="tx1"/>
                          </a:solidFill>
                          <a:effectLst/>
                          <a:latin typeface="+mn-ea"/>
                          <a:ea typeface="+mn-ea"/>
                          <a:cs typeface="HG丸ｺﾞｼｯｸM-PRO"/>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7,524</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/6,579</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H26</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7,790</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/6,391</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H29-R1</a:t>
                      </a:r>
                      <a:r>
                        <a:rPr lang="ja-JP" altLang="en-US" sz="1200" b="1" dirty="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9,000</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/8,000</a:t>
                      </a:r>
                      <a:r>
                        <a:rPr lang="ja-JP" altLang="en-US" sz="1200" b="1" dirty="0">
                          <a:solidFill>
                            <a:schemeClr val="tx1"/>
                          </a:solidFill>
                          <a:effectLst/>
                          <a:latin typeface="+mn-ea"/>
                          <a:ea typeface="+mn-ea"/>
                          <a:cs typeface="HG丸ｺﾞｼｯｸM-PRO"/>
                        </a:rPr>
                        <a:t>歩</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8" y="3191494"/>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sp>
        <p:nvSpPr>
          <p:cNvPr id="20" name="正方形/長方形 19"/>
          <p:cNvSpPr/>
          <p:nvPr/>
        </p:nvSpPr>
        <p:spPr>
          <a:xfrm>
            <a:off x="932711" y="4541802"/>
            <a:ext cx="3384000" cy="288000"/>
          </a:xfrm>
          <a:prstGeom prst="rect">
            <a:avLst/>
          </a:prstGeom>
        </p:spPr>
        <p:txBody>
          <a:bodyPr wrap="square" lIns="36000" tIns="72000" rIns="36000" bIns="36000" anchor="ctr">
            <a:noAutofit/>
          </a:bodyPr>
          <a:lstStyle/>
          <a:p>
            <a:r>
              <a:rPr lang="ja-JP" altLang="en-US" sz="1100" dirty="0">
                <a:latin typeface="+mn-ea"/>
              </a:rPr>
              <a:t>＊</a:t>
            </a:r>
            <a:r>
              <a:rPr lang="en-US" altLang="ja-JP" sz="1100" dirty="0">
                <a:latin typeface="+mn-ea"/>
              </a:rPr>
              <a:t>1</a:t>
            </a:r>
            <a:r>
              <a:rPr lang="ja-JP" altLang="en-US" sz="1100" dirty="0">
                <a:latin typeface="+mn-ea"/>
              </a:rPr>
              <a:t>日</a:t>
            </a:r>
            <a:r>
              <a:rPr lang="en-US" altLang="ja-JP" sz="1100" dirty="0">
                <a:latin typeface="+mn-ea"/>
              </a:rPr>
              <a:t>30</a:t>
            </a:r>
            <a:r>
              <a:rPr lang="ja-JP" altLang="en-US" sz="1100" dirty="0">
                <a:latin typeface="+mn-ea"/>
              </a:rPr>
              <a:t>分以上の運動を週</a:t>
            </a:r>
            <a:r>
              <a:rPr lang="en-US" altLang="ja-JP" sz="1100" dirty="0">
                <a:latin typeface="+mn-ea"/>
              </a:rPr>
              <a:t>1</a:t>
            </a:r>
            <a:r>
              <a:rPr lang="ja-JP" altLang="en-US" sz="1100" dirty="0">
                <a:latin typeface="+mn-ea"/>
              </a:rPr>
              <a:t>回以上行っている者</a:t>
            </a:r>
          </a:p>
        </p:txBody>
      </p:sp>
      <p:graphicFrame>
        <p:nvGraphicFramePr>
          <p:cNvPr id="29" name="表 28"/>
          <p:cNvGraphicFramePr>
            <a:graphicFrameLocks noGrp="1"/>
          </p:cNvGraphicFramePr>
          <p:nvPr>
            <p:extLst>
              <p:ext uri="{D42A27DB-BD31-4B8C-83A1-F6EECF244321}">
                <p14:modId xmlns:p14="http://schemas.microsoft.com/office/powerpoint/2010/main" val="3987665199"/>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府民の</a:t>
                      </a:r>
                      <a:r>
                        <a:rPr kumimoji="1" lang="en-US" altLang="ja-JP" sz="1200" b="1" baseline="0" dirty="0">
                          <a:solidFill>
                            <a:schemeClr val="tx1"/>
                          </a:solidFill>
                          <a:latin typeface="+mn-ea"/>
                          <a:ea typeface="+mn-ea"/>
                        </a:rPr>
                        <a:t>1</a:t>
                      </a:r>
                      <a:r>
                        <a:rPr kumimoji="1" lang="ja-JP" altLang="en-US" sz="1200" b="1" baseline="0" dirty="0">
                          <a:solidFill>
                            <a:schemeClr val="tx1"/>
                          </a:solidFill>
                          <a:latin typeface="+mn-ea"/>
                          <a:ea typeface="+mn-ea"/>
                        </a:rPr>
                        <a:t>日の歩数の平均値は、男女ともに全国よりも多くなっています。また、週</a:t>
                      </a:r>
                      <a:r>
                        <a:rPr kumimoji="1" lang="en-US" altLang="ja-JP" sz="1200" b="1" baseline="0" dirty="0">
                          <a:solidFill>
                            <a:schemeClr val="tx1"/>
                          </a:solidFill>
                          <a:latin typeface="+mn-ea"/>
                          <a:ea typeface="+mn-ea"/>
                        </a:rPr>
                        <a:t>1</a:t>
                      </a:r>
                      <a:r>
                        <a:rPr kumimoji="1" lang="ja-JP" altLang="en-US" sz="1200" b="1" baseline="0" dirty="0">
                          <a:solidFill>
                            <a:schemeClr val="tx1"/>
                          </a:solidFill>
                          <a:latin typeface="+mn-ea"/>
                          <a:ea typeface="+mn-ea"/>
                        </a:rPr>
                        <a:t>回以上、</a:t>
                      </a:r>
                      <a:r>
                        <a:rPr kumimoji="1" lang="en-US" altLang="ja-JP" sz="1200" b="1" baseline="0" dirty="0">
                          <a:solidFill>
                            <a:schemeClr val="tx1"/>
                          </a:solidFill>
                          <a:latin typeface="+mn-ea"/>
                          <a:ea typeface="+mn-ea"/>
                        </a:rPr>
                        <a:t>1</a:t>
                      </a:r>
                      <a:r>
                        <a:rPr kumimoji="1" lang="ja-JP" altLang="en-US" sz="1200" b="1" baseline="0" dirty="0">
                          <a:solidFill>
                            <a:schemeClr val="tx1"/>
                          </a:solidFill>
                          <a:latin typeface="+mn-ea"/>
                          <a:ea typeface="+mn-ea"/>
                        </a:rPr>
                        <a:t>日</a:t>
                      </a:r>
                      <a:r>
                        <a:rPr kumimoji="1" lang="en-US" altLang="ja-JP" sz="1200" b="1" baseline="0" dirty="0">
                          <a:solidFill>
                            <a:schemeClr val="tx1"/>
                          </a:solidFill>
                          <a:latin typeface="+mn-ea"/>
                          <a:ea typeface="+mn-ea"/>
                        </a:rPr>
                        <a:t>30</a:t>
                      </a:r>
                      <a:r>
                        <a:rPr kumimoji="1" lang="ja-JP" altLang="en-US" sz="1200" b="1" baseline="0" dirty="0">
                          <a:solidFill>
                            <a:schemeClr val="tx1"/>
                          </a:solidFill>
                          <a:latin typeface="+mn-ea"/>
                          <a:ea typeface="+mn-ea"/>
                        </a:rPr>
                        <a:t>分以上身体を動かしている府民は約</a:t>
                      </a:r>
                      <a:r>
                        <a:rPr kumimoji="1" lang="en-US" altLang="ja-JP" sz="1200" b="1" baseline="0" dirty="0">
                          <a:solidFill>
                            <a:schemeClr val="tx1"/>
                          </a:solidFill>
                          <a:latin typeface="+mn-ea"/>
                          <a:ea typeface="+mn-ea"/>
                        </a:rPr>
                        <a:t>6</a:t>
                      </a:r>
                      <a:r>
                        <a:rPr kumimoji="1" lang="ja-JP" altLang="en-US" sz="1200" b="1" baseline="0" dirty="0">
                          <a:solidFill>
                            <a:schemeClr val="tx1"/>
                          </a:solidFill>
                          <a:latin typeface="+mn-ea"/>
                          <a:ea typeface="+mn-ea"/>
                        </a:rPr>
                        <a:t>割に上りますが、年代別でみると、</a:t>
                      </a:r>
                      <a:r>
                        <a:rPr kumimoji="1" lang="en-US" altLang="ja-JP" sz="1200" b="1" baseline="0" dirty="0">
                          <a:solidFill>
                            <a:schemeClr val="tx1"/>
                          </a:solidFill>
                          <a:latin typeface="+mn-ea"/>
                          <a:ea typeface="+mn-ea"/>
                        </a:rPr>
                        <a:t>30</a:t>
                      </a:r>
                      <a:r>
                        <a:rPr kumimoji="1" lang="ja-JP" altLang="en-US" sz="1200" b="1" baseline="0" dirty="0">
                          <a:solidFill>
                            <a:schemeClr val="tx1"/>
                          </a:solidFill>
                          <a:latin typeface="+mn-ea"/>
                          <a:ea typeface="+mn-ea"/>
                        </a:rPr>
                        <a:t>歳代が低い状況にあります。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生活習慣病や高齢者の介護の予防のためには、若い世代から日常生活の中で、無理なく身体活動・運動に取り組むことが重要です。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357909" y="1863824"/>
            <a:ext cx="9144000" cy="3060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1" name="角丸四角形 20"/>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2" name="角丸四角形 21"/>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習慣的に運動に取り組む府民を増やします</a:t>
            </a:r>
          </a:p>
          <a:p>
            <a:pPr algn="ctr">
              <a:lnSpc>
                <a:spcPts val="2000"/>
              </a:lnSpc>
            </a:pPr>
            <a:r>
              <a:rPr kumimoji="1" lang="ja-JP" altLang="en-US" sz="1600" b="1" dirty="0">
                <a:solidFill>
                  <a:schemeClr val="tx1"/>
                </a:solidFill>
              </a:rPr>
              <a:t>～日頃から運動やスポーツを楽しみましょう～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9</a:t>
            </a:fld>
            <a:endParaRPr kumimoji="1" lang="ja-JP" altLang="en-US"/>
          </a:p>
        </p:txBody>
      </p:sp>
      <p:pic>
        <p:nvPicPr>
          <p:cNvPr id="23" name="図 22"/>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35559306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12082</Words>
  <Application>Microsoft Office PowerPoint</Application>
  <PresentationFormat>A4 210 x 297 mm</PresentationFormat>
  <Paragraphs>1206</Paragraphs>
  <Slides>34</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34</vt:i4>
      </vt:variant>
    </vt:vector>
  </HeadingPairs>
  <TitlesOfParts>
    <vt:vector size="42" baseType="lpstr">
      <vt:lpstr>BIZ UDPゴシック</vt:lpstr>
      <vt:lpstr>Meiryo UI</vt:lpstr>
      <vt:lpstr>ＭＳ 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2022-03-31T06:53:18Z</dcterms:created>
  <dcterms:modified xsi:type="dcterms:W3CDTF">2024-03-21T07:43:04Z</dcterms:modified>
</cp:coreProperties>
</file>