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Lst>
  <p:notesMasterIdLst>
    <p:notesMasterId r:id="rId3"/>
  </p:notesMasterIdLst>
  <p:sldIdLst>
    <p:sldId id="323" r:id="rId2"/>
  </p:sldIdLst>
  <p:sldSz cx="15122525" cy="10693400"/>
  <p:notesSz cx="6807200" cy="9939338"/>
  <p:defaultTextStyle>
    <a:defPPr>
      <a:defRPr lang="ja-JP"/>
    </a:defPPr>
    <a:lvl1pPr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1pPr>
    <a:lvl2pPr marL="737564"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2pPr>
    <a:lvl3pPr marL="1475128"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3pPr>
    <a:lvl4pPr marL="2212693"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4pPr>
    <a:lvl5pPr marL="2950257" algn="l" rtl="0" fontAlgn="base">
      <a:spcBef>
        <a:spcPct val="0"/>
      </a:spcBef>
      <a:spcAft>
        <a:spcPct val="0"/>
      </a:spcAft>
      <a:defRPr kumimoji="1" kern="1200">
        <a:solidFill>
          <a:schemeClr val="tx1"/>
        </a:solidFill>
        <a:latin typeface="Calibri" pitchFamily="34" charset="0"/>
        <a:ea typeface="ＭＳ Ｐゴシック" pitchFamily="50" charset="-128"/>
        <a:cs typeface="+mn-cs"/>
      </a:defRPr>
    </a:lvl5pPr>
    <a:lvl6pPr marL="3687821" algn="l" defTabSz="1475128" rtl="0" eaLnBrk="1" latinLnBrk="0" hangingPunct="1">
      <a:defRPr kumimoji="1" kern="1200">
        <a:solidFill>
          <a:schemeClr val="tx1"/>
        </a:solidFill>
        <a:latin typeface="Calibri" pitchFamily="34" charset="0"/>
        <a:ea typeface="ＭＳ Ｐゴシック" pitchFamily="50" charset="-128"/>
        <a:cs typeface="+mn-cs"/>
      </a:defRPr>
    </a:lvl6pPr>
    <a:lvl7pPr marL="4425385" algn="l" defTabSz="1475128" rtl="0" eaLnBrk="1" latinLnBrk="0" hangingPunct="1">
      <a:defRPr kumimoji="1" kern="1200">
        <a:solidFill>
          <a:schemeClr val="tx1"/>
        </a:solidFill>
        <a:latin typeface="Calibri" pitchFamily="34" charset="0"/>
        <a:ea typeface="ＭＳ Ｐゴシック" pitchFamily="50" charset="-128"/>
        <a:cs typeface="+mn-cs"/>
      </a:defRPr>
    </a:lvl7pPr>
    <a:lvl8pPr marL="5162949" algn="l" defTabSz="1475128" rtl="0" eaLnBrk="1" latinLnBrk="0" hangingPunct="1">
      <a:defRPr kumimoji="1" kern="1200">
        <a:solidFill>
          <a:schemeClr val="tx1"/>
        </a:solidFill>
        <a:latin typeface="Calibri" pitchFamily="34" charset="0"/>
        <a:ea typeface="ＭＳ Ｐゴシック" pitchFamily="50" charset="-128"/>
        <a:cs typeface="+mn-cs"/>
      </a:defRPr>
    </a:lvl8pPr>
    <a:lvl9pPr marL="5900513" algn="l" defTabSz="1475128" rtl="0" eaLnBrk="1" latinLnBrk="0" hangingPunct="1">
      <a:defRPr kumimoji="1" kern="1200">
        <a:solidFill>
          <a:schemeClr val="tx1"/>
        </a:solidFill>
        <a:latin typeface="Calibri"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AAEC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3" autoAdjust="0"/>
    <p:restoredTop sz="71378" autoAdjust="0"/>
  </p:normalViewPr>
  <p:slideViewPr>
    <p:cSldViewPr>
      <p:cViewPr>
        <p:scale>
          <a:sx n="150" d="100"/>
          <a:sy n="150" d="100"/>
        </p:scale>
        <p:origin x="-2525" y="-3557"/>
      </p:cViewPr>
      <p:guideLst>
        <p:guide orient="horz" pos="3368"/>
        <p:guide pos="4763"/>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49575" cy="496888"/>
          </a:xfrm>
          <a:prstGeom prst="rect">
            <a:avLst/>
          </a:prstGeom>
        </p:spPr>
        <p:txBody>
          <a:bodyPr vert="horz" lIns="91423" tIns="45711" rIns="91423" bIns="45711"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41" y="0"/>
            <a:ext cx="2949575" cy="496888"/>
          </a:xfrm>
          <a:prstGeom prst="rect">
            <a:avLst/>
          </a:prstGeom>
        </p:spPr>
        <p:txBody>
          <a:bodyPr vert="horz" lIns="91423" tIns="45711" rIns="91423" bIns="45711" rtlCol="0"/>
          <a:lstStyle>
            <a:lvl1pPr algn="r" fontAlgn="auto">
              <a:spcBef>
                <a:spcPts val="0"/>
              </a:spcBef>
              <a:spcAft>
                <a:spcPts val="0"/>
              </a:spcAft>
              <a:defRPr sz="1200">
                <a:latin typeface="+mn-lt"/>
                <a:ea typeface="+mn-ea"/>
              </a:defRPr>
            </a:lvl1pPr>
          </a:lstStyle>
          <a:p>
            <a:pPr>
              <a:defRPr/>
            </a:pPr>
            <a:fld id="{F5E75508-3CE9-4178-9389-4B6DE5673AB7}" type="datetimeFigureOut">
              <a:rPr lang="ja-JP" altLang="en-US"/>
              <a:pPr>
                <a:defRPr/>
              </a:pPr>
              <a:t>2023/12/12</a:t>
            </a:fld>
            <a:endParaRPr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3" tIns="45711" rIns="91423" bIns="45711" rtlCol="0" anchor="ctr"/>
          <a:lstStyle/>
          <a:p>
            <a:pPr lvl="0"/>
            <a:endParaRPr lang="ja-JP" altLang="en-US" noProof="0"/>
          </a:p>
        </p:txBody>
      </p:sp>
      <p:sp>
        <p:nvSpPr>
          <p:cNvPr id="5" name="ノート プレースホルダー 4"/>
          <p:cNvSpPr>
            <a:spLocks noGrp="1"/>
          </p:cNvSpPr>
          <p:nvPr>
            <p:ph type="body" sz="quarter" idx="3"/>
          </p:nvPr>
        </p:nvSpPr>
        <p:spPr>
          <a:xfrm>
            <a:off x="681041" y="4721225"/>
            <a:ext cx="5445125" cy="4471988"/>
          </a:xfrm>
          <a:prstGeom prst="rect">
            <a:avLst/>
          </a:prstGeom>
        </p:spPr>
        <p:txBody>
          <a:bodyPr vert="horz" lIns="91423" tIns="45711" rIns="91423" bIns="45711"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3" y="9440863"/>
            <a:ext cx="2949575" cy="496887"/>
          </a:xfrm>
          <a:prstGeom prst="rect">
            <a:avLst/>
          </a:prstGeom>
        </p:spPr>
        <p:txBody>
          <a:bodyPr vert="horz" lIns="91423" tIns="45711" rIns="91423" bIns="45711"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41" y="9440863"/>
            <a:ext cx="2949575" cy="496887"/>
          </a:xfrm>
          <a:prstGeom prst="rect">
            <a:avLst/>
          </a:prstGeom>
        </p:spPr>
        <p:txBody>
          <a:bodyPr vert="horz" lIns="91423" tIns="45711" rIns="91423" bIns="45711" rtlCol="0" anchor="b"/>
          <a:lstStyle>
            <a:lvl1pPr algn="r" fontAlgn="auto">
              <a:spcBef>
                <a:spcPts val="0"/>
              </a:spcBef>
              <a:spcAft>
                <a:spcPts val="0"/>
              </a:spcAft>
              <a:defRPr sz="1200">
                <a:latin typeface="+mn-lt"/>
                <a:ea typeface="+mn-ea"/>
              </a:defRPr>
            </a:lvl1pPr>
          </a:lstStyle>
          <a:p>
            <a:pPr>
              <a:defRPr/>
            </a:pPr>
            <a:fld id="{A85E4FF6-28DC-4231-B81C-46438E827E74}" type="slidenum">
              <a:rPr lang="ja-JP" altLang="en-US"/>
              <a:pPr>
                <a:defRPr/>
              </a:pPr>
              <a:t>‹#›</a:t>
            </a:fld>
            <a:endParaRPr lang="ja-JP" altLang="en-US"/>
          </a:p>
        </p:txBody>
      </p:sp>
    </p:spTree>
    <p:extLst>
      <p:ext uri="{BB962C8B-B14F-4D97-AF65-F5344CB8AC3E}">
        <p14:creationId xmlns:p14="http://schemas.microsoft.com/office/powerpoint/2010/main" val="23715179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2000" kern="1200">
        <a:solidFill>
          <a:schemeClr val="tx1"/>
        </a:solidFill>
        <a:latin typeface="+mn-lt"/>
        <a:ea typeface="+mn-ea"/>
        <a:cs typeface="+mn-cs"/>
      </a:defRPr>
    </a:lvl1pPr>
    <a:lvl2pPr marL="737564" algn="l" rtl="0" eaLnBrk="0" fontAlgn="base" hangingPunct="0">
      <a:spcBef>
        <a:spcPct val="30000"/>
      </a:spcBef>
      <a:spcAft>
        <a:spcPct val="0"/>
      </a:spcAft>
      <a:defRPr kumimoji="1" sz="2000" kern="1200">
        <a:solidFill>
          <a:schemeClr val="tx1"/>
        </a:solidFill>
        <a:latin typeface="+mn-lt"/>
        <a:ea typeface="+mn-ea"/>
        <a:cs typeface="+mn-cs"/>
      </a:defRPr>
    </a:lvl2pPr>
    <a:lvl3pPr marL="1475128" algn="l" rtl="0" eaLnBrk="0" fontAlgn="base" hangingPunct="0">
      <a:spcBef>
        <a:spcPct val="30000"/>
      </a:spcBef>
      <a:spcAft>
        <a:spcPct val="0"/>
      </a:spcAft>
      <a:defRPr kumimoji="1" sz="2000" kern="1200">
        <a:solidFill>
          <a:schemeClr val="tx1"/>
        </a:solidFill>
        <a:latin typeface="+mn-lt"/>
        <a:ea typeface="+mn-ea"/>
        <a:cs typeface="+mn-cs"/>
      </a:defRPr>
    </a:lvl3pPr>
    <a:lvl4pPr marL="2212693" algn="l" rtl="0" eaLnBrk="0" fontAlgn="base" hangingPunct="0">
      <a:spcBef>
        <a:spcPct val="30000"/>
      </a:spcBef>
      <a:spcAft>
        <a:spcPct val="0"/>
      </a:spcAft>
      <a:defRPr kumimoji="1" sz="2000" kern="1200">
        <a:solidFill>
          <a:schemeClr val="tx1"/>
        </a:solidFill>
        <a:latin typeface="+mn-lt"/>
        <a:ea typeface="+mn-ea"/>
        <a:cs typeface="+mn-cs"/>
      </a:defRPr>
    </a:lvl4pPr>
    <a:lvl5pPr marL="2950257" algn="l" rtl="0" eaLnBrk="0" fontAlgn="base" hangingPunct="0">
      <a:spcBef>
        <a:spcPct val="30000"/>
      </a:spcBef>
      <a:spcAft>
        <a:spcPct val="0"/>
      </a:spcAft>
      <a:defRPr kumimoji="1" sz="2000" kern="1200">
        <a:solidFill>
          <a:schemeClr val="tx1"/>
        </a:solidFill>
        <a:latin typeface="+mn-lt"/>
        <a:ea typeface="+mn-ea"/>
        <a:cs typeface="+mn-cs"/>
      </a:defRPr>
    </a:lvl5pPr>
    <a:lvl6pPr marL="3687821" algn="l" defTabSz="1475128" rtl="0" eaLnBrk="1" latinLnBrk="0" hangingPunct="1">
      <a:defRPr kumimoji="1" sz="2000" kern="1200">
        <a:solidFill>
          <a:schemeClr val="tx1"/>
        </a:solidFill>
        <a:latin typeface="+mn-lt"/>
        <a:ea typeface="+mn-ea"/>
        <a:cs typeface="+mn-cs"/>
      </a:defRPr>
    </a:lvl6pPr>
    <a:lvl7pPr marL="4425385" algn="l" defTabSz="1475128" rtl="0" eaLnBrk="1" latinLnBrk="0" hangingPunct="1">
      <a:defRPr kumimoji="1" sz="2000" kern="1200">
        <a:solidFill>
          <a:schemeClr val="tx1"/>
        </a:solidFill>
        <a:latin typeface="+mn-lt"/>
        <a:ea typeface="+mn-ea"/>
        <a:cs typeface="+mn-cs"/>
      </a:defRPr>
    </a:lvl7pPr>
    <a:lvl8pPr marL="5162949" algn="l" defTabSz="1475128" rtl="0" eaLnBrk="1" latinLnBrk="0" hangingPunct="1">
      <a:defRPr kumimoji="1" sz="2000" kern="1200">
        <a:solidFill>
          <a:schemeClr val="tx1"/>
        </a:solidFill>
        <a:latin typeface="+mn-lt"/>
        <a:ea typeface="+mn-ea"/>
        <a:cs typeface="+mn-cs"/>
      </a:defRPr>
    </a:lvl8pPr>
    <a:lvl9pPr marL="5900513" algn="l" defTabSz="1475128" rtl="0" eaLnBrk="1" latinLnBrk="0" hangingPunct="1">
      <a:defRPr kumimoji="1" sz="2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7"/>
            <a:ext cx="12854146" cy="2292150"/>
          </a:xfrm>
        </p:spPr>
        <p:txBody>
          <a:bodyPr/>
          <a:lstStyle/>
          <a:p>
            <a:r>
              <a:rPr lang="ja-JP" altLang="en-US"/>
              <a:t>マスター タイトルの書式設定</a:t>
            </a:r>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37564" indent="0" algn="ctr">
              <a:buNone/>
              <a:defRPr>
                <a:solidFill>
                  <a:schemeClr val="tx1">
                    <a:tint val="75000"/>
                  </a:schemeClr>
                </a:solidFill>
              </a:defRPr>
            </a:lvl2pPr>
            <a:lvl3pPr marL="1475128" indent="0" algn="ctr">
              <a:buNone/>
              <a:defRPr>
                <a:solidFill>
                  <a:schemeClr val="tx1">
                    <a:tint val="75000"/>
                  </a:schemeClr>
                </a:solidFill>
              </a:defRPr>
            </a:lvl3pPr>
            <a:lvl4pPr marL="2212693" indent="0" algn="ctr">
              <a:buNone/>
              <a:defRPr>
                <a:solidFill>
                  <a:schemeClr val="tx1">
                    <a:tint val="75000"/>
                  </a:schemeClr>
                </a:solidFill>
              </a:defRPr>
            </a:lvl4pPr>
            <a:lvl5pPr marL="2950257" indent="0" algn="ctr">
              <a:buNone/>
              <a:defRPr>
                <a:solidFill>
                  <a:schemeClr val="tx1">
                    <a:tint val="75000"/>
                  </a:schemeClr>
                </a:solidFill>
              </a:defRPr>
            </a:lvl5pPr>
            <a:lvl6pPr marL="3687821" indent="0" algn="ctr">
              <a:buNone/>
              <a:defRPr>
                <a:solidFill>
                  <a:schemeClr val="tx1">
                    <a:tint val="75000"/>
                  </a:schemeClr>
                </a:solidFill>
              </a:defRPr>
            </a:lvl6pPr>
            <a:lvl7pPr marL="4425385" indent="0" algn="ctr">
              <a:buNone/>
              <a:defRPr>
                <a:solidFill>
                  <a:schemeClr val="tx1">
                    <a:tint val="75000"/>
                  </a:schemeClr>
                </a:solidFill>
              </a:defRPr>
            </a:lvl7pPr>
            <a:lvl8pPr marL="5162949" indent="0" algn="ctr">
              <a:buNone/>
              <a:defRPr>
                <a:solidFill>
                  <a:schemeClr val="tx1">
                    <a:tint val="75000"/>
                  </a:schemeClr>
                </a:solidFill>
              </a:defRPr>
            </a:lvl8pPr>
            <a:lvl9pPr marL="5900513"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D9015AF7-B15C-4108-A3A1-BC2843A8EE90}" type="datetimeFigureOut">
              <a:rPr lang="ja-JP" altLang="en-US"/>
              <a:pPr>
                <a:defRPr/>
              </a:pPr>
              <a:t>2023/12/12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8A28987-6FB5-48E9-84C4-004CD7CB5432}" type="slidenum">
              <a:rPr lang="ja-JP" altLang="en-US"/>
              <a:pPr>
                <a:defRPr/>
              </a:pPr>
              <a:t>‹#›</a:t>
            </a:fld>
            <a:endParaRPr lang="ja-JP" altLang="en-US"/>
          </a:p>
        </p:txBody>
      </p:sp>
    </p:spTree>
    <p:extLst>
      <p:ext uri="{BB962C8B-B14F-4D97-AF65-F5344CB8AC3E}">
        <p14:creationId xmlns:p14="http://schemas.microsoft.com/office/powerpoint/2010/main" val="184403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1544B6BB-FA99-4CD9-B4E7-E136EE81E75C}" type="datetimeFigureOut">
              <a:rPr lang="ja-JP" altLang="en-US"/>
              <a:pPr>
                <a:defRPr/>
              </a:pPr>
              <a:t>2023/12/12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C03F2CA-1961-4B7F-BF8E-F793B0323EEE}" type="slidenum">
              <a:rPr lang="ja-JP" altLang="en-US"/>
              <a:pPr>
                <a:defRPr/>
              </a:pPr>
              <a:t>‹#›</a:t>
            </a:fld>
            <a:endParaRPr lang="ja-JP" altLang="en-US"/>
          </a:p>
        </p:txBody>
      </p:sp>
    </p:spTree>
    <p:extLst>
      <p:ext uri="{BB962C8B-B14F-4D97-AF65-F5344CB8AC3E}">
        <p14:creationId xmlns:p14="http://schemas.microsoft.com/office/powerpoint/2010/main" val="246493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3"/>
            <a:ext cx="3402568" cy="912404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6126" y="428233"/>
            <a:ext cx="9955662" cy="912404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D5F400F7-C53F-49DC-9AF7-E07875D88C78}" type="datetimeFigureOut">
              <a:rPr lang="ja-JP" altLang="en-US"/>
              <a:pPr>
                <a:defRPr/>
              </a:pPr>
              <a:t>2023/12/12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3B957C9-B730-41C9-A95B-593858DE9E80}" type="slidenum">
              <a:rPr lang="ja-JP" altLang="en-US"/>
              <a:pPr>
                <a:defRPr/>
              </a:pPr>
              <a:t>‹#›</a:t>
            </a:fld>
            <a:endParaRPr lang="ja-JP" altLang="en-US"/>
          </a:p>
        </p:txBody>
      </p:sp>
    </p:spTree>
    <p:extLst>
      <p:ext uri="{BB962C8B-B14F-4D97-AF65-F5344CB8AC3E}">
        <p14:creationId xmlns:p14="http://schemas.microsoft.com/office/powerpoint/2010/main" val="123783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87FD794B-F724-452E-94DE-BDA4681A4D56}" type="datetimeFigureOut">
              <a:rPr lang="ja-JP" altLang="en-US"/>
              <a:pPr>
                <a:defRPr/>
              </a:pPr>
              <a:t>2023/12/12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4377FAF-DFCC-49FD-8B45-CDE2A21763C5}" type="slidenum">
              <a:rPr lang="ja-JP" altLang="en-US"/>
              <a:pPr>
                <a:defRPr/>
              </a:pPr>
              <a:t>‹#›</a:t>
            </a:fld>
            <a:endParaRPr lang="ja-JP" altLang="en-US"/>
          </a:p>
        </p:txBody>
      </p:sp>
    </p:spTree>
    <p:extLst>
      <p:ext uri="{BB962C8B-B14F-4D97-AF65-F5344CB8AC3E}">
        <p14:creationId xmlns:p14="http://schemas.microsoft.com/office/powerpoint/2010/main" val="30401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5" y="6871501"/>
            <a:ext cx="12854146" cy="2123828"/>
          </a:xfrm>
        </p:spPr>
        <p:txBody>
          <a:bodyPr anchor="t"/>
          <a:lstStyle>
            <a:lvl1pPr algn="l">
              <a:defRPr sz="65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194575" y="4532320"/>
            <a:ext cx="12854146" cy="2339181"/>
          </a:xfrm>
        </p:spPr>
        <p:txBody>
          <a:bodyPr anchor="b"/>
          <a:lstStyle>
            <a:lvl1pPr marL="0" indent="0">
              <a:buNone/>
              <a:defRPr sz="3200">
                <a:solidFill>
                  <a:schemeClr val="tx1">
                    <a:tint val="75000"/>
                  </a:schemeClr>
                </a:solidFill>
              </a:defRPr>
            </a:lvl1pPr>
            <a:lvl2pPr marL="737564" indent="0">
              <a:buNone/>
              <a:defRPr sz="2900">
                <a:solidFill>
                  <a:schemeClr val="tx1">
                    <a:tint val="75000"/>
                  </a:schemeClr>
                </a:solidFill>
              </a:defRPr>
            </a:lvl2pPr>
            <a:lvl3pPr marL="1475128" indent="0">
              <a:buNone/>
              <a:defRPr sz="2500">
                <a:solidFill>
                  <a:schemeClr val="tx1">
                    <a:tint val="75000"/>
                  </a:schemeClr>
                </a:solidFill>
              </a:defRPr>
            </a:lvl3pPr>
            <a:lvl4pPr marL="2212693" indent="0">
              <a:buNone/>
              <a:defRPr sz="2300">
                <a:solidFill>
                  <a:schemeClr val="tx1">
                    <a:tint val="75000"/>
                  </a:schemeClr>
                </a:solidFill>
              </a:defRPr>
            </a:lvl4pPr>
            <a:lvl5pPr marL="2950257" indent="0">
              <a:buNone/>
              <a:defRPr sz="2300">
                <a:solidFill>
                  <a:schemeClr val="tx1">
                    <a:tint val="75000"/>
                  </a:schemeClr>
                </a:solidFill>
              </a:defRPr>
            </a:lvl5pPr>
            <a:lvl6pPr marL="3687821" indent="0">
              <a:buNone/>
              <a:defRPr sz="2300">
                <a:solidFill>
                  <a:schemeClr val="tx1">
                    <a:tint val="75000"/>
                  </a:schemeClr>
                </a:solidFill>
              </a:defRPr>
            </a:lvl6pPr>
            <a:lvl7pPr marL="4425385" indent="0">
              <a:buNone/>
              <a:defRPr sz="2300">
                <a:solidFill>
                  <a:schemeClr val="tx1">
                    <a:tint val="75000"/>
                  </a:schemeClr>
                </a:solidFill>
              </a:defRPr>
            </a:lvl7pPr>
            <a:lvl8pPr marL="5162949" indent="0">
              <a:buNone/>
              <a:defRPr sz="2300">
                <a:solidFill>
                  <a:schemeClr val="tx1">
                    <a:tint val="75000"/>
                  </a:schemeClr>
                </a:solidFill>
              </a:defRPr>
            </a:lvl8pPr>
            <a:lvl9pPr marL="5900513" indent="0">
              <a:buNone/>
              <a:defRPr sz="23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9BAB3974-59BE-4EFB-92A8-AF883CA1FB21}" type="datetimeFigureOut">
              <a:rPr lang="ja-JP" altLang="en-US"/>
              <a:pPr>
                <a:defRPr/>
              </a:pPr>
              <a:t>2023/12/12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318D6DB4-C797-42FC-AC9C-0B6A1E9F61EF}" type="slidenum">
              <a:rPr lang="ja-JP" altLang="en-US"/>
              <a:pPr>
                <a:defRPr/>
              </a:pPr>
              <a:t>‹#›</a:t>
            </a:fld>
            <a:endParaRPr lang="ja-JP" altLang="en-US"/>
          </a:p>
        </p:txBody>
      </p:sp>
    </p:spTree>
    <p:extLst>
      <p:ext uri="{BB962C8B-B14F-4D97-AF65-F5344CB8AC3E}">
        <p14:creationId xmlns:p14="http://schemas.microsoft.com/office/powerpoint/2010/main" val="1276852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756126" y="2495128"/>
            <a:ext cx="6679115" cy="7057149"/>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7687284" y="2495128"/>
            <a:ext cx="6679115" cy="7057149"/>
          </a:xfrm>
        </p:spPr>
        <p:txBody>
          <a:bodyPr/>
          <a:lstStyle>
            <a:lvl1pPr>
              <a:defRPr sz="4500"/>
            </a:lvl1pPr>
            <a:lvl2pPr>
              <a:defRPr sz="3900"/>
            </a:lvl2pPr>
            <a:lvl3pPr>
              <a:defRPr sz="3200"/>
            </a:lvl3pPr>
            <a:lvl4pPr>
              <a:defRPr sz="2900"/>
            </a:lvl4pPr>
            <a:lvl5pPr>
              <a:defRPr sz="2900"/>
            </a:lvl5pPr>
            <a:lvl6pPr>
              <a:defRPr sz="2900"/>
            </a:lvl6pPr>
            <a:lvl7pPr>
              <a:defRPr sz="2900"/>
            </a:lvl7pPr>
            <a:lvl8pPr>
              <a:defRPr sz="2900"/>
            </a:lvl8pPr>
            <a:lvl9pPr>
              <a:defRPr sz="2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99732C2D-7B41-4A04-B8B2-6462AEC08939}" type="datetimeFigureOut">
              <a:rPr lang="ja-JP" altLang="en-US"/>
              <a:pPr>
                <a:defRPr/>
              </a:pPr>
              <a:t>2023/12/12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2513F14D-1D0D-49C3-8E17-C008AA1C4E76}" type="slidenum">
              <a:rPr lang="ja-JP" altLang="en-US"/>
              <a:pPr>
                <a:defRPr/>
              </a:pPr>
              <a:t>‹#›</a:t>
            </a:fld>
            <a:endParaRPr lang="ja-JP" altLang="en-US"/>
          </a:p>
        </p:txBody>
      </p:sp>
    </p:spTree>
    <p:extLst>
      <p:ext uri="{BB962C8B-B14F-4D97-AF65-F5344CB8AC3E}">
        <p14:creationId xmlns:p14="http://schemas.microsoft.com/office/powerpoint/2010/main" val="3103195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756127" y="2393640"/>
            <a:ext cx="6681741" cy="997555"/>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756127" y="3391195"/>
            <a:ext cx="6681741"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7682034" y="2393640"/>
            <a:ext cx="6684366" cy="997555"/>
          </a:xfrm>
        </p:spPr>
        <p:txBody>
          <a:bodyPr anchor="b"/>
          <a:lstStyle>
            <a:lvl1pPr marL="0" indent="0">
              <a:buNone/>
              <a:defRPr sz="3900" b="1"/>
            </a:lvl1pPr>
            <a:lvl2pPr marL="737564" indent="0">
              <a:buNone/>
              <a:defRPr sz="3200" b="1"/>
            </a:lvl2pPr>
            <a:lvl3pPr marL="1475128" indent="0">
              <a:buNone/>
              <a:defRPr sz="2900" b="1"/>
            </a:lvl3pPr>
            <a:lvl4pPr marL="2212693" indent="0">
              <a:buNone/>
              <a:defRPr sz="2500" b="1"/>
            </a:lvl4pPr>
            <a:lvl5pPr marL="2950257" indent="0">
              <a:buNone/>
              <a:defRPr sz="2500" b="1"/>
            </a:lvl5pPr>
            <a:lvl6pPr marL="3687821" indent="0">
              <a:buNone/>
              <a:defRPr sz="2500" b="1"/>
            </a:lvl6pPr>
            <a:lvl7pPr marL="4425385" indent="0">
              <a:buNone/>
              <a:defRPr sz="2500" b="1"/>
            </a:lvl7pPr>
            <a:lvl8pPr marL="5162949" indent="0">
              <a:buNone/>
              <a:defRPr sz="2500" b="1"/>
            </a:lvl8pPr>
            <a:lvl9pPr marL="5900513" indent="0">
              <a:buNone/>
              <a:defRPr sz="25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7682034" y="3391195"/>
            <a:ext cx="6684366" cy="6161082"/>
          </a:xfrm>
        </p:spPr>
        <p:txBody>
          <a:bodyPr/>
          <a:lstStyle>
            <a:lvl1pPr>
              <a:defRPr sz="3900"/>
            </a:lvl1pPr>
            <a:lvl2pPr>
              <a:defRPr sz="3200"/>
            </a:lvl2pPr>
            <a:lvl3pPr>
              <a:defRPr sz="29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2F5776A0-27B8-4401-B856-C35B531C2953}" type="datetimeFigureOut">
              <a:rPr lang="ja-JP" altLang="en-US"/>
              <a:pPr>
                <a:defRPr/>
              </a:pPr>
              <a:t>2023/12/12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35240D3C-E25F-4853-B4A7-44C9B3F987C8}" type="slidenum">
              <a:rPr lang="ja-JP" altLang="en-US"/>
              <a:pPr>
                <a:defRPr/>
              </a:pPr>
              <a:t>‹#›</a:t>
            </a:fld>
            <a:endParaRPr lang="ja-JP" altLang="en-US"/>
          </a:p>
        </p:txBody>
      </p:sp>
    </p:spTree>
    <p:extLst>
      <p:ext uri="{BB962C8B-B14F-4D97-AF65-F5344CB8AC3E}">
        <p14:creationId xmlns:p14="http://schemas.microsoft.com/office/powerpoint/2010/main" val="2966395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A238F81E-19AD-4566-857F-20EDAE253083}" type="datetimeFigureOut">
              <a:rPr lang="ja-JP" altLang="en-US"/>
              <a:pPr>
                <a:defRPr/>
              </a:pPr>
              <a:t>2023/12/12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13B33E6E-475D-4E24-9D9C-C65211FCE017}" type="slidenum">
              <a:rPr lang="ja-JP" altLang="en-US"/>
              <a:pPr>
                <a:defRPr/>
              </a:pPr>
              <a:t>‹#›</a:t>
            </a:fld>
            <a:endParaRPr lang="ja-JP" altLang="en-US"/>
          </a:p>
        </p:txBody>
      </p:sp>
    </p:spTree>
    <p:extLst>
      <p:ext uri="{BB962C8B-B14F-4D97-AF65-F5344CB8AC3E}">
        <p14:creationId xmlns:p14="http://schemas.microsoft.com/office/powerpoint/2010/main" val="563725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2F1FA008-B05C-4C74-B773-C458119AE791}" type="datetimeFigureOut">
              <a:rPr lang="ja-JP" altLang="en-US"/>
              <a:pPr>
                <a:defRPr/>
              </a:pPr>
              <a:t>2023/12/12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99CA7633-51B0-4AB4-B4E5-FD95EC7DA45F}" type="slidenum">
              <a:rPr lang="ja-JP" altLang="en-US"/>
              <a:pPr>
                <a:defRPr/>
              </a:pPr>
              <a:t>‹#›</a:t>
            </a:fld>
            <a:endParaRPr lang="ja-JP" altLang="en-US"/>
          </a:p>
        </p:txBody>
      </p:sp>
    </p:spTree>
    <p:extLst>
      <p:ext uri="{BB962C8B-B14F-4D97-AF65-F5344CB8AC3E}">
        <p14:creationId xmlns:p14="http://schemas.microsoft.com/office/powerpoint/2010/main" val="1396001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28" y="425756"/>
            <a:ext cx="4975206" cy="1811937"/>
          </a:xfrm>
        </p:spPr>
        <p:txBody>
          <a:bodyPr anchor="b"/>
          <a:lstStyle>
            <a:lvl1pPr algn="l">
              <a:defRPr sz="3200" b="1"/>
            </a:lvl1pPr>
          </a:lstStyle>
          <a:p>
            <a:r>
              <a:rPr lang="ja-JP" altLang="en-US"/>
              <a:t>マスター タイトルの書式設定</a:t>
            </a:r>
          </a:p>
        </p:txBody>
      </p:sp>
      <p:sp>
        <p:nvSpPr>
          <p:cNvPr id="3" name="コンテンツ プレースホルダー 2"/>
          <p:cNvSpPr>
            <a:spLocks noGrp="1"/>
          </p:cNvSpPr>
          <p:nvPr>
            <p:ph idx="1"/>
          </p:nvPr>
        </p:nvSpPr>
        <p:spPr>
          <a:xfrm>
            <a:off x="5912487" y="425757"/>
            <a:ext cx="8453912" cy="9126520"/>
          </a:xfrm>
        </p:spPr>
        <p:txBody>
          <a:bodyPr/>
          <a:lstStyle>
            <a:lvl1pPr>
              <a:defRPr sz="5200"/>
            </a:lvl1pPr>
            <a:lvl2pPr>
              <a:defRPr sz="4500"/>
            </a:lvl2pPr>
            <a:lvl3pPr>
              <a:defRPr sz="3900"/>
            </a:lvl3pPr>
            <a:lvl4pPr>
              <a:defRPr sz="3200"/>
            </a:lvl4pPr>
            <a:lvl5pPr>
              <a:defRPr sz="3200"/>
            </a:lvl5pPr>
            <a:lvl6pPr>
              <a:defRPr sz="3200"/>
            </a:lvl6pPr>
            <a:lvl7pPr>
              <a:defRPr sz="3200"/>
            </a:lvl7pPr>
            <a:lvl8pPr>
              <a:defRPr sz="3200"/>
            </a:lvl8pPr>
            <a:lvl9pPr>
              <a:defRPr sz="3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756128" y="2237694"/>
            <a:ext cx="4975206" cy="7314583"/>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B42C03E7-E620-49E5-9A79-DCD0DBC0D928}" type="datetimeFigureOut">
              <a:rPr lang="ja-JP" altLang="en-US"/>
              <a:pPr>
                <a:defRPr/>
              </a:pPr>
              <a:t>2023/12/12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4ECE820-BB20-4FB6-AF2A-78D3A1AE20CB}" type="slidenum">
              <a:rPr lang="ja-JP" altLang="en-US"/>
              <a:pPr>
                <a:defRPr/>
              </a:pPr>
              <a:t>‹#›</a:t>
            </a:fld>
            <a:endParaRPr lang="ja-JP" altLang="en-US"/>
          </a:p>
        </p:txBody>
      </p:sp>
    </p:spTree>
    <p:extLst>
      <p:ext uri="{BB962C8B-B14F-4D97-AF65-F5344CB8AC3E}">
        <p14:creationId xmlns:p14="http://schemas.microsoft.com/office/powerpoint/2010/main" val="2964031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1" y="7485381"/>
            <a:ext cx="9073515" cy="883691"/>
          </a:xfrm>
        </p:spPr>
        <p:txBody>
          <a:bodyPr anchor="b"/>
          <a:lstStyle>
            <a:lvl1pPr algn="l">
              <a:defRPr sz="3200" b="1"/>
            </a:lvl1pPr>
          </a:lstStyle>
          <a:p>
            <a:r>
              <a:rPr lang="ja-JP" altLang="en-US"/>
              <a:t>マスター タイトルの書式設定</a:t>
            </a:r>
          </a:p>
        </p:txBody>
      </p:sp>
      <p:sp>
        <p:nvSpPr>
          <p:cNvPr id="3" name="図プレースホルダー 2"/>
          <p:cNvSpPr>
            <a:spLocks noGrp="1"/>
          </p:cNvSpPr>
          <p:nvPr>
            <p:ph type="pic" idx="1"/>
          </p:nvPr>
        </p:nvSpPr>
        <p:spPr>
          <a:xfrm>
            <a:off x="2964121" y="955475"/>
            <a:ext cx="9073515" cy="6416040"/>
          </a:xfrm>
        </p:spPr>
        <p:txBody>
          <a:bodyPr rtlCol="0">
            <a:normAutofit/>
          </a:bodyPr>
          <a:lstStyle>
            <a:lvl1pPr marL="0" indent="0">
              <a:buNone/>
              <a:defRPr sz="5200"/>
            </a:lvl1pPr>
            <a:lvl2pPr marL="737564" indent="0">
              <a:buNone/>
              <a:defRPr sz="4500"/>
            </a:lvl2pPr>
            <a:lvl3pPr marL="1475128" indent="0">
              <a:buNone/>
              <a:defRPr sz="3900"/>
            </a:lvl3pPr>
            <a:lvl4pPr marL="2212693" indent="0">
              <a:buNone/>
              <a:defRPr sz="3200"/>
            </a:lvl4pPr>
            <a:lvl5pPr marL="2950257" indent="0">
              <a:buNone/>
              <a:defRPr sz="3200"/>
            </a:lvl5pPr>
            <a:lvl6pPr marL="3687821" indent="0">
              <a:buNone/>
              <a:defRPr sz="3200"/>
            </a:lvl6pPr>
            <a:lvl7pPr marL="4425385" indent="0">
              <a:buNone/>
              <a:defRPr sz="3200"/>
            </a:lvl7pPr>
            <a:lvl8pPr marL="5162949" indent="0">
              <a:buNone/>
              <a:defRPr sz="3200"/>
            </a:lvl8pPr>
            <a:lvl9pPr marL="5900513" indent="0">
              <a:buNone/>
              <a:defRPr sz="3200"/>
            </a:lvl9pPr>
          </a:lstStyle>
          <a:p>
            <a:pPr lvl="0"/>
            <a:endParaRPr lang="ja-JP" altLang="en-US" noProof="0"/>
          </a:p>
        </p:txBody>
      </p:sp>
      <p:sp>
        <p:nvSpPr>
          <p:cNvPr id="4" name="テキスト プレースホルダー 3"/>
          <p:cNvSpPr>
            <a:spLocks noGrp="1"/>
          </p:cNvSpPr>
          <p:nvPr>
            <p:ph type="body" sz="half" idx="2"/>
          </p:nvPr>
        </p:nvSpPr>
        <p:spPr>
          <a:xfrm>
            <a:off x="2964121" y="8369072"/>
            <a:ext cx="9073515" cy="1254989"/>
          </a:xfrm>
        </p:spPr>
        <p:txBody>
          <a:bodyPr/>
          <a:lstStyle>
            <a:lvl1pPr marL="0" indent="0">
              <a:buNone/>
              <a:defRPr sz="2300"/>
            </a:lvl1pPr>
            <a:lvl2pPr marL="737564" indent="0">
              <a:buNone/>
              <a:defRPr sz="2000"/>
            </a:lvl2pPr>
            <a:lvl3pPr marL="1475128" indent="0">
              <a:buNone/>
              <a:defRPr sz="1600"/>
            </a:lvl3pPr>
            <a:lvl4pPr marL="2212693" indent="0">
              <a:buNone/>
              <a:defRPr sz="1500"/>
            </a:lvl4pPr>
            <a:lvl5pPr marL="2950257" indent="0">
              <a:buNone/>
              <a:defRPr sz="1500"/>
            </a:lvl5pPr>
            <a:lvl6pPr marL="3687821" indent="0">
              <a:buNone/>
              <a:defRPr sz="1500"/>
            </a:lvl6pPr>
            <a:lvl7pPr marL="4425385" indent="0">
              <a:buNone/>
              <a:defRPr sz="1500"/>
            </a:lvl7pPr>
            <a:lvl8pPr marL="5162949" indent="0">
              <a:buNone/>
              <a:defRPr sz="1500"/>
            </a:lvl8pPr>
            <a:lvl9pPr marL="5900513" indent="0">
              <a:buNone/>
              <a:defRPr sz="15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D62B9BC7-5C4D-468F-B436-CF77FDAD3D12}" type="datetimeFigureOut">
              <a:rPr lang="ja-JP" altLang="en-US"/>
              <a:pPr>
                <a:defRPr/>
              </a:pPr>
              <a:t>2023/12/12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7530A49-D1AF-4998-A41B-C2830C49A711}" type="slidenum">
              <a:rPr lang="ja-JP" altLang="en-US"/>
              <a:pPr>
                <a:defRPr/>
              </a:pPr>
              <a:t>‹#›</a:t>
            </a:fld>
            <a:endParaRPr lang="ja-JP" altLang="en-US"/>
          </a:p>
        </p:txBody>
      </p:sp>
    </p:spTree>
    <p:extLst>
      <p:ext uri="{BB962C8B-B14F-4D97-AF65-F5344CB8AC3E}">
        <p14:creationId xmlns:p14="http://schemas.microsoft.com/office/powerpoint/2010/main" val="4093368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756126" y="428232"/>
            <a:ext cx="13610273" cy="1782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7513" tIns="73756" rIns="147513" bIns="73756"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756126" y="2495128"/>
            <a:ext cx="13610273" cy="7057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47513" tIns="73756" rIns="147513" bIns="7375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756126" y="9911199"/>
            <a:ext cx="3528589" cy="569325"/>
          </a:xfrm>
          <a:prstGeom prst="rect">
            <a:avLst/>
          </a:prstGeom>
        </p:spPr>
        <p:txBody>
          <a:bodyPr vert="horz" lIns="147513" tIns="73756" rIns="147513" bIns="73756" rtlCol="0" anchor="ctr"/>
          <a:lstStyle>
            <a:lvl1pPr algn="l" fontAlgn="auto">
              <a:spcBef>
                <a:spcPts val="0"/>
              </a:spcBef>
              <a:spcAft>
                <a:spcPts val="0"/>
              </a:spcAft>
              <a:defRPr sz="2000">
                <a:solidFill>
                  <a:schemeClr val="tx1">
                    <a:tint val="75000"/>
                  </a:schemeClr>
                </a:solidFill>
                <a:latin typeface="+mn-lt"/>
                <a:ea typeface="+mn-ea"/>
              </a:defRPr>
            </a:lvl1pPr>
          </a:lstStyle>
          <a:p>
            <a:pPr>
              <a:defRPr/>
            </a:pPr>
            <a:fld id="{3325CBA2-421B-418B-9FD1-EB03214DE745}" type="datetimeFigureOut">
              <a:rPr lang="ja-JP" altLang="en-US"/>
              <a:pPr>
                <a:defRPr/>
              </a:pPr>
              <a:t>2023/12/12</a:t>
            </a:fld>
            <a:endParaRPr lang="ja-JP" altLang="en-US"/>
          </a:p>
        </p:txBody>
      </p:sp>
      <p:sp>
        <p:nvSpPr>
          <p:cNvPr id="5" name="フッター プレースホルダー 4"/>
          <p:cNvSpPr>
            <a:spLocks noGrp="1"/>
          </p:cNvSpPr>
          <p:nvPr>
            <p:ph type="ftr" sz="quarter" idx="3"/>
          </p:nvPr>
        </p:nvSpPr>
        <p:spPr>
          <a:xfrm>
            <a:off x="5166863" y="9911199"/>
            <a:ext cx="4788800" cy="569325"/>
          </a:xfrm>
          <a:prstGeom prst="rect">
            <a:avLst/>
          </a:prstGeom>
        </p:spPr>
        <p:txBody>
          <a:bodyPr vert="horz" lIns="147513" tIns="73756" rIns="147513" bIns="73756" rtlCol="0" anchor="ctr"/>
          <a:lstStyle>
            <a:lvl1pPr algn="ctr" fontAlgn="auto">
              <a:spcBef>
                <a:spcPts val="0"/>
              </a:spcBef>
              <a:spcAft>
                <a:spcPts val="0"/>
              </a:spcAft>
              <a:defRPr sz="20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10837810" y="9911199"/>
            <a:ext cx="3528589" cy="569325"/>
          </a:xfrm>
          <a:prstGeom prst="rect">
            <a:avLst/>
          </a:prstGeom>
        </p:spPr>
        <p:txBody>
          <a:bodyPr vert="horz" lIns="147513" tIns="73756" rIns="147513" bIns="73756" rtlCol="0" anchor="ctr"/>
          <a:lstStyle>
            <a:lvl1pPr algn="r" fontAlgn="auto">
              <a:spcBef>
                <a:spcPts val="0"/>
              </a:spcBef>
              <a:spcAft>
                <a:spcPts val="0"/>
              </a:spcAft>
              <a:defRPr sz="2000">
                <a:solidFill>
                  <a:schemeClr val="tx1">
                    <a:tint val="75000"/>
                  </a:schemeClr>
                </a:solidFill>
                <a:latin typeface="+mn-lt"/>
                <a:ea typeface="+mn-ea"/>
              </a:defRPr>
            </a:lvl1pPr>
          </a:lstStyle>
          <a:p>
            <a:pPr>
              <a:defRPr/>
            </a:pPr>
            <a:fld id="{844DC39D-BF0B-4B22-8541-0B21A58783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7100" kern="1200">
          <a:solidFill>
            <a:schemeClr val="tx1"/>
          </a:solidFill>
          <a:latin typeface="+mj-lt"/>
          <a:ea typeface="+mj-ea"/>
          <a:cs typeface="+mj-cs"/>
        </a:defRPr>
      </a:lvl1pPr>
      <a:lvl2pPr algn="ctr" rtl="0" eaLnBrk="0" fontAlgn="base" hangingPunct="0">
        <a:spcBef>
          <a:spcPct val="0"/>
        </a:spcBef>
        <a:spcAft>
          <a:spcPct val="0"/>
        </a:spcAft>
        <a:defRPr kumimoji="1" sz="71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71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71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7100">
          <a:solidFill>
            <a:schemeClr val="tx1"/>
          </a:solidFill>
          <a:latin typeface="Calibri" pitchFamily="34" charset="0"/>
          <a:ea typeface="ＭＳ Ｐゴシック" charset="-128"/>
        </a:defRPr>
      </a:lvl5pPr>
      <a:lvl6pPr marL="737564" algn="ctr" rtl="0" fontAlgn="base">
        <a:spcBef>
          <a:spcPct val="0"/>
        </a:spcBef>
        <a:spcAft>
          <a:spcPct val="0"/>
        </a:spcAft>
        <a:defRPr kumimoji="1" sz="7100">
          <a:solidFill>
            <a:schemeClr val="tx1"/>
          </a:solidFill>
          <a:latin typeface="Calibri" pitchFamily="34" charset="0"/>
          <a:ea typeface="ＭＳ Ｐゴシック" charset="-128"/>
        </a:defRPr>
      </a:lvl6pPr>
      <a:lvl7pPr marL="1475128" algn="ctr" rtl="0" fontAlgn="base">
        <a:spcBef>
          <a:spcPct val="0"/>
        </a:spcBef>
        <a:spcAft>
          <a:spcPct val="0"/>
        </a:spcAft>
        <a:defRPr kumimoji="1" sz="7100">
          <a:solidFill>
            <a:schemeClr val="tx1"/>
          </a:solidFill>
          <a:latin typeface="Calibri" pitchFamily="34" charset="0"/>
          <a:ea typeface="ＭＳ Ｐゴシック" charset="-128"/>
        </a:defRPr>
      </a:lvl7pPr>
      <a:lvl8pPr marL="2212693" algn="ctr" rtl="0" fontAlgn="base">
        <a:spcBef>
          <a:spcPct val="0"/>
        </a:spcBef>
        <a:spcAft>
          <a:spcPct val="0"/>
        </a:spcAft>
        <a:defRPr kumimoji="1" sz="7100">
          <a:solidFill>
            <a:schemeClr val="tx1"/>
          </a:solidFill>
          <a:latin typeface="Calibri" pitchFamily="34" charset="0"/>
          <a:ea typeface="ＭＳ Ｐゴシック" charset="-128"/>
        </a:defRPr>
      </a:lvl8pPr>
      <a:lvl9pPr marL="2950257" algn="ctr" rtl="0" fontAlgn="base">
        <a:spcBef>
          <a:spcPct val="0"/>
        </a:spcBef>
        <a:spcAft>
          <a:spcPct val="0"/>
        </a:spcAft>
        <a:defRPr kumimoji="1" sz="7100">
          <a:solidFill>
            <a:schemeClr val="tx1"/>
          </a:solidFill>
          <a:latin typeface="Calibri" pitchFamily="34" charset="0"/>
          <a:ea typeface="ＭＳ Ｐゴシック" charset="-128"/>
        </a:defRPr>
      </a:lvl9pPr>
    </p:titleStyle>
    <p:bodyStyle>
      <a:lvl1pPr marL="553173" indent="-553173" algn="l" rtl="0" eaLnBrk="0" fontAlgn="base" hangingPunct="0">
        <a:spcBef>
          <a:spcPct val="20000"/>
        </a:spcBef>
        <a:spcAft>
          <a:spcPct val="0"/>
        </a:spcAft>
        <a:buFont typeface="Arial" charset="0"/>
        <a:buChar char="•"/>
        <a:defRPr kumimoji="1" sz="5200" kern="1200">
          <a:solidFill>
            <a:schemeClr val="tx1"/>
          </a:solidFill>
          <a:latin typeface="+mn-lt"/>
          <a:ea typeface="+mn-ea"/>
          <a:cs typeface="+mn-cs"/>
        </a:defRPr>
      </a:lvl1pPr>
      <a:lvl2pPr marL="1198542" indent="-460978" algn="l" rtl="0" eaLnBrk="0" fontAlgn="base" hangingPunct="0">
        <a:spcBef>
          <a:spcPct val="20000"/>
        </a:spcBef>
        <a:spcAft>
          <a:spcPct val="0"/>
        </a:spcAft>
        <a:buFont typeface="Arial" charset="0"/>
        <a:buChar char="–"/>
        <a:defRPr kumimoji="1" sz="4500" kern="1200">
          <a:solidFill>
            <a:schemeClr val="tx1"/>
          </a:solidFill>
          <a:latin typeface="+mn-lt"/>
          <a:ea typeface="+mn-ea"/>
          <a:cs typeface="+mn-cs"/>
        </a:defRPr>
      </a:lvl2pPr>
      <a:lvl3pPr marL="1843910" indent="-368782" algn="l" rtl="0" eaLnBrk="0" fontAlgn="base" hangingPunct="0">
        <a:spcBef>
          <a:spcPct val="20000"/>
        </a:spcBef>
        <a:spcAft>
          <a:spcPct val="0"/>
        </a:spcAft>
        <a:buFont typeface="Arial" charset="0"/>
        <a:buChar char="•"/>
        <a:defRPr kumimoji="1" sz="3900" kern="1200">
          <a:solidFill>
            <a:schemeClr val="tx1"/>
          </a:solidFill>
          <a:latin typeface="+mn-lt"/>
          <a:ea typeface="+mn-ea"/>
          <a:cs typeface="+mn-cs"/>
        </a:defRPr>
      </a:lvl3pPr>
      <a:lvl4pPr marL="2581475" indent="-36878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4pPr>
      <a:lvl5pPr marL="3319039" indent="-368782"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5pPr>
      <a:lvl6pPr marL="4056603" indent="-368782" algn="l" defTabSz="1475128" rtl="0" eaLnBrk="1" latinLnBrk="0" hangingPunct="1">
        <a:spcBef>
          <a:spcPct val="20000"/>
        </a:spcBef>
        <a:buFont typeface="Arial" pitchFamily="34" charset="0"/>
        <a:buChar char="•"/>
        <a:defRPr kumimoji="1" sz="3200" kern="1200">
          <a:solidFill>
            <a:schemeClr val="tx1"/>
          </a:solidFill>
          <a:latin typeface="+mn-lt"/>
          <a:ea typeface="+mn-ea"/>
          <a:cs typeface="+mn-cs"/>
        </a:defRPr>
      </a:lvl6pPr>
      <a:lvl7pPr marL="4794167" indent="-368782" algn="l" defTabSz="1475128" rtl="0" eaLnBrk="1" latinLnBrk="0" hangingPunct="1">
        <a:spcBef>
          <a:spcPct val="20000"/>
        </a:spcBef>
        <a:buFont typeface="Arial" pitchFamily="34" charset="0"/>
        <a:buChar char="•"/>
        <a:defRPr kumimoji="1" sz="3200" kern="1200">
          <a:solidFill>
            <a:schemeClr val="tx1"/>
          </a:solidFill>
          <a:latin typeface="+mn-lt"/>
          <a:ea typeface="+mn-ea"/>
          <a:cs typeface="+mn-cs"/>
        </a:defRPr>
      </a:lvl7pPr>
      <a:lvl8pPr marL="5531731" indent="-368782" algn="l" defTabSz="1475128" rtl="0" eaLnBrk="1" latinLnBrk="0" hangingPunct="1">
        <a:spcBef>
          <a:spcPct val="20000"/>
        </a:spcBef>
        <a:buFont typeface="Arial" pitchFamily="34" charset="0"/>
        <a:buChar char="•"/>
        <a:defRPr kumimoji="1" sz="3200" kern="1200">
          <a:solidFill>
            <a:schemeClr val="tx1"/>
          </a:solidFill>
          <a:latin typeface="+mn-lt"/>
          <a:ea typeface="+mn-ea"/>
          <a:cs typeface="+mn-cs"/>
        </a:defRPr>
      </a:lvl8pPr>
      <a:lvl9pPr marL="6269296" indent="-368782" algn="l" defTabSz="1475128" rtl="0" eaLnBrk="1" latinLnBrk="0" hangingPunct="1">
        <a:spcBef>
          <a:spcPct val="20000"/>
        </a:spcBef>
        <a:buFont typeface="Arial" pitchFamily="34" charset="0"/>
        <a:buChar char="•"/>
        <a:defRPr kumimoji="1" sz="3200" kern="1200">
          <a:solidFill>
            <a:schemeClr val="tx1"/>
          </a:solidFill>
          <a:latin typeface="+mn-lt"/>
          <a:ea typeface="+mn-ea"/>
          <a:cs typeface="+mn-cs"/>
        </a:defRPr>
      </a:lvl9pPr>
    </p:bodyStyle>
    <p:otherStyle>
      <a:defPPr>
        <a:defRPr lang="ja-JP"/>
      </a:defPPr>
      <a:lvl1pPr marL="0" algn="l" defTabSz="1475128" rtl="0" eaLnBrk="1" latinLnBrk="0" hangingPunct="1">
        <a:defRPr kumimoji="1" sz="2900" kern="1200">
          <a:solidFill>
            <a:schemeClr val="tx1"/>
          </a:solidFill>
          <a:latin typeface="+mn-lt"/>
          <a:ea typeface="+mn-ea"/>
          <a:cs typeface="+mn-cs"/>
        </a:defRPr>
      </a:lvl1pPr>
      <a:lvl2pPr marL="737564" algn="l" defTabSz="1475128" rtl="0" eaLnBrk="1" latinLnBrk="0" hangingPunct="1">
        <a:defRPr kumimoji="1" sz="2900" kern="1200">
          <a:solidFill>
            <a:schemeClr val="tx1"/>
          </a:solidFill>
          <a:latin typeface="+mn-lt"/>
          <a:ea typeface="+mn-ea"/>
          <a:cs typeface="+mn-cs"/>
        </a:defRPr>
      </a:lvl2pPr>
      <a:lvl3pPr marL="1475128" algn="l" defTabSz="1475128" rtl="0" eaLnBrk="1" latinLnBrk="0" hangingPunct="1">
        <a:defRPr kumimoji="1" sz="2900" kern="1200">
          <a:solidFill>
            <a:schemeClr val="tx1"/>
          </a:solidFill>
          <a:latin typeface="+mn-lt"/>
          <a:ea typeface="+mn-ea"/>
          <a:cs typeface="+mn-cs"/>
        </a:defRPr>
      </a:lvl3pPr>
      <a:lvl4pPr marL="2212693" algn="l" defTabSz="1475128" rtl="0" eaLnBrk="1" latinLnBrk="0" hangingPunct="1">
        <a:defRPr kumimoji="1" sz="2900" kern="1200">
          <a:solidFill>
            <a:schemeClr val="tx1"/>
          </a:solidFill>
          <a:latin typeface="+mn-lt"/>
          <a:ea typeface="+mn-ea"/>
          <a:cs typeface="+mn-cs"/>
        </a:defRPr>
      </a:lvl4pPr>
      <a:lvl5pPr marL="2950257" algn="l" defTabSz="1475128" rtl="0" eaLnBrk="1" latinLnBrk="0" hangingPunct="1">
        <a:defRPr kumimoji="1" sz="2900" kern="1200">
          <a:solidFill>
            <a:schemeClr val="tx1"/>
          </a:solidFill>
          <a:latin typeface="+mn-lt"/>
          <a:ea typeface="+mn-ea"/>
          <a:cs typeface="+mn-cs"/>
        </a:defRPr>
      </a:lvl5pPr>
      <a:lvl6pPr marL="3687821" algn="l" defTabSz="1475128" rtl="0" eaLnBrk="1" latinLnBrk="0" hangingPunct="1">
        <a:defRPr kumimoji="1" sz="2900" kern="1200">
          <a:solidFill>
            <a:schemeClr val="tx1"/>
          </a:solidFill>
          <a:latin typeface="+mn-lt"/>
          <a:ea typeface="+mn-ea"/>
          <a:cs typeface="+mn-cs"/>
        </a:defRPr>
      </a:lvl6pPr>
      <a:lvl7pPr marL="4425385" algn="l" defTabSz="1475128" rtl="0" eaLnBrk="1" latinLnBrk="0" hangingPunct="1">
        <a:defRPr kumimoji="1" sz="2900" kern="1200">
          <a:solidFill>
            <a:schemeClr val="tx1"/>
          </a:solidFill>
          <a:latin typeface="+mn-lt"/>
          <a:ea typeface="+mn-ea"/>
          <a:cs typeface="+mn-cs"/>
        </a:defRPr>
      </a:lvl7pPr>
      <a:lvl8pPr marL="5162949" algn="l" defTabSz="1475128" rtl="0" eaLnBrk="1" latinLnBrk="0" hangingPunct="1">
        <a:defRPr kumimoji="1" sz="2900" kern="1200">
          <a:solidFill>
            <a:schemeClr val="tx1"/>
          </a:solidFill>
          <a:latin typeface="+mn-lt"/>
          <a:ea typeface="+mn-ea"/>
          <a:cs typeface="+mn-cs"/>
        </a:defRPr>
      </a:lvl8pPr>
      <a:lvl9pPr marL="5900513" algn="l" defTabSz="1475128" rtl="0" eaLnBrk="1" latinLnBrk="0" hangingPunct="1">
        <a:defRPr kumimoji="1" sz="2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2906623" y="1758332"/>
            <a:ext cx="12046857" cy="8910000"/>
          </a:xfrm>
          <a:prstGeom prst="roundRect">
            <a:avLst>
              <a:gd name="adj" fmla="val 1968"/>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980" b="1">
                <a:effectLst/>
                <a:ea typeface="HG丸ｺﾞｼｯｸM-PRO" panose="020F0600000000000000" pitchFamily="50" charset="-128"/>
                <a:cs typeface="Times New Roman" panose="02020603050405020304" pitchFamily="18" charset="0"/>
              </a:rPr>
              <a:t>～朝ごはん・野菜をしっかり食べましょう～</a:t>
            </a:r>
            <a:endParaRPr kumimoji="1" lang="ja-JP" altLang="en-US" sz="980"/>
          </a:p>
        </p:txBody>
      </p:sp>
      <p:sp>
        <p:nvSpPr>
          <p:cNvPr id="4" name="Rectangle 2"/>
          <p:cNvSpPr>
            <a:spLocks noChangeArrowheads="1"/>
          </p:cNvSpPr>
          <p:nvPr/>
        </p:nvSpPr>
        <p:spPr bwMode="auto">
          <a:xfrm>
            <a:off x="0" y="-1"/>
            <a:ext cx="15122525" cy="362858"/>
          </a:xfrm>
          <a:prstGeom prst="rect">
            <a:avLst/>
          </a:prstGeom>
          <a:gradFill rotWithShape="1">
            <a:gsLst>
              <a:gs pos="0">
                <a:srgbClr val="3333CC"/>
              </a:gs>
              <a:gs pos="50000">
                <a:schemeClr val="bg1"/>
              </a:gs>
              <a:gs pos="100000">
                <a:srgbClr val="3333CC"/>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47505" tIns="73752" rIns="147505" bIns="73752" anchor="ctr"/>
          <a:lstStyle/>
          <a:p>
            <a:pPr algn="ctr">
              <a:lnSpc>
                <a:spcPts val="2650"/>
              </a:lnSpc>
              <a:defRPr/>
            </a:pPr>
            <a:r>
              <a:rPr lang="ja-JP" altLang="en-US" sz="1600" b="1" dirty="0">
                <a:solidFill>
                  <a:srgbClr val="000000"/>
                </a:solidFill>
                <a:latin typeface="メイリオ" panose="020B0604030504040204" pitchFamily="50" charset="-128"/>
                <a:ea typeface="メイリオ" panose="020B0604030504040204" pitchFamily="50" charset="-128"/>
                <a:cs typeface="Meiryo UI" pitchFamily="50" charset="-128"/>
              </a:rPr>
              <a:t> </a:t>
            </a:r>
            <a:r>
              <a:rPr lang="ja-JP" altLang="en-US" sz="1600" b="1" dirty="0">
                <a:latin typeface="メイリオ" panose="020B0604030504040204" pitchFamily="50" charset="-128"/>
                <a:ea typeface="メイリオ" panose="020B0604030504040204" pitchFamily="50" charset="-128"/>
                <a:cs typeface="Meiryo UI" pitchFamily="50" charset="-128"/>
              </a:rPr>
              <a:t>第４次大阪府健康増進計画（案）における目標について</a:t>
            </a:r>
            <a:endParaRPr lang="ja-JP" altLang="en-US" sz="1600" b="1" dirty="0">
              <a:solidFill>
                <a:srgbClr val="000000"/>
              </a:solidFill>
              <a:latin typeface="メイリオ" panose="020B0604030504040204" pitchFamily="50" charset="-128"/>
              <a:ea typeface="メイリオ" panose="020B0604030504040204" pitchFamily="50" charset="-128"/>
              <a:cs typeface="Meiryo UI"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2193074264"/>
              </p:ext>
            </p:extLst>
          </p:nvPr>
        </p:nvGraphicFramePr>
        <p:xfrm>
          <a:off x="103417" y="1793498"/>
          <a:ext cx="2675725" cy="8798277"/>
        </p:xfrm>
        <a:graphic>
          <a:graphicData uri="http://schemas.openxmlformats.org/drawingml/2006/table">
            <a:tbl>
              <a:tblPr firstRow="1" firstCol="1" bandRow="1">
                <a:tableStyleId>{5940675A-B579-460E-94D1-54222C63F5DA}</a:tableStyleId>
              </a:tblPr>
              <a:tblGrid>
                <a:gridCol w="401061">
                  <a:extLst>
                    <a:ext uri="{9D8B030D-6E8A-4147-A177-3AD203B41FA5}">
                      <a16:colId xmlns:a16="http://schemas.microsoft.com/office/drawing/2014/main" val="20000"/>
                    </a:ext>
                  </a:extLst>
                </a:gridCol>
                <a:gridCol w="1008112">
                  <a:extLst>
                    <a:ext uri="{9D8B030D-6E8A-4147-A177-3AD203B41FA5}">
                      <a16:colId xmlns:a16="http://schemas.microsoft.com/office/drawing/2014/main" val="20001"/>
                    </a:ext>
                  </a:extLst>
                </a:gridCol>
                <a:gridCol w="1266552">
                  <a:extLst>
                    <a:ext uri="{9D8B030D-6E8A-4147-A177-3AD203B41FA5}">
                      <a16:colId xmlns:a16="http://schemas.microsoft.com/office/drawing/2014/main" val="20002"/>
                    </a:ext>
                  </a:extLst>
                </a:gridCol>
              </a:tblGrid>
              <a:tr h="595716">
                <a:tc>
                  <a:txBody>
                    <a:bodyPr/>
                    <a:lstStyle/>
                    <a:p>
                      <a:pPr algn="ctr">
                        <a:lnSpc>
                          <a:spcPts val="1600"/>
                        </a:lnSpc>
                        <a:spcAft>
                          <a:spcPts val="0"/>
                        </a:spcAft>
                      </a:pPr>
                      <a:endParaRPr lang="ja-JP" sz="9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spcAft>
                          <a:spcPts val="0"/>
                        </a:spcAft>
                      </a:pPr>
                      <a:endParaRPr lang="ja-JP" altLang="en-US" sz="900" b="1" kern="100" dirty="0">
                        <a:solidFill>
                          <a:schemeClr val="bg1"/>
                        </a:solidFill>
                        <a:effectLst/>
                        <a:latin typeface="Meiryo UI" panose="020B0604030504040204" pitchFamily="50" charset="-128"/>
                        <a:ea typeface="Meiryo UI" panose="020B0604030504040204" pitchFamily="50" charset="-128"/>
                        <a:cs typeface="Times New Roman"/>
                      </a:endParaRPr>
                    </a:p>
                    <a:p>
                      <a:pPr algn="ctr">
                        <a:lnSpc>
                          <a:spcPts val="1600"/>
                        </a:lnSpc>
                        <a:spcAft>
                          <a:spcPts val="0"/>
                        </a:spcAft>
                      </a:pPr>
                      <a:r>
                        <a:rPr lang="ja-JP" altLang="en-US" sz="900" b="1" kern="100" dirty="0">
                          <a:solidFill>
                            <a:schemeClr val="bg1"/>
                          </a:solidFill>
                          <a:effectLst/>
                          <a:latin typeface="Meiryo UI" panose="020B0604030504040204" pitchFamily="50" charset="-128"/>
                          <a:ea typeface="Meiryo UI" panose="020B0604030504040204" pitchFamily="50" charset="-128"/>
                          <a:cs typeface="Times New Roman"/>
                        </a:rPr>
                        <a:t>取組み分野</a:t>
                      </a:r>
                    </a:p>
                    <a:p>
                      <a:pPr algn="ctr">
                        <a:lnSpc>
                          <a:spcPts val="1600"/>
                        </a:lnSpc>
                        <a:spcAft>
                          <a:spcPts val="0"/>
                        </a:spcAft>
                      </a:pPr>
                      <a:endParaRPr lang="ja-JP" sz="9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spcAft>
                          <a:spcPts val="0"/>
                        </a:spcAft>
                      </a:pPr>
                      <a:r>
                        <a:rPr lang="ja-JP" altLang="en-US" sz="900" b="1" kern="100" dirty="0">
                          <a:solidFill>
                            <a:schemeClr val="bg1"/>
                          </a:solidFill>
                          <a:effectLst/>
                          <a:latin typeface="Meiryo UI" panose="020B0604030504040204" pitchFamily="50" charset="-128"/>
                          <a:ea typeface="Meiryo UI" panose="020B0604030504040204" pitchFamily="50" charset="-128"/>
                          <a:cs typeface="Times New Roman"/>
                        </a:rPr>
                        <a:t>府民・行政等</a:t>
                      </a:r>
                      <a:endParaRPr lang="en-US" altLang="ja-JP" sz="900" b="1" kern="100" dirty="0">
                        <a:solidFill>
                          <a:schemeClr val="bg1"/>
                        </a:solidFill>
                        <a:effectLst/>
                        <a:latin typeface="Meiryo UI" panose="020B0604030504040204" pitchFamily="50" charset="-128"/>
                        <a:ea typeface="Meiryo UI" panose="020B0604030504040204" pitchFamily="50" charset="-128"/>
                        <a:cs typeface="Times New Roman"/>
                      </a:endParaRPr>
                    </a:p>
                    <a:p>
                      <a:pPr algn="ctr">
                        <a:lnSpc>
                          <a:spcPts val="1600"/>
                        </a:lnSpc>
                        <a:spcAft>
                          <a:spcPts val="0"/>
                        </a:spcAft>
                      </a:pPr>
                      <a:r>
                        <a:rPr lang="ja-JP" altLang="en-US" sz="900" b="1" kern="100" dirty="0">
                          <a:solidFill>
                            <a:schemeClr val="bg1"/>
                          </a:solidFill>
                          <a:effectLst/>
                          <a:latin typeface="Meiryo UI" panose="020B0604030504040204" pitchFamily="50" charset="-128"/>
                          <a:ea typeface="Meiryo UI" panose="020B0604030504040204" pitchFamily="50" charset="-128"/>
                          <a:cs typeface="Times New Roman"/>
                        </a:rPr>
                        <a:t>みんなでめざす目標</a:t>
                      </a:r>
                      <a:endParaRPr lang="ja-JP" sz="9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609635">
                <a:tc rowSpan="6">
                  <a:txBody>
                    <a:bodyPr/>
                    <a:lstStyle/>
                    <a:p>
                      <a:pPr algn="ctr">
                        <a:lnSpc>
                          <a:spcPts val="1200"/>
                        </a:lnSpc>
                        <a:spcAft>
                          <a:spcPts val="0"/>
                        </a:spcAft>
                      </a:pPr>
                      <a:r>
                        <a:rPr kumimoji="1" lang="ja-JP" altLang="ja-JP" sz="800" kern="1200" dirty="0">
                          <a:solidFill>
                            <a:schemeClr val="bg1"/>
                          </a:solidFill>
                          <a:effectLst/>
                          <a:latin typeface="Meiryo UI" panose="020B0604030504040204" pitchFamily="50" charset="-128"/>
                          <a:ea typeface="Meiryo UI" panose="020B0604030504040204" pitchFamily="50" charset="-128"/>
                          <a:cs typeface="+mn-cs"/>
                        </a:rPr>
                        <a:t>生活習慣病の発症予防</a:t>
                      </a:r>
                      <a:endParaRPr lang="ja-JP" sz="8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栄養・食生活</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健康的な食生活を実践します</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09635">
                <a:tc vMerge="1">
                  <a:txBody>
                    <a:bodyPr/>
                    <a:lstStyle/>
                    <a:p>
                      <a:pPr algn="ctr">
                        <a:lnSpc>
                          <a:spcPts val="1200"/>
                        </a:lnSpc>
                        <a:spcAft>
                          <a:spcPts val="0"/>
                        </a:spcAft>
                      </a:pP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just">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身体活動・運動</a:t>
                      </a:r>
                      <a:endParaRPr lang="en-US" alt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習慣的に運動に取り組む府民を増やします</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09635">
                <a:tc vMerge="1">
                  <a:txBody>
                    <a:bodyPr/>
                    <a:lstStyle/>
                    <a:p>
                      <a:pPr algn="ctr">
                        <a:lnSpc>
                          <a:spcPts val="1200"/>
                        </a:lnSpc>
                        <a:spcAft>
                          <a:spcPts val="0"/>
                        </a:spcAft>
                      </a:pP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just">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休養・睡眠</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睡眠による休養が十分とれている府民を増やします</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609635">
                <a:tc vMerge="1">
                  <a:txBody>
                    <a:bodyPr/>
                    <a:lstStyle/>
                    <a:p>
                      <a:pPr algn="ctr">
                        <a:lnSpc>
                          <a:spcPts val="1200"/>
                        </a:lnSpc>
                        <a:spcAft>
                          <a:spcPts val="0"/>
                        </a:spcAft>
                      </a:pP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飲酒</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生活習慣病のリスクを高める飲酒を減らします</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09635">
                <a:tc vMerge="1">
                  <a:txBody>
                    <a:bodyPr/>
                    <a:lstStyle/>
                    <a:p>
                      <a:pPr algn="ctr">
                        <a:lnSpc>
                          <a:spcPts val="1200"/>
                        </a:lnSpc>
                        <a:spcAft>
                          <a:spcPts val="0"/>
                        </a:spcAft>
                      </a:pP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喫煙</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喫煙率を下げ、受動喫煙を減らします</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798777">
                <a:tc vMerge="1">
                  <a:txBody>
                    <a:bodyPr/>
                    <a:lstStyle/>
                    <a:p>
                      <a:pPr algn="l">
                        <a:lnSpc>
                          <a:spcPts val="1200"/>
                        </a:lnSpc>
                        <a:spcAft>
                          <a:spcPts val="0"/>
                        </a:spcAft>
                      </a:pPr>
                      <a:endParaRPr lang="ja-JP" sz="100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歯と口の健康</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歯科健診を受ける府民の割合を増やし、むし歯、歯周病治療が必要な府民を減らします</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609635">
                <a:tc rowSpan="2">
                  <a:txBody>
                    <a:bodyPr/>
                    <a:lstStyle/>
                    <a:p>
                      <a:pPr algn="ctr">
                        <a:lnSpc>
                          <a:spcPts val="1200"/>
                        </a:lnSpc>
                        <a:spcAft>
                          <a:spcPts val="0"/>
                        </a:spcAft>
                      </a:pPr>
                      <a:r>
                        <a:rPr lang="ja-JP" altLang="en-US" sz="800" u="none" kern="100" dirty="0">
                          <a:solidFill>
                            <a:schemeClr val="bg1"/>
                          </a:solidFill>
                          <a:effectLst/>
                          <a:latin typeface="Meiryo UI" panose="020B0604030504040204" pitchFamily="50" charset="-128"/>
                          <a:ea typeface="Meiryo UI" panose="020B0604030504040204" pitchFamily="50" charset="-128"/>
                          <a:cs typeface="Times New Roman"/>
                        </a:rPr>
                        <a:t>生活習慣病の早期発見・　　</a:t>
                      </a:r>
                      <a:endParaRPr lang="en-US" altLang="ja-JP" sz="800" u="none" kern="100" dirty="0">
                        <a:solidFill>
                          <a:schemeClr val="bg1"/>
                        </a:solidFill>
                        <a:effectLst/>
                        <a:latin typeface="Meiryo UI" panose="020B0604030504040204" pitchFamily="50" charset="-128"/>
                        <a:ea typeface="Meiryo UI" panose="020B0604030504040204" pitchFamily="50" charset="-128"/>
                        <a:cs typeface="Times New Roman"/>
                      </a:endParaRPr>
                    </a:p>
                    <a:p>
                      <a:pPr algn="ctr">
                        <a:lnSpc>
                          <a:spcPts val="1200"/>
                        </a:lnSpc>
                        <a:spcAft>
                          <a:spcPts val="0"/>
                        </a:spcAft>
                      </a:pPr>
                      <a:r>
                        <a:rPr lang="ja-JP" altLang="en-US" sz="800" u="none" kern="100" dirty="0">
                          <a:solidFill>
                            <a:schemeClr val="bg1"/>
                          </a:solidFill>
                          <a:effectLst/>
                          <a:latin typeface="Meiryo UI" panose="020B0604030504040204" pitchFamily="50" charset="-128"/>
                          <a:ea typeface="Meiryo UI" panose="020B0604030504040204" pitchFamily="50" charset="-128"/>
                          <a:cs typeface="Times New Roman"/>
                        </a:rPr>
                        <a:t>重症化予防</a:t>
                      </a:r>
                      <a:endParaRPr lang="ja-JP" sz="8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けんしん（健診・がん検診）</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けんしん（健診・がん検診）の受診率を上げます</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639023">
                <a:tc vMerge="1">
                  <a:txBody>
                    <a:bodyPr/>
                    <a:lstStyle/>
                    <a:p>
                      <a:pPr algn="ctr">
                        <a:lnSpc>
                          <a:spcPts val="1200"/>
                        </a:lnSpc>
                        <a:spcAft>
                          <a:spcPts val="0"/>
                        </a:spcAft>
                      </a:pP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重症化予防</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生活習慣による疾患（高血圧、糖尿病等）の未治療者の割合を減らします</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0"/>
                  </a:ext>
                </a:extLst>
              </a:tr>
              <a:tr h="639023">
                <a:tc rowSpan="2">
                  <a:txBody>
                    <a:bodyPr/>
                    <a:lstStyle/>
                    <a:p>
                      <a:pPr algn="ctr">
                        <a:lnSpc>
                          <a:spcPts val="1200"/>
                        </a:lnSpc>
                        <a:spcAft>
                          <a:spcPts val="0"/>
                        </a:spcAft>
                      </a:pPr>
                      <a:r>
                        <a:rPr lang="ja-JP" altLang="en-US" sz="1000" u="none" kern="100" dirty="0">
                          <a:solidFill>
                            <a:schemeClr val="bg1"/>
                          </a:solidFill>
                          <a:effectLst/>
                          <a:latin typeface="Meiryo UI" panose="020B0604030504040204" pitchFamily="50" charset="-128"/>
                          <a:ea typeface="Meiryo UI" panose="020B0604030504040204" pitchFamily="50" charset="-128"/>
                          <a:cs typeface="Times New Roman"/>
                        </a:rPr>
                        <a:t>生活機能の維持</a:t>
                      </a:r>
                      <a:endParaRPr lang="en-US" alt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p>
                      <a:pPr algn="ctr">
                        <a:lnSpc>
                          <a:spcPts val="1200"/>
                        </a:lnSpc>
                        <a:spcAft>
                          <a:spcPts val="0"/>
                        </a:spcAft>
                      </a:pPr>
                      <a:r>
                        <a:rPr lang="ja-JP" altLang="en-US" sz="1000" u="none" kern="100" dirty="0">
                          <a:solidFill>
                            <a:schemeClr val="bg1"/>
                          </a:solidFill>
                          <a:effectLst/>
                          <a:latin typeface="Meiryo UI" panose="020B0604030504040204" pitchFamily="50" charset="-128"/>
                          <a:ea typeface="Meiryo UI" panose="020B0604030504040204" pitchFamily="50" charset="-128"/>
                          <a:cs typeface="Times New Roman"/>
                        </a:rPr>
                        <a:t>・向上</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ロコモ・フレイル、骨粗鬆症</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若い世代から生活習慣を整えることで生活機能の低下を予防します</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1"/>
                  </a:ext>
                </a:extLst>
              </a:tr>
              <a:tr h="609635">
                <a:tc vMerge="1">
                  <a:txBody>
                    <a:bodyPr/>
                    <a:lstStyle/>
                    <a:p>
                      <a:endParaRPr kumimoji="1" lang="ja-JP" altLang="en-US"/>
                    </a:p>
                  </a:txBody>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メンタルヘルス</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過度のストレスを抱える府民の割合を減らします</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02602536"/>
                  </a:ext>
                </a:extLst>
              </a:tr>
              <a:tr h="609635">
                <a:tc rowSpan="3">
                  <a:txBody>
                    <a:bodyPr/>
                    <a:lstStyle/>
                    <a:p>
                      <a:pPr algn="ctr">
                        <a:lnSpc>
                          <a:spcPts val="1200"/>
                        </a:lnSpc>
                        <a:spcAft>
                          <a:spcPts val="0"/>
                        </a:spcAft>
                      </a:pPr>
                      <a:r>
                        <a:rPr lang="ja-JP" altLang="en-US" sz="1000" u="none" kern="100" dirty="0">
                          <a:solidFill>
                            <a:schemeClr val="bg1"/>
                          </a:solidFill>
                          <a:effectLst/>
                          <a:latin typeface="Meiryo UI" panose="020B0604030504040204" pitchFamily="50" charset="-128"/>
                          <a:ea typeface="Meiryo UI" panose="020B0604030504040204" pitchFamily="50" charset="-128"/>
                          <a:cs typeface="Times New Roman"/>
                        </a:rPr>
                        <a:t>府民の健康づくりを支える社会環境整備</a:t>
                      </a: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vert="eaVert"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ヘルスリテラシー、健康づくりの気運醸成</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健康づくりの気運を醸成し、主体的な健康づくりにつなげます</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1233828"/>
                  </a:ext>
                </a:extLst>
              </a:tr>
              <a:tr h="639023">
                <a:tc vMerge="1">
                  <a:txBody>
                    <a:bodyPr/>
                    <a:lstStyle/>
                    <a:p>
                      <a:pPr algn="ctr">
                        <a:lnSpc>
                          <a:spcPts val="1200"/>
                        </a:lnSpc>
                        <a:spcAft>
                          <a:spcPts val="0"/>
                        </a:spcAft>
                      </a:pPr>
                      <a:endParaRPr lang="ja-JP" sz="1000"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75000"/>
                      </a:schemeClr>
                    </a:solidFill>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ＩＣＴ（ＰＨＲ等）を活用した健康づくりの推進</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ビッグデータやＩＣＴの活用を促進します</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61351411"/>
                  </a:ext>
                </a:extLst>
              </a:tr>
              <a:tr h="609635">
                <a:tc vMerge="1">
                  <a:txBody>
                    <a:bodyPr/>
                    <a:lstStyle/>
                    <a:p>
                      <a:endParaRPr kumimoji="1" lang="ja-JP" altLang="en-US"/>
                    </a:p>
                  </a:txBody>
                  <a:tcPr/>
                </a:tc>
                <a:tc>
                  <a:txBody>
                    <a:bodyPr/>
                    <a:lstStyle/>
                    <a:p>
                      <a:pPr algn="l">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地域・職域等における社会環境整備</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地域や職場における健康づくりのための環境を整備します</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1272979"/>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132622031"/>
              </p:ext>
            </p:extLst>
          </p:nvPr>
        </p:nvGraphicFramePr>
        <p:xfrm>
          <a:off x="2976601" y="1836566"/>
          <a:ext cx="11887729" cy="8783910"/>
        </p:xfrm>
        <a:graphic>
          <a:graphicData uri="http://schemas.openxmlformats.org/drawingml/2006/table">
            <a:tbl>
              <a:tblPr firstRow="1" firstCol="1" bandRow="1">
                <a:tableStyleId>{5940675A-B579-460E-94D1-54222C63F5DA}</a:tableStyleId>
              </a:tblPr>
              <a:tblGrid>
                <a:gridCol w="356906">
                  <a:extLst>
                    <a:ext uri="{9D8B030D-6E8A-4147-A177-3AD203B41FA5}">
                      <a16:colId xmlns:a16="http://schemas.microsoft.com/office/drawing/2014/main" val="20000"/>
                    </a:ext>
                  </a:extLst>
                </a:gridCol>
                <a:gridCol w="5451891">
                  <a:extLst>
                    <a:ext uri="{9D8B030D-6E8A-4147-A177-3AD203B41FA5}">
                      <a16:colId xmlns:a16="http://schemas.microsoft.com/office/drawing/2014/main" val="20001"/>
                    </a:ext>
                  </a:extLst>
                </a:gridCol>
                <a:gridCol w="2334516">
                  <a:extLst>
                    <a:ext uri="{9D8B030D-6E8A-4147-A177-3AD203B41FA5}">
                      <a16:colId xmlns:a16="http://schemas.microsoft.com/office/drawing/2014/main" val="20002"/>
                    </a:ext>
                  </a:extLst>
                </a:gridCol>
                <a:gridCol w="1629755">
                  <a:extLst>
                    <a:ext uri="{9D8B030D-6E8A-4147-A177-3AD203B41FA5}">
                      <a16:colId xmlns:a16="http://schemas.microsoft.com/office/drawing/2014/main" val="20003"/>
                    </a:ext>
                  </a:extLst>
                </a:gridCol>
                <a:gridCol w="2114661">
                  <a:extLst>
                    <a:ext uri="{9D8B030D-6E8A-4147-A177-3AD203B41FA5}">
                      <a16:colId xmlns:a16="http://schemas.microsoft.com/office/drawing/2014/main" val="20004"/>
                    </a:ext>
                  </a:extLst>
                </a:gridCol>
              </a:tblGrid>
              <a:tr h="185402">
                <a:tc gridSpan="5">
                  <a:txBody>
                    <a:bodyPr/>
                    <a:lstStyle/>
                    <a:p>
                      <a:pPr algn="ctr">
                        <a:lnSpc>
                          <a:spcPts val="1600"/>
                        </a:lnSpc>
                        <a:spcAft>
                          <a:spcPts val="0"/>
                        </a:spcAft>
                      </a:pP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a:rPr>
                        <a:t>行政等が取り組む数値目標（</a:t>
                      </a:r>
                      <a:r>
                        <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a:rPr>
                        <a:t>39</a:t>
                      </a:r>
                      <a:r>
                        <a:rPr lang="ja-JP" altLang="en-US" sz="1000" b="1" kern="100" dirty="0">
                          <a:solidFill>
                            <a:schemeClr val="tx1"/>
                          </a:solidFill>
                          <a:effectLst/>
                          <a:latin typeface="Meiryo UI" panose="020B0604030504040204" pitchFamily="50" charset="-128"/>
                          <a:ea typeface="Meiryo UI" panose="020B0604030504040204" pitchFamily="50" charset="-128"/>
                          <a:cs typeface="Times New Roman"/>
                        </a:rPr>
                        <a:t>項目）</a:t>
                      </a:r>
                      <a:endParaRPr lang="en-US" altLang="ja-JP" sz="1000" b="1"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rgbClr val="00B050"/>
                    </a:solidFill>
                  </a:tcPr>
                </a:tc>
                <a:tc hMerge="1">
                  <a:txBody>
                    <a:bodyPr/>
                    <a:lstStyle/>
                    <a:p>
                      <a:pPr algn="ctr">
                        <a:lnSpc>
                          <a:spcPts val="1200"/>
                        </a:lnSpc>
                        <a:spcAft>
                          <a:spcPts val="0"/>
                        </a:spcAft>
                      </a:pP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c hMerge="1">
                  <a:txBody>
                    <a:bodyPr/>
                    <a:lstStyle/>
                    <a:p>
                      <a:pPr algn="ctr">
                        <a:lnSpc>
                          <a:spcPts val="1200"/>
                        </a:lnSpc>
                        <a:spcAft>
                          <a:spcPts val="0"/>
                        </a:spcAft>
                      </a:pP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c hMerge="1">
                  <a:txBody>
                    <a:bodyPr/>
                    <a:lstStyle/>
                    <a:p>
                      <a:pPr algn="ctr">
                        <a:lnSpc>
                          <a:spcPts val="1200"/>
                        </a:lnSpc>
                        <a:spcAft>
                          <a:spcPts val="0"/>
                        </a:spcAft>
                      </a:pP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tc hMerge="1">
                  <a:txBody>
                    <a:bodyPr/>
                    <a:lstStyle/>
                    <a:p>
                      <a:pPr algn="ctr">
                        <a:lnSpc>
                          <a:spcPts val="1200"/>
                        </a:lnSpc>
                        <a:spcAft>
                          <a:spcPts val="0"/>
                        </a:spcAft>
                      </a:pPr>
                      <a:endParaRPr lang="ja-JP" sz="1000" b="1"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50000"/>
                      </a:schemeClr>
                    </a:solidFill>
                  </a:tcPr>
                </a:tc>
                <a:extLst>
                  <a:ext uri="{0D108BD9-81ED-4DB2-BD59-A6C34878D82A}">
                    <a16:rowId xmlns:a16="http://schemas.microsoft.com/office/drawing/2014/main" val="10000"/>
                  </a:ext>
                </a:extLst>
              </a:tr>
              <a:tr h="136005">
                <a:tc gridSpan="2">
                  <a:txBody>
                    <a:bodyPr/>
                    <a:lstStyle/>
                    <a:p>
                      <a:pPr algn="ctr">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項目</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60000"/>
                        <a:lumOff val="40000"/>
                      </a:schemeClr>
                    </a:solidFill>
                  </a:tcPr>
                </a:tc>
                <a:tc hMerge="1">
                  <a:txBody>
                    <a:bodyPr/>
                    <a:lstStyle/>
                    <a:p>
                      <a:pPr algn="ctr">
                        <a:lnSpc>
                          <a:spcPts val="1200"/>
                        </a:lnSpc>
                        <a:spcAft>
                          <a:spcPts val="0"/>
                        </a:spcAft>
                      </a:pPr>
                      <a:endParaRPr lang="ja-JP" sz="1000" b="1" u="none" kern="100" dirty="0">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現状値</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ts val="1200"/>
                        </a:lnSpc>
                        <a:spcAft>
                          <a:spcPts val="0"/>
                        </a:spcAft>
                      </a:pPr>
                      <a:r>
                        <a:rPr lang="en-US" altLang="ja-JP" sz="950" b="1" u="none" kern="100" dirty="0">
                          <a:solidFill>
                            <a:schemeClr val="tx1"/>
                          </a:solidFill>
                          <a:effectLst/>
                          <a:latin typeface="Meiryo UI" panose="020B0604030504040204" pitchFamily="50" charset="-128"/>
                          <a:ea typeface="Meiryo UI" panose="020B0604030504040204" pitchFamily="50" charset="-128"/>
                          <a:cs typeface="Times New Roman"/>
                        </a:rPr>
                        <a:t>2035</a:t>
                      </a: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年度目標値</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ctr">
                        <a:lnSpc>
                          <a:spcPts val="1200"/>
                        </a:lnSpc>
                        <a:spcAft>
                          <a:spcPts val="0"/>
                        </a:spcAft>
                      </a:pPr>
                      <a:r>
                        <a:rPr lang="ja-JP" altLang="en-US" sz="950" b="1" u="none" kern="100" dirty="0">
                          <a:solidFill>
                            <a:schemeClr val="tx1"/>
                          </a:solidFill>
                          <a:effectLst/>
                          <a:latin typeface="Meiryo UI" panose="020B0604030504040204" pitchFamily="50" charset="-128"/>
                          <a:ea typeface="Meiryo UI" panose="020B0604030504040204" pitchFamily="50" charset="-128"/>
                          <a:cs typeface="Times New Roman"/>
                        </a:rPr>
                        <a:t>考え方</a:t>
                      </a:r>
                      <a:endParaRPr lang="ja-JP" sz="950" b="1"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1"/>
                  </a:ext>
                </a:extLst>
              </a:tr>
              <a:tr h="123368">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３</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just">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朝食を欠食する府民の割合の減少（</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20-30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歳代）</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【大阪府民の健康・栄養状況】</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24.8% （H29-R1</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平均）</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15</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％以下</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2700" cap="flat" cmpd="sng" algn="ctr">
                      <a:solidFill>
                        <a:schemeClr val="tx1"/>
                      </a:solidFill>
                      <a:prstDash val="sysDot"/>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食育推進計画に基づく</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270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2"/>
                  </a:ext>
                </a:extLst>
              </a:tr>
              <a:tr h="123368">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４</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野菜摂取量の増加（</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歳以上）</a:t>
                      </a:r>
                      <a:r>
                        <a:rPr 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【大阪府民の健康・栄養状況】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 256g （H29-R1</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平均）</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350</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ｇ以上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270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3"/>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5</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食塩摂取量の減少（</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歳以上）</a:t>
                      </a:r>
                      <a:r>
                        <a:rPr 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【大阪府民の健康・栄養状況】</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 9.7g （H29-R1</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平均）</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7</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ｇ未満</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950" u="none" kern="0" dirty="0">
                          <a:solidFill>
                            <a:schemeClr val="tx1"/>
                          </a:solidFill>
                          <a:effectLst/>
                          <a:latin typeface="Meiryo UI" panose="020B0604030504040204" pitchFamily="50" charset="-128"/>
                          <a:ea typeface="Meiryo UI" panose="020B0604030504040204" pitchFamily="50" charset="-128"/>
                          <a:cs typeface="ＭＳ Ｐゴシック"/>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270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4"/>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6</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バランスのとれた食生活を実践する府民の割合の増加（主食・主菜・副菜を組み合わせた食事を１日２回以上ほぼ毎日食べている府民の割合）</a:t>
                      </a:r>
                      <a:r>
                        <a:rPr 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健康づくり実態調査</a:t>
                      </a:r>
                      <a:r>
                        <a:rPr 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49.6％ （R4）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60</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％以上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sz="950" u="none" kern="0" dirty="0">
                          <a:solidFill>
                            <a:schemeClr val="tx1"/>
                          </a:solidFill>
                          <a:effectLst/>
                          <a:latin typeface="Meiryo UI" panose="020B0604030504040204" pitchFamily="50" charset="-128"/>
                          <a:ea typeface="Meiryo UI" panose="020B0604030504040204" pitchFamily="50" charset="-128"/>
                          <a:cs typeface="ＭＳ Ｐゴシック"/>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270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5"/>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7</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just">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適正体重を維持している者の増加　ＢＭＩ</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18.5 </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以上 </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25 </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未満　（</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65 </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歳以上はＢＭＩ</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20 </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を超え </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25 </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未満）の者の割合　</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健康づくり実態調査</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63.9％（</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70</a:t>
                      </a: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sz="950" u="none" kern="0" dirty="0">
                          <a:solidFill>
                            <a:schemeClr val="tx1"/>
                          </a:solidFill>
                          <a:effectLst/>
                          <a:latin typeface="Meiryo UI" panose="020B0604030504040204" pitchFamily="50" charset="-128"/>
                          <a:ea typeface="Meiryo UI" panose="020B0604030504040204" pitchFamily="50" charset="-128"/>
                          <a:cs typeface="ＭＳ Ｐゴシック"/>
                        </a:rPr>
                        <a:t>健康日本</a:t>
                      </a: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21(</a:t>
                      </a:r>
                      <a:r>
                        <a:rPr lang="ja-JP" sz="950" u="none" kern="0" dirty="0">
                          <a:solidFill>
                            <a:schemeClr val="tx1"/>
                          </a:solidFill>
                          <a:effectLst/>
                          <a:latin typeface="Meiryo UI" panose="020B0604030504040204" pitchFamily="50" charset="-128"/>
                          <a:ea typeface="Meiryo UI" panose="020B0604030504040204" pitchFamily="50" charset="-128"/>
                          <a:cs typeface="ＭＳ Ｐゴシック"/>
                        </a:rPr>
                        <a:t>第</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３</a:t>
                      </a:r>
                      <a:r>
                        <a:rPr lang="ja-JP" sz="950" u="none" kern="0" dirty="0">
                          <a:solidFill>
                            <a:schemeClr val="tx1"/>
                          </a:solidFill>
                          <a:effectLst/>
                          <a:latin typeface="Meiryo UI" panose="020B0604030504040204" pitchFamily="50" charset="-128"/>
                          <a:ea typeface="Meiryo UI" panose="020B0604030504040204" pitchFamily="50" charset="-128"/>
                          <a:cs typeface="ＭＳ Ｐゴシック"/>
                        </a:rPr>
                        <a:t>次</a:t>
                      </a: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を参考</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2700" cap="flat" cmpd="sng" algn="ctr">
                      <a:solidFill>
                        <a:schemeClr val="tx1"/>
                      </a:solidFill>
                      <a:prstDash val="sysDot"/>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6"/>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8</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児童・生徒における肥満傾向児の減少（</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歳）（男性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学校保健統計調査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12.54</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（女性）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9.28</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R3)</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減少</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第２次成育医療等基本方針を参考</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07"/>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9</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just">
                        <a:lnSpc>
                          <a:spcPts val="1200"/>
                        </a:lnSpc>
                        <a:spcAft>
                          <a:spcPts val="0"/>
                        </a:spcAft>
                      </a:pPr>
                      <a:r>
                        <a:rPr lang="ja-JP" altLang="en-US"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運動習慣のある者の割合の増加</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健康づくり実態調査</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spc="-30" baseline="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36.2（R4）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40</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sz="95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健康日本</a:t>
                      </a:r>
                      <a:r>
                        <a:rPr lang="en-US" sz="95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21(</a:t>
                      </a:r>
                      <a:r>
                        <a:rPr lang="ja-JP" sz="95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第</a:t>
                      </a:r>
                      <a:r>
                        <a:rPr lang="ja-JP" altLang="en-US" sz="95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３</a:t>
                      </a:r>
                      <a:r>
                        <a:rPr lang="ja-JP" sz="95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次</a:t>
                      </a:r>
                      <a:r>
                        <a:rPr lang="en-US" sz="95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950" u="none" kern="0" spc="-20" baseline="0" dirty="0">
                          <a:solidFill>
                            <a:schemeClr val="tx1"/>
                          </a:solidFill>
                          <a:effectLst/>
                          <a:latin typeface="Meiryo UI" panose="020B0604030504040204" pitchFamily="50" charset="-128"/>
                          <a:ea typeface="Meiryo UI" panose="020B0604030504040204" pitchFamily="50" charset="-128"/>
                          <a:cs typeface="ＭＳ Ｐゴシック"/>
                        </a:rPr>
                        <a:t>を参考</a:t>
                      </a:r>
                      <a:endParaRPr lang="ja-JP" sz="950" u="none" kern="100" spc="-20" baseline="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08"/>
                  </a:ext>
                </a:extLst>
              </a:tr>
              <a:tr h="53138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10</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日常生活における歩数の増加（男性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女性）</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【大阪府民の健康・栄養状況】</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64</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歳：男性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8,733</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歩、女性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7,060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歩</a:t>
                      </a:r>
                    </a:p>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65</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歳以上：男性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6,180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歩、女性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5,230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歩</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H29-R1</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平均）</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64</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歳：男性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9,000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歩　　　</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女性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8,000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歩</a:t>
                      </a:r>
                    </a:p>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65</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歳以上：男性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7,000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歩</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女性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6,000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歩</a:t>
                      </a: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現状に基づき、増加をめざす</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9"/>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11</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睡眠時間が十分に確保できている者の増加（睡眠時間が６～９時間（</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60 </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歳以上については、６～８時間）の者の割合）</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健康づくり実態調査</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55.5％ （R4）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60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健康日本</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21(</a:t>
                      </a:r>
                      <a:r>
                        <a:rPr lang="ja-JP"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第</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３</a:t>
                      </a:r>
                      <a:r>
                        <a:rPr lang="ja-JP"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次</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を参考</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10"/>
                  </a:ext>
                </a:extLst>
              </a:tr>
              <a:tr h="276585">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12</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生活習慣病のリスクを高める量を飲酒している者の割合の減少（男性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女性）</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algn="l">
                        <a:lnSpc>
                          <a:spcPts val="1200"/>
                        </a:lnSpc>
                        <a:spcAft>
                          <a:spcPts val="0"/>
                        </a:spcAft>
                      </a:pP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健康づくり実態調査</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13.6%</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（女性）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9.6%</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13.0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6.4</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アルコール健康障がい対策推進計画に基づく</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1"/>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13</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妊婦の飲酒割合の減少</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厚生労働省母子保健課調査</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2.5%</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R3</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０％</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同上</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2"/>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歳以上の者の喫煙率の減少（男性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国民生活基礎調査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24.3%</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（女性）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8.6%</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（男性）</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15.0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5.0</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がん対策推進計画に基づく</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3"/>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15</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0" spc="-30" baseline="0" dirty="0">
                          <a:solidFill>
                            <a:schemeClr val="tx1"/>
                          </a:solidFill>
                          <a:effectLst/>
                          <a:latin typeface="Meiryo UI" panose="020B0604030504040204" pitchFamily="50" charset="-128"/>
                          <a:ea typeface="Meiryo UI" panose="020B0604030504040204" pitchFamily="50" charset="-128"/>
                          <a:cs typeface="ＭＳ Ｐゴシック"/>
                        </a:rPr>
                        <a:t>望まない受動喫煙の機会を有する者の割合の減少（職場</a:t>
                      </a:r>
                      <a:r>
                        <a:rPr lang="en-US" altLang="ja-JP" sz="950" u="none" kern="0" spc="-30" baseline="0" dirty="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950" u="none" kern="0" spc="-30" baseline="0" dirty="0">
                          <a:solidFill>
                            <a:schemeClr val="tx1"/>
                          </a:solidFill>
                          <a:effectLst/>
                          <a:latin typeface="Meiryo UI" panose="020B0604030504040204" pitchFamily="50" charset="-128"/>
                          <a:ea typeface="Meiryo UI" panose="020B0604030504040204" pitchFamily="50" charset="-128"/>
                          <a:cs typeface="ＭＳ Ｐゴシック"/>
                        </a:rPr>
                        <a:t>飲食店）</a:t>
                      </a:r>
                      <a:r>
                        <a:rPr lang="en-US" altLang="ja-JP" sz="950" u="none" kern="0" spc="-30" baseline="0" dirty="0">
                          <a:solidFill>
                            <a:schemeClr val="tx1"/>
                          </a:solidFill>
                          <a:effectLst/>
                          <a:latin typeface="Meiryo UI" panose="020B0604030504040204" pitchFamily="50" charset="-128"/>
                          <a:ea typeface="Meiryo UI" panose="020B0604030504040204" pitchFamily="50" charset="-128"/>
                          <a:cs typeface="ＭＳ Ｐゴシック"/>
                        </a:rPr>
                        <a:t>【</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大阪府民の健康・栄養状況</a:t>
                      </a:r>
                      <a:r>
                        <a:rPr lang="en-US" altLang="ja-JP" sz="950" u="none" kern="0" spc="-30" baseline="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spc="-30" baseline="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（職場）</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26.4% </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H30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（飲食店）</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42.6%</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H30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ctr"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（職場）０</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 </a:t>
                      </a:r>
                    </a:p>
                    <a:p>
                      <a:pPr marL="0" marR="0" lvl="0" indent="0" algn="ctr"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（飲食店）０％</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4"/>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16</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妊婦の喫煙割合の減少</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厚生労働省母子保健課調査</a:t>
                      </a:r>
                      <a:r>
                        <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2.7％（R3</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0</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第２次成育医療等基本方針を参考</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15"/>
                  </a:ext>
                </a:extLst>
              </a:tr>
              <a:tr h="125592">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17</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just">
                        <a:lnSpc>
                          <a:spcPts val="1200"/>
                        </a:lnSpc>
                        <a:spcAft>
                          <a:spcPts val="0"/>
                        </a:spcAft>
                      </a:pPr>
                      <a:r>
                        <a:rPr lang="ja-JP" altLang="en-US"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過去</a:t>
                      </a:r>
                      <a:r>
                        <a:rPr lang="en-US" altLang="ja-JP"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1</a:t>
                      </a:r>
                      <a:r>
                        <a:rPr lang="ja-JP" altLang="en-US"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年に歯科健診を受診した者の割合の増加（</a:t>
                      </a:r>
                      <a:r>
                        <a:rPr lang="en-US" altLang="ja-JP"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20</a:t>
                      </a:r>
                      <a:r>
                        <a:rPr lang="ja-JP" altLang="en-US"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歳以上）</a:t>
                      </a:r>
                      <a:r>
                        <a:rPr lang="en-US" altLang="ja-JP"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大阪府健康づくり実態調査</a:t>
                      </a:r>
                      <a:r>
                        <a:rPr lang="en-US" altLang="ja-JP"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spc="-30" baseline="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65.3%（R4）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95</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％以上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歯科口腔保健計画に基づく</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6"/>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18</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just">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歯周治療が必要な者の割合の減少（</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40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大阪府市町村歯科口腔保健実態調査</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40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50.9</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 </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60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59.9</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 （</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R3</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40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33</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％以下 </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60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48</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％以下 </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17"/>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19</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just">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咀嚼良好者の割合の増加（</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50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歳代</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歳以上）</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大阪府健康づくり実態調査</a:t>
                      </a:r>
                      <a:r>
                        <a:rPr lang="ja-JP"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(50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歳代</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)88.4</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(60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歳以上</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)71.7</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(R4)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50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歳代）</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98</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％以上</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 （</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60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歳以上）</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80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％以上</a:t>
                      </a: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 </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18"/>
                  </a:ext>
                </a:extLst>
              </a:tr>
              <a:tr h="46394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20</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just">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特定健診の受診率の向上</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特定健康診査・特定保健指導の実施状況</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53.1%</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R3</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rPr>
                        <a:t>70</a:t>
                      </a: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％以上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第４期医療費適正化基本方針に基づく</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19"/>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21</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just">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メタボリックシンドロームの該当者及び予備群の減少率（特定保健指導の対象者の減少率をいう。）</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algn="just">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特定健康診査・特定保健指導の実施状況</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該当者</a:t>
                      </a:r>
                      <a:r>
                        <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rPr>
                        <a:t>15.7% </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予備群</a:t>
                      </a:r>
                      <a:r>
                        <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rPr>
                        <a:t>13.0% </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marL="0" marR="0" lvl="0" indent="0" algn="ctr" defTabSz="1475128" rtl="0" eaLnBrk="1" fontAlgn="auto" latinLnBrk="0" hangingPunct="1">
                        <a:lnSpc>
                          <a:spcPts val="1200"/>
                        </a:lnSpc>
                        <a:spcBef>
                          <a:spcPts val="0"/>
                        </a:spcBef>
                        <a:spcAft>
                          <a:spcPts val="0"/>
                        </a:spcAft>
                        <a:buClrTx/>
                        <a:buSzTx/>
                        <a:buFontTx/>
                        <a:buNone/>
                        <a:tabLst/>
                        <a:defRPr/>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（対</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H20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年度比減少率　</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0.3</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rPr>
                        <a:t>R3</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25</a:t>
                      </a:r>
                      <a:r>
                        <a:rPr lang="ja-JP" altLang="en-US" sz="950" u="none" kern="100">
                          <a:solidFill>
                            <a:schemeClr val="tx1"/>
                          </a:solidFill>
                          <a:effectLst/>
                          <a:latin typeface="Meiryo UI" panose="020B0604030504040204" pitchFamily="50" charset="-128"/>
                          <a:ea typeface="Meiryo UI" panose="020B0604030504040204" pitchFamily="50" charset="-128"/>
                          <a:cs typeface="Times New Roman"/>
                        </a:rPr>
                        <a:t>％以上減少</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（対</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H20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年度比）</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第４期医療費適正化基本方針に基づく</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20"/>
                  </a:ext>
                </a:extLst>
              </a:tr>
              <a:tr h="39537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22</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がん検診の受診率（胃・大腸・肺・乳・子宮頸がん）の向上</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algn="l">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国立がん研究センターがん情報サービス「がん登録・統計」がん検診受診率（国民生活基礎調査）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胃</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36.8%</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大腸</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40.3%</a:t>
                      </a:r>
                    </a:p>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肺</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42.2%</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乳</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42.2%</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子宮頸がん</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39.9%</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R4</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胃</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50%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大腸</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50%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肺</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50%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乳</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50%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 </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子宮頸がん</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50%</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がん対策推進計画に基づく</a:t>
                      </a:r>
                      <a:endPar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21"/>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23</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just">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がんの年齢調整罹患率の減少 （</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75</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歳未満、進行がん）</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大阪府がん登録</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＜人口</a:t>
                      </a:r>
                      <a:r>
                        <a:rPr lang="en-US" altLang="ja-JP" sz="95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10</a:t>
                      </a:r>
                      <a:r>
                        <a:rPr lang="ja-JP" altLang="en-US" sz="95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万対＞ </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268.4</a:t>
                      </a:r>
                      <a:r>
                        <a:rPr lang="ja-JP" altLang="en-US" sz="95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人 （</a:t>
                      </a:r>
                      <a:r>
                        <a:rPr lang="en-US" altLang="ja-JP" sz="95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R1</a:t>
                      </a:r>
                      <a:r>
                        <a:rPr lang="ja-JP" altLang="en-US" sz="950" u="none" kern="0" spc="-50" baseline="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減少</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同上</a:t>
                      </a:r>
                      <a:endParaRPr lang="en-US" altLang="ja-JP" sz="950" u="none" kern="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0022"/>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がんの年齢調整死亡率の減少 （</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75</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歳未満） </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人口動態統計</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＜人口</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10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万対＞ </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132.2</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人 ＜人口</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10</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万対＞ （</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R3</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ja-JP" sz="950" u="none" kern="0" dirty="0">
                          <a:solidFill>
                            <a:schemeClr val="tx1"/>
                          </a:solidFill>
                          <a:effectLst/>
                          <a:latin typeface="Meiryo UI" panose="020B0604030504040204" pitchFamily="50" charset="-128"/>
                          <a:ea typeface="Meiryo UI" panose="020B0604030504040204" pitchFamily="50" charset="-128"/>
                          <a:cs typeface="ＭＳ Ｐゴシック"/>
                        </a:rPr>
                        <a:t>減少</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23"/>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25</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0">
                          <a:solidFill>
                            <a:schemeClr val="tx1"/>
                          </a:solidFill>
                          <a:effectLst/>
                          <a:latin typeface="Meiryo UI" panose="020B0604030504040204" pitchFamily="50" charset="-128"/>
                          <a:ea typeface="Meiryo UI" panose="020B0604030504040204" pitchFamily="50" charset="-128"/>
                          <a:cs typeface="ＭＳ Ｐゴシック"/>
                        </a:rPr>
                        <a:t>特定保健指導の実施率の向上</a:t>
                      </a:r>
                      <a:endParaRPr lang="en-US" altLang="ja-JP" sz="950" u="none" kern="0">
                        <a:solidFill>
                          <a:schemeClr val="tx1"/>
                        </a:solidFill>
                        <a:effectLst/>
                        <a:latin typeface="Meiryo UI" panose="020B0604030504040204" pitchFamily="50" charset="-128"/>
                        <a:ea typeface="Meiryo UI" panose="020B0604030504040204" pitchFamily="50" charset="-128"/>
                        <a:cs typeface="ＭＳ Ｐゴシック"/>
                      </a:endParaRPr>
                    </a:p>
                    <a:p>
                      <a:pPr algn="l">
                        <a:lnSpc>
                          <a:spcPts val="1200"/>
                        </a:lnSpc>
                        <a:spcAft>
                          <a:spcPts val="0"/>
                        </a:spcAft>
                      </a:pPr>
                      <a:r>
                        <a:rPr lang="en-US" altLang="ja-JP" sz="950" u="none" kern="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950" u="none" kern="100">
                          <a:solidFill>
                            <a:schemeClr val="tx1"/>
                          </a:solidFill>
                          <a:effectLst/>
                          <a:latin typeface="Meiryo UI" panose="020B0604030504040204" pitchFamily="50" charset="-128"/>
                          <a:ea typeface="Meiryo UI" panose="020B0604030504040204" pitchFamily="50" charset="-128"/>
                          <a:cs typeface="Times New Roman"/>
                        </a:rPr>
                        <a:t>特定健康診査・特定保健指導の実施状況</a:t>
                      </a:r>
                      <a:r>
                        <a:rPr lang="en-US" altLang="ja-JP" sz="950" u="none" kern="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22.1%（R3</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sz="950" u="none" kern="0" dirty="0">
                          <a:solidFill>
                            <a:schemeClr val="tx1"/>
                          </a:solidFill>
                          <a:effectLst/>
                          <a:latin typeface="Meiryo UI" panose="020B0604030504040204" pitchFamily="50" charset="-128"/>
                          <a:ea typeface="Meiryo UI" panose="020B0604030504040204" pitchFamily="50" charset="-128"/>
                          <a:cs typeface="ＭＳ Ｐゴシック"/>
                        </a:rPr>
                        <a:t>45%</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以上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第４期医療費適正化基本方針に基づく</a:t>
                      </a:r>
                      <a:endPar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24"/>
                  </a:ext>
                </a:extLst>
              </a:tr>
              <a:tr h="39537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26</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生活習慣による疾患（高血圧・糖尿病・脂質異常症）に係る未治療者の割合の減少</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Ｎ</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DB</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データ</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（高血圧）</a:t>
                      </a:r>
                      <a:r>
                        <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rPr>
                        <a:t>44.9</a:t>
                      </a: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R2</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marL="0" marR="0" lvl="0" indent="0" algn="ctr" defTabSz="1475128" rtl="0" eaLnBrk="1" fontAlgn="auto" latinLnBrk="0" hangingPunct="1">
                        <a:lnSpc>
                          <a:spcPts val="1200"/>
                        </a:lnSpc>
                        <a:spcBef>
                          <a:spcPts val="0"/>
                        </a:spcBef>
                        <a:spcAft>
                          <a:spcPts val="0"/>
                        </a:spcAft>
                        <a:buClrTx/>
                        <a:buSzTx/>
                        <a:buFontTx/>
                        <a:buNone/>
                        <a:tabLst/>
                        <a:defRPr/>
                      </a:pP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（糖尿病）</a:t>
                      </a:r>
                      <a:r>
                        <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rPr>
                        <a:t>37.4</a:t>
                      </a: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R2</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marL="0" marR="0" lvl="0" indent="0" algn="ctr" defTabSz="1475128" rtl="0" eaLnBrk="1" fontAlgn="auto" latinLnBrk="0" hangingPunct="1">
                        <a:lnSpc>
                          <a:spcPts val="1200"/>
                        </a:lnSpc>
                        <a:spcBef>
                          <a:spcPts val="0"/>
                        </a:spcBef>
                        <a:spcAft>
                          <a:spcPts val="0"/>
                        </a:spcAft>
                        <a:buClrTx/>
                        <a:buSzTx/>
                        <a:buFontTx/>
                        <a:buNone/>
                        <a:tabLst/>
                        <a:defRPr/>
                      </a:pP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（脂質異常症）</a:t>
                      </a:r>
                      <a:r>
                        <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rPr>
                        <a:t>71.0</a:t>
                      </a: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R2</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（高血圧）</a:t>
                      </a:r>
                      <a:r>
                        <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rPr>
                        <a:t>4</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a:t>
                      </a: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marL="0" marR="0" lvl="0" indent="0" algn="ctr" defTabSz="1475128" rtl="0" eaLnBrk="1" fontAlgn="auto" latinLnBrk="0" hangingPunct="1">
                        <a:lnSpc>
                          <a:spcPts val="1200"/>
                        </a:lnSpc>
                        <a:spcBef>
                          <a:spcPts val="0"/>
                        </a:spcBef>
                        <a:spcAft>
                          <a:spcPts val="0"/>
                        </a:spcAft>
                        <a:buClrTx/>
                        <a:buSzTx/>
                        <a:buFontTx/>
                        <a:buNone/>
                        <a:tabLst/>
                        <a:defRPr/>
                      </a:pP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（糖尿病）</a:t>
                      </a:r>
                      <a:r>
                        <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rPr>
                        <a:t>3</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4</a:t>
                      </a: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marL="0" marR="0" lvl="0" indent="0" algn="ctr" defTabSz="1475128" rtl="0" eaLnBrk="1" fontAlgn="auto" latinLnBrk="0" hangingPunct="1">
                        <a:lnSpc>
                          <a:spcPts val="1200"/>
                        </a:lnSpc>
                        <a:spcBef>
                          <a:spcPts val="0"/>
                        </a:spcBef>
                        <a:spcAft>
                          <a:spcPts val="0"/>
                        </a:spcAft>
                        <a:buClrTx/>
                        <a:buSzTx/>
                        <a:buFontTx/>
                        <a:buNone/>
                        <a:tabLst/>
                        <a:defRPr/>
                      </a:pP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（脂質異常症）</a:t>
                      </a:r>
                      <a:r>
                        <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rPr>
                        <a:t>50</a:t>
                      </a:r>
                      <a:r>
                        <a:rPr lang="zh-TW"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zh-TW"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現状に基づき、減少をめざす</a:t>
                      </a: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25"/>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27</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心疾患の年齢調整死亡率の減少（男性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人口動態統計特殊調査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（人口</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万対）</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（男性）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217.6</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122.7</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R2</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減少</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健康日本</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21(</a:t>
                      </a:r>
                      <a:r>
                        <a:rPr lang="ja-JP"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第</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３</a:t>
                      </a:r>
                      <a:r>
                        <a:rPr lang="ja-JP"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次</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を参考</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26"/>
                  </a:ext>
                </a:extLst>
              </a:tr>
              <a:tr h="115834">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28</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脳血管疾患の年齢調整死亡率の減少（男性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人口動態統計特殊調査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（人口</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万対）</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（男性）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78.6</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（女性）</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45.5</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R2</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減少</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10027"/>
                  </a:ext>
                </a:extLst>
              </a:tr>
              <a:tr h="12504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29</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糖尿病性腎症による年間新規透析導入患者数の減少</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わが国の慢性透析療法の現況</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1,040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人（</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R3</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1,000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人未満</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現状に基づき、減少をめざす</a:t>
                      </a: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91639580"/>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30</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ロコモティブシンドロームの減少（足腰に痛みのある高齢者の人数）（</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65</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歳以上）</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国民生活基礎調査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238</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人＜人口千対＞（</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210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人＜人口千対＞</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健康日本</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21(</a:t>
                      </a:r>
                      <a:r>
                        <a:rPr lang="ja-JP"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第</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３</a:t>
                      </a:r>
                      <a:r>
                        <a:rPr lang="ja-JP"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次</a:t>
                      </a:r>
                      <a:r>
                        <a:rPr lang="en-US" altLang="ja-JP" sz="950" u="none" kern="0" dirty="0">
                          <a:solidFill>
                            <a:schemeClr val="tx1"/>
                          </a:solidFill>
                          <a:effectLst/>
                          <a:latin typeface="Meiryo UI" panose="020B0604030504040204" pitchFamily="50" charset="-128"/>
                          <a:ea typeface="Meiryo UI" panose="020B0604030504040204" pitchFamily="50" charset="-128"/>
                          <a:cs typeface="ＭＳ Ｐゴシック"/>
                        </a:rPr>
                        <a:t>)</a:t>
                      </a: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を参考</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261848196"/>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31</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骨粗鬆症検診受診率の向上</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日本骨粗鬆財団報告</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2.3</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 （</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R3</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15</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3782204477"/>
                  </a:ext>
                </a:extLst>
              </a:tr>
              <a:tr h="259373">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32</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気分障がい・不安障がいに相応する心理的苦痛を感じている者の割合の減少（</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歳以上）</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p>
                      <a:pPr algn="l">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国民生活基礎調査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10.7%</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9.4</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77371939"/>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33</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ヘルスリテラシ</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の向上</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大阪府政策マーケティング・リサーチ「おおさか</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Q</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ネット」</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3.54</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R5</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増加</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現状に基づき、増加をめざす</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4204777747"/>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34</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アプリを利用して自身の生活習慣や健康の記録を把握している人の割合の増加</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大阪府健康づくり実態調査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25.4</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40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同上</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3790276390"/>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35</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“健康経営”に取り組む中小企業数（「健康宣言企業」数）の増加</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全国健康保険協会公表</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3,900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社（</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13,400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社</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同上</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2653487555"/>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36</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V.O.S.</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メニュー（野菜・油・食塩の量に配慮したメニュー）ロゴマーク使用承認件数の増加</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大阪府調べ</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791</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件（</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R4</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2,000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件</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食育推進計画に基づく</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990908039"/>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37</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滞在快適性等向上区域（まちなかウォーカブル区域）の設定数の増加</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国土交通省調査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9</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区域</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(R5)</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増加</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現状に基づき、増加をめざす</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670527414"/>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38</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健康づくりを進める住民の自主組織の数の増加</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大阪府調べ</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1,068</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団体（</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R5</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ctr">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増加</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extLst>
                  <a:ext uri="{0D108BD9-81ED-4DB2-BD59-A6C34878D82A}">
                    <a16:rowId xmlns:a16="http://schemas.microsoft.com/office/drawing/2014/main" val="965416320"/>
                  </a:ext>
                </a:extLst>
              </a:tr>
              <a:tr h="130245">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39</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地域や職場等の所属コミュニティで共食する者の割合の増加</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spc="-30" baseline="0" dirty="0">
                          <a:solidFill>
                            <a:schemeClr val="tx1"/>
                          </a:solidFill>
                          <a:effectLst/>
                          <a:latin typeface="Meiryo UI" panose="020B0604030504040204" pitchFamily="50" charset="-128"/>
                          <a:ea typeface="Meiryo UI" panose="020B0604030504040204" pitchFamily="50" charset="-128"/>
                          <a:cs typeface="Times New Roman"/>
                        </a:rPr>
                        <a:t>大阪府健康づくり実態調査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29.6% (R4)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40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％以上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Times New Roman"/>
                        </a:rPr>
                        <a:t>食育推進計画に基づく</a:t>
                      </a:r>
                      <a:endParaRPr lang="ja-JP" alt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683562117"/>
                  </a:ext>
                </a:extLst>
              </a:tr>
              <a:tr h="123368">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40</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地域の人々とのつながりが強いと思う者の割合の増加</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大阪府健康づくり実態調査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25.8%(R4)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30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tc>
                  <a:txBody>
                    <a:bodyPr/>
                    <a:lstStyle/>
                    <a:p>
                      <a:pPr marL="0" marR="0" lvl="0" indent="0" algn="l" defTabSz="1475128" rtl="0" eaLnBrk="1" fontAlgn="auto" latinLnBrk="0" hangingPunct="1">
                        <a:lnSpc>
                          <a:spcPts val="1200"/>
                        </a:lnSpc>
                        <a:spcBef>
                          <a:spcPts val="0"/>
                        </a:spcBef>
                        <a:spcAft>
                          <a:spcPts val="0"/>
                        </a:spcAft>
                        <a:buClrTx/>
                        <a:buSzTx/>
                        <a:buFontTx/>
                        <a:buNone/>
                        <a:tabLst/>
                        <a:defRPr/>
                      </a:pPr>
                      <a:r>
                        <a:rPr lang="ja-JP" altLang="en-US" sz="950" u="none" kern="0" dirty="0">
                          <a:solidFill>
                            <a:schemeClr val="tx1"/>
                          </a:solidFill>
                          <a:effectLst/>
                          <a:latin typeface="Meiryo UI" panose="020B0604030504040204" pitchFamily="50" charset="-128"/>
                          <a:ea typeface="Meiryo UI" panose="020B0604030504040204" pitchFamily="50" charset="-128"/>
                          <a:cs typeface="ＭＳ Ｐゴシック"/>
                        </a:rPr>
                        <a:t>現状に基づき、増加をめざす</a:t>
                      </a: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3037667270"/>
                  </a:ext>
                </a:extLst>
              </a:tr>
              <a:tr h="69789">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41</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社会活動を行っている者の割合の増加</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大阪府健康づくり実態調査</a:t>
                      </a: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76.5%(R4)</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L w="19050" cap="flat" cmpd="sng" algn="ctr">
                      <a:solidFill>
                        <a:schemeClr val="tx1"/>
                      </a:solidFill>
                      <a:prstDash val="solid"/>
                      <a:round/>
                      <a:headEnd type="none" w="med" len="med"/>
                      <a:tailEnd type="none" w="med" len="med"/>
                    </a:lnL>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lnSpc>
                          <a:spcPts val="1200"/>
                        </a:lnSpc>
                        <a:spcAft>
                          <a:spcPts val="0"/>
                        </a:spcAft>
                      </a:pPr>
                      <a:r>
                        <a:rPr lang="en-US" altLang="ja-JP" sz="950" u="none" kern="100" dirty="0">
                          <a:solidFill>
                            <a:schemeClr val="tx1"/>
                          </a:solidFill>
                          <a:effectLst/>
                          <a:latin typeface="Meiryo UI" panose="020B0604030504040204" pitchFamily="50" charset="-128"/>
                          <a:ea typeface="Meiryo UI" panose="020B0604030504040204" pitchFamily="50" charset="-128"/>
                          <a:cs typeface="Times New Roman"/>
                        </a:rPr>
                        <a:t>80</a:t>
                      </a: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l">
                        <a:lnSpc>
                          <a:spcPts val="1200"/>
                        </a:lnSpc>
                        <a:spcAft>
                          <a:spcPts val="0"/>
                        </a:spcAft>
                      </a:pPr>
                      <a:r>
                        <a:rPr lang="ja-JP" altLang="en-US" sz="950" u="none" kern="100" dirty="0">
                          <a:solidFill>
                            <a:schemeClr val="tx1"/>
                          </a:solidFill>
                          <a:effectLst/>
                          <a:latin typeface="Meiryo UI" panose="020B0604030504040204" pitchFamily="50" charset="-128"/>
                          <a:ea typeface="Meiryo UI" panose="020B0604030504040204" pitchFamily="50" charset="-128"/>
                          <a:cs typeface="Times New Roman"/>
                        </a:rPr>
                        <a:t>同上</a:t>
                      </a:r>
                      <a:endParaRPr lang="ja-JP" sz="95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4262" marR="74262" marT="0" marB="0" anchor="ctr">
                    <a:lnR w="1905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90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766606257"/>
                  </a:ext>
                </a:extLst>
              </a:tr>
            </a:tbl>
          </a:graphicData>
        </a:graphic>
      </p:graphicFrame>
      <p:sp>
        <p:nvSpPr>
          <p:cNvPr id="14" name="二等辺三角形 13"/>
          <p:cNvSpPr/>
          <p:nvPr/>
        </p:nvSpPr>
        <p:spPr>
          <a:xfrm rot="16200000" flipV="1">
            <a:off x="2190344" y="6592571"/>
            <a:ext cx="1294456" cy="116862"/>
          </a:xfrm>
          <a:prstGeom prst="triangl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a:extLst>
              <a:ext uri="{FF2B5EF4-FFF2-40B4-BE49-F238E27FC236}">
                <a16:creationId xmlns:a16="http://schemas.microsoft.com/office/drawing/2014/main" id="{182435F6-A7D0-4045-AF53-96BCDE8140A3}"/>
              </a:ext>
            </a:extLst>
          </p:cNvPr>
          <p:cNvGraphicFramePr>
            <a:graphicFrameLocks noGrp="1"/>
          </p:cNvGraphicFramePr>
          <p:nvPr>
            <p:extLst>
              <p:ext uri="{D42A27DB-BD31-4B8C-83A1-F6EECF244321}">
                <p14:modId xmlns:p14="http://schemas.microsoft.com/office/powerpoint/2010/main" val="285094760"/>
              </p:ext>
            </p:extLst>
          </p:nvPr>
        </p:nvGraphicFramePr>
        <p:xfrm>
          <a:off x="107401" y="438308"/>
          <a:ext cx="14907721" cy="1289366"/>
        </p:xfrm>
        <a:graphic>
          <a:graphicData uri="http://schemas.openxmlformats.org/drawingml/2006/table">
            <a:tbl>
              <a:tblPr firstRow="1" firstCol="1" bandRow="1">
                <a:tableStyleId>{5940675A-B579-460E-94D1-54222C63F5DA}</a:tableStyleId>
              </a:tblPr>
              <a:tblGrid>
                <a:gridCol w="214321">
                  <a:extLst>
                    <a:ext uri="{9D8B030D-6E8A-4147-A177-3AD203B41FA5}">
                      <a16:colId xmlns:a16="http://schemas.microsoft.com/office/drawing/2014/main" val="254424917"/>
                    </a:ext>
                  </a:extLst>
                </a:gridCol>
                <a:gridCol w="2631028">
                  <a:extLst>
                    <a:ext uri="{9D8B030D-6E8A-4147-A177-3AD203B41FA5}">
                      <a16:colId xmlns:a16="http://schemas.microsoft.com/office/drawing/2014/main" val="3032840610"/>
                    </a:ext>
                  </a:extLst>
                </a:gridCol>
                <a:gridCol w="3672408">
                  <a:extLst>
                    <a:ext uri="{9D8B030D-6E8A-4147-A177-3AD203B41FA5}">
                      <a16:colId xmlns:a16="http://schemas.microsoft.com/office/drawing/2014/main" val="97861660"/>
                    </a:ext>
                  </a:extLst>
                </a:gridCol>
                <a:gridCol w="2880320">
                  <a:extLst>
                    <a:ext uri="{9D8B030D-6E8A-4147-A177-3AD203B41FA5}">
                      <a16:colId xmlns:a16="http://schemas.microsoft.com/office/drawing/2014/main" val="3983549742"/>
                    </a:ext>
                  </a:extLst>
                </a:gridCol>
                <a:gridCol w="5509644">
                  <a:extLst>
                    <a:ext uri="{9D8B030D-6E8A-4147-A177-3AD203B41FA5}">
                      <a16:colId xmlns:a16="http://schemas.microsoft.com/office/drawing/2014/main" val="2892043830"/>
                    </a:ext>
                  </a:extLst>
                </a:gridCol>
              </a:tblGrid>
              <a:tr h="98801">
                <a:tc gridSpan="5">
                  <a:txBody>
                    <a:bodyPr/>
                    <a:lstStyle/>
                    <a:p>
                      <a:pPr algn="l">
                        <a:lnSpc>
                          <a:spcPts val="1600"/>
                        </a:lnSpc>
                        <a:spcAft>
                          <a:spcPts val="0"/>
                        </a:spcAft>
                      </a:pPr>
                      <a:r>
                        <a:rPr lang="ja-JP" altLang="en-US" sz="1000" b="1" u="none" kern="100" dirty="0">
                          <a:solidFill>
                            <a:schemeClr val="bg1"/>
                          </a:solidFill>
                          <a:effectLst/>
                          <a:latin typeface="Meiryo UI" panose="020B0604030504040204" pitchFamily="50" charset="-128"/>
                          <a:ea typeface="Meiryo UI" panose="020B0604030504040204" pitchFamily="50" charset="-128"/>
                          <a:cs typeface="Times New Roman"/>
                        </a:rPr>
                        <a:t>基本目標（２項目）</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0000"/>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2768156381"/>
                  </a:ext>
                </a:extLst>
              </a:tr>
              <a:tr h="84777">
                <a:tc gridSpan="2">
                  <a:txBody>
                    <a:bodyPr/>
                    <a:lstStyle/>
                    <a:p>
                      <a:pPr algn="ctr">
                        <a:lnSpc>
                          <a:spcPts val="1200"/>
                        </a:lnSpc>
                        <a:spcAft>
                          <a:spcPts val="0"/>
                        </a:spcAft>
                      </a:pPr>
                      <a:r>
                        <a:rPr lang="ja-JP" sz="1000" b="1" u="none" kern="0" dirty="0">
                          <a:solidFill>
                            <a:schemeClr val="bg1"/>
                          </a:solidFill>
                          <a:effectLst/>
                          <a:latin typeface="Meiryo UI" panose="020B0604030504040204" pitchFamily="50" charset="-128"/>
                          <a:ea typeface="Meiryo UI" panose="020B0604030504040204" pitchFamily="50" charset="-128"/>
                        </a:rPr>
                        <a:t>項目</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pPr algn="ctr">
                        <a:lnSpc>
                          <a:spcPts val="1200"/>
                        </a:lnSpc>
                        <a:spcAft>
                          <a:spcPts val="0"/>
                        </a:spcAft>
                      </a:pP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a:txBody>
                    <a:bodyPr/>
                    <a:lstStyle/>
                    <a:p>
                      <a:pPr marL="0" marR="0" lvl="0" indent="0" algn="ctr" defTabSz="1475128" rtl="0" eaLnBrk="1" fontAlgn="auto" latinLnBrk="0" hangingPunct="1">
                        <a:lnSpc>
                          <a:spcPct val="100000"/>
                        </a:lnSpc>
                        <a:spcBef>
                          <a:spcPts val="0"/>
                        </a:spcBef>
                        <a:spcAft>
                          <a:spcPts val="0"/>
                        </a:spcAft>
                        <a:buClrTx/>
                        <a:buSzTx/>
                        <a:buFontTx/>
                        <a:buNone/>
                        <a:tabLst/>
                        <a:defRPr/>
                      </a:pPr>
                      <a:r>
                        <a:rPr lang="ja-JP" altLang="en-US" sz="1000" b="1" u="none" kern="0" dirty="0">
                          <a:solidFill>
                            <a:schemeClr val="bg1"/>
                          </a:solidFill>
                          <a:effectLst/>
                          <a:latin typeface="Meiryo UI" panose="020B0604030504040204" pitchFamily="50" charset="-128"/>
                          <a:ea typeface="Meiryo UI" panose="020B0604030504040204" pitchFamily="50" charset="-128"/>
                          <a:cs typeface="Times New Roman"/>
                        </a:rPr>
                        <a:t>現状</a:t>
                      </a:r>
                      <a:endParaRPr lang="ja-JP" alt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en-US" altLang="ja-JP" sz="1000" dirty="0">
                          <a:solidFill>
                            <a:schemeClr val="bg1"/>
                          </a:solidFill>
                          <a:latin typeface="Meiryo UI" panose="020B0604030504040204" pitchFamily="50" charset="-128"/>
                          <a:ea typeface="Meiryo UI" panose="020B0604030504040204" pitchFamily="50" charset="-128"/>
                        </a:rPr>
                        <a:t>2035</a:t>
                      </a:r>
                      <a:r>
                        <a:rPr lang="ja-JP" altLang="en-US" sz="1000" dirty="0">
                          <a:solidFill>
                            <a:schemeClr val="bg1"/>
                          </a:solidFill>
                          <a:latin typeface="Meiryo UI" panose="020B0604030504040204" pitchFamily="50" charset="-128"/>
                          <a:ea typeface="Meiryo UI" panose="020B0604030504040204" pitchFamily="50" charset="-128"/>
                        </a:rPr>
                        <a:t>年度目標</a:t>
                      </a:r>
                      <a:endParaRPr lang="en-US" altLang="ja-JP" sz="1000" dirty="0">
                        <a:solidFill>
                          <a:schemeClr val="bg1"/>
                        </a:solidFill>
                        <a:latin typeface="Meiryo UI" panose="020B0604030504040204" pitchFamily="50" charset="-128"/>
                        <a:ea typeface="Meiryo UI" panose="020B0604030504040204" pitchFamily="50" charset="-128"/>
                      </a:endParaRPr>
                    </a:p>
                  </a:txBody>
                  <a:tcPr marL="79418" marR="79418" marT="0" marB="0" anchor="ct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tc>
                  <a:txBody>
                    <a:bodyPr/>
                    <a:lstStyle/>
                    <a:p>
                      <a:pPr algn="ctr"/>
                      <a:r>
                        <a:rPr lang="ja-JP" altLang="en-US" sz="1000" dirty="0">
                          <a:solidFill>
                            <a:schemeClr val="bg1"/>
                          </a:solidFill>
                          <a:latin typeface="Meiryo UI" panose="020B0604030504040204" pitchFamily="50" charset="-128"/>
                          <a:ea typeface="Meiryo UI" panose="020B0604030504040204" pitchFamily="50" charset="-128"/>
                        </a:rPr>
                        <a:t>考え方</a:t>
                      </a:r>
                    </a:p>
                  </a:txBody>
                  <a:tcPr marL="79418" marR="79418"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accent6">
                        <a:lumMod val="75000"/>
                      </a:schemeClr>
                    </a:solidFill>
                  </a:tcPr>
                </a:tc>
                <a:extLst>
                  <a:ext uri="{0D108BD9-81ED-4DB2-BD59-A6C34878D82A}">
                    <a16:rowId xmlns:a16="http://schemas.microsoft.com/office/drawing/2014/main" val="3162201068"/>
                  </a:ext>
                </a:extLst>
              </a:tr>
              <a:tr h="349756">
                <a:tc>
                  <a:txBody>
                    <a:bodyPr/>
                    <a:lstStyle/>
                    <a:p>
                      <a:pPr algn="ctr">
                        <a:lnSpc>
                          <a:spcPts val="1200"/>
                        </a:lnSpc>
                        <a:spcAft>
                          <a:spcPts val="0"/>
                        </a:spcAft>
                      </a:pPr>
                      <a:r>
                        <a:rPr lang="ja-JP" altLang="en-US" sz="1000" b="1" u="none" kern="0" dirty="0">
                          <a:solidFill>
                            <a:schemeClr val="bg1"/>
                          </a:solidFill>
                          <a:effectLst/>
                          <a:latin typeface="Meiryo UI" panose="020B0604030504040204" pitchFamily="50" charset="-128"/>
                          <a:ea typeface="Meiryo UI" panose="020B0604030504040204" pitchFamily="50" charset="-128"/>
                          <a:cs typeface="+mn-cs"/>
                        </a:rPr>
                        <a:t>❶</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solidFill>
                      <a:schemeClr val="accent4">
                        <a:lumMod val="75000"/>
                      </a:schemeClr>
                    </a:solidFill>
                  </a:tcPr>
                </a:tc>
                <a:tc>
                  <a:txBody>
                    <a:bodyPr/>
                    <a:lstStyle/>
                    <a:p>
                      <a:pPr algn="l">
                        <a:lnSpc>
                          <a:spcPts val="1200"/>
                        </a:lnSpc>
                        <a:spcAft>
                          <a:spcPts val="0"/>
                        </a:spcAft>
                      </a:pPr>
                      <a:r>
                        <a:rPr lang="ja-JP" altLang="en-US" sz="1000" u="none" kern="0" dirty="0">
                          <a:solidFill>
                            <a:schemeClr val="tx1"/>
                          </a:solidFill>
                          <a:effectLst/>
                          <a:latin typeface="Meiryo UI" panose="020B0604030504040204" pitchFamily="50" charset="-128"/>
                          <a:ea typeface="Meiryo UI" panose="020B0604030504040204" pitchFamily="50" charset="-128"/>
                        </a:rPr>
                        <a:t>健康寿命の延伸</a:t>
                      </a:r>
                      <a:r>
                        <a:rPr lang="ja-JP" sz="1000" u="none" kern="0" dirty="0">
                          <a:solidFill>
                            <a:schemeClr val="tx1"/>
                          </a:solidFill>
                          <a:effectLst/>
                          <a:latin typeface="Meiryo UI" panose="020B0604030504040204" pitchFamily="50" charset="-128"/>
                          <a:ea typeface="Meiryo UI" panose="020B0604030504040204" pitchFamily="50" charset="-128"/>
                        </a:rPr>
                        <a:t>（</a:t>
                      </a:r>
                      <a:r>
                        <a:rPr lang="ja-JP" altLang="en-US" sz="1000" u="none" kern="0" dirty="0">
                          <a:solidFill>
                            <a:schemeClr val="tx1"/>
                          </a:solidFill>
                          <a:effectLst/>
                          <a:latin typeface="Meiryo UI" panose="020B0604030504040204" pitchFamily="50" charset="-128"/>
                          <a:ea typeface="Meiryo UI" panose="020B0604030504040204" pitchFamily="50" charset="-128"/>
                        </a:rPr>
                        <a:t>男性</a:t>
                      </a:r>
                      <a:r>
                        <a:rPr lang="en-US" sz="1000" u="none" kern="0" dirty="0">
                          <a:solidFill>
                            <a:schemeClr val="tx1"/>
                          </a:solidFill>
                          <a:effectLst/>
                          <a:latin typeface="Meiryo UI" panose="020B0604030504040204" pitchFamily="50" charset="-128"/>
                          <a:ea typeface="Meiryo UI" panose="020B0604030504040204" pitchFamily="50" charset="-128"/>
                        </a:rPr>
                        <a:t>/</a:t>
                      </a:r>
                      <a:r>
                        <a:rPr lang="ja-JP" altLang="en-US" sz="1000" u="none" kern="0" dirty="0">
                          <a:solidFill>
                            <a:schemeClr val="tx1"/>
                          </a:solidFill>
                          <a:effectLst/>
                          <a:latin typeface="Meiryo UI" panose="020B0604030504040204" pitchFamily="50" charset="-128"/>
                          <a:ea typeface="Meiryo UI" panose="020B0604030504040204" pitchFamily="50" charset="-128"/>
                        </a:rPr>
                        <a:t>女性</a:t>
                      </a:r>
                      <a:r>
                        <a:rPr lang="ja-JP" sz="1000" u="none" kern="0" dirty="0">
                          <a:solidFill>
                            <a:schemeClr val="tx1"/>
                          </a:solidFill>
                          <a:effectLst/>
                          <a:latin typeface="Meiryo UI" panose="020B0604030504040204" pitchFamily="50" charset="-128"/>
                          <a:ea typeface="Meiryo UI" panose="020B0604030504040204" pitchFamily="50" charset="-128"/>
                        </a:rPr>
                        <a:t>）</a:t>
                      </a:r>
                      <a:endParaRPr lang="en-US" altLang="ja-JP" sz="1000" u="none" kern="0" dirty="0">
                        <a:solidFill>
                          <a:schemeClr val="tx1"/>
                        </a:solidFill>
                        <a:effectLst/>
                        <a:latin typeface="Meiryo UI" panose="020B0604030504040204" pitchFamily="50" charset="-128"/>
                        <a:ea typeface="Meiryo UI" panose="020B0604030504040204" pitchFamily="50" charset="-128"/>
                      </a:endParaRPr>
                    </a:p>
                    <a:p>
                      <a:pPr algn="l">
                        <a:lnSpc>
                          <a:spcPts val="1200"/>
                        </a:lnSpc>
                        <a:spcAft>
                          <a:spcPts val="0"/>
                        </a:spcAft>
                      </a:pPr>
                      <a:r>
                        <a:rPr lang="ja-JP" sz="1000" u="none" kern="0" dirty="0">
                          <a:solidFill>
                            <a:schemeClr val="tx1"/>
                          </a:solidFill>
                          <a:effectLst/>
                          <a:latin typeface="Meiryo UI" panose="020B0604030504040204" pitchFamily="50" charset="-128"/>
                          <a:ea typeface="Meiryo UI" panose="020B0604030504040204" pitchFamily="50" charset="-128"/>
                        </a:rPr>
                        <a:t>【</a:t>
                      </a:r>
                      <a:r>
                        <a:rPr lang="ja-JP" altLang="en-US" sz="1000" u="none" kern="0" dirty="0">
                          <a:solidFill>
                            <a:schemeClr val="tx1"/>
                          </a:solidFill>
                          <a:effectLst/>
                          <a:latin typeface="Meiryo UI" panose="020B0604030504040204" pitchFamily="50" charset="-128"/>
                          <a:ea typeface="Meiryo UI" panose="020B0604030504040204" pitchFamily="50" charset="-128"/>
                        </a:rPr>
                        <a:t>厚生労働科学研究報告書</a:t>
                      </a:r>
                      <a:r>
                        <a:rPr lang="ja-JP" sz="1000" u="none" kern="0" dirty="0">
                          <a:solidFill>
                            <a:schemeClr val="tx1"/>
                          </a:solidFill>
                          <a:effectLst/>
                          <a:latin typeface="Meiryo UI" panose="020B0604030504040204" pitchFamily="50" charset="-128"/>
                          <a:ea typeface="Meiryo UI" panose="020B0604030504040204" pitchFamily="50" charset="-128"/>
                        </a:rPr>
                        <a:t>】</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tc>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（男性）</a:t>
                      </a:r>
                      <a:r>
                        <a:rPr lang="en-US" altLang="ja-JP" sz="1000" dirty="0">
                          <a:latin typeface="Meiryo UI" panose="020B0604030504040204" pitchFamily="50" charset="-128"/>
                          <a:ea typeface="Meiryo UI" panose="020B0604030504040204" pitchFamily="50" charset="-128"/>
                        </a:rPr>
                        <a:t>71.88</a:t>
                      </a:r>
                      <a:r>
                        <a:rPr lang="ja-JP" altLang="en-US" sz="1000" dirty="0">
                          <a:latin typeface="Meiryo UI" panose="020B0604030504040204" pitchFamily="50" charset="-128"/>
                          <a:ea typeface="Meiryo UI" panose="020B0604030504040204" pitchFamily="50" charset="-128"/>
                        </a:rPr>
                        <a:t>歳（</a:t>
                      </a:r>
                      <a:r>
                        <a:rPr lang="en-US" altLang="ja-JP" sz="1000" dirty="0">
                          <a:latin typeface="Meiryo UI" panose="020B0604030504040204" pitchFamily="50" charset="-128"/>
                          <a:ea typeface="Meiryo UI" panose="020B0604030504040204" pitchFamily="50" charset="-128"/>
                        </a:rPr>
                        <a:t>R1</a:t>
                      </a:r>
                      <a:r>
                        <a:rPr lang="ja-JP" altLang="en-US" sz="1000" dirty="0">
                          <a:latin typeface="Meiryo UI" panose="020B0604030504040204" pitchFamily="50" charset="-128"/>
                          <a:ea typeface="Meiryo UI" panose="020B0604030504040204" pitchFamily="50" charset="-128"/>
                        </a:rPr>
                        <a:t>）</a:t>
                      </a:r>
                      <a:endParaRPr lang="en-US" altLang="ja-JP" sz="1000" dirty="0">
                        <a:latin typeface="Meiryo UI" panose="020B0604030504040204" pitchFamily="50" charset="-128"/>
                        <a:ea typeface="Meiryo UI" panose="020B0604030504040204" pitchFamily="50" charset="-128"/>
                      </a:endParaRPr>
                    </a:p>
                    <a:p>
                      <a:pPr marL="0" marR="0" lvl="0" indent="0" algn="l" defTabSz="1475128"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（女性）</a:t>
                      </a:r>
                      <a:r>
                        <a:rPr lang="en-US" altLang="ja-JP" sz="1000" dirty="0">
                          <a:latin typeface="Meiryo UI" panose="020B0604030504040204" pitchFamily="50" charset="-128"/>
                          <a:ea typeface="Meiryo UI" panose="020B0604030504040204" pitchFamily="50" charset="-128"/>
                        </a:rPr>
                        <a:t>74.78</a:t>
                      </a:r>
                      <a:r>
                        <a:rPr lang="ja-JP" altLang="en-US" sz="1000" dirty="0">
                          <a:latin typeface="Meiryo UI" panose="020B0604030504040204" pitchFamily="50" charset="-128"/>
                          <a:ea typeface="Meiryo UI" panose="020B0604030504040204" pitchFamily="50" charset="-128"/>
                        </a:rPr>
                        <a:t>歳（</a:t>
                      </a:r>
                      <a:r>
                        <a:rPr lang="en-US" altLang="ja-JP" sz="1000" dirty="0">
                          <a:latin typeface="Meiryo UI" panose="020B0604030504040204" pitchFamily="50" charset="-128"/>
                          <a:ea typeface="Meiryo UI" panose="020B0604030504040204" pitchFamily="50" charset="-128"/>
                        </a:rPr>
                        <a:t>R1</a:t>
                      </a:r>
                      <a:r>
                        <a:rPr lang="ja-JP" altLang="en-US" sz="1000" dirty="0">
                          <a:latin typeface="Meiryo UI" panose="020B0604030504040204" pitchFamily="50" charset="-128"/>
                          <a:ea typeface="Meiryo UI" panose="020B0604030504040204" pitchFamily="50" charset="-128"/>
                        </a:rPr>
                        <a:t>）</a:t>
                      </a:r>
                    </a:p>
                  </a:txBody>
                  <a:tcPr marL="79418" marR="79418" marT="0" marB="0" anchor="ctr">
                    <a:lnL w="19050" cap="flat" cmpd="sng" algn="ctr">
                      <a:solidFill>
                        <a:schemeClr val="tx1"/>
                      </a:solidFill>
                      <a:prstDash val="solid"/>
                      <a:round/>
                      <a:headEnd type="none" w="med" len="med"/>
                      <a:tailEnd type="none" w="med" len="med"/>
                    </a:lnL>
                    <a:lnT w="19050" cap="flat" cmpd="sng" algn="ctr">
                      <a:solidFill>
                        <a:schemeClr val="tx1"/>
                      </a:solidFill>
                      <a:prstDash val="solid"/>
                      <a:round/>
                      <a:headEnd type="none" w="med" len="med"/>
                      <a:tailEnd type="none" w="med" len="med"/>
                    </a:lnT>
                  </a:tcPr>
                </a:tc>
                <a:tc>
                  <a:txBody>
                    <a:bodyPr/>
                    <a:lstStyle/>
                    <a:p>
                      <a:r>
                        <a:rPr lang="ja-JP" altLang="en-US" sz="1000" dirty="0">
                          <a:latin typeface="Meiryo UI" panose="020B0604030504040204" pitchFamily="50" charset="-128"/>
                          <a:ea typeface="Meiryo UI" panose="020B0604030504040204" pitchFamily="50" charset="-128"/>
                        </a:rPr>
                        <a:t>３歳以上延伸</a:t>
                      </a:r>
                    </a:p>
                  </a:txBody>
                  <a:tcPr marL="79418" marR="79418" marT="0" marB="0" anchor="ctr">
                    <a:lnT w="19050" cap="flat" cmpd="sng" algn="ctr">
                      <a:solidFill>
                        <a:schemeClr val="tx1"/>
                      </a:solidFill>
                      <a:prstDash val="solid"/>
                      <a:round/>
                      <a:headEnd type="none" w="med" len="med"/>
                      <a:tailEnd type="none" w="med" len="med"/>
                    </a:lnT>
                  </a:tcPr>
                </a:tc>
                <a:tc>
                  <a:txBody>
                    <a:bodyPr/>
                    <a:lstStyle/>
                    <a:p>
                      <a:pPr marL="0" marR="0" lvl="0" indent="0" algn="l" defTabSz="1475128" rtl="0" eaLnBrk="1" fontAlgn="auto" latinLnBrk="0" hangingPunct="1">
                        <a:lnSpc>
                          <a:spcPct val="100000"/>
                        </a:lnSpc>
                        <a:spcBef>
                          <a:spcPts val="0"/>
                        </a:spcBef>
                        <a:spcAft>
                          <a:spcPts val="0"/>
                        </a:spcAft>
                        <a:buClrTx/>
                        <a:buSzTx/>
                        <a:buFontTx/>
                        <a:buNone/>
                        <a:tabLst/>
                        <a:defRPr/>
                      </a:pPr>
                      <a:r>
                        <a:rPr lang="ja-JP" altLang="en-US" sz="1000" dirty="0">
                          <a:latin typeface="Meiryo UI" panose="020B0604030504040204" pitchFamily="50" charset="-128"/>
                          <a:ea typeface="Meiryo UI" panose="020B0604030504040204" pitchFamily="50" charset="-128"/>
                        </a:rPr>
                        <a:t>大阪府の健康寿命は、男性</a:t>
                      </a:r>
                      <a:r>
                        <a:rPr lang="en-US" altLang="ja-JP" sz="1000" dirty="0">
                          <a:latin typeface="Meiryo UI" panose="020B0604030504040204" pitchFamily="50" charset="-128"/>
                          <a:ea typeface="Meiryo UI" panose="020B0604030504040204" pitchFamily="50" charset="-128"/>
                        </a:rPr>
                        <a:t>71.88</a:t>
                      </a:r>
                      <a:r>
                        <a:rPr lang="ja-JP" altLang="en-US" sz="1000" dirty="0">
                          <a:latin typeface="Meiryo UI" panose="020B0604030504040204" pitchFamily="50" charset="-128"/>
                          <a:ea typeface="Meiryo UI" panose="020B0604030504040204" pitchFamily="50" charset="-128"/>
                        </a:rPr>
                        <a:t>歳（全国</a:t>
                      </a:r>
                      <a:r>
                        <a:rPr lang="en-US" altLang="ja-JP" sz="1000" dirty="0">
                          <a:latin typeface="Meiryo UI" panose="020B0604030504040204" pitchFamily="50" charset="-128"/>
                          <a:ea typeface="Meiryo UI" panose="020B0604030504040204" pitchFamily="50" charset="-128"/>
                        </a:rPr>
                        <a:t>41</a:t>
                      </a:r>
                      <a:r>
                        <a:rPr lang="ja-JP" altLang="en-US" sz="1000" dirty="0">
                          <a:latin typeface="Meiryo UI" panose="020B0604030504040204" pitchFamily="50" charset="-128"/>
                          <a:ea typeface="Meiryo UI" panose="020B0604030504040204" pitchFamily="50" charset="-128"/>
                        </a:rPr>
                        <a:t>位）・女性</a:t>
                      </a:r>
                      <a:r>
                        <a:rPr lang="en-US" altLang="ja-JP" sz="1000" dirty="0">
                          <a:latin typeface="Meiryo UI" panose="020B0604030504040204" pitchFamily="50" charset="-128"/>
                          <a:ea typeface="Meiryo UI" panose="020B0604030504040204" pitchFamily="50" charset="-128"/>
                        </a:rPr>
                        <a:t>74.78</a:t>
                      </a:r>
                      <a:r>
                        <a:rPr lang="ja-JP" altLang="en-US" sz="1000" dirty="0">
                          <a:latin typeface="Meiryo UI" panose="020B0604030504040204" pitchFamily="50" charset="-128"/>
                          <a:ea typeface="Meiryo UI" panose="020B0604030504040204" pitchFamily="50" charset="-128"/>
                        </a:rPr>
                        <a:t>歳（全国</a:t>
                      </a:r>
                      <a:r>
                        <a:rPr lang="en-US" altLang="ja-JP" sz="1000" dirty="0">
                          <a:latin typeface="Meiryo UI" panose="020B0604030504040204" pitchFamily="50" charset="-128"/>
                          <a:ea typeface="Meiryo UI" panose="020B0604030504040204" pitchFamily="50" charset="-128"/>
                        </a:rPr>
                        <a:t>40</a:t>
                      </a:r>
                      <a:r>
                        <a:rPr lang="ja-JP" altLang="en-US" sz="1000" dirty="0">
                          <a:latin typeface="Meiryo UI" panose="020B0604030504040204" pitchFamily="50" charset="-128"/>
                          <a:ea typeface="Meiryo UI" panose="020B0604030504040204" pitchFamily="50" charset="-128"/>
                        </a:rPr>
                        <a:t>位）と全国と比較して低位にあり、健康寿命のさらなる延伸が求められることから、男女ともに「健康寿命の３歳以上延伸」をめざす</a:t>
                      </a:r>
                    </a:p>
                  </a:txBody>
                  <a:tcPr marL="79418" marR="79418" marT="0" marB="0" anchor="ct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299810568"/>
                  </a:ext>
                </a:extLst>
              </a:tr>
              <a:tr h="0">
                <a:tc>
                  <a:txBody>
                    <a:bodyPr/>
                    <a:lstStyle/>
                    <a:p>
                      <a:pPr algn="ctr">
                        <a:lnSpc>
                          <a:spcPts val="1200"/>
                        </a:lnSpc>
                        <a:spcAft>
                          <a:spcPts val="0"/>
                        </a:spcAft>
                      </a:pPr>
                      <a:r>
                        <a:rPr lang="ja-JP" altLang="en-US" sz="1000" b="1" u="none" kern="0" dirty="0">
                          <a:solidFill>
                            <a:schemeClr val="bg1"/>
                          </a:solidFill>
                          <a:effectLst/>
                          <a:latin typeface="Meiryo UI" panose="020B0604030504040204" pitchFamily="50" charset="-128"/>
                          <a:ea typeface="Meiryo UI" panose="020B0604030504040204" pitchFamily="50" charset="-128"/>
                          <a:cs typeface="+mn-cs"/>
                        </a:rPr>
                        <a:t>❷</a:t>
                      </a:r>
                      <a:endParaRPr lang="ja-JP" sz="1000" b="1" u="none" kern="100" dirty="0">
                        <a:solidFill>
                          <a:schemeClr val="bg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solidFill>
                      <a:schemeClr val="accent4">
                        <a:lumMod val="75000"/>
                      </a:schemeClr>
                    </a:solidFill>
                  </a:tcPr>
                </a:tc>
                <a:tc>
                  <a:txBody>
                    <a:bodyPr/>
                    <a:lstStyle/>
                    <a:p>
                      <a:pPr algn="l">
                        <a:lnSpc>
                          <a:spcPts val="1200"/>
                        </a:lnSpc>
                        <a:spcAft>
                          <a:spcPts val="0"/>
                        </a:spcAft>
                      </a:pPr>
                      <a:r>
                        <a:rPr lang="ja-JP" altLang="en-US" sz="1000" u="none" kern="0" dirty="0">
                          <a:solidFill>
                            <a:schemeClr val="tx1"/>
                          </a:solidFill>
                          <a:effectLst/>
                          <a:latin typeface="Meiryo UI" panose="020B0604030504040204" pitchFamily="50" charset="-128"/>
                          <a:ea typeface="Meiryo UI" panose="020B0604030504040204" pitchFamily="50" charset="-128"/>
                        </a:rPr>
                        <a:t>健康格差の縮小</a:t>
                      </a:r>
                      <a:r>
                        <a:rPr lang="ja-JP" sz="1000" u="none" kern="0" dirty="0">
                          <a:solidFill>
                            <a:schemeClr val="tx1"/>
                          </a:solidFill>
                          <a:effectLst/>
                          <a:latin typeface="Meiryo UI" panose="020B0604030504040204" pitchFamily="50" charset="-128"/>
                          <a:ea typeface="Meiryo UI" panose="020B0604030504040204" pitchFamily="50" charset="-128"/>
                        </a:rPr>
                        <a:t>（</a:t>
                      </a:r>
                      <a:r>
                        <a:rPr lang="ja-JP" altLang="en-US" sz="1000" u="none" kern="0" dirty="0">
                          <a:solidFill>
                            <a:schemeClr val="tx1"/>
                          </a:solidFill>
                          <a:effectLst/>
                          <a:latin typeface="Meiryo UI" panose="020B0604030504040204" pitchFamily="50" charset="-128"/>
                          <a:ea typeface="Meiryo UI" panose="020B0604030504040204" pitchFamily="50" charset="-128"/>
                        </a:rPr>
                        <a:t>男性</a:t>
                      </a:r>
                      <a:r>
                        <a:rPr lang="en-US" sz="1000" u="none" kern="0" dirty="0">
                          <a:solidFill>
                            <a:schemeClr val="tx1"/>
                          </a:solidFill>
                          <a:effectLst/>
                          <a:latin typeface="Meiryo UI" panose="020B0604030504040204" pitchFamily="50" charset="-128"/>
                          <a:ea typeface="Meiryo UI" panose="020B0604030504040204" pitchFamily="50" charset="-128"/>
                        </a:rPr>
                        <a:t>/</a:t>
                      </a:r>
                      <a:r>
                        <a:rPr lang="ja-JP" altLang="en-US" sz="1000" u="none" kern="0" dirty="0">
                          <a:solidFill>
                            <a:schemeClr val="tx1"/>
                          </a:solidFill>
                          <a:effectLst/>
                          <a:latin typeface="Meiryo UI" panose="020B0604030504040204" pitchFamily="50" charset="-128"/>
                          <a:ea typeface="Meiryo UI" panose="020B0604030504040204" pitchFamily="50" charset="-128"/>
                        </a:rPr>
                        <a:t>女性</a:t>
                      </a:r>
                      <a:r>
                        <a:rPr lang="ja-JP" sz="1000" u="none" kern="0" dirty="0">
                          <a:solidFill>
                            <a:schemeClr val="tx1"/>
                          </a:solidFill>
                          <a:effectLst/>
                          <a:latin typeface="Meiryo UI" panose="020B0604030504040204" pitchFamily="50" charset="-128"/>
                          <a:ea typeface="Meiryo UI" panose="020B0604030504040204" pitchFamily="50" charset="-128"/>
                        </a:rPr>
                        <a:t>）【大阪府調べ】</a:t>
                      </a:r>
                      <a:endParaRPr lang="ja-JP" sz="1000" u="none" kern="100" dirty="0">
                        <a:solidFill>
                          <a:schemeClr val="tx1"/>
                        </a:solidFill>
                        <a:effectLst/>
                        <a:latin typeface="Meiryo UI" panose="020B0604030504040204" pitchFamily="50" charset="-128"/>
                        <a:ea typeface="Meiryo UI" panose="020B0604030504040204" pitchFamily="50" charset="-128"/>
                        <a:cs typeface="Times New Roman"/>
                      </a:endParaRPr>
                    </a:p>
                  </a:txBody>
                  <a:tcPr marL="79418" marR="79418"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noFill/>
                  </a:tcPr>
                </a:tc>
                <a:tc>
                  <a:txBody>
                    <a:bodyPr/>
                    <a:lstStyle/>
                    <a:p>
                      <a:r>
                        <a:rPr lang="ja-JP" altLang="en-US" sz="1000" dirty="0">
                          <a:latin typeface="Meiryo UI" panose="020B0604030504040204" pitchFamily="50" charset="-128"/>
                          <a:ea typeface="Meiryo UI" panose="020B0604030504040204" pitchFamily="50" charset="-128"/>
                        </a:rPr>
                        <a:t>男性</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上位</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H27</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80.34</a:t>
                      </a:r>
                      <a:r>
                        <a:rPr lang="ja-JP" altLang="en-US" sz="1000" dirty="0">
                          <a:latin typeface="Meiryo UI" panose="020B0604030504040204" pitchFamily="50" charset="-128"/>
                          <a:ea typeface="Meiryo UI" panose="020B0604030504040204" pitchFamily="50" charset="-128"/>
                        </a:rPr>
                        <a:t>歳（</a:t>
                      </a:r>
                      <a:r>
                        <a:rPr lang="en-US" altLang="ja-JP" sz="1000" dirty="0">
                          <a:latin typeface="Meiryo UI" panose="020B0604030504040204" pitchFamily="50" charset="-128"/>
                          <a:ea typeface="Meiryo UI" panose="020B0604030504040204" pitchFamily="50" charset="-128"/>
                        </a:rPr>
                        <a:t>R3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81.54</a:t>
                      </a:r>
                      <a:r>
                        <a:rPr lang="ja-JP" altLang="en-US" sz="1000" dirty="0">
                          <a:latin typeface="Meiryo UI" panose="020B0604030504040204" pitchFamily="50" charset="-128"/>
                          <a:ea typeface="Meiryo UI" panose="020B0604030504040204" pitchFamily="50" charset="-128"/>
                        </a:rPr>
                        <a:t>歳　差</a:t>
                      </a:r>
                      <a:r>
                        <a:rPr lang="en-US" altLang="ja-JP" sz="1000" dirty="0">
                          <a:latin typeface="Meiryo UI" panose="020B0604030504040204" pitchFamily="50" charset="-128"/>
                          <a:ea typeface="Meiryo UI" panose="020B0604030504040204" pitchFamily="50" charset="-128"/>
                        </a:rPr>
                        <a:t>1.20</a:t>
                      </a:r>
                      <a:r>
                        <a:rPr lang="ja-JP" altLang="en-US" sz="1000" dirty="0">
                          <a:latin typeface="Meiryo UI" panose="020B0604030504040204" pitchFamily="50" charset="-128"/>
                          <a:ea typeface="Meiryo UI" panose="020B0604030504040204" pitchFamily="50" charset="-128"/>
                        </a:rPr>
                        <a:t>歳</a:t>
                      </a: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下位</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H27</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77.57</a:t>
                      </a:r>
                      <a:r>
                        <a:rPr lang="ja-JP" altLang="en-US" sz="1000" dirty="0">
                          <a:latin typeface="Meiryo UI" panose="020B0604030504040204" pitchFamily="50" charset="-128"/>
                          <a:ea typeface="Meiryo UI" panose="020B0604030504040204" pitchFamily="50" charset="-128"/>
                        </a:rPr>
                        <a:t>歳（</a:t>
                      </a:r>
                      <a:r>
                        <a:rPr lang="en-US" altLang="ja-JP" sz="1000" dirty="0">
                          <a:latin typeface="Meiryo UI" panose="020B0604030504040204" pitchFamily="50" charset="-128"/>
                          <a:ea typeface="Meiryo UI" panose="020B0604030504040204" pitchFamily="50" charset="-128"/>
                        </a:rPr>
                        <a:t>R3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78.34</a:t>
                      </a:r>
                      <a:r>
                        <a:rPr lang="ja-JP" altLang="en-US" sz="1000" dirty="0">
                          <a:latin typeface="Meiryo UI" panose="020B0604030504040204" pitchFamily="50" charset="-128"/>
                          <a:ea typeface="Meiryo UI" panose="020B0604030504040204" pitchFamily="50" charset="-128"/>
                        </a:rPr>
                        <a:t>歳　差</a:t>
                      </a:r>
                      <a:r>
                        <a:rPr lang="en-US" altLang="ja-JP" sz="1000" dirty="0">
                          <a:latin typeface="Meiryo UI" panose="020B0604030504040204" pitchFamily="50" charset="-128"/>
                          <a:ea typeface="Meiryo UI" panose="020B0604030504040204" pitchFamily="50" charset="-128"/>
                        </a:rPr>
                        <a:t>0.77</a:t>
                      </a:r>
                      <a:r>
                        <a:rPr lang="ja-JP" altLang="en-US" sz="1000" dirty="0">
                          <a:latin typeface="Meiryo UI" panose="020B0604030504040204" pitchFamily="50" charset="-128"/>
                          <a:ea typeface="Meiryo UI" panose="020B0604030504040204" pitchFamily="50" charset="-128"/>
                        </a:rPr>
                        <a:t>歳</a:t>
                      </a:r>
                    </a:p>
                    <a:p>
                      <a:r>
                        <a:rPr lang="ja-JP" altLang="en-US" sz="1000" dirty="0">
                          <a:latin typeface="Meiryo UI" panose="020B0604030504040204" pitchFamily="50" charset="-128"/>
                          <a:ea typeface="Meiryo UI" panose="020B0604030504040204" pitchFamily="50" charset="-128"/>
                        </a:rPr>
                        <a:t>女性</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上位</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H27</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84.07</a:t>
                      </a:r>
                      <a:r>
                        <a:rPr lang="ja-JP" altLang="en-US" sz="1000" dirty="0">
                          <a:latin typeface="Meiryo UI" panose="020B0604030504040204" pitchFamily="50" charset="-128"/>
                          <a:ea typeface="Meiryo UI" panose="020B0604030504040204" pitchFamily="50" charset="-128"/>
                        </a:rPr>
                        <a:t>歳（</a:t>
                      </a:r>
                      <a:r>
                        <a:rPr lang="en-US" altLang="ja-JP" sz="1000" dirty="0">
                          <a:latin typeface="Meiryo UI" panose="020B0604030504040204" pitchFamily="50" charset="-128"/>
                          <a:ea typeface="Meiryo UI" panose="020B0604030504040204" pitchFamily="50" charset="-128"/>
                        </a:rPr>
                        <a:t>R3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85.59</a:t>
                      </a:r>
                      <a:r>
                        <a:rPr lang="ja-JP" altLang="en-US" sz="1000" dirty="0">
                          <a:latin typeface="Meiryo UI" panose="020B0604030504040204" pitchFamily="50" charset="-128"/>
                          <a:ea typeface="Meiryo UI" panose="020B0604030504040204" pitchFamily="50" charset="-128"/>
                        </a:rPr>
                        <a:t>歳　差</a:t>
                      </a:r>
                      <a:r>
                        <a:rPr lang="en-US" altLang="ja-JP" sz="1000" dirty="0">
                          <a:latin typeface="Meiryo UI" panose="020B0604030504040204" pitchFamily="50" charset="-128"/>
                          <a:ea typeface="Meiryo UI" panose="020B0604030504040204" pitchFamily="50" charset="-128"/>
                        </a:rPr>
                        <a:t>1.52</a:t>
                      </a:r>
                      <a:r>
                        <a:rPr lang="ja-JP" altLang="en-US" sz="1000" dirty="0">
                          <a:latin typeface="Meiryo UI" panose="020B0604030504040204" pitchFamily="50" charset="-128"/>
                          <a:ea typeface="Meiryo UI" panose="020B0604030504040204" pitchFamily="50" charset="-128"/>
                        </a:rPr>
                        <a:t>歳</a:t>
                      </a:r>
                    </a:p>
                    <a:p>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下位</a:t>
                      </a: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H27</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81.77</a:t>
                      </a:r>
                      <a:r>
                        <a:rPr lang="ja-JP" altLang="en-US" sz="1000" dirty="0">
                          <a:latin typeface="Meiryo UI" panose="020B0604030504040204" pitchFamily="50" charset="-128"/>
                          <a:ea typeface="Meiryo UI" panose="020B0604030504040204" pitchFamily="50" charset="-128"/>
                        </a:rPr>
                        <a:t>歳（</a:t>
                      </a:r>
                      <a:r>
                        <a:rPr lang="en-US" altLang="ja-JP" sz="1000" dirty="0">
                          <a:latin typeface="Meiryo UI" panose="020B0604030504040204" pitchFamily="50" charset="-128"/>
                          <a:ea typeface="Meiryo UI" panose="020B0604030504040204" pitchFamily="50" charset="-128"/>
                        </a:rPr>
                        <a:t>R3</a:t>
                      </a:r>
                      <a:r>
                        <a:rPr lang="ja-JP" altLang="en-US" sz="1000" dirty="0">
                          <a:latin typeface="Meiryo UI" panose="020B0604030504040204" pitchFamily="50" charset="-128"/>
                          <a:ea typeface="Meiryo UI" panose="020B0604030504040204" pitchFamily="50" charset="-128"/>
                        </a:rPr>
                        <a:t>）</a:t>
                      </a:r>
                      <a:r>
                        <a:rPr lang="en-US" altLang="ja-JP" sz="1000" dirty="0">
                          <a:latin typeface="Meiryo UI" panose="020B0604030504040204" pitchFamily="50" charset="-128"/>
                          <a:ea typeface="Meiryo UI" panose="020B0604030504040204" pitchFamily="50" charset="-128"/>
                        </a:rPr>
                        <a:t>83.02</a:t>
                      </a:r>
                      <a:r>
                        <a:rPr lang="ja-JP" altLang="en-US" sz="1000" dirty="0">
                          <a:latin typeface="Meiryo UI" panose="020B0604030504040204" pitchFamily="50" charset="-128"/>
                          <a:ea typeface="Meiryo UI" panose="020B0604030504040204" pitchFamily="50" charset="-128"/>
                        </a:rPr>
                        <a:t>歳　差</a:t>
                      </a:r>
                      <a:r>
                        <a:rPr lang="en-US" altLang="ja-JP" sz="1000" dirty="0">
                          <a:latin typeface="Meiryo UI" panose="020B0604030504040204" pitchFamily="50" charset="-128"/>
                          <a:ea typeface="Meiryo UI" panose="020B0604030504040204" pitchFamily="50" charset="-128"/>
                        </a:rPr>
                        <a:t>1.25</a:t>
                      </a:r>
                      <a:r>
                        <a:rPr lang="ja-JP" altLang="en-US" sz="1000" dirty="0">
                          <a:latin typeface="Meiryo UI" panose="020B0604030504040204" pitchFamily="50" charset="-128"/>
                          <a:ea typeface="Meiryo UI" panose="020B0604030504040204" pitchFamily="50" charset="-128"/>
                        </a:rPr>
                        <a:t>歳</a:t>
                      </a:r>
                    </a:p>
                  </a:txBody>
                  <a:tcPr marL="79418" marR="79418" marT="0" marB="0" anchor="ctr">
                    <a:lnL w="19050" cap="flat" cmpd="sng" algn="ctr">
                      <a:solidFill>
                        <a:schemeClr val="tx1"/>
                      </a:solidFill>
                      <a:prstDash val="solid"/>
                      <a:round/>
                      <a:headEnd type="none" w="med" len="med"/>
                      <a:tailEnd type="none" w="med" len="med"/>
                    </a:lnL>
                  </a:tcPr>
                </a:tc>
                <a:tc>
                  <a:txBody>
                    <a:bodyPr/>
                    <a:lstStyle/>
                    <a:p>
                      <a:r>
                        <a:rPr lang="ja-JP" altLang="en-US" sz="1000" dirty="0">
                          <a:latin typeface="Meiryo UI" panose="020B0604030504040204" pitchFamily="50" charset="-128"/>
                          <a:ea typeface="Meiryo UI" panose="020B0604030504040204" pitchFamily="50" charset="-128"/>
                        </a:rPr>
                        <a:t>日常生活動作が自立している期間の平均において上位４分の１の市町村の平均の増加分を上回る下位４分の１の市町村の平均の増加</a:t>
                      </a:r>
                    </a:p>
                  </a:txBody>
                  <a:tcPr marL="79418" marR="79418" marT="0" marB="0" anchor="ctr"/>
                </a:tc>
                <a:tc>
                  <a:txBody>
                    <a:bodyPr/>
                    <a:lstStyle/>
                    <a:p>
                      <a:r>
                        <a:rPr lang="ja-JP" altLang="en-US" sz="1000" dirty="0">
                          <a:latin typeface="Meiryo UI" panose="020B0604030504040204" pitchFamily="50" charset="-128"/>
                          <a:ea typeface="Meiryo UI" panose="020B0604030504040204" pitchFamily="50" charset="-128"/>
                        </a:rPr>
                        <a:t>府域の健康寿命の底上げを図るため</a:t>
                      </a:r>
                    </a:p>
                  </a:txBody>
                  <a:tcPr marL="79418" marR="79418" marT="0" marB="0" anchor="ctr">
                    <a:lnR w="1905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223399616"/>
                  </a:ext>
                </a:extLst>
              </a:tr>
            </a:tbl>
          </a:graphicData>
        </a:graphic>
      </p:graphicFrame>
      <p:pic>
        <p:nvPicPr>
          <p:cNvPr id="6" name="図 5">
            <a:extLst>
              <a:ext uri="{FF2B5EF4-FFF2-40B4-BE49-F238E27FC236}">
                <a16:creationId xmlns:a16="http://schemas.microsoft.com/office/drawing/2014/main" id="{3F252BE9-D18C-4C1C-A3E5-76A9B503087D}"/>
              </a:ext>
            </a:extLst>
          </p:cNvPr>
          <p:cNvPicPr>
            <a:picLocks noChangeAspect="1"/>
          </p:cNvPicPr>
          <p:nvPr/>
        </p:nvPicPr>
        <p:blipFill>
          <a:blip r:embed="rId2"/>
          <a:stretch>
            <a:fillRect/>
          </a:stretch>
        </p:blipFill>
        <p:spPr>
          <a:xfrm>
            <a:off x="12961862" y="16099"/>
            <a:ext cx="2160663" cy="777616"/>
          </a:xfrm>
          <a:prstGeom prst="rect">
            <a:avLst/>
          </a:prstGeom>
        </p:spPr>
      </p:pic>
    </p:spTree>
    <p:extLst>
      <p:ext uri="{BB962C8B-B14F-4D97-AF65-F5344CB8AC3E}">
        <p14:creationId xmlns:p14="http://schemas.microsoft.com/office/powerpoint/2010/main" val="209194779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2179</Words>
  <Application>Microsoft Office PowerPoint</Application>
  <PresentationFormat>ユーザー設定</PresentationFormat>
  <Paragraphs>285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メイリオ</vt:lpstr>
      <vt:lpstr>Arial</vt:lpstr>
      <vt:lpstr>Calibri</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2018-01-11T13:51:33Z</dcterms:created>
  <dcterms:modified xsi:type="dcterms:W3CDTF">2023-12-12T04:19:39Z</dcterms:modified>
</cp:coreProperties>
</file>