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9"/>
  </p:notesMasterIdLst>
  <p:sldIdLst>
    <p:sldId id="263" r:id="rId2"/>
    <p:sldId id="256" r:id="rId3"/>
    <p:sldId id="257" r:id="rId4"/>
    <p:sldId id="258" r:id="rId5"/>
    <p:sldId id="259" r:id="rId6"/>
    <p:sldId id="260"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74" d="100"/>
          <a:sy n="74" d="100"/>
        </p:scale>
        <p:origin x="108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DB75A6-BB3E-4F43-95E0-7DEB72F7A863}" type="datetimeFigureOut">
              <a:rPr kumimoji="1" lang="ja-JP" altLang="en-US" smtClean="0"/>
              <a:t>2023/9/1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9823B9-F12A-4146-97E0-82FBE16E35CD}" type="slidenum">
              <a:rPr kumimoji="1" lang="ja-JP" altLang="en-US" smtClean="0"/>
              <a:t>‹#›</a:t>
            </a:fld>
            <a:endParaRPr kumimoji="1" lang="ja-JP" altLang="en-US"/>
          </a:p>
        </p:txBody>
      </p:sp>
    </p:spTree>
    <p:extLst>
      <p:ext uri="{BB962C8B-B14F-4D97-AF65-F5344CB8AC3E}">
        <p14:creationId xmlns:p14="http://schemas.microsoft.com/office/powerpoint/2010/main" val="4123908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1</a:t>
            </a:fld>
            <a:endParaRPr kumimoji="1" lang="ja-JP" altLang="en-US"/>
          </a:p>
        </p:txBody>
      </p:sp>
    </p:spTree>
    <p:extLst>
      <p:ext uri="{BB962C8B-B14F-4D97-AF65-F5344CB8AC3E}">
        <p14:creationId xmlns:p14="http://schemas.microsoft.com/office/powerpoint/2010/main" val="3721869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令和５年度のスケジュールです。先ほど説明した３区分の支援メニューですが、６月の連絡会以降に開始いたします。みなさまには、それまでの間に準備いただきたいことがありますので、準備期間として示し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F6A0300E-4078-4CF6-8BAD-B74884C5D4CA}" type="slidenum">
              <a:rPr kumimoji="1" lang="ja-JP" altLang="en-US" smtClean="0"/>
              <a:t>7</a:t>
            </a:fld>
            <a:endParaRPr kumimoji="1" lang="ja-JP" altLang="en-US"/>
          </a:p>
        </p:txBody>
      </p:sp>
    </p:spTree>
    <p:extLst>
      <p:ext uri="{BB962C8B-B14F-4D97-AF65-F5344CB8AC3E}">
        <p14:creationId xmlns:p14="http://schemas.microsoft.com/office/powerpoint/2010/main" val="2897117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042C603-CD71-4F73-A070-7DE426268E7B}" type="datetime1">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5620C6-BA54-471D-9CAE-9E8E65C10ED1}" type="slidenum">
              <a:rPr kumimoji="1" lang="ja-JP" altLang="en-US" smtClean="0"/>
              <a:t>‹#›</a:t>
            </a:fld>
            <a:endParaRPr kumimoji="1" lang="ja-JP" altLang="en-US"/>
          </a:p>
        </p:txBody>
      </p:sp>
    </p:spTree>
    <p:extLst>
      <p:ext uri="{BB962C8B-B14F-4D97-AF65-F5344CB8AC3E}">
        <p14:creationId xmlns:p14="http://schemas.microsoft.com/office/powerpoint/2010/main" val="4166110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0FE3E25-E843-4CF6-8C9B-E52EA24E8252}" type="datetime1">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5620C6-BA54-471D-9CAE-9E8E65C10ED1}" type="slidenum">
              <a:rPr kumimoji="1" lang="ja-JP" altLang="en-US" smtClean="0"/>
              <a:t>‹#›</a:t>
            </a:fld>
            <a:endParaRPr kumimoji="1" lang="ja-JP" altLang="en-US"/>
          </a:p>
        </p:txBody>
      </p:sp>
    </p:spTree>
    <p:extLst>
      <p:ext uri="{BB962C8B-B14F-4D97-AF65-F5344CB8AC3E}">
        <p14:creationId xmlns:p14="http://schemas.microsoft.com/office/powerpoint/2010/main" val="1507707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BDE66B-6C4B-4A81-8B3C-DD3A5D573777}" type="datetime1">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5620C6-BA54-471D-9CAE-9E8E65C10ED1}" type="slidenum">
              <a:rPr kumimoji="1" lang="ja-JP" altLang="en-US" smtClean="0"/>
              <a:t>‹#›</a:t>
            </a:fld>
            <a:endParaRPr kumimoji="1" lang="ja-JP" altLang="en-US"/>
          </a:p>
        </p:txBody>
      </p:sp>
    </p:spTree>
    <p:extLst>
      <p:ext uri="{BB962C8B-B14F-4D97-AF65-F5344CB8AC3E}">
        <p14:creationId xmlns:p14="http://schemas.microsoft.com/office/powerpoint/2010/main" val="4124378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85EC93B-A763-49CB-99F3-CBC2AFA2AC2F}" type="datetime1">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5620C6-BA54-471D-9CAE-9E8E65C10ED1}" type="slidenum">
              <a:rPr kumimoji="1" lang="ja-JP" altLang="en-US" smtClean="0"/>
              <a:t>‹#›</a:t>
            </a:fld>
            <a:endParaRPr kumimoji="1" lang="ja-JP" altLang="en-US"/>
          </a:p>
        </p:txBody>
      </p:sp>
    </p:spTree>
    <p:extLst>
      <p:ext uri="{BB962C8B-B14F-4D97-AF65-F5344CB8AC3E}">
        <p14:creationId xmlns:p14="http://schemas.microsoft.com/office/powerpoint/2010/main" val="3954932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59C02E5-1585-4054-BBDF-8A9395C1CF7E}" type="datetime1">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5620C6-BA54-471D-9CAE-9E8E65C10ED1}" type="slidenum">
              <a:rPr kumimoji="1" lang="ja-JP" altLang="en-US" smtClean="0"/>
              <a:t>‹#›</a:t>
            </a:fld>
            <a:endParaRPr kumimoji="1" lang="ja-JP" altLang="en-US"/>
          </a:p>
        </p:txBody>
      </p:sp>
    </p:spTree>
    <p:extLst>
      <p:ext uri="{BB962C8B-B14F-4D97-AF65-F5344CB8AC3E}">
        <p14:creationId xmlns:p14="http://schemas.microsoft.com/office/powerpoint/2010/main" val="775343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8D9A3D2-6229-49CF-A1E7-6B0B3964008A}" type="datetime1">
              <a:rPr kumimoji="1" lang="ja-JP" altLang="en-US" smtClean="0"/>
              <a:t>2023/9/1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B5620C6-BA54-471D-9CAE-9E8E65C10ED1}" type="slidenum">
              <a:rPr kumimoji="1" lang="ja-JP" altLang="en-US" smtClean="0"/>
              <a:t>‹#›</a:t>
            </a:fld>
            <a:endParaRPr kumimoji="1" lang="ja-JP" altLang="en-US"/>
          </a:p>
        </p:txBody>
      </p:sp>
    </p:spTree>
    <p:extLst>
      <p:ext uri="{BB962C8B-B14F-4D97-AF65-F5344CB8AC3E}">
        <p14:creationId xmlns:p14="http://schemas.microsoft.com/office/powerpoint/2010/main" val="1131145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D1668F2-8C39-4CEE-94A9-0BD84FBD61D6}" type="datetime1">
              <a:rPr kumimoji="1" lang="ja-JP" altLang="en-US" smtClean="0"/>
              <a:t>2023/9/1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B5620C6-BA54-471D-9CAE-9E8E65C10ED1}" type="slidenum">
              <a:rPr kumimoji="1" lang="ja-JP" altLang="en-US" smtClean="0"/>
              <a:t>‹#›</a:t>
            </a:fld>
            <a:endParaRPr kumimoji="1" lang="ja-JP" altLang="en-US"/>
          </a:p>
        </p:txBody>
      </p:sp>
    </p:spTree>
    <p:extLst>
      <p:ext uri="{BB962C8B-B14F-4D97-AF65-F5344CB8AC3E}">
        <p14:creationId xmlns:p14="http://schemas.microsoft.com/office/powerpoint/2010/main" val="2205636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7231D74-4BDF-4298-A469-83CA63829BCF}" type="datetime1">
              <a:rPr kumimoji="1" lang="ja-JP" altLang="en-US" smtClean="0"/>
              <a:t>2023/9/1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B5620C6-BA54-471D-9CAE-9E8E65C10ED1}" type="slidenum">
              <a:rPr kumimoji="1" lang="ja-JP" altLang="en-US" smtClean="0"/>
              <a:t>‹#›</a:t>
            </a:fld>
            <a:endParaRPr kumimoji="1" lang="ja-JP" altLang="en-US"/>
          </a:p>
        </p:txBody>
      </p:sp>
    </p:spTree>
    <p:extLst>
      <p:ext uri="{BB962C8B-B14F-4D97-AF65-F5344CB8AC3E}">
        <p14:creationId xmlns:p14="http://schemas.microsoft.com/office/powerpoint/2010/main" val="2962953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ED1C68-88C6-4CEE-910F-482072C86492}" type="datetime1">
              <a:rPr kumimoji="1" lang="ja-JP" altLang="en-US" smtClean="0"/>
              <a:t>2023/9/1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B5620C6-BA54-471D-9CAE-9E8E65C10ED1}" type="slidenum">
              <a:rPr kumimoji="1" lang="ja-JP" altLang="en-US" smtClean="0"/>
              <a:t>‹#›</a:t>
            </a:fld>
            <a:endParaRPr kumimoji="1" lang="ja-JP" altLang="en-US"/>
          </a:p>
        </p:txBody>
      </p:sp>
    </p:spTree>
    <p:extLst>
      <p:ext uri="{BB962C8B-B14F-4D97-AF65-F5344CB8AC3E}">
        <p14:creationId xmlns:p14="http://schemas.microsoft.com/office/powerpoint/2010/main" val="37772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7F755A6-7162-474C-B861-673AA7754CC2}" type="datetime1">
              <a:rPr kumimoji="1" lang="ja-JP" altLang="en-US" smtClean="0"/>
              <a:t>2023/9/1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B5620C6-BA54-471D-9CAE-9E8E65C10ED1}" type="slidenum">
              <a:rPr kumimoji="1" lang="ja-JP" altLang="en-US" smtClean="0"/>
              <a:t>‹#›</a:t>
            </a:fld>
            <a:endParaRPr kumimoji="1" lang="ja-JP" altLang="en-US"/>
          </a:p>
        </p:txBody>
      </p:sp>
    </p:spTree>
    <p:extLst>
      <p:ext uri="{BB962C8B-B14F-4D97-AF65-F5344CB8AC3E}">
        <p14:creationId xmlns:p14="http://schemas.microsoft.com/office/powerpoint/2010/main" val="3567050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298573B-549C-41A0-A9E9-DE998A63889C}" type="datetime1">
              <a:rPr kumimoji="1" lang="ja-JP" altLang="en-US" smtClean="0"/>
              <a:t>2023/9/1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B5620C6-BA54-471D-9CAE-9E8E65C10ED1}" type="slidenum">
              <a:rPr kumimoji="1" lang="ja-JP" altLang="en-US" smtClean="0"/>
              <a:t>‹#›</a:t>
            </a:fld>
            <a:endParaRPr kumimoji="1" lang="ja-JP" altLang="en-US"/>
          </a:p>
        </p:txBody>
      </p:sp>
    </p:spTree>
    <p:extLst>
      <p:ext uri="{BB962C8B-B14F-4D97-AF65-F5344CB8AC3E}">
        <p14:creationId xmlns:p14="http://schemas.microsoft.com/office/powerpoint/2010/main" val="2148508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3AEB7-255D-4C97-8277-F1C293EF45E9}" type="datetime1">
              <a:rPr kumimoji="1" lang="ja-JP" altLang="en-US" smtClean="0"/>
              <a:t>2023/9/1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5620C6-BA54-471D-9CAE-9E8E65C10ED1}" type="slidenum">
              <a:rPr kumimoji="1" lang="ja-JP" altLang="en-US" smtClean="0"/>
              <a:t>‹#›</a:t>
            </a:fld>
            <a:endParaRPr kumimoji="1" lang="ja-JP" altLang="en-US"/>
          </a:p>
        </p:txBody>
      </p:sp>
    </p:spTree>
    <p:extLst>
      <p:ext uri="{BB962C8B-B14F-4D97-AF65-F5344CB8AC3E}">
        <p14:creationId xmlns:p14="http://schemas.microsoft.com/office/powerpoint/2010/main" val="10490426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32F353D-CEF5-AD1A-4B54-41AFFA808CDB}"/>
              </a:ext>
            </a:extLst>
          </p:cNvPr>
          <p:cNvSpPr txBox="1"/>
          <p:nvPr/>
        </p:nvSpPr>
        <p:spPr>
          <a:xfrm>
            <a:off x="457200" y="2344087"/>
            <a:ext cx="8430768" cy="147732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4500" b="1" dirty="0" smtClean="0">
                <a:latin typeface="Meiryo UI" panose="020B0604030504040204" pitchFamily="50" charset="-128"/>
                <a:ea typeface="Meiryo UI" panose="020B0604030504040204" pitchFamily="50" charset="-128"/>
              </a:rPr>
              <a:t>【</a:t>
            </a:r>
            <a:r>
              <a:rPr kumimoji="1" lang="ja-JP" altLang="en-US" sz="4500" b="1" dirty="0">
                <a:latin typeface="Meiryo UI" panose="020B0604030504040204" pitchFamily="50" charset="-128"/>
                <a:ea typeface="Meiryo UI" panose="020B0604030504040204" pitchFamily="50" charset="-128"/>
              </a:rPr>
              <a:t>報告</a:t>
            </a:r>
            <a:r>
              <a:rPr kumimoji="1" lang="en-US" altLang="ja-JP" sz="4500" b="1" dirty="0" smtClean="0">
                <a:latin typeface="Meiryo UI" panose="020B0604030504040204" pitchFamily="50" charset="-128"/>
                <a:ea typeface="Meiryo UI" panose="020B0604030504040204" pitchFamily="50" charset="-128"/>
              </a:rPr>
              <a:t>】</a:t>
            </a:r>
            <a:endParaRPr kumimoji="1" lang="en-US" altLang="ja-JP" sz="4500" b="1" dirty="0">
              <a:latin typeface="Meiryo UI" panose="020B0604030504040204" pitchFamily="50" charset="-128"/>
              <a:ea typeface="Meiryo UI" panose="020B0604030504040204" pitchFamily="50" charset="-128"/>
            </a:endParaRPr>
          </a:p>
          <a:p>
            <a:pPr algn="ctr"/>
            <a:r>
              <a:rPr kumimoji="1" lang="ja-JP" altLang="en-US" sz="4500" b="1" dirty="0">
                <a:latin typeface="Meiryo UI" panose="020B0604030504040204" pitchFamily="50" charset="-128"/>
                <a:ea typeface="Meiryo UI" panose="020B0604030504040204" pitchFamily="50" charset="-128"/>
              </a:rPr>
              <a:t>地域職域連携事業の推進に</a:t>
            </a:r>
            <a:r>
              <a:rPr kumimoji="1" lang="ja-JP" altLang="en-US" sz="4500" b="1" dirty="0" smtClean="0">
                <a:latin typeface="Meiryo UI" panose="020B0604030504040204" pitchFamily="50" charset="-128"/>
                <a:ea typeface="Meiryo UI" panose="020B0604030504040204" pitchFamily="50" charset="-128"/>
              </a:rPr>
              <a:t>ついて</a:t>
            </a:r>
            <a:endParaRPr kumimoji="1" lang="en-US" altLang="ja-JP" sz="4500" b="1" dirty="0" smtClean="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6830568" y="6492875"/>
            <a:ext cx="2057400" cy="365125"/>
          </a:xfrm>
        </p:spPr>
        <p:txBody>
          <a:bodyPr/>
          <a:lstStyle/>
          <a:p>
            <a:fld id="{79A255B7-DF0D-498B-9D3A-3E2ADC60EC3B}" type="slidenum">
              <a:rPr kumimoji="1" lang="ja-JP" altLang="en-US" smtClean="0">
                <a:solidFill>
                  <a:schemeClr val="tx1"/>
                </a:solidFill>
              </a:rPr>
              <a:t>1</a:t>
            </a:fld>
            <a:endParaRPr kumimoji="1" lang="ja-JP" altLang="en-US" dirty="0">
              <a:solidFill>
                <a:schemeClr val="tx1"/>
              </a:solidFill>
            </a:endParaRPr>
          </a:p>
        </p:txBody>
      </p:sp>
      <p:graphicFrame>
        <p:nvGraphicFramePr>
          <p:cNvPr id="7" name="表 6">
            <a:extLst>
              <a:ext uri="{FF2B5EF4-FFF2-40B4-BE49-F238E27FC236}">
                <a16:creationId xmlns:a16="http://schemas.microsoft.com/office/drawing/2014/main" id="{B090C88A-8904-3FD7-06E0-53D5B9C7CDB2}"/>
              </a:ext>
            </a:extLst>
          </p:cNvPr>
          <p:cNvGraphicFramePr>
            <a:graphicFrameLocks noGrp="1"/>
          </p:cNvGraphicFramePr>
          <p:nvPr>
            <p:extLst>
              <p:ext uri="{D42A27DB-BD31-4B8C-83A1-F6EECF244321}">
                <p14:modId xmlns:p14="http://schemas.microsoft.com/office/powerpoint/2010/main" val="987430555"/>
              </p:ext>
            </p:extLst>
          </p:nvPr>
        </p:nvGraphicFramePr>
        <p:xfrm>
          <a:off x="6413675"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algn="ctr"/>
                      <a:r>
                        <a:rPr kumimoji="1" lang="ja-JP" altLang="en-US" sz="1000" spc="0" dirty="0" smtClean="0">
                          <a:latin typeface="BIZ UDPゴシック" panose="020B0400000000000000" pitchFamily="50" charset="-128"/>
                          <a:ea typeface="BIZ UDPゴシック" panose="020B0400000000000000" pitchFamily="50" charset="-128"/>
                        </a:rPr>
                        <a:t>資料３</a:t>
                      </a:r>
                      <a:r>
                        <a:rPr kumimoji="1" lang="en-US" altLang="ja-JP" sz="1000" spc="0" dirty="0" smtClean="0">
                          <a:latin typeface="BIZ UDPゴシック" panose="020B0400000000000000" pitchFamily="50" charset="-128"/>
                          <a:ea typeface="BIZ UDPゴシック" panose="020B0400000000000000" pitchFamily="50" charset="-128"/>
                        </a:rPr>
                        <a:t>-</a:t>
                      </a:r>
                      <a:r>
                        <a:rPr kumimoji="1" lang="ja-JP" altLang="en-US" sz="1000" spc="0" dirty="0" smtClean="0">
                          <a:latin typeface="BIZ UDPゴシック" panose="020B0400000000000000" pitchFamily="50" charset="-128"/>
                          <a:ea typeface="BIZ UDPゴシック" panose="020B0400000000000000" pitchFamily="50" charset="-128"/>
                        </a:rPr>
                        <a:t>１</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ja-JP" altLang="en-US" sz="1000" spc="0" dirty="0" smtClean="0">
                          <a:latin typeface="BIZ UDPゴシック" panose="020B0400000000000000" pitchFamily="50" charset="-128"/>
                          <a:ea typeface="BIZ UDPゴシック" panose="020B0400000000000000" pitchFamily="50" charset="-128"/>
                        </a:rPr>
                        <a:t>５年８月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年度第１回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1768661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643B630-6DF8-DBF7-2CAB-3A1EA7C0A4FA}"/>
              </a:ext>
            </a:extLst>
          </p:cNvPr>
          <p:cNvSpPr txBox="1"/>
          <p:nvPr/>
        </p:nvSpPr>
        <p:spPr>
          <a:xfrm>
            <a:off x="0" y="0"/>
            <a:ext cx="9144000" cy="369332"/>
          </a:xfrm>
          <a:prstGeom prst="rect">
            <a:avLst/>
          </a:prstGeom>
          <a:solidFill>
            <a:schemeClr val="tx1"/>
          </a:solidFill>
          <a:effectLst>
            <a:outerShdw blurRad="50800" dist="38100" dir="2700000" algn="tl" rotWithShape="0">
              <a:prstClr val="black">
                <a:alpha val="40000"/>
              </a:prstClr>
            </a:outerShdw>
          </a:effectLst>
        </p:spPr>
        <p:txBody>
          <a:bodyPr wrap="square" rtlCol="0">
            <a:spAutoFit/>
          </a:bodyPr>
          <a:lstStyle/>
          <a:p>
            <a:r>
              <a:rPr lang="ja-JP" altLang="en-US" b="1" dirty="0">
                <a:solidFill>
                  <a:schemeClr val="bg1"/>
                </a:solidFill>
                <a:latin typeface="Meiryo UI" panose="020B0604030504040204" pitchFamily="50" charset="-128"/>
                <a:ea typeface="Meiryo UI" panose="020B0604030504040204" pitchFamily="50" charset="-128"/>
              </a:rPr>
              <a:t>１　地域職域連携事業の推進について</a:t>
            </a:r>
          </a:p>
        </p:txBody>
      </p:sp>
      <p:sp>
        <p:nvSpPr>
          <p:cNvPr id="5" name="角丸四角形 4"/>
          <p:cNvSpPr/>
          <p:nvPr/>
        </p:nvSpPr>
        <p:spPr>
          <a:xfrm>
            <a:off x="156036" y="482471"/>
            <a:ext cx="8831926" cy="1115471"/>
          </a:xfrm>
          <a:prstGeom prst="roundRect">
            <a:avLst>
              <a:gd name="adj" fmla="val 2370"/>
            </a:avLst>
          </a:prstGeom>
          <a:solidFill>
            <a:srgbClr val="FFFFCC"/>
          </a:solidFill>
        </p:spPr>
        <p:style>
          <a:lnRef idx="1">
            <a:schemeClr val="dk1"/>
          </a:lnRef>
          <a:fillRef idx="2">
            <a:schemeClr val="dk1"/>
          </a:fillRef>
          <a:effectRef idx="1">
            <a:schemeClr val="dk1"/>
          </a:effectRef>
          <a:fontRef idx="minor">
            <a:schemeClr val="dk1"/>
          </a:fontRef>
        </p:style>
        <p:txBody>
          <a:bodyPr rtlCol="0" anchor="ctr"/>
          <a:lstStyle/>
          <a:p>
            <a:pPr marL="120223">
              <a:spcBef>
                <a:spcPts val="487"/>
              </a:spcBef>
              <a:buSzPct val="92857"/>
              <a:tabLst>
                <a:tab pos="360671" algn="l"/>
              </a:tabLst>
            </a:pPr>
            <a:r>
              <a:rPr lang="ja-JP" altLang="en-US" sz="1400" spc="-33" dirty="0" smtClean="0">
                <a:uFill>
                  <a:solidFill>
                    <a:srgbClr val="000000"/>
                  </a:solidFill>
                </a:uFill>
                <a:latin typeface="HGP創英角ｺﾞｼｯｸUB" panose="020B0900000000000000" pitchFamily="50" charset="-128"/>
                <a:ea typeface="HGP創英角ｺﾞｼｯｸUB" panose="020B0900000000000000" pitchFamily="50" charset="-128"/>
                <a:cs typeface="Meiryo UI"/>
              </a:rPr>
              <a:t>〇国</a:t>
            </a:r>
            <a:r>
              <a:rPr lang="ja-JP" altLang="en-US" sz="1400" spc="-33" dirty="0">
                <a:uFill>
                  <a:solidFill>
                    <a:srgbClr val="000000"/>
                  </a:solidFill>
                </a:uFill>
                <a:latin typeface="HGP創英角ｺﾞｼｯｸUB" panose="020B0900000000000000" pitchFamily="50" charset="-128"/>
                <a:ea typeface="HGP創英角ｺﾞｼｯｸUB" panose="020B0900000000000000" pitchFamily="50" charset="-128"/>
                <a:cs typeface="Meiryo UI"/>
              </a:rPr>
              <a:t>ガイドラインを踏まえ、今後は、本協議会で府だけでなく各圏域の取組についてご意見をいただきたい。</a:t>
            </a:r>
            <a:endParaRPr lang="en-US" altLang="ja-JP" sz="1400" spc="-33" dirty="0">
              <a:uFill>
                <a:solidFill>
                  <a:srgbClr val="000000"/>
                </a:solidFill>
              </a:uFill>
              <a:latin typeface="HGP創英角ｺﾞｼｯｸUB" panose="020B0900000000000000" pitchFamily="50" charset="-128"/>
              <a:ea typeface="HGP創英角ｺﾞｼｯｸUB" panose="020B0900000000000000" pitchFamily="50" charset="-128"/>
              <a:cs typeface="Meiryo UI"/>
            </a:endParaRPr>
          </a:p>
          <a:p>
            <a:pPr marL="120223">
              <a:spcBef>
                <a:spcPts val="487"/>
              </a:spcBef>
              <a:buSzPct val="92857"/>
              <a:tabLst>
                <a:tab pos="360671" algn="l"/>
              </a:tabLst>
            </a:pPr>
            <a:r>
              <a:rPr lang="en-US" altLang="ja-JP" sz="1400" spc="-33" dirty="0">
                <a:uFill>
                  <a:solidFill>
                    <a:srgbClr val="000000"/>
                  </a:solidFill>
                </a:uFill>
                <a:latin typeface="HGP創英角ｺﾞｼｯｸUB" panose="020B0900000000000000" pitchFamily="50" charset="-128"/>
                <a:ea typeface="HGP創英角ｺﾞｼｯｸUB" panose="020B0900000000000000" pitchFamily="50" charset="-128"/>
                <a:cs typeface="Meiryo UI"/>
              </a:rPr>
              <a:t>   </a:t>
            </a:r>
            <a:r>
              <a:rPr lang="ja-JP" altLang="en-US" sz="1400" spc="-33" dirty="0" smtClean="0">
                <a:uFill>
                  <a:solidFill>
                    <a:srgbClr val="000000"/>
                  </a:solidFill>
                </a:uFill>
                <a:latin typeface="HGP創英角ｺﾞｼｯｸUB" panose="020B0900000000000000" pitchFamily="50" charset="-128"/>
                <a:ea typeface="HGP創英角ｺﾞｼｯｸUB" panose="020B0900000000000000" pitchFamily="50" charset="-128"/>
                <a:cs typeface="Meiryo UI"/>
              </a:rPr>
              <a:t>今年度</a:t>
            </a:r>
            <a:r>
              <a:rPr lang="ja-JP" altLang="en-US" sz="1400" spc="-33" dirty="0">
                <a:uFill>
                  <a:solidFill>
                    <a:srgbClr val="000000"/>
                  </a:solidFill>
                </a:uFill>
                <a:latin typeface="HGP創英角ｺﾞｼｯｸUB" panose="020B0900000000000000" pitchFamily="50" charset="-128"/>
                <a:ea typeface="HGP創英角ｺﾞｼｯｸUB" panose="020B0900000000000000" pitchFamily="50" charset="-128"/>
                <a:cs typeface="Meiryo UI"/>
              </a:rPr>
              <a:t>は、各圏域の地域職域連携の取組みの把握、整理の仕方等について、検討していく</a:t>
            </a:r>
            <a:r>
              <a:rPr lang="ja-JP" altLang="en-US" sz="1400" spc="-33" dirty="0" smtClean="0">
                <a:uFill>
                  <a:solidFill>
                    <a:srgbClr val="000000"/>
                  </a:solidFill>
                </a:uFill>
                <a:latin typeface="HGP創英角ｺﾞｼｯｸUB" panose="020B0900000000000000" pitchFamily="50" charset="-128"/>
                <a:ea typeface="HGP創英角ｺﾞｼｯｸUB" panose="020B0900000000000000" pitchFamily="50" charset="-128"/>
                <a:cs typeface="Meiryo UI"/>
              </a:rPr>
              <a:t>。</a:t>
            </a:r>
            <a:endParaRPr lang="ja-JP" altLang="en-US" sz="1400" dirty="0">
              <a:latin typeface="HGP創英角ｺﾞｼｯｸUB" panose="020B0900000000000000" pitchFamily="50" charset="-128"/>
              <a:ea typeface="HGP創英角ｺﾞｼｯｸUB" panose="020B0900000000000000" pitchFamily="50" charset="-128"/>
              <a:cs typeface="Meiryo UI"/>
            </a:endParaRPr>
          </a:p>
        </p:txBody>
      </p:sp>
      <p:graphicFrame>
        <p:nvGraphicFramePr>
          <p:cNvPr id="6" name="表 5">
            <a:extLst>
              <a:ext uri="{FF2B5EF4-FFF2-40B4-BE49-F238E27FC236}">
                <a16:creationId xmlns:a16="http://schemas.microsoft.com/office/drawing/2014/main" id="{B090C88A-8904-3FD7-06E0-53D5B9C7CDB2}"/>
              </a:ext>
            </a:extLst>
          </p:cNvPr>
          <p:cNvGraphicFramePr>
            <a:graphicFrameLocks noGrp="1"/>
          </p:cNvGraphicFramePr>
          <p:nvPr>
            <p:extLst>
              <p:ext uri="{D42A27DB-BD31-4B8C-83A1-F6EECF244321}">
                <p14:modId xmlns:p14="http://schemas.microsoft.com/office/powerpoint/2010/main" val="2166155089"/>
              </p:ext>
            </p:extLst>
          </p:nvPr>
        </p:nvGraphicFramePr>
        <p:xfrm>
          <a:off x="6413675"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algn="ctr"/>
                      <a:r>
                        <a:rPr kumimoji="1" lang="ja-JP" altLang="en-US" sz="1000" spc="0" dirty="0" smtClean="0">
                          <a:latin typeface="BIZ UDPゴシック" panose="020B0400000000000000" pitchFamily="50" charset="-128"/>
                          <a:ea typeface="BIZ UDPゴシック" panose="020B0400000000000000" pitchFamily="50" charset="-128"/>
                        </a:rPr>
                        <a:t>資料３</a:t>
                      </a:r>
                      <a:r>
                        <a:rPr kumimoji="1" lang="en-US" altLang="ja-JP" sz="1000" spc="0" dirty="0" smtClean="0">
                          <a:latin typeface="BIZ UDPゴシック" panose="020B0400000000000000" pitchFamily="50" charset="-128"/>
                          <a:ea typeface="BIZ UDPゴシック" panose="020B0400000000000000" pitchFamily="50" charset="-128"/>
                        </a:rPr>
                        <a:t>-</a:t>
                      </a:r>
                      <a:r>
                        <a:rPr kumimoji="1" lang="ja-JP" altLang="en-US" sz="1000" spc="0" dirty="0" smtClean="0">
                          <a:latin typeface="BIZ UDPゴシック" panose="020B0400000000000000" pitchFamily="50" charset="-128"/>
                          <a:ea typeface="BIZ UDPゴシック" panose="020B0400000000000000" pitchFamily="50" charset="-128"/>
                        </a:rPr>
                        <a:t>１</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ja-JP" altLang="en-US" sz="1000" spc="0" dirty="0" smtClean="0">
                          <a:latin typeface="BIZ UDPゴシック" panose="020B0400000000000000" pitchFamily="50" charset="-128"/>
                          <a:ea typeface="BIZ UDPゴシック" panose="020B0400000000000000" pitchFamily="50" charset="-128"/>
                        </a:rPr>
                        <a:t>５年８月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年度第１回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grpSp>
        <p:nvGrpSpPr>
          <p:cNvPr id="7" name="object 11"/>
          <p:cNvGrpSpPr/>
          <p:nvPr/>
        </p:nvGrpSpPr>
        <p:grpSpPr>
          <a:xfrm>
            <a:off x="3975099" y="1667170"/>
            <a:ext cx="5004194" cy="2709334"/>
            <a:chOff x="5347654" y="1536191"/>
            <a:chExt cx="3665408" cy="2032000"/>
          </a:xfrm>
        </p:grpSpPr>
        <p:pic>
          <p:nvPicPr>
            <p:cNvPr id="8" name="object 12"/>
            <p:cNvPicPr/>
            <p:nvPr/>
          </p:nvPicPr>
          <p:blipFill>
            <a:blip r:embed="rId2" cstate="print"/>
            <a:stretch>
              <a:fillRect/>
            </a:stretch>
          </p:blipFill>
          <p:spPr>
            <a:xfrm>
              <a:off x="7571668" y="2462974"/>
              <a:ext cx="1362769" cy="1028700"/>
            </a:xfrm>
            <a:prstGeom prst="rect">
              <a:avLst/>
            </a:prstGeom>
          </p:spPr>
        </p:pic>
        <p:sp>
          <p:nvSpPr>
            <p:cNvPr id="9" name="object 13"/>
            <p:cNvSpPr/>
            <p:nvPr/>
          </p:nvSpPr>
          <p:spPr>
            <a:xfrm>
              <a:off x="7547249" y="2465640"/>
              <a:ext cx="1411605" cy="1038225"/>
            </a:xfrm>
            <a:custGeom>
              <a:avLst/>
              <a:gdLst/>
              <a:ahLst/>
              <a:cxnLst/>
              <a:rect l="l" t="t" r="r" b="b"/>
              <a:pathLst>
                <a:path w="1411604" h="1038225">
                  <a:moveTo>
                    <a:pt x="0" y="1037844"/>
                  </a:moveTo>
                  <a:lnTo>
                    <a:pt x="1411224" y="1037844"/>
                  </a:lnTo>
                  <a:lnTo>
                    <a:pt x="1411224" y="0"/>
                  </a:lnTo>
                  <a:lnTo>
                    <a:pt x="0" y="0"/>
                  </a:lnTo>
                  <a:lnTo>
                    <a:pt x="0" y="1037844"/>
                  </a:lnTo>
                  <a:close/>
                </a:path>
              </a:pathLst>
            </a:custGeom>
            <a:ln w="9144">
              <a:solidFill>
                <a:srgbClr val="4F81BC"/>
              </a:solidFill>
            </a:ln>
          </p:spPr>
          <p:txBody>
            <a:bodyPr wrap="square" lIns="0" tIns="0" rIns="0" bIns="0" rtlCol="0"/>
            <a:lstStyle/>
            <a:p>
              <a:endParaRPr sz="1200"/>
            </a:p>
          </p:txBody>
        </p:sp>
        <p:pic>
          <p:nvPicPr>
            <p:cNvPr id="10" name="object 14"/>
            <p:cNvPicPr/>
            <p:nvPr/>
          </p:nvPicPr>
          <p:blipFill>
            <a:blip r:embed="rId3" cstate="print"/>
            <a:stretch>
              <a:fillRect/>
            </a:stretch>
          </p:blipFill>
          <p:spPr>
            <a:xfrm>
              <a:off x="6101420" y="2438139"/>
              <a:ext cx="1391412" cy="1037844"/>
            </a:xfrm>
            <a:prstGeom prst="rect">
              <a:avLst/>
            </a:prstGeom>
          </p:spPr>
        </p:pic>
        <p:sp>
          <p:nvSpPr>
            <p:cNvPr id="11" name="object 15"/>
            <p:cNvSpPr/>
            <p:nvPr/>
          </p:nvSpPr>
          <p:spPr>
            <a:xfrm>
              <a:off x="6131335" y="2461195"/>
              <a:ext cx="1400810" cy="1047115"/>
            </a:xfrm>
            <a:custGeom>
              <a:avLst/>
              <a:gdLst/>
              <a:ahLst/>
              <a:cxnLst/>
              <a:rect l="l" t="t" r="r" b="b"/>
              <a:pathLst>
                <a:path w="1400809" h="1047114">
                  <a:moveTo>
                    <a:pt x="0" y="1046988"/>
                  </a:moveTo>
                  <a:lnTo>
                    <a:pt x="1400556" y="1046988"/>
                  </a:lnTo>
                  <a:lnTo>
                    <a:pt x="1400556" y="0"/>
                  </a:lnTo>
                  <a:lnTo>
                    <a:pt x="0" y="0"/>
                  </a:lnTo>
                  <a:lnTo>
                    <a:pt x="0" y="1046988"/>
                  </a:lnTo>
                  <a:close/>
                </a:path>
              </a:pathLst>
            </a:custGeom>
            <a:ln w="9143">
              <a:solidFill>
                <a:srgbClr val="4F81BC"/>
              </a:solidFill>
            </a:ln>
          </p:spPr>
          <p:txBody>
            <a:bodyPr wrap="square" lIns="0" tIns="0" rIns="0" bIns="0" rtlCol="0"/>
            <a:lstStyle/>
            <a:p>
              <a:endParaRPr sz="1200"/>
            </a:p>
          </p:txBody>
        </p:sp>
        <p:sp>
          <p:nvSpPr>
            <p:cNvPr id="12" name="object 16"/>
            <p:cNvSpPr/>
            <p:nvPr/>
          </p:nvSpPr>
          <p:spPr>
            <a:xfrm>
              <a:off x="5347654" y="1536191"/>
              <a:ext cx="3665408" cy="2032000"/>
            </a:xfrm>
            <a:custGeom>
              <a:avLst/>
              <a:gdLst/>
              <a:ahLst/>
              <a:cxnLst/>
              <a:rect l="l" t="t" r="r" b="b"/>
              <a:pathLst>
                <a:path w="4239895" h="2032000">
                  <a:moveTo>
                    <a:pt x="0" y="2031492"/>
                  </a:moveTo>
                  <a:lnTo>
                    <a:pt x="4239768" y="2031492"/>
                  </a:lnTo>
                  <a:lnTo>
                    <a:pt x="4239768" y="0"/>
                  </a:lnTo>
                  <a:lnTo>
                    <a:pt x="0" y="0"/>
                  </a:lnTo>
                  <a:lnTo>
                    <a:pt x="0" y="2031492"/>
                  </a:lnTo>
                  <a:close/>
                </a:path>
              </a:pathLst>
            </a:custGeom>
            <a:ln w="12192">
              <a:solidFill>
                <a:srgbClr val="4F81BC"/>
              </a:solidFill>
              <a:prstDash val="sysDash"/>
            </a:ln>
          </p:spPr>
          <p:txBody>
            <a:bodyPr wrap="square" lIns="0" tIns="0" rIns="0" bIns="0" rtlCol="0"/>
            <a:lstStyle/>
            <a:p>
              <a:endParaRPr sz="1200"/>
            </a:p>
          </p:txBody>
        </p:sp>
      </p:grpSp>
      <p:grpSp>
        <p:nvGrpSpPr>
          <p:cNvPr id="13" name="object 26"/>
          <p:cNvGrpSpPr/>
          <p:nvPr/>
        </p:nvGrpSpPr>
        <p:grpSpPr>
          <a:xfrm>
            <a:off x="4229842" y="2033567"/>
            <a:ext cx="1650256" cy="1733884"/>
            <a:chOff x="5128001" y="1815659"/>
            <a:chExt cx="1208759" cy="1300413"/>
          </a:xfrm>
        </p:grpSpPr>
        <p:sp>
          <p:nvSpPr>
            <p:cNvPr id="14" name="object 27"/>
            <p:cNvSpPr/>
            <p:nvPr/>
          </p:nvSpPr>
          <p:spPr>
            <a:xfrm>
              <a:off x="5191124" y="2967101"/>
              <a:ext cx="474980" cy="148590"/>
            </a:xfrm>
            <a:custGeom>
              <a:avLst/>
              <a:gdLst/>
              <a:ahLst/>
              <a:cxnLst/>
              <a:rect l="l" t="t" r="r" b="b"/>
              <a:pathLst>
                <a:path w="474979" h="148589">
                  <a:moveTo>
                    <a:pt x="346837" y="0"/>
                  </a:moveTo>
                  <a:lnTo>
                    <a:pt x="376047" y="31876"/>
                  </a:lnTo>
                  <a:lnTo>
                    <a:pt x="330664" y="55003"/>
                  </a:lnTo>
                  <a:lnTo>
                    <a:pt x="284490" y="71500"/>
                  </a:lnTo>
                  <a:lnTo>
                    <a:pt x="238251" y="81416"/>
                  </a:lnTo>
                  <a:lnTo>
                    <a:pt x="192671" y="84800"/>
                  </a:lnTo>
                  <a:lnTo>
                    <a:pt x="148473" y="81701"/>
                  </a:lnTo>
                  <a:lnTo>
                    <a:pt x="106383" y="72168"/>
                  </a:lnTo>
                  <a:lnTo>
                    <a:pt x="67124" y="56251"/>
                  </a:lnTo>
                  <a:lnTo>
                    <a:pt x="31422" y="33999"/>
                  </a:lnTo>
                  <a:lnTo>
                    <a:pt x="0" y="5461"/>
                  </a:lnTo>
                  <a:lnTo>
                    <a:pt x="58420" y="69215"/>
                  </a:lnTo>
                  <a:lnTo>
                    <a:pt x="89842" y="97720"/>
                  </a:lnTo>
                  <a:lnTo>
                    <a:pt x="125544" y="119954"/>
                  </a:lnTo>
                  <a:lnTo>
                    <a:pt x="164803" y="135866"/>
                  </a:lnTo>
                  <a:lnTo>
                    <a:pt x="206893" y="145403"/>
                  </a:lnTo>
                  <a:lnTo>
                    <a:pt x="251091" y="148512"/>
                  </a:lnTo>
                  <a:lnTo>
                    <a:pt x="296672" y="145142"/>
                  </a:lnTo>
                  <a:lnTo>
                    <a:pt x="342910" y="135240"/>
                  </a:lnTo>
                  <a:lnTo>
                    <a:pt x="389084" y="118753"/>
                  </a:lnTo>
                  <a:lnTo>
                    <a:pt x="434466" y="95631"/>
                  </a:lnTo>
                  <a:lnTo>
                    <a:pt x="463676" y="127381"/>
                  </a:lnTo>
                  <a:lnTo>
                    <a:pt x="474979" y="11937"/>
                  </a:lnTo>
                  <a:lnTo>
                    <a:pt x="346837" y="0"/>
                  </a:lnTo>
                  <a:close/>
                </a:path>
              </a:pathLst>
            </a:custGeom>
            <a:solidFill>
              <a:srgbClr val="4F81BC"/>
            </a:solidFill>
          </p:spPr>
          <p:txBody>
            <a:bodyPr wrap="square" lIns="0" tIns="0" rIns="0" bIns="0" rtlCol="0"/>
            <a:lstStyle/>
            <a:p>
              <a:endParaRPr sz="1200"/>
            </a:p>
          </p:txBody>
        </p:sp>
        <p:sp>
          <p:nvSpPr>
            <p:cNvPr id="15" name="object 28"/>
            <p:cNvSpPr/>
            <p:nvPr/>
          </p:nvSpPr>
          <p:spPr>
            <a:xfrm>
              <a:off x="5128001" y="2530602"/>
              <a:ext cx="185420" cy="471170"/>
            </a:xfrm>
            <a:custGeom>
              <a:avLst/>
              <a:gdLst/>
              <a:ahLst/>
              <a:cxnLst/>
              <a:rect l="l" t="t" r="r" b="b"/>
              <a:pathLst>
                <a:path w="185420" h="471169">
                  <a:moveTo>
                    <a:pt x="126881" y="0"/>
                  </a:moveTo>
                  <a:lnTo>
                    <a:pt x="98913" y="28253"/>
                  </a:lnTo>
                  <a:lnTo>
                    <a:pt x="59753" y="78879"/>
                  </a:lnTo>
                  <a:lnTo>
                    <a:pt x="35530" y="121279"/>
                  </a:lnTo>
                  <a:lnTo>
                    <a:pt x="17502" y="164759"/>
                  </a:lnTo>
                  <a:lnTo>
                    <a:pt x="5661" y="208647"/>
                  </a:lnTo>
                  <a:lnTo>
                    <a:pt x="0" y="252274"/>
                  </a:lnTo>
                  <a:lnTo>
                    <a:pt x="510" y="294970"/>
                  </a:lnTo>
                  <a:lnTo>
                    <a:pt x="7185" y="336065"/>
                  </a:lnTo>
                  <a:lnTo>
                    <a:pt x="20018" y="374890"/>
                  </a:lnTo>
                  <a:lnTo>
                    <a:pt x="39000" y="410774"/>
                  </a:lnTo>
                  <a:lnTo>
                    <a:pt x="64125" y="443048"/>
                  </a:lnTo>
                  <a:lnTo>
                    <a:pt x="95385" y="471043"/>
                  </a:lnTo>
                  <a:lnTo>
                    <a:pt x="76550" y="433801"/>
                  </a:lnTo>
                  <a:lnTo>
                    <a:pt x="64295" y="393998"/>
                  </a:lnTo>
                  <a:lnTo>
                    <a:pt x="58471" y="352304"/>
                  </a:lnTo>
                  <a:lnTo>
                    <a:pt x="58931" y="309389"/>
                  </a:lnTo>
                  <a:lnTo>
                    <a:pt x="65524" y="265922"/>
                  </a:lnTo>
                  <a:lnTo>
                    <a:pt x="78102" y="222573"/>
                  </a:lnTo>
                  <a:lnTo>
                    <a:pt x="96518" y="180011"/>
                  </a:lnTo>
                  <a:lnTo>
                    <a:pt x="120622" y="138908"/>
                  </a:lnTo>
                  <a:lnTo>
                    <a:pt x="150266" y="99932"/>
                  </a:lnTo>
                  <a:lnTo>
                    <a:pt x="185301" y="63754"/>
                  </a:lnTo>
                  <a:lnTo>
                    <a:pt x="126881" y="0"/>
                  </a:lnTo>
                  <a:close/>
                </a:path>
              </a:pathLst>
            </a:custGeom>
            <a:solidFill>
              <a:srgbClr val="406897"/>
            </a:solidFill>
          </p:spPr>
          <p:txBody>
            <a:bodyPr wrap="square" lIns="0" tIns="0" rIns="0" bIns="0" rtlCol="0"/>
            <a:lstStyle/>
            <a:p>
              <a:endParaRPr sz="1200"/>
            </a:p>
          </p:txBody>
        </p:sp>
        <p:sp>
          <p:nvSpPr>
            <p:cNvPr id="16" name="object 29"/>
            <p:cNvSpPr/>
            <p:nvPr/>
          </p:nvSpPr>
          <p:spPr>
            <a:xfrm>
              <a:off x="5128141" y="2530602"/>
              <a:ext cx="538480" cy="585470"/>
            </a:xfrm>
            <a:custGeom>
              <a:avLst/>
              <a:gdLst/>
              <a:ahLst/>
              <a:cxnLst/>
              <a:rect l="l" t="t" r="r" b="b"/>
              <a:pathLst>
                <a:path w="538479" h="585469">
                  <a:moveTo>
                    <a:pt x="62986" y="441960"/>
                  </a:moveTo>
                  <a:lnTo>
                    <a:pt x="94408" y="470498"/>
                  </a:lnTo>
                  <a:lnTo>
                    <a:pt x="130111" y="492750"/>
                  </a:lnTo>
                  <a:lnTo>
                    <a:pt x="169369" y="508667"/>
                  </a:lnTo>
                  <a:lnTo>
                    <a:pt x="211460" y="518200"/>
                  </a:lnTo>
                  <a:lnTo>
                    <a:pt x="255657" y="521299"/>
                  </a:lnTo>
                  <a:lnTo>
                    <a:pt x="301238" y="517915"/>
                  </a:lnTo>
                  <a:lnTo>
                    <a:pt x="347477" y="507999"/>
                  </a:lnTo>
                  <a:lnTo>
                    <a:pt x="393650" y="491502"/>
                  </a:lnTo>
                  <a:lnTo>
                    <a:pt x="439033" y="468375"/>
                  </a:lnTo>
                  <a:lnTo>
                    <a:pt x="409823" y="436499"/>
                  </a:lnTo>
                  <a:lnTo>
                    <a:pt x="537966" y="448437"/>
                  </a:lnTo>
                  <a:lnTo>
                    <a:pt x="526663" y="563880"/>
                  </a:lnTo>
                  <a:lnTo>
                    <a:pt x="497453" y="532130"/>
                  </a:lnTo>
                  <a:lnTo>
                    <a:pt x="452070" y="555252"/>
                  </a:lnTo>
                  <a:lnTo>
                    <a:pt x="405897" y="571739"/>
                  </a:lnTo>
                  <a:lnTo>
                    <a:pt x="359658" y="581641"/>
                  </a:lnTo>
                  <a:lnTo>
                    <a:pt x="314077" y="585011"/>
                  </a:lnTo>
                  <a:lnTo>
                    <a:pt x="269880" y="581902"/>
                  </a:lnTo>
                  <a:lnTo>
                    <a:pt x="227789" y="572365"/>
                  </a:lnTo>
                  <a:lnTo>
                    <a:pt x="188531" y="556453"/>
                  </a:lnTo>
                  <a:lnTo>
                    <a:pt x="152828" y="534219"/>
                  </a:lnTo>
                  <a:lnTo>
                    <a:pt x="121406" y="505714"/>
                  </a:lnTo>
                  <a:lnTo>
                    <a:pt x="62986" y="441960"/>
                  </a:lnTo>
                  <a:lnTo>
                    <a:pt x="37512" y="408640"/>
                  </a:lnTo>
                  <a:lnTo>
                    <a:pt x="18588" y="371898"/>
                  </a:lnTo>
                  <a:lnTo>
                    <a:pt x="6117" y="332417"/>
                  </a:lnTo>
                  <a:lnTo>
                    <a:pt x="0" y="290881"/>
                  </a:lnTo>
                  <a:lnTo>
                    <a:pt x="136" y="247973"/>
                  </a:lnTo>
                  <a:lnTo>
                    <a:pt x="6427" y="204377"/>
                  </a:lnTo>
                  <a:lnTo>
                    <a:pt x="18774" y="160776"/>
                  </a:lnTo>
                  <a:lnTo>
                    <a:pt x="37077" y="117855"/>
                  </a:lnTo>
                  <a:lnTo>
                    <a:pt x="61239" y="76296"/>
                  </a:lnTo>
                  <a:lnTo>
                    <a:pt x="91160" y="36783"/>
                  </a:lnTo>
                  <a:lnTo>
                    <a:pt x="126740" y="0"/>
                  </a:lnTo>
                  <a:lnTo>
                    <a:pt x="185160" y="63754"/>
                  </a:lnTo>
                  <a:lnTo>
                    <a:pt x="150125" y="99932"/>
                  </a:lnTo>
                  <a:lnTo>
                    <a:pt x="120481" y="138908"/>
                  </a:lnTo>
                  <a:lnTo>
                    <a:pt x="96377" y="180011"/>
                  </a:lnTo>
                  <a:lnTo>
                    <a:pt x="77962" y="222573"/>
                  </a:lnTo>
                  <a:lnTo>
                    <a:pt x="65383" y="265922"/>
                  </a:lnTo>
                  <a:lnTo>
                    <a:pt x="58790" y="309389"/>
                  </a:lnTo>
                  <a:lnTo>
                    <a:pt x="58331" y="352304"/>
                  </a:lnTo>
                  <a:lnTo>
                    <a:pt x="64154" y="393998"/>
                  </a:lnTo>
                  <a:lnTo>
                    <a:pt x="76409" y="433801"/>
                  </a:lnTo>
                  <a:lnTo>
                    <a:pt x="95244" y="471043"/>
                  </a:lnTo>
                </a:path>
              </a:pathLst>
            </a:custGeom>
            <a:ln w="25400">
              <a:solidFill>
                <a:srgbClr val="385D89"/>
              </a:solidFill>
            </a:ln>
          </p:spPr>
          <p:txBody>
            <a:bodyPr wrap="square" lIns="0" tIns="0" rIns="0" bIns="0" rtlCol="0"/>
            <a:lstStyle/>
            <a:p>
              <a:endParaRPr sz="1200"/>
            </a:p>
          </p:txBody>
        </p:sp>
        <p:sp>
          <p:nvSpPr>
            <p:cNvPr id="17" name="object 30"/>
            <p:cNvSpPr/>
            <p:nvPr/>
          </p:nvSpPr>
          <p:spPr>
            <a:xfrm>
              <a:off x="6239765" y="1815659"/>
              <a:ext cx="96995" cy="344120"/>
            </a:xfrm>
            <a:custGeom>
              <a:avLst/>
              <a:gdLst/>
              <a:ahLst/>
              <a:cxnLst/>
              <a:rect l="l" t="t" r="r" b="b"/>
              <a:pathLst>
                <a:path w="67309" h="558164">
                  <a:moveTo>
                    <a:pt x="0" y="0"/>
                  </a:moveTo>
                  <a:lnTo>
                    <a:pt x="13061" y="444"/>
                  </a:lnTo>
                  <a:lnTo>
                    <a:pt x="23717" y="1650"/>
                  </a:lnTo>
                  <a:lnTo>
                    <a:pt x="30896" y="3428"/>
                  </a:lnTo>
                  <a:lnTo>
                    <a:pt x="33527" y="5587"/>
                  </a:lnTo>
                  <a:lnTo>
                    <a:pt x="33527" y="273303"/>
                  </a:lnTo>
                  <a:lnTo>
                    <a:pt x="36159" y="275462"/>
                  </a:lnTo>
                  <a:lnTo>
                    <a:pt x="43338" y="277240"/>
                  </a:lnTo>
                  <a:lnTo>
                    <a:pt x="53994" y="278447"/>
                  </a:lnTo>
                  <a:lnTo>
                    <a:pt x="67055" y="278891"/>
                  </a:lnTo>
                  <a:lnTo>
                    <a:pt x="53994" y="279336"/>
                  </a:lnTo>
                  <a:lnTo>
                    <a:pt x="43338" y="280542"/>
                  </a:lnTo>
                  <a:lnTo>
                    <a:pt x="36159" y="282320"/>
                  </a:lnTo>
                  <a:lnTo>
                    <a:pt x="33527" y="284479"/>
                  </a:lnTo>
                  <a:lnTo>
                    <a:pt x="33527" y="552195"/>
                  </a:lnTo>
                  <a:lnTo>
                    <a:pt x="30896" y="554354"/>
                  </a:lnTo>
                  <a:lnTo>
                    <a:pt x="23717" y="556132"/>
                  </a:lnTo>
                  <a:lnTo>
                    <a:pt x="13061" y="557339"/>
                  </a:lnTo>
                  <a:lnTo>
                    <a:pt x="0" y="557783"/>
                  </a:lnTo>
                </a:path>
              </a:pathLst>
            </a:custGeom>
            <a:ln w="9144">
              <a:solidFill>
                <a:srgbClr val="497DBA"/>
              </a:solidFill>
            </a:ln>
          </p:spPr>
          <p:txBody>
            <a:bodyPr wrap="square" lIns="0" tIns="0" rIns="0" bIns="0" rtlCol="0"/>
            <a:lstStyle/>
            <a:p>
              <a:endParaRPr sz="1200"/>
            </a:p>
          </p:txBody>
        </p:sp>
      </p:grpSp>
      <p:sp>
        <p:nvSpPr>
          <p:cNvPr id="18" name="object 18"/>
          <p:cNvSpPr txBox="1"/>
          <p:nvPr/>
        </p:nvSpPr>
        <p:spPr>
          <a:xfrm>
            <a:off x="4069286" y="2164770"/>
            <a:ext cx="2649347" cy="386430"/>
          </a:xfrm>
          <a:prstGeom prst="rect">
            <a:avLst/>
          </a:prstGeom>
        </p:spPr>
        <p:txBody>
          <a:bodyPr vert="horz" wrap="square" lIns="0" tIns="16933" rIns="0" bIns="0" rtlCol="0">
            <a:spAutoFit/>
          </a:bodyPr>
          <a:lstStyle/>
          <a:p>
            <a:pPr>
              <a:spcBef>
                <a:spcPts val="133"/>
              </a:spcBef>
            </a:pPr>
            <a:r>
              <a:rPr sz="1200" spc="-13" dirty="0">
                <a:latin typeface="Meiryo UI"/>
                <a:cs typeface="Meiryo UI"/>
              </a:rPr>
              <a:t>＊各圏域の取組共有</a:t>
            </a:r>
            <a:endParaRPr sz="1200" dirty="0">
              <a:latin typeface="Meiryo UI"/>
              <a:cs typeface="Meiryo UI"/>
            </a:endParaRPr>
          </a:p>
          <a:p>
            <a:pPr>
              <a:spcBef>
                <a:spcPts val="7"/>
              </a:spcBef>
            </a:pPr>
            <a:r>
              <a:rPr sz="1200" spc="-13" dirty="0">
                <a:latin typeface="Meiryo UI"/>
                <a:cs typeface="Meiryo UI"/>
              </a:rPr>
              <a:t>＊二次医療圏の地域診断</a:t>
            </a:r>
            <a:endParaRPr sz="1200" dirty="0">
              <a:latin typeface="Meiryo UI"/>
              <a:cs typeface="Meiryo UI"/>
            </a:endParaRPr>
          </a:p>
        </p:txBody>
      </p:sp>
      <p:sp>
        <p:nvSpPr>
          <p:cNvPr id="20" name="object 17"/>
          <p:cNvSpPr txBox="1"/>
          <p:nvPr/>
        </p:nvSpPr>
        <p:spPr>
          <a:xfrm>
            <a:off x="4069286" y="1814109"/>
            <a:ext cx="5555305" cy="387286"/>
          </a:xfrm>
          <a:prstGeom prst="rect">
            <a:avLst/>
          </a:prstGeom>
        </p:spPr>
        <p:txBody>
          <a:bodyPr vert="horz" wrap="square" lIns="0" tIns="17780" rIns="0" bIns="0" rtlCol="0">
            <a:spAutoFit/>
          </a:bodyPr>
          <a:lstStyle/>
          <a:p>
            <a:pPr>
              <a:spcBef>
                <a:spcPts val="140"/>
              </a:spcBef>
            </a:pPr>
            <a:r>
              <a:rPr sz="1200" dirty="0">
                <a:latin typeface="Meiryo UI"/>
                <a:cs typeface="Meiryo UI"/>
              </a:rPr>
              <a:t>②二次医療圏協議会（</a:t>
            </a:r>
            <a:r>
              <a:rPr sz="1200" spc="-20" dirty="0">
                <a:latin typeface="Meiryo UI"/>
                <a:cs typeface="Meiryo UI"/>
              </a:rPr>
              <a:t>保健所圏域協議会）</a:t>
            </a:r>
            <a:r>
              <a:rPr sz="1200" spc="-33" dirty="0">
                <a:latin typeface="Meiryo UI"/>
                <a:cs typeface="Meiryo UI"/>
              </a:rPr>
              <a:t>の活性化</a:t>
            </a:r>
            <a:endParaRPr sz="1200" dirty="0">
              <a:latin typeface="Meiryo UI"/>
              <a:cs typeface="Meiryo UI"/>
            </a:endParaRPr>
          </a:p>
          <a:p>
            <a:pPr>
              <a:lnSpc>
                <a:spcPct val="100000"/>
              </a:lnSpc>
            </a:pPr>
            <a:r>
              <a:rPr sz="1200" spc="-20" dirty="0">
                <a:latin typeface="Meiryo UI"/>
                <a:cs typeface="Meiryo UI"/>
              </a:rPr>
              <a:t>＊政令・中核市との連携</a:t>
            </a:r>
            <a:endParaRPr sz="1200" dirty="0">
              <a:latin typeface="Meiryo UI"/>
              <a:cs typeface="Meiryo UI"/>
            </a:endParaRPr>
          </a:p>
        </p:txBody>
      </p:sp>
      <p:sp>
        <p:nvSpPr>
          <p:cNvPr id="21" name="object 36"/>
          <p:cNvSpPr txBox="1"/>
          <p:nvPr/>
        </p:nvSpPr>
        <p:spPr>
          <a:xfrm>
            <a:off x="6041215" y="2146063"/>
            <a:ext cx="1434774" cy="201764"/>
          </a:xfrm>
          <a:prstGeom prst="rect">
            <a:avLst/>
          </a:prstGeom>
        </p:spPr>
        <p:txBody>
          <a:bodyPr vert="horz" wrap="square" lIns="0" tIns="16933" rIns="0" bIns="0" rtlCol="0">
            <a:spAutoFit/>
          </a:bodyPr>
          <a:lstStyle/>
          <a:p>
            <a:pPr>
              <a:spcBef>
                <a:spcPts val="133"/>
              </a:spcBef>
            </a:pPr>
            <a:r>
              <a:rPr sz="1200" spc="-13" dirty="0">
                <a:latin typeface="Meiryo UI"/>
                <a:cs typeface="Meiryo UI"/>
              </a:rPr>
              <a:t>連絡会の開催</a:t>
            </a:r>
            <a:endParaRPr sz="1200" dirty="0">
              <a:latin typeface="Meiryo UI"/>
              <a:cs typeface="Meiryo UI"/>
            </a:endParaRPr>
          </a:p>
        </p:txBody>
      </p:sp>
      <p:sp>
        <p:nvSpPr>
          <p:cNvPr id="23" name="object 10"/>
          <p:cNvSpPr txBox="1"/>
          <p:nvPr/>
        </p:nvSpPr>
        <p:spPr>
          <a:xfrm>
            <a:off x="108876" y="1687501"/>
            <a:ext cx="3799293" cy="432597"/>
          </a:xfrm>
          <a:prstGeom prst="rect">
            <a:avLst/>
          </a:prstGeom>
          <a:ln w="12192">
            <a:solidFill>
              <a:srgbClr val="4F81BC"/>
            </a:solidFill>
          </a:ln>
        </p:spPr>
        <p:txBody>
          <a:bodyPr vert="horz" wrap="square" lIns="0" tIns="62653" rIns="0" bIns="0" rtlCol="0">
            <a:spAutoFit/>
          </a:bodyPr>
          <a:lstStyle/>
          <a:p>
            <a:pPr marL="121070">
              <a:spcBef>
                <a:spcPts val="493"/>
              </a:spcBef>
            </a:pPr>
            <a:r>
              <a:rPr sz="1200" spc="-20" dirty="0">
                <a:latin typeface="Meiryo UI" panose="020B0604030504040204" pitchFamily="50" charset="-128"/>
                <a:ea typeface="Meiryo UI" panose="020B0604030504040204" pitchFamily="50" charset="-128"/>
                <a:cs typeface="Meiryo UI"/>
              </a:rPr>
              <a:t>①データ整備</a:t>
            </a:r>
            <a:endParaRPr sz="1200" dirty="0">
              <a:latin typeface="Meiryo UI" panose="020B0604030504040204" pitchFamily="50" charset="-128"/>
              <a:ea typeface="Meiryo UI" panose="020B0604030504040204" pitchFamily="50" charset="-128"/>
              <a:cs typeface="Meiryo UI"/>
            </a:endParaRPr>
          </a:p>
          <a:p>
            <a:pPr marL="121070"/>
            <a:r>
              <a:rPr sz="1200" dirty="0">
                <a:latin typeface="Meiryo UI" panose="020B0604030504040204" pitchFamily="50" charset="-128"/>
                <a:ea typeface="Meiryo UI" panose="020B0604030504040204" pitchFamily="50" charset="-128"/>
                <a:cs typeface="Meiryo UI"/>
              </a:rPr>
              <a:t>＊</a:t>
            </a:r>
            <a:r>
              <a:rPr sz="1200" dirty="0" err="1">
                <a:latin typeface="Meiryo UI" panose="020B0604030504040204" pitchFamily="50" charset="-128"/>
                <a:ea typeface="Meiryo UI" panose="020B0604030504040204" pitchFamily="50" charset="-128"/>
                <a:cs typeface="Meiryo UI"/>
              </a:rPr>
              <a:t>NDB</a:t>
            </a:r>
            <a:r>
              <a:rPr sz="1200" dirty="0" err="1" smtClean="0">
                <a:latin typeface="Meiryo UI" panose="020B0604030504040204" pitchFamily="50" charset="-128"/>
                <a:ea typeface="Meiryo UI" panose="020B0604030504040204" pitchFamily="50" charset="-128"/>
                <a:cs typeface="Meiryo UI"/>
              </a:rPr>
              <a:t>分析</a:t>
            </a:r>
            <a:r>
              <a:rPr lang="ja-JP" altLang="en-US" sz="1200" dirty="0" smtClean="0">
                <a:latin typeface="Meiryo UI" panose="020B0604030504040204" pitchFamily="50" charset="-128"/>
                <a:ea typeface="Meiryo UI" panose="020B0604030504040204" pitchFamily="50" charset="-128"/>
                <a:cs typeface="Meiryo UI"/>
              </a:rPr>
              <a:t>　</a:t>
            </a:r>
            <a:r>
              <a:rPr sz="1200" spc="20" dirty="0" smtClean="0">
                <a:latin typeface="Meiryo UI" panose="020B0604030504040204" pitchFamily="50" charset="-128"/>
                <a:ea typeface="Meiryo UI" panose="020B0604030504040204" pitchFamily="50" charset="-128"/>
                <a:cs typeface="Meiryo UI"/>
              </a:rPr>
              <a:t>➡ </a:t>
            </a:r>
            <a:r>
              <a:rPr sz="1200" spc="20" dirty="0" err="1">
                <a:latin typeface="Meiryo UI" panose="020B0604030504040204" pitchFamily="50" charset="-128"/>
                <a:ea typeface="Meiryo UI" panose="020B0604030504040204" pitchFamily="50" charset="-128"/>
                <a:cs typeface="Meiryo UI"/>
              </a:rPr>
              <a:t>圏域別、</a:t>
            </a:r>
            <a:r>
              <a:rPr sz="1200" spc="20" dirty="0" err="1" smtClean="0">
                <a:latin typeface="Meiryo UI" panose="020B0604030504040204" pitchFamily="50" charset="-128"/>
                <a:ea typeface="Meiryo UI" panose="020B0604030504040204" pitchFamily="50" charset="-128"/>
                <a:cs typeface="Meiryo UI"/>
              </a:rPr>
              <a:t>保険者</a:t>
            </a:r>
            <a:r>
              <a:rPr lang="ja-JP" altLang="en-US" sz="1200" spc="20" dirty="0" smtClean="0">
                <a:latin typeface="Meiryo UI" panose="020B0604030504040204" pitchFamily="50" charset="-128"/>
                <a:ea typeface="Meiryo UI" panose="020B0604030504040204" pitchFamily="50" charset="-128"/>
                <a:cs typeface="Meiryo UI"/>
              </a:rPr>
              <a:t>別</a:t>
            </a:r>
            <a:r>
              <a:rPr sz="1200" spc="20" dirty="0" smtClean="0">
                <a:latin typeface="Meiryo UI" panose="020B0604030504040204" pitchFamily="50" charset="-128"/>
                <a:ea typeface="Meiryo UI" panose="020B0604030504040204" pitchFamily="50" charset="-128"/>
                <a:cs typeface="Meiryo UI"/>
              </a:rPr>
              <a:t>の</a:t>
            </a:r>
            <a:r>
              <a:rPr lang="ja-JP" altLang="en-US" sz="1200" spc="20" dirty="0" smtClean="0">
                <a:latin typeface="Meiryo UI" panose="020B0604030504040204" pitchFamily="50" charset="-128"/>
                <a:ea typeface="Meiryo UI" panose="020B0604030504040204" pitchFamily="50" charset="-128"/>
                <a:cs typeface="Meiryo UI"/>
              </a:rPr>
              <a:t>府民の健康把握</a:t>
            </a:r>
            <a:endParaRPr sz="1200" dirty="0">
              <a:latin typeface="Meiryo UI" panose="020B0604030504040204" pitchFamily="50" charset="-128"/>
              <a:ea typeface="Meiryo UI" panose="020B0604030504040204" pitchFamily="50" charset="-128"/>
              <a:cs typeface="Meiryo UI"/>
            </a:endParaRPr>
          </a:p>
        </p:txBody>
      </p:sp>
      <p:pic>
        <p:nvPicPr>
          <p:cNvPr id="24" name="object 20"/>
          <p:cNvPicPr/>
          <p:nvPr/>
        </p:nvPicPr>
        <p:blipFill>
          <a:blip r:embed="rId4" cstate="print"/>
          <a:stretch>
            <a:fillRect/>
          </a:stretch>
        </p:blipFill>
        <p:spPr>
          <a:xfrm>
            <a:off x="560621" y="2262035"/>
            <a:ext cx="3306741" cy="2171613"/>
          </a:xfrm>
          <a:prstGeom prst="rect">
            <a:avLst/>
          </a:prstGeom>
        </p:spPr>
      </p:pic>
      <p:sp>
        <p:nvSpPr>
          <p:cNvPr id="25" name="object 24"/>
          <p:cNvSpPr txBox="1"/>
          <p:nvPr/>
        </p:nvSpPr>
        <p:spPr>
          <a:xfrm>
            <a:off x="94241" y="2567602"/>
            <a:ext cx="287867" cy="837836"/>
          </a:xfrm>
          <a:prstGeom prst="rect">
            <a:avLst/>
          </a:prstGeom>
        </p:spPr>
        <p:txBody>
          <a:bodyPr vert="horz" wrap="square" lIns="0" tIns="67733" rIns="0" bIns="0" rtlCol="0">
            <a:spAutoFit/>
          </a:bodyPr>
          <a:lstStyle/>
          <a:p>
            <a:pPr marL="16933" marR="6773" algn="just">
              <a:lnSpc>
                <a:spcPts val="2000"/>
              </a:lnSpc>
              <a:spcBef>
                <a:spcPts val="533"/>
              </a:spcBef>
            </a:pPr>
            <a:r>
              <a:rPr sz="1200" spc="-67" dirty="0">
                <a:latin typeface="PMingLiU"/>
                <a:cs typeface="PMingLiU"/>
              </a:rPr>
              <a:t>大阪府</a:t>
            </a:r>
            <a:endParaRPr sz="1200" dirty="0">
              <a:latin typeface="PMingLiU"/>
              <a:cs typeface="PMingLiU"/>
            </a:endParaRPr>
          </a:p>
        </p:txBody>
      </p:sp>
      <p:grpSp>
        <p:nvGrpSpPr>
          <p:cNvPr id="27" name="object 21"/>
          <p:cNvGrpSpPr/>
          <p:nvPr/>
        </p:nvGrpSpPr>
        <p:grpSpPr>
          <a:xfrm>
            <a:off x="2595686" y="4504201"/>
            <a:ext cx="3952626" cy="241809"/>
            <a:chOff x="3416808" y="3654552"/>
            <a:chExt cx="2723515" cy="132715"/>
          </a:xfrm>
          <a:solidFill>
            <a:srgbClr val="7030A0"/>
          </a:solidFill>
        </p:grpSpPr>
        <p:sp>
          <p:nvSpPr>
            <p:cNvPr id="28" name="object 22"/>
            <p:cNvSpPr/>
            <p:nvPr/>
          </p:nvSpPr>
          <p:spPr>
            <a:xfrm>
              <a:off x="3422904" y="3660648"/>
              <a:ext cx="2711450" cy="120650"/>
            </a:xfrm>
            <a:custGeom>
              <a:avLst/>
              <a:gdLst/>
              <a:ahLst/>
              <a:cxnLst/>
              <a:rect l="l" t="t" r="r" b="b"/>
              <a:pathLst>
                <a:path w="2711450" h="120650">
                  <a:moveTo>
                    <a:pt x="2711196" y="0"/>
                  </a:moveTo>
                  <a:lnTo>
                    <a:pt x="0" y="0"/>
                  </a:lnTo>
                  <a:lnTo>
                    <a:pt x="1355598" y="120395"/>
                  </a:lnTo>
                  <a:lnTo>
                    <a:pt x="2711196" y="0"/>
                  </a:lnTo>
                  <a:close/>
                </a:path>
              </a:pathLst>
            </a:custGeom>
            <a:grpFill/>
            <a:ln>
              <a:solidFill>
                <a:srgbClr val="7030A0"/>
              </a:solidFill>
            </a:ln>
          </p:spPr>
          <p:txBody>
            <a:bodyPr wrap="square" lIns="0" tIns="0" rIns="0" bIns="0" rtlCol="0"/>
            <a:lstStyle/>
            <a:p>
              <a:endParaRPr sz="2400"/>
            </a:p>
          </p:txBody>
        </p:sp>
        <p:sp>
          <p:nvSpPr>
            <p:cNvPr id="29" name="object 23"/>
            <p:cNvSpPr/>
            <p:nvPr/>
          </p:nvSpPr>
          <p:spPr>
            <a:xfrm>
              <a:off x="3422904" y="3660648"/>
              <a:ext cx="2711450" cy="120650"/>
            </a:xfrm>
            <a:custGeom>
              <a:avLst/>
              <a:gdLst/>
              <a:ahLst/>
              <a:cxnLst/>
              <a:rect l="l" t="t" r="r" b="b"/>
              <a:pathLst>
                <a:path w="2711450" h="120650">
                  <a:moveTo>
                    <a:pt x="2711196" y="0"/>
                  </a:moveTo>
                  <a:lnTo>
                    <a:pt x="1355598" y="120395"/>
                  </a:lnTo>
                  <a:lnTo>
                    <a:pt x="0" y="0"/>
                  </a:lnTo>
                  <a:lnTo>
                    <a:pt x="2711196" y="0"/>
                  </a:lnTo>
                  <a:close/>
                </a:path>
              </a:pathLst>
            </a:custGeom>
            <a:grpFill/>
            <a:ln w="12192">
              <a:solidFill>
                <a:srgbClr val="7030A0"/>
              </a:solidFill>
            </a:ln>
          </p:spPr>
          <p:txBody>
            <a:bodyPr wrap="square" lIns="0" tIns="0" rIns="0" bIns="0" rtlCol="0"/>
            <a:lstStyle/>
            <a:p>
              <a:endParaRPr sz="2400"/>
            </a:p>
          </p:txBody>
        </p:sp>
      </p:grpSp>
      <p:sp>
        <p:nvSpPr>
          <p:cNvPr id="33" name="object 35"/>
          <p:cNvSpPr txBox="1"/>
          <p:nvPr/>
        </p:nvSpPr>
        <p:spPr>
          <a:xfrm>
            <a:off x="382108" y="4822572"/>
            <a:ext cx="8218097" cy="1778265"/>
          </a:xfrm>
          <a:prstGeom prst="rect">
            <a:avLst/>
          </a:prstGeom>
          <a:ln w="57911">
            <a:solidFill>
              <a:srgbClr val="FF0000"/>
            </a:solidFill>
          </a:ln>
        </p:spPr>
        <p:txBody>
          <a:bodyPr vert="horz" wrap="square" lIns="0" tIns="61807" rIns="0" bIns="0" rtlCol="0">
            <a:spAutoFit/>
          </a:bodyPr>
          <a:lstStyle/>
          <a:p>
            <a:pPr marL="121070">
              <a:spcBef>
                <a:spcPts val="487"/>
              </a:spcBef>
            </a:pPr>
            <a:endParaRPr lang="en-US" sz="1200" spc="-20" dirty="0" smtClean="0">
              <a:latin typeface="Meiryo UI"/>
              <a:cs typeface="Meiryo UI"/>
            </a:endParaRPr>
          </a:p>
          <a:p>
            <a:pPr marL="121070">
              <a:spcBef>
                <a:spcPts val="487"/>
              </a:spcBef>
            </a:pPr>
            <a:r>
              <a:rPr sz="1200" spc="-20" dirty="0" smtClean="0">
                <a:latin typeface="Meiryo UI"/>
                <a:cs typeface="Meiryo UI"/>
              </a:rPr>
              <a:t>③</a:t>
            </a:r>
            <a:r>
              <a:rPr sz="1200" spc="-20" dirty="0" err="1" smtClean="0">
                <a:latin typeface="Meiryo UI"/>
                <a:cs typeface="Meiryo UI"/>
              </a:rPr>
              <a:t>都道府県協議会で協議する事項</a:t>
            </a:r>
            <a:endParaRPr sz="1200" dirty="0">
              <a:latin typeface="Meiryo UI" panose="020B0604030504040204" pitchFamily="50" charset="-128"/>
              <a:ea typeface="Meiryo UI" panose="020B0604030504040204" pitchFamily="50" charset="-128"/>
              <a:cs typeface="Meiryo UI"/>
            </a:endParaRPr>
          </a:p>
          <a:p>
            <a:pPr marL="121070"/>
            <a:r>
              <a:rPr lang="ja-JP" altLang="en-US" sz="1200" dirty="0" smtClean="0">
                <a:latin typeface="Meiryo UI" panose="020B0604030504040204" pitchFamily="50" charset="-128"/>
                <a:ea typeface="Meiryo UI" panose="020B0604030504040204" pitchFamily="50" charset="-128"/>
                <a:cs typeface="Meiryo UI"/>
              </a:rPr>
              <a:t>＊府全体での地域職域連携推進事業の取組みの実施</a:t>
            </a:r>
            <a:endParaRPr lang="en-US" sz="1200" dirty="0" smtClean="0">
              <a:latin typeface="Meiryo UI" panose="020B0604030504040204" pitchFamily="50" charset="-128"/>
              <a:ea typeface="Meiryo UI" panose="020B0604030504040204" pitchFamily="50" charset="-128"/>
              <a:cs typeface="Meiryo UI"/>
            </a:endParaRPr>
          </a:p>
          <a:p>
            <a:pPr marL="121070"/>
            <a:r>
              <a:rPr sz="1200" dirty="0" smtClean="0">
                <a:latin typeface="Meiryo UI" panose="020B0604030504040204" pitchFamily="50" charset="-128"/>
                <a:ea typeface="Meiryo UI" panose="020B0604030504040204" pitchFamily="50" charset="-128"/>
                <a:cs typeface="Meiryo UI"/>
              </a:rPr>
              <a:t>＊</a:t>
            </a:r>
            <a:r>
              <a:rPr sz="1200" dirty="0" err="1">
                <a:latin typeface="Meiryo UI" panose="020B0604030504040204" pitchFamily="50" charset="-128"/>
                <a:ea typeface="Meiryo UI" panose="020B0604030504040204" pitchFamily="50" charset="-128"/>
                <a:cs typeface="Meiryo UI"/>
              </a:rPr>
              <a:t>二次医療圏協議会（</a:t>
            </a:r>
            <a:r>
              <a:rPr sz="1200" spc="-20" dirty="0" err="1">
                <a:latin typeface="Meiryo UI" panose="020B0604030504040204" pitchFamily="50" charset="-128"/>
                <a:ea typeface="Meiryo UI" panose="020B0604030504040204" pitchFamily="50" charset="-128"/>
                <a:cs typeface="Meiryo UI"/>
              </a:rPr>
              <a:t>保健所圏域協議会</a:t>
            </a:r>
            <a:r>
              <a:rPr sz="1200" spc="-20" dirty="0" smtClean="0">
                <a:latin typeface="Meiryo UI" panose="020B0604030504040204" pitchFamily="50" charset="-128"/>
                <a:ea typeface="Meiryo UI" panose="020B0604030504040204" pitchFamily="50" charset="-128"/>
                <a:cs typeface="Meiryo UI"/>
              </a:rPr>
              <a:t>）</a:t>
            </a:r>
            <a:r>
              <a:rPr lang="ja-JP" altLang="en-US" sz="1200" spc="-20" dirty="0" smtClean="0">
                <a:latin typeface="Meiryo UI" panose="020B0604030504040204" pitchFamily="50" charset="-128"/>
                <a:ea typeface="Meiryo UI" panose="020B0604030504040204" pitchFamily="50" charset="-128"/>
                <a:cs typeface="Meiryo UI"/>
              </a:rPr>
              <a:t>に情報提供する府の重点方針</a:t>
            </a:r>
            <a:r>
              <a:rPr sz="1200" spc="-27" dirty="0" smtClean="0">
                <a:latin typeface="Meiryo UI" panose="020B0604030504040204" pitchFamily="50" charset="-128"/>
                <a:ea typeface="Meiryo UI" panose="020B0604030504040204" pitchFamily="50" charset="-128"/>
                <a:cs typeface="Meiryo UI"/>
              </a:rPr>
              <a:t>等</a:t>
            </a:r>
            <a:r>
              <a:rPr lang="ja-JP" altLang="en-US" sz="1200" spc="-27" dirty="0" smtClean="0">
                <a:latin typeface="Meiryo UI" panose="020B0604030504040204" pitchFamily="50" charset="-128"/>
                <a:ea typeface="Meiryo UI" panose="020B0604030504040204" pitchFamily="50" charset="-128"/>
                <a:cs typeface="Meiryo UI"/>
              </a:rPr>
              <a:t>の整理</a:t>
            </a:r>
            <a:endParaRPr sz="1200" dirty="0">
              <a:latin typeface="Meiryo UI" panose="020B0604030504040204" pitchFamily="50" charset="-128"/>
              <a:ea typeface="Meiryo UI" panose="020B0604030504040204" pitchFamily="50" charset="-128"/>
              <a:cs typeface="Meiryo UI"/>
            </a:endParaRPr>
          </a:p>
          <a:p>
            <a:pPr marL="121070"/>
            <a:r>
              <a:rPr sz="1200" spc="-13" dirty="0">
                <a:latin typeface="Meiryo UI" panose="020B0604030504040204" pitchFamily="50" charset="-128"/>
                <a:ea typeface="Meiryo UI" panose="020B0604030504040204" pitchFamily="50" charset="-128"/>
                <a:cs typeface="Meiryo UI"/>
              </a:rPr>
              <a:t>＊</a:t>
            </a:r>
            <a:r>
              <a:rPr sz="1200" spc="-13" dirty="0" err="1">
                <a:latin typeface="Meiryo UI" panose="020B0604030504040204" pitchFamily="50" charset="-128"/>
                <a:ea typeface="Meiryo UI" panose="020B0604030504040204" pitchFamily="50" charset="-128"/>
                <a:cs typeface="Meiryo UI"/>
              </a:rPr>
              <a:t>二次医療圏協議会（</a:t>
            </a:r>
            <a:r>
              <a:rPr sz="1200" spc="-27" dirty="0" err="1">
                <a:latin typeface="Meiryo UI" panose="020B0604030504040204" pitchFamily="50" charset="-128"/>
                <a:ea typeface="Meiryo UI" panose="020B0604030504040204" pitchFamily="50" charset="-128"/>
                <a:cs typeface="Meiryo UI"/>
              </a:rPr>
              <a:t>保健所圏域協議会</a:t>
            </a:r>
            <a:r>
              <a:rPr sz="1200" spc="-27" dirty="0" smtClean="0">
                <a:latin typeface="Meiryo UI" panose="020B0604030504040204" pitchFamily="50" charset="-128"/>
                <a:ea typeface="Meiryo UI" panose="020B0604030504040204" pitchFamily="50" charset="-128"/>
                <a:cs typeface="Meiryo UI"/>
              </a:rPr>
              <a:t>）</a:t>
            </a:r>
            <a:r>
              <a:rPr lang="ja-JP" altLang="en-US" sz="1200" spc="-27" dirty="0" smtClean="0">
                <a:latin typeface="Meiryo UI" panose="020B0604030504040204" pitchFamily="50" charset="-128"/>
                <a:ea typeface="Meiryo UI" panose="020B0604030504040204" pitchFamily="50" charset="-128"/>
                <a:cs typeface="Meiryo UI"/>
              </a:rPr>
              <a:t>から報告を受けた</a:t>
            </a:r>
            <a:r>
              <a:rPr sz="1200" spc="-33" dirty="0" err="1" smtClean="0">
                <a:latin typeface="Meiryo UI" panose="020B0604030504040204" pitchFamily="50" charset="-128"/>
                <a:ea typeface="Meiryo UI" panose="020B0604030504040204" pitchFamily="50" charset="-128"/>
                <a:cs typeface="Meiryo UI"/>
              </a:rPr>
              <a:t>取組</a:t>
            </a:r>
            <a:r>
              <a:rPr lang="ja-JP" altLang="en-US" sz="1200" spc="-33" dirty="0" smtClean="0">
                <a:latin typeface="Meiryo UI" panose="020B0604030504040204" pitchFamily="50" charset="-128"/>
                <a:ea typeface="Meiryo UI" panose="020B0604030504040204" pitchFamily="50" charset="-128"/>
                <a:cs typeface="Meiryo UI"/>
              </a:rPr>
              <a:t>み及び圏域の課題に対する広域調整</a:t>
            </a:r>
            <a:endParaRPr sz="1200" dirty="0">
              <a:latin typeface="Meiryo UI" panose="020B0604030504040204" pitchFamily="50" charset="-128"/>
              <a:ea typeface="Meiryo UI" panose="020B0604030504040204" pitchFamily="50" charset="-128"/>
              <a:cs typeface="Meiryo UI"/>
            </a:endParaRPr>
          </a:p>
          <a:p>
            <a:pPr marL="727268">
              <a:spcBef>
                <a:spcPts val="1393"/>
              </a:spcBef>
            </a:pPr>
            <a:r>
              <a:rPr sz="1200" b="1" u="sng" spc="-13" dirty="0" err="1">
                <a:uFill>
                  <a:solidFill>
                    <a:srgbClr val="000000"/>
                  </a:solidFill>
                </a:uFill>
                <a:latin typeface="Meiryo UI"/>
                <a:cs typeface="Meiryo UI"/>
              </a:rPr>
              <a:t>計画策定と一体的に</a:t>
            </a:r>
            <a:r>
              <a:rPr sz="1200" b="1" u="sng" spc="-13" dirty="0" smtClean="0">
                <a:uFill>
                  <a:solidFill>
                    <a:srgbClr val="000000"/>
                  </a:solidFill>
                </a:uFill>
                <a:latin typeface="Meiryo UI"/>
                <a:cs typeface="Meiryo UI"/>
              </a:rPr>
              <a:t>、</a:t>
            </a:r>
            <a:r>
              <a:rPr lang="ja-JP" altLang="en-US" sz="1200" b="1" u="sng" spc="-13" dirty="0" smtClean="0">
                <a:uFill>
                  <a:solidFill>
                    <a:srgbClr val="000000"/>
                  </a:solidFill>
                </a:uFill>
                <a:latin typeface="Meiryo UI"/>
                <a:cs typeface="Meiryo UI"/>
              </a:rPr>
              <a:t>本協議会及び</a:t>
            </a:r>
            <a:r>
              <a:rPr sz="1200" b="1" u="sng" spc="-13" dirty="0" err="1" smtClean="0">
                <a:uFill>
                  <a:solidFill>
                    <a:srgbClr val="000000"/>
                  </a:solidFill>
                </a:uFill>
                <a:latin typeface="Meiryo UI"/>
                <a:cs typeface="Meiryo UI"/>
              </a:rPr>
              <a:t>各圏域</a:t>
            </a:r>
            <a:r>
              <a:rPr lang="ja-JP" altLang="en-US" sz="1200" b="1" u="sng" spc="-13" dirty="0" smtClean="0">
                <a:uFill>
                  <a:solidFill>
                    <a:srgbClr val="000000"/>
                  </a:solidFill>
                </a:uFill>
                <a:latin typeface="Meiryo UI"/>
                <a:cs typeface="Meiryo UI"/>
              </a:rPr>
              <a:t>で実施する地域職域連携の取組みついて</a:t>
            </a:r>
            <a:r>
              <a:rPr lang="ja-JP" altLang="en-US" sz="1200" b="1" u="sng" spc="-27" dirty="0" smtClean="0">
                <a:uFill>
                  <a:solidFill>
                    <a:srgbClr val="000000"/>
                  </a:solidFill>
                </a:uFill>
                <a:latin typeface="Meiryo UI"/>
                <a:cs typeface="Meiryo UI"/>
              </a:rPr>
              <a:t>協議を</a:t>
            </a:r>
            <a:r>
              <a:rPr sz="1200" b="1" u="sng" spc="-27" dirty="0" err="1" smtClean="0">
                <a:uFill>
                  <a:solidFill>
                    <a:srgbClr val="000000"/>
                  </a:solidFill>
                </a:uFill>
                <a:latin typeface="Meiryo UI"/>
                <a:cs typeface="Meiryo UI"/>
              </a:rPr>
              <a:t>お願いしたい</a:t>
            </a:r>
            <a:r>
              <a:rPr sz="1200" b="1" u="sng" spc="-27" dirty="0" smtClean="0">
                <a:uFill>
                  <a:solidFill>
                    <a:srgbClr val="000000"/>
                  </a:solidFill>
                </a:uFill>
                <a:latin typeface="Meiryo UI"/>
                <a:cs typeface="Meiryo UI"/>
              </a:rPr>
              <a:t>。</a:t>
            </a:r>
            <a:endParaRPr lang="en-US" sz="1200" b="1" u="sng" spc="-27" dirty="0" smtClean="0">
              <a:uFill>
                <a:solidFill>
                  <a:srgbClr val="000000"/>
                </a:solidFill>
              </a:uFill>
              <a:latin typeface="Meiryo UI"/>
              <a:cs typeface="Meiryo UI"/>
            </a:endParaRPr>
          </a:p>
          <a:p>
            <a:pPr marL="727268">
              <a:spcBef>
                <a:spcPts val="1393"/>
              </a:spcBef>
            </a:pPr>
            <a:endParaRPr lang="en-US" sz="1200" b="1" u="sng" spc="-27" dirty="0" smtClean="0">
              <a:uFill>
                <a:solidFill>
                  <a:srgbClr val="000000"/>
                </a:solidFill>
              </a:uFill>
              <a:latin typeface="Meiryo UI"/>
              <a:cs typeface="Meiryo UI"/>
            </a:endParaRPr>
          </a:p>
        </p:txBody>
      </p:sp>
      <p:sp>
        <p:nvSpPr>
          <p:cNvPr id="34" name="object 25"/>
          <p:cNvSpPr txBox="1"/>
          <p:nvPr/>
        </p:nvSpPr>
        <p:spPr>
          <a:xfrm>
            <a:off x="94241" y="5270105"/>
            <a:ext cx="288713" cy="837836"/>
          </a:xfrm>
          <a:prstGeom prst="rect">
            <a:avLst/>
          </a:prstGeom>
        </p:spPr>
        <p:txBody>
          <a:bodyPr vert="horz" wrap="square" lIns="0" tIns="67733" rIns="0" bIns="0" rtlCol="0">
            <a:spAutoFit/>
          </a:bodyPr>
          <a:lstStyle/>
          <a:p>
            <a:pPr marL="16933" marR="6773" algn="just">
              <a:lnSpc>
                <a:spcPts val="2000"/>
              </a:lnSpc>
              <a:spcBef>
                <a:spcPts val="533"/>
              </a:spcBef>
            </a:pPr>
            <a:r>
              <a:rPr sz="1200" spc="-67" dirty="0">
                <a:latin typeface="PMingLiU"/>
                <a:cs typeface="PMingLiU"/>
              </a:rPr>
              <a:t>協議会</a:t>
            </a:r>
            <a:endParaRPr sz="1200" dirty="0">
              <a:latin typeface="PMingLiU"/>
              <a:cs typeface="PMingLiU"/>
            </a:endParaRPr>
          </a:p>
        </p:txBody>
      </p:sp>
      <p:grpSp>
        <p:nvGrpSpPr>
          <p:cNvPr id="35" name="object 32"/>
          <p:cNvGrpSpPr/>
          <p:nvPr/>
        </p:nvGrpSpPr>
        <p:grpSpPr>
          <a:xfrm>
            <a:off x="560621" y="5885070"/>
            <a:ext cx="368935" cy="288480"/>
            <a:chOff x="588263" y="4578096"/>
            <a:chExt cx="314325" cy="279400"/>
          </a:xfrm>
        </p:grpSpPr>
        <p:sp>
          <p:nvSpPr>
            <p:cNvPr id="36" name="object 33"/>
            <p:cNvSpPr/>
            <p:nvPr/>
          </p:nvSpPr>
          <p:spPr>
            <a:xfrm>
              <a:off x="601217" y="4591050"/>
              <a:ext cx="288290" cy="253365"/>
            </a:xfrm>
            <a:custGeom>
              <a:avLst/>
              <a:gdLst/>
              <a:ahLst/>
              <a:cxnLst/>
              <a:rect l="l" t="t" r="r" b="b"/>
              <a:pathLst>
                <a:path w="288290" h="253364">
                  <a:moveTo>
                    <a:pt x="63245" y="0"/>
                  </a:moveTo>
                  <a:lnTo>
                    <a:pt x="0" y="0"/>
                  </a:lnTo>
                  <a:lnTo>
                    <a:pt x="0" y="221361"/>
                  </a:lnTo>
                  <a:lnTo>
                    <a:pt x="224790" y="221361"/>
                  </a:lnTo>
                  <a:lnTo>
                    <a:pt x="224790" y="252984"/>
                  </a:lnTo>
                  <a:lnTo>
                    <a:pt x="288035" y="189738"/>
                  </a:lnTo>
                  <a:lnTo>
                    <a:pt x="224790" y="126492"/>
                  </a:lnTo>
                  <a:lnTo>
                    <a:pt x="224790" y="158115"/>
                  </a:lnTo>
                  <a:lnTo>
                    <a:pt x="63245" y="158115"/>
                  </a:lnTo>
                  <a:lnTo>
                    <a:pt x="63245" y="0"/>
                  </a:lnTo>
                  <a:close/>
                </a:path>
              </a:pathLst>
            </a:custGeom>
            <a:solidFill>
              <a:srgbClr val="4F81BC"/>
            </a:solidFill>
          </p:spPr>
          <p:txBody>
            <a:bodyPr wrap="square" lIns="0" tIns="0" rIns="0" bIns="0" rtlCol="0"/>
            <a:lstStyle/>
            <a:p>
              <a:endParaRPr sz="2400"/>
            </a:p>
          </p:txBody>
        </p:sp>
        <p:sp>
          <p:nvSpPr>
            <p:cNvPr id="37" name="object 34"/>
            <p:cNvSpPr/>
            <p:nvPr/>
          </p:nvSpPr>
          <p:spPr>
            <a:xfrm>
              <a:off x="601217" y="4591050"/>
              <a:ext cx="288290" cy="253365"/>
            </a:xfrm>
            <a:custGeom>
              <a:avLst/>
              <a:gdLst/>
              <a:ahLst/>
              <a:cxnLst/>
              <a:rect l="l" t="t" r="r" b="b"/>
              <a:pathLst>
                <a:path w="288290" h="253364">
                  <a:moveTo>
                    <a:pt x="63245" y="0"/>
                  </a:moveTo>
                  <a:lnTo>
                    <a:pt x="63245" y="158115"/>
                  </a:lnTo>
                  <a:lnTo>
                    <a:pt x="224790" y="158115"/>
                  </a:lnTo>
                  <a:lnTo>
                    <a:pt x="224790" y="126492"/>
                  </a:lnTo>
                  <a:lnTo>
                    <a:pt x="288035" y="189738"/>
                  </a:lnTo>
                  <a:lnTo>
                    <a:pt x="224790" y="252984"/>
                  </a:lnTo>
                  <a:lnTo>
                    <a:pt x="224790" y="221361"/>
                  </a:lnTo>
                  <a:lnTo>
                    <a:pt x="0" y="221361"/>
                  </a:lnTo>
                  <a:lnTo>
                    <a:pt x="0" y="0"/>
                  </a:lnTo>
                  <a:lnTo>
                    <a:pt x="63245" y="0"/>
                  </a:lnTo>
                  <a:close/>
                </a:path>
              </a:pathLst>
            </a:custGeom>
            <a:ln w="25908">
              <a:solidFill>
                <a:srgbClr val="385D89"/>
              </a:solidFill>
            </a:ln>
          </p:spPr>
          <p:txBody>
            <a:bodyPr wrap="square" lIns="0" tIns="0" rIns="0" bIns="0" rtlCol="0"/>
            <a:lstStyle/>
            <a:p>
              <a:endParaRPr sz="2400"/>
            </a:p>
          </p:txBody>
        </p:sp>
      </p:grpSp>
      <p:pic>
        <p:nvPicPr>
          <p:cNvPr id="38" name="object 31"/>
          <p:cNvPicPr/>
          <p:nvPr/>
        </p:nvPicPr>
        <p:blipFill>
          <a:blip r:embed="rId5" cstate="print"/>
          <a:stretch>
            <a:fillRect/>
          </a:stretch>
        </p:blipFill>
        <p:spPr>
          <a:xfrm>
            <a:off x="7357227" y="4896741"/>
            <a:ext cx="1168925" cy="1121664"/>
          </a:xfrm>
          <a:prstGeom prst="rect">
            <a:avLst/>
          </a:prstGeom>
        </p:spPr>
      </p:pic>
      <p:sp>
        <p:nvSpPr>
          <p:cNvPr id="2" name="スライド番号プレースホルダー 1"/>
          <p:cNvSpPr>
            <a:spLocks noGrp="1"/>
          </p:cNvSpPr>
          <p:nvPr>
            <p:ph type="sldNum" sz="quarter" idx="12"/>
          </p:nvPr>
        </p:nvSpPr>
        <p:spPr>
          <a:xfrm>
            <a:off x="6814551" y="6344365"/>
            <a:ext cx="2057400" cy="365125"/>
          </a:xfrm>
        </p:spPr>
        <p:txBody>
          <a:bodyPr/>
          <a:lstStyle/>
          <a:p>
            <a:fld id="{9B5620C6-BA54-471D-9CAE-9E8E65C10ED1}" type="slidenum">
              <a:rPr kumimoji="1" lang="ja-JP" altLang="en-US" smtClean="0">
                <a:solidFill>
                  <a:schemeClr val="tx1"/>
                </a:solidFill>
              </a:rPr>
              <a:t>2</a:t>
            </a:fld>
            <a:endParaRPr kumimoji="1" lang="ja-JP" altLang="en-US" dirty="0">
              <a:solidFill>
                <a:schemeClr val="tx1"/>
              </a:solidFill>
            </a:endParaRPr>
          </a:p>
        </p:txBody>
      </p:sp>
    </p:spTree>
    <p:extLst>
      <p:ext uri="{BB962C8B-B14F-4D97-AF65-F5344CB8AC3E}">
        <p14:creationId xmlns:p14="http://schemas.microsoft.com/office/powerpoint/2010/main" val="961577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643B630-6DF8-DBF7-2CAB-3A1EA7C0A4FA}"/>
              </a:ext>
            </a:extLst>
          </p:cNvPr>
          <p:cNvSpPr txBox="1"/>
          <p:nvPr/>
        </p:nvSpPr>
        <p:spPr>
          <a:xfrm>
            <a:off x="0" y="0"/>
            <a:ext cx="9144000" cy="369332"/>
          </a:xfrm>
          <a:prstGeom prst="rect">
            <a:avLst/>
          </a:prstGeom>
          <a:solidFill>
            <a:schemeClr val="tx1"/>
          </a:solidFill>
          <a:effectLst>
            <a:outerShdw blurRad="50800" dist="38100" dir="2700000" algn="tl" rotWithShape="0">
              <a:prstClr val="black">
                <a:alpha val="40000"/>
              </a:prstClr>
            </a:outerShdw>
          </a:effectLst>
        </p:spPr>
        <p:txBody>
          <a:bodyPr wrap="square" rtlCol="0">
            <a:spAutoFit/>
          </a:bodyPr>
          <a:lstStyle/>
          <a:p>
            <a:r>
              <a:rPr lang="ja-JP" altLang="en-US" b="1" dirty="0">
                <a:solidFill>
                  <a:schemeClr val="bg1"/>
                </a:solidFill>
                <a:latin typeface="Meiryo UI" panose="020B0604030504040204" pitchFamily="50" charset="-128"/>
                <a:ea typeface="Meiryo UI" panose="020B0604030504040204" pitchFamily="50" charset="-128"/>
              </a:rPr>
              <a:t>（参考）協議会の目的と役割</a:t>
            </a:r>
          </a:p>
        </p:txBody>
      </p:sp>
      <p:sp>
        <p:nvSpPr>
          <p:cNvPr id="5" name="角丸四角形 4"/>
          <p:cNvSpPr/>
          <p:nvPr/>
        </p:nvSpPr>
        <p:spPr>
          <a:xfrm>
            <a:off x="156036" y="482471"/>
            <a:ext cx="8831926" cy="1115471"/>
          </a:xfrm>
          <a:prstGeom prst="roundRect">
            <a:avLst>
              <a:gd name="adj" fmla="val 2370"/>
            </a:avLst>
          </a:prstGeom>
          <a:solidFill>
            <a:srgbClr val="FFFFCC"/>
          </a:solidFill>
        </p:spPr>
        <p:style>
          <a:lnRef idx="1">
            <a:schemeClr val="dk1"/>
          </a:lnRef>
          <a:fillRef idx="2">
            <a:schemeClr val="dk1"/>
          </a:fillRef>
          <a:effectRef idx="1">
            <a:schemeClr val="dk1"/>
          </a:effectRef>
          <a:fontRef idx="minor">
            <a:schemeClr val="dk1"/>
          </a:fontRef>
        </p:style>
        <p:txBody>
          <a:bodyPr rtlCol="0" anchor="ctr"/>
          <a:lstStyle/>
          <a:p>
            <a:pPr marL="120223">
              <a:spcBef>
                <a:spcPts val="487"/>
              </a:spcBef>
              <a:buSzPct val="92857"/>
              <a:tabLst>
                <a:tab pos="360671" algn="l"/>
              </a:tabLst>
            </a:pPr>
            <a:r>
              <a:rPr lang="ja-JP" altLang="en-US" sz="1400" dirty="0" smtClean="0">
                <a:solidFill>
                  <a:prstClr val="black"/>
                </a:solidFill>
                <a:latin typeface="HGP創英角ｺﾞｼｯｸUB" panose="020B0900000000000000" pitchFamily="50" charset="-128"/>
                <a:ea typeface="HGP創英角ｺﾞｼｯｸUB" panose="020B0900000000000000" pitchFamily="50" charset="-128"/>
              </a:rPr>
              <a:t>〇大阪府</a:t>
            </a:r>
            <a:r>
              <a:rPr lang="ja-JP" altLang="en-US" sz="1400" dirty="0">
                <a:solidFill>
                  <a:prstClr val="black"/>
                </a:solidFill>
                <a:latin typeface="HGP創英角ｺﾞｼｯｸUB" panose="020B0900000000000000" pitchFamily="50" charset="-128"/>
                <a:ea typeface="HGP創英角ｺﾞｼｯｸUB" panose="020B0900000000000000" pitchFamily="50" charset="-128"/>
              </a:rPr>
              <a:t>附属機関条例において規定される大阪府地域職域連携推進協議会の</a:t>
            </a:r>
            <a:r>
              <a:rPr lang="ja-JP" altLang="en-US" sz="1400" dirty="0" smtClean="0">
                <a:solidFill>
                  <a:prstClr val="black"/>
                </a:solidFill>
                <a:latin typeface="HGP創英角ｺﾞｼｯｸUB" panose="020B0900000000000000" pitchFamily="50" charset="-128"/>
                <a:ea typeface="HGP創英角ｺﾞｼｯｸUB" panose="020B0900000000000000" pitchFamily="50" charset="-128"/>
              </a:rPr>
              <a:t>役割</a:t>
            </a:r>
          </a:p>
          <a:p>
            <a:pPr marL="120223">
              <a:spcBef>
                <a:spcPts val="487"/>
              </a:spcBef>
              <a:buSzPct val="92857"/>
              <a:tabLst>
                <a:tab pos="360671" algn="l"/>
              </a:tabLst>
            </a:pPr>
            <a:r>
              <a:rPr lang="ja-JP" altLang="en-US" sz="1400" dirty="0">
                <a:solidFill>
                  <a:prstClr val="black"/>
                </a:solidFill>
                <a:latin typeface="HGP創英角ｺﾞｼｯｸUB" panose="020B0900000000000000" pitchFamily="50" charset="-128"/>
                <a:ea typeface="HGP創英角ｺﾞｼｯｸUB" panose="020B0900000000000000" pitchFamily="50" charset="-128"/>
              </a:rPr>
              <a:t>　 </a:t>
            </a:r>
            <a:r>
              <a:rPr lang="ja-JP" altLang="en-US" sz="1400" dirty="0" smtClean="0">
                <a:solidFill>
                  <a:prstClr val="black"/>
                </a:solidFill>
                <a:latin typeface="HGP創英角ｺﾞｼｯｸUB" panose="020B0900000000000000" pitchFamily="50" charset="-128"/>
                <a:ea typeface="HGP創英角ｺﾞｼｯｸUB" panose="020B0900000000000000" pitchFamily="50" charset="-128"/>
              </a:rPr>
              <a:t>生涯</a:t>
            </a:r>
            <a:r>
              <a:rPr lang="ja-JP" altLang="en-US" sz="1400" dirty="0">
                <a:solidFill>
                  <a:prstClr val="black"/>
                </a:solidFill>
                <a:latin typeface="HGP創英角ｺﾞｼｯｸUB" panose="020B0900000000000000" pitchFamily="50" charset="-128"/>
                <a:ea typeface="HGP創英角ｺﾞｼｯｸUB" panose="020B0900000000000000" pitchFamily="50" charset="-128"/>
              </a:rPr>
              <a:t>にわたる地域及び職域における健康の増進に関する計画の策定及びその推進に関する施策についての</a:t>
            </a:r>
            <a:r>
              <a:rPr lang="en-US" altLang="ja-JP" sz="1400" dirty="0">
                <a:solidFill>
                  <a:prstClr val="black"/>
                </a:solidFill>
                <a:latin typeface="HGP創英角ｺﾞｼｯｸUB" panose="020B0900000000000000" pitchFamily="50" charset="-128"/>
                <a:ea typeface="HGP創英角ｺﾞｼｯｸUB" panose="020B0900000000000000" pitchFamily="50" charset="-128"/>
              </a:rPr>
              <a:t/>
            </a:r>
            <a:br>
              <a:rPr lang="en-US" altLang="ja-JP" sz="1400" dirty="0">
                <a:solidFill>
                  <a:prstClr val="black"/>
                </a:solidFill>
                <a:latin typeface="HGP創英角ｺﾞｼｯｸUB" panose="020B0900000000000000" pitchFamily="50" charset="-128"/>
                <a:ea typeface="HGP創英角ｺﾞｼｯｸUB" panose="020B0900000000000000" pitchFamily="50" charset="-128"/>
              </a:rPr>
            </a:br>
            <a:r>
              <a:rPr lang="ja-JP" altLang="en-US" sz="1400" dirty="0">
                <a:solidFill>
                  <a:prstClr val="black"/>
                </a:solidFill>
                <a:latin typeface="HGP創英角ｺﾞｼｯｸUB" panose="020B0900000000000000" pitchFamily="50" charset="-128"/>
                <a:ea typeface="HGP創英角ｺﾞｼｯｸUB" panose="020B0900000000000000" pitchFamily="50" charset="-128"/>
              </a:rPr>
              <a:t>　</a:t>
            </a:r>
            <a:r>
              <a:rPr lang="ja-JP" altLang="en-US" sz="1400" dirty="0" smtClean="0">
                <a:solidFill>
                  <a:prstClr val="black"/>
                </a:solidFill>
                <a:latin typeface="HGP創英角ｺﾞｼｯｸUB" panose="020B0900000000000000" pitchFamily="50" charset="-128"/>
                <a:ea typeface="HGP創英角ｺﾞｼｯｸUB" panose="020B0900000000000000" pitchFamily="50" charset="-128"/>
              </a:rPr>
              <a:t> 調査</a:t>
            </a:r>
            <a:r>
              <a:rPr lang="ja-JP" altLang="en-US" sz="1400" dirty="0">
                <a:solidFill>
                  <a:prstClr val="black"/>
                </a:solidFill>
                <a:latin typeface="HGP創英角ｺﾞｼｯｸUB" panose="020B0900000000000000" pitchFamily="50" charset="-128"/>
                <a:ea typeface="HGP創英角ｺﾞｼｯｸUB" panose="020B0900000000000000" pitchFamily="50" charset="-128"/>
              </a:rPr>
              <a:t>審議に関する</a:t>
            </a:r>
            <a:r>
              <a:rPr lang="ja-JP" altLang="en-US" sz="1400" dirty="0" smtClean="0">
                <a:solidFill>
                  <a:prstClr val="black"/>
                </a:solidFill>
                <a:latin typeface="HGP創英角ｺﾞｼｯｸUB" panose="020B0900000000000000" pitchFamily="50" charset="-128"/>
                <a:ea typeface="HGP創英角ｺﾞｼｯｸUB" panose="020B0900000000000000" pitchFamily="50" charset="-128"/>
              </a:rPr>
              <a:t>事務</a:t>
            </a:r>
            <a:endParaRPr lang="ja-JP" altLang="en-US" sz="1400" dirty="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6" name="object 4"/>
          <p:cNvSpPr/>
          <p:nvPr/>
        </p:nvSpPr>
        <p:spPr>
          <a:xfrm>
            <a:off x="156036" y="1711081"/>
            <a:ext cx="8751988" cy="2886677"/>
          </a:xfrm>
          <a:custGeom>
            <a:avLst/>
            <a:gdLst/>
            <a:ahLst/>
            <a:cxnLst/>
            <a:rect l="l" t="t" r="r" b="b"/>
            <a:pathLst>
              <a:path w="8803005" h="3108960">
                <a:moveTo>
                  <a:pt x="0" y="3108960"/>
                </a:moveTo>
                <a:lnTo>
                  <a:pt x="8802624" y="3108960"/>
                </a:lnTo>
                <a:lnTo>
                  <a:pt x="8802624" y="0"/>
                </a:lnTo>
                <a:lnTo>
                  <a:pt x="0" y="0"/>
                </a:lnTo>
                <a:lnTo>
                  <a:pt x="0" y="3108960"/>
                </a:lnTo>
                <a:close/>
              </a:path>
            </a:pathLst>
          </a:custGeom>
          <a:ln w="12192">
            <a:solidFill>
              <a:srgbClr val="4F81BC"/>
            </a:solidFill>
            <a:prstDash val="sysDash"/>
          </a:ln>
        </p:spPr>
        <p:txBody>
          <a:bodyPr wrap="square" lIns="0" tIns="0" rIns="0" bIns="0" rtlCol="0"/>
          <a:lstStyle/>
          <a:p>
            <a:endParaRPr sz="1200" dirty="0"/>
          </a:p>
        </p:txBody>
      </p:sp>
      <p:sp>
        <p:nvSpPr>
          <p:cNvPr id="10" name="object 5"/>
          <p:cNvSpPr txBox="1"/>
          <p:nvPr/>
        </p:nvSpPr>
        <p:spPr>
          <a:xfrm>
            <a:off x="283334" y="1853736"/>
            <a:ext cx="8704627" cy="2628925"/>
          </a:xfrm>
          <a:prstGeom prst="rect">
            <a:avLst/>
          </a:prstGeom>
        </p:spPr>
        <p:txBody>
          <a:bodyPr vert="horz" wrap="square" lIns="0" tIns="17780" rIns="0" bIns="0" rtlCol="0">
            <a:spAutoFit/>
          </a:bodyPr>
          <a:lstStyle/>
          <a:p>
            <a:pPr marL="16933">
              <a:spcBef>
                <a:spcPts val="140"/>
              </a:spcBef>
            </a:pPr>
            <a:r>
              <a:rPr sz="1200" b="1" spc="-27" dirty="0">
                <a:solidFill>
                  <a:srgbClr val="001F5F"/>
                </a:solidFill>
                <a:latin typeface="Meiryo UI"/>
                <a:cs typeface="Meiryo UI"/>
              </a:rPr>
              <a:t>地域職域連携推進事業における協議会の設置根拠及び役割</a:t>
            </a:r>
            <a:endParaRPr sz="1200" dirty="0">
              <a:latin typeface="Meiryo UI"/>
              <a:cs typeface="Meiryo UI"/>
            </a:endParaRPr>
          </a:p>
          <a:p>
            <a:pPr>
              <a:spcBef>
                <a:spcPts val="100"/>
              </a:spcBef>
            </a:pPr>
            <a:endParaRPr sz="1200" dirty="0">
              <a:latin typeface="Meiryo UI"/>
              <a:cs typeface="Meiryo UI"/>
            </a:endParaRPr>
          </a:p>
          <a:p>
            <a:pPr marL="173562" marR="3052157" indent="-157476">
              <a:buSzPct val="92857"/>
              <a:buFont typeface="Meiryo UI"/>
              <a:buChar char="◆"/>
              <a:tabLst>
                <a:tab pos="255687" algn="l"/>
              </a:tabLst>
            </a:pPr>
            <a:r>
              <a:rPr sz="1200" b="1" spc="-20" dirty="0">
                <a:latin typeface="Meiryo UI"/>
                <a:cs typeface="Meiryo UI"/>
              </a:rPr>
              <a:t>地域保健対策の推進に関する基本的な指針</a:t>
            </a:r>
            <a:r>
              <a:rPr sz="1200" dirty="0">
                <a:latin typeface="Meiryo UI"/>
                <a:cs typeface="Meiryo UI"/>
              </a:rPr>
              <a:t>（</a:t>
            </a:r>
            <a:r>
              <a:rPr sz="1200" spc="-20" dirty="0">
                <a:latin typeface="Meiryo UI"/>
                <a:cs typeface="Meiryo UI"/>
              </a:rPr>
              <a:t>平成６年厚生労働省告示第</a:t>
            </a:r>
            <a:r>
              <a:rPr sz="1200" spc="-13" dirty="0">
                <a:latin typeface="Meiryo UI"/>
                <a:cs typeface="Meiryo UI"/>
              </a:rPr>
              <a:t>374</a:t>
            </a:r>
            <a:r>
              <a:rPr sz="1200" dirty="0">
                <a:latin typeface="Meiryo UI"/>
                <a:cs typeface="Meiryo UI"/>
              </a:rPr>
              <a:t>号</a:t>
            </a:r>
            <a:r>
              <a:rPr sz="1200" spc="-67" dirty="0">
                <a:latin typeface="Meiryo UI"/>
                <a:cs typeface="Meiryo UI"/>
              </a:rPr>
              <a:t>）</a:t>
            </a:r>
            <a:r>
              <a:rPr sz="1200" spc="-20" dirty="0">
                <a:latin typeface="Meiryo UI"/>
                <a:cs typeface="Meiryo UI"/>
              </a:rPr>
              <a:t>第六 その他地域保健対策の推進に関する重要事項</a:t>
            </a:r>
            <a:endParaRPr sz="1200" dirty="0">
              <a:latin typeface="Meiryo UI"/>
              <a:cs typeface="Meiryo UI"/>
            </a:endParaRPr>
          </a:p>
          <a:p>
            <a:pPr marL="173562"/>
            <a:r>
              <a:rPr sz="1200" spc="-13" dirty="0">
                <a:latin typeface="Meiryo UI"/>
                <a:cs typeface="Meiryo UI"/>
              </a:rPr>
              <a:t>四 地域保健、学校保健及び産業保健の連携</a:t>
            </a:r>
            <a:endParaRPr sz="1200" dirty="0">
              <a:latin typeface="Meiryo UI"/>
              <a:cs typeface="Meiryo UI"/>
            </a:endParaRPr>
          </a:p>
          <a:p>
            <a:pPr marL="567252" marR="226054" indent="-394537">
              <a:spcBef>
                <a:spcPts val="7"/>
              </a:spcBef>
            </a:pPr>
            <a:r>
              <a:rPr sz="1200" spc="293" dirty="0">
                <a:latin typeface="Meiryo UI"/>
                <a:cs typeface="Meiryo UI"/>
              </a:rPr>
              <a:t>１ </a:t>
            </a:r>
            <a:r>
              <a:rPr sz="1200" b="1" u="sng" spc="-13" dirty="0" err="1">
                <a:solidFill>
                  <a:srgbClr val="FF0000"/>
                </a:solidFill>
                <a:uFill>
                  <a:solidFill>
                    <a:srgbClr val="FF0000"/>
                  </a:solidFill>
                </a:uFill>
                <a:latin typeface="Meiryo UI"/>
                <a:cs typeface="Meiryo UI"/>
              </a:rPr>
              <a:t>地域保健と産業保健の連携を推進</a:t>
            </a:r>
            <a:r>
              <a:rPr sz="1200" spc="-27" dirty="0" err="1">
                <a:latin typeface="Meiryo UI"/>
                <a:cs typeface="Meiryo UI"/>
              </a:rPr>
              <a:t>するため、保健所、市町村等が、医療機関等、健康保険組合</a:t>
            </a:r>
            <a:r>
              <a:rPr sz="1200" spc="-27" dirty="0" smtClean="0">
                <a:latin typeface="Meiryo UI"/>
                <a:cs typeface="Meiryo UI"/>
              </a:rPr>
              <a:t>、</a:t>
            </a:r>
            <a:endParaRPr lang="en-US" sz="1200" spc="-27" dirty="0" smtClean="0">
              <a:latin typeface="Meiryo UI"/>
              <a:cs typeface="Meiryo UI"/>
            </a:endParaRPr>
          </a:p>
          <a:p>
            <a:pPr marL="567252" marR="226054" indent="-394537">
              <a:spcBef>
                <a:spcPts val="7"/>
              </a:spcBef>
            </a:pPr>
            <a:r>
              <a:rPr lang="en-US" sz="1200" spc="-27" dirty="0">
                <a:latin typeface="Meiryo UI"/>
                <a:cs typeface="Meiryo UI"/>
              </a:rPr>
              <a:t> </a:t>
            </a:r>
            <a:r>
              <a:rPr lang="en-US" sz="1200" spc="-27" dirty="0" smtClean="0">
                <a:latin typeface="Meiryo UI"/>
                <a:cs typeface="Meiryo UI"/>
              </a:rPr>
              <a:t>    </a:t>
            </a:r>
            <a:r>
              <a:rPr sz="1200" spc="-27" dirty="0" err="1" smtClean="0">
                <a:latin typeface="Meiryo UI"/>
                <a:cs typeface="Meiryo UI"/>
              </a:rPr>
              <a:t>労働基準監督</a:t>
            </a:r>
            <a:r>
              <a:rPr sz="1200" spc="-20" dirty="0" err="1" smtClean="0">
                <a:latin typeface="Meiryo UI"/>
                <a:cs typeface="Meiryo UI"/>
              </a:rPr>
              <a:t>署</a:t>
            </a:r>
            <a:r>
              <a:rPr sz="1200" spc="-20" dirty="0" err="1">
                <a:latin typeface="Meiryo UI"/>
                <a:cs typeface="Meiryo UI"/>
              </a:rPr>
              <a:t>、地域産業保健センタ</a:t>
            </a:r>
            <a:r>
              <a:rPr sz="1200" spc="-20" dirty="0">
                <a:latin typeface="Meiryo UI"/>
                <a:cs typeface="Meiryo UI"/>
              </a:rPr>
              <a:t>ー、</a:t>
            </a:r>
            <a:r>
              <a:rPr sz="1200" spc="-20" dirty="0" err="1">
                <a:latin typeface="Meiryo UI"/>
                <a:cs typeface="Meiryo UI"/>
              </a:rPr>
              <a:t>事業者団体、商工会等の関係団体等から構成する</a:t>
            </a:r>
            <a:r>
              <a:rPr sz="1200" b="1" u="sng" spc="-27" dirty="0" err="1">
                <a:solidFill>
                  <a:srgbClr val="FF0000"/>
                </a:solidFill>
                <a:uFill>
                  <a:solidFill>
                    <a:srgbClr val="FF0000"/>
                  </a:solidFill>
                </a:uFill>
                <a:latin typeface="Meiryo UI"/>
                <a:cs typeface="Meiryo UI"/>
              </a:rPr>
              <a:t>連携推進協議会を設置</a:t>
            </a:r>
            <a:r>
              <a:rPr sz="1200" spc="-27" dirty="0" err="1">
                <a:latin typeface="Meiryo UI"/>
                <a:cs typeface="Meiryo UI"/>
              </a:rPr>
              <a:t>し</a:t>
            </a:r>
            <a:r>
              <a:rPr sz="1200" spc="-27" dirty="0" smtClean="0">
                <a:latin typeface="Meiryo UI"/>
                <a:cs typeface="Meiryo UI"/>
              </a:rPr>
              <a:t>、</a:t>
            </a:r>
            <a:endParaRPr lang="en-US" sz="1200" spc="-27" dirty="0" smtClean="0">
              <a:latin typeface="Meiryo UI"/>
              <a:cs typeface="Meiryo UI"/>
            </a:endParaRPr>
          </a:p>
          <a:p>
            <a:pPr marL="567252" marR="226054" indent="-394537">
              <a:spcBef>
                <a:spcPts val="7"/>
              </a:spcBef>
            </a:pPr>
            <a:r>
              <a:rPr lang="en-US" sz="1200" spc="-27" dirty="0">
                <a:latin typeface="Meiryo UI"/>
                <a:cs typeface="Meiryo UI"/>
              </a:rPr>
              <a:t> </a:t>
            </a:r>
            <a:r>
              <a:rPr lang="en-US" sz="1200" spc="-27" dirty="0" smtClean="0">
                <a:latin typeface="Meiryo UI"/>
                <a:cs typeface="Meiryo UI"/>
              </a:rPr>
              <a:t>    </a:t>
            </a:r>
            <a:r>
              <a:rPr sz="1200" spc="-27" dirty="0" err="1" smtClean="0">
                <a:latin typeface="Meiryo UI"/>
                <a:cs typeface="Meiryo UI"/>
              </a:rPr>
              <a:t>組織間の連携を推進すること</a:t>
            </a:r>
            <a:endParaRPr sz="1200" dirty="0">
              <a:latin typeface="Meiryo UI"/>
              <a:cs typeface="Meiryo UI"/>
            </a:endParaRPr>
          </a:p>
          <a:p>
            <a:pPr>
              <a:spcBef>
                <a:spcPts val="100"/>
              </a:spcBef>
            </a:pPr>
            <a:endParaRPr sz="1200" dirty="0">
              <a:latin typeface="Meiryo UI"/>
              <a:cs typeface="Meiryo UI"/>
            </a:endParaRPr>
          </a:p>
          <a:p>
            <a:pPr marL="255687" indent="-239601">
              <a:buSzPct val="92857"/>
              <a:buChar char="◆"/>
              <a:tabLst>
                <a:tab pos="256534" algn="l"/>
              </a:tabLst>
            </a:pPr>
            <a:r>
              <a:rPr sz="1200" b="1" spc="-27" dirty="0">
                <a:latin typeface="Meiryo UI"/>
                <a:cs typeface="Meiryo UI"/>
              </a:rPr>
              <a:t>健康増進事業者に対する健康診査の実施等に関する指針</a:t>
            </a:r>
            <a:r>
              <a:rPr sz="1200" dirty="0">
                <a:latin typeface="Meiryo UI"/>
                <a:cs typeface="Meiryo UI"/>
              </a:rPr>
              <a:t>（</a:t>
            </a:r>
            <a:r>
              <a:rPr sz="1200" spc="-20" dirty="0">
                <a:latin typeface="Meiryo UI"/>
                <a:cs typeface="Meiryo UI"/>
              </a:rPr>
              <a:t>平成</a:t>
            </a:r>
            <a:r>
              <a:rPr sz="1200" dirty="0">
                <a:latin typeface="Meiryo UI"/>
                <a:cs typeface="Meiryo UI"/>
              </a:rPr>
              <a:t>16</a:t>
            </a:r>
            <a:r>
              <a:rPr sz="1200" spc="-20" dirty="0">
                <a:latin typeface="Meiryo UI"/>
                <a:cs typeface="Meiryo UI"/>
              </a:rPr>
              <a:t>年厚生労働省告示第</a:t>
            </a:r>
            <a:r>
              <a:rPr sz="1200" dirty="0">
                <a:latin typeface="Meiryo UI"/>
                <a:cs typeface="Meiryo UI"/>
              </a:rPr>
              <a:t>242</a:t>
            </a:r>
            <a:r>
              <a:rPr sz="1200" spc="-20" dirty="0">
                <a:latin typeface="Meiryo UI"/>
                <a:cs typeface="Meiryo UI"/>
              </a:rPr>
              <a:t>号</a:t>
            </a:r>
            <a:r>
              <a:rPr sz="1200" spc="-67" dirty="0">
                <a:latin typeface="Meiryo UI"/>
                <a:cs typeface="Meiryo UI"/>
              </a:rPr>
              <a:t>）</a:t>
            </a:r>
            <a:endParaRPr sz="1200" dirty="0">
              <a:latin typeface="Meiryo UI"/>
              <a:cs typeface="Meiryo UI"/>
            </a:endParaRPr>
          </a:p>
          <a:p>
            <a:pPr marL="173562"/>
            <a:r>
              <a:rPr sz="1200" spc="-27" dirty="0">
                <a:latin typeface="Meiryo UI"/>
                <a:cs typeface="Meiryo UI"/>
              </a:rPr>
              <a:t>第三 健康診査の結果の通知及び結果を踏まえた栄養指導その他の保健指導に関する事項</a:t>
            </a:r>
            <a:endParaRPr sz="1200" dirty="0">
              <a:latin typeface="Meiryo UI"/>
              <a:cs typeface="Meiryo UI"/>
            </a:endParaRPr>
          </a:p>
          <a:p>
            <a:pPr marL="661229" marR="6773" indent="-485975"/>
            <a:r>
              <a:rPr sz="1200" spc="287" dirty="0">
                <a:latin typeface="Meiryo UI"/>
                <a:cs typeface="Meiryo UI"/>
              </a:rPr>
              <a:t>７ </a:t>
            </a:r>
            <a:r>
              <a:rPr sz="1200" dirty="0">
                <a:latin typeface="Meiryo UI"/>
                <a:cs typeface="Meiryo UI"/>
              </a:rPr>
              <a:t>（</a:t>
            </a:r>
            <a:r>
              <a:rPr sz="1200" spc="-13" dirty="0">
                <a:latin typeface="Meiryo UI"/>
                <a:cs typeface="Meiryo UI"/>
              </a:rPr>
              <a:t>省略</a:t>
            </a:r>
            <a:r>
              <a:rPr sz="1200" dirty="0">
                <a:latin typeface="Meiryo UI"/>
                <a:cs typeface="Meiryo UI"/>
              </a:rPr>
              <a:t>）</a:t>
            </a:r>
            <a:r>
              <a:rPr sz="1200" b="1" u="sng" spc="-20" dirty="0">
                <a:solidFill>
                  <a:srgbClr val="FF0000"/>
                </a:solidFill>
                <a:uFill>
                  <a:solidFill>
                    <a:srgbClr val="FF0000"/>
                  </a:solidFill>
                </a:uFill>
                <a:latin typeface="Meiryo UI"/>
                <a:cs typeface="Meiryo UI"/>
              </a:rPr>
              <a:t>地域・職域の推進</a:t>
            </a:r>
            <a:r>
              <a:rPr sz="1200" spc="-20" dirty="0">
                <a:latin typeface="Meiryo UI"/>
                <a:cs typeface="Meiryo UI"/>
              </a:rPr>
              <a:t>に当たり、健康診査の結果等に関する情報（以下「健診結果等情報」という。</a:t>
            </a:r>
            <a:r>
              <a:rPr sz="1200" spc="-13" dirty="0">
                <a:latin typeface="Meiryo UI"/>
                <a:cs typeface="Meiryo UI"/>
              </a:rPr>
              <a:t>）</a:t>
            </a:r>
            <a:r>
              <a:rPr sz="1200" spc="-13" dirty="0" err="1">
                <a:latin typeface="Meiryo UI"/>
                <a:cs typeface="Meiryo UI"/>
              </a:rPr>
              <a:t>の継続</a:t>
            </a:r>
            <a:r>
              <a:rPr sz="1200" spc="-13" dirty="0" smtClean="0">
                <a:latin typeface="Meiryo UI"/>
                <a:cs typeface="Meiryo UI"/>
              </a:rPr>
              <a:t>、</a:t>
            </a:r>
            <a:endParaRPr lang="en-US" sz="1200" spc="-13" dirty="0" smtClean="0">
              <a:latin typeface="Meiryo UI"/>
              <a:cs typeface="Meiryo UI"/>
            </a:endParaRPr>
          </a:p>
          <a:p>
            <a:pPr marL="661229" marR="6773" indent="-485975"/>
            <a:r>
              <a:rPr lang="en-US" sz="1200" spc="-13" dirty="0">
                <a:latin typeface="Meiryo UI"/>
                <a:cs typeface="Meiryo UI"/>
              </a:rPr>
              <a:t> </a:t>
            </a:r>
            <a:r>
              <a:rPr lang="en-US" sz="1200" spc="-13" dirty="0" smtClean="0">
                <a:latin typeface="Meiryo UI"/>
                <a:cs typeface="Meiryo UI"/>
              </a:rPr>
              <a:t>      </a:t>
            </a:r>
            <a:r>
              <a:rPr sz="1200" spc="-20" dirty="0" err="1" smtClean="0">
                <a:latin typeface="Meiryo UI"/>
                <a:cs typeface="Meiryo UI"/>
              </a:rPr>
              <a:t>健康診査の実施等に係る資源の有効活用</a:t>
            </a:r>
            <a:r>
              <a:rPr sz="1200" spc="-20" dirty="0" err="1">
                <a:latin typeface="Meiryo UI"/>
                <a:cs typeface="Meiryo UI"/>
              </a:rPr>
              <a:t>、</a:t>
            </a:r>
            <a:r>
              <a:rPr sz="1200" spc="-20" dirty="0" err="1" smtClean="0">
                <a:latin typeface="Meiryo UI"/>
                <a:cs typeface="Meiryo UI"/>
              </a:rPr>
              <a:t>自助努力では充実した健康増進事業の提供が困難な健康増進事業</a:t>
            </a:r>
            <a:r>
              <a:rPr sz="1200" spc="-27" dirty="0" err="1" smtClean="0">
                <a:latin typeface="Meiryo UI"/>
                <a:cs typeface="Meiryo UI"/>
              </a:rPr>
              <a:t>実施者への</a:t>
            </a:r>
            <a:endParaRPr lang="en-US" sz="1200" spc="-27" dirty="0" smtClean="0">
              <a:latin typeface="Meiryo UI"/>
              <a:cs typeface="Meiryo UI"/>
            </a:endParaRPr>
          </a:p>
          <a:p>
            <a:pPr marL="661229" marR="6773" indent="-485975"/>
            <a:r>
              <a:rPr lang="en-US" sz="1200" spc="-27" dirty="0">
                <a:latin typeface="Meiryo UI"/>
                <a:cs typeface="Meiryo UI"/>
              </a:rPr>
              <a:t> </a:t>
            </a:r>
            <a:r>
              <a:rPr lang="en-US" sz="1200" spc="-27" dirty="0" smtClean="0">
                <a:latin typeface="Meiryo UI"/>
                <a:cs typeface="Meiryo UI"/>
              </a:rPr>
              <a:t>      </a:t>
            </a:r>
            <a:r>
              <a:rPr sz="1200" spc="-27" dirty="0" err="1" smtClean="0">
                <a:latin typeface="Meiryo UI"/>
                <a:cs typeface="Meiryo UI"/>
              </a:rPr>
              <a:t>支援等の観点から有益であるため</a:t>
            </a:r>
            <a:r>
              <a:rPr sz="1200" spc="-27" dirty="0" err="1">
                <a:latin typeface="Meiryo UI"/>
                <a:cs typeface="Meiryo UI"/>
              </a:rPr>
              <a:t>、</a:t>
            </a:r>
            <a:r>
              <a:rPr sz="1200" b="1" u="sng" spc="-27" dirty="0" err="1">
                <a:solidFill>
                  <a:srgbClr val="FF0000"/>
                </a:solidFill>
                <a:uFill>
                  <a:solidFill>
                    <a:srgbClr val="FF0000"/>
                  </a:solidFill>
                </a:uFill>
                <a:latin typeface="Meiryo UI"/>
                <a:cs typeface="Meiryo UI"/>
              </a:rPr>
              <a:t>関係機関等から構成される協議会等を設置すること</a:t>
            </a:r>
            <a:r>
              <a:rPr sz="1200" b="1" u="sng" spc="-27" dirty="0">
                <a:solidFill>
                  <a:srgbClr val="FF0000"/>
                </a:solidFill>
                <a:uFill>
                  <a:solidFill>
                    <a:srgbClr val="FF0000"/>
                  </a:solidFill>
                </a:uFill>
                <a:latin typeface="Meiryo UI"/>
                <a:cs typeface="Meiryo UI"/>
              </a:rPr>
              <a:t>。</a:t>
            </a:r>
            <a:endParaRPr sz="1200" dirty="0">
              <a:latin typeface="Meiryo UI"/>
              <a:cs typeface="Meiryo UI"/>
            </a:endParaRPr>
          </a:p>
        </p:txBody>
      </p:sp>
      <p:graphicFrame>
        <p:nvGraphicFramePr>
          <p:cNvPr id="11" name="表 10">
            <a:extLst>
              <a:ext uri="{FF2B5EF4-FFF2-40B4-BE49-F238E27FC236}">
                <a16:creationId xmlns:a16="http://schemas.microsoft.com/office/drawing/2014/main" id="{B090C88A-8904-3FD7-06E0-53D5B9C7CDB2}"/>
              </a:ext>
            </a:extLst>
          </p:cNvPr>
          <p:cNvGraphicFramePr>
            <a:graphicFrameLocks noGrp="1"/>
          </p:cNvGraphicFramePr>
          <p:nvPr>
            <p:extLst>
              <p:ext uri="{D42A27DB-BD31-4B8C-83A1-F6EECF244321}">
                <p14:modId xmlns:p14="http://schemas.microsoft.com/office/powerpoint/2010/main" val="3012575885"/>
              </p:ext>
            </p:extLst>
          </p:nvPr>
        </p:nvGraphicFramePr>
        <p:xfrm>
          <a:off x="6413675"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algn="ctr"/>
                      <a:r>
                        <a:rPr kumimoji="1" lang="ja-JP" altLang="en-US" sz="1000" spc="0" dirty="0" smtClean="0">
                          <a:latin typeface="BIZ UDPゴシック" panose="020B0400000000000000" pitchFamily="50" charset="-128"/>
                          <a:ea typeface="BIZ UDPゴシック" panose="020B0400000000000000" pitchFamily="50" charset="-128"/>
                        </a:rPr>
                        <a:t>資料３</a:t>
                      </a:r>
                      <a:r>
                        <a:rPr kumimoji="1" lang="en-US" altLang="ja-JP" sz="1000" spc="0" dirty="0" smtClean="0">
                          <a:latin typeface="BIZ UDPゴシック" panose="020B0400000000000000" pitchFamily="50" charset="-128"/>
                          <a:ea typeface="BIZ UDPゴシック" panose="020B0400000000000000" pitchFamily="50" charset="-128"/>
                        </a:rPr>
                        <a:t>-</a:t>
                      </a:r>
                      <a:r>
                        <a:rPr kumimoji="1" lang="ja-JP" altLang="en-US" sz="1000" spc="0" dirty="0" smtClean="0">
                          <a:latin typeface="BIZ UDPゴシック" panose="020B0400000000000000" pitchFamily="50" charset="-128"/>
                          <a:ea typeface="BIZ UDPゴシック" panose="020B0400000000000000" pitchFamily="50" charset="-128"/>
                        </a:rPr>
                        <a:t>１</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ja-JP" altLang="en-US" sz="1000" spc="0" dirty="0" smtClean="0">
                          <a:latin typeface="BIZ UDPゴシック" panose="020B0400000000000000" pitchFamily="50" charset="-128"/>
                          <a:ea typeface="BIZ UDPゴシック" panose="020B0400000000000000" pitchFamily="50" charset="-128"/>
                        </a:rPr>
                        <a:t>５年８月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年度第１回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
        <p:nvSpPr>
          <p:cNvPr id="2" name="スライド番号プレースホルダー 1"/>
          <p:cNvSpPr>
            <a:spLocks noGrp="1"/>
          </p:cNvSpPr>
          <p:nvPr>
            <p:ph type="sldNum" sz="quarter" idx="12"/>
          </p:nvPr>
        </p:nvSpPr>
        <p:spPr>
          <a:xfrm>
            <a:off x="6750137" y="6394988"/>
            <a:ext cx="2057400" cy="365125"/>
          </a:xfrm>
        </p:spPr>
        <p:txBody>
          <a:bodyPr/>
          <a:lstStyle/>
          <a:p>
            <a:fld id="{9B5620C6-BA54-471D-9CAE-9E8E65C10ED1}" type="slidenum">
              <a:rPr kumimoji="1" lang="ja-JP" altLang="en-US" smtClean="0">
                <a:solidFill>
                  <a:schemeClr val="tx1"/>
                </a:solidFill>
              </a:rPr>
              <a:t>3</a:t>
            </a:fld>
            <a:endParaRPr kumimoji="1" lang="ja-JP" altLang="en-US" dirty="0">
              <a:solidFill>
                <a:schemeClr val="tx1"/>
              </a:solidFill>
            </a:endParaRPr>
          </a:p>
        </p:txBody>
      </p:sp>
    </p:spTree>
    <p:extLst>
      <p:ext uri="{BB962C8B-B14F-4D97-AF65-F5344CB8AC3E}">
        <p14:creationId xmlns:p14="http://schemas.microsoft.com/office/powerpoint/2010/main" val="1184468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643B630-6DF8-DBF7-2CAB-3A1EA7C0A4FA}"/>
              </a:ext>
            </a:extLst>
          </p:cNvPr>
          <p:cNvSpPr txBox="1"/>
          <p:nvPr/>
        </p:nvSpPr>
        <p:spPr>
          <a:xfrm>
            <a:off x="0" y="0"/>
            <a:ext cx="9144000" cy="369332"/>
          </a:xfrm>
          <a:prstGeom prst="rect">
            <a:avLst/>
          </a:prstGeom>
          <a:solidFill>
            <a:schemeClr val="tx1"/>
          </a:solidFill>
          <a:effectLst>
            <a:outerShdw blurRad="50800" dist="38100" dir="2700000" algn="tl" rotWithShape="0">
              <a:prstClr val="black">
                <a:alpha val="40000"/>
              </a:prstClr>
            </a:outerShdw>
          </a:effectLst>
        </p:spPr>
        <p:txBody>
          <a:bodyPr wrap="square" rtlCol="0">
            <a:spAutoFit/>
          </a:bodyPr>
          <a:lstStyle/>
          <a:p>
            <a:r>
              <a:rPr lang="ja-JP" altLang="en-US" b="1" dirty="0">
                <a:solidFill>
                  <a:schemeClr val="bg1"/>
                </a:solidFill>
                <a:latin typeface="Meiryo UI" panose="020B0604030504040204" pitchFamily="50" charset="-128"/>
                <a:ea typeface="Meiryo UI" panose="020B0604030504040204" pitchFamily="50" charset="-128"/>
              </a:rPr>
              <a:t>（参考）協議会の目的と役割</a:t>
            </a:r>
          </a:p>
        </p:txBody>
      </p:sp>
      <p:pic>
        <p:nvPicPr>
          <p:cNvPr id="8" name="object 4"/>
          <p:cNvPicPr/>
          <p:nvPr/>
        </p:nvPicPr>
        <p:blipFill>
          <a:blip r:embed="rId2" cstate="print"/>
          <a:stretch>
            <a:fillRect/>
          </a:stretch>
        </p:blipFill>
        <p:spPr>
          <a:xfrm>
            <a:off x="1733550" y="3216724"/>
            <a:ext cx="6382271" cy="3444198"/>
          </a:xfrm>
          <a:prstGeom prst="rect">
            <a:avLst/>
          </a:prstGeom>
        </p:spPr>
      </p:pic>
      <p:sp>
        <p:nvSpPr>
          <p:cNvPr id="9" name="角丸四角形 8"/>
          <p:cNvSpPr/>
          <p:nvPr/>
        </p:nvSpPr>
        <p:spPr>
          <a:xfrm>
            <a:off x="156037" y="476104"/>
            <a:ext cx="8831926" cy="2633848"/>
          </a:xfrm>
          <a:prstGeom prst="roundRect">
            <a:avLst>
              <a:gd name="adj" fmla="val 2370"/>
            </a:avLst>
          </a:prstGeom>
          <a:solidFill>
            <a:srgbClr val="FFFFCC"/>
          </a:solidFill>
        </p:spPr>
        <p:style>
          <a:lnRef idx="1">
            <a:schemeClr val="dk1"/>
          </a:lnRef>
          <a:fillRef idx="2">
            <a:schemeClr val="dk1"/>
          </a:fillRef>
          <a:effectRef idx="1">
            <a:schemeClr val="dk1"/>
          </a:effectRef>
          <a:fontRef idx="minor">
            <a:schemeClr val="dk1"/>
          </a:fontRef>
        </p:style>
        <p:txBody>
          <a:bodyPr rtlCol="0" anchor="ctr"/>
          <a:lstStyle/>
          <a:p>
            <a:pPr marL="121917" marR="16086">
              <a:lnSpc>
                <a:spcPts val="1800"/>
              </a:lnSpc>
              <a:spcBef>
                <a:spcPts val="500"/>
              </a:spcBef>
            </a:pPr>
            <a:r>
              <a:rPr lang="en-US" altLang="ja-JP" sz="1400" spc="-7" dirty="0">
                <a:latin typeface="Meiryo UI" panose="020B0604030504040204" pitchFamily="50" charset="-128"/>
                <a:ea typeface="Meiryo UI" panose="020B0604030504040204" pitchFamily="50" charset="-128"/>
                <a:cs typeface="Meiryo UI"/>
              </a:rPr>
              <a:t>【</a:t>
            </a:r>
            <a:r>
              <a:rPr lang="ja-JP" altLang="en-US" sz="1400" spc="-7" dirty="0">
                <a:latin typeface="Meiryo UI" panose="020B0604030504040204" pitchFamily="50" charset="-128"/>
                <a:ea typeface="Meiryo UI" panose="020B0604030504040204" pitchFamily="50" charset="-128"/>
                <a:cs typeface="Meiryo UI"/>
              </a:rPr>
              <a:t>都道府県協議会及び二次医療圏協議会の体制</a:t>
            </a:r>
            <a:r>
              <a:rPr lang="en-US" altLang="ja-JP" sz="1400" spc="-7" dirty="0">
                <a:latin typeface="Meiryo UI" panose="020B0604030504040204" pitchFamily="50" charset="-128"/>
                <a:ea typeface="Meiryo UI" panose="020B0604030504040204" pitchFamily="50" charset="-128"/>
                <a:cs typeface="Meiryo UI"/>
              </a:rPr>
              <a:t>】</a:t>
            </a:r>
            <a:endParaRPr lang="ja-JP" altLang="en-US" sz="1400" dirty="0">
              <a:latin typeface="Meiryo UI" panose="020B0604030504040204" pitchFamily="50" charset="-128"/>
              <a:ea typeface="Meiryo UI" panose="020B0604030504040204" pitchFamily="50" charset="-128"/>
              <a:cs typeface="Meiryo UI"/>
            </a:endParaRPr>
          </a:p>
          <a:p>
            <a:pPr marL="121917" marR="16086">
              <a:lnSpc>
                <a:spcPts val="1800"/>
              </a:lnSpc>
              <a:spcBef>
                <a:spcPts val="500"/>
              </a:spcBef>
            </a:pPr>
            <a:r>
              <a:rPr lang="ja-JP" altLang="en-US" sz="1400" spc="-7" dirty="0">
                <a:latin typeface="Meiryo UI" panose="020B0604030504040204" pitchFamily="50" charset="-128"/>
                <a:ea typeface="Meiryo UI" panose="020B0604030504040204" pitchFamily="50" charset="-128"/>
                <a:cs typeface="PMingLiU"/>
              </a:rPr>
              <a:t>・　市区町村において、健康増進計画で健康寿命の延伸を目指し、生活習慣病対策等保健事業を実施していくには、</a:t>
            </a:r>
            <a:r>
              <a:rPr lang="ja-JP" altLang="en-US" sz="1400" spc="-7" dirty="0" smtClean="0">
                <a:latin typeface="Meiryo UI" panose="020B0604030504040204" pitchFamily="50" charset="-128"/>
                <a:ea typeface="Meiryo UI" panose="020B0604030504040204" pitchFamily="50" charset="-128"/>
                <a:cs typeface="PMingLiU"/>
              </a:rPr>
              <a:t>職   </a:t>
            </a:r>
            <a:endParaRPr lang="en-US" altLang="ja-JP" sz="1400" spc="-7" dirty="0" smtClean="0">
              <a:latin typeface="Meiryo UI" panose="020B0604030504040204" pitchFamily="50" charset="-128"/>
              <a:ea typeface="Meiryo UI" panose="020B0604030504040204" pitchFamily="50" charset="-128"/>
              <a:cs typeface="PMingLiU"/>
            </a:endParaRPr>
          </a:p>
          <a:p>
            <a:pPr marL="121917" marR="16086">
              <a:lnSpc>
                <a:spcPts val="1800"/>
              </a:lnSpc>
              <a:spcBef>
                <a:spcPts val="500"/>
              </a:spcBef>
            </a:pPr>
            <a:r>
              <a:rPr lang="en-US" altLang="ja-JP" sz="1400" spc="-7" dirty="0" smtClean="0">
                <a:latin typeface="Meiryo UI" panose="020B0604030504040204" pitchFamily="50" charset="-128"/>
                <a:ea typeface="Meiryo UI" panose="020B0604030504040204" pitchFamily="50" charset="-128"/>
                <a:cs typeface="PMingLiU"/>
              </a:rPr>
              <a:t>   </a:t>
            </a:r>
            <a:r>
              <a:rPr lang="ja-JP" altLang="en-US" sz="1400" spc="-7" dirty="0" smtClean="0">
                <a:latin typeface="Meiryo UI" panose="020B0604030504040204" pitchFamily="50" charset="-128"/>
                <a:ea typeface="Meiryo UI" panose="020B0604030504040204" pitchFamily="50" charset="-128"/>
                <a:cs typeface="PMingLiU"/>
              </a:rPr>
              <a:t>域</a:t>
            </a:r>
            <a:r>
              <a:rPr lang="ja-JP" altLang="en-US" sz="1400" spc="-7" dirty="0">
                <a:latin typeface="Meiryo UI" panose="020B0604030504040204" pitchFamily="50" charset="-128"/>
                <a:ea typeface="Meiryo UI" panose="020B0604030504040204" pitchFamily="50" charset="-128"/>
                <a:cs typeface="PMingLiU"/>
              </a:rPr>
              <a:t>との</a:t>
            </a:r>
            <a:r>
              <a:rPr lang="ja-JP" altLang="en-US" sz="1400" spc="-13" dirty="0">
                <a:latin typeface="Meiryo UI" panose="020B0604030504040204" pitchFamily="50" charset="-128"/>
                <a:ea typeface="Meiryo UI" panose="020B0604030504040204" pitchFamily="50" charset="-128"/>
                <a:cs typeface="PMingLiU"/>
              </a:rPr>
              <a:t>連携が</a:t>
            </a:r>
            <a:r>
              <a:rPr lang="ja-JP" altLang="en-US" sz="1400" spc="-13" dirty="0" smtClean="0">
                <a:latin typeface="Meiryo UI" panose="020B0604030504040204" pitchFamily="50" charset="-128"/>
                <a:ea typeface="Meiryo UI" panose="020B0604030504040204" pitchFamily="50" charset="-128"/>
                <a:cs typeface="PMingLiU"/>
              </a:rPr>
              <a:t>重要で</a:t>
            </a:r>
            <a:r>
              <a:rPr lang="ja-JP" altLang="en-US" sz="1400" spc="-13" dirty="0">
                <a:latin typeface="Meiryo UI" panose="020B0604030504040204" pitchFamily="50" charset="-128"/>
                <a:ea typeface="Meiryo UI" panose="020B0604030504040204" pitchFamily="50" charset="-128"/>
                <a:cs typeface="PMingLiU"/>
              </a:rPr>
              <a:t>ある。その中での課題や実施方策は、近隣市区町村と共有可能なものが多い。二次医療圏</a:t>
            </a:r>
            <a:r>
              <a:rPr lang="ja-JP" altLang="en-US" sz="1400" spc="-13" dirty="0" smtClean="0">
                <a:latin typeface="Meiryo UI" panose="020B0604030504040204" pitchFamily="50" charset="-128"/>
                <a:ea typeface="Meiryo UI" panose="020B0604030504040204" pitchFamily="50" charset="-128"/>
                <a:cs typeface="PMingLiU"/>
              </a:rPr>
              <a:t>協議</a:t>
            </a:r>
            <a:endParaRPr lang="en-US" altLang="ja-JP" sz="1400" spc="-13" dirty="0" smtClean="0">
              <a:latin typeface="Meiryo UI" panose="020B0604030504040204" pitchFamily="50" charset="-128"/>
              <a:ea typeface="Meiryo UI" panose="020B0604030504040204" pitchFamily="50" charset="-128"/>
              <a:cs typeface="PMingLiU"/>
            </a:endParaRPr>
          </a:p>
          <a:p>
            <a:pPr marL="121917" marR="16086">
              <a:lnSpc>
                <a:spcPts val="1800"/>
              </a:lnSpc>
              <a:spcBef>
                <a:spcPts val="500"/>
              </a:spcBef>
            </a:pPr>
            <a:r>
              <a:rPr lang="ja-JP" altLang="en-US" sz="1400" spc="-13" dirty="0" smtClean="0">
                <a:latin typeface="Meiryo UI" panose="020B0604030504040204" pitchFamily="50" charset="-128"/>
                <a:ea typeface="Meiryo UI" panose="020B0604030504040204" pitchFamily="50" charset="-128"/>
                <a:cs typeface="PMingLiU"/>
              </a:rPr>
              <a:t>　 会に市区</a:t>
            </a:r>
            <a:r>
              <a:rPr lang="ja-JP" altLang="en-US" sz="1400" spc="-13" dirty="0">
                <a:latin typeface="Meiryo UI" panose="020B0604030504040204" pitchFamily="50" charset="-128"/>
                <a:ea typeface="Meiryo UI" panose="020B0604030504040204" pitchFamily="50" charset="-128"/>
                <a:cs typeface="PMingLiU"/>
              </a:rPr>
              <a:t>町村の</a:t>
            </a:r>
            <a:r>
              <a:rPr lang="ja-JP" altLang="en-US" sz="1400" spc="-7" dirty="0">
                <a:latin typeface="Meiryo UI" panose="020B0604030504040204" pitchFamily="50" charset="-128"/>
                <a:ea typeface="Meiryo UI" panose="020B0604030504040204" pitchFamily="50" charset="-128"/>
                <a:cs typeface="PMingLiU"/>
              </a:rPr>
              <a:t>健康増進担当者</a:t>
            </a:r>
            <a:r>
              <a:rPr lang="ja-JP" altLang="en-US" sz="1400" spc="-7" dirty="0" smtClean="0">
                <a:latin typeface="Meiryo UI" panose="020B0604030504040204" pitchFamily="50" charset="-128"/>
                <a:ea typeface="Meiryo UI" panose="020B0604030504040204" pitchFamily="50" charset="-128"/>
                <a:cs typeface="PMingLiU"/>
              </a:rPr>
              <a:t>等が</a:t>
            </a:r>
            <a:r>
              <a:rPr lang="ja-JP" altLang="en-US" sz="1400" spc="-7" dirty="0">
                <a:latin typeface="Meiryo UI" panose="020B0604030504040204" pitchFamily="50" charset="-128"/>
                <a:ea typeface="Meiryo UI" panose="020B0604030504040204" pitchFamily="50" charset="-128"/>
                <a:cs typeface="PMingLiU"/>
              </a:rPr>
              <a:t>参加し、課題を吸い上げることで、広域的に対策を検討することも可能となる。</a:t>
            </a:r>
            <a:endParaRPr lang="ja-JP" altLang="en-US" sz="1400" dirty="0">
              <a:latin typeface="Meiryo UI" panose="020B0604030504040204" pitchFamily="50" charset="-128"/>
              <a:ea typeface="Meiryo UI" panose="020B0604030504040204" pitchFamily="50" charset="-128"/>
              <a:cs typeface="PMingLiU"/>
            </a:endParaRPr>
          </a:p>
          <a:p>
            <a:pPr marL="121917" marR="16086">
              <a:lnSpc>
                <a:spcPts val="1800"/>
              </a:lnSpc>
              <a:spcBef>
                <a:spcPts val="500"/>
              </a:spcBef>
            </a:pPr>
            <a:r>
              <a:rPr lang="ja-JP" altLang="en-US" sz="1400" spc="-20" dirty="0">
                <a:solidFill>
                  <a:srgbClr val="FF0000"/>
                </a:solidFill>
                <a:uFill>
                  <a:solidFill>
                    <a:srgbClr val="FF0000"/>
                  </a:solidFill>
                </a:uFill>
                <a:latin typeface="Meiryo UI" panose="020B0604030504040204" pitchFamily="50" charset="-128"/>
                <a:ea typeface="Meiryo UI" panose="020B0604030504040204" pitchFamily="50" charset="-128"/>
                <a:cs typeface="PMingLiU"/>
              </a:rPr>
              <a:t>・　</a:t>
            </a:r>
            <a:r>
              <a:rPr lang="ja-JP" altLang="en-US" sz="1400" u="sng" spc="-20" dirty="0">
                <a:solidFill>
                  <a:srgbClr val="FF0000"/>
                </a:solidFill>
                <a:uFill>
                  <a:solidFill>
                    <a:srgbClr val="FF0000"/>
                  </a:solidFill>
                </a:uFill>
                <a:latin typeface="Meiryo UI" panose="020B0604030504040204" pitchFamily="50" charset="-128"/>
                <a:ea typeface="Meiryo UI" panose="020B0604030504040204" pitchFamily="50" charset="-128"/>
                <a:cs typeface="PMingLiU"/>
              </a:rPr>
              <a:t>二次医療圏協議会での連携事業についての情報共有や課題の共有化、都道府県単位の合意形成が必要なものは</a:t>
            </a:r>
            <a:r>
              <a:rPr lang="ja-JP" altLang="en-US" sz="1400" u="sng" spc="-20" dirty="0" smtClean="0">
                <a:solidFill>
                  <a:srgbClr val="FF0000"/>
                </a:solidFill>
                <a:uFill>
                  <a:solidFill>
                    <a:srgbClr val="FF0000"/>
                  </a:solidFill>
                </a:uFill>
                <a:latin typeface="Meiryo UI" panose="020B0604030504040204" pitchFamily="50" charset="-128"/>
                <a:ea typeface="Meiryo UI" panose="020B0604030504040204" pitchFamily="50" charset="-128"/>
                <a:cs typeface="PMingLiU"/>
              </a:rPr>
              <a:t>都</a:t>
            </a:r>
            <a:endParaRPr lang="en-US" altLang="ja-JP" sz="1400" u="sng" spc="-20" dirty="0" smtClean="0">
              <a:solidFill>
                <a:srgbClr val="FF0000"/>
              </a:solidFill>
              <a:uFill>
                <a:solidFill>
                  <a:srgbClr val="FF0000"/>
                </a:solidFill>
              </a:uFill>
              <a:latin typeface="Meiryo UI" panose="020B0604030504040204" pitchFamily="50" charset="-128"/>
              <a:ea typeface="Meiryo UI" panose="020B0604030504040204" pitchFamily="50" charset="-128"/>
              <a:cs typeface="PMingLiU"/>
            </a:endParaRPr>
          </a:p>
          <a:p>
            <a:pPr marL="121917" marR="16086">
              <a:lnSpc>
                <a:spcPts val="1800"/>
              </a:lnSpc>
              <a:spcBef>
                <a:spcPts val="500"/>
              </a:spcBef>
            </a:pPr>
            <a:r>
              <a:rPr lang="en-US" altLang="ja-JP" sz="1400" spc="-20" dirty="0" smtClean="0">
                <a:solidFill>
                  <a:srgbClr val="FF0000"/>
                </a:solidFill>
                <a:uFill>
                  <a:solidFill>
                    <a:srgbClr val="FF0000"/>
                  </a:solidFill>
                </a:uFill>
                <a:latin typeface="Meiryo UI" panose="020B0604030504040204" pitchFamily="50" charset="-128"/>
                <a:ea typeface="Meiryo UI" panose="020B0604030504040204" pitchFamily="50" charset="-128"/>
                <a:cs typeface="PMingLiU"/>
              </a:rPr>
              <a:t>   </a:t>
            </a:r>
            <a:r>
              <a:rPr lang="ja-JP" altLang="en-US" sz="1400" u="sng" spc="-20" dirty="0" smtClean="0">
                <a:solidFill>
                  <a:srgbClr val="FF0000"/>
                </a:solidFill>
                <a:uFill>
                  <a:solidFill>
                    <a:srgbClr val="FF0000"/>
                  </a:solidFill>
                </a:uFill>
                <a:latin typeface="Meiryo UI" panose="020B0604030504040204" pitchFamily="50" charset="-128"/>
                <a:ea typeface="Meiryo UI" panose="020B0604030504040204" pitchFamily="50" charset="-128"/>
                <a:cs typeface="PMingLiU"/>
              </a:rPr>
              <a:t>道府</a:t>
            </a:r>
            <a:r>
              <a:rPr lang="ja-JP" altLang="en-US" sz="1400" u="sng" spc="-20" dirty="0">
                <a:solidFill>
                  <a:srgbClr val="FF0000"/>
                </a:solidFill>
                <a:uFill>
                  <a:solidFill>
                    <a:srgbClr val="FF0000"/>
                  </a:solidFill>
                </a:uFill>
                <a:latin typeface="Meiryo UI" panose="020B0604030504040204" pitchFamily="50" charset="-128"/>
                <a:ea typeface="Meiryo UI" panose="020B0604030504040204" pitchFamily="50" charset="-128"/>
                <a:cs typeface="PMingLiU"/>
              </a:rPr>
              <a:t>県協</a:t>
            </a:r>
            <a:r>
              <a:rPr lang="ja-JP" altLang="en-US" sz="1400" u="sng" dirty="0">
                <a:solidFill>
                  <a:srgbClr val="FF0000"/>
                </a:solidFill>
                <a:uFill>
                  <a:solidFill>
                    <a:srgbClr val="FF0000"/>
                  </a:solidFill>
                </a:uFill>
                <a:latin typeface="Meiryo UI" panose="020B0604030504040204" pitchFamily="50" charset="-128"/>
                <a:ea typeface="Meiryo UI" panose="020B0604030504040204" pitchFamily="50" charset="-128"/>
                <a:cs typeface="PMingLiU"/>
              </a:rPr>
              <a:t>議会</a:t>
            </a:r>
            <a:r>
              <a:rPr lang="ja-JP" altLang="en-US" sz="1400" u="sng" dirty="0" smtClean="0">
                <a:solidFill>
                  <a:srgbClr val="FF0000"/>
                </a:solidFill>
                <a:uFill>
                  <a:solidFill>
                    <a:srgbClr val="FF0000"/>
                  </a:solidFill>
                </a:uFill>
                <a:latin typeface="Meiryo UI" panose="020B0604030504040204" pitchFamily="50" charset="-128"/>
                <a:ea typeface="Meiryo UI" panose="020B0604030504040204" pitchFamily="50" charset="-128"/>
                <a:cs typeface="PMingLiU"/>
              </a:rPr>
              <a:t>で検討</a:t>
            </a:r>
            <a:r>
              <a:rPr lang="ja-JP" altLang="en-US" sz="1400" u="sng" dirty="0">
                <a:solidFill>
                  <a:srgbClr val="FF0000"/>
                </a:solidFill>
                <a:uFill>
                  <a:solidFill>
                    <a:srgbClr val="FF0000"/>
                  </a:solidFill>
                </a:uFill>
                <a:latin typeface="Meiryo UI" panose="020B0604030504040204" pitchFamily="50" charset="-128"/>
                <a:ea typeface="Meiryo UI" panose="020B0604030504040204" pitchFamily="50" charset="-128"/>
                <a:cs typeface="PMingLiU"/>
              </a:rPr>
              <a:t>すべきテーマ</a:t>
            </a:r>
            <a:r>
              <a:rPr lang="ja-JP" altLang="en-US" sz="1400" dirty="0">
                <a:latin typeface="Meiryo UI" panose="020B0604030504040204" pitchFamily="50" charset="-128"/>
                <a:ea typeface="Meiryo UI" panose="020B0604030504040204" pitchFamily="50" charset="-128"/>
                <a:cs typeface="PMingLiU"/>
              </a:rPr>
              <a:t>である。</a:t>
            </a:r>
            <a:r>
              <a:rPr lang="ja-JP" altLang="en-US" sz="1400" u="sng" dirty="0">
                <a:solidFill>
                  <a:srgbClr val="FF0000"/>
                </a:solidFill>
                <a:uFill>
                  <a:solidFill>
                    <a:srgbClr val="FF0000"/>
                  </a:solidFill>
                </a:uFill>
                <a:latin typeface="Meiryo UI" panose="020B0604030504040204" pitchFamily="50" charset="-128"/>
                <a:ea typeface="Meiryo UI" panose="020B0604030504040204" pitchFamily="50" charset="-128"/>
                <a:cs typeface="PMingLiU"/>
              </a:rPr>
              <a:t>都道府県協議会に二次医療圏協議会が参加するなど、密接な連携をとる</a:t>
            </a:r>
            <a:r>
              <a:rPr lang="ja-JP" altLang="en-US" sz="1400" spc="-20" dirty="0" err="1" smtClean="0">
                <a:latin typeface="Meiryo UI" panose="020B0604030504040204" pitchFamily="50" charset="-128"/>
                <a:ea typeface="Meiryo UI" panose="020B0604030504040204" pitchFamily="50" charset="-128"/>
                <a:cs typeface="PMingLiU"/>
              </a:rPr>
              <a:t>こ</a:t>
            </a:r>
            <a:endParaRPr lang="en-US" altLang="ja-JP" sz="1400" spc="-20" dirty="0">
              <a:latin typeface="Meiryo UI" panose="020B0604030504040204" pitchFamily="50" charset="-128"/>
              <a:ea typeface="Meiryo UI" panose="020B0604030504040204" pitchFamily="50" charset="-128"/>
              <a:cs typeface="PMingLiU"/>
            </a:endParaRPr>
          </a:p>
          <a:p>
            <a:pPr marL="121917" marR="16086">
              <a:lnSpc>
                <a:spcPts val="1800"/>
              </a:lnSpc>
              <a:spcBef>
                <a:spcPts val="500"/>
              </a:spcBef>
            </a:pPr>
            <a:r>
              <a:rPr lang="en-US" altLang="ja-JP" sz="1400" spc="-20" dirty="0" smtClean="0">
                <a:latin typeface="Meiryo UI" panose="020B0604030504040204" pitchFamily="50" charset="-128"/>
                <a:ea typeface="Meiryo UI" panose="020B0604030504040204" pitchFamily="50" charset="-128"/>
                <a:cs typeface="PMingLiU"/>
              </a:rPr>
              <a:t>   </a:t>
            </a:r>
            <a:r>
              <a:rPr lang="ja-JP" altLang="en-US" sz="1400" spc="-20" dirty="0" err="1" smtClean="0">
                <a:latin typeface="Meiryo UI" panose="020B0604030504040204" pitchFamily="50" charset="-128"/>
                <a:ea typeface="Meiryo UI" panose="020B0604030504040204" pitchFamily="50" charset="-128"/>
                <a:cs typeface="PMingLiU"/>
              </a:rPr>
              <a:t>とが</a:t>
            </a:r>
            <a:r>
              <a:rPr lang="ja-JP" altLang="en-US" sz="1400" spc="-20" dirty="0">
                <a:latin typeface="Meiryo UI" panose="020B0604030504040204" pitchFamily="50" charset="-128"/>
                <a:ea typeface="Meiryo UI" panose="020B0604030504040204" pitchFamily="50" charset="-128"/>
                <a:cs typeface="PMingLiU"/>
              </a:rPr>
              <a:t>重要である。</a:t>
            </a:r>
          </a:p>
          <a:p>
            <a:pPr marL="121917" marR="16086">
              <a:lnSpc>
                <a:spcPts val="1800"/>
              </a:lnSpc>
              <a:spcBef>
                <a:spcPts val="500"/>
              </a:spcBef>
            </a:pPr>
            <a:r>
              <a:rPr lang="ja-JP" altLang="en-US" sz="1400" spc="-20" dirty="0">
                <a:latin typeface="Meiryo UI" panose="020B0604030504040204" pitchFamily="50" charset="-128"/>
                <a:ea typeface="Meiryo UI" panose="020B0604030504040204" pitchFamily="50" charset="-128"/>
                <a:cs typeface="PMingLiU"/>
              </a:rPr>
              <a:t>　</a:t>
            </a:r>
            <a:r>
              <a:rPr lang="ja-JP" altLang="en-US" sz="1400" spc="-20" dirty="0" smtClean="0">
                <a:latin typeface="Meiryo UI" panose="020B0604030504040204" pitchFamily="50" charset="-128"/>
                <a:ea typeface="Meiryo UI" panose="020B0604030504040204" pitchFamily="50" charset="-128"/>
                <a:cs typeface="PMingLiU"/>
              </a:rPr>
              <a:t> </a:t>
            </a:r>
            <a:r>
              <a:rPr lang="ja-JP" altLang="en-US" sz="1400" spc="-7" dirty="0" smtClean="0">
                <a:latin typeface="Meiryo UI" panose="020B0604030504040204" pitchFamily="50" charset="-128"/>
                <a:ea typeface="Meiryo UI" panose="020B0604030504040204" pitchFamily="50" charset="-128"/>
                <a:cs typeface="PMingLiU"/>
              </a:rPr>
              <a:t>ただし</a:t>
            </a:r>
            <a:r>
              <a:rPr lang="ja-JP" altLang="en-US" sz="1400" spc="-7" dirty="0">
                <a:latin typeface="Meiryo UI" panose="020B0604030504040204" pitchFamily="50" charset="-128"/>
                <a:ea typeface="Meiryo UI" panose="020B0604030504040204" pitchFamily="50" charset="-128"/>
                <a:cs typeface="PMingLiU"/>
              </a:rPr>
              <a:t>、二次医療圏において、保健所管轄市町村が二次医療圏市区町村と異なる場合や、保健所設置市・特別区</a:t>
            </a:r>
            <a:r>
              <a:rPr lang="ja-JP" altLang="en-US" sz="1400" spc="-7" dirty="0" smtClean="0">
                <a:latin typeface="Meiryo UI" panose="020B0604030504040204" pitchFamily="50" charset="-128"/>
                <a:ea typeface="Meiryo UI" panose="020B0604030504040204" pitchFamily="50" charset="-128"/>
                <a:cs typeface="PMingLiU"/>
              </a:rPr>
              <a:t>を</a:t>
            </a:r>
            <a:r>
              <a:rPr lang="en-US" altLang="ja-JP" sz="1400" spc="-7" dirty="0">
                <a:latin typeface="Meiryo UI" panose="020B0604030504040204" pitchFamily="50" charset="-128"/>
                <a:ea typeface="Meiryo UI" panose="020B0604030504040204" pitchFamily="50" charset="-128"/>
                <a:cs typeface="PMingLiU"/>
              </a:rPr>
              <a:t> </a:t>
            </a:r>
          </a:p>
          <a:p>
            <a:pPr marL="121917" marR="16086">
              <a:lnSpc>
                <a:spcPts val="1800"/>
              </a:lnSpc>
              <a:spcBef>
                <a:spcPts val="500"/>
              </a:spcBef>
            </a:pPr>
            <a:r>
              <a:rPr lang="en-US" altLang="ja-JP" sz="1400" spc="-7" dirty="0">
                <a:latin typeface="Meiryo UI" panose="020B0604030504040204" pitchFamily="50" charset="-128"/>
                <a:ea typeface="Meiryo UI" panose="020B0604030504040204" pitchFamily="50" charset="-128"/>
                <a:cs typeface="PMingLiU"/>
              </a:rPr>
              <a:t> </a:t>
            </a:r>
            <a:r>
              <a:rPr lang="en-US" altLang="ja-JP" sz="1400" spc="-7" dirty="0" smtClean="0">
                <a:latin typeface="Meiryo UI" panose="020B0604030504040204" pitchFamily="50" charset="-128"/>
                <a:ea typeface="Meiryo UI" panose="020B0604030504040204" pitchFamily="50" charset="-128"/>
                <a:cs typeface="PMingLiU"/>
              </a:rPr>
              <a:t>  </a:t>
            </a:r>
            <a:r>
              <a:rPr lang="ja-JP" altLang="en-US" sz="1400" spc="-7" dirty="0" smtClean="0">
                <a:latin typeface="Meiryo UI" panose="020B0604030504040204" pitchFamily="50" charset="-128"/>
                <a:ea typeface="Meiryo UI" panose="020B0604030504040204" pitchFamily="50" charset="-128"/>
                <a:cs typeface="PMingLiU"/>
              </a:rPr>
              <a:t>含む</a:t>
            </a:r>
            <a:r>
              <a:rPr lang="ja-JP" altLang="en-US" sz="1400" spc="-7" dirty="0">
                <a:latin typeface="Meiryo UI" panose="020B0604030504040204" pitchFamily="50" charset="-128"/>
                <a:ea typeface="Meiryo UI" panose="020B0604030504040204" pitchFamily="50" charset="-128"/>
                <a:cs typeface="PMingLiU"/>
              </a:rPr>
              <a:t>場合</a:t>
            </a:r>
            <a:r>
              <a:rPr lang="ja-JP" altLang="en-US" sz="1400" dirty="0">
                <a:latin typeface="Meiryo UI" panose="020B0604030504040204" pitchFamily="50" charset="-128"/>
                <a:ea typeface="Meiryo UI" panose="020B0604030504040204" pitchFamily="50" charset="-128"/>
                <a:cs typeface="PMingLiU"/>
              </a:rPr>
              <a:t>は</a:t>
            </a:r>
            <a:r>
              <a:rPr lang="ja-JP" altLang="en-US" sz="1400" dirty="0" smtClean="0">
                <a:latin typeface="Meiryo UI" panose="020B0604030504040204" pitchFamily="50" charset="-128"/>
                <a:ea typeface="Meiryo UI" panose="020B0604030504040204" pitchFamily="50" charset="-128"/>
                <a:cs typeface="PMingLiU"/>
              </a:rPr>
              <a:t>、</a:t>
            </a:r>
            <a:r>
              <a:rPr lang="ja-JP" altLang="en-US" sz="1400" u="sng" dirty="0" smtClean="0">
                <a:solidFill>
                  <a:srgbClr val="FF0000"/>
                </a:solidFill>
                <a:uFill>
                  <a:solidFill>
                    <a:srgbClr val="FF0000"/>
                  </a:solidFill>
                </a:uFill>
                <a:latin typeface="Meiryo UI" panose="020B0604030504040204" pitchFamily="50" charset="-128"/>
                <a:ea typeface="Meiryo UI" panose="020B0604030504040204" pitchFamily="50" charset="-128"/>
                <a:cs typeface="PMingLiU"/>
              </a:rPr>
              <a:t>保健所</a:t>
            </a:r>
            <a:r>
              <a:rPr lang="ja-JP" altLang="en-US" sz="1400" u="sng" dirty="0">
                <a:solidFill>
                  <a:srgbClr val="FF0000"/>
                </a:solidFill>
                <a:uFill>
                  <a:solidFill>
                    <a:srgbClr val="FF0000"/>
                  </a:solidFill>
                </a:uFill>
                <a:latin typeface="Meiryo UI" panose="020B0604030504040204" pitchFamily="50" charset="-128"/>
                <a:ea typeface="Meiryo UI" panose="020B0604030504040204" pitchFamily="50" charset="-128"/>
                <a:cs typeface="PMingLiU"/>
              </a:rPr>
              <a:t>同士の連携体制への配慮が必要</a:t>
            </a:r>
            <a:r>
              <a:rPr lang="ja-JP" altLang="en-US" sz="1400" spc="-20" dirty="0">
                <a:latin typeface="Meiryo UI" panose="020B0604030504040204" pitchFamily="50" charset="-128"/>
                <a:ea typeface="Meiryo UI" panose="020B0604030504040204" pitchFamily="50" charset="-128"/>
                <a:cs typeface="PMingLiU"/>
              </a:rPr>
              <a:t>となる。</a:t>
            </a:r>
            <a:endParaRPr lang="ja-JP" altLang="en-US" sz="1400" dirty="0">
              <a:latin typeface="Meiryo UI" panose="020B0604030504040204" pitchFamily="50" charset="-128"/>
              <a:ea typeface="Meiryo UI" panose="020B0604030504040204" pitchFamily="50" charset="-128"/>
              <a:cs typeface="PMingLiU"/>
            </a:endParaRPr>
          </a:p>
        </p:txBody>
      </p:sp>
      <p:graphicFrame>
        <p:nvGraphicFramePr>
          <p:cNvPr id="5" name="表 4">
            <a:extLst>
              <a:ext uri="{FF2B5EF4-FFF2-40B4-BE49-F238E27FC236}">
                <a16:creationId xmlns:a16="http://schemas.microsoft.com/office/drawing/2014/main" id="{B090C88A-8904-3FD7-06E0-53D5B9C7CDB2}"/>
              </a:ext>
            </a:extLst>
          </p:cNvPr>
          <p:cNvGraphicFramePr>
            <a:graphicFrameLocks noGrp="1"/>
          </p:cNvGraphicFramePr>
          <p:nvPr>
            <p:extLst>
              <p:ext uri="{D42A27DB-BD31-4B8C-83A1-F6EECF244321}">
                <p14:modId xmlns:p14="http://schemas.microsoft.com/office/powerpoint/2010/main" val="2481033322"/>
              </p:ext>
            </p:extLst>
          </p:nvPr>
        </p:nvGraphicFramePr>
        <p:xfrm>
          <a:off x="6413675"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algn="ctr"/>
                      <a:r>
                        <a:rPr kumimoji="1" lang="ja-JP" altLang="en-US" sz="1000" spc="0" dirty="0" smtClean="0">
                          <a:latin typeface="BIZ UDPゴシック" panose="020B0400000000000000" pitchFamily="50" charset="-128"/>
                          <a:ea typeface="BIZ UDPゴシック" panose="020B0400000000000000" pitchFamily="50" charset="-128"/>
                        </a:rPr>
                        <a:t>資料３</a:t>
                      </a:r>
                      <a:r>
                        <a:rPr kumimoji="1" lang="en-US" altLang="ja-JP" sz="1000" spc="0" dirty="0" smtClean="0">
                          <a:latin typeface="BIZ UDPゴシック" panose="020B0400000000000000" pitchFamily="50" charset="-128"/>
                          <a:ea typeface="BIZ UDPゴシック" panose="020B0400000000000000" pitchFamily="50" charset="-128"/>
                        </a:rPr>
                        <a:t>-</a:t>
                      </a:r>
                      <a:r>
                        <a:rPr kumimoji="1" lang="ja-JP" altLang="en-US" sz="1000" spc="0" dirty="0" smtClean="0">
                          <a:latin typeface="BIZ UDPゴシック" panose="020B0400000000000000" pitchFamily="50" charset="-128"/>
                          <a:ea typeface="BIZ UDPゴシック" panose="020B0400000000000000" pitchFamily="50" charset="-128"/>
                        </a:rPr>
                        <a:t>１</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ja-JP" altLang="en-US" sz="1000" spc="0" dirty="0" smtClean="0">
                          <a:latin typeface="BIZ UDPゴシック" panose="020B0400000000000000" pitchFamily="50" charset="-128"/>
                          <a:ea typeface="BIZ UDPゴシック" panose="020B0400000000000000" pitchFamily="50" charset="-128"/>
                        </a:rPr>
                        <a:t>５年８月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年度第１回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
        <p:nvSpPr>
          <p:cNvPr id="10" name="テキスト ボックス 9"/>
          <p:cNvSpPr txBox="1"/>
          <p:nvPr/>
        </p:nvSpPr>
        <p:spPr>
          <a:xfrm>
            <a:off x="156037" y="6383923"/>
            <a:ext cx="6402917" cy="276999"/>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大阪府では、二次医療圏域は保健所圏域協議会としている</a:t>
            </a:r>
            <a:r>
              <a:rPr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750137" y="6402569"/>
            <a:ext cx="2057400" cy="365125"/>
          </a:xfrm>
        </p:spPr>
        <p:txBody>
          <a:bodyPr/>
          <a:lstStyle/>
          <a:p>
            <a:fld id="{9B5620C6-BA54-471D-9CAE-9E8E65C10ED1}" type="slidenum">
              <a:rPr kumimoji="1" lang="ja-JP" altLang="en-US" smtClean="0">
                <a:solidFill>
                  <a:schemeClr val="tx1"/>
                </a:solidFill>
              </a:rPr>
              <a:t>4</a:t>
            </a:fld>
            <a:endParaRPr kumimoji="1" lang="ja-JP" altLang="en-US" dirty="0">
              <a:solidFill>
                <a:schemeClr val="tx1"/>
              </a:solidFill>
            </a:endParaRPr>
          </a:p>
        </p:txBody>
      </p:sp>
    </p:spTree>
    <p:extLst>
      <p:ext uri="{BB962C8B-B14F-4D97-AF65-F5344CB8AC3E}">
        <p14:creationId xmlns:p14="http://schemas.microsoft.com/office/powerpoint/2010/main" val="1434304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643B630-6DF8-DBF7-2CAB-3A1EA7C0A4FA}"/>
              </a:ext>
            </a:extLst>
          </p:cNvPr>
          <p:cNvSpPr txBox="1"/>
          <p:nvPr/>
        </p:nvSpPr>
        <p:spPr>
          <a:xfrm>
            <a:off x="0" y="0"/>
            <a:ext cx="9144000" cy="369332"/>
          </a:xfrm>
          <a:prstGeom prst="rect">
            <a:avLst/>
          </a:prstGeom>
          <a:solidFill>
            <a:schemeClr val="tx1"/>
          </a:solidFill>
          <a:effectLst>
            <a:outerShdw blurRad="50800" dist="38100" dir="2700000" algn="tl" rotWithShape="0">
              <a:prstClr val="black">
                <a:alpha val="40000"/>
              </a:prstClr>
            </a:outerShdw>
          </a:effectLst>
        </p:spPr>
        <p:txBody>
          <a:bodyPr wrap="square" rtlCol="0">
            <a:spAutoFit/>
          </a:bodyPr>
          <a:lstStyle/>
          <a:p>
            <a:r>
              <a:rPr lang="ja-JP" altLang="en-US" b="1" dirty="0">
                <a:solidFill>
                  <a:schemeClr val="bg1"/>
                </a:solidFill>
                <a:latin typeface="Meiryo UI" panose="020B0604030504040204" pitchFamily="50" charset="-128"/>
                <a:ea typeface="Meiryo UI" panose="020B0604030504040204" pitchFamily="50" charset="-128"/>
              </a:rPr>
              <a:t>２　地域と職域との連携の必要性について</a:t>
            </a:r>
          </a:p>
        </p:txBody>
      </p:sp>
      <p:sp>
        <p:nvSpPr>
          <p:cNvPr id="5" name="角丸四角形 4"/>
          <p:cNvSpPr/>
          <p:nvPr/>
        </p:nvSpPr>
        <p:spPr>
          <a:xfrm>
            <a:off x="156036" y="482471"/>
            <a:ext cx="8831926" cy="831979"/>
          </a:xfrm>
          <a:prstGeom prst="roundRect">
            <a:avLst>
              <a:gd name="adj" fmla="val 2370"/>
            </a:avLst>
          </a:prstGeom>
          <a:solidFill>
            <a:srgbClr val="FFFFCC"/>
          </a:solidFill>
        </p:spPr>
        <p:style>
          <a:lnRef idx="1">
            <a:schemeClr val="dk1"/>
          </a:lnRef>
          <a:fillRef idx="2">
            <a:schemeClr val="dk1"/>
          </a:fillRef>
          <a:effectRef idx="1">
            <a:schemeClr val="dk1"/>
          </a:effectRef>
          <a:fontRef idx="minor">
            <a:schemeClr val="dk1"/>
          </a:fontRef>
        </p:style>
        <p:txBody>
          <a:bodyPr rtlCol="0" anchor="ctr"/>
          <a:lstStyle/>
          <a:p>
            <a:r>
              <a:rPr lang="ja-JP" altLang="en-US" sz="1400" dirty="0">
                <a:latin typeface="HGP創英角ｺﾞｼｯｸUB" panose="020B0900000000000000" pitchFamily="50" charset="-128"/>
                <a:ea typeface="HGP創英角ｺﾞｼｯｸUB" panose="020B0900000000000000" pitchFamily="50" charset="-128"/>
              </a:rPr>
              <a:t>〇</a:t>
            </a:r>
            <a:r>
              <a:rPr lang="ja-JP" altLang="en-US" sz="1400" dirty="0" smtClean="0">
                <a:latin typeface="HGP創英角ｺﾞｼｯｸUB" panose="020B0900000000000000" pitchFamily="50" charset="-128"/>
                <a:ea typeface="HGP創英角ｺﾞｼｯｸUB" panose="020B0900000000000000" pitchFamily="50" charset="-128"/>
              </a:rPr>
              <a:t>例えば</a:t>
            </a:r>
            <a:r>
              <a:rPr lang="ja-JP" altLang="en-US" sz="1400" dirty="0">
                <a:latin typeface="HGP創英角ｺﾞｼｯｸUB" panose="020B0900000000000000" pitchFamily="50" charset="-128"/>
                <a:ea typeface="HGP創英角ｺﾞｼｯｸUB" panose="020B0900000000000000" pitchFamily="50" charset="-128"/>
              </a:rPr>
              <a:t>、</a:t>
            </a:r>
            <a:r>
              <a:rPr lang="zh-TW" altLang="en-US" sz="1400" dirty="0">
                <a:latin typeface="HGP創英角ｺﾞｼｯｸUB" panose="020B0900000000000000" pitchFamily="50" charset="-128"/>
                <a:ea typeface="HGP創英角ｺﾞｼｯｸUB" panose="020B0900000000000000" pitchFamily="50" charset="-128"/>
              </a:rPr>
              <a:t>人工透析開始年齢</a:t>
            </a:r>
            <a:r>
              <a:rPr lang="ja-JP" altLang="en-US" sz="1400" dirty="0">
                <a:latin typeface="HGP創英角ｺﾞｼｯｸUB" panose="020B0900000000000000" pitchFamily="50" charset="-128"/>
                <a:ea typeface="HGP創英角ｺﾞｼｯｸUB" panose="020B0900000000000000" pitchFamily="50" charset="-128"/>
              </a:rPr>
              <a:t>や国民健康保険資格取得から人工透析開始までの年数から、</a:t>
            </a:r>
            <a:endParaRPr lang="en-US" altLang="ja-JP" sz="1400" dirty="0">
              <a:latin typeface="HGP創英角ｺﾞｼｯｸUB" panose="020B0900000000000000" pitchFamily="50" charset="-128"/>
              <a:ea typeface="HGP創英角ｺﾞｼｯｸUB" panose="020B0900000000000000" pitchFamily="50" charset="-128"/>
            </a:endParaRPr>
          </a:p>
          <a:p>
            <a:r>
              <a:rPr lang="ja-JP" altLang="en-US" sz="1400" dirty="0">
                <a:latin typeface="HGP創英角ｺﾞｼｯｸUB" panose="020B0900000000000000" pitchFamily="50" charset="-128"/>
                <a:ea typeface="HGP創英角ｺﾞｼｯｸUB" panose="020B0900000000000000" pitchFamily="50" charset="-128"/>
              </a:rPr>
              <a:t>　　　　　　　　　　　　　　　　　　　　　　　　　　　　　　　　　　　　職域との連携や早期からの健康づくりが重要といえる</a:t>
            </a:r>
            <a:r>
              <a:rPr lang="ja-JP" altLang="en-US" sz="1400" dirty="0" smtClean="0">
                <a:latin typeface="HGP創英角ｺﾞｼｯｸUB" panose="020B0900000000000000" pitchFamily="50" charset="-128"/>
                <a:ea typeface="HGP創英角ｺﾞｼｯｸUB" panose="020B0900000000000000" pitchFamily="50" charset="-128"/>
              </a:rPr>
              <a:t>。</a:t>
            </a:r>
            <a:endParaRPr lang="ja-JP" altLang="en-US" sz="1400" dirty="0">
              <a:latin typeface="HGP創英角ｺﾞｼｯｸUB" panose="020B0900000000000000" pitchFamily="50" charset="-128"/>
              <a:ea typeface="HGP創英角ｺﾞｼｯｸUB" panose="020B0900000000000000" pitchFamily="50" charset="-128"/>
            </a:endParaRPr>
          </a:p>
        </p:txBody>
      </p:sp>
      <p:sp>
        <p:nvSpPr>
          <p:cNvPr id="9" name="二等辺三角形 8"/>
          <p:cNvSpPr/>
          <p:nvPr/>
        </p:nvSpPr>
        <p:spPr>
          <a:xfrm rot="5400000">
            <a:off x="4003083" y="2595459"/>
            <a:ext cx="1360824" cy="53002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156036" y="1353460"/>
            <a:ext cx="3438659" cy="276999"/>
          </a:xfrm>
          <a:prstGeom prst="rect">
            <a:avLst/>
          </a:prstGeom>
          <a:noFill/>
        </p:spPr>
        <p:txBody>
          <a:bodyPr wrap="square" rtlCol="0">
            <a:spAutoFit/>
          </a:bodyPr>
          <a:lstStyle/>
          <a:p>
            <a:r>
              <a:rPr kumimoji="1" lang="ja-JP" altLang="en-US" sz="1200" dirty="0" smtClean="0">
                <a:latin typeface="BIZ UDPゴシック" panose="020B0400000000000000" pitchFamily="50" charset="-128"/>
                <a:ea typeface="BIZ UDPゴシック" panose="020B0400000000000000" pitchFamily="50" charset="-128"/>
              </a:rPr>
              <a:t>○　人工透析開始年齢</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156036" y="3854267"/>
            <a:ext cx="6220496"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国民健康保険資格取得から人工透析開始までの年数</a:t>
            </a:r>
            <a:endParaRPr kumimoji="1" lang="ja-JP" altLang="en-US" sz="1200" dirty="0">
              <a:latin typeface="Meiryo UI" panose="020B0604030504040204" pitchFamily="50" charset="-128"/>
              <a:ea typeface="Meiryo UI" panose="020B0604030504040204" pitchFamily="50" charset="-128"/>
            </a:endParaRPr>
          </a:p>
        </p:txBody>
      </p:sp>
      <p:sp>
        <p:nvSpPr>
          <p:cNvPr id="12" name="正方形/長方形 11"/>
          <p:cNvSpPr/>
          <p:nvPr/>
        </p:nvSpPr>
        <p:spPr>
          <a:xfrm>
            <a:off x="156036" y="6615333"/>
            <a:ext cx="5064287" cy="215444"/>
          </a:xfrm>
          <a:prstGeom prst="rect">
            <a:avLst/>
          </a:prstGeom>
        </p:spPr>
        <p:txBody>
          <a:bodyPr wrap="square">
            <a:spAutoFit/>
          </a:bodyPr>
          <a:lstStyle/>
          <a:p>
            <a:r>
              <a:rPr lang="ja-JP" altLang="en-US" sz="800" dirty="0">
                <a:latin typeface="Meiryo UI" panose="020B0604030504040204" pitchFamily="50" charset="-128"/>
                <a:ea typeface="Meiryo UI" panose="020B0604030504040204" pitchFamily="50" charset="-128"/>
              </a:rPr>
              <a:t>データ範囲</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分析対象</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平成</a:t>
            </a:r>
            <a:r>
              <a:rPr lang="en-US" altLang="ja-JP" sz="800" dirty="0">
                <a:latin typeface="Meiryo UI" panose="020B0604030504040204" pitchFamily="50" charset="-128"/>
                <a:ea typeface="Meiryo UI" panose="020B0604030504040204" pitchFamily="50" charset="-128"/>
              </a:rPr>
              <a:t>25(2013)</a:t>
            </a:r>
            <a:r>
              <a:rPr lang="ja-JP" altLang="en-US" sz="800" dirty="0">
                <a:latin typeface="Meiryo UI" panose="020B0604030504040204" pitchFamily="50" charset="-128"/>
                <a:ea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rPr>
              <a:t>4</a:t>
            </a:r>
            <a:r>
              <a:rPr lang="ja-JP" altLang="en-US" sz="800" dirty="0">
                <a:latin typeface="Meiryo UI" panose="020B0604030504040204" pitchFamily="50" charset="-128"/>
                <a:ea typeface="Meiryo UI" panose="020B0604030504040204" pitchFamily="50" charset="-128"/>
              </a:rPr>
              <a:t>月～平成</a:t>
            </a:r>
            <a:r>
              <a:rPr lang="en-US" altLang="ja-JP" sz="800" dirty="0">
                <a:latin typeface="Meiryo UI" panose="020B0604030504040204" pitchFamily="50" charset="-128"/>
                <a:ea typeface="Meiryo UI" panose="020B0604030504040204" pitchFamily="50" charset="-128"/>
              </a:rPr>
              <a:t>29(2017)</a:t>
            </a:r>
            <a:r>
              <a:rPr lang="ja-JP" altLang="en-US" sz="800" dirty="0">
                <a:latin typeface="Meiryo UI" panose="020B0604030504040204" pitchFamily="50" charset="-128"/>
                <a:ea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rPr>
              <a:t>11</a:t>
            </a:r>
            <a:r>
              <a:rPr lang="ja-JP" altLang="en-US" sz="800" dirty="0">
                <a:latin typeface="Meiryo UI" panose="020B0604030504040204" pitchFamily="50" charset="-128"/>
                <a:ea typeface="Meiryo UI" panose="020B0604030504040204" pitchFamily="50" charset="-128"/>
              </a:rPr>
              <a:t>月診療分のレセプトデータ</a:t>
            </a:r>
            <a:r>
              <a:rPr lang="ja-JP" altLang="en-US" sz="800" dirty="0" smtClean="0">
                <a:latin typeface="Meiryo UI" panose="020B0604030504040204" pitchFamily="50" charset="-128"/>
                <a:ea typeface="Meiryo UI" panose="020B0604030504040204" pitchFamily="50" charset="-128"/>
              </a:rPr>
              <a:t>。</a:t>
            </a:r>
            <a:endParaRPr lang="ja-JP" altLang="en-US" sz="800" dirty="0">
              <a:latin typeface="Meiryo UI" panose="020B0604030504040204" pitchFamily="50" charset="-128"/>
              <a:ea typeface="Meiryo UI" panose="020B0604030504040204" pitchFamily="50" charset="-128"/>
            </a:endParaRPr>
          </a:p>
        </p:txBody>
      </p:sp>
      <p:sp>
        <p:nvSpPr>
          <p:cNvPr id="13" name="正方形/長方形 12"/>
          <p:cNvSpPr/>
          <p:nvPr/>
        </p:nvSpPr>
        <p:spPr>
          <a:xfrm>
            <a:off x="4948507" y="6615333"/>
            <a:ext cx="4808686" cy="215444"/>
          </a:xfrm>
          <a:prstGeom prst="rect">
            <a:avLst/>
          </a:prstGeom>
        </p:spPr>
        <p:txBody>
          <a:bodyPr wrap="square">
            <a:spAutoFit/>
          </a:bodyPr>
          <a:lstStyle/>
          <a:p>
            <a:r>
              <a:rPr lang="ja-JP" altLang="en-US" sz="800" dirty="0">
                <a:latin typeface="Meiryo UI" panose="020B0604030504040204" pitchFamily="50" charset="-128"/>
                <a:ea typeface="Meiryo UI" panose="020B0604030504040204" pitchFamily="50" charset="-128"/>
              </a:rPr>
              <a:t>データ範囲</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分析対象</a:t>
            </a:r>
            <a:r>
              <a:rPr lang="en-US" altLang="ja-JP" sz="800" dirty="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平成</a:t>
            </a:r>
            <a:r>
              <a:rPr lang="en-US" altLang="ja-JP" sz="800" dirty="0" smtClean="0">
                <a:latin typeface="Meiryo UI" panose="020B0604030504040204" pitchFamily="50" charset="-128"/>
                <a:ea typeface="Meiryo UI" panose="020B0604030504040204" pitchFamily="50" charset="-128"/>
              </a:rPr>
              <a:t>30(2018)</a:t>
            </a:r>
            <a:r>
              <a:rPr lang="ja-JP" altLang="en-US" sz="800" dirty="0">
                <a:latin typeface="Meiryo UI" panose="020B0604030504040204" pitchFamily="50" charset="-128"/>
                <a:ea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rPr>
              <a:t>4</a:t>
            </a:r>
            <a:r>
              <a:rPr lang="ja-JP" altLang="en-US" sz="800" dirty="0">
                <a:latin typeface="Meiryo UI" panose="020B0604030504040204" pitchFamily="50" charset="-128"/>
                <a:ea typeface="Meiryo UI" panose="020B0604030504040204" pitchFamily="50" charset="-128"/>
              </a:rPr>
              <a:t>月</a:t>
            </a:r>
            <a:r>
              <a:rPr lang="ja-JP" altLang="en-US" sz="800" dirty="0" smtClean="0">
                <a:latin typeface="Meiryo UI" panose="020B0604030504040204" pitchFamily="50" charset="-128"/>
                <a:ea typeface="Meiryo UI" panose="020B0604030504040204" pitchFamily="50" charset="-128"/>
              </a:rPr>
              <a:t>～令和２</a:t>
            </a:r>
            <a:r>
              <a:rPr lang="en-US" altLang="ja-JP" sz="800" dirty="0" smtClean="0">
                <a:latin typeface="Meiryo UI" panose="020B0604030504040204" pitchFamily="50" charset="-128"/>
                <a:ea typeface="Meiryo UI" panose="020B0604030504040204" pitchFamily="50" charset="-128"/>
              </a:rPr>
              <a:t>(2020)</a:t>
            </a:r>
            <a:r>
              <a:rPr lang="ja-JP" altLang="en-US" sz="800" dirty="0" smtClean="0">
                <a:latin typeface="Meiryo UI" panose="020B0604030504040204" pitchFamily="50" charset="-128"/>
                <a:ea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rPr>
              <a:t>3</a:t>
            </a:r>
            <a:r>
              <a:rPr lang="ja-JP" altLang="en-US" sz="800" dirty="0" smtClean="0">
                <a:latin typeface="Meiryo UI" panose="020B0604030504040204" pitchFamily="50" charset="-128"/>
                <a:ea typeface="Meiryo UI" panose="020B0604030504040204" pitchFamily="50" charset="-128"/>
              </a:rPr>
              <a:t>月</a:t>
            </a:r>
            <a:r>
              <a:rPr lang="ja-JP" altLang="en-US" sz="800" dirty="0">
                <a:latin typeface="Meiryo UI" panose="020B0604030504040204" pitchFamily="50" charset="-128"/>
                <a:ea typeface="Meiryo UI" panose="020B0604030504040204" pitchFamily="50" charset="-128"/>
              </a:rPr>
              <a:t>診療分のレセプトデータ</a:t>
            </a:r>
            <a:r>
              <a:rPr lang="ja-JP" altLang="en-US" sz="800" dirty="0" smtClean="0">
                <a:latin typeface="Meiryo UI" panose="020B0604030504040204" pitchFamily="50" charset="-128"/>
                <a:ea typeface="Meiryo UI" panose="020B0604030504040204" pitchFamily="50" charset="-128"/>
              </a:rPr>
              <a:t>。</a:t>
            </a:r>
            <a:endParaRPr lang="ja-JP" altLang="en-US" sz="800" dirty="0">
              <a:latin typeface="Meiryo UI" panose="020B0604030504040204" pitchFamily="50" charset="-128"/>
              <a:ea typeface="Meiryo UI" panose="020B0604030504040204" pitchFamily="50" charset="-128"/>
            </a:endParaRPr>
          </a:p>
        </p:txBody>
      </p:sp>
      <p:sp>
        <p:nvSpPr>
          <p:cNvPr id="16" name="正方形/長方形 15"/>
          <p:cNvSpPr/>
          <p:nvPr/>
        </p:nvSpPr>
        <p:spPr>
          <a:xfrm>
            <a:off x="6613648" y="1385324"/>
            <a:ext cx="2512226" cy="253916"/>
          </a:xfrm>
          <a:prstGeom prst="rect">
            <a:avLst/>
          </a:prstGeom>
        </p:spPr>
        <p:txBody>
          <a:bodyPr wrap="none">
            <a:spAutoFit/>
          </a:bodyPr>
          <a:lstStyle/>
          <a:p>
            <a:r>
              <a:rPr lang="ja-JP" altLang="en-US" sz="1050" dirty="0">
                <a:latin typeface="BIZ UDPゴシック" panose="020B0400000000000000" pitchFamily="50" charset="-128"/>
                <a:ea typeface="BIZ UDPゴシック" panose="020B0400000000000000" pitchFamily="50" charset="-128"/>
              </a:rPr>
              <a:t>出典</a:t>
            </a:r>
            <a:r>
              <a:rPr lang="en-US" altLang="ja-JP" sz="1050" dirty="0">
                <a:latin typeface="BIZ UDPゴシック" panose="020B0400000000000000" pitchFamily="50" charset="-128"/>
                <a:ea typeface="BIZ UDPゴシック" panose="020B0400000000000000" pitchFamily="50" charset="-128"/>
              </a:rPr>
              <a:t>:</a:t>
            </a:r>
            <a:r>
              <a:rPr lang="ja-JP" altLang="en-US" sz="1050" dirty="0" smtClean="0">
                <a:latin typeface="BIZ UDPゴシック" panose="020B0400000000000000" pitchFamily="50" charset="-128"/>
                <a:ea typeface="BIZ UDPゴシック" panose="020B0400000000000000" pitchFamily="50" charset="-128"/>
              </a:rPr>
              <a:t>大阪府内自治体データヘルス計画</a:t>
            </a:r>
            <a:endParaRPr lang="ja-JP" altLang="en-US" sz="1050" dirty="0">
              <a:latin typeface="BIZ UDPゴシック" panose="020B0400000000000000" pitchFamily="50" charset="-128"/>
              <a:ea typeface="BIZ UDPゴシック" panose="020B0400000000000000" pitchFamily="50" charset="-128"/>
            </a:endParaRPr>
          </a:p>
        </p:txBody>
      </p:sp>
      <p:sp>
        <p:nvSpPr>
          <p:cNvPr id="17" name="二等辺三角形 16"/>
          <p:cNvSpPr/>
          <p:nvPr/>
        </p:nvSpPr>
        <p:spPr>
          <a:xfrm rot="5400000">
            <a:off x="4097993" y="5148640"/>
            <a:ext cx="1360824" cy="53002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graphicFrame>
        <p:nvGraphicFramePr>
          <p:cNvPr id="18" name="表 17">
            <a:extLst>
              <a:ext uri="{FF2B5EF4-FFF2-40B4-BE49-F238E27FC236}">
                <a16:creationId xmlns:a16="http://schemas.microsoft.com/office/drawing/2014/main" id="{B090C88A-8904-3FD7-06E0-53D5B9C7CDB2}"/>
              </a:ext>
            </a:extLst>
          </p:cNvPr>
          <p:cNvGraphicFramePr>
            <a:graphicFrameLocks noGrp="1"/>
          </p:cNvGraphicFramePr>
          <p:nvPr>
            <p:extLst>
              <p:ext uri="{D42A27DB-BD31-4B8C-83A1-F6EECF244321}">
                <p14:modId xmlns:p14="http://schemas.microsoft.com/office/powerpoint/2010/main" val="2976108547"/>
              </p:ext>
            </p:extLst>
          </p:nvPr>
        </p:nvGraphicFramePr>
        <p:xfrm>
          <a:off x="6413675"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algn="ctr"/>
                      <a:r>
                        <a:rPr kumimoji="1" lang="ja-JP" altLang="en-US" sz="1000" spc="0" dirty="0" smtClean="0">
                          <a:latin typeface="BIZ UDPゴシック" panose="020B0400000000000000" pitchFamily="50" charset="-128"/>
                          <a:ea typeface="BIZ UDPゴシック" panose="020B0400000000000000" pitchFamily="50" charset="-128"/>
                        </a:rPr>
                        <a:t>資料３</a:t>
                      </a:r>
                      <a:r>
                        <a:rPr kumimoji="1" lang="en-US" altLang="ja-JP" sz="1000" spc="0" dirty="0" smtClean="0">
                          <a:latin typeface="BIZ UDPゴシック" panose="020B0400000000000000" pitchFamily="50" charset="-128"/>
                          <a:ea typeface="BIZ UDPゴシック" panose="020B0400000000000000" pitchFamily="50" charset="-128"/>
                        </a:rPr>
                        <a:t>-</a:t>
                      </a:r>
                      <a:r>
                        <a:rPr kumimoji="1" lang="ja-JP" altLang="en-US" sz="1000" spc="0" dirty="0" smtClean="0">
                          <a:latin typeface="BIZ UDPゴシック" panose="020B0400000000000000" pitchFamily="50" charset="-128"/>
                          <a:ea typeface="BIZ UDPゴシック" panose="020B0400000000000000" pitchFamily="50" charset="-128"/>
                        </a:rPr>
                        <a:t>１</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ja-JP" altLang="en-US" sz="1000" spc="0" dirty="0" smtClean="0">
                          <a:latin typeface="BIZ UDPゴシック" panose="020B0400000000000000" pitchFamily="50" charset="-128"/>
                          <a:ea typeface="BIZ UDPゴシック" panose="020B0400000000000000" pitchFamily="50" charset="-128"/>
                        </a:rPr>
                        <a:t>５年８月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年度第１回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
        <p:nvSpPr>
          <p:cNvPr id="2" name="スライド番号プレースホルダー 1"/>
          <p:cNvSpPr>
            <a:spLocks noGrp="1"/>
          </p:cNvSpPr>
          <p:nvPr>
            <p:ph type="sldNum" sz="quarter" idx="12"/>
          </p:nvPr>
        </p:nvSpPr>
        <p:spPr>
          <a:xfrm>
            <a:off x="6930562" y="6378775"/>
            <a:ext cx="2057400" cy="365125"/>
          </a:xfrm>
        </p:spPr>
        <p:txBody>
          <a:bodyPr/>
          <a:lstStyle/>
          <a:p>
            <a:fld id="{9B5620C6-BA54-471D-9CAE-9E8E65C10ED1}" type="slidenum">
              <a:rPr kumimoji="1" lang="ja-JP" altLang="en-US" smtClean="0">
                <a:solidFill>
                  <a:schemeClr val="tx1"/>
                </a:solidFill>
              </a:rPr>
              <a:t>5</a:t>
            </a:fld>
            <a:endParaRPr kumimoji="1" lang="ja-JP" altLang="en-US" dirty="0">
              <a:solidFill>
                <a:schemeClr val="tx1"/>
              </a:solidFill>
            </a:endParaRPr>
          </a:p>
        </p:txBody>
      </p:sp>
      <p:pic>
        <p:nvPicPr>
          <p:cNvPr id="3" name="図 2"/>
          <p:cNvPicPr>
            <a:picLocks noChangeAspect="1"/>
          </p:cNvPicPr>
          <p:nvPr/>
        </p:nvPicPr>
        <p:blipFill>
          <a:blip r:embed="rId2"/>
          <a:stretch>
            <a:fillRect/>
          </a:stretch>
        </p:blipFill>
        <p:spPr>
          <a:xfrm>
            <a:off x="105185" y="1540229"/>
            <a:ext cx="4206605" cy="2456901"/>
          </a:xfrm>
          <a:prstGeom prst="rect">
            <a:avLst/>
          </a:prstGeom>
        </p:spPr>
      </p:pic>
      <p:pic>
        <p:nvPicPr>
          <p:cNvPr id="6" name="図 5"/>
          <p:cNvPicPr>
            <a:picLocks noChangeAspect="1"/>
          </p:cNvPicPr>
          <p:nvPr/>
        </p:nvPicPr>
        <p:blipFill>
          <a:blip r:embed="rId3"/>
          <a:stretch>
            <a:fillRect/>
          </a:stretch>
        </p:blipFill>
        <p:spPr>
          <a:xfrm>
            <a:off x="4418483" y="1622874"/>
            <a:ext cx="4200508" cy="2475191"/>
          </a:xfrm>
          <a:prstGeom prst="rect">
            <a:avLst/>
          </a:prstGeom>
        </p:spPr>
      </p:pic>
      <p:pic>
        <p:nvPicPr>
          <p:cNvPr id="22" name="図 21"/>
          <p:cNvPicPr>
            <a:picLocks noChangeAspect="1"/>
          </p:cNvPicPr>
          <p:nvPr/>
        </p:nvPicPr>
        <p:blipFill>
          <a:blip r:embed="rId4"/>
          <a:stretch>
            <a:fillRect/>
          </a:stretch>
        </p:blipFill>
        <p:spPr>
          <a:xfrm>
            <a:off x="-28938" y="4170276"/>
            <a:ext cx="4340728" cy="2389839"/>
          </a:xfrm>
          <a:prstGeom prst="rect">
            <a:avLst/>
          </a:prstGeom>
        </p:spPr>
      </p:pic>
      <p:pic>
        <p:nvPicPr>
          <p:cNvPr id="24" name="図 23"/>
          <p:cNvPicPr>
            <a:picLocks noChangeAspect="1"/>
          </p:cNvPicPr>
          <p:nvPr/>
        </p:nvPicPr>
        <p:blipFill>
          <a:blip r:embed="rId5"/>
          <a:stretch>
            <a:fillRect/>
          </a:stretch>
        </p:blipFill>
        <p:spPr>
          <a:xfrm>
            <a:off x="4232539" y="3927645"/>
            <a:ext cx="4572396" cy="2743438"/>
          </a:xfrm>
          <a:prstGeom prst="rect">
            <a:avLst/>
          </a:prstGeom>
        </p:spPr>
      </p:pic>
    </p:spTree>
    <p:extLst>
      <p:ext uri="{BB962C8B-B14F-4D97-AF65-F5344CB8AC3E}">
        <p14:creationId xmlns:p14="http://schemas.microsoft.com/office/powerpoint/2010/main" val="892876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643B630-6DF8-DBF7-2CAB-3A1EA7C0A4FA}"/>
              </a:ext>
            </a:extLst>
          </p:cNvPr>
          <p:cNvSpPr txBox="1"/>
          <p:nvPr/>
        </p:nvSpPr>
        <p:spPr>
          <a:xfrm>
            <a:off x="0" y="0"/>
            <a:ext cx="9144000" cy="369332"/>
          </a:xfrm>
          <a:prstGeom prst="rect">
            <a:avLst/>
          </a:prstGeom>
          <a:solidFill>
            <a:schemeClr val="tx1"/>
          </a:solidFill>
          <a:effectLst>
            <a:outerShdw blurRad="50800" dist="38100" dir="2700000" algn="tl" rotWithShape="0">
              <a:prstClr val="black">
                <a:alpha val="40000"/>
              </a:prstClr>
            </a:outerShdw>
          </a:effectLst>
        </p:spPr>
        <p:txBody>
          <a:bodyPr wrap="square" rtlCol="0">
            <a:spAutoFit/>
          </a:bodyPr>
          <a:lstStyle/>
          <a:p>
            <a:r>
              <a:rPr lang="ja-JP" altLang="en-US" b="1" dirty="0">
                <a:solidFill>
                  <a:schemeClr val="bg1"/>
                </a:solidFill>
                <a:latin typeface="Meiryo UI" panose="020B0604030504040204" pitchFamily="50" charset="-128"/>
                <a:ea typeface="Meiryo UI" panose="020B0604030504040204" pitchFamily="50" charset="-128"/>
              </a:rPr>
              <a:t>３　具体的な取組みの検討（ロジックモデルを一例として）</a:t>
            </a:r>
          </a:p>
        </p:txBody>
      </p:sp>
      <p:sp>
        <p:nvSpPr>
          <p:cNvPr id="6" name="角丸四角形 5"/>
          <p:cNvSpPr/>
          <p:nvPr/>
        </p:nvSpPr>
        <p:spPr>
          <a:xfrm>
            <a:off x="156036" y="482471"/>
            <a:ext cx="8831926" cy="831979"/>
          </a:xfrm>
          <a:prstGeom prst="roundRect">
            <a:avLst>
              <a:gd name="adj" fmla="val 2370"/>
            </a:avLst>
          </a:prstGeom>
          <a:solidFill>
            <a:srgbClr val="FFFFCC"/>
          </a:solidFill>
        </p:spPr>
        <p:style>
          <a:lnRef idx="1">
            <a:schemeClr val="dk1"/>
          </a:lnRef>
          <a:fillRef idx="2">
            <a:schemeClr val="dk1"/>
          </a:fillRef>
          <a:effectRef idx="1">
            <a:schemeClr val="dk1"/>
          </a:effectRef>
          <a:fontRef idx="minor">
            <a:schemeClr val="dk1"/>
          </a:fontRef>
        </p:style>
        <p:txBody>
          <a:bodyPr rtlCol="0" anchor="ctr"/>
          <a:lstStyle/>
          <a:p>
            <a:r>
              <a:rPr lang="ja-JP" altLang="en-US" sz="1400" dirty="0" smtClean="0">
                <a:solidFill>
                  <a:prstClr val="black"/>
                </a:solidFill>
                <a:latin typeface="HGP創英角ｺﾞｼｯｸUB" panose="020B0900000000000000" pitchFamily="50" charset="-128"/>
                <a:ea typeface="HGP創英角ｺﾞｼｯｸUB" panose="020B0900000000000000" pitchFamily="50" charset="-128"/>
              </a:rPr>
              <a:t>〇具体的</a:t>
            </a:r>
            <a:r>
              <a:rPr lang="ja-JP" altLang="en-US" sz="1400" dirty="0">
                <a:solidFill>
                  <a:prstClr val="black"/>
                </a:solidFill>
                <a:latin typeface="HGP創英角ｺﾞｼｯｸUB" panose="020B0900000000000000" pitchFamily="50" charset="-128"/>
                <a:ea typeface="HGP創英角ｺﾞｼｯｸUB" panose="020B0900000000000000" pitchFamily="50" charset="-128"/>
              </a:rPr>
              <a:t>な取組みとして、健康日本</a:t>
            </a:r>
            <a:r>
              <a:rPr lang="en-US" altLang="ja-JP" sz="1400" dirty="0">
                <a:solidFill>
                  <a:prstClr val="black"/>
                </a:solidFill>
                <a:latin typeface="HGP創英角ｺﾞｼｯｸUB" panose="020B0900000000000000" pitchFamily="50" charset="-128"/>
                <a:ea typeface="HGP創英角ｺﾞｼｯｸUB" panose="020B0900000000000000" pitchFamily="50" charset="-128"/>
              </a:rPr>
              <a:t>21</a:t>
            </a:r>
            <a:r>
              <a:rPr lang="ja-JP" altLang="en-US" sz="1400" dirty="0">
                <a:solidFill>
                  <a:prstClr val="black"/>
                </a:solidFill>
                <a:latin typeface="HGP創英角ｺﾞｼｯｸUB" panose="020B0900000000000000" pitchFamily="50" charset="-128"/>
                <a:ea typeface="HGP創英角ｺﾞｼｯｸUB" panose="020B0900000000000000" pitchFamily="50" charset="-128"/>
              </a:rPr>
              <a:t>（第三次）において示された糖尿病及び循環器病のロジックモデルで</a:t>
            </a:r>
            <a:endParaRPr lang="en-US" altLang="ja-JP" sz="1400" dirty="0">
              <a:solidFill>
                <a:prstClr val="black"/>
              </a:solidFill>
              <a:latin typeface="HGP創英角ｺﾞｼｯｸUB" panose="020B0900000000000000" pitchFamily="50" charset="-128"/>
              <a:ea typeface="HGP創英角ｺﾞｼｯｸUB" panose="020B0900000000000000" pitchFamily="50" charset="-128"/>
            </a:endParaRPr>
          </a:p>
          <a:p>
            <a:r>
              <a:rPr lang="ja-JP" altLang="en-US" sz="1400" dirty="0">
                <a:solidFill>
                  <a:prstClr val="black"/>
                </a:solidFill>
                <a:latin typeface="HGP創英角ｺﾞｼｯｸUB" panose="020B0900000000000000" pitchFamily="50" charset="-128"/>
                <a:ea typeface="HGP創英角ｺﾞｼｯｸUB" panose="020B0900000000000000" pitchFamily="50" charset="-128"/>
              </a:rPr>
              <a:t>　</a:t>
            </a:r>
            <a:r>
              <a:rPr lang="ja-JP" altLang="en-US" sz="1400" dirty="0" smtClean="0">
                <a:solidFill>
                  <a:prstClr val="black"/>
                </a:solidFill>
                <a:latin typeface="HGP創英角ｺﾞｼｯｸUB" panose="020B0900000000000000" pitchFamily="50" charset="-128"/>
                <a:ea typeface="HGP創英角ｺﾞｼｯｸUB" panose="020B0900000000000000" pitchFamily="50" charset="-128"/>
              </a:rPr>
              <a:t> 示される</a:t>
            </a:r>
            <a:r>
              <a:rPr lang="ja-JP" altLang="en-US" sz="1400" dirty="0">
                <a:solidFill>
                  <a:prstClr val="black"/>
                </a:solidFill>
                <a:latin typeface="HGP創英角ｺﾞｼｯｸUB" panose="020B0900000000000000" pitchFamily="50" charset="-128"/>
                <a:ea typeface="HGP創英角ｺﾞｼｯｸUB" panose="020B0900000000000000" pitchFamily="50" charset="-128"/>
              </a:rPr>
              <a:t>生活習慣の改善に関する項目などが想定される。</a:t>
            </a:r>
            <a:endParaRPr lang="en-US" altLang="ja-JP" sz="1400" dirty="0">
              <a:solidFill>
                <a:prstClr val="black"/>
              </a:solidFill>
              <a:latin typeface="HGP創英角ｺﾞｼｯｸUB" panose="020B0900000000000000" pitchFamily="50" charset="-128"/>
              <a:ea typeface="HGP創英角ｺﾞｼｯｸUB" panose="020B0900000000000000" pitchFamily="50" charset="-128"/>
            </a:endParaRPr>
          </a:p>
        </p:txBody>
      </p:sp>
      <p:graphicFrame>
        <p:nvGraphicFramePr>
          <p:cNvPr id="5" name="表 4">
            <a:extLst>
              <a:ext uri="{FF2B5EF4-FFF2-40B4-BE49-F238E27FC236}">
                <a16:creationId xmlns:a16="http://schemas.microsoft.com/office/drawing/2014/main" id="{B090C88A-8904-3FD7-06E0-53D5B9C7CDB2}"/>
              </a:ext>
            </a:extLst>
          </p:cNvPr>
          <p:cNvGraphicFramePr>
            <a:graphicFrameLocks noGrp="1"/>
          </p:cNvGraphicFramePr>
          <p:nvPr>
            <p:extLst>
              <p:ext uri="{D42A27DB-BD31-4B8C-83A1-F6EECF244321}">
                <p14:modId xmlns:p14="http://schemas.microsoft.com/office/powerpoint/2010/main" val="4083040071"/>
              </p:ext>
            </p:extLst>
          </p:nvPr>
        </p:nvGraphicFramePr>
        <p:xfrm>
          <a:off x="6413675"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algn="ctr"/>
                      <a:r>
                        <a:rPr kumimoji="1" lang="ja-JP" altLang="en-US" sz="1000" spc="0" dirty="0" smtClean="0">
                          <a:latin typeface="BIZ UDPゴシック" panose="020B0400000000000000" pitchFamily="50" charset="-128"/>
                          <a:ea typeface="BIZ UDPゴシック" panose="020B0400000000000000" pitchFamily="50" charset="-128"/>
                        </a:rPr>
                        <a:t>資料３</a:t>
                      </a:r>
                      <a:r>
                        <a:rPr kumimoji="1" lang="en-US" altLang="ja-JP" sz="1000" spc="0" dirty="0" smtClean="0">
                          <a:latin typeface="BIZ UDPゴシック" panose="020B0400000000000000" pitchFamily="50" charset="-128"/>
                          <a:ea typeface="BIZ UDPゴシック" panose="020B0400000000000000" pitchFamily="50" charset="-128"/>
                        </a:rPr>
                        <a:t>-</a:t>
                      </a:r>
                      <a:r>
                        <a:rPr kumimoji="1" lang="ja-JP" altLang="en-US" sz="1000" spc="0" dirty="0" smtClean="0">
                          <a:latin typeface="BIZ UDPゴシック" panose="020B0400000000000000" pitchFamily="50" charset="-128"/>
                          <a:ea typeface="BIZ UDPゴシック" panose="020B0400000000000000" pitchFamily="50" charset="-128"/>
                        </a:rPr>
                        <a:t>１</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ja-JP" altLang="en-US" sz="1000" spc="0" dirty="0" smtClean="0">
                          <a:latin typeface="BIZ UDPゴシック" panose="020B0400000000000000" pitchFamily="50" charset="-128"/>
                          <a:ea typeface="BIZ UDPゴシック" panose="020B0400000000000000" pitchFamily="50" charset="-128"/>
                        </a:rPr>
                        <a:t>５年８月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年度第１回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grpSp>
        <p:nvGrpSpPr>
          <p:cNvPr id="8" name="グループ化 7"/>
          <p:cNvGrpSpPr/>
          <p:nvPr/>
        </p:nvGrpSpPr>
        <p:grpSpPr>
          <a:xfrm>
            <a:off x="156036" y="1600200"/>
            <a:ext cx="8729998" cy="4886619"/>
            <a:chOff x="90152" y="1535932"/>
            <a:chExt cx="12101847" cy="5162644"/>
          </a:xfrm>
        </p:grpSpPr>
        <p:pic>
          <p:nvPicPr>
            <p:cNvPr id="9" name="図 8"/>
            <p:cNvPicPr>
              <a:picLocks noChangeAspect="1"/>
            </p:cNvPicPr>
            <p:nvPr/>
          </p:nvPicPr>
          <p:blipFill>
            <a:blip r:embed="rId2"/>
            <a:stretch>
              <a:fillRect/>
            </a:stretch>
          </p:blipFill>
          <p:spPr>
            <a:xfrm>
              <a:off x="90152" y="2052370"/>
              <a:ext cx="5956857" cy="4209146"/>
            </a:xfrm>
            <a:prstGeom prst="rect">
              <a:avLst/>
            </a:prstGeom>
          </p:spPr>
        </p:pic>
        <p:pic>
          <p:nvPicPr>
            <p:cNvPr id="10" name="図 9"/>
            <p:cNvPicPr>
              <a:picLocks noChangeAspect="1"/>
            </p:cNvPicPr>
            <p:nvPr/>
          </p:nvPicPr>
          <p:blipFill>
            <a:blip r:embed="rId3"/>
            <a:stretch>
              <a:fillRect/>
            </a:stretch>
          </p:blipFill>
          <p:spPr>
            <a:xfrm>
              <a:off x="6047010" y="2046868"/>
              <a:ext cx="6144989" cy="4266818"/>
            </a:xfrm>
            <a:prstGeom prst="rect">
              <a:avLst/>
            </a:prstGeom>
          </p:spPr>
        </p:pic>
        <p:sp>
          <p:nvSpPr>
            <p:cNvPr id="11" name="テキスト ボックス 10"/>
            <p:cNvSpPr txBox="1"/>
            <p:nvPr/>
          </p:nvSpPr>
          <p:spPr>
            <a:xfrm>
              <a:off x="6047010" y="1535932"/>
              <a:ext cx="2125014" cy="276999"/>
            </a:xfrm>
            <a:prstGeom prst="rect">
              <a:avLst/>
            </a:prstGeom>
            <a:noFill/>
          </p:spPr>
          <p:txBody>
            <a:bodyPr wrap="square" rtlCol="0">
              <a:spAutoFit/>
            </a:bodyPr>
            <a:lstStyle/>
            <a:p>
              <a:r>
                <a:rPr kumimoji="1" lang="ja-JP" altLang="en-US" sz="1200" dirty="0" smtClean="0">
                  <a:latin typeface="BIZ UDPゴシック" panose="020B0400000000000000" pitchFamily="50" charset="-128"/>
                  <a:ea typeface="BIZ UDPゴシック" panose="020B0400000000000000" pitchFamily="50" charset="-128"/>
                </a:rPr>
                <a:t>≪循環器病≫</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12" name="テキスト ボックス 11"/>
            <p:cNvSpPr txBox="1"/>
            <p:nvPr/>
          </p:nvSpPr>
          <p:spPr>
            <a:xfrm>
              <a:off x="191037" y="1542683"/>
              <a:ext cx="2125014" cy="276999"/>
            </a:xfrm>
            <a:prstGeom prst="rect">
              <a:avLst/>
            </a:prstGeom>
            <a:noFill/>
          </p:spPr>
          <p:txBody>
            <a:bodyPr wrap="square" rtlCol="0">
              <a:spAutoFit/>
            </a:bodyPr>
            <a:lstStyle/>
            <a:p>
              <a:r>
                <a:rPr kumimoji="1" lang="ja-JP" altLang="en-US" sz="1200" dirty="0" smtClean="0">
                  <a:latin typeface="BIZ UDPゴシック" panose="020B0400000000000000" pitchFamily="50" charset="-128"/>
                  <a:ea typeface="BIZ UDPゴシック" panose="020B0400000000000000" pitchFamily="50" charset="-128"/>
                </a:rPr>
                <a:t>≪</a:t>
              </a:r>
              <a:r>
                <a:rPr lang="ja-JP" altLang="en-US" sz="1200" dirty="0" smtClean="0">
                  <a:latin typeface="BIZ UDPゴシック" panose="020B0400000000000000" pitchFamily="50" charset="-128"/>
                  <a:ea typeface="BIZ UDPゴシック" panose="020B0400000000000000" pitchFamily="50" charset="-128"/>
                </a:rPr>
                <a:t>糖尿病</a:t>
              </a:r>
              <a:r>
                <a:rPr kumimoji="1" lang="ja-JP" altLang="en-US" sz="1200" dirty="0" smtClean="0">
                  <a:latin typeface="BIZ UDPゴシック" panose="020B0400000000000000" pitchFamily="50" charset="-128"/>
                  <a:ea typeface="BIZ UDPゴシック" panose="020B0400000000000000" pitchFamily="50" charset="-128"/>
                </a:rPr>
                <a:t>≫</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13" name="正方形/長方形 12"/>
            <p:cNvSpPr/>
            <p:nvPr/>
          </p:nvSpPr>
          <p:spPr>
            <a:xfrm>
              <a:off x="5836288" y="6421577"/>
              <a:ext cx="4671472" cy="276999"/>
            </a:xfrm>
            <a:prstGeom prst="rect">
              <a:avLst/>
            </a:prstGeom>
          </p:spPr>
          <p:txBody>
            <a:bodyPr wrap="none">
              <a:spAutoFit/>
            </a:bodyPr>
            <a:lstStyle/>
            <a:p>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出典</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厚生労働省</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健康</a:t>
              </a:r>
              <a:r>
                <a:rPr lang="ja-JP" altLang="en-US" sz="1200" dirty="0">
                  <a:latin typeface="Meiryo UI" panose="020B0604030504040204" pitchFamily="50" charset="-128"/>
                  <a:ea typeface="Meiryo UI" panose="020B0604030504040204" pitchFamily="50" charset="-128"/>
                </a:rPr>
                <a:t>日本</a:t>
              </a:r>
              <a:r>
                <a:rPr lang="en-US" altLang="ja-JP" sz="1200" dirty="0">
                  <a:latin typeface="Meiryo UI" panose="020B0604030504040204" pitchFamily="50" charset="-128"/>
                  <a:ea typeface="Meiryo UI" panose="020B0604030504040204" pitchFamily="50" charset="-128"/>
                </a:rPr>
                <a:t>21</a:t>
              </a:r>
              <a:r>
                <a:rPr lang="ja-JP" altLang="en-US" sz="1200" dirty="0">
                  <a:latin typeface="Meiryo UI" panose="020B0604030504040204" pitchFamily="50" charset="-128"/>
                  <a:ea typeface="Meiryo UI" panose="020B0604030504040204" pitchFamily="50" charset="-128"/>
                </a:rPr>
                <a:t>（第三次）の推進のための説明</a:t>
              </a:r>
              <a:r>
                <a:rPr lang="ja-JP" altLang="en-US" sz="1200" dirty="0" smtClean="0">
                  <a:latin typeface="Meiryo UI" panose="020B0604030504040204" pitchFamily="50" charset="-128"/>
                  <a:ea typeface="Meiryo UI" panose="020B0604030504040204" pitchFamily="50" charset="-128"/>
                </a:rPr>
                <a:t>資料</a:t>
              </a:r>
              <a:r>
                <a:rPr lang="en-US" altLang="ja-JP"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grpSp>
      <p:sp>
        <p:nvSpPr>
          <p:cNvPr id="2" name="スライド番号プレースホルダー 1"/>
          <p:cNvSpPr>
            <a:spLocks noGrp="1"/>
          </p:cNvSpPr>
          <p:nvPr>
            <p:ph type="sldNum" sz="quarter" idx="12"/>
          </p:nvPr>
        </p:nvSpPr>
        <p:spPr>
          <a:xfrm>
            <a:off x="6828634" y="6455759"/>
            <a:ext cx="2057400" cy="365125"/>
          </a:xfrm>
        </p:spPr>
        <p:txBody>
          <a:bodyPr/>
          <a:lstStyle/>
          <a:p>
            <a:fld id="{9B5620C6-BA54-471D-9CAE-9E8E65C10ED1}" type="slidenum">
              <a:rPr kumimoji="1" lang="ja-JP" altLang="en-US" smtClean="0">
                <a:solidFill>
                  <a:schemeClr val="tx1"/>
                </a:solidFill>
              </a:rPr>
              <a:t>6</a:t>
            </a:fld>
            <a:endParaRPr kumimoji="1" lang="ja-JP" altLang="en-US" dirty="0">
              <a:solidFill>
                <a:schemeClr val="tx1"/>
              </a:solidFill>
            </a:endParaRPr>
          </a:p>
        </p:txBody>
      </p:sp>
    </p:spTree>
    <p:extLst>
      <p:ext uri="{BB962C8B-B14F-4D97-AF65-F5344CB8AC3E}">
        <p14:creationId xmlns:p14="http://schemas.microsoft.com/office/powerpoint/2010/main" val="1294872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角丸四角形 26"/>
          <p:cNvSpPr/>
          <p:nvPr/>
        </p:nvSpPr>
        <p:spPr>
          <a:xfrm>
            <a:off x="1233888" y="3680922"/>
            <a:ext cx="1318963" cy="1462578"/>
          </a:xfrm>
          <a:prstGeom prst="roundRect">
            <a:avLst>
              <a:gd name="adj" fmla="val 10680"/>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1" b="1" dirty="0">
              <a:latin typeface="Meiryo UI" panose="020B0604030504040204" pitchFamily="50" charset="-128"/>
              <a:ea typeface="Meiryo UI" panose="020B0604030504040204" pitchFamily="50" charset="-128"/>
            </a:endParaRPr>
          </a:p>
        </p:txBody>
      </p:sp>
      <p:sp>
        <p:nvSpPr>
          <p:cNvPr id="10" name="角丸四角形 9"/>
          <p:cNvSpPr/>
          <p:nvPr/>
        </p:nvSpPr>
        <p:spPr>
          <a:xfrm>
            <a:off x="2968048" y="3672452"/>
            <a:ext cx="4584936" cy="1465607"/>
          </a:xfrm>
          <a:prstGeom prst="roundRect">
            <a:avLst>
              <a:gd name="adj" fmla="val 106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200" dirty="0">
              <a:latin typeface="Meiryo UI" panose="020B0604030504040204" pitchFamily="50" charset="-128"/>
              <a:ea typeface="Meiryo UI" panose="020B0604030504040204" pitchFamily="50" charset="-128"/>
            </a:endParaRPr>
          </a:p>
        </p:txBody>
      </p:sp>
      <p:graphicFrame>
        <p:nvGraphicFramePr>
          <p:cNvPr id="28" name="表 27"/>
          <p:cNvGraphicFramePr>
            <a:graphicFrameLocks noGrp="1"/>
          </p:cNvGraphicFramePr>
          <p:nvPr>
            <p:extLst>
              <p:ext uri="{D42A27DB-BD31-4B8C-83A1-F6EECF244321}">
                <p14:modId xmlns:p14="http://schemas.microsoft.com/office/powerpoint/2010/main" val="2326146632"/>
              </p:ext>
            </p:extLst>
          </p:nvPr>
        </p:nvGraphicFramePr>
        <p:xfrm>
          <a:off x="99740" y="1025734"/>
          <a:ext cx="8795270" cy="5667673"/>
        </p:xfrm>
        <a:graphic>
          <a:graphicData uri="http://schemas.openxmlformats.org/drawingml/2006/table">
            <a:tbl>
              <a:tblPr firstRow="1" bandRow="1">
                <a:tableStyleId>{5940675A-B579-460E-94D1-54222C63F5DA}</a:tableStyleId>
              </a:tblPr>
              <a:tblGrid>
                <a:gridCol w="266237">
                  <a:extLst>
                    <a:ext uri="{9D8B030D-6E8A-4147-A177-3AD203B41FA5}">
                      <a16:colId xmlns:a16="http://schemas.microsoft.com/office/drawing/2014/main" val="2539248084"/>
                    </a:ext>
                  </a:extLst>
                </a:gridCol>
                <a:gridCol w="415073">
                  <a:extLst>
                    <a:ext uri="{9D8B030D-6E8A-4147-A177-3AD203B41FA5}">
                      <a16:colId xmlns:a16="http://schemas.microsoft.com/office/drawing/2014/main" val="2428816479"/>
                    </a:ext>
                  </a:extLst>
                </a:gridCol>
                <a:gridCol w="578520">
                  <a:extLst>
                    <a:ext uri="{9D8B030D-6E8A-4147-A177-3AD203B41FA5}">
                      <a16:colId xmlns:a16="http://schemas.microsoft.com/office/drawing/2014/main" val="2098948495"/>
                    </a:ext>
                  </a:extLst>
                </a:gridCol>
                <a:gridCol w="685040">
                  <a:extLst>
                    <a:ext uri="{9D8B030D-6E8A-4147-A177-3AD203B41FA5}">
                      <a16:colId xmlns:a16="http://schemas.microsoft.com/office/drawing/2014/main" val="3177097308"/>
                    </a:ext>
                  </a:extLst>
                </a:gridCol>
                <a:gridCol w="685040">
                  <a:extLst>
                    <a:ext uri="{9D8B030D-6E8A-4147-A177-3AD203B41FA5}">
                      <a16:colId xmlns:a16="http://schemas.microsoft.com/office/drawing/2014/main" val="1143463452"/>
                    </a:ext>
                  </a:extLst>
                </a:gridCol>
                <a:gridCol w="685040">
                  <a:extLst>
                    <a:ext uri="{9D8B030D-6E8A-4147-A177-3AD203B41FA5}">
                      <a16:colId xmlns:a16="http://schemas.microsoft.com/office/drawing/2014/main" val="1369010496"/>
                    </a:ext>
                  </a:extLst>
                </a:gridCol>
                <a:gridCol w="685040">
                  <a:extLst>
                    <a:ext uri="{9D8B030D-6E8A-4147-A177-3AD203B41FA5}">
                      <a16:colId xmlns:a16="http://schemas.microsoft.com/office/drawing/2014/main" val="706876695"/>
                    </a:ext>
                  </a:extLst>
                </a:gridCol>
                <a:gridCol w="685040">
                  <a:extLst>
                    <a:ext uri="{9D8B030D-6E8A-4147-A177-3AD203B41FA5}">
                      <a16:colId xmlns:a16="http://schemas.microsoft.com/office/drawing/2014/main" val="1567323924"/>
                    </a:ext>
                  </a:extLst>
                </a:gridCol>
                <a:gridCol w="685040">
                  <a:extLst>
                    <a:ext uri="{9D8B030D-6E8A-4147-A177-3AD203B41FA5}">
                      <a16:colId xmlns:a16="http://schemas.microsoft.com/office/drawing/2014/main" val="1515309079"/>
                    </a:ext>
                  </a:extLst>
                </a:gridCol>
                <a:gridCol w="685040">
                  <a:extLst>
                    <a:ext uri="{9D8B030D-6E8A-4147-A177-3AD203B41FA5}">
                      <a16:colId xmlns:a16="http://schemas.microsoft.com/office/drawing/2014/main" val="873687055"/>
                    </a:ext>
                  </a:extLst>
                </a:gridCol>
                <a:gridCol w="685040">
                  <a:extLst>
                    <a:ext uri="{9D8B030D-6E8A-4147-A177-3AD203B41FA5}">
                      <a16:colId xmlns:a16="http://schemas.microsoft.com/office/drawing/2014/main" val="2449949987"/>
                    </a:ext>
                  </a:extLst>
                </a:gridCol>
                <a:gridCol w="685040">
                  <a:extLst>
                    <a:ext uri="{9D8B030D-6E8A-4147-A177-3AD203B41FA5}">
                      <a16:colId xmlns:a16="http://schemas.microsoft.com/office/drawing/2014/main" val="1844161280"/>
                    </a:ext>
                  </a:extLst>
                </a:gridCol>
                <a:gridCol w="685040">
                  <a:extLst>
                    <a:ext uri="{9D8B030D-6E8A-4147-A177-3AD203B41FA5}">
                      <a16:colId xmlns:a16="http://schemas.microsoft.com/office/drawing/2014/main" val="3162566489"/>
                    </a:ext>
                  </a:extLst>
                </a:gridCol>
                <a:gridCol w="685040">
                  <a:extLst>
                    <a:ext uri="{9D8B030D-6E8A-4147-A177-3AD203B41FA5}">
                      <a16:colId xmlns:a16="http://schemas.microsoft.com/office/drawing/2014/main" val="2034313100"/>
                    </a:ext>
                  </a:extLst>
                </a:gridCol>
              </a:tblGrid>
              <a:tr h="324480">
                <a:tc gridSpan="2">
                  <a:txBody>
                    <a:bodyPr/>
                    <a:lstStyle/>
                    <a:p>
                      <a:endParaRPr kumimoji="1" lang="ja-JP" altLang="en-US" sz="1100" dirty="0" smtClean="0">
                        <a:latin typeface="Meiryo UI" panose="020B0604030504040204" pitchFamily="50" charset="-128"/>
                        <a:ea typeface="Meiryo UI" panose="020B0604030504040204" pitchFamily="50" charset="-128"/>
                      </a:endParaRPr>
                    </a:p>
                  </a:txBody>
                  <a:tcPr marL="65315" marR="65315" marT="32657" marB="32657">
                    <a:solidFill>
                      <a:schemeClr val="bg1">
                        <a:lumMod val="95000"/>
                      </a:schemeClr>
                    </a:solidFill>
                  </a:tcPr>
                </a:tc>
                <a:tc hMerge="1">
                  <a:txBody>
                    <a:bodyPr/>
                    <a:lstStyle/>
                    <a:p>
                      <a:endParaRPr kumimoji="1" lang="ja-JP" altLang="en-US"/>
                    </a:p>
                  </a:txBody>
                  <a:tcPr/>
                </a:tc>
                <a:tc>
                  <a:txBody>
                    <a:bodyPr/>
                    <a:lstStyle/>
                    <a:p>
                      <a:pPr algn="ctr"/>
                      <a:r>
                        <a:rPr kumimoji="1" lang="en-US" altLang="ja-JP" sz="1100" dirty="0" smtClean="0">
                          <a:latin typeface="Meiryo UI" panose="020B0604030504040204" pitchFamily="50" charset="-128"/>
                          <a:ea typeface="Meiryo UI" panose="020B0604030504040204" pitchFamily="50" charset="-128"/>
                        </a:rPr>
                        <a:t>4</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65315" marR="65315" marT="32657" marB="32657">
                    <a:solidFill>
                      <a:schemeClr val="bg1">
                        <a:lumMod val="95000"/>
                      </a:schemeClr>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5</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65315" marR="65315" marT="32657" marB="32657">
                    <a:solidFill>
                      <a:schemeClr val="bg1">
                        <a:lumMod val="95000"/>
                      </a:schemeClr>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6</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65315" marR="65315" marT="32657" marB="32657">
                    <a:solidFill>
                      <a:schemeClr val="bg1">
                        <a:lumMod val="95000"/>
                      </a:schemeClr>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7</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65315" marR="65315" marT="32657" marB="32657">
                    <a:solidFill>
                      <a:schemeClr val="bg1">
                        <a:lumMod val="95000"/>
                      </a:schemeClr>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8</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65315" marR="65315" marT="32657" marB="32657">
                    <a:solidFill>
                      <a:schemeClr val="bg1">
                        <a:lumMod val="95000"/>
                      </a:schemeClr>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9</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65315" marR="65315" marT="32657" marB="32657">
                    <a:solidFill>
                      <a:schemeClr val="bg1">
                        <a:lumMod val="95000"/>
                      </a:schemeClr>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10</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65315" marR="65315" marT="32657" marB="32657">
                    <a:solidFill>
                      <a:schemeClr val="bg1">
                        <a:lumMod val="95000"/>
                      </a:schemeClr>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11</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65315" marR="65315" marT="32657" marB="32657">
                    <a:solidFill>
                      <a:schemeClr val="bg1">
                        <a:lumMod val="95000"/>
                      </a:schemeClr>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12</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65315" marR="65315" marT="32657" marB="32657">
                    <a:solidFill>
                      <a:schemeClr val="bg1">
                        <a:lumMod val="95000"/>
                      </a:schemeClr>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65315" marR="65315" marT="32657" marB="32657">
                    <a:solidFill>
                      <a:schemeClr val="bg1">
                        <a:lumMod val="95000"/>
                      </a:schemeClr>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2</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65315" marR="65315" marT="32657" marB="32657">
                    <a:solidFill>
                      <a:schemeClr val="bg1">
                        <a:lumMod val="95000"/>
                      </a:schemeClr>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3</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65315" marR="65315" marT="32657" marB="32657">
                    <a:solidFill>
                      <a:schemeClr val="bg1">
                        <a:lumMod val="95000"/>
                      </a:schemeClr>
                    </a:solidFill>
                  </a:tcPr>
                </a:tc>
                <a:extLst>
                  <a:ext uri="{0D108BD9-81ED-4DB2-BD59-A6C34878D82A}">
                    <a16:rowId xmlns:a16="http://schemas.microsoft.com/office/drawing/2014/main" val="3045058425"/>
                  </a:ext>
                </a:extLst>
              </a:tr>
              <a:tr h="1494712">
                <a:tc>
                  <a:txBody>
                    <a:bodyPr/>
                    <a:lstStyle/>
                    <a:p>
                      <a:pPr algn="ctr"/>
                      <a:r>
                        <a:rPr kumimoji="1" lang="ja-JP" altLang="en-US" sz="1100" dirty="0" smtClean="0">
                          <a:latin typeface="Meiryo UI" panose="020B0604030504040204" pitchFamily="50" charset="-128"/>
                          <a:ea typeface="Meiryo UI" panose="020B0604030504040204" pitchFamily="50" charset="-128"/>
                        </a:rPr>
                        <a:t>大阪府</a:t>
                      </a:r>
                      <a:endParaRPr kumimoji="1" lang="ja-JP" altLang="en-US" sz="1100" dirty="0">
                        <a:latin typeface="Meiryo UI" panose="020B0604030504040204" pitchFamily="50" charset="-128"/>
                        <a:ea typeface="Meiryo UI" panose="020B0604030504040204" pitchFamily="50" charset="-128"/>
                      </a:endParaRPr>
                    </a:p>
                  </a:txBody>
                  <a:tcPr marL="65315" marR="65315" marT="32657" marB="32657" vert="eaVert" anchor="ctr"/>
                </a:tc>
                <a:tc>
                  <a:txBody>
                    <a:bodyPr/>
                    <a:lstStyle/>
                    <a:p>
                      <a:endParaRPr kumimoji="1" lang="ja-JP" altLang="en-US" sz="700" dirty="0">
                        <a:latin typeface="Meiryo UI" panose="020B0604030504040204" pitchFamily="50" charset="-128"/>
                        <a:ea typeface="Meiryo UI" panose="020B0604030504040204" pitchFamily="50" charset="-128"/>
                      </a:endParaRPr>
                    </a:p>
                  </a:txBody>
                  <a:tcPr marL="65315" marR="65315" marT="32657" marB="32657" vert="wordArtVertRtl"/>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extLst>
                  <a:ext uri="{0D108BD9-81ED-4DB2-BD59-A6C34878D82A}">
                    <a16:rowId xmlns:a16="http://schemas.microsoft.com/office/drawing/2014/main" val="1100601927"/>
                  </a:ext>
                </a:extLst>
              </a:tr>
              <a:tr h="1494712">
                <a:tc>
                  <a:txBody>
                    <a:bodyPr/>
                    <a:lstStyle/>
                    <a:p>
                      <a:pPr algn="ctr"/>
                      <a:r>
                        <a:rPr kumimoji="1" lang="ja-JP" altLang="en-US" sz="1100" dirty="0" smtClean="0">
                          <a:latin typeface="Meiryo UI" panose="020B0604030504040204" pitchFamily="50" charset="-128"/>
                          <a:ea typeface="Meiryo UI" panose="020B0604030504040204" pitchFamily="50" charset="-128"/>
                        </a:rPr>
                        <a:t>府保健所</a:t>
                      </a:r>
                      <a:endParaRPr kumimoji="1" lang="ja-JP" altLang="en-US" sz="1100" dirty="0">
                        <a:latin typeface="Meiryo UI" panose="020B0604030504040204" pitchFamily="50" charset="-128"/>
                        <a:ea typeface="Meiryo UI" panose="020B0604030504040204" pitchFamily="50" charset="-128"/>
                      </a:endParaRPr>
                    </a:p>
                  </a:txBody>
                  <a:tcPr marL="65315" marR="65315" marT="32657" marB="32657" vert="eaVert"/>
                </a:tc>
                <a:tc>
                  <a:txBody>
                    <a:bodyPr/>
                    <a:lstStyle/>
                    <a:p>
                      <a:endParaRPr kumimoji="1" lang="ja-JP" altLang="en-US" sz="700" dirty="0">
                        <a:latin typeface="Meiryo UI" panose="020B0604030504040204" pitchFamily="50" charset="-128"/>
                        <a:ea typeface="Meiryo UI" panose="020B0604030504040204" pitchFamily="50" charset="-128"/>
                      </a:endParaRPr>
                    </a:p>
                  </a:txBody>
                  <a:tcPr marL="65315" marR="65315" marT="32657" marB="32657" vert="wordArtVertRtl"/>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extLst>
                  <a:ext uri="{0D108BD9-81ED-4DB2-BD59-A6C34878D82A}">
                    <a16:rowId xmlns:a16="http://schemas.microsoft.com/office/drawing/2014/main" val="3667891091"/>
                  </a:ext>
                </a:extLst>
              </a:tr>
              <a:tr h="1253419">
                <a:tc rowSpan="2">
                  <a:txBody>
                    <a:bodyPr/>
                    <a:lstStyle/>
                    <a:p>
                      <a:pPr lvl="0" algn="ctr"/>
                      <a:r>
                        <a:rPr kumimoji="1" lang="ja-JP" altLang="en-US" sz="1100" dirty="0" smtClean="0">
                          <a:latin typeface="Meiryo UI" panose="020B0604030504040204" pitchFamily="50" charset="-128"/>
                          <a:ea typeface="Meiryo UI" panose="020B0604030504040204" pitchFamily="50" charset="-128"/>
                        </a:rPr>
                        <a:t>市町村</a:t>
                      </a:r>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ja-JP" altLang="en-US" sz="1100" dirty="0">
                        <a:latin typeface="Meiryo UI" panose="020B0604030504040204" pitchFamily="50" charset="-128"/>
                        <a:ea typeface="Meiryo UI" panose="020B0604030504040204" pitchFamily="50" charset="-128"/>
                      </a:endParaRPr>
                    </a:p>
                  </a:txBody>
                  <a:tcPr marL="65315" marR="65315" marT="32657" marB="32657" vert="eaVert"/>
                </a:tc>
                <a:tc>
                  <a:txBody>
                    <a:bodyPr/>
                    <a:lstStyle/>
                    <a:p>
                      <a:pPr algn="ctr"/>
                      <a:r>
                        <a:rPr kumimoji="1" lang="ja-JP" altLang="en-US" sz="1100" dirty="0" smtClean="0">
                          <a:latin typeface="Meiryo UI" panose="020B0604030504040204" pitchFamily="50" charset="-128"/>
                          <a:ea typeface="Meiryo UI" panose="020B0604030504040204" pitchFamily="50" charset="-128"/>
                        </a:rPr>
                        <a:t>政令中核市</a:t>
                      </a:r>
                      <a:endParaRPr kumimoji="1" lang="ja-JP" altLang="en-US" sz="1100" dirty="0">
                        <a:latin typeface="Meiryo UI" panose="020B0604030504040204" pitchFamily="50" charset="-128"/>
                        <a:ea typeface="Meiryo UI" panose="020B0604030504040204" pitchFamily="50" charset="-128"/>
                      </a:endParaRPr>
                    </a:p>
                  </a:txBody>
                  <a:tcPr marL="65315" marR="65315" marT="32657" marB="32657" vert="eaVert"/>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extLst>
                  <a:ext uri="{0D108BD9-81ED-4DB2-BD59-A6C34878D82A}">
                    <a16:rowId xmlns:a16="http://schemas.microsoft.com/office/drawing/2014/main" val="1158241321"/>
                  </a:ext>
                </a:extLst>
              </a:tr>
              <a:tr h="1100350">
                <a:tc vMerge="1">
                  <a:txBody>
                    <a:bodyPr/>
                    <a:lstStyle/>
                    <a:p>
                      <a:endParaRPr kumimoji="1" lang="ja-JP" altLang="en-US" sz="2000" dirty="0">
                        <a:latin typeface="Meiryo UI" panose="020B0604030504040204" pitchFamily="50" charset="-128"/>
                        <a:ea typeface="Meiryo UI" panose="020B0604030504040204" pitchFamily="50" charset="-128"/>
                      </a:endParaRPr>
                    </a:p>
                  </a:txBody>
                  <a:tcPr marL="121920" marR="121920" marT="60960" marB="60960" vert="eaVert"/>
                </a:tc>
                <a:tc>
                  <a:txBody>
                    <a:bodyPr/>
                    <a:lstStyle/>
                    <a:p>
                      <a:pPr algn="ctr"/>
                      <a:r>
                        <a:rPr kumimoji="1" lang="ja-JP" altLang="en-US" sz="1100" dirty="0" smtClean="0">
                          <a:latin typeface="Meiryo UI" panose="020B0604030504040204" pitchFamily="50" charset="-128"/>
                          <a:ea typeface="Meiryo UI" panose="020B0604030504040204" pitchFamily="50" charset="-128"/>
                        </a:rPr>
                        <a:t>一般市</a:t>
                      </a:r>
                      <a:endParaRPr kumimoji="1" lang="ja-JP" altLang="en-US" sz="1100" dirty="0">
                        <a:latin typeface="Meiryo UI" panose="020B0604030504040204" pitchFamily="50" charset="-128"/>
                        <a:ea typeface="Meiryo UI" panose="020B0604030504040204" pitchFamily="50" charset="-128"/>
                      </a:endParaRPr>
                    </a:p>
                  </a:txBody>
                  <a:tcPr marL="65315" marR="65315" marT="32657" marB="32657" vert="eaVert"/>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tc>
                  <a:txBody>
                    <a:bodyPr/>
                    <a:lstStyle/>
                    <a:p>
                      <a:endParaRPr kumimoji="1" lang="ja-JP" altLang="en-US" sz="1300" dirty="0">
                        <a:latin typeface="Meiryo UI" panose="020B0604030504040204" pitchFamily="50" charset="-128"/>
                        <a:ea typeface="Meiryo UI" panose="020B0604030504040204" pitchFamily="50" charset="-128"/>
                      </a:endParaRPr>
                    </a:p>
                  </a:txBody>
                  <a:tcPr marL="65315" marR="65315" marT="32657" marB="32657"/>
                </a:tc>
                <a:extLst>
                  <a:ext uri="{0D108BD9-81ED-4DB2-BD59-A6C34878D82A}">
                    <a16:rowId xmlns:a16="http://schemas.microsoft.com/office/drawing/2014/main" val="3760134865"/>
                  </a:ext>
                </a:extLst>
              </a:tr>
            </a:tbl>
          </a:graphicData>
        </a:graphic>
      </p:graphicFrame>
      <p:sp>
        <p:nvSpPr>
          <p:cNvPr id="51" name="角丸四角形 50"/>
          <p:cNvSpPr/>
          <p:nvPr/>
        </p:nvSpPr>
        <p:spPr>
          <a:xfrm>
            <a:off x="894845" y="1494177"/>
            <a:ext cx="276080" cy="2684426"/>
          </a:xfrm>
          <a:prstGeom prst="round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65" dirty="0">
                <a:solidFill>
                  <a:schemeClr val="tx1"/>
                </a:solidFill>
                <a:latin typeface="Meiryo UI" panose="020B0604030504040204" pitchFamily="50" charset="-128"/>
                <a:ea typeface="Meiryo UI" panose="020B0604030504040204" pitchFamily="50" charset="-128"/>
              </a:rPr>
              <a:t>健康づくり課事業説明会　</a:t>
            </a:r>
          </a:p>
        </p:txBody>
      </p:sp>
      <p:sp>
        <p:nvSpPr>
          <p:cNvPr id="14" name="角丸四角形 13"/>
          <p:cNvSpPr/>
          <p:nvPr/>
        </p:nvSpPr>
        <p:spPr>
          <a:xfrm>
            <a:off x="3624037" y="1574782"/>
            <a:ext cx="336510" cy="948248"/>
          </a:xfrm>
          <a:prstGeom prst="round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65" dirty="0">
                <a:solidFill>
                  <a:schemeClr val="tx1"/>
                </a:solidFill>
                <a:latin typeface="Meiryo UI" panose="020B0604030504040204" pitchFamily="50" charset="-128"/>
                <a:ea typeface="Meiryo UI" panose="020B0604030504040204" pitchFamily="50" charset="-128"/>
              </a:rPr>
              <a:t>審議会　</a:t>
            </a:r>
          </a:p>
        </p:txBody>
      </p:sp>
      <p:sp>
        <p:nvSpPr>
          <p:cNvPr id="36" name="角丸四角形 35"/>
          <p:cNvSpPr/>
          <p:nvPr/>
        </p:nvSpPr>
        <p:spPr>
          <a:xfrm>
            <a:off x="6310291" y="1574782"/>
            <a:ext cx="375280" cy="948248"/>
          </a:xfrm>
          <a:prstGeom prst="round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65" dirty="0">
                <a:solidFill>
                  <a:schemeClr val="tx1"/>
                </a:solidFill>
                <a:latin typeface="Meiryo UI" panose="020B0604030504040204" pitchFamily="50" charset="-128"/>
                <a:ea typeface="Meiryo UI" panose="020B0604030504040204" pitchFamily="50" charset="-128"/>
              </a:rPr>
              <a:t>審議会　</a:t>
            </a:r>
          </a:p>
        </p:txBody>
      </p:sp>
      <p:sp>
        <p:nvSpPr>
          <p:cNvPr id="37" name="角丸四角形 36"/>
          <p:cNvSpPr/>
          <p:nvPr/>
        </p:nvSpPr>
        <p:spPr>
          <a:xfrm>
            <a:off x="8511418" y="1574782"/>
            <a:ext cx="357909" cy="948248"/>
          </a:xfrm>
          <a:prstGeom prst="round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65" dirty="0">
                <a:solidFill>
                  <a:schemeClr val="tx1"/>
                </a:solidFill>
                <a:latin typeface="Meiryo UI" panose="020B0604030504040204" pitchFamily="50" charset="-128"/>
                <a:ea typeface="Meiryo UI" panose="020B0604030504040204" pitchFamily="50" charset="-128"/>
              </a:rPr>
              <a:t>審議会　</a:t>
            </a:r>
          </a:p>
        </p:txBody>
      </p:sp>
      <p:sp>
        <p:nvSpPr>
          <p:cNvPr id="38" name="ホームベース 37"/>
          <p:cNvSpPr/>
          <p:nvPr/>
        </p:nvSpPr>
        <p:spPr>
          <a:xfrm>
            <a:off x="1255675" y="3876544"/>
            <a:ext cx="317181" cy="1132904"/>
          </a:xfrm>
          <a:prstGeom prst="homePlate">
            <a:avLst>
              <a:gd name="adj" fmla="val 17769"/>
            </a:avLst>
          </a:prstGeom>
          <a:solidFill>
            <a:schemeClr val="tx2">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965" dirty="0">
                <a:solidFill>
                  <a:schemeClr val="tx1"/>
                </a:solidFill>
                <a:latin typeface="Meiryo UI" panose="020B0604030504040204" pitchFamily="50" charset="-128"/>
                <a:ea typeface="Meiryo UI" panose="020B0604030504040204" pitchFamily="50" charset="-128"/>
              </a:rPr>
              <a:t>支援メニュー選択</a:t>
            </a:r>
            <a:endParaRPr lang="en-US" altLang="ja-JP" sz="965" dirty="0">
              <a:solidFill>
                <a:schemeClr val="tx1"/>
              </a:solidFill>
              <a:latin typeface="Meiryo UI" panose="020B0604030504040204" pitchFamily="50" charset="-128"/>
              <a:ea typeface="Meiryo UI" panose="020B0604030504040204" pitchFamily="50" charset="-128"/>
            </a:endParaRPr>
          </a:p>
        </p:txBody>
      </p:sp>
      <p:sp>
        <p:nvSpPr>
          <p:cNvPr id="78" name="ホームベース 77"/>
          <p:cNvSpPr/>
          <p:nvPr/>
        </p:nvSpPr>
        <p:spPr>
          <a:xfrm>
            <a:off x="1602145" y="3926132"/>
            <a:ext cx="5850825" cy="285988"/>
          </a:xfrm>
          <a:prstGeom prst="homePlate">
            <a:avLst>
              <a:gd name="adj" fmla="val 17769"/>
            </a:avLst>
          </a:prstGeom>
          <a:solidFill>
            <a:schemeClr val="tx2">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965" dirty="0">
                <a:solidFill>
                  <a:schemeClr val="tx1"/>
                </a:solidFill>
                <a:latin typeface="Meiryo UI" panose="020B0604030504040204" pitchFamily="50" charset="-128"/>
                <a:ea typeface="Meiryo UI" panose="020B0604030504040204" pitchFamily="50" charset="-128"/>
              </a:rPr>
              <a:t>A</a:t>
            </a:r>
            <a:r>
              <a:rPr lang="ja-JP" altLang="en-US" sz="965" dirty="0">
                <a:solidFill>
                  <a:schemeClr val="tx1"/>
                </a:solidFill>
                <a:latin typeface="Meiryo UI" panose="020B0604030504040204" pitchFamily="50" charset="-128"/>
                <a:ea typeface="Meiryo UI" panose="020B0604030504040204" pitchFamily="50" charset="-128"/>
              </a:rPr>
              <a:t>区分：　　　　　　　　　　　　地域職域連携推進協議会の開催（自立的かつ継続的な取組みの実施）</a:t>
            </a:r>
            <a:endParaRPr lang="en-US" altLang="ja-JP" sz="965" dirty="0">
              <a:solidFill>
                <a:schemeClr val="tx1"/>
              </a:solidFill>
              <a:latin typeface="Meiryo UI" panose="020B0604030504040204" pitchFamily="50" charset="-128"/>
              <a:ea typeface="Meiryo UI" panose="020B0604030504040204" pitchFamily="50" charset="-128"/>
            </a:endParaRPr>
          </a:p>
        </p:txBody>
      </p:sp>
      <p:sp>
        <p:nvSpPr>
          <p:cNvPr id="40" name="ホームベース 39"/>
          <p:cNvSpPr/>
          <p:nvPr/>
        </p:nvSpPr>
        <p:spPr>
          <a:xfrm>
            <a:off x="1602145" y="4292001"/>
            <a:ext cx="5867394" cy="273580"/>
          </a:xfrm>
          <a:prstGeom prst="homePlate">
            <a:avLst>
              <a:gd name="adj" fmla="val 17769"/>
            </a:avLst>
          </a:prstGeom>
          <a:solidFill>
            <a:schemeClr val="tx2">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965" dirty="0">
                <a:solidFill>
                  <a:schemeClr val="tx1"/>
                </a:solidFill>
                <a:latin typeface="Meiryo UI" panose="020B0604030504040204" pitchFamily="50" charset="-128"/>
                <a:ea typeface="Meiryo UI" panose="020B0604030504040204" pitchFamily="50" charset="-128"/>
              </a:rPr>
              <a:t>B</a:t>
            </a:r>
            <a:r>
              <a:rPr lang="ja-JP" altLang="en-US" sz="965" dirty="0">
                <a:solidFill>
                  <a:schemeClr val="tx1"/>
                </a:solidFill>
                <a:latin typeface="Meiryo UI" panose="020B0604030504040204" pitchFamily="50" charset="-128"/>
                <a:ea typeface="Meiryo UI" panose="020B0604030504040204" pitchFamily="50" charset="-128"/>
              </a:rPr>
              <a:t>区分：　　　　　　　　　　　　地域職域連携推進協議会の開催（保健事業の共同実施）</a:t>
            </a:r>
            <a:endParaRPr lang="en-US" altLang="ja-JP" sz="965" dirty="0">
              <a:solidFill>
                <a:schemeClr val="tx1"/>
              </a:solidFill>
              <a:latin typeface="Meiryo UI" panose="020B0604030504040204" pitchFamily="50" charset="-128"/>
              <a:ea typeface="Meiryo UI" panose="020B0604030504040204" pitchFamily="50" charset="-128"/>
            </a:endParaRPr>
          </a:p>
        </p:txBody>
      </p:sp>
      <p:sp>
        <p:nvSpPr>
          <p:cNvPr id="41" name="角丸四角形 40"/>
          <p:cNvSpPr/>
          <p:nvPr/>
        </p:nvSpPr>
        <p:spPr>
          <a:xfrm>
            <a:off x="1653716" y="5049744"/>
            <a:ext cx="315179" cy="988867"/>
          </a:xfrm>
          <a:prstGeom prst="round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65" dirty="0">
                <a:solidFill>
                  <a:schemeClr val="tx1"/>
                </a:solidFill>
                <a:latin typeface="Meiryo UI" panose="020B0604030504040204" pitchFamily="50" charset="-128"/>
                <a:ea typeface="Meiryo UI" panose="020B0604030504040204" pitchFamily="50" charset="-128"/>
              </a:rPr>
              <a:t>保健</a:t>
            </a:r>
            <a:r>
              <a:rPr lang="ja-JP" altLang="en-US" sz="965" dirty="0" smtClean="0">
                <a:solidFill>
                  <a:schemeClr val="tx1"/>
                </a:solidFill>
                <a:latin typeface="Meiryo UI" panose="020B0604030504040204" pitchFamily="50" charset="-128"/>
                <a:ea typeface="Meiryo UI" panose="020B0604030504040204" pitchFamily="50" charset="-128"/>
              </a:rPr>
              <a:t>事業説明会</a:t>
            </a:r>
            <a:r>
              <a:rPr lang="ja-JP" altLang="en-US" sz="965" dirty="0">
                <a:solidFill>
                  <a:schemeClr val="tx1"/>
                </a:solidFill>
                <a:latin typeface="Meiryo UI" panose="020B0604030504040204" pitchFamily="50" charset="-128"/>
                <a:ea typeface="Meiryo UI" panose="020B0604030504040204" pitchFamily="50" charset="-128"/>
              </a:rPr>
              <a:t>　</a:t>
            </a:r>
          </a:p>
        </p:txBody>
      </p:sp>
      <p:sp>
        <p:nvSpPr>
          <p:cNvPr id="43" name="角丸四角形 42"/>
          <p:cNvSpPr/>
          <p:nvPr/>
        </p:nvSpPr>
        <p:spPr>
          <a:xfrm>
            <a:off x="7547241" y="1396121"/>
            <a:ext cx="344786" cy="4078741"/>
          </a:xfrm>
          <a:prstGeom prst="round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65" dirty="0">
                <a:solidFill>
                  <a:schemeClr val="tx1"/>
                </a:solidFill>
                <a:latin typeface="Meiryo UI" panose="020B0604030504040204" pitchFamily="50" charset="-128"/>
                <a:ea typeface="Meiryo UI" panose="020B0604030504040204" pitchFamily="50" charset="-128"/>
              </a:rPr>
              <a:t>地域職域連絡会　</a:t>
            </a:r>
          </a:p>
        </p:txBody>
      </p:sp>
      <p:sp>
        <p:nvSpPr>
          <p:cNvPr id="17" name="ホームベース 16"/>
          <p:cNvSpPr/>
          <p:nvPr/>
        </p:nvSpPr>
        <p:spPr>
          <a:xfrm>
            <a:off x="5394714" y="4628957"/>
            <a:ext cx="2059776" cy="247301"/>
          </a:xfrm>
          <a:prstGeom prst="homePlate">
            <a:avLst>
              <a:gd name="adj" fmla="val 17769"/>
            </a:avLst>
          </a:prstGeom>
          <a:solidFill>
            <a:schemeClr val="tx2">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965" dirty="0">
                <a:solidFill>
                  <a:schemeClr val="tx1"/>
                </a:solidFill>
                <a:latin typeface="Meiryo UI" panose="020B0604030504040204" pitchFamily="50" charset="-128"/>
                <a:ea typeface="Meiryo UI" panose="020B0604030504040204" pitchFamily="50" charset="-128"/>
              </a:rPr>
              <a:t>地域職域連携推進協議会の開催</a:t>
            </a:r>
            <a:endParaRPr lang="en-US" altLang="ja-JP" sz="965" dirty="0">
              <a:solidFill>
                <a:schemeClr val="tx1"/>
              </a:solidFill>
              <a:latin typeface="Meiryo UI" panose="020B0604030504040204" pitchFamily="50" charset="-128"/>
              <a:ea typeface="Meiryo UI" panose="020B0604030504040204" pitchFamily="50" charset="-128"/>
            </a:endParaRPr>
          </a:p>
        </p:txBody>
      </p:sp>
      <p:sp>
        <p:nvSpPr>
          <p:cNvPr id="44" name="ホームベース 43"/>
          <p:cNvSpPr/>
          <p:nvPr/>
        </p:nvSpPr>
        <p:spPr>
          <a:xfrm>
            <a:off x="7984778" y="1468814"/>
            <a:ext cx="446196" cy="1268403"/>
          </a:xfrm>
          <a:prstGeom prst="homePlate">
            <a:avLst>
              <a:gd name="adj" fmla="val 17769"/>
            </a:avLst>
          </a:prstGeom>
          <a:solidFill>
            <a:schemeClr val="tx2">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65" dirty="0">
                <a:solidFill>
                  <a:schemeClr val="tx1"/>
                </a:solidFill>
                <a:latin typeface="Meiryo UI" panose="020B0604030504040204" pitchFamily="50" charset="-128"/>
                <a:ea typeface="Meiryo UI" panose="020B0604030504040204" pitchFamily="50" charset="-128"/>
              </a:rPr>
              <a:t>取りまとめ</a:t>
            </a:r>
            <a:endParaRPr lang="en-US" altLang="ja-JP" sz="965" dirty="0">
              <a:solidFill>
                <a:schemeClr val="tx1"/>
              </a:solidFill>
              <a:latin typeface="Meiryo UI" panose="020B0604030504040204" pitchFamily="50" charset="-128"/>
              <a:ea typeface="Meiryo UI" panose="020B0604030504040204" pitchFamily="50" charset="-128"/>
            </a:endParaRPr>
          </a:p>
          <a:p>
            <a:pPr algn="ctr"/>
            <a:r>
              <a:rPr lang="ja-JP" altLang="en-US" sz="965" dirty="0">
                <a:solidFill>
                  <a:schemeClr val="tx1"/>
                </a:solidFill>
                <a:latin typeface="Meiryo UI" panose="020B0604030504040204" pitchFamily="50" charset="-128"/>
                <a:ea typeface="Meiryo UI" panose="020B0604030504040204" pitchFamily="50" charset="-128"/>
              </a:rPr>
              <a:t>報告</a:t>
            </a:r>
            <a:endParaRPr lang="en-US" altLang="ja-JP" sz="965" dirty="0">
              <a:solidFill>
                <a:schemeClr val="tx1"/>
              </a:solidFill>
              <a:latin typeface="Meiryo UI" panose="020B0604030504040204" pitchFamily="50" charset="-128"/>
              <a:ea typeface="Meiryo UI" panose="020B0604030504040204" pitchFamily="50" charset="-128"/>
            </a:endParaRPr>
          </a:p>
        </p:txBody>
      </p:sp>
      <p:sp>
        <p:nvSpPr>
          <p:cNvPr id="46" name="角丸四角形 45"/>
          <p:cNvSpPr/>
          <p:nvPr/>
        </p:nvSpPr>
        <p:spPr>
          <a:xfrm>
            <a:off x="4262473" y="4974806"/>
            <a:ext cx="378863" cy="1400204"/>
          </a:xfrm>
          <a:prstGeom prst="round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65" dirty="0">
                <a:solidFill>
                  <a:schemeClr val="tx1"/>
                </a:solidFill>
                <a:latin typeface="Meiryo UI" panose="020B0604030504040204" pitchFamily="50" charset="-128"/>
                <a:ea typeface="Meiryo UI" panose="020B0604030504040204" pitchFamily="50" charset="-128"/>
              </a:rPr>
              <a:t>フォローアップ研修会</a:t>
            </a:r>
          </a:p>
        </p:txBody>
      </p:sp>
      <p:sp>
        <p:nvSpPr>
          <p:cNvPr id="47" name="ホームベース 46"/>
          <p:cNvSpPr/>
          <p:nvPr/>
        </p:nvSpPr>
        <p:spPr>
          <a:xfrm>
            <a:off x="1653931" y="6412907"/>
            <a:ext cx="5815608" cy="213059"/>
          </a:xfrm>
          <a:prstGeom prst="homePlate">
            <a:avLst>
              <a:gd name="adj" fmla="val 17769"/>
            </a:avLst>
          </a:prstGeom>
          <a:solidFill>
            <a:schemeClr val="tx2">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965" dirty="0">
                <a:solidFill>
                  <a:schemeClr val="tx1"/>
                </a:solidFill>
                <a:latin typeface="Meiryo UI" panose="020B0604030504040204" pitchFamily="50" charset="-128"/>
                <a:ea typeface="Meiryo UI" panose="020B0604030504040204" pitchFamily="50" charset="-128"/>
              </a:rPr>
              <a:t>地域職域連携推進協議会への出席</a:t>
            </a:r>
            <a:r>
              <a:rPr lang="en-US" altLang="ja-JP" sz="965" dirty="0">
                <a:solidFill>
                  <a:schemeClr val="tx1"/>
                </a:solidFill>
                <a:latin typeface="Meiryo UI" panose="020B0604030504040204" pitchFamily="50" charset="-128"/>
                <a:ea typeface="Meiryo UI" panose="020B0604030504040204" pitchFamily="50" charset="-128"/>
              </a:rPr>
              <a:t>/</a:t>
            </a:r>
            <a:r>
              <a:rPr lang="ja-JP" altLang="en-US" sz="965" dirty="0">
                <a:solidFill>
                  <a:schemeClr val="tx1"/>
                </a:solidFill>
                <a:latin typeface="Meiryo UI" panose="020B0604030504040204" pitchFamily="50" charset="-128"/>
                <a:ea typeface="Meiryo UI" panose="020B0604030504040204" pitchFamily="50" charset="-128"/>
              </a:rPr>
              <a:t>職域との連携</a:t>
            </a:r>
            <a:endParaRPr lang="en-US" altLang="ja-JP" sz="965" dirty="0">
              <a:solidFill>
                <a:schemeClr val="tx1"/>
              </a:solidFill>
              <a:latin typeface="Meiryo UI" panose="020B0604030504040204" pitchFamily="50" charset="-128"/>
              <a:ea typeface="Meiryo UI" panose="020B0604030504040204" pitchFamily="50" charset="-128"/>
            </a:endParaRPr>
          </a:p>
        </p:txBody>
      </p:sp>
      <p:sp>
        <p:nvSpPr>
          <p:cNvPr id="48" name="屈折矢印 47"/>
          <p:cNvSpPr/>
          <p:nvPr/>
        </p:nvSpPr>
        <p:spPr>
          <a:xfrm>
            <a:off x="7938406" y="2763016"/>
            <a:ext cx="374902" cy="1050028"/>
          </a:xfrm>
          <a:prstGeom prst="bentUpArrow">
            <a:avLst>
              <a:gd name="adj1" fmla="val 16319"/>
              <a:gd name="adj2" fmla="val 25000"/>
              <a:gd name="adj3" fmla="val 50000"/>
            </a:avLst>
          </a:prstGeom>
          <a:solidFill>
            <a:schemeClr val="accent5">
              <a:lumMod val="60000"/>
              <a:lumOff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a:p>
        </p:txBody>
      </p:sp>
      <p:sp>
        <p:nvSpPr>
          <p:cNvPr id="54" name="角丸四角形 53"/>
          <p:cNvSpPr/>
          <p:nvPr/>
        </p:nvSpPr>
        <p:spPr>
          <a:xfrm>
            <a:off x="2782659" y="2649284"/>
            <a:ext cx="4706004" cy="171866"/>
          </a:xfrm>
          <a:prstGeom prst="round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65" dirty="0" smtClean="0">
                <a:solidFill>
                  <a:schemeClr val="tx1"/>
                </a:solidFill>
                <a:latin typeface="Meiryo UI" panose="020B0604030504040204" pitchFamily="50" charset="-128"/>
                <a:ea typeface="Meiryo UI" panose="020B0604030504040204" pitchFamily="50" charset="-128"/>
              </a:rPr>
              <a:t>有識者の派遣等　</a:t>
            </a:r>
            <a:endParaRPr lang="ja-JP" altLang="en-US" sz="965" dirty="0">
              <a:solidFill>
                <a:schemeClr val="tx1"/>
              </a:solidFill>
              <a:latin typeface="Meiryo UI" panose="020B0604030504040204" pitchFamily="50" charset="-128"/>
              <a:ea typeface="Meiryo UI" panose="020B0604030504040204" pitchFamily="50" charset="-128"/>
            </a:endParaRPr>
          </a:p>
        </p:txBody>
      </p:sp>
      <p:sp>
        <p:nvSpPr>
          <p:cNvPr id="55" name="角丸四角形 54"/>
          <p:cNvSpPr/>
          <p:nvPr/>
        </p:nvSpPr>
        <p:spPr>
          <a:xfrm>
            <a:off x="873141" y="4504707"/>
            <a:ext cx="305138" cy="919808"/>
          </a:xfrm>
          <a:prstGeom prst="round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65" dirty="0">
                <a:solidFill>
                  <a:schemeClr val="tx1"/>
                </a:solidFill>
                <a:latin typeface="Meiryo UI" panose="020B0604030504040204" pitchFamily="50" charset="-128"/>
                <a:ea typeface="Meiryo UI" panose="020B0604030504040204" pitchFamily="50" charset="-128"/>
              </a:rPr>
              <a:t>健康づくり課事業説明会　</a:t>
            </a:r>
          </a:p>
        </p:txBody>
      </p:sp>
      <p:sp>
        <p:nvSpPr>
          <p:cNvPr id="11" name="右矢印 10"/>
          <p:cNvSpPr/>
          <p:nvPr/>
        </p:nvSpPr>
        <p:spPr>
          <a:xfrm rot="5400000" flipV="1">
            <a:off x="4664653" y="3171617"/>
            <a:ext cx="876809" cy="1919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a:p>
        </p:txBody>
      </p:sp>
      <p:sp>
        <p:nvSpPr>
          <p:cNvPr id="3" name="スライド番号プレースホルダー 2"/>
          <p:cNvSpPr>
            <a:spLocks noGrp="1"/>
          </p:cNvSpPr>
          <p:nvPr>
            <p:ph type="sldNum" sz="quarter" idx="12"/>
          </p:nvPr>
        </p:nvSpPr>
        <p:spPr>
          <a:xfrm>
            <a:off x="7071122" y="6400254"/>
            <a:ext cx="2057400" cy="273844"/>
          </a:xfrm>
        </p:spPr>
        <p:txBody>
          <a:bodyPr/>
          <a:lstStyle/>
          <a:p>
            <a:fld id="{138760CC-92B4-40BA-9381-8DD67A3831C2}" type="slidenum">
              <a:rPr kumimoji="1" lang="ja-JP" altLang="en-US">
                <a:solidFill>
                  <a:schemeClr val="tx1"/>
                </a:solidFill>
              </a:rPr>
              <a:t>7</a:t>
            </a:fld>
            <a:endParaRPr kumimoji="1" lang="ja-JP" altLang="en-US" dirty="0">
              <a:solidFill>
                <a:schemeClr val="tx1"/>
              </a:solidFill>
            </a:endParaRPr>
          </a:p>
        </p:txBody>
      </p:sp>
      <p:sp>
        <p:nvSpPr>
          <p:cNvPr id="84" name="ホームベース 83"/>
          <p:cNvSpPr/>
          <p:nvPr/>
        </p:nvSpPr>
        <p:spPr>
          <a:xfrm>
            <a:off x="1602145" y="4628183"/>
            <a:ext cx="3792569" cy="248075"/>
          </a:xfrm>
          <a:prstGeom prst="homePlate">
            <a:avLst>
              <a:gd name="adj" fmla="val 17769"/>
            </a:avLst>
          </a:prstGeom>
          <a:solidFill>
            <a:schemeClr val="tx2">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965" dirty="0">
                <a:solidFill>
                  <a:schemeClr val="tx1"/>
                </a:solidFill>
                <a:latin typeface="Meiryo UI" panose="020B0604030504040204" pitchFamily="50" charset="-128"/>
                <a:ea typeface="Meiryo UI" panose="020B0604030504040204" pitchFamily="50" charset="-128"/>
              </a:rPr>
              <a:t>C</a:t>
            </a:r>
            <a:r>
              <a:rPr lang="ja-JP" altLang="en-US" sz="965" dirty="0">
                <a:solidFill>
                  <a:schemeClr val="tx1"/>
                </a:solidFill>
                <a:latin typeface="Meiryo UI" panose="020B0604030504040204" pitchFamily="50" charset="-128"/>
                <a:ea typeface="Meiryo UI" panose="020B0604030504040204" pitchFamily="50" charset="-128"/>
              </a:rPr>
              <a:t>区分：　　　　　　　　　　　　地域職域連携推進協議会の開催準備</a:t>
            </a:r>
            <a:endParaRPr lang="en-US" altLang="ja-JP" sz="965" dirty="0">
              <a:solidFill>
                <a:schemeClr val="tx1"/>
              </a:solidFill>
              <a:latin typeface="Meiryo UI" panose="020B0604030504040204" pitchFamily="50" charset="-128"/>
              <a:ea typeface="Meiryo UI" panose="020B0604030504040204" pitchFamily="50" charset="-128"/>
            </a:endParaRPr>
          </a:p>
        </p:txBody>
      </p:sp>
      <p:sp>
        <p:nvSpPr>
          <p:cNvPr id="39" name="角丸四角形 38"/>
          <p:cNvSpPr/>
          <p:nvPr/>
        </p:nvSpPr>
        <p:spPr>
          <a:xfrm>
            <a:off x="2590893" y="1396121"/>
            <a:ext cx="356618" cy="4078741"/>
          </a:xfrm>
          <a:prstGeom prst="round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65" dirty="0">
                <a:solidFill>
                  <a:schemeClr val="tx1"/>
                </a:solidFill>
                <a:latin typeface="Meiryo UI" panose="020B0604030504040204" pitchFamily="50" charset="-128"/>
                <a:ea typeface="Meiryo UI" panose="020B0604030504040204" pitchFamily="50" charset="-128"/>
              </a:rPr>
              <a:t>７月７日　地域職域連絡会　</a:t>
            </a:r>
          </a:p>
        </p:txBody>
      </p:sp>
      <p:sp>
        <p:nvSpPr>
          <p:cNvPr id="29" name="テキスト ボックス 28">
            <a:extLst>
              <a:ext uri="{FF2B5EF4-FFF2-40B4-BE49-F238E27FC236}">
                <a16:creationId xmlns:a16="http://schemas.microsoft.com/office/drawing/2014/main" id="{7643B630-6DF8-DBF7-2CAB-3A1EA7C0A4FA}"/>
              </a:ext>
            </a:extLst>
          </p:cNvPr>
          <p:cNvSpPr txBox="1"/>
          <p:nvPr/>
        </p:nvSpPr>
        <p:spPr>
          <a:xfrm>
            <a:off x="0" y="0"/>
            <a:ext cx="9144000" cy="369332"/>
          </a:xfrm>
          <a:prstGeom prst="rect">
            <a:avLst/>
          </a:prstGeom>
          <a:solidFill>
            <a:schemeClr val="tx1"/>
          </a:solidFill>
          <a:effectLst>
            <a:outerShdw blurRad="50800" dist="38100" dir="2700000" algn="tl" rotWithShape="0">
              <a:prstClr val="black">
                <a:alpha val="40000"/>
              </a:prstClr>
            </a:outerShdw>
          </a:effectLst>
        </p:spPr>
        <p:txBody>
          <a:bodyPr wrap="square" rtlCol="0">
            <a:spAutoFit/>
          </a:bodyPr>
          <a:lstStyle/>
          <a:p>
            <a:r>
              <a:rPr lang="ja-JP" altLang="en-US" b="1" dirty="0" smtClean="0">
                <a:solidFill>
                  <a:schemeClr val="bg1"/>
                </a:solidFill>
                <a:latin typeface="Meiryo UI" panose="020B0604030504040204" pitchFamily="50" charset="-128"/>
                <a:ea typeface="Meiryo UI" panose="020B0604030504040204" pitchFamily="50" charset="-128"/>
              </a:rPr>
              <a:t>４　令和５年度スケジュール</a:t>
            </a:r>
            <a:endParaRPr lang="ja-JP" altLang="en-US" b="1" dirty="0">
              <a:solidFill>
                <a:schemeClr val="bg1"/>
              </a:solidFill>
              <a:latin typeface="Meiryo UI" panose="020B0604030504040204" pitchFamily="50" charset="-128"/>
              <a:ea typeface="Meiryo UI" panose="020B0604030504040204" pitchFamily="50" charset="-128"/>
            </a:endParaRPr>
          </a:p>
        </p:txBody>
      </p:sp>
      <p:graphicFrame>
        <p:nvGraphicFramePr>
          <p:cNvPr id="31" name="表 30">
            <a:extLst>
              <a:ext uri="{FF2B5EF4-FFF2-40B4-BE49-F238E27FC236}">
                <a16:creationId xmlns:a16="http://schemas.microsoft.com/office/drawing/2014/main" id="{B090C88A-8904-3FD7-06E0-53D5B9C7CDB2}"/>
              </a:ext>
            </a:extLst>
          </p:cNvPr>
          <p:cNvGraphicFramePr>
            <a:graphicFrameLocks noGrp="1"/>
          </p:cNvGraphicFramePr>
          <p:nvPr>
            <p:extLst>
              <p:ext uri="{D42A27DB-BD31-4B8C-83A1-F6EECF244321}">
                <p14:modId xmlns:p14="http://schemas.microsoft.com/office/powerpoint/2010/main" val="2847838703"/>
              </p:ext>
            </p:extLst>
          </p:nvPr>
        </p:nvGraphicFramePr>
        <p:xfrm>
          <a:off x="6413675"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algn="ctr"/>
                      <a:r>
                        <a:rPr kumimoji="1" lang="ja-JP" altLang="en-US" sz="1000" spc="0" dirty="0" smtClean="0">
                          <a:latin typeface="BIZ UDPゴシック" panose="020B0400000000000000" pitchFamily="50" charset="-128"/>
                          <a:ea typeface="BIZ UDPゴシック" panose="020B0400000000000000" pitchFamily="50" charset="-128"/>
                        </a:rPr>
                        <a:t>資料３</a:t>
                      </a:r>
                      <a:r>
                        <a:rPr kumimoji="1" lang="en-US" altLang="ja-JP" sz="1000" spc="0" dirty="0" smtClean="0">
                          <a:latin typeface="BIZ UDPゴシック" panose="020B0400000000000000" pitchFamily="50" charset="-128"/>
                          <a:ea typeface="BIZ UDPゴシック" panose="020B0400000000000000" pitchFamily="50" charset="-128"/>
                        </a:rPr>
                        <a:t>-</a:t>
                      </a:r>
                      <a:r>
                        <a:rPr kumimoji="1" lang="ja-JP" altLang="en-US" sz="1000" spc="0" dirty="0" smtClean="0">
                          <a:latin typeface="BIZ UDPゴシック" panose="020B0400000000000000" pitchFamily="50" charset="-128"/>
                          <a:ea typeface="BIZ UDPゴシック" panose="020B0400000000000000" pitchFamily="50" charset="-128"/>
                        </a:rPr>
                        <a:t>１</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ja-JP" altLang="en-US" sz="1000" spc="0" dirty="0" smtClean="0">
                          <a:latin typeface="BIZ UDPゴシック" panose="020B0400000000000000" pitchFamily="50" charset="-128"/>
                          <a:ea typeface="BIZ UDPゴシック" panose="020B0400000000000000" pitchFamily="50" charset="-128"/>
                        </a:rPr>
                        <a:t>５年８月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年度第１回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grpSp>
        <p:nvGrpSpPr>
          <p:cNvPr id="45" name="グループ化 44"/>
          <p:cNvGrpSpPr/>
          <p:nvPr/>
        </p:nvGrpSpPr>
        <p:grpSpPr>
          <a:xfrm>
            <a:off x="7134180" y="766664"/>
            <a:ext cx="1701196" cy="161044"/>
            <a:chOff x="7188249" y="1303205"/>
            <a:chExt cx="1701196" cy="161044"/>
          </a:xfrm>
        </p:grpSpPr>
        <p:sp>
          <p:nvSpPr>
            <p:cNvPr id="49" name="角丸四角形 48"/>
            <p:cNvSpPr/>
            <p:nvPr/>
          </p:nvSpPr>
          <p:spPr>
            <a:xfrm>
              <a:off x="7188249" y="1310698"/>
              <a:ext cx="244313" cy="153551"/>
            </a:xfrm>
            <a:prstGeom prst="round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sz="965" dirty="0">
                <a:solidFill>
                  <a:schemeClr val="tx1"/>
                </a:solidFill>
                <a:latin typeface="Meiryo UI" panose="020B0604030504040204" pitchFamily="50" charset="-128"/>
                <a:ea typeface="Meiryo UI" panose="020B0604030504040204" pitchFamily="50" charset="-128"/>
              </a:endParaRPr>
            </a:p>
          </p:txBody>
        </p:sp>
        <p:sp>
          <p:nvSpPr>
            <p:cNvPr id="50" name="ホームベース 49"/>
            <p:cNvSpPr/>
            <p:nvPr/>
          </p:nvSpPr>
          <p:spPr>
            <a:xfrm>
              <a:off x="8596512" y="1303205"/>
              <a:ext cx="292933" cy="154920"/>
            </a:xfrm>
            <a:prstGeom prst="homePlate">
              <a:avLst>
                <a:gd name="adj" fmla="val 17769"/>
              </a:avLst>
            </a:prstGeom>
            <a:solidFill>
              <a:schemeClr val="tx2">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altLang="ja-JP" sz="965" dirty="0">
                <a:solidFill>
                  <a:schemeClr val="tx1"/>
                </a:solidFill>
                <a:latin typeface="Meiryo UI" panose="020B0604030504040204" pitchFamily="50" charset="-128"/>
                <a:ea typeface="Meiryo UI" panose="020B0604030504040204" pitchFamily="50" charset="-128"/>
              </a:endParaRPr>
            </a:p>
          </p:txBody>
        </p:sp>
      </p:grpSp>
      <p:sp>
        <p:nvSpPr>
          <p:cNvPr id="52" name="テキスト ボックス 51"/>
          <p:cNvSpPr txBox="1"/>
          <p:nvPr/>
        </p:nvSpPr>
        <p:spPr>
          <a:xfrm>
            <a:off x="6164703" y="722052"/>
            <a:ext cx="2915243" cy="240835"/>
          </a:xfrm>
          <a:prstGeom prst="rect">
            <a:avLst/>
          </a:prstGeom>
          <a:noFill/>
        </p:spPr>
        <p:txBody>
          <a:bodyPr wrap="square" rtlCol="0">
            <a:spAutoFit/>
          </a:bodyPr>
          <a:lstStyle/>
          <a:p>
            <a:r>
              <a:rPr kumimoji="1" lang="ja-JP" altLang="en-US" sz="965" dirty="0">
                <a:latin typeface="Meiryo UI" panose="020B0604030504040204" pitchFamily="50" charset="-128"/>
                <a:ea typeface="Meiryo UI" panose="020B0604030504040204" pitchFamily="50" charset="-128"/>
              </a:rPr>
              <a:t>凡例：大阪府　　　　　　　保健所、市町村</a:t>
            </a:r>
          </a:p>
        </p:txBody>
      </p:sp>
      <p:sp>
        <p:nvSpPr>
          <p:cNvPr id="32" name="角丸四角形 31"/>
          <p:cNvSpPr/>
          <p:nvPr/>
        </p:nvSpPr>
        <p:spPr>
          <a:xfrm>
            <a:off x="4527557" y="3706001"/>
            <a:ext cx="1137527" cy="179063"/>
          </a:xfrm>
          <a:prstGeom prst="round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65" dirty="0" smtClean="0">
                <a:solidFill>
                  <a:schemeClr val="bg1"/>
                </a:solidFill>
                <a:latin typeface="Meiryo UI" panose="020B0604030504040204" pitchFamily="50" charset="-128"/>
                <a:ea typeface="Meiryo UI" panose="020B0604030504040204" pitchFamily="50" charset="-128"/>
              </a:rPr>
              <a:t>実施期間　</a:t>
            </a:r>
            <a:endParaRPr lang="ja-JP" altLang="en-US" sz="965" dirty="0">
              <a:solidFill>
                <a:schemeClr val="bg1"/>
              </a:solidFill>
              <a:latin typeface="Meiryo UI" panose="020B0604030504040204" pitchFamily="50" charset="-128"/>
              <a:ea typeface="Meiryo UI" panose="020B0604030504040204" pitchFamily="50" charset="-128"/>
            </a:endParaRPr>
          </a:p>
        </p:txBody>
      </p:sp>
      <p:sp>
        <p:nvSpPr>
          <p:cNvPr id="33" name="角丸四角形 32"/>
          <p:cNvSpPr/>
          <p:nvPr/>
        </p:nvSpPr>
        <p:spPr>
          <a:xfrm>
            <a:off x="1200906" y="3680922"/>
            <a:ext cx="1137527" cy="179063"/>
          </a:xfrm>
          <a:prstGeom prst="round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65" dirty="0" smtClean="0">
                <a:solidFill>
                  <a:schemeClr val="bg1"/>
                </a:solidFill>
                <a:latin typeface="Meiryo UI" panose="020B0604030504040204" pitchFamily="50" charset="-128"/>
                <a:ea typeface="Meiryo UI" panose="020B0604030504040204" pitchFamily="50" charset="-128"/>
              </a:rPr>
              <a:t>準備期間　</a:t>
            </a:r>
            <a:endParaRPr lang="ja-JP" altLang="en-US" sz="965"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83973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1182</Words>
  <Application>Microsoft Office PowerPoint</Application>
  <PresentationFormat>画面に合わせる (4:3)</PresentationFormat>
  <Paragraphs>138</Paragraphs>
  <Slides>7</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7</vt:i4>
      </vt:variant>
    </vt:vector>
  </HeadingPairs>
  <TitlesOfParts>
    <vt:vector size="17" baseType="lpstr">
      <vt:lpstr>BIZ UDPゴシック</vt:lpstr>
      <vt:lpstr>HGP創英角ｺﾞｼｯｸUB</vt:lpstr>
      <vt:lpstr>Meiryo UI</vt:lpstr>
      <vt:lpstr>PMingLiU</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2023-08-30T03:08:27Z</dcterms:created>
  <dcterms:modified xsi:type="dcterms:W3CDTF">2023-09-01T01:34:35Z</dcterms:modified>
</cp:coreProperties>
</file>