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00" r:id="rId2"/>
    <p:sldId id="266" r:id="rId3"/>
    <p:sldId id="301" r:id="rId4"/>
    <p:sldId id="302" r:id="rId5"/>
    <p:sldId id="303" r:id="rId6"/>
    <p:sldId id="304" r:id="rId7"/>
    <p:sldId id="305" r:id="rId8"/>
    <p:sldId id="307" r:id="rId9"/>
    <p:sldId id="308" r:id="rId10"/>
    <p:sldId id="309" r:id="rId11"/>
    <p:sldId id="310" r:id="rId12"/>
    <p:sldId id="312" r:id="rId13"/>
    <p:sldId id="313" r:id="rId14"/>
    <p:sldId id="314" r:id="rId15"/>
    <p:sldId id="315" r:id="rId16"/>
    <p:sldId id="323" r:id="rId17"/>
    <p:sldId id="316" r:id="rId18"/>
    <p:sldId id="317" r:id="rId19"/>
    <p:sldId id="320" r:id="rId20"/>
    <p:sldId id="318" r:id="rId21"/>
    <p:sldId id="321" r:id="rId22"/>
    <p:sldId id="322" r:id="rId23"/>
    <p:sldId id="324" r:id="rId2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9767" autoAdjust="0"/>
  </p:normalViewPr>
  <p:slideViewPr>
    <p:cSldViewPr snapToGrid="0" showGuides="1">
      <p:cViewPr varScale="1">
        <p:scale>
          <a:sx n="67" d="100"/>
          <a:sy n="67" d="100"/>
        </p:scale>
        <p:origin x="13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FB87BC8-EF15-477B-A426-008328D4D746}" type="datetimeFigureOut">
              <a:rPr kumimoji="1" lang="ja-JP" altLang="en-US" smtClean="0"/>
              <a:t>2023/9/1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6AA51A5-7B26-49F0-BE5D-85211BA72068}" type="slidenum">
              <a:rPr kumimoji="1" lang="ja-JP" altLang="en-US" smtClean="0"/>
              <a:t>‹#›</a:t>
            </a:fld>
            <a:endParaRPr kumimoji="1" lang="ja-JP" altLang="en-US"/>
          </a:p>
        </p:txBody>
      </p:sp>
    </p:spTree>
    <p:extLst>
      <p:ext uri="{BB962C8B-B14F-4D97-AF65-F5344CB8AC3E}">
        <p14:creationId xmlns:p14="http://schemas.microsoft.com/office/powerpoint/2010/main" val="2062202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9846491-C27D-4CF1-B25E-1B01A3678E0F}" type="datetimeFigureOut">
              <a:rPr kumimoji="1" lang="ja-JP" altLang="en-US" smtClean="0"/>
              <a:t>2023/9/1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A834B8C-83B1-4A0D-BFAC-FEBCAD45863F}" type="slidenum">
              <a:rPr kumimoji="1" lang="ja-JP" altLang="en-US" smtClean="0"/>
              <a:t>‹#›</a:t>
            </a:fld>
            <a:endParaRPr kumimoji="1" lang="ja-JP" altLang="en-US"/>
          </a:p>
        </p:txBody>
      </p:sp>
    </p:spTree>
    <p:extLst>
      <p:ext uri="{BB962C8B-B14F-4D97-AF65-F5344CB8AC3E}">
        <p14:creationId xmlns:p14="http://schemas.microsoft.com/office/powerpoint/2010/main" val="3444113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834B8C-83B1-4A0D-BFAC-FEBCAD45863F}" type="slidenum">
              <a:rPr kumimoji="1" lang="ja-JP" altLang="en-US" smtClean="0"/>
              <a:t>1</a:t>
            </a:fld>
            <a:endParaRPr kumimoji="1" lang="ja-JP" altLang="en-US" dirty="0"/>
          </a:p>
        </p:txBody>
      </p:sp>
    </p:spTree>
    <p:extLst>
      <p:ext uri="{BB962C8B-B14F-4D97-AF65-F5344CB8AC3E}">
        <p14:creationId xmlns:p14="http://schemas.microsoft.com/office/powerpoint/2010/main" val="194235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10</a:t>
            </a:fld>
            <a:endParaRPr kumimoji="1" lang="ja-JP" altLang="en-US" dirty="0"/>
          </a:p>
        </p:txBody>
      </p:sp>
    </p:spTree>
    <p:extLst>
      <p:ext uri="{BB962C8B-B14F-4D97-AF65-F5344CB8AC3E}">
        <p14:creationId xmlns:p14="http://schemas.microsoft.com/office/powerpoint/2010/main" val="157562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11</a:t>
            </a:fld>
            <a:endParaRPr kumimoji="1" lang="ja-JP" altLang="en-US" dirty="0"/>
          </a:p>
        </p:txBody>
      </p:sp>
    </p:spTree>
    <p:extLst>
      <p:ext uri="{BB962C8B-B14F-4D97-AF65-F5344CB8AC3E}">
        <p14:creationId xmlns:p14="http://schemas.microsoft.com/office/powerpoint/2010/main" val="303133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12</a:t>
            </a:fld>
            <a:endParaRPr kumimoji="1" lang="ja-JP" altLang="en-US" dirty="0"/>
          </a:p>
        </p:txBody>
      </p:sp>
    </p:spTree>
    <p:extLst>
      <p:ext uri="{BB962C8B-B14F-4D97-AF65-F5344CB8AC3E}">
        <p14:creationId xmlns:p14="http://schemas.microsoft.com/office/powerpoint/2010/main" val="226816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13</a:t>
            </a:fld>
            <a:endParaRPr kumimoji="1" lang="ja-JP" altLang="en-US" dirty="0"/>
          </a:p>
        </p:txBody>
      </p:sp>
    </p:spTree>
    <p:extLst>
      <p:ext uri="{BB962C8B-B14F-4D97-AF65-F5344CB8AC3E}">
        <p14:creationId xmlns:p14="http://schemas.microsoft.com/office/powerpoint/2010/main" val="33018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14</a:t>
            </a:fld>
            <a:endParaRPr kumimoji="1" lang="ja-JP" altLang="en-US" dirty="0"/>
          </a:p>
        </p:txBody>
      </p:sp>
    </p:spTree>
    <p:extLst>
      <p:ext uri="{BB962C8B-B14F-4D97-AF65-F5344CB8AC3E}">
        <p14:creationId xmlns:p14="http://schemas.microsoft.com/office/powerpoint/2010/main" val="384439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15</a:t>
            </a:fld>
            <a:endParaRPr kumimoji="1" lang="ja-JP" altLang="en-US" dirty="0"/>
          </a:p>
        </p:txBody>
      </p:sp>
    </p:spTree>
    <p:extLst>
      <p:ext uri="{BB962C8B-B14F-4D97-AF65-F5344CB8AC3E}">
        <p14:creationId xmlns:p14="http://schemas.microsoft.com/office/powerpoint/2010/main" val="67044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17</a:t>
            </a:fld>
            <a:endParaRPr kumimoji="1" lang="ja-JP" altLang="en-US"/>
          </a:p>
        </p:txBody>
      </p:sp>
    </p:spTree>
    <p:extLst>
      <p:ext uri="{BB962C8B-B14F-4D97-AF65-F5344CB8AC3E}">
        <p14:creationId xmlns:p14="http://schemas.microsoft.com/office/powerpoint/2010/main" val="149300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18</a:t>
            </a:fld>
            <a:endParaRPr kumimoji="1" lang="ja-JP" altLang="en-US"/>
          </a:p>
        </p:txBody>
      </p:sp>
    </p:spTree>
    <p:extLst>
      <p:ext uri="{BB962C8B-B14F-4D97-AF65-F5344CB8AC3E}">
        <p14:creationId xmlns:p14="http://schemas.microsoft.com/office/powerpoint/2010/main" val="379765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19</a:t>
            </a:fld>
            <a:endParaRPr kumimoji="1" lang="ja-JP" altLang="en-US"/>
          </a:p>
        </p:txBody>
      </p:sp>
    </p:spTree>
    <p:extLst>
      <p:ext uri="{BB962C8B-B14F-4D97-AF65-F5344CB8AC3E}">
        <p14:creationId xmlns:p14="http://schemas.microsoft.com/office/powerpoint/2010/main" val="413398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20</a:t>
            </a:fld>
            <a:endParaRPr kumimoji="1" lang="ja-JP" altLang="en-US"/>
          </a:p>
        </p:txBody>
      </p:sp>
    </p:spTree>
    <p:extLst>
      <p:ext uri="{BB962C8B-B14F-4D97-AF65-F5344CB8AC3E}">
        <p14:creationId xmlns:p14="http://schemas.microsoft.com/office/powerpoint/2010/main" val="413398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2</a:t>
            </a:fld>
            <a:endParaRPr kumimoji="1" lang="ja-JP" altLang="en-US" dirty="0"/>
          </a:p>
        </p:txBody>
      </p:sp>
    </p:spTree>
    <p:extLst>
      <p:ext uri="{BB962C8B-B14F-4D97-AF65-F5344CB8AC3E}">
        <p14:creationId xmlns:p14="http://schemas.microsoft.com/office/powerpoint/2010/main" val="235158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21</a:t>
            </a:fld>
            <a:endParaRPr kumimoji="1" lang="ja-JP" altLang="en-US"/>
          </a:p>
        </p:txBody>
      </p:sp>
    </p:spTree>
    <p:extLst>
      <p:ext uri="{BB962C8B-B14F-4D97-AF65-F5344CB8AC3E}">
        <p14:creationId xmlns:p14="http://schemas.microsoft.com/office/powerpoint/2010/main" val="2456083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22</a:t>
            </a:fld>
            <a:endParaRPr kumimoji="1" lang="ja-JP" altLang="en-US"/>
          </a:p>
        </p:txBody>
      </p:sp>
    </p:spTree>
    <p:extLst>
      <p:ext uri="{BB962C8B-B14F-4D97-AF65-F5344CB8AC3E}">
        <p14:creationId xmlns:p14="http://schemas.microsoft.com/office/powerpoint/2010/main" val="98676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23</a:t>
            </a:fld>
            <a:endParaRPr kumimoji="1" lang="ja-JP" altLang="en-US"/>
          </a:p>
        </p:txBody>
      </p:sp>
    </p:spTree>
    <p:extLst>
      <p:ext uri="{BB962C8B-B14F-4D97-AF65-F5344CB8AC3E}">
        <p14:creationId xmlns:p14="http://schemas.microsoft.com/office/powerpoint/2010/main" val="285390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3</a:t>
            </a:fld>
            <a:endParaRPr kumimoji="1" lang="ja-JP" altLang="en-US" dirty="0"/>
          </a:p>
        </p:txBody>
      </p:sp>
    </p:spTree>
    <p:extLst>
      <p:ext uri="{BB962C8B-B14F-4D97-AF65-F5344CB8AC3E}">
        <p14:creationId xmlns:p14="http://schemas.microsoft.com/office/powerpoint/2010/main" val="104592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4</a:t>
            </a:fld>
            <a:endParaRPr kumimoji="1" lang="ja-JP" altLang="en-US" dirty="0"/>
          </a:p>
        </p:txBody>
      </p:sp>
    </p:spTree>
    <p:extLst>
      <p:ext uri="{BB962C8B-B14F-4D97-AF65-F5344CB8AC3E}">
        <p14:creationId xmlns:p14="http://schemas.microsoft.com/office/powerpoint/2010/main" val="1874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5</a:t>
            </a:fld>
            <a:endParaRPr kumimoji="1" lang="ja-JP" altLang="en-US" dirty="0"/>
          </a:p>
        </p:txBody>
      </p:sp>
    </p:spTree>
    <p:extLst>
      <p:ext uri="{BB962C8B-B14F-4D97-AF65-F5344CB8AC3E}">
        <p14:creationId xmlns:p14="http://schemas.microsoft.com/office/powerpoint/2010/main" val="216458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6</a:t>
            </a:fld>
            <a:endParaRPr kumimoji="1" lang="ja-JP" altLang="en-US" dirty="0"/>
          </a:p>
        </p:txBody>
      </p:sp>
    </p:spTree>
    <p:extLst>
      <p:ext uri="{BB962C8B-B14F-4D97-AF65-F5344CB8AC3E}">
        <p14:creationId xmlns:p14="http://schemas.microsoft.com/office/powerpoint/2010/main" val="408248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7</a:t>
            </a:fld>
            <a:endParaRPr kumimoji="1" lang="ja-JP" altLang="en-US" dirty="0"/>
          </a:p>
        </p:txBody>
      </p:sp>
    </p:spTree>
    <p:extLst>
      <p:ext uri="{BB962C8B-B14F-4D97-AF65-F5344CB8AC3E}">
        <p14:creationId xmlns:p14="http://schemas.microsoft.com/office/powerpoint/2010/main" val="110857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8</a:t>
            </a:fld>
            <a:endParaRPr kumimoji="1" lang="ja-JP" altLang="en-US" dirty="0"/>
          </a:p>
        </p:txBody>
      </p:sp>
    </p:spTree>
    <p:extLst>
      <p:ext uri="{BB962C8B-B14F-4D97-AF65-F5344CB8AC3E}">
        <p14:creationId xmlns:p14="http://schemas.microsoft.com/office/powerpoint/2010/main" val="135420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6FC94-DFEC-42E0-A99E-93BD2795A9F9}" type="slidenum">
              <a:rPr kumimoji="1" lang="ja-JP" altLang="en-US" smtClean="0"/>
              <a:t>9</a:t>
            </a:fld>
            <a:endParaRPr kumimoji="1" lang="ja-JP" altLang="en-US" dirty="0"/>
          </a:p>
        </p:txBody>
      </p:sp>
    </p:spTree>
    <p:extLst>
      <p:ext uri="{BB962C8B-B14F-4D97-AF65-F5344CB8AC3E}">
        <p14:creationId xmlns:p14="http://schemas.microsoft.com/office/powerpoint/2010/main" val="129069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784042-6400-49E2-AFA0-16F724DD2999}" type="datetime1">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214997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C6367-DE02-4524-8408-22CACB81863F}" type="datetime1">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113333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9ECC6C-5BDC-4BE4-BB74-F1F4238CB494}" type="datetime1">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39311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6699DB-5087-4385-ADFD-40851F3288FC}" type="datetime1">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232075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3B181A2-8739-444D-B52C-77E8C0F70471}" type="datetime1">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296225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052AFD-17B3-47A9-8681-ED835ADAA9AD}" type="datetime1">
              <a:rPr kumimoji="1" lang="ja-JP" altLang="en-US" smtClean="0"/>
              <a:t>2023/9/1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18622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FB6000-52EB-4418-A8A5-3815861D3E0F}" type="datetime1">
              <a:rPr kumimoji="1" lang="ja-JP" altLang="en-US" smtClean="0"/>
              <a:t>2023/9/1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246751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6A612B3-5311-4320-A058-BA26678BCFA9}" type="datetime1">
              <a:rPr kumimoji="1" lang="ja-JP" altLang="en-US" smtClean="0"/>
              <a:t>2023/9/1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421869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DCAD3-8416-4170-8A8C-C0C740118B8F}" type="datetime1">
              <a:rPr kumimoji="1" lang="ja-JP" altLang="en-US" smtClean="0"/>
              <a:t>2023/9/1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11421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B08DA9-0241-4855-B118-5E47501D03AA}" type="datetime1">
              <a:rPr kumimoji="1" lang="ja-JP" altLang="en-US" smtClean="0"/>
              <a:t>2023/9/1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360600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B46FF4-965D-40EF-B8CB-9D48312DA548}" type="datetime1">
              <a:rPr kumimoji="1" lang="ja-JP" altLang="en-US" smtClean="0"/>
              <a:t>2023/9/1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232980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B5325-8C4B-45D9-854C-3FD43753F626}" type="datetime1">
              <a:rPr kumimoji="1" lang="ja-JP" altLang="en-US" smtClean="0"/>
              <a:t>2023/9/1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255B7-DF0D-498B-9D3A-3E2ADC60EC3B}" type="slidenum">
              <a:rPr kumimoji="1" lang="ja-JP" altLang="en-US" smtClean="0"/>
              <a:t>‹#›</a:t>
            </a:fld>
            <a:endParaRPr kumimoji="1" lang="ja-JP" altLang="en-US"/>
          </a:p>
        </p:txBody>
      </p:sp>
    </p:spTree>
    <p:extLst>
      <p:ext uri="{BB962C8B-B14F-4D97-AF65-F5344CB8AC3E}">
        <p14:creationId xmlns:p14="http://schemas.microsoft.com/office/powerpoint/2010/main" val="393108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32F353D-CEF5-AD1A-4B54-41AFFA808CDB}"/>
              </a:ext>
            </a:extLst>
          </p:cNvPr>
          <p:cNvSpPr txBox="1"/>
          <p:nvPr/>
        </p:nvSpPr>
        <p:spPr>
          <a:xfrm>
            <a:off x="758287" y="2344087"/>
            <a:ext cx="7627426" cy="216982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4500" b="1" dirty="0">
                <a:latin typeface="Meiryo UI" panose="020B0604030504040204" pitchFamily="50" charset="-128"/>
                <a:ea typeface="Meiryo UI" panose="020B0604030504040204" pitchFamily="50" charset="-128"/>
              </a:rPr>
              <a:t>【</a:t>
            </a:r>
            <a:r>
              <a:rPr kumimoji="1" lang="ja-JP" altLang="en-US" sz="4500" b="1" dirty="0">
                <a:latin typeface="Meiryo UI" panose="020B0604030504040204" pitchFamily="50" charset="-128"/>
                <a:ea typeface="Meiryo UI" panose="020B0604030504040204" pitchFamily="50" charset="-128"/>
              </a:rPr>
              <a:t>議題３</a:t>
            </a:r>
            <a:r>
              <a:rPr kumimoji="1" lang="en-US" altLang="ja-JP" sz="4500" b="1" dirty="0">
                <a:latin typeface="Meiryo UI" panose="020B0604030504040204" pitchFamily="50" charset="-128"/>
                <a:ea typeface="Meiryo UI" panose="020B0604030504040204" pitchFamily="50" charset="-128"/>
              </a:rPr>
              <a:t>】</a:t>
            </a:r>
          </a:p>
          <a:p>
            <a:pPr algn="ctr"/>
            <a:r>
              <a:rPr kumimoji="1" lang="ja-JP" altLang="en-US" sz="4500" b="1" dirty="0">
                <a:latin typeface="Meiryo UI" panose="020B0604030504040204" pitchFamily="50" charset="-128"/>
                <a:ea typeface="Meiryo UI" panose="020B0604030504040204" pitchFamily="50" charset="-128"/>
              </a:rPr>
              <a:t>第４次大阪府健康増進計画（素案）の検討について</a:t>
            </a:r>
            <a:endParaRPr kumimoji="1" lang="zh-TW" altLang="en-US" sz="45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9A255B7-DF0D-498B-9D3A-3E2ADC60EC3B}" type="slidenum">
              <a:rPr kumimoji="1" lang="ja-JP" altLang="en-US" smtClean="0">
                <a:solidFill>
                  <a:schemeClr val="tx1"/>
                </a:solidFill>
              </a:rPr>
              <a:t>1</a:t>
            </a:fld>
            <a:endParaRPr kumimoji="1" lang="ja-JP" altLang="en-US" dirty="0">
              <a:solidFill>
                <a:schemeClr val="tx1"/>
              </a:solidFill>
            </a:endParaRPr>
          </a:p>
        </p:txBody>
      </p:sp>
      <p:graphicFrame>
        <p:nvGraphicFramePr>
          <p:cNvPr id="5" name="表 4">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513925654"/>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23279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1370" y="741415"/>
            <a:ext cx="8871045" cy="1323439"/>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身体活動・運動、休養・睡眠</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回</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分以上、週２回以上の運動を１年以上している府民は、３割に上りますが、年代別でみると、男性では</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歳代が、女性では</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歳・</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歳代が特に低い状況にあります。</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府民の</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日の平均睡眠時間は、「６時間以上７時間未満」が最も多くなっています。一方で、</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歳代から</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歳代の働く世代では睡眠で休養がとれていない府民が約３割います。</a:t>
            </a:r>
          </a:p>
        </p:txBody>
      </p:sp>
      <p:sp>
        <p:nvSpPr>
          <p:cNvPr id="4" name="テキスト ボックス 3">
            <a:extLst>
              <a:ext uri="{FF2B5EF4-FFF2-40B4-BE49-F238E27FC236}">
                <a16:creationId xmlns:a16="http://schemas.microsoft.com/office/drawing/2014/main" id="{6EFA3350-8B98-3497-9371-039759175FC9}"/>
              </a:ext>
            </a:extLst>
          </p:cNvPr>
          <p:cNvSpPr txBox="1"/>
          <p:nvPr/>
        </p:nvSpPr>
        <p:spPr>
          <a:xfrm>
            <a:off x="-44818" y="2055799"/>
            <a:ext cx="4564232" cy="502702"/>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回</a:t>
            </a:r>
            <a:r>
              <a:rPr lang="en-US" altLang="ja-JP" sz="1400" b="1" dirty="0">
                <a:latin typeface="Meiryo UI" panose="020B0604030504040204" pitchFamily="50" charset="-128"/>
                <a:ea typeface="Meiryo UI" panose="020B0604030504040204" pitchFamily="50" charset="-128"/>
              </a:rPr>
              <a:t>30</a:t>
            </a:r>
            <a:r>
              <a:rPr lang="ja-JP" altLang="en-US" sz="1400" b="1" dirty="0">
                <a:latin typeface="Meiryo UI" panose="020B0604030504040204" pitchFamily="50" charset="-128"/>
                <a:ea typeface="Meiryo UI" panose="020B0604030504040204" pitchFamily="50" charset="-128"/>
              </a:rPr>
              <a:t>分以上週</a:t>
            </a: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回以上運動を</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年以上している割合（大阪府・令和４年）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男性</a:t>
            </a:r>
            <a:r>
              <a:rPr lang="en-US" altLang="ja-JP" sz="1400" b="1" dirty="0" smtClean="0">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8013B88-04A8-80E1-2483-C198898F12AC}"/>
              </a:ext>
            </a:extLst>
          </p:cNvPr>
          <p:cNvSpPr txBox="1"/>
          <p:nvPr/>
        </p:nvSpPr>
        <p:spPr>
          <a:xfrm>
            <a:off x="-44818" y="4342161"/>
            <a:ext cx="4427720" cy="502702"/>
          </a:xfrm>
          <a:prstGeom prst="rect">
            <a:avLst/>
          </a:prstGeom>
          <a:noFill/>
        </p:spPr>
        <p:txBody>
          <a:bodyPr wrap="square" rtlCol="0">
            <a:spAutoFit/>
          </a:bodyPr>
          <a:lstStyle/>
          <a:p>
            <a:pPr marL="153035" lvl="0"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1</a:t>
            </a:r>
            <a:r>
              <a:rPr lang="ja-JP" altLang="en-US" sz="1400" b="1" dirty="0">
                <a:latin typeface="Meiryo UI" panose="020B0604030504040204" pitchFamily="50" charset="-128"/>
                <a:ea typeface="Meiryo UI" panose="020B0604030504040204" pitchFamily="50" charset="-128"/>
              </a:rPr>
              <a:t>回</a:t>
            </a:r>
            <a:r>
              <a:rPr lang="en-US" altLang="ja-JP" sz="1400" b="1" dirty="0">
                <a:latin typeface="Meiryo UI" panose="020B0604030504040204" pitchFamily="50" charset="-128"/>
                <a:ea typeface="Meiryo UI" panose="020B0604030504040204" pitchFamily="50" charset="-128"/>
              </a:rPr>
              <a:t>30</a:t>
            </a:r>
            <a:r>
              <a:rPr lang="ja-JP" altLang="en-US" sz="1400" b="1" dirty="0">
                <a:latin typeface="Meiryo UI" panose="020B0604030504040204" pitchFamily="50" charset="-128"/>
                <a:ea typeface="Meiryo UI" panose="020B0604030504040204" pitchFamily="50" charset="-128"/>
              </a:rPr>
              <a:t>分以上週</a:t>
            </a: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回以上運動を</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年以上している割合（大阪府・令和４年）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女性</a:t>
            </a:r>
            <a:r>
              <a:rPr lang="en-US" altLang="ja-JP" sz="1400" b="1" dirty="0" smtClean="0">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a:extLst>
              <a:ext uri="{FF2B5EF4-FFF2-40B4-BE49-F238E27FC236}">
                <a16:creationId xmlns:a16="http://schemas.microsoft.com/office/drawing/2014/main" id="{20264249-1E2C-C183-5470-000541B9046A}"/>
              </a:ext>
            </a:extLst>
          </p:cNvPr>
          <p:cNvSpPr txBox="1"/>
          <p:nvPr/>
        </p:nvSpPr>
        <p:spPr>
          <a:xfrm>
            <a:off x="4461738" y="2101583"/>
            <a:ext cx="5036719" cy="297517"/>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ysClr val="windowText" lastClr="000000"/>
                </a:solidFill>
                <a:latin typeface="Meiryo UI" panose="020B0604030504040204" pitchFamily="50" charset="-128"/>
                <a:ea typeface="Meiryo UI" panose="020B0604030504040204" pitchFamily="50" charset="-128"/>
              </a:rPr>
              <a:t>1</a:t>
            </a:r>
            <a:r>
              <a:rPr lang="ja-JP" altLang="en-US" sz="1400" b="1" dirty="0">
                <a:solidFill>
                  <a:sysClr val="windowText" lastClr="000000"/>
                </a:solidFill>
                <a:latin typeface="Meiryo UI" panose="020B0604030504040204" pitchFamily="50" charset="-128"/>
                <a:ea typeface="Meiryo UI" panose="020B0604030504040204" pitchFamily="50" charset="-128"/>
              </a:rPr>
              <a:t>日の平均睡眠</a:t>
            </a:r>
            <a:r>
              <a:rPr lang="ja-JP" altLang="en-US" sz="1400" b="1" dirty="0" smtClean="0">
                <a:solidFill>
                  <a:sysClr val="windowText" lastClr="000000"/>
                </a:solidFill>
                <a:latin typeface="Meiryo UI" panose="020B0604030504040204" pitchFamily="50" charset="-128"/>
                <a:ea typeface="Meiryo UI" panose="020B0604030504040204" pitchFamily="50" charset="-128"/>
              </a:rPr>
              <a:t>時間（</a:t>
            </a:r>
            <a:r>
              <a:rPr lang="ja-JP" altLang="en-US" sz="1400" b="1" dirty="0">
                <a:solidFill>
                  <a:sysClr val="windowText" lastClr="000000"/>
                </a:solidFill>
                <a:latin typeface="Meiryo UI" panose="020B0604030504040204" pitchFamily="50" charset="-128"/>
                <a:ea typeface="Meiryo UI" panose="020B0604030504040204" pitchFamily="50" charset="-128"/>
              </a:rPr>
              <a:t>大阪府・令和４年・</a:t>
            </a:r>
            <a:r>
              <a:rPr lang="en-US" altLang="ja-JP" sz="1400" b="1" dirty="0">
                <a:solidFill>
                  <a:sysClr val="windowText" lastClr="000000"/>
                </a:solidFill>
                <a:latin typeface="Meiryo UI" panose="020B0604030504040204" pitchFamily="50" charset="-128"/>
                <a:ea typeface="Meiryo UI" panose="020B0604030504040204" pitchFamily="50" charset="-128"/>
              </a:rPr>
              <a:t>20</a:t>
            </a:r>
            <a:r>
              <a:rPr lang="ja-JP" altLang="en-US" sz="1400" b="1" dirty="0">
                <a:solidFill>
                  <a:sysClr val="windowText" lastClr="000000"/>
                </a:solidFill>
                <a:latin typeface="Meiryo UI" panose="020B0604030504040204" pitchFamily="50" charset="-128"/>
                <a:ea typeface="Meiryo UI" panose="020B0604030504040204" pitchFamily="50" charset="-128"/>
              </a:rPr>
              <a:t>歳以上</a:t>
            </a:r>
            <a:r>
              <a:rPr lang="ja-JP" altLang="en-US" sz="1400" b="1" dirty="0" smtClean="0">
                <a:solidFill>
                  <a:sysClr val="windowText" lastClr="000000"/>
                </a:solidFill>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68">
            <a:extLst>
              <a:ext uri="{FF2B5EF4-FFF2-40B4-BE49-F238E27FC236}">
                <a16:creationId xmlns:a16="http://schemas.microsoft.com/office/drawing/2014/main" id="{E419225D-3C6C-86BD-0B01-EBAE636038C6}"/>
              </a:ext>
            </a:extLst>
          </p:cNvPr>
          <p:cNvSpPr/>
          <p:nvPr/>
        </p:nvSpPr>
        <p:spPr>
          <a:xfrm>
            <a:off x="4622149" y="4936498"/>
            <a:ext cx="4300812" cy="1687416"/>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a:extLst>
              <a:ext uri="{FF2B5EF4-FFF2-40B4-BE49-F238E27FC236}">
                <a16:creationId xmlns:a16="http://schemas.microsoft.com/office/drawing/2014/main" id="{2688460B-E3F3-310B-681A-A2C36AF7D125}"/>
              </a:ext>
            </a:extLst>
          </p:cNvPr>
          <p:cNvSpPr txBox="1"/>
          <p:nvPr/>
        </p:nvSpPr>
        <p:spPr>
          <a:xfrm>
            <a:off x="4461739" y="4458279"/>
            <a:ext cx="3941906" cy="502702"/>
          </a:xfrm>
          <a:prstGeom prst="rect">
            <a:avLst/>
          </a:prstGeom>
          <a:noFill/>
        </p:spPr>
        <p:txBody>
          <a:bodyPr wrap="square" rtlCol="0">
            <a:spAutoFit/>
          </a:bodyPr>
          <a:lstStyle/>
          <a:p>
            <a:pPr marL="153035" lvl="0" indent="-153035">
              <a:lnSpc>
                <a:spcPts val="1600"/>
              </a:lnSpc>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睡眠で休養がとれている状況（最近１か月）（大阪府・平成</a:t>
            </a:r>
            <a:r>
              <a:rPr lang="en-US" altLang="ja-JP" sz="1400" b="1" dirty="0">
                <a:latin typeface="Meiryo UI" panose="020B0604030504040204" pitchFamily="50" charset="-128"/>
                <a:ea typeface="Meiryo UI" panose="020B0604030504040204" pitchFamily="50" charset="-128"/>
              </a:rPr>
              <a:t>30</a:t>
            </a:r>
            <a:r>
              <a:rPr lang="ja-JP" altLang="en-US" sz="1400" b="1" dirty="0">
                <a:latin typeface="Meiryo UI" panose="020B0604030504040204" pitchFamily="50" charset="-128"/>
                <a:ea typeface="Meiryo UI" panose="020B0604030504040204" pitchFamily="50" charset="-128"/>
              </a:rPr>
              <a:t>年）</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A195A063-0C75-864C-410A-7DEEC49C1A9B}"/>
              </a:ext>
            </a:extLst>
          </p:cNvPr>
          <p:cNvSpPr txBox="1"/>
          <p:nvPr/>
        </p:nvSpPr>
        <p:spPr>
          <a:xfrm>
            <a:off x="6299813" y="6350841"/>
            <a:ext cx="2958047" cy="348813"/>
          </a:xfrm>
          <a:prstGeom prst="rect">
            <a:avLst/>
          </a:prstGeom>
          <a:noFill/>
        </p:spPr>
        <p:txBody>
          <a:bodyPr wrap="square" rtlCol="0">
            <a:spAutoFit/>
          </a:bodyPr>
          <a:lstStyle/>
          <a:p>
            <a:pPr>
              <a:lnSpc>
                <a:spcPts val="2000"/>
              </a:lnSpc>
            </a:pPr>
            <a:r>
              <a:rPr kumimoji="1" lang="ja-JP" altLang="en-US" sz="700" dirty="0">
                <a:solidFill>
                  <a:schemeClr val="dk1"/>
                </a:solidFill>
                <a:latin typeface="Meiryo UI" panose="020B0604030504040204" pitchFamily="50" charset="-128"/>
                <a:ea typeface="Meiryo UI" panose="020B0604030504040204" pitchFamily="50" charset="-128"/>
              </a:rPr>
              <a:t>出典：</a:t>
            </a:r>
            <a:r>
              <a:rPr kumimoji="1" lang="ja-JP" altLang="ja-JP" sz="700" dirty="0" smtClean="0">
                <a:solidFill>
                  <a:schemeClr val="dk1"/>
                </a:solidFill>
                <a:latin typeface="Meiryo UI" panose="020B0604030504040204" pitchFamily="50" charset="-128"/>
                <a:ea typeface="Meiryo UI" panose="020B0604030504040204" pitchFamily="50" charset="-128"/>
              </a:rPr>
              <a:t>国民</a:t>
            </a:r>
            <a:r>
              <a:rPr kumimoji="1" lang="ja-JP" altLang="ja-JP" sz="700" dirty="0">
                <a:solidFill>
                  <a:schemeClr val="dk1"/>
                </a:solidFill>
                <a:latin typeface="Meiryo UI" panose="020B0604030504040204" pitchFamily="50" charset="-128"/>
                <a:ea typeface="Meiryo UI" panose="020B0604030504040204" pitchFamily="50" charset="-128"/>
              </a:rPr>
              <a:t>健康・栄養調査（厚生労働省）（大阪府集計</a:t>
            </a:r>
            <a:r>
              <a:rPr kumimoji="1" lang="ja-JP" altLang="en-US" sz="700" dirty="0" smtClean="0">
                <a:solidFill>
                  <a:schemeClr val="dk1"/>
                </a:solidFill>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4644295" y="2505565"/>
            <a:ext cx="4499705" cy="2000215"/>
            <a:chOff x="4644294" y="2305599"/>
            <a:chExt cx="4921017" cy="2200182"/>
          </a:xfrm>
        </p:grpSpPr>
        <p:sp>
          <p:nvSpPr>
            <p:cNvPr id="86" name="角丸四角形 68">
              <a:extLst>
                <a:ext uri="{FF2B5EF4-FFF2-40B4-BE49-F238E27FC236}">
                  <a16:creationId xmlns:a16="http://schemas.microsoft.com/office/drawing/2014/main" id="{61CD795D-639F-E3C7-7F31-180D5F796A42}"/>
                </a:ext>
              </a:extLst>
            </p:cNvPr>
            <p:cNvSpPr/>
            <p:nvPr/>
          </p:nvSpPr>
          <p:spPr>
            <a:xfrm>
              <a:off x="4644294" y="2305599"/>
              <a:ext cx="4278667" cy="2147588"/>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a:extLst>
                <a:ext uri="{FF2B5EF4-FFF2-40B4-BE49-F238E27FC236}">
                  <a16:creationId xmlns:a16="http://schemas.microsoft.com/office/drawing/2014/main" id="{FBF244E8-915E-7361-8B2D-79B50C17AA18}"/>
                </a:ext>
              </a:extLst>
            </p:cNvPr>
            <p:cNvSpPr txBox="1"/>
            <p:nvPr/>
          </p:nvSpPr>
          <p:spPr>
            <a:xfrm>
              <a:off x="6980098" y="4156968"/>
              <a:ext cx="2585213" cy="348813"/>
            </a:xfrm>
            <a:prstGeom prst="rect">
              <a:avLst/>
            </a:prstGeom>
            <a:noFill/>
          </p:spPr>
          <p:txBody>
            <a:bodyPr wrap="square" rtlCol="0">
              <a:spAutoFit/>
            </a:bodyPr>
            <a:lstStyle/>
            <a:p>
              <a:pPr>
                <a:lnSpc>
                  <a:spcPts val="2000"/>
                </a:lnSpc>
              </a:pPr>
              <a:r>
                <a:rPr lang="ja-JP" altLang="en-US" sz="700" dirty="0" smtClean="0">
                  <a:latin typeface="Meiryo UI" panose="020B0604030504040204" pitchFamily="50" charset="-128"/>
                  <a:ea typeface="Meiryo UI" panose="020B0604030504040204" pitchFamily="50" charset="-128"/>
                </a:rPr>
                <a:t>出典：大阪府</a:t>
              </a:r>
              <a:r>
                <a:rPr lang="ja-JP" altLang="en-US" sz="700" dirty="0">
                  <a:latin typeface="Meiryo UI" panose="020B0604030504040204" pitchFamily="50" charset="-128"/>
                  <a:ea typeface="Meiryo UI" panose="020B0604030504040204" pitchFamily="50" charset="-128"/>
                </a:rPr>
                <a:t>健康づくり実態調査（令和</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srcRect l="15481" t="11361" r="15330" b="6040"/>
            <a:stretch/>
          </p:blipFill>
          <p:spPr>
            <a:xfrm>
              <a:off x="5375528" y="2418555"/>
              <a:ext cx="2809967" cy="1798135"/>
            </a:xfrm>
            <a:prstGeom prst="rect">
              <a:avLst/>
            </a:prstGeom>
          </p:spPr>
        </p:pic>
      </p:grpSp>
      <p:grpSp>
        <p:nvGrpSpPr>
          <p:cNvPr id="13" name="グループ化 12"/>
          <p:cNvGrpSpPr/>
          <p:nvPr/>
        </p:nvGrpSpPr>
        <p:grpSpPr>
          <a:xfrm>
            <a:off x="101371" y="2505566"/>
            <a:ext cx="4360368" cy="1816229"/>
            <a:chOff x="101370" y="2377002"/>
            <a:chExt cx="4373671" cy="1944794"/>
          </a:xfrm>
        </p:grpSpPr>
        <p:sp>
          <p:nvSpPr>
            <p:cNvPr id="8" name="角丸四角形 68">
              <a:extLst>
                <a:ext uri="{FF2B5EF4-FFF2-40B4-BE49-F238E27FC236}">
                  <a16:creationId xmlns:a16="http://schemas.microsoft.com/office/drawing/2014/main" id="{453263B6-2256-285B-D927-B3374D4EBB98}"/>
                </a:ext>
              </a:extLst>
            </p:cNvPr>
            <p:cNvSpPr/>
            <p:nvPr/>
          </p:nvSpPr>
          <p:spPr>
            <a:xfrm>
              <a:off x="101370" y="2377002"/>
              <a:ext cx="4218010" cy="1931928"/>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2B5CE797-A400-1A52-71AD-20227DB7E5F6}"/>
                </a:ext>
              </a:extLst>
            </p:cNvPr>
            <p:cNvSpPr txBox="1"/>
            <p:nvPr/>
          </p:nvSpPr>
          <p:spPr>
            <a:xfrm>
              <a:off x="2078289" y="4018830"/>
              <a:ext cx="2396752" cy="302966"/>
            </a:xfrm>
            <a:prstGeom prst="rect">
              <a:avLst/>
            </a:prstGeom>
            <a:noFill/>
          </p:spPr>
          <p:txBody>
            <a:bodyPr wrap="square" rtlCol="0">
              <a:spAutoFit/>
            </a:bodyPr>
            <a:lstStyle/>
            <a:p>
              <a:pPr>
                <a:lnSpc>
                  <a:spcPts val="2000"/>
                </a:lnSpc>
              </a:pPr>
              <a:r>
                <a:rPr lang="ja-JP" altLang="en-US" sz="700" dirty="0" smtClean="0">
                  <a:latin typeface="Meiryo UI" panose="020B0604030504040204" pitchFamily="50" charset="-128"/>
                  <a:ea typeface="Meiryo UI" panose="020B0604030504040204" pitchFamily="50" charset="-128"/>
                </a:rPr>
                <a:t>出典：大阪府</a:t>
              </a:r>
              <a:r>
                <a:rPr lang="ja-JP" altLang="en-US" sz="700" dirty="0">
                  <a:latin typeface="Meiryo UI" panose="020B0604030504040204" pitchFamily="50" charset="-128"/>
                  <a:ea typeface="Meiryo UI" panose="020B0604030504040204" pitchFamily="50" charset="-128"/>
                </a:rPr>
                <a:t>健康づくり実態調査（令和４年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4"/>
            <a:srcRect l="1458" t="11791" r="1141" b="10545"/>
            <a:stretch/>
          </p:blipFill>
          <p:spPr>
            <a:xfrm>
              <a:off x="190842" y="2653410"/>
              <a:ext cx="4056459" cy="1369537"/>
            </a:xfrm>
            <a:prstGeom prst="rect">
              <a:avLst/>
            </a:prstGeom>
          </p:spPr>
        </p:pic>
        <p:pic>
          <p:nvPicPr>
            <p:cNvPr id="5" name="図 4"/>
            <p:cNvPicPr>
              <a:picLocks noChangeAspect="1"/>
            </p:cNvPicPr>
            <p:nvPr/>
          </p:nvPicPr>
          <p:blipFill rotWithShape="1">
            <a:blip r:embed="rId4"/>
            <a:srcRect l="80137" t="4234" r="3331" b="90142"/>
            <a:stretch/>
          </p:blipFill>
          <p:spPr>
            <a:xfrm>
              <a:off x="2964163" y="2432051"/>
              <a:ext cx="1146078" cy="162504"/>
            </a:xfrm>
            <a:prstGeom prst="rect">
              <a:avLst/>
            </a:prstGeom>
          </p:spPr>
        </p:pic>
      </p:grpSp>
      <p:grpSp>
        <p:nvGrpSpPr>
          <p:cNvPr id="14" name="グループ化 13"/>
          <p:cNvGrpSpPr/>
          <p:nvPr/>
        </p:nvGrpSpPr>
        <p:grpSpPr>
          <a:xfrm>
            <a:off x="101370" y="4848010"/>
            <a:ext cx="4257359" cy="1902996"/>
            <a:chOff x="101370" y="4733202"/>
            <a:chExt cx="4366253" cy="1920286"/>
          </a:xfrm>
        </p:grpSpPr>
        <p:sp>
          <p:nvSpPr>
            <p:cNvPr id="11" name="角丸四角形 68">
              <a:extLst>
                <a:ext uri="{FF2B5EF4-FFF2-40B4-BE49-F238E27FC236}">
                  <a16:creationId xmlns:a16="http://schemas.microsoft.com/office/drawing/2014/main" id="{D1B6286F-98E3-4345-0858-7D7C8D1B0D29}"/>
                </a:ext>
              </a:extLst>
            </p:cNvPr>
            <p:cNvSpPr/>
            <p:nvPr/>
          </p:nvSpPr>
          <p:spPr>
            <a:xfrm>
              <a:off x="101370" y="4733202"/>
              <a:ext cx="4241118" cy="1920286"/>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26FCA2D2-E7FB-5558-A922-B7C77227296E}"/>
                </a:ext>
              </a:extLst>
            </p:cNvPr>
            <p:cNvSpPr txBox="1"/>
            <p:nvPr/>
          </p:nvSpPr>
          <p:spPr>
            <a:xfrm>
              <a:off x="2265005" y="6340581"/>
              <a:ext cx="2202618" cy="302519"/>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：大阪府</a:t>
              </a:r>
              <a:r>
                <a:rPr lang="ja-JP" altLang="en-US" sz="700" dirty="0">
                  <a:latin typeface="Meiryo UI" panose="020B0604030504040204" pitchFamily="50" charset="-128"/>
                  <a:ea typeface="Meiryo UI" panose="020B0604030504040204" pitchFamily="50" charset="-128"/>
                </a:rPr>
                <a:t>健康づくり実態調査（令和４年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5"/>
            <a:srcRect l="1161" t="10033" r="1040" b="9773"/>
            <a:stretch/>
          </p:blipFill>
          <p:spPr>
            <a:xfrm>
              <a:off x="362202" y="4981669"/>
              <a:ext cx="3748039" cy="1438688"/>
            </a:xfrm>
            <a:prstGeom prst="rect">
              <a:avLst/>
            </a:prstGeom>
          </p:spPr>
        </p:pic>
      </p:grpSp>
      <p:pic>
        <p:nvPicPr>
          <p:cNvPr id="29" name="図 28"/>
          <p:cNvPicPr>
            <a:picLocks noChangeAspect="1"/>
          </p:cNvPicPr>
          <p:nvPr/>
        </p:nvPicPr>
        <p:blipFill rotWithShape="1">
          <a:blip r:embed="rId4"/>
          <a:srcRect l="80137" t="4234" r="3331" b="90142"/>
          <a:stretch/>
        </p:blipFill>
        <p:spPr>
          <a:xfrm>
            <a:off x="2951971" y="4889873"/>
            <a:ext cx="1146078" cy="162504"/>
          </a:xfrm>
          <a:prstGeom prst="rect">
            <a:avLst/>
          </a:prstGeom>
        </p:spPr>
      </p:pic>
      <p:pic>
        <p:nvPicPr>
          <p:cNvPr id="9" name="図 8"/>
          <p:cNvPicPr>
            <a:picLocks noChangeAspect="1"/>
          </p:cNvPicPr>
          <p:nvPr/>
        </p:nvPicPr>
        <p:blipFill rotWithShape="1">
          <a:blip r:embed="rId6"/>
          <a:srcRect l="1365" t="11048" r="802" b="4753"/>
          <a:stretch/>
        </p:blipFill>
        <p:spPr>
          <a:xfrm>
            <a:off x="4713406" y="5081774"/>
            <a:ext cx="4050730" cy="1413164"/>
          </a:xfrm>
          <a:prstGeom prst="rect">
            <a:avLst/>
          </a:prstGeom>
        </p:spPr>
      </p:pic>
      <p:sp>
        <p:nvSpPr>
          <p:cNvPr id="10" name="スライド番号プレースホルダー 9"/>
          <p:cNvSpPr>
            <a:spLocks noGrp="1"/>
          </p:cNvSpPr>
          <p:nvPr>
            <p:ph type="sldNum" sz="quarter" idx="12"/>
          </p:nvPr>
        </p:nvSpPr>
        <p:spPr>
          <a:xfrm>
            <a:off x="6915015" y="6342684"/>
            <a:ext cx="2057400" cy="365125"/>
          </a:xfrm>
        </p:spPr>
        <p:txBody>
          <a:bodyPr/>
          <a:lstStyle/>
          <a:p>
            <a:fld id="{79A255B7-DF0D-498B-9D3A-3E2ADC60EC3B}" type="slidenum">
              <a:rPr kumimoji="1" lang="ja-JP" altLang="en-US" smtClean="0">
                <a:solidFill>
                  <a:schemeClr val="tx1"/>
                </a:solidFill>
              </a:rPr>
              <a:t>10</a:t>
            </a:fld>
            <a:endParaRPr kumimoji="1" lang="ja-JP" altLang="en-US" dirty="0">
              <a:solidFill>
                <a:schemeClr val="tx1"/>
              </a:solidFill>
            </a:endParaRPr>
          </a:p>
        </p:txBody>
      </p:sp>
      <p:sp>
        <p:nvSpPr>
          <p:cNvPr id="25" name="テキスト ボックス 24">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6" name="表 25">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78743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飲酒、喫煙</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生活</a:t>
            </a:r>
            <a:r>
              <a:rPr kumimoji="1" lang="ja-JP" altLang="en-US" sz="1600" dirty="0">
                <a:latin typeface="Meiryo UI" panose="020B0604030504040204" pitchFamily="50" charset="-128"/>
                <a:ea typeface="Meiryo UI" panose="020B0604030504040204" pitchFamily="50" charset="-128"/>
              </a:rPr>
              <a:t>習慣病のリスクを高める量を飲酒している者の割合をみると、男性は</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歳代、</a:t>
            </a:r>
            <a:r>
              <a:rPr kumimoji="1" lang="en-US" altLang="ja-JP" sz="1600" dirty="0">
                <a:latin typeface="Meiryo UI" panose="020B0604030504040204" pitchFamily="50" charset="-128"/>
                <a:ea typeface="Meiryo UI" panose="020B0604030504040204" pitchFamily="50" charset="-128"/>
              </a:rPr>
              <a:t>60</a:t>
            </a:r>
            <a:r>
              <a:rPr kumimoji="1" lang="ja-JP" altLang="en-US" sz="1600" dirty="0">
                <a:latin typeface="Meiryo UI" panose="020B0604030504040204" pitchFamily="50" charset="-128"/>
                <a:ea typeface="Meiryo UI" panose="020B0604030504040204" pitchFamily="50" charset="-128"/>
              </a:rPr>
              <a:t>歳代で高くなっており、女性は</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歳代において最も高くなっています。</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喫煙率は減少傾向ですが、男女ともに</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歳代の喫煙率が最も高く、女性は全国を上回っています。</a:t>
            </a:r>
          </a:p>
        </p:txBody>
      </p:sp>
      <p:sp>
        <p:nvSpPr>
          <p:cNvPr id="4" name="テキスト ボックス 3">
            <a:extLst>
              <a:ext uri="{FF2B5EF4-FFF2-40B4-BE49-F238E27FC236}">
                <a16:creationId xmlns:a16="http://schemas.microsoft.com/office/drawing/2014/main" id="{6EFA3350-8B98-3497-9371-039759175FC9}"/>
              </a:ext>
            </a:extLst>
          </p:cNvPr>
          <p:cNvSpPr txBox="1"/>
          <p:nvPr/>
        </p:nvSpPr>
        <p:spPr>
          <a:xfrm>
            <a:off x="-5563" y="1835103"/>
            <a:ext cx="4200179" cy="514436"/>
          </a:xfrm>
          <a:prstGeom prst="rect">
            <a:avLst/>
          </a:prstGeom>
          <a:noFill/>
        </p:spPr>
        <p:txBody>
          <a:bodyPr wrap="square" rtlCol="0">
            <a:spAutoFit/>
          </a:bodyPr>
          <a:lstStyle/>
          <a:p>
            <a:pPr marL="153035" indent="-153035">
              <a:lnSpc>
                <a:spcPts val="1600"/>
              </a:lnSpc>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生活習慣病のリスクを高める量を飲酒しているものの割合（大阪府・令和４年</a:t>
            </a:r>
            <a:r>
              <a:rPr lang="ja-JP" altLang="en-US" sz="1400" b="1" dirty="0" smtClean="0">
                <a:latin typeface="Meiryo UI" panose="020B0604030504040204" pitchFamily="50" charset="-128"/>
                <a:ea typeface="Meiryo UI" panose="020B0604030504040204" pitchFamily="50" charset="-128"/>
              </a:rPr>
              <a:t>）</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a:extLst>
              <a:ext uri="{FF2B5EF4-FFF2-40B4-BE49-F238E27FC236}">
                <a16:creationId xmlns:a16="http://schemas.microsoft.com/office/drawing/2014/main" id="{20264249-1E2C-C183-5470-000541B9046A}"/>
              </a:ext>
            </a:extLst>
          </p:cNvPr>
          <p:cNvSpPr txBox="1"/>
          <p:nvPr/>
        </p:nvSpPr>
        <p:spPr>
          <a:xfrm>
            <a:off x="4483729" y="1937866"/>
            <a:ext cx="5084506" cy="309252"/>
          </a:xfrm>
          <a:prstGeom prst="rect">
            <a:avLst/>
          </a:prstGeom>
          <a:noFill/>
        </p:spPr>
        <p:txBody>
          <a:bodyPr wrap="square" rtlCol="0">
            <a:spAutoFit/>
          </a:bodyPr>
          <a:lstStyle/>
          <a:p>
            <a:pPr marL="153035" lvl="0" indent="-153035">
              <a:lnSpc>
                <a:spcPts val="1600"/>
              </a:lnSpc>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喫煙率（</a:t>
            </a:r>
            <a:r>
              <a:rPr lang="en-US" altLang="ja-JP" sz="1400" b="1" dirty="0">
                <a:latin typeface="Meiryo UI" panose="020B0604030504040204" pitchFamily="50" charset="-128"/>
                <a:ea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rPr>
              <a:t>歳以上）（大阪府・全国）</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68">
            <a:extLst>
              <a:ext uri="{FF2B5EF4-FFF2-40B4-BE49-F238E27FC236}">
                <a16:creationId xmlns:a16="http://schemas.microsoft.com/office/drawing/2014/main" id="{E419225D-3C6C-86BD-0B01-EBAE636038C6}"/>
              </a:ext>
            </a:extLst>
          </p:cNvPr>
          <p:cNvSpPr/>
          <p:nvPr/>
        </p:nvSpPr>
        <p:spPr>
          <a:xfrm>
            <a:off x="4483729" y="4942715"/>
            <a:ext cx="4470305" cy="1767005"/>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a:extLst>
              <a:ext uri="{FF2B5EF4-FFF2-40B4-BE49-F238E27FC236}">
                <a16:creationId xmlns:a16="http://schemas.microsoft.com/office/drawing/2014/main" id="{2688460B-E3F3-310B-681A-A2C36AF7D125}"/>
              </a:ext>
            </a:extLst>
          </p:cNvPr>
          <p:cNvSpPr txBox="1"/>
          <p:nvPr/>
        </p:nvSpPr>
        <p:spPr>
          <a:xfrm>
            <a:off x="4417212" y="4637166"/>
            <a:ext cx="4091384"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＜喫煙率（年代別）（大阪府・令和４年</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108315" y="2305600"/>
            <a:ext cx="4962053" cy="2237848"/>
            <a:chOff x="135286" y="2065256"/>
            <a:chExt cx="4962053" cy="2237848"/>
          </a:xfrm>
        </p:grpSpPr>
        <p:sp>
          <p:nvSpPr>
            <p:cNvPr id="8" name="角丸四角形 68">
              <a:extLst>
                <a:ext uri="{FF2B5EF4-FFF2-40B4-BE49-F238E27FC236}">
                  <a16:creationId xmlns:a16="http://schemas.microsoft.com/office/drawing/2014/main" id="{453263B6-2256-285B-D927-B3374D4EBB98}"/>
                </a:ext>
              </a:extLst>
            </p:cNvPr>
            <p:cNvSpPr/>
            <p:nvPr/>
          </p:nvSpPr>
          <p:spPr>
            <a:xfrm>
              <a:off x="135286" y="2065256"/>
              <a:ext cx="4278667" cy="220208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2B5CE797-A400-1A52-71AD-20227DB7E5F6}"/>
                </a:ext>
              </a:extLst>
            </p:cNvPr>
            <p:cNvSpPr txBox="1"/>
            <p:nvPr/>
          </p:nvSpPr>
          <p:spPr>
            <a:xfrm>
              <a:off x="1939452" y="3954291"/>
              <a:ext cx="3157887" cy="348813"/>
            </a:xfrm>
            <a:prstGeom prst="rect">
              <a:avLst/>
            </a:prstGeom>
            <a:noFill/>
          </p:spPr>
          <p:txBody>
            <a:bodyPr wrap="square" rtlCol="0">
              <a:spAutoFit/>
            </a:bodyPr>
            <a:lstStyle/>
            <a:p>
              <a:pPr>
                <a:lnSpc>
                  <a:spcPts val="2000"/>
                </a:lnSpc>
              </a:pPr>
              <a:r>
                <a:rPr lang="ja-JP" altLang="en-US" sz="700" dirty="0" smtClean="0">
                  <a:latin typeface="Meiryo UI" panose="020B0604030504040204" pitchFamily="50" charset="-128"/>
                  <a:ea typeface="Meiryo UI" panose="020B0604030504040204" pitchFamily="50" charset="-128"/>
                </a:rPr>
                <a:t>出典</a:t>
              </a:r>
              <a:r>
                <a:rPr lang="ja-JP" altLang="en-US" sz="700" dirty="0">
                  <a:latin typeface="Meiryo UI" panose="020B0604030504040204" pitchFamily="50" charset="-128"/>
                  <a:ea typeface="Meiryo UI" panose="020B0604030504040204" pitchFamily="50" charset="-128"/>
                </a:rPr>
                <a:t>：大阪府健康づくり実態調査（令和４年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68C5268-662F-56FF-BF7D-121B21275A40}"/>
                </a:ext>
              </a:extLst>
            </p:cNvPr>
            <p:cNvPicPr>
              <a:picLocks noChangeAspect="1"/>
            </p:cNvPicPr>
            <p:nvPr/>
          </p:nvPicPr>
          <p:blipFill>
            <a:blip r:embed="rId3"/>
            <a:stretch>
              <a:fillRect/>
            </a:stretch>
          </p:blipFill>
          <p:spPr>
            <a:xfrm>
              <a:off x="166801" y="2214455"/>
              <a:ext cx="4215635" cy="1687493"/>
            </a:xfrm>
            <a:prstGeom prst="rect">
              <a:avLst/>
            </a:prstGeom>
          </p:spPr>
        </p:pic>
      </p:grpSp>
      <p:grpSp>
        <p:nvGrpSpPr>
          <p:cNvPr id="10" name="グループ化 9"/>
          <p:cNvGrpSpPr/>
          <p:nvPr/>
        </p:nvGrpSpPr>
        <p:grpSpPr>
          <a:xfrm>
            <a:off x="4483729" y="2281438"/>
            <a:ext cx="4478500" cy="2383501"/>
            <a:chOff x="4500860" y="2069938"/>
            <a:chExt cx="4478500" cy="2383501"/>
          </a:xfrm>
        </p:grpSpPr>
        <p:sp>
          <p:nvSpPr>
            <p:cNvPr id="86" name="角丸四角形 68">
              <a:extLst>
                <a:ext uri="{FF2B5EF4-FFF2-40B4-BE49-F238E27FC236}">
                  <a16:creationId xmlns:a16="http://schemas.microsoft.com/office/drawing/2014/main" id="{61CD795D-639F-E3C7-7F31-180D5F796A42}"/>
                </a:ext>
              </a:extLst>
            </p:cNvPr>
            <p:cNvSpPr/>
            <p:nvPr/>
          </p:nvSpPr>
          <p:spPr>
            <a:xfrm>
              <a:off x="4500860" y="2069938"/>
              <a:ext cx="4469226" cy="2377731"/>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a:extLst>
                <a:ext uri="{FF2B5EF4-FFF2-40B4-BE49-F238E27FC236}">
                  <a16:creationId xmlns:a16="http://schemas.microsoft.com/office/drawing/2014/main" id="{FBF244E8-915E-7361-8B2D-79B50C17AA18}"/>
                </a:ext>
              </a:extLst>
            </p:cNvPr>
            <p:cNvSpPr txBox="1"/>
            <p:nvPr/>
          </p:nvSpPr>
          <p:spPr>
            <a:xfrm>
              <a:off x="6504335" y="4253384"/>
              <a:ext cx="2475025" cy="200055"/>
            </a:xfrm>
            <a:prstGeom prst="rect">
              <a:avLst/>
            </a:prstGeom>
            <a:noFill/>
          </p:spPr>
          <p:txBody>
            <a:bodyPr wrap="square" rtlCol="0">
              <a:spAutoFit/>
            </a:bodyPr>
            <a:lstStyle/>
            <a:p>
              <a:pPr algn="ctr">
                <a:defRPr sz="1100" b="0" i="0" u="none" strike="noStrike" kern="1200" baseline="0">
                  <a:solidFill>
                    <a:sysClr val="windowText" lastClr="000000">
                      <a:lumMod val="65000"/>
                      <a:lumOff val="35000"/>
                    </a:sysClr>
                  </a:solidFill>
                  <a:latin typeface="+mn-ea"/>
                  <a:ea typeface="+mn-ea"/>
                  <a:cs typeface="+mn-cs"/>
                </a:defRPr>
              </a:pPr>
              <a:r>
                <a:rPr lang="ja-JP" altLang="en-US" sz="700" dirty="0" smtClean="0">
                  <a:latin typeface="Meiryo UI" panose="020B0604030504040204" pitchFamily="50" charset="-128"/>
                  <a:ea typeface="Meiryo UI" panose="020B0604030504040204" pitchFamily="50" charset="-128"/>
                </a:rPr>
                <a:t>出典：</a:t>
              </a:r>
              <a:r>
                <a:rPr lang="ja-JP" altLang="en-US" sz="700" dirty="0">
                  <a:latin typeface="Meiryo UI" panose="020B0604030504040204" pitchFamily="50" charset="-128"/>
                  <a:ea typeface="Meiryo UI" panose="020B0604030504040204" pitchFamily="50" charset="-128"/>
                </a:rPr>
                <a:t>国民生活基礎調査（厚生労働省）</a:t>
              </a:r>
            </a:p>
          </p:txBody>
        </p:sp>
        <p:pic>
          <p:nvPicPr>
            <p:cNvPr id="9" name="図 8">
              <a:extLst>
                <a:ext uri="{FF2B5EF4-FFF2-40B4-BE49-F238E27FC236}">
                  <a16:creationId xmlns:a16="http://schemas.microsoft.com/office/drawing/2014/main" id="{E479621F-56CD-BFD2-83A5-0C5533D549D2}"/>
                </a:ext>
              </a:extLst>
            </p:cNvPr>
            <p:cNvPicPr>
              <a:picLocks noChangeAspect="1"/>
            </p:cNvPicPr>
            <p:nvPr/>
          </p:nvPicPr>
          <p:blipFill>
            <a:blip r:embed="rId4"/>
            <a:stretch>
              <a:fillRect/>
            </a:stretch>
          </p:blipFill>
          <p:spPr>
            <a:xfrm>
              <a:off x="4705734" y="2187815"/>
              <a:ext cx="3913481" cy="2098214"/>
            </a:xfrm>
            <a:prstGeom prst="rect">
              <a:avLst/>
            </a:prstGeom>
          </p:spPr>
        </p:pic>
      </p:grpSp>
      <p:pic>
        <p:nvPicPr>
          <p:cNvPr id="14" name="図 13">
            <a:extLst>
              <a:ext uri="{FF2B5EF4-FFF2-40B4-BE49-F238E27FC236}">
                <a16:creationId xmlns:a16="http://schemas.microsoft.com/office/drawing/2014/main" id="{7E0DC731-1CCF-2ADA-E71A-FD57DF53AEF9}"/>
              </a:ext>
            </a:extLst>
          </p:cNvPr>
          <p:cNvPicPr>
            <a:picLocks noChangeAspect="1"/>
          </p:cNvPicPr>
          <p:nvPr/>
        </p:nvPicPr>
        <p:blipFill>
          <a:blip r:embed="rId5"/>
          <a:stretch>
            <a:fillRect/>
          </a:stretch>
        </p:blipFill>
        <p:spPr>
          <a:xfrm>
            <a:off x="5400179" y="5016284"/>
            <a:ext cx="2309813" cy="1504950"/>
          </a:xfrm>
          <a:prstGeom prst="rect">
            <a:avLst/>
          </a:prstGeom>
        </p:spPr>
      </p:pic>
      <p:pic>
        <p:nvPicPr>
          <p:cNvPr id="2" name="図 1"/>
          <p:cNvPicPr>
            <a:picLocks noChangeAspect="1"/>
          </p:cNvPicPr>
          <p:nvPr/>
        </p:nvPicPr>
        <p:blipFill rotWithShape="1">
          <a:blip r:embed="rId6"/>
          <a:srcRect l="44445" t="84646" r="43624" b="5825"/>
          <a:stretch/>
        </p:blipFill>
        <p:spPr>
          <a:xfrm>
            <a:off x="1867210" y="3830025"/>
            <a:ext cx="869978" cy="262090"/>
          </a:xfrm>
          <a:prstGeom prst="rect">
            <a:avLst/>
          </a:prstGeom>
        </p:spPr>
      </p:pic>
      <p:sp>
        <p:nvSpPr>
          <p:cNvPr id="18" name="テキスト ボックス 17">
            <a:extLst>
              <a:ext uri="{FF2B5EF4-FFF2-40B4-BE49-F238E27FC236}">
                <a16:creationId xmlns:a16="http://schemas.microsoft.com/office/drawing/2014/main" id="{FBF244E8-915E-7361-8B2D-79B50C17AA18}"/>
              </a:ext>
            </a:extLst>
          </p:cNvPr>
          <p:cNvSpPr txBox="1"/>
          <p:nvPr/>
        </p:nvSpPr>
        <p:spPr>
          <a:xfrm>
            <a:off x="6413675" y="6503881"/>
            <a:ext cx="2475025" cy="200055"/>
          </a:xfrm>
          <a:prstGeom prst="rect">
            <a:avLst/>
          </a:prstGeom>
          <a:noFill/>
        </p:spPr>
        <p:txBody>
          <a:bodyPr wrap="square" rtlCol="0">
            <a:spAutoFit/>
          </a:bodyPr>
          <a:lstStyle/>
          <a:p>
            <a:pPr algn="ctr">
              <a:defRPr sz="1100" b="0" i="0" u="none" strike="noStrike" kern="1200" baseline="0">
                <a:solidFill>
                  <a:sysClr val="windowText" lastClr="000000">
                    <a:lumMod val="65000"/>
                    <a:lumOff val="35000"/>
                  </a:sysClr>
                </a:solidFill>
                <a:latin typeface="+mn-ea"/>
                <a:ea typeface="+mn-ea"/>
                <a:cs typeface="+mn-cs"/>
              </a:defRPr>
            </a:pPr>
            <a:r>
              <a:rPr lang="zh-TW" altLang="en-US" sz="700" dirty="0">
                <a:latin typeface="Meiryo UI" panose="020B0604030504040204" pitchFamily="50" charset="-128"/>
                <a:ea typeface="Meiryo UI" panose="020B0604030504040204" pitchFamily="50" charset="-128"/>
              </a:rPr>
              <a:t>出典：国民生活基礎調査（厚生労働省）</a:t>
            </a:r>
            <a:endParaRPr lang="ja-JP" altLang="en-US" sz="7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6831300" y="6380535"/>
            <a:ext cx="2057400" cy="365125"/>
          </a:xfrm>
        </p:spPr>
        <p:txBody>
          <a:bodyPr/>
          <a:lstStyle/>
          <a:p>
            <a:fld id="{79A255B7-DF0D-498B-9D3A-3E2ADC60EC3B}" type="slidenum">
              <a:rPr kumimoji="1" lang="ja-JP" altLang="en-US" smtClean="0">
                <a:solidFill>
                  <a:schemeClr val="tx1"/>
                </a:solidFill>
              </a:rPr>
              <a:t>11</a:t>
            </a:fld>
            <a:endParaRPr kumimoji="1" lang="ja-JP" altLang="en-US" dirty="0">
              <a:solidFill>
                <a:schemeClr val="tx1"/>
              </a:solidFill>
            </a:endParaRPr>
          </a:p>
        </p:txBody>
      </p:sp>
      <p:sp>
        <p:nvSpPr>
          <p:cNvPr id="21" name="テキスト ボックス 20">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2" name="表 21">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29670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83099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新興感染症の感染拡大による健康行動の変化</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新型</a:t>
            </a:r>
            <a:r>
              <a:rPr kumimoji="1" lang="ja-JP" altLang="en-US" sz="1600" dirty="0">
                <a:latin typeface="Meiryo UI" panose="020B0604030504040204" pitchFamily="50" charset="-128"/>
                <a:ea typeface="Meiryo UI" panose="020B0604030504040204" pitchFamily="50" charset="-128"/>
              </a:rPr>
              <a:t>コロナウイルスの感染拡大により、府民の健康行動にも変化が起こりました。特に、「</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週間あたりの運動日数」「運動を行う日の平均運動時間」は、２割以上の府民が減ったと回答しています。</a:t>
            </a:r>
          </a:p>
        </p:txBody>
      </p:sp>
      <p:sp>
        <p:nvSpPr>
          <p:cNvPr id="11" name="テキスト ボックス 10">
            <a:extLst>
              <a:ext uri="{FF2B5EF4-FFF2-40B4-BE49-F238E27FC236}">
                <a16:creationId xmlns:a16="http://schemas.microsoft.com/office/drawing/2014/main" id="{94603C7F-C766-7B27-CD51-9F224BBE4154}"/>
              </a:ext>
            </a:extLst>
          </p:cNvPr>
          <p:cNvSpPr txBox="1"/>
          <p:nvPr/>
        </p:nvSpPr>
        <p:spPr>
          <a:xfrm>
            <a:off x="0" y="4062020"/>
            <a:ext cx="5473753" cy="299762"/>
          </a:xfrm>
          <a:prstGeom prst="rect">
            <a:avLst/>
          </a:prstGeom>
          <a:noFill/>
        </p:spPr>
        <p:txBody>
          <a:bodyPr wrap="square" rtlCol="0">
            <a:spAutoFit/>
          </a:bodyPr>
          <a:lstStyle/>
          <a:p>
            <a:pPr marL="153035" indent="-153035">
              <a:lnSpc>
                <a:spcPts val="1600"/>
              </a:lnSpc>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食生活の</a:t>
            </a:r>
            <a:r>
              <a:rPr lang="ja-JP" altLang="en-US" sz="1400" b="1" dirty="0">
                <a:latin typeface="Meiryo UI" panose="020B0604030504040204" pitchFamily="50" charset="-128"/>
                <a:ea typeface="Meiryo UI" panose="020B0604030504040204" pitchFamily="50" charset="-128"/>
              </a:rPr>
              <a:t>変化（大阪府</a:t>
            </a:r>
            <a:r>
              <a:rPr lang="ja-JP" altLang="en-US" sz="1400" b="1" dirty="0" smtClean="0">
                <a:latin typeface="Meiryo UI" panose="020B0604030504040204" pitchFamily="50" charset="-128"/>
                <a:ea typeface="Meiryo UI" panose="020B0604030504040204" pitchFamily="50" charset="-128"/>
              </a:rPr>
              <a:t>）</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DCB6C3E2-7F44-B29C-5154-2A1AFF6E8FA3}"/>
              </a:ext>
            </a:extLst>
          </p:cNvPr>
          <p:cNvSpPr/>
          <p:nvPr/>
        </p:nvSpPr>
        <p:spPr>
          <a:xfrm>
            <a:off x="1155188" y="1917328"/>
            <a:ext cx="7365663" cy="2186416"/>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68">
            <a:extLst>
              <a:ext uri="{FF2B5EF4-FFF2-40B4-BE49-F238E27FC236}">
                <a16:creationId xmlns:a16="http://schemas.microsoft.com/office/drawing/2014/main" id="{97870A59-593F-CC8E-34F9-82526C9749B7}"/>
              </a:ext>
            </a:extLst>
          </p:cNvPr>
          <p:cNvSpPr/>
          <p:nvPr/>
        </p:nvSpPr>
        <p:spPr>
          <a:xfrm>
            <a:off x="1155189" y="4364834"/>
            <a:ext cx="7365662" cy="2414603"/>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4603C7F-C766-7B27-CD51-9F224BBE4154}"/>
              </a:ext>
            </a:extLst>
          </p:cNvPr>
          <p:cNvSpPr txBox="1"/>
          <p:nvPr/>
        </p:nvSpPr>
        <p:spPr>
          <a:xfrm>
            <a:off x="0" y="1608992"/>
            <a:ext cx="5473753" cy="299762"/>
          </a:xfrm>
          <a:prstGeom prst="rect">
            <a:avLst/>
          </a:prstGeom>
          <a:noFill/>
        </p:spPr>
        <p:txBody>
          <a:bodyPr wrap="square" rtlCol="0">
            <a:spAutoFit/>
          </a:bodyPr>
          <a:lstStyle/>
          <a:p>
            <a:pPr marL="153035" indent="-153035">
              <a:lnSpc>
                <a:spcPts val="1600"/>
              </a:lnSpc>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運動</a:t>
            </a:r>
            <a:r>
              <a:rPr lang="ja-JP" altLang="en-US" sz="1400" b="1" dirty="0">
                <a:latin typeface="Meiryo UI" panose="020B0604030504040204" pitchFamily="50" charset="-128"/>
                <a:ea typeface="Meiryo UI" panose="020B0604030504040204" pitchFamily="50" charset="-128"/>
              </a:rPr>
              <a:t>習慣の変化（大阪府</a:t>
            </a:r>
            <a:r>
              <a:rPr lang="ja-JP" altLang="en-US" sz="1400" b="1" dirty="0" smtClean="0">
                <a:latin typeface="Meiryo UI" panose="020B0604030504040204" pitchFamily="50" charset="-128"/>
                <a:ea typeface="Meiryo UI" panose="020B0604030504040204" pitchFamily="50" charset="-128"/>
              </a:rPr>
              <a:t>）</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463451" y="6445614"/>
            <a:ext cx="2057400" cy="365125"/>
          </a:xfrm>
        </p:spPr>
        <p:txBody>
          <a:bodyPr/>
          <a:lstStyle/>
          <a:p>
            <a:fld id="{79A255B7-DF0D-498B-9D3A-3E2ADC60EC3B}" type="slidenum">
              <a:rPr kumimoji="1" lang="ja-JP" altLang="en-US" smtClean="0">
                <a:solidFill>
                  <a:schemeClr val="tx1"/>
                </a:solidFill>
              </a:rPr>
              <a:t>12</a:t>
            </a:fld>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1" name="表 20">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pic>
        <p:nvPicPr>
          <p:cNvPr id="3" name="図 2"/>
          <p:cNvPicPr>
            <a:picLocks noChangeAspect="1"/>
          </p:cNvPicPr>
          <p:nvPr/>
        </p:nvPicPr>
        <p:blipFill rotWithShape="1">
          <a:blip r:embed="rId3"/>
          <a:srcRect l="984" t="10333" r="1314" b="10335"/>
          <a:stretch/>
        </p:blipFill>
        <p:spPr>
          <a:xfrm>
            <a:off x="1673755" y="4399252"/>
            <a:ext cx="6098646" cy="2216020"/>
          </a:xfrm>
          <a:prstGeom prst="rect">
            <a:avLst/>
          </a:prstGeom>
        </p:spPr>
      </p:pic>
      <p:sp>
        <p:nvSpPr>
          <p:cNvPr id="14" name="テキスト ボックス 13">
            <a:extLst>
              <a:ext uri="{FF2B5EF4-FFF2-40B4-BE49-F238E27FC236}">
                <a16:creationId xmlns:a16="http://schemas.microsoft.com/office/drawing/2014/main" id="{415B6E76-7CA9-23B5-D1FB-BA57A99303A1}"/>
              </a:ext>
            </a:extLst>
          </p:cNvPr>
          <p:cNvSpPr txBox="1"/>
          <p:nvPr/>
        </p:nvSpPr>
        <p:spPr>
          <a:xfrm>
            <a:off x="6272213" y="6445614"/>
            <a:ext cx="3284245" cy="302519"/>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出典：大阪府健康づくり実態調査（令和</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4"/>
          <a:srcRect l="1643" t="9908" r="1313" b="11731"/>
          <a:stretch/>
        </p:blipFill>
        <p:spPr>
          <a:xfrm>
            <a:off x="2267787" y="1979016"/>
            <a:ext cx="5504613" cy="2012742"/>
          </a:xfrm>
          <a:prstGeom prst="rect">
            <a:avLst/>
          </a:prstGeom>
        </p:spPr>
      </p:pic>
      <p:sp>
        <p:nvSpPr>
          <p:cNvPr id="16" name="テキスト ボックス 15">
            <a:extLst>
              <a:ext uri="{FF2B5EF4-FFF2-40B4-BE49-F238E27FC236}">
                <a16:creationId xmlns:a16="http://schemas.microsoft.com/office/drawing/2014/main" id="{415B6E76-7CA9-23B5-D1FB-BA57A99303A1}"/>
              </a:ext>
            </a:extLst>
          </p:cNvPr>
          <p:cNvSpPr txBox="1"/>
          <p:nvPr/>
        </p:nvSpPr>
        <p:spPr>
          <a:xfrm>
            <a:off x="6130278" y="3832529"/>
            <a:ext cx="3284245" cy="302519"/>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出典：大阪府健康づくり実態調査（令和</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102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4252DCE-D4CB-DC48-38FF-2A0B59BF7F7D}"/>
              </a:ext>
            </a:extLst>
          </p:cNvPr>
          <p:cNvSpPr txBox="1"/>
          <p:nvPr/>
        </p:nvSpPr>
        <p:spPr>
          <a:xfrm>
            <a:off x="132167" y="425769"/>
            <a:ext cx="3560069" cy="36933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第４章　基本的な考え方</a:t>
            </a:r>
            <a:endParaRPr kumimoji="1" lang="zh-TW" altLang="en-US"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2078774"/>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b="1" dirty="0">
                <a:latin typeface="HGP創英角ｺﾞｼｯｸUB" panose="020B0900000000000000" pitchFamily="50" charset="-128"/>
                <a:ea typeface="HGP創英角ｺﾞｼｯｸUB" panose="020B0900000000000000" pitchFamily="50" charset="-128"/>
              </a:rPr>
              <a:t>1</a:t>
            </a:r>
            <a:r>
              <a:rPr kumimoji="1" lang="ja-JP" altLang="en-US" sz="1600" b="1" dirty="0">
                <a:latin typeface="HGP創英角ｺﾞｼｯｸUB" panose="020B0900000000000000" pitchFamily="50" charset="-128"/>
                <a:ea typeface="HGP創英角ｺﾞｼｯｸUB" panose="020B0900000000000000" pitchFamily="50" charset="-128"/>
              </a:rPr>
              <a:t>　基本理念　　　　</a:t>
            </a:r>
            <a:r>
              <a:rPr kumimoji="1" lang="ja-JP" altLang="en-US" sz="1600" b="1" dirty="0">
                <a:latin typeface="Meiryo UI" panose="020B0604030504040204" pitchFamily="50" charset="-128"/>
                <a:ea typeface="Meiryo UI" panose="020B0604030504040204" pitchFamily="50" charset="-128"/>
              </a:rPr>
              <a:t>全ての府民が健やかで心豊かに生活できる活力ある社会</a:t>
            </a:r>
          </a:p>
          <a:p>
            <a:r>
              <a:rPr kumimoji="1" lang="ja-JP" altLang="en-US" sz="1600" b="1" dirty="0">
                <a:latin typeface="Meiryo UI" panose="020B0604030504040204" pitchFamily="50" charset="-128"/>
                <a:ea typeface="Meiryo UI" panose="020B0604030504040204" pitchFamily="50" charset="-128"/>
              </a:rPr>
              <a:t>　　　　　　　　　　　　　　～いのち輝く健康未来都市・大阪の実現～</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HGP創英角ｺﾞｼｯｸUB" panose="020B0900000000000000" pitchFamily="50" charset="-128"/>
                <a:ea typeface="HGP創英角ｺﾞｼｯｸUB" panose="020B0900000000000000" pitchFamily="50" charset="-128"/>
              </a:rPr>
              <a:t>2</a:t>
            </a:r>
            <a:r>
              <a:rPr kumimoji="1" lang="ja-JP" altLang="en-US" sz="1600" b="1" dirty="0">
                <a:latin typeface="HGP創英角ｺﾞｼｯｸUB" panose="020B0900000000000000" pitchFamily="50" charset="-128"/>
                <a:ea typeface="HGP創英角ｺﾞｼｯｸUB" panose="020B0900000000000000" pitchFamily="50" charset="-128"/>
              </a:rPr>
              <a:t>　基本目標　　　</a:t>
            </a:r>
            <a:r>
              <a:rPr kumimoji="1" lang="ja-JP" altLang="en-US" sz="1600" b="1" dirty="0">
                <a:latin typeface="Meiryo UI" panose="020B0604030504040204" pitchFamily="50" charset="-128"/>
                <a:ea typeface="Meiryo UI" panose="020B0604030504040204" pitchFamily="50" charset="-128"/>
              </a:rPr>
              <a:t>　「健康寿命の延伸」、「健康格差の縮小」</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HGP創英角ｺﾞｼｯｸUB" panose="020B0900000000000000" pitchFamily="50" charset="-128"/>
                <a:ea typeface="HGP創英角ｺﾞｼｯｸUB" panose="020B0900000000000000" pitchFamily="50" charset="-128"/>
              </a:rPr>
              <a:t>3</a:t>
            </a:r>
            <a:r>
              <a:rPr kumimoji="1" lang="ja-JP" altLang="en-US" sz="1600" b="1" dirty="0">
                <a:latin typeface="HGP創英角ｺﾞｼｯｸUB" panose="020B0900000000000000" pitchFamily="50" charset="-128"/>
                <a:ea typeface="HGP創英角ｺﾞｼｯｸUB" panose="020B0900000000000000" pitchFamily="50" charset="-128"/>
              </a:rPr>
              <a:t>　基本方針　　　　</a:t>
            </a:r>
            <a:r>
              <a:rPr kumimoji="1" lang="ja-JP" altLang="en-US" sz="1600" b="1" dirty="0">
                <a:latin typeface="Meiryo UI" panose="020B0604030504040204" pitchFamily="50" charset="-128"/>
                <a:ea typeface="Meiryo UI" panose="020B0604030504040204" pitchFamily="50" charset="-128"/>
              </a:rPr>
              <a:t>「生活習慣病の発症予防」、「生活習慣病の早期発見・重症化予防」</a:t>
            </a:r>
            <a:endParaRPr kumimoji="1" lang="en-US" altLang="ja-JP" sz="1600" b="1" dirty="0">
              <a:latin typeface="Meiryo UI" panose="020B0604030504040204" pitchFamily="50" charset="-128"/>
              <a:ea typeface="Meiryo UI" panose="020B0604030504040204" pitchFamily="50" charset="-128"/>
            </a:endParaRPr>
          </a:p>
          <a:p>
            <a:pPr>
              <a:lnSpc>
                <a:spcPts val="1500"/>
              </a:lnSpc>
            </a:pPr>
            <a:r>
              <a:rPr kumimoji="1" lang="ja-JP" altLang="en-US" sz="1600" b="1" dirty="0">
                <a:latin typeface="Meiryo UI" panose="020B0604030504040204" pitchFamily="50" charset="-128"/>
                <a:ea typeface="Meiryo UI" panose="020B0604030504040204" pitchFamily="50" charset="-128"/>
              </a:rPr>
              <a:t>　　　　　　　　　　　　「生活機能の維持・向上」、「府民の健康づくりを支える社会環境整備」</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「ライフコースアプローチ」</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HGP創英角ｺﾞｼｯｸUB" panose="020B0900000000000000" pitchFamily="50" charset="-128"/>
                <a:ea typeface="HGP創英角ｺﾞｼｯｸUB" panose="020B0900000000000000" pitchFamily="50" charset="-128"/>
              </a:rPr>
              <a:t>4</a:t>
            </a:r>
            <a:r>
              <a:rPr kumimoji="1" lang="ja-JP" altLang="en-US" sz="1600" b="1" dirty="0">
                <a:latin typeface="HGP創英角ｺﾞｼｯｸUB" panose="020B0900000000000000" pitchFamily="50" charset="-128"/>
                <a:ea typeface="HGP創英角ｺﾞｼｯｸUB" panose="020B0900000000000000" pitchFamily="50" charset="-128"/>
              </a:rPr>
              <a:t>　「府民・行政等みんなでめざす目標」等</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D2EF6CD-B309-156F-9E6C-BE35B837098D}"/>
              </a:ext>
            </a:extLst>
          </p:cNvPr>
          <p:cNvGraphicFramePr>
            <a:graphicFrameLocks noGrp="1"/>
          </p:cNvGraphicFramePr>
          <p:nvPr>
            <p:extLst>
              <p:ext uri="{D42A27DB-BD31-4B8C-83A1-F6EECF244321}">
                <p14:modId xmlns:p14="http://schemas.microsoft.com/office/powerpoint/2010/main" val="3234445523"/>
              </p:ext>
            </p:extLst>
          </p:nvPr>
        </p:nvGraphicFramePr>
        <p:xfrm>
          <a:off x="1114639" y="4020299"/>
          <a:ext cx="6912295" cy="724924"/>
        </p:xfrm>
        <a:graphic>
          <a:graphicData uri="http://schemas.openxmlformats.org/drawingml/2006/table">
            <a:tbl>
              <a:tblPr firstRow="1" bandRow="1">
                <a:tableStyleId>{21E4AEA4-8DFA-4A89-87EB-49C32662AFE0}</a:tableStyleId>
              </a:tblPr>
              <a:tblGrid>
                <a:gridCol w="3430800">
                  <a:extLst>
                    <a:ext uri="{9D8B030D-6E8A-4147-A177-3AD203B41FA5}">
                      <a16:colId xmlns:a16="http://schemas.microsoft.com/office/drawing/2014/main" val="2960776953"/>
                    </a:ext>
                  </a:extLst>
                </a:gridCol>
                <a:gridCol w="1881565">
                  <a:extLst>
                    <a:ext uri="{9D8B030D-6E8A-4147-A177-3AD203B41FA5}">
                      <a16:colId xmlns:a16="http://schemas.microsoft.com/office/drawing/2014/main" val="3391180131"/>
                    </a:ext>
                  </a:extLst>
                </a:gridCol>
                <a:gridCol w="1599930">
                  <a:extLst>
                    <a:ext uri="{9D8B030D-6E8A-4147-A177-3AD203B41FA5}">
                      <a16:colId xmlns:a16="http://schemas.microsoft.com/office/drawing/2014/main" val="2106846016"/>
                    </a:ext>
                  </a:extLst>
                </a:gridCol>
              </a:tblGrid>
              <a:tr h="179288">
                <a:tc>
                  <a:txBody>
                    <a:bodyPr/>
                    <a:lstStyle/>
                    <a:p>
                      <a:pPr algn="ctr"/>
                      <a:r>
                        <a:rPr lang="en-US" sz="1000" kern="0" dirty="0">
                          <a:effectLst/>
                          <a:latin typeface="Meiryo UI" panose="020B0604030504040204" pitchFamily="50" charset="-128"/>
                          <a:ea typeface="Meiryo UI" panose="020B0604030504040204" pitchFamily="50" charset="-128"/>
                        </a:rPr>
                        <a:t> </a:t>
                      </a:r>
                      <a:r>
                        <a:rPr lang="ja-JP" sz="1000" kern="0" dirty="0">
                          <a:effectLst/>
                          <a:latin typeface="Meiryo UI" panose="020B0604030504040204" pitchFamily="50" charset="-128"/>
                          <a:ea typeface="Meiryo UI" panose="020B0604030504040204" pitchFamily="50" charset="-128"/>
                        </a:rPr>
                        <a:t>項目</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000" kern="0" dirty="0">
                          <a:effectLst/>
                          <a:latin typeface="Meiryo UI" panose="020B0604030504040204" pitchFamily="50" charset="-128"/>
                          <a:ea typeface="Meiryo UI" panose="020B0604030504040204" pitchFamily="50" charset="-128"/>
                        </a:rPr>
                        <a:t>現在の取組状況</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000" kern="0" dirty="0">
                          <a:effectLst/>
                          <a:latin typeface="Meiryo UI" panose="020B0604030504040204" pitchFamily="50" charset="-128"/>
                          <a:ea typeface="Meiryo UI" panose="020B0604030504040204" pitchFamily="50" charset="-128"/>
                        </a:rPr>
                        <a:t>2035</a:t>
                      </a:r>
                      <a:r>
                        <a:rPr lang="ja-JP" sz="1000" kern="0" dirty="0">
                          <a:effectLst/>
                          <a:latin typeface="Meiryo UI" panose="020B0604030504040204" pitchFamily="50" charset="-128"/>
                          <a:ea typeface="Meiryo UI" panose="020B0604030504040204" pitchFamily="50" charset="-128"/>
                        </a:rPr>
                        <a:t>年度目標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268898003"/>
                  </a:ext>
                </a:extLst>
              </a:tr>
              <a:tr h="272818">
                <a:tc>
                  <a:txBody>
                    <a:bodyPr/>
                    <a:lstStyle/>
                    <a:p>
                      <a:pPr algn="l"/>
                      <a:r>
                        <a:rPr lang="ja-JP" sz="1300" kern="0" dirty="0">
                          <a:effectLst/>
                          <a:latin typeface="Meiryo UI" panose="020B0604030504040204" pitchFamily="50" charset="-128"/>
                          <a:ea typeface="Meiryo UI" panose="020B0604030504040204" pitchFamily="50" charset="-128"/>
                        </a:rPr>
                        <a:t>健康寿命の延伸　（男性）</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300" kern="0" dirty="0">
                          <a:effectLst/>
                          <a:latin typeface="Meiryo UI" panose="020B0604030504040204" pitchFamily="50" charset="-128"/>
                          <a:ea typeface="Meiryo UI" panose="020B0604030504040204" pitchFamily="50" charset="-128"/>
                        </a:rPr>
                        <a:t>71.88</a:t>
                      </a:r>
                      <a:r>
                        <a:rPr lang="ja-JP" sz="1300" kern="0" dirty="0">
                          <a:effectLst/>
                          <a:latin typeface="Meiryo UI" panose="020B0604030504040204" pitchFamily="50" charset="-128"/>
                          <a:ea typeface="Meiryo UI" panose="020B0604030504040204" pitchFamily="50" charset="-128"/>
                        </a:rPr>
                        <a:t>歳（</a:t>
                      </a:r>
                      <a:r>
                        <a:rPr lang="en-US" sz="1300" kern="0" dirty="0">
                          <a:effectLst/>
                          <a:latin typeface="Meiryo UI" panose="020B0604030504040204" pitchFamily="50" charset="-128"/>
                          <a:ea typeface="Meiryo UI" panose="020B0604030504040204" pitchFamily="50" charset="-128"/>
                        </a:rPr>
                        <a:t>R1</a:t>
                      </a:r>
                      <a:r>
                        <a:rPr lang="ja-JP" sz="1300" kern="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300" b="1" kern="0" dirty="0">
                          <a:effectLst/>
                          <a:latin typeface="Meiryo UI" panose="020B0604030504040204" pitchFamily="50" charset="-128"/>
                          <a:ea typeface="Meiryo UI" panose="020B0604030504040204" pitchFamily="50" charset="-128"/>
                        </a:rPr>
                        <a:t>３歳以上延伸</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4789134"/>
                  </a:ext>
                </a:extLst>
              </a:tr>
              <a:tr h="272818">
                <a:tc>
                  <a:txBody>
                    <a:bodyPr/>
                    <a:lstStyle/>
                    <a:p>
                      <a:pPr algn="l"/>
                      <a:r>
                        <a:rPr lang="ja-JP" sz="1300" kern="0" dirty="0">
                          <a:effectLst/>
                          <a:latin typeface="Meiryo UI" panose="020B0604030504040204" pitchFamily="50" charset="-128"/>
                          <a:ea typeface="Meiryo UI" panose="020B0604030504040204" pitchFamily="50" charset="-128"/>
                        </a:rPr>
                        <a:t>健康寿命の延伸　（女性）</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300" kern="0" dirty="0">
                          <a:effectLst/>
                          <a:latin typeface="Meiryo UI" panose="020B0604030504040204" pitchFamily="50" charset="-128"/>
                          <a:ea typeface="Meiryo UI" panose="020B0604030504040204" pitchFamily="50" charset="-128"/>
                        </a:rPr>
                        <a:t>74.78</a:t>
                      </a:r>
                      <a:r>
                        <a:rPr lang="ja-JP" sz="1300" kern="0" dirty="0">
                          <a:effectLst/>
                          <a:latin typeface="Meiryo UI" panose="020B0604030504040204" pitchFamily="50" charset="-128"/>
                          <a:ea typeface="Meiryo UI" panose="020B0604030504040204" pitchFamily="50" charset="-128"/>
                        </a:rPr>
                        <a:t>歳（</a:t>
                      </a:r>
                      <a:r>
                        <a:rPr lang="en-US" sz="1300" kern="0" dirty="0">
                          <a:effectLst/>
                          <a:latin typeface="Meiryo UI" panose="020B0604030504040204" pitchFamily="50" charset="-128"/>
                          <a:ea typeface="Meiryo UI" panose="020B0604030504040204" pitchFamily="50" charset="-128"/>
                        </a:rPr>
                        <a:t>R1</a:t>
                      </a:r>
                      <a:r>
                        <a:rPr lang="ja-JP" sz="1300" kern="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300" b="1" kern="0" dirty="0">
                          <a:effectLst/>
                          <a:latin typeface="Meiryo UI" panose="020B0604030504040204" pitchFamily="50" charset="-128"/>
                          <a:ea typeface="Meiryo UI" panose="020B0604030504040204" pitchFamily="50" charset="-128"/>
                        </a:rPr>
                        <a:t>３歳以上延伸</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17777808"/>
                  </a:ext>
                </a:extLst>
              </a:tr>
            </a:tbl>
          </a:graphicData>
        </a:graphic>
      </p:graphicFrame>
      <p:sp>
        <p:nvSpPr>
          <p:cNvPr id="3" name="テキスト ボックス 2">
            <a:extLst>
              <a:ext uri="{FF2B5EF4-FFF2-40B4-BE49-F238E27FC236}">
                <a16:creationId xmlns:a16="http://schemas.microsoft.com/office/drawing/2014/main" id="{78CEB30C-A364-FB6B-99E4-8A5475DD447D}"/>
              </a:ext>
            </a:extLst>
          </p:cNvPr>
          <p:cNvSpPr txBox="1"/>
          <p:nvPr/>
        </p:nvSpPr>
        <p:spPr>
          <a:xfrm>
            <a:off x="74503" y="3305459"/>
            <a:ext cx="5996326"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「健康寿命の延伸」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1149196-22EA-C938-FBCE-3F9F58640734}"/>
              </a:ext>
            </a:extLst>
          </p:cNvPr>
          <p:cNvSpPr txBox="1"/>
          <p:nvPr/>
        </p:nvSpPr>
        <p:spPr>
          <a:xfrm>
            <a:off x="132166" y="3551173"/>
            <a:ext cx="8847193" cy="502702"/>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大阪府の健康寿命は、男性</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71.88</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歳（全国</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位）・女性</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74.78</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歳（全国</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位）と全国と比較して低位にあり、健康寿命のさらなる延伸が求められることから、男女ともに「健康寿命の３歳以上延伸」をめざす。</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8">
            <a:extLst>
              <a:ext uri="{FF2B5EF4-FFF2-40B4-BE49-F238E27FC236}">
                <a16:creationId xmlns:a16="http://schemas.microsoft.com/office/drawing/2014/main" id="{3C11CBC8-CB76-1FF6-28DB-B7BE9547FFCE}"/>
              </a:ext>
            </a:extLst>
          </p:cNvPr>
          <p:cNvSpPr/>
          <p:nvPr/>
        </p:nvSpPr>
        <p:spPr>
          <a:xfrm>
            <a:off x="129740" y="3285140"/>
            <a:ext cx="8882094" cy="3523568"/>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22BF3E9C-3654-C149-66F1-6263887048AB}"/>
              </a:ext>
            </a:extLst>
          </p:cNvPr>
          <p:cNvSpPr txBox="1"/>
          <p:nvPr/>
        </p:nvSpPr>
        <p:spPr>
          <a:xfrm>
            <a:off x="74503" y="4867745"/>
            <a:ext cx="5996326"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「健康格差の縮小」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908415E-D79C-E8FC-45DC-7EFCBB61E04E}"/>
              </a:ext>
            </a:extLst>
          </p:cNvPr>
          <p:cNvSpPr txBox="1"/>
          <p:nvPr/>
        </p:nvSpPr>
        <p:spPr>
          <a:xfrm>
            <a:off x="141017" y="5099503"/>
            <a:ext cx="8847193" cy="502702"/>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府内市町村においても、市町村間の差がみられることから、市町村の健康指標の状況や健康課題などに応じた効果的な取組みを推進し、「健康格差の縮小」をめざす。</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a:extLst>
              <a:ext uri="{FF2B5EF4-FFF2-40B4-BE49-F238E27FC236}">
                <a16:creationId xmlns:a16="http://schemas.microsoft.com/office/drawing/2014/main" id="{A8BA334F-8CE3-C20B-297F-973E98F4F5B2}"/>
              </a:ext>
            </a:extLst>
          </p:cNvPr>
          <p:cNvGraphicFramePr>
            <a:graphicFrameLocks noGrp="1"/>
          </p:cNvGraphicFramePr>
          <p:nvPr>
            <p:extLst>
              <p:ext uri="{D42A27DB-BD31-4B8C-83A1-F6EECF244321}">
                <p14:modId xmlns:p14="http://schemas.microsoft.com/office/powerpoint/2010/main" val="2511398134"/>
              </p:ext>
            </p:extLst>
          </p:nvPr>
        </p:nvGraphicFramePr>
        <p:xfrm>
          <a:off x="225598" y="5610949"/>
          <a:ext cx="8762612" cy="1095622"/>
        </p:xfrm>
        <a:graphic>
          <a:graphicData uri="http://schemas.openxmlformats.org/drawingml/2006/table">
            <a:tbl>
              <a:tblPr firstRow="1" bandRow="1">
                <a:tableStyleId>{21E4AEA4-8DFA-4A89-87EB-49C32662AFE0}</a:tableStyleId>
              </a:tblPr>
              <a:tblGrid>
                <a:gridCol w="1064697">
                  <a:extLst>
                    <a:ext uri="{9D8B030D-6E8A-4147-A177-3AD203B41FA5}">
                      <a16:colId xmlns:a16="http://schemas.microsoft.com/office/drawing/2014/main" val="2149824094"/>
                    </a:ext>
                  </a:extLst>
                </a:gridCol>
                <a:gridCol w="307382">
                  <a:extLst>
                    <a:ext uri="{9D8B030D-6E8A-4147-A177-3AD203B41FA5}">
                      <a16:colId xmlns:a16="http://schemas.microsoft.com/office/drawing/2014/main" val="1534163180"/>
                    </a:ext>
                  </a:extLst>
                </a:gridCol>
                <a:gridCol w="4043512">
                  <a:extLst>
                    <a:ext uri="{9D8B030D-6E8A-4147-A177-3AD203B41FA5}">
                      <a16:colId xmlns:a16="http://schemas.microsoft.com/office/drawing/2014/main" val="3103014013"/>
                    </a:ext>
                  </a:extLst>
                </a:gridCol>
                <a:gridCol w="3347021">
                  <a:extLst>
                    <a:ext uri="{9D8B030D-6E8A-4147-A177-3AD203B41FA5}">
                      <a16:colId xmlns:a16="http://schemas.microsoft.com/office/drawing/2014/main" val="987691695"/>
                    </a:ext>
                  </a:extLst>
                </a:gridCol>
              </a:tblGrid>
              <a:tr h="219124">
                <a:tc>
                  <a:txBody>
                    <a:bodyPr/>
                    <a:lstStyle/>
                    <a:p>
                      <a:pPr algn="ctr"/>
                      <a:r>
                        <a:rPr lang="en-US" sz="1300" kern="0" dirty="0">
                          <a:effectLst/>
                          <a:latin typeface="Meiryo UI" panose="020B0604030504040204" pitchFamily="50" charset="-128"/>
                          <a:ea typeface="Meiryo UI" panose="020B0604030504040204" pitchFamily="50" charset="-128"/>
                        </a:rPr>
                        <a:t> </a:t>
                      </a:r>
                      <a:r>
                        <a:rPr lang="ja-JP" sz="1300" kern="0" dirty="0">
                          <a:effectLst/>
                          <a:latin typeface="Meiryo UI" panose="020B0604030504040204" pitchFamily="50" charset="-128"/>
                          <a:ea typeface="Meiryo UI" panose="020B0604030504040204" pitchFamily="50" charset="-128"/>
                        </a:rPr>
                        <a:t>項目</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ct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tcPr>
                </a:tc>
                <a:tc>
                  <a:txBody>
                    <a:bodyPr/>
                    <a:lstStyle/>
                    <a:p>
                      <a:pPr algn="ctr"/>
                      <a:r>
                        <a:rPr lang="ja-JP" sz="1300" kern="0" dirty="0">
                          <a:effectLst/>
                          <a:latin typeface="Meiryo UI" panose="020B0604030504040204" pitchFamily="50" charset="-128"/>
                          <a:ea typeface="Meiryo UI" panose="020B0604030504040204" pitchFamily="50" charset="-128"/>
                        </a:rPr>
                        <a:t>現在の取組状況</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300" kern="0" dirty="0">
                          <a:effectLst/>
                          <a:latin typeface="Meiryo UI" panose="020B0604030504040204" pitchFamily="50" charset="-128"/>
                          <a:ea typeface="Meiryo UI" panose="020B0604030504040204" pitchFamily="50" charset="-128"/>
                        </a:rPr>
                        <a:t>2035</a:t>
                      </a:r>
                      <a:r>
                        <a:rPr lang="ja-JP" sz="1300" kern="0" dirty="0">
                          <a:effectLst/>
                          <a:latin typeface="Meiryo UI" panose="020B0604030504040204" pitchFamily="50" charset="-128"/>
                          <a:ea typeface="Meiryo UI" panose="020B0604030504040204" pitchFamily="50" charset="-128"/>
                        </a:rPr>
                        <a:t>年度目標</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9575249"/>
                  </a:ext>
                </a:extLst>
              </a:tr>
              <a:tr h="438249">
                <a:tc rowSpan="2">
                  <a:txBody>
                    <a:bodyPr/>
                    <a:lstStyle/>
                    <a:p>
                      <a:pPr algn="l"/>
                      <a:r>
                        <a:rPr lang="ja-JP" sz="1300" kern="0" dirty="0">
                          <a:effectLst/>
                          <a:latin typeface="Meiryo UI" panose="020B0604030504040204" pitchFamily="50" charset="-128"/>
                          <a:ea typeface="Meiryo UI" panose="020B0604030504040204" pitchFamily="50" charset="-128"/>
                        </a:rPr>
                        <a:t>府内市町村の健康寿命の差の縮小</a:t>
                      </a:r>
                      <a:r>
                        <a:rPr lang="en-US" sz="1300" kern="0" dirty="0">
                          <a:effectLst/>
                          <a:latin typeface="Meiryo UI" panose="020B0604030504040204" pitchFamily="50" charset="-128"/>
                          <a:ea typeface="Meiryo UI" panose="020B0604030504040204" pitchFamily="50" charset="-128"/>
                        </a:rPr>
                        <a:t> </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l"/>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男性</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tcPr>
                </a:tc>
                <a:tc>
                  <a:txBody>
                    <a:bodyPr/>
                    <a:lstStyle/>
                    <a:p>
                      <a:pPr algn="l"/>
                      <a:r>
                        <a:rPr lang="ja-JP" sz="1300" kern="0" dirty="0">
                          <a:effectLst/>
                          <a:latin typeface="Meiryo UI" panose="020B0604030504040204" pitchFamily="50" charset="-128"/>
                          <a:ea typeface="Meiryo UI" panose="020B0604030504040204" pitchFamily="50" charset="-128"/>
                        </a:rPr>
                        <a:t>【上位】（</a:t>
                      </a:r>
                      <a:r>
                        <a:rPr lang="en-US" sz="1300" kern="0" dirty="0">
                          <a:effectLst/>
                          <a:latin typeface="Meiryo UI" panose="020B0604030504040204" pitchFamily="50" charset="-128"/>
                          <a:ea typeface="Meiryo UI" panose="020B0604030504040204" pitchFamily="50" charset="-128"/>
                        </a:rPr>
                        <a:t>H27</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80.40</a:t>
                      </a:r>
                      <a:r>
                        <a:rPr lang="ja-JP" sz="1300" kern="0" dirty="0">
                          <a:effectLst/>
                          <a:latin typeface="Meiryo UI" panose="020B0604030504040204" pitchFamily="50" charset="-128"/>
                          <a:ea typeface="Meiryo UI" panose="020B0604030504040204" pitchFamily="50" charset="-128"/>
                        </a:rPr>
                        <a:t>歳（</a:t>
                      </a:r>
                      <a:r>
                        <a:rPr lang="en-US" sz="1300" kern="0" dirty="0">
                          <a:effectLst/>
                          <a:latin typeface="Meiryo UI" panose="020B0604030504040204" pitchFamily="50" charset="-128"/>
                          <a:ea typeface="Meiryo UI" panose="020B0604030504040204" pitchFamily="50" charset="-128"/>
                        </a:rPr>
                        <a:t>R2</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81.79</a:t>
                      </a:r>
                      <a:r>
                        <a:rPr lang="ja-JP" sz="1300" kern="0" dirty="0">
                          <a:effectLst/>
                          <a:latin typeface="Meiryo UI" panose="020B0604030504040204" pitchFamily="50" charset="-128"/>
                          <a:ea typeface="Meiryo UI" panose="020B0604030504040204" pitchFamily="50" charset="-128"/>
                        </a:rPr>
                        <a:t>歳　差</a:t>
                      </a:r>
                      <a:r>
                        <a:rPr lang="en-US" sz="1300" kern="0" dirty="0">
                          <a:effectLst/>
                          <a:latin typeface="Meiryo UI" panose="020B0604030504040204" pitchFamily="50" charset="-128"/>
                          <a:ea typeface="Meiryo UI" panose="020B0604030504040204" pitchFamily="50" charset="-128"/>
                        </a:rPr>
                        <a:t>1.39</a:t>
                      </a:r>
                      <a:r>
                        <a:rPr lang="ja-JP" sz="1300" kern="0" dirty="0">
                          <a:effectLst/>
                          <a:latin typeface="Meiryo UI" panose="020B0604030504040204" pitchFamily="50" charset="-128"/>
                          <a:ea typeface="Meiryo UI" panose="020B0604030504040204" pitchFamily="50" charset="-128"/>
                        </a:rPr>
                        <a:t>歳</a:t>
                      </a:r>
                      <a:endParaRPr lang="ja-JP" sz="1300" kern="100" dirty="0">
                        <a:effectLst/>
                        <a:latin typeface="Meiryo UI" panose="020B0604030504040204" pitchFamily="50" charset="-128"/>
                        <a:ea typeface="Meiryo UI" panose="020B0604030504040204" pitchFamily="50" charset="-128"/>
                      </a:endParaRPr>
                    </a:p>
                    <a:p>
                      <a:pPr algn="l"/>
                      <a:r>
                        <a:rPr lang="ja-JP" sz="1300" kern="0" dirty="0">
                          <a:effectLst/>
                          <a:latin typeface="Meiryo UI" panose="020B0604030504040204" pitchFamily="50" charset="-128"/>
                          <a:ea typeface="Meiryo UI" panose="020B0604030504040204" pitchFamily="50" charset="-128"/>
                        </a:rPr>
                        <a:t>【下位】（</a:t>
                      </a:r>
                      <a:r>
                        <a:rPr lang="en-US" sz="1300" kern="0" dirty="0">
                          <a:effectLst/>
                          <a:latin typeface="Meiryo UI" panose="020B0604030504040204" pitchFamily="50" charset="-128"/>
                          <a:ea typeface="Meiryo UI" panose="020B0604030504040204" pitchFamily="50" charset="-128"/>
                        </a:rPr>
                        <a:t>H27</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77.56</a:t>
                      </a:r>
                      <a:r>
                        <a:rPr lang="ja-JP" sz="1300" kern="0" dirty="0">
                          <a:effectLst/>
                          <a:latin typeface="Meiryo UI" panose="020B0604030504040204" pitchFamily="50" charset="-128"/>
                          <a:ea typeface="Meiryo UI" panose="020B0604030504040204" pitchFamily="50" charset="-128"/>
                        </a:rPr>
                        <a:t>歳（</a:t>
                      </a:r>
                      <a:r>
                        <a:rPr lang="en-US" sz="1300" kern="0" dirty="0">
                          <a:effectLst/>
                          <a:latin typeface="Meiryo UI" panose="020B0604030504040204" pitchFamily="50" charset="-128"/>
                          <a:ea typeface="Meiryo UI" panose="020B0604030504040204" pitchFamily="50" charset="-128"/>
                        </a:rPr>
                        <a:t>R2</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78.41</a:t>
                      </a:r>
                      <a:r>
                        <a:rPr lang="ja-JP" sz="1300" kern="0" dirty="0">
                          <a:effectLst/>
                          <a:latin typeface="Meiryo UI" panose="020B0604030504040204" pitchFamily="50" charset="-128"/>
                          <a:ea typeface="Meiryo UI" panose="020B0604030504040204" pitchFamily="50" charset="-128"/>
                        </a:rPr>
                        <a:t>歳　差</a:t>
                      </a:r>
                      <a:r>
                        <a:rPr lang="en-US" sz="1300" kern="0" dirty="0">
                          <a:effectLst/>
                          <a:latin typeface="Meiryo UI" panose="020B0604030504040204" pitchFamily="50" charset="-128"/>
                          <a:ea typeface="Meiryo UI" panose="020B0604030504040204" pitchFamily="50" charset="-128"/>
                        </a:rPr>
                        <a:t>0.85</a:t>
                      </a:r>
                      <a:r>
                        <a:rPr lang="ja-JP" sz="1300" kern="0" dirty="0">
                          <a:effectLst/>
                          <a:latin typeface="Meiryo UI" panose="020B0604030504040204" pitchFamily="50" charset="-128"/>
                          <a:ea typeface="Meiryo UI" panose="020B0604030504040204" pitchFamily="50" charset="-128"/>
                        </a:rPr>
                        <a:t>歳</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a:txBody>
                    <a:bodyPr/>
                    <a:lstStyle/>
                    <a:p>
                      <a:pPr algn="l"/>
                      <a:r>
                        <a:rPr lang="ja-JP" altLang="en-US" sz="1300" b="1" kern="0" dirty="0" smtClean="0">
                          <a:effectLst/>
                          <a:latin typeface="Meiryo UI" panose="020B0604030504040204" pitchFamily="50" charset="-128"/>
                          <a:ea typeface="Meiryo UI" panose="020B0604030504040204" pitchFamily="50" charset="-128"/>
                        </a:rPr>
                        <a:t>日常生活動作が自立している期間の平均において上位４分の１の市町村の平均の増加分を上回る下位４分の１の市町村の平均の増加</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537869924"/>
                  </a:ext>
                </a:extLst>
              </a:tr>
              <a:tr h="438249">
                <a:tc vMerge="1">
                  <a:txBody>
                    <a:bodyPr/>
                    <a:lstStyle/>
                    <a:p>
                      <a:pPr algn="l"/>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l"/>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女性</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tcPr>
                </a:tc>
                <a:tc>
                  <a:txBody>
                    <a:bodyPr/>
                    <a:lstStyle/>
                    <a:p>
                      <a:pPr algn="l"/>
                      <a:r>
                        <a:rPr lang="ja-JP" sz="1300" kern="0" dirty="0">
                          <a:effectLst/>
                          <a:latin typeface="Meiryo UI" panose="020B0604030504040204" pitchFamily="50" charset="-128"/>
                          <a:ea typeface="Meiryo UI" panose="020B0604030504040204" pitchFamily="50" charset="-128"/>
                        </a:rPr>
                        <a:t>【上位】（</a:t>
                      </a:r>
                      <a:r>
                        <a:rPr lang="en-US" sz="1300" kern="0" dirty="0">
                          <a:effectLst/>
                          <a:latin typeface="Meiryo UI" panose="020B0604030504040204" pitchFamily="50" charset="-128"/>
                          <a:ea typeface="Meiryo UI" panose="020B0604030504040204" pitchFamily="50" charset="-128"/>
                        </a:rPr>
                        <a:t>H27</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84.07</a:t>
                      </a:r>
                      <a:r>
                        <a:rPr lang="ja-JP" sz="1300" kern="0" dirty="0">
                          <a:effectLst/>
                          <a:latin typeface="Meiryo UI" panose="020B0604030504040204" pitchFamily="50" charset="-128"/>
                          <a:ea typeface="Meiryo UI" panose="020B0604030504040204" pitchFamily="50" charset="-128"/>
                        </a:rPr>
                        <a:t>歳（</a:t>
                      </a:r>
                      <a:r>
                        <a:rPr lang="en-US" sz="1300" kern="0" dirty="0">
                          <a:effectLst/>
                          <a:latin typeface="Meiryo UI" panose="020B0604030504040204" pitchFamily="50" charset="-128"/>
                          <a:ea typeface="Meiryo UI" panose="020B0604030504040204" pitchFamily="50" charset="-128"/>
                        </a:rPr>
                        <a:t>R2</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85.36</a:t>
                      </a:r>
                      <a:r>
                        <a:rPr lang="ja-JP" sz="1300" kern="0" dirty="0">
                          <a:effectLst/>
                          <a:latin typeface="Meiryo UI" panose="020B0604030504040204" pitchFamily="50" charset="-128"/>
                          <a:ea typeface="Meiryo UI" panose="020B0604030504040204" pitchFamily="50" charset="-128"/>
                        </a:rPr>
                        <a:t>歳　差</a:t>
                      </a:r>
                      <a:r>
                        <a:rPr lang="en-US" sz="1300" kern="0" dirty="0">
                          <a:effectLst/>
                          <a:latin typeface="Meiryo UI" panose="020B0604030504040204" pitchFamily="50" charset="-128"/>
                          <a:ea typeface="Meiryo UI" panose="020B0604030504040204" pitchFamily="50" charset="-128"/>
                        </a:rPr>
                        <a:t>1.29</a:t>
                      </a:r>
                      <a:r>
                        <a:rPr lang="ja-JP" sz="1300" kern="0" dirty="0">
                          <a:effectLst/>
                          <a:latin typeface="Meiryo UI" panose="020B0604030504040204" pitchFamily="50" charset="-128"/>
                          <a:ea typeface="Meiryo UI" panose="020B0604030504040204" pitchFamily="50" charset="-128"/>
                        </a:rPr>
                        <a:t>歳</a:t>
                      </a:r>
                      <a:endParaRPr lang="ja-JP" sz="1300" kern="100" dirty="0">
                        <a:effectLst/>
                        <a:latin typeface="Meiryo UI" panose="020B0604030504040204" pitchFamily="50" charset="-128"/>
                        <a:ea typeface="Meiryo UI" panose="020B0604030504040204" pitchFamily="50" charset="-128"/>
                      </a:endParaRPr>
                    </a:p>
                    <a:p>
                      <a:pPr algn="l"/>
                      <a:r>
                        <a:rPr lang="ja-JP" sz="1300" kern="0" dirty="0">
                          <a:effectLst/>
                          <a:latin typeface="Meiryo UI" panose="020B0604030504040204" pitchFamily="50" charset="-128"/>
                          <a:ea typeface="Meiryo UI" panose="020B0604030504040204" pitchFamily="50" charset="-128"/>
                        </a:rPr>
                        <a:t>【下位】（</a:t>
                      </a:r>
                      <a:r>
                        <a:rPr lang="en-US" sz="1300" kern="0" dirty="0">
                          <a:effectLst/>
                          <a:latin typeface="Meiryo UI" panose="020B0604030504040204" pitchFamily="50" charset="-128"/>
                          <a:ea typeface="Meiryo UI" panose="020B0604030504040204" pitchFamily="50" charset="-128"/>
                        </a:rPr>
                        <a:t>H27</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81.77</a:t>
                      </a:r>
                      <a:r>
                        <a:rPr lang="ja-JP" sz="1300" kern="0" dirty="0">
                          <a:effectLst/>
                          <a:latin typeface="Meiryo UI" panose="020B0604030504040204" pitchFamily="50" charset="-128"/>
                          <a:ea typeface="Meiryo UI" panose="020B0604030504040204" pitchFamily="50" charset="-128"/>
                        </a:rPr>
                        <a:t>歳（</a:t>
                      </a:r>
                      <a:r>
                        <a:rPr lang="en-US" sz="1300" kern="0" dirty="0">
                          <a:effectLst/>
                          <a:latin typeface="Meiryo UI" panose="020B0604030504040204" pitchFamily="50" charset="-128"/>
                          <a:ea typeface="Meiryo UI" panose="020B0604030504040204" pitchFamily="50" charset="-128"/>
                        </a:rPr>
                        <a:t>R2</a:t>
                      </a:r>
                      <a:r>
                        <a:rPr lang="ja-JP" sz="1300" kern="0" dirty="0">
                          <a:effectLst/>
                          <a:latin typeface="Meiryo UI" panose="020B0604030504040204" pitchFamily="50" charset="-128"/>
                          <a:ea typeface="Meiryo UI" panose="020B0604030504040204" pitchFamily="50" charset="-128"/>
                        </a:rPr>
                        <a:t>）</a:t>
                      </a:r>
                      <a:r>
                        <a:rPr lang="en-US" sz="1300" kern="0" dirty="0">
                          <a:effectLst/>
                          <a:latin typeface="Meiryo UI" panose="020B0604030504040204" pitchFamily="50" charset="-128"/>
                          <a:ea typeface="Meiryo UI" panose="020B0604030504040204" pitchFamily="50" charset="-128"/>
                        </a:rPr>
                        <a:t>82.80</a:t>
                      </a:r>
                      <a:r>
                        <a:rPr lang="ja-JP" sz="1300" kern="0" dirty="0">
                          <a:effectLst/>
                          <a:latin typeface="Meiryo UI" panose="020B0604030504040204" pitchFamily="50" charset="-128"/>
                          <a:ea typeface="Meiryo UI" panose="020B0604030504040204" pitchFamily="50" charset="-128"/>
                        </a:rPr>
                        <a:t>歳　差</a:t>
                      </a:r>
                      <a:r>
                        <a:rPr lang="en-US" sz="1300" kern="0" dirty="0">
                          <a:effectLst/>
                          <a:latin typeface="Meiryo UI" panose="020B0604030504040204" pitchFamily="50" charset="-128"/>
                          <a:ea typeface="Meiryo UI" panose="020B0604030504040204" pitchFamily="50" charset="-128"/>
                        </a:rPr>
                        <a:t>1.03</a:t>
                      </a:r>
                      <a:r>
                        <a:rPr lang="ja-JP" sz="1300" kern="0" dirty="0">
                          <a:effectLst/>
                          <a:latin typeface="Meiryo UI" panose="020B0604030504040204" pitchFamily="50" charset="-128"/>
                          <a:ea typeface="Meiryo UI" panose="020B0604030504040204" pitchFamily="50" charset="-128"/>
                        </a:rPr>
                        <a:t>歳</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vMerge="1">
                  <a:txBody>
                    <a:bodyPr/>
                    <a:lstStyle/>
                    <a:p>
                      <a:endParaRPr kumimoji="1" lang="ja-JP" altLang="en-US"/>
                    </a:p>
                  </a:txBody>
                  <a:tcPr/>
                </a:tc>
                <a:extLst>
                  <a:ext uri="{0D108BD9-81ED-4DB2-BD59-A6C34878D82A}">
                    <a16:rowId xmlns:a16="http://schemas.microsoft.com/office/drawing/2014/main" val="2199926407"/>
                  </a:ext>
                </a:extLst>
              </a:tr>
            </a:tbl>
          </a:graphicData>
        </a:graphic>
      </p:graphicFrame>
      <p:sp>
        <p:nvSpPr>
          <p:cNvPr id="24" name="テキスト ボックス 23">
            <a:extLst>
              <a:ext uri="{FF2B5EF4-FFF2-40B4-BE49-F238E27FC236}">
                <a16:creationId xmlns:a16="http://schemas.microsoft.com/office/drawing/2014/main" id="{E7152AF5-420F-D36A-3134-7D3A7AF679F3}"/>
              </a:ext>
            </a:extLst>
          </p:cNvPr>
          <p:cNvSpPr txBox="1"/>
          <p:nvPr/>
        </p:nvSpPr>
        <p:spPr>
          <a:xfrm>
            <a:off x="74503" y="3004038"/>
            <a:ext cx="2668697"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6954434" y="6465270"/>
            <a:ext cx="2057400" cy="365125"/>
          </a:xfrm>
        </p:spPr>
        <p:txBody>
          <a:bodyPr/>
          <a:lstStyle/>
          <a:p>
            <a:fld id="{79A255B7-DF0D-498B-9D3A-3E2ADC60EC3B}" type="slidenum">
              <a:rPr kumimoji="1" lang="ja-JP" altLang="en-US" smtClean="0">
                <a:solidFill>
                  <a:schemeClr val="tx1"/>
                </a:solidFill>
              </a:rPr>
              <a:t>13</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6" name="表 15">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394054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CEB30C-A364-FB6B-99E4-8A5475DD447D}"/>
              </a:ext>
            </a:extLst>
          </p:cNvPr>
          <p:cNvSpPr txBox="1"/>
          <p:nvPr/>
        </p:nvSpPr>
        <p:spPr>
          <a:xfrm>
            <a:off x="74503" y="921251"/>
            <a:ext cx="4352870"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「生活習慣病の発症予防」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1149196-22EA-C938-FBCE-3F9F58640734}"/>
              </a:ext>
            </a:extLst>
          </p:cNvPr>
          <p:cNvSpPr txBox="1"/>
          <p:nvPr/>
        </p:nvSpPr>
        <p:spPr>
          <a:xfrm>
            <a:off x="182880" y="1176681"/>
            <a:ext cx="4389120" cy="1323439"/>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生活習慣病は、不健康な食事、運動不足など、共通する危険因子を取り除く事で予防が可能だと言われており、日常生活において健康づくり活動を実践することで、罹患リスクの低減が期待できる。</a:t>
            </a:r>
          </a:p>
          <a:p>
            <a:pPr marL="285750" indent="-285750">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下記６つの重点分野において、多様な主体と連携・協働した「具体的取組み」を推進します。</a:t>
            </a:r>
          </a:p>
        </p:txBody>
      </p:sp>
      <p:sp>
        <p:nvSpPr>
          <p:cNvPr id="7" name="角丸四角形 68">
            <a:extLst>
              <a:ext uri="{FF2B5EF4-FFF2-40B4-BE49-F238E27FC236}">
                <a16:creationId xmlns:a16="http://schemas.microsoft.com/office/drawing/2014/main" id="{3C11CBC8-CB76-1FF6-28DB-B7BE9547FFCE}"/>
              </a:ext>
            </a:extLst>
          </p:cNvPr>
          <p:cNvSpPr/>
          <p:nvPr/>
        </p:nvSpPr>
        <p:spPr>
          <a:xfrm>
            <a:off x="129740" y="839973"/>
            <a:ext cx="4442260" cy="2865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7152AF5-420F-D36A-3134-7D3A7AF679F3}"/>
              </a:ext>
            </a:extLst>
          </p:cNvPr>
          <p:cNvSpPr txBox="1"/>
          <p:nvPr/>
        </p:nvSpPr>
        <p:spPr>
          <a:xfrm>
            <a:off x="74503" y="579190"/>
            <a:ext cx="2668697"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68">
            <a:extLst>
              <a:ext uri="{FF2B5EF4-FFF2-40B4-BE49-F238E27FC236}">
                <a16:creationId xmlns:a16="http://schemas.microsoft.com/office/drawing/2014/main" id="{ECACD98F-2403-8918-22AF-2321B302947E}"/>
              </a:ext>
            </a:extLst>
          </p:cNvPr>
          <p:cNvSpPr/>
          <p:nvPr/>
        </p:nvSpPr>
        <p:spPr>
          <a:xfrm>
            <a:off x="4627237" y="839973"/>
            <a:ext cx="4442260" cy="2865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4192D5-CA3B-29D6-1972-083BCBE5E92B}"/>
              </a:ext>
            </a:extLst>
          </p:cNvPr>
          <p:cNvSpPr/>
          <p:nvPr/>
        </p:nvSpPr>
        <p:spPr>
          <a:xfrm>
            <a:off x="129740" y="3757709"/>
            <a:ext cx="4442260" cy="2865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68">
            <a:extLst>
              <a:ext uri="{FF2B5EF4-FFF2-40B4-BE49-F238E27FC236}">
                <a16:creationId xmlns:a16="http://schemas.microsoft.com/office/drawing/2014/main" id="{F98F591B-5FB5-C0CF-F33A-152A93A009CD}"/>
              </a:ext>
            </a:extLst>
          </p:cNvPr>
          <p:cNvSpPr/>
          <p:nvPr/>
        </p:nvSpPr>
        <p:spPr>
          <a:xfrm>
            <a:off x="4627237" y="3757709"/>
            <a:ext cx="4442260" cy="2865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68">
            <a:extLst>
              <a:ext uri="{FF2B5EF4-FFF2-40B4-BE49-F238E27FC236}">
                <a16:creationId xmlns:a16="http://schemas.microsoft.com/office/drawing/2014/main" id="{EB30CE8A-F64C-9C90-7286-FB6F2EA7C995}"/>
              </a:ext>
            </a:extLst>
          </p:cNvPr>
          <p:cNvSpPr/>
          <p:nvPr/>
        </p:nvSpPr>
        <p:spPr>
          <a:xfrm>
            <a:off x="241453" y="2510609"/>
            <a:ext cx="4185920" cy="111989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8F12D996-A355-9853-C3B9-D575AB285B65}"/>
              </a:ext>
            </a:extLst>
          </p:cNvPr>
          <p:cNvSpPr txBox="1"/>
          <p:nvPr/>
        </p:nvSpPr>
        <p:spPr>
          <a:xfrm>
            <a:off x="241453" y="2626847"/>
            <a:ext cx="4185920" cy="887422"/>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（１）栄養・食生活　　　（２）身体活動・運動</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（３）休養・睡眠　　　　 （４）飲酒　　　　　　</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（５）喫煙　　　　　　     （６）歯と口の健康　</a:t>
            </a:r>
          </a:p>
        </p:txBody>
      </p:sp>
      <p:sp>
        <p:nvSpPr>
          <p:cNvPr id="23" name="テキスト ボックス 22">
            <a:extLst>
              <a:ext uri="{FF2B5EF4-FFF2-40B4-BE49-F238E27FC236}">
                <a16:creationId xmlns:a16="http://schemas.microsoft.com/office/drawing/2014/main" id="{1DE36C7B-7628-808A-0E5A-5BE47EE65F7E}"/>
              </a:ext>
            </a:extLst>
          </p:cNvPr>
          <p:cNvSpPr txBox="1"/>
          <p:nvPr/>
        </p:nvSpPr>
        <p:spPr>
          <a:xfrm>
            <a:off x="4608250" y="921251"/>
            <a:ext cx="4352870"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「生活習慣病の早期発見・重症化予防」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A6F16DD8-BF58-CDD4-D543-BCC0625140B5}"/>
              </a:ext>
            </a:extLst>
          </p:cNvPr>
          <p:cNvSpPr txBox="1"/>
          <p:nvPr/>
        </p:nvSpPr>
        <p:spPr>
          <a:xfrm>
            <a:off x="4716627" y="1176681"/>
            <a:ext cx="4389120" cy="1305229"/>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高齢化の進展に伴い、生活習慣病の有病者数の増加が見込まれており、その対策は健康寿命の延伸を図る上で重要な課題。</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生活習慣病の未治療や治療中断により、重症化を招く府民が少なくないことから、生活習慣病の早期発見と重症化予防に向けた取組みと環境整備を推進。</a:t>
            </a:r>
          </a:p>
        </p:txBody>
      </p:sp>
      <p:sp>
        <p:nvSpPr>
          <p:cNvPr id="26" name="角丸四角形 68">
            <a:extLst>
              <a:ext uri="{FF2B5EF4-FFF2-40B4-BE49-F238E27FC236}">
                <a16:creationId xmlns:a16="http://schemas.microsoft.com/office/drawing/2014/main" id="{1C7DBBAB-98D6-40A9-0700-906F3FD72A03}"/>
              </a:ext>
            </a:extLst>
          </p:cNvPr>
          <p:cNvSpPr/>
          <p:nvPr/>
        </p:nvSpPr>
        <p:spPr>
          <a:xfrm>
            <a:off x="4775200" y="2510609"/>
            <a:ext cx="4185920" cy="111989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ED72C376-B2A3-1F90-0E95-97D9143400A8}"/>
              </a:ext>
            </a:extLst>
          </p:cNvPr>
          <p:cNvSpPr txBox="1"/>
          <p:nvPr/>
        </p:nvSpPr>
        <p:spPr>
          <a:xfrm>
            <a:off x="4775200" y="2767911"/>
            <a:ext cx="4185920" cy="605294"/>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（１）けんしん</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診・がん検診）　　</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（２）重症化予防</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CEE3ADDE-D348-EEAE-AD71-50F003196043}"/>
              </a:ext>
            </a:extLst>
          </p:cNvPr>
          <p:cNvSpPr txBox="1"/>
          <p:nvPr/>
        </p:nvSpPr>
        <p:spPr>
          <a:xfrm>
            <a:off x="74503" y="3828023"/>
            <a:ext cx="4352870"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「生活機能の維持・向上」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25024E95-FAB4-C6EE-9A44-C65FC7F86747}"/>
              </a:ext>
            </a:extLst>
          </p:cNvPr>
          <p:cNvSpPr txBox="1"/>
          <p:nvPr/>
        </p:nvSpPr>
        <p:spPr>
          <a:xfrm>
            <a:off x="182880" y="4178275"/>
            <a:ext cx="4389120" cy="1100045"/>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生活機能の維持には、身体の健康とこころの健康の両面から健康を保持することが必要。</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生活習慣病の発症・重症化予防だけでない健康づくりを推進するため、生活習慣の改善を通じて、身体の健康とこころの健康の両面から健康を保持する取組みを推進。</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68">
            <a:extLst>
              <a:ext uri="{FF2B5EF4-FFF2-40B4-BE49-F238E27FC236}">
                <a16:creationId xmlns:a16="http://schemas.microsoft.com/office/drawing/2014/main" id="{3D412D97-5758-5090-42C4-6F57F25A8627}"/>
              </a:ext>
            </a:extLst>
          </p:cNvPr>
          <p:cNvSpPr/>
          <p:nvPr/>
        </p:nvSpPr>
        <p:spPr>
          <a:xfrm>
            <a:off x="129740" y="3746745"/>
            <a:ext cx="4442260" cy="2865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68">
            <a:extLst>
              <a:ext uri="{FF2B5EF4-FFF2-40B4-BE49-F238E27FC236}">
                <a16:creationId xmlns:a16="http://schemas.microsoft.com/office/drawing/2014/main" id="{8958A39C-B4E9-596F-4080-F2415FCA6602}"/>
              </a:ext>
            </a:extLst>
          </p:cNvPr>
          <p:cNvSpPr/>
          <p:nvPr/>
        </p:nvSpPr>
        <p:spPr>
          <a:xfrm>
            <a:off x="4627237" y="3746745"/>
            <a:ext cx="4442260" cy="2865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68">
            <a:extLst>
              <a:ext uri="{FF2B5EF4-FFF2-40B4-BE49-F238E27FC236}">
                <a16:creationId xmlns:a16="http://schemas.microsoft.com/office/drawing/2014/main" id="{29D926D1-91D7-4BE7-77CD-A49DCCC96708}"/>
              </a:ext>
            </a:extLst>
          </p:cNvPr>
          <p:cNvSpPr/>
          <p:nvPr/>
        </p:nvSpPr>
        <p:spPr>
          <a:xfrm>
            <a:off x="241453" y="5417381"/>
            <a:ext cx="4185920" cy="111989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044BAA0D-F145-80B9-B297-328A78F42384}"/>
              </a:ext>
            </a:extLst>
          </p:cNvPr>
          <p:cNvSpPr txBox="1"/>
          <p:nvPr/>
        </p:nvSpPr>
        <p:spPr>
          <a:xfrm>
            <a:off x="4608250" y="3828023"/>
            <a:ext cx="4352870"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「府民の健康づくりを支える社会環境整備」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836279C5-67CB-EFD9-7CB6-98D0E711B991}"/>
              </a:ext>
            </a:extLst>
          </p:cNvPr>
          <p:cNvSpPr txBox="1"/>
          <p:nvPr/>
        </p:nvSpPr>
        <p:spPr>
          <a:xfrm>
            <a:off x="4716627" y="4178275"/>
            <a:ext cx="4389120" cy="1100045"/>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府内経済の持続的な発展や社会の活力の維持・向上を図るためには、その担い手である府民が、企業や社会の一員として、生涯を通じて健康でいきいきと活躍できることが不可欠。</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法人など、多様な主体と連携・協働を図ることで、府民一人ひとりの健康づくりを、社会全体で支える取組みを推進。</a:t>
            </a:r>
          </a:p>
        </p:txBody>
      </p:sp>
      <p:sp>
        <p:nvSpPr>
          <p:cNvPr id="38" name="角丸四角形 68">
            <a:extLst>
              <a:ext uri="{FF2B5EF4-FFF2-40B4-BE49-F238E27FC236}">
                <a16:creationId xmlns:a16="http://schemas.microsoft.com/office/drawing/2014/main" id="{28CBDE10-798A-CBFE-BE18-5DA2C3F620B4}"/>
              </a:ext>
            </a:extLst>
          </p:cNvPr>
          <p:cNvSpPr/>
          <p:nvPr/>
        </p:nvSpPr>
        <p:spPr>
          <a:xfrm>
            <a:off x="4775200" y="5417381"/>
            <a:ext cx="4185920" cy="111989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FC9F9801-683F-EA19-2887-E37465D45CB2}"/>
              </a:ext>
            </a:extLst>
          </p:cNvPr>
          <p:cNvSpPr txBox="1"/>
          <p:nvPr/>
        </p:nvSpPr>
        <p:spPr>
          <a:xfrm>
            <a:off x="4775199" y="5478142"/>
            <a:ext cx="4127348" cy="1092607"/>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（１）ヘルスリテラシー、健康づくりの気運醸成</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（２）ＩＣＴ（ＰＨＲ等）を活用した健康づくり　　　</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2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の推進</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（３）地域・職域等における社会環境整備</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E370F88-DD36-049D-A628-25791C12370A}"/>
              </a:ext>
            </a:extLst>
          </p:cNvPr>
          <p:cNvSpPr txBox="1"/>
          <p:nvPr/>
        </p:nvSpPr>
        <p:spPr>
          <a:xfrm>
            <a:off x="241453" y="5674683"/>
            <a:ext cx="4185920" cy="605294"/>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（１）ロコモ・フレイル、骨粗鬆症　　</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（２）メンタルヘルス</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57909" y="6257624"/>
            <a:ext cx="2057400" cy="365125"/>
          </a:xfrm>
        </p:spPr>
        <p:txBody>
          <a:bodyPr/>
          <a:lstStyle/>
          <a:p>
            <a:fld id="{79A255B7-DF0D-498B-9D3A-3E2ADC60EC3B}" type="slidenum">
              <a:rPr kumimoji="1" lang="ja-JP" altLang="en-US" smtClean="0">
                <a:solidFill>
                  <a:schemeClr val="tx1"/>
                </a:solidFill>
              </a:rPr>
              <a:t>14</a:t>
            </a:fld>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35" name="表 34">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148182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CEB30C-A364-FB6B-99E4-8A5475DD447D}"/>
              </a:ext>
            </a:extLst>
          </p:cNvPr>
          <p:cNvSpPr txBox="1"/>
          <p:nvPr/>
        </p:nvSpPr>
        <p:spPr>
          <a:xfrm>
            <a:off x="74503" y="921251"/>
            <a:ext cx="4352870" cy="297517"/>
          </a:xfrm>
          <a:prstGeom prst="rect">
            <a:avLst/>
          </a:prstGeom>
          <a:noFill/>
        </p:spPr>
        <p:txBody>
          <a:bodyPr wrap="square" rtlCol="0">
            <a:spAutoFit/>
          </a:bodyPr>
          <a:lstStyle/>
          <a:p>
            <a:pPr marL="153035"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「ライフコースアプローチ」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1149196-22EA-C938-FBCE-3F9F58640734}"/>
              </a:ext>
            </a:extLst>
          </p:cNvPr>
          <p:cNvSpPr txBox="1"/>
          <p:nvPr/>
        </p:nvSpPr>
        <p:spPr>
          <a:xfrm>
            <a:off x="178155" y="1218768"/>
            <a:ext cx="8836105" cy="1510413"/>
          </a:xfrm>
          <a:prstGeom prst="rect">
            <a:avLst/>
          </a:prstGeom>
          <a:noFill/>
        </p:spPr>
        <p:txBody>
          <a:bodyPr wrap="square" rtlCol="0">
            <a:spAutoFit/>
          </a:bodyPr>
          <a:lstStyle/>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人生</a:t>
            </a:r>
            <a:r>
              <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代が本格的に到来するにあたり、胎児期から高齢期に至るまでの人の生涯を経時的に捉えた健康づくり（ライフコースアプローチ）の重要性が高まっており、生活習慣の改善が将来的な生活習慣病の罹患リスクの低減につながることから、これらを踏まえた取組みの推進が重要。</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ワクチンを接種することによって感染症に対する免疫をつけることができ、将来感染症にかかったとしても、重症化を防げる場合があるため、ワクチンに関する正しい知識の普及を進めるとともに、住民の理解を得つつ、積極的にワクチン接種を推進。</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Ø"/>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女性はホルモン量の増減により特有の健康課題が生じる可能性があることなどを踏まえ、府民一人ひとりの意識向上を図りながら健康づくり活動を促していく必要がある。</a:t>
            </a:r>
          </a:p>
        </p:txBody>
      </p:sp>
      <p:sp>
        <p:nvSpPr>
          <p:cNvPr id="7" name="角丸四角形 68">
            <a:extLst>
              <a:ext uri="{FF2B5EF4-FFF2-40B4-BE49-F238E27FC236}">
                <a16:creationId xmlns:a16="http://schemas.microsoft.com/office/drawing/2014/main" id="{3C11CBC8-CB76-1FF6-28DB-B7BE9547FFCE}"/>
              </a:ext>
            </a:extLst>
          </p:cNvPr>
          <p:cNvSpPr/>
          <p:nvPr/>
        </p:nvSpPr>
        <p:spPr>
          <a:xfrm>
            <a:off x="129739" y="839973"/>
            <a:ext cx="8939757" cy="591304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7152AF5-420F-D36A-3134-7D3A7AF679F3}"/>
              </a:ext>
            </a:extLst>
          </p:cNvPr>
          <p:cNvSpPr txBox="1"/>
          <p:nvPr/>
        </p:nvSpPr>
        <p:spPr>
          <a:xfrm>
            <a:off x="74503" y="579190"/>
            <a:ext cx="2668697"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795AF105-5591-78D7-DC34-AF0028A52168}"/>
              </a:ext>
            </a:extLst>
          </p:cNvPr>
          <p:cNvSpPr txBox="1"/>
          <p:nvPr/>
        </p:nvSpPr>
        <p:spPr>
          <a:xfrm>
            <a:off x="178156" y="2941103"/>
            <a:ext cx="3946804" cy="279307"/>
          </a:xfrm>
          <a:prstGeom prst="rect">
            <a:avLst/>
          </a:prstGeom>
          <a:noFill/>
        </p:spPr>
        <p:txBody>
          <a:bodyPr wrap="square" rtlCol="0">
            <a:spAutoFit/>
          </a:bodyPr>
          <a:lstStyle/>
          <a:p>
            <a:pPr marL="153035" indent="-153035">
              <a:lnSpc>
                <a:spcPts val="1600"/>
              </a:lnSpc>
            </a:pPr>
            <a:r>
              <a:rPr lang="ja-JP" altLang="en-US" sz="13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＜参考：ライフコースアプローチ＞</a:t>
            </a:r>
            <a:endParaRPr lang="en-US" altLang="ja-JP" sz="13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a:extLst>
              <a:ext uri="{FF2B5EF4-FFF2-40B4-BE49-F238E27FC236}">
                <a16:creationId xmlns:a16="http://schemas.microsoft.com/office/drawing/2014/main" id="{55746EF3-6CB4-9260-3021-AEF0810A92EF}"/>
              </a:ext>
            </a:extLst>
          </p:cNvPr>
          <p:cNvSpPr txBox="1"/>
          <p:nvPr/>
        </p:nvSpPr>
        <p:spPr>
          <a:xfrm>
            <a:off x="4672263" y="2941103"/>
            <a:ext cx="3946804" cy="279307"/>
          </a:xfrm>
          <a:prstGeom prst="rect">
            <a:avLst/>
          </a:prstGeom>
          <a:noFill/>
        </p:spPr>
        <p:txBody>
          <a:bodyPr wrap="square" rtlCol="0">
            <a:spAutoFit/>
          </a:bodyPr>
          <a:lstStyle/>
          <a:p>
            <a:pPr marL="153035" indent="-153035">
              <a:lnSpc>
                <a:spcPts val="1600"/>
              </a:lnSpc>
            </a:pPr>
            <a:r>
              <a:rPr lang="ja-JP" altLang="en-US" sz="13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＜参考：女性のライフコースアプローチ＞</a:t>
            </a:r>
            <a:endParaRPr lang="en-US" altLang="ja-JP" sz="13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6B9FF463-4D40-0D03-E732-2C7170F7C246}"/>
              </a:ext>
            </a:extLst>
          </p:cNvPr>
          <p:cNvPicPr>
            <a:picLocks noChangeAspect="1"/>
          </p:cNvPicPr>
          <p:nvPr/>
        </p:nvPicPr>
        <p:blipFill>
          <a:blip r:embed="rId3"/>
          <a:stretch>
            <a:fillRect/>
          </a:stretch>
        </p:blipFill>
        <p:spPr>
          <a:xfrm>
            <a:off x="197676" y="3392810"/>
            <a:ext cx="4472602" cy="3241299"/>
          </a:xfrm>
          <a:prstGeom prst="rect">
            <a:avLst/>
          </a:prstGeom>
        </p:spPr>
      </p:pic>
      <p:pic>
        <p:nvPicPr>
          <p:cNvPr id="8" name="図 7"/>
          <p:cNvPicPr>
            <a:picLocks noChangeAspect="1"/>
          </p:cNvPicPr>
          <p:nvPr/>
        </p:nvPicPr>
        <p:blipFill>
          <a:blip r:embed="rId4"/>
          <a:stretch>
            <a:fillRect/>
          </a:stretch>
        </p:blipFill>
        <p:spPr>
          <a:xfrm>
            <a:off x="4704246" y="3371011"/>
            <a:ext cx="4331281" cy="3252077"/>
          </a:xfrm>
          <a:prstGeom prst="rect">
            <a:avLst/>
          </a:prstGeom>
        </p:spPr>
      </p:pic>
      <p:sp>
        <p:nvSpPr>
          <p:cNvPr id="6" name="スライド番号プレースホルダー 5"/>
          <p:cNvSpPr>
            <a:spLocks noGrp="1"/>
          </p:cNvSpPr>
          <p:nvPr>
            <p:ph type="sldNum" sz="quarter" idx="12"/>
          </p:nvPr>
        </p:nvSpPr>
        <p:spPr>
          <a:xfrm>
            <a:off x="6937943" y="6481795"/>
            <a:ext cx="2057400" cy="365125"/>
          </a:xfrm>
        </p:spPr>
        <p:txBody>
          <a:bodyPr/>
          <a:lstStyle/>
          <a:p>
            <a:fld id="{79A255B7-DF0D-498B-9D3A-3E2ADC60EC3B}" type="slidenum">
              <a:rPr kumimoji="1" lang="ja-JP" altLang="en-US" smtClean="0">
                <a:solidFill>
                  <a:schemeClr val="tx1"/>
                </a:solidFill>
              </a:rPr>
              <a:t>15</a:t>
            </a:fld>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5" name="表 14">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242310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1580" y="2556601"/>
            <a:ext cx="8914633" cy="4166171"/>
          </a:xfrm>
          <a:prstGeom prst="roundRect">
            <a:avLst>
              <a:gd name="adj" fmla="val 4812"/>
            </a:avLst>
          </a:prstGeom>
          <a:solidFill>
            <a:schemeClr val="accent5">
              <a:lumMod val="60000"/>
              <a:lumOff val="40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角丸四角形 2"/>
          <p:cNvSpPr/>
          <p:nvPr/>
        </p:nvSpPr>
        <p:spPr>
          <a:xfrm>
            <a:off x="149619" y="3189293"/>
            <a:ext cx="8755914" cy="2690949"/>
          </a:xfrm>
          <a:prstGeom prst="roundRect">
            <a:avLst>
              <a:gd name="adj" fmla="val 7145"/>
            </a:avLst>
          </a:prstGeom>
          <a:solidFill>
            <a:schemeClr val="bg1"/>
          </a:solidFill>
          <a:ln>
            <a:solidFill>
              <a:schemeClr val="accent1">
                <a:lumMod val="75000"/>
              </a:schemeClr>
            </a:solidFill>
            <a:prstDash val="sysDash"/>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二等辺三角形 3"/>
          <p:cNvSpPr/>
          <p:nvPr/>
        </p:nvSpPr>
        <p:spPr>
          <a:xfrm rot="10800000" flipV="1">
            <a:off x="2955367" y="2346871"/>
            <a:ext cx="2773403" cy="198041"/>
          </a:xfrm>
          <a:prstGeom prst="triangle">
            <a:avLst/>
          </a:prstGeom>
          <a:solidFill>
            <a:schemeClr val="accent1">
              <a:lumMod val="7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角丸四角形 4"/>
          <p:cNvSpPr/>
          <p:nvPr/>
        </p:nvSpPr>
        <p:spPr>
          <a:xfrm>
            <a:off x="403278" y="3360591"/>
            <a:ext cx="2602904" cy="1131467"/>
          </a:xfrm>
          <a:prstGeom prst="roundRect">
            <a:avLst>
              <a:gd name="adj" fmla="val 7145"/>
            </a:avLst>
          </a:prstGeom>
          <a:solidFill>
            <a:schemeClr val="bg1"/>
          </a:solidFill>
          <a:ln>
            <a:solidFill>
              <a:schemeClr val="accent1">
                <a:lumMod val="75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59486" y="820775"/>
            <a:ext cx="8846727" cy="727062"/>
          </a:xfrm>
          <a:prstGeom prst="rect">
            <a:avLst/>
          </a:prstGeom>
          <a:noFill/>
          <a:ln w="6350">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9EFE3C2-FA55-28CC-F7E0-2B49304AE2E8}"/>
              </a:ext>
            </a:extLst>
          </p:cNvPr>
          <p:cNvSpPr txBox="1"/>
          <p:nvPr/>
        </p:nvSpPr>
        <p:spPr>
          <a:xfrm>
            <a:off x="1426241" y="934407"/>
            <a:ext cx="6313214" cy="527096"/>
          </a:xfrm>
          <a:prstGeom prst="rect">
            <a:avLst/>
          </a:prstGeom>
          <a:noFill/>
          <a:ln>
            <a:noFill/>
          </a:ln>
        </p:spPr>
        <p:txBody>
          <a:bodyPr wrap="square" rtlCol="0">
            <a:noAutofit/>
          </a:bodyPr>
          <a:lstStyle/>
          <a:p>
            <a:pPr lvl="0" algn="ctr" defTabSz="914400">
              <a:defRPr/>
            </a:pPr>
            <a:r>
              <a:rPr kumimoji="1" lang="ja-JP" altLang="en-US" sz="1500" b="1" dirty="0">
                <a:solidFill>
                  <a:prstClr val="black"/>
                </a:solidFill>
                <a:latin typeface="Meiryo UI" panose="020B0604030504040204" pitchFamily="50" charset="-128"/>
                <a:ea typeface="Meiryo UI" panose="020B0604030504040204" pitchFamily="50" charset="-128"/>
              </a:rPr>
              <a:t>全ての府民が健やかで心豊かに生活できる活力ある社会</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b="1" dirty="0" smtClean="0">
                <a:solidFill>
                  <a:prstClr val="black"/>
                </a:solidFill>
                <a:latin typeface="Meiryo UI" panose="020B0604030504040204" pitchFamily="50" charset="-128"/>
                <a:ea typeface="Meiryo UI" panose="020B0604030504040204" pitchFamily="50" charset="-128"/>
              </a:rPr>
              <a:t>～ いのち輝く健康未来都市・大阪の実現～</a:t>
            </a:r>
            <a:endPar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9B971B6-1F5F-2B96-2FC9-E86EF1FB22FE}"/>
              </a:ext>
            </a:extLst>
          </p:cNvPr>
          <p:cNvSpPr txBox="1"/>
          <p:nvPr/>
        </p:nvSpPr>
        <p:spPr>
          <a:xfrm>
            <a:off x="465154" y="3768875"/>
            <a:ext cx="2513627" cy="61580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・栄養、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食生活</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身体活動、運動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・休養、</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睡眠</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飲酒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喫煙</a:t>
            </a:r>
            <a:r>
              <a:rPr lang="en-US" altLang="ja-JP" sz="1200" dirty="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歯と口の健康</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EF697740-9B0F-6810-B7F9-887C6D63CC49}"/>
              </a:ext>
            </a:extLst>
          </p:cNvPr>
          <p:cNvSpPr txBox="1"/>
          <p:nvPr/>
        </p:nvSpPr>
        <p:spPr>
          <a:xfrm>
            <a:off x="121909" y="1572268"/>
            <a:ext cx="2479307" cy="314655"/>
          </a:xfrm>
          <a:prstGeom prst="rect">
            <a:avLst/>
          </a:prstGeom>
          <a:noFill/>
          <a:ln>
            <a:noFill/>
          </a:ln>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　≪全体像≫</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10"/>
          <p:cNvSpPr/>
          <p:nvPr/>
        </p:nvSpPr>
        <p:spPr>
          <a:xfrm>
            <a:off x="1793720" y="1971602"/>
            <a:ext cx="5193828" cy="349374"/>
          </a:xfrm>
          <a:prstGeom prst="roundRect">
            <a:avLst>
              <a:gd name="adj" fmla="val 0"/>
            </a:avLst>
          </a:prstGeom>
          <a:solidFill>
            <a:schemeClr val="accent1">
              <a:lumMod val="20000"/>
              <a:lumOff val="80000"/>
            </a:schemeClr>
          </a:solidFill>
          <a:ln w="38100" cmpd="dbl">
            <a:solidFill>
              <a:schemeClr val="accent1">
                <a:lumMod val="75000"/>
              </a:schemeClr>
            </a:solidFill>
            <a:prstDash val="solid"/>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BE524396-6E60-6D1F-85FB-8820A2212A54}"/>
              </a:ext>
            </a:extLst>
          </p:cNvPr>
          <p:cNvSpPr txBox="1"/>
          <p:nvPr/>
        </p:nvSpPr>
        <p:spPr>
          <a:xfrm>
            <a:off x="2147488" y="1978515"/>
            <a:ext cx="4489962" cy="357124"/>
          </a:xfrm>
          <a:prstGeom prst="rect">
            <a:avLst/>
          </a:prstGeom>
          <a:noFill/>
          <a:ln>
            <a:noFill/>
          </a:ln>
        </p:spPr>
        <p:txBody>
          <a:bodyPr wrap="square" rtlCol="0">
            <a:noAutofit/>
          </a:bodyPr>
          <a:lstStyle/>
          <a:p>
            <a:pPr lvl="0">
              <a:defRPr/>
            </a:pPr>
            <a:r>
              <a:rPr lang="ja-JP" altLang="en-US" sz="1500" b="1" dirty="0" smtClean="0">
                <a:solidFill>
                  <a:prstClr val="black"/>
                </a:solidFill>
                <a:latin typeface="Meiryo UI" panose="020B0604030504040204" pitchFamily="50" charset="-128"/>
                <a:ea typeface="Meiryo UI" panose="020B0604030504040204" pitchFamily="50" charset="-128"/>
              </a:rPr>
              <a:t>＜基本目標＞健康</a:t>
            </a:r>
            <a:r>
              <a:rPr lang="ja-JP" altLang="en-US" sz="1500" b="1" dirty="0">
                <a:solidFill>
                  <a:prstClr val="black"/>
                </a:solidFill>
                <a:latin typeface="Meiryo UI" panose="020B0604030504040204" pitchFamily="50" charset="-128"/>
                <a:ea typeface="Meiryo UI" panose="020B0604030504040204" pitchFamily="50" charset="-128"/>
              </a:rPr>
              <a:t>寿命の延伸、健康格差の縮小</a:t>
            </a:r>
          </a:p>
        </p:txBody>
      </p:sp>
      <p:sp>
        <p:nvSpPr>
          <p:cNvPr id="13" name="テキスト ボックス 12">
            <a:extLst>
              <a:ext uri="{FF2B5EF4-FFF2-40B4-BE49-F238E27FC236}">
                <a16:creationId xmlns:a16="http://schemas.microsoft.com/office/drawing/2014/main" id="{DF17FED9-65B1-565E-F203-71A9578E4E50}"/>
              </a:ext>
            </a:extLst>
          </p:cNvPr>
          <p:cNvSpPr txBox="1"/>
          <p:nvPr/>
        </p:nvSpPr>
        <p:spPr>
          <a:xfrm>
            <a:off x="774782" y="3449775"/>
            <a:ext cx="1824787" cy="232901"/>
          </a:xfrm>
          <a:prstGeom prst="rect">
            <a:avLst/>
          </a:prstGeom>
          <a:noFill/>
          <a:ln>
            <a:noFill/>
          </a:ln>
        </p:spPr>
        <p:txBody>
          <a:bodyPr wrap="square" rtlCol="0">
            <a:noAutofit/>
          </a:bodyPr>
          <a:lstStyle/>
          <a:p>
            <a:pPr lvl="0" defTabSz="914400">
              <a:defRPr/>
            </a:pPr>
            <a:r>
              <a:rPr kumimoji="1" lang="ja-JP" altLang="en-US" sz="1300" b="1" dirty="0">
                <a:solidFill>
                  <a:prstClr val="black"/>
                </a:solidFill>
                <a:latin typeface="Meiryo UI" panose="020B0604030504040204" pitchFamily="50" charset="-128"/>
                <a:ea typeface="Meiryo UI" panose="020B0604030504040204" pitchFamily="50" charset="-128"/>
              </a:rPr>
              <a:t>生活習慣病の発症予防</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p:cNvSpPr txBox="1"/>
          <p:nvPr/>
        </p:nvSpPr>
        <p:spPr>
          <a:xfrm>
            <a:off x="969451" y="2707933"/>
            <a:ext cx="3310973" cy="307777"/>
          </a:xfrm>
          <a:prstGeom prst="rect">
            <a:avLst/>
          </a:prstGeom>
          <a:solidFill>
            <a:schemeClr val="bg1"/>
          </a:solidFill>
          <a:ln>
            <a:noFill/>
          </a:ln>
        </p:spPr>
        <p:txBody>
          <a:bodyPr wrap="square" rtlCol="0">
            <a:spAutoFit/>
          </a:bodyPr>
          <a:lstStyle/>
          <a:p>
            <a:pPr lvl="0">
              <a:defRPr/>
            </a:pPr>
            <a:r>
              <a:rPr lang="ja-JP" altLang="en-US" sz="1400" b="1" dirty="0" smtClean="0">
                <a:solidFill>
                  <a:prstClr val="black"/>
                </a:solidFill>
                <a:latin typeface="Meiryo UI" panose="020B0604030504040204" pitchFamily="50" charset="-128"/>
                <a:ea typeface="Meiryo UI" panose="020B0604030504040204" pitchFamily="50" charset="-128"/>
              </a:rPr>
              <a:t>府民誰一人取り残さない健康づくりの推進</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797589" y="2708264"/>
            <a:ext cx="2800002" cy="307777"/>
          </a:xfrm>
          <a:prstGeom prst="rect">
            <a:avLst/>
          </a:prstGeom>
          <a:solidFill>
            <a:schemeClr val="bg1"/>
          </a:solidFill>
          <a:ln>
            <a:noFill/>
          </a:ln>
        </p:spPr>
        <p:txBody>
          <a:bodyPr wrap="square" rtlCol="0">
            <a:spAutoFit/>
          </a:bodyPr>
          <a:lstStyle/>
          <a:p>
            <a:pPr lvl="0" algn="ctr">
              <a:defRPr/>
            </a:pPr>
            <a:r>
              <a:rPr lang="ja-JP" altLang="en-US" sz="1400" b="1" dirty="0" smtClean="0">
                <a:solidFill>
                  <a:prstClr val="black"/>
                </a:solidFill>
                <a:latin typeface="Meiryo UI" panose="020B0604030504040204" pitchFamily="50" charset="-128"/>
                <a:ea typeface="Meiryo UI" panose="020B0604030504040204" pitchFamily="50" charset="-128"/>
              </a:rPr>
              <a:t>より実効性を持つ取組の推進</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6" name="角丸四角形 15"/>
          <p:cNvSpPr/>
          <p:nvPr/>
        </p:nvSpPr>
        <p:spPr>
          <a:xfrm>
            <a:off x="3241842" y="3360591"/>
            <a:ext cx="2602904" cy="1131467"/>
          </a:xfrm>
          <a:prstGeom prst="roundRect">
            <a:avLst>
              <a:gd name="adj" fmla="val 7145"/>
            </a:avLst>
          </a:prstGeom>
          <a:solidFill>
            <a:schemeClr val="bg1"/>
          </a:solidFill>
          <a:ln>
            <a:solidFill>
              <a:schemeClr val="accent1">
                <a:lumMod val="75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角丸四角形 16"/>
          <p:cNvSpPr/>
          <p:nvPr/>
        </p:nvSpPr>
        <p:spPr>
          <a:xfrm>
            <a:off x="6070208" y="3360591"/>
            <a:ext cx="2602904" cy="1131467"/>
          </a:xfrm>
          <a:prstGeom prst="roundRect">
            <a:avLst>
              <a:gd name="adj" fmla="val 7145"/>
            </a:avLst>
          </a:prstGeom>
          <a:solidFill>
            <a:schemeClr val="bg1"/>
          </a:solidFill>
          <a:ln>
            <a:solidFill>
              <a:schemeClr val="accent1">
                <a:lumMod val="75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DF17FED9-65B1-565E-F203-71A9578E4E50}"/>
              </a:ext>
            </a:extLst>
          </p:cNvPr>
          <p:cNvSpPr txBox="1"/>
          <p:nvPr/>
        </p:nvSpPr>
        <p:spPr>
          <a:xfrm>
            <a:off x="3574198" y="3390505"/>
            <a:ext cx="2017301" cy="424981"/>
          </a:xfrm>
          <a:prstGeom prst="rect">
            <a:avLst/>
          </a:prstGeom>
          <a:noFill/>
          <a:ln>
            <a:noFill/>
          </a:ln>
        </p:spPr>
        <p:txBody>
          <a:bodyPr wrap="square" rtlCol="0">
            <a:noAutofit/>
          </a:bodyPr>
          <a:lstStyle/>
          <a:p>
            <a:pPr lvl="0" defTabSz="914400">
              <a:defRPr/>
            </a:pPr>
            <a:r>
              <a:rPr kumimoji="1" lang="ja-JP" altLang="en-US" sz="1300" b="1" dirty="0">
                <a:solidFill>
                  <a:prstClr val="black"/>
                </a:solidFill>
                <a:latin typeface="Meiryo UI" panose="020B0604030504040204" pitchFamily="50" charset="-128"/>
                <a:ea typeface="Meiryo UI" panose="020B0604030504040204" pitchFamily="50" charset="-128"/>
              </a:rPr>
              <a:t>生活習慣病</a:t>
            </a:r>
            <a:r>
              <a:rPr kumimoji="1" lang="ja-JP" altLang="en-US" sz="1300" b="1" dirty="0" smtClean="0">
                <a:solidFill>
                  <a:prstClr val="black"/>
                </a:solidFill>
                <a:latin typeface="Meiryo UI" panose="020B0604030504040204" pitchFamily="50" charset="-128"/>
                <a:ea typeface="Meiryo UI" panose="020B0604030504040204" pitchFamily="50" charset="-128"/>
              </a:rPr>
              <a:t>の</a:t>
            </a:r>
            <a:endParaRPr kumimoji="1" lang="en-US" altLang="ja-JP" sz="1300" b="1" dirty="0" smtClean="0">
              <a:solidFill>
                <a:prstClr val="black"/>
              </a:solidFill>
              <a:latin typeface="Meiryo UI" panose="020B0604030504040204" pitchFamily="50" charset="-128"/>
              <a:ea typeface="Meiryo UI" panose="020B0604030504040204" pitchFamily="50" charset="-128"/>
            </a:endParaRPr>
          </a:p>
          <a:p>
            <a:pPr lvl="0" defTabSz="914400">
              <a:defRPr/>
            </a:pPr>
            <a:r>
              <a:rPr kumimoji="1" lang="ja-JP" altLang="en-US" sz="1300" b="1" dirty="0" smtClean="0">
                <a:solidFill>
                  <a:prstClr val="black"/>
                </a:solidFill>
                <a:latin typeface="Meiryo UI" panose="020B0604030504040204" pitchFamily="50" charset="-128"/>
                <a:ea typeface="Meiryo UI" panose="020B0604030504040204" pitchFamily="50" charset="-128"/>
              </a:rPr>
              <a:t>早期</a:t>
            </a:r>
            <a:r>
              <a:rPr kumimoji="1" lang="ja-JP" altLang="en-US" sz="1300" b="1" dirty="0">
                <a:solidFill>
                  <a:prstClr val="black"/>
                </a:solidFill>
                <a:latin typeface="Meiryo UI" panose="020B0604030504040204" pitchFamily="50" charset="-128"/>
                <a:ea typeface="Meiryo UI" panose="020B0604030504040204" pitchFamily="50" charset="-128"/>
              </a:rPr>
              <a:t>発見・重症化予防</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09B971B6-1F5F-2B96-2FC9-E86EF1FB22FE}"/>
              </a:ext>
            </a:extLst>
          </p:cNvPr>
          <p:cNvSpPr txBox="1"/>
          <p:nvPr/>
        </p:nvSpPr>
        <p:spPr>
          <a:xfrm>
            <a:off x="6295453" y="3868274"/>
            <a:ext cx="2448497" cy="580795"/>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・ロコモ</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noProof="0" dirty="0" smtClean="0">
                <a:solidFill>
                  <a:prstClr val="black"/>
                </a:solidFill>
                <a:latin typeface="Meiryo UI" panose="020B0604030504040204" pitchFamily="50" charset="-128"/>
                <a:ea typeface="Meiryo UI" panose="020B0604030504040204" pitchFamily="50" charset="-128"/>
              </a:rPr>
              <a:t>フレイル</a:t>
            </a:r>
            <a:r>
              <a:rPr lang="ja-JP" altLang="en-US" sz="1200" dirty="0" err="1">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骨粗鬆症</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200" dirty="0">
                <a:solidFill>
                  <a:prstClr val="black"/>
                </a:solidFill>
                <a:latin typeface="Meiryo UI" panose="020B0604030504040204" pitchFamily="50" charset="-128"/>
                <a:ea typeface="Meiryo UI" panose="020B0604030504040204" pitchFamily="50" charset="-128"/>
              </a:rPr>
              <a:t>メンタルヘルス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DF17FED9-65B1-565E-F203-71A9578E4E50}"/>
              </a:ext>
            </a:extLst>
          </p:cNvPr>
          <p:cNvSpPr txBox="1"/>
          <p:nvPr/>
        </p:nvSpPr>
        <p:spPr>
          <a:xfrm>
            <a:off x="6589999" y="3461358"/>
            <a:ext cx="2439759" cy="464545"/>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生活機能の維持・向上</a:t>
            </a:r>
            <a:endParaRPr kumimoji="1" lang="en-US" altLang="ja-JP" sz="13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1" name="図 20"/>
          <p:cNvPicPr>
            <a:picLocks noChangeAspect="1"/>
          </p:cNvPicPr>
          <p:nvPr/>
        </p:nvPicPr>
        <p:blipFill>
          <a:blip r:embed="rId2"/>
          <a:stretch>
            <a:fillRect/>
          </a:stretch>
        </p:blipFill>
        <p:spPr>
          <a:xfrm>
            <a:off x="6063614" y="3360590"/>
            <a:ext cx="573835" cy="411940"/>
          </a:xfrm>
          <a:prstGeom prst="rect">
            <a:avLst/>
          </a:prstGeom>
        </p:spPr>
      </p:pic>
      <p:sp>
        <p:nvSpPr>
          <p:cNvPr id="23" name="二等辺三角形 22"/>
          <p:cNvSpPr/>
          <p:nvPr/>
        </p:nvSpPr>
        <p:spPr>
          <a:xfrm rot="16200000" flipV="1">
            <a:off x="2858203" y="3836441"/>
            <a:ext cx="578407" cy="179766"/>
          </a:xfrm>
          <a:prstGeom prst="triangle">
            <a:avLst/>
          </a:prstGeom>
          <a:solidFill>
            <a:schemeClr val="accent1">
              <a:lumMod val="75000"/>
            </a:schemeClr>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p:cNvSpPr txBox="1"/>
          <p:nvPr/>
        </p:nvSpPr>
        <p:spPr>
          <a:xfrm>
            <a:off x="3443441" y="3880185"/>
            <a:ext cx="2148057" cy="501749"/>
          </a:xfrm>
          <a:prstGeom prst="rect">
            <a:avLst/>
          </a:prstGeom>
          <a:noFill/>
          <a:ln>
            <a:solidFill>
              <a:schemeClr val="accent1">
                <a:lumMod val="75000"/>
              </a:schemeClr>
            </a:solidFill>
            <a:prstDash val="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solidFill>
                  <a:srgbClr val="5B9BD5">
                    <a:lumMod val="75000"/>
                  </a:srgbClr>
                </a:solidFill>
                <a:prstDash val="dash"/>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09B971B6-1F5F-2B96-2FC9-E86EF1FB22FE}"/>
              </a:ext>
            </a:extLst>
          </p:cNvPr>
          <p:cNvSpPr txBox="1"/>
          <p:nvPr/>
        </p:nvSpPr>
        <p:spPr>
          <a:xfrm>
            <a:off x="3481596" y="3906899"/>
            <a:ext cx="2427263" cy="419781"/>
          </a:xfrm>
          <a:prstGeom prst="rect">
            <a:avLst/>
          </a:prstGeom>
          <a:noFill/>
          <a:ln>
            <a:noFill/>
          </a:ln>
        </p:spPr>
        <p:txBody>
          <a:bodyPr wrap="square" rtlCol="0">
            <a:noAutofit/>
          </a:bodyPr>
          <a:lstStyle/>
          <a:p>
            <a:pPr lvl="0" defTabSz="914400">
              <a:defRPr/>
            </a:pPr>
            <a:r>
              <a:rPr lang="ja-JP" altLang="en-US" sz="1200" dirty="0" smtClean="0">
                <a:solidFill>
                  <a:prstClr val="black"/>
                </a:solidFill>
                <a:latin typeface="Meiryo UI" panose="020B0604030504040204" pitchFamily="50" charset="-128"/>
                <a:ea typeface="Meiryo UI" panose="020B0604030504040204" pitchFamily="50" charset="-128"/>
              </a:rPr>
              <a:t>・けん</a:t>
            </a:r>
            <a:r>
              <a:rPr lang="ja-JP" altLang="en-US" sz="1200" dirty="0">
                <a:solidFill>
                  <a:prstClr val="black"/>
                </a:solidFill>
                <a:latin typeface="Meiryo UI" panose="020B0604030504040204" pitchFamily="50" charset="-128"/>
                <a:ea typeface="Meiryo UI" panose="020B0604030504040204" pitchFamily="50" charset="-128"/>
              </a:rPr>
              <a:t>しん</a:t>
            </a:r>
            <a:r>
              <a:rPr lang="ja-JP" altLang="en-US" sz="1200" dirty="0" smtClean="0">
                <a:solidFill>
                  <a:prstClr val="black"/>
                </a:solidFill>
                <a:latin typeface="Meiryo UI" panose="020B0604030504040204" pitchFamily="50" charset="-128"/>
                <a:ea typeface="Meiryo UI" panose="020B0604030504040204" pitchFamily="50" charset="-128"/>
              </a:rPr>
              <a:t>（健</a:t>
            </a:r>
            <a:r>
              <a:rPr lang="ja-JP" altLang="en-US" sz="1200" dirty="0">
                <a:solidFill>
                  <a:prstClr val="black"/>
                </a:solidFill>
                <a:latin typeface="Meiryo UI" panose="020B0604030504040204" pitchFamily="50" charset="-128"/>
                <a:ea typeface="Meiryo UI" panose="020B0604030504040204" pitchFamily="50" charset="-128"/>
              </a:rPr>
              <a:t>診・がん検診）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Meiryo UI" panose="020B0604030504040204" pitchFamily="50" charset="-128"/>
                <a:ea typeface="Meiryo UI" panose="020B0604030504040204" pitchFamily="50" charset="-128"/>
              </a:rPr>
              <a:t>・重症化予防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角丸四角形 26"/>
          <p:cNvSpPr/>
          <p:nvPr/>
        </p:nvSpPr>
        <p:spPr>
          <a:xfrm>
            <a:off x="399682" y="4529144"/>
            <a:ext cx="8273430" cy="1233365"/>
          </a:xfrm>
          <a:prstGeom prst="roundRect">
            <a:avLst>
              <a:gd name="adj" fmla="val 7145"/>
            </a:avLst>
          </a:prstGeom>
          <a:solidFill>
            <a:schemeClr val="bg1"/>
          </a:solidFill>
          <a:ln>
            <a:solidFill>
              <a:schemeClr val="accent1">
                <a:lumMod val="75000"/>
              </a:schemeClr>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DF17FED9-65B1-565E-F203-71A9578E4E50}"/>
              </a:ext>
            </a:extLst>
          </p:cNvPr>
          <p:cNvSpPr txBox="1"/>
          <p:nvPr/>
        </p:nvSpPr>
        <p:spPr>
          <a:xfrm>
            <a:off x="3006182" y="4673093"/>
            <a:ext cx="3222406" cy="333098"/>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府民の健康づくりを支える社会環境整備</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09B971B6-1F5F-2B96-2FC9-E86EF1FB22FE}"/>
              </a:ext>
            </a:extLst>
          </p:cNvPr>
          <p:cNvSpPr txBox="1"/>
          <p:nvPr/>
        </p:nvSpPr>
        <p:spPr>
          <a:xfrm>
            <a:off x="646895" y="5043829"/>
            <a:ext cx="7697705" cy="508895"/>
          </a:xfrm>
          <a:prstGeom prst="rect">
            <a:avLst/>
          </a:prstGeom>
          <a:noFill/>
          <a:ln>
            <a:noFill/>
          </a:ln>
        </p:spPr>
        <p:txBody>
          <a:bodyPr wrap="square" rtlCol="0">
            <a:noAutofit/>
          </a:bodyPr>
          <a:lstStyle/>
          <a:p>
            <a:pPr>
              <a:lnSpc>
                <a:spcPct val="150000"/>
              </a:lnSpc>
              <a:defRPr/>
            </a:pPr>
            <a:r>
              <a:rPr kumimoji="1" lang="ja-JP" altLang="en-US" sz="120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ヘルスリテラシー</a:t>
            </a:r>
            <a:r>
              <a:rPr kumimoji="1" lang="ja-JP" altLang="en-US" sz="1200" dirty="0" smtClean="0">
                <a:solidFill>
                  <a:prstClr val="black"/>
                </a:solidFill>
                <a:latin typeface="Meiryo UI" panose="020B0604030504040204" pitchFamily="50" charset="-128"/>
                <a:ea typeface="Meiryo UI" panose="020B0604030504040204" pitchFamily="50" charset="-128"/>
              </a:rPr>
              <a:t>、健康づくり</a:t>
            </a:r>
            <a:r>
              <a:rPr kumimoji="1" lang="ja-JP" altLang="en-US" sz="1200" dirty="0">
                <a:solidFill>
                  <a:prstClr val="black"/>
                </a:solidFill>
                <a:latin typeface="Meiryo UI" panose="020B0604030504040204" pitchFamily="50" charset="-128"/>
                <a:ea typeface="Meiryo UI" panose="020B0604030504040204" pitchFamily="50" charset="-128"/>
              </a:rPr>
              <a:t>の気運</a:t>
            </a:r>
            <a:r>
              <a:rPr kumimoji="1" lang="ja-JP" altLang="en-US" sz="1200" dirty="0" smtClean="0">
                <a:solidFill>
                  <a:prstClr val="black"/>
                </a:solidFill>
                <a:latin typeface="Meiryo UI" panose="020B0604030504040204" pitchFamily="50" charset="-128"/>
                <a:ea typeface="Meiryo UI" panose="020B0604030504040204" pitchFamily="50" charset="-128"/>
              </a:rPr>
              <a:t>醸成　　</a:t>
            </a:r>
            <a:r>
              <a:rPr lang="ja-JP" altLang="en-US" sz="1200" dirty="0" smtClean="0">
                <a:solidFill>
                  <a:prstClr val="black"/>
                </a:solidFill>
                <a:latin typeface="Meiryo UI" panose="020B0604030504040204" pitchFamily="50" charset="-128"/>
                <a:ea typeface="Meiryo UI" panose="020B0604030504040204" pitchFamily="50" charset="-128"/>
              </a:rPr>
              <a:t>・ＩＣＴ</a:t>
            </a:r>
            <a:r>
              <a:rPr lang="ja-JP" altLang="en-US" sz="1200" dirty="0">
                <a:solidFill>
                  <a:prstClr val="black"/>
                </a:solidFill>
                <a:latin typeface="Meiryo UI" panose="020B0604030504040204" pitchFamily="50" charset="-128"/>
                <a:ea typeface="Meiryo UI" panose="020B0604030504040204" pitchFamily="50" charset="-128"/>
              </a:rPr>
              <a:t>（ＰＨＲ等）を活用した</a:t>
            </a:r>
            <a:r>
              <a:rPr lang="ja-JP" altLang="en-US" sz="1200" dirty="0" smtClean="0">
                <a:solidFill>
                  <a:prstClr val="black"/>
                </a:solidFill>
                <a:latin typeface="Meiryo UI" panose="020B0604030504040204" pitchFamily="50" charset="-128"/>
                <a:ea typeface="Meiryo UI" panose="020B0604030504040204" pitchFamily="50" charset="-128"/>
              </a:rPr>
              <a:t>健康づくりの</a:t>
            </a:r>
            <a:r>
              <a:rPr lang="ja-JP" altLang="en-US" sz="1200" dirty="0">
                <a:solidFill>
                  <a:prstClr val="black"/>
                </a:solidFill>
                <a:latin typeface="Meiryo UI" panose="020B0604030504040204" pitchFamily="50" charset="-128"/>
                <a:ea typeface="Meiryo UI" panose="020B0604030504040204" pitchFamily="50" charset="-128"/>
              </a:rPr>
              <a:t>推進</a:t>
            </a:r>
          </a:p>
          <a:p>
            <a:pPr>
              <a:lnSpc>
                <a:spcPct val="150000"/>
              </a:lnSpc>
              <a:defRPr/>
            </a:pP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地域・職域等における社会環境整備</a:t>
            </a:r>
          </a:p>
        </p:txBody>
      </p:sp>
      <p:pic>
        <p:nvPicPr>
          <p:cNvPr id="30" name="図 29"/>
          <p:cNvPicPr>
            <a:picLocks noChangeAspect="1"/>
          </p:cNvPicPr>
          <p:nvPr/>
        </p:nvPicPr>
        <p:blipFill>
          <a:blip r:embed="rId3"/>
          <a:stretch>
            <a:fillRect/>
          </a:stretch>
        </p:blipFill>
        <p:spPr>
          <a:xfrm>
            <a:off x="1838966" y="4671215"/>
            <a:ext cx="1007256" cy="330209"/>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356" y="4657627"/>
            <a:ext cx="952562" cy="330481"/>
          </a:xfrm>
          <a:prstGeom prst="rect">
            <a:avLst/>
          </a:prstGeom>
        </p:spPr>
      </p:pic>
      <p:pic>
        <p:nvPicPr>
          <p:cNvPr id="32" name="図 31"/>
          <p:cNvPicPr>
            <a:picLocks noChangeAspect="1"/>
          </p:cNvPicPr>
          <p:nvPr/>
        </p:nvPicPr>
        <p:blipFill>
          <a:blip r:embed="rId5"/>
          <a:stretch>
            <a:fillRect/>
          </a:stretch>
        </p:blipFill>
        <p:spPr>
          <a:xfrm>
            <a:off x="7519701" y="4681917"/>
            <a:ext cx="1011413" cy="879929"/>
          </a:xfrm>
          <a:prstGeom prst="rect">
            <a:avLst/>
          </a:prstGeom>
        </p:spPr>
      </p:pic>
      <p:sp>
        <p:nvSpPr>
          <p:cNvPr id="38" name="角丸四角形 37"/>
          <p:cNvSpPr/>
          <p:nvPr/>
        </p:nvSpPr>
        <p:spPr>
          <a:xfrm>
            <a:off x="702230" y="2687705"/>
            <a:ext cx="3636307" cy="914400"/>
          </a:xfrm>
          <a:prstGeom prst="roundRect">
            <a:avLst/>
          </a:prstGeom>
        </p:spPr>
        <p:txBody>
          <a:bodyPr wrap="square" rtlCol="0" anchor="ctr">
            <a:spAutoFit/>
          </a:bodyPr>
          <a:lstStyle/>
          <a:p>
            <a:pPr algn="ctr"/>
            <a:endParaRPr kumimoji="1" lang="ja-JP" altLang="en-US" sz="1100" b="1" dirty="0" smtClean="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453630" y="3769660"/>
            <a:ext cx="2470020" cy="626129"/>
          </a:xfrm>
          <a:prstGeom prst="rect">
            <a:avLst/>
          </a:prstGeom>
          <a:noFill/>
          <a:ln>
            <a:solidFill>
              <a:schemeClr val="accent1">
                <a:lumMod val="75000"/>
              </a:schemeClr>
            </a:solidFill>
            <a:prstDash val="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solidFill>
                  <a:srgbClr val="5B9BD5">
                    <a:lumMod val="75000"/>
                  </a:srgbClr>
                </a:solidFill>
                <a:prstDash val="dash"/>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p:cNvSpPr txBox="1"/>
          <p:nvPr/>
        </p:nvSpPr>
        <p:spPr>
          <a:xfrm>
            <a:off x="6275372" y="3838705"/>
            <a:ext cx="2302526" cy="464932"/>
          </a:xfrm>
          <a:prstGeom prst="rect">
            <a:avLst/>
          </a:prstGeom>
          <a:noFill/>
          <a:ln>
            <a:solidFill>
              <a:schemeClr val="accent1">
                <a:lumMod val="75000"/>
              </a:schemeClr>
            </a:solidFill>
            <a:prstDash val="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solidFill>
                  <a:srgbClr val="5B9BD5">
                    <a:lumMod val="75000"/>
                  </a:srgbClr>
                </a:solidFill>
                <a:prstDash val="dash"/>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EF697740-9B0F-6810-B7F9-887C6D63CC49}"/>
              </a:ext>
            </a:extLst>
          </p:cNvPr>
          <p:cNvSpPr txBox="1"/>
          <p:nvPr/>
        </p:nvSpPr>
        <p:spPr>
          <a:xfrm>
            <a:off x="159486" y="833151"/>
            <a:ext cx="2479307" cy="314655"/>
          </a:xfrm>
          <a:prstGeom prst="rect">
            <a:avLst/>
          </a:prstGeom>
          <a:noFill/>
          <a:ln>
            <a:noFill/>
          </a:ln>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基本理念</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ホームベース 47"/>
          <p:cNvSpPr/>
          <p:nvPr/>
        </p:nvSpPr>
        <p:spPr>
          <a:xfrm>
            <a:off x="113034" y="5968601"/>
            <a:ext cx="8846726" cy="598146"/>
          </a:xfrm>
          <a:prstGeom prst="homePlate">
            <a:avLst/>
          </a:prstGeom>
          <a:solidFill>
            <a:schemeClr val="accent5">
              <a:lumMod val="7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ライフコースアプローチ</a:t>
            </a:r>
            <a:endParaRPr kumimoji="1" lang="en-US" altLang="ja-JP" sz="1300" b="1" i="0"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pic>
        <p:nvPicPr>
          <p:cNvPr id="26" name="図 25"/>
          <p:cNvPicPr>
            <a:picLocks noChangeAspect="1"/>
          </p:cNvPicPr>
          <p:nvPr/>
        </p:nvPicPr>
        <p:blipFill>
          <a:blip r:embed="rId2"/>
          <a:stretch>
            <a:fillRect/>
          </a:stretch>
        </p:blipFill>
        <p:spPr>
          <a:xfrm>
            <a:off x="3006182" y="6055215"/>
            <a:ext cx="573835" cy="411940"/>
          </a:xfrm>
          <a:prstGeom prst="rect">
            <a:avLst/>
          </a:prstGeom>
        </p:spPr>
      </p:pic>
      <p:sp>
        <p:nvSpPr>
          <p:cNvPr id="9" name="スライド番号プレースホルダー 8"/>
          <p:cNvSpPr>
            <a:spLocks noGrp="1"/>
          </p:cNvSpPr>
          <p:nvPr>
            <p:ph type="sldNum" sz="quarter" idx="12"/>
          </p:nvPr>
        </p:nvSpPr>
        <p:spPr>
          <a:xfrm>
            <a:off x="6925587" y="6397684"/>
            <a:ext cx="2057400" cy="365125"/>
          </a:xfrm>
        </p:spPr>
        <p:txBody>
          <a:bodyPr/>
          <a:lstStyle/>
          <a:p>
            <a:fld id="{79A255B7-DF0D-498B-9D3A-3E2ADC60EC3B}" type="slidenum">
              <a:rPr kumimoji="1" lang="ja-JP" altLang="en-US" smtClean="0">
                <a:solidFill>
                  <a:schemeClr val="tx1"/>
                </a:solidFill>
              </a:rPr>
              <a:t>16</a:t>
            </a:fld>
            <a:endParaRPr kumimoji="1" lang="ja-JP" altLang="en-US" dirty="0">
              <a:solidFill>
                <a:schemeClr val="tx1"/>
              </a:solidFill>
            </a:endParaRPr>
          </a:p>
        </p:txBody>
      </p:sp>
      <p:sp>
        <p:nvSpPr>
          <p:cNvPr id="41" name="テキスト ボックス 40">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44" name="表 43">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205167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4252DCE-D4CB-DC48-38FF-2A0B59BF7F7D}"/>
              </a:ext>
            </a:extLst>
          </p:cNvPr>
          <p:cNvSpPr txBox="1"/>
          <p:nvPr/>
        </p:nvSpPr>
        <p:spPr>
          <a:xfrm>
            <a:off x="132167" y="425769"/>
            <a:ext cx="3560069" cy="36933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5</a:t>
            </a:r>
            <a:r>
              <a:rPr kumimoji="1" lang="ja-JP" altLang="en-US" b="1" dirty="0">
                <a:latin typeface="Meiryo UI" panose="020B0604030504040204" pitchFamily="50" charset="-128"/>
                <a:ea typeface="Meiryo UI" panose="020B0604030504040204" pitchFamily="50" charset="-128"/>
              </a:rPr>
              <a:t>章　取組みと目標</a:t>
            </a:r>
            <a:endParaRPr kumimoji="1" lang="zh-TW" altLang="en-US"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latin typeface="HGP創英角ｺﾞｼｯｸUB" panose="020B0900000000000000" pitchFamily="50" charset="-128"/>
                <a:ea typeface="HGP創英角ｺﾞｼｯｸUB" panose="020B0900000000000000" pitchFamily="50" charset="-128"/>
              </a:rPr>
              <a:t>１　生活習慣病の発症予防</a:t>
            </a:r>
            <a:endParaRPr kumimoji="1" lang="en-US" altLang="ja-JP" sz="1600" b="1" dirty="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健康寿命の延伸のためには、府民一人ひとりの生活習慣の改善が重要。</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つの重点分野”において「府民の行動目標」を掲げ、多様な主体と連携・協働した「具体的取組み」を推進。</a:t>
            </a:r>
          </a:p>
        </p:txBody>
      </p:sp>
      <p:sp>
        <p:nvSpPr>
          <p:cNvPr id="8" name="テキスト ボックス 7">
            <a:extLst>
              <a:ext uri="{FF2B5EF4-FFF2-40B4-BE49-F238E27FC236}">
                <a16:creationId xmlns:a16="http://schemas.microsoft.com/office/drawing/2014/main" id="{BED7FCB4-8F48-7748-3C6C-B24042C2AF88}"/>
              </a:ext>
            </a:extLst>
          </p:cNvPr>
          <p:cNvSpPr txBox="1"/>
          <p:nvPr/>
        </p:nvSpPr>
        <p:spPr>
          <a:xfrm>
            <a:off x="74503" y="2066838"/>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（１）栄養・食生活</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B1F12DCE-A9DE-EF74-A560-D49A18C878A4}"/>
              </a:ext>
            </a:extLst>
          </p:cNvPr>
          <p:cNvSpPr/>
          <p:nvPr/>
        </p:nvSpPr>
        <p:spPr>
          <a:xfrm>
            <a:off x="129740" y="1985559"/>
            <a:ext cx="4442260" cy="4518272"/>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B3370A-0F2A-77A5-DB3D-53D64DA6C798}"/>
              </a:ext>
            </a:extLst>
          </p:cNvPr>
          <p:cNvSpPr/>
          <p:nvPr/>
        </p:nvSpPr>
        <p:spPr>
          <a:xfrm>
            <a:off x="241453" y="4415653"/>
            <a:ext cx="4185920" cy="194069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E5F6AC28-2254-EE90-C076-3F0E3D534AB1}"/>
              </a:ext>
            </a:extLst>
          </p:cNvPr>
          <p:cNvSpPr txBox="1"/>
          <p:nvPr/>
        </p:nvSpPr>
        <p:spPr>
          <a:xfrm>
            <a:off x="241453" y="4671109"/>
            <a:ext cx="4185920" cy="1733808"/>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◎朝食を欠食する府民の割合の減少</a:t>
            </a: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◎野菜摂取量の増加　　</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◎食塩摂取量</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減少</a:t>
            </a: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◎（新）バランスの良い食事を摂っている者の増加</a:t>
            </a: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◎（新）適正体重を維持している者の増加</a:t>
            </a: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◎（新）児童・生徒における肥満傾向児の減少</a:t>
            </a:r>
          </a:p>
        </p:txBody>
      </p:sp>
      <p:grpSp>
        <p:nvGrpSpPr>
          <p:cNvPr id="20" name="グループ化 19">
            <a:extLst>
              <a:ext uri="{FF2B5EF4-FFF2-40B4-BE49-F238E27FC236}">
                <a16:creationId xmlns:a16="http://schemas.microsoft.com/office/drawing/2014/main" id="{0A01C652-C577-9DF1-16C9-22F29AB74189}"/>
              </a:ext>
            </a:extLst>
          </p:cNvPr>
          <p:cNvGrpSpPr/>
          <p:nvPr/>
        </p:nvGrpSpPr>
        <p:grpSpPr>
          <a:xfrm>
            <a:off x="591157" y="2361422"/>
            <a:ext cx="3560069" cy="661720"/>
            <a:chOff x="570835" y="2419001"/>
            <a:chExt cx="3560069" cy="661720"/>
          </a:xfrm>
        </p:grpSpPr>
        <p:sp>
          <p:nvSpPr>
            <p:cNvPr id="18" name="テキスト ボックス 17">
              <a:extLst>
                <a:ext uri="{FF2B5EF4-FFF2-40B4-BE49-F238E27FC236}">
                  <a16:creationId xmlns:a16="http://schemas.microsoft.com/office/drawing/2014/main" id="{A67245B5-037B-1E52-5927-586656136453}"/>
                </a:ext>
              </a:extLst>
            </p:cNvPr>
            <p:cNvSpPr txBox="1"/>
            <p:nvPr/>
          </p:nvSpPr>
          <p:spPr>
            <a:xfrm>
              <a:off x="570835" y="2419001"/>
              <a:ext cx="3560069"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健康的な食生活を実践します</a:t>
              </a:r>
            </a:p>
            <a:p>
              <a:pPr algn="ctr"/>
              <a:r>
                <a:rPr kumimoji="1" lang="ja-JP" altLang="en-US" sz="1500" dirty="0">
                  <a:latin typeface="Meiryo UI" panose="020B0604030504040204" pitchFamily="50" charset="-128"/>
                  <a:ea typeface="Meiryo UI" panose="020B0604030504040204" pitchFamily="50" charset="-128"/>
                </a:rPr>
                <a:t>～朝ごはん・野菜をしっかり食べましょう～</a:t>
              </a:r>
            </a:p>
          </p:txBody>
        </p:sp>
        <p:sp>
          <p:nvSpPr>
            <p:cNvPr id="19" name="テキスト ボックス 18">
              <a:extLst>
                <a:ext uri="{FF2B5EF4-FFF2-40B4-BE49-F238E27FC236}">
                  <a16:creationId xmlns:a16="http://schemas.microsoft.com/office/drawing/2014/main" id="{D3F2AB54-BFBD-489E-BB24-E3CA2DCB3464}"/>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1" name="テキスト ボックス 20">
            <a:extLst>
              <a:ext uri="{FF2B5EF4-FFF2-40B4-BE49-F238E27FC236}">
                <a16:creationId xmlns:a16="http://schemas.microsoft.com/office/drawing/2014/main" id="{681DE05E-C40A-E7D8-C424-00D0C94B4C38}"/>
              </a:ext>
            </a:extLst>
          </p:cNvPr>
          <p:cNvSpPr txBox="1"/>
          <p:nvPr/>
        </p:nvSpPr>
        <p:spPr>
          <a:xfrm>
            <a:off x="241453" y="3082355"/>
            <a:ext cx="4264105" cy="1323439"/>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地域における栄養相談への支援、栄養管理の質の向上</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学校等における取組み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大学や企業等との連携による食生活の改善</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「食育」など食生活の改善に向けた普及啓発</a:t>
            </a:r>
          </a:p>
        </p:txBody>
      </p:sp>
      <p:sp>
        <p:nvSpPr>
          <p:cNvPr id="27" name="テキスト ボックス 26">
            <a:extLst>
              <a:ext uri="{FF2B5EF4-FFF2-40B4-BE49-F238E27FC236}">
                <a16:creationId xmlns:a16="http://schemas.microsoft.com/office/drawing/2014/main" id="{8A412E78-AA09-7DC9-A496-9F77E20AA8B1}"/>
              </a:ext>
            </a:extLst>
          </p:cNvPr>
          <p:cNvSpPr txBox="1"/>
          <p:nvPr/>
        </p:nvSpPr>
        <p:spPr>
          <a:xfrm>
            <a:off x="4561457" y="2066838"/>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（２）身体活動・運動</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68">
            <a:extLst>
              <a:ext uri="{FF2B5EF4-FFF2-40B4-BE49-F238E27FC236}">
                <a16:creationId xmlns:a16="http://schemas.microsoft.com/office/drawing/2014/main" id="{9BC2FC66-E981-A412-C07E-5A36CDA68167}"/>
              </a:ext>
            </a:extLst>
          </p:cNvPr>
          <p:cNvSpPr/>
          <p:nvPr/>
        </p:nvSpPr>
        <p:spPr>
          <a:xfrm>
            <a:off x="4627237" y="2020641"/>
            <a:ext cx="4442260" cy="4518272"/>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68">
            <a:extLst>
              <a:ext uri="{FF2B5EF4-FFF2-40B4-BE49-F238E27FC236}">
                <a16:creationId xmlns:a16="http://schemas.microsoft.com/office/drawing/2014/main" id="{96267991-8939-467A-E0F0-8027946837A5}"/>
              </a:ext>
            </a:extLst>
          </p:cNvPr>
          <p:cNvSpPr/>
          <p:nvPr/>
        </p:nvSpPr>
        <p:spPr>
          <a:xfrm>
            <a:off x="4785559" y="4385350"/>
            <a:ext cx="4185920" cy="1129616"/>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E7C6B389-284B-0E3B-272D-C8B02275B31E}"/>
              </a:ext>
            </a:extLst>
          </p:cNvPr>
          <p:cNvSpPr txBox="1"/>
          <p:nvPr/>
        </p:nvSpPr>
        <p:spPr>
          <a:xfrm>
            <a:off x="4785559" y="4752270"/>
            <a:ext cx="4185920" cy="605294"/>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◎運動習慣のある者の割合の増加</a:t>
            </a: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◎日常生活における歩数の増加　 （男性</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女性）</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a:extLst>
              <a:ext uri="{FF2B5EF4-FFF2-40B4-BE49-F238E27FC236}">
                <a16:creationId xmlns:a16="http://schemas.microsoft.com/office/drawing/2014/main" id="{AA29ECA9-38DE-EB8C-2054-3744DDB0235F}"/>
              </a:ext>
            </a:extLst>
          </p:cNvPr>
          <p:cNvGrpSpPr/>
          <p:nvPr/>
        </p:nvGrpSpPr>
        <p:grpSpPr>
          <a:xfrm>
            <a:off x="5078111" y="2361422"/>
            <a:ext cx="3560069" cy="661720"/>
            <a:chOff x="570835" y="2419001"/>
            <a:chExt cx="3560069" cy="661720"/>
          </a:xfrm>
        </p:grpSpPr>
        <p:sp>
          <p:nvSpPr>
            <p:cNvPr id="32" name="テキスト ボックス 31">
              <a:extLst>
                <a:ext uri="{FF2B5EF4-FFF2-40B4-BE49-F238E27FC236}">
                  <a16:creationId xmlns:a16="http://schemas.microsoft.com/office/drawing/2014/main" id="{AB32165B-8D1D-3749-1F36-0913D12AF88A}"/>
                </a:ext>
              </a:extLst>
            </p:cNvPr>
            <p:cNvSpPr txBox="1"/>
            <p:nvPr/>
          </p:nvSpPr>
          <p:spPr>
            <a:xfrm>
              <a:off x="570835" y="2419001"/>
              <a:ext cx="3560069"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習慣的に運動に取り組む府民を増やします</a:t>
              </a:r>
            </a:p>
            <a:p>
              <a:pPr algn="ctr"/>
              <a:r>
                <a:rPr kumimoji="1" lang="ja-JP" altLang="en-US" sz="1500" dirty="0">
                  <a:latin typeface="Meiryo UI" panose="020B0604030504040204" pitchFamily="50" charset="-128"/>
                  <a:ea typeface="Meiryo UI" panose="020B0604030504040204" pitchFamily="50" charset="-128"/>
                </a:rPr>
                <a:t>～日頃から体を動かし運動しましょう～</a:t>
              </a:r>
            </a:p>
          </p:txBody>
        </p:sp>
        <p:sp>
          <p:nvSpPr>
            <p:cNvPr id="33" name="テキスト ボックス 32">
              <a:extLst>
                <a:ext uri="{FF2B5EF4-FFF2-40B4-BE49-F238E27FC236}">
                  <a16:creationId xmlns:a16="http://schemas.microsoft.com/office/drawing/2014/main" id="{85B7C53C-5950-783B-534A-08D08CBACD6A}"/>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34" name="テキスト ボックス 33">
            <a:extLst>
              <a:ext uri="{FF2B5EF4-FFF2-40B4-BE49-F238E27FC236}">
                <a16:creationId xmlns:a16="http://schemas.microsoft.com/office/drawing/2014/main" id="{B7B7768C-93C2-2B9A-8A0F-EBACE01B5745}"/>
              </a:ext>
            </a:extLst>
          </p:cNvPr>
          <p:cNvSpPr txBox="1"/>
          <p:nvPr/>
        </p:nvSpPr>
        <p:spPr>
          <a:xfrm>
            <a:off x="4726092" y="3131182"/>
            <a:ext cx="4264105" cy="913070"/>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学校や大学、地域における運動・</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体力づくり</a:t>
            </a: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の運動機会の創出</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民間企業等と連携した普及啓発</a:t>
            </a:r>
          </a:p>
        </p:txBody>
      </p:sp>
      <p:sp>
        <p:nvSpPr>
          <p:cNvPr id="2" name="スライド番号プレースホルダー 1"/>
          <p:cNvSpPr>
            <a:spLocks noGrp="1"/>
          </p:cNvSpPr>
          <p:nvPr>
            <p:ph type="sldNum" sz="quarter" idx="12"/>
          </p:nvPr>
        </p:nvSpPr>
        <p:spPr>
          <a:xfrm>
            <a:off x="7067334" y="6514886"/>
            <a:ext cx="2057400" cy="365125"/>
          </a:xfrm>
        </p:spPr>
        <p:txBody>
          <a:bodyPr/>
          <a:lstStyle/>
          <a:p>
            <a:fld id="{79A255B7-DF0D-498B-9D3A-3E2ADC60EC3B}" type="slidenum">
              <a:rPr kumimoji="1" lang="ja-JP" altLang="en-US" smtClean="0">
                <a:solidFill>
                  <a:schemeClr val="tx1"/>
                </a:solidFill>
              </a:rPr>
              <a:t>17</a:t>
            </a:fld>
            <a:endParaRPr kumimoji="1" lang="ja-JP" altLang="en-US" dirty="0">
              <a:solidFill>
                <a:schemeClr val="tx1"/>
              </a:solidFill>
            </a:endParaRPr>
          </a:p>
        </p:txBody>
      </p:sp>
      <p:sp>
        <p:nvSpPr>
          <p:cNvPr id="24" name="テキスト ボックス 23">
            <a:extLst>
              <a:ext uri="{FF2B5EF4-FFF2-40B4-BE49-F238E27FC236}">
                <a16:creationId xmlns:a16="http://schemas.microsoft.com/office/drawing/2014/main" id="{11A9BA7B-860F-FBA2-EC5E-09290B9C4AF1}"/>
              </a:ext>
            </a:extLst>
          </p:cNvPr>
          <p:cNvSpPr txBox="1"/>
          <p:nvPr/>
        </p:nvSpPr>
        <p:spPr>
          <a:xfrm>
            <a:off x="268095" y="4427377"/>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11A9BA7B-860F-FBA2-EC5E-09290B9C4AF1}"/>
              </a:ext>
            </a:extLst>
          </p:cNvPr>
          <p:cNvSpPr txBox="1"/>
          <p:nvPr/>
        </p:nvSpPr>
        <p:spPr>
          <a:xfrm>
            <a:off x="4740865" y="4493390"/>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35" name="表 34">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417476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ED7FCB4-8F48-7748-3C6C-B24042C2AF88}"/>
              </a:ext>
            </a:extLst>
          </p:cNvPr>
          <p:cNvSpPr txBox="1"/>
          <p:nvPr/>
        </p:nvSpPr>
        <p:spPr>
          <a:xfrm>
            <a:off x="74503" y="840148"/>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（３）休養・睡眠</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B1F12DCE-A9DE-EF74-A560-D49A18C878A4}"/>
              </a:ext>
            </a:extLst>
          </p:cNvPr>
          <p:cNvSpPr/>
          <p:nvPr/>
        </p:nvSpPr>
        <p:spPr>
          <a:xfrm>
            <a:off x="129740" y="758870"/>
            <a:ext cx="4442260" cy="281385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B3370A-0F2A-77A5-DB3D-53D64DA6C798}"/>
              </a:ext>
            </a:extLst>
          </p:cNvPr>
          <p:cNvSpPr/>
          <p:nvPr/>
        </p:nvSpPr>
        <p:spPr>
          <a:xfrm>
            <a:off x="241453" y="2557689"/>
            <a:ext cx="4185920" cy="942276"/>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E5F6AC28-2254-EE90-C076-3F0E3D534AB1}"/>
              </a:ext>
            </a:extLst>
          </p:cNvPr>
          <p:cNvSpPr txBox="1"/>
          <p:nvPr/>
        </p:nvSpPr>
        <p:spPr>
          <a:xfrm>
            <a:off x="241453" y="2816223"/>
            <a:ext cx="4185920" cy="553998"/>
          </a:xfrm>
          <a:prstGeom prst="rect">
            <a:avLst/>
          </a:prstGeom>
          <a:noFill/>
        </p:spPr>
        <p:txBody>
          <a:bodyPr wrap="square" rtlCol="0">
            <a:spAutoFit/>
          </a:bodyPr>
          <a:lstStyle/>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新）睡眠時間が十分に確保できている者の増加</a:t>
            </a:r>
          </a:p>
        </p:txBody>
      </p:sp>
      <p:grpSp>
        <p:nvGrpSpPr>
          <p:cNvPr id="20" name="グループ化 19">
            <a:extLst>
              <a:ext uri="{FF2B5EF4-FFF2-40B4-BE49-F238E27FC236}">
                <a16:creationId xmlns:a16="http://schemas.microsoft.com/office/drawing/2014/main" id="{0A01C652-C577-9DF1-16C9-22F29AB74189}"/>
              </a:ext>
            </a:extLst>
          </p:cNvPr>
          <p:cNvGrpSpPr/>
          <p:nvPr/>
        </p:nvGrpSpPr>
        <p:grpSpPr>
          <a:xfrm>
            <a:off x="374338" y="1134732"/>
            <a:ext cx="4047287" cy="661720"/>
            <a:chOff x="354016" y="2419001"/>
            <a:chExt cx="4047287" cy="661720"/>
          </a:xfrm>
        </p:grpSpPr>
        <p:sp>
          <p:nvSpPr>
            <p:cNvPr id="18" name="テキスト ボックス 17">
              <a:extLst>
                <a:ext uri="{FF2B5EF4-FFF2-40B4-BE49-F238E27FC236}">
                  <a16:creationId xmlns:a16="http://schemas.microsoft.com/office/drawing/2014/main" id="{A67245B5-037B-1E52-5927-586656136453}"/>
                </a:ext>
              </a:extLst>
            </p:cNvPr>
            <p:cNvSpPr txBox="1"/>
            <p:nvPr/>
          </p:nvSpPr>
          <p:spPr>
            <a:xfrm>
              <a:off x="354016" y="2419001"/>
              <a:ext cx="4047287"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睡眠による休養が十分とれている府民を増やします</a:t>
              </a:r>
            </a:p>
            <a:p>
              <a:pPr algn="ctr"/>
              <a:r>
                <a:rPr kumimoji="1" lang="ja-JP" altLang="en-US" sz="1500" dirty="0">
                  <a:latin typeface="Meiryo UI" panose="020B0604030504040204" pitchFamily="50" charset="-128"/>
                  <a:ea typeface="Meiryo UI" panose="020B0604030504040204" pitchFamily="50" charset="-128"/>
                </a:rPr>
                <a:t>～ぐっすり眠り、疲れをとりましょう～</a:t>
              </a:r>
            </a:p>
          </p:txBody>
        </p:sp>
        <p:sp>
          <p:nvSpPr>
            <p:cNvPr id="19" name="テキスト ボックス 18">
              <a:extLst>
                <a:ext uri="{FF2B5EF4-FFF2-40B4-BE49-F238E27FC236}">
                  <a16:creationId xmlns:a16="http://schemas.microsoft.com/office/drawing/2014/main" id="{D3F2AB54-BFBD-489E-BB24-E3CA2DCB3464}"/>
                </a:ext>
              </a:extLst>
            </p:cNvPr>
            <p:cNvSpPr txBox="1"/>
            <p:nvPr/>
          </p:nvSpPr>
          <p:spPr>
            <a:xfrm>
              <a:off x="354016"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1" name="テキスト ボックス 20">
            <a:extLst>
              <a:ext uri="{FF2B5EF4-FFF2-40B4-BE49-F238E27FC236}">
                <a16:creationId xmlns:a16="http://schemas.microsoft.com/office/drawing/2014/main" id="{681DE05E-C40A-E7D8-C424-00D0C94B4C38}"/>
              </a:ext>
            </a:extLst>
          </p:cNvPr>
          <p:cNvSpPr txBox="1"/>
          <p:nvPr/>
        </p:nvSpPr>
        <p:spPr>
          <a:xfrm>
            <a:off x="241453" y="1855665"/>
            <a:ext cx="4264105" cy="502702"/>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睡眠・休養の充実</a:t>
            </a:r>
          </a:p>
        </p:txBody>
      </p:sp>
      <p:sp>
        <p:nvSpPr>
          <p:cNvPr id="2" name="テキスト ボックス 1">
            <a:extLst>
              <a:ext uri="{FF2B5EF4-FFF2-40B4-BE49-F238E27FC236}">
                <a16:creationId xmlns:a16="http://schemas.microsoft.com/office/drawing/2014/main" id="{60709D5C-BD1D-DBF4-1E9C-D96B939C3AC7}"/>
              </a:ext>
            </a:extLst>
          </p:cNvPr>
          <p:cNvSpPr txBox="1"/>
          <p:nvPr/>
        </p:nvSpPr>
        <p:spPr>
          <a:xfrm>
            <a:off x="4572000" y="840147"/>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（４）飲酒</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68">
            <a:extLst>
              <a:ext uri="{FF2B5EF4-FFF2-40B4-BE49-F238E27FC236}">
                <a16:creationId xmlns:a16="http://schemas.microsoft.com/office/drawing/2014/main" id="{BB8FE913-0F9B-58D1-2009-F07F1F33845E}"/>
              </a:ext>
            </a:extLst>
          </p:cNvPr>
          <p:cNvSpPr/>
          <p:nvPr/>
        </p:nvSpPr>
        <p:spPr>
          <a:xfrm>
            <a:off x="4627237" y="758869"/>
            <a:ext cx="4442260" cy="281385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68">
            <a:extLst>
              <a:ext uri="{FF2B5EF4-FFF2-40B4-BE49-F238E27FC236}">
                <a16:creationId xmlns:a16="http://schemas.microsoft.com/office/drawing/2014/main" id="{76938D47-BC6C-DAD3-7E7B-319772789948}"/>
              </a:ext>
            </a:extLst>
          </p:cNvPr>
          <p:cNvSpPr/>
          <p:nvPr/>
        </p:nvSpPr>
        <p:spPr>
          <a:xfrm>
            <a:off x="4738950" y="2563543"/>
            <a:ext cx="4185920" cy="973805"/>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D8BEBD58-C736-9B9E-F2B8-EED9947A819F}"/>
              </a:ext>
            </a:extLst>
          </p:cNvPr>
          <p:cNvSpPr txBox="1"/>
          <p:nvPr/>
        </p:nvSpPr>
        <p:spPr>
          <a:xfrm>
            <a:off x="4738950" y="2748557"/>
            <a:ext cx="4185920" cy="836126"/>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◎生活習慣病のリスクを高める量を飲酒している者の割合の減少（男性</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女性）</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◎妊婦の飲酒割合の減少</a:t>
            </a:r>
          </a:p>
        </p:txBody>
      </p:sp>
      <p:grpSp>
        <p:nvGrpSpPr>
          <p:cNvPr id="9" name="グループ化 8">
            <a:extLst>
              <a:ext uri="{FF2B5EF4-FFF2-40B4-BE49-F238E27FC236}">
                <a16:creationId xmlns:a16="http://schemas.microsoft.com/office/drawing/2014/main" id="{3E44E7FE-DC62-C0DC-97B4-4C673C3F97D6}"/>
              </a:ext>
            </a:extLst>
          </p:cNvPr>
          <p:cNvGrpSpPr/>
          <p:nvPr/>
        </p:nvGrpSpPr>
        <p:grpSpPr>
          <a:xfrm>
            <a:off x="4871835" y="1134731"/>
            <a:ext cx="4047287" cy="661720"/>
            <a:chOff x="354016" y="2419001"/>
            <a:chExt cx="4047287" cy="661720"/>
          </a:xfrm>
        </p:grpSpPr>
        <p:sp>
          <p:nvSpPr>
            <p:cNvPr id="10" name="テキスト ボックス 9">
              <a:extLst>
                <a:ext uri="{FF2B5EF4-FFF2-40B4-BE49-F238E27FC236}">
                  <a16:creationId xmlns:a16="http://schemas.microsoft.com/office/drawing/2014/main" id="{7A403DC9-4150-F837-A09C-0AC91BA16FF6}"/>
                </a:ext>
              </a:extLst>
            </p:cNvPr>
            <p:cNvSpPr txBox="1"/>
            <p:nvPr/>
          </p:nvSpPr>
          <p:spPr>
            <a:xfrm>
              <a:off x="354016" y="2419001"/>
              <a:ext cx="4047287"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生活習慣病のリスクを高める飲酒を減らします</a:t>
              </a:r>
            </a:p>
            <a:p>
              <a:pPr algn="ctr"/>
              <a:r>
                <a:rPr kumimoji="1" lang="ja-JP" altLang="en-US" sz="1500" dirty="0">
                  <a:latin typeface="Meiryo UI" panose="020B0604030504040204" pitchFamily="50" charset="-128"/>
                  <a:ea typeface="Meiryo UI" panose="020B0604030504040204" pitchFamily="50" charset="-128"/>
                </a:rPr>
                <a:t>～お酒の飲み過ぎに注意しましょう～</a:t>
              </a:r>
            </a:p>
          </p:txBody>
        </p:sp>
        <p:sp>
          <p:nvSpPr>
            <p:cNvPr id="11" name="テキスト ボックス 10">
              <a:extLst>
                <a:ext uri="{FF2B5EF4-FFF2-40B4-BE49-F238E27FC236}">
                  <a16:creationId xmlns:a16="http://schemas.microsoft.com/office/drawing/2014/main" id="{2B280C46-1A7C-CBA8-FBB6-EDA3A8467F20}"/>
                </a:ext>
              </a:extLst>
            </p:cNvPr>
            <p:cNvSpPr txBox="1"/>
            <p:nvPr/>
          </p:nvSpPr>
          <p:spPr>
            <a:xfrm>
              <a:off x="354016"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14" name="テキスト ボックス 13">
            <a:extLst>
              <a:ext uri="{FF2B5EF4-FFF2-40B4-BE49-F238E27FC236}">
                <a16:creationId xmlns:a16="http://schemas.microsoft.com/office/drawing/2014/main" id="{2E543B32-2FAE-CD77-0B31-54161E639C25}"/>
              </a:ext>
            </a:extLst>
          </p:cNvPr>
          <p:cNvSpPr txBox="1"/>
          <p:nvPr/>
        </p:nvSpPr>
        <p:spPr>
          <a:xfrm>
            <a:off x="4738950" y="1855664"/>
            <a:ext cx="4264105" cy="707886"/>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適量飲酒の指導</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飲酒と健康に関する啓発・相談</a:t>
            </a:r>
          </a:p>
        </p:txBody>
      </p:sp>
      <p:sp>
        <p:nvSpPr>
          <p:cNvPr id="22" name="テキスト ボックス 21">
            <a:extLst>
              <a:ext uri="{FF2B5EF4-FFF2-40B4-BE49-F238E27FC236}">
                <a16:creationId xmlns:a16="http://schemas.microsoft.com/office/drawing/2014/main" id="{61666A12-2F2F-2E11-2E98-9EC169EBEFEC}"/>
              </a:ext>
            </a:extLst>
          </p:cNvPr>
          <p:cNvSpPr txBox="1"/>
          <p:nvPr/>
        </p:nvSpPr>
        <p:spPr>
          <a:xfrm>
            <a:off x="74503" y="3723004"/>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（５）喫煙</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68">
            <a:extLst>
              <a:ext uri="{FF2B5EF4-FFF2-40B4-BE49-F238E27FC236}">
                <a16:creationId xmlns:a16="http://schemas.microsoft.com/office/drawing/2014/main" id="{503C349E-62C2-9B95-B785-D1E0E6F98B70}"/>
              </a:ext>
            </a:extLst>
          </p:cNvPr>
          <p:cNvSpPr/>
          <p:nvPr/>
        </p:nvSpPr>
        <p:spPr>
          <a:xfrm>
            <a:off x="129740" y="3646732"/>
            <a:ext cx="4442260" cy="3104911"/>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68">
            <a:extLst>
              <a:ext uri="{FF2B5EF4-FFF2-40B4-BE49-F238E27FC236}">
                <a16:creationId xmlns:a16="http://schemas.microsoft.com/office/drawing/2014/main" id="{564CB9A6-DADA-A3F0-6362-A214A2860BC3}"/>
              </a:ext>
            </a:extLst>
          </p:cNvPr>
          <p:cNvSpPr/>
          <p:nvPr/>
        </p:nvSpPr>
        <p:spPr>
          <a:xfrm>
            <a:off x="310211" y="5443204"/>
            <a:ext cx="4185920" cy="1251774"/>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19C40F36-707D-DC17-97B2-D2AC2794F73D}"/>
              </a:ext>
            </a:extLst>
          </p:cNvPr>
          <p:cNvSpPr txBox="1"/>
          <p:nvPr/>
        </p:nvSpPr>
        <p:spPr>
          <a:xfrm>
            <a:off x="310211" y="5679975"/>
            <a:ext cx="4185920" cy="1015663"/>
          </a:xfrm>
          <a:prstGeom prst="rect">
            <a:avLst/>
          </a:prstGeom>
          <a:noFill/>
        </p:spPr>
        <p:txBody>
          <a:bodyPr wrap="square" rtlCol="0">
            <a:spAutoFit/>
          </a:bodyPr>
          <a:lstStyle/>
          <a:p>
            <a:pPr marL="191638" indent="-191638">
              <a:lnSpc>
                <a:spcPts val="1600"/>
              </a:lnSpc>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歳以上の者の喫煙率の減少（男性</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女性）</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600"/>
              </a:lnSpc>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望まない</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受動</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喫煙の機会を有する者の割合の</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減少（</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職場</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飲食店）</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600"/>
              </a:lnSpc>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）妊婦の喫煙割合の減少</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a:extLst>
              <a:ext uri="{FF2B5EF4-FFF2-40B4-BE49-F238E27FC236}">
                <a16:creationId xmlns:a16="http://schemas.microsoft.com/office/drawing/2014/main" id="{CFF5CE3E-086B-AF8A-81B1-041260B072FC}"/>
              </a:ext>
            </a:extLst>
          </p:cNvPr>
          <p:cNvGrpSpPr/>
          <p:nvPr/>
        </p:nvGrpSpPr>
        <p:grpSpPr>
          <a:xfrm>
            <a:off x="374338" y="4022595"/>
            <a:ext cx="4047287" cy="661720"/>
            <a:chOff x="354016" y="2419001"/>
            <a:chExt cx="4047287" cy="661720"/>
          </a:xfrm>
        </p:grpSpPr>
        <p:sp>
          <p:nvSpPr>
            <p:cNvPr id="27" name="テキスト ボックス 26">
              <a:extLst>
                <a:ext uri="{FF2B5EF4-FFF2-40B4-BE49-F238E27FC236}">
                  <a16:creationId xmlns:a16="http://schemas.microsoft.com/office/drawing/2014/main" id="{81B00D10-0B69-039C-7AC8-F8AAAF5C9BAB}"/>
                </a:ext>
              </a:extLst>
            </p:cNvPr>
            <p:cNvSpPr txBox="1"/>
            <p:nvPr/>
          </p:nvSpPr>
          <p:spPr>
            <a:xfrm>
              <a:off x="354016" y="2419001"/>
              <a:ext cx="4047287"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喫煙率を下げ、受動喫煙を減らします</a:t>
              </a:r>
            </a:p>
            <a:p>
              <a:pPr algn="ctr"/>
              <a:r>
                <a:rPr kumimoji="1" lang="ja-JP" altLang="en-US" sz="1500" dirty="0">
                  <a:latin typeface="Meiryo UI" panose="020B0604030504040204" pitchFamily="50" charset="-128"/>
                  <a:ea typeface="Meiryo UI" panose="020B0604030504040204" pitchFamily="50" charset="-128"/>
                </a:rPr>
                <a:t>～たばこから自分と周囲の人を守りましょう～</a:t>
              </a:r>
            </a:p>
          </p:txBody>
        </p:sp>
        <p:sp>
          <p:nvSpPr>
            <p:cNvPr id="28" name="テキスト ボックス 27">
              <a:extLst>
                <a:ext uri="{FF2B5EF4-FFF2-40B4-BE49-F238E27FC236}">
                  <a16:creationId xmlns:a16="http://schemas.microsoft.com/office/drawing/2014/main" id="{5D2E0804-CDC2-0B85-253D-0C2672070D05}"/>
                </a:ext>
              </a:extLst>
            </p:cNvPr>
            <p:cNvSpPr txBox="1"/>
            <p:nvPr/>
          </p:nvSpPr>
          <p:spPr>
            <a:xfrm>
              <a:off x="354016"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9" name="テキスト ボックス 28">
            <a:extLst>
              <a:ext uri="{FF2B5EF4-FFF2-40B4-BE49-F238E27FC236}">
                <a16:creationId xmlns:a16="http://schemas.microsoft.com/office/drawing/2014/main" id="{1D607B37-C791-F6EC-C540-0B08321DDC16}"/>
              </a:ext>
            </a:extLst>
          </p:cNvPr>
          <p:cNvSpPr txBox="1"/>
          <p:nvPr/>
        </p:nvSpPr>
        <p:spPr>
          <a:xfrm>
            <a:off x="241453" y="4743528"/>
            <a:ext cx="4264105" cy="707886"/>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喫煙率の減少</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望まない受動喫煙の防止</a:t>
            </a:r>
          </a:p>
        </p:txBody>
      </p:sp>
      <p:sp>
        <p:nvSpPr>
          <p:cNvPr id="30" name="テキスト ボックス 29">
            <a:extLst>
              <a:ext uri="{FF2B5EF4-FFF2-40B4-BE49-F238E27FC236}">
                <a16:creationId xmlns:a16="http://schemas.microsoft.com/office/drawing/2014/main" id="{F42C30C1-8374-4EBB-363B-058EEABD2ADE}"/>
              </a:ext>
            </a:extLst>
          </p:cNvPr>
          <p:cNvSpPr txBox="1"/>
          <p:nvPr/>
        </p:nvSpPr>
        <p:spPr>
          <a:xfrm>
            <a:off x="4588990" y="3723004"/>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（６）歯と口の健康</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68">
            <a:extLst>
              <a:ext uri="{FF2B5EF4-FFF2-40B4-BE49-F238E27FC236}">
                <a16:creationId xmlns:a16="http://schemas.microsoft.com/office/drawing/2014/main" id="{3B175ADF-B7DC-1A5E-9A52-30444125E916}"/>
              </a:ext>
            </a:extLst>
          </p:cNvPr>
          <p:cNvSpPr/>
          <p:nvPr/>
        </p:nvSpPr>
        <p:spPr>
          <a:xfrm>
            <a:off x="4644227" y="3646732"/>
            <a:ext cx="4442260" cy="3104911"/>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68">
            <a:extLst>
              <a:ext uri="{FF2B5EF4-FFF2-40B4-BE49-F238E27FC236}">
                <a16:creationId xmlns:a16="http://schemas.microsoft.com/office/drawing/2014/main" id="{78AF0E20-3BBD-BFC8-0C5C-AE211B7B1A10}"/>
              </a:ext>
            </a:extLst>
          </p:cNvPr>
          <p:cNvSpPr/>
          <p:nvPr/>
        </p:nvSpPr>
        <p:spPr>
          <a:xfrm>
            <a:off x="4824698" y="5636080"/>
            <a:ext cx="4185920" cy="105889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2CB54A96-1226-9822-4D9A-5E4A17DD0F3E}"/>
              </a:ext>
            </a:extLst>
          </p:cNvPr>
          <p:cNvSpPr txBox="1"/>
          <p:nvPr/>
        </p:nvSpPr>
        <p:spPr>
          <a:xfrm>
            <a:off x="4758709" y="5852184"/>
            <a:ext cx="4334016" cy="887422"/>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年に歯科健診を受診した者の割合の増加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新）歯周病を有する者の割合の減少</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）咀嚼良好者の割合（</a:t>
            </a:r>
            <a:r>
              <a:rPr lang="en-US" altLang="ja-JP"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歳以上）の増加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4" name="グループ化 33">
            <a:extLst>
              <a:ext uri="{FF2B5EF4-FFF2-40B4-BE49-F238E27FC236}">
                <a16:creationId xmlns:a16="http://schemas.microsoft.com/office/drawing/2014/main" id="{7EC2A305-C103-B0B6-6A75-9B0AE9E982F3}"/>
              </a:ext>
            </a:extLst>
          </p:cNvPr>
          <p:cNvGrpSpPr/>
          <p:nvPr/>
        </p:nvGrpSpPr>
        <p:grpSpPr>
          <a:xfrm>
            <a:off x="4888825" y="4022595"/>
            <a:ext cx="4047287" cy="892552"/>
            <a:chOff x="354016" y="2419001"/>
            <a:chExt cx="4047287" cy="892552"/>
          </a:xfrm>
        </p:grpSpPr>
        <p:sp>
          <p:nvSpPr>
            <p:cNvPr id="35" name="テキスト ボックス 34">
              <a:extLst>
                <a:ext uri="{FF2B5EF4-FFF2-40B4-BE49-F238E27FC236}">
                  <a16:creationId xmlns:a16="http://schemas.microsoft.com/office/drawing/2014/main" id="{682587D0-4846-137B-42D4-5651F7C46C18}"/>
                </a:ext>
              </a:extLst>
            </p:cNvPr>
            <p:cNvSpPr txBox="1"/>
            <p:nvPr/>
          </p:nvSpPr>
          <p:spPr>
            <a:xfrm>
              <a:off x="354016" y="2419001"/>
              <a:ext cx="4047287" cy="8925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歯科健診を受ける府民の割合を増やし、</a:t>
              </a:r>
            </a:p>
            <a:p>
              <a:pPr algn="ctr"/>
              <a:r>
                <a:rPr kumimoji="1" lang="ja-JP" altLang="en-US" sz="1500" dirty="0">
                  <a:latin typeface="Meiryo UI" panose="020B0604030504040204" pitchFamily="50" charset="-128"/>
                  <a:ea typeface="Meiryo UI" panose="020B0604030504040204" pitchFamily="50" charset="-128"/>
                </a:rPr>
                <a:t>むし歯、歯周病治療が必要な府民を減らします</a:t>
              </a:r>
            </a:p>
            <a:p>
              <a:pPr algn="ctr"/>
              <a:r>
                <a:rPr kumimoji="1" lang="ja-JP" altLang="en-US" sz="1500" dirty="0">
                  <a:latin typeface="Meiryo UI" panose="020B0604030504040204" pitchFamily="50" charset="-128"/>
                  <a:ea typeface="Meiryo UI" panose="020B0604030504040204" pitchFamily="50" charset="-128"/>
                </a:rPr>
                <a:t>～歯と口の健康を大切にしましょう～</a:t>
              </a:r>
            </a:p>
          </p:txBody>
        </p:sp>
        <p:sp>
          <p:nvSpPr>
            <p:cNvPr id="36" name="テキスト ボックス 35">
              <a:extLst>
                <a:ext uri="{FF2B5EF4-FFF2-40B4-BE49-F238E27FC236}">
                  <a16:creationId xmlns:a16="http://schemas.microsoft.com/office/drawing/2014/main" id="{0F3FCD16-48F6-5689-D09D-53CBB3877CC9}"/>
                </a:ext>
              </a:extLst>
            </p:cNvPr>
            <p:cNvSpPr txBox="1"/>
            <p:nvPr/>
          </p:nvSpPr>
          <p:spPr>
            <a:xfrm>
              <a:off x="354016"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37" name="テキスト ボックス 36">
            <a:extLst>
              <a:ext uri="{FF2B5EF4-FFF2-40B4-BE49-F238E27FC236}">
                <a16:creationId xmlns:a16="http://schemas.microsoft.com/office/drawing/2014/main" id="{5E8257A2-255E-39A2-C352-A7C4C0CBC1F4}"/>
              </a:ext>
            </a:extLst>
          </p:cNvPr>
          <p:cNvSpPr txBox="1"/>
          <p:nvPr/>
        </p:nvSpPr>
        <p:spPr>
          <a:xfrm>
            <a:off x="4755940" y="4913213"/>
            <a:ext cx="4264105" cy="707886"/>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歯磨き習慣の促進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歯と口の健康に係る普及啓発</a:t>
            </a:r>
          </a:p>
        </p:txBody>
      </p:sp>
      <p:sp>
        <p:nvSpPr>
          <p:cNvPr id="5" name="スライド番号プレースホルダー 4"/>
          <p:cNvSpPr>
            <a:spLocks noGrp="1"/>
          </p:cNvSpPr>
          <p:nvPr>
            <p:ph type="sldNum" sz="quarter" idx="12"/>
          </p:nvPr>
        </p:nvSpPr>
        <p:spPr>
          <a:xfrm>
            <a:off x="6971834" y="6146592"/>
            <a:ext cx="2057400" cy="365125"/>
          </a:xfrm>
        </p:spPr>
        <p:txBody>
          <a:bodyPr/>
          <a:lstStyle/>
          <a:p>
            <a:fld id="{79A255B7-DF0D-498B-9D3A-3E2ADC60EC3B}" type="slidenum">
              <a:rPr kumimoji="1" lang="ja-JP" altLang="en-US" smtClean="0">
                <a:solidFill>
                  <a:schemeClr val="tx1"/>
                </a:solidFill>
              </a:rPr>
              <a:t>18</a:t>
            </a:fld>
            <a:endParaRPr kumimoji="1" lang="ja-JP" altLang="en-US" dirty="0">
              <a:solidFill>
                <a:schemeClr val="tx1"/>
              </a:solidFill>
            </a:endParaRPr>
          </a:p>
        </p:txBody>
      </p:sp>
      <p:sp>
        <p:nvSpPr>
          <p:cNvPr id="38" name="テキスト ボックス 37">
            <a:extLst>
              <a:ext uri="{FF2B5EF4-FFF2-40B4-BE49-F238E27FC236}">
                <a16:creationId xmlns:a16="http://schemas.microsoft.com/office/drawing/2014/main" id="{11A9BA7B-860F-FBA2-EC5E-09290B9C4AF1}"/>
              </a:ext>
            </a:extLst>
          </p:cNvPr>
          <p:cNvSpPr txBox="1"/>
          <p:nvPr/>
        </p:nvSpPr>
        <p:spPr>
          <a:xfrm>
            <a:off x="225140" y="2533873"/>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11A9BA7B-860F-FBA2-EC5E-09290B9C4AF1}"/>
              </a:ext>
            </a:extLst>
          </p:cNvPr>
          <p:cNvSpPr txBox="1"/>
          <p:nvPr/>
        </p:nvSpPr>
        <p:spPr>
          <a:xfrm>
            <a:off x="4763590" y="2533873"/>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11A9BA7B-860F-FBA2-EC5E-09290B9C4AF1}"/>
              </a:ext>
            </a:extLst>
          </p:cNvPr>
          <p:cNvSpPr txBox="1"/>
          <p:nvPr/>
        </p:nvSpPr>
        <p:spPr>
          <a:xfrm>
            <a:off x="283000" y="5445978"/>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1A9BA7B-860F-FBA2-EC5E-09290B9C4AF1}"/>
              </a:ext>
            </a:extLst>
          </p:cNvPr>
          <p:cNvSpPr txBox="1"/>
          <p:nvPr/>
        </p:nvSpPr>
        <p:spPr>
          <a:xfrm>
            <a:off x="4776859" y="5633978"/>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43" name="表 42">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114632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569660"/>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latin typeface="HGP創英角ｺﾞｼｯｸUB" panose="020B0900000000000000" pitchFamily="50" charset="-128"/>
                <a:ea typeface="HGP創英角ｺﾞｼｯｸUB" panose="020B0900000000000000" pitchFamily="50" charset="-128"/>
              </a:rPr>
              <a:t>２　生活習慣病の早期発見・重症化予防</a:t>
            </a:r>
            <a:endParaRPr kumimoji="1" lang="en-US" altLang="ja-JP" sz="1600" b="1" dirty="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生活習慣病の早期発見に向けて、学校や職域等におけるけんしん（健診・がん検診）の受診率向上を図るための取組みを進める。</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疾患発症後の早期治療とともに、未治療や治療の中断による重症化予防を図るため、糖尿病罹患者やリスクのある未治療者に対する保健指導の充実など受診勧奨を推進することで、適切な医療へつなぐ取組みを促進。</a:t>
            </a:r>
          </a:p>
        </p:txBody>
      </p:sp>
      <p:sp>
        <p:nvSpPr>
          <p:cNvPr id="8" name="テキスト ボックス 7">
            <a:extLst>
              <a:ext uri="{FF2B5EF4-FFF2-40B4-BE49-F238E27FC236}">
                <a16:creationId xmlns:a16="http://schemas.microsoft.com/office/drawing/2014/main" id="{BED7FCB4-8F48-7748-3C6C-B24042C2AF88}"/>
              </a:ext>
            </a:extLst>
          </p:cNvPr>
          <p:cNvSpPr txBox="1"/>
          <p:nvPr/>
        </p:nvSpPr>
        <p:spPr>
          <a:xfrm>
            <a:off x="74503" y="2575887"/>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7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）けんしん（健</a:t>
            </a: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a:t>
            </a:r>
            <a:r>
              <a:rPr lang="ja-JP" altLang="en-US" sz="17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がん検診）</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B1F12DCE-A9DE-EF74-A560-D49A18C878A4}"/>
              </a:ext>
            </a:extLst>
          </p:cNvPr>
          <p:cNvSpPr/>
          <p:nvPr/>
        </p:nvSpPr>
        <p:spPr>
          <a:xfrm>
            <a:off x="129740" y="2494607"/>
            <a:ext cx="4442260" cy="4298031"/>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B3370A-0F2A-77A5-DB3D-53D64DA6C798}"/>
              </a:ext>
            </a:extLst>
          </p:cNvPr>
          <p:cNvSpPr/>
          <p:nvPr/>
        </p:nvSpPr>
        <p:spPr>
          <a:xfrm>
            <a:off x="197178" y="4853870"/>
            <a:ext cx="4308379" cy="1850046"/>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E5F6AC28-2254-EE90-C076-3F0E3D534AB1}"/>
              </a:ext>
            </a:extLst>
          </p:cNvPr>
          <p:cNvSpPr txBox="1"/>
          <p:nvPr/>
        </p:nvSpPr>
        <p:spPr>
          <a:xfrm>
            <a:off x="125842" y="5116652"/>
            <a:ext cx="4687381" cy="1579920"/>
          </a:xfrm>
          <a:prstGeom prst="rect">
            <a:avLst/>
          </a:prstGeom>
          <a:noFill/>
        </p:spPr>
        <p:txBody>
          <a:bodyPr wrap="square" rtlCol="0">
            <a:spAutoFit/>
          </a:bodyPr>
          <a:lstStyle/>
          <a:p>
            <a:pPr marL="191638" indent="-191638">
              <a:lnSpc>
                <a:spcPts val="16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◎特定健診の受診率の向上</a:t>
            </a:r>
          </a:p>
          <a:p>
            <a:pPr marL="191638" indent="-191638">
              <a:lnSpc>
                <a:spcPts val="16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◎メタボリックシンドロームの該当者及び予備軍の減少</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6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◎がん検診の受診率の向上</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6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胃・大腸・肺・乳・子宮頸がん）</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6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◎（新）がんの年齢調整罹患率の減少</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600"/>
              </a:lnSpc>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◎がんの年齢調整死亡率の減少</a:t>
            </a:r>
          </a:p>
        </p:txBody>
      </p:sp>
      <p:grpSp>
        <p:nvGrpSpPr>
          <p:cNvPr id="20" name="グループ化 19">
            <a:extLst>
              <a:ext uri="{FF2B5EF4-FFF2-40B4-BE49-F238E27FC236}">
                <a16:creationId xmlns:a16="http://schemas.microsoft.com/office/drawing/2014/main" id="{0A01C652-C577-9DF1-16C9-22F29AB74189}"/>
              </a:ext>
            </a:extLst>
          </p:cNvPr>
          <p:cNvGrpSpPr/>
          <p:nvPr/>
        </p:nvGrpSpPr>
        <p:grpSpPr>
          <a:xfrm>
            <a:off x="440328" y="2870471"/>
            <a:ext cx="3891453" cy="661720"/>
            <a:chOff x="570835" y="2419001"/>
            <a:chExt cx="3891453" cy="661720"/>
          </a:xfrm>
        </p:grpSpPr>
        <p:sp>
          <p:nvSpPr>
            <p:cNvPr id="18" name="テキスト ボックス 17">
              <a:extLst>
                <a:ext uri="{FF2B5EF4-FFF2-40B4-BE49-F238E27FC236}">
                  <a16:creationId xmlns:a16="http://schemas.microsoft.com/office/drawing/2014/main" id="{A67245B5-037B-1E52-5927-586656136453}"/>
                </a:ext>
              </a:extLst>
            </p:cNvPr>
            <p:cNvSpPr txBox="1"/>
            <p:nvPr/>
          </p:nvSpPr>
          <p:spPr>
            <a:xfrm>
              <a:off x="570835" y="2419001"/>
              <a:ext cx="3891453"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けんしん（健診・がん検診）の受診率を上げます</a:t>
              </a:r>
            </a:p>
            <a:p>
              <a:pPr algn="ctr"/>
              <a:r>
                <a:rPr kumimoji="1" lang="ja-JP" altLang="en-US" sz="1500" dirty="0">
                  <a:latin typeface="Meiryo UI" panose="020B0604030504040204" pitchFamily="50" charset="-128"/>
                  <a:ea typeface="Meiryo UI" panose="020B0604030504040204" pitchFamily="50" charset="-128"/>
                </a:rPr>
                <a:t>～けんしんを受けましょう～</a:t>
              </a:r>
            </a:p>
          </p:txBody>
        </p:sp>
        <p:sp>
          <p:nvSpPr>
            <p:cNvPr id="19" name="テキスト ボックス 18">
              <a:extLst>
                <a:ext uri="{FF2B5EF4-FFF2-40B4-BE49-F238E27FC236}">
                  <a16:creationId xmlns:a16="http://schemas.microsoft.com/office/drawing/2014/main" id="{D3F2AB54-BFBD-489E-BB24-E3CA2DCB3464}"/>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1" name="テキスト ボックス 20">
            <a:extLst>
              <a:ext uri="{FF2B5EF4-FFF2-40B4-BE49-F238E27FC236}">
                <a16:creationId xmlns:a16="http://schemas.microsoft.com/office/drawing/2014/main" id="{681DE05E-C40A-E7D8-C424-00D0C94B4C38}"/>
              </a:ext>
            </a:extLst>
          </p:cNvPr>
          <p:cNvSpPr txBox="1"/>
          <p:nvPr/>
        </p:nvSpPr>
        <p:spPr>
          <a:xfrm>
            <a:off x="241453" y="3591404"/>
            <a:ext cx="4264105" cy="1118255"/>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けんしん受診率向上に向けた取組み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特定健診における受診促進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がん検診における受診促進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ライフステージや性差に応じた普及啓発</a:t>
            </a:r>
          </a:p>
        </p:txBody>
      </p:sp>
      <p:sp>
        <p:nvSpPr>
          <p:cNvPr id="2" name="テキスト ボックス 1">
            <a:extLst>
              <a:ext uri="{FF2B5EF4-FFF2-40B4-BE49-F238E27FC236}">
                <a16:creationId xmlns:a16="http://schemas.microsoft.com/office/drawing/2014/main" id="{163196F7-9741-29D2-4DA7-158C9FD57C0C}"/>
              </a:ext>
            </a:extLst>
          </p:cNvPr>
          <p:cNvSpPr txBox="1"/>
          <p:nvPr/>
        </p:nvSpPr>
        <p:spPr>
          <a:xfrm>
            <a:off x="4561457" y="2521703"/>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（２）重症化予防</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68">
            <a:extLst>
              <a:ext uri="{FF2B5EF4-FFF2-40B4-BE49-F238E27FC236}">
                <a16:creationId xmlns:a16="http://schemas.microsoft.com/office/drawing/2014/main" id="{CFAEBAE8-B65A-2455-DB8B-82EBA7D89E65}"/>
              </a:ext>
            </a:extLst>
          </p:cNvPr>
          <p:cNvSpPr/>
          <p:nvPr/>
        </p:nvSpPr>
        <p:spPr>
          <a:xfrm>
            <a:off x="4616694" y="2440424"/>
            <a:ext cx="4442260" cy="4368284"/>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68">
            <a:extLst>
              <a:ext uri="{FF2B5EF4-FFF2-40B4-BE49-F238E27FC236}">
                <a16:creationId xmlns:a16="http://schemas.microsoft.com/office/drawing/2014/main" id="{5D7C585F-2191-C656-9F0A-D1EA488E8758}"/>
              </a:ext>
            </a:extLst>
          </p:cNvPr>
          <p:cNvSpPr/>
          <p:nvPr/>
        </p:nvSpPr>
        <p:spPr>
          <a:xfrm>
            <a:off x="4772333" y="5118118"/>
            <a:ext cx="4185920" cy="1623972"/>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69FC285E-3DF7-1F57-AACC-D55CB770BD04}"/>
              </a:ext>
            </a:extLst>
          </p:cNvPr>
          <p:cNvSpPr txBox="1"/>
          <p:nvPr/>
        </p:nvSpPr>
        <p:spPr>
          <a:xfrm>
            <a:off x="4709470" y="5302673"/>
            <a:ext cx="4413872" cy="1451679"/>
          </a:xfrm>
          <a:prstGeom prst="rect">
            <a:avLst/>
          </a:prstGeom>
          <a:noFill/>
        </p:spPr>
        <p:txBody>
          <a:bodyPr wrap="square" rtlCol="0">
            <a:spAutoFit/>
          </a:bodyPr>
          <a:lstStyle/>
          <a:p>
            <a:pPr marL="191638" indent="-191638">
              <a:lnSpc>
                <a:spcPts val="1500"/>
              </a:lnSpc>
              <a:spcBef>
                <a:spcPts val="429"/>
              </a:spcBef>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◎特定保健指導の実施率の向上</a:t>
            </a:r>
          </a:p>
          <a:p>
            <a:pPr marL="191638" indent="-191638">
              <a:lnSpc>
                <a:spcPts val="1500"/>
              </a:lnSpc>
              <a:spcBef>
                <a:spcPts val="429"/>
              </a:spcBef>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◎生活習慣による疾患（高血圧・糖尿病・脂質異常症）に係る未治療者の割合の減少</a:t>
            </a:r>
            <a:endPar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500"/>
              </a:lnSpc>
              <a:spcBef>
                <a:spcPts val="429"/>
              </a:spcBef>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◎心疾患の年齢調整死亡率の減少</a:t>
            </a:r>
            <a:endPar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500"/>
              </a:lnSpc>
              <a:spcBef>
                <a:spcPts val="429"/>
              </a:spcBef>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◎脳血管疾患の年齢調整死亡率の減少</a:t>
            </a:r>
            <a:endPar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lnSpc>
                <a:spcPts val="1500"/>
              </a:lnSpc>
              <a:spcBef>
                <a:spcPts val="429"/>
              </a:spcBef>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◎糖尿病性腎症による年間新規透析導入患者数の減少</a:t>
            </a:r>
            <a:endParaRPr lang="en-US" altLang="ja-JP"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7B15BA34-F906-63FB-17A5-BC8F3A072534}"/>
              </a:ext>
            </a:extLst>
          </p:cNvPr>
          <p:cNvGrpSpPr/>
          <p:nvPr/>
        </p:nvGrpSpPr>
        <p:grpSpPr>
          <a:xfrm>
            <a:off x="4694148" y="2816287"/>
            <a:ext cx="4264105" cy="892552"/>
            <a:chOff x="186872" y="2495451"/>
            <a:chExt cx="4264105" cy="892552"/>
          </a:xfrm>
        </p:grpSpPr>
        <p:sp>
          <p:nvSpPr>
            <p:cNvPr id="9" name="テキスト ボックス 8">
              <a:extLst>
                <a:ext uri="{FF2B5EF4-FFF2-40B4-BE49-F238E27FC236}">
                  <a16:creationId xmlns:a16="http://schemas.microsoft.com/office/drawing/2014/main" id="{57EDCE53-DAA2-DFE1-576B-9FAEEA2C3FDC}"/>
                </a:ext>
              </a:extLst>
            </p:cNvPr>
            <p:cNvSpPr txBox="1"/>
            <p:nvPr/>
          </p:nvSpPr>
          <p:spPr>
            <a:xfrm>
              <a:off x="186872" y="2495451"/>
              <a:ext cx="4264105" cy="8925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生活習慣による疾患（高血圧、糖尿病等）</a:t>
              </a:r>
              <a:endParaRPr kumimoji="1" lang="en-US" altLang="ja-JP" sz="15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の未治療者の割合を減らします</a:t>
              </a:r>
            </a:p>
            <a:p>
              <a:pPr algn="ctr"/>
              <a:r>
                <a:rPr kumimoji="1" lang="ja-JP" altLang="en-US" sz="1500" dirty="0">
                  <a:latin typeface="Meiryo UI" panose="020B0604030504040204" pitchFamily="50" charset="-128"/>
                  <a:ea typeface="Meiryo UI" panose="020B0604030504040204" pitchFamily="50" charset="-128"/>
                </a:rPr>
                <a:t>～病気が見つかったらきちんと治療しましょう～</a:t>
              </a:r>
            </a:p>
          </p:txBody>
        </p:sp>
        <p:sp>
          <p:nvSpPr>
            <p:cNvPr id="10" name="テキスト ボックス 9">
              <a:extLst>
                <a:ext uri="{FF2B5EF4-FFF2-40B4-BE49-F238E27FC236}">
                  <a16:creationId xmlns:a16="http://schemas.microsoft.com/office/drawing/2014/main" id="{801D04EC-DEEA-5489-10CD-8DACCF3DF8D4}"/>
                </a:ext>
              </a:extLst>
            </p:cNvPr>
            <p:cNvSpPr txBox="1"/>
            <p:nvPr/>
          </p:nvSpPr>
          <p:spPr>
            <a:xfrm>
              <a:off x="186873" y="2501684"/>
              <a:ext cx="1568854"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11" name="テキスト ボックス 10">
            <a:extLst>
              <a:ext uri="{FF2B5EF4-FFF2-40B4-BE49-F238E27FC236}">
                <a16:creationId xmlns:a16="http://schemas.microsoft.com/office/drawing/2014/main" id="{827DFBF4-4251-5BCD-C0D7-6E3D6B7BA423}"/>
              </a:ext>
            </a:extLst>
          </p:cNvPr>
          <p:cNvSpPr txBox="1"/>
          <p:nvPr/>
        </p:nvSpPr>
        <p:spPr>
          <a:xfrm>
            <a:off x="4650222" y="3679263"/>
            <a:ext cx="4264105" cy="1438855"/>
          </a:xfrm>
          <a:prstGeom prst="rect">
            <a:avLst/>
          </a:prstGeom>
          <a:noFill/>
        </p:spPr>
        <p:txBody>
          <a:bodyPr wrap="square" rtlCol="0">
            <a:spAutoFit/>
          </a:bodyPr>
          <a:lstStyle/>
          <a:p>
            <a:pPr>
              <a:lnSpc>
                <a:spcPts val="15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5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特定保健指導の促進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5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未治療者や治療中断者に対する医療機関への受診勧奨の促進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5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医療データを活用した受診促進策の推進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5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糖尿病の重症化予防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5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早期治療・重症化予防に係る普及啓発</a:t>
            </a:r>
          </a:p>
        </p:txBody>
      </p:sp>
      <p:sp>
        <p:nvSpPr>
          <p:cNvPr id="14" name="スライド番号プレースホルダー 13"/>
          <p:cNvSpPr>
            <a:spLocks noGrp="1"/>
          </p:cNvSpPr>
          <p:nvPr>
            <p:ph type="sldNum" sz="quarter" idx="12"/>
          </p:nvPr>
        </p:nvSpPr>
        <p:spPr>
          <a:xfrm>
            <a:off x="6916406" y="6161655"/>
            <a:ext cx="2057400" cy="365125"/>
          </a:xfrm>
        </p:spPr>
        <p:txBody>
          <a:bodyPr/>
          <a:lstStyle/>
          <a:p>
            <a:fld id="{79A255B7-DF0D-498B-9D3A-3E2ADC60EC3B}" type="slidenum">
              <a:rPr kumimoji="1" lang="ja-JP" altLang="en-US" smtClean="0">
                <a:solidFill>
                  <a:schemeClr val="tx1"/>
                </a:solidFill>
              </a:rPr>
              <a:t>19</a:t>
            </a:fld>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11A9BA7B-860F-FBA2-EC5E-09290B9C4AF1}"/>
              </a:ext>
            </a:extLst>
          </p:cNvPr>
          <p:cNvSpPr txBox="1"/>
          <p:nvPr/>
        </p:nvSpPr>
        <p:spPr>
          <a:xfrm>
            <a:off x="201076" y="4861513"/>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11A9BA7B-860F-FBA2-EC5E-09290B9C4AF1}"/>
              </a:ext>
            </a:extLst>
          </p:cNvPr>
          <p:cNvSpPr txBox="1"/>
          <p:nvPr/>
        </p:nvSpPr>
        <p:spPr>
          <a:xfrm>
            <a:off x="4691160" y="5088925"/>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5" name="表 24">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56716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132281" y="787958"/>
            <a:ext cx="8831926" cy="1795915"/>
          </a:xfrm>
          <a:prstGeom prst="roundRect">
            <a:avLst>
              <a:gd name="adj" fmla="val 2370"/>
            </a:avLst>
          </a:prstGeom>
          <a:solidFill>
            <a:srgbClr val="FFFFCC"/>
          </a:solid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3909" y="1169770"/>
            <a:ext cx="8884510" cy="1046440"/>
          </a:xfrm>
          <a:prstGeom prst="rect">
            <a:avLst/>
          </a:prstGeom>
          <a:noFill/>
        </p:spPr>
        <p:txBody>
          <a:bodyPr wrap="square" rtlCol="0">
            <a:spAutoFit/>
          </a:bodyPr>
          <a:lstStyle/>
          <a:p>
            <a:pPr marL="109313" indent="-109313"/>
            <a:r>
              <a:rPr lang="en-US" altLang="ja-JP"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2</a:t>
            </a:r>
            <a:r>
              <a:rPr lang="ja-JP" altLang="en-US"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計画の</a:t>
            </a:r>
            <a:r>
              <a:rPr lang="ja-JP" altLang="en-US" sz="1600" b="1" kern="100" dirty="0" smtClean="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位置付け</a:t>
            </a:r>
            <a:r>
              <a:rPr lang="ja-JP" altLang="en-US"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健康増進法第８条第１項の規定に基づく都道府県計画</a:t>
            </a:r>
            <a:endPar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09313" indent="-109313"/>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大阪府健康づくり推進条例第４条第１項（平成</a:t>
            </a:r>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日施行）</a:t>
            </a:r>
            <a:endPar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09313" indent="-109313"/>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（当計画において健康づくりの推進に関する目標を設定し、健康づくりに関する施策の総合</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09313" indent="-109313"/>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的な策定及び実施に努めることを府の責務としている</a:t>
            </a:r>
            <a:r>
              <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103909" y="2170739"/>
            <a:ext cx="9311024" cy="338554"/>
          </a:xfrm>
          <a:prstGeom prst="rect">
            <a:avLst/>
          </a:prstGeom>
          <a:noFill/>
        </p:spPr>
        <p:txBody>
          <a:bodyPr wrap="square" rtlCol="0">
            <a:spAutoFit/>
          </a:bodyPr>
          <a:lstStyle/>
          <a:p>
            <a:pPr marL="109313" indent="-109313"/>
            <a:r>
              <a:rPr lang="en-US" altLang="ja-JP"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3</a:t>
            </a:r>
            <a:r>
              <a:rPr lang="ja-JP" altLang="en-US"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600" b="1" kern="100" dirty="0" smtClean="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計画の期間</a:t>
            </a:r>
            <a:r>
              <a:rPr lang="ja-JP" altLang="en-US"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令和６</a:t>
            </a: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kern="1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en-US" sz="1600" b="1" kern="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600" b="1" kern="1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kern="100" dirty="0" smtClean="0">
                <a:latin typeface="Meiryo UI" panose="020B0604030504040204" pitchFamily="50" charset="-128"/>
                <a:ea typeface="Meiryo UI" panose="020B0604030504040204" pitchFamily="50" charset="-128"/>
                <a:cs typeface="Meiryo UI" panose="020B0604030504040204" pitchFamily="50" charset="-128"/>
              </a:rPr>
              <a:t>2035</a:t>
            </a:r>
            <a:r>
              <a:rPr lang="ja-JP" altLang="en-US" sz="1600" b="1" kern="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b="1"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600" b="1"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0B5EF1D5-820A-192A-EC4A-49144CAA1F71}"/>
              </a:ext>
            </a:extLst>
          </p:cNvPr>
          <p:cNvSpPr txBox="1"/>
          <p:nvPr/>
        </p:nvSpPr>
        <p:spPr>
          <a:xfrm>
            <a:off x="103909" y="876687"/>
            <a:ext cx="8718009" cy="338554"/>
          </a:xfrm>
          <a:prstGeom prst="rect">
            <a:avLst/>
          </a:prstGeom>
          <a:noFill/>
        </p:spPr>
        <p:txBody>
          <a:bodyPr wrap="square" rtlCol="0">
            <a:spAutoFit/>
          </a:bodyPr>
          <a:lstStyle/>
          <a:p>
            <a:pPr marL="109313" indent="-109313"/>
            <a:r>
              <a:rPr lang="en-US" altLang="ja-JP"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a:t>
            </a:r>
            <a:r>
              <a:rPr lang="ja-JP" altLang="en-US" sz="1600" b="1" kern="100" dirty="0">
                <a:solidFill>
                  <a:srgbClr val="000000"/>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計画策定の趣旨・背景　  </a:t>
            </a:r>
            <a:r>
              <a:rPr lang="ja-JP" altLang="en-US" sz="1600" b="1" kern="100" dirty="0">
                <a:latin typeface="Meiryo UI" panose="020B0604030504040204" pitchFamily="50" charset="-128"/>
                <a:ea typeface="Meiryo UI" panose="020B0604030504040204" pitchFamily="50" charset="-128"/>
                <a:cs typeface="Meiryo UI" panose="020B0604030504040204" pitchFamily="50" charset="-128"/>
              </a:rPr>
              <a:t>「第３次大阪府健康増進計画」の後継計画</a:t>
            </a:r>
            <a:endParaRPr lang="en-US" altLang="ja-JP" sz="16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68">
            <a:extLst>
              <a:ext uri="{FF2B5EF4-FFF2-40B4-BE49-F238E27FC236}">
                <a16:creationId xmlns:a16="http://schemas.microsoft.com/office/drawing/2014/main" id="{4D73D615-7A36-EEDA-62E0-BE9802D6C87D}"/>
              </a:ext>
            </a:extLst>
          </p:cNvPr>
          <p:cNvSpPr/>
          <p:nvPr/>
        </p:nvSpPr>
        <p:spPr>
          <a:xfrm>
            <a:off x="132168" y="2775250"/>
            <a:ext cx="8831926" cy="3999158"/>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10">
            <a:extLst>
              <a:ext uri="{FF2B5EF4-FFF2-40B4-BE49-F238E27FC236}">
                <a16:creationId xmlns:a16="http://schemas.microsoft.com/office/drawing/2014/main" id="{C0D80651-6163-8DD5-FCCE-D907BC32A593}"/>
              </a:ext>
            </a:extLst>
          </p:cNvPr>
          <p:cNvGraphicFramePr>
            <a:graphicFrameLocks noGrp="1"/>
          </p:cNvGraphicFramePr>
          <p:nvPr>
            <p:extLst>
              <p:ext uri="{D42A27DB-BD31-4B8C-83A1-F6EECF244321}">
                <p14:modId xmlns:p14="http://schemas.microsoft.com/office/powerpoint/2010/main" val="46144826"/>
              </p:ext>
            </p:extLst>
          </p:nvPr>
        </p:nvGraphicFramePr>
        <p:xfrm>
          <a:off x="179906" y="3247430"/>
          <a:ext cx="8712574" cy="3476536"/>
        </p:xfrm>
        <a:graphic>
          <a:graphicData uri="http://schemas.openxmlformats.org/drawingml/2006/table">
            <a:tbl>
              <a:tblPr bandRow="1">
                <a:tableStyleId>{00A15C55-8517-42AA-B614-E9B94910E393}</a:tableStyleId>
              </a:tblPr>
              <a:tblGrid>
                <a:gridCol w="8712574">
                  <a:extLst>
                    <a:ext uri="{9D8B030D-6E8A-4147-A177-3AD203B41FA5}">
                      <a16:colId xmlns:a16="http://schemas.microsoft.com/office/drawing/2014/main" val="3994147455"/>
                    </a:ext>
                  </a:extLst>
                </a:gridCol>
              </a:tblGrid>
              <a:tr h="564837">
                <a:tc>
                  <a:txBody>
                    <a:bodyPr/>
                    <a:lstStyle/>
                    <a:p>
                      <a:pPr>
                        <a:lnSpc>
                          <a:spcPct val="100000"/>
                        </a:lnSpc>
                      </a:pPr>
                      <a:r>
                        <a:rPr kumimoji="1" lang="ja-JP" altLang="en-US" sz="1400" b="1" dirty="0">
                          <a:latin typeface="Meiryo UI" panose="020B0604030504040204" pitchFamily="50" charset="-128"/>
                          <a:ea typeface="Meiryo UI" panose="020B0604030504040204" pitchFamily="50" charset="-128"/>
                        </a:rPr>
                        <a:t>第１章　第４次計画の基本的事項</a:t>
                      </a:r>
                      <a:endParaRPr kumimoji="1" lang="en-US" altLang="ja-JP" sz="1400" b="1" dirty="0">
                        <a:latin typeface="Meiryo UI" panose="020B0604030504040204" pitchFamily="50" charset="-128"/>
                        <a:ea typeface="Meiryo UI" panose="020B0604030504040204" pitchFamily="50" charset="-128"/>
                      </a:endParaRPr>
                    </a:p>
                    <a:p>
                      <a:pPr>
                        <a:lnSpc>
                          <a:spcPct val="100000"/>
                        </a:lnSpc>
                      </a:pPr>
                      <a:r>
                        <a:rPr kumimoji="1" lang="ja-JP" altLang="en-US" sz="1200" dirty="0">
                          <a:latin typeface="Meiryo UI" panose="020B0604030504040204" pitchFamily="50" charset="-128"/>
                          <a:ea typeface="Meiryo UI" panose="020B0604030504040204" pitchFamily="50" charset="-128"/>
                        </a:rPr>
                        <a:t>１　</a:t>
                      </a:r>
                      <a:r>
                        <a:rPr kumimoji="1" lang="ja-JP" altLang="en-US" sz="1200" b="0" dirty="0">
                          <a:latin typeface="Meiryo UI" panose="020B0604030504040204" pitchFamily="50" charset="-128"/>
                          <a:ea typeface="Meiryo UI" panose="020B0604030504040204" pitchFamily="50" charset="-128"/>
                        </a:rPr>
                        <a:t>計画策定の趣旨・背景　　</a:t>
                      </a:r>
                      <a:r>
                        <a:rPr kumimoji="1" lang="ja-JP" altLang="en-US" sz="1200" dirty="0">
                          <a:latin typeface="Meiryo UI" panose="020B0604030504040204" pitchFamily="50" charset="-128"/>
                          <a:ea typeface="Meiryo UI" panose="020B0604030504040204" pitchFamily="50" charset="-128"/>
                        </a:rPr>
                        <a:t>２　</a:t>
                      </a:r>
                      <a:r>
                        <a:rPr kumimoji="1" lang="ja-JP" altLang="en-US" sz="1200" b="0" dirty="0">
                          <a:latin typeface="Meiryo UI" panose="020B0604030504040204" pitchFamily="50" charset="-128"/>
                          <a:ea typeface="Meiryo UI" panose="020B0604030504040204" pitchFamily="50" charset="-128"/>
                        </a:rPr>
                        <a:t>計画の位置付け　　３</a:t>
                      </a:r>
                      <a:r>
                        <a:rPr kumimoji="1" lang="ja-JP" altLang="en-US" sz="120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計画の期間</a:t>
                      </a:r>
                      <a:endParaRPr kumimoji="1" lang="ja-JP" altLang="en-US" sz="1200" b="0" i="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691245201"/>
                  </a:ext>
                </a:extLst>
              </a:tr>
              <a:tr h="520793">
                <a:tc>
                  <a:txBody>
                    <a:bodyPr/>
                    <a:lstStyle/>
                    <a:p>
                      <a:pPr>
                        <a:lnSpc>
                          <a:spcPct val="100000"/>
                        </a:lnSpc>
                      </a:pPr>
                      <a:r>
                        <a:rPr kumimoji="1" lang="ja-JP" altLang="en-US" sz="1400" b="1" dirty="0">
                          <a:latin typeface="Meiryo UI" panose="020B0604030504040204" pitchFamily="50" charset="-128"/>
                          <a:ea typeface="Meiryo UI" panose="020B0604030504040204" pitchFamily="50" charset="-128"/>
                        </a:rPr>
                        <a:t>第２章　第３次計画の評価</a:t>
                      </a:r>
                    </a:p>
                  </a:txBody>
                  <a:tcPr marL="65314" marR="65314" marT="32657" marB="32657" anchor="ctr"/>
                </a:tc>
                <a:extLst>
                  <a:ext uri="{0D108BD9-81ED-4DB2-BD59-A6C34878D82A}">
                    <a16:rowId xmlns:a16="http://schemas.microsoft.com/office/drawing/2014/main" val="1186527261"/>
                  </a:ext>
                </a:extLst>
              </a:tr>
              <a:tr h="536057">
                <a:tc>
                  <a:txBody>
                    <a:bodyPr/>
                    <a:lstStyle/>
                    <a:p>
                      <a:pPr>
                        <a:lnSpc>
                          <a:spcPct val="100000"/>
                        </a:lnSpc>
                      </a:pPr>
                      <a:r>
                        <a:rPr kumimoji="1" lang="ja-JP" altLang="en-US" sz="1400" b="1" dirty="0">
                          <a:latin typeface="Meiryo UI" panose="020B0604030504040204" pitchFamily="50" charset="-128"/>
                          <a:ea typeface="Meiryo UI" panose="020B0604030504040204" pitchFamily="50" charset="-128"/>
                        </a:rPr>
                        <a:t>第３章　府民の健康をめぐる状況</a:t>
                      </a:r>
                      <a:endParaRPr kumimoji="1" lang="en-US" altLang="ja-JP" sz="1400" b="1"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１　健康指標からみた現状と課題　　２　生活習慣病の状況 　　３　「食生活」や「運動」「歯と口」等の健康行動</a:t>
                      </a:r>
                    </a:p>
                  </a:txBody>
                  <a:tcPr marL="65314" marR="65314" marT="32657" marB="32657" anchor="ctr"/>
                </a:tc>
                <a:extLst>
                  <a:ext uri="{0D108BD9-81ED-4DB2-BD59-A6C34878D82A}">
                    <a16:rowId xmlns:a16="http://schemas.microsoft.com/office/drawing/2014/main" val="3321930052"/>
                  </a:ext>
                </a:extLst>
              </a:tr>
              <a:tr h="536057">
                <a:tc>
                  <a:txBody>
                    <a:bodyPr/>
                    <a:lstStyle/>
                    <a:p>
                      <a:pPr>
                        <a:lnSpc>
                          <a:spcPct val="100000"/>
                        </a:lnSpc>
                      </a:pPr>
                      <a:r>
                        <a:rPr kumimoji="1" lang="ja-JP" altLang="en-US" sz="1400" b="1" dirty="0">
                          <a:latin typeface="Meiryo UI" panose="020B0604030504040204" pitchFamily="50" charset="-128"/>
                          <a:ea typeface="Meiryo UI" panose="020B0604030504040204" pitchFamily="50" charset="-128"/>
                        </a:rPr>
                        <a:t>第４章　基本的な考え方</a:t>
                      </a:r>
                      <a:endParaRPr kumimoji="1" lang="en-US" altLang="ja-JP" sz="1400" b="1"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１　基本理念　　</a:t>
                      </a:r>
                      <a:r>
                        <a:rPr kumimoji="1" lang="zh-TW" altLang="en-US" sz="1200" dirty="0">
                          <a:latin typeface="Meiryo UI" panose="020B0604030504040204" pitchFamily="50" charset="-128"/>
                          <a:ea typeface="Meiryo UI" panose="020B0604030504040204" pitchFamily="50" charset="-128"/>
                        </a:rPr>
                        <a:t>２　基本目標</a:t>
                      </a:r>
                      <a:r>
                        <a:rPr kumimoji="1" lang="ja-JP" altLang="en-US" sz="1200" dirty="0">
                          <a:latin typeface="Meiryo UI" panose="020B0604030504040204" pitchFamily="50" charset="-128"/>
                          <a:ea typeface="Meiryo UI" panose="020B0604030504040204" pitchFamily="50" charset="-128"/>
                        </a:rPr>
                        <a:t>　　</a:t>
                      </a:r>
                      <a:r>
                        <a:rPr kumimoji="1" lang="zh-TW" altLang="en-US" sz="1200" dirty="0">
                          <a:latin typeface="Meiryo UI" panose="020B0604030504040204" pitchFamily="50" charset="-128"/>
                          <a:ea typeface="Meiryo UI" panose="020B0604030504040204" pitchFamily="50" charset="-128"/>
                        </a:rPr>
                        <a:t>３　基本方針</a:t>
                      </a:r>
                      <a:r>
                        <a:rPr kumimoji="1" lang="ja-JP" altLang="en-US" sz="1200" dirty="0">
                          <a:latin typeface="Meiryo UI" panose="020B0604030504040204" pitchFamily="50" charset="-128"/>
                          <a:ea typeface="Meiryo UI" panose="020B0604030504040204" pitchFamily="50" charset="-128"/>
                        </a:rPr>
                        <a:t>　　４　「府民・行政等みんなでめざす目標」等</a:t>
                      </a:r>
                    </a:p>
                  </a:txBody>
                  <a:tcPr marL="65314" marR="65314" marT="32657" marB="32657" anchor="ctr"/>
                </a:tc>
                <a:extLst>
                  <a:ext uri="{0D108BD9-81ED-4DB2-BD59-A6C34878D82A}">
                    <a16:rowId xmlns:a16="http://schemas.microsoft.com/office/drawing/2014/main" val="4192606916"/>
                  </a:ext>
                </a:extLst>
              </a:tr>
              <a:tr h="782735">
                <a:tc>
                  <a:txBody>
                    <a:bodyPr/>
                    <a:lstStyle/>
                    <a:p>
                      <a:pPr>
                        <a:lnSpc>
                          <a:spcPct val="100000"/>
                        </a:lnSpc>
                      </a:pPr>
                      <a:r>
                        <a:rPr kumimoji="1" lang="ja-JP" altLang="en-US" sz="1400" b="1" dirty="0">
                          <a:latin typeface="Meiryo UI" panose="020B0604030504040204" pitchFamily="50" charset="-128"/>
                          <a:ea typeface="Meiryo UI" panose="020B0604030504040204" pitchFamily="50" charset="-128"/>
                        </a:rPr>
                        <a:t>第５章　取組みと目標</a:t>
                      </a:r>
                      <a:endParaRPr kumimoji="1" lang="en-US" altLang="ja-JP" sz="1400" b="1" dirty="0">
                        <a:latin typeface="Meiryo UI" panose="020B0604030504040204" pitchFamily="50" charset="-128"/>
                        <a:ea typeface="Meiryo UI" panose="020B0604030504040204" pitchFamily="50" charset="-128"/>
                      </a:endParaRPr>
                    </a:p>
                    <a:p>
                      <a:pPr>
                        <a:lnSpc>
                          <a:spcPct val="100000"/>
                        </a:lnSpc>
                      </a:pPr>
                      <a:r>
                        <a:rPr kumimoji="1" lang="ja-JP" altLang="en-US" sz="1200" b="0" dirty="0">
                          <a:latin typeface="Meiryo UI" panose="020B0604030504040204" pitchFamily="50" charset="-128"/>
                          <a:ea typeface="Meiryo UI" panose="020B0604030504040204" pitchFamily="50" charset="-128"/>
                        </a:rPr>
                        <a:t>１　生活習慣病の発症予防　 </a:t>
                      </a:r>
                      <a:r>
                        <a:rPr kumimoji="1" lang="en-US" altLang="ja-JP" sz="1200" b="0" dirty="0">
                          <a:latin typeface="Meiryo UI" panose="020B0604030504040204" pitchFamily="50" charset="-128"/>
                          <a:ea typeface="Meiryo UI" panose="020B0604030504040204" pitchFamily="50" charset="-128"/>
                        </a:rPr>
                        <a:t>2</a:t>
                      </a:r>
                      <a:r>
                        <a:rPr kumimoji="1" lang="ja-JP" altLang="en-US" sz="1200" b="0" dirty="0">
                          <a:latin typeface="Meiryo UI" panose="020B0604030504040204" pitchFamily="50" charset="-128"/>
                          <a:ea typeface="Meiryo UI" panose="020B0604030504040204" pitchFamily="50" charset="-128"/>
                        </a:rPr>
                        <a:t>　生活習慣病の早期発見・重症化予防</a:t>
                      </a:r>
                      <a:endParaRPr kumimoji="1" lang="en-US" altLang="ja-JP" sz="1200" b="0" dirty="0">
                        <a:latin typeface="Meiryo UI" panose="020B0604030504040204" pitchFamily="50" charset="-128"/>
                        <a:ea typeface="Meiryo UI" panose="020B0604030504040204" pitchFamily="50" charset="-128"/>
                      </a:endParaRPr>
                    </a:p>
                    <a:p>
                      <a:pPr>
                        <a:lnSpc>
                          <a:spcPct val="100000"/>
                        </a:lnSpc>
                      </a:pPr>
                      <a:r>
                        <a:rPr kumimoji="1" lang="ja-JP" altLang="en-US" sz="1200" b="0" dirty="0">
                          <a:latin typeface="Meiryo UI" panose="020B0604030504040204" pitchFamily="50" charset="-128"/>
                          <a:ea typeface="Meiryo UI" panose="020B0604030504040204" pitchFamily="50" charset="-128"/>
                        </a:rPr>
                        <a:t>３　生活機能の維持・向上　　４　府民の健康づくりを支える社会環境整備</a:t>
                      </a:r>
                    </a:p>
                  </a:txBody>
                  <a:tcPr marL="65314" marR="65314" marT="32657" marB="32657" anchor="ctr"/>
                </a:tc>
                <a:extLst>
                  <a:ext uri="{0D108BD9-81ED-4DB2-BD59-A6C34878D82A}">
                    <a16:rowId xmlns:a16="http://schemas.microsoft.com/office/drawing/2014/main" val="2821893446"/>
                  </a:ext>
                </a:extLst>
              </a:tr>
              <a:tr h="536057">
                <a:tc>
                  <a:txBody>
                    <a:bodyPr/>
                    <a:lstStyle/>
                    <a:p>
                      <a:pPr>
                        <a:lnSpc>
                          <a:spcPct val="100000"/>
                        </a:lnSpc>
                      </a:pPr>
                      <a:r>
                        <a:rPr kumimoji="1" lang="ja-JP" altLang="en-US" sz="1400" b="1" dirty="0">
                          <a:latin typeface="Meiryo UI" panose="020B0604030504040204" pitchFamily="50" charset="-128"/>
                          <a:ea typeface="Meiryo UI" panose="020B0604030504040204" pitchFamily="50" charset="-128"/>
                        </a:rPr>
                        <a:t>第６章 計画の推進体制</a:t>
                      </a:r>
                      <a:endParaRPr kumimoji="1" lang="en-US" altLang="ja-JP" sz="1400" b="1" dirty="0">
                        <a:latin typeface="Meiryo UI" panose="020B0604030504040204" pitchFamily="50" charset="-128"/>
                        <a:ea typeface="Meiryo UI" panose="020B0604030504040204" pitchFamily="50" charset="-128"/>
                      </a:endParaRPr>
                    </a:p>
                    <a:p>
                      <a:pPr>
                        <a:lnSpc>
                          <a:spcPct val="100000"/>
                        </a:lnSpc>
                      </a:pPr>
                      <a:r>
                        <a:rPr kumimoji="1" lang="ja-JP" altLang="en-US" sz="1200" dirty="0">
                          <a:latin typeface="Meiryo UI" panose="020B0604030504040204" pitchFamily="50" charset="-128"/>
                          <a:ea typeface="Meiryo UI" panose="020B0604030504040204" pitchFamily="50" charset="-128"/>
                        </a:rPr>
                        <a:t>１　計画の推進体制　　</a:t>
                      </a:r>
                      <a:r>
                        <a:rPr kumimoji="1" lang="zh-TW" altLang="en-US" sz="1200" dirty="0">
                          <a:latin typeface="Meiryo UI" panose="020B0604030504040204" pitchFamily="50" charset="-128"/>
                          <a:ea typeface="Meiryo UI" panose="020B0604030504040204" pitchFamily="50" charset="-128"/>
                        </a:rPr>
                        <a:t>２　進捗管理</a:t>
                      </a:r>
                      <a:r>
                        <a:rPr kumimoji="1" lang="ja-JP" altLang="en-US" sz="1200" dirty="0">
                          <a:latin typeface="Meiryo UI" panose="020B0604030504040204" pitchFamily="50" charset="-128"/>
                          <a:ea typeface="Meiryo UI" panose="020B0604030504040204" pitchFamily="50" charset="-128"/>
                        </a:rPr>
                        <a:t>　　３　計画を推進する各主体の役割</a:t>
                      </a:r>
                    </a:p>
                  </a:txBody>
                  <a:tcPr marL="65314" marR="65314" marT="32657" marB="32657" anchor="ctr"/>
                </a:tc>
                <a:extLst>
                  <a:ext uri="{0D108BD9-81ED-4DB2-BD59-A6C34878D82A}">
                    <a16:rowId xmlns:a16="http://schemas.microsoft.com/office/drawing/2014/main" val="191056997"/>
                  </a:ext>
                </a:extLst>
              </a:tr>
            </a:tbl>
          </a:graphicData>
        </a:graphic>
      </p:graphicFrame>
      <p:sp>
        <p:nvSpPr>
          <p:cNvPr id="5" name="テキスト ボックス 4">
            <a:extLst>
              <a:ext uri="{FF2B5EF4-FFF2-40B4-BE49-F238E27FC236}">
                <a16:creationId xmlns:a16="http://schemas.microsoft.com/office/drawing/2014/main" id="{24252DCE-D4CB-DC48-38FF-2A0B59BF7F7D}"/>
              </a:ext>
            </a:extLst>
          </p:cNvPr>
          <p:cNvSpPr txBox="1"/>
          <p:nvPr/>
        </p:nvSpPr>
        <p:spPr>
          <a:xfrm>
            <a:off x="132167" y="425769"/>
            <a:ext cx="5040966" cy="36933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第１章　</a:t>
            </a:r>
            <a:r>
              <a:rPr kumimoji="1" lang="zh-TW" altLang="en-US" b="1" dirty="0">
                <a:latin typeface="Meiryo UI" panose="020B0604030504040204" pitchFamily="50" charset="-128"/>
                <a:ea typeface="Meiryo UI" panose="020B0604030504040204" pitchFamily="50" charset="-128"/>
              </a:rPr>
              <a:t>第</a:t>
            </a:r>
            <a:r>
              <a:rPr kumimoji="1" lang="ja-JP" altLang="en-US" b="1" dirty="0">
                <a:latin typeface="Meiryo UI" panose="020B0604030504040204" pitchFamily="50" charset="-128"/>
                <a:ea typeface="Meiryo UI" panose="020B0604030504040204" pitchFamily="50" charset="-128"/>
              </a:rPr>
              <a:t>４</a:t>
            </a:r>
            <a:r>
              <a:rPr kumimoji="1" lang="zh-TW" altLang="en-US" b="1" dirty="0">
                <a:latin typeface="Meiryo UI" panose="020B0604030504040204" pitchFamily="50" charset="-128"/>
                <a:ea typeface="Meiryo UI" panose="020B0604030504040204" pitchFamily="50" charset="-128"/>
              </a:rPr>
              <a:t>次健康増進計画　</a:t>
            </a:r>
            <a:r>
              <a:rPr kumimoji="1" lang="ja-JP" altLang="en-US" b="1" dirty="0">
                <a:latin typeface="Meiryo UI" panose="020B0604030504040204" pitchFamily="50" charset="-128"/>
                <a:ea typeface="Meiryo UI" panose="020B0604030504040204" pitchFamily="50" charset="-128"/>
              </a:rPr>
              <a:t>基本的事項</a:t>
            </a:r>
            <a:endParaRPr kumimoji="1" lang="zh-TW" altLang="en-US"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3" name="表 12">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450297103"/>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
        <p:nvSpPr>
          <p:cNvPr id="2" name="テキスト ボックス 1">
            <a:extLst>
              <a:ext uri="{FF2B5EF4-FFF2-40B4-BE49-F238E27FC236}">
                <a16:creationId xmlns:a16="http://schemas.microsoft.com/office/drawing/2014/main" id="{458DA96B-CF2F-047B-0B74-AE9EF4A48369}"/>
              </a:ext>
            </a:extLst>
          </p:cNvPr>
          <p:cNvSpPr txBox="1"/>
          <p:nvPr/>
        </p:nvSpPr>
        <p:spPr>
          <a:xfrm>
            <a:off x="103909" y="2899471"/>
            <a:ext cx="3854294" cy="297517"/>
          </a:xfrm>
          <a:prstGeom prst="rect">
            <a:avLst/>
          </a:prstGeom>
          <a:noFill/>
        </p:spPr>
        <p:txBody>
          <a:bodyPr wrap="square" rtlCol="0">
            <a:spAutoFit/>
          </a:bodyPr>
          <a:lstStyle/>
          <a:p>
            <a:pPr marL="153035" lvl="0" indent="-153035">
              <a:lnSpc>
                <a:spcPts val="1600"/>
              </a:lnSpc>
            </a:pPr>
            <a:r>
              <a:rPr lang="ja-JP" altLang="en-US" sz="17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＜骨子＞　</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9A255B7-DF0D-498B-9D3A-3E2ADC60EC3B}"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145736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latin typeface="HGP創英角ｺﾞｼｯｸUB" panose="020B0900000000000000" pitchFamily="50" charset="-128"/>
                <a:ea typeface="HGP創英角ｺﾞｼｯｸUB" panose="020B0900000000000000" pitchFamily="50" charset="-128"/>
              </a:rPr>
              <a:t>３　生活機能の維持・向上</a:t>
            </a:r>
            <a:endParaRPr kumimoji="1" lang="en-US" altLang="ja-JP" sz="1600" b="1" dirty="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介護を必要とする者を増やさないために、ロコモ・フレイル、骨粗鬆症に対する予防及び改善のための対策を推進。</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心理的苦痛を感じている府民を減らすため、メンタルヘルス対策を推進。</a:t>
            </a:r>
            <a:endParaRPr kumimoji="1" lang="en-US" altLang="ja-JP" sz="1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D7FCB4-8F48-7748-3C6C-B24042C2AF88}"/>
              </a:ext>
            </a:extLst>
          </p:cNvPr>
          <p:cNvSpPr txBox="1"/>
          <p:nvPr/>
        </p:nvSpPr>
        <p:spPr>
          <a:xfrm>
            <a:off x="74503" y="2162896"/>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（１）ロコモ・フレイル、骨粗鬆症</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B1F12DCE-A9DE-EF74-A560-D49A18C878A4}"/>
              </a:ext>
            </a:extLst>
          </p:cNvPr>
          <p:cNvSpPr/>
          <p:nvPr/>
        </p:nvSpPr>
        <p:spPr>
          <a:xfrm>
            <a:off x="129740" y="2081617"/>
            <a:ext cx="4442260" cy="3549475"/>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B3370A-0F2A-77A5-DB3D-53D64DA6C798}"/>
              </a:ext>
            </a:extLst>
          </p:cNvPr>
          <p:cNvSpPr/>
          <p:nvPr/>
        </p:nvSpPr>
        <p:spPr>
          <a:xfrm>
            <a:off x="241452" y="4336277"/>
            <a:ext cx="4264105" cy="1184855"/>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E5F6AC28-2254-EE90-C076-3F0E3D534AB1}"/>
              </a:ext>
            </a:extLst>
          </p:cNvPr>
          <p:cNvSpPr txBox="1"/>
          <p:nvPr/>
        </p:nvSpPr>
        <p:spPr>
          <a:xfrm>
            <a:off x="167420" y="4573036"/>
            <a:ext cx="4687381" cy="887422"/>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◎（新）ロコモティブシンドロームの減少</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足腰に痛みのある高齢者の人数）</a:t>
            </a: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◎（新）骨粗鬆症検診受診率の向上</a:t>
            </a:r>
          </a:p>
        </p:txBody>
      </p:sp>
      <p:grpSp>
        <p:nvGrpSpPr>
          <p:cNvPr id="20" name="グループ化 19">
            <a:extLst>
              <a:ext uri="{FF2B5EF4-FFF2-40B4-BE49-F238E27FC236}">
                <a16:creationId xmlns:a16="http://schemas.microsoft.com/office/drawing/2014/main" id="{0A01C652-C577-9DF1-16C9-22F29AB74189}"/>
              </a:ext>
            </a:extLst>
          </p:cNvPr>
          <p:cNvGrpSpPr/>
          <p:nvPr/>
        </p:nvGrpSpPr>
        <p:grpSpPr>
          <a:xfrm>
            <a:off x="440328" y="2457480"/>
            <a:ext cx="3891453" cy="892552"/>
            <a:chOff x="570835" y="2419001"/>
            <a:chExt cx="3891453" cy="892552"/>
          </a:xfrm>
        </p:grpSpPr>
        <p:sp>
          <p:nvSpPr>
            <p:cNvPr id="18" name="テキスト ボックス 17">
              <a:extLst>
                <a:ext uri="{FF2B5EF4-FFF2-40B4-BE49-F238E27FC236}">
                  <a16:creationId xmlns:a16="http://schemas.microsoft.com/office/drawing/2014/main" id="{A67245B5-037B-1E52-5927-586656136453}"/>
                </a:ext>
              </a:extLst>
            </p:cNvPr>
            <p:cNvSpPr txBox="1"/>
            <p:nvPr/>
          </p:nvSpPr>
          <p:spPr>
            <a:xfrm>
              <a:off x="570835" y="2419001"/>
              <a:ext cx="3891453" cy="8925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若い世代から生活習慣を整えることで生活機能の低下を予防します</a:t>
              </a:r>
            </a:p>
            <a:p>
              <a:pPr algn="ctr"/>
              <a:r>
                <a:rPr kumimoji="1" lang="ja-JP" altLang="en-US" sz="1500" dirty="0">
                  <a:latin typeface="Meiryo UI" panose="020B0604030504040204" pitchFamily="50" charset="-128"/>
                  <a:ea typeface="Meiryo UI" panose="020B0604030504040204" pitchFamily="50" charset="-128"/>
                </a:rPr>
                <a:t>～正しい生活習慣を身につけましょう～</a:t>
              </a:r>
            </a:p>
          </p:txBody>
        </p:sp>
        <p:sp>
          <p:nvSpPr>
            <p:cNvPr id="19" name="テキスト ボックス 18">
              <a:extLst>
                <a:ext uri="{FF2B5EF4-FFF2-40B4-BE49-F238E27FC236}">
                  <a16:creationId xmlns:a16="http://schemas.microsoft.com/office/drawing/2014/main" id="{D3F2AB54-BFBD-489E-BB24-E3CA2DCB3464}"/>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1" name="テキスト ボックス 20">
            <a:extLst>
              <a:ext uri="{FF2B5EF4-FFF2-40B4-BE49-F238E27FC236}">
                <a16:creationId xmlns:a16="http://schemas.microsoft.com/office/drawing/2014/main" id="{681DE05E-C40A-E7D8-C424-00D0C94B4C38}"/>
              </a:ext>
            </a:extLst>
          </p:cNvPr>
          <p:cNvSpPr txBox="1"/>
          <p:nvPr/>
        </p:nvSpPr>
        <p:spPr>
          <a:xfrm>
            <a:off x="241452" y="3525798"/>
            <a:ext cx="4264105" cy="707886"/>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認知度向上のための普及啓発</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身体機能低下の予防促進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8A412E78-AA09-7DC9-A496-9F77E20AA8B1}"/>
              </a:ext>
            </a:extLst>
          </p:cNvPr>
          <p:cNvSpPr txBox="1"/>
          <p:nvPr/>
        </p:nvSpPr>
        <p:spPr>
          <a:xfrm>
            <a:off x="4561457" y="2162896"/>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（２）メンタルヘルス</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68">
            <a:extLst>
              <a:ext uri="{FF2B5EF4-FFF2-40B4-BE49-F238E27FC236}">
                <a16:creationId xmlns:a16="http://schemas.microsoft.com/office/drawing/2014/main" id="{9BC2FC66-E981-A412-C07E-5A36CDA68167}"/>
              </a:ext>
            </a:extLst>
          </p:cNvPr>
          <p:cNvSpPr/>
          <p:nvPr/>
        </p:nvSpPr>
        <p:spPr>
          <a:xfrm>
            <a:off x="4616694" y="2081617"/>
            <a:ext cx="4442260" cy="3549475"/>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a:extLst>
              <a:ext uri="{FF2B5EF4-FFF2-40B4-BE49-F238E27FC236}">
                <a16:creationId xmlns:a16="http://schemas.microsoft.com/office/drawing/2014/main" id="{AA29ECA9-38DE-EB8C-2054-3744DDB0235F}"/>
              </a:ext>
            </a:extLst>
          </p:cNvPr>
          <p:cNvGrpSpPr/>
          <p:nvPr/>
        </p:nvGrpSpPr>
        <p:grpSpPr>
          <a:xfrm>
            <a:off x="4694148" y="2457480"/>
            <a:ext cx="4264105" cy="661720"/>
            <a:chOff x="186872" y="2495451"/>
            <a:chExt cx="4264105" cy="661720"/>
          </a:xfrm>
        </p:grpSpPr>
        <p:sp>
          <p:nvSpPr>
            <p:cNvPr id="32" name="テキスト ボックス 31">
              <a:extLst>
                <a:ext uri="{FF2B5EF4-FFF2-40B4-BE49-F238E27FC236}">
                  <a16:creationId xmlns:a16="http://schemas.microsoft.com/office/drawing/2014/main" id="{AB32165B-8D1D-3749-1F36-0913D12AF88A}"/>
                </a:ext>
              </a:extLst>
            </p:cNvPr>
            <p:cNvSpPr txBox="1"/>
            <p:nvPr/>
          </p:nvSpPr>
          <p:spPr>
            <a:xfrm>
              <a:off x="186872" y="2495451"/>
              <a:ext cx="4264105"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過度のストレスを抱える府民の割合を減らします</a:t>
              </a:r>
            </a:p>
            <a:p>
              <a:pPr algn="ctr"/>
              <a:r>
                <a:rPr kumimoji="1" lang="ja-JP" altLang="en-US" sz="1500" dirty="0">
                  <a:latin typeface="Meiryo UI" panose="020B0604030504040204" pitchFamily="50" charset="-128"/>
                  <a:ea typeface="Meiryo UI" panose="020B0604030504040204" pitchFamily="50" charset="-128"/>
                </a:rPr>
                <a:t>～ストレスとうまく付き合いましょう～</a:t>
              </a:r>
            </a:p>
          </p:txBody>
        </p:sp>
        <p:sp>
          <p:nvSpPr>
            <p:cNvPr id="33" name="テキスト ボックス 32">
              <a:extLst>
                <a:ext uri="{FF2B5EF4-FFF2-40B4-BE49-F238E27FC236}">
                  <a16:creationId xmlns:a16="http://schemas.microsoft.com/office/drawing/2014/main" id="{85B7C53C-5950-783B-534A-08D08CBACD6A}"/>
                </a:ext>
              </a:extLst>
            </p:cNvPr>
            <p:cNvSpPr txBox="1"/>
            <p:nvPr/>
          </p:nvSpPr>
          <p:spPr>
            <a:xfrm>
              <a:off x="186873" y="2501684"/>
              <a:ext cx="1568854"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34" name="テキスト ボックス 33">
            <a:extLst>
              <a:ext uri="{FF2B5EF4-FFF2-40B4-BE49-F238E27FC236}">
                <a16:creationId xmlns:a16="http://schemas.microsoft.com/office/drawing/2014/main" id="{B7B7768C-93C2-2B9A-8A0F-EBACE01B5745}"/>
              </a:ext>
            </a:extLst>
          </p:cNvPr>
          <p:cNvSpPr txBox="1"/>
          <p:nvPr/>
        </p:nvSpPr>
        <p:spPr>
          <a:xfrm>
            <a:off x="4683712" y="3423206"/>
            <a:ext cx="4264105" cy="913070"/>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職域等におけるこころの健康サポート</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地域におけるこころの健康づくり</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相談支援の</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68">
            <a:extLst>
              <a:ext uri="{FF2B5EF4-FFF2-40B4-BE49-F238E27FC236}">
                <a16:creationId xmlns:a16="http://schemas.microsoft.com/office/drawing/2014/main" id="{A729F14D-32A2-D24E-8565-3E1C4E549F0E}"/>
              </a:ext>
            </a:extLst>
          </p:cNvPr>
          <p:cNvSpPr/>
          <p:nvPr/>
        </p:nvSpPr>
        <p:spPr>
          <a:xfrm>
            <a:off x="4731824" y="4336276"/>
            <a:ext cx="4264105" cy="1184855"/>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E7C6B389-284B-0E3B-272D-C8B02275B31E}"/>
              </a:ext>
            </a:extLst>
          </p:cNvPr>
          <p:cNvSpPr txBox="1"/>
          <p:nvPr/>
        </p:nvSpPr>
        <p:spPr>
          <a:xfrm>
            <a:off x="4810009" y="4752830"/>
            <a:ext cx="4185920" cy="553998"/>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◎気分障がい・不安障がいに相応する心理的苦痛を感じている者の割合の減少（</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歳以上）</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9A255B7-DF0D-498B-9D3A-3E2ADC60EC3B}" type="slidenum">
              <a:rPr kumimoji="1" lang="ja-JP" altLang="en-US" smtClean="0">
                <a:solidFill>
                  <a:schemeClr val="tx1"/>
                </a:solidFill>
              </a:rPr>
              <a:t>20</a:t>
            </a:fld>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11A9BA7B-860F-FBA2-EC5E-09290B9C4AF1}"/>
              </a:ext>
            </a:extLst>
          </p:cNvPr>
          <p:cNvSpPr txBox="1"/>
          <p:nvPr/>
        </p:nvSpPr>
        <p:spPr>
          <a:xfrm>
            <a:off x="215374" y="4320739"/>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11A9BA7B-860F-FBA2-EC5E-09290B9C4AF1}"/>
              </a:ext>
            </a:extLst>
          </p:cNvPr>
          <p:cNvSpPr txBox="1"/>
          <p:nvPr/>
        </p:nvSpPr>
        <p:spPr>
          <a:xfrm>
            <a:off x="4731637" y="4463619"/>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5" name="表 24">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372991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815882"/>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b="1" dirty="0">
                <a:latin typeface="HGP創英角ｺﾞｼｯｸUB" panose="020B0900000000000000" pitchFamily="50" charset="-128"/>
                <a:ea typeface="HGP創英角ｺﾞｼｯｸUB" panose="020B0900000000000000" pitchFamily="50" charset="-128"/>
              </a:rPr>
              <a:t>4</a:t>
            </a:r>
            <a:r>
              <a:rPr kumimoji="1" lang="ja-JP" altLang="en-US" sz="1600" b="1" dirty="0">
                <a:latin typeface="HGP創英角ｺﾞｼｯｸUB" panose="020B0900000000000000" pitchFamily="50" charset="-128"/>
                <a:ea typeface="HGP創英角ｺﾞｼｯｸUB" panose="020B0900000000000000" pitchFamily="50" charset="-128"/>
              </a:rPr>
              <a:t>　府民の健康づくりを支える社会環境整備</a:t>
            </a:r>
            <a:endParaRPr kumimoji="1" lang="en-US" altLang="ja-JP" sz="1600" b="1" dirty="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府民一人ひとりの健康づくりへの関心と理解を深め、健康づくりの気運の醸成及び府民が健康づくりに取り組みやすい社会環境の整備を推進。</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多様な主体の連携・協働による健康情報の基盤整備、健康コミュニティの形成や自然に健康になれる環境づくりなど、府民の健康づくりを社会全体で支えるための取組みを</a:t>
            </a:r>
            <a:r>
              <a:rPr kumimoji="1" lang="ja-JP" altLang="en-US" sz="1600" dirty="0" smtClean="0">
                <a:latin typeface="Meiryo UI" panose="020B0604030504040204" pitchFamily="50" charset="-128"/>
                <a:ea typeface="Meiryo UI" panose="020B0604030504040204" pitchFamily="50" charset="-128"/>
              </a:rPr>
              <a:t>推進。</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府民が取り組む１０の健康づくり活動</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健活１０</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を軸に、多様な健康づくり事業を推進。</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様々な主体による新しい技術を利用した健康づくりの支援。</a:t>
            </a:r>
          </a:p>
        </p:txBody>
      </p:sp>
      <p:sp>
        <p:nvSpPr>
          <p:cNvPr id="8" name="テキスト ボックス 7">
            <a:extLst>
              <a:ext uri="{FF2B5EF4-FFF2-40B4-BE49-F238E27FC236}">
                <a16:creationId xmlns:a16="http://schemas.microsoft.com/office/drawing/2014/main" id="{BED7FCB4-8F48-7748-3C6C-B24042C2AF88}"/>
              </a:ext>
            </a:extLst>
          </p:cNvPr>
          <p:cNvSpPr txBox="1"/>
          <p:nvPr/>
        </p:nvSpPr>
        <p:spPr>
          <a:xfrm>
            <a:off x="74503" y="2842339"/>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（１）ヘルスリテラシー、健康づくりの気運醸成</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B1F12DCE-A9DE-EF74-A560-D49A18C878A4}"/>
              </a:ext>
            </a:extLst>
          </p:cNvPr>
          <p:cNvSpPr/>
          <p:nvPr/>
        </p:nvSpPr>
        <p:spPr>
          <a:xfrm>
            <a:off x="129740" y="2761060"/>
            <a:ext cx="4442260" cy="3946469"/>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B3370A-0F2A-77A5-DB3D-53D64DA6C798}"/>
              </a:ext>
            </a:extLst>
          </p:cNvPr>
          <p:cNvSpPr/>
          <p:nvPr/>
        </p:nvSpPr>
        <p:spPr>
          <a:xfrm>
            <a:off x="264601" y="5871949"/>
            <a:ext cx="4185920" cy="732877"/>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E5F6AC28-2254-EE90-C076-3F0E3D534AB1}"/>
              </a:ext>
            </a:extLst>
          </p:cNvPr>
          <p:cNvSpPr txBox="1"/>
          <p:nvPr/>
        </p:nvSpPr>
        <p:spPr>
          <a:xfrm>
            <a:off x="264601" y="6133957"/>
            <a:ext cx="4185920" cy="323165"/>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ヘルスリテラシ</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向上</a:t>
            </a:r>
          </a:p>
        </p:txBody>
      </p:sp>
      <p:grpSp>
        <p:nvGrpSpPr>
          <p:cNvPr id="20" name="グループ化 19">
            <a:extLst>
              <a:ext uri="{FF2B5EF4-FFF2-40B4-BE49-F238E27FC236}">
                <a16:creationId xmlns:a16="http://schemas.microsoft.com/office/drawing/2014/main" id="{0A01C652-C577-9DF1-16C9-22F29AB74189}"/>
              </a:ext>
            </a:extLst>
          </p:cNvPr>
          <p:cNvGrpSpPr/>
          <p:nvPr/>
        </p:nvGrpSpPr>
        <p:grpSpPr>
          <a:xfrm>
            <a:off x="591157" y="3333690"/>
            <a:ext cx="3560069" cy="892552"/>
            <a:chOff x="570835" y="2419001"/>
            <a:chExt cx="3560069" cy="892552"/>
          </a:xfrm>
        </p:grpSpPr>
        <p:sp>
          <p:nvSpPr>
            <p:cNvPr id="18" name="テキスト ボックス 17">
              <a:extLst>
                <a:ext uri="{FF2B5EF4-FFF2-40B4-BE49-F238E27FC236}">
                  <a16:creationId xmlns:a16="http://schemas.microsoft.com/office/drawing/2014/main" id="{A67245B5-037B-1E52-5927-586656136453}"/>
                </a:ext>
              </a:extLst>
            </p:cNvPr>
            <p:cNvSpPr txBox="1"/>
            <p:nvPr/>
          </p:nvSpPr>
          <p:spPr>
            <a:xfrm>
              <a:off x="570835" y="2419001"/>
              <a:ext cx="3560069" cy="8925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健康づくりの気運醸成を高め、</a:t>
              </a:r>
              <a:endParaRPr kumimoji="1" lang="en-US" altLang="ja-JP" sz="15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主体的な健康づくりにつなげます</a:t>
              </a:r>
            </a:p>
            <a:p>
              <a:pPr algn="ctr"/>
              <a:r>
                <a:rPr kumimoji="1" lang="ja-JP" altLang="en-US" sz="1500" dirty="0">
                  <a:latin typeface="Meiryo UI" panose="020B0604030504040204" pitchFamily="50" charset="-128"/>
                  <a:ea typeface="Meiryo UI" panose="020B0604030504040204" pitchFamily="50" charset="-128"/>
                </a:rPr>
                <a:t>～健康に関心を持ちましょう～</a:t>
              </a:r>
            </a:p>
          </p:txBody>
        </p:sp>
        <p:sp>
          <p:nvSpPr>
            <p:cNvPr id="19" name="テキスト ボックス 18">
              <a:extLst>
                <a:ext uri="{FF2B5EF4-FFF2-40B4-BE49-F238E27FC236}">
                  <a16:creationId xmlns:a16="http://schemas.microsoft.com/office/drawing/2014/main" id="{D3F2AB54-BFBD-489E-BB24-E3CA2DCB3464}"/>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1" name="テキスト ボックス 20">
            <a:extLst>
              <a:ext uri="{FF2B5EF4-FFF2-40B4-BE49-F238E27FC236}">
                <a16:creationId xmlns:a16="http://schemas.microsoft.com/office/drawing/2014/main" id="{681DE05E-C40A-E7D8-C424-00D0C94B4C38}"/>
              </a:ext>
            </a:extLst>
          </p:cNvPr>
          <p:cNvSpPr txBox="1"/>
          <p:nvPr/>
        </p:nvSpPr>
        <p:spPr>
          <a:xfrm>
            <a:off x="215990" y="4294298"/>
            <a:ext cx="4489269" cy="1528624"/>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学校や大学、職場等におけるヘルスリテラシーの向上</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健活１０</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多様な主体の連携・協働</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女性に関する</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ヘルスリテラシーの向上</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イベント等の活用</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万博インパクトを活かした取組み</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8A412E78-AA09-7DC9-A496-9F77E20AA8B1}"/>
              </a:ext>
            </a:extLst>
          </p:cNvPr>
          <p:cNvSpPr txBox="1"/>
          <p:nvPr/>
        </p:nvSpPr>
        <p:spPr>
          <a:xfrm>
            <a:off x="4561457" y="2842339"/>
            <a:ext cx="4352870" cy="502702"/>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（２）ＩＣＴ（ＰＨＲ等）を活用した</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健康づくりの推進</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68">
            <a:extLst>
              <a:ext uri="{FF2B5EF4-FFF2-40B4-BE49-F238E27FC236}">
                <a16:creationId xmlns:a16="http://schemas.microsoft.com/office/drawing/2014/main" id="{9BC2FC66-E981-A412-C07E-5A36CDA68167}"/>
              </a:ext>
            </a:extLst>
          </p:cNvPr>
          <p:cNvSpPr/>
          <p:nvPr/>
        </p:nvSpPr>
        <p:spPr>
          <a:xfrm>
            <a:off x="4616694" y="2761060"/>
            <a:ext cx="4442260" cy="3946469"/>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68">
            <a:extLst>
              <a:ext uri="{FF2B5EF4-FFF2-40B4-BE49-F238E27FC236}">
                <a16:creationId xmlns:a16="http://schemas.microsoft.com/office/drawing/2014/main" id="{96267991-8939-467A-E0F0-8027946837A5}"/>
              </a:ext>
            </a:extLst>
          </p:cNvPr>
          <p:cNvSpPr/>
          <p:nvPr/>
        </p:nvSpPr>
        <p:spPr>
          <a:xfrm>
            <a:off x="4763129" y="4917041"/>
            <a:ext cx="4185920" cy="954908"/>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E7C6B389-284B-0E3B-272D-C8B02275B31E}"/>
              </a:ext>
            </a:extLst>
          </p:cNvPr>
          <p:cNvSpPr txBox="1"/>
          <p:nvPr/>
        </p:nvSpPr>
        <p:spPr>
          <a:xfrm>
            <a:off x="4730796" y="5253682"/>
            <a:ext cx="4185920" cy="553998"/>
          </a:xfrm>
          <a:prstGeom prst="rect">
            <a:avLst/>
          </a:prstGeom>
          <a:noFill/>
        </p:spPr>
        <p:txBody>
          <a:bodyPr wrap="square" rtlCol="0">
            <a:spAutoFit/>
          </a:bodyPr>
          <a:lstStyle/>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◎（新）アプリを利用して健康管理をしている人の割合の増加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a:extLst>
              <a:ext uri="{FF2B5EF4-FFF2-40B4-BE49-F238E27FC236}">
                <a16:creationId xmlns:a16="http://schemas.microsoft.com/office/drawing/2014/main" id="{AA29ECA9-38DE-EB8C-2054-3744DDB0235F}"/>
              </a:ext>
            </a:extLst>
          </p:cNvPr>
          <p:cNvGrpSpPr/>
          <p:nvPr/>
        </p:nvGrpSpPr>
        <p:grpSpPr>
          <a:xfrm>
            <a:off x="5078111" y="3385779"/>
            <a:ext cx="3560069" cy="661720"/>
            <a:chOff x="570835" y="2419001"/>
            <a:chExt cx="3560069" cy="661720"/>
          </a:xfrm>
        </p:grpSpPr>
        <p:sp>
          <p:nvSpPr>
            <p:cNvPr id="32" name="テキスト ボックス 31">
              <a:extLst>
                <a:ext uri="{FF2B5EF4-FFF2-40B4-BE49-F238E27FC236}">
                  <a16:creationId xmlns:a16="http://schemas.microsoft.com/office/drawing/2014/main" id="{AB32165B-8D1D-3749-1F36-0913D12AF88A}"/>
                </a:ext>
              </a:extLst>
            </p:cNvPr>
            <p:cNvSpPr txBox="1"/>
            <p:nvPr/>
          </p:nvSpPr>
          <p:spPr>
            <a:xfrm>
              <a:off x="570835" y="2419001"/>
              <a:ext cx="3560069"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ビッグデータやＩＣＴの活用を促進します</a:t>
              </a:r>
            </a:p>
            <a:p>
              <a:pPr algn="ctr"/>
              <a:r>
                <a:rPr kumimoji="1" lang="ja-JP" altLang="en-US" sz="1500" dirty="0">
                  <a:latin typeface="Meiryo UI" panose="020B0604030504040204" pitchFamily="50" charset="-128"/>
                  <a:ea typeface="Meiryo UI" panose="020B0604030504040204" pitchFamily="50" charset="-128"/>
                </a:rPr>
                <a:t>～自らの健康状態を把握しましょう～</a:t>
              </a:r>
            </a:p>
          </p:txBody>
        </p:sp>
        <p:sp>
          <p:nvSpPr>
            <p:cNvPr id="33" name="テキスト ボックス 32">
              <a:extLst>
                <a:ext uri="{FF2B5EF4-FFF2-40B4-BE49-F238E27FC236}">
                  <a16:creationId xmlns:a16="http://schemas.microsoft.com/office/drawing/2014/main" id="{85B7C53C-5950-783B-534A-08D08CBACD6A}"/>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34" name="テキスト ボックス 33">
            <a:extLst>
              <a:ext uri="{FF2B5EF4-FFF2-40B4-BE49-F238E27FC236}">
                <a16:creationId xmlns:a16="http://schemas.microsoft.com/office/drawing/2014/main" id="{B7B7768C-93C2-2B9A-8A0F-EBACE01B5745}"/>
              </a:ext>
            </a:extLst>
          </p:cNvPr>
          <p:cNvSpPr txBox="1"/>
          <p:nvPr/>
        </p:nvSpPr>
        <p:spPr>
          <a:xfrm>
            <a:off x="4728407" y="4245608"/>
            <a:ext cx="4264105" cy="502702"/>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デジタルデータ・技術の活用</a:t>
            </a:r>
          </a:p>
        </p:txBody>
      </p:sp>
      <p:sp>
        <p:nvSpPr>
          <p:cNvPr id="2" name="スライド番号プレースホルダー 1"/>
          <p:cNvSpPr>
            <a:spLocks noGrp="1"/>
          </p:cNvSpPr>
          <p:nvPr>
            <p:ph type="sldNum" sz="quarter" idx="12"/>
          </p:nvPr>
        </p:nvSpPr>
        <p:spPr/>
        <p:txBody>
          <a:bodyPr/>
          <a:lstStyle/>
          <a:p>
            <a:fld id="{79A255B7-DF0D-498B-9D3A-3E2ADC60EC3B}" type="slidenum">
              <a:rPr kumimoji="1" lang="ja-JP" altLang="en-US" smtClean="0">
                <a:solidFill>
                  <a:schemeClr val="tx1"/>
                </a:solidFill>
              </a:rPr>
              <a:t>21</a:t>
            </a:fld>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11A9BA7B-860F-FBA2-EC5E-09290B9C4AF1}"/>
              </a:ext>
            </a:extLst>
          </p:cNvPr>
          <p:cNvSpPr txBox="1"/>
          <p:nvPr/>
        </p:nvSpPr>
        <p:spPr>
          <a:xfrm>
            <a:off x="201306" y="5836155"/>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11A9BA7B-860F-FBA2-EC5E-09290B9C4AF1}"/>
              </a:ext>
            </a:extLst>
          </p:cNvPr>
          <p:cNvSpPr txBox="1"/>
          <p:nvPr/>
        </p:nvSpPr>
        <p:spPr>
          <a:xfrm>
            <a:off x="4759387" y="4975747"/>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6" name="表 25">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322375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ED7FCB4-8F48-7748-3C6C-B24042C2AF88}"/>
              </a:ext>
            </a:extLst>
          </p:cNvPr>
          <p:cNvSpPr txBox="1"/>
          <p:nvPr/>
        </p:nvSpPr>
        <p:spPr>
          <a:xfrm>
            <a:off x="148391" y="988523"/>
            <a:ext cx="4352870" cy="297517"/>
          </a:xfrm>
          <a:prstGeom prst="rect">
            <a:avLst/>
          </a:prstGeom>
          <a:noFill/>
        </p:spPr>
        <p:txBody>
          <a:bodyPr wrap="square" rtlCol="0">
            <a:spAutoFit/>
          </a:bodyPr>
          <a:lstStyle/>
          <a:p>
            <a:pPr marL="153035" indent="-153035">
              <a:lnSpc>
                <a:spcPts val="1600"/>
              </a:lnSpc>
            </a:pPr>
            <a:r>
              <a:rPr lang="ja-JP" altLang="en-US"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（３）地域・職域等における社会環境整備</a:t>
            </a:r>
            <a:endParaRPr lang="en-US" altLang="ja-JP" sz="1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68">
            <a:extLst>
              <a:ext uri="{FF2B5EF4-FFF2-40B4-BE49-F238E27FC236}">
                <a16:creationId xmlns:a16="http://schemas.microsoft.com/office/drawing/2014/main" id="{B1F12DCE-A9DE-EF74-A560-D49A18C878A4}"/>
              </a:ext>
            </a:extLst>
          </p:cNvPr>
          <p:cNvSpPr/>
          <p:nvPr/>
        </p:nvSpPr>
        <p:spPr>
          <a:xfrm>
            <a:off x="203628" y="907244"/>
            <a:ext cx="8695956" cy="4522006"/>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68">
            <a:extLst>
              <a:ext uri="{FF2B5EF4-FFF2-40B4-BE49-F238E27FC236}">
                <a16:creationId xmlns:a16="http://schemas.microsoft.com/office/drawing/2014/main" id="{94B3370A-0F2A-77A5-DB3D-53D64DA6C798}"/>
              </a:ext>
            </a:extLst>
          </p:cNvPr>
          <p:cNvSpPr/>
          <p:nvPr/>
        </p:nvSpPr>
        <p:spPr>
          <a:xfrm>
            <a:off x="392192" y="3062969"/>
            <a:ext cx="8432415" cy="2290821"/>
          </a:xfrm>
          <a:prstGeom prst="roundRect">
            <a:avLst>
              <a:gd name="adj" fmla="val 2370"/>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lang="en-US" altLang="ja-JP" sz="1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E5F6AC28-2254-EE90-C076-3F0E3D534AB1}"/>
              </a:ext>
            </a:extLst>
          </p:cNvPr>
          <p:cNvSpPr txBox="1"/>
          <p:nvPr/>
        </p:nvSpPr>
        <p:spPr>
          <a:xfrm>
            <a:off x="465254" y="3343141"/>
            <a:ext cx="8432415" cy="2015936"/>
          </a:xfrm>
          <a:prstGeom prst="rect">
            <a:avLst/>
          </a:prstGeom>
          <a:noFill/>
        </p:spPr>
        <p:txBody>
          <a:bodyPr wrap="square" rtlCol="0">
            <a:spAutoFit/>
          </a:bodyPr>
          <a:lstStyle/>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健康経営</a:t>
            </a:r>
            <a:r>
              <a:rPr lang="en-US" altLang="ja-JP"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取り組む中小企業数（「健康宣言企業」数）の増加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a:t>
            </a:r>
            <a:r>
              <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V.O.S.</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メニュー（野菜・油・食塩の量に配慮したメニュー）ロゴマーク使用承認件数の増加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◎（新）滞在快適性等向上区域（まちなかウォーカブル区域）の設定数の増加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◎健康づくりを進める住民の自主組織の数の増加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新）地域や職場等の所属コミュニティで共食する者の割合の増加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新）地域の人々とのつながりが強いと思う者の割合の増加</a:t>
            </a:r>
            <a:endParaRPr lang="en-US" altLang="ja-JP"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1638" indent="-191638">
              <a:spcBef>
                <a:spcPts val="429"/>
              </a:spcBef>
            </a:pP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新）社会活動を行っている者</a:t>
            </a:r>
            <a:r>
              <a:rPr lang="ja-JP" altLang="en-US" sz="15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の割合の増加</a:t>
            </a:r>
            <a:endParaRPr lang="ja-JP" altLang="en-US" sz="15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0A01C652-C577-9DF1-16C9-22F29AB74189}"/>
              </a:ext>
            </a:extLst>
          </p:cNvPr>
          <p:cNvGrpSpPr/>
          <p:nvPr/>
        </p:nvGrpSpPr>
        <p:grpSpPr>
          <a:xfrm>
            <a:off x="2140817" y="1359844"/>
            <a:ext cx="4576939" cy="661720"/>
            <a:chOff x="570835" y="2419001"/>
            <a:chExt cx="4576939" cy="661720"/>
          </a:xfrm>
        </p:grpSpPr>
        <p:sp>
          <p:nvSpPr>
            <p:cNvPr id="18" name="テキスト ボックス 17">
              <a:extLst>
                <a:ext uri="{FF2B5EF4-FFF2-40B4-BE49-F238E27FC236}">
                  <a16:creationId xmlns:a16="http://schemas.microsoft.com/office/drawing/2014/main" id="{A67245B5-037B-1E52-5927-586656136453}"/>
                </a:ext>
              </a:extLst>
            </p:cNvPr>
            <p:cNvSpPr txBox="1"/>
            <p:nvPr/>
          </p:nvSpPr>
          <p:spPr>
            <a:xfrm>
              <a:off x="570835" y="2419001"/>
              <a:ext cx="4576939" cy="6617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rPr>
                <a:t>地域や職場における健康づくりのための環境を整備します</a:t>
              </a:r>
            </a:p>
            <a:p>
              <a:pPr algn="ctr"/>
              <a:r>
                <a:rPr kumimoji="1" lang="ja-JP" altLang="en-US" sz="1500" dirty="0">
                  <a:latin typeface="Meiryo UI" panose="020B0604030504040204" pitchFamily="50" charset="-128"/>
                  <a:ea typeface="Meiryo UI" panose="020B0604030504040204" pitchFamily="50" charset="-128"/>
                </a:rPr>
                <a:t>～みんなで健康づくりを楽しみましょう～</a:t>
              </a:r>
            </a:p>
          </p:txBody>
        </p:sp>
        <p:sp>
          <p:nvSpPr>
            <p:cNvPr id="19" name="テキスト ボックス 18">
              <a:extLst>
                <a:ext uri="{FF2B5EF4-FFF2-40B4-BE49-F238E27FC236}">
                  <a16:creationId xmlns:a16="http://schemas.microsoft.com/office/drawing/2014/main" id="{D3F2AB54-BFBD-489E-BB24-E3CA2DCB3464}"/>
                </a:ext>
              </a:extLst>
            </p:cNvPr>
            <p:cNvSpPr txBox="1"/>
            <p:nvPr/>
          </p:nvSpPr>
          <p:spPr>
            <a:xfrm>
              <a:off x="570835" y="2425234"/>
              <a:ext cx="1745645" cy="123111"/>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square" tIns="0" bIns="0"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府民・行政等みんなでめざす目標</a:t>
              </a:r>
            </a:p>
          </p:txBody>
        </p:sp>
      </p:grpSp>
      <p:sp>
        <p:nvSpPr>
          <p:cNvPr id="21" name="テキスト ボックス 20">
            <a:extLst>
              <a:ext uri="{FF2B5EF4-FFF2-40B4-BE49-F238E27FC236}">
                <a16:creationId xmlns:a16="http://schemas.microsoft.com/office/drawing/2014/main" id="{681DE05E-C40A-E7D8-C424-00D0C94B4C38}"/>
              </a:ext>
            </a:extLst>
          </p:cNvPr>
          <p:cNvSpPr txBox="1"/>
          <p:nvPr/>
        </p:nvSpPr>
        <p:spPr>
          <a:xfrm>
            <a:off x="648694" y="2144718"/>
            <a:ext cx="4095580" cy="707886"/>
          </a:xfrm>
          <a:prstGeom prst="rect">
            <a:avLst/>
          </a:prstGeom>
          <a:noFill/>
        </p:spPr>
        <p:txBody>
          <a:bodyPr wrap="square" rtlCol="0">
            <a:spAutoFit/>
          </a:bodyPr>
          <a:lstStyle/>
          <a:p>
            <a:pPr>
              <a:lnSpc>
                <a:spcPts val="1600"/>
              </a:lnSpc>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a:t>
            </a: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市町村の健康格差の縮小</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自然に健康になれる環境づくり</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6DFB92A3-0156-EB02-6C94-830FD43735DD}"/>
              </a:ext>
            </a:extLst>
          </p:cNvPr>
          <p:cNvSpPr txBox="1"/>
          <p:nvPr/>
        </p:nvSpPr>
        <p:spPr>
          <a:xfrm>
            <a:off x="4264852" y="2329619"/>
            <a:ext cx="4095580" cy="502702"/>
          </a:xfrm>
          <a:prstGeom prst="rect">
            <a:avLst/>
          </a:prstGeom>
          <a:noFill/>
        </p:spPr>
        <p:txBody>
          <a:bodyPr wrap="square" rtlCol="0">
            <a:spAutoFit/>
          </a:bodyPr>
          <a:lstStyle/>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職場における健康づくり</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Arial" panose="020B0604020202020204" pitchFamily="34" charset="0"/>
              <a:buChar char="•"/>
            </a:pP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府民と社会とのつながりを重視した環境整備</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9A255B7-DF0D-498B-9D3A-3E2ADC60EC3B}" type="slidenum">
              <a:rPr kumimoji="1" lang="ja-JP" altLang="en-US" smtClean="0">
                <a:solidFill>
                  <a:schemeClr val="tx1"/>
                </a:solidFill>
              </a:rPr>
              <a:t>22</a:t>
            </a:fld>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11A9BA7B-860F-FBA2-EC5E-09290B9C4AF1}"/>
              </a:ext>
            </a:extLst>
          </p:cNvPr>
          <p:cNvSpPr txBox="1"/>
          <p:nvPr/>
        </p:nvSpPr>
        <p:spPr>
          <a:xfrm>
            <a:off x="380272" y="3092999"/>
            <a:ext cx="4270991" cy="297517"/>
          </a:xfrm>
          <a:prstGeom prst="rect">
            <a:avLst/>
          </a:prstGeom>
          <a:noFill/>
        </p:spPr>
        <p:txBody>
          <a:bodyPr wrap="square" rtlCol="0">
            <a:spAutoFit/>
          </a:bodyPr>
          <a:lstStyle/>
          <a:p>
            <a:pPr marL="153035" indent="-153035">
              <a:lnSpc>
                <a:spcPts val="1600"/>
              </a:lnSpc>
            </a:pP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数値目標</a:t>
            </a:r>
            <a:r>
              <a:rPr lang="en-US" altLang="ja-JP"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3" name="表 22">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305072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35834" y="6479646"/>
            <a:ext cx="2057400" cy="365125"/>
          </a:xfrm>
        </p:spPr>
        <p:txBody>
          <a:bodyPr/>
          <a:lstStyle/>
          <a:p>
            <a:fld id="{79A255B7-DF0D-498B-9D3A-3E2ADC60EC3B}" type="slidenum">
              <a:rPr kumimoji="1" lang="ja-JP" altLang="en-US" smtClean="0"/>
              <a:t>23</a:t>
            </a:fld>
            <a:endParaRPr kumimoji="1" lang="ja-JP" altLang="en-US"/>
          </a:p>
        </p:txBody>
      </p:sp>
      <p:sp>
        <p:nvSpPr>
          <p:cNvPr id="22" name="テキスト ボックス 21">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3" name="表 22">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
        <p:nvSpPr>
          <p:cNvPr id="24" name="テキスト ボックス 23">
            <a:extLst>
              <a:ext uri="{FF2B5EF4-FFF2-40B4-BE49-F238E27FC236}">
                <a16:creationId xmlns:a16="http://schemas.microsoft.com/office/drawing/2014/main" id="{24252DCE-D4CB-DC48-38FF-2A0B59BF7F7D}"/>
              </a:ext>
            </a:extLst>
          </p:cNvPr>
          <p:cNvSpPr txBox="1"/>
          <p:nvPr/>
        </p:nvSpPr>
        <p:spPr>
          <a:xfrm>
            <a:off x="132167" y="425769"/>
            <a:ext cx="3560069" cy="36933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第</a:t>
            </a:r>
            <a:r>
              <a:rPr kumimoji="1" lang="ja-JP" altLang="en-US" b="1" dirty="0">
                <a:latin typeface="Meiryo UI" panose="020B0604030504040204" pitchFamily="50" charset="-128"/>
                <a:ea typeface="Meiryo UI" panose="020B0604030504040204" pitchFamily="50" charset="-128"/>
              </a:rPr>
              <a:t>６</a:t>
            </a:r>
            <a:r>
              <a:rPr kumimoji="1" lang="ja-JP" altLang="en-US" b="1" dirty="0" smtClean="0">
                <a:latin typeface="Meiryo UI" panose="020B0604030504040204" pitchFamily="50" charset="-128"/>
                <a:ea typeface="Meiryo UI" panose="020B0604030504040204" pitchFamily="50" charset="-128"/>
              </a:rPr>
              <a:t>章</a:t>
            </a:r>
            <a:r>
              <a:rPr kumimoji="1" lang="ja-JP" altLang="en-US" b="1" dirty="0">
                <a:latin typeface="Meiryo UI" panose="020B0604030504040204" pitchFamily="50" charset="-128"/>
                <a:ea typeface="Meiryo UI" panose="020B0604030504040204" pitchFamily="50" charset="-128"/>
              </a:rPr>
              <a:t>　計画の推進体制</a:t>
            </a:r>
            <a:endParaRPr kumimoji="1" lang="zh-TW" altLang="en-US"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8493460-3C30-2201-9186-D9ADB1E4A91F}"/>
              </a:ext>
            </a:extLst>
          </p:cNvPr>
          <p:cNvSpPr txBox="1"/>
          <p:nvPr/>
        </p:nvSpPr>
        <p:spPr>
          <a:xfrm>
            <a:off x="108315" y="798857"/>
            <a:ext cx="8871045" cy="1815882"/>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latin typeface="HGP創英角ｺﾞｼｯｸUB" panose="020B0900000000000000" pitchFamily="50" charset="-128"/>
                <a:ea typeface="HGP創英角ｺﾞｼｯｸUB" panose="020B0900000000000000" pitchFamily="50" charset="-128"/>
              </a:rPr>
              <a:t>１　計画の推進</a:t>
            </a:r>
            <a:r>
              <a:rPr kumimoji="1" lang="ja-JP" altLang="en-US" sz="1600" b="1" dirty="0" smtClean="0">
                <a:latin typeface="HGP創英角ｺﾞｼｯｸUB" panose="020B0900000000000000" pitchFamily="50" charset="-128"/>
                <a:ea typeface="HGP創英角ｺﾞｼｯｸUB" panose="020B0900000000000000" pitchFamily="50" charset="-128"/>
              </a:rPr>
              <a:t>体制</a:t>
            </a:r>
            <a:endParaRPr kumimoji="1" lang="en-US" altLang="ja-JP" sz="1600" b="1" dirty="0" smtClean="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オール大阪の推進</a:t>
            </a:r>
            <a:r>
              <a:rPr kumimoji="1" lang="ja-JP" altLang="en-US" sz="1600" dirty="0" smtClean="0">
                <a:latin typeface="Meiryo UI" panose="020B0604030504040204" pitchFamily="50" charset="-128"/>
                <a:ea typeface="Meiryo UI" panose="020B0604030504040204" pitchFamily="50" charset="-128"/>
              </a:rPr>
              <a:t>体制</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府民の健康づくり関係団体等で構成する「大阪府地域職域連携推進協議会」を活用し、オール大阪</a:t>
            </a:r>
            <a:r>
              <a:rPr kumimoji="1" lang="ja-JP" altLang="en-US" sz="1600" dirty="0" smtClean="0">
                <a:latin typeface="Meiryo UI" panose="020B0604030504040204" pitchFamily="50" charset="-128"/>
                <a:ea typeface="Meiryo UI" panose="020B0604030504040204" pitchFamily="50" charset="-128"/>
              </a:rPr>
              <a:t>の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体制</a:t>
            </a:r>
            <a:r>
              <a:rPr kumimoji="1" lang="ja-JP" altLang="en-US" sz="1600" dirty="0">
                <a:latin typeface="Meiryo UI" panose="020B0604030504040204" pitchFamily="50" charset="-128"/>
                <a:ea typeface="Meiryo UI" panose="020B0604030504040204" pitchFamily="50" charset="-128"/>
              </a:rPr>
              <a:t>により効果的な健康づくり施策を</a:t>
            </a:r>
            <a:r>
              <a:rPr kumimoji="1" lang="ja-JP" altLang="en-US" sz="1600" dirty="0" smtClean="0">
                <a:latin typeface="Meiryo UI" panose="020B0604030504040204" pitchFamily="50" charset="-128"/>
                <a:ea typeface="Meiryo UI" panose="020B0604030504040204" pitchFamily="50" charset="-128"/>
              </a:rPr>
              <a:t>推進。 </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地域における推進</a:t>
            </a:r>
            <a:r>
              <a:rPr kumimoji="1" lang="ja-JP" altLang="en-US" sz="1600" dirty="0" smtClean="0">
                <a:latin typeface="Meiryo UI" panose="020B0604030504040204" pitchFamily="50" charset="-128"/>
                <a:ea typeface="Meiryo UI" panose="020B0604030504040204" pitchFamily="50" charset="-128"/>
              </a:rPr>
              <a:t>体制</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各圏域</a:t>
            </a:r>
            <a:r>
              <a:rPr kumimoji="1" lang="ja-JP" altLang="en-US" sz="1600" dirty="0">
                <a:latin typeface="Meiryo UI" panose="020B0604030504040204" pitchFamily="50" charset="-128"/>
                <a:ea typeface="Meiryo UI" panose="020B0604030504040204" pitchFamily="50" charset="-128"/>
              </a:rPr>
              <a:t>の市町村、保健医療関係者、医療保険者等が参画する「保健所圏域地域・職域連携</a:t>
            </a:r>
            <a:r>
              <a:rPr kumimoji="1" lang="ja-JP" altLang="en-US" sz="1600" dirty="0" smtClean="0">
                <a:latin typeface="Meiryo UI" panose="020B0604030504040204" pitchFamily="50" charset="-128"/>
                <a:ea typeface="Meiryo UI" panose="020B0604030504040204" pitchFamily="50" charset="-128"/>
              </a:rPr>
              <a:t>推進協</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議会</a:t>
            </a:r>
            <a:r>
              <a:rPr kumimoji="1" lang="ja-JP" altLang="en-US" sz="1600" dirty="0">
                <a:latin typeface="Meiryo UI" panose="020B0604030504040204" pitchFamily="50" charset="-128"/>
                <a:ea typeface="Meiryo UI" panose="020B0604030504040204" pitchFamily="50" charset="-128"/>
              </a:rPr>
              <a:t>」等を活用し、各地域の実情に応じた健康づくり活動を</a:t>
            </a:r>
            <a:r>
              <a:rPr kumimoji="1" lang="ja-JP" altLang="en-US" sz="1600" dirty="0" smtClean="0">
                <a:latin typeface="Meiryo UI" panose="020B0604030504040204" pitchFamily="50" charset="-128"/>
                <a:ea typeface="Meiryo UI" panose="020B0604030504040204" pitchFamily="50" charset="-128"/>
              </a:rPr>
              <a:t>推進。</a:t>
            </a:r>
            <a:endParaRPr kumimoji="1" lang="ja-JP" altLang="en-US"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8493460-3C30-2201-9186-D9ADB1E4A91F}"/>
              </a:ext>
            </a:extLst>
          </p:cNvPr>
          <p:cNvSpPr txBox="1"/>
          <p:nvPr/>
        </p:nvSpPr>
        <p:spPr>
          <a:xfrm>
            <a:off x="122189" y="2795664"/>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latin typeface="HGP創英角ｺﾞｼｯｸUB" panose="020B0900000000000000" pitchFamily="50" charset="-128"/>
                <a:ea typeface="HGP創英角ｺﾞｼｯｸUB" panose="020B0900000000000000" pitchFamily="50" charset="-128"/>
              </a:rPr>
              <a:t>２　進捗</a:t>
            </a:r>
            <a:r>
              <a:rPr kumimoji="1" lang="ja-JP" altLang="en-US" sz="1600" b="1" dirty="0" smtClean="0">
                <a:latin typeface="HGP創英角ｺﾞｼｯｸUB" panose="020B0900000000000000" pitchFamily="50" charset="-128"/>
                <a:ea typeface="HGP創英角ｺﾞｼｯｸUB" panose="020B0900000000000000" pitchFamily="50" charset="-128"/>
              </a:rPr>
              <a:t>管理</a:t>
            </a:r>
            <a:endParaRPr kumimoji="1" lang="en-US" altLang="ja-JP" sz="1600" b="1" dirty="0" smtClean="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毎年度</a:t>
            </a:r>
            <a:r>
              <a:rPr kumimoji="1" lang="ja-JP" altLang="en-US" sz="1600" dirty="0">
                <a:latin typeface="Meiryo UI" panose="020B0604030504040204" pitchFamily="50" charset="-128"/>
                <a:ea typeface="Meiryo UI" panose="020B0604030504040204" pitchFamily="50" charset="-128"/>
              </a:rPr>
              <a:t>、「大阪府地域職域連携推進協議会」において</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目標や取組み施策に</a:t>
            </a:r>
            <a:r>
              <a:rPr kumimoji="1" lang="ja-JP" altLang="en-US" sz="1600" dirty="0" smtClean="0">
                <a:latin typeface="Meiryo UI" panose="020B0604030504040204" pitchFamily="50" charset="-128"/>
                <a:ea typeface="Meiryo UI" panose="020B0604030504040204" pitchFamily="50" charset="-128"/>
              </a:rPr>
              <a:t>ついての点検</a:t>
            </a:r>
            <a:r>
              <a:rPr kumimoji="1" lang="ja-JP" altLang="en-US" sz="1600" dirty="0">
                <a:latin typeface="Meiryo UI" panose="020B0604030504040204" pitchFamily="50" charset="-128"/>
                <a:ea typeface="Meiryo UI" panose="020B0604030504040204" pitchFamily="50" charset="-128"/>
              </a:rPr>
              <a:t>・検証を行い、計画の適切な進捗管理を行うとともに、新たな課題への対応など、必要に応じて施策・事業の見直し、改善に</a:t>
            </a:r>
            <a:r>
              <a:rPr kumimoji="1" lang="ja-JP" altLang="en-US" sz="1600" dirty="0" smtClean="0">
                <a:latin typeface="Meiryo UI" panose="020B0604030504040204" pitchFamily="50" charset="-128"/>
                <a:ea typeface="Meiryo UI" panose="020B0604030504040204" pitchFamily="50" charset="-128"/>
              </a:rPr>
              <a:t>取り組む。</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8493460-3C30-2201-9186-D9ADB1E4A91F}"/>
              </a:ext>
            </a:extLst>
          </p:cNvPr>
          <p:cNvSpPr txBox="1"/>
          <p:nvPr/>
        </p:nvSpPr>
        <p:spPr>
          <a:xfrm>
            <a:off x="108314" y="4073270"/>
            <a:ext cx="8871045" cy="2670429"/>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noAutofit/>
          </a:bodyPr>
          <a:lstStyle/>
          <a:p>
            <a:r>
              <a:rPr kumimoji="1" lang="ja-JP" altLang="en-US" sz="1600" b="1" dirty="0">
                <a:latin typeface="HGP創英角ｺﾞｼｯｸUB" panose="020B0900000000000000" pitchFamily="50" charset="-128"/>
                <a:ea typeface="HGP創英角ｺﾞｼｯｸUB" panose="020B0900000000000000" pitchFamily="50" charset="-128"/>
              </a:rPr>
              <a:t>３　計画を推進する各主体の</a:t>
            </a:r>
            <a:r>
              <a:rPr kumimoji="1" lang="ja-JP" altLang="en-US" sz="1600" b="1" dirty="0" smtClean="0">
                <a:latin typeface="HGP創英角ｺﾞｼｯｸUB" panose="020B0900000000000000" pitchFamily="50" charset="-128"/>
                <a:ea typeface="HGP創英角ｺﾞｼｯｸUB" panose="020B0900000000000000" pitchFamily="50" charset="-128"/>
              </a:rPr>
              <a:t>役割</a:t>
            </a:r>
            <a:endParaRPr kumimoji="1" lang="en-US" altLang="ja-JP" sz="1600" b="1" dirty="0" smtClean="0">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「大阪府健康づくり推進条例」第</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条に基づき設置された「健活おおさか推進府民会議」が中心となり、健康づくり施策に</a:t>
            </a:r>
            <a:r>
              <a:rPr kumimoji="1" lang="ja-JP" altLang="en-US" sz="1600" dirty="0" smtClean="0">
                <a:latin typeface="Meiryo UI" panose="020B0604030504040204" pitchFamily="50" charset="-128"/>
                <a:ea typeface="Meiryo UI" panose="020B0604030504040204" pitchFamily="50" charset="-128"/>
              </a:rPr>
              <a:t>関わる各主体</a:t>
            </a:r>
            <a:r>
              <a:rPr kumimoji="1" lang="ja-JP" altLang="en-US" sz="1600" dirty="0">
                <a:latin typeface="Meiryo UI" panose="020B0604030504040204" pitchFamily="50" charset="-128"/>
                <a:ea typeface="Meiryo UI" panose="020B0604030504040204" pitchFamily="50" charset="-128"/>
              </a:rPr>
              <a:t>が適切な役割分担のもと、積極的に連携・協働しながら、“オール大阪体制”で取り組むことが</a:t>
            </a:r>
            <a:r>
              <a:rPr kumimoji="1" lang="ja-JP" altLang="en-US" sz="1600" dirty="0" smtClean="0">
                <a:latin typeface="Meiryo UI" panose="020B0604030504040204" pitchFamily="50" charset="-128"/>
                <a:ea typeface="Meiryo UI" panose="020B0604030504040204" pitchFamily="50" charset="-128"/>
              </a:rPr>
              <a:t>必要。</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80222" y="5199633"/>
            <a:ext cx="7954978" cy="1415480"/>
          </a:xfrm>
          <a:prstGeom prst="rect">
            <a:avLst/>
          </a:prstGeom>
          <a:solidFill>
            <a:schemeClr val="bg1"/>
          </a:solidFill>
          <a:ln>
            <a:solidFill>
              <a:schemeClr val="accent1">
                <a:lumMod val="75000"/>
              </a:schemeClr>
            </a:solidFill>
            <a:prstDash val="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solidFill>
                  <a:srgbClr val="5B9BD5">
                    <a:lumMod val="75000"/>
                  </a:srgbClr>
                </a:solidFill>
                <a:prstDash val="dash"/>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2"/>
          <p:cNvSpPr txBox="1">
            <a:spLocks/>
          </p:cNvSpPr>
          <p:nvPr/>
        </p:nvSpPr>
        <p:spPr>
          <a:xfrm>
            <a:off x="6935834" y="637857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255B7-DF0D-498B-9D3A-3E2ADC60EC3B}" type="slidenum">
              <a:rPr kumimoji="1" lang="ja-JP" altLang="en-US" smtClean="0">
                <a:solidFill>
                  <a:schemeClr val="tx1"/>
                </a:solidFill>
              </a:rPr>
              <a:pPr/>
              <a:t>23</a:t>
            </a:fld>
            <a:endParaRPr kumimoji="1" lang="ja-JP" altLang="en-US" dirty="0">
              <a:solidFill>
                <a:schemeClr val="tx1"/>
              </a:solidFill>
            </a:endParaRPr>
          </a:p>
        </p:txBody>
      </p:sp>
      <p:grpSp>
        <p:nvGrpSpPr>
          <p:cNvPr id="6" name="グループ化 5"/>
          <p:cNvGrpSpPr/>
          <p:nvPr/>
        </p:nvGrpSpPr>
        <p:grpSpPr>
          <a:xfrm>
            <a:off x="672008" y="5236652"/>
            <a:ext cx="8067295" cy="1354217"/>
            <a:chOff x="672008" y="5236652"/>
            <a:chExt cx="8067295" cy="1354217"/>
          </a:xfrm>
        </p:grpSpPr>
        <p:sp>
          <p:nvSpPr>
            <p:cNvPr id="29" name="テキスト ボックス 28">
              <a:extLst>
                <a:ext uri="{FF2B5EF4-FFF2-40B4-BE49-F238E27FC236}">
                  <a16:creationId xmlns:a16="http://schemas.microsoft.com/office/drawing/2014/main" id="{09B971B6-1F5F-2B96-2FC9-E86EF1FB22FE}"/>
                </a:ext>
              </a:extLst>
            </p:cNvPr>
            <p:cNvSpPr txBox="1"/>
            <p:nvPr/>
          </p:nvSpPr>
          <p:spPr>
            <a:xfrm>
              <a:off x="672008" y="5273246"/>
              <a:ext cx="8067295" cy="1255398"/>
            </a:xfrm>
            <a:prstGeom prst="rect">
              <a:avLst/>
            </a:prstGeom>
            <a:noFill/>
            <a:ln>
              <a:noFill/>
            </a:ln>
          </p:spPr>
          <p:txBody>
            <a:bodyPr wrap="square" rtlCol="0">
              <a:noAutofit/>
            </a:bodyPr>
            <a:lstStyle/>
            <a:p>
              <a:pPr lvl="0" defTabSz="914400">
                <a:defRPr/>
              </a:pPr>
              <a:r>
                <a:rPr lang="ja-JP" altLang="en-US" sz="1600" dirty="0" smtClean="0">
                  <a:solidFill>
                    <a:prstClr val="black"/>
                  </a:solidFill>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健活</a:t>
              </a:r>
              <a:r>
                <a:rPr kumimoji="1" lang="ja-JP" altLang="en-US" sz="1600" dirty="0" smtClean="0">
                  <a:latin typeface="Meiryo UI" panose="020B0604030504040204" pitchFamily="50" charset="-128"/>
                  <a:ea typeface="Meiryo UI" panose="020B0604030504040204" pitchFamily="50" charset="-128"/>
                </a:rPr>
                <a:t>おおさか推進</a:t>
              </a:r>
              <a:r>
                <a:rPr kumimoji="1" lang="ja-JP" altLang="en-US" sz="1600" dirty="0">
                  <a:latin typeface="Meiryo UI" panose="020B0604030504040204" pitchFamily="50" charset="-128"/>
                  <a:ea typeface="Meiryo UI" panose="020B0604030504040204" pitchFamily="50" charset="-128"/>
                </a:rPr>
                <a:t>府民</a:t>
              </a:r>
              <a:r>
                <a:rPr kumimoji="1" lang="ja-JP" altLang="en-US" sz="1600" dirty="0" smtClean="0">
                  <a:latin typeface="Meiryo UI" panose="020B0604030504040204" pitchFamily="50" charset="-128"/>
                  <a:ea typeface="Meiryo UI" panose="020B0604030504040204" pitchFamily="50" charset="-128"/>
                </a:rPr>
                <a:t>会議　　　◎</a:t>
              </a:r>
              <a:r>
                <a:rPr lang="ja-JP" altLang="ja-JP" sz="1600" dirty="0" smtClean="0">
                  <a:latin typeface="Meiryo UI" panose="020B0604030504040204" pitchFamily="50" charset="-128"/>
                  <a:ea typeface="Meiryo UI" panose="020B0604030504040204" pitchFamily="50" charset="-128"/>
                </a:rPr>
                <a:t>府民</a:t>
              </a:r>
              <a:r>
                <a:rPr lang="ja-JP" altLang="en-US" sz="1600" dirty="0" smtClean="0">
                  <a:latin typeface="Meiryo UI" panose="020B0604030504040204" pitchFamily="50" charset="-128"/>
                  <a:ea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lvl="0" defTabSz="914400">
                <a:defRPr/>
              </a:pPr>
              <a:r>
                <a:rPr lang="ja-JP" altLang="en-US" sz="1600" dirty="0" smtClean="0">
                  <a:solidFill>
                    <a:prstClr val="black"/>
                  </a:solidFill>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大阪健康安全基盤研究所</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市町村　　　　　　　　　              </a:t>
              </a:r>
              <a:r>
                <a:rPr lang="ja-JP" altLang="en-US" sz="1600" dirty="0" smtClean="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保健医療関係者</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lvl="0" defTabSz="914400">
                <a:defRPr/>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医療保険者　　 </a:t>
              </a:r>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事業者（企業等） ・</a:t>
              </a:r>
              <a:r>
                <a:rPr lang="ja-JP" altLang="en-US" sz="1600" dirty="0" smtClean="0">
                  <a:latin typeface="Meiryo UI" panose="020B0604030504040204" pitchFamily="50" charset="-128"/>
                  <a:ea typeface="Meiryo UI" panose="020B0604030504040204" pitchFamily="50" charset="-128"/>
                </a:rPr>
                <a:t>産</a:t>
              </a:r>
              <a:r>
                <a:rPr lang="ja-JP" altLang="en-US" sz="1600" dirty="0">
                  <a:latin typeface="Meiryo UI" panose="020B0604030504040204" pitchFamily="50" charset="-128"/>
                  <a:ea typeface="Meiryo UI" panose="020B0604030504040204" pitchFamily="50" charset="-128"/>
                </a:rPr>
                <a:t>業界　 </a:t>
              </a: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マスメディア　　</a:t>
              </a:r>
              <a:endParaRPr lang="en-US" altLang="ja-JP" sz="1600" dirty="0" smtClean="0">
                <a:latin typeface="Meiryo UI" panose="020B0604030504040204" pitchFamily="50" charset="-128"/>
                <a:ea typeface="Meiryo UI" panose="020B0604030504040204" pitchFamily="50" charset="-128"/>
              </a:endParaRPr>
            </a:p>
            <a:p>
              <a:pPr lvl="0" defTabSz="914400">
                <a:defRPr/>
              </a:pPr>
              <a:r>
                <a:rPr lang="ja-JP" altLang="en-US" sz="1600" dirty="0">
                  <a:latin typeface="Meiryo UI" panose="020B0604030504040204" pitchFamily="50" charset="-128"/>
                  <a:ea typeface="Meiryo UI" panose="020B0604030504040204" pitchFamily="50" charset="-128"/>
                </a:rPr>
                <a:t>◎保育所・学校等　</a:t>
              </a:r>
              <a:endParaRPr lang="en-US" altLang="ja-JP" sz="1600" dirty="0" smtClean="0">
                <a:latin typeface="Meiryo UI" panose="020B0604030504040204" pitchFamily="50" charset="-128"/>
                <a:ea typeface="Meiryo UI" panose="020B0604030504040204" pitchFamily="50" charset="-128"/>
              </a:endParaRPr>
            </a:p>
            <a:p>
              <a:pPr lvl="0" defTabSz="914400">
                <a:defRPr/>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地域社会（自治会、地区組織・ボランティア団体・ＮＰＯ法人等）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家庭</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395778" y="5273246"/>
              <a:ext cx="2862147" cy="830997"/>
            </a:xfrm>
            <a:prstGeom prst="rect">
              <a:avLst/>
            </a:prstGeom>
            <a:solidFill>
              <a:schemeClr val="bg1"/>
            </a:solidFill>
            <a:ln>
              <a:no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rPr>
                <a:t>府民</a:t>
              </a:r>
              <a:endParaRPr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市町村</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◎事業者（企業等） ・産業界</a:t>
              </a:r>
              <a:endParaRPr kumimoji="1" lang="ja-JP" altLang="en-US" sz="1600" dirty="0"/>
            </a:p>
          </p:txBody>
        </p:sp>
        <p:sp>
          <p:nvSpPr>
            <p:cNvPr id="5" name="テキスト ボックス 4"/>
            <p:cNvSpPr txBox="1"/>
            <p:nvPr/>
          </p:nvSpPr>
          <p:spPr>
            <a:xfrm>
              <a:off x="6574319" y="5236652"/>
              <a:ext cx="1938702" cy="1354217"/>
            </a:xfrm>
            <a:prstGeom prst="rect">
              <a:avLst/>
            </a:prstGeom>
            <a:solidFill>
              <a:schemeClr val="bg1"/>
            </a:solidFill>
            <a:ln>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大阪府</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保健医療</a:t>
              </a:r>
              <a:r>
                <a:rPr lang="zh-TW" altLang="en-US" sz="1600" dirty="0" smtClean="0">
                  <a:latin typeface="Meiryo UI" panose="020B0604030504040204" pitchFamily="50" charset="-128"/>
                  <a:ea typeface="Meiryo UI" panose="020B0604030504040204" pitchFamily="50" charset="-128"/>
                </a:rPr>
                <a:t>関係者</a:t>
              </a:r>
              <a:endParaRPr lang="en-US" altLang="zh-TW"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マスメディア</a:t>
              </a:r>
              <a:endParaRPr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家庭</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789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268301" y="4890604"/>
            <a:ext cx="3480064" cy="1880357"/>
          </a:xfrm>
          <a:prstGeom prst="rect">
            <a:avLst/>
          </a:prstGeom>
        </p:spPr>
      </p:pic>
      <p:sp>
        <p:nvSpPr>
          <p:cNvPr id="5" name="テキスト ボックス 4">
            <a:extLst>
              <a:ext uri="{FF2B5EF4-FFF2-40B4-BE49-F238E27FC236}">
                <a16:creationId xmlns:a16="http://schemas.microsoft.com/office/drawing/2014/main" id="{24252DCE-D4CB-DC48-38FF-2A0B59BF7F7D}"/>
              </a:ext>
            </a:extLst>
          </p:cNvPr>
          <p:cNvSpPr txBox="1"/>
          <p:nvPr/>
        </p:nvSpPr>
        <p:spPr>
          <a:xfrm>
            <a:off x="132167" y="396735"/>
            <a:ext cx="3560069" cy="36933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第３章　府民の健康をめぐる状況</a:t>
            </a:r>
            <a:endParaRPr kumimoji="1" lang="zh-TW" altLang="en-US"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8493460-3C30-2201-9186-D9ADB1E4A91F}"/>
              </a:ext>
            </a:extLst>
          </p:cNvPr>
          <p:cNvSpPr txBox="1"/>
          <p:nvPr/>
        </p:nvSpPr>
        <p:spPr>
          <a:xfrm>
            <a:off x="132167" y="1044388"/>
            <a:ext cx="8871045" cy="1323439"/>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健康寿命</a:t>
            </a:r>
            <a:r>
              <a:rPr kumimoji="1" lang="en-US" altLang="ja-JP" sz="1600" b="1" dirty="0" smtClean="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健康寿命」は男女ともに延伸しているものの、依然、全国を下回っており、平成</a:t>
            </a:r>
            <a:r>
              <a:rPr kumimoji="1" lang="en-US" altLang="ja-JP" sz="1600" dirty="0">
                <a:latin typeface="Meiryo UI" panose="020B0604030504040204" pitchFamily="50" charset="-128"/>
                <a:ea typeface="Meiryo UI" panose="020B0604030504040204" pitchFamily="50" charset="-128"/>
              </a:rPr>
              <a:t>28</a:t>
            </a:r>
            <a:r>
              <a:rPr kumimoji="1" lang="ja-JP" altLang="en-US" sz="1600" dirty="0" smtClean="0">
                <a:latin typeface="Meiryo UI" panose="020B0604030504040204" pitchFamily="50" charset="-128"/>
                <a:ea typeface="Meiryo UI" panose="020B0604030504040204" pitchFamily="50" charset="-128"/>
              </a:rPr>
              <a:t>年と</a:t>
            </a:r>
            <a:r>
              <a:rPr kumimoji="1" lang="ja-JP" altLang="en-US" sz="1600" dirty="0">
                <a:latin typeface="Meiryo UI" panose="020B0604030504040204" pitchFamily="50" charset="-128"/>
                <a:ea typeface="Meiryo UI" panose="020B0604030504040204" pitchFamily="50" charset="-128"/>
              </a:rPr>
              <a:t>比較して全国との差が拡大しています。</a:t>
            </a: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市町村における健康格差（健康寿命の差）については、府内市町村の上位４分の１に比べ、下位４分の１の健康寿命の伸びは緩やかであり、底上げを図る取組みが必要です。</a:t>
            </a:r>
          </a:p>
        </p:txBody>
      </p:sp>
      <p:sp>
        <p:nvSpPr>
          <p:cNvPr id="8" name="テキスト ボックス 7">
            <a:extLst>
              <a:ext uri="{FF2B5EF4-FFF2-40B4-BE49-F238E27FC236}">
                <a16:creationId xmlns:a16="http://schemas.microsoft.com/office/drawing/2014/main" id="{1675463B-EA24-7949-77E7-37425837504E}"/>
              </a:ext>
            </a:extLst>
          </p:cNvPr>
          <p:cNvSpPr txBox="1"/>
          <p:nvPr/>
        </p:nvSpPr>
        <p:spPr>
          <a:xfrm>
            <a:off x="-76956" y="2343032"/>
            <a:ext cx="3854294" cy="297517"/>
          </a:xfrm>
          <a:prstGeom prst="rect">
            <a:avLst/>
          </a:prstGeom>
          <a:noFill/>
        </p:spPr>
        <p:txBody>
          <a:bodyPr wrap="square" rtlCol="0">
            <a:spAutoFit/>
          </a:bodyPr>
          <a:lstStyle/>
          <a:p>
            <a:pPr marL="153035" lvl="0"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＜大阪府の健康寿命の推移（再掲）＞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096F9E2-C712-3068-5A42-D0BBF03F237B}"/>
              </a:ext>
            </a:extLst>
          </p:cNvPr>
          <p:cNvSpPr txBox="1"/>
          <p:nvPr/>
        </p:nvSpPr>
        <p:spPr>
          <a:xfrm>
            <a:off x="4068429" y="2348631"/>
            <a:ext cx="5084506" cy="297517"/>
          </a:xfrm>
          <a:prstGeom prst="rect">
            <a:avLst/>
          </a:prstGeom>
          <a:noFill/>
        </p:spPr>
        <p:txBody>
          <a:bodyPr wrap="square" rtlCol="0">
            <a:spAutoFit/>
          </a:bodyPr>
          <a:lstStyle/>
          <a:p>
            <a:pPr marL="153035" lvl="0"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＜全国と大阪府の健康寿命の比較（再掲）＞</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11A9BA7B-860F-FBA2-EC5E-09290B9C4AF1}"/>
              </a:ext>
            </a:extLst>
          </p:cNvPr>
          <p:cNvSpPr txBox="1"/>
          <p:nvPr/>
        </p:nvSpPr>
        <p:spPr>
          <a:xfrm>
            <a:off x="-76956" y="4563852"/>
            <a:ext cx="4270991"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＜大阪府内の健康格差の推移（再掲）＞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7E6961ED-84D8-A531-FE80-C689E51863E9}"/>
              </a:ext>
            </a:extLst>
          </p:cNvPr>
          <p:cNvSpPr txBox="1"/>
          <p:nvPr/>
        </p:nvSpPr>
        <p:spPr>
          <a:xfrm>
            <a:off x="4114936" y="4697523"/>
            <a:ext cx="5473753" cy="297517"/>
          </a:xfrm>
          <a:prstGeom prst="rect">
            <a:avLst/>
          </a:prstGeom>
          <a:noFill/>
        </p:spPr>
        <p:txBody>
          <a:bodyPr wrap="square" rtlCol="0">
            <a:spAutoFit/>
          </a:bodyPr>
          <a:lstStyle/>
          <a:p>
            <a:pPr marL="153035" lvl="0"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＜府内市町村における健康寿命の延び（大阪府）＞</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295096" y="4977489"/>
            <a:ext cx="4595624" cy="1773074"/>
            <a:chOff x="4383736" y="4980380"/>
            <a:chExt cx="4595624" cy="1773074"/>
          </a:xfrm>
        </p:grpSpPr>
        <p:pic>
          <p:nvPicPr>
            <p:cNvPr id="28" name="図 27">
              <a:extLst>
                <a:ext uri="{FF2B5EF4-FFF2-40B4-BE49-F238E27FC236}">
                  <a16:creationId xmlns:a16="http://schemas.microsoft.com/office/drawing/2014/main" id="{7372648B-0AE6-F2DC-4511-EABA1689752F}"/>
                </a:ext>
              </a:extLst>
            </p:cNvPr>
            <p:cNvPicPr>
              <a:picLocks noChangeAspect="1"/>
            </p:cNvPicPr>
            <p:nvPr/>
          </p:nvPicPr>
          <p:blipFill>
            <a:blip r:embed="rId4"/>
            <a:stretch>
              <a:fillRect/>
            </a:stretch>
          </p:blipFill>
          <p:spPr>
            <a:xfrm>
              <a:off x="4406616" y="5193451"/>
              <a:ext cx="4549864" cy="1146878"/>
            </a:xfrm>
            <a:prstGeom prst="rect">
              <a:avLst/>
            </a:prstGeom>
          </p:spPr>
        </p:pic>
        <p:sp>
          <p:nvSpPr>
            <p:cNvPr id="64" name="角丸四角形 68">
              <a:extLst>
                <a:ext uri="{FF2B5EF4-FFF2-40B4-BE49-F238E27FC236}">
                  <a16:creationId xmlns:a16="http://schemas.microsoft.com/office/drawing/2014/main" id="{A5E4D25A-5B2E-AB81-E4DC-18B167A982C2}"/>
                </a:ext>
              </a:extLst>
            </p:cNvPr>
            <p:cNvSpPr/>
            <p:nvPr/>
          </p:nvSpPr>
          <p:spPr>
            <a:xfrm>
              <a:off x="4383736" y="4980380"/>
              <a:ext cx="4595624" cy="1773074"/>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57076DE2-AEB9-9EE5-B196-0AD6B7E7FC6F}"/>
                </a:ext>
              </a:extLst>
            </p:cNvPr>
            <p:cNvSpPr txBox="1"/>
            <p:nvPr/>
          </p:nvSpPr>
          <p:spPr>
            <a:xfrm>
              <a:off x="4572000" y="6340329"/>
              <a:ext cx="4071773" cy="348813"/>
            </a:xfrm>
            <a:prstGeom prst="rect">
              <a:avLst/>
            </a:prstGeom>
            <a:noFill/>
          </p:spPr>
          <p:txBody>
            <a:bodyPr wrap="square" rtlCol="0">
              <a:spAutoFit/>
            </a:bodyPr>
            <a:lstStyle/>
            <a:p>
              <a:pPr lvl="0">
                <a:lnSpc>
                  <a:spcPts val="1000"/>
                </a:lnSpc>
              </a:pPr>
              <a:r>
                <a:rPr lang="ja-JP" altLang="en-US" sz="700" dirty="0">
                  <a:latin typeface="Meiryo UI" panose="020B0604030504040204" pitchFamily="50" charset="-128"/>
                  <a:ea typeface="Meiryo UI" panose="020B0604030504040204" pitchFamily="50" charset="-128"/>
                </a:rPr>
                <a:t>出典：国保データベース（</a:t>
              </a:r>
              <a:r>
                <a:rPr lang="en-US" altLang="ja-JP" sz="700" dirty="0">
                  <a:latin typeface="Meiryo UI" panose="020B0604030504040204" pitchFamily="50" charset="-128"/>
                  <a:ea typeface="Meiryo UI" panose="020B0604030504040204" pitchFamily="50" charset="-128"/>
                </a:rPr>
                <a:t>KDB</a:t>
              </a:r>
              <a:r>
                <a:rPr lang="ja-JP" altLang="en-US" sz="700" dirty="0">
                  <a:latin typeface="Meiryo UI" panose="020B0604030504040204" pitchFamily="50" charset="-128"/>
                  <a:ea typeface="Meiryo UI" panose="020B0604030504040204" pitchFamily="50" charset="-128"/>
                </a:rPr>
                <a:t>）システム、大阪府調べ（厚生労働科学研究報告書に基づき、介護保険事業状況報告、人口動態統計、住民基本台帳に基づく推計人口から算出</a:t>
              </a:r>
              <a:r>
                <a:rPr lang="ja-JP" altLang="en-US" sz="700" dirty="0" smtClean="0">
                  <a:latin typeface="Meiryo UI" panose="020B0604030504040204" pitchFamily="50" charset="-128"/>
                  <a:ea typeface="Meiryo UI" panose="020B0604030504040204" pitchFamily="50" charset="-128"/>
                </a:rPr>
                <a:t>）</a:t>
              </a:r>
              <a:endParaRPr lang="en-US" altLang="ja-JP" sz="700" kern="100" dirty="0" smtClean="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4295096" y="2618616"/>
            <a:ext cx="4237157" cy="2079254"/>
            <a:chOff x="4406616" y="2472068"/>
            <a:chExt cx="4237157" cy="2079254"/>
          </a:xfrm>
        </p:grpSpPr>
        <p:pic>
          <p:nvPicPr>
            <p:cNvPr id="17" name="図 16">
              <a:extLst>
                <a:ext uri="{FF2B5EF4-FFF2-40B4-BE49-F238E27FC236}">
                  <a16:creationId xmlns:a16="http://schemas.microsoft.com/office/drawing/2014/main" id="{F75E92D0-84F2-AD22-748D-71AAC23A1572}"/>
                </a:ext>
              </a:extLst>
            </p:cNvPr>
            <p:cNvPicPr>
              <a:picLocks noChangeAspect="1"/>
            </p:cNvPicPr>
            <p:nvPr/>
          </p:nvPicPr>
          <p:blipFill>
            <a:blip r:embed="rId5"/>
            <a:stretch>
              <a:fillRect/>
            </a:stretch>
          </p:blipFill>
          <p:spPr>
            <a:xfrm>
              <a:off x="4826412" y="2508889"/>
              <a:ext cx="3160301" cy="1785121"/>
            </a:xfrm>
            <a:prstGeom prst="rect">
              <a:avLst/>
            </a:prstGeom>
            <a:ln>
              <a:noFill/>
            </a:ln>
          </p:spPr>
        </p:pic>
        <p:sp>
          <p:nvSpPr>
            <p:cNvPr id="20" name="テキスト ボックス 19">
              <a:extLst>
                <a:ext uri="{FF2B5EF4-FFF2-40B4-BE49-F238E27FC236}">
                  <a16:creationId xmlns:a16="http://schemas.microsoft.com/office/drawing/2014/main" id="{6D7D63F6-E00F-14D1-124F-9BD5DBA31027}"/>
                </a:ext>
              </a:extLst>
            </p:cNvPr>
            <p:cNvSpPr txBox="1"/>
            <p:nvPr/>
          </p:nvSpPr>
          <p:spPr>
            <a:xfrm>
              <a:off x="4948094" y="4202509"/>
              <a:ext cx="3287299" cy="348813"/>
            </a:xfrm>
            <a:prstGeom prst="rect">
              <a:avLst/>
            </a:prstGeom>
            <a:noFill/>
          </p:spPr>
          <p:txBody>
            <a:bodyPr wrap="square" rtlCol="0">
              <a:spAutoFit/>
            </a:bodyPr>
            <a:lstStyle/>
            <a:p>
              <a:pPr lvl="0">
                <a:lnSpc>
                  <a:spcPts val="2000"/>
                </a:lnSpc>
              </a:pP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回健康日本</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第二次</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推進専門委員会資料（厚生労働省）より作成</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06616" y="2472068"/>
              <a:ext cx="4237157" cy="2047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スライド番号プレースホルダー 9"/>
          <p:cNvSpPr>
            <a:spLocks noGrp="1"/>
          </p:cNvSpPr>
          <p:nvPr>
            <p:ph type="sldNum" sz="quarter" idx="12"/>
          </p:nvPr>
        </p:nvSpPr>
        <p:spPr>
          <a:xfrm>
            <a:off x="6789904" y="6405836"/>
            <a:ext cx="2057400" cy="365125"/>
          </a:xfrm>
        </p:spPr>
        <p:txBody>
          <a:bodyPr/>
          <a:lstStyle/>
          <a:p>
            <a:fld id="{79A255B7-DF0D-498B-9D3A-3E2ADC60EC3B}" type="slidenum">
              <a:rPr kumimoji="1" lang="ja-JP" altLang="en-US" smtClean="0">
                <a:solidFill>
                  <a:schemeClr val="tx1"/>
                </a:solidFill>
              </a:rPr>
              <a:t>3</a:t>
            </a:fld>
            <a:endParaRPr kumimoji="1" lang="ja-JP" altLang="en-US" dirty="0">
              <a:solidFill>
                <a:schemeClr val="tx1"/>
              </a:solidFill>
            </a:endParaRPr>
          </a:p>
        </p:txBody>
      </p:sp>
      <p:sp>
        <p:nvSpPr>
          <p:cNvPr id="26" name="テキスト ボックス 25">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7" name="表 26">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
        <p:nvSpPr>
          <p:cNvPr id="11" name="テキスト ボックス 10"/>
          <p:cNvSpPr txBox="1"/>
          <p:nvPr/>
        </p:nvSpPr>
        <p:spPr>
          <a:xfrm>
            <a:off x="0" y="721335"/>
            <a:ext cx="3874702" cy="338554"/>
          </a:xfrm>
          <a:prstGeom prst="rect">
            <a:avLst/>
          </a:prstGeom>
          <a:noFill/>
        </p:spPr>
        <p:txBody>
          <a:bodyPr wrap="square" rtlCol="0">
            <a:spAutoFit/>
          </a:bodyPr>
          <a:lstStyle/>
          <a:p>
            <a:r>
              <a:rPr kumimoji="1" lang="en-US" altLang="ja-JP" sz="1600" b="1" dirty="0">
                <a:latin typeface="HGP創英角ｺﾞｼｯｸUB" panose="020B0900000000000000" pitchFamily="50" charset="-128"/>
                <a:ea typeface="HGP創英角ｺﾞｼｯｸUB" panose="020B0900000000000000" pitchFamily="50" charset="-128"/>
              </a:rPr>
              <a:t>1</a:t>
            </a:r>
            <a:r>
              <a:rPr kumimoji="1" lang="ja-JP" altLang="en-US" sz="1600" b="1" dirty="0">
                <a:latin typeface="HGP創英角ｺﾞｼｯｸUB" panose="020B0900000000000000" pitchFamily="50" charset="-128"/>
                <a:ea typeface="HGP創英角ｺﾞｼｯｸUB" panose="020B0900000000000000" pitchFamily="50" charset="-128"/>
              </a:rPr>
              <a:t>　健康指標からみた現状と</a:t>
            </a:r>
            <a:r>
              <a:rPr kumimoji="1" lang="ja-JP" altLang="en-US" sz="1600" b="1" dirty="0" smtClean="0">
                <a:latin typeface="HGP創英角ｺﾞｼｯｸUB" panose="020B0900000000000000" pitchFamily="50" charset="-128"/>
                <a:ea typeface="HGP創英角ｺﾞｼｯｸUB" panose="020B0900000000000000" pitchFamily="50" charset="-128"/>
              </a:rPr>
              <a:t>課題</a:t>
            </a:r>
            <a:endParaRPr kumimoji="1" lang="en-US" altLang="ja-JP" sz="1600" b="1" dirty="0">
              <a:latin typeface="HGP創英角ｺﾞｼｯｸUB" panose="020B0900000000000000" pitchFamily="50" charset="-128"/>
              <a:ea typeface="HGP創英角ｺﾞｼｯｸUB" panose="020B0900000000000000" pitchFamily="50" charset="-128"/>
            </a:endParaRPr>
          </a:p>
        </p:txBody>
      </p:sp>
      <p:grpSp>
        <p:nvGrpSpPr>
          <p:cNvPr id="32" name="グループ化 31"/>
          <p:cNvGrpSpPr/>
          <p:nvPr/>
        </p:nvGrpSpPr>
        <p:grpSpPr>
          <a:xfrm>
            <a:off x="193727" y="2615452"/>
            <a:ext cx="3934295" cy="2010078"/>
            <a:chOff x="210085" y="2475752"/>
            <a:chExt cx="3934295" cy="2043414"/>
          </a:xfrm>
        </p:grpSpPr>
        <p:sp>
          <p:nvSpPr>
            <p:cNvPr id="19" name="テキスト ボックス 18">
              <a:extLst>
                <a:ext uri="{FF2B5EF4-FFF2-40B4-BE49-F238E27FC236}">
                  <a16:creationId xmlns:a16="http://schemas.microsoft.com/office/drawing/2014/main" id="{E198EA2D-2E1A-835C-87E6-B7508F3F97A6}"/>
                </a:ext>
              </a:extLst>
            </p:cNvPr>
            <p:cNvSpPr txBox="1"/>
            <p:nvPr/>
          </p:nvSpPr>
          <p:spPr>
            <a:xfrm>
              <a:off x="785054" y="4170353"/>
              <a:ext cx="3287299" cy="348813"/>
            </a:xfrm>
            <a:prstGeom prst="rect">
              <a:avLst/>
            </a:prstGeom>
            <a:noFill/>
          </p:spPr>
          <p:txBody>
            <a:bodyPr wrap="square" rtlCol="0">
              <a:spAutoFit/>
            </a:bodyPr>
            <a:lstStyle/>
            <a:p>
              <a:pPr lvl="0">
                <a:lnSpc>
                  <a:spcPts val="2000"/>
                </a:lnSpc>
              </a:pP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回健康日本</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第二次</a:t>
              </a:r>
              <a:r>
                <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推進専門委員会資料（厚生労働省）より作成</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10085" y="2475752"/>
              <a:ext cx="3934295" cy="20267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p:cNvPicPr>
              <a:picLocks noChangeAspect="1"/>
            </p:cNvPicPr>
            <p:nvPr/>
          </p:nvPicPr>
          <p:blipFill rotWithShape="1">
            <a:blip r:embed="rId6"/>
            <a:srcRect b="5689"/>
            <a:stretch/>
          </p:blipFill>
          <p:spPr>
            <a:xfrm>
              <a:off x="411520" y="2616594"/>
              <a:ext cx="3174643" cy="1680099"/>
            </a:xfrm>
            <a:prstGeom prst="rect">
              <a:avLst/>
            </a:prstGeom>
          </p:spPr>
        </p:pic>
      </p:grpSp>
      <p:sp>
        <p:nvSpPr>
          <p:cNvPr id="21" name="テキスト ボックス 20">
            <a:extLst>
              <a:ext uri="{FF2B5EF4-FFF2-40B4-BE49-F238E27FC236}">
                <a16:creationId xmlns:a16="http://schemas.microsoft.com/office/drawing/2014/main" id="{400DE70B-B646-B05E-CFDD-E7497F78F514}"/>
              </a:ext>
            </a:extLst>
          </p:cNvPr>
          <p:cNvSpPr txBox="1"/>
          <p:nvPr/>
        </p:nvSpPr>
        <p:spPr>
          <a:xfrm>
            <a:off x="329149" y="2551669"/>
            <a:ext cx="592954" cy="348813"/>
          </a:xfrm>
          <a:prstGeom prst="rect">
            <a:avLst/>
          </a:prstGeom>
          <a:noFill/>
        </p:spPr>
        <p:txBody>
          <a:bodyPr wrap="square" rtlCol="0">
            <a:spAutoFit/>
          </a:bodyPr>
          <a:lstStyle/>
          <a:p>
            <a:pPr lvl="0">
              <a:lnSpc>
                <a:spcPts val="2000"/>
              </a:lnSpc>
            </a:pP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2" name="グループ化 21"/>
          <p:cNvGrpSpPr/>
          <p:nvPr/>
        </p:nvGrpSpPr>
        <p:grpSpPr>
          <a:xfrm>
            <a:off x="193727" y="4825527"/>
            <a:ext cx="3945789" cy="1973193"/>
            <a:chOff x="193727" y="4774231"/>
            <a:chExt cx="3945789" cy="1973193"/>
          </a:xfrm>
        </p:grpSpPr>
        <p:sp>
          <p:nvSpPr>
            <p:cNvPr id="9" name="正方形/長方形 8"/>
            <p:cNvSpPr/>
            <p:nvPr/>
          </p:nvSpPr>
          <p:spPr>
            <a:xfrm>
              <a:off x="193727" y="4774231"/>
              <a:ext cx="3945789" cy="1973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2B3BDC25-45CE-F9F3-7100-E14AFAD94AD2}"/>
                </a:ext>
              </a:extLst>
            </p:cNvPr>
            <p:cNvSpPr txBox="1"/>
            <p:nvPr/>
          </p:nvSpPr>
          <p:spPr>
            <a:xfrm>
              <a:off x="760850" y="6424807"/>
              <a:ext cx="3287299" cy="302519"/>
            </a:xfrm>
            <a:prstGeom prst="rect">
              <a:avLst/>
            </a:prstGeom>
            <a:noFill/>
          </p:spPr>
          <p:txBody>
            <a:bodyPr wrap="square" rtlCol="0">
              <a:spAutoFit/>
            </a:bodyPr>
            <a:lstStyle/>
            <a:p>
              <a:pPr lvl="0" algn="r">
                <a:lnSpc>
                  <a:spcPts val="2000"/>
                </a:lnSpc>
              </a:pP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出典：大阪府調べ</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04297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58765"/>
            <a:ext cx="8871045" cy="2062103"/>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主要な死因・介護要因</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悪性</a:t>
            </a:r>
            <a:r>
              <a:rPr kumimoji="1" lang="ja-JP" altLang="en-US" sz="1600" dirty="0">
                <a:latin typeface="Meiryo UI" panose="020B0604030504040204" pitchFamily="50" charset="-128"/>
                <a:ea typeface="Meiryo UI" panose="020B0604030504040204" pitchFamily="50" charset="-128"/>
              </a:rPr>
              <a:t>新生物（がん）、心疾患、脳血管疾患など、生活習慣と関わりの深い疾患が、主要死因の５割を</a:t>
            </a:r>
            <a:r>
              <a:rPr kumimoji="1" lang="ja-JP" altLang="en-US" sz="1600" dirty="0" smtClean="0">
                <a:latin typeface="Meiryo UI" panose="020B0604030504040204" pitchFamily="50" charset="-128"/>
                <a:ea typeface="Meiryo UI" panose="020B0604030504040204" pitchFamily="50" charset="-128"/>
              </a:rPr>
              <a:t>占め</a:t>
            </a:r>
            <a:r>
              <a:rPr kumimoji="1" lang="ja-JP" altLang="en-US" sz="1600" dirty="0">
                <a:latin typeface="Meiryo UI" panose="020B0604030504040204" pitchFamily="50" charset="-128"/>
                <a:ea typeface="Meiryo UI" panose="020B0604030504040204" pitchFamily="50" charset="-128"/>
              </a:rPr>
              <a:t>て</a:t>
            </a:r>
            <a:r>
              <a:rPr kumimoji="1" lang="ja-JP" altLang="en-US" sz="1600" dirty="0" smtClean="0">
                <a:latin typeface="Meiryo UI" panose="020B0604030504040204" pitchFamily="50" charset="-128"/>
                <a:ea typeface="Meiryo UI" panose="020B0604030504040204" pitchFamily="50" charset="-128"/>
              </a:rPr>
              <a:t>いる</a:t>
            </a:r>
            <a:r>
              <a:rPr kumimoji="1" lang="ja-JP" altLang="en-US" sz="1600" dirty="0">
                <a:latin typeface="Meiryo UI" panose="020B0604030504040204" pitchFamily="50" charset="-128"/>
                <a:ea typeface="Meiryo UI" panose="020B0604030504040204" pitchFamily="50" charset="-128"/>
              </a:rPr>
              <a:t>ことから、これら生活習慣病の発症の予防や、重症化による死亡を防ぐ早期発見・重症化予防の取組みが必要です。</a:t>
            </a: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要介護状態に至った原因は、男性は「脳血管疾患等の生活習慣病」が、女性は「高齢による衰弱・関節疾患・骨折・転倒」の割合が高くなっています。女性は男性に比べ、骨粗鬆症に該当する人が多いと言われていますが、骨量減少は若年のやせ等と関連することからも、高齢になる前の早い段階からの対策が必要です。</a:t>
            </a:r>
          </a:p>
        </p:txBody>
      </p:sp>
      <p:sp>
        <p:nvSpPr>
          <p:cNvPr id="15" name="テキスト ボックス 14">
            <a:extLst>
              <a:ext uri="{FF2B5EF4-FFF2-40B4-BE49-F238E27FC236}">
                <a16:creationId xmlns:a16="http://schemas.microsoft.com/office/drawing/2014/main" id="{11A9BA7B-860F-FBA2-EC5E-09290B9C4AF1}"/>
              </a:ext>
            </a:extLst>
          </p:cNvPr>
          <p:cNvSpPr txBox="1"/>
          <p:nvPr/>
        </p:nvSpPr>
        <p:spPr>
          <a:xfrm>
            <a:off x="0" y="2863802"/>
            <a:ext cx="4270991"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＜主要死因別の割合（大阪府・令和３年＞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7E6961ED-84D8-A531-FE80-C689E51863E9}"/>
              </a:ext>
            </a:extLst>
          </p:cNvPr>
          <p:cNvSpPr txBox="1"/>
          <p:nvPr/>
        </p:nvSpPr>
        <p:spPr>
          <a:xfrm>
            <a:off x="4280688" y="2860002"/>
            <a:ext cx="4749731" cy="502702"/>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ysClr val="windowText" lastClr="000000"/>
                </a:solidFill>
                <a:latin typeface="Meiryo UI" panose="020B0604030504040204" pitchFamily="50" charset="-128"/>
                <a:ea typeface="Meiryo UI" panose="020B0604030504040204" pitchFamily="50" charset="-128"/>
              </a:rPr>
              <a:t>介護</a:t>
            </a:r>
            <a:r>
              <a:rPr lang="ja-JP" altLang="en-US" sz="1400" b="1" dirty="0">
                <a:solidFill>
                  <a:sysClr val="windowText" lastClr="000000"/>
                </a:solidFill>
                <a:latin typeface="Meiryo UI" panose="020B0604030504040204" pitchFamily="50" charset="-128"/>
                <a:ea typeface="Meiryo UI" panose="020B0604030504040204" pitchFamily="50" charset="-128"/>
              </a:rPr>
              <a:t>が必要となった主な</a:t>
            </a:r>
            <a:r>
              <a:rPr lang="ja-JP" altLang="en-US" sz="1400" b="1" dirty="0" smtClean="0">
                <a:solidFill>
                  <a:sysClr val="windowText" lastClr="000000"/>
                </a:solidFill>
                <a:latin typeface="Meiryo UI" panose="020B0604030504040204" pitchFamily="50" charset="-128"/>
                <a:ea typeface="Meiryo UI" panose="020B0604030504040204" pitchFamily="50" charset="-128"/>
              </a:rPr>
              <a:t>原因</a:t>
            </a:r>
            <a:endParaRPr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marL="153035" indent="-153035">
              <a:lnSpc>
                <a:spcPts val="1600"/>
              </a:lnSpc>
            </a:pPr>
            <a:r>
              <a:rPr lang="ja-JP" altLang="en-US" sz="1400" b="1" dirty="0" smtClean="0">
                <a:solidFill>
                  <a:sysClr val="windowText" lastClr="000000"/>
                </a:solidFill>
                <a:latin typeface="Meiryo UI" panose="020B0604030504040204" pitchFamily="50" charset="-128"/>
                <a:ea typeface="Meiryo UI" panose="020B0604030504040204" pitchFamily="50" charset="-128"/>
              </a:rPr>
              <a:t>                    （</a:t>
            </a:r>
            <a:r>
              <a:rPr lang="ja-JP" altLang="en-US" sz="1400" b="1" dirty="0">
                <a:solidFill>
                  <a:sysClr val="windowText" lastClr="000000"/>
                </a:solidFill>
                <a:latin typeface="Meiryo UI" panose="020B0604030504040204" pitchFamily="50" charset="-128"/>
                <a:ea typeface="Meiryo UI" panose="020B0604030504040204" pitchFamily="50" charset="-128"/>
              </a:rPr>
              <a:t>性別）（全国・令和４年</a:t>
            </a:r>
            <a:r>
              <a:rPr lang="ja-JP" altLang="en-US" sz="1400" b="1" dirty="0" smtClean="0">
                <a:solidFill>
                  <a:sysClr val="windowText" lastClr="000000"/>
                </a:solidFill>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4280688" y="3373225"/>
            <a:ext cx="4681537" cy="3149963"/>
            <a:chOff x="4297822" y="3156008"/>
            <a:chExt cx="4681537" cy="3149963"/>
          </a:xfrm>
        </p:grpSpPr>
        <p:pic>
          <p:nvPicPr>
            <p:cNvPr id="22" name="図 21">
              <a:extLst>
                <a:ext uri="{FF2B5EF4-FFF2-40B4-BE49-F238E27FC236}">
                  <a16:creationId xmlns:a16="http://schemas.microsoft.com/office/drawing/2014/main" id="{D5EA3997-91A3-733F-BEFA-5E05F39C4EF4}"/>
                </a:ext>
              </a:extLst>
            </p:cNvPr>
            <p:cNvPicPr>
              <a:picLocks noChangeAspect="1"/>
            </p:cNvPicPr>
            <p:nvPr/>
          </p:nvPicPr>
          <p:blipFill>
            <a:blip r:embed="rId3"/>
            <a:stretch>
              <a:fillRect/>
            </a:stretch>
          </p:blipFill>
          <p:spPr>
            <a:xfrm>
              <a:off x="4320157" y="3730531"/>
              <a:ext cx="4659202" cy="1884859"/>
            </a:xfrm>
            <a:prstGeom prst="rect">
              <a:avLst/>
            </a:prstGeom>
          </p:spPr>
        </p:pic>
        <p:sp>
          <p:nvSpPr>
            <p:cNvPr id="64" name="角丸四角形 68">
              <a:extLst>
                <a:ext uri="{FF2B5EF4-FFF2-40B4-BE49-F238E27FC236}">
                  <a16:creationId xmlns:a16="http://schemas.microsoft.com/office/drawing/2014/main" id="{A5E4D25A-5B2E-AB81-E4DC-18B167A982C2}"/>
                </a:ext>
              </a:extLst>
            </p:cNvPr>
            <p:cNvSpPr/>
            <p:nvPr/>
          </p:nvSpPr>
          <p:spPr>
            <a:xfrm>
              <a:off x="4297822" y="3156008"/>
              <a:ext cx="4681537" cy="3149963"/>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F1213281-6FB1-1130-B4F7-485EC1392A37}"/>
                </a:ext>
              </a:extLst>
            </p:cNvPr>
            <p:cNvSpPr txBox="1"/>
            <p:nvPr/>
          </p:nvSpPr>
          <p:spPr>
            <a:xfrm>
              <a:off x="7094674" y="5947477"/>
              <a:ext cx="1827430" cy="302519"/>
            </a:xfrm>
            <a:prstGeom prst="rect">
              <a:avLst/>
            </a:prstGeom>
            <a:noFill/>
          </p:spPr>
          <p:txBody>
            <a:bodyPr wrap="square" rtlCol="0">
              <a:spAutoFit/>
            </a:bodyPr>
            <a:lstStyle/>
            <a:p>
              <a:pPr lvl="0">
                <a:lnSpc>
                  <a:spcPts val="2000"/>
                </a:lnSpc>
              </a:pP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出典：国民生活基礎調査（厚生労働省）</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08315" y="3361267"/>
            <a:ext cx="4352828" cy="3149964"/>
            <a:chOff x="108315" y="3156009"/>
            <a:chExt cx="4352828" cy="3149964"/>
          </a:xfrm>
        </p:grpSpPr>
        <p:sp>
          <p:nvSpPr>
            <p:cNvPr id="3" name="テキスト ボックス 2">
              <a:extLst>
                <a:ext uri="{FF2B5EF4-FFF2-40B4-BE49-F238E27FC236}">
                  <a16:creationId xmlns:a16="http://schemas.microsoft.com/office/drawing/2014/main" id="{57076DE2-AEB9-9EE5-B196-0AD6B7E7FC6F}"/>
                </a:ext>
              </a:extLst>
            </p:cNvPr>
            <p:cNvSpPr txBox="1"/>
            <p:nvPr/>
          </p:nvSpPr>
          <p:spPr>
            <a:xfrm>
              <a:off x="2633713" y="5903435"/>
              <a:ext cx="1827430" cy="302519"/>
            </a:xfrm>
            <a:prstGeom prst="rect">
              <a:avLst/>
            </a:prstGeom>
            <a:noFill/>
          </p:spPr>
          <p:txBody>
            <a:bodyPr wrap="square" rtlCol="0">
              <a:spAutoFit/>
            </a:bodyPr>
            <a:lstStyle/>
            <a:p>
              <a:pPr lvl="0">
                <a:lnSpc>
                  <a:spcPts val="2000"/>
                </a:lnSpc>
              </a:pPr>
              <a:r>
                <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出典：人口動態調査（厚生労働省）</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68">
              <a:extLst>
                <a:ext uri="{FF2B5EF4-FFF2-40B4-BE49-F238E27FC236}">
                  <a16:creationId xmlns:a16="http://schemas.microsoft.com/office/drawing/2014/main" id="{D060C11E-7B4C-D84E-2ED4-45F524BED227}"/>
                </a:ext>
              </a:extLst>
            </p:cNvPr>
            <p:cNvSpPr/>
            <p:nvPr/>
          </p:nvSpPr>
          <p:spPr>
            <a:xfrm>
              <a:off x="108315" y="3156009"/>
              <a:ext cx="4064058" cy="3149964"/>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4"/>
            <a:srcRect l="6544" t="12071" r="14821" b="7550"/>
            <a:stretch/>
          </p:blipFill>
          <p:spPr>
            <a:xfrm>
              <a:off x="161525" y="3496460"/>
              <a:ext cx="3947939" cy="2374701"/>
            </a:xfrm>
            <a:prstGeom prst="rect">
              <a:avLst/>
            </a:prstGeom>
          </p:spPr>
        </p:pic>
      </p:grpSp>
      <p:sp>
        <p:nvSpPr>
          <p:cNvPr id="5" name="スライド番号プレースホルダー 4"/>
          <p:cNvSpPr>
            <a:spLocks noGrp="1"/>
          </p:cNvSpPr>
          <p:nvPr>
            <p:ph type="sldNum" sz="quarter" idx="12"/>
          </p:nvPr>
        </p:nvSpPr>
        <p:spPr>
          <a:xfrm>
            <a:off x="6847570" y="6503353"/>
            <a:ext cx="2057400" cy="365125"/>
          </a:xfrm>
        </p:spPr>
        <p:txBody>
          <a:bodyPr/>
          <a:lstStyle/>
          <a:p>
            <a:fld id="{79A255B7-DF0D-498B-9D3A-3E2ADC60EC3B}" type="slidenum">
              <a:rPr kumimoji="1" lang="ja-JP" altLang="en-US" smtClean="0">
                <a:solidFill>
                  <a:schemeClr val="tx1"/>
                </a:solidFill>
              </a:rPr>
              <a:t>4</a:t>
            </a:fld>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7" name="表 16">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201717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ヘルスリテラシー</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ヘルスリテラシー」の向上については、健康づくりの気運醸成を高めるとともに、府民一人ひとりが健康状況に合った情報を見極め、最善の選択を行うことができるよう、インターネットや</a:t>
            </a:r>
            <a:r>
              <a:rPr kumimoji="1" lang="en-US" altLang="ja-JP" sz="1600" dirty="0">
                <a:latin typeface="Meiryo UI" panose="020B0604030504040204" pitchFamily="50" charset="-128"/>
                <a:ea typeface="Meiryo UI" panose="020B0604030504040204" pitchFamily="50" charset="-128"/>
              </a:rPr>
              <a:t>SNS</a:t>
            </a:r>
            <a:r>
              <a:rPr kumimoji="1" lang="ja-JP" altLang="en-US" sz="1600" dirty="0">
                <a:latin typeface="Meiryo UI" panose="020B0604030504040204" pitchFamily="50" charset="-128"/>
                <a:ea typeface="Meiryo UI" panose="020B0604030504040204" pitchFamily="50" charset="-128"/>
              </a:rPr>
              <a:t>など幅広い世代に身近なツールを活用した啓発が重要です。</a:t>
            </a:r>
          </a:p>
        </p:txBody>
      </p:sp>
      <p:sp>
        <p:nvSpPr>
          <p:cNvPr id="15" name="テキスト ボックス 14">
            <a:extLst>
              <a:ext uri="{FF2B5EF4-FFF2-40B4-BE49-F238E27FC236}">
                <a16:creationId xmlns:a16="http://schemas.microsoft.com/office/drawing/2014/main" id="{11A9BA7B-860F-FBA2-EC5E-09290B9C4AF1}"/>
              </a:ext>
            </a:extLst>
          </p:cNvPr>
          <p:cNvSpPr txBox="1"/>
          <p:nvPr/>
        </p:nvSpPr>
        <p:spPr>
          <a:xfrm>
            <a:off x="4848" y="2174141"/>
            <a:ext cx="7954296"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＜健康に関する情報を入手した</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媒体</a:t>
            </a:r>
            <a:r>
              <a:rPr lang="ja-JP" altLang="en-US" sz="1400" b="1" dirty="0">
                <a:latin typeface="Meiryo UI" panose="020B0604030504040204" pitchFamily="50" charset="-128"/>
                <a:ea typeface="Meiryo UI" panose="020B0604030504040204" pitchFamily="50" charset="-128"/>
              </a:rPr>
              <a:t>（大阪府・令和３年）</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複数回答可）＞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57076DE2-AEB9-9EE5-B196-0AD6B7E7FC6F}"/>
              </a:ext>
            </a:extLst>
          </p:cNvPr>
          <p:cNvSpPr txBox="1"/>
          <p:nvPr/>
        </p:nvSpPr>
        <p:spPr>
          <a:xfrm>
            <a:off x="4200867" y="5642827"/>
            <a:ext cx="4675027" cy="348813"/>
          </a:xfrm>
          <a:prstGeom prst="rect">
            <a:avLst/>
          </a:prstGeom>
          <a:noFill/>
        </p:spPr>
        <p:txBody>
          <a:bodyPr wrap="square" rtlCol="0">
            <a:spAutoFit/>
          </a:bodyPr>
          <a:lstStyle/>
          <a:p>
            <a:pPr lvl="0">
              <a:lnSpc>
                <a:spcPts val="2000"/>
              </a:lnSpc>
            </a:pPr>
            <a:r>
              <a:rPr lang="ja-JP" altLang="en-US" sz="700" dirty="0">
                <a:latin typeface="Meiryo UI" panose="020B0604030504040204" pitchFamily="50" charset="-128"/>
                <a:ea typeface="Meiryo UI" panose="020B0604030504040204" pitchFamily="50" charset="-128"/>
              </a:rPr>
              <a:t>出典：</a:t>
            </a:r>
            <a:r>
              <a:rPr kumimoji="1" lang="ja-JP" altLang="ja-JP" sz="700" dirty="0" smtClean="0">
                <a:solidFill>
                  <a:schemeClr val="dk1"/>
                </a:solidFill>
                <a:latin typeface="Meiryo UI" panose="020B0604030504040204" pitchFamily="50" charset="-128"/>
                <a:ea typeface="Meiryo UI" panose="020B0604030504040204" pitchFamily="50" charset="-128"/>
              </a:rPr>
              <a:t>インターネットアンケート</a:t>
            </a:r>
            <a:r>
              <a:rPr kumimoji="1" lang="ja-JP" altLang="ja-JP" sz="700" dirty="0">
                <a:solidFill>
                  <a:schemeClr val="dk1"/>
                </a:solidFill>
                <a:latin typeface="Meiryo UI" panose="020B0604030504040204" pitchFamily="50" charset="-128"/>
                <a:ea typeface="Meiryo UI" panose="020B0604030504040204" pitchFamily="50" charset="-128"/>
              </a:rPr>
              <a:t>による大阪府民の健康意識調査（大阪がん循環器病予防センター）</a:t>
            </a:r>
            <a:r>
              <a:rPr kumimoji="1" lang="ja-JP" altLang="en-US" sz="700" dirty="0">
                <a:solidFill>
                  <a:schemeClr val="dk1"/>
                </a:solidFill>
                <a:latin typeface="Meiryo UI" panose="020B0604030504040204" pitchFamily="50" charset="-128"/>
                <a:ea typeface="Meiryo UI" panose="020B0604030504040204" pitchFamily="50" charset="-128"/>
              </a:rPr>
              <a:t>（</a:t>
            </a:r>
            <a:r>
              <a:rPr kumimoji="1" lang="ja-JP" altLang="ja-JP" sz="700" dirty="0">
                <a:solidFill>
                  <a:schemeClr val="dk1"/>
                </a:solidFill>
                <a:latin typeface="Meiryo UI" panose="020B0604030504040204" pitchFamily="50" charset="-128"/>
                <a:ea typeface="Meiryo UI" panose="020B0604030504040204" pitchFamily="50" charset="-128"/>
              </a:rPr>
              <a:t>令和３年度</a:t>
            </a:r>
            <a:r>
              <a:rPr kumimoji="1" lang="ja-JP" altLang="en-US" sz="700" dirty="0">
                <a:solidFill>
                  <a:schemeClr val="dk1"/>
                </a:solidFill>
                <a:latin typeface="Meiryo UI" panose="020B0604030504040204" pitchFamily="50" charset="-128"/>
                <a:ea typeface="Meiryo UI" panose="020B0604030504040204" pitchFamily="50" charset="-128"/>
              </a:rPr>
              <a:t>）</a:t>
            </a:r>
            <a:endParaRPr lang="en-US" altLang="ja-JP" sz="700"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68">
            <a:extLst>
              <a:ext uri="{FF2B5EF4-FFF2-40B4-BE49-F238E27FC236}">
                <a16:creationId xmlns:a16="http://schemas.microsoft.com/office/drawing/2014/main" id="{D060C11E-7B4C-D84E-2ED4-45F524BED227}"/>
              </a:ext>
            </a:extLst>
          </p:cNvPr>
          <p:cNvSpPr/>
          <p:nvPr/>
        </p:nvSpPr>
        <p:spPr>
          <a:xfrm>
            <a:off x="211780" y="2562895"/>
            <a:ext cx="8767579" cy="3496248"/>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4F9E1E5D-8094-9BE6-D51E-E49DFAFCA294}"/>
              </a:ext>
            </a:extLst>
          </p:cNvPr>
          <p:cNvPicPr>
            <a:picLocks noChangeAspect="1"/>
          </p:cNvPicPr>
          <p:nvPr/>
        </p:nvPicPr>
        <p:blipFill>
          <a:blip r:embed="rId3"/>
          <a:stretch>
            <a:fillRect/>
          </a:stretch>
        </p:blipFill>
        <p:spPr>
          <a:xfrm>
            <a:off x="305212" y="2632927"/>
            <a:ext cx="8477250" cy="3009900"/>
          </a:xfrm>
          <a:prstGeom prst="rect">
            <a:avLst/>
          </a:prstGeom>
        </p:spPr>
      </p:pic>
      <p:sp>
        <p:nvSpPr>
          <p:cNvPr id="2" name="スライド番号プレースホルダー 1"/>
          <p:cNvSpPr>
            <a:spLocks noGrp="1"/>
          </p:cNvSpPr>
          <p:nvPr>
            <p:ph type="sldNum" sz="quarter" idx="12"/>
          </p:nvPr>
        </p:nvSpPr>
        <p:spPr/>
        <p:txBody>
          <a:bodyPr/>
          <a:lstStyle/>
          <a:p>
            <a:fld id="{79A255B7-DF0D-498B-9D3A-3E2ADC60EC3B}" type="slidenum">
              <a:rPr kumimoji="1" lang="ja-JP" altLang="en-US" smtClean="0">
                <a:solidFill>
                  <a:schemeClr val="tx1"/>
                </a:solidFill>
              </a:rPr>
              <a:t>5</a:t>
            </a:fld>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6" name="表 15">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195027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323439"/>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特定健康診査の受診率・特定保健指導の実施率</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「特定</a:t>
            </a:r>
            <a:r>
              <a:rPr kumimoji="1" lang="ja-JP" altLang="en-US" sz="1600" dirty="0">
                <a:latin typeface="Meiryo UI" panose="020B0604030504040204" pitchFamily="50" charset="-128"/>
                <a:ea typeface="Meiryo UI" panose="020B0604030504040204" pitchFamily="50" charset="-128"/>
              </a:rPr>
              <a:t>健診</a:t>
            </a:r>
            <a:r>
              <a:rPr kumimoji="1" lang="ja-JP" altLang="en-US" sz="1600" dirty="0" smtClean="0">
                <a:latin typeface="Meiryo UI" panose="020B0604030504040204" pitchFamily="50" charset="-128"/>
                <a:ea typeface="Meiryo UI" panose="020B0604030504040204" pitchFamily="50" charset="-128"/>
              </a:rPr>
              <a:t>受診率」は</a:t>
            </a:r>
            <a:r>
              <a:rPr kumimoji="1" lang="ja-JP" altLang="en-US" sz="1600" dirty="0">
                <a:latin typeface="Meiryo UI" panose="020B0604030504040204" pitchFamily="50" charset="-128"/>
                <a:ea typeface="Meiryo UI" panose="020B0604030504040204" pitchFamily="50" charset="-128"/>
              </a:rPr>
              <a:t>全国より低い状況にあることから、受診率向上の強化に取り組むことにより、日常の健康行動に起因する生活習慣病の予防、早期発見・治療を働きかけることが必要です。</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「特定保健指導実施率」についても、全国を下回っており、医療保険者別をみても、国保・協会けんぽともに、全国と比べて低い状況にあります。</a:t>
            </a:r>
          </a:p>
        </p:txBody>
      </p:sp>
      <p:sp>
        <p:nvSpPr>
          <p:cNvPr id="2" name="テキスト ボックス 1">
            <a:extLst>
              <a:ext uri="{FF2B5EF4-FFF2-40B4-BE49-F238E27FC236}">
                <a16:creationId xmlns:a16="http://schemas.microsoft.com/office/drawing/2014/main" id="{E6186051-75B8-2BFF-79AE-382AAF6342C1}"/>
              </a:ext>
            </a:extLst>
          </p:cNvPr>
          <p:cNvSpPr txBox="1"/>
          <p:nvPr/>
        </p:nvSpPr>
        <p:spPr>
          <a:xfrm>
            <a:off x="327188" y="2117284"/>
            <a:ext cx="5996326"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＜特定健康診査の受診率の推移（大阪府・全国）＞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C55309C7-BD70-8F42-5BD7-1B4C84F9B250}"/>
              </a:ext>
            </a:extLst>
          </p:cNvPr>
          <p:cNvSpPr txBox="1"/>
          <p:nvPr/>
        </p:nvSpPr>
        <p:spPr>
          <a:xfrm>
            <a:off x="331885" y="4309413"/>
            <a:ext cx="5473753" cy="297517"/>
          </a:xfrm>
          <a:prstGeom prst="rect">
            <a:avLst/>
          </a:prstGeom>
          <a:noFill/>
        </p:spPr>
        <p:txBody>
          <a:bodyPr wrap="square" rtlCol="0">
            <a:spAutoFit/>
          </a:bodyPr>
          <a:lstStyle/>
          <a:p>
            <a:pPr marL="153035" lvl="0"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＜特定保健指導の実施率の推移（大阪府・全国）＞</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68">
            <a:extLst>
              <a:ext uri="{FF2B5EF4-FFF2-40B4-BE49-F238E27FC236}">
                <a16:creationId xmlns:a16="http://schemas.microsoft.com/office/drawing/2014/main" id="{D7E6051B-29FE-9FE5-FA8B-25A41727049E}"/>
              </a:ext>
            </a:extLst>
          </p:cNvPr>
          <p:cNvSpPr/>
          <p:nvPr/>
        </p:nvSpPr>
        <p:spPr>
          <a:xfrm>
            <a:off x="1266613" y="2417195"/>
            <a:ext cx="6096000" cy="1870323"/>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CC3DE98D-9E44-2610-6BC5-7A51604F3003}"/>
              </a:ext>
            </a:extLst>
          </p:cNvPr>
          <p:cNvSpPr txBox="1"/>
          <p:nvPr/>
        </p:nvSpPr>
        <p:spPr>
          <a:xfrm>
            <a:off x="4455399" y="4005968"/>
            <a:ext cx="3031251" cy="302519"/>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出典：特定健康診査・特定保健指導の実施状況（厚生労働省</a:t>
            </a:r>
            <a:r>
              <a:rPr lang="ja-JP" altLang="en-US" sz="700" dirty="0" smtClean="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19" name="角丸四角形 68">
            <a:extLst>
              <a:ext uri="{FF2B5EF4-FFF2-40B4-BE49-F238E27FC236}">
                <a16:creationId xmlns:a16="http://schemas.microsoft.com/office/drawing/2014/main" id="{9A33DDC8-1793-4417-3E9F-5650D751D807}"/>
              </a:ext>
            </a:extLst>
          </p:cNvPr>
          <p:cNvSpPr/>
          <p:nvPr/>
        </p:nvSpPr>
        <p:spPr>
          <a:xfrm>
            <a:off x="1266613" y="4558452"/>
            <a:ext cx="6096000" cy="2240607"/>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08736F9C-9D66-33F1-F31F-A4AB3CD5FE96}"/>
              </a:ext>
            </a:extLst>
          </p:cNvPr>
          <p:cNvSpPr txBox="1"/>
          <p:nvPr/>
        </p:nvSpPr>
        <p:spPr>
          <a:xfrm>
            <a:off x="4541842" y="6526571"/>
            <a:ext cx="3563345" cy="302519"/>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出典：特定保健審査・特定保健指導の実施状況（厚生労働省</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a:srcRect l="1480" t="16837" r="3050" b="15731"/>
          <a:stretch/>
        </p:blipFill>
        <p:spPr>
          <a:xfrm>
            <a:off x="1419013" y="4721367"/>
            <a:ext cx="5791200" cy="1743075"/>
          </a:xfrm>
          <a:prstGeom prst="rect">
            <a:avLst/>
          </a:prstGeom>
        </p:spPr>
      </p:pic>
      <p:sp>
        <p:nvSpPr>
          <p:cNvPr id="7" name="スライド番号プレースホルダー 6"/>
          <p:cNvSpPr>
            <a:spLocks noGrp="1"/>
          </p:cNvSpPr>
          <p:nvPr>
            <p:ph type="sldNum" sz="quarter" idx="12"/>
          </p:nvPr>
        </p:nvSpPr>
        <p:spPr/>
        <p:txBody>
          <a:bodyPr/>
          <a:lstStyle/>
          <a:p>
            <a:fld id="{79A255B7-DF0D-498B-9D3A-3E2ADC60EC3B}" type="slidenum">
              <a:rPr kumimoji="1" lang="ja-JP" altLang="en-US" smtClean="0">
                <a:solidFill>
                  <a:schemeClr val="tx1"/>
                </a:solidFill>
              </a:rPr>
              <a:t>6</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6" name="表 15">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pic>
        <p:nvPicPr>
          <p:cNvPr id="9" name="図 8"/>
          <p:cNvPicPr>
            <a:picLocks noChangeAspect="1"/>
          </p:cNvPicPr>
          <p:nvPr/>
        </p:nvPicPr>
        <p:blipFill rotWithShape="1">
          <a:blip r:embed="rId4"/>
          <a:srcRect l="1058" t="13666" r="1551" b="16088"/>
          <a:stretch/>
        </p:blipFill>
        <p:spPr>
          <a:xfrm>
            <a:off x="1621419" y="2436696"/>
            <a:ext cx="5386387" cy="1657350"/>
          </a:xfrm>
          <a:prstGeom prst="rect">
            <a:avLst/>
          </a:prstGeom>
        </p:spPr>
      </p:pic>
    </p:spTree>
    <p:extLst>
      <p:ext uri="{BB962C8B-B14F-4D97-AF65-F5344CB8AC3E}">
        <p14:creationId xmlns:p14="http://schemas.microsoft.com/office/powerpoint/2010/main" val="264697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830997"/>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がん検診受診率</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がん</a:t>
            </a:r>
            <a:r>
              <a:rPr kumimoji="1" lang="ja-JP" altLang="en-US" sz="1600" dirty="0">
                <a:latin typeface="Meiryo UI" panose="020B0604030504040204" pitchFamily="50" charset="-128"/>
                <a:ea typeface="Meiryo UI" panose="020B0604030504040204" pitchFamily="50" charset="-128"/>
              </a:rPr>
              <a:t>検診の受診率は全国より低く、がん検診・精密検査の受診率を高め、早期発見・早期治療へつなげていくことが必要です。</a:t>
            </a:r>
          </a:p>
        </p:txBody>
      </p:sp>
      <p:sp>
        <p:nvSpPr>
          <p:cNvPr id="30" name="テキスト ボックス 29">
            <a:extLst>
              <a:ext uri="{FF2B5EF4-FFF2-40B4-BE49-F238E27FC236}">
                <a16:creationId xmlns:a16="http://schemas.microsoft.com/office/drawing/2014/main" id="{40760C3E-F660-DBC8-D959-861F4B26E138}"/>
              </a:ext>
            </a:extLst>
          </p:cNvPr>
          <p:cNvSpPr txBox="1"/>
          <p:nvPr/>
        </p:nvSpPr>
        <p:spPr>
          <a:xfrm>
            <a:off x="317366" y="1615318"/>
            <a:ext cx="5996326"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＜がん検診受診率の推移（大阪府）＞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D7E714FA-DF9D-E8C6-4B67-DA3658EA4C7C}"/>
              </a:ext>
            </a:extLst>
          </p:cNvPr>
          <p:cNvSpPr txBox="1"/>
          <p:nvPr/>
        </p:nvSpPr>
        <p:spPr>
          <a:xfrm>
            <a:off x="317366" y="4399706"/>
            <a:ext cx="5473753" cy="297517"/>
          </a:xfrm>
          <a:prstGeom prst="rect">
            <a:avLst/>
          </a:prstGeom>
          <a:noFill/>
        </p:spPr>
        <p:txBody>
          <a:bodyPr wrap="square" rtlCol="0">
            <a:spAutoFit/>
          </a:bodyPr>
          <a:lstStyle/>
          <a:p>
            <a:pPr marL="153035" lvl="0"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＜がん検診受診率（大阪府・全国・令和４年）＞</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8">
            <a:extLst>
              <a:ext uri="{FF2B5EF4-FFF2-40B4-BE49-F238E27FC236}">
                <a16:creationId xmlns:a16="http://schemas.microsoft.com/office/drawing/2014/main" id="{93F5868E-DE95-F98F-3B24-10F84315273B}"/>
              </a:ext>
            </a:extLst>
          </p:cNvPr>
          <p:cNvSpPr/>
          <p:nvPr/>
        </p:nvSpPr>
        <p:spPr>
          <a:xfrm>
            <a:off x="1155189" y="1874882"/>
            <a:ext cx="7365663" cy="2543913"/>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8">
            <a:extLst>
              <a:ext uri="{FF2B5EF4-FFF2-40B4-BE49-F238E27FC236}">
                <a16:creationId xmlns:a16="http://schemas.microsoft.com/office/drawing/2014/main" id="{C3A5F3A6-DE27-1E8B-53A1-E2169A5A6BB9}"/>
              </a:ext>
            </a:extLst>
          </p:cNvPr>
          <p:cNvSpPr/>
          <p:nvPr/>
        </p:nvSpPr>
        <p:spPr>
          <a:xfrm>
            <a:off x="1155189" y="4663823"/>
            <a:ext cx="7365662" cy="2138744"/>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750137" y="6396065"/>
            <a:ext cx="2057400" cy="365125"/>
          </a:xfrm>
        </p:spPr>
        <p:txBody>
          <a:bodyPr/>
          <a:lstStyle/>
          <a:p>
            <a:fld id="{79A255B7-DF0D-498B-9D3A-3E2ADC60EC3B}" type="slidenum">
              <a:rPr kumimoji="1" lang="ja-JP" altLang="en-US" smtClean="0">
                <a:solidFill>
                  <a:schemeClr val="tx1"/>
                </a:solidFill>
              </a:rPr>
              <a:t>7</a:t>
            </a:fld>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11A9BA7B-860F-FBA2-EC5E-09290B9C4AF1}"/>
              </a:ext>
            </a:extLst>
          </p:cNvPr>
          <p:cNvSpPr txBox="1"/>
          <p:nvPr/>
        </p:nvSpPr>
        <p:spPr>
          <a:xfrm>
            <a:off x="0" y="447399"/>
            <a:ext cx="4270991" cy="297517"/>
          </a:xfrm>
          <a:prstGeom prst="rect">
            <a:avLst/>
          </a:prstGeom>
          <a:noFill/>
        </p:spPr>
        <p:txBody>
          <a:bodyPr wrap="square" rtlCol="0">
            <a:spAutoFit/>
          </a:bodyPr>
          <a:lstStyle/>
          <a:p>
            <a:pPr marL="153035" indent="-153035">
              <a:lnSpc>
                <a:spcPts val="1600"/>
              </a:lnSpc>
            </a:pPr>
            <a:r>
              <a:rPr kumimoji="1" lang="ja-JP" altLang="en-US" sz="1600" b="1" dirty="0" smtClean="0">
                <a:latin typeface="HGP創英角ｺﾞｼｯｸUB" panose="020B0900000000000000" pitchFamily="50" charset="-128"/>
                <a:ea typeface="HGP創英角ｺﾞｼｯｸUB" panose="020B0900000000000000" pitchFamily="50" charset="-128"/>
              </a:rPr>
              <a:t>２</a:t>
            </a:r>
            <a:r>
              <a:rPr kumimoji="1" lang="ja-JP" altLang="en-US" sz="1600" b="1" dirty="0">
                <a:latin typeface="HGP創英角ｺﾞｼｯｸUB" panose="020B0900000000000000" pitchFamily="50" charset="-128"/>
                <a:ea typeface="HGP創英角ｺﾞｼｯｸUB" panose="020B0900000000000000" pitchFamily="50" charset="-128"/>
              </a:rPr>
              <a:t>　生活習慣病の</a:t>
            </a:r>
            <a:r>
              <a:rPr kumimoji="1" lang="ja-JP" altLang="en-US" sz="1600" b="1" dirty="0" smtClean="0">
                <a:latin typeface="HGP創英角ｺﾞｼｯｸUB" panose="020B0900000000000000" pitchFamily="50" charset="-128"/>
                <a:ea typeface="HGP創英角ｺﾞｼｯｸUB" panose="020B0900000000000000" pitchFamily="50" charset="-128"/>
              </a:rPr>
              <a:t>状況</a:t>
            </a:r>
            <a:endParaRPr kumimoji="1" lang="en-US" altLang="ja-JP" sz="1600" b="1"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7" name="表 16">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pic>
        <p:nvPicPr>
          <p:cNvPr id="4" name="図 3"/>
          <p:cNvPicPr>
            <a:picLocks noChangeAspect="1"/>
          </p:cNvPicPr>
          <p:nvPr/>
        </p:nvPicPr>
        <p:blipFill rotWithShape="1">
          <a:blip r:embed="rId3"/>
          <a:srcRect l="969" t="13802" r="969" b="17980"/>
          <a:stretch/>
        </p:blipFill>
        <p:spPr>
          <a:xfrm>
            <a:off x="1841573" y="4720434"/>
            <a:ext cx="5714799" cy="1850387"/>
          </a:xfrm>
          <a:prstGeom prst="rect">
            <a:avLst/>
          </a:prstGeom>
        </p:spPr>
      </p:pic>
      <p:sp>
        <p:nvSpPr>
          <p:cNvPr id="73" name="テキスト ボックス 72">
            <a:extLst>
              <a:ext uri="{FF2B5EF4-FFF2-40B4-BE49-F238E27FC236}">
                <a16:creationId xmlns:a16="http://schemas.microsoft.com/office/drawing/2014/main" id="{AD6BE974-9B76-22EE-7956-49CDE6FA4925}"/>
              </a:ext>
            </a:extLst>
          </p:cNvPr>
          <p:cNvSpPr txBox="1"/>
          <p:nvPr/>
        </p:nvSpPr>
        <p:spPr>
          <a:xfrm>
            <a:off x="4698972" y="6538562"/>
            <a:ext cx="4943071" cy="284693"/>
          </a:xfrm>
          <a:prstGeom prst="rect">
            <a:avLst/>
          </a:prstGeom>
          <a:noFill/>
        </p:spPr>
        <p:txBody>
          <a:bodyPr wrap="square" rtlCol="0">
            <a:spAutoFit/>
          </a:bodyPr>
          <a:lstStyle/>
          <a:p>
            <a:pPr>
              <a:lnSpc>
                <a:spcPts val="500"/>
              </a:lnSpc>
            </a:pPr>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対象年齢</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胃がん</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大腸がん</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肺がん</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乳がん</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40</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69</a:t>
            </a:r>
            <a:r>
              <a:rPr lang="ja-JP" altLang="ja-JP" sz="700" dirty="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ja-JP" altLang="ja-JP" sz="700" dirty="0" smtClean="0">
                <a:latin typeface="Meiryo UI" panose="020B0604030504040204" pitchFamily="50" charset="-128"/>
                <a:ea typeface="Meiryo UI" panose="020B0604030504040204" pitchFamily="50" charset="-128"/>
              </a:rPr>
              <a:t>子宮頸がん</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69</a:t>
            </a:r>
            <a:r>
              <a:rPr lang="ja-JP" altLang="ja-JP" sz="700" dirty="0">
                <a:latin typeface="Meiryo UI" panose="020B0604030504040204" pitchFamily="50" charset="-128"/>
                <a:ea typeface="Meiryo UI" panose="020B0604030504040204" pitchFamily="50" charset="-128"/>
              </a:rPr>
              <a:t>歳</a:t>
            </a:r>
            <a:endParaRPr lang="ja-JP" altLang="en-US" sz="700" dirty="0">
              <a:latin typeface="Meiryo UI" panose="020B0604030504040204" pitchFamily="50" charset="-128"/>
              <a:ea typeface="Meiryo UI" panose="020B0604030504040204" pitchFamily="50" charset="-128"/>
            </a:endParaRPr>
          </a:p>
          <a:p>
            <a:pPr lvl="0">
              <a:lnSpc>
                <a:spcPts val="500"/>
              </a:lnSpc>
            </a:pPr>
            <a:endParaRPr lang="en-US" altLang="ja-JP" sz="700" kern="100" dirty="0" smtClean="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rPr>
              <a:t>出典：国民生活基礎調査（令和４年</a:t>
            </a:r>
            <a:r>
              <a:rPr lang="ja-JP" altLang="en-US" sz="700" dirty="0" smtClean="0">
                <a:latin typeface="Meiryo UI" panose="020B0604030504040204" pitchFamily="50" charset="-128"/>
                <a:ea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4"/>
          <a:srcRect l="4773" t="6718" r="5971" b="14503"/>
          <a:stretch/>
        </p:blipFill>
        <p:spPr>
          <a:xfrm>
            <a:off x="1841573" y="2060284"/>
            <a:ext cx="5029127" cy="2134848"/>
          </a:xfrm>
          <a:prstGeom prst="rect">
            <a:avLst/>
          </a:prstGeom>
        </p:spPr>
      </p:pic>
      <p:sp>
        <p:nvSpPr>
          <p:cNvPr id="67" name="テキスト ボックス 66">
            <a:extLst>
              <a:ext uri="{FF2B5EF4-FFF2-40B4-BE49-F238E27FC236}">
                <a16:creationId xmlns:a16="http://schemas.microsoft.com/office/drawing/2014/main" id="{3B30B57A-8D93-6704-6F39-F507308646DB}"/>
              </a:ext>
            </a:extLst>
          </p:cNvPr>
          <p:cNvSpPr txBox="1"/>
          <p:nvPr/>
        </p:nvSpPr>
        <p:spPr>
          <a:xfrm>
            <a:off x="4572000" y="4161070"/>
            <a:ext cx="4435483" cy="284693"/>
          </a:xfrm>
          <a:prstGeom prst="rect">
            <a:avLst/>
          </a:prstGeom>
          <a:noFill/>
        </p:spPr>
        <p:txBody>
          <a:bodyPr wrap="square" rtlCol="0">
            <a:spAutoFit/>
          </a:bodyPr>
          <a:lstStyle/>
          <a:p>
            <a:pPr>
              <a:lnSpc>
                <a:spcPts val="500"/>
              </a:lnSpc>
            </a:pPr>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対象年齢</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胃がん</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大腸がん</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肺がん</a:t>
            </a:r>
            <a:r>
              <a:rPr lang="ja-JP" altLang="en-US" sz="700" dirty="0">
                <a:latin typeface="Meiryo UI" panose="020B0604030504040204" pitchFamily="50" charset="-128"/>
                <a:ea typeface="Meiryo UI" panose="020B0604030504040204" pitchFamily="50" charset="-128"/>
              </a:rPr>
              <a:t>・</a:t>
            </a:r>
            <a:r>
              <a:rPr lang="ja-JP" altLang="ja-JP" sz="700" dirty="0">
                <a:latin typeface="Meiryo UI" panose="020B0604030504040204" pitchFamily="50" charset="-128"/>
                <a:ea typeface="Meiryo UI" panose="020B0604030504040204" pitchFamily="50" charset="-128"/>
              </a:rPr>
              <a:t>乳がん</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40</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69</a:t>
            </a:r>
            <a:r>
              <a:rPr lang="ja-JP" altLang="ja-JP" sz="700" dirty="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ja-JP" altLang="ja-JP" sz="700" dirty="0" smtClean="0">
                <a:latin typeface="Meiryo UI" panose="020B0604030504040204" pitchFamily="50" charset="-128"/>
                <a:ea typeface="Meiryo UI" panose="020B0604030504040204" pitchFamily="50" charset="-128"/>
              </a:rPr>
              <a:t>子宮頸がん</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69</a:t>
            </a:r>
            <a:r>
              <a:rPr lang="ja-JP" altLang="ja-JP" sz="700" dirty="0">
                <a:latin typeface="Meiryo UI" panose="020B0604030504040204" pitchFamily="50" charset="-128"/>
                <a:ea typeface="Meiryo UI" panose="020B0604030504040204" pitchFamily="50" charset="-128"/>
              </a:rPr>
              <a:t>歳</a:t>
            </a:r>
            <a:endParaRPr lang="ja-JP" altLang="en-US" sz="700" dirty="0">
              <a:latin typeface="Meiryo UI" panose="020B0604030504040204" pitchFamily="50" charset="-128"/>
              <a:ea typeface="Meiryo UI" panose="020B0604030504040204" pitchFamily="50" charset="-128"/>
            </a:endParaRPr>
          </a:p>
          <a:p>
            <a:pPr lvl="0">
              <a:lnSpc>
                <a:spcPts val="500"/>
              </a:lnSpc>
            </a:pPr>
            <a:endParaRPr lang="en-US" altLang="ja-JP" sz="700" kern="100" dirty="0" smtClean="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r>
              <a:rPr lang="ja-JP" altLang="en-US" sz="700" dirty="0">
                <a:latin typeface="Meiryo UI" panose="020B0604030504040204" pitchFamily="50" charset="-128"/>
                <a:ea typeface="Meiryo UI" panose="020B0604030504040204" pitchFamily="50" charset="-128"/>
              </a:rPr>
              <a:t>出典：</a:t>
            </a:r>
            <a:r>
              <a:rPr kumimoji="1" lang="ja-JP" altLang="en-US" sz="700" dirty="0" smtClean="0">
                <a:latin typeface="Meiryo UI" panose="020B0604030504040204" pitchFamily="50" charset="-128"/>
                <a:ea typeface="Meiryo UI" panose="020B0604030504040204" pitchFamily="50" charset="-128"/>
              </a:rPr>
              <a:t>がん</a:t>
            </a:r>
            <a:r>
              <a:rPr kumimoji="1" lang="ja-JP" altLang="en-US" sz="700" dirty="0">
                <a:latin typeface="Meiryo UI" panose="020B0604030504040204" pitchFamily="50" charset="-128"/>
                <a:ea typeface="Meiryo UI" panose="020B0604030504040204" pitchFamily="50" charset="-128"/>
              </a:rPr>
              <a:t>情報サービス「がん登録・統計」（国立がん研究センター</a:t>
            </a:r>
            <a:r>
              <a:rPr kumimoji="1" lang="ja-JP" altLang="en-US"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969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4" y="758748"/>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メタボリックシンドローム・肥満・やせ</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メタボリックシンドローム</a:t>
            </a:r>
            <a:r>
              <a:rPr kumimoji="1" lang="ja-JP" altLang="en-US" sz="1600" dirty="0">
                <a:latin typeface="Meiryo UI" panose="020B0604030504040204" pitchFamily="50" charset="-128"/>
                <a:ea typeface="Meiryo UI" panose="020B0604030504040204" pitchFamily="50" charset="-128"/>
              </a:rPr>
              <a:t>や肥満・やせは、生活習慣病の発症リスクが高くなることから、ライフコースアプローチの観点から、若い世代からの生活習慣の改善や保健指導を通じた必要な治療継続等の取組みが必要です。</a:t>
            </a:r>
          </a:p>
        </p:txBody>
      </p:sp>
      <p:sp>
        <p:nvSpPr>
          <p:cNvPr id="31" name="テキスト ボックス 30">
            <a:extLst>
              <a:ext uri="{FF2B5EF4-FFF2-40B4-BE49-F238E27FC236}">
                <a16:creationId xmlns:a16="http://schemas.microsoft.com/office/drawing/2014/main" id="{D7E714FA-DF9D-E8C6-4B67-DA3658EA4C7C}"/>
              </a:ext>
            </a:extLst>
          </p:cNvPr>
          <p:cNvSpPr txBox="1"/>
          <p:nvPr/>
        </p:nvSpPr>
        <p:spPr>
          <a:xfrm>
            <a:off x="-33872" y="1811386"/>
            <a:ext cx="5022541" cy="514436"/>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ysClr val="windowText" lastClr="000000"/>
                </a:solidFill>
                <a:latin typeface="Meiryo UI" panose="020B0604030504040204" pitchFamily="50" charset="-128"/>
                <a:ea typeface="Meiryo UI" panose="020B0604030504040204" pitchFamily="50" charset="-128"/>
              </a:rPr>
              <a:t>特定健診受診者のメタボリックシンドローム（該当者・予備群）の状況（大阪府</a:t>
            </a:r>
            <a:r>
              <a:rPr lang="ja-JP" altLang="en-US" sz="1400" b="1" dirty="0" smtClean="0">
                <a:solidFill>
                  <a:sysClr val="windowText" lastClr="000000"/>
                </a:solidFill>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EB017232-9977-9B9E-9B2C-957C7E8E02EB}"/>
              </a:ext>
            </a:extLst>
          </p:cNvPr>
          <p:cNvSpPr txBox="1"/>
          <p:nvPr/>
        </p:nvSpPr>
        <p:spPr>
          <a:xfrm>
            <a:off x="4755907" y="1805341"/>
            <a:ext cx="4185903" cy="502702"/>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肥満者（</a:t>
            </a:r>
            <a:r>
              <a:rPr lang="en-US" altLang="ja-JP" sz="1400" b="1" dirty="0">
                <a:latin typeface="Meiryo UI" panose="020B0604030504040204" pitchFamily="50" charset="-128"/>
                <a:ea typeface="Meiryo UI" panose="020B0604030504040204" pitchFamily="50" charset="-128"/>
              </a:rPr>
              <a:t>BMI</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25</a:t>
            </a:r>
            <a:r>
              <a:rPr lang="ja-JP" altLang="en-US" sz="1400" b="1" dirty="0">
                <a:latin typeface="Meiryo UI" panose="020B0604030504040204" pitchFamily="50" charset="-128"/>
                <a:ea typeface="Meiryo UI" panose="020B0604030504040204" pitchFamily="50" charset="-128"/>
              </a:rPr>
              <a:t>ｋｇ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㎡）の割合の推移（大阪府　</a:t>
            </a:r>
            <a:r>
              <a:rPr lang="en-US" altLang="ja-JP" sz="1400" b="1" dirty="0">
                <a:latin typeface="Meiryo UI" panose="020B0604030504040204" pitchFamily="50" charset="-128"/>
                <a:ea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rPr>
              <a:t>歳以上</a:t>
            </a:r>
            <a:r>
              <a:rPr lang="ja-JP" altLang="en-US" sz="1400" b="1" dirty="0" smtClean="0">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1FD3751-4536-4490-9988-5D2A6BBB64F3}"/>
              </a:ext>
            </a:extLst>
          </p:cNvPr>
          <p:cNvSpPr txBox="1"/>
          <p:nvPr/>
        </p:nvSpPr>
        <p:spPr>
          <a:xfrm>
            <a:off x="4543836" y="4360733"/>
            <a:ext cx="4091384" cy="514436"/>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やせの者</a:t>
            </a:r>
            <a:r>
              <a:rPr lang="ja-JP" altLang="ja-JP"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BMI</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18.5</a:t>
            </a:r>
            <a:r>
              <a:rPr lang="ja-JP" altLang="ja-JP" sz="1400" b="1" dirty="0">
                <a:latin typeface="Meiryo UI" panose="020B0604030504040204" pitchFamily="50" charset="-128"/>
                <a:ea typeface="Meiryo UI" panose="020B0604030504040204" pitchFamily="50" charset="-128"/>
              </a:rPr>
              <a:t>ｋｇ</a:t>
            </a:r>
            <a:r>
              <a:rPr lang="en-US" altLang="ja-JP"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の割合の推移（大阪府　</a:t>
            </a:r>
            <a:r>
              <a:rPr lang="en-US" altLang="ja-JP" sz="1400" b="1" dirty="0">
                <a:latin typeface="Meiryo UI" panose="020B0604030504040204" pitchFamily="50" charset="-128"/>
                <a:ea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rPr>
              <a:t>歳以上</a:t>
            </a:r>
            <a:r>
              <a:rPr lang="ja-JP" altLang="en-US" sz="1400" b="1" dirty="0" smtClean="0">
                <a:latin typeface="Meiryo UI" panose="020B0604030504040204" pitchFamily="50" charset="-128"/>
                <a:ea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8BF7983-A94E-E743-C2B7-DF5823D144F5}"/>
              </a:ext>
            </a:extLst>
          </p:cNvPr>
          <p:cNvSpPr txBox="1"/>
          <p:nvPr/>
        </p:nvSpPr>
        <p:spPr>
          <a:xfrm>
            <a:off x="6302912" y="6506060"/>
            <a:ext cx="3447149" cy="605294"/>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a:t>
            </a:r>
            <a:r>
              <a:rPr kumimoji="1" lang="ja-JP" altLang="en-US" sz="700" dirty="0" smtClean="0">
                <a:latin typeface="Meiryo UI" panose="020B0604030504040204" pitchFamily="50" charset="-128"/>
                <a:ea typeface="Meiryo UI" panose="020B0604030504040204" pitchFamily="50" charset="-128"/>
              </a:rPr>
              <a:t>国民</a:t>
            </a:r>
            <a:r>
              <a:rPr kumimoji="1" lang="ja-JP" altLang="en-US" sz="700" dirty="0">
                <a:latin typeface="Meiryo UI" panose="020B0604030504040204" pitchFamily="50" charset="-128"/>
                <a:ea typeface="Meiryo UI" panose="020B0604030504040204" pitchFamily="50" charset="-128"/>
              </a:rPr>
              <a:t>健康・栄養調査（厚生労働省）（大阪府集計）</a:t>
            </a:r>
          </a:p>
          <a:p>
            <a:pPr lvl="0">
              <a:lnSpc>
                <a:spcPts val="2000"/>
              </a:lnSpc>
            </a:pPr>
            <a:endParaRPr lang="en-US" altLang="ja-JP" sz="700"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68">
            <a:extLst>
              <a:ext uri="{FF2B5EF4-FFF2-40B4-BE49-F238E27FC236}">
                <a16:creationId xmlns:a16="http://schemas.microsoft.com/office/drawing/2014/main" id="{429274C0-8A09-D1E9-9E9D-109B44CBB3E5}"/>
              </a:ext>
            </a:extLst>
          </p:cNvPr>
          <p:cNvSpPr/>
          <p:nvPr/>
        </p:nvSpPr>
        <p:spPr>
          <a:xfrm>
            <a:off x="4700692" y="4811480"/>
            <a:ext cx="4241118" cy="1997227"/>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C2D03102-802F-23D9-58C7-C69170F9F99B}"/>
              </a:ext>
            </a:extLst>
          </p:cNvPr>
          <p:cNvPicPr>
            <a:picLocks noChangeAspect="1"/>
          </p:cNvPicPr>
          <p:nvPr/>
        </p:nvPicPr>
        <p:blipFill>
          <a:blip r:embed="rId3"/>
          <a:stretch>
            <a:fillRect/>
          </a:stretch>
        </p:blipFill>
        <p:spPr>
          <a:xfrm>
            <a:off x="4917440" y="4865039"/>
            <a:ext cx="3932905" cy="1784695"/>
          </a:xfrm>
          <a:prstGeom prst="rect">
            <a:avLst/>
          </a:prstGeom>
        </p:spPr>
      </p:pic>
      <p:grpSp>
        <p:nvGrpSpPr>
          <p:cNvPr id="3" name="グループ化 2"/>
          <p:cNvGrpSpPr/>
          <p:nvPr/>
        </p:nvGrpSpPr>
        <p:grpSpPr>
          <a:xfrm>
            <a:off x="4700898" y="2257755"/>
            <a:ext cx="4573133" cy="2431172"/>
            <a:chOff x="4700692" y="2110652"/>
            <a:chExt cx="4493762" cy="2522677"/>
          </a:xfrm>
        </p:grpSpPr>
        <p:sp>
          <p:nvSpPr>
            <p:cNvPr id="15" name="角丸四角形 68">
              <a:extLst>
                <a:ext uri="{FF2B5EF4-FFF2-40B4-BE49-F238E27FC236}">
                  <a16:creationId xmlns:a16="http://schemas.microsoft.com/office/drawing/2014/main" id="{11E8C14F-3335-D010-609B-6A6D69338CDF}"/>
                </a:ext>
              </a:extLst>
            </p:cNvPr>
            <p:cNvSpPr/>
            <p:nvPr/>
          </p:nvSpPr>
          <p:spPr>
            <a:xfrm>
              <a:off x="4700692" y="2110652"/>
              <a:ext cx="4278667" cy="2220030"/>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8CDCBB0B-0D9C-ACC5-A2BA-6CB83D3A610E}"/>
                </a:ext>
              </a:extLst>
            </p:cNvPr>
            <p:cNvPicPr>
              <a:picLocks noChangeAspect="1"/>
            </p:cNvPicPr>
            <p:nvPr/>
          </p:nvPicPr>
          <p:blipFill>
            <a:blip r:embed="rId4"/>
            <a:stretch>
              <a:fillRect/>
            </a:stretch>
          </p:blipFill>
          <p:spPr>
            <a:xfrm>
              <a:off x="4988463" y="2162833"/>
              <a:ext cx="3790857" cy="1957332"/>
            </a:xfrm>
            <a:prstGeom prst="rect">
              <a:avLst/>
            </a:prstGeom>
          </p:spPr>
        </p:pic>
        <p:sp>
          <p:nvSpPr>
            <p:cNvPr id="25" name="テキスト ボックス 24">
              <a:extLst>
                <a:ext uri="{FF2B5EF4-FFF2-40B4-BE49-F238E27FC236}">
                  <a16:creationId xmlns:a16="http://schemas.microsoft.com/office/drawing/2014/main" id="{B295362C-126D-2E91-E2CC-6CB88E72F2EE}"/>
                </a:ext>
              </a:extLst>
            </p:cNvPr>
            <p:cNvSpPr txBox="1"/>
            <p:nvPr/>
          </p:nvSpPr>
          <p:spPr>
            <a:xfrm>
              <a:off x="6274902" y="4028035"/>
              <a:ext cx="2919552" cy="605294"/>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a:t>
              </a:r>
              <a:r>
                <a:rPr kumimoji="1" lang="ja-JP" altLang="en-US" sz="700" dirty="0" smtClean="0">
                  <a:latin typeface="Meiryo UI" panose="020B0604030504040204" pitchFamily="50" charset="-128"/>
                  <a:ea typeface="Meiryo UI" panose="020B0604030504040204" pitchFamily="50" charset="-128"/>
                </a:rPr>
                <a:t>国民</a:t>
              </a:r>
              <a:r>
                <a:rPr kumimoji="1" lang="ja-JP" altLang="en-US" sz="700" dirty="0">
                  <a:latin typeface="Meiryo UI" panose="020B0604030504040204" pitchFamily="50" charset="-128"/>
                  <a:ea typeface="Meiryo UI" panose="020B0604030504040204" pitchFamily="50" charset="-128"/>
                </a:rPr>
                <a:t>健康・栄養調査（厚生労働省）（大阪府集計）</a:t>
              </a:r>
            </a:p>
            <a:p>
              <a:pPr lvl="0">
                <a:lnSpc>
                  <a:spcPts val="2000"/>
                </a:lnSpc>
              </a:pPr>
              <a:endParaRPr lang="en-US" altLang="ja-JP" sz="700"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 name="グループ化 3"/>
          <p:cNvGrpSpPr/>
          <p:nvPr/>
        </p:nvGrpSpPr>
        <p:grpSpPr>
          <a:xfrm>
            <a:off x="51300" y="2286713"/>
            <a:ext cx="5139968" cy="3023359"/>
            <a:chOff x="75976" y="2116366"/>
            <a:chExt cx="5139968" cy="3023359"/>
          </a:xfrm>
        </p:grpSpPr>
        <p:pic>
          <p:nvPicPr>
            <p:cNvPr id="7" name="図 6">
              <a:extLst>
                <a:ext uri="{FF2B5EF4-FFF2-40B4-BE49-F238E27FC236}">
                  <a16:creationId xmlns:a16="http://schemas.microsoft.com/office/drawing/2014/main" id="{C6049F36-A321-8C7B-E188-A31ADB297E79}"/>
                </a:ext>
              </a:extLst>
            </p:cNvPr>
            <p:cNvPicPr>
              <a:picLocks noChangeAspect="1"/>
            </p:cNvPicPr>
            <p:nvPr/>
          </p:nvPicPr>
          <p:blipFill>
            <a:blip r:embed="rId5"/>
            <a:stretch>
              <a:fillRect/>
            </a:stretch>
          </p:blipFill>
          <p:spPr>
            <a:xfrm>
              <a:off x="209108" y="2181913"/>
              <a:ext cx="4223833" cy="2493301"/>
            </a:xfrm>
            <a:prstGeom prst="rect">
              <a:avLst/>
            </a:prstGeom>
          </p:spPr>
        </p:pic>
        <p:sp>
          <p:nvSpPr>
            <p:cNvPr id="26" name="角丸四角形 68">
              <a:extLst>
                <a:ext uri="{FF2B5EF4-FFF2-40B4-BE49-F238E27FC236}">
                  <a16:creationId xmlns:a16="http://schemas.microsoft.com/office/drawing/2014/main" id="{9A302FAF-6BE9-E312-BCEE-B4A8DC76C00D}"/>
                </a:ext>
              </a:extLst>
            </p:cNvPr>
            <p:cNvSpPr/>
            <p:nvPr/>
          </p:nvSpPr>
          <p:spPr>
            <a:xfrm>
              <a:off x="75976" y="2116366"/>
              <a:ext cx="4490099" cy="2868522"/>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2E3C1BEC-DC78-1D03-5641-E384F2665D0E}"/>
                </a:ext>
              </a:extLst>
            </p:cNvPr>
            <p:cNvSpPr txBox="1"/>
            <p:nvPr/>
          </p:nvSpPr>
          <p:spPr>
            <a:xfrm>
              <a:off x="1519708" y="4662671"/>
              <a:ext cx="3696236" cy="477054"/>
            </a:xfrm>
            <a:prstGeom prst="rect">
              <a:avLst/>
            </a:prstGeom>
            <a:noFill/>
          </p:spPr>
          <p:txBody>
            <a:bodyPr wrap="square" rtlCol="0">
              <a:spAutoFit/>
            </a:bodyPr>
            <a:lstStyle/>
            <a:p>
              <a:pPr>
                <a:lnSpc>
                  <a:spcPts val="1000"/>
                </a:lnSpc>
              </a:pPr>
              <a:r>
                <a:rPr lang="ja-JP" altLang="en-US" sz="700" dirty="0">
                  <a:latin typeface="Meiryo UI" panose="020B0604030504040204" pitchFamily="50" charset="-128"/>
                  <a:ea typeface="Meiryo UI" panose="020B0604030504040204" pitchFamily="50" charset="-128"/>
                </a:rPr>
                <a:t>出典：特定健康診査・特定保健指導の実施状況（厚生労働省）</a:t>
              </a:r>
            </a:p>
            <a:p>
              <a:pPr>
                <a:lnSpc>
                  <a:spcPts val="1000"/>
                </a:lnSpc>
              </a:pPr>
              <a:r>
                <a:rPr lang="ja-JP" altLang="en-US" sz="700" dirty="0">
                  <a:latin typeface="Meiryo UI" panose="020B0604030504040204" pitchFamily="50" charset="-128"/>
                  <a:ea typeface="Meiryo UI" panose="020B0604030504040204" pitchFamily="50" charset="-128"/>
                </a:rPr>
                <a:t>特定健康診査・特定保健指導の実施状況（厚生労働省）</a:t>
              </a:r>
            </a:p>
            <a:p>
              <a:pPr lvl="0">
                <a:lnSpc>
                  <a:spcPts val="1000"/>
                </a:lnSpc>
              </a:pPr>
              <a:endParaRPr lang="en-US" altLang="ja-JP" sz="700"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2"/>
          </p:nvPr>
        </p:nvSpPr>
        <p:spPr>
          <a:xfrm>
            <a:off x="6884410" y="6520730"/>
            <a:ext cx="2057400" cy="365125"/>
          </a:xfrm>
        </p:spPr>
        <p:txBody>
          <a:bodyPr/>
          <a:lstStyle/>
          <a:p>
            <a:fld id="{79A255B7-DF0D-498B-9D3A-3E2ADC60EC3B}" type="slidenum">
              <a:rPr kumimoji="1" lang="ja-JP" altLang="en-US" smtClean="0">
                <a:solidFill>
                  <a:schemeClr val="tx1"/>
                </a:solidFill>
              </a:rPr>
              <a:t>8</a:t>
            </a:fld>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23" name="表 22">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50066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8493460-3C30-2201-9186-D9ADB1E4A91F}"/>
              </a:ext>
            </a:extLst>
          </p:cNvPr>
          <p:cNvSpPr txBox="1"/>
          <p:nvPr/>
        </p:nvSpPr>
        <p:spPr>
          <a:xfrm>
            <a:off x="108315" y="798857"/>
            <a:ext cx="8871045" cy="1077218"/>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栄養・食生活</a:t>
            </a:r>
            <a:r>
              <a:rPr lang="en-US" altLang="ja-JP" sz="16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朝食</a:t>
            </a:r>
            <a:r>
              <a:rPr kumimoji="1" lang="ja-JP" altLang="en-US" sz="1600" dirty="0">
                <a:latin typeface="Meiryo UI" panose="020B0604030504040204" pitchFamily="50" charset="-128"/>
                <a:ea typeface="Meiryo UI" panose="020B0604030504040204" pitchFamily="50" charset="-128"/>
              </a:rPr>
              <a:t>をほとんど毎日食べる人の割合は、若い世代で低く、男性・女性とも</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歳代が最も低くなっています。</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栄養バランスのとれた食事を１日２回以上食べる割合を年齢別にみると、</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歳代・</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歳代が</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％前半と低くなっています。</a:t>
            </a:r>
          </a:p>
        </p:txBody>
      </p:sp>
      <p:sp>
        <p:nvSpPr>
          <p:cNvPr id="26" name="テキスト ボックス 25">
            <a:extLst>
              <a:ext uri="{FF2B5EF4-FFF2-40B4-BE49-F238E27FC236}">
                <a16:creationId xmlns:a16="http://schemas.microsoft.com/office/drawing/2014/main" id="{CA8C6331-C7DD-2F67-F8FA-D37B67754243}"/>
              </a:ext>
            </a:extLst>
          </p:cNvPr>
          <p:cNvSpPr txBox="1"/>
          <p:nvPr/>
        </p:nvSpPr>
        <p:spPr>
          <a:xfrm>
            <a:off x="108315" y="1927283"/>
            <a:ext cx="5996326" cy="297517"/>
          </a:xfrm>
          <a:prstGeom prst="rect">
            <a:avLst/>
          </a:prstGeom>
          <a:noFill/>
        </p:spPr>
        <p:txBody>
          <a:bodyPr wrap="square" rtlCol="0">
            <a:spAutoFit/>
          </a:bodyPr>
          <a:lstStyle/>
          <a:p>
            <a:pPr marL="153035" indent="-153035">
              <a:lnSpc>
                <a:spcPts val="1600"/>
              </a:lnSpc>
            </a:pP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＜朝食の摂取状況（令和４年・大阪府）＞　</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9E2DCEFF-FBB0-67F9-3D36-74C45A98EF39}"/>
              </a:ext>
            </a:extLst>
          </p:cNvPr>
          <p:cNvSpPr txBox="1"/>
          <p:nvPr/>
        </p:nvSpPr>
        <p:spPr>
          <a:xfrm>
            <a:off x="108315" y="4484178"/>
            <a:ext cx="9607639" cy="309252"/>
          </a:xfrm>
          <a:prstGeom prst="rect">
            <a:avLst/>
          </a:prstGeom>
          <a:noFill/>
        </p:spPr>
        <p:txBody>
          <a:bodyPr wrap="square" rtlCol="0">
            <a:spAutoFit/>
          </a:bodyPr>
          <a:lstStyle/>
          <a:p>
            <a:pPr marL="153035" indent="-153035">
              <a:lnSpc>
                <a:spcPts val="1600"/>
              </a:lnSpc>
            </a:pP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主食・主菜・副菜を組み合わせた食事を</a:t>
            </a:r>
            <a:r>
              <a:rPr lang="en-US" altLang="ja-JP" sz="1400" b="1" dirty="0">
                <a:latin typeface="Meiryo UI" panose="020B0604030504040204" pitchFamily="50" charset="-128"/>
                <a:ea typeface="Meiryo UI" panose="020B0604030504040204" pitchFamily="50" charset="-128"/>
              </a:rPr>
              <a:t>1</a:t>
            </a:r>
            <a:r>
              <a:rPr lang="ja-JP" altLang="ja-JP" sz="1400" b="1" dirty="0">
                <a:latin typeface="Meiryo UI" panose="020B0604030504040204" pitchFamily="50" charset="-128"/>
                <a:ea typeface="Meiryo UI" panose="020B0604030504040204" pitchFamily="50" charset="-128"/>
              </a:rPr>
              <a:t>日</a:t>
            </a:r>
            <a:r>
              <a:rPr lang="en-US" altLang="ja-JP" sz="1400" b="1" dirty="0">
                <a:latin typeface="Meiryo UI" panose="020B0604030504040204" pitchFamily="50" charset="-128"/>
                <a:ea typeface="Meiryo UI" panose="020B0604030504040204" pitchFamily="50" charset="-128"/>
              </a:rPr>
              <a:t>2</a:t>
            </a:r>
            <a:r>
              <a:rPr lang="ja-JP" altLang="ja-JP" sz="1400" b="1" dirty="0">
                <a:latin typeface="Meiryo UI" panose="020B0604030504040204" pitchFamily="50" charset="-128"/>
                <a:ea typeface="Meiryo UI" panose="020B0604030504040204" pitchFamily="50" charset="-128"/>
              </a:rPr>
              <a:t>回以上</a:t>
            </a:r>
            <a:r>
              <a:rPr lang="ja-JP" altLang="en-US" sz="1400" b="1" dirty="0">
                <a:latin typeface="Meiryo UI" panose="020B0604030504040204" pitchFamily="50" charset="-128"/>
                <a:ea typeface="Meiryo UI" panose="020B0604030504040204" pitchFamily="50" charset="-128"/>
              </a:rPr>
              <a:t>食べる</a:t>
            </a:r>
            <a:r>
              <a:rPr lang="ja-JP" altLang="ja-JP" sz="1400" b="1" dirty="0">
                <a:latin typeface="Meiryo UI" panose="020B0604030504040204" pitchFamily="50" charset="-128"/>
                <a:ea typeface="Meiryo UI" panose="020B0604030504040204" pitchFamily="50" charset="-128"/>
              </a:rPr>
              <a:t>割合（大阪府</a:t>
            </a:r>
            <a:r>
              <a:rPr lang="ja-JP" altLang="en-US" sz="1400" b="1" dirty="0">
                <a:latin typeface="Meiryo UI" panose="020B0604030504040204" pitchFamily="50" charset="-128"/>
                <a:ea typeface="Meiryo UI" panose="020B0604030504040204" pitchFamily="50" charset="-128"/>
              </a:rPr>
              <a:t>・令和４年</a:t>
            </a:r>
            <a:r>
              <a:rPr lang="ja-JP" altLang="en-US" sz="1400" b="1" dirty="0" smtClean="0">
                <a:latin typeface="Meiryo UI" panose="020B0604030504040204" pitchFamily="50" charset="-128"/>
                <a:ea typeface="Meiryo UI" panose="020B0604030504040204" pitchFamily="50" charset="-128"/>
              </a:rPr>
              <a:t>）</a:t>
            </a:r>
            <a:r>
              <a:rPr lang="ja-JP" altLang="en-US" sz="14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E19BA4FD-64A6-05EF-EC43-76BAA0629991}"/>
              </a:ext>
            </a:extLst>
          </p:cNvPr>
          <p:cNvSpPr txBox="1"/>
          <p:nvPr/>
        </p:nvSpPr>
        <p:spPr>
          <a:xfrm>
            <a:off x="5437533" y="4118492"/>
            <a:ext cx="3706467" cy="348813"/>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出典：大阪府政策マーケティング・リサーチ（おおさか</a:t>
            </a:r>
            <a:r>
              <a:rPr lang="en-US" altLang="ja-JP" sz="700" dirty="0">
                <a:latin typeface="Meiryo UI" panose="020B0604030504040204" pitchFamily="50" charset="-128"/>
                <a:ea typeface="Meiryo UI" panose="020B0604030504040204" pitchFamily="50" charset="-128"/>
              </a:rPr>
              <a:t>Q</a:t>
            </a:r>
            <a:r>
              <a:rPr lang="ja-JP" altLang="en-US" sz="700" dirty="0">
                <a:latin typeface="Meiryo UI" panose="020B0604030504040204" pitchFamily="50" charset="-128"/>
                <a:ea typeface="Meiryo UI" panose="020B0604030504040204" pitchFamily="50" charset="-128"/>
              </a:rPr>
              <a:t>ネット</a:t>
            </a:r>
            <a:r>
              <a:rPr lang="ja-JP" altLang="en-US" sz="700" dirty="0" smtClean="0">
                <a:latin typeface="Meiryo UI" panose="020B0604030504040204" pitchFamily="50" charset="-128"/>
                <a:ea typeface="Meiryo UI" panose="020B0604030504040204" pitchFamily="50" charset="-128"/>
              </a:rPr>
              <a:t>）</a:t>
            </a:r>
            <a:endParaRPr lang="en-US" altLang="ja-JP" sz="700" kern="100" dirty="0" smtClean="0">
              <a:solidFill>
                <a:prstClr val="black"/>
              </a:solidFill>
              <a:highlight>
                <a:srgbClr val="FFFF00"/>
              </a:highlight>
              <a:latin typeface="Meiryo UI" panose="020B0604030504040204" pitchFamily="50" charset="-128"/>
              <a:ea typeface="Meiryo UI" panose="020B0604030504040204" pitchFamily="50" charset="-128"/>
            </a:endParaRPr>
          </a:p>
        </p:txBody>
      </p:sp>
      <p:sp>
        <p:nvSpPr>
          <p:cNvPr id="29" name="角丸四角形 68">
            <a:extLst>
              <a:ext uri="{FF2B5EF4-FFF2-40B4-BE49-F238E27FC236}">
                <a16:creationId xmlns:a16="http://schemas.microsoft.com/office/drawing/2014/main" id="{87DA1B62-4087-60BC-879C-D9D2B5F11599}"/>
              </a:ext>
            </a:extLst>
          </p:cNvPr>
          <p:cNvSpPr/>
          <p:nvPr/>
        </p:nvSpPr>
        <p:spPr>
          <a:xfrm>
            <a:off x="1155188" y="2222803"/>
            <a:ext cx="7365663" cy="2173611"/>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68">
            <a:extLst>
              <a:ext uri="{FF2B5EF4-FFF2-40B4-BE49-F238E27FC236}">
                <a16:creationId xmlns:a16="http://schemas.microsoft.com/office/drawing/2014/main" id="{11CAF5BD-5478-6497-8550-4C53E15A739D}"/>
              </a:ext>
            </a:extLst>
          </p:cNvPr>
          <p:cNvSpPr/>
          <p:nvPr/>
        </p:nvSpPr>
        <p:spPr>
          <a:xfrm>
            <a:off x="1155189" y="4735171"/>
            <a:ext cx="7365662" cy="2067396"/>
          </a:xfrm>
          <a:prstGeom prst="roundRect">
            <a:avLst>
              <a:gd name="adj" fmla="val 785"/>
            </a:avLst>
          </a:prstGeom>
          <a:noFill/>
        </p:spPr>
        <p:style>
          <a:lnRef idx="1">
            <a:schemeClr val="dk1"/>
          </a:lnRef>
          <a:fillRef idx="2">
            <a:schemeClr val="dk1"/>
          </a:fillRef>
          <a:effectRef idx="1">
            <a:schemeClr val="dk1"/>
          </a:effectRef>
          <a:fontRef idx="minor">
            <a:schemeClr val="dk1"/>
          </a:fontRef>
        </p:style>
        <p:txBody>
          <a:bodyPr rtlCol="0" anchor="ctr"/>
          <a:lstStyle/>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71"/>
              </a:lnSpc>
            </a:pPr>
            <a:endParaRPr lang="en-US" altLang="ja-JP" sz="7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a:extLst>
              <a:ext uri="{FF2B5EF4-FFF2-40B4-BE49-F238E27FC236}">
                <a16:creationId xmlns:a16="http://schemas.microsoft.com/office/drawing/2014/main" id="{9BB2192A-3D88-6514-84C4-ADB8CC290D83}"/>
              </a:ext>
            </a:extLst>
          </p:cNvPr>
          <p:cNvSpPr txBox="1"/>
          <p:nvPr/>
        </p:nvSpPr>
        <p:spPr>
          <a:xfrm>
            <a:off x="6190355" y="6510708"/>
            <a:ext cx="2483206" cy="605294"/>
          </a:xfrm>
          <a:prstGeom prst="rect">
            <a:avLst/>
          </a:prstGeom>
          <a:noFill/>
        </p:spPr>
        <p:txBody>
          <a:bodyPr wrap="square" rtlCol="0">
            <a:spAutoFit/>
          </a:bodyPr>
          <a:lstStyle/>
          <a:p>
            <a:pPr>
              <a:lnSpc>
                <a:spcPts val="2000"/>
              </a:lnSpc>
            </a:pPr>
            <a:r>
              <a:rPr lang="ja-JP" altLang="en-US" sz="700" dirty="0">
                <a:latin typeface="Meiryo UI" panose="020B0604030504040204" pitchFamily="50" charset="-128"/>
                <a:ea typeface="Meiryo UI" panose="020B0604030504040204" pitchFamily="50" charset="-128"/>
              </a:rPr>
              <a:t>出典：</a:t>
            </a:r>
            <a:r>
              <a:rPr kumimoji="1" lang="ja-JP" altLang="en-US" sz="700" dirty="0" smtClean="0">
                <a:latin typeface="Meiryo UI" panose="020B0604030504040204" pitchFamily="50" charset="-128"/>
                <a:ea typeface="Meiryo UI" panose="020B0604030504040204" pitchFamily="50" charset="-128"/>
              </a:rPr>
              <a:t>大阪府</a:t>
            </a:r>
            <a:r>
              <a:rPr kumimoji="1" lang="ja-JP" altLang="en-US" sz="700" dirty="0">
                <a:latin typeface="Meiryo UI" panose="020B0604030504040204" pitchFamily="50" charset="-128"/>
                <a:ea typeface="Meiryo UI" panose="020B0604030504040204" pitchFamily="50" charset="-128"/>
              </a:rPr>
              <a:t>健康づくり実態調査（令和４年）</a:t>
            </a:r>
          </a:p>
          <a:p>
            <a:pPr lvl="0">
              <a:lnSpc>
                <a:spcPts val="2000"/>
              </a:lnSpc>
            </a:pPr>
            <a:endParaRPr lang="en-US" altLang="ja-JP" sz="700" kern="1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A18FB605-7C03-5969-10B8-FAA39D6D0884}"/>
              </a:ext>
            </a:extLst>
          </p:cNvPr>
          <p:cNvPicPr>
            <a:picLocks noChangeAspect="1"/>
          </p:cNvPicPr>
          <p:nvPr/>
        </p:nvPicPr>
        <p:blipFill>
          <a:blip r:embed="rId3"/>
          <a:stretch>
            <a:fillRect/>
          </a:stretch>
        </p:blipFill>
        <p:spPr>
          <a:xfrm>
            <a:off x="1540526" y="2252295"/>
            <a:ext cx="5439824" cy="2008027"/>
          </a:xfrm>
          <a:prstGeom prst="rect">
            <a:avLst/>
          </a:prstGeom>
        </p:spPr>
      </p:pic>
      <p:pic>
        <p:nvPicPr>
          <p:cNvPr id="10" name="図 9">
            <a:extLst>
              <a:ext uri="{FF2B5EF4-FFF2-40B4-BE49-F238E27FC236}">
                <a16:creationId xmlns:a16="http://schemas.microsoft.com/office/drawing/2014/main" id="{B031659C-A1CF-0D5F-1A8E-131A77181CC5}"/>
              </a:ext>
            </a:extLst>
          </p:cNvPr>
          <p:cNvPicPr>
            <a:picLocks noChangeAspect="1"/>
          </p:cNvPicPr>
          <p:nvPr/>
        </p:nvPicPr>
        <p:blipFill>
          <a:blip r:embed="rId4"/>
          <a:stretch>
            <a:fillRect/>
          </a:stretch>
        </p:blipFill>
        <p:spPr>
          <a:xfrm>
            <a:off x="1730299" y="4804218"/>
            <a:ext cx="5250051" cy="1843262"/>
          </a:xfrm>
          <a:prstGeom prst="rect">
            <a:avLst/>
          </a:prstGeom>
        </p:spPr>
      </p:pic>
      <p:sp>
        <p:nvSpPr>
          <p:cNvPr id="2" name="スライド番号プレースホルダー 1"/>
          <p:cNvSpPr>
            <a:spLocks noGrp="1"/>
          </p:cNvSpPr>
          <p:nvPr>
            <p:ph type="sldNum" sz="quarter" idx="12"/>
          </p:nvPr>
        </p:nvSpPr>
        <p:spPr>
          <a:xfrm>
            <a:off x="6750137" y="6437442"/>
            <a:ext cx="2057400" cy="365125"/>
          </a:xfrm>
        </p:spPr>
        <p:txBody>
          <a:bodyPr/>
          <a:lstStyle/>
          <a:p>
            <a:fld id="{79A255B7-DF0D-498B-9D3A-3E2ADC60EC3B}" type="slidenum">
              <a:rPr kumimoji="1" lang="ja-JP" altLang="en-US" smtClean="0">
                <a:solidFill>
                  <a:schemeClr val="tx1"/>
                </a:solidFill>
              </a:rPr>
              <a:t>9</a:t>
            </a:fld>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11A9BA7B-860F-FBA2-EC5E-09290B9C4AF1}"/>
              </a:ext>
            </a:extLst>
          </p:cNvPr>
          <p:cNvSpPr txBox="1"/>
          <p:nvPr/>
        </p:nvSpPr>
        <p:spPr>
          <a:xfrm>
            <a:off x="0" y="457458"/>
            <a:ext cx="4270991" cy="297517"/>
          </a:xfrm>
          <a:prstGeom prst="rect">
            <a:avLst/>
          </a:prstGeom>
          <a:noFill/>
        </p:spPr>
        <p:txBody>
          <a:bodyPr wrap="square" rtlCol="0">
            <a:spAutoFit/>
          </a:bodyPr>
          <a:lstStyle/>
          <a:p>
            <a:pPr marL="153035" indent="-153035">
              <a:lnSpc>
                <a:spcPts val="1600"/>
              </a:lnSpc>
            </a:pPr>
            <a:r>
              <a:rPr kumimoji="1" lang="ja-JP" altLang="en-US" sz="1600" b="1" dirty="0">
                <a:latin typeface="HGP創英角ｺﾞｼｯｸUB" panose="020B0900000000000000" pitchFamily="50" charset="-128"/>
                <a:ea typeface="HGP創英角ｺﾞｼｯｸUB" panose="020B0900000000000000" pitchFamily="50" charset="-128"/>
              </a:rPr>
              <a:t>３　「食生活」や「運動」「歯と口」等の健康</a:t>
            </a:r>
            <a:r>
              <a:rPr kumimoji="1" lang="ja-JP" altLang="en-US" sz="1600" b="1" dirty="0" smtClean="0">
                <a:latin typeface="HGP創英角ｺﾞｼｯｸUB" panose="020B0900000000000000" pitchFamily="50" charset="-128"/>
                <a:ea typeface="HGP創英角ｺﾞｼｯｸUB" panose="020B0900000000000000" pitchFamily="50" charset="-128"/>
              </a:rPr>
              <a:t>行動</a:t>
            </a:r>
            <a:endParaRPr kumimoji="1" lang="ja-JP" altLang="en-US" sz="1600" b="1"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0FD5D073-2CE7-D077-4529-761523DFBF12}"/>
              </a:ext>
            </a:extLst>
          </p:cNvPr>
          <p:cNvSpPr txBox="1"/>
          <p:nvPr/>
        </p:nvSpPr>
        <p:spPr>
          <a:xfrm>
            <a:off x="0" y="0"/>
            <a:ext cx="9144000" cy="3693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議題３</a:t>
            </a:r>
            <a:r>
              <a:rPr kumimoji="1" lang="en-US" altLang="ja-JP" b="1"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第４次大阪府健康増進計画（素案）について</a:t>
            </a:r>
          </a:p>
        </p:txBody>
      </p:sp>
      <p:graphicFrame>
        <p:nvGraphicFramePr>
          <p:cNvPr id="16" name="表 15">
            <a:extLst>
              <a:ext uri="{FF2B5EF4-FFF2-40B4-BE49-F238E27FC236}">
                <a16:creationId xmlns:a16="http://schemas.microsoft.com/office/drawing/2014/main" id="{B090C88A-8904-3FD7-06E0-53D5B9C7CDB2}"/>
              </a:ext>
            </a:extLst>
          </p:cNvPr>
          <p:cNvGraphicFramePr>
            <a:graphicFrameLocks noGrp="1"/>
          </p:cNvGraphicFramePr>
          <p:nvPr>
            <p:extLst>
              <p:ext uri="{D42A27DB-BD31-4B8C-83A1-F6EECF244321}">
                <p14:modId xmlns:p14="http://schemas.microsoft.com/office/powerpoint/2010/main" val="1570140332"/>
              </p:ext>
            </p:extLst>
          </p:nvPr>
        </p:nvGraphicFramePr>
        <p:xfrm>
          <a:off x="6413675" y="49292"/>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smtClean="0">
                          <a:latin typeface="BIZ UDPゴシック" panose="020B0400000000000000" pitchFamily="50" charset="-128"/>
                          <a:ea typeface="BIZ UDPゴシック" panose="020B0400000000000000" pitchFamily="50" charset="-128"/>
                        </a:rPr>
                        <a:t>資料</a:t>
                      </a:r>
                      <a:r>
                        <a:rPr kumimoji="1" lang="en-US" altLang="ja-JP" sz="1000" spc="0" dirty="0" smtClean="0">
                          <a:latin typeface="BIZ UDPゴシック" panose="020B0400000000000000" pitchFamily="50" charset="-128"/>
                          <a:ea typeface="BIZ UDPゴシック" panose="020B0400000000000000" pitchFamily="50" charset="-128"/>
                        </a:rPr>
                        <a:t>2-1</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ja-JP" altLang="en-US" sz="1000" spc="0" dirty="0" smtClean="0">
                          <a:latin typeface="BIZ UDPゴシック" panose="020B0400000000000000" pitchFamily="50" charset="-128"/>
                          <a:ea typeface="BIZ UDPゴシック" panose="020B0400000000000000" pitchFamily="50" charset="-128"/>
                        </a:rPr>
                        <a:t>５年８月</a:t>
                      </a:r>
                      <a:r>
                        <a:rPr kumimoji="1" lang="en-US" altLang="ja-JP" sz="1000" spc="0" dirty="0">
                          <a:latin typeface="BIZ UDPゴシック" panose="020B0400000000000000" pitchFamily="50" charset="-128"/>
                          <a:ea typeface="BIZ UDPゴシック" panose="020B0400000000000000" pitchFamily="50" charset="-128"/>
                        </a:rPr>
                        <a:t>23</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a:t>
                      </a:r>
                      <a:r>
                        <a:rPr lang="en-US" altLang="ja-JP" sz="1000" spc="0" dirty="0">
                          <a:latin typeface="BIZ UDPゴシック" panose="020B0400000000000000" pitchFamily="50" charset="-128"/>
                          <a:ea typeface="BIZ UDPゴシック" panose="020B0400000000000000" pitchFamily="50" charset="-128"/>
                        </a:rPr>
                        <a:t>5</a:t>
                      </a:r>
                      <a:r>
                        <a:rPr lang="ja-JP" altLang="en-US" sz="1000" spc="0" dirty="0">
                          <a:latin typeface="BIZ UDPゴシック" panose="020B0400000000000000" pitchFamily="50" charset="-128"/>
                          <a:ea typeface="BIZ UDPゴシック" panose="020B0400000000000000" pitchFamily="50" charset="-128"/>
                        </a:rPr>
                        <a:t>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8586747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3966</TotalTime>
  <Words>6154</Words>
  <Application>Microsoft Office PowerPoint</Application>
  <PresentationFormat>画面に合わせる (4:3)</PresentationFormat>
  <Paragraphs>1004</Paragraphs>
  <Slides>23</Slides>
  <Notes>22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BIZ UDPゴシック</vt:lpstr>
      <vt:lpstr>HGP創英角ｺﾞｼｯｸUB</vt:lpstr>
      <vt:lpstr>Meiryo UI</vt:lpstr>
      <vt:lpstr>ＭＳ Ｐゴシック</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白井　久也</cp:lastModifiedBy>
  <cp:revision>240</cp:revision>
  <cp:lastPrinted>2023-08-22T06:59:31Z</cp:lastPrinted>
  <dcterms:created xsi:type="dcterms:W3CDTF">2022-11-14T07:25:21Z</dcterms:created>
  <dcterms:modified xsi:type="dcterms:W3CDTF">2023-09-01T01:30:05Z</dcterms:modified>
</cp:coreProperties>
</file>